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media/image4.jpg" ContentType="image/jpeg"/>
  <Override PartName="/ppt/media/image11.jpg" ContentType="image/jpeg"/>
  <Override PartName="/ppt/media/image12.jpg" ContentType="image/jpeg"/>
  <Override PartName="/ppt/media/image13.jpg" ContentType="image/jpeg"/>
  <Override PartName="/ppt/media/image14.jpg" ContentType="image/jpeg"/>
  <Override PartName="/ppt/media/image16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312" r:id="rId5"/>
    <p:sldId id="259" r:id="rId6"/>
    <p:sldId id="313" r:id="rId7"/>
    <p:sldId id="260" r:id="rId8"/>
    <p:sldId id="314" r:id="rId9"/>
    <p:sldId id="261" r:id="rId10"/>
    <p:sldId id="262" r:id="rId11"/>
    <p:sldId id="315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1" r:id="rId20"/>
    <p:sldId id="272" r:id="rId21"/>
    <p:sldId id="274" r:id="rId22"/>
    <p:sldId id="276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1" r:id="rId56"/>
  </p:sldIdLst>
  <p:sldSz cx="10058400" cy="7772400"/>
  <p:notesSz cx="10058400" cy="77724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9" d="100"/>
          <a:sy n="49" d="100"/>
        </p:scale>
        <p:origin x="1568" y="5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4380" y="2409444"/>
            <a:ext cx="8549640" cy="16322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80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57655"/>
            <a:ext cx="10058400" cy="565708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80076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3/26/2025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57655"/>
            <a:ext cx="10058400" cy="5658611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23" y="1098803"/>
            <a:ext cx="10023347" cy="555802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3/26/2025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3/26/2025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B083C-532B-1CB6-EC98-C085BDE7AA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7300" y="2454464"/>
            <a:ext cx="7543800" cy="1523494"/>
          </a:xfrm>
        </p:spPr>
        <p:txBody>
          <a:bodyPr anchor="b"/>
          <a:lstStyle>
            <a:lvl1pPr algn="ctr">
              <a:defRPr sz="4950"/>
            </a:lvl1pPr>
          </a:lstStyle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31EEFE-D2C9-35F4-96B5-F9F9CA6367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304699"/>
          </a:xfrm>
        </p:spPr>
        <p:txBody>
          <a:bodyPr/>
          <a:lstStyle>
            <a:lvl1pPr marL="0" indent="0" algn="ctr">
              <a:buNone/>
              <a:defRPr sz="1980"/>
            </a:lvl1pPr>
            <a:lvl2pPr marL="377190" indent="0" algn="ctr">
              <a:buNone/>
              <a:defRPr sz="1650"/>
            </a:lvl2pPr>
            <a:lvl3pPr marL="754380" indent="0" algn="ctr">
              <a:buNone/>
              <a:defRPr sz="1485"/>
            </a:lvl3pPr>
            <a:lvl4pPr marL="1131570" indent="0" algn="ctr">
              <a:buNone/>
              <a:defRPr sz="1320"/>
            </a:lvl4pPr>
            <a:lvl5pPr marL="1508760" indent="0" algn="ctr">
              <a:buNone/>
              <a:defRPr sz="1320"/>
            </a:lvl5pPr>
            <a:lvl6pPr marL="1885950" indent="0" algn="ctr">
              <a:buNone/>
              <a:defRPr sz="1320"/>
            </a:lvl6pPr>
            <a:lvl7pPr marL="2263140" indent="0" algn="ctr">
              <a:buNone/>
              <a:defRPr sz="1320"/>
            </a:lvl7pPr>
            <a:lvl8pPr marL="2640330" indent="0" algn="ctr">
              <a:buNone/>
              <a:defRPr sz="1320"/>
            </a:lvl8pPr>
            <a:lvl9pPr marL="3017520" indent="0" algn="ctr">
              <a:buNone/>
              <a:defRPr sz="1320"/>
            </a:lvl9pPr>
          </a:lstStyle>
          <a:p>
            <a:r>
              <a:rPr lang="en-US"/>
              <a:t>Click to edit Master subtitle style</a:t>
            </a:r>
            <a:endParaRPr lang="ar-J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E89475-50D4-C0B4-95A7-1657257CF2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2920" y="7228332"/>
            <a:ext cx="2313432" cy="276999"/>
          </a:xfrm>
        </p:spPr>
        <p:txBody>
          <a:bodyPr/>
          <a:lstStyle/>
          <a:p>
            <a:fld id="{CF3119A9-33DE-4438-84C6-F549B5E97400}" type="datetimeFigureOut">
              <a:rPr lang="ar-JO" smtClean="0"/>
              <a:t>27/09/1446</a:t>
            </a:fld>
            <a:endParaRPr lang="ar-J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ED2A5C-B1FA-0C9C-17BC-6F5939F33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19856" y="7228332"/>
            <a:ext cx="3218688" cy="276999"/>
          </a:xfrm>
        </p:spPr>
        <p:txBody>
          <a:bodyPr/>
          <a:lstStyle/>
          <a:p>
            <a:endParaRPr lang="ar-J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B16335-C011-D6D9-5D5A-B3BE94082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42048" y="7228332"/>
            <a:ext cx="2313432" cy="276999"/>
          </a:xfrm>
        </p:spPr>
        <p:txBody>
          <a:bodyPr/>
          <a:lstStyle/>
          <a:p>
            <a:fld id="{0582CEF5-D04A-4736-95EE-1905CD3A939E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838686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03954" y="834566"/>
            <a:ext cx="5191125" cy="9017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2153" y="1846470"/>
            <a:ext cx="5541645" cy="27914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19856" y="7228332"/>
            <a:ext cx="3218688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242048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13" Type="http://schemas.openxmlformats.org/officeDocument/2006/relationships/image" Target="../media/image36.png"/><Relationship Id="rId3" Type="http://schemas.openxmlformats.org/officeDocument/2006/relationships/image" Target="../media/image26.jp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jpg"/><Relationship Id="rId5" Type="http://schemas.openxmlformats.org/officeDocument/2006/relationships/image" Target="../media/image28.jpg"/><Relationship Id="rId10" Type="http://schemas.openxmlformats.org/officeDocument/2006/relationships/image" Target="../media/image33.jpg"/><Relationship Id="rId4" Type="http://schemas.openxmlformats.org/officeDocument/2006/relationships/image" Target="../media/image27.jpg"/><Relationship Id="rId9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13" Type="http://schemas.openxmlformats.org/officeDocument/2006/relationships/image" Target="../media/image51.jpg"/><Relationship Id="rId3" Type="http://schemas.openxmlformats.org/officeDocument/2006/relationships/image" Target="../media/image41.jpg"/><Relationship Id="rId7" Type="http://schemas.openxmlformats.org/officeDocument/2006/relationships/image" Target="../media/image45.jpg"/><Relationship Id="rId12" Type="http://schemas.openxmlformats.org/officeDocument/2006/relationships/image" Target="../media/image50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11" Type="http://schemas.openxmlformats.org/officeDocument/2006/relationships/image" Target="../media/image49.jpg"/><Relationship Id="rId5" Type="http://schemas.openxmlformats.org/officeDocument/2006/relationships/image" Target="../media/image43.jpg"/><Relationship Id="rId15" Type="http://schemas.openxmlformats.org/officeDocument/2006/relationships/image" Target="../media/image53.png"/><Relationship Id="rId10" Type="http://schemas.openxmlformats.org/officeDocument/2006/relationships/image" Target="../media/image48.jpg"/><Relationship Id="rId4" Type="http://schemas.openxmlformats.org/officeDocument/2006/relationships/image" Target="../media/image42.jpg"/><Relationship Id="rId9" Type="http://schemas.openxmlformats.org/officeDocument/2006/relationships/image" Target="../media/image47.jpg"/><Relationship Id="rId14" Type="http://schemas.openxmlformats.org/officeDocument/2006/relationships/image" Target="../media/image5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7" Type="http://schemas.openxmlformats.org/officeDocument/2006/relationships/image" Target="../media/image59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g"/><Relationship Id="rId3" Type="http://schemas.openxmlformats.org/officeDocument/2006/relationships/image" Target="../media/image60.jpg"/><Relationship Id="rId7" Type="http://schemas.openxmlformats.org/officeDocument/2006/relationships/image" Target="../media/image6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jpg"/><Relationship Id="rId11" Type="http://schemas.openxmlformats.org/officeDocument/2006/relationships/image" Target="../media/image68.jpg"/><Relationship Id="rId5" Type="http://schemas.openxmlformats.org/officeDocument/2006/relationships/image" Target="../media/image62.jpg"/><Relationship Id="rId10" Type="http://schemas.openxmlformats.org/officeDocument/2006/relationships/image" Target="../media/image67.jpg"/><Relationship Id="rId4" Type="http://schemas.openxmlformats.org/officeDocument/2006/relationships/image" Target="../media/image61.jpg"/><Relationship Id="rId9" Type="http://schemas.openxmlformats.org/officeDocument/2006/relationships/image" Target="../media/image6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7" Type="http://schemas.openxmlformats.org/officeDocument/2006/relationships/image" Target="../media/image7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g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7" Type="http://schemas.openxmlformats.org/officeDocument/2006/relationships/image" Target="../media/image7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jpg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jpg"/><Relationship Id="rId4" Type="http://schemas.openxmlformats.org/officeDocument/2006/relationships/image" Target="../media/image8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7" Type="http://schemas.openxmlformats.org/officeDocument/2006/relationships/image" Target="../media/image9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g"/><Relationship Id="rId5" Type="http://schemas.openxmlformats.org/officeDocument/2006/relationships/image" Target="../media/image91.jpg"/><Relationship Id="rId4" Type="http://schemas.openxmlformats.org/officeDocument/2006/relationships/image" Target="../media/image9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9.jpg"/><Relationship Id="rId5" Type="http://schemas.openxmlformats.org/officeDocument/2006/relationships/image" Target="../media/image98.jpg"/><Relationship Id="rId4" Type="http://schemas.openxmlformats.org/officeDocument/2006/relationships/image" Target="../media/image97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7" Type="http://schemas.openxmlformats.org/officeDocument/2006/relationships/image" Target="../media/image11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g"/><Relationship Id="rId5" Type="http://schemas.openxmlformats.org/officeDocument/2006/relationships/image" Target="../media/image108.jpg"/><Relationship Id="rId4" Type="http://schemas.openxmlformats.org/officeDocument/2006/relationships/image" Target="../media/image107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jp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7.jp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603E7-7074-E18A-007A-0CE759D83B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340" y="1373337"/>
            <a:ext cx="3604097" cy="1614394"/>
          </a:xfrm>
        </p:spPr>
        <p:txBody>
          <a:bodyPr vert="horz" wrap="square" lIns="75438" tIns="37719" rIns="75438" bIns="37719" rtlCol="0" anchor="b">
            <a:normAutofit/>
          </a:bodyPr>
          <a:lstStyle/>
          <a:p>
            <a:pPr algn="l"/>
            <a:r>
              <a:rPr lang="en-US" sz="4455" dirty="0"/>
              <a:t>Painful anal condition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78DC60-23ED-2CCA-C594-B7C1EB8A89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976" y="3481652"/>
            <a:ext cx="3500961" cy="2739551"/>
          </a:xfrm>
        </p:spPr>
        <p:txBody>
          <a:bodyPr vert="horz" wrap="square" lIns="75438" tIns="37719" rIns="75438" bIns="37719" rtlCol="0">
            <a:normAutofit/>
          </a:bodyPr>
          <a:lstStyle/>
          <a:p>
            <a:pPr indent="-188595" algn="l">
              <a:buFont typeface="Arial" panose="020B0604020202020204" pitchFamily="34" charset="0"/>
              <a:buChar char="•"/>
            </a:pPr>
            <a:r>
              <a:rPr lang="en-US" sz="1815" dirty="0"/>
              <a:t>Done By:</a:t>
            </a:r>
          </a:p>
          <a:p>
            <a:pPr indent="-188595" algn="l">
              <a:buFont typeface="Arial" panose="020B0604020202020204" pitchFamily="34" charset="0"/>
              <a:buChar char="•"/>
            </a:pPr>
            <a:r>
              <a:rPr lang="en-US" sz="1815" dirty="0"/>
              <a:t>1.Roa </a:t>
            </a:r>
            <a:r>
              <a:rPr lang="en-US" sz="1815" dirty="0" err="1"/>
              <a:t>adaileh</a:t>
            </a:r>
            <a:endParaRPr lang="en-US" sz="1815" dirty="0"/>
          </a:p>
          <a:p>
            <a:pPr indent="-188595" algn="l">
              <a:buFont typeface="Arial" panose="020B0604020202020204" pitchFamily="34" charset="0"/>
              <a:buChar char="•"/>
            </a:pPr>
            <a:r>
              <a:rPr lang="en-US" sz="1815" dirty="0"/>
              <a:t>2.Ahmad </a:t>
            </a:r>
            <a:r>
              <a:rPr lang="en-US" sz="1815" dirty="0" err="1"/>
              <a:t>Btoosh</a:t>
            </a:r>
            <a:endParaRPr lang="en-US" sz="1815" dirty="0"/>
          </a:p>
          <a:p>
            <a:pPr indent="-188595" algn="l">
              <a:buFont typeface="Arial" panose="020B0604020202020204" pitchFamily="34" charset="0"/>
              <a:buChar char="•"/>
            </a:pPr>
            <a:r>
              <a:rPr lang="en-US" sz="1815" dirty="0"/>
              <a:t>3.Ammar </a:t>
            </a:r>
            <a:r>
              <a:rPr lang="en-US" sz="1815" dirty="0" err="1"/>
              <a:t>Alhamaid</a:t>
            </a:r>
            <a:endParaRPr lang="en-US" sz="1815" dirty="0"/>
          </a:p>
          <a:p>
            <a:pPr indent="-188595" algn="l">
              <a:buFont typeface="Arial" panose="020B0604020202020204" pitchFamily="34" charset="0"/>
              <a:buChar char="•"/>
            </a:pPr>
            <a:r>
              <a:rPr lang="en-US" sz="1815" dirty="0"/>
              <a:t>4.Zaid </a:t>
            </a:r>
            <a:r>
              <a:rPr lang="en-US" sz="1815" dirty="0" err="1"/>
              <a:t>Alfoqaha</a:t>
            </a:r>
            <a:endParaRPr lang="en-US" sz="1815" dirty="0"/>
          </a:p>
        </p:txBody>
      </p:sp>
      <p:pic>
        <p:nvPicPr>
          <p:cNvPr id="5" name="Picture 4" descr="A diagram of the reproductive system&#10;&#10;AI-generated content may be incorrect.">
            <a:extLst>
              <a:ext uri="{FF2B5EF4-FFF2-40B4-BE49-F238E27FC236}">
                <a16:creationId xmlns:a16="http://schemas.microsoft.com/office/drawing/2014/main" id="{38474E5E-8629-E89E-1432-6F541A4B20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31" r="-2" b="1674"/>
          <a:stretch/>
        </p:blipFill>
        <p:spPr>
          <a:xfrm>
            <a:off x="4167003" y="1057275"/>
            <a:ext cx="5674989" cy="5657842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123560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9D7FC-187F-E8B0-3344-2F410D6BB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640" dirty="0">
                <a:highlight>
                  <a:srgbClr val="FFFF00"/>
                </a:highlight>
              </a:rPr>
              <a:t>The </a:t>
            </a:r>
            <a:r>
              <a:rPr lang="en-GB" sz="2640" dirty="0" err="1">
                <a:highlight>
                  <a:srgbClr val="FFFF00"/>
                </a:highlight>
              </a:rPr>
              <a:t>intersphincteric</a:t>
            </a:r>
            <a:r>
              <a:rPr lang="en-GB" sz="2640" dirty="0">
                <a:highlight>
                  <a:srgbClr val="FFFF00"/>
                </a:highlight>
              </a:rPr>
              <a:t> plane</a:t>
            </a:r>
            <a:endParaRPr lang="ar-JO" sz="2640" dirty="0">
              <a:highlight>
                <a:srgbClr val="FFFF00"/>
              </a:highlight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75F2022-A728-50F6-55DA-1D24008A0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019" y="1524000"/>
            <a:ext cx="8675370" cy="5638800"/>
          </a:xfrm>
        </p:spPr>
        <p:txBody>
          <a:bodyPr>
            <a:noAutofit/>
          </a:bodyPr>
          <a:lstStyle/>
          <a:p>
            <a:r>
              <a:rPr lang="en-US" sz="2400" dirty="0"/>
              <a:t>Between the external sphincter muscle laterally and the longitudinal muscle medially</a:t>
            </a:r>
          </a:p>
          <a:p>
            <a:r>
              <a:rPr lang="en-US" sz="2400" dirty="0"/>
              <a:t> </a:t>
            </a:r>
          </a:p>
          <a:p>
            <a:r>
              <a:rPr lang="en-US" sz="2400" dirty="0"/>
              <a:t>-Exists a potential space, the </a:t>
            </a:r>
            <a:r>
              <a:rPr lang="en-US" sz="2400" dirty="0" err="1"/>
              <a:t>intersphincteric</a:t>
            </a:r>
            <a:r>
              <a:rPr lang="en-US" sz="2400" dirty="0"/>
              <a:t> plane.</a:t>
            </a:r>
          </a:p>
          <a:p>
            <a:r>
              <a:rPr lang="en-US" sz="2400" dirty="0"/>
              <a:t> -It contains </a:t>
            </a:r>
            <a:r>
              <a:rPr lang="en-US" sz="2400" dirty="0" err="1"/>
              <a:t>intersphincteric</a:t>
            </a:r>
            <a:r>
              <a:rPr lang="en-US" sz="2400" dirty="0"/>
              <a:t> anal glands.</a:t>
            </a:r>
          </a:p>
          <a:p>
            <a:endParaRPr lang="en-US" sz="2400" dirty="0"/>
          </a:p>
          <a:p>
            <a:r>
              <a:rPr lang="en-US" sz="2400" dirty="0"/>
              <a:t> - they are widely considered to be the potential </a:t>
            </a:r>
          </a:p>
          <a:p>
            <a:r>
              <a:rPr lang="en-US" sz="2400" dirty="0"/>
              <a:t>source of anal sepsis, either acute, presenting as </a:t>
            </a:r>
          </a:p>
          <a:p>
            <a:r>
              <a:rPr lang="en-US" sz="2400" dirty="0"/>
              <a:t>perianal, ischiorectal or even pelvic sepsis, or chronic, </a:t>
            </a:r>
          </a:p>
          <a:p>
            <a:r>
              <a:rPr lang="en-US" sz="2400" dirty="0"/>
              <a:t>presenting as a cryptoglandular (non-specific) anal Fistula</a:t>
            </a:r>
          </a:p>
          <a:p>
            <a:r>
              <a:rPr lang="en-US" sz="2400" dirty="0"/>
              <a:t>. -It is route for the spread of pus, which occurs </a:t>
            </a:r>
          </a:p>
          <a:p>
            <a:r>
              <a:rPr lang="en-US" sz="2400" dirty="0"/>
              <a:t>along the extensions from the </a:t>
            </a:r>
            <a:endParaRPr lang="ar-JO" sz="2400" dirty="0"/>
          </a:p>
        </p:txBody>
      </p:sp>
    </p:spTree>
    <p:extLst>
      <p:ext uri="{BB962C8B-B14F-4D97-AF65-F5344CB8AC3E}">
        <p14:creationId xmlns:p14="http://schemas.microsoft.com/office/powerpoint/2010/main" val="28185994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45230-6328-ECB7-F98A-38E2EB2C3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019" y="1072336"/>
            <a:ext cx="8675370" cy="553998"/>
          </a:xfrm>
        </p:spPr>
        <p:txBody>
          <a:bodyPr/>
          <a:lstStyle/>
          <a:p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highlight>
                  <a:srgbClr val="FFFF00"/>
                </a:highlight>
                <a:uLnTx/>
                <a:uFillTx/>
              </a:rPr>
              <a:t>The anal glands</a:t>
            </a:r>
            <a:endParaRPr lang="ar-JO" sz="36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C565B6-5AA8-98F1-51D2-386CAF0E1C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019" y="1941052"/>
            <a:ext cx="8675370" cy="200055"/>
          </a:xfrm>
        </p:spPr>
        <p:txBody>
          <a:bodyPr/>
          <a:lstStyle/>
          <a:p>
            <a:r>
              <a:rPr lang="en-US" dirty="0"/>
              <a:t>-</a:t>
            </a:r>
            <a:endParaRPr lang="ar-JO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00D30D-773A-C04F-E9F1-E523920CCDB4}"/>
              </a:ext>
            </a:extLst>
          </p:cNvPr>
          <p:cNvSpPr txBox="1"/>
          <p:nvPr/>
        </p:nvSpPr>
        <p:spPr>
          <a:xfrm>
            <a:off x="32657" y="2041079"/>
            <a:ext cx="855985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10" dirty="0"/>
              <a:t>: </a:t>
            </a:r>
            <a:r>
              <a:rPr lang="en-US" sz="3200" dirty="0"/>
              <a:t>-Anal glands may be found in the </a:t>
            </a:r>
            <a:r>
              <a:rPr lang="en-US" sz="3200" dirty="0">
                <a:solidFill>
                  <a:srgbClr val="FF0000"/>
                </a:solidFill>
              </a:rPr>
              <a:t>submucosa and </a:t>
            </a:r>
            <a:r>
              <a:rPr lang="en-US" sz="3200" dirty="0" err="1">
                <a:solidFill>
                  <a:srgbClr val="FF0000"/>
                </a:solidFill>
              </a:rPr>
              <a:t>intersphincteric</a:t>
            </a:r>
            <a:r>
              <a:rPr lang="en-US" sz="3200" dirty="0">
                <a:solidFill>
                  <a:srgbClr val="FF0000"/>
                </a:solidFill>
              </a:rPr>
              <a:t> space.</a:t>
            </a:r>
          </a:p>
          <a:p>
            <a:r>
              <a:rPr lang="en-US" sz="3200" dirty="0"/>
              <a:t> -They drain via ducts into the anal sinuses </a:t>
            </a:r>
            <a:r>
              <a:rPr lang="en-US" sz="3200" dirty="0">
                <a:solidFill>
                  <a:srgbClr val="FF0000"/>
                </a:solidFill>
              </a:rPr>
              <a:t>at the level of the dentate line.</a:t>
            </a:r>
          </a:p>
          <a:p>
            <a:r>
              <a:rPr lang="en-US" sz="3200" dirty="0"/>
              <a:t> -Their function is unknown, although they secrete mucin which perhaps </a:t>
            </a:r>
            <a:r>
              <a:rPr lang="en-US" sz="3200" dirty="0">
                <a:solidFill>
                  <a:srgbClr val="FF0000"/>
                </a:solidFill>
              </a:rPr>
              <a:t>lubricates the anal canal to ease defecation.</a:t>
            </a:r>
            <a:endParaRPr lang="ar-JO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6590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57655"/>
            <a:ext cx="10058400" cy="565861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4262" rIns="0" bIns="0" rtlCol="0">
            <a:spAutoFit/>
          </a:bodyPr>
          <a:lstStyle/>
          <a:p>
            <a:pPr marL="391795">
              <a:lnSpc>
                <a:spcPct val="100000"/>
              </a:lnSpc>
              <a:spcBef>
                <a:spcPts val="135"/>
              </a:spcBef>
            </a:pPr>
            <a:r>
              <a:rPr sz="3600" b="0" spc="-100" dirty="0">
                <a:solidFill>
                  <a:srgbClr val="0F5D7C"/>
                </a:solidFill>
                <a:latin typeface="Georgia"/>
                <a:cs typeface="Georgia"/>
              </a:rPr>
              <a:t>Hemorrhoid</a:t>
            </a:r>
            <a:r>
              <a:rPr sz="3600" b="0" spc="-165" dirty="0">
                <a:solidFill>
                  <a:srgbClr val="0F5D7C"/>
                </a:solidFill>
                <a:latin typeface="Georgia"/>
                <a:cs typeface="Georgia"/>
              </a:rPr>
              <a:t> </a:t>
            </a:r>
            <a:r>
              <a:rPr sz="2650" b="0" dirty="0">
                <a:solidFill>
                  <a:srgbClr val="0F5D7C"/>
                </a:solidFill>
                <a:latin typeface="Georgia"/>
                <a:cs typeface="Georgia"/>
              </a:rPr>
              <a:t>=</a:t>
            </a:r>
            <a:endParaRPr sz="265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806439" y="1194816"/>
            <a:ext cx="1254760" cy="426720"/>
          </a:xfrm>
          <a:custGeom>
            <a:avLst/>
            <a:gdLst/>
            <a:ahLst/>
            <a:cxnLst/>
            <a:rect l="l" t="t" r="r" b="b"/>
            <a:pathLst>
              <a:path w="1254759" h="426719">
                <a:moveTo>
                  <a:pt x="15049" y="426720"/>
                </a:moveTo>
                <a:lnTo>
                  <a:pt x="9239" y="426720"/>
                </a:lnTo>
                <a:lnTo>
                  <a:pt x="4191" y="425958"/>
                </a:lnTo>
                <a:lnTo>
                  <a:pt x="0" y="424338"/>
                </a:lnTo>
                <a:lnTo>
                  <a:pt x="6499" y="422356"/>
                </a:lnTo>
                <a:lnTo>
                  <a:pt x="13132" y="419838"/>
                </a:lnTo>
                <a:lnTo>
                  <a:pt x="48732" y="397241"/>
                </a:lnTo>
                <a:lnTo>
                  <a:pt x="129635" y="318420"/>
                </a:lnTo>
                <a:lnTo>
                  <a:pt x="147801" y="287750"/>
                </a:lnTo>
                <a:lnTo>
                  <a:pt x="147052" y="285105"/>
                </a:lnTo>
                <a:lnTo>
                  <a:pt x="144875" y="279856"/>
                </a:lnTo>
                <a:lnTo>
                  <a:pt x="141157" y="271812"/>
                </a:lnTo>
                <a:lnTo>
                  <a:pt x="132829" y="254700"/>
                </a:lnTo>
                <a:lnTo>
                  <a:pt x="125349" y="239267"/>
                </a:lnTo>
                <a:lnTo>
                  <a:pt x="119848" y="227729"/>
                </a:lnTo>
                <a:lnTo>
                  <a:pt x="115919" y="218253"/>
                </a:lnTo>
                <a:lnTo>
                  <a:pt x="113651" y="211114"/>
                </a:lnTo>
                <a:lnTo>
                  <a:pt x="113562" y="210831"/>
                </a:lnTo>
                <a:lnTo>
                  <a:pt x="112922" y="206454"/>
                </a:lnTo>
                <a:lnTo>
                  <a:pt x="112895" y="204311"/>
                </a:lnTo>
                <a:lnTo>
                  <a:pt x="113542" y="198112"/>
                </a:lnTo>
                <a:lnTo>
                  <a:pt x="115836" y="190940"/>
                </a:lnTo>
                <a:lnTo>
                  <a:pt x="119647" y="183929"/>
                </a:lnTo>
                <a:lnTo>
                  <a:pt x="124967" y="177069"/>
                </a:lnTo>
                <a:lnTo>
                  <a:pt x="155829" y="147828"/>
                </a:lnTo>
                <a:lnTo>
                  <a:pt x="153542" y="155638"/>
                </a:lnTo>
                <a:lnTo>
                  <a:pt x="152400" y="162020"/>
                </a:lnTo>
                <a:lnTo>
                  <a:pt x="152400" y="166973"/>
                </a:lnTo>
                <a:lnTo>
                  <a:pt x="153059" y="172274"/>
                </a:lnTo>
                <a:lnTo>
                  <a:pt x="155031" y="179022"/>
                </a:lnTo>
                <a:lnTo>
                  <a:pt x="158307" y="187199"/>
                </a:lnTo>
                <a:lnTo>
                  <a:pt x="162877" y="196786"/>
                </a:lnTo>
                <a:lnTo>
                  <a:pt x="178879" y="229076"/>
                </a:lnTo>
                <a:lnTo>
                  <a:pt x="184630" y="241470"/>
                </a:lnTo>
                <a:lnTo>
                  <a:pt x="188738" y="252079"/>
                </a:lnTo>
                <a:lnTo>
                  <a:pt x="191202" y="260901"/>
                </a:lnTo>
                <a:lnTo>
                  <a:pt x="192024" y="267938"/>
                </a:lnTo>
                <a:lnTo>
                  <a:pt x="191928" y="272224"/>
                </a:lnTo>
                <a:lnTo>
                  <a:pt x="191738" y="272796"/>
                </a:lnTo>
                <a:lnTo>
                  <a:pt x="205740" y="272796"/>
                </a:lnTo>
                <a:lnTo>
                  <a:pt x="205740" y="309371"/>
                </a:lnTo>
                <a:lnTo>
                  <a:pt x="168878" y="309371"/>
                </a:lnTo>
                <a:lnTo>
                  <a:pt x="72390" y="404621"/>
                </a:lnTo>
                <a:lnTo>
                  <a:pt x="60390" y="414303"/>
                </a:lnTo>
                <a:lnTo>
                  <a:pt x="46827" y="421207"/>
                </a:lnTo>
                <a:lnTo>
                  <a:pt x="31710" y="425343"/>
                </a:lnTo>
                <a:lnTo>
                  <a:pt x="15049" y="426720"/>
                </a:lnTo>
                <a:close/>
              </a:path>
              <a:path w="1254759" h="426719">
                <a:moveTo>
                  <a:pt x="311316" y="320135"/>
                </a:moveTo>
                <a:lnTo>
                  <a:pt x="277749" y="320135"/>
                </a:lnTo>
                <a:lnTo>
                  <a:pt x="280606" y="316515"/>
                </a:lnTo>
                <a:lnTo>
                  <a:pt x="281940" y="312800"/>
                </a:lnTo>
                <a:lnTo>
                  <a:pt x="281940" y="305942"/>
                </a:lnTo>
                <a:lnTo>
                  <a:pt x="279559" y="298894"/>
                </a:lnTo>
                <a:lnTo>
                  <a:pt x="274701" y="287750"/>
                </a:lnTo>
                <a:lnTo>
                  <a:pt x="263937" y="266128"/>
                </a:lnTo>
                <a:lnTo>
                  <a:pt x="258492" y="254700"/>
                </a:lnTo>
                <a:lnTo>
                  <a:pt x="254591" y="245280"/>
                </a:lnTo>
                <a:lnTo>
                  <a:pt x="252244" y="237879"/>
                </a:lnTo>
                <a:lnTo>
                  <a:pt x="251557" y="233171"/>
                </a:lnTo>
                <a:lnTo>
                  <a:pt x="251460" y="232505"/>
                </a:lnTo>
                <a:lnTo>
                  <a:pt x="252101" y="226409"/>
                </a:lnTo>
                <a:lnTo>
                  <a:pt x="252226" y="225220"/>
                </a:lnTo>
                <a:lnTo>
                  <a:pt x="254466" y="218253"/>
                </a:lnTo>
                <a:lnTo>
                  <a:pt x="254520" y="218086"/>
                </a:lnTo>
                <a:lnTo>
                  <a:pt x="258331" y="211114"/>
                </a:lnTo>
                <a:lnTo>
                  <a:pt x="263652" y="204311"/>
                </a:lnTo>
                <a:lnTo>
                  <a:pt x="294513" y="175259"/>
                </a:lnTo>
                <a:lnTo>
                  <a:pt x="292227" y="183070"/>
                </a:lnTo>
                <a:lnTo>
                  <a:pt x="291083" y="189452"/>
                </a:lnTo>
                <a:lnTo>
                  <a:pt x="291083" y="194405"/>
                </a:lnTo>
                <a:lnTo>
                  <a:pt x="291691" y="199706"/>
                </a:lnTo>
                <a:lnTo>
                  <a:pt x="293512" y="206454"/>
                </a:lnTo>
                <a:lnTo>
                  <a:pt x="296549" y="214630"/>
                </a:lnTo>
                <a:lnTo>
                  <a:pt x="300799" y="224218"/>
                </a:lnTo>
                <a:lnTo>
                  <a:pt x="316992" y="256412"/>
                </a:lnTo>
                <a:lnTo>
                  <a:pt x="320325" y="263461"/>
                </a:lnTo>
                <a:lnTo>
                  <a:pt x="321659" y="266128"/>
                </a:lnTo>
                <a:lnTo>
                  <a:pt x="322947" y="268795"/>
                </a:lnTo>
                <a:lnTo>
                  <a:pt x="323945" y="271081"/>
                </a:lnTo>
                <a:lnTo>
                  <a:pt x="324612" y="272796"/>
                </a:lnTo>
                <a:lnTo>
                  <a:pt x="341376" y="272796"/>
                </a:lnTo>
                <a:lnTo>
                  <a:pt x="341376" y="309371"/>
                </a:lnTo>
                <a:lnTo>
                  <a:pt x="320802" y="309371"/>
                </a:lnTo>
                <a:lnTo>
                  <a:pt x="319468" y="311276"/>
                </a:lnTo>
                <a:lnTo>
                  <a:pt x="317659" y="313467"/>
                </a:lnTo>
                <a:lnTo>
                  <a:pt x="315277" y="315944"/>
                </a:lnTo>
                <a:lnTo>
                  <a:pt x="313076" y="318420"/>
                </a:lnTo>
                <a:lnTo>
                  <a:pt x="311316" y="320135"/>
                </a:lnTo>
                <a:close/>
              </a:path>
              <a:path w="1254759" h="426719">
                <a:moveTo>
                  <a:pt x="551307" y="309371"/>
                </a:moveTo>
                <a:lnTo>
                  <a:pt x="359664" y="309371"/>
                </a:lnTo>
                <a:lnTo>
                  <a:pt x="359664" y="272796"/>
                </a:lnTo>
                <a:lnTo>
                  <a:pt x="510540" y="272796"/>
                </a:lnTo>
                <a:lnTo>
                  <a:pt x="487680" y="226409"/>
                </a:lnTo>
                <a:lnTo>
                  <a:pt x="484536" y="220313"/>
                </a:lnTo>
                <a:lnTo>
                  <a:pt x="479488" y="215455"/>
                </a:lnTo>
                <a:lnTo>
                  <a:pt x="472440" y="211740"/>
                </a:lnTo>
                <a:lnTo>
                  <a:pt x="505206" y="179832"/>
                </a:lnTo>
                <a:lnTo>
                  <a:pt x="550164" y="275272"/>
                </a:lnTo>
                <a:lnTo>
                  <a:pt x="552640" y="280606"/>
                </a:lnTo>
                <a:lnTo>
                  <a:pt x="554926" y="284702"/>
                </a:lnTo>
                <a:lnTo>
                  <a:pt x="557022" y="287750"/>
                </a:lnTo>
                <a:lnTo>
                  <a:pt x="559117" y="290893"/>
                </a:lnTo>
                <a:lnTo>
                  <a:pt x="561308" y="293274"/>
                </a:lnTo>
                <a:lnTo>
                  <a:pt x="563403" y="294798"/>
                </a:lnTo>
                <a:lnTo>
                  <a:pt x="565499" y="296513"/>
                </a:lnTo>
                <a:lnTo>
                  <a:pt x="567785" y="297560"/>
                </a:lnTo>
                <a:lnTo>
                  <a:pt x="572738" y="298704"/>
                </a:lnTo>
                <a:lnTo>
                  <a:pt x="574644" y="298894"/>
                </a:lnTo>
                <a:lnTo>
                  <a:pt x="578834" y="298894"/>
                </a:lnTo>
                <a:lnTo>
                  <a:pt x="572926" y="303518"/>
                </a:lnTo>
                <a:lnTo>
                  <a:pt x="566356" y="306812"/>
                </a:lnTo>
                <a:lnTo>
                  <a:pt x="559144" y="308766"/>
                </a:lnTo>
                <a:lnTo>
                  <a:pt x="551307" y="309371"/>
                </a:lnTo>
                <a:close/>
              </a:path>
              <a:path w="1254759" h="426719">
                <a:moveTo>
                  <a:pt x="483108" y="272796"/>
                </a:moveTo>
                <a:lnTo>
                  <a:pt x="443483" y="272796"/>
                </a:lnTo>
                <a:lnTo>
                  <a:pt x="430434" y="247745"/>
                </a:lnTo>
                <a:lnTo>
                  <a:pt x="427196" y="241649"/>
                </a:lnTo>
                <a:lnTo>
                  <a:pt x="421862" y="236791"/>
                </a:lnTo>
                <a:lnTo>
                  <a:pt x="414528" y="233171"/>
                </a:lnTo>
                <a:lnTo>
                  <a:pt x="447294" y="201167"/>
                </a:lnTo>
                <a:lnTo>
                  <a:pt x="483108" y="272796"/>
                </a:lnTo>
                <a:close/>
              </a:path>
              <a:path w="1254759" h="426719">
                <a:moveTo>
                  <a:pt x="416052" y="272796"/>
                </a:moveTo>
                <a:lnTo>
                  <a:pt x="376428" y="272796"/>
                </a:lnTo>
                <a:lnTo>
                  <a:pt x="374332" y="268795"/>
                </a:lnTo>
                <a:lnTo>
                  <a:pt x="371284" y="262889"/>
                </a:lnTo>
                <a:lnTo>
                  <a:pt x="365950" y="258127"/>
                </a:lnTo>
                <a:lnTo>
                  <a:pt x="358140" y="254508"/>
                </a:lnTo>
                <a:lnTo>
                  <a:pt x="390906" y="222504"/>
                </a:lnTo>
                <a:lnTo>
                  <a:pt x="416052" y="272796"/>
                </a:lnTo>
                <a:close/>
              </a:path>
              <a:path w="1254759" h="426719">
                <a:moveTo>
                  <a:pt x="224028" y="309371"/>
                </a:moveTo>
                <a:lnTo>
                  <a:pt x="205740" y="309371"/>
                </a:lnTo>
                <a:lnTo>
                  <a:pt x="205740" y="272796"/>
                </a:lnTo>
                <a:lnTo>
                  <a:pt x="222027" y="272796"/>
                </a:lnTo>
                <a:lnTo>
                  <a:pt x="224028" y="273335"/>
                </a:lnTo>
                <a:lnTo>
                  <a:pt x="224028" y="309371"/>
                </a:lnTo>
                <a:close/>
              </a:path>
              <a:path w="1254759" h="426719">
                <a:moveTo>
                  <a:pt x="224028" y="273335"/>
                </a:moveTo>
                <a:lnTo>
                  <a:pt x="222027" y="272796"/>
                </a:lnTo>
                <a:lnTo>
                  <a:pt x="224028" y="272796"/>
                </a:lnTo>
                <a:lnTo>
                  <a:pt x="224028" y="273335"/>
                </a:lnTo>
                <a:close/>
              </a:path>
              <a:path w="1254759" h="426719">
                <a:moveTo>
                  <a:pt x="359664" y="309371"/>
                </a:moveTo>
                <a:lnTo>
                  <a:pt x="341376" y="309371"/>
                </a:lnTo>
                <a:lnTo>
                  <a:pt x="341376" y="272796"/>
                </a:lnTo>
                <a:lnTo>
                  <a:pt x="359664" y="272796"/>
                </a:lnTo>
                <a:lnTo>
                  <a:pt x="359664" y="309371"/>
                </a:lnTo>
                <a:close/>
              </a:path>
              <a:path w="1254759" h="426719">
                <a:moveTo>
                  <a:pt x="268986" y="359663"/>
                </a:moveTo>
                <a:lnTo>
                  <a:pt x="245459" y="322802"/>
                </a:lnTo>
                <a:lnTo>
                  <a:pt x="226374" y="309371"/>
                </a:lnTo>
                <a:lnTo>
                  <a:pt x="224028" y="309371"/>
                </a:lnTo>
                <a:lnTo>
                  <a:pt x="224028" y="273335"/>
                </a:lnTo>
                <a:lnTo>
                  <a:pt x="277749" y="320135"/>
                </a:lnTo>
                <a:lnTo>
                  <a:pt x="311316" y="320135"/>
                </a:lnTo>
                <a:lnTo>
                  <a:pt x="310133" y="321278"/>
                </a:lnTo>
                <a:lnTo>
                  <a:pt x="306800" y="324230"/>
                </a:lnTo>
                <a:lnTo>
                  <a:pt x="268986" y="359663"/>
                </a:lnTo>
                <a:close/>
              </a:path>
              <a:path w="1254759" h="426719">
                <a:moveTo>
                  <a:pt x="247650" y="414528"/>
                </a:moveTo>
                <a:lnTo>
                  <a:pt x="215550" y="392906"/>
                </a:lnTo>
                <a:lnTo>
                  <a:pt x="211836" y="389000"/>
                </a:lnTo>
                <a:lnTo>
                  <a:pt x="211836" y="384143"/>
                </a:lnTo>
                <a:lnTo>
                  <a:pt x="213656" y="380126"/>
                </a:lnTo>
                <a:lnTo>
                  <a:pt x="219111" y="373939"/>
                </a:lnTo>
                <a:lnTo>
                  <a:pt x="228190" y="365591"/>
                </a:lnTo>
                <a:lnTo>
                  <a:pt x="240887" y="355092"/>
                </a:lnTo>
                <a:lnTo>
                  <a:pt x="241077" y="358044"/>
                </a:lnTo>
                <a:lnTo>
                  <a:pt x="242316" y="360997"/>
                </a:lnTo>
                <a:lnTo>
                  <a:pt x="244411" y="364045"/>
                </a:lnTo>
                <a:lnTo>
                  <a:pt x="246602" y="367093"/>
                </a:lnTo>
                <a:lnTo>
                  <a:pt x="255651" y="378428"/>
                </a:lnTo>
                <a:lnTo>
                  <a:pt x="259651" y="383762"/>
                </a:lnTo>
                <a:lnTo>
                  <a:pt x="260604" y="386333"/>
                </a:lnTo>
                <a:lnTo>
                  <a:pt x="260547" y="389000"/>
                </a:lnTo>
                <a:lnTo>
                  <a:pt x="259799" y="392735"/>
                </a:lnTo>
                <a:lnTo>
                  <a:pt x="257377" y="398371"/>
                </a:lnTo>
                <a:lnTo>
                  <a:pt x="253330" y="405632"/>
                </a:lnTo>
                <a:lnTo>
                  <a:pt x="247650" y="414528"/>
                </a:lnTo>
                <a:close/>
              </a:path>
              <a:path w="1254759" h="426719">
                <a:moveTo>
                  <a:pt x="305562" y="414528"/>
                </a:moveTo>
                <a:lnTo>
                  <a:pt x="273462" y="392906"/>
                </a:lnTo>
                <a:lnTo>
                  <a:pt x="269748" y="389000"/>
                </a:lnTo>
                <a:lnTo>
                  <a:pt x="269748" y="384143"/>
                </a:lnTo>
                <a:lnTo>
                  <a:pt x="271568" y="380126"/>
                </a:lnTo>
                <a:lnTo>
                  <a:pt x="277022" y="373939"/>
                </a:lnTo>
                <a:lnTo>
                  <a:pt x="286102" y="365591"/>
                </a:lnTo>
                <a:lnTo>
                  <a:pt x="298799" y="355092"/>
                </a:lnTo>
                <a:lnTo>
                  <a:pt x="298989" y="358044"/>
                </a:lnTo>
                <a:lnTo>
                  <a:pt x="300228" y="360997"/>
                </a:lnTo>
                <a:lnTo>
                  <a:pt x="302323" y="364045"/>
                </a:lnTo>
                <a:lnTo>
                  <a:pt x="304514" y="367093"/>
                </a:lnTo>
                <a:lnTo>
                  <a:pt x="313563" y="378428"/>
                </a:lnTo>
                <a:lnTo>
                  <a:pt x="317563" y="383762"/>
                </a:lnTo>
                <a:lnTo>
                  <a:pt x="318516" y="386333"/>
                </a:lnTo>
                <a:lnTo>
                  <a:pt x="318458" y="389000"/>
                </a:lnTo>
                <a:lnTo>
                  <a:pt x="317710" y="392735"/>
                </a:lnTo>
                <a:lnTo>
                  <a:pt x="315289" y="398371"/>
                </a:lnTo>
                <a:lnTo>
                  <a:pt x="311243" y="405632"/>
                </a:lnTo>
                <a:lnTo>
                  <a:pt x="305562" y="414528"/>
                </a:lnTo>
                <a:close/>
              </a:path>
              <a:path w="1254759" h="426719">
                <a:moveTo>
                  <a:pt x="685358" y="309282"/>
                </a:moveTo>
                <a:lnTo>
                  <a:pt x="673076" y="309282"/>
                </a:lnTo>
                <a:lnTo>
                  <a:pt x="665190" y="308871"/>
                </a:lnTo>
                <a:lnTo>
                  <a:pt x="632174" y="299275"/>
                </a:lnTo>
                <a:lnTo>
                  <a:pt x="627316" y="295655"/>
                </a:lnTo>
                <a:lnTo>
                  <a:pt x="623887" y="290703"/>
                </a:lnTo>
                <a:lnTo>
                  <a:pt x="621792" y="284607"/>
                </a:lnTo>
                <a:lnTo>
                  <a:pt x="619791" y="278606"/>
                </a:lnTo>
                <a:lnTo>
                  <a:pt x="619171" y="274208"/>
                </a:lnTo>
                <a:lnTo>
                  <a:pt x="619048" y="273335"/>
                </a:lnTo>
                <a:lnTo>
                  <a:pt x="618932" y="272510"/>
                </a:lnTo>
                <a:lnTo>
                  <a:pt x="618838" y="271843"/>
                </a:lnTo>
                <a:lnTo>
                  <a:pt x="618744" y="108299"/>
                </a:lnTo>
                <a:lnTo>
                  <a:pt x="616938" y="98353"/>
                </a:lnTo>
                <a:lnTo>
                  <a:pt x="611517" y="84093"/>
                </a:lnTo>
                <a:lnTo>
                  <a:pt x="602469" y="65530"/>
                </a:lnTo>
                <a:lnTo>
                  <a:pt x="589788" y="42671"/>
                </a:lnTo>
                <a:lnTo>
                  <a:pt x="600396" y="40062"/>
                </a:lnTo>
                <a:lnTo>
                  <a:pt x="613076" y="32087"/>
                </a:lnTo>
                <a:lnTo>
                  <a:pt x="627828" y="18735"/>
                </a:lnTo>
                <a:lnTo>
                  <a:pt x="644652" y="0"/>
                </a:lnTo>
                <a:lnTo>
                  <a:pt x="644652" y="243363"/>
                </a:lnTo>
                <a:lnTo>
                  <a:pt x="662940" y="282130"/>
                </a:lnTo>
                <a:lnTo>
                  <a:pt x="691610" y="295370"/>
                </a:lnTo>
                <a:lnTo>
                  <a:pt x="694753" y="296513"/>
                </a:lnTo>
                <a:lnTo>
                  <a:pt x="698468" y="297560"/>
                </a:lnTo>
                <a:lnTo>
                  <a:pt x="707231" y="299846"/>
                </a:lnTo>
                <a:lnTo>
                  <a:pt x="712184" y="301275"/>
                </a:lnTo>
                <a:lnTo>
                  <a:pt x="717804" y="302990"/>
                </a:lnTo>
                <a:lnTo>
                  <a:pt x="713717" y="305849"/>
                </a:lnTo>
                <a:lnTo>
                  <a:pt x="706326" y="307859"/>
                </a:lnTo>
                <a:lnTo>
                  <a:pt x="695649" y="309031"/>
                </a:lnTo>
                <a:lnTo>
                  <a:pt x="685358" y="309282"/>
                </a:lnTo>
                <a:close/>
              </a:path>
              <a:path w="1254759" h="426719">
                <a:moveTo>
                  <a:pt x="1085677" y="309282"/>
                </a:moveTo>
                <a:lnTo>
                  <a:pt x="1034796" y="309282"/>
                </a:lnTo>
                <a:lnTo>
                  <a:pt x="1034796" y="272796"/>
                </a:lnTo>
                <a:lnTo>
                  <a:pt x="1050512" y="272796"/>
                </a:lnTo>
                <a:lnTo>
                  <a:pt x="1051655" y="272510"/>
                </a:lnTo>
                <a:lnTo>
                  <a:pt x="1053274" y="271557"/>
                </a:lnTo>
                <a:lnTo>
                  <a:pt x="1054893" y="270700"/>
                </a:lnTo>
                <a:lnTo>
                  <a:pt x="1056418" y="269462"/>
                </a:lnTo>
                <a:lnTo>
                  <a:pt x="1057751" y="267938"/>
                </a:lnTo>
                <a:lnTo>
                  <a:pt x="1059084" y="266509"/>
                </a:lnTo>
                <a:lnTo>
                  <a:pt x="1060227" y="264890"/>
                </a:lnTo>
                <a:lnTo>
                  <a:pt x="1060989" y="263175"/>
                </a:lnTo>
                <a:lnTo>
                  <a:pt x="1061847" y="261461"/>
                </a:lnTo>
                <a:lnTo>
                  <a:pt x="1062228" y="259746"/>
                </a:lnTo>
                <a:lnTo>
                  <a:pt x="1062210" y="108299"/>
                </a:lnTo>
                <a:lnTo>
                  <a:pt x="1045923" y="65530"/>
                </a:lnTo>
                <a:lnTo>
                  <a:pt x="1033272" y="42671"/>
                </a:lnTo>
                <a:lnTo>
                  <a:pt x="1043077" y="40062"/>
                </a:lnTo>
                <a:lnTo>
                  <a:pt x="1055489" y="32087"/>
                </a:lnTo>
                <a:lnTo>
                  <a:pt x="1070509" y="18735"/>
                </a:lnTo>
                <a:lnTo>
                  <a:pt x="1088136" y="0"/>
                </a:lnTo>
                <a:lnTo>
                  <a:pt x="1088238" y="267938"/>
                </a:lnTo>
                <a:lnTo>
                  <a:pt x="1088347" y="269462"/>
                </a:lnTo>
                <a:lnTo>
                  <a:pt x="1088462" y="271081"/>
                </a:lnTo>
                <a:lnTo>
                  <a:pt x="1088517" y="271843"/>
                </a:lnTo>
                <a:lnTo>
                  <a:pt x="1090041" y="280034"/>
                </a:lnTo>
                <a:lnTo>
                  <a:pt x="1091279" y="283273"/>
                </a:lnTo>
                <a:lnTo>
                  <a:pt x="1093184" y="285654"/>
                </a:lnTo>
                <a:lnTo>
                  <a:pt x="1095089" y="288131"/>
                </a:lnTo>
                <a:lnTo>
                  <a:pt x="1097508" y="290012"/>
                </a:lnTo>
                <a:lnTo>
                  <a:pt x="1097375" y="290012"/>
                </a:lnTo>
                <a:lnTo>
                  <a:pt x="1101090" y="291560"/>
                </a:lnTo>
                <a:lnTo>
                  <a:pt x="1104519" y="293084"/>
                </a:lnTo>
                <a:lnTo>
                  <a:pt x="1108900" y="294608"/>
                </a:lnTo>
                <a:lnTo>
                  <a:pt x="1114234" y="295941"/>
                </a:lnTo>
                <a:lnTo>
                  <a:pt x="1108000" y="301871"/>
                </a:lnTo>
                <a:lnTo>
                  <a:pt x="1101006" y="306085"/>
                </a:lnTo>
                <a:lnTo>
                  <a:pt x="1093245" y="308586"/>
                </a:lnTo>
                <a:lnTo>
                  <a:pt x="1085677" y="309282"/>
                </a:lnTo>
                <a:close/>
              </a:path>
              <a:path w="1254759" h="426719">
                <a:moveTo>
                  <a:pt x="699421" y="426720"/>
                </a:moveTo>
                <a:lnTo>
                  <a:pt x="693610" y="426720"/>
                </a:lnTo>
                <a:lnTo>
                  <a:pt x="688562" y="425958"/>
                </a:lnTo>
                <a:lnTo>
                  <a:pt x="684276" y="424338"/>
                </a:lnTo>
                <a:lnTo>
                  <a:pt x="688562" y="423195"/>
                </a:lnTo>
                <a:lnTo>
                  <a:pt x="692943" y="421671"/>
                </a:lnTo>
                <a:lnTo>
                  <a:pt x="725519" y="403479"/>
                </a:lnTo>
                <a:lnTo>
                  <a:pt x="730662" y="399668"/>
                </a:lnTo>
                <a:lnTo>
                  <a:pt x="735901" y="395096"/>
                </a:lnTo>
                <a:lnTo>
                  <a:pt x="741235" y="389858"/>
                </a:lnTo>
                <a:lnTo>
                  <a:pt x="790480" y="342138"/>
                </a:lnTo>
                <a:lnTo>
                  <a:pt x="793718" y="337280"/>
                </a:lnTo>
                <a:lnTo>
                  <a:pt x="793718" y="330326"/>
                </a:lnTo>
                <a:lnTo>
                  <a:pt x="790003" y="324897"/>
                </a:lnTo>
                <a:lnTo>
                  <a:pt x="782574" y="317468"/>
                </a:lnTo>
                <a:lnTo>
                  <a:pt x="745807" y="281082"/>
                </a:lnTo>
                <a:lnTo>
                  <a:pt x="742473" y="277844"/>
                </a:lnTo>
                <a:lnTo>
                  <a:pt x="739902" y="275177"/>
                </a:lnTo>
                <a:lnTo>
                  <a:pt x="737824" y="272796"/>
                </a:lnTo>
                <a:lnTo>
                  <a:pt x="736092" y="270891"/>
                </a:lnTo>
                <a:lnTo>
                  <a:pt x="735020" y="269462"/>
                </a:lnTo>
                <a:lnTo>
                  <a:pt x="734615" y="268890"/>
                </a:lnTo>
                <a:lnTo>
                  <a:pt x="733711" y="267080"/>
                </a:lnTo>
                <a:lnTo>
                  <a:pt x="732758" y="265366"/>
                </a:lnTo>
                <a:lnTo>
                  <a:pt x="732091" y="263461"/>
                </a:lnTo>
                <a:lnTo>
                  <a:pt x="731886" y="261461"/>
                </a:lnTo>
                <a:lnTo>
                  <a:pt x="731816" y="260775"/>
                </a:lnTo>
                <a:lnTo>
                  <a:pt x="731710" y="259746"/>
                </a:lnTo>
                <a:lnTo>
                  <a:pt x="731520" y="257365"/>
                </a:lnTo>
                <a:lnTo>
                  <a:pt x="731520" y="254508"/>
                </a:lnTo>
                <a:lnTo>
                  <a:pt x="832866" y="141732"/>
                </a:lnTo>
                <a:lnTo>
                  <a:pt x="831342" y="147066"/>
                </a:lnTo>
                <a:lnTo>
                  <a:pt x="830580" y="152495"/>
                </a:lnTo>
                <a:lnTo>
                  <a:pt x="830580" y="158019"/>
                </a:lnTo>
                <a:lnTo>
                  <a:pt x="831401" y="165002"/>
                </a:lnTo>
                <a:lnTo>
                  <a:pt x="833866" y="173664"/>
                </a:lnTo>
                <a:lnTo>
                  <a:pt x="837974" y="184005"/>
                </a:lnTo>
                <a:lnTo>
                  <a:pt x="843724" y="196024"/>
                </a:lnTo>
                <a:lnTo>
                  <a:pt x="850602" y="209740"/>
                </a:lnTo>
                <a:lnTo>
                  <a:pt x="811244" y="209740"/>
                </a:lnTo>
                <a:lnTo>
                  <a:pt x="803728" y="216723"/>
                </a:lnTo>
                <a:lnTo>
                  <a:pt x="798338" y="223099"/>
                </a:lnTo>
                <a:lnTo>
                  <a:pt x="795188" y="228695"/>
                </a:lnTo>
                <a:lnTo>
                  <a:pt x="795090" y="228867"/>
                </a:lnTo>
                <a:lnTo>
                  <a:pt x="794004" y="234029"/>
                </a:lnTo>
                <a:lnTo>
                  <a:pt x="794004" y="238887"/>
                </a:lnTo>
                <a:lnTo>
                  <a:pt x="796004" y="244792"/>
                </a:lnTo>
                <a:lnTo>
                  <a:pt x="799814" y="251745"/>
                </a:lnTo>
                <a:lnTo>
                  <a:pt x="817820" y="285105"/>
                </a:lnTo>
                <a:lnTo>
                  <a:pt x="820420" y="290012"/>
                </a:lnTo>
                <a:lnTo>
                  <a:pt x="822198" y="293941"/>
                </a:lnTo>
                <a:lnTo>
                  <a:pt x="822884" y="296513"/>
                </a:lnTo>
                <a:lnTo>
                  <a:pt x="823589" y="298894"/>
                </a:lnTo>
                <a:lnTo>
                  <a:pt x="823703" y="299275"/>
                </a:lnTo>
                <a:lnTo>
                  <a:pt x="823817" y="299656"/>
                </a:lnTo>
                <a:lnTo>
                  <a:pt x="824034" y="300870"/>
                </a:lnTo>
                <a:lnTo>
                  <a:pt x="824106" y="301275"/>
                </a:lnTo>
                <a:lnTo>
                  <a:pt x="824198" y="307371"/>
                </a:lnTo>
                <a:lnTo>
                  <a:pt x="880872" y="307371"/>
                </a:lnTo>
                <a:lnTo>
                  <a:pt x="880872" y="309282"/>
                </a:lnTo>
                <a:lnTo>
                  <a:pt x="854483" y="309282"/>
                </a:lnTo>
                <a:lnTo>
                  <a:pt x="757142" y="404621"/>
                </a:lnTo>
                <a:lnTo>
                  <a:pt x="745069" y="414303"/>
                </a:lnTo>
                <a:lnTo>
                  <a:pt x="731425" y="421207"/>
                </a:lnTo>
                <a:lnTo>
                  <a:pt x="716208" y="425343"/>
                </a:lnTo>
                <a:lnTo>
                  <a:pt x="699421" y="426720"/>
                </a:lnTo>
                <a:close/>
              </a:path>
              <a:path w="1254759" h="426719">
                <a:moveTo>
                  <a:pt x="986448" y="320135"/>
                </a:moveTo>
                <a:lnTo>
                  <a:pt x="952881" y="320135"/>
                </a:lnTo>
                <a:lnTo>
                  <a:pt x="955738" y="316515"/>
                </a:lnTo>
                <a:lnTo>
                  <a:pt x="957072" y="312800"/>
                </a:lnTo>
                <a:lnTo>
                  <a:pt x="957040" y="305849"/>
                </a:lnTo>
                <a:lnTo>
                  <a:pt x="954691" y="298894"/>
                </a:lnTo>
                <a:lnTo>
                  <a:pt x="949833" y="287750"/>
                </a:lnTo>
                <a:lnTo>
                  <a:pt x="939070" y="266128"/>
                </a:lnTo>
                <a:lnTo>
                  <a:pt x="933624" y="254700"/>
                </a:lnTo>
                <a:lnTo>
                  <a:pt x="929723" y="245280"/>
                </a:lnTo>
                <a:lnTo>
                  <a:pt x="927376" y="237879"/>
                </a:lnTo>
                <a:lnTo>
                  <a:pt x="926592" y="232505"/>
                </a:lnTo>
                <a:lnTo>
                  <a:pt x="927358" y="225220"/>
                </a:lnTo>
                <a:lnTo>
                  <a:pt x="929652" y="218086"/>
                </a:lnTo>
                <a:lnTo>
                  <a:pt x="933463" y="211114"/>
                </a:lnTo>
                <a:lnTo>
                  <a:pt x="938783" y="204311"/>
                </a:lnTo>
                <a:lnTo>
                  <a:pt x="969645" y="175259"/>
                </a:lnTo>
                <a:lnTo>
                  <a:pt x="967359" y="183070"/>
                </a:lnTo>
                <a:lnTo>
                  <a:pt x="966216" y="189452"/>
                </a:lnTo>
                <a:lnTo>
                  <a:pt x="966216" y="194405"/>
                </a:lnTo>
                <a:lnTo>
                  <a:pt x="966823" y="199706"/>
                </a:lnTo>
                <a:lnTo>
                  <a:pt x="968645" y="206454"/>
                </a:lnTo>
                <a:lnTo>
                  <a:pt x="971681" y="214630"/>
                </a:lnTo>
                <a:lnTo>
                  <a:pt x="975931" y="224218"/>
                </a:lnTo>
                <a:lnTo>
                  <a:pt x="992124" y="256412"/>
                </a:lnTo>
                <a:lnTo>
                  <a:pt x="995457" y="263461"/>
                </a:lnTo>
                <a:lnTo>
                  <a:pt x="999633" y="272510"/>
                </a:lnTo>
                <a:lnTo>
                  <a:pt x="999744" y="272796"/>
                </a:lnTo>
                <a:lnTo>
                  <a:pt x="1016508" y="272796"/>
                </a:lnTo>
                <a:lnTo>
                  <a:pt x="1016508" y="309282"/>
                </a:lnTo>
                <a:lnTo>
                  <a:pt x="995996" y="309282"/>
                </a:lnTo>
                <a:lnTo>
                  <a:pt x="994600" y="311276"/>
                </a:lnTo>
                <a:lnTo>
                  <a:pt x="992791" y="313467"/>
                </a:lnTo>
                <a:lnTo>
                  <a:pt x="990409" y="315944"/>
                </a:lnTo>
                <a:lnTo>
                  <a:pt x="988208" y="318420"/>
                </a:lnTo>
                <a:lnTo>
                  <a:pt x="986448" y="320135"/>
                </a:lnTo>
                <a:close/>
              </a:path>
              <a:path w="1254759" h="426719">
                <a:moveTo>
                  <a:pt x="880872" y="307371"/>
                </a:moveTo>
                <a:lnTo>
                  <a:pt x="824198" y="307371"/>
                </a:lnTo>
                <a:lnTo>
                  <a:pt x="831004" y="300870"/>
                </a:lnTo>
                <a:lnTo>
                  <a:pt x="835854" y="295084"/>
                </a:lnTo>
                <a:lnTo>
                  <a:pt x="838758" y="290012"/>
                </a:lnTo>
                <a:lnTo>
                  <a:pt x="839724" y="285654"/>
                </a:lnTo>
                <a:lnTo>
                  <a:pt x="839606" y="281082"/>
                </a:lnTo>
                <a:lnTo>
                  <a:pt x="838105" y="276225"/>
                </a:lnTo>
                <a:lnTo>
                  <a:pt x="834771" y="269938"/>
                </a:lnTo>
                <a:lnTo>
                  <a:pt x="814197" y="230695"/>
                </a:lnTo>
                <a:lnTo>
                  <a:pt x="811911" y="226695"/>
                </a:lnTo>
                <a:lnTo>
                  <a:pt x="811107" y="224218"/>
                </a:lnTo>
                <a:lnTo>
                  <a:pt x="810768" y="223099"/>
                </a:lnTo>
                <a:lnTo>
                  <a:pt x="810832" y="216723"/>
                </a:lnTo>
                <a:lnTo>
                  <a:pt x="810958" y="211931"/>
                </a:lnTo>
                <a:lnTo>
                  <a:pt x="811054" y="210692"/>
                </a:lnTo>
                <a:lnTo>
                  <a:pt x="811244" y="209740"/>
                </a:lnTo>
                <a:lnTo>
                  <a:pt x="850602" y="209740"/>
                </a:lnTo>
                <a:lnTo>
                  <a:pt x="869925" y="251745"/>
                </a:lnTo>
                <a:lnTo>
                  <a:pt x="872966" y="272796"/>
                </a:lnTo>
                <a:lnTo>
                  <a:pt x="880872" y="272796"/>
                </a:lnTo>
                <a:lnTo>
                  <a:pt x="880872" y="307371"/>
                </a:lnTo>
                <a:close/>
              </a:path>
              <a:path w="1254759" h="426719">
                <a:moveTo>
                  <a:pt x="899160" y="309282"/>
                </a:moveTo>
                <a:lnTo>
                  <a:pt x="880872" y="309282"/>
                </a:lnTo>
                <a:lnTo>
                  <a:pt x="880872" y="272796"/>
                </a:lnTo>
                <a:lnTo>
                  <a:pt x="897159" y="272796"/>
                </a:lnTo>
                <a:lnTo>
                  <a:pt x="899160" y="273335"/>
                </a:lnTo>
                <a:lnTo>
                  <a:pt x="899160" y="309282"/>
                </a:lnTo>
                <a:close/>
              </a:path>
              <a:path w="1254759" h="426719">
                <a:moveTo>
                  <a:pt x="899160" y="273335"/>
                </a:moveTo>
                <a:lnTo>
                  <a:pt x="897159" y="272796"/>
                </a:lnTo>
                <a:lnTo>
                  <a:pt x="899160" y="272796"/>
                </a:lnTo>
                <a:lnTo>
                  <a:pt x="899160" y="273335"/>
                </a:lnTo>
                <a:close/>
              </a:path>
              <a:path w="1254759" h="426719">
                <a:moveTo>
                  <a:pt x="1034796" y="309282"/>
                </a:moveTo>
                <a:lnTo>
                  <a:pt x="1016508" y="309282"/>
                </a:lnTo>
                <a:lnTo>
                  <a:pt x="1016508" y="272796"/>
                </a:lnTo>
                <a:lnTo>
                  <a:pt x="1034796" y="272796"/>
                </a:lnTo>
                <a:lnTo>
                  <a:pt x="1034796" y="309282"/>
                </a:lnTo>
                <a:close/>
              </a:path>
              <a:path w="1254759" h="426719">
                <a:moveTo>
                  <a:pt x="944117" y="359663"/>
                </a:moveTo>
                <a:lnTo>
                  <a:pt x="920591" y="322802"/>
                </a:lnTo>
                <a:lnTo>
                  <a:pt x="901295" y="309282"/>
                </a:lnTo>
                <a:lnTo>
                  <a:pt x="899160" y="309282"/>
                </a:lnTo>
                <a:lnTo>
                  <a:pt x="899160" y="273335"/>
                </a:lnTo>
                <a:lnTo>
                  <a:pt x="952881" y="320135"/>
                </a:lnTo>
                <a:lnTo>
                  <a:pt x="986448" y="320135"/>
                </a:lnTo>
                <a:lnTo>
                  <a:pt x="985266" y="321278"/>
                </a:lnTo>
                <a:lnTo>
                  <a:pt x="981932" y="324230"/>
                </a:lnTo>
                <a:lnTo>
                  <a:pt x="944117" y="359663"/>
                </a:lnTo>
                <a:close/>
              </a:path>
              <a:path w="1254759" h="426719">
                <a:moveTo>
                  <a:pt x="927354" y="409955"/>
                </a:moveTo>
                <a:lnTo>
                  <a:pt x="895255" y="388334"/>
                </a:lnTo>
                <a:lnTo>
                  <a:pt x="891540" y="384429"/>
                </a:lnTo>
                <a:lnTo>
                  <a:pt x="891540" y="379571"/>
                </a:lnTo>
                <a:lnTo>
                  <a:pt x="893360" y="375554"/>
                </a:lnTo>
                <a:lnTo>
                  <a:pt x="898814" y="369367"/>
                </a:lnTo>
                <a:lnTo>
                  <a:pt x="907894" y="361019"/>
                </a:lnTo>
                <a:lnTo>
                  <a:pt x="920591" y="350520"/>
                </a:lnTo>
                <a:lnTo>
                  <a:pt x="920782" y="353472"/>
                </a:lnTo>
                <a:lnTo>
                  <a:pt x="922020" y="356425"/>
                </a:lnTo>
                <a:lnTo>
                  <a:pt x="924115" y="359473"/>
                </a:lnTo>
                <a:lnTo>
                  <a:pt x="926306" y="362521"/>
                </a:lnTo>
                <a:lnTo>
                  <a:pt x="935355" y="373856"/>
                </a:lnTo>
                <a:lnTo>
                  <a:pt x="939355" y="379190"/>
                </a:lnTo>
                <a:lnTo>
                  <a:pt x="940308" y="381762"/>
                </a:lnTo>
                <a:lnTo>
                  <a:pt x="940251" y="384429"/>
                </a:lnTo>
                <a:lnTo>
                  <a:pt x="939503" y="388163"/>
                </a:lnTo>
                <a:lnTo>
                  <a:pt x="937081" y="393799"/>
                </a:lnTo>
                <a:lnTo>
                  <a:pt x="933035" y="401060"/>
                </a:lnTo>
                <a:lnTo>
                  <a:pt x="927354" y="409955"/>
                </a:lnTo>
                <a:close/>
              </a:path>
              <a:path w="1254759" h="426719">
                <a:moveTo>
                  <a:pt x="1221806" y="309282"/>
                </a:moveTo>
                <a:lnTo>
                  <a:pt x="1209524" y="309282"/>
                </a:lnTo>
                <a:lnTo>
                  <a:pt x="1201638" y="308871"/>
                </a:lnTo>
                <a:lnTo>
                  <a:pt x="1168622" y="299275"/>
                </a:lnTo>
                <a:lnTo>
                  <a:pt x="1163765" y="295655"/>
                </a:lnTo>
                <a:lnTo>
                  <a:pt x="1160335" y="290703"/>
                </a:lnTo>
                <a:lnTo>
                  <a:pt x="1158240" y="284607"/>
                </a:lnTo>
                <a:lnTo>
                  <a:pt x="1156239" y="278606"/>
                </a:lnTo>
                <a:lnTo>
                  <a:pt x="1155192" y="271176"/>
                </a:lnTo>
                <a:lnTo>
                  <a:pt x="1155192" y="108299"/>
                </a:lnTo>
                <a:lnTo>
                  <a:pt x="1153387" y="98353"/>
                </a:lnTo>
                <a:lnTo>
                  <a:pt x="1147965" y="84093"/>
                </a:lnTo>
                <a:lnTo>
                  <a:pt x="1138918" y="65530"/>
                </a:lnTo>
                <a:lnTo>
                  <a:pt x="1126236" y="42671"/>
                </a:lnTo>
                <a:lnTo>
                  <a:pt x="1136844" y="40062"/>
                </a:lnTo>
                <a:lnTo>
                  <a:pt x="1149524" y="32087"/>
                </a:lnTo>
                <a:lnTo>
                  <a:pt x="1164276" y="18735"/>
                </a:lnTo>
                <a:lnTo>
                  <a:pt x="1181100" y="0"/>
                </a:lnTo>
                <a:lnTo>
                  <a:pt x="1181100" y="243363"/>
                </a:lnTo>
                <a:lnTo>
                  <a:pt x="1199388" y="282130"/>
                </a:lnTo>
                <a:lnTo>
                  <a:pt x="1228058" y="295370"/>
                </a:lnTo>
                <a:lnTo>
                  <a:pt x="1231201" y="296513"/>
                </a:lnTo>
                <a:lnTo>
                  <a:pt x="1234916" y="297560"/>
                </a:lnTo>
                <a:lnTo>
                  <a:pt x="1243679" y="299846"/>
                </a:lnTo>
                <a:lnTo>
                  <a:pt x="1248632" y="301275"/>
                </a:lnTo>
                <a:lnTo>
                  <a:pt x="1254252" y="302990"/>
                </a:lnTo>
                <a:lnTo>
                  <a:pt x="1250165" y="305849"/>
                </a:lnTo>
                <a:lnTo>
                  <a:pt x="1242774" y="307859"/>
                </a:lnTo>
                <a:lnTo>
                  <a:pt x="1232097" y="309031"/>
                </a:lnTo>
                <a:lnTo>
                  <a:pt x="1221806" y="309282"/>
                </a:lnTo>
                <a:close/>
              </a:path>
            </a:pathLst>
          </a:custGeom>
          <a:solidFill>
            <a:srgbClr val="0F5D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25008" y="2096554"/>
            <a:ext cx="4479925" cy="3646804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2000885" indent="10160">
              <a:lnSpc>
                <a:spcPts val="3170"/>
              </a:lnSpc>
              <a:spcBef>
                <a:spcPts val="204"/>
              </a:spcBef>
            </a:pPr>
            <a:r>
              <a:rPr sz="2650" b="1" spc="90" dirty="0">
                <a:solidFill>
                  <a:srgbClr val="505050"/>
                </a:solidFill>
                <a:latin typeface="Calibri"/>
                <a:cs typeface="Calibri"/>
              </a:rPr>
              <a:t>Definition </a:t>
            </a:r>
            <a:r>
              <a:rPr sz="2650" b="1" spc="45" dirty="0">
                <a:solidFill>
                  <a:srgbClr val="505050"/>
                </a:solidFill>
                <a:latin typeface="Calibri"/>
                <a:cs typeface="Calibri"/>
              </a:rPr>
              <a:t>Pathophysiology </a:t>
            </a:r>
            <a:r>
              <a:rPr sz="2650" b="1" spc="70" dirty="0">
                <a:solidFill>
                  <a:srgbClr val="505050"/>
                </a:solidFill>
                <a:latin typeface="Calibri"/>
                <a:cs typeface="Calibri"/>
              </a:rPr>
              <a:t>Causes </a:t>
            </a:r>
            <a:r>
              <a:rPr sz="2650" b="1" spc="80" dirty="0">
                <a:solidFill>
                  <a:srgbClr val="505050"/>
                </a:solidFill>
                <a:latin typeface="Calibri"/>
                <a:cs typeface="Calibri"/>
              </a:rPr>
              <a:t>Classification </a:t>
            </a:r>
            <a:r>
              <a:rPr sz="2650" b="1" spc="160" dirty="0">
                <a:solidFill>
                  <a:srgbClr val="505050"/>
                </a:solidFill>
                <a:latin typeface="Calibri"/>
                <a:cs typeface="Calibri"/>
              </a:rPr>
              <a:t>Clinical</a:t>
            </a:r>
            <a:r>
              <a:rPr sz="2650" b="1" spc="130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2650" b="1" spc="-10" dirty="0">
                <a:solidFill>
                  <a:srgbClr val="505050"/>
                </a:solidFill>
                <a:latin typeface="Calibri"/>
                <a:cs typeface="Calibri"/>
              </a:rPr>
              <a:t>features</a:t>
            </a:r>
            <a:endParaRPr sz="2650">
              <a:latin typeface="Calibri"/>
              <a:cs typeface="Calibri"/>
            </a:endParaRPr>
          </a:p>
          <a:p>
            <a:pPr marL="12700">
              <a:lnSpc>
                <a:spcPts val="3050"/>
              </a:lnSpc>
            </a:pPr>
            <a:r>
              <a:rPr sz="2650" b="1" spc="75" dirty="0">
                <a:solidFill>
                  <a:srgbClr val="505050"/>
                </a:solidFill>
                <a:latin typeface="Calibri"/>
                <a:cs typeface="Calibri"/>
              </a:rPr>
              <a:t>Differential</a:t>
            </a:r>
            <a:r>
              <a:rPr sz="2650" b="1" spc="150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2650" b="1" spc="90" dirty="0">
                <a:solidFill>
                  <a:srgbClr val="505050"/>
                </a:solidFill>
                <a:latin typeface="Calibri"/>
                <a:cs typeface="Calibri"/>
              </a:rPr>
              <a:t>Diagnosis</a:t>
            </a:r>
            <a:endParaRPr sz="2650">
              <a:latin typeface="Calibri"/>
              <a:cs typeface="Calibri"/>
            </a:endParaRPr>
          </a:p>
          <a:p>
            <a:pPr marL="12700" marR="5080">
              <a:lnSpc>
                <a:spcPts val="3170"/>
              </a:lnSpc>
              <a:spcBef>
                <a:spcPts val="105"/>
              </a:spcBef>
            </a:pPr>
            <a:r>
              <a:rPr sz="2650" b="1" spc="90" dirty="0">
                <a:solidFill>
                  <a:srgbClr val="505050"/>
                </a:solidFill>
                <a:latin typeface="Calibri"/>
                <a:cs typeface="Calibri"/>
              </a:rPr>
              <a:t>Complications</a:t>
            </a:r>
            <a:r>
              <a:rPr sz="2650" b="1" spc="125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2650" b="1" dirty="0">
                <a:solidFill>
                  <a:srgbClr val="505050"/>
                </a:solidFill>
                <a:latin typeface="Calibri"/>
                <a:cs typeface="Calibri"/>
              </a:rPr>
              <a:t>of</a:t>
            </a:r>
            <a:r>
              <a:rPr sz="2650" b="1" spc="65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2650" b="1" spc="-10" dirty="0">
                <a:solidFill>
                  <a:srgbClr val="505050"/>
                </a:solidFill>
                <a:latin typeface="Calibri"/>
                <a:cs typeface="Calibri"/>
              </a:rPr>
              <a:t>hemorrhoids </a:t>
            </a:r>
            <a:r>
              <a:rPr sz="2650" b="1" spc="45" dirty="0">
                <a:solidFill>
                  <a:srgbClr val="505050"/>
                </a:solidFill>
                <a:latin typeface="Calibri"/>
                <a:cs typeface="Calibri"/>
              </a:rPr>
              <a:t>Investigations</a:t>
            </a:r>
            <a:endParaRPr sz="2650">
              <a:latin typeface="Calibri"/>
              <a:cs typeface="Calibri"/>
            </a:endParaRPr>
          </a:p>
          <a:p>
            <a:pPr marL="12700">
              <a:lnSpc>
                <a:spcPts val="3065"/>
              </a:lnSpc>
            </a:pPr>
            <a:r>
              <a:rPr sz="2650" b="1" spc="-10" dirty="0">
                <a:solidFill>
                  <a:srgbClr val="505050"/>
                </a:solidFill>
                <a:latin typeface="Calibri"/>
                <a:cs typeface="Calibri"/>
              </a:rPr>
              <a:t>Managements</a:t>
            </a:r>
            <a:endParaRPr sz="26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057656"/>
            <a:ext cx="10058400" cy="5659120"/>
            <a:chOff x="0" y="1057656"/>
            <a:chExt cx="10058400" cy="56591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057656"/>
              <a:ext cx="10058400" cy="565861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66203" y="5248656"/>
              <a:ext cx="714756" cy="705612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7395488" y="6374376"/>
            <a:ext cx="1632585" cy="25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b="1" spc="85" dirty="0">
                <a:solidFill>
                  <a:srgbClr val="FF3F15"/>
                </a:solidFill>
                <a:latin typeface="Calibri"/>
                <a:cs typeface="Calibri"/>
              </a:rPr>
              <a:t>Lithotomy</a:t>
            </a:r>
            <a:r>
              <a:rPr sz="1450" b="1" spc="50" dirty="0">
                <a:solidFill>
                  <a:srgbClr val="FF3F15"/>
                </a:solidFill>
                <a:latin typeface="Calibri"/>
                <a:cs typeface="Calibri"/>
              </a:rPr>
              <a:t> </a:t>
            </a:r>
            <a:r>
              <a:rPr sz="1450" b="1" spc="35" dirty="0">
                <a:solidFill>
                  <a:srgbClr val="FF3F15"/>
                </a:solidFill>
                <a:latin typeface="Calibri"/>
                <a:cs typeface="Calibri"/>
              </a:rPr>
              <a:t>position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929884" y="3255264"/>
            <a:ext cx="826135" cy="64135"/>
          </a:xfrm>
          <a:custGeom>
            <a:avLst/>
            <a:gdLst/>
            <a:ahLst/>
            <a:cxnLst/>
            <a:rect l="l" t="t" r="r" b="b"/>
            <a:pathLst>
              <a:path w="826134" h="64135">
                <a:moveTo>
                  <a:pt x="763524" y="64008"/>
                </a:moveTo>
                <a:lnTo>
                  <a:pt x="763524" y="0"/>
                </a:lnTo>
                <a:lnTo>
                  <a:pt x="805180" y="21336"/>
                </a:lnTo>
                <a:lnTo>
                  <a:pt x="774192" y="21336"/>
                </a:lnTo>
                <a:lnTo>
                  <a:pt x="774192" y="42672"/>
                </a:lnTo>
                <a:lnTo>
                  <a:pt x="805180" y="42672"/>
                </a:lnTo>
                <a:lnTo>
                  <a:pt x="763524" y="64008"/>
                </a:lnTo>
                <a:close/>
              </a:path>
              <a:path w="826134" h="64135">
                <a:moveTo>
                  <a:pt x="763524" y="42672"/>
                </a:moveTo>
                <a:lnTo>
                  <a:pt x="0" y="42672"/>
                </a:lnTo>
                <a:lnTo>
                  <a:pt x="0" y="21336"/>
                </a:lnTo>
                <a:lnTo>
                  <a:pt x="763524" y="21336"/>
                </a:lnTo>
                <a:lnTo>
                  <a:pt x="763524" y="42672"/>
                </a:lnTo>
                <a:close/>
              </a:path>
              <a:path w="826134" h="64135">
                <a:moveTo>
                  <a:pt x="805180" y="42672"/>
                </a:moveTo>
                <a:lnTo>
                  <a:pt x="774192" y="42672"/>
                </a:lnTo>
                <a:lnTo>
                  <a:pt x="774192" y="21336"/>
                </a:lnTo>
                <a:lnTo>
                  <a:pt x="805180" y="21336"/>
                </a:lnTo>
                <a:lnTo>
                  <a:pt x="826008" y="32004"/>
                </a:lnTo>
                <a:lnTo>
                  <a:pt x="805180" y="42672"/>
                </a:lnTo>
                <a:close/>
              </a:path>
            </a:pathLst>
          </a:custGeom>
          <a:solidFill>
            <a:srgbClr val="4F80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85411" y="2928613"/>
            <a:ext cx="2812415" cy="479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658495" marR="5080" indent="-646430">
              <a:lnSpc>
                <a:spcPct val="102800"/>
              </a:lnSpc>
              <a:spcBef>
                <a:spcPts val="90"/>
              </a:spcBef>
            </a:pPr>
            <a:r>
              <a:rPr sz="1450" b="1" dirty="0">
                <a:solidFill>
                  <a:srgbClr val="505050"/>
                </a:solidFill>
                <a:latin typeface="Calibri"/>
                <a:cs typeface="Calibri"/>
              </a:rPr>
              <a:t>**</a:t>
            </a:r>
            <a:r>
              <a:rPr sz="1450" b="1" spc="125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450" b="1" spc="90" dirty="0">
                <a:solidFill>
                  <a:srgbClr val="505050"/>
                </a:solidFill>
                <a:latin typeface="Calibri"/>
                <a:cs typeface="Calibri"/>
              </a:rPr>
              <a:t>The</a:t>
            </a:r>
            <a:r>
              <a:rPr sz="1450" b="1" spc="140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505050"/>
                </a:solidFill>
                <a:latin typeface="Calibri"/>
                <a:cs typeface="Calibri"/>
              </a:rPr>
              <a:t>prevalence</a:t>
            </a:r>
            <a:r>
              <a:rPr sz="1450" b="1" spc="145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505050"/>
                </a:solidFill>
                <a:latin typeface="Calibri"/>
                <a:cs typeface="Calibri"/>
              </a:rPr>
              <a:t>of</a:t>
            </a:r>
            <a:r>
              <a:rPr sz="1450" b="1" spc="75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450" b="1" spc="-10" dirty="0">
                <a:solidFill>
                  <a:srgbClr val="505050"/>
                </a:solidFill>
                <a:latin typeface="Calibri"/>
                <a:cs typeface="Calibri"/>
              </a:rPr>
              <a:t>hemorrhoids </a:t>
            </a:r>
            <a:r>
              <a:rPr sz="1450" b="1" dirty="0">
                <a:solidFill>
                  <a:srgbClr val="800000"/>
                </a:solidFill>
                <a:latin typeface="Calibri"/>
                <a:cs typeface="Calibri"/>
              </a:rPr>
              <a:t>increases</a:t>
            </a:r>
            <a:r>
              <a:rPr sz="1450" b="1" spc="190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1450" b="1" spc="85" dirty="0">
                <a:solidFill>
                  <a:srgbClr val="505050"/>
                </a:solidFill>
                <a:latin typeface="Calibri"/>
                <a:cs typeface="Calibri"/>
              </a:rPr>
              <a:t>with</a:t>
            </a:r>
            <a:r>
              <a:rPr sz="1450" b="1" spc="90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450" b="1" spc="-25" dirty="0">
                <a:solidFill>
                  <a:srgbClr val="505050"/>
                </a:solidFill>
                <a:latin typeface="Calibri"/>
                <a:cs typeface="Calibri"/>
              </a:rPr>
              <a:t>age</a:t>
            </a:r>
            <a:endParaRPr sz="145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068324" y="3412235"/>
            <a:ext cx="1118870" cy="146685"/>
            <a:chOff x="1068324" y="3412235"/>
            <a:chExt cx="1118870" cy="146685"/>
          </a:xfrm>
        </p:grpSpPr>
        <p:sp>
          <p:nvSpPr>
            <p:cNvPr id="9" name="object 9"/>
            <p:cNvSpPr/>
            <p:nvPr/>
          </p:nvSpPr>
          <p:spPr>
            <a:xfrm>
              <a:off x="1068324" y="3412235"/>
              <a:ext cx="1118870" cy="21590"/>
            </a:xfrm>
            <a:custGeom>
              <a:avLst/>
              <a:gdLst/>
              <a:ahLst/>
              <a:cxnLst/>
              <a:rect l="l" t="t" r="r" b="b"/>
              <a:pathLst>
                <a:path w="1118870" h="21589">
                  <a:moveTo>
                    <a:pt x="1118616" y="0"/>
                  </a:moveTo>
                  <a:lnTo>
                    <a:pt x="0" y="0"/>
                  </a:lnTo>
                  <a:lnTo>
                    <a:pt x="0" y="21336"/>
                  </a:lnTo>
                  <a:lnTo>
                    <a:pt x="1118616" y="21336"/>
                  </a:lnTo>
                  <a:lnTo>
                    <a:pt x="1118616" y="0"/>
                  </a:lnTo>
                  <a:close/>
                </a:path>
              </a:pathLst>
            </a:custGeom>
            <a:solidFill>
              <a:srgbClr val="4F80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595627" y="3435096"/>
              <a:ext cx="62865" cy="123825"/>
            </a:xfrm>
            <a:custGeom>
              <a:avLst/>
              <a:gdLst/>
              <a:ahLst/>
              <a:cxnLst/>
              <a:rect l="l" t="t" r="r" b="b"/>
              <a:pathLst>
                <a:path w="62864" h="123825">
                  <a:moveTo>
                    <a:pt x="42672" y="70104"/>
                  </a:moveTo>
                  <a:lnTo>
                    <a:pt x="21336" y="70104"/>
                  </a:lnTo>
                  <a:lnTo>
                    <a:pt x="21336" y="0"/>
                  </a:lnTo>
                  <a:lnTo>
                    <a:pt x="42672" y="0"/>
                  </a:lnTo>
                  <a:lnTo>
                    <a:pt x="42672" y="70104"/>
                  </a:lnTo>
                  <a:close/>
                </a:path>
                <a:path w="62864" h="123825">
                  <a:moveTo>
                    <a:pt x="32004" y="123444"/>
                  </a:moveTo>
                  <a:lnTo>
                    <a:pt x="0" y="59436"/>
                  </a:lnTo>
                  <a:lnTo>
                    <a:pt x="21336" y="59436"/>
                  </a:lnTo>
                  <a:lnTo>
                    <a:pt x="21336" y="70104"/>
                  </a:lnTo>
                  <a:lnTo>
                    <a:pt x="57404" y="70104"/>
                  </a:lnTo>
                  <a:lnTo>
                    <a:pt x="32004" y="123444"/>
                  </a:lnTo>
                  <a:close/>
                </a:path>
                <a:path w="62864" h="123825">
                  <a:moveTo>
                    <a:pt x="57404" y="70104"/>
                  </a:moveTo>
                  <a:lnTo>
                    <a:pt x="42672" y="70104"/>
                  </a:lnTo>
                  <a:lnTo>
                    <a:pt x="42672" y="59436"/>
                  </a:lnTo>
                  <a:lnTo>
                    <a:pt x="62484" y="59436"/>
                  </a:lnTo>
                  <a:lnTo>
                    <a:pt x="57404" y="70104"/>
                  </a:lnTo>
                  <a:close/>
                </a:path>
              </a:pathLst>
            </a:custGeom>
            <a:solidFill>
              <a:srgbClr val="4F80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875802" y="3510768"/>
            <a:ext cx="1506220" cy="479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36195">
              <a:lnSpc>
                <a:spcPct val="102800"/>
              </a:lnSpc>
              <a:spcBef>
                <a:spcPts val="90"/>
              </a:spcBef>
            </a:pPr>
            <a:r>
              <a:rPr sz="1450" b="1" dirty="0">
                <a:solidFill>
                  <a:srgbClr val="800000"/>
                </a:solidFill>
                <a:latin typeface="Calibri"/>
                <a:cs typeface="Calibri"/>
              </a:rPr>
              <a:t>weakening</a:t>
            </a:r>
            <a:r>
              <a:rPr sz="1450" b="1" spc="335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505050"/>
                </a:solidFill>
                <a:latin typeface="Calibri"/>
                <a:cs typeface="Calibri"/>
              </a:rPr>
              <a:t>of</a:t>
            </a:r>
            <a:r>
              <a:rPr sz="1450" b="1" spc="190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450" b="1" spc="-25" dirty="0">
                <a:solidFill>
                  <a:srgbClr val="505050"/>
                </a:solidFill>
                <a:latin typeface="Calibri"/>
                <a:cs typeface="Calibri"/>
              </a:rPr>
              <a:t>the </a:t>
            </a:r>
            <a:r>
              <a:rPr sz="1450" b="1" dirty="0">
                <a:solidFill>
                  <a:srgbClr val="505050"/>
                </a:solidFill>
                <a:latin typeface="Calibri"/>
                <a:cs typeface="Calibri"/>
              </a:rPr>
              <a:t>support</a:t>
            </a:r>
            <a:r>
              <a:rPr sz="1450" b="1" spc="210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450" b="1" spc="-10" dirty="0">
                <a:solidFill>
                  <a:srgbClr val="505050"/>
                </a:solidFill>
                <a:latin typeface="Calibri"/>
                <a:cs typeface="Calibri"/>
              </a:rPr>
              <a:t>structures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88456" y="4219430"/>
            <a:ext cx="2849880" cy="47942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b="1" dirty="0">
                <a:solidFill>
                  <a:srgbClr val="505050"/>
                </a:solidFill>
                <a:latin typeface="Calibri"/>
                <a:cs typeface="Calibri"/>
              </a:rPr>
              <a:t>**</a:t>
            </a:r>
            <a:r>
              <a:rPr sz="1450" b="1" spc="85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450" b="1" spc="135" dirty="0">
                <a:solidFill>
                  <a:srgbClr val="505050"/>
                </a:solidFill>
                <a:latin typeface="Calibri"/>
                <a:cs typeface="Calibri"/>
              </a:rPr>
              <a:t>No</a:t>
            </a:r>
            <a:r>
              <a:rPr sz="1450" b="1" spc="65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450" b="1" spc="75" dirty="0">
                <a:solidFill>
                  <a:srgbClr val="505050"/>
                </a:solidFill>
                <a:latin typeface="Calibri"/>
                <a:cs typeface="Calibri"/>
              </a:rPr>
              <a:t>known</a:t>
            </a:r>
            <a:r>
              <a:rPr sz="1450" b="1" spc="50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505050"/>
                </a:solidFill>
                <a:latin typeface="Calibri"/>
                <a:cs typeface="Calibri"/>
              </a:rPr>
              <a:t>sex</a:t>
            </a:r>
            <a:r>
              <a:rPr sz="1450" b="1" spc="80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505050"/>
                </a:solidFill>
                <a:latin typeface="Calibri"/>
                <a:cs typeface="Calibri"/>
              </a:rPr>
              <a:t>preference</a:t>
            </a:r>
            <a:r>
              <a:rPr sz="1450" b="1" spc="120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450" b="1" spc="-10" dirty="0">
                <a:solidFill>
                  <a:srgbClr val="505050"/>
                </a:solidFill>
                <a:latin typeface="Calibri"/>
                <a:cs typeface="Calibri"/>
              </a:rPr>
              <a:t>exists</a:t>
            </a:r>
            <a:endParaRPr sz="1450">
              <a:latin typeface="Calibri"/>
              <a:cs typeface="Calibri"/>
            </a:endParaRPr>
          </a:p>
          <a:p>
            <a:pPr marL="271780" algn="ctr">
              <a:lnSpc>
                <a:spcPct val="100000"/>
              </a:lnSpc>
              <a:spcBef>
                <a:spcPts val="50"/>
              </a:spcBef>
            </a:pPr>
            <a:r>
              <a:rPr sz="1450" b="1" spc="100" dirty="0">
                <a:solidFill>
                  <a:srgbClr val="505050"/>
                </a:solidFill>
                <a:latin typeface="Calibri"/>
                <a:cs typeface="Calibri"/>
              </a:rPr>
              <a:t>(F&gt;M)?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389376" y="4536947"/>
            <a:ext cx="467995" cy="2131060"/>
          </a:xfrm>
          <a:custGeom>
            <a:avLst/>
            <a:gdLst/>
            <a:ahLst/>
            <a:cxnLst/>
            <a:rect l="l" t="t" r="r" b="b"/>
            <a:pathLst>
              <a:path w="467995" h="2131059">
                <a:moveTo>
                  <a:pt x="467867" y="2130551"/>
                </a:moveTo>
                <a:lnTo>
                  <a:pt x="429818" y="2126187"/>
                </a:lnTo>
                <a:lnTo>
                  <a:pt x="393716" y="2113556"/>
                </a:lnTo>
                <a:lnTo>
                  <a:pt x="360046" y="2093354"/>
                </a:lnTo>
                <a:lnTo>
                  <a:pt x="329293" y="2066275"/>
                </a:lnTo>
                <a:lnTo>
                  <a:pt x="301942" y="2033015"/>
                </a:lnTo>
                <a:lnTo>
                  <a:pt x="278477" y="1994269"/>
                </a:lnTo>
                <a:lnTo>
                  <a:pt x="259383" y="1950732"/>
                </a:lnTo>
                <a:lnTo>
                  <a:pt x="245144" y="1903097"/>
                </a:lnTo>
                <a:lnTo>
                  <a:pt x="236245" y="1852062"/>
                </a:lnTo>
                <a:lnTo>
                  <a:pt x="233172" y="1798319"/>
                </a:lnTo>
                <a:lnTo>
                  <a:pt x="233172" y="1397507"/>
                </a:lnTo>
                <a:lnTo>
                  <a:pt x="230099" y="1343395"/>
                </a:lnTo>
                <a:lnTo>
                  <a:pt x="221211" y="1292144"/>
                </a:lnTo>
                <a:lnTo>
                  <a:pt x="207001" y="1244423"/>
                </a:lnTo>
                <a:lnTo>
                  <a:pt x="187964" y="1200899"/>
                </a:lnTo>
                <a:lnTo>
                  <a:pt x="164591" y="1162240"/>
                </a:lnTo>
                <a:lnTo>
                  <a:pt x="137379" y="1129113"/>
                </a:lnTo>
                <a:lnTo>
                  <a:pt x="106820" y="1102185"/>
                </a:lnTo>
                <a:lnTo>
                  <a:pt x="73408" y="1082125"/>
                </a:lnTo>
                <a:lnTo>
                  <a:pt x="0" y="1065275"/>
                </a:lnTo>
                <a:lnTo>
                  <a:pt x="37636" y="1060911"/>
                </a:lnTo>
                <a:lnTo>
                  <a:pt x="106820" y="1028078"/>
                </a:lnTo>
                <a:lnTo>
                  <a:pt x="137379" y="1000999"/>
                </a:lnTo>
                <a:lnTo>
                  <a:pt x="164591" y="967739"/>
                </a:lnTo>
                <a:lnTo>
                  <a:pt x="187964" y="928993"/>
                </a:lnTo>
                <a:lnTo>
                  <a:pt x="207001" y="885456"/>
                </a:lnTo>
                <a:lnTo>
                  <a:pt x="221211" y="837821"/>
                </a:lnTo>
                <a:lnTo>
                  <a:pt x="230099" y="786786"/>
                </a:lnTo>
                <a:lnTo>
                  <a:pt x="233172" y="733043"/>
                </a:lnTo>
                <a:lnTo>
                  <a:pt x="233172" y="332231"/>
                </a:lnTo>
                <a:lnTo>
                  <a:pt x="236245" y="278119"/>
                </a:lnTo>
                <a:lnTo>
                  <a:pt x="245144" y="226868"/>
                </a:lnTo>
                <a:lnTo>
                  <a:pt x="259383" y="179147"/>
                </a:lnTo>
                <a:lnTo>
                  <a:pt x="278477" y="135623"/>
                </a:lnTo>
                <a:lnTo>
                  <a:pt x="301942" y="96964"/>
                </a:lnTo>
                <a:lnTo>
                  <a:pt x="329293" y="63837"/>
                </a:lnTo>
                <a:lnTo>
                  <a:pt x="360046" y="36909"/>
                </a:lnTo>
                <a:lnTo>
                  <a:pt x="393716" y="16849"/>
                </a:lnTo>
                <a:lnTo>
                  <a:pt x="429818" y="4323"/>
                </a:lnTo>
                <a:lnTo>
                  <a:pt x="467867" y="0"/>
                </a:lnTo>
              </a:path>
              <a:path w="467995" h="2131059">
                <a:moveTo>
                  <a:pt x="467867" y="2130551"/>
                </a:moveTo>
                <a:lnTo>
                  <a:pt x="429818" y="2126187"/>
                </a:lnTo>
                <a:lnTo>
                  <a:pt x="393716" y="2113556"/>
                </a:lnTo>
                <a:lnTo>
                  <a:pt x="360046" y="2093354"/>
                </a:lnTo>
                <a:lnTo>
                  <a:pt x="329293" y="2066275"/>
                </a:lnTo>
                <a:lnTo>
                  <a:pt x="301942" y="2033015"/>
                </a:lnTo>
                <a:lnTo>
                  <a:pt x="278477" y="1994269"/>
                </a:lnTo>
                <a:lnTo>
                  <a:pt x="259383" y="1950732"/>
                </a:lnTo>
                <a:lnTo>
                  <a:pt x="245144" y="1903097"/>
                </a:lnTo>
                <a:lnTo>
                  <a:pt x="236245" y="1852062"/>
                </a:lnTo>
                <a:lnTo>
                  <a:pt x="233172" y="1798319"/>
                </a:lnTo>
                <a:lnTo>
                  <a:pt x="233172" y="1397507"/>
                </a:lnTo>
                <a:lnTo>
                  <a:pt x="230099" y="1343395"/>
                </a:lnTo>
                <a:lnTo>
                  <a:pt x="221211" y="1292144"/>
                </a:lnTo>
                <a:lnTo>
                  <a:pt x="207001" y="1244423"/>
                </a:lnTo>
                <a:lnTo>
                  <a:pt x="187964" y="1200899"/>
                </a:lnTo>
                <a:lnTo>
                  <a:pt x="164591" y="1162240"/>
                </a:lnTo>
                <a:lnTo>
                  <a:pt x="137379" y="1129113"/>
                </a:lnTo>
                <a:lnTo>
                  <a:pt x="106820" y="1102185"/>
                </a:lnTo>
                <a:lnTo>
                  <a:pt x="73408" y="1082125"/>
                </a:lnTo>
                <a:lnTo>
                  <a:pt x="0" y="1065275"/>
                </a:lnTo>
                <a:lnTo>
                  <a:pt x="37636" y="1060911"/>
                </a:lnTo>
                <a:lnTo>
                  <a:pt x="106820" y="1028078"/>
                </a:lnTo>
                <a:lnTo>
                  <a:pt x="137379" y="1000999"/>
                </a:lnTo>
                <a:lnTo>
                  <a:pt x="164591" y="967739"/>
                </a:lnTo>
                <a:lnTo>
                  <a:pt x="187964" y="928993"/>
                </a:lnTo>
                <a:lnTo>
                  <a:pt x="207001" y="885456"/>
                </a:lnTo>
                <a:lnTo>
                  <a:pt x="221211" y="837821"/>
                </a:lnTo>
                <a:lnTo>
                  <a:pt x="230099" y="786786"/>
                </a:lnTo>
                <a:lnTo>
                  <a:pt x="233172" y="733043"/>
                </a:lnTo>
                <a:lnTo>
                  <a:pt x="233172" y="332231"/>
                </a:lnTo>
                <a:lnTo>
                  <a:pt x="236245" y="278119"/>
                </a:lnTo>
                <a:lnTo>
                  <a:pt x="245144" y="226868"/>
                </a:lnTo>
                <a:lnTo>
                  <a:pt x="259383" y="179147"/>
                </a:lnTo>
                <a:lnTo>
                  <a:pt x="278477" y="135623"/>
                </a:lnTo>
                <a:lnTo>
                  <a:pt x="301942" y="96964"/>
                </a:lnTo>
                <a:lnTo>
                  <a:pt x="329293" y="63837"/>
                </a:lnTo>
                <a:lnTo>
                  <a:pt x="360046" y="36909"/>
                </a:lnTo>
                <a:lnTo>
                  <a:pt x="393716" y="16849"/>
                </a:lnTo>
                <a:lnTo>
                  <a:pt x="429818" y="4323"/>
                </a:lnTo>
                <a:lnTo>
                  <a:pt x="467867" y="0"/>
                </a:lnTo>
              </a:path>
            </a:pathLst>
          </a:custGeom>
          <a:ln w="21336">
            <a:solidFill>
              <a:srgbClr val="4F80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357412" y="5453886"/>
            <a:ext cx="1948180" cy="278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50" b="1" dirty="0">
                <a:solidFill>
                  <a:srgbClr val="505050"/>
                </a:solidFill>
                <a:latin typeface="Calibri"/>
                <a:cs typeface="Calibri"/>
              </a:rPr>
              <a:t>Internal</a:t>
            </a:r>
            <a:r>
              <a:rPr sz="1650" b="1" spc="375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650" b="1" spc="40" dirty="0">
                <a:solidFill>
                  <a:srgbClr val="505050"/>
                </a:solidFill>
                <a:latin typeface="Calibri"/>
                <a:cs typeface="Calibri"/>
              </a:rPr>
              <a:t>Hemorrhoid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909594" y="2690917"/>
            <a:ext cx="868680" cy="479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107950">
              <a:lnSpc>
                <a:spcPct val="102800"/>
              </a:lnSpc>
              <a:spcBef>
                <a:spcPts val="90"/>
              </a:spcBef>
            </a:pPr>
            <a:r>
              <a:rPr sz="1450" b="1" spc="70" dirty="0">
                <a:solidFill>
                  <a:srgbClr val="505050"/>
                </a:solidFill>
                <a:latin typeface="Calibri"/>
                <a:cs typeface="Calibri"/>
              </a:rPr>
              <a:t>Dilated </a:t>
            </a:r>
            <a:r>
              <a:rPr sz="1450" b="1" spc="50" dirty="0">
                <a:solidFill>
                  <a:srgbClr val="505050"/>
                </a:solidFill>
                <a:latin typeface="Calibri"/>
                <a:cs typeface="Calibri"/>
              </a:rPr>
              <a:t>Elongated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973551" y="3370604"/>
            <a:ext cx="739140" cy="25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b="1" spc="60" dirty="0">
                <a:solidFill>
                  <a:srgbClr val="505050"/>
                </a:solidFill>
                <a:latin typeface="Calibri"/>
                <a:cs typeface="Calibri"/>
              </a:rPr>
              <a:t>Tortious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3809539" y="955035"/>
            <a:ext cx="2446020" cy="5797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600" b="0" spc="-85" dirty="0">
                <a:solidFill>
                  <a:srgbClr val="0F5D7C"/>
                </a:solidFill>
                <a:latin typeface="Georgia"/>
                <a:cs typeface="Georgia"/>
              </a:rPr>
              <a:t>Hemorrhoid</a:t>
            </a:r>
            <a:endParaRPr sz="3600">
              <a:latin typeface="Georgia"/>
              <a:cs typeface="Georgia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3863340" y="1450847"/>
            <a:ext cx="2326005" cy="5265420"/>
            <a:chOff x="3863340" y="1450847"/>
            <a:chExt cx="2326005" cy="5265420"/>
          </a:xfrm>
        </p:grpSpPr>
        <p:sp>
          <p:nvSpPr>
            <p:cNvPr id="19" name="object 19"/>
            <p:cNvSpPr/>
            <p:nvPr/>
          </p:nvSpPr>
          <p:spPr>
            <a:xfrm>
              <a:off x="3863340" y="1453895"/>
              <a:ext cx="1118870" cy="21590"/>
            </a:xfrm>
            <a:custGeom>
              <a:avLst/>
              <a:gdLst/>
              <a:ahLst/>
              <a:cxnLst/>
              <a:rect l="l" t="t" r="r" b="b"/>
              <a:pathLst>
                <a:path w="1118870" h="21590">
                  <a:moveTo>
                    <a:pt x="1118603" y="0"/>
                  </a:moveTo>
                  <a:lnTo>
                    <a:pt x="0" y="0"/>
                  </a:lnTo>
                  <a:lnTo>
                    <a:pt x="0" y="21336"/>
                  </a:lnTo>
                  <a:lnTo>
                    <a:pt x="1118603" y="21336"/>
                  </a:lnTo>
                  <a:lnTo>
                    <a:pt x="1118603" y="0"/>
                  </a:lnTo>
                  <a:close/>
                </a:path>
              </a:pathLst>
            </a:custGeom>
            <a:solidFill>
              <a:srgbClr val="4F80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89120" y="1476755"/>
              <a:ext cx="64008" cy="121920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5070348" y="1450860"/>
              <a:ext cx="1118870" cy="21590"/>
            </a:xfrm>
            <a:custGeom>
              <a:avLst/>
              <a:gdLst/>
              <a:ahLst/>
              <a:cxnLst/>
              <a:rect l="l" t="t" r="r" b="b"/>
              <a:pathLst>
                <a:path w="1118870" h="21590">
                  <a:moveTo>
                    <a:pt x="1118616" y="0"/>
                  </a:moveTo>
                  <a:lnTo>
                    <a:pt x="0" y="0"/>
                  </a:lnTo>
                  <a:lnTo>
                    <a:pt x="0" y="21336"/>
                  </a:lnTo>
                  <a:lnTo>
                    <a:pt x="1118616" y="21336"/>
                  </a:lnTo>
                  <a:lnTo>
                    <a:pt x="1118616" y="0"/>
                  </a:lnTo>
                  <a:close/>
                </a:path>
              </a:pathLst>
            </a:custGeom>
            <a:solidFill>
              <a:srgbClr val="4F80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96128" y="1475232"/>
              <a:ext cx="64008" cy="12192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39996" y="5497068"/>
              <a:ext cx="1138427" cy="1219200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4701540" y="5841491"/>
              <a:ext cx="757555" cy="786765"/>
            </a:xfrm>
            <a:custGeom>
              <a:avLst/>
              <a:gdLst/>
              <a:ahLst/>
              <a:cxnLst/>
              <a:rect l="l" t="t" r="r" b="b"/>
              <a:pathLst>
                <a:path w="757554" h="786765">
                  <a:moveTo>
                    <a:pt x="0" y="393191"/>
                  </a:moveTo>
                  <a:lnTo>
                    <a:pt x="2969" y="343717"/>
                  </a:lnTo>
                  <a:lnTo>
                    <a:pt x="11637" y="296120"/>
                  </a:lnTo>
                  <a:lnTo>
                    <a:pt x="25640" y="250762"/>
                  </a:lnTo>
                  <a:lnTo>
                    <a:pt x="44617" y="208006"/>
                  </a:lnTo>
                  <a:lnTo>
                    <a:pt x="68205" y="168212"/>
                  </a:lnTo>
                  <a:lnTo>
                    <a:pt x="96043" y="131745"/>
                  </a:lnTo>
                  <a:lnTo>
                    <a:pt x="127768" y="98964"/>
                  </a:lnTo>
                  <a:lnTo>
                    <a:pt x="163018" y="70234"/>
                  </a:lnTo>
                  <a:lnTo>
                    <a:pt x="201432" y="45915"/>
                  </a:lnTo>
                  <a:lnTo>
                    <a:pt x="242646" y="26370"/>
                  </a:lnTo>
                  <a:lnTo>
                    <a:pt x="286300" y="11961"/>
                  </a:lnTo>
                  <a:lnTo>
                    <a:pt x="332030" y="3050"/>
                  </a:lnTo>
                  <a:lnTo>
                    <a:pt x="379476" y="0"/>
                  </a:lnTo>
                  <a:lnTo>
                    <a:pt x="426895" y="3050"/>
                  </a:lnTo>
                  <a:lnTo>
                    <a:pt x="472554" y="11961"/>
                  </a:lnTo>
                  <a:lnTo>
                    <a:pt x="516099" y="26370"/>
                  </a:lnTo>
                  <a:lnTo>
                    <a:pt x="557175" y="45915"/>
                  </a:lnTo>
                  <a:lnTo>
                    <a:pt x="595430" y="70234"/>
                  </a:lnTo>
                  <a:lnTo>
                    <a:pt x="630509" y="98964"/>
                  </a:lnTo>
                  <a:lnTo>
                    <a:pt x="662059" y="131745"/>
                  </a:lnTo>
                  <a:lnTo>
                    <a:pt x="689725" y="168212"/>
                  </a:lnTo>
                  <a:lnTo>
                    <a:pt x="713154" y="208006"/>
                  </a:lnTo>
                  <a:lnTo>
                    <a:pt x="731993" y="250762"/>
                  </a:lnTo>
                  <a:lnTo>
                    <a:pt x="745888" y="296120"/>
                  </a:lnTo>
                  <a:lnTo>
                    <a:pt x="754484" y="343717"/>
                  </a:lnTo>
                  <a:lnTo>
                    <a:pt x="757427" y="393191"/>
                  </a:lnTo>
                  <a:lnTo>
                    <a:pt x="754484" y="442366"/>
                  </a:lnTo>
                  <a:lnTo>
                    <a:pt x="745888" y="489759"/>
                  </a:lnTo>
                  <a:lnTo>
                    <a:pt x="731993" y="534996"/>
                  </a:lnTo>
                  <a:lnTo>
                    <a:pt x="713154" y="577703"/>
                  </a:lnTo>
                  <a:lnTo>
                    <a:pt x="689725" y="617505"/>
                  </a:lnTo>
                  <a:lnTo>
                    <a:pt x="662059" y="654026"/>
                  </a:lnTo>
                  <a:lnTo>
                    <a:pt x="630509" y="686894"/>
                  </a:lnTo>
                  <a:lnTo>
                    <a:pt x="595430" y="715733"/>
                  </a:lnTo>
                  <a:lnTo>
                    <a:pt x="557175" y="740168"/>
                  </a:lnTo>
                  <a:lnTo>
                    <a:pt x="516099" y="759826"/>
                  </a:lnTo>
                  <a:lnTo>
                    <a:pt x="472554" y="774330"/>
                  </a:lnTo>
                  <a:lnTo>
                    <a:pt x="426895" y="783308"/>
                  </a:lnTo>
                  <a:lnTo>
                    <a:pt x="379476" y="786383"/>
                  </a:lnTo>
                  <a:lnTo>
                    <a:pt x="332030" y="783308"/>
                  </a:lnTo>
                  <a:lnTo>
                    <a:pt x="286300" y="774330"/>
                  </a:lnTo>
                  <a:lnTo>
                    <a:pt x="242646" y="759826"/>
                  </a:lnTo>
                  <a:lnTo>
                    <a:pt x="201432" y="740168"/>
                  </a:lnTo>
                  <a:lnTo>
                    <a:pt x="163018" y="715733"/>
                  </a:lnTo>
                  <a:lnTo>
                    <a:pt x="127768" y="686894"/>
                  </a:lnTo>
                  <a:lnTo>
                    <a:pt x="96043" y="654026"/>
                  </a:lnTo>
                  <a:lnTo>
                    <a:pt x="68205" y="617505"/>
                  </a:lnTo>
                  <a:lnTo>
                    <a:pt x="44617" y="577703"/>
                  </a:lnTo>
                  <a:lnTo>
                    <a:pt x="25640" y="534996"/>
                  </a:lnTo>
                  <a:lnTo>
                    <a:pt x="11637" y="489759"/>
                  </a:lnTo>
                  <a:lnTo>
                    <a:pt x="2969" y="442366"/>
                  </a:lnTo>
                  <a:lnTo>
                    <a:pt x="0" y="393191"/>
                  </a:lnTo>
                </a:path>
              </a:pathLst>
            </a:custGeom>
            <a:ln w="21336">
              <a:solidFill>
                <a:srgbClr val="1C33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71516" y="5975603"/>
              <a:ext cx="365760" cy="402335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85716" y="6336792"/>
              <a:ext cx="457200" cy="379475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622292" y="5817107"/>
              <a:ext cx="403859" cy="312419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5717584" y="5891266"/>
            <a:ext cx="1158875" cy="64008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5"/>
              </a:spcBef>
            </a:pPr>
            <a:r>
              <a:rPr sz="1450" dirty="0">
                <a:latin typeface="Georgia"/>
                <a:cs typeface="Georgia"/>
              </a:rPr>
              <a:t>3</a:t>
            </a:r>
            <a:r>
              <a:rPr sz="1450" spc="-15" dirty="0">
                <a:latin typeface="Georgia"/>
                <a:cs typeface="Georgia"/>
              </a:rPr>
              <a:t> </a:t>
            </a:r>
            <a:r>
              <a:rPr sz="1450" spc="-30" dirty="0">
                <a:latin typeface="Georgia"/>
                <a:cs typeface="Georgia"/>
              </a:rPr>
              <a:t>mother </a:t>
            </a:r>
            <a:r>
              <a:rPr sz="1450" spc="-20" dirty="0">
                <a:latin typeface="Georgia"/>
                <a:cs typeface="Georgia"/>
              </a:rPr>
              <a:t>piles</a:t>
            </a:r>
            <a:endParaRPr sz="1450">
              <a:latin typeface="Georgia"/>
              <a:cs typeface="Georgia"/>
            </a:endParaRPr>
          </a:p>
          <a:p>
            <a:pPr marL="635" algn="ctr">
              <a:lnSpc>
                <a:spcPts val="1600"/>
              </a:lnSpc>
              <a:spcBef>
                <a:spcPts val="40"/>
              </a:spcBef>
            </a:pPr>
            <a:r>
              <a:rPr sz="1450" spc="-10" dirty="0">
                <a:latin typeface="Georgia"/>
                <a:cs typeface="Georgia"/>
              </a:rPr>
              <a:t>(3,7,11)</a:t>
            </a:r>
            <a:endParaRPr sz="1450">
              <a:latin typeface="Georgia"/>
              <a:cs typeface="Georgia"/>
            </a:endParaRPr>
          </a:p>
          <a:p>
            <a:pPr marL="1270" algn="ctr">
              <a:lnSpc>
                <a:spcPts val="1420"/>
              </a:lnSpc>
            </a:pPr>
            <a:r>
              <a:rPr sz="1300" dirty="0">
                <a:latin typeface="Georgia"/>
                <a:cs typeface="Georgia"/>
              </a:rPr>
              <a:t>5</a:t>
            </a:r>
            <a:r>
              <a:rPr sz="1300" spc="-25" dirty="0">
                <a:latin typeface="Georgia"/>
                <a:cs typeface="Georgia"/>
              </a:rPr>
              <a:t> </a:t>
            </a:r>
            <a:r>
              <a:rPr sz="1300" spc="-30" dirty="0">
                <a:latin typeface="Georgia"/>
                <a:cs typeface="Georgia"/>
              </a:rPr>
              <a:t>daughter</a:t>
            </a:r>
            <a:r>
              <a:rPr sz="1300" dirty="0">
                <a:latin typeface="Georgia"/>
                <a:cs typeface="Georgia"/>
              </a:rPr>
              <a:t> </a:t>
            </a:r>
            <a:r>
              <a:rPr sz="1300" spc="-20" dirty="0">
                <a:latin typeface="Georgia"/>
                <a:cs typeface="Georgia"/>
              </a:rPr>
              <a:t>piles</a:t>
            </a:r>
            <a:endParaRPr sz="1300">
              <a:latin typeface="Georgia"/>
              <a:cs typeface="Georgi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941746" y="5033241"/>
            <a:ext cx="329565" cy="41973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3345">
              <a:lnSpc>
                <a:spcPts val="1090"/>
              </a:lnSpc>
              <a:spcBef>
                <a:spcPts val="95"/>
              </a:spcBef>
            </a:pPr>
            <a:r>
              <a:rPr sz="1000" spc="-25" dirty="0">
                <a:latin typeface="Georgia"/>
                <a:cs typeface="Georgia"/>
              </a:rPr>
              <a:t>12</a:t>
            </a:r>
            <a:endParaRPr sz="1000">
              <a:latin typeface="Georgia"/>
              <a:cs typeface="Georgia"/>
            </a:endParaRPr>
          </a:p>
          <a:p>
            <a:pPr marL="12700">
              <a:lnSpc>
                <a:spcPts val="955"/>
              </a:lnSpc>
              <a:tabLst>
                <a:tab pos="251460" algn="l"/>
              </a:tabLst>
            </a:pPr>
            <a:r>
              <a:rPr sz="1000" spc="-50" dirty="0">
                <a:latin typeface="Georgia"/>
                <a:cs typeface="Georgia"/>
              </a:rPr>
              <a:t>9</a:t>
            </a:r>
            <a:r>
              <a:rPr sz="1000" dirty="0">
                <a:latin typeface="Georgia"/>
                <a:cs typeface="Georgia"/>
              </a:rPr>
              <a:t>	</a:t>
            </a:r>
            <a:r>
              <a:rPr sz="1000" spc="-50" dirty="0">
                <a:latin typeface="Georgia"/>
                <a:cs typeface="Georgia"/>
              </a:rPr>
              <a:t>3</a:t>
            </a:r>
            <a:endParaRPr sz="1000">
              <a:latin typeface="Georgia"/>
              <a:cs typeface="Georgia"/>
            </a:endParaRPr>
          </a:p>
          <a:p>
            <a:pPr marL="108585">
              <a:lnSpc>
                <a:spcPts val="1060"/>
              </a:lnSpc>
            </a:pPr>
            <a:r>
              <a:rPr sz="1000" spc="-50" dirty="0">
                <a:latin typeface="Georgia"/>
                <a:cs typeface="Georgia"/>
              </a:rPr>
              <a:t>6</a:t>
            </a:r>
            <a:endParaRPr sz="1000">
              <a:latin typeface="Georgia"/>
              <a:cs typeface="Georgi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239791" y="1570715"/>
            <a:ext cx="5233035" cy="61658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844039">
              <a:lnSpc>
                <a:spcPct val="100000"/>
              </a:lnSpc>
              <a:spcBef>
                <a:spcPts val="135"/>
              </a:spcBef>
              <a:tabLst>
                <a:tab pos="2740025" algn="l"/>
              </a:tabLst>
            </a:pPr>
            <a:r>
              <a:rPr sz="2175" b="1" spc="382" baseline="1915" dirty="0">
                <a:solidFill>
                  <a:srgbClr val="505050"/>
                </a:solidFill>
                <a:latin typeface="Calibri"/>
                <a:cs typeface="Calibri"/>
              </a:rPr>
              <a:t>BLOOD</a:t>
            </a:r>
            <a:r>
              <a:rPr sz="2175" b="1" baseline="1915" dirty="0">
                <a:solidFill>
                  <a:srgbClr val="505050"/>
                </a:solidFill>
                <a:latin typeface="Calibri"/>
                <a:cs typeface="Calibri"/>
              </a:rPr>
              <a:t>	</a:t>
            </a:r>
            <a:r>
              <a:rPr sz="1450" b="1" spc="220" dirty="0">
                <a:solidFill>
                  <a:srgbClr val="505050"/>
                </a:solidFill>
                <a:latin typeface="Calibri"/>
                <a:cs typeface="Calibri"/>
              </a:rPr>
              <a:t>PILES</a:t>
            </a:r>
            <a:r>
              <a:rPr sz="1450" b="1" spc="40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450" b="1" spc="260" dirty="0">
                <a:solidFill>
                  <a:srgbClr val="505050"/>
                </a:solidFill>
                <a:latin typeface="Calibri"/>
                <a:cs typeface="Calibri"/>
              </a:rPr>
              <a:t>=</a:t>
            </a:r>
            <a:r>
              <a:rPr sz="1450" b="1" spc="45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450" b="1" spc="280" dirty="0">
                <a:solidFill>
                  <a:srgbClr val="505050"/>
                </a:solidFill>
                <a:latin typeface="Calibri"/>
                <a:cs typeface="Calibri"/>
              </a:rPr>
              <a:t>A</a:t>
            </a:r>
            <a:r>
              <a:rPr sz="1450" b="1" spc="60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450" b="1" spc="75" dirty="0">
                <a:solidFill>
                  <a:srgbClr val="505050"/>
                </a:solidFill>
                <a:latin typeface="Calibri"/>
                <a:cs typeface="Calibri"/>
              </a:rPr>
              <a:t>Ball</a:t>
            </a:r>
            <a:endParaRPr sz="14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30"/>
              </a:spcBef>
            </a:pPr>
            <a:r>
              <a:rPr sz="1450" b="1" spc="75" dirty="0">
                <a:solidFill>
                  <a:srgbClr val="FF0000"/>
                </a:solidFill>
                <a:latin typeface="Calibri"/>
                <a:cs typeface="Calibri"/>
              </a:rPr>
              <a:t>Congestion</a:t>
            </a:r>
            <a:r>
              <a:rPr sz="1450" b="1" spc="1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50" b="1" dirty="0">
                <a:latin typeface="Calibri"/>
                <a:cs typeface="Calibri"/>
              </a:rPr>
              <a:t>of</a:t>
            </a:r>
            <a:r>
              <a:rPr sz="1450" b="1" spc="165" dirty="0">
                <a:latin typeface="Calibri"/>
                <a:cs typeface="Calibri"/>
              </a:rPr>
              <a:t> </a:t>
            </a:r>
            <a:r>
              <a:rPr sz="1450" b="1" dirty="0">
                <a:latin typeface="Calibri"/>
                <a:cs typeface="Calibri"/>
              </a:rPr>
              <a:t>the</a:t>
            </a:r>
            <a:r>
              <a:rPr sz="1450" b="1" spc="195" dirty="0">
                <a:latin typeface="Calibri"/>
                <a:cs typeface="Calibri"/>
              </a:rPr>
              <a:t> </a:t>
            </a:r>
            <a:r>
              <a:rPr sz="1450" b="1" dirty="0">
                <a:latin typeface="Calibri"/>
                <a:cs typeface="Calibri"/>
              </a:rPr>
              <a:t>venous</a:t>
            </a:r>
            <a:r>
              <a:rPr sz="1450" b="1" spc="195" dirty="0">
                <a:latin typeface="Calibri"/>
                <a:cs typeface="Calibri"/>
              </a:rPr>
              <a:t> </a:t>
            </a:r>
            <a:r>
              <a:rPr sz="1450" b="1" dirty="0">
                <a:latin typeface="Calibri"/>
                <a:cs typeface="Calibri"/>
              </a:rPr>
              <a:t>plexuses</a:t>
            </a:r>
            <a:r>
              <a:rPr sz="1450" b="1" spc="200" dirty="0">
                <a:latin typeface="Calibri"/>
                <a:cs typeface="Calibri"/>
              </a:rPr>
              <a:t> </a:t>
            </a:r>
            <a:r>
              <a:rPr sz="1450" b="1" spc="55" dirty="0">
                <a:latin typeface="Calibri"/>
                <a:cs typeface="Calibri"/>
              </a:rPr>
              <a:t>of</a:t>
            </a:r>
            <a:r>
              <a:rPr sz="1450" b="1" spc="165" dirty="0">
                <a:latin typeface="Calibri"/>
                <a:cs typeface="Calibri"/>
              </a:rPr>
              <a:t> </a:t>
            </a:r>
            <a:r>
              <a:rPr sz="1450" b="1" dirty="0">
                <a:latin typeface="Calibri"/>
                <a:cs typeface="Calibri"/>
              </a:rPr>
              <a:t>the</a:t>
            </a:r>
            <a:r>
              <a:rPr sz="1450" b="1" spc="175" dirty="0">
                <a:latin typeface="Calibri"/>
                <a:cs typeface="Calibri"/>
              </a:rPr>
              <a:t> </a:t>
            </a:r>
            <a:r>
              <a:rPr sz="1450" b="1" spc="45" dirty="0">
                <a:latin typeface="Calibri"/>
                <a:cs typeface="Calibri"/>
              </a:rPr>
              <a:t>rectum,</a:t>
            </a:r>
            <a:r>
              <a:rPr sz="1450" b="1" spc="170" dirty="0">
                <a:latin typeface="Calibri"/>
                <a:cs typeface="Calibri"/>
              </a:rPr>
              <a:t> </a:t>
            </a:r>
            <a:r>
              <a:rPr sz="1450" b="1" dirty="0">
                <a:latin typeface="Calibri"/>
                <a:cs typeface="Calibri"/>
              </a:rPr>
              <a:t>anus</a:t>
            </a:r>
            <a:r>
              <a:rPr sz="1450" b="1" spc="150" dirty="0">
                <a:latin typeface="Calibri"/>
                <a:cs typeface="Calibri"/>
              </a:rPr>
              <a:t> </a:t>
            </a:r>
            <a:r>
              <a:rPr sz="1450" b="1" spc="50" dirty="0">
                <a:latin typeface="Calibri"/>
                <a:cs typeface="Calibri"/>
              </a:rPr>
              <a:t>or</a:t>
            </a:r>
            <a:r>
              <a:rPr sz="1450" b="1" spc="170" dirty="0">
                <a:latin typeface="Calibri"/>
                <a:cs typeface="Calibri"/>
              </a:rPr>
              <a:t> </a:t>
            </a:r>
            <a:r>
              <a:rPr sz="1450" b="1" spc="-20" dirty="0">
                <a:latin typeface="Calibri"/>
                <a:cs typeface="Calibri"/>
              </a:rPr>
              <a:t>both</a:t>
            </a:r>
            <a:endParaRPr sz="1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057655"/>
            <a:ext cx="10058400" cy="5659120"/>
            <a:chOff x="0" y="1057655"/>
            <a:chExt cx="10058400" cy="56591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057655"/>
              <a:ext cx="10058400" cy="565861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600200" y="3000755"/>
              <a:ext cx="1518285" cy="1524000"/>
            </a:xfrm>
            <a:custGeom>
              <a:avLst/>
              <a:gdLst/>
              <a:ahLst/>
              <a:cxnLst/>
              <a:rect l="l" t="t" r="r" b="b"/>
              <a:pathLst>
                <a:path w="1518285" h="1524000">
                  <a:moveTo>
                    <a:pt x="172212" y="301752"/>
                  </a:moveTo>
                  <a:lnTo>
                    <a:pt x="38531" y="50571"/>
                  </a:lnTo>
                  <a:lnTo>
                    <a:pt x="56388" y="41148"/>
                  </a:lnTo>
                  <a:lnTo>
                    <a:pt x="0" y="0"/>
                  </a:lnTo>
                  <a:lnTo>
                    <a:pt x="1524" y="70104"/>
                  </a:lnTo>
                  <a:lnTo>
                    <a:pt x="19850" y="60439"/>
                  </a:lnTo>
                  <a:lnTo>
                    <a:pt x="153924" y="310896"/>
                  </a:lnTo>
                  <a:lnTo>
                    <a:pt x="172212" y="301752"/>
                  </a:lnTo>
                  <a:close/>
                </a:path>
                <a:path w="1518285" h="1524000">
                  <a:moveTo>
                    <a:pt x="175260" y="397764"/>
                  </a:moveTo>
                  <a:lnTo>
                    <a:pt x="155448" y="388620"/>
                  </a:lnTo>
                  <a:lnTo>
                    <a:pt x="19900" y="659701"/>
                  </a:lnTo>
                  <a:lnTo>
                    <a:pt x="1524" y="650748"/>
                  </a:lnTo>
                  <a:lnTo>
                    <a:pt x="1524" y="720852"/>
                  </a:lnTo>
                  <a:lnTo>
                    <a:pt x="57912" y="678180"/>
                  </a:lnTo>
                  <a:lnTo>
                    <a:pt x="38328" y="668667"/>
                  </a:lnTo>
                  <a:lnTo>
                    <a:pt x="175260" y="397764"/>
                  </a:lnTo>
                  <a:close/>
                </a:path>
                <a:path w="1518285" h="1524000">
                  <a:moveTo>
                    <a:pt x="356616" y="646176"/>
                  </a:moveTo>
                  <a:lnTo>
                    <a:pt x="337680" y="655396"/>
                  </a:lnTo>
                  <a:lnTo>
                    <a:pt x="204216" y="384048"/>
                  </a:lnTo>
                  <a:lnTo>
                    <a:pt x="185928" y="393192"/>
                  </a:lnTo>
                  <a:lnTo>
                    <a:pt x="318109" y="664908"/>
                  </a:lnTo>
                  <a:lnTo>
                    <a:pt x="300228" y="673608"/>
                  </a:lnTo>
                  <a:lnTo>
                    <a:pt x="356616" y="716280"/>
                  </a:lnTo>
                  <a:lnTo>
                    <a:pt x="356616" y="675132"/>
                  </a:lnTo>
                  <a:lnTo>
                    <a:pt x="356616" y="646176"/>
                  </a:lnTo>
                  <a:close/>
                </a:path>
                <a:path w="1518285" h="1524000">
                  <a:moveTo>
                    <a:pt x="361594" y="58635"/>
                  </a:moveTo>
                  <a:lnTo>
                    <a:pt x="346075" y="58635"/>
                  </a:lnTo>
                  <a:lnTo>
                    <a:pt x="323989" y="58635"/>
                  </a:lnTo>
                  <a:lnTo>
                    <a:pt x="192024" y="309384"/>
                  </a:lnTo>
                  <a:lnTo>
                    <a:pt x="210312" y="320052"/>
                  </a:lnTo>
                  <a:lnTo>
                    <a:pt x="342811" y="68300"/>
                  </a:lnTo>
                  <a:lnTo>
                    <a:pt x="361188" y="77736"/>
                  </a:lnTo>
                  <a:lnTo>
                    <a:pt x="361594" y="58635"/>
                  </a:lnTo>
                  <a:close/>
                </a:path>
                <a:path w="1518285" h="1524000">
                  <a:moveTo>
                    <a:pt x="362712" y="7632"/>
                  </a:moveTo>
                  <a:lnTo>
                    <a:pt x="304800" y="48780"/>
                  </a:lnTo>
                  <a:lnTo>
                    <a:pt x="329184" y="48780"/>
                  </a:lnTo>
                  <a:lnTo>
                    <a:pt x="361810" y="48780"/>
                  </a:lnTo>
                  <a:lnTo>
                    <a:pt x="362712" y="7632"/>
                  </a:lnTo>
                  <a:close/>
                </a:path>
                <a:path w="1518285" h="1524000">
                  <a:moveTo>
                    <a:pt x="1517891" y="1491996"/>
                  </a:moveTo>
                  <a:lnTo>
                    <a:pt x="1497063" y="1481328"/>
                  </a:lnTo>
                  <a:lnTo>
                    <a:pt x="1455407" y="1459992"/>
                  </a:lnTo>
                  <a:lnTo>
                    <a:pt x="1455407" y="1481328"/>
                  </a:lnTo>
                  <a:lnTo>
                    <a:pt x="1153655" y="1481328"/>
                  </a:lnTo>
                  <a:lnTo>
                    <a:pt x="1153655" y="1502664"/>
                  </a:lnTo>
                  <a:lnTo>
                    <a:pt x="1455407" y="1502664"/>
                  </a:lnTo>
                  <a:lnTo>
                    <a:pt x="1455407" y="1524000"/>
                  </a:lnTo>
                  <a:lnTo>
                    <a:pt x="1497063" y="1502664"/>
                  </a:lnTo>
                  <a:lnTo>
                    <a:pt x="1517891" y="1491996"/>
                  </a:lnTo>
                  <a:close/>
                </a:path>
              </a:pathLst>
            </a:custGeom>
            <a:solidFill>
              <a:srgbClr val="4F80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11693" rIns="0" bIns="0" rtlCol="0">
            <a:spAutoFit/>
          </a:bodyPr>
          <a:lstStyle/>
          <a:p>
            <a:pPr marL="1847214">
              <a:lnSpc>
                <a:spcPct val="100000"/>
              </a:lnSpc>
              <a:spcBef>
                <a:spcPts val="125"/>
              </a:spcBef>
            </a:pPr>
            <a:r>
              <a:rPr sz="2950" spc="90" dirty="0">
                <a:solidFill>
                  <a:srgbClr val="FF0000"/>
                </a:solidFill>
                <a:latin typeface="Calibri"/>
                <a:cs typeface="Calibri"/>
              </a:rPr>
              <a:t>Causes</a:t>
            </a:r>
            <a:endParaRPr sz="295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0" y="1648967"/>
            <a:ext cx="8426450" cy="3424554"/>
            <a:chOff x="0" y="1648967"/>
            <a:chExt cx="8426450" cy="3424554"/>
          </a:xfrm>
        </p:grpSpPr>
        <p:sp>
          <p:nvSpPr>
            <p:cNvPr id="7" name="object 7"/>
            <p:cNvSpPr/>
            <p:nvPr/>
          </p:nvSpPr>
          <p:spPr>
            <a:xfrm>
              <a:off x="1437119" y="1648980"/>
              <a:ext cx="6989445" cy="238125"/>
            </a:xfrm>
            <a:custGeom>
              <a:avLst/>
              <a:gdLst/>
              <a:ahLst/>
              <a:cxnLst/>
              <a:rect l="l" t="t" r="r" b="b"/>
              <a:pathLst>
                <a:path w="6989445" h="238125">
                  <a:moveTo>
                    <a:pt x="6989064" y="233172"/>
                  </a:moveTo>
                  <a:lnTo>
                    <a:pt x="6978967" y="220980"/>
                  </a:lnTo>
                  <a:lnTo>
                    <a:pt x="6944868" y="179832"/>
                  </a:lnTo>
                  <a:lnTo>
                    <a:pt x="6936143" y="198843"/>
                  </a:lnTo>
                  <a:lnTo>
                    <a:pt x="6934200" y="198120"/>
                  </a:lnTo>
                  <a:lnTo>
                    <a:pt x="6934200" y="196596"/>
                  </a:lnTo>
                  <a:lnTo>
                    <a:pt x="6932676" y="196596"/>
                  </a:lnTo>
                  <a:lnTo>
                    <a:pt x="6927824" y="195745"/>
                  </a:lnTo>
                  <a:lnTo>
                    <a:pt x="6927824" y="216928"/>
                  </a:lnTo>
                  <a:lnTo>
                    <a:pt x="6927596" y="217411"/>
                  </a:lnTo>
                  <a:lnTo>
                    <a:pt x="6926580" y="216408"/>
                  </a:lnTo>
                  <a:lnTo>
                    <a:pt x="6927824" y="216928"/>
                  </a:lnTo>
                  <a:lnTo>
                    <a:pt x="6927824" y="195745"/>
                  </a:lnTo>
                  <a:lnTo>
                    <a:pt x="6906768" y="192024"/>
                  </a:lnTo>
                  <a:lnTo>
                    <a:pt x="6877825" y="185928"/>
                  </a:lnTo>
                  <a:lnTo>
                    <a:pt x="6845808" y="181356"/>
                  </a:lnTo>
                  <a:lnTo>
                    <a:pt x="6768084" y="172212"/>
                  </a:lnTo>
                  <a:lnTo>
                    <a:pt x="6723888" y="166116"/>
                  </a:lnTo>
                  <a:lnTo>
                    <a:pt x="6574536" y="152400"/>
                  </a:lnTo>
                  <a:lnTo>
                    <a:pt x="6518148" y="149352"/>
                  </a:lnTo>
                  <a:lnTo>
                    <a:pt x="6399276" y="140208"/>
                  </a:lnTo>
                  <a:lnTo>
                    <a:pt x="6335268" y="137160"/>
                  </a:lnTo>
                  <a:lnTo>
                    <a:pt x="6269736" y="132588"/>
                  </a:lnTo>
                  <a:lnTo>
                    <a:pt x="5989320" y="120396"/>
                  </a:lnTo>
                  <a:lnTo>
                    <a:pt x="5763768" y="114300"/>
                  </a:lnTo>
                  <a:lnTo>
                    <a:pt x="5291328" y="108204"/>
                  </a:lnTo>
                  <a:lnTo>
                    <a:pt x="5132832" y="108204"/>
                  </a:lnTo>
                  <a:lnTo>
                    <a:pt x="4818888" y="103632"/>
                  </a:lnTo>
                  <a:lnTo>
                    <a:pt x="4668012" y="99060"/>
                  </a:lnTo>
                  <a:lnTo>
                    <a:pt x="4521708" y="92964"/>
                  </a:lnTo>
                  <a:lnTo>
                    <a:pt x="4450080" y="91440"/>
                  </a:lnTo>
                  <a:lnTo>
                    <a:pt x="4381500" y="86868"/>
                  </a:lnTo>
                  <a:lnTo>
                    <a:pt x="4248912" y="80772"/>
                  </a:lnTo>
                  <a:lnTo>
                    <a:pt x="4184904" y="76200"/>
                  </a:lnTo>
                  <a:lnTo>
                    <a:pt x="4123944" y="73152"/>
                  </a:lnTo>
                  <a:lnTo>
                    <a:pt x="3957828" y="59436"/>
                  </a:lnTo>
                  <a:lnTo>
                    <a:pt x="3907536" y="56388"/>
                  </a:lnTo>
                  <a:lnTo>
                    <a:pt x="3860292" y="50292"/>
                  </a:lnTo>
                  <a:lnTo>
                    <a:pt x="3776472" y="41148"/>
                  </a:lnTo>
                  <a:lnTo>
                    <a:pt x="3739896" y="36576"/>
                  </a:lnTo>
                  <a:lnTo>
                    <a:pt x="3707892" y="32004"/>
                  </a:lnTo>
                  <a:lnTo>
                    <a:pt x="3678936" y="25908"/>
                  </a:lnTo>
                  <a:lnTo>
                    <a:pt x="3654552" y="21336"/>
                  </a:lnTo>
                  <a:lnTo>
                    <a:pt x="3619500" y="10668"/>
                  </a:lnTo>
                  <a:lnTo>
                    <a:pt x="3611372" y="7620"/>
                  </a:lnTo>
                  <a:lnTo>
                    <a:pt x="3607308" y="6096"/>
                  </a:lnTo>
                  <a:lnTo>
                    <a:pt x="3608832" y="7620"/>
                  </a:lnTo>
                  <a:lnTo>
                    <a:pt x="3606927" y="6096"/>
                  </a:lnTo>
                  <a:lnTo>
                    <a:pt x="3603599" y="3429"/>
                  </a:lnTo>
                  <a:lnTo>
                    <a:pt x="3603117" y="1524"/>
                  </a:lnTo>
                  <a:lnTo>
                    <a:pt x="3602736" y="0"/>
                  </a:lnTo>
                  <a:lnTo>
                    <a:pt x="3592830" y="4572"/>
                  </a:lnTo>
                  <a:lnTo>
                    <a:pt x="3586226" y="1524"/>
                  </a:lnTo>
                  <a:lnTo>
                    <a:pt x="3582924" y="0"/>
                  </a:lnTo>
                  <a:lnTo>
                    <a:pt x="3581908" y="3048"/>
                  </a:lnTo>
                  <a:lnTo>
                    <a:pt x="3576828" y="6096"/>
                  </a:lnTo>
                  <a:lnTo>
                    <a:pt x="3578352" y="6096"/>
                  </a:lnTo>
                  <a:lnTo>
                    <a:pt x="3566160" y="10668"/>
                  </a:lnTo>
                  <a:lnTo>
                    <a:pt x="3549396" y="15240"/>
                  </a:lnTo>
                  <a:lnTo>
                    <a:pt x="3528060" y="21336"/>
                  </a:lnTo>
                  <a:lnTo>
                    <a:pt x="3502152" y="25908"/>
                  </a:lnTo>
                  <a:lnTo>
                    <a:pt x="3436620" y="36576"/>
                  </a:lnTo>
                  <a:lnTo>
                    <a:pt x="3398520" y="41148"/>
                  </a:lnTo>
                  <a:lnTo>
                    <a:pt x="3310128" y="50292"/>
                  </a:lnTo>
                  <a:lnTo>
                    <a:pt x="3031236" y="73152"/>
                  </a:lnTo>
                  <a:lnTo>
                    <a:pt x="2965704" y="76200"/>
                  </a:lnTo>
                  <a:lnTo>
                    <a:pt x="2898648" y="80772"/>
                  </a:lnTo>
                  <a:lnTo>
                    <a:pt x="2758440" y="86868"/>
                  </a:lnTo>
                  <a:lnTo>
                    <a:pt x="2685288" y="91440"/>
                  </a:lnTo>
                  <a:lnTo>
                    <a:pt x="2610612" y="92964"/>
                  </a:lnTo>
                  <a:lnTo>
                    <a:pt x="2455164" y="99060"/>
                  </a:lnTo>
                  <a:lnTo>
                    <a:pt x="2295144" y="103632"/>
                  </a:lnTo>
                  <a:lnTo>
                    <a:pt x="1964436" y="108204"/>
                  </a:lnTo>
                  <a:lnTo>
                    <a:pt x="1796796" y="108204"/>
                  </a:lnTo>
                  <a:lnTo>
                    <a:pt x="1296924" y="114300"/>
                  </a:lnTo>
                  <a:lnTo>
                    <a:pt x="1057656" y="120396"/>
                  </a:lnTo>
                  <a:lnTo>
                    <a:pt x="760476" y="132588"/>
                  </a:lnTo>
                  <a:lnTo>
                    <a:pt x="691896" y="137160"/>
                  </a:lnTo>
                  <a:lnTo>
                    <a:pt x="624840" y="140208"/>
                  </a:lnTo>
                  <a:lnTo>
                    <a:pt x="498348" y="149352"/>
                  </a:lnTo>
                  <a:lnTo>
                    <a:pt x="438912" y="152400"/>
                  </a:lnTo>
                  <a:lnTo>
                    <a:pt x="280416" y="166116"/>
                  </a:lnTo>
                  <a:lnTo>
                    <a:pt x="234696" y="172212"/>
                  </a:lnTo>
                  <a:lnTo>
                    <a:pt x="152400" y="181356"/>
                  </a:lnTo>
                  <a:lnTo>
                    <a:pt x="117348" y="185928"/>
                  </a:lnTo>
                  <a:lnTo>
                    <a:pt x="86868" y="192024"/>
                  </a:lnTo>
                  <a:lnTo>
                    <a:pt x="59436" y="196596"/>
                  </a:lnTo>
                  <a:lnTo>
                    <a:pt x="57912" y="198120"/>
                  </a:lnTo>
                  <a:lnTo>
                    <a:pt x="53098" y="199720"/>
                  </a:lnTo>
                  <a:lnTo>
                    <a:pt x="44196" y="179832"/>
                  </a:lnTo>
                  <a:lnTo>
                    <a:pt x="0" y="233172"/>
                  </a:lnTo>
                  <a:lnTo>
                    <a:pt x="70104" y="237744"/>
                  </a:lnTo>
                  <a:lnTo>
                    <a:pt x="63296" y="222504"/>
                  </a:lnTo>
                  <a:lnTo>
                    <a:pt x="61391" y="218249"/>
                  </a:lnTo>
                  <a:lnTo>
                    <a:pt x="65532" y="216408"/>
                  </a:lnTo>
                  <a:lnTo>
                    <a:pt x="64008" y="217932"/>
                  </a:lnTo>
                  <a:lnTo>
                    <a:pt x="70485" y="216408"/>
                  </a:lnTo>
                  <a:lnTo>
                    <a:pt x="89916" y="211836"/>
                  </a:lnTo>
                  <a:lnTo>
                    <a:pt x="120396" y="207264"/>
                  </a:lnTo>
                  <a:lnTo>
                    <a:pt x="155448" y="202692"/>
                  </a:lnTo>
                  <a:lnTo>
                    <a:pt x="193548" y="196596"/>
                  </a:lnTo>
                  <a:lnTo>
                    <a:pt x="281940" y="187452"/>
                  </a:lnTo>
                  <a:lnTo>
                    <a:pt x="499872" y="169164"/>
                  </a:lnTo>
                  <a:lnTo>
                    <a:pt x="562356" y="166116"/>
                  </a:lnTo>
                  <a:lnTo>
                    <a:pt x="626364" y="161544"/>
                  </a:lnTo>
                  <a:lnTo>
                    <a:pt x="693420" y="158496"/>
                  </a:lnTo>
                  <a:lnTo>
                    <a:pt x="762000" y="153924"/>
                  </a:lnTo>
                  <a:lnTo>
                    <a:pt x="1059180" y="141732"/>
                  </a:lnTo>
                  <a:lnTo>
                    <a:pt x="1296924" y="135636"/>
                  </a:lnTo>
                  <a:lnTo>
                    <a:pt x="1796796" y="129540"/>
                  </a:lnTo>
                  <a:lnTo>
                    <a:pt x="1964436" y="129540"/>
                  </a:lnTo>
                  <a:lnTo>
                    <a:pt x="2456688" y="120396"/>
                  </a:lnTo>
                  <a:lnTo>
                    <a:pt x="2900172" y="102108"/>
                  </a:lnTo>
                  <a:lnTo>
                    <a:pt x="2967228" y="97536"/>
                  </a:lnTo>
                  <a:lnTo>
                    <a:pt x="3032760" y="94488"/>
                  </a:lnTo>
                  <a:lnTo>
                    <a:pt x="3209544" y="80772"/>
                  </a:lnTo>
                  <a:lnTo>
                    <a:pt x="3358896" y="67056"/>
                  </a:lnTo>
                  <a:lnTo>
                    <a:pt x="3401568" y="62484"/>
                  </a:lnTo>
                  <a:lnTo>
                    <a:pt x="3439668" y="56388"/>
                  </a:lnTo>
                  <a:lnTo>
                    <a:pt x="3474720" y="51816"/>
                  </a:lnTo>
                  <a:lnTo>
                    <a:pt x="3505200" y="47244"/>
                  </a:lnTo>
                  <a:lnTo>
                    <a:pt x="3532632" y="41148"/>
                  </a:lnTo>
                  <a:lnTo>
                    <a:pt x="3555492" y="36576"/>
                  </a:lnTo>
                  <a:lnTo>
                    <a:pt x="3573780" y="30480"/>
                  </a:lnTo>
                  <a:lnTo>
                    <a:pt x="3585972" y="24384"/>
                  </a:lnTo>
                  <a:lnTo>
                    <a:pt x="3589020" y="24384"/>
                  </a:lnTo>
                  <a:lnTo>
                    <a:pt x="3592830" y="21336"/>
                  </a:lnTo>
                  <a:lnTo>
                    <a:pt x="3596640" y="24384"/>
                  </a:lnTo>
                  <a:lnTo>
                    <a:pt x="3598164" y="24384"/>
                  </a:lnTo>
                  <a:lnTo>
                    <a:pt x="3610356" y="30480"/>
                  </a:lnTo>
                  <a:lnTo>
                    <a:pt x="3627120" y="36576"/>
                  </a:lnTo>
                  <a:lnTo>
                    <a:pt x="3648456" y="41148"/>
                  </a:lnTo>
                  <a:lnTo>
                    <a:pt x="3674364" y="47244"/>
                  </a:lnTo>
                  <a:lnTo>
                    <a:pt x="3703320" y="51816"/>
                  </a:lnTo>
                  <a:lnTo>
                    <a:pt x="3736848" y="56388"/>
                  </a:lnTo>
                  <a:lnTo>
                    <a:pt x="3773424" y="62484"/>
                  </a:lnTo>
                  <a:lnTo>
                    <a:pt x="3904488" y="76200"/>
                  </a:lnTo>
                  <a:lnTo>
                    <a:pt x="4122420" y="94488"/>
                  </a:lnTo>
                  <a:lnTo>
                    <a:pt x="4183380" y="97536"/>
                  </a:lnTo>
                  <a:lnTo>
                    <a:pt x="4247388" y="102108"/>
                  </a:lnTo>
                  <a:lnTo>
                    <a:pt x="4666488" y="120396"/>
                  </a:lnTo>
                  <a:lnTo>
                    <a:pt x="5132832" y="129540"/>
                  </a:lnTo>
                  <a:lnTo>
                    <a:pt x="5291328" y="129540"/>
                  </a:lnTo>
                  <a:lnTo>
                    <a:pt x="5763768" y="135636"/>
                  </a:lnTo>
                  <a:lnTo>
                    <a:pt x="5987796" y="141732"/>
                  </a:lnTo>
                  <a:lnTo>
                    <a:pt x="6268212" y="153924"/>
                  </a:lnTo>
                  <a:lnTo>
                    <a:pt x="6333744" y="158496"/>
                  </a:lnTo>
                  <a:lnTo>
                    <a:pt x="6397752" y="161544"/>
                  </a:lnTo>
                  <a:lnTo>
                    <a:pt x="6458712" y="166116"/>
                  </a:lnTo>
                  <a:lnTo>
                    <a:pt x="6516624" y="169164"/>
                  </a:lnTo>
                  <a:lnTo>
                    <a:pt x="6675133" y="182880"/>
                  </a:lnTo>
                  <a:lnTo>
                    <a:pt x="6722364" y="187452"/>
                  </a:lnTo>
                  <a:lnTo>
                    <a:pt x="6806184" y="196596"/>
                  </a:lnTo>
                  <a:lnTo>
                    <a:pt x="6842760" y="202692"/>
                  </a:lnTo>
                  <a:lnTo>
                    <a:pt x="6874764" y="207264"/>
                  </a:lnTo>
                  <a:lnTo>
                    <a:pt x="6903733" y="211836"/>
                  </a:lnTo>
                  <a:lnTo>
                    <a:pt x="6927443" y="217754"/>
                  </a:lnTo>
                  <a:lnTo>
                    <a:pt x="6927367" y="217932"/>
                  </a:lnTo>
                  <a:lnTo>
                    <a:pt x="6918960" y="236220"/>
                  </a:lnTo>
                  <a:lnTo>
                    <a:pt x="6989064" y="233172"/>
                  </a:lnTo>
                  <a:close/>
                </a:path>
              </a:pathLst>
            </a:custGeom>
            <a:solidFill>
              <a:srgbClr val="4F80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557016"/>
              <a:ext cx="798575" cy="64770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581912" y="2910839"/>
              <a:ext cx="401320" cy="853440"/>
            </a:xfrm>
            <a:custGeom>
              <a:avLst/>
              <a:gdLst/>
              <a:ahLst/>
              <a:cxnLst/>
              <a:rect l="l" t="t" r="r" b="b"/>
              <a:pathLst>
                <a:path w="401319" h="853439">
                  <a:moveTo>
                    <a:pt x="400812" y="50291"/>
                  </a:moveTo>
                  <a:lnTo>
                    <a:pt x="362041" y="79845"/>
                  </a:lnTo>
                  <a:lnTo>
                    <a:pt x="318516" y="90781"/>
                  </a:lnTo>
                  <a:lnTo>
                    <a:pt x="263286" y="97987"/>
                  </a:lnTo>
                  <a:lnTo>
                    <a:pt x="199644" y="100583"/>
                  </a:lnTo>
                  <a:lnTo>
                    <a:pt x="136745" y="97987"/>
                  </a:lnTo>
                  <a:lnTo>
                    <a:pt x="81966" y="90781"/>
                  </a:lnTo>
                  <a:lnTo>
                    <a:pt x="38673" y="79845"/>
                  </a:lnTo>
                  <a:lnTo>
                    <a:pt x="0" y="50291"/>
                  </a:lnTo>
                  <a:lnTo>
                    <a:pt x="10229" y="34527"/>
                  </a:lnTo>
                  <a:lnTo>
                    <a:pt x="38673" y="20738"/>
                  </a:lnTo>
                  <a:lnTo>
                    <a:pt x="81966" y="9802"/>
                  </a:lnTo>
                  <a:lnTo>
                    <a:pt x="136745" y="2596"/>
                  </a:lnTo>
                  <a:lnTo>
                    <a:pt x="199644" y="0"/>
                  </a:lnTo>
                  <a:lnTo>
                    <a:pt x="263286" y="2596"/>
                  </a:lnTo>
                  <a:lnTo>
                    <a:pt x="318516" y="9802"/>
                  </a:lnTo>
                  <a:lnTo>
                    <a:pt x="362041" y="20738"/>
                  </a:lnTo>
                  <a:lnTo>
                    <a:pt x="390570" y="34527"/>
                  </a:lnTo>
                  <a:lnTo>
                    <a:pt x="400812" y="50291"/>
                  </a:lnTo>
                  <a:lnTo>
                    <a:pt x="400812" y="803148"/>
                  </a:lnTo>
                  <a:lnTo>
                    <a:pt x="362041" y="832701"/>
                  </a:lnTo>
                  <a:lnTo>
                    <a:pt x="318516" y="843637"/>
                  </a:lnTo>
                  <a:lnTo>
                    <a:pt x="263286" y="850843"/>
                  </a:lnTo>
                  <a:lnTo>
                    <a:pt x="199644" y="853439"/>
                  </a:lnTo>
                  <a:lnTo>
                    <a:pt x="136745" y="850843"/>
                  </a:lnTo>
                  <a:lnTo>
                    <a:pt x="81966" y="843637"/>
                  </a:lnTo>
                  <a:lnTo>
                    <a:pt x="38673" y="832701"/>
                  </a:lnTo>
                  <a:lnTo>
                    <a:pt x="10229" y="818912"/>
                  </a:lnTo>
                  <a:lnTo>
                    <a:pt x="0" y="803148"/>
                  </a:lnTo>
                  <a:lnTo>
                    <a:pt x="0" y="50291"/>
                  </a:lnTo>
                </a:path>
              </a:pathLst>
            </a:custGeom>
            <a:ln w="32004">
              <a:solidFill>
                <a:srgbClr val="1C33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42872" y="4017264"/>
              <a:ext cx="373379" cy="1056131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793991" y="3310140"/>
              <a:ext cx="854075" cy="1262380"/>
            </a:xfrm>
            <a:custGeom>
              <a:avLst/>
              <a:gdLst/>
              <a:ahLst/>
              <a:cxnLst/>
              <a:rect l="l" t="t" r="r" b="b"/>
              <a:pathLst>
                <a:path w="854075" h="1262379">
                  <a:moveTo>
                    <a:pt x="773353" y="21336"/>
                  </a:moveTo>
                  <a:lnTo>
                    <a:pt x="722376" y="0"/>
                  </a:lnTo>
                  <a:lnTo>
                    <a:pt x="723912" y="21336"/>
                  </a:lnTo>
                  <a:lnTo>
                    <a:pt x="734580" y="21336"/>
                  </a:lnTo>
                  <a:lnTo>
                    <a:pt x="773353" y="21336"/>
                  </a:lnTo>
                  <a:close/>
                </a:path>
                <a:path w="854075" h="1262379">
                  <a:moveTo>
                    <a:pt x="791019" y="1219466"/>
                  </a:moveTo>
                  <a:lnTo>
                    <a:pt x="719340" y="1203947"/>
                  </a:lnTo>
                  <a:lnTo>
                    <a:pt x="681240" y="1190231"/>
                  </a:lnTo>
                  <a:lnTo>
                    <a:pt x="646176" y="1173467"/>
                  </a:lnTo>
                  <a:lnTo>
                    <a:pt x="612660" y="1155179"/>
                  </a:lnTo>
                  <a:lnTo>
                    <a:pt x="582168" y="1133843"/>
                  </a:lnTo>
                  <a:lnTo>
                    <a:pt x="566928" y="1123175"/>
                  </a:lnTo>
                  <a:lnTo>
                    <a:pt x="513588" y="1074407"/>
                  </a:lnTo>
                  <a:lnTo>
                    <a:pt x="472440" y="1019543"/>
                  </a:lnTo>
                  <a:lnTo>
                    <a:pt x="451104" y="976871"/>
                  </a:lnTo>
                  <a:lnTo>
                    <a:pt x="438912" y="932675"/>
                  </a:lnTo>
                  <a:lnTo>
                    <a:pt x="437388" y="917435"/>
                  </a:lnTo>
                  <a:lnTo>
                    <a:pt x="437388" y="902195"/>
                  </a:lnTo>
                  <a:lnTo>
                    <a:pt x="434340" y="868667"/>
                  </a:lnTo>
                  <a:lnTo>
                    <a:pt x="422148" y="821423"/>
                  </a:lnTo>
                  <a:lnTo>
                    <a:pt x="399288" y="774179"/>
                  </a:lnTo>
                  <a:lnTo>
                    <a:pt x="367296" y="729983"/>
                  </a:lnTo>
                  <a:lnTo>
                    <a:pt x="329196" y="690359"/>
                  </a:lnTo>
                  <a:lnTo>
                    <a:pt x="315468" y="676643"/>
                  </a:lnTo>
                  <a:lnTo>
                    <a:pt x="300228" y="664451"/>
                  </a:lnTo>
                  <a:lnTo>
                    <a:pt x="283464" y="653783"/>
                  </a:lnTo>
                  <a:lnTo>
                    <a:pt x="268224" y="641591"/>
                  </a:lnTo>
                  <a:lnTo>
                    <a:pt x="234696" y="621779"/>
                  </a:lnTo>
                  <a:lnTo>
                    <a:pt x="198120" y="603491"/>
                  </a:lnTo>
                  <a:lnTo>
                    <a:pt x="160020" y="588251"/>
                  </a:lnTo>
                  <a:lnTo>
                    <a:pt x="141732" y="580631"/>
                  </a:lnTo>
                  <a:lnTo>
                    <a:pt x="121920" y="576059"/>
                  </a:lnTo>
                  <a:lnTo>
                    <a:pt x="102108" y="569963"/>
                  </a:lnTo>
                  <a:lnTo>
                    <a:pt x="97421" y="569252"/>
                  </a:lnTo>
                  <a:lnTo>
                    <a:pt x="112788" y="565404"/>
                  </a:lnTo>
                  <a:lnTo>
                    <a:pt x="129552" y="560832"/>
                  </a:lnTo>
                  <a:lnTo>
                    <a:pt x="147840" y="556260"/>
                  </a:lnTo>
                  <a:lnTo>
                    <a:pt x="216420" y="528828"/>
                  </a:lnTo>
                  <a:lnTo>
                    <a:pt x="277380" y="493776"/>
                  </a:lnTo>
                  <a:lnTo>
                    <a:pt x="303288" y="472440"/>
                  </a:lnTo>
                  <a:lnTo>
                    <a:pt x="317004" y="461772"/>
                  </a:lnTo>
                  <a:lnTo>
                    <a:pt x="350532" y="428244"/>
                  </a:lnTo>
                  <a:lnTo>
                    <a:pt x="376440" y="391668"/>
                  </a:lnTo>
                  <a:lnTo>
                    <a:pt x="394728" y="352044"/>
                  </a:lnTo>
                  <a:lnTo>
                    <a:pt x="399300" y="339852"/>
                  </a:lnTo>
                  <a:lnTo>
                    <a:pt x="402348" y="326136"/>
                  </a:lnTo>
                  <a:lnTo>
                    <a:pt x="403872" y="312420"/>
                  </a:lnTo>
                  <a:lnTo>
                    <a:pt x="403872" y="298704"/>
                  </a:lnTo>
                  <a:lnTo>
                    <a:pt x="406920" y="274320"/>
                  </a:lnTo>
                  <a:lnTo>
                    <a:pt x="409968" y="262128"/>
                  </a:lnTo>
                  <a:lnTo>
                    <a:pt x="413016" y="251460"/>
                  </a:lnTo>
                  <a:lnTo>
                    <a:pt x="422160" y="227076"/>
                  </a:lnTo>
                  <a:lnTo>
                    <a:pt x="429780" y="216408"/>
                  </a:lnTo>
                  <a:lnTo>
                    <a:pt x="437400" y="204216"/>
                  </a:lnTo>
                  <a:lnTo>
                    <a:pt x="463308" y="170688"/>
                  </a:lnTo>
                  <a:lnTo>
                    <a:pt x="496836" y="140208"/>
                  </a:lnTo>
                  <a:lnTo>
                    <a:pt x="510552" y="129540"/>
                  </a:lnTo>
                  <a:lnTo>
                    <a:pt x="522744" y="120396"/>
                  </a:lnTo>
                  <a:lnTo>
                    <a:pt x="536460" y="111252"/>
                  </a:lnTo>
                  <a:lnTo>
                    <a:pt x="551700" y="103632"/>
                  </a:lnTo>
                  <a:lnTo>
                    <a:pt x="582180" y="86868"/>
                  </a:lnTo>
                  <a:lnTo>
                    <a:pt x="612660" y="73152"/>
                  </a:lnTo>
                  <a:lnTo>
                    <a:pt x="662952" y="54864"/>
                  </a:lnTo>
                  <a:lnTo>
                    <a:pt x="681240" y="51816"/>
                  </a:lnTo>
                  <a:lnTo>
                    <a:pt x="698004" y="47244"/>
                  </a:lnTo>
                  <a:lnTo>
                    <a:pt x="716292" y="44196"/>
                  </a:lnTo>
                  <a:lnTo>
                    <a:pt x="725436" y="42786"/>
                  </a:lnTo>
                  <a:lnTo>
                    <a:pt x="725538" y="44196"/>
                  </a:lnTo>
                  <a:lnTo>
                    <a:pt x="726960" y="64008"/>
                  </a:lnTo>
                  <a:lnTo>
                    <a:pt x="787920" y="27432"/>
                  </a:lnTo>
                  <a:lnTo>
                    <a:pt x="775042" y="22034"/>
                  </a:lnTo>
                  <a:lnTo>
                    <a:pt x="734631" y="22034"/>
                  </a:lnTo>
                  <a:lnTo>
                    <a:pt x="723950" y="22034"/>
                  </a:lnTo>
                  <a:lnTo>
                    <a:pt x="724014" y="22860"/>
                  </a:lnTo>
                  <a:lnTo>
                    <a:pt x="724814" y="34150"/>
                  </a:lnTo>
                  <a:lnTo>
                    <a:pt x="723950" y="22034"/>
                  </a:lnTo>
                  <a:lnTo>
                    <a:pt x="711720" y="22860"/>
                  </a:lnTo>
                  <a:lnTo>
                    <a:pt x="693432" y="27432"/>
                  </a:lnTo>
                  <a:lnTo>
                    <a:pt x="675144" y="30480"/>
                  </a:lnTo>
                  <a:lnTo>
                    <a:pt x="656856" y="35052"/>
                  </a:lnTo>
                  <a:lnTo>
                    <a:pt x="640092" y="41148"/>
                  </a:lnTo>
                  <a:lnTo>
                    <a:pt x="621804" y="47244"/>
                  </a:lnTo>
                  <a:lnTo>
                    <a:pt x="605040" y="53340"/>
                  </a:lnTo>
                  <a:lnTo>
                    <a:pt x="571512" y="68580"/>
                  </a:lnTo>
                  <a:lnTo>
                    <a:pt x="541032" y="85344"/>
                  </a:lnTo>
                  <a:lnTo>
                    <a:pt x="510552" y="103632"/>
                  </a:lnTo>
                  <a:lnTo>
                    <a:pt x="496836" y="114300"/>
                  </a:lnTo>
                  <a:lnTo>
                    <a:pt x="483120" y="123444"/>
                  </a:lnTo>
                  <a:lnTo>
                    <a:pt x="448068" y="156972"/>
                  </a:lnTo>
                  <a:lnTo>
                    <a:pt x="419112" y="193548"/>
                  </a:lnTo>
                  <a:lnTo>
                    <a:pt x="397776" y="231648"/>
                  </a:lnTo>
                  <a:lnTo>
                    <a:pt x="393204" y="245364"/>
                  </a:lnTo>
                  <a:lnTo>
                    <a:pt x="388632" y="257556"/>
                  </a:lnTo>
                  <a:lnTo>
                    <a:pt x="385584" y="271272"/>
                  </a:lnTo>
                  <a:lnTo>
                    <a:pt x="384060" y="284988"/>
                  </a:lnTo>
                  <a:lnTo>
                    <a:pt x="384060" y="297180"/>
                  </a:lnTo>
                  <a:lnTo>
                    <a:pt x="379488" y="333756"/>
                  </a:lnTo>
                  <a:lnTo>
                    <a:pt x="374916" y="344424"/>
                  </a:lnTo>
                  <a:lnTo>
                    <a:pt x="365772" y="368808"/>
                  </a:lnTo>
                  <a:lnTo>
                    <a:pt x="359676" y="379476"/>
                  </a:lnTo>
                  <a:lnTo>
                    <a:pt x="352056" y="391668"/>
                  </a:lnTo>
                  <a:lnTo>
                    <a:pt x="342912" y="402336"/>
                  </a:lnTo>
                  <a:lnTo>
                    <a:pt x="335292" y="414528"/>
                  </a:lnTo>
                  <a:lnTo>
                    <a:pt x="303288" y="446532"/>
                  </a:lnTo>
                  <a:lnTo>
                    <a:pt x="237756" y="493776"/>
                  </a:lnTo>
                  <a:lnTo>
                    <a:pt x="175272" y="524256"/>
                  </a:lnTo>
                  <a:lnTo>
                    <a:pt x="108216" y="545592"/>
                  </a:lnTo>
                  <a:lnTo>
                    <a:pt x="54876" y="554736"/>
                  </a:lnTo>
                  <a:lnTo>
                    <a:pt x="36588" y="557784"/>
                  </a:lnTo>
                  <a:lnTo>
                    <a:pt x="18300" y="557784"/>
                  </a:lnTo>
                  <a:lnTo>
                    <a:pt x="12" y="559308"/>
                  </a:lnTo>
                  <a:lnTo>
                    <a:pt x="12" y="578942"/>
                  </a:lnTo>
                  <a:lnTo>
                    <a:pt x="0" y="579107"/>
                  </a:lnTo>
                  <a:lnTo>
                    <a:pt x="165" y="579120"/>
                  </a:lnTo>
                  <a:lnTo>
                    <a:pt x="59436" y="583679"/>
                  </a:lnTo>
                  <a:lnTo>
                    <a:pt x="97536" y="591299"/>
                  </a:lnTo>
                  <a:lnTo>
                    <a:pt x="135636" y="601967"/>
                  </a:lnTo>
                  <a:lnTo>
                    <a:pt x="172212" y="614159"/>
                  </a:lnTo>
                  <a:lnTo>
                    <a:pt x="207264" y="630923"/>
                  </a:lnTo>
                  <a:lnTo>
                    <a:pt x="240792" y="649211"/>
                  </a:lnTo>
                  <a:lnTo>
                    <a:pt x="256032" y="659879"/>
                  </a:lnTo>
                  <a:lnTo>
                    <a:pt x="272796" y="670547"/>
                  </a:lnTo>
                  <a:lnTo>
                    <a:pt x="315468" y="705599"/>
                  </a:lnTo>
                  <a:lnTo>
                    <a:pt x="339852" y="731507"/>
                  </a:lnTo>
                  <a:lnTo>
                    <a:pt x="352044" y="743699"/>
                  </a:lnTo>
                  <a:lnTo>
                    <a:pt x="362712" y="757415"/>
                  </a:lnTo>
                  <a:lnTo>
                    <a:pt x="381000" y="784847"/>
                  </a:lnTo>
                  <a:lnTo>
                    <a:pt x="388620" y="800087"/>
                  </a:lnTo>
                  <a:lnTo>
                    <a:pt x="396240" y="813803"/>
                  </a:lnTo>
                  <a:lnTo>
                    <a:pt x="402348" y="829043"/>
                  </a:lnTo>
                  <a:lnTo>
                    <a:pt x="406908" y="844283"/>
                  </a:lnTo>
                  <a:lnTo>
                    <a:pt x="411480" y="857999"/>
                  </a:lnTo>
                  <a:lnTo>
                    <a:pt x="414528" y="873239"/>
                  </a:lnTo>
                  <a:lnTo>
                    <a:pt x="416052" y="888479"/>
                  </a:lnTo>
                  <a:lnTo>
                    <a:pt x="416052" y="918959"/>
                  </a:lnTo>
                  <a:lnTo>
                    <a:pt x="419100" y="934199"/>
                  </a:lnTo>
                  <a:lnTo>
                    <a:pt x="431292" y="982967"/>
                  </a:lnTo>
                  <a:lnTo>
                    <a:pt x="463296" y="1045451"/>
                  </a:lnTo>
                  <a:lnTo>
                    <a:pt x="473964" y="1059167"/>
                  </a:lnTo>
                  <a:lnTo>
                    <a:pt x="484632" y="1074407"/>
                  </a:lnTo>
                  <a:lnTo>
                    <a:pt x="496824" y="1088123"/>
                  </a:lnTo>
                  <a:lnTo>
                    <a:pt x="510540" y="1101839"/>
                  </a:lnTo>
                  <a:lnTo>
                    <a:pt x="524256" y="1114031"/>
                  </a:lnTo>
                  <a:lnTo>
                    <a:pt x="537972" y="1127747"/>
                  </a:lnTo>
                  <a:lnTo>
                    <a:pt x="553212" y="1139939"/>
                  </a:lnTo>
                  <a:lnTo>
                    <a:pt x="568452" y="1150607"/>
                  </a:lnTo>
                  <a:lnTo>
                    <a:pt x="585216" y="1162799"/>
                  </a:lnTo>
                  <a:lnTo>
                    <a:pt x="601980" y="1173467"/>
                  </a:lnTo>
                  <a:lnTo>
                    <a:pt x="618756" y="1182611"/>
                  </a:lnTo>
                  <a:lnTo>
                    <a:pt x="637032" y="1193279"/>
                  </a:lnTo>
                  <a:lnTo>
                    <a:pt x="655320" y="1200899"/>
                  </a:lnTo>
                  <a:lnTo>
                    <a:pt x="673608" y="1210043"/>
                  </a:lnTo>
                  <a:lnTo>
                    <a:pt x="691908" y="1216139"/>
                  </a:lnTo>
                  <a:lnTo>
                    <a:pt x="711708" y="1223759"/>
                  </a:lnTo>
                  <a:lnTo>
                    <a:pt x="731520" y="1229855"/>
                  </a:lnTo>
                  <a:lnTo>
                    <a:pt x="771156" y="1238999"/>
                  </a:lnTo>
                  <a:lnTo>
                    <a:pt x="789432" y="1241031"/>
                  </a:lnTo>
                  <a:lnTo>
                    <a:pt x="791019" y="1219466"/>
                  </a:lnTo>
                  <a:close/>
                </a:path>
                <a:path w="854075" h="1262379">
                  <a:moveTo>
                    <a:pt x="853452" y="1235951"/>
                  </a:moveTo>
                  <a:lnTo>
                    <a:pt x="792492" y="1199375"/>
                  </a:lnTo>
                  <a:lnTo>
                    <a:pt x="792378" y="1200899"/>
                  </a:lnTo>
                  <a:lnTo>
                    <a:pt x="791019" y="1219466"/>
                  </a:lnTo>
                  <a:lnTo>
                    <a:pt x="790930" y="1220711"/>
                  </a:lnTo>
                  <a:lnTo>
                    <a:pt x="789432" y="1241031"/>
                  </a:lnTo>
                  <a:lnTo>
                    <a:pt x="789368" y="1242047"/>
                  </a:lnTo>
                  <a:lnTo>
                    <a:pt x="787908" y="1261859"/>
                  </a:lnTo>
                  <a:lnTo>
                    <a:pt x="838022" y="1242047"/>
                  </a:lnTo>
                  <a:lnTo>
                    <a:pt x="853452" y="1235951"/>
                  </a:lnTo>
                  <a:close/>
                </a:path>
              </a:pathLst>
            </a:custGeom>
            <a:solidFill>
              <a:srgbClr val="4F80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02763" y="4096511"/>
              <a:ext cx="457200" cy="789431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641348" y="4547616"/>
              <a:ext cx="132715" cy="238125"/>
            </a:xfrm>
            <a:custGeom>
              <a:avLst/>
              <a:gdLst/>
              <a:ahLst/>
              <a:cxnLst/>
              <a:rect l="l" t="t" r="r" b="b"/>
              <a:pathLst>
                <a:path w="132714" h="238125">
                  <a:moveTo>
                    <a:pt x="0" y="0"/>
                  </a:moveTo>
                  <a:lnTo>
                    <a:pt x="132587" y="0"/>
                  </a:lnTo>
                  <a:lnTo>
                    <a:pt x="132587" y="237743"/>
                  </a:lnTo>
                  <a:lnTo>
                    <a:pt x="0" y="237743"/>
                  </a:lnTo>
                  <a:lnTo>
                    <a:pt x="0" y="0"/>
                  </a:lnTo>
                  <a:close/>
                </a:path>
              </a:pathLst>
            </a:custGeom>
            <a:ln w="21336">
              <a:solidFill>
                <a:srgbClr val="1C33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766316" y="4101083"/>
              <a:ext cx="541020" cy="775970"/>
            </a:xfrm>
            <a:custGeom>
              <a:avLst/>
              <a:gdLst/>
              <a:ahLst/>
              <a:cxnLst/>
              <a:rect l="l" t="t" r="r" b="b"/>
              <a:pathLst>
                <a:path w="541019" h="775970">
                  <a:moveTo>
                    <a:pt x="0" y="458724"/>
                  </a:moveTo>
                  <a:lnTo>
                    <a:pt x="541020" y="0"/>
                  </a:lnTo>
                </a:path>
                <a:path w="541019" h="775970">
                  <a:moveTo>
                    <a:pt x="0" y="458724"/>
                  </a:moveTo>
                  <a:lnTo>
                    <a:pt x="541020" y="0"/>
                  </a:lnTo>
                </a:path>
                <a:path w="541019" h="775970">
                  <a:moveTo>
                    <a:pt x="0" y="679704"/>
                  </a:moveTo>
                  <a:lnTo>
                    <a:pt x="541020" y="775716"/>
                  </a:lnTo>
                </a:path>
                <a:path w="541019" h="775970">
                  <a:moveTo>
                    <a:pt x="0" y="679704"/>
                  </a:moveTo>
                  <a:lnTo>
                    <a:pt x="541020" y="775716"/>
                  </a:lnTo>
                </a:path>
              </a:pathLst>
            </a:custGeom>
            <a:ln w="21336">
              <a:solidFill>
                <a:srgbClr val="4F80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307336" y="4101083"/>
              <a:ext cx="447040" cy="775970"/>
            </a:xfrm>
            <a:custGeom>
              <a:avLst/>
              <a:gdLst/>
              <a:ahLst/>
              <a:cxnLst/>
              <a:rect l="l" t="t" r="r" b="b"/>
              <a:pathLst>
                <a:path w="447039" h="775970">
                  <a:moveTo>
                    <a:pt x="0" y="0"/>
                  </a:moveTo>
                  <a:lnTo>
                    <a:pt x="446531" y="0"/>
                  </a:lnTo>
                  <a:lnTo>
                    <a:pt x="446531" y="775716"/>
                  </a:lnTo>
                  <a:lnTo>
                    <a:pt x="0" y="775716"/>
                  </a:lnTo>
                  <a:lnTo>
                    <a:pt x="0" y="0"/>
                  </a:lnTo>
                  <a:close/>
                </a:path>
              </a:pathLst>
            </a:custGeom>
            <a:ln w="21336">
              <a:solidFill>
                <a:srgbClr val="1C33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777996" y="4459224"/>
              <a:ext cx="311150" cy="62865"/>
            </a:xfrm>
            <a:custGeom>
              <a:avLst/>
              <a:gdLst/>
              <a:ahLst/>
              <a:cxnLst/>
              <a:rect l="l" t="t" r="r" b="b"/>
              <a:pathLst>
                <a:path w="311150" h="62864">
                  <a:moveTo>
                    <a:pt x="248412" y="62484"/>
                  </a:moveTo>
                  <a:lnTo>
                    <a:pt x="248412" y="0"/>
                  </a:lnTo>
                  <a:lnTo>
                    <a:pt x="289026" y="19812"/>
                  </a:lnTo>
                  <a:lnTo>
                    <a:pt x="259080" y="19812"/>
                  </a:lnTo>
                  <a:lnTo>
                    <a:pt x="259080" y="41148"/>
                  </a:lnTo>
                  <a:lnTo>
                    <a:pt x="290068" y="41148"/>
                  </a:lnTo>
                  <a:lnTo>
                    <a:pt x="248412" y="62484"/>
                  </a:lnTo>
                  <a:close/>
                </a:path>
                <a:path w="311150" h="62864">
                  <a:moveTo>
                    <a:pt x="0" y="42672"/>
                  </a:moveTo>
                  <a:lnTo>
                    <a:pt x="0" y="21336"/>
                  </a:lnTo>
                  <a:lnTo>
                    <a:pt x="259080" y="19812"/>
                  </a:lnTo>
                  <a:lnTo>
                    <a:pt x="248412" y="19812"/>
                  </a:lnTo>
                  <a:lnTo>
                    <a:pt x="248412" y="41148"/>
                  </a:lnTo>
                  <a:lnTo>
                    <a:pt x="259080" y="41148"/>
                  </a:lnTo>
                  <a:lnTo>
                    <a:pt x="0" y="42672"/>
                  </a:lnTo>
                  <a:close/>
                </a:path>
                <a:path w="311150" h="62864">
                  <a:moveTo>
                    <a:pt x="290068" y="41148"/>
                  </a:moveTo>
                  <a:lnTo>
                    <a:pt x="259080" y="41148"/>
                  </a:lnTo>
                  <a:lnTo>
                    <a:pt x="259080" y="19812"/>
                  </a:lnTo>
                  <a:lnTo>
                    <a:pt x="289026" y="19812"/>
                  </a:lnTo>
                  <a:lnTo>
                    <a:pt x="310895" y="30480"/>
                  </a:lnTo>
                  <a:lnTo>
                    <a:pt x="290068" y="41148"/>
                  </a:lnTo>
                  <a:close/>
                </a:path>
              </a:pathLst>
            </a:custGeom>
            <a:solidFill>
              <a:srgbClr val="4F80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3157169" y="4388588"/>
            <a:ext cx="577850" cy="328295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31445" marR="5080" indent="-119380">
              <a:lnSpc>
                <a:spcPts val="1190"/>
              </a:lnSpc>
              <a:spcBef>
                <a:spcPts val="140"/>
              </a:spcBef>
            </a:pPr>
            <a:r>
              <a:rPr sz="1000" b="1" spc="-10" dirty="0">
                <a:latin typeface="Calibri"/>
                <a:cs typeface="Calibri"/>
              </a:rPr>
              <a:t>Compress Veins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124929" y="4373340"/>
            <a:ext cx="829310" cy="328295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14300" marR="5080" indent="-102235">
              <a:lnSpc>
                <a:spcPts val="1190"/>
              </a:lnSpc>
              <a:spcBef>
                <a:spcPts val="140"/>
              </a:spcBef>
            </a:pPr>
            <a:r>
              <a:rPr sz="1000" b="1" spc="10" dirty="0">
                <a:latin typeface="Calibri"/>
                <a:cs typeface="Calibri"/>
              </a:rPr>
              <a:t>Obstruction</a:t>
            </a:r>
            <a:r>
              <a:rPr sz="1000" b="1" spc="114" dirty="0">
                <a:latin typeface="Calibri"/>
                <a:cs typeface="Calibri"/>
              </a:rPr>
              <a:t> </a:t>
            </a:r>
            <a:r>
              <a:rPr sz="1000" b="1" spc="-25" dirty="0">
                <a:latin typeface="Calibri"/>
                <a:cs typeface="Calibri"/>
              </a:rPr>
              <a:t>of</a:t>
            </a:r>
            <a:r>
              <a:rPr sz="1000" b="1" dirty="0">
                <a:latin typeface="Calibri"/>
                <a:cs typeface="Calibri"/>
              </a:rPr>
              <a:t> blood</a:t>
            </a:r>
            <a:r>
              <a:rPr sz="1000" b="1" spc="30" dirty="0">
                <a:latin typeface="Calibri"/>
                <a:cs typeface="Calibri"/>
              </a:rPr>
              <a:t> </a:t>
            </a:r>
            <a:r>
              <a:rPr sz="1000" b="1" spc="-20" dirty="0">
                <a:latin typeface="Calibri"/>
                <a:cs typeface="Calibri"/>
              </a:rPr>
              <a:t>flow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9" name="object 1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466844" y="4212335"/>
            <a:ext cx="64008" cy="181356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3964923" y="3699759"/>
            <a:ext cx="1119505" cy="479425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 marR="5080" indent="-3175" algn="ctr">
              <a:lnSpc>
                <a:spcPts val="1190"/>
              </a:lnSpc>
              <a:spcBef>
                <a:spcPts val="140"/>
              </a:spcBef>
            </a:pPr>
            <a:r>
              <a:rPr sz="1000" b="1" dirty="0">
                <a:latin typeface="Times New Roman"/>
                <a:cs typeface="Times New Roman"/>
              </a:rPr>
              <a:t>↑</a:t>
            </a:r>
            <a:r>
              <a:rPr sz="1000" b="1" spc="-5" dirty="0">
                <a:latin typeface="Times New Roman"/>
                <a:cs typeface="Times New Roman"/>
              </a:rPr>
              <a:t> </a:t>
            </a:r>
            <a:r>
              <a:rPr sz="1000" b="1" dirty="0">
                <a:latin typeface="Calibri"/>
                <a:cs typeface="Calibri"/>
              </a:rPr>
              <a:t>pressure</a:t>
            </a:r>
            <a:r>
              <a:rPr sz="1000" b="1" spc="-15" dirty="0">
                <a:latin typeface="Calibri"/>
                <a:cs typeface="Calibri"/>
              </a:rPr>
              <a:t> </a:t>
            </a:r>
            <a:r>
              <a:rPr sz="1000" b="1" spc="-25" dirty="0">
                <a:latin typeface="Calibri"/>
                <a:cs typeface="Calibri"/>
              </a:rPr>
              <a:t>in</a:t>
            </a:r>
            <a:r>
              <a:rPr sz="1000" b="1" spc="500" dirty="0">
                <a:latin typeface="Calibri"/>
                <a:cs typeface="Calibri"/>
              </a:rPr>
              <a:t> </a:t>
            </a:r>
            <a:r>
              <a:rPr sz="1000" b="1" dirty="0">
                <a:latin typeface="Calibri"/>
                <a:cs typeface="Calibri"/>
              </a:rPr>
              <a:t>internal</a:t>
            </a:r>
            <a:r>
              <a:rPr sz="1000" b="1" spc="110" dirty="0">
                <a:latin typeface="Calibri"/>
                <a:cs typeface="Calibri"/>
              </a:rPr>
              <a:t> </a:t>
            </a:r>
            <a:r>
              <a:rPr sz="1000" b="1" dirty="0">
                <a:latin typeface="Calibri"/>
                <a:cs typeface="Calibri"/>
              </a:rPr>
              <a:t>rectal</a:t>
            </a:r>
            <a:r>
              <a:rPr sz="1000" b="1" spc="110" dirty="0">
                <a:latin typeface="Calibri"/>
                <a:cs typeface="Calibri"/>
              </a:rPr>
              <a:t> </a:t>
            </a:r>
            <a:r>
              <a:rPr sz="1000" b="1" spc="-20" dirty="0">
                <a:latin typeface="Calibri"/>
                <a:cs typeface="Calibri"/>
              </a:rPr>
              <a:t>veins </a:t>
            </a:r>
            <a:r>
              <a:rPr sz="1000" b="1" spc="-10" dirty="0">
                <a:latin typeface="Calibri"/>
                <a:cs typeface="Calibri"/>
              </a:rPr>
              <a:t>plexus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961868" y="3260852"/>
            <a:ext cx="1021080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b="1" spc="10" dirty="0">
                <a:latin typeface="Calibri"/>
                <a:cs typeface="Calibri"/>
              </a:rPr>
              <a:t>Congested</a:t>
            </a:r>
            <a:r>
              <a:rPr sz="1150" b="1" spc="235" dirty="0">
                <a:latin typeface="Calibri"/>
                <a:cs typeface="Calibri"/>
              </a:rPr>
              <a:t> </a:t>
            </a:r>
            <a:r>
              <a:rPr sz="1150" b="1" spc="-20" dirty="0">
                <a:latin typeface="Calibri"/>
                <a:cs typeface="Calibri"/>
              </a:rPr>
              <a:t>vain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436319" y="3160212"/>
            <a:ext cx="735965" cy="440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-2540" algn="ctr">
              <a:lnSpc>
                <a:spcPct val="100600"/>
              </a:lnSpc>
              <a:spcBef>
                <a:spcPts val="105"/>
              </a:spcBef>
            </a:pPr>
            <a:r>
              <a:rPr sz="900" b="1" dirty="0">
                <a:latin typeface="Times New Roman"/>
                <a:cs typeface="Times New Roman"/>
              </a:rPr>
              <a:t>↑</a:t>
            </a:r>
            <a:r>
              <a:rPr sz="900" b="1" spc="20" dirty="0">
                <a:latin typeface="Times New Roman"/>
                <a:cs typeface="Times New Roman"/>
              </a:rPr>
              <a:t> </a:t>
            </a:r>
            <a:r>
              <a:rPr sz="900" b="1" dirty="0">
                <a:latin typeface="Calibri"/>
                <a:cs typeface="Calibri"/>
              </a:rPr>
              <a:t>pressure</a:t>
            </a:r>
            <a:r>
              <a:rPr sz="900" b="1" spc="5" dirty="0">
                <a:latin typeface="Calibri"/>
                <a:cs typeface="Calibri"/>
              </a:rPr>
              <a:t> </a:t>
            </a:r>
            <a:r>
              <a:rPr sz="900" b="1" spc="-25" dirty="0">
                <a:latin typeface="Calibri"/>
                <a:cs typeface="Calibri"/>
              </a:rPr>
              <a:t>in</a:t>
            </a:r>
            <a:r>
              <a:rPr sz="900" b="1" spc="500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internal</a:t>
            </a:r>
            <a:r>
              <a:rPr sz="900" b="1" spc="150" dirty="0">
                <a:latin typeface="Calibri"/>
                <a:cs typeface="Calibri"/>
              </a:rPr>
              <a:t> </a:t>
            </a:r>
            <a:r>
              <a:rPr sz="900" b="1" spc="-10" dirty="0">
                <a:latin typeface="Calibri"/>
                <a:cs typeface="Calibri"/>
              </a:rPr>
              <a:t>rectal</a:t>
            </a:r>
            <a:r>
              <a:rPr sz="900" b="1" spc="500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veins</a:t>
            </a:r>
            <a:r>
              <a:rPr sz="900" b="1" spc="130" dirty="0">
                <a:latin typeface="Calibri"/>
                <a:cs typeface="Calibri"/>
              </a:rPr>
              <a:t> </a:t>
            </a:r>
            <a:r>
              <a:rPr sz="900" b="1" spc="-10" dirty="0">
                <a:latin typeface="Calibri"/>
                <a:cs typeface="Calibri"/>
              </a:rPr>
              <a:t>plexus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008632" y="3361956"/>
            <a:ext cx="2522220" cy="367665"/>
          </a:xfrm>
          <a:custGeom>
            <a:avLst/>
            <a:gdLst/>
            <a:ahLst/>
            <a:cxnLst/>
            <a:rect l="l" t="t" r="r" b="b"/>
            <a:pathLst>
              <a:path w="2522220" h="367664">
                <a:moveTo>
                  <a:pt x="365760" y="42672"/>
                </a:moveTo>
                <a:lnTo>
                  <a:pt x="344424" y="32004"/>
                </a:lnTo>
                <a:lnTo>
                  <a:pt x="301752" y="10668"/>
                </a:lnTo>
                <a:lnTo>
                  <a:pt x="301752" y="32004"/>
                </a:lnTo>
                <a:lnTo>
                  <a:pt x="0" y="32004"/>
                </a:lnTo>
                <a:lnTo>
                  <a:pt x="0" y="53340"/>
                </a:lnTo>
                <a:lnTo>
                  <a:pt x="301752" y="53340"/>
                </a:lnTo>
                <a:lnTo>
                  <a:pt x="301752" y="74676"/>
                </a:lnTo>
                <a:lnTo>
                  <a:pt x="344424" y="53340"/>
                </a:lnTo>
                <a:lnTo>
                  <a:pt x="365760" y="42672"/>
                </a:lnTo>
                <a:close/>
              </a:path>
              <a:path w="2522220" h="367664">
                <a:moveTo>
                  <a:pt x="1828800" y="32004"/>
                </a:moveTo>
                <a:lnTo>
                  <a:pt x="1807972" y="21336"/>
                </a:lnTo>
                <a:lnTo>
                  <a:pt x="1766316" y="0"/>
                </a:lnTo>
                <a:lnTo>
                  <a:pt x="1766316" y="21336"/>
                </a:lnTo>
                <a:lnTo>
                  <a:pt x="1255776" y="21336"/>
                </a:lnTo>
                <a:lnTo>
                  <a:pt x="1255776" y="41148"/>
                </a:lnTo>
                <a:lnTo>
                  <a:pt x="1766316" y="41148"/>
                </a:lnTo>
                <a:lnTo>
                  <a:pt x="1766316" y="62484"/>
                </a:lnTo>
                <a:lnTo>
                  <a:pt x="1810054" y="41148"/>
                </a:lnTo>
                <a:lnTo>
                  <a:pt x="1828800" y="32004"/>
                </a:lnTo>
                <a:close/>
              </a:path>
              <a:path w="2522220" h="367664">
                <a:moveTo>
                  <a:pt x="2522220" y="146291"/>
                </a:moveTo>
                <a:lnTo>
                  <a:pt x="2516746" y="135623"/>
                </a:lnTo>
                <a:lnTo>
                  <a:pt x="2490216" y="83807"/>
                </a:lnTo>
                <a:lnTo>
                  <a:pt x="2458212" y="146291"/>
                </a:lnTo>
                <a:lnTo>
                  <a:pt x="2479548" y="146291"/>
                </a:lnTo>
                <a:lnTo>
                  <a:pt x="2479548" y="367271"/>
                </a:lnTo>
                <a:lnTo>
                  <a:pt x="2500884" y="367271"/>
                </a:lnTo>
                <a:lnTo>
                  <a:pt x="2500884" y="146291"/>
                </a:lnTo>
                <a:lnTo>
                  <a:pt x="2522220" y="146291"/>
                </a:lnTo>
                <a:close/>
              </a:path>
            </a:pathLst>
          </a:custGeom>
          <a:solidFill>
            <a:srgbClr val="4F80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97013" y="5441686"/>
            <a:ext cx="931544" cy="25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b="1" dirty="0">
                <a:latin typeface="Calibri"/>
                <a:cs typeface="Calibri"/>
              </a:rPr>
              <a:t>2)</a:t>
            </a:r>
            <a:r>
              <a:rPr sz="1450" b="1" spc="105" dirty="0">
                <a:latin typeface="Calibri"/>
                <a:cs typeface="Calibri"/>
              </a:rPr>
              <a:t> </a:t>
            </a:r>
            <a:r>
              <a:rPr sz="1450" b="1" spc="90" dirty="0">
                <a:latin typeface="Calibri"/>
                <a:cs typeface="Calibri"/>
              </a:rPr>
              <a:t>Familial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025652" y="5545835"/>
            <a:ext cx="364490" cy="64135"/>
          </a:xfrm>
          <a:custGeom>
            <a:avLst/>
            <a:gdLst/>
            <a:ahLst/>
            <a:cxnLst/>
            <a:rect l="l" t="t" r="r" b="b"/>
            <a:pathLst>
              <a:path w="364490" h="64135">
                <a:moveTo>
                  <a:pt x="301752" y="64008"/>
                </a:moveTo>
                <a:lnTo>
                  <a:pt x="301752" y="0"/>
                </a:lnTo>
                <a:lnTo>
                  <a:pt x="343408" y="21336"/>
                </a:lnTo>
                <a:lnTo>
                  <a:pt x="312419" y="21336"/>
                </a:lnTo>
                <a:lnTo>
                  <a:pt x="312419" y="42672"/>
                </a:lnTo>
                <a:lnTo>
                  <a:pt x="343408" y="42672"/>
                </a:lnTo>
                <a:lnTo>
                  <a:pt x="301752" y="64008"/>
                </a:lnTo>
                <a:close/>
              </a:path>
              <a:path w="364490" h="64135">
                <a:moveTo>
                  <a:pt x="301752" y="42672"/>
                </a:moveTo>
                <a:lnTo>
                  <a:pt x="0" y="42672"/>
                </a:lnTo>
                <a:lnTo>
                  <a:pt x="0" y="21336"/>
                </a:lnTo>
                <a:lnTo>
                  <a:pt x="301752" y="21336"/>
                </a:lnTo>
                <a:lnTo>
                  <a:pt x="301752" y="42672"/>
                </a:lnTo>
                <a:close/>
              </a:path>
              <a:path w="364490" h="64135">
                <a:moveTo>
                  <a:pt x="343408" y="42672"/>
                </a:moveTo>
                <a:lnTo>
                  <a:pt x="312419" y="42672"/>
                </a:lnTo>
                <a:lnTo>
                  <a:pt x="312419" y="21336"/>
                </a:lnTo>
                <a:lnTo>
                  <a:pt x="343408" y="21336"/>
                </a:lnTo>
                <a:lnTo>
                  <a:pt x="364236" y="32004"/>
                </a:lnTo>
                <a:lnTo>
                  <a:pt x="343408" y="42672"/>
                </a:lnTo>
                <a:close/>
              </a:path>
            </a:pathLst>
          </a:custGeom>
          <a:solidFill>
            <a:srgbClr val="4F80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428975" y="5398994"/>
            <a:ext cx="624205" cy="328295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0650" marR="5080" indent="-108585">
              <a:lnSpc>
                <a:spcPts val="1190"/>
              </a:lnSpc>
              <a:spcBef>
                <a:spcPts val="140"/>
              </a:spcBef>
            </a:pPr>
            <a:r>
              <a:rPr sz="1000" b="1" dirty="0">
                <a:latin typeface="Calibri"/>
                <a:cs typeface="Calibri"/>
              </a:rPr>
              <a:t>Weak</a:t>
            </a:r>
            <a:r>
              <a:rPr sz="1000" b="1" spc="175" dirty="0">
                <a:latin typeface="Calibri"/>
                <a:cs typeface="Calibri"/>
              </a:rPr>
              <a:t> </a:t>
            </a:r>
            <a:r>
              <a:rPr sz="1000" b="1" spc="-20" dirty="0">
                <a:latin typeface="Calibri"/>
                <a:cs typeface="Calibri"/>
              </a:rPr>
              <a:t>wall </a:t>
            </a:r>
            <a:r>
              <a:rPr sz="1000" b="1" dirty="0">
                <a:latin typeface="Calibri"/>
                <a:cs typeface="Calibri"/>
              </a:rPr>
              <a:t>of</a:t>
            </a:r>
            <a:r>
              <a:rPr sz="1000" b="1" spc="45" dirty="0">
                <a:latin typeface="Calibri"/>
                <a:cs typeface="Calibri"/>
              </a:rPr>
              <a:t> </a:t>
            </a:r>
            <a:r>
              <a:rPr sz="1000" b="1" spc="-20" dirty="0">
                <a:latin typeface="Calibri"/>
                <a:cs typeface="Calibri"/>
              </a:rPr>
              <a:t>vein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052827" y="5544311"/>
            <a:ext cx="379730" cy="62865"/>
          </a:xfrm>
          <a:custGeom>
            <a:avLst/>
            <a:gdLst/>
            <a:ahLst/>
            <a:cxnLst/>
            <a:rect l="l" t="t" r="r" b="b"/>
            <a:pathLst>
              <a:path w="379730" h="62864">
                <a:moveTo>
                  <a:pt x="62484" y="62484"/>
                </a:moveTo>
                <a:lnTo>
                  <a:pt x="0" y="32004"/>
                </a:lnTo>
                <a:lnTo>
                  <a:pt x="62484" y="0"/>
                </a:lnTo>
                <a:lnTo>
                  <a:pt x="62484" y="21336"/>
                </a:lnTo>
                <a:lnTo>
                  <a:pt x="51815" y="21336"/>
                </a:lnTo>
                <a:lnTo>
                  <a:pt x="51815" y="41148"/>
                </a:lnTo>
                <a:lnTo>
                  <a:pt x="62484" y="41148"/>
                </a:lnTo>
                <a:lnTo>
                  <a:pt x="62484" y="62484"/>
                </a:lnTo>
                <a:close/>
              </a:path>
              <a:path w="379730" h="62864">
                <a:moveTo>
                  <a:pt x="62484" y="41148"/>
                </a:moveTo>
                <a:lnTo>
                  <a:pt x="51815" y="41148"/>
                </a:lnTo>
                <a:lnTo>
                  <a:pt x="51815" y="21336"/>
                </a:lnTo>
                <a:lnTo>
                  <a:pt x="62484" y="21336"/>
                </a:lnTo>
                <a:lnTo>
                  <a:pt x="62484" y="41148"/>
                </a:lnTo>
                <a:close/>
              </a:path>
              <a:path w="379730" h="62864">
                <a:moveTo>
                  <a:pt x="379476" y="41148"/>
                </a:moveTo>
                <a:lnTo>
                  <a:pt x="62484" y="41148"/>
                </a:lnTo>
                <a:lnTo>
                  <a:pt x="62484" y="21336"/>
                </a:lnTo>
                <a:lnTo>
                  <a:pt x="379476" y="21336"/>
                </a:lnTo>
                <a:lnTo>
                  <a:pt x="379476" y="41148"/>
                </a:lnTo>
                <a:close/>
              </a:path>
            </a:pathLst>
          </a:custGeom>
          <a:solidFill>
            <a:srgbClr val="4F80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2482094" y="5397486"/>
            <a:ext cx="1160780" cy="2901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111125">
              <a:lnSpc>
                <a:spcPct val="102299"/>
              </a:lnSpc>
              <a:spcBef>
                <a:spcPts val="90"/>
              </a:spcBef>
            </a:pPr>
            <a:r>
              <a:rPr sz="850" b="1" spc="20" dirty="0">
                <a:latin typeface="Calibri"/>
                <a:cs typeface="Calibri"/>
              </a:rPr>
              <a:t>Genetic</a:t>
            </a:r>
            <a:r>
              <a:rPr sz="850" b="1" spc="145" dirty="0">
                <a:latin typeface="Calibri"/>
                <a:cs typeface="Calibri"/>
              </a:rPr>
              <a:t> </a:t>
            </a:r>
            <a:r>
              <a:rPr sz="850" b="1" spc="-10" dirty="0">
                <a:latin typeface="Calibri"/>
                <a:cs typeface="Calibri"/>
              </a:rPr>
              <a:t>congenital</a:t>
            </a:r>
            <a:r>
              <a:rPr sz="850" b="1" spc="500" dirty="0">
                <a:latin typeface="Calibri"/>
                <a:cs typeface="Calibri"/>
              </a:rPr>
              <a:t> </a:t>
            </a:r>
            <a:r>
              <a:rPr sz="850" b="1" spc="10" dirty="0">
                <a:solidFill>
                  <a:srgbClr val="505050"/>
                </a:solidFill>
                <a:latin typeface="Calibri"/>
                <a:cs typeface="Calibri"/>
              </a:rPr>
              <a:t>mesenchymal</a:t>
            </a:r>
            <a:r>
              <a:rPr sz="850" b="1" spc="95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850" b="1" spc="-10" dirty="0">
                <a:solidFill>
                  <a:srgbClr val="505050"/>
                </a:solidFill>
                <a:latin typeface="Calibri"/>
                <a:cs typeface="Calibri"/>
              </a:rPr>
              <a:t>weakness</a:t>
            </a:r>
            <a:endParaRPr sz="850">
              <a:latin typeface="Calibri"/>
              <a:cs typeface="Calibri"/>
            </a:endParaRPr>
          </a:p>
        </p:txBody>
      </p:sp>
      <p:pic>
        <p:nvPicPr>
          <p:cNvPr id="29" name="object 2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684020" y="5728715"/>
            <a:ext cx="64008" cy="216407"/>
          </a:xfrm>
          <a:prstGeom prst="rect">
            <a:avLst/>
          </a:prstGeom>
        </p:spPr>
      </p:pic>
      <p:sp>
        <p:nvSpPr>
          <p:cNvPr id="30" name="object 30"/>
          <p:cNvSpPr txBox="1"/>
          <p:nvPr/>
        </p:nvSpPr>
        <p:spPr>
          <a:xfrm>
            <a:off x="1374116" y="5981148"/>
            <a:ext cx="684530" cy="68453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110"/>
              </a:spcBef>
            </a:pPr>
            <a:r>
              <a:rPr sz="850" b="1" spc="50" dirty="0">
                <a:latin typeface="Calibri"/>
                <a:cs typeface="Calibri"/>
              </a:rPr>
              <a:t>Easily</a:t>
            </a:r>
            <a:r>
              <a:rPr sz="850" b="1" spc="5" dirty="0">
                <a:latin typeface="Calibri"/>
                <a:cs typeface="Calibri"/>
              </a:rPr>
              <a:t> </a:t>
            </a:r>
            <a:r>
              <a:rPr sz="850" b="1" dirty="0">
                <a:latin typeface="Calibri"/>
                <a:cs typeface="Calibri"/>
              </a:rPr>
              <a:t>to</a:t>
            </a:r>
            <a:r>
              <a:rPr sz="850" b="1" spc="35" dirty="0">
                <a:latin typeface="Calibri"/>
                <a:cs typeface="Calibri"/>
              </a:rPr>
              <a:t> </a:t>
            </a:r>
            <a:r>
              <a:rPr sz="850" b="1" spc="-25" dirty="0">
                <a:latin typeface="Calibri"/>
                <a:cs typeface="Calibri"/>
              </a:rPr>
              <a:t>be</a:t>
            </a:r>
            <a:endParaRPr sz="85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150" b="1" spc="40" dirty="0">
                <a:solidFill>
                  <a:srgbClr val="505050"/>
                </a:solidFill>
                <a:latin typeface="Calibri"/>
                <a:cs typeface="Calibri"/>
              </a:rPr>
              <a:t>Dilated</a:t>
            </a:r>
            <a:endParaRPr sz="1150">
              <a:latin typeface="Calibri"/>
              <a:cs typeface="Calibri"/>
            </a:endParaRPr>
          </a:p>
          <a:p>
            <a:pPr marL="12700" marR="5080" algn="ctr">
              <a:lnSpc>
                <a:spcPct val="100000"/>
              </a:lnSpc>
              <a:spcBef>
                <a:spcPts val="10"/>
              </a:spcBef>
            </a:pPr>
            <a:r>
              <a:rPr sz="1150" b="1" spc="-10" dirty="0">
                <a:solidFill>
                  <a:srgbClr val="505050"/>
                </a:solidFill>
                <a:latin typeface="Calibri"/>
                <a:cs typeface="Calibri"/>
              </a:rPr>
              <a:t>Elongated Tortious</a:t>
            </a:r>
            <a:endParaRPr sz="1150">
              <a:latin typeface="Calibri"/>
              <a:cs typeface="Calibri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2141220" y="3398520"/>
            <a:ext cx="5945505" cy="3317875"/>
            <a:chOff x="2141220" y="3398520"/>
            <a:chExt cx="5945505" cy="3317875"/>
          </a:xfrm>
        </p:grpSpPr>
        <p:sp>
          <p:nvSpPr>
            <p:cNvPr id="32" name="object 32"/>
            <p:cNvSpPr/>
            <p:nvPr/>
          </p:nvSpPr>
          <p:spPr>
            <a:xfrm>
              <a:off x="3125724" y="5719572"/>
              <a:ext cx="62865" cy="241300"/>
            </a:xfrm>
            <a:custGeom>
              <a:avLst/>
              <a:gdLst/>
              <a:ahLst/>
              <a:cxnLst/>
              <a:rect l="l" t="t" r="r" b="b"/>
              <a:pathLst>
                <a:path w="62864" h="241300">
                  <a:moveTo>
                    <a:pt x="41148" y="188976"/>
                  </a:moveTo>
                  <a:lnTo>
                    <a:pt x="21336" y="188976"/>
                  </a:lnTo>
                  <a:lnTo>
                    <a:pt x="21336" y="0"/>
                  </a:lnTo>
                  <a:lnTo>
                    <a:pt x="41148" y="0"/>
                  </a:lnTo>
                  <a:lnTo>
                    <a:pt x="41148" y="188976"/>
                  </a:lnTo>
                  <a:close/>
                </a:path>
                <a:path w="62864" h="241300">
                  <a:moveTo>
                    <a:pt x="30480" y="240792"/>
                  </a:moveTo>
                  <a:lnTo>
                    <a:pt x="0" y="178307"/>
                  </a:lnTo>
                  <a:lnTo>
                    <a:pt x="21336" y="178307"/>
                  </a:lnTo>
                  <a:lnTo>
                    <a:pt x="21336" y="188976"/>
                  </a:lnTo>
                  <a:lnTo>
                    <a:pt x="57019" y="188976"/>
                  </a:lnTo>
                  <a:lnTo>
                    <a:pt x="30480" y="240792"/>
                  </a:lnTo>
                  <a:close/>
                </a:path>
                <a:path w="62864" h="241300">
                  <a:moveTo>
                    <a:pt x="57019" y="188976"/>
                  </a:moveTo>
                  <a:lnTo>
                    <a:pt x="41148" y="188976"/>
                  </a:lnTo>
                  <a:lnTo>
                    <a:pt x="41148" y="178307"/>
                  </a:lnTo>
                  <a:lnTo>
                    <a:pt x="62484" y="178307"/>
                  </a:lnTo>
                  <a:lnTo>
                    <a:pt x="57019" y="188976"/>
                  </a:lnTo>
                  <a:close/>
                </a:path>
              </a:pathLst>
            </a:custGeom>
            <a:solidFill>
              <a:srgbClr val="4F80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537203" y="6025896"/>
              <a:ext cx="832104" cy="690371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971800" y="5995416"/>
              <a:ext cx="533400" cy="661416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141220" y="6067044"/>
              <a:ext cx="798575" cy="539495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6928104" y="3398520"/>
              <a:ext cx="1158240" cy="253365"/>
            </a:xfrm>
            <a:custGeom>
              <a:avLst/>
              <a:gdLst/>
              <a:ahLst/>
              <a:cxnLst/>
              <a:rect l="l" t="t" r="r" b="b"/>
              <a:pathLst>
                <a:path w="1158240" h="253364">
                  <a:moveTo>
                    <a:pt x="64488" y="232527"/>
                  </a:moveTo>
                  <a:lnTo>
                    <a:pt x="60269" y="211433"/>
                  </a:lnTo>
                  <a:lnTo>
                    <a:pt x="1155192" y="0"/>
                  </a:lnTo>
                  <a:lnTo>
                    <a:pt x="1158240" y="19812"/>
                  </a:lnTo>
                  <a:lnTo>
                    <a:pt x="64488" y="232527"/>
                  </a:lnTo>
                  <a:close/>
                </a:path>
                <a:path w="1158240" h="253364">
                  <a:moveTo>
                    <a:pt x="68579" y="252983"/>
                  </a:moveTo>
                  <a:lnTo>
                    <a:pt x="0" y="234695"/>
                  </a:lnTo>
                  <a:lnTo>
                    <a:pt x="56387" y="192024"/>
                  </a:lnTo>
                  <a:lnTo>
                    <a:pt x="60269" y="211433"/>
                  </a:lnTo>
                  <a:lnTo>
                    <a:pt x="50291" y="213360"/>
                  </a:lnTo>
                  <a:lnTo>
                    <a:pt x="53339" y="234695"/>
                  </a:lnTo>
                  <a:lnTo>
                    <a:pt x="64922" y="234695"/>
                  </a:lnTo>
                  <a:lnTo>
                    <a:pt x="68579" y="252983"/>
                  </a:lnTo>
                  <a:close/>
                </a:path>
                <a:path w="1158240" h="253364">
                  <a:moveTo>
                    <a:pt x="53339" y="234695"/>
                  </a:moveTo>
                  <a:lnTo>
                    <a:pt x="50291" y="213360"/>
                  </a:lnTo>
                  <a:lnTo>
                    <a:pt x="60269" y="211433"/>
                  </a:lnTo>
                  <a:lnTo>
                    <a:pt x="64488" y="232527"/>
                  </a:lnTo>
                  <a:lnTo>
                    <a:pt x="53339" y="234695"/>
                  </a:lnTo>
                  <a:close/>
                </a:path>
                <a:path w="1158240" h="253364">
                  <a:moveTo>
                    <a:pt x="64922" y="234695"/>
                  </a:moveTo>
                  <a:lnTo>
                    <a:pt x="53339" y="234695"/>
                  </a:lnTo>
                  <a:lnTo>
                    <a:pt x="64488" y="232527"/>
                  </a:lnTo>
                  <a:lnTo>
                    <a:pt x="64922" y="234695"/>
                  </a:lnTo>
                  <a:close/>
                </a:path>
              </a:pathLst>
            </a:custGeom>
            <a:solidFill>
              <a:srgbClr val="4F80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5569761" y="2511075"/>
            <a:ext cx="1740535" cy="25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b="1" dirty="0">
                <a:latin typeface="Calibri"/>
                <a:cs typeface="Calibri"/>
              </a:rPr>
              <a:t>3)</a:t>
            </a:r>
            <a:r>
              <a:rPr sz="1450" b="1" spc="90" dirty="0">
                <a:latin typeface="Calibri"/>
                <a:cs typeface="Calibri"/>
              </a:rPr>
              <a:t> </a:t>
            </a:r>
            <a:r>
              <a:rPr sz="1450" b="1" spc="70" dirty="0">
                <a:latin typeface="Calibri"/>
                <a:cs typeface="Calibri"/>
              </a:rPr>
              <a:t>Anatomical</a:t>
            </a:r>
            <a:r>
              <a:rPr sz="1450" b="1" spc="100" dirty="0">
                <a:latin typeface="Calibri"/>
                <a:cs typeface="Calibri"/>
              </a:rPr>
              <a:t> </a:t>
            </a:r>
            <a:r>
              <a:rPr sz="1450" b="1" spc="-10" dirty="0">
                <a:latin typeface="Calibri"/>
                <a:cs typeface="Calibri"/>
              </a:rPr>
              <a:t>factor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8095037" y="3266981"/>
            <a:ext cx="671830" cy="25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b="1" spc="45" dirty="0">
                <a:latin typeface="Calibri"/>
                <a:cs typeface="Calibri"/>
              </a:rPr>
              <a:t>Mucosa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8401811" y="3532632"/>
            <a:ext cx="64135" cy="257810"/>
          </a:xfrm>
          <a:custGeom>
            <a:avLst/>
            <a:gdLst/>
            <a:ahLst/>
            <a:cxnLst/>
            <a:rect l="l" t="t" r="r" b="b"/>
            <a:pathLst>
              <a:path w="64134" h="257810">
                <a:moveTo>
                  <a:pt x="42672" y="205740"/>
                </a:moveTo>
                <a:lnTo>
                  <a:pt x="21336" y="205740"/>
                </a:lnTo>
                <a:lnTo>
                  <a:pt x="21336" y="0"/>
                </a:lnTo>
                <a:lnTo>
                  <a:pt x="42672" y="0"/>
                </a:lnTo>
                <a:lnTo>
                  <a:pt x="42672" y="205740"/>
                </a:lnTo>
                <a:close/>
              </a:path>
              <a:path w="64134" h="257810">
                <a:moveTo>
                  <a:pt x="32004" y="257556"/>
                </a:moveTo>
                <a:lnTo>
                  <a:pt x="0" y="195072"/>
                </a:lnTo>
                <a:lnTo>
                  <a:pt x="21336" y="195072"/>
                </a:lnTo>
                <a:lnTo>
                  <a:pt x="21336" y="205740"/>
                </a:lnTo>
                <a:lnTo>
                  <a:pt x="58543" y="205740"/>
                </a:lnTo>
                <a:lnTo>
                  <a:pt x="32004" y="257556"/>
                </a:lnTo>
                <a:close/>
              </a:path>
              <a:path w="64134" h="257810">
                <a:moveTo>
                  <a:pt x="58543" y="205740"/>
                </a:moveTo>
                <a:lnTo>
                  <a:pt x="42672" y="205740"/>
                </a:lnTo>
                <a:lnTo>
                  <a:pt x="42672" y="195072"/>
                </a:lnTo>
                <a:lnTo>
                  <a:pt x="64008" y="195072"/>
                </a:lnTo>
                <a:lnTo>
                  <a:pt x="58543" y="205740"/>
                </a:lnTo>
                <a:close/>
              </a:path>
            </a:pathLst>
          </a:custGeom>
          <a:solidFill>
            <a:srgbClr val="4F80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7656045" y="3733332"/>
            <a:ext cx="1572260" cy="479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344170">
              <a:lnSpc>
                <a:spcPct val="102800"/>
              </a:lnSpc>
              <a:spcBef>
                <a:spcPts val="90"/>
              </a:spcBef>
            </a:pPr>
            <a:r>
              <a:rPr sz="1450" b="1" spc="45" dirty="0">
                <a:latin typeface="Calibri"/>
                <a:cs typeface="Calibri"/>
              </a:rPr>
              <a:t>Vessels</a:t>
            </a:r>
            <a:r>
              <a:rPr sz="1450" b="1" spc="55" dirty="0">
                <a:latin typeface="Calibri"/>
                <a:cs typeface="Calibri"/>
              </a:rPr>
              <a:t> in </a:t>
            </a:r>
            <a:r>
              <a:rPr sz="1450" b="1" dirty="0">
                <a:latin typeface="Calibri"/>
                <a:cs typeface="Calibri"/>
              </a:rPr>
              <a:t>submucosa</a:t>
            </a:r>
            <a:r>
              <a:rPr sz="1450" b="1" spc="305" dirty="0">
                <a:latin typeface="Calibri"/>
                <a:cs typeface="Calibri"/>
              </a:rPr>
              <a:t> </a:t>
            </a:r>
            <a:r>
              <a:rPr sz="1450" b="1" spc="-10" dirty="0">
                <a:latin typeface="Calibri"/>
                <a:cs typeface="Calibri"/>
              </a:rPr>
              <a:t>(tough)</a:t>
            </a:r>
            <a:endParaRPr sz="1450">
              <a:latin typeface="Calibri"/>
              <a:cs typeface="Calibri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896112" y="3157728"/>
            <a:ext cx="9162415" cy="3558540"/>
            <a:chOff x="896112" y="3157728"/>
            <a:chExt cx="9162415" cy="3558540"/>
          </a:xfrm>
        </p:grpSpPr>
        <p:pic>
          <p:nvPicPr>
            <p:cNvPr id="42" name="object 4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808719" y="4736592"/>
              <a:ext cx="1249679" cy="1979675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9314688" y="5140451"/>
              <a:ext cx="457200" cy="1480185"/>
            </a:xfrm>
            <a:custGeom>
              <a:avLst/>
              <a:gdLst/>
              <a:ahLst/>
              <a:cxnLst/>
              <a:rect l="l" t="t" r="r" b="b"/>
              <a:pathLst>
                <a:path w="457200" h="1480184">
                  <a:moveTo>
                    <a:pt x="254507" y="1479804"/>
                  </a:moveTo>
                  <a:lnTo>
                    <a:pt x="249935" y="1464564"/>
                  </a:lnTo>
                  <a:lnTo>
                    <a:pt x="245363" y="1450848"/>
                  </a:lnTo>
                  <a:lnTo>
                    <a:pt x="239267" y="1437132"/>
                  </a:lnTo>
                  <a:lnTo>
                    <a:pt x="233171" y="1421892"/>
                  </a:lnTo>
                  <a:lnTo>
                    <a:pt x="252983" y="1412748"/>
                  </a:lnTo>
                  <a:lnTo>
                    <a:pt x="259079" y="1429512"/>
                  </a:lnTo>
                  <a:lnTo>
                    <a:pt x="265175" y="1444752"/>
                  </a:lnTo>
                  <a:lnTo>
                    <a:pt x="269747" y="1458468"/>
                  </a:lnTo>
                  <a:lnTo>
                    <a:pt x="274319" y="1473708"/>
                  </a:lnTo>
                  <a:lnTo>
                    <a:pt x="254507" y="1479804"/>
                  </a:lnTo>
                  <a:close/>
                </a:path>
                <a:path w="457200" h="1480184">
                  <a:moveTo>
                    <a:pt x="222503" y="1406652"/>
                  </a:moveTo>
                  <a:lnTo>
                    <a:pt x="217931" y="1399032"/>
                  </a:lnTo>
                  <a:lnTo>
                    <a:pt x="211835" y="1389888"/>
                  </a:lnTo>
                  <a:lnTo>
                    <a:pt x="204215" y="1380744"/>
                  </a:lnTo>
                  <a:lnTo>
                    <a:pt x="198119" y="1370076"/>
                  </a:lnTo>
                  <a:lnTo>
                    <a:pt x="193547" y="1359408"/>
                  </a:lnTo>
                  <a:lnTo>
                    <a:pt x="192023" y="1353312"/>
                  </a:lnTo>
                  <a:lnTo>
                    <a:pt x="192023" y="1347216"/>
                  </a:lnTo>
                  <a:lnTo>
                    <a:pt x="211835" y="1344168"/>
                  </a:lnTo>
                  <a:lnTo>
                    <a:pt x="213359" y="1347216"/>
                  </a:lnTo>
                  <a:lnTo>
                    <a:pt x="213359" y="1351788"/>
                  </a:lnTo>
                  <a:lnTo>
                    <a:pt x="217278" y="1360932"/>
                  </a:lnTo>
                  <a:lnTo>
                    <a:pt x="216407" y="1360932"/>
                  </a:lnTo>
                  <a:lnTo>
                    <a:pt x="222503" y="1368552"/>
                  </a:lnTo>
                  <a:lnTo>
                    <a:pt x="227075" y="1377696"/>
                  </a:lnTo>
                  <a:lnTo>
                    <a:pt x="234695" y="1386840"/>
                  </a:lnTo>
                  <a:lnTo>
                    <a:pt x="239267" y="1392936"/>
                  </a:lnTo>
                  <a:lnTo>
                    <a:pt x="222503" y="1406652"/>
                  </a:lnTo>
                  <a:close/>
                </a:path>
                <a:path w="457200" h="1480184">
                  <a:moveTo>
                    <a:pt x="217931" y="1362456"/>
                  </a:moveTo>
                  <a:lnTo>
                    <a:pt x="216407" y="1360932"/>
                  </a:lnTo>
                  <a:lnTo>
                    <a:pt x="217278" y="1360932"/>
                  </a:lnTo>
                  <a:lnTo>
                    <a:pt x="217931" y="1362456"/>
                  </a:lnTo>
                  <a:close/>
                </a:path>
                <a:path w="457200" h="1480184">
                  <a:moveTo>
                    <a:pt x="211835" y="1324356"/>
                  </a:moveTo>
                  <a:lnTo>
                    <a:pt x="190499" y="1324356"/>
                  </a:lnTo>
                  <a:lnTo>
                    <a:pt x="192023" y="1318260"/>
                  </a:lnTo>
                  <a:lnTo>
                    <a:pt x="193547" y="1304544"/>
                  </a:lnTo>
                  <a:lnTo>
                    <a:pt x="195071" y="1289304"/>
                  </a:lnTo>
                  <a:lnTo>
                    <a:pt x="204215" y="1258824"/>
                  </a:lnTo>
                  <a:lnTo>
                    <a:pt x="224027" y="1266444"/>
                  </a:lnTo>
                  <a:lnTo>
                    <a:pt x="219455" y="1278636"/>
                  </a:lnTo>
                  <a:lnTo>
                    <a:pt x="213359" y="1306068"/>
                  </a:lnTo>
                  <a:lnTo>
                    <a:pt x="211835" y="1319784"/>
                  </a:lnTo>
                  <a:lnTo>
                    <a:pt x="211835" y="1324356"/>
                  </a:lnTo>
                  <a:close/>
                </a:path>
                <a:path w="457200" h="1480184">
                  <a:moveTo>
                    <a:pt x="281939" y="1187196"/>
                  </a:moveTo>
                  <a:lnTo>
                    <a:pt x="268223" y="1171956"/>
                  </a:lnTo>
                  <a:lnTo>
                    <a:pt x="280415" y="1161288"/>
                  </a:lnTo>
                  <a:lnTo>
                    <a:pt x="294131" y="1149096"/>
                  </a:lnTo>
                  <a:lnTo>
                    <a:pt x="313943" y="1129284"/>
                  </a:lnTo>
                  <a:lnTo>
                    <a:pt x="329184" y="1144524"/>
                  </a:lnTo>
                  <a:lnTo>
                    <a:pt x="321564" y="1152144"/>
                  </a:lnTo>
                  <a:lnTo>
                    <a:pt x="294131" y="1176528"/>
                  </a:lnTo>
                  <a:lnTo>
                    <a:pt x="281939" y="1187196"/>
                  </a:lnTo>
                  <a:close/>
                </a:path>
                <a:path w="457200" h="1480184">
                  <a:moveTo>
                    <a:pt x="231647" y="1248156"/>
                  </a:moveTo>
                  <a:lnTo>
                    <a:pt x="213359" y="1239012"/>
                  </a:lnTo>
                  <a:lnTo>
                    <a:pt x="217931" y="1229868"/>
                  </a:lnTo>
                  <a:lnTo>
                    <a:pt x="227075" y="1214628"/>
                  </a:lnTo>
                  <a:lnTo>
                    <a:pt x="251459" y="1187196"/>
                  </a:lnTo>
                  <a:lnTo>
                    <a:pt x="252983" y="1187196"/>
                  </a:lnTo>
                  <a:lnTo>
                    <a:pt x="268223" y="1200912"/>
                  </a:lnTo>
                  <a:lnTo>
                    <a:pt x="254507" y="1214628"/>
                  </a:lnTo>
                  <a:lnTo>
                    <a:pt x="243839" y="1226820"/>
                  </a:lnTo>
                  <a:lnTo>
                    <a:pt x="240791" y="1232916"/>
                  </a:lnTo>
                  <a:lnTo>
                    <a:pt x="236219" y="1239012"/>
                  </a:lnTo>
                  <a:lnTo>
                    <a:pt x="231647" y="1248156"/>
                  </a:lnTo>
                  <a:close/>
                </a:path>
                <a:path w="457200" h="1480184">
                  <a:moveTo>
                    <a:pt x="344424" y="1127760"/>
                  </a:moveTo>
                  <a:lnTo>
                    <a:pt x="342900" y="1127760"/>
                  </a:lnTo>
                  <a:lnTo>
                    <a:pt x="327660" y="1114044"/>
                  </a:lnTo>
                  <a:lnTo>
                    <a:pt x="339852" y="1101852"/>
                  </a:lnTo>
                  <a:lnTo>
                    <a:pt x="361188" y="1078992"/>
                  </a:lnTo>
                  <a:lnTo>
                    <a:pt x="370332" y="1068324"/>
                  </a:lnTo>
                  <a:lnTo>
                    <a:pt x="387096" y="1082040"/>
                  </a:lnTo>
                  <a:lnTo>
                    <a:pt x="385572" y="1082040"/>
                  </a:lnTo>
                  <a:lnTo>
                    <a:pt x="376428" y="1094232"/>
                  </a:lnTo>
                  <a:lnTo>
                    <a:pt x="355092" y="1115568"/>
                  </a:lnTo>
                  <a:lnTo>
                    <a:pt x="344424" y="1127760"/>
                  </a:lnTo>
                  <a:close/>
                </a:path>
                <a:path w="457200" h="1480184">
                  <a:moveTo>
                    <a:pt x="399288" y="1065276"/>
                  </a:moveTo>
                  <a:lnTo>
                    <a:pt x="382524" y="1053084"/>
                  </a:lnTo>
                  <a:lnTo>
                    <a:pt x="387096" y="1046988"/>
                  </a:lnTo>
                  <a:lnTo>
                    <a:pt x="394716" y="1034796"/>
                  </a:lnTo>
                  <a:lnTo>
                    <a:pt x="406908" y="1010412"/>
                  </a:lnTo>
                  <a:lnTo>
                    <a:pt x="411480" y="999744"/>
                  </a:lnTo>
                  <a:lnTo>
                    <a:pt x="431291" y="1007364"/>
                  </a:lnTo>
                  <a:lnTo>
                    <a:pt x="425196" y="1019556"/>
                  </a:lnTo>
                  <a:lnTo>
                    <a:pt x="419100" y="1033272"/>
                  </a:lnTo>
                  <a:lnTo>
                    <a:pt x="411480" y="1046988"/>
                  </a:lnTo>
                  <a:lnTo>
                    <a:pt x="403860" y="1059180"/>
                  </a:lnTo>
                  <a:lnTo>
                    <a:pt x="399288" y="1065276"/>
                  </a:lnTo>
                  <a:close/>
                </a:path>
                <a:path w="457200" h="1480184">
                  <a:moveTo>
                    <a:pt x="438912" y="987552"/>
                  </a:moveTo>
                  <a:lnTo>
                    <a:pt x="419100" y="981456"/>
                  </a:lnTo>
                  <a:lnTo>
                    <a:pt x="422148" y="972312"/>
                  </a:lnTo>
                  <a:lnTo>
                    <a:pt x="425196" y="958596"/>
                  </a:lnTo>
                  <a:lnTo>
                    <a:pt x="431291" y="932688"/>
                  </a:lnTo>
                  <a:lnTo>
                    <a:pt x="432815" y="922020"/>
                  </a:lnTo>
                  <a:lnTo>
                    <a:pt x="454151" y="925068"/>
                  </a:lnTo>
                  <a:lnTo>
                    <a:pt x="451103" y="937260"/>
                  </a:lnTo>
                  <a:lnTo>
                    <a:pt x="441960" y="978408"/>
                  </a:lnTo>
                  <a:lnTo>
                    <a:pt x="438912" y="987552"/>
                  </a:lnTo>
                  <a:close/>
                </a:path>
                <a:path w="457200" h="1480184">
                  <a:moveTo>
                    <a:pt x="455676" y="902208"/>
                  </a:moveTo>
                  <a:lnTo>
                    <a:pt x="434339" y="902208"/>
                  </a:lnTo>
                  <a:lnTo>
                    <a:pt x="435864" y="894588"/>
                  </a:lnTo>
                  <a:lnTo>
                    <a:pt x="435864" y="882396"/>
                  </a:lnTo>
                  <a:lnTo>
                    <a:pt x="434339" y="854964"/>
                  </a:lnTo>
                  <a:lnTo>
                    <a:pt x="434339" y="839724"/>
                  </a:lnTo>
                  <a:lnTo>
                    <a:pt x="454151" y="838200"/>
                  </a:lnTo>
                  <a:lnTo>
                    <a:pt x="455676" y="854964"/>
                  </a:lnTo>
                  <a:lnTo>
                    <a:pt x="457200" y="882396"/>
                  </a:lnTo>
                  <a:lnTo>
                    <a:pt x="455676" y="896112"/>
                  </a:lnTo>
                  <a:lnTo>
                    <a:pt x="455676" y="902208"/>
                  </a:lnTo>
                  <a:close/>
                </a:path>
                <a:path w="457200" h="1480184">
                  <a:moveTo>
                    <a:pt x="431291" y="819912"/>
                  </a:moveTo>
                  <a:lnTo>
                    <a:pt x="429768" y="803148"/>
                  </a:lnTo>
                  <a:lnTo>
                    <a:pt x="423672" y="775716"/>
                  </a:lnTo>
                  <a:lnTo>
                    <a:pt x="420624" y="758952"/>
                  </a:lnTo>
                  <a:lnTo>
                    <a:pt x="440436" y="754379"/>
                  </a:lnTo>
                  <a:lnTo>
                    <a:pt x="445008" y="772668"/>
                  </a:lnTo>
                  <a:lnTo>
                    <a:pt x="449580" y="800100"/>
                  </a:lnTo>
                  <a:lnTo>
                    <a:pt x="452627" y="816864"/>
                  </a:lnTo>
                  <a:lnTo>
                    <a:pt x="431291" y="819912"/>
                  </a:lnTo>
                  <a:close/>
                </a:path>
                <a:path w="457200" h="1480184">
                  <a:moveTo>
                    <a:pt x="414527" y="739140"/>
                  </a:moveTo>
                  <a:lnTo>
                    <a:pt x="409956" y="719328"/>
                  </a:lnTo>
                  <a:lnTo>
                    <a:pt x="402336" y="690372"/>
                  </a:lnTo>
                  <a:lnTo>
                    <a:pt x="399288" y="678179"/>
                  </a:lnTo>
                  <a:lnTo>
                    <a:pt x="420624" y="672084"/>
                  </a:lnTo>
                  <a:lnTo>
                    <a:pt x="431291" y="714756"/>
                  </a:lnTo>
                  <a:lnTo>
                    <a:pt x="435864" y="734568"/>
                  </a:lnTo>
                  <a:lnTo>
                    <a:pt x="414527" y="739140"/>
                  </a:lnTo>
                  <a:close/>
                </a:path>
                <a:path w="457200" h="1480184">
                  <a:moveTo>
                    <a:pt x="394716" y="658368"/>
                  </a:moveTo>
                  <a:lnTo>
                    <a:pt x="391668" y="644652"/>
                  </a:lnTo>
                  <a:lnTo>
                    <a:pt x="385572" y="627888"/>
                  </a:lnTo>
                  <a:lnTo>
                    <a:pt x="381000" y="611124"/>
                  </a:lnTo>
                  <a:lnTo>
                    <a:pt x="377952" y="597408"/>
                  </a:lnTo>
                  <a:lnTo>
                    <a:pt x="397764" y="591312"/>
                  </a:lnTo>
                  <a:lnTo>
                    <a:pt x="400812" y="605028"/>
                  </a:lnTo>
                  <a:lnTo>
                    <a:pt x="406908" y="621792"/>
                  </a:lnTo>
                  <a:lnTo>
                    <a:pt x="411480" y="638556"/>
                  </a:lnTo>
                  <a:lnTo>
                    <a:pt x="414527" y="652272"/>
                  </a:lnTo>
                  <a:lnTo>
                    <a:pt x="394716" y="658368"/>
                  </a:lnTo>
                  <a:close/>
                </a:path>
                <a:path w="457200" h="1480184">
                  <a:moveTo>
                    <a:pt x="371856" y="577596"/>
                  </a:moveTo>
                  <a:lnTo>
                    <a:pt x="368808" y="571500"/>
                  </a:lnTo>
                  <a:lnTo>
                    <a:pt x="355092" y="516635"/>
                  </a:lnTo>
                  <a:lnTo>
                    <a:pt x="374904" y="510540"/>
                  </a:lnTo>
                  <a:lnTo>
                    <a:pt x="376428" y="518160"/>
                  </a:lnTo>
                  <a:lnTo>
                    <a:pt x="384048" y="542544"/>
                  </a:lnTo>
                  <a:lnTo>
                    <a:pt x="387096" y="553212"/>
                  </a:lnTo>
                  <a:lnTo>
                    <a:pt x="391668" y="571500"/>
                  </a:lnTo>
                  <a:lnTo>
                    <a:pt x="371856" y="577596"/>
                  </a:lnTo>
                  <a:close/>
                </a:path>
                <a:path w="457200" h="1480184">
                  <a:moveTo>
                    <a:pt x="348996" y="496824"/>
                  </a:moveTo>
                  <a:lnTo>
                    <a:pt x="342900" y="472440"/>
                  </a:lnTo>
                  <a:lnTo>
                    <a:pt x="333756" y="449579"/>
                  </a:lnTo>
                  <a:lnTo>
                    <a:pt x="330708" y="440435"/>
                  </a:lnTo>
                  <a:lnTo>
                    <a:pt x="329184" y="438912"/>
                  </a:lnTo>
                  <a:lnTo>
                    <a:pt x="348996" y="429768"/>
                  </a:lnTo>
                  <a:lnTo>
                    <a:pt x="348996" y="431292"/>
                  </a:lnTo>
                  <a:lnTo>
                    <a:pt x="362712" y="467868"/>
                  </a:lnTo>
                  <a:lnTo>
                    <a:pt x="368808" y="490728"/>
                  </a:lnTo>
                  <a:lnTo>
                    <a:pt x="348996" y="496824"/>
                  </a:lnTo>
                  <a:close/>
                </a:path>
                <a:path w="457200" h="1480184">
                  <a:moveTo>
                    <a:pt x="321564" y="420624"/>
                  </a:moveTo>
                  <a:lnTo>
                    <a:pt x="315467" y="413004"/>
                  </a:lnTo>
                  <a:lnTo>
                    <a:pt x="310895" y="405383"/>
                  </a:lnTo>
                  <a:lnTo>
                    <a:pt x="294131" y="388620"/>
                  </a:lnTo>
                  <a:lnTo>
                    <a:pt x="280415" y="379476"/>
                  </a:lnTo>
                  <a:lnTo>
                    <a:pt x="291083" y="362712"/>
                  </a:lnTo>
                  <a:lnTo>
                    <a:pt x="292607" y="362712"/>
                  </a:lnTo>
                  <a:lnTo>
                    <a:pt x="307847" y="373379"/>
                  </a:lnTo>
                  <a:lnTo>
                    <a:pt x="313943" y="379476"/>
                  </a:lnTo>
                  <a:lnTo>
                    <a:pt x="321564" y="385572"/>
                  </a:lnTo>
                  <a:lnTo>
                    <a:pt x="327660" y="393192"/>
                  </a:lnTo>
                  <a:lnTo>
                    <a:pt x="333756" y="402335"/>
                  </a:lnTo>
                  <a:lnTo>
                    <a:pt x="338328" y="409956"/>
                  </a:lnTo>
                  <a:lnTo>
                    <a:pt x="321564" y="420624"/>
                  </a:lnTo>
                  <a:close/>
                </a:path>
                <a:path w="457200" h="1480184">
                  <a:moveTo>
                    <a:pt x="263651" y="370331"/>
                  </a:moveTo>
                  <a:lnTo>
                    <a:pt x="251459" y="364235"/>
                  </a:lnTo>
                  <a:lnTo>
                    <a:pt x="237743" y="356616"/>
                  </a:lnTo>
                  <a:lnTo>
                    <a:pt x="222503" y="348996"/>
                  </a:lnTo>
                  <a:lnTo>
                    <a:pt x="208787" y="338328"/>
                  </a:lnTo>
                  <a:lnTo>
                    <a:pt x="207263" y="338328"/>
                  </a:lnTo>
                  <a:lnTo>
                    <a:pt x="220979" y="321564"/>
                  </a:lnTo>
                  <a:lnTo>
                    <a:pt x="233171" y="330708"/>
                  </a:lnTo>
                  <a:lnTo>
                    <a:pt x="246887" y="338328"/>
                  </a:lnTo>
                  <a:lnTo>
                    <a:pt x="262127" y="345948"/>
                  </a:lnTo>
                  <a:lnTo>
                    <a:pt x="272795" y="352044"/>
                  </a:lnTo>
                  <a:lnTo>
                    <a:pt x="263651" y="370331"/>
                  </a:lnTo>
                  <a:close/>
                </a:path>
                <a:path w="457200" h="1480184">
                  <a:moveTo>
                    <a:pt x="190499" y="324612"/>
                  </a:moveTo>
                  <a:lnTo>
                    <a:pt x="178307" y="312420"/>
                  </a:lnTo>
                  <a:lnTo>
                    <a:pt x="163067" y="298704"/>
                  </a:lnTo>
                  <a:lnTo>
                    <a:pt x="144779" y="280416"/>
                  </a:lnTo>
                  <a:lnTo>
                    <a:pt x="158495" y="266700"/>
                  </a:lnTo>
                  <a:lnTo>
                    <a:pt x="161543" y="268224"/>
                  </a:lnTo>
                  <a:lnTo>
                    <a:pt x="176783" y="283464"/>
                  </a:lnTo>
                  <a:lnTo>
                    <a:pt x="192023" y="297179"/>
                  </a:lnTo>
                  <a:lnTo>
                    <a:pt x="204215" y="307848"/>
                  </a:lnTo>
                  <a:lnTo>
                    <a:pt x="190499" y="324612"/>
                  </a:lnTo>
                  <a:close/>
                </a:path>
                <a:path w="457200" h="1480184">
                  <a:moveTo>
                    <a:pt x="129539" y="266700"/>
                  </a:moveTo>
                  <a:lnTo>
                    <a:pt x="128015" y="265176"/>
                  </a:lnTo>
                  <a:lnTo>
                    <a:pt x="121919" y="260604"/>
                  </a:lnTo>
                  <a:lnTo>
                    <a:pt x="118871" y="256032"/>
                  </a:lnTo>
                  <a:lnTo>
                    <a:pt x="115823" y="252983"/>
                  </a:lnTo>
                  <a:lnTo>
                    <a:pt x="112775" y="251459"/>
                  </a:lnTo>
                  <a:lnTo>
                    <a:pt x="112775" y="249936"/>
                  </a:lnTo>
                  <a:lnTo>
                    <a:pt x="109727" y="246887"/>
                  </a:lnTo>
                  <a:lnTo>
                    <a:pt x="108203" y="243840"/>
                  </a:lnTo>
                  <a:lnTo>
                    <a:pt x="105155" y="239267"/>
                  </a:lnTo>
                  <a:lnTo>
                    <a:pt x="100583" y="233171"/>
                  </a:lnTo>
                  <a:lnTo>
                    <a:pt x="97535" y="227075"/>
                  </a:lnTo>
                  <a:lnTo>
                    <a:pt x="94488" y="219455"/>
                  </a:lnTo>
                  <a:lnTo>
                    <a:pt x="91439" y="213359"/>
                  </a:lnTo>
                  <a:lnTo>
                    <a:pt x="109727" y="204216"/>
                  </a:lnTo>
                  <a:lnTo>
                    <a:pt x="112775" y="208787"/>
                  </a:lnTo>
                  <a:lnTo>
                    <a:pt x="115823" y="216408"/>
                  </a:lnTo>
                  <a:lnTo>
                    <a:pt x="118871" y="222504"/>
                  </a:lnTo>
                  <a:lnTo>
                    <a:pt x="124967" y="231648"/>
                  </a:lnTo>
                  <a:lnTo>
                    <a:pt x="128015" y="234696"/>
                  </a:lnTo>
                  <a:lnTo>
                    <a:pt x="128015" y="236220"/>
                  </a:lnTo>
                  <a:lnTo>
                    <a:pt x="143255" y="251459"/>
                  </a:lnTo>
                  <a:lnTo>
                    <a:pt x="129539" y="266700"/>
                  </a:lnTo>
                  <a:close/>
                </a:path>
                <a:path w="457200" h="1480184">
                  <a:moveTo>
                    <a:pt x="80771" y="195071"/>
                  </a:moveTo>
                  <a:lnTo>
                    <a:pt x="80771" y="193548"/>
                  </a:lnTo>
                  <a:lnTo>
                    <a:pt x="76200" y="182879"/>
                  </a:lnTo>
                  <a:lnTo>
                    <a:pt x="53339" y="137159"/>
                  </a:lnTo>
                  <a:lnTo>
                    <a:pt x="73151" y="128016"/>
                  </a:lnTo>
                  <a:lnTo>
                    <a:pt x="74676" y="131063"/>
                  </a:lnTo>
                  <a:lnTo>
                    <a:pt x="83819" y="152400"/>
                  </a:lnTo>
                  <a:lnTo>
                    <a:pt x="94488" y="173736"/>
                  </a:lnTo>
                  <a:lnTo>
                    <a:pt x="99059" y="184404"/>
                  </a:lnTo>
                  <a:lnTo>
                    <a:pt x="100583" y="184404"/>
                  </a:lnTo>
                  <a:lnTo>
                    <a:pt x="80771" y="195071"/>
                  </a:lnTo>
                  <a:close/>
                </a:path>
                <a:path w="457200" h="1480184">
                  <a:moveTo>
                    <a:pt x="0" y="70104"/>
                  </a:moveTo>
                  <a:lnTo>
                    <a:pt x="6095" y="0"/>
                  </a:lnTo>
                  <a:lnTo>
                    <a:pt x="59435" y="47244"/>
                  </a:lnTo>
                  <a:lnTo>
                    <a:pt x="43586" y="53340"/>
                  </a:lnTo>
                  <a:lnTo>
                    <a:pt x="38100" y="53340"/>
                  </a:lnTo>
                  <a:lnTo>
                    <a:pt x="19812" y="60959"/>
                  </a:lnTo>
                  <a:lnTo>
                    <a:pt x="20451" y="62238"/>
                  </a:lnTo>
                  <a:lnTo>
                    <a:pt x="0" y="70104"/>
                  </a:lnTo>
                  <a:close/>
                </a:path>
                <a:path w="457200" h="1480184">
                  <a:moveTo>
                    <a:pt x="20451" y="62238"/>
                  </a:moveTo>
                  <a:lnTo>
                    <a:pt x="19812" y="60959"/>
                  </a:lnTo>
                  <a:lnTo>
                    <a:pt x="38100" y="53340"/>
                  </a:lnTo>
                  <a:lnTo>
                    <a:pt x="39624" y="54863"/>
                  </a:lnTo>
                  <a:lnTo>
                    <a:pt x="20451" y="62238"/>
                  </a:lnTo>
                  <a:close/>
                </a:path>
                <a:path w="457200" h="1480184">
                  <a:moveTo>
                    <a:pt x="39624" y="54863"/>
                  </a:moveTo>
                  <a:lnTo>
                    <a:pt x="38100" y="53340"/>
                  </a:lnTo>
                  <a:lnTo>
                    <a:pt x="43586" y="53340"/>
                  </a:lnTo>
                  <a:lnTo>
                    <a:pt x="39624" y="54863"/>
                  </a:lnTo>
                  <a:close/>
                </a:path>
                <a:path w="457200" h="1480184">
                  <a:moveTo>
                    <a:pt x="45719" y="118871"/>
                  </a:moveTo>
                  <a:lnTo>
                    <a:pt x="44195" y="117348"/>
                  </a:lnTo>
                  <a:lnTo>
                    <a:pt x="35051" y="96012"/>
                  </a:lnTo>
                  <a:lnTo>
                    <a:pt x="24383" y="74675"/>
                  </a:lnTo>
                  <a:lnTo>
                    <a:pt x="21335" y="64008"/>
                  </a:lnTo>
                  <a:lnTo>
                    <a:pt x="20451" y="62238"/>
                  </a:lnTo>
                  <a:lnTo>
                    <a:pt x="39624" y="54863"/>
                  </a:lnTo>
                  <a:lnTo>
                    <a:pt x="53339" y="86867"/>
                  </a:lnTo>
                  <a:lnTo>
                    <a:pt x="64007" y="108204"/>
                  </a:lnTo>
                  <a:lnTo>
                    <a:pt x="64007" y="109728"/>
                  </a:lnTo>
                  <a:lnTo>
                    <a:pt x="45719" y="118871"/>
                  </a:lnTo>
                  <a:close/>
                </a:path>
              </a:pathLst>
            </a:custGeom>
            <a:solidFill>
              <a:srgbClr val="1C33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93648" y="4099560"/>
              <a:ext cx="414528" cy="524255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96112" y="3157728"/>
              <a:ext cx="525780" cy="650747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4427219" y="6336792"/>
              <a:ext cx="405765" cy="64135"/>
            </a:xfrm>
            <a:custGeom>
              <a:avLst/>
              <a:gdLst/>
              <a:ahLst/>
              <a:cxnLst/>
              <a:rect l="l" t="t" r="r" b="b"/>
              <a:pathLst>
                <a:path w="405764" h="64135">
                  <a:moveTo>
                    <a:pt x="62484" y="64008"/>
                  </a:moveTo>
                  <a:lnTo>
                    <a:pt x="0" y="32004"/>
                  </a:lnTo>
                  <a:lnTo>
                    <a:pt x="62484" y="0"/>
                  </a:lnTo>
                  <a:lnTo>
                    <a:pt x="62484" y="21336"/>
                  </a:lnTo>
                  <a:lnTo>
                    <a:pt x="53340" y="21336"/>
                  </a:lnTo>
                  <a:lnTo>
                    <a:pt x="53340" y="42672"/>
                  </a:lnTo>
                  <a:lnTo>
                    <a:pt x="62484" y="42672"/>
                  </a:lnTo>
                  <a:lnTo>
                    <a:pt x="62484" y="64008"/>
                  </a:lnTo>
                  <a:close/>
                </a:path>
                <a:path w="405764" h="64135">
                  <a:moveTo>
                    <a:pt x="62484" y="42672"/>
                  </a:moveTo>
                  <a:lnTo>
                    <a:pt x="53340" y="42672"/>
                  </a:lnTo>
                  <a:lnTo>
                    <a:pt x="53340" y="21336"/>
                  </a:lnTo>
                  <a:lnTo>
                    <a:pt x="62484" y="21336"/>
                  </a:lnTo>
                  <a:lnTo>
                    <a:pt x="62484" y="42672"/>
                  </a:lnTo>
                  <a:close/>
                </a:path>
                <a:path w="405764" h="64135">
                  <a:moveTo>
                    <a:pt x="405384" y="42672"/>
                  </a:moveTo>
                  <a:lnTo>
                    <a:pt x="62484" y="42672"/>
                  </a:lnTo>
                  <a:lnTo>
                    <a:pt x="62484" y="21336"/>
                  </a:lnTo>
                  <a:lnTo>
                    <a:pt x="405384" y="21336"/>
                  </a:lnTo>
                  <a:lnTo>
                    <a:pt x="405384" y="42672"/>
                  </a:lnTo>
                  <a:close/>
                </a:path>
              </a:pathLst>
            </a:custGeom>
            <a:solidFill>
              <a:srgbClr val="4F80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object 47"/>
          <p:cNvSpPr txBox="1"/>
          <p:nvPr/>
        </p:nvSpPr>
        <p:spPr>
          <a:xfrm>
            <a:off x="5796845" y="4612680"/>
            <a:ext cx="2954655" cy="894080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225425" indent="-162560">
              <a:lnSpc>
                <a:spcPct val="100000"/>
              </a:lnSpc>
              <a:spcBef>
                <a:spcPts val="250"/>
              </a:spcBef>
              <a:buAutoNum type="romanUcParenR"/>
              <a:tabLst>
                <a:tab pos="225425" algn="l"/>
              </a:tabLst>
            </a:pPr>
            <a:r>
              <a:rPr sz="1300" b="1" spc="70" dirty="0">
                <a:latin typeface="Calibri"/>
                <a:cs typeface="Calibri"/>
              </a:rPr>
              <a:t>Loose</a:t>
            </a:r>
            <a:r>
              <a:rPr sz="1300" b="1" spc="65" dirty="0">
                <a:latin typeface="Calibri"/>
                <a:cs typeface="Calibri"/>
              </a:rPr>
              <a:t> </a:t>
            </a:r>
            <a:r>
              <a:rPr sz="1300" b="1" spc="-10" dirty="0">
                <a:latin typeface="Calibri"/>
                <a:cs typeface="Calibri"/>
              </a:rPr>
              <a:t>submucosa</a:t>
            </a:r>
            <a:endParaRPr sz="1300">
              <a:latin typeface="Calibri"/>
              <a:cs typeface="Calibri"/>
            </a:endParaRPr>
          </a:p>
          <a:p>
            <a:pPr marL="267335" indent="-227329">
              <a:lnSpc>
                <a:spcPct val="100000"/>
              </a:lnSpc>
              <a:spcBef>
                <a:spcPts val="155"/>
              </a:spcBef>
              <a:buAutoNum type="romanUcParenR"/>
              <a:tabLst>
                <a:tab pos="267335" algn="l"/>
              </a:tabLst>
            </a:pPr>
            <a:r>
              <a:rPr sz="1300" b="1" spc="65" dirty="0">
                <a:latin typeface="Calibri"/>
                <a:cs typeface="Calibri"/>
              </a:rPr>
              <a:t>Longitudinal</a:t>
            </a:r>
            <a:r>
              <a:rPr sz="1300" b="1" spc="160" dirty="0">
                <a:latin typeface="Calibri"/>
                <a:cs typeface="Calibri"/>
              </a:rPr>
              <a:t> </a:t>
            </a:r>
            <a:r>
              <a:rPr sz="1300" b="1" dirty="0">
                <a:latin typeface="Calibri"/>
                <a:cs typeface="Calibri"/>
              </a:rPr>
              <a:t>arraignment</a:t>
            </a:r>
            <a:r>
              <a:rPr sz="1300" b="1" spc="190" dirty="0">
                <a:latin typeface="Calibri"/>
                <a:cs typeface="Calibri"/>
              </a:rPr>
              <a:t> </a:t>
            </a:r>
            <a:r>
              <a:rPr sz="1300" b="1" dirty="0">
                <a:latin typeface="Calibri"/>
                <a:cs typeface="Calibri"/>
              </a:rPr>
              <a:t>of</a:t>
            </a:r>
            <a:r>
              <a:rPr sz="1300" b="1" spc="150" dirty="0">
                <a:latin typeface="Calibri"/>
                <a:cs typeface="Calibri"/>
              </a:rPr>
              <a:t> </a:t>
            </a:r>
            <a:r>
              <a:rPr sz="1300" b="1" spc="-20" dirty="0">
                <a:latin typeface="Calibri"/>
                <a:cs typeface="Calibri"/>
              </a:rPr>
              <a:t>veins</a:t>
            </a:r>
            <a:endParaRPr sz="1300">
              <a:latin typeface="Calibri"/>
              <a:cs typeface="Calibri"/>
            </a:endParaRPr>
          </a:p>
          <a:p>
            <a:pPr marL="304800" indent="-292100">
              <a:lnSpc>
                <a:spcPct val="100000"/>
              </a:lnSpc>
              <a:spcBef>
                <a:spcPts val="265"/>
              </a:spcBef>
              <a:buAutoNum type="romanUcParenR"/>
              <a:tabLst>
                <a:tab pos="304800" algn="l"/>
              </a:tabLst>
            </a:pPr>
            <a:r>
              <a:rPr sz="1300" b="1" spc="55" dirty="0">
                <a:latin typeface="Calibri"/>
                <a:cs typeface="Calibri"/>
              </a:rPr>
              <a:t>Veins</a:t>
            </a:r>
            <a:r>
              <a:rPr sz="1300" b="1" spc="85" dirty="0">
                <a:latin typeface="Calibri"/>
                <a:cs typeface="Calibri"/>
              </a:rPr>
              <a:t> </a:t>
            </a:r>
            <a:r>
              <a:rPr sz="1300" b="1" spc="10" dirty="0">
                <a:latin typeface="Calibri"/>
                <a:cs typeface="Calibri"/>
              </a:rPr>
              <a:t>position</a:t>
            </a:r>
            <a:r>
              <a:rPr sz="1300" b="1" spc="60" dirty="0">
                <a:latin typeface="Calibri"/>
                <a:cs typeface="Calibri"/>
              </a:rPr>
              <a:t> </a:t>
            </a:r>
            <a:r>
              <a:rPr sz="1300" b="1" spc="10" dirty="0">
                <a:latin typeface="Calibri"/>
                <a:cs typeface="Calibri"/>
              </a:rPr>
              <a:t>at</a:t>
            </a:r>
            <a:r>
              <a:rPr sz="1300" b="1" spc="105" dirty="0">
                <a:latin typeface="Calibri"/>
                <a:cs typeface="Calibri"/>
              </a:rPr>
              <a:t> </a:t>
            </a:r>
            <a:r>
              <a:rPr sz="1300" b="1" spc="135" dirty="0">
                <a:solidFill>
                  <a:srgbClr val="23482F"/>
                </a:solidFill>
                <a:latin typeface="Arial"/>
                <a:cs typeface="Arial"/>
              </a:rPr>
              <a:t>the</a:t>
            </a:r>
            <a:r>
              <a:rPr sz="1300" b="1" spc="-5" dirty="0">
                <a:solidFill>
                  <a:srgbClr val="23482F"/>
                </a:solidFill>
                <a:latin typeface="Arial"/>
                <a:cs typeface="Arial"/>
              </a:rPr>
              <a:t> </a:t>
            </a:r>
            <a:r>
              <a:rPr sz="1300" b="1" spc="55" dirty="0">
                <a:solidFill>
                  <a:srgbClr val="23482F"/>
                </a:solidFill>
                <a:latin typeface="Arial"/>
                <a:cs typeface="Arial"/>
              </a:rPr>
              <a:t>lowest</a:t>
            </a:r>
            <a:r>
              <a:rPr sz="1300" b="1" spc="-10" dirty="0">
                <a:solidFill>
                  <a:srgbClr val="23482F"/>
                </a:solidFill>
                <a:latin typeface="Arial"/>
                <a:cs typeface="Arial"/>
              </a:rPr>
              <a:t> </a:t>
            </a:r>
            <a:r>
              <a:rPr sz="1300" b="1" spc="155" dirty="0">
                <a:solidFill>
                  <a:srgbClr val="23482F"/>
                </a:solidFill>
                <a:latin typeface="Arial"/>
                <a:cs typeface="Arial"/>
              </a:rPr>
              <a:t>part</a:t>
            </a:r>
            <a:endParaRPr sz="1300">
              <a:latin typeface="Arial"/>
              <a:cs typeface="Arial"/>
            </a:endParaRPr>
          </a:p>
          <a:p>
            <a:pPr marL="173990">
              <a:lnSpc>
                <a:spcPct val="100000"/>
              </a:lnSpc>
              <a:spcBef>
                <a:spcPts val="25"/>
              </a:spcBef>
            </a:pPr>
            <a:r>
              <a:rPr sz="1300" b="1" dirty="0">
                <a:latin typeface="Calibri"/>
                <a:cs typeface="Calibri"/>
              </a:rPr>
              <a:t>of</a:t>
            </a:r>
            <a:r>
              <a:rPr sz="1300" b="1" spc="120" dirty="0">
                <a:latin typeface="Calibri"/>
                <a:cs typeface="Calibri"/>
              </a:rPr>
              <a:t> </a:t>
            </a:r>
            <a:r>
              <a:rPr sz="1300" b="1" dirty="0">
                <a:latin typeface="Calibri"/>
                <a:cs typeface="Calibri"/>
              </a:rPr>
              <a:t>the</a:t>
            </a:r>
            <a:r>
              <a:rPr sz="1300" b="1" spc="110" dirty="0">
                <a:latin typeface="Calibri"/>
                <a:cs typeface="Calibri"/>
              </a:rPr>
              <a:t> </a:t>
            </a:r>
            <a:r>
              <a:rPr sz="1300" b="1" spc="65" dirty="0">
                <a:solidFill>
                  <a:srgbClr val="23482F"/>
                </a:solidFill>
                <a:latin typeface="Arial"/>
                <a:cs typeface="Arial"/>
              </a:rPr>
              <a:t>valveless</a:t>
            </a:r>
            <a:r>
              <a:rPr sz="1300" b="1" spc="5" dirty="0">
                <a:solidFill>
                  <a:srgbClr val="23482F"/>
                </a:solidFill>
                <a:latin typeface="Arial"/>
                <a:cs typeface="Arial"/>
              </a:rPr>
              <a:t> </a:t>
            </a:r>
            <a:r>
              <a:rPr sz="1300" b="1" dirty="0">
                <a:latin typeface="Calibri"/>
                <a:cs typeface="Calibri"/>
              </a:rPr>
              <a:t>portal</a:t>
            </a:r>
            <a:r>
              <a:rPr sz="1300" b="1" spc="130" dirty="0">
                <a:latin typeface="Calibri"/>
                <a:cs typeface="Calibri"/>
              </a:rPr>
              <a:t> </a:t>
            </a:r>
            <a:r>
              <a:rPr sz="1300" b="1" spc="-10" dirty="0">
                <a:latin typeface="Calibri"/>
                <a:cs typeface="Calibri"/>
              </a:rPr>
              <a:t>circulation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44257" y="1915159"/>
            <a:ext cx="3617595" cy="96583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690245" algn="ctr">
              <a:lnSpc>
                <a:spcPts val="3170"/>
              </a:lnSpc>
              <a:spcBef>
                <a:spcPts val="90"/>
              </a:spcBef>
            </a:pPr>
            <a:r>
              <a:rPr sz="3975" b="1" spc="120" baseline="3144" dirty="0">
                <a:solidFill>
                  <a:srgbClr val="FF0000"/>
                </a:solidFill>
                <a:latin typeface="Calibri"/>
                <a:cs typeface="Calibri"/>
              </a:rPr>
              <a:t>Primary</a:t>
            </a:r>
            <a:r>
              <a:rPr sz="3975" b="1" spc="352" baseline="3144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50" b="1" spc="10" dirty="0">
                <a:latin typeface="Calibri"/>
                <a:cs typeface="Calibri"/>
              </a:rPr>
              <a:t>Very</a:t>
            </a:r>
            <a:r>
              <a:rPr sz="1150" b="1" spc="105" dirty="0">
                <a:latin typeface="Calibri"/>
                <a:cs typeface="Calibri"/>
              </a:rPr>
              <a:t> </a:t>
            </a:r>
            <a:r>
              <a:rPr sz="1150" b="1" spc="10" dirty="0">
                <a:latin typeface="Calibri"/>
                <a:cs typeface="Calibri"/>
              </a:rPr>
              <a:t>common,</a:t>
            </a:r>
            <a:r>
              <a:rPr sz="1150" b="1" spc="114" dirty="0">
                <a:latin typeface="Calibri"/>
                <a:cs typeface="Calibri"/>
              </a:rPr>
              <a:t> </a:t>
            </a:r>
            <a:r>
              <a:rPr sz="1150" b="1" spc="-10" dirty="0">
                <a:latin typeface="Calibri"/>
                <a:cs typeface="Calibri"/>
              </a:rPr>
              <a:t>idiopathic</a:t>
            </a:r>
            <a:endParaRPr sz="1150">
              <a:latin typeface="Calibri"/>
              <a:cs typeface="Calibri"/>
            </a:endParaRPr>
          </a:p>
          <a:p>
            <a:pPr marL="85725">
              <a:lnSpc>
                <a:spcPts val="1730"/>
              </a:lnSpc>
            </a:pPr>
            <a:r>
              <a:rPr sz="1450" b="1" spc="65" dirty="0">
                <a:latin typeface="Calibri"/>
                <a:cs typeface="Calibri"/>
              </a:rPr>
              <a:t>But</a:t>
            </a:r>
            <a:r>
              <a:rPr sz="1450" b="1" spc="110" dirty="0">
                <a:latin typeface="Calibri"/>
                <a:cs typeface="Calibri"/>
              </a:rPr>
              <a:t> </a:t>
            </a:r>
            <a:r>
              <a:rPr sz="1450" b="1" spc="20" dirty="0">
                <a:latin typeface="Calibri"/>
                <a:cs typeface="Calibri"/>
              </a:rPr>
              <a:t>there</a:t>
            </a:r>
            <a:r>
              <a:rPr sz="1450" b="1" spc="120" dirty="0">
                <a:latin typeface="Calibri"/>
                <a:cs typeface="Calibri"/>
              </a:rPr>
              <a:t> </a:t>
            </a:r>
            <a:r>
              <a:rPr sz="1450" b="1" spc="65" dirty="0">
                <a:latin typeface="Calibri"/>
                <a:cs typeface="Calibri"/>
              </a:rPr>
              <a:t>is</a:t>
            </a:r>
            <a:r>
              <a:rPr sz="1450" b="1" spc="110" dirty="0">
                <a:latin typeface="Calibri"/>
                <a:cs typeface="Calibri"/>
              </a:rPr>
              <a:t> </a:t>
            </a:r>
            <a:r>
              <a:rPr sz="1450" b="1" spc="20" dirty="0">
                <a:latin typeface="Calibri"/>
                <a:cs typeface="Calibri"/>
              </a:rPr>
              <a:t>predisposing</a:t>
            </a:r>
            <a:r>
              <a:rPr sz="1450" b="1" spc="100" dirty="0">
                <a:latin typeface="Calibri"/>
                <a:cs typeface="Calibri"/>
              </a:rPr>
              <a:t> </a:t>
            </a:r>
            <a:r>
              <a:rPr sz="1450" b="1" spc="35" dirty="0">
                <a:latin typeface="Calibri"/>
                <a:cs typeface="Calibri"/>
              </a:rPr>
              <a:t>factors:</a:t>
            </a:r>
            <a:endParaRPr sz="14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65"/>
              </a:spcBef>
            </a:pPr>
            <a:r>
              <a:rPr sz="1450" b="1" dirty="0">
                <a:latin typeface="Calibri"/>
                <a:cs typeface="Calibri"/>
              </a:rPr>
              <a:t>1)</a:t>
            </a:r>
            <a:r>
              <a:rPr sz="1450" b="1" spc="70" dirty="0">
                <a:latin typeface="Calibri"/>
                <a:cs typeface="Calibri"/>
              </a:rPr>
              <a:t> </a:t>
            </a:r>
            <a:r>
              <a:rPr sz="1450" b="1" spc="100" dirty="0">
                <a:latin typeface="Calibri"/>
                <a:cs typeface="Calibri"/>
              </a:rPr>
              <a:t>Chronic</a:t>
            </a:r>
            <a:r>
              <a:rPr sz="1450" b="1" spc="85" dirty="0">
                <a:latin typeface="Calibri"/>
                <a:cs typeface="Calibri"/>
              </a:rPr>
              <a:t> </a:t>
            </a:r>
            <a:r>
              <a:rPr sz="1450" b="1" spc="35" dirty="0">
                <a:latin typeface="Calibri"/>
                <a:cs typeface="Calibri"/>
              </a:rPr>
              <a:t>constipation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7659130" y="1896826"/>
            <a:ext cx="1534160" cy="4279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650" b="1" strike="sngStrike" spc="-10" dirty="0">
                <a:solidFill>
                  <a:srgbClr val="FF0000"/>
                </a:solidFill>
                <a:latin typeface="Calibri"/>
                <a:cs typeface="Calibri"/>
              </a:rPr>
              <a:t>Secondary</a:t>
            </a:r>
            <a:endParaRPr sz="2650"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4829028" y="6125946"/>
            <a:ext cx="1165860" cy="479425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065" marR="5080" indent="31750" algn="ctr">
              <a:lnSpc>
                <a:spcPts val="1190"/>
              </a:lnSpc>
              <a:spcBef>
                <a:spcPts val="140"/>
              </a:spcBef>
            </a:pPr>
            <a:r>
              <a:rPr sz="1000" b="1" dirty="0">
                <a:latin typeface="Calibri"/>
                <a:cs typeface="Calibri"/>
              </a:rPr>
              <a:t>inherited</a:t>
            </a:r>
            <a:r>
              <a:rPr sz="1000" b="1" spc="90" dirty="0">
                <a:latin typeface="Calibri"/>
                <a:cs typeface="Calibri"/>
              </a:rPr>
              <a:t> </a:t>
            </a:r>
            <a:r>
              <a:rPr sz="1000" b="1" spc="-10" dirty="0">
                <a:latin typeface="Calibri"/>
                <a:cs typeface="Calibri"/>
              </a:rPr>
              <a:t>genetic </a:t>
            </a:r>
            <a:r>
              <a:rPr sz="1000" b="1" dirty="0">
                <a:latin typeface="Calibri"/>
                <a:cs typeface="Calibri"/>
              </a:rPr>
              <a:t>mutations</a:t>
            </a:r>
            <a:r>
              <a:rPr sz="1000" b="1" spc="90" dirty="0">
                <a:latin typeface="Calibri"/>
                <a:cs typeface="Calibri"/>
              </a:rPr>
              <a:t> </a:t>
            </a:r>
            <a:r>
              <a:rPr sz="1000" b="1" spc="-10" dirty="0">
                <a:latin typeface="Calibri"/>
                <a:cs typeface="Calibri"/>
              </a:rPr>
              <a:t>affecting </a:t>
            </a:r>
            <a:r>
              <a:rPr sz="1000" b="1" dirty="0">
                <a:solidFill>
                  <a:srgbClr val="346744"/>
                </a:solidFill>
                <a:latin typeface="Calibri"/>
                <a:cs typeface="Calibri"/>
              </a:rPr>
              <a:t>mesenchymal</a:t>
            </a:r>
            <a:r>
              <a:rPr sz="1000" b="1" spc="90" dirty="0">
                <a:solidFill>
                  <a:srgbClr val="346744"/>
                </a:solidFill>
                <a:latin typeface="Calibri"/>
                <a:cs typeface="Calibri"/>
              </a:rPr>
              <a:t> </a:t>
            </a:r>
            <a:r>
              <a:rPr sz="1000" b="1" spc="-10" dirty="0">
                <a:solidFill>
                  <a:srgbClr val="346744"/>
                </a:solidFill>
                <a:latin typeface="Calibri"/>
                <a:cs typeface="Calibri"/>
              </a:rPr>
              <a:t>tissues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6430740" y="6125946"/>
            <a:ext cx="1015365" cy="479425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065" marR="5080" algn="ctr">
              <a:lnSpc>
                <a:spcPts val="1190"/>
              </a:lnSpc>
              <a:spcBef>
                <a:spcPts val="140"/>
              </a:spcBef>
            </a:pPr>
            <a:r>
              <a:rPr sz="1000" b="1" dirty="0">
                <a:latin typeface="Calibri"/>
                <a:cs typeface="Calibri"/>
              </a:rPr>
              <a:t>connective</a:t>
            </a:r>
            <a:r>
              <a:rPr sz="1000" b="1" spc="120" dirty="0">
                <a:latin typeface="Calibri"/>
                <a:cs typeface="Calibri"/>
              </a:rPr>
              <a:t> </a:t>
            </a:r>
            <a:r>
              <a:rPr sz="1000" b="1" spc="-10" dirty="0">
                <a:latin typeface="Calibri"/>
                <a:cs typeface="Calibri"/>
              </a:rPr>
              <a:t>tissues </a:t>
            </a:r>
            <a:r>
              <a:rPr sz="1000" b="1" dirty="0">
                <a:latin typeface="Calibri"/>
                <a:cs typeface="Calibri"/>
              </a:rPr>
              <a:t>Vessels</a:t>
            </a:r>
            <a:r>
              <a:rPr sz="1000" b="1" spc="95" dirty="0">
                <a:latin typeface="Calibri"/>
                <a:cs typeface="Calibri"/>
              </a:rPr>
              <a:t> </a:t>
            </a:r>
            <a:r>
              <a:rPr sz="1000" b="1" spc="-20" dirty="0">
                <a:latin typeface="Calibri"/>
                <a:cs typeface="Calibri"/>
              </a:rPr>
              <a:t>wall </a:t>
            </a:r>
            <a:r>
              <a:rPr sz="1000" b="1" spc="-10" dirty="0">
                <a:latin typeface="Calibri"/>
                <a:cs typeface="Calibri"/>
              </a:rPr>
              <a:t>Tendon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6030467" y="6359652"/>
            <a:ext cx="403860" cy="158750"/>
          </a:xfrm>
          <a:custGeom>
            <a:avLst/>
            <a:gdLst/>
            <a:ahLst/>
            <a:cxnLst/>
            <a:rect l="l" t="t" r="r" b="b"/>
            <a:pathLst>
              <a:path w="403860" h="158750">
                <a:moveTo>
                  <a:pt x="340505" y="20247"/>
                </a:moveTo>
                <a:lnTo>
                  <a:pt x="333756" y="0"/>
                </a:lnTo>
                <a:lnTo>
                  <a:pt x="403859" y="9143"/>
                </a:lnTo>
                <a:lnTo>
                  <a:pt x="396239" y="16763"/>
                </a:lnTo>
                <a:lnTo>
                  <a:pt x="350520" y="16763"/>
                </a:lnTo>
                <a:lnTo>
                  <a:pt x="340505" y="20247"/>
                </a:lnTo>
                <a:close/>
              </a:path>
              <a:path w="403860" h="158750">
                <a:moveTo>
                  <a:pt x="347056" y="39901"/>
                </a:moveTo>
                <a:lnTo>
                  <a:pt x="340505" y="20247"/>
                </a:lnTo>
                <a:lnTo>
                  <a:pt x="350520" y="16763"/>
                </a:lnTo>
                <a:lnTo>
                  <a:pt x="356616" y="36575"/>
                </a:lnTo>
                <a:lnTo>
                  <a:pt x="347056" y="39901"/>
                </a:lnTo>
                <a:close/>
              </a:path>
              <a:path w="403860" h="158750">
                <a:moveTo>
                  <a:pt x="353568" y="59435"/>
                </a:moveTo>
                <a:lnTo>
                  <a:pt x="347056" y="39901"/>
                </a:lnTo>
                <a:lnTo>
                  <a:pt x="356616" y="36575"/>
                </a:lnTo>
                <a:lnTo>
                  <a:pt x="350520" y="16763"/>
                </a:lnTo>
                <a:lnTo>
                  <a:pt x="396239" y="16763"/>
                </a:lnTo>
                <a:lnTo>
                  <a:pt x="353568" y="59435"/>
                </a:lnTo>
                <a:close/>
              </a:path>
              <a:path w="403860" h="158750">
                <a:moveTo>
                  <a:pt x="6096" y="158495"/>
                </a:moveTo>
                <a:lnTo>
                  <a:pt x="0" y="138683"/>
                </a:lnTo>
                <a:lnTo>
                  <a:pt x="340505" y="20247"/>
                </a:lnTo>
                <a:lnTo>
                  <a:pt x="347056" y="39901"/>
                </a:lnTo>
                <a:lnTo>
                  <a:pt x="6096" y="158495"/>
                </a:lnTo>
                <a:close/>
              </a:path>
            </a:pathLst>
          </a:custGeom>
          <a:solidFill>
            <a:srgbClr val="4F80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4682727" y="5816551"/>
            <a:ext cx="137731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90" dirty="0">
                <a:latin typeface="Calibri"/>
                <a:cs typeface="Calibri"/>
              </a:rPr>
              <a:t>EDS(COL),MFS(FBN1)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5338572" y="6028944"/>
            <a:ext cx="62865" cy="158750"/>
          </a:xfrm>
          <a:custGeom>
            <a:avLst/>
            <a:gdLst/>
            <a:ahLst/>
            <a:cxnLst/>
            <a:rect l="l" t="t" r="r" b="b"/>
            <a:pathLst>
              <a:path w="62864" h="158750">
                <a:moveTo>
                  <a:pt x="42672" y="106680"/>
                </a:moveTo>
                <a:lnTo>
                  <a:pt x="21336" y="106680"/>
                </a:lnTo>
                <a:lnTo>
                  <a:pt x="21336" y="0"/>
                </a:lnTo>
                <a:lnTo>
                  <a:pt x="42672" y="0"/>
                </a:lnTo>
                <a:lnTo>
                  <a:pt x="42672" y="106680"/>
                </a:lnTo>
                <a:close/>
              </a:path>
              <a:path w="62864" h="158750">
                <a:moveTo>
                  <a:pt x="32004" y="158495"/>
                </a:moveTo>
                <a:lnTo>
                  <a:pt x="0" y="96012"/>
                </a:lnTo>
                <a:lnTo>
                  <a:pt x="21336" y="96012"/>
                </a:lnTo>
                <a:lnTo>
                  <a:pt x="21336" y="106680"/>
                </a:lnTo>
                <a:lnTo>
                  <a:pt x="57280" y="106680"/>
                </a:lnTo>
                <a:lnTo>
                  <a:pt x="32004" y="158495"/>
                </a:lnTo>
                <a:close/>
              </a:path>
              <a:path w="62864" h="158750">
                <a:moveTo>
                  <a:pt x="57280" y="106680"/>
                </a:moveTo>
                <a:lnTo>
                  <a:pt x="42672" y="106680"/>
                </a:lnTo>
                <a:lnTo>
                  <a:pt x="42672" y="96012"/>
                </a:lnTo>
                <a:lnTo>
                  <a:pt x="62484" y="96012"/>
                </a:lnTo>
                <a:lnTo>
                  <a:pt x="57280" y="106680"/>
                </a:lnTo>
                <a:close/>
              </a:path>
            </a:pathLst>
          </a:custGeom>
          <a:solidFill>
            <a:srgbClr val="4F80BC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57655"/>
            <a:ext cx="10058400" cy="565861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11693" rIns="0" bIns="0" rtlCol="0">
            <a:spAutoFit/>
          </a:bodyPr>
          <a:lstStyle/>
          <a:p>
            <a:pPr marL="1847214">
              <a:lnSpc>
                <a:spcPct val="100000"/>
              </a:lnSpc>
              <a:spcBef>
                <a:spcPts val="125"/>
              </a:spcBef>
            </a:pPr>
            <a:r>
              <a:rPr sz="2950" spc="90" dirty="0">
                <a:solidFill>
                  <a:srgbClr val="FF0000"/>
                </a:solidFill>
                <a:latin typeface="Calibri"/>
                <a:cs typeface="Calibri"/>
              </a:rPr>
              <a:t>Causes</a:t>
            </a:r>
            <a:endParaRPr sz="29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659130" y="1896826"/>
            <a:ext cx="1534160" cy="4279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650" b="1" spc="-10" dirty="0">
                <a:solidFill>
                  <a:srgbClr val="FF0000"/>
                </a:solidFill>
                <a:latin typeface="Calibri"/>
                <a:cs typeface="Calibri"/>
              </a:rPr>
              <a:t>Secondary</a:t>
            </a:r>
            <a:endParaRPr sz="265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437131" y="1648967"/>
            <a:ext cx="8621395" cy="3225165"/>
            <a:chOff x="1437131" y="1648967"/>
            <a:chExt cx="8621395" cy="3225165"/>
          </a:xfrm>
        </p:grpSpPr>
        <p:sp>
          <p:nvSpPr>
            <p:cNvPr id="6" name="object 6"/>
            <p:cNvSpPr/>
            <p:nvPr/>
          </p:nvSpPr>
          <p:spPr>
            <a:xfrm>
              <a:off x="1437119" y="1648980"/>
              <a:ext cx="6989445" cy="238125"/>
            </a:xfrm>
            <a:custGeom>
              <a:avLst/>
              <a:gdLst/>
              <a:ahLst/>
              <a:cxnLst/>
              <a:rect l="l" t="t" r="r" b="b"/>
              <a:pathLst>
                <a:path w="6989445" h="238125">
                  <a:moveTo>
                    <a:pt x="6989064" y="233172"/>
                  </a:moveTo>
                  <a:lnTo>
                    <a:pt x="6978967" y="220980"/>
                  </a:lnTo>
                  <a:lnTo>
                    <a:pt x="6944868" y="179832"/>
                  </a:lnTo>
                  <a:lnTo>
                    <a:pt x="6936143" y="198843"/>
                  </a:lnTo>
                  <a:lnTo>
                    <a:pt x="6934200" y="198120"/>
                  </a:lnTo>
                  <a:lnTo>
                    <a:pt x="6934200" y="196596"/>
                  </a:lnTo>
                  <a:lnTo>
                    <a:pt x="6932676" y="196596"/>
                  </a:lnTo>
                  <a:lnTo>
                    <a:pt x="6927824" y="195745"/>
                  </a:lnTo>
                  <a:lnTo>
                    <a:pt x="6927824" y="216928"/>
                  </a:lnTo>
                  <a:lnTo>
                    <a:pt x="6927596" y="217411"/>
                  </a:lnTo>
                  <a:lnTo>
                    <a:pt x="6926580" y="216408"/>
                  </a:lnTo>
                  <a:lnTo>
                    <a:pt x="6927824" y="216928"/>
                  </a:lnTo>
                  <a:lnTo>
                    <a:pt x="6927824" y="195745"/>
                  </a:lnTo>
                  <a:lnTo>
                    <a:pt x="6906768" y="192024"/>
                  </a:lnTo>
                  <a:lnTo>
                    <a:pt x="6877825" y="185928"/>
                  </a:lnTo>
                  <a:lnTo>
                    <a:pt x="6845808" y="181356"/>
                  </a:lnTo>
                  <a:lnTo>
                    <a:pt x="6768084" y="172212"/>
                  </a:lnTo>
                  <a:lnTo>
                    <a:pt x="6723888" y="166116"/>
                  </a:lnTo>
                  <a:lnTo>
                    <a:pt x="6574536" y="152400"/>
                  </a:lnTo>
                  <a:lnTo>
                    <a:pt x="6518148" y="149352"/>
                  </a:lnTo>
                  <a:lnTo>
                    <a:pt x="6399276" y="140208"/>
                  </a:lnTo>
                  <a:lnTo>
                    <a:pt x="6335268" y="137160"/>
                  </a:lnTo>
                  <a:lnTo>
                    <a:pt x="6269736" y="132588"/>
                  </a:lnTo>
                  <a:lnTo>
                    <a:pt x="5989320" y="120396"/>
                  </a:lnTo>
                  <a:lnTo>
                    <a:pt x="5763768" y="114300"/>
                  </a:lnTo>
                  <a:lnTo>
                    <a:pt x="5291328" y="108204"/>
                  </a:lnTo>
                  <a:lnTo>
                    <a:pt x="5132832" y="108204"/>
                  </a:lnTo>
                  <a:lnTo>
                    <a:pt x="4818888" y="103632"/>
                  </a:lnTo>
                  <a:lnTo>
                    <a:pt x="4668012" y="99060"/>
                  </a:lnTo>
                  <a:lnTo>
                    <a:pt x="4521708" y="92964"/>
                  </a:lnTo>
                  <a:lnTo>
                    <a:pt x="4450080" y="91440"/>
                  </a:lnTo>
                  <a:lnTo>
                    <a:pt x="4381500" y="86868"/>
                  </a:lnTo>
                  <a:lnTo>
                    <a:pt x="4248912" y="80772"/>
                  </a:lnTo>
                  <a:lnTo>
                    <a:pt x="4184904" y="76200"/>
                  </a:lnTo>
                  <a:lnTo>
                    <a:pt x="4123944" y="73152"/>
                  </a:lnTo>
                  <a:lnTo>
                    <a:pt x="3957828" y="59436"/>
                  </a:lnTo>
                  <a:lnTo>
                    <a:pt x="3907536" y="56388"/>
                  </a:lnTo>
                  <a:lnTo>
                    <a:pt x="3860292" y="50292"/>
                  </a:lnTo>
                  <a:lnTo>
                    <a:pt x="3776472" y="41148"/>
                  </a:lnTo>
                  <a:lnTo>
                    <a:pt x="3739896" y="36576"/>
                  </a:lnTo>
                  <a:lnTo>
                    <a:pt x="3707892" y="32004"/>
                  </a:lnTo>
                  <a:lnTo>
                    <a:pt x="3678936" y="25908"/>
                  </a:lnTo>
                  <a:lnTo>
                    <a:pt x="3654552" y="21336"/>
                  </a:lnTo>
                  <a:lnTo>
                    <a:pt x="3619500" y="10668"/>
                  </a:lnTo>
                  <a:lnTo>
                    <a:pt x="3611372" y="7620"/>
                  </a:lnTo>
                  <a:lnTo>
                    <a:pt x="3607308" y="6096"/>
                  </a:lnTo>
                  <a:lnTo>
                    <a:pt x="3608832" y="7620"/>
                  </a:lnTo>
                  <a:lnTo>
                    <a:pt x="3606927" y="6096"/>
                  </a:lnTo>
                  <a:lnTo>
                    <a:pt x="3603599" y="3429"/>
                  </a:lnTo>
                  <a:lnTo>
                    <a:pt x="3603117" y="1524"/>
                  </a:lnTo>
                  <a:lnTo>
                    <a:pt x="3602736" y="0"/>
                  </a:lnTo>
                  <a:lnTo>
                    <a:pt x="3592830" y="4572"/>
                  </a:lnTo>
                  <a:lnTo>
                    <a:pt x="3586226" y="1524"/>
                  </a:lnTo>
                  <a:lnTo>
                    <a:pt x="3582924" y="0"/>
                  </a:lnTo>
                  <a:lnTo>
                    <a:pt x="3581908" y="3048"/>
                  </a:lnTo>
                  <a:lnTo>
                    <a:pt x="3576828" y="6096"/>
                  </a:lnTo>
                  <a:lnTo>
                    <a:pt x="3578352" y="6096"/>
                  </a:lnTo>
                  <a:lnTo>
                    <a:pt x="3566160" y="10668"/>
                  </a:lnTo>
                  <a:lnTo>
                    <a:pt x="3549396" y="15240"/>
                  </a:lnTo>
                  <a:lnTo>
                    <a:pt x="3528060" y="21336"/>
                  </a:lnTo>
                  <a:lnTo>
                    <a:pt x="3502152" y="25908"/>
                  </a:lnTo>
                  <a:lnTo>
                    <a:pt x="3436620" y="36576"/>
                  </a:lnTo>
                  <a:lnTo>
                    <a:pt x="3398520" y="41148"/>
                  </a:lnTo>
                  <a:lnTo>
                    <a:pt x="3310128" y="50292"/>
                  </a:lnTo>
                  <a:lnTo>
                    <a:pt x="3031236" y="73152"/>
                  </a:lnTo>
                  <a:lnTo>
                    <a:pt x="2965704" y="76200"/>
                  </a:lnTo>
                  <a:lnTo>
                    <a:pt x="2898648" y="80772"/>
                  </a:lnTo>
                  <a:lnTo>
                    <a:pt x="2758440" y="86868"/>
                  </a:lnTo>
                  <a:lnTo>
                    <a:pt x="2685288" y="91440"/>
                  </a:lnTo>
                  <a:lnTo>
                    <a:pt x="2610612" y="92964"/>
                  </a:lnTo>
                  <a:lnTo>
                    <a:pt x="2455164" y="99060"/>
                  </a:lnTo>
                  <a:lnTo>
                    <a:pt x="2295144" y="103632"/>
                  </a:lnTo>
                  <a:lnTo>
                    <a:pt x="1964436" y="108204"/>
                  </a:lnTo>
                  <a:lnTo>
                    <a:pt x="1796796" y="108204"/>
                  </a:lnTo>
                  <a:lnTo>
                    <a:pt x="1296924" y="114300"/>
                  </a:lnTo>
                  <a:lnTo>
                    <a:pt x="1057656" y="120396"/>
                  </a:lnTo>
                  <a:lnTo>
                    <a:pt x="760476" y="132588"/>
                  </a:lnTo>
                  <a:lnTo>
                    <a:pt x="691896" y="137160"/>
                  </a:lnTo>
                  <a:lnTo>
                    <a:pt x="624840" y="140208"/>
                  </a:lnTo>
                  <a:lnTo>
                    <a:pt x="498348" y="149352"/>
                  </a:lnTo>
                  <a:lnTo>
                    <a:pt x="438912" y="152400"/>
                  </a:lnTo>
                  <a:lnTo>
                    <a:pt x="280416" y="166116"/>
                  </a:lnTo>
                  <a:lnTo>
                    <a:pt x="234696" y="172212"/>
                  </a:lnTo>
                  <a:lnTo>
                    <a:pt x="152400" y="181356"/>
                  </a:lnTo>
                  <a:lnTo>
                    <a:pt x="117348" y="185928"/>
                  </a:lnTo>
                  <a:lnTo>
                    <a:pt x="86868" y="192024"/>
                  </a:lnTo>
                  <a:lnTo>
                    <a:pt x="59436" y="196596"/>
                  </a:lnTo>
                  <a:lnTo>
                    <a:pt x="57912" y="198120"/>
                  </a:lnTo>
                  <a:lnTo>
                    <a:pt x="53098" y="199720"/>
                  </a:lnTo>
                  <a:lnTo>
                    <a:pt x="44196" y="179832"/>
                  </a:lnTo>
                  <a:lnTo>
                    <a:pt x="0" y="233172"/>
                  </a:lnTo>
                  <a:lnTo>
                    <a:pt x="70104" y="237744"/>
                  </a:lnTo>
                  <a:lnTo>
                    <a:pt x="63296" y="222504"/>
                  </a:lnTo>
                  <a:lnTo>
                    <a:pt x="61391" y="218249"/>
                  </a:lnTo>
                  <a:lnTo>
                    <a:pt x="65532" y="216408"/>
                  </a:lnTo>
                  <a:lnTo>
                    <a:pt x="64008" y="217932"/>
                  </a:lnTo>
                  <a:lnTo>
                    <a:pt x="70485" y="216408"/>
                  </a:lnTo>
                  <a:lnTo>
                    <a:pt x="89916" y="211836"/>
                  </a:lnTo>
                  <a:lnTo>
                    <a:pt x="120396" y="207264"/>
                  </a:lnTo>
                  <a:lnTo>
                    <a:pt x="155448" y="202692"/>
                  </a:lnTo>
                  <a:lnTo>
                    <a:pt x="193548" y="196596"/>
                  </a:lnTo>
                  <a:lnTo>
                    <a:pt x="281940" y="187452"/>
                  </a:lnTo>
                  <a:lnTo>
                    <a:pt x="499872" y="169164"/>
                  </a:lnTo>
                  <a:lnTo>
                    <a:pt x="562356" y="166116"/>
                  </a:lnTo>
                  <a:lnTo>
                    <a:pt x="626364" y="161544"/>
                  </a:lnTo>
                  <a:lnTo>
                    <a:pt x="693420" y="158496"/>
                  </a:lnTo>
                  <a:lnTo>
                    <a:pt x="762000" y="153924"/>
                  </a:lnTo>
                  <a:lnTo>
                    <a:pt x="1059180" y="141732"/>
                  </a:lnTo>
                  <a:lnTo>
                    <a:pt x="1296924" y="135636"/>
                  </a:lnTo>
                  <a:lnTo>
                    <a:pt x="1796796" y="129540"/>
                  </a:lnTo>
                  <a:lnTo>
                    <a:pt x="1964436" y="129540"/>
                  </a:lnTo>
                  <a:lnTo>
                    <a:pt x="2456688" y="120396"/>
                  </a:lnTo>
                  <a:lnTo>
                    <a:pt x="2900172" y="102108"/>
                  </a:lnTo>
                  <a:lnTo>
                    <a:pt x="2967228" y="97536"/>
                  </a:lnTo>
                  <a:lnTo>
                    <a:pt x="3032760" y="94488"/>
                  </a:lnTo>
                  <a:lnTo>
                    <a:pt x="3209544" y="80772"/>
                  </a:lnTo>
                  <a:lnTo>
                    <a:pt x="3358896" y="67056"/>
                  </a:lnTo>
                  <a:lnTo>
                    <a:pt x="3401568" y="62484"/>
                  </a:lnTo>
                  <a:lnTo>
                    <a:pt x="3439668" y="56388"/>
                  </a:lnTo>
                  <a:lnTo>
                    <a:pt x="3474720" y="51816"/>
                  </a:lnTo>
                  <a:lnTo>
                    <a:pt x="3505200" y="47244"/>
                  </a:lnTo>
                  <a:lnTo>
                    <a:pt x="3532632" y="41148"/>
                  </a:lnTo>
                  <a:lnTo>
                    <a:pt x="3555492" y="36576"/>
                  </a:lnTo>
                  <a:lnTo>
                    <a:pt x="3573780" y="30480"/>
                  </a:lnTo>
                  <a:lnTo>
                    <a:pt x="3585972" y="24384"/>
                  </a:lnTo>
                  <a:lnTo>
                    <a:pt x="3589020" y="24384"/>
                  </a:lnTo>
                  <a:lnTo>
                    <a:pt x="3592830" y="21336"/>
                  </a:lnTo>
                  <a:lnTo>
                    <a:pt x="3596640" y="24384"/>
                  </a:lnTo>
                  <a:lnTo>
                    <a:pt x="3598164" y="24384"/>
                  </a:lnTo>
                  <a:lnTo>
                    <a:pt x="3610356" y="30480"/>
                  </a:lnTo>
                  <a:lnTo>
                    <a:pt x="3627120" y="36576"/>
                  </a:lnTo>
                  <a:lnTo>
                    <a:pt x="3648456" y="41148"/>
                  </a:lnTo>
                  <a:lnTo>
                    <a:pt x="3674364" y="47244"/>
                  </a:lnTo>
                  <a:lnTo>
                    <a:pt x="3703320" y="51816"/>
                  </a:lnTo>
                  <a:lnTo>
                    <a:pt x="3736848" y="56388"/>
                  </a:lnTo>
                  <a:lnTo>
                    <a:pt x="3773424" y="62484"/>
                  </a:lnTo>
                  <a:lnTo>
                    <a:pt x="3904488" y="76200"/>
                  </a:lnTo>
                  <a:lnTo>
                    <a:pt x="4122420" y="94488"/>
                  </a:lnTo>
                  <a:lnTo>
                    <a:pt x="4183380" y="97536"/>
                  </a:lnTo>
                  <a:lnTo>
                    <a:pt x="4247388" y="102108"/>
                  </a:lnTo>
                  <a:lnTo>
                    <a:pt x="4666488" y="120396"/>
                  </a:lnTo>
                  <a:lnTo>
                    <a:pt x="5132832" y="129540"/>
                  </a:lnTo>
                  <a:lnTo>
                    <a:pt x="5291328" y="129540"/>
                  </a:lnTo>
                  <a:lnTo>
                    <a:pt x="5763768" y="135636"/>
                  </a:lnTo>
                  <a:lnTo>
                    <a:pt x="5987796" y="141732"/>
                  </a:lnTo>
                  <a:lnTo>
                    <a:pt x="6268212" y="153924"/>
                  </a:lnTo>
                  <a:lnTo>
                    <a:pt x="6333744" y="158496"/>
                  </a:lnTo>
                  <a:lnTo>
                    <a:pt x="6397752" y="161544"/>
                  </a:lnTo>
                  <a:lnTo>
                    <a:pt x="6458712" y="166116"/>
                  </a:lnTo>
                  <a:lnTo>
                    <a:pt x="6516624" y="169164"/>
                  </a:lnTo>
                  <a:lnTo>
                    <a:pt x="6675133" y="182880"/>
                  </a:lnTo>
                  <a:lnTo>
                    <a:pt x="6722364" y="187452"/>
                  </a:lnTo>
                  <a:lnTo>
                    <a:pt x="6806184" y="196596"/>
                  </a:lnTo>
                  <a:lnTo>
                    <a:pt x="6842760" y="202692"/>
                  </a:lnTo>
                  <a:lnTo>
                    <a:pt x="6874764" y="207264"/>
                  </a:lnTo>
                  <a:lnTo>
                    <a:pt x="6903733" y="211836"/>
                  </a:lnTo>
                  <a:lnTo>
                    <a:pt x="6927443" y="217754"/>
                  </a:lnTo>
                  <a:lnTo>
                    <a:pt x="6927367" y="217932"/>
                  </a:lnTo>
                  <a:lnTo>
                    <a:pt x="6918960" y="236220"/>
                  </a:lnTo>
                  <a:lnTo>
                    <a:pt x="6989064" y="233172"/>
                  </a:lnTo>
                  <a:close/>
                </a:path>
              </a:pathLst>
            </a:custGeom>
            <a:solidFill>
              <a:srgbClr val="4F80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97923" y="2139695"/>
              <a:ext cx="760475" cy="273405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8164055" y="2947415"/>
              <a:ext cx="1140460" cy="1113155"/>
            </a:xfrm>
            <a:custGeom>
              <a:avLst/>
              <a:gdLst/>
              <a:ahLst/>
              <a:cxnLst/>
              <a:rect l="l" t="t" r="r" b="b"/>
              <a:pathLst>
                <a:path w="1140459" h="1113154">
                  <a:moveTo>
                    <a:pt x="1139952" y="548640"/>
                  </a:moveTo>
                  <a:lnTo>
                    <a:pt x="1114044" y="548640"/>
                  </a:lnTo>
                  <a:lnTo>
                    <a:pt x="1060704" y="545592"/>
                  </a:lnTo>
                  <a:lnTo>
                    <a:pt x="982980" y="536448"/>
                  </a:lnTo>
                  <a:lnTo>
                    <a:pt x="958596" y="531876"/>
                  </a:lnTo>
                  <a:lnTo>
                    <a:pt x="932688" y="525780"/>
                  </a:lnTo>
                  <a:lnTo>
                    <a:pt x="908304" y="521208"/>
                  </a:lnTo>
                  <a:lnTo>
                    <a:pt x="861060" y="507492"/>
                  </a:lnTo>
                  <a:lnTo>
                    <a:pt x="815340" y="492252"/>
                  </a:lnTo>
                  <a:lnTo>
                    <a:pt x="772668" y="475488"/>
                  </a:lnTo>
                  <a:lnTo>
                    <a:pt x="733044" y="457200"/>
                  </a:lnTo>
                  <a:lnTo>
                    <a:pt x="697992" y="437388"/>
                  </a:lnTo>
                  <a:lnTo>
                    <a:pt x="681228" y="428244"/>
                  </a:lnTo>
                  <a:lnTo>
                    <a:pt x="665988" y="417576"/>
                  </a:lnTo>
                  <a:lnTo>
                    <a:pt x="652272" y="405384"/>
                  </a:lnTo>
                  <a:lnTo>
                    <a:pt x="638556" y="394716"/>
                  </a:lnTo>
                  <a:lnTo>
                    <a:pt x="606552" y="361188"/>
                  </a:lnTo>
                  <a:lnTo>
                    <a:pt x="592836" y="338328"/>
                  </a:lnTo>
                  <a:lnTo>
                    <a:pt x="586740" y="327660"/>
                  </a:lnTo>
                  <a:lnTo>
                    <a:pt x="583692" y="315468"/>
                  </a:lnTo>
                  <a:lnTo>
                    <a:pt x="580644" y="294132"/>
                  </a:lnTo>
                  <a:lnTo>
                    <a:pt x="580644" y="280416"/>
                  </a:lnTo>
                  <a:lnTo>
                    <a:pt x="577596" y="266700"/>
                  </a:lnTo>
                  <a:lnTo>
                    <a:pt x="559308" y="227076"/>
                  </a:lnTo>
                  <a:lnTo>
                    <a:pt x="528828" y="188976"/>
                  </a:lnTo>
                  <a:lnTo>
                    <a:pt x="516636" y="178308"/>
                  </a:lnTo>
                  <a:lnTo>
                    <a:pt x="502920" y="166116"/>
                  </a:lnTo>
                  <a:lnTo>
                    <a:pt x="487680" y="153924"/>
                  </a:lnTo>
                  <a:lnTo>
                    <a:pt x="454152" y="132588"/>
                  </a:lnTo>
                  <a:lnTo>
                    <a:pt x="435864" y="121920"/>
                  </a:lnTo>
                  <a:lnTo>
                    <a:pt x="417576" y="112776"/>
                  </a:lnTo>
                  <a:lnTo>
                    <a:pt x="397764" y="102108"/>
                  </a:lnTo>
                  <a:lnTo>
                    <a:pt x="355092" y="83820"/>
                  </a:lnTo>
                  <a:lnTo>
                    <a:pt x="286512" y="60960"/>
                  </a:lnTo>
                  <a:lnTo>
                    <a:pt x="237744" y="47244"/>
                  </a:lnTo>
                  <a:lnTo>
                    <a:pt x="187452" y="36576"/>
                  </a:lnTo>
                  <a:lnTo>
                    <a:pt x="134112" y="27432"/>
                  </a:lnTo>
                  <a:lnTo>
                    <a:pt x="82296" y="21336"/>
                  </a:lnTo>
                  <a:lnTo>
                    <a:pt x="63512" y="20358"/>
                  </a:lnTo>
                  <a:lnTo>
                    <a:pt x="63500" y="21336"/>
                  </a:lnTo>
                  <a:lnTo>
                    <a:pt x="63347" y="27432"/>
                  </a:lnTo>
                  <a:lnTo>
                    <a:pt x="63512" y="20358"/>
                  </a:lnTo>
                  <a:lnTo>
                    <a:pt x="63525" y="19812"/>
                  </a:lnTo>
                  <a:lnTo>
                    <a:pt x="64008" y="0"/>
                  </a:lnTo>
                  <a:lnTo>
                    <a:pt x="53340" y="4826"/>
                  </a:lnTo>
                  <a:lnTo>
                    <a:pt x="53340" y="19812"/>
                  </a:lnTo>
                  <a:lnTo>
                    <a:pt x="53238" y="21336"/>
                  </a:lnTo>
                  <a:lnTo>
                    <a:pt x="51816" y="41148"/>
                  </a:lnTo>
                  <a:lnTo>
                    <a:pt x="53340" y="19812"/>
                  </a:lnTo>
                  <a:lnTo>
                    <a:pt x="53340" y="4826"/>
                  </a:lnTo>
                  <a:lnTo>
                    <a:pt x="0" y="28956"/>
                  </a:lnTo>
                  <a:lnTo>
                    <a:pt x="62484" y="62484"/>
                  </a:lnTo>
                  <a:lnTo>
                    <a:pt x="62522" y="60960"/>
                  </a:lnTo>
                  <a:lnTo>
                    <a:pt x="62636" y="56388"/>
                  </a:lnTo>
                  <a:lnTo>
                    <a:pt x="62750" y="51816"/>
                  </a:lnTo>
                  <a:lnTo>
                    <a:pt x="62865" y="47244"/>
                  </a:lnTo>
                  <a:lnTo>
                    <a:pt x="62979" y="42672"/>
                  </a:lnTo>
                  <a:lnTo>
                    <a:pt x="62992" y="41770"/>
                  </a:lnTo>
                  <a:lnTo>
                    <a:pt x="79248" y="42672"/>
                  </a:lnTo>
                  <a:lnTo>
                    <a:pt x="156972" y="51816"/>
                  </a:lnTo>
                  <a:lnTo>
                    <a:pt x="182880" y="56388"/>
                  </a:lnTo>
                  <a:lnTo>
                    <a:pt x="207264" y="62484"/>
                  </a:lnTo>
                  <a:lnTo>
                    <a:pt x="231648" y="67056"/>
                  </a:lnTo>
                  <a:lnTo>
                    <a:pt x="256032" y="73152"/>
                  </a:lnTo>
                  <a:lnTo>
                    <a:pt x="280416" y="80772"/>
                  </a:lnTo>
                  <a:lnTo>
                    <a:pt x="303276" y="88392"/>
                  </a:lnTo>
                  <a:lnTo>
                    <a:pt x="324612" y="96012"/>
                  </a:lnTo>
                  <a:lnTo>
                    <a:pt x="347472" y="103632"/>
                  </a:lnTo>
                  <a:lnTo>
                    <a:pt x="367284" y="112776"/>
                  </a:lnTo>
                  <a:lnTo>
                    <a:pt x="388620" y="121920"/>
                  </a:lnTo>
                  <a:lnTo>
                    <a:pt x="425196" y="140208"/>
                  </a:lnTo>
                  <a:lnTo>
                    <a:pt x="458724" y="160020"/>
                  </a:lnTo>
                  <a:lnTo>
                    <a:pt x="501396" y="193548"/>
                  </a:lnTo>
                  <a:lnTo>
                    <a:pt x="513588" y="204216"/>
                  </a:lnTo>
                  <a:lnTo>
                    <a:pt x="524256" y="214884"/>
                  </a:lnTo>
                  <a:lnTo>
                    <a:pt x="533400" y="227076"/>
                  </a:lnTo>
                  <a:lnTo>
                    <a:pt x="548640" y="248412"/>
                  </a:lnTo>
                  <a:lnTo>
                    <a:pt x="553212" y="260604"/>
                  </a:lnTo>
                  <a:lnTo>
                    <a:pt x="557784" y="271272"/>
                  </a:lnTo>
                  <a:lnTo>
                    <a:pt x="559308" y="281940"/>
                  </a:lnTo>
                  <a:lnTo>
                    <a:pt x="560832" y="295656"/>
                  </a:lnTo>
                  <a:lnTo>
                    <a:pt x="560832" y="307848"/>
                  </a:lnTo>
                  <a:lnTo>
                    <a:pt x="563880" y="321564"/>
                  </a:lnTo>
                  <a:lnTo>
                    <a:pt x="582168" y="361188"/>
                  </a:lnTo>
                  <a:lnTo>
                    <a:pt x="624840" y="411480"/>
                  </a:lnTo>
                  <a:lnTo>
                    <a:pt x="638556" y="422148"/>
                  </a:lnTo>
                  <a:lnTo>
                    <a:pt x="653796" y="434340"/>
                  </a:lnTo>
                  <a:lnTo>
                    <a:pt x="687324" y="455676"/>
                  </a:lnTo>
                  <a:lnTo>
                    <a:pt x="723900" y="477012"/>
                  </a:lnTo>
                  <a:lnTo>
                    <a:pt x="786384" y="504444"/>
                  </a:lnTo>
                  <a:lnTo>
                    <a:pt x="809244" y="512064"/>
                  </a:lnTo>
                  <a:lnTo>
                    <a:pt x="832104" y="521208"/>
                  </a:lnTo>
                  <a:lnTo>
                    <a:pt x="854964" y="527304"/>
                  </a:lnTo>
                  <a:lnTo>
                    <a:pt x="879348" y="534924"/>
                  </a:lnTo>
                  <a:lnTo>
                    <a:pt x="903732" y="541020"/>
                  </a:lnTo>
                  <a:lnTo>
                    <a:pt x="929640" y="547116"/>
                  </a:lnTo>
                  <a:lnTo>
                    <a:pt x="937831" y="548652"/>
                  </a:lnTo>
                  <a:lnTo>
                    <a:pt x="64008" y="548652"/>
                  </a:lnTo>
                  <a:lnTo>
                    <a:pt x="64008" y="528840"/>
                  </a:lnTo>
                  <a:lnTo>
                    <a:pt x="0" y="559320"/>
                  </a:lnTo>
                  <a:lnTo>
                    <a:pt x="64008" y="591324"/>
                  </a:lnTo>
                  <a:lnTo>
                    <a:pt x="64008" y="569988"/>
                  </a:lnTo>
                  <a:lnTo>
                    <a:pt x="937768" y="569988"/>
                  </a:lnTo>
                  <a:lnTo>
                    <a:pt x="929640" y="571512"/>
                  </a:lnTo>
                  <a:lnTo>
                    <a:pt x="903732" y="577608"/>
                  </a:lnTo>
                  <a:lnTo>
                    <a:pt x="879348" y="583704"/>
                  </a:lnTo>
                  <a:lnTo>
                    <a:pt x="854964" y="591324"/>
                  </a:lnTo>
                  <a:lnTo>
                    <a:pt x="832104" y="597420"/>
                  </a:lnTo>
                  <a:lnTo>
                    <a:pt x="786384" y="614184"/>
                  </a:lnTo>
                  <a:lnTo>
                    <a:pt x="743712" y="632472"/>
                  </a:lnTo>
                  <a:lnTo>
                    <a:pt x="705612" y="650760"/>
                  </a:lnTo>
                  <a:lnTo>
                    <a:pt x="653796" y="682764"/>
                  </a:lnTo>
                  <a:lnTo>
                    <a:pt x="638556" y="694956"/>
                  </a:lnTo>
                  <a:lnTo>
                    <a:pt x="624840" y="705624"/>
                  </a:lnTo>
                  <a:lnTo>
                    <a:pt x="582168" y="754392"/>
                  </a:lnTo>
                  <a:lnTo>
                    <a:pt x="563880" y="794016"/>
                  </a:lnTo>
                  <a:lnTo>
                    <a:pt x="560832" y="807732"/>
                  </a:lnTo>
                  <a:lnTo>
                    <a:pt x="560832" y="821448"/>
                  </a:lnTo>
                  <a:lnTo>
                    <a:pt x="559308" y="833640"/>
                  </a:lnTo>
                  <a:lnTo>
                    <a:pt x="541020" y="877836"/>
                  </a:lnTo>
                  <a:lnTo>
                    <a:pt x="513588" y="911364"/>
                  </a:lnTo>
                  <a:lnTo>
                    <a:pt x="475488" y="943368"/>
                  </a:lnTo>
                  <a:lnTo>
                    <a:pt x="443484" y="963180"/>
                  </a:lnTo>
                  <a:lnTo>
                    <a:pt x="425196" y="973848"/>
                  </a:lnTo>
                  <a:lnTo>
                    <a:pt x="388620" y="992136"/>
                  </a:lnTo>
                  <a:lnTo>
                    <a:pt x="367284" y="1001280"/>
                  </a:lnTo>
                  <a:lnTo>
                    <a:pt x="347472" y="1010424"/>
                  </a:lnTo>
                  <a:lnTo>
                    <a:pt x="324612" y="1018044"/>
                  </a:lnTo>
                  <a:lnTo>
                    <a:pt x="303276" y="1025664"/>
                  </a:lnTo>
                  <a:lnTo>
                    <a:pt x="280416" y="1033284"/>
                  </a:lnTo>
                  <a:lnTo>
                    <a:pt x="207264" y="1051572"/>
                  </a:lnTo>
                  <a:lnTo>
                    <a:pt x="182880" y="1056144"/>
                  </a:lnTo>
                  <a:lnTo>
                    <a:pt x="156972" y="1060716"/>
                  </a:lnTo>
                  <a:lnTo>
                    <a:pt x="131064" y="1063764"/>
                  </a:lnTo>
                  <a:lnTo>
                    <a:pt x="105156" y="1068336"/>
                  </a:lnTo>
                  <a:lnTo>
                    <a:pt x="62992" y="1070762"/>
                  </a:lnTo>
                  <a:lnTo>
                    <a:pt x="62979" y="1069860"/>
                  </a:lnTo>
                  <a:lnTo>
                    <a:pt x="62865" y="1065288"/>
                  </a:lnTo>
                  <a:lnTo>
                    <a:pt x="62750" y="1060716"/>
                  </a:lnTo>
                  <a:lnTo>
                    <a:pt x="62636" y="1056144"/>
                  </a:lnTo>
                  <a:lnTo>
                    <a:pt x="62560" y="1053096"/>
                  </a:lnTo>
                  <a:lnTo>
                    <a:pt x="62484" y="1050048"/>
                  </a:lnTo>
                  <a:lnTo>
                    <a:pt x="0" y="1083576"/>
                  </a:lnTo>
                  <a:lnTo>
                    <a:pt x="64008" y="1112532"/>
                  </a:lnTo>
                  <a:lnTo>
                    <a:pt x="63525" y="1092720"/>
                  </a:lnTo>
                  <a:lnTo>
                    <a:pt x="63512" y="1092174"/>
                  </a:lnTo>
                  <a:lnTo>
                    <a:pt x="82296" y="1091196"/>
                  </a:lnTo>
                  <a:lnTo>
                    <a:pt x="134112" y="1085100"/>
                  </a:lnTo>
                  <a:lnTo>
                    <a:pt x="161544" y="1080528"/>
                  </a:lnTo>
                  <a:lnTo>
                    <a:pt x="187452" y="1077480"/>
                  </a:lnTo>
                  <a:lnTo>
                    <a:pt x="211836" y="1071384"/>
                  </a:lnTo>
                  <a:lnTo>
                    <a:pt x="237744" y="1065288"/>
                  </a:lnTo>
                  <a:lnTo>
                    <a:pt x="286512" y="1053096"/>
                  </a:lnTo>
                  <a:lnTo>
                    <a:pt x="332232" y="1037856"/>
                  </a:lnTo>
                  <a:lnTo>
                    <a:pt x="355092" y="1028712"/>
                  </a:lnTo>
                  <a:lnTo>
                    <a:pt x="376428" y="1021092"/>
                  </a:lnTo>
                  <a:lnTo>
                    <a:pt x="397764" y="1011948"/>
                  </a:lnTo>
                  <a:lnTo>
                    <a:pt x="417576" y="1001280"/>
                  </a:lnTo>
                  <a:lnTo>
                    <a:pt x="435864" y="992136"/>
                  </a:lnTo>
                  <a:lnTo>
                    <a:pt x="487680" y="960132"/>
                  </a:lnTo>
                  <a:lnTo>
                    <a:pt x="541020" y="912888"/>
                  </a:lnTo>
                  <a:lnTo>
                    <a:pt x="566928" y="874788"/>
                  </a:lnTo>
                  <a:lnTo>
                    <a:pt x="580644" y="835164"/>
                  </a:lnTo>
                  <a:lnTo>
                    <a:pt x="580644" y="822972"/>
                  </a:lnTo>
                  <a:lnTo>
                    <a:pt x="582168" y="810780"/>
                  </a:lnTo>
                  <a:lnTo>
                    <a:pt x="583692" y="800112"/>
                  </a:lnTo>
                  <a:lnTo>
                    <a:pt x="586740" y="789444"/>
                  </a:lnTo>
                  <a:lnTo>
                    <a:pt x="592836" y="778776"/>
                  </a:lnTo>
                  <a:lnTo>
                    <a:pt x="598932" y="766584"/>
                  </a:lnTo>
                  <a:lnTo>
                    <a:pt x="626364" y="733056"/>
                  </a:lnTo>
                  <a:lnTo>
                    <a:pt x="665988" y="701052"/>
                  </a:lnTo>
                  <a:lnTo>
                    <a:pt x="697992" y="679716"/>
                  </a:lnTo>
                  <a:lnTo>
                    <a:pt x="714756" y="670572"/>
                  </a:lnTo>
                  <a:lnTo>
                    <a:pt x="733044" y="659904"/>
                  </a:lnTo>
                  <a:lnTo>
                    <a:pt x="772668" y="641616"/>
                  </a:lnTo>
                  <a:lnTo>
                    <a:pt x="794004" y="633996"/>
                  </a:lnTo>
                  <a:lnTo>
                    <a:pt x="815340" y="624852"/>
                  </a:lnTo>
                  <a:lnTo>
                    <a:pt x="838200" y="617232"/>
                  </a:lnTo>
                  <a:lnTo>
                    <a:pt x="861060" y="611136"/>
                  </a:lnTo>
                  <a:lnTo>
                    <a:pt x="883920" y="603516"/>
                  </a:lnTo>
                  <a:lnTo>
                    <a:pt x="908304" y="597420"/>
                  </a:lnTo>
                  <a:lnTo>
                    <a:pt x="932688" y="592848"/>
                  </a:lnTo>
                  <a:lnTo>
                    <a:pt x="958596" y="586752"/>
                  </a:lnTo>
                  <a:lnTo>
                    <a:pt x="982980" y="582180"/>
                  </a:lnTo>
                  <a:lnTo>
                    <a:pt x="1060704" y="573036"/>
                  </a:lnTo>
                  <a:lnTo>
                    <a:pt x="1114044" y="569988"/>
                  </a:lnTo>
                  <a:lnTo>
                    <a:pt x="1139952" y="569988"/>
                  </a:lnTo>
                  <a:lnTo>
                    <a:pt x="1139952" y="548652"/>
                  </a:lnTo>
                  <a:close/>
                </a:path>
              </a:pathLst>
            </a:custGeom>
            <a:solidFill>
              <a:srgbClr val="4F80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50298" y="3417849"/>
            <a:ext cx="4181475" cy="25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sz="1450" b="1" dirty="0">
                <a:latin typeface="Calibri"/>
                <a:cs typeface="Calibri"/>
              </a:rPr>
              <a:t>1)</a:t>
            </a:r>
            <a:r>
              <a:rPr sz="1450" b="1" spc="95" dirty="0">
                <a:latin typeface="Calibri"/>
                <a:cs typeface="Calibri"/>
              </a:rPr>
              <a:t> </a:t>
            </a:r>
            <a:r>
              <a:rPr sz="1450" b="1" spc="45" dirty="0">
                <a:latin typeface="Calibri"/>
                <a:cs typeface="Calibri"/>
              </a:rPr>
              <a:t>Pregnancy</a:t>
            </a:r>
            <a:r>
              <a:rPr sz="1450" b="1" spc="160" dirty="0">
                <a:latin typeface="Calibri"/>
                <a:cs typeface="Calibri"/>
              </a:rPr>
              <a:t> </a:t>
            </a:r>
            <a:r>
              <a:rPr sz="1450" b="1" spc="110" dirty="0">
                <a:latin typeface="Calibri"/>
                <a:cs typeface="Calibri"/>
              </a:rPr>
              <a:t>:</a:t>
            </a:r>
            <a:r>
              <a:rPr sz="1450" b="1" spc="135" dirty="0">
                <a:latin typeface="Calibri"/>
                <a:cs typeface="Calibri"/>
              </a:rPr>
              <a:t> </a:t>
            </a:r>
            <a:r>
              <a:rPr sz="1450" b="1" spc="90" dirty="0">
                <a:latin typeface="Calibri"/>
                <a:cs typeface="Calibri"/>
              </a:rPr>
              <a:t>The</a:t>
            </a:r>
            <a:r>
              <a:rPr sz="1450" b="1" spc="165" dirty="0">
                <a:latin typeface="Calibri"/>
                <a:cs typeface="Calibri"/>
              </a:rPr>
              <a:t> </a:t>
            </a:r>
            <a:r>
              <a:rPr sz="1450" b="1" dirty="0">
                <a:latin typeface="Calibri"/>
                <a:cs typeface="Calibri"/>
              </a:rPr>
              <a:t>comments</a:t>
            </a:r>
            <a:r>
              <a:rPr sz="1450" b="1" spc="80" dirty="0">
                <a:latin typeface="Calibri"/>
                <a:cs typeface="Calibri"/>
              </a:rPr>
              <a:t> </a:t>
            </a:r>
            <a:r>
              <a:rPr sz="1450" b="1" dirty="0">
                <a:latin typeface="Calibri"/>
                <a:cs typeface="Calibri"/>
              </a:rPr>
              <a:t>causes</a:t>
            </a:r>
            <a:r>
              <a:rPr sz="1450" b="1" spc="135" dirty="0">
                <a:latin typeface="Calibri"/>
                <a:cs typeface="Calibri"/>
              </a:rPr>
              <a:t> </a:t>
            </a:r>
            <a:r>
              <a:rPr sz="1450" b="1" spc="55" dirty="0">
                <a:latin typeface="Calibri"/>
                <a:cs typeface="Calibri"/>
              </a:rPr>
              <a:t>of</a:t>
            </a:r>
            <a:r>
              <a:rPr sz="1450" b="1" spc="105" dirty="0">
                <a:latin typeface="Calibri"/>
                <a:cs typeface="Calibri"/>
              </a:rPr>
              <a:t>  </a:t>
            </a:r>
            <a:r>
              <a:rPr sz="1450" b="1" dirty="0">
                <a:latin typeface="Calibri"/>
                <a:cs typeface="Calibri"/>
              </a:rPr>
              <a:t>2</a:t>
            </a:r>
            <a:r>
              <a:rPr sz="1500" b="1" baseline="25000" dirty="0">
                <a:latin typeface="Calibri"/>
                <a:cs typeface="Calibri"/>
              </a:rPr>
              <a:t>ndry</a:t>
            </a:r>
            <a:r>
              <a:rPr sz="1500" b="1" spc="15" baseline="25000" dirty="0">
                <a:latin typeface="Calibri"/>
                <a:cs typeface="Calibri"/>
              </a:rPr>
              <a:t> </a:t>
            </a:r>
            <a:r>
              <a:rPr sz="1450" b="1" spc="65" dirty="0">
                <a:latin typeface="Calibri"/>
                <a:cs typeface="Calibri"/>
              </a:rPr>
              <a:t>Piles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426449" y="2846351"/>
            <a:ext cx="1994535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dirty="0">
                <a:latin typeface="Times New Roman"/>
                <a:cs typeface="Times New Roman"/>
              </a:rPr>
              <a:t>↑</a:t>
            </a:r>
            <a:r>
              <a:rPr sz="1300" b="1" spc="15" dirty="0">
                <a:latin typeface="Times New Roman"/>
                <a:cs typeface="Times New Roman"/>
              </a:rPr>
              <a:t> </a:t>
            </a:r>
            <a:r>
              <a:rPr sz="1300" b="1" spc="55" dirty="0">
                <a:latin typeface="Calibri"/>
                <a:cs typeface="Calibri"/>
              </a:rPr>
              <a:t>IntraAbdominal</a:t>
            </a:r>
            <a:r>
              <a:rPr sz="1300" b="1" spc="30" dirty="0">
                <a:latin typeface="Calibri"/>
                <a:cs typeface="Calibri"/>
              </a:rPr>
              <a:t> </a:t>
            </a:r>
            <a:r>
              <a:rPr sz="1300" b="1" spc="-10" dirty="0">
                <a:latin typeface="Calibri"/>
                <a:cs typeface="Calibri"/>
              </a:rPr>
              <a:t>pressure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693422" y="3283155"/>
            <a:ext cx="3474085" cy="870585"/>
          </a:xfrm>
          <a:prstGeom prst="rect">
            <a:avLst/>
          </a:prstGeom>
        </p:spPr>
        <p:txBody>
          <a:bodyPr vert="horz" wrap="square" lIns="0" tIns="131445" rIns="0" bIns="0" rtlCol="0">
            <a:spAutoFit/>
          </a:bodyPr>
          <a:lstStyle/>
          <a:p>
            <a:pPr marL="405765">
              <a:lnSpc>
                <a:spcPct val="100000"/>
              </a:lnSpc>
              <a:spcBef>
                <a:spcPts val="1035"/>
              </a:spcBef>
            </a:pPr>
            <a:r>
              <a:rPr sz="1300" b="1" spc="55" dirty="0">
                <a:latin typeface="Calibri"/>
                <a:cs typeface="Calibri"/>
              </a:rPr>
              <a:t>Compression</a:t>
            </a:r>
            <a:r>
              <a:rPr sz="1300" b="1" spc="80" dirty="0">
                <a:latin typeface="Calibri"/>
                <a:cs typeface="Calibri"/>
              </a:rPr>
              <a:t> </a:t>
            </a:r>
            <a:r>
              <a:rPr sz="1300" b="1" dirty="0">
                <a:latin typeface="Calibri"/>
                <a:cs typeface="Calibri"/>
              </a:rPr>
              <a:t>on</a:t>
            </a:r>
            <a:r>
              <a:rPr sz="1300" b="1" spc="145" dirty="0">
                <a:latin typeface="Calibri"/>
                <a:cs typeface="Calibri"/>
              </a:rPr>
              <a:t> </a:t>
            </a:r>
            <a:r>
              <a:rPr sz="1300" b="1" dirty="0">
                <a:latin typeface="Calibri"/>
                <a:cs typeface="Calibri"/>
              </a:rPr>
              <a:t>portal</a:t>
            </a:r>
            <a:r>
              <a:rPr sz="1300" b="1" spc="135" dirty="0">
                <a:latin typeface="Calibri"/>
                <a:cs typeface="Calibri"/>
              </a:rPr>
              <a:t> </a:t>
            </a:r>
            <a:r>
              <a:rPr sz="1300" b="1" spc="-10" dirty="0">
                <a:latin typeface="Calibri"/>
                <a:cs typeface="Calibri"/>
              </a:rPr>
              <a:t>circulation</a:t>
            </a:r>
            <a:endParaRPr sz="1300">
              <a:latin typeface="Calibri"/>
              <a:cs typeface="Calibri"/>
            </a:endParaRPr>
          </a:p>
          <a:p>
            <a:pPr marL="2823845" marR="5080" indent="-257810">
              <a:lnSpc>
                <a:spcPct val="102400"/>
              </a:lnSpc>
              <a:spcBef>
                <a:spcPts val="595"/>
              </a:spcBef>
            </a:pPr>
            <a:r>
              <a:rPr sz="850" b="1" spc="20" dirty="0">
                <a:latin typeface="Calibri"/>
                <a:cs typeface="Calibri"/>
              </a:rPr>
              <a:t>Relaxation</a:t>
            </a:r>
            <a:r>
              <a:rPr sz="850" b="1" spc="100" dirty="0">
                <a:latin typeface="Calibri"/>
                <a:cs typeface="Calibri"/>
              </a:rPr>
              <a:t> </a:t>
            </a:r>
            <a:r>
              <a:rPr sz="850" b="1" spc="20" dirty="0">
                <a:latin typeface="Calibri"/>
                <a:cs typeface="Calibri"/>
              </a:rPr>
              <a:t>of</a:t>
            </a:r>
            <a:r>
              <a:rPr sz="850" b="1" spc="65" dirty="0">
                <a:latin typeface="Calibri"/>
                <a:cs typeface="Calibri"/>
              </a:rPr>
              <a:t> </a:t>
            </a:r>
            <a:r>
              <a:rPr sz="850" b="1" spc="-20" dirty="0">
                <a:latin typeface="Calibri"/>
                <a:cs typeface="Calibri"/>
              </a:rPr>
              <a:t>wall</a:t>
            </a:r>
            <a:r>
              <a:rPr sz="850" b="1" spc="500" dirty="0">
                <a:latin typeface="Calibri"/>
                <a:cs typeface="Calibri"/>
              </a:rPr>
              <a:t> </a:t>
            </a:r>
            <a:r>
              <a:rPr sz="850" b="1" dirty="0">
                <a:latin typeface="Calibri"/>
                <a:cs typeface="Calibri"/>
              </a:rPr>
              <a:t>of</a:t>
            </a:r>
            <a:r>
              <a:rPr sz="850" b="1" spc="60" dirty="0">
                <a:latin typeface="Calibri"/>
                <a:cs typeface="Calibri"/>
              </a:rPr>
              <a:t> </a:t>
            </a:r>
            <a:r>
              <a:rPr sz="850" b="1" spc="-10" dirty="0">
                <a:latin typeface="Calibri"/>
                <a:cs typeface="Calibri"/>
              </a:rPr>
              <a:t>veins</a:t>
            </a:r>
            <a:endParaRPr sz="850">
              <a:latin typeface="Calibri"/>
              <a:cs typeface="Calibri"/>
            </a:endParaRPr>
          </a:p>
          <a:p>
            <a:pPr marL="12700">
              <a:lnSpc>
                <a:spcPts val="1470"/>
              </a:lnSpc>
            </a:pPr>
            <a:r>
              <a:rPr sz="1300" b="1" dirty="0">
                <a:latin typeface="Calibri"/>
                <a:cs typeface="Calibri"/>
              </a:rPr>
              <a:t>Progesterone</a:t>
            </a:r>
            <a:r>
              <a:rPr sz="1300" b="1" spc="135" dirty="0">
                <a:latin typeface="Calibri"/>
                <a:cs typeface="Calibri"/>
              </a:rPr>
              <a:t> </a:t>
            </a:r>
            <a:r>
              <a:rPr sz="1300" b="1" dirty="0">
                <a:latin typeface="Times New Roman"/>
                <a:cs typeface="Times New Roman"/>
              </a:rPr>
              <a:t></a:t>
            </a:r>
            <a:r>
              <a:rPr sz="1300" b="1" spc="145" dirty="0">
                <a:latin typeface="Times New Roman"/>
                <a:cs typeface="Times New Roman"/>
              </a:rPr>
              <a:t> </a:t>
            </a:r>
            <a:r>
              <a:rPr sz="1300" b="1" spc="55" dirty="0">
                <a:latin typeface="Calibri"/>
                <a:cs typeface="Calibri"/>
              </a:rPr>
              <a:t>Relaxation</a:t>
            </a:r>
            <a:r>
              <a:rPr sz="1300" b="1" spc="130" dirty="0">
                <a:latin typeface="Calibri"/>
                <a:cs typeface="Calibri"/>
              </a:rPr>
              <a:t> </a:t>
            </a:r>
            <a:r>
              <a:rPr sz="1300" b="1" dirty="0">
                <a:latin typeface="Calibri"/>
                <a:cs typeface="Calibri"/>
              </a:rPr>
              <a:t>of</a:t>
            </a:r>
            <a:r>
              <a:rPr sz="1300" b="1" spc="180" dirty="0">
                <a:latin typeface="Calibri"/>
                <a:cs typeface="Calibri"/>
              </a:rPr>
              <a:t> </a:t>
            </a:r>
            <a:r>
              <a:rPr sz="1300" b="1" dirty="0">
                <a:latin typeface="Calibri"/>
                <a:cs typeface="Calibri"/>
              </a:rPr>
              <a:t>Smooth</a:t>
            </a:r>
            <a:r>
              <a:rPr sz="1300" b="1" spc="125" dirty="0">
                <a:latin typeface="Calibri"/>
                <a:cs typeface="Calibri"/>
              </a:rPr>
              <a:t> </a:t>
            </a:r>
            <a:r>
              <a:rPr sz="1300" b="1" spc="-10" dirty="0">
                <a:latin typeface="Calibri"/>
                <a:cs typeface="Calibri"/>
              </a:rPr>
              <a:t>muscle</a:t>
            </a:r>
            <a:endParaRPr sz="13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5091684" y="3811523"/>
            <a:ext cx="2223770" cy="1789430"/>
            <a:chOff x="5091684" y="3811523"/>
            <a:chExt cx="2223770" cy="1789430"/>
          </a:xfrm>
        </p:grpSpPr>
        <p:sp>
          <p:nvSpPr>
            <p:cNvPr id="13" name="object 13"/>
            <p:cNvSpPr/>
            <p:nvPr/>
          </p:nvSpPr>
          <p:spPr>
            <a:xfrm>
              <a:off x="6941820" y="3811523"/>
              <a:ext cx="373380" cy="131445"/>
            </a:xfrm>
            <a:custGeom>
              <a:avLst/>
              <a:gdLst/>
              <a:ahLst/>
              <a:cxnLst/>
              <a:rect l="l" t="t" r="r" b="b"/>
              <a:pathLst>
                <a:path w="373379" h="131445">
                  <a:moveTo>
                    <a:pt x="312419" y="62484"/>
                  </a:moveTo>
                  <a:lnTo>
                    <a:pt x="311081" y="44196"/>
                  </a:lnTo>
                  <a:lnTo>
                    <a:pt x="310970" y="42672"/>
                  </a:lnTo>
                  <a:lnTo>
                    <a:pt x="310936" y="42210"/>
                  </a:lnTo>
                  <a:lnTo>
                    <a:pt x="321563" y="41148"/>
                  </a:lnTo>
                  <a:lnTo>
                    <a:pt x="320109" y="20782"/>
                  </a:lnTo>
                  <a:lnTo>
                    <a:pt x="320039" y="19812"/>
                  </a:lnTo>
                  <a:lnTo>
                    <a:pt x="309297" y="19812"/>
                  </a:lnTo>
                  <a:lnTo>
                    <a:pt x="307848" y="0"/>
                  </a:lnTo>
                  <a:lnTo>
                    <a:pt x="355176" y="19812"/>
                  </a:lnTo>
                  <a:lnTo>
                    <a:pt x="320039" y="19812"/>
                  </a:lnTo>
                  <a:lnTo>
                    <a:pt x="309368" y="20782"/>
                  </a:lnTo>
                  <a:lnTo>
                    <a:pt x="357494" y="20782"/>
                  </a:lnTo>
                  <a:lnTo>
                    <a:pt x="373380" y="27432"/>
                  </a:lnTo>
                  <a:lnTo>
                    <a:pt x="312419" y="62484"/>
                  </a:lnTo>
                  <a:close/>
                </a:path>
                <a:path w="373379" h="131445">
                  <a:moveTo>
                    <a:pt x="310936" y="42210"/>
                  </a:moveTo>
                  <a:lnTo>
                    <a:pt x="309368" y="20782"/>
                  </a:lnTo>
                  <a:lnTo>
                    <a:pt x="320039" y="19812"/>
                  </a:lnTo>
                  <a:lnTo>
                    <a:pt x="321455" y="39624"/>
                  </a:lnTo>
                  <a:lnTo>
                    <a:pt x="321563" y="41148"/>
                  </a:lnTo>
                  <a:lnTo>
                    <a:pt x="310936" y="42210"/>
                  </a:lnTo>
                  <a:close/>
                </a:path>
                <a:path w="373379" h="131445">
                  <a:moveTo>
                    <a:pt x="195072" y="76200"/>
                  </a:moveTo>
                  <a:lnTo>
                    <a:pt x="175260" y="76200"/>
                  </a:lnTo>
                  <a:lnTo>
                    <a:pt x="176783" y="71628"/>
                  </a:lnTo>
                  <a:lnTo>
                    <a:pt x="176783" y="65532"/>
                  </a:lnTo>
                  <a:lnTo>
                    <a:pt x="178307" y="64008"/>
                  </a:lnTo>
                  <a:lnTo>
                    <a:pt x="181356" y="59436"/>
                  </a:lnTo>
                  <a:lnTo>
                    <a:pt x="182880" y="57912"/>
                  </a:lnTo>
                  <a:lnTo>
                    <a:pt x="184404" y="57912"/>
                  </a:lnTo>
                  <a:lnTo>
                    <a:pt x="188976" y="53340"/>
                  </a:lnTo>
                  <a:lnTo>
                    <a:pt x="188976" y="51816"/>
                  </a:lnTo>
                  <a:lnTo>
                    <a:pt x="190500" y="51816"/>
                  </a:lnTo>
                  <a:lnTo>
                    <a:pt x="228600" y="35052"/>
                  </a:lnTo>
                  <a:lnTo>
                    <a:pt x="286512" y="22860"/>
                  </a:lnTo>
                  <a:lnTo>
                    <a:pt x="309368" y="20782"/>
                  </a:lnTo>
                  <a:lnTo>
                    <a:pt x="310747" y="39624"/>
                  </a:lnTo>
                  <a:lnTo>
                    <a:pt x="310858" y="41148"/>
                  </a:lnTo>
                  <a:lnTo>
                    <a:pt x="310936" y="42210"/>
                  </a:lnTo>
                  <a:lnTo>
                    <a:pt x="289560" y="44196"/>
                  </a:lnTo>
                  <a:lnTo>
                    <a:pt x="274319" y="47244"/>
                  </a:lnTo>
                  <a:lnTo>
                    <a:pt x="260604" y="48768"/>
                  </a:lnTo>
                  <a:lnTo>
                    <a:pt x="246888" y="51816"/>
                  </a:lnTo>
                  <a:lnTo>
                    <a:pt x="234695" y="54864"/>
                  </a:lnTo>
                  <a:lnTo>
                    <a:pt x="224028" y="59436"/>
                  </a:lnTo>
                  <a:lnTo>
                    <a:pt x="214883" y="62484"/>
                  </a:lnTo>
                  <a:lnTo>
                    <a:pt x="207264" y="65532"/>
                  </a:lnTo>
                  <a:lnTo>
                    <a:pt x="203200" y="68580"/>
                  </a:lnTo>
                  <a:lnTo>
                    <a:pt x="202692" y="68580"/>
                  </a:lnTo>
                  <a:lnTo>
                    <a:pt x="198628" y="71628"/>
                  </a:lnTo>
                  <a:lnTo>
                    <a:pt x="198119" y="71628"/>
                  </a:lnTo>
                  <a:lnTo>
                    <a:pt x="197611" y="72390"/>
                  </a:lnTo>
                  <a:lnTo>
                    <a:pt x="197510" y="72542"/>
                  </a:lnTo>
                  <a:lnTo>
                    <a:pt x="197104" y="72771"/>
                  </a:lnTo>
                  <a:lnTo>
                    <a:pt x="196595" y="73152"/>
                  </a:lnTo>
                  <a:lnTo>
                    <a:pt x="197103" y="73152"/>
                  </a:lnTo>
                  <a:lnTo>
                    <a:pt x="195072" y="76200"/>
                  </a:lnTo>
                  <a:close/>
                </a:path>
                <a:path w="373379" h="131445">
                  <a:moveTo>
                    <a:pt x="201168" y="70104"/>
                  </a:moveTo>
                  <a:lnTo>
                    <a:pt x="202692" y="68580"/>
                  </a:lnTo>
                  <a:lnTo>
                    <a:pt x="203200" y="68580"/>
                  </a:lnTo>
                  <a:lnTo>
                    <a:pt x="201168" y="70104"/>
                  </a:lnTo>
                  <a:close/>
                </a:path>
                <a:path w="373379" h="131445">
                  <a:moveTo>
                    <a:pt x="173736" y="76200"/>
                  </a:moveTo>
                  <a:lnTo>
                    <a:pt x="176783" y="71628"/>
                  </a:lnTo>
                  <a:lnTo>
                    <a:pt x="175768" y="74676"/>
                  </a:lnTo>
                  <a:lnTo>
                    <a:pt x="175260" y="74676"/>
                  </a:lnTo>
                  <a:lnTo>
                    <a:pt x="173736" y="76200"/>
                  </a:lnTo>
                  <a:close/>
                </a:path>
                <a:path w="373379" h="131445">
                  <a:moveTo>
                    <a:pt x="197611" y="72390"/>
                  </a:moveTo>
                  <a:lnTo>
                    <a:pt x="198119" y="71628"/>
                  </a:lnTo>
                  <a:lnTo>
                    <a:pt x="197950" y="72136"/>
                  </a:lnTo>
                  <a:lnTo>
                    <a:pt x="197611" y="72390"/>
                  </a:lnTo>
                  <a:close/>
                </a:path>
                <a:path w="373379" h="131445">
                  <a:moveTo>
                    <a:pt x="197950" y="72136"/>
                  </a:moveTo>
                  <a:lnTo>
                    <a:pt x="198119" y="71628"/>
                  </a:lnTo>
                  <a:lnTo>
                    <a:pt x="198628" y="71628"/>
                  </a:lnTo>
                  <a:lnTo>
                    <a:pt x="197950" y="72136"/>
                  </a:lnTo>
                  <a:close/>
                </a:path>
                <a:path w="373379" h="131445">
                  <a:moveTo>
                    <a:pt x="197357" y="73914"/>
                  </a:moveTo>
                  <a:lnTo>
                    <a:pt x="197738" y="72771"/>
                  </a:lnTo>
                  <a:lnTo>
                    <a:pt x="197815" y="72542"/>
                  </a:lnTo>
                  <a:lnTo>
                    <a:pt x="199643" y="71628"/>
                  </a:lnTo>
                  <a:lnTo>
                    <a:pt x="197357" y="73914"/>
                  </a:lnTo>
                  <a:close/>
                </a:path>
                <a:path w="373379" h="131445">
                  <a:moveTo>
                    <a:pt x="197357" y="72771"/>
                  </a:moveTo>
                  <a:lnTo>
                    <a:pt x="197408" y="72542"/>
                  </a:lnTo>
                  <a:lnTo>
                    <a:pt x="197950" y="72136"/>
                  </a:lnTo>
                  <a:lnTo>
                    <a:pt x="197865" y="72390"/>
                  </a:lnTo>
                  <a:lnTo>
                    <a:pt x="197815" y="72542"/>
                  </a:lnTo>
                  <a:lnTo>
                    <a:pt x="197357" y="72771"/>
                  </a:lnTo>
                  <a:close/>
                </a:path>
                <a:path w="373379" h="131445">
                  <a:moveTo>
                    <a:pt x="195072" y="76200"/>
                  </a:moveTo>
                  <a:lnTo>
                    <a:pt x="197357" y="72771"/>
                  </a:lnTo>
                  <a:lnTo>
                    <a:pt x="197815" y="72542"/>
                  </a:lnTo>
                  <a:lnTo>
                    <a:pt x="197357" y="73914"/>
                  </a:lnTo>
                  <a:lnTo>
                    <a:pt x="195072" y="76200"/>
                  </a:lnTo>
                  <a:close/>
                </a:path>
                <a:path w="373379" h="131445">
                  <a:moveTo>
                    <a:pt x="197103" y="73152"/>
                  </a:moveTo>
                  <a:lnTo>
                    <a:pt x="196595" y="73152"/>
                  </a:lnTo>
                  <a:lnTo>
                    <a:pt x="197357" y="72771"/>
                  </a:lnTo>
                  <a:lnTo>
                    <a:pt x="197103" y="73152"/>
                  </a:lnTo>
                  <a:close/>
                </a:path>
                <a:path w="373379" h="131445">
                  <a:moveTo>
                    <a:pt x="196596" y="76200"/>
                  </a:moveTo>
                  <a:lnTo>
                    <a:pt x="195072" y="76200"/>
                  </a:lnTo>
                  <a:lnTo>
                    <a:pt x="197357" y="73914"/>
                  </a:lnTo>
                  <a:lnTo>
                    <a:pt x="196596" y="76200"/>
                  </a:lnTo>
                  <a:close/>
                </a:path>
                <a:path w="373379" h="131445">
                  <a:moveTo>
                    <a:pt x="195580" y="79248"/>
                  </a:moveTo>
                  <a:lnTo>
                    <a:pt x="170688" y="79248"/>
                  </a:lnTo>
                  <a:lnTo>
                    <a:pt x="175260" y="74676"/>
                  </a:lnTo>
                  <a:lnTo>
                    <a:pt x="175768" y="74676"/>
                  </a:lnTo>
                  <a:lnTo>
                    <a:pt x="175260" y="76200"/>
                  </a:lnTo>
                  <a:lnTo>
                    <a:pt x="196596" y="76200"/>
                  </a:lnTo>
                  <a:lnTo>
                    <a:pt x="195580" y="79248"/>
                  </a:lnTo>
                  <a:close/>
                </a:path>
                <a:path w="373379" h="131445">
                  <a:moveTo>
                    <a:pt x="0" y="131064"/>
                  </a:moveTo>
                  <a:lnTo>
                    <a:pt x="0" y="109728"/>
                  </a:lnTo>
                  <a:lnTo>
                    <a:pt x="33528" y="109728"/>
                  </a:lnTo>
                  <a:lnTo>
                    <a:pt x="67056" y="106680"/>
                  </a:lnTo>
                  <a:lnTo>
                    <a:pt x="82296" y="103632"/>
                  </a:lnTo>
                  <a:lnTo>
                    <a:pt x="97536" y="102108"/>
                  </a:lnTo>
                  <a:lnTo>
                    <a:pt x="112776" y="99060"/>
                  </a:lnTo>
                  <a:lnTo>
                    <a:pt x="137160" y="92964"/>
                  </a:lnTo>
                  <a:lnTo>
                    <a:pt x="149352" y="88392"/>
                  </a:lnTo>
                  <a:lnTo>
                    <a:pt x="158495" y="85344"/>
                  </a:lnTo>
                  <a:lnTo>
                    <a:pt x="166116" y="82296"/>
                  </a:lnTo>
                  <a:lnTo>
                    <a:pt x="172212" y="77724"/>
                  </a:lnTo>
                  <a:lnTo>
                    <a:pt x="170688" y="79248"/>
                  </a:lnTo>
                  <a:lnTo>
                    <a:pt x="195580" y="79248"/>
                  </a:lnTo>
                  <a:lnTo>
                    <a:pt x="195072" y="80772"/>
                  </a:lnTo>
                  <a:lnTo>
                    <a:pt x="195072" y="83820"/>
                  </a:lnTo>
                  <a:lnTo>
                    <a:pt x="190500" y="88392"/>
                  </a:lnTo>
                  <a:lnTo>
                    <a:pt x="190500" y="89916"/>
                  </a:lnTo>
                  <a:lnTo>
                    <a:pt x="188976" y="89916"/>
                  </a:lnTo>
                  <a:lnTo>
                    <a:pt x="188976" y="91440"/>
                  </a:lnTo>
                  <a:lnTo>
                    <a:pt x="184404" y="94488"/>
                  </a:lnTo>
                  <a:lnTo>
                    <a:pt x="182880" y="96012"/>
                  </a:lnTo>
                  <a:lnTo>
                    <a:pt x="143256" y="112776"/>
                  </a:lnTo>
                  <a:lnTo>
                    <a:pt x="85344" y="124968"/>
                  </a:lnTo>
                  <a:lnTo>
                    <a:pt x="35052" y="129540"/>
                  </a:lnTo>
                  <a:lnTo>
                    <a:pt x="0" y="131064"/>
                  </a:lnTo>
                  <a:close/>
                </a:path>
              </a:pathLst>
            </a:custGeom>
            <a:solidFill>
              <a:srgbClr val="4F80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91684" y="4454651"/>
              <a:ext cx="1879091" cy="1146048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68039" y="4877802"/>
            <a:ext cx="1393190" cy="25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b="1" dirty="0">
                <a:latin typeface="Calibri"/>
                <a:cs typeface="Calibri"/>
              </a:rPr>
              <a:t>2)</a:t>
            </a:r>
            <a:r>
              <a:rPr sz="1450" b="1" spc="90" dirty="0">
                <a:latin typeface="Calibri"/>
                <a:cs typeface="Calibri"/>
              </a:rPr>
              <a:t> </a:t>
            </a:r>
            <a:r>
              <a:rPr sz="1450" b="1" spc="65" dirty="0">
                <a:latin typeface="Calibri"/>
                <a:cs typeface="Calibri"/>
              </a:rPr>
              <a:t>Rectal</a:t>
            </a:r>
            <a:r>
              <a:rPr sz="1450" b="1" spc="95" dirty="0">
                <a:latin typeface="Calibri"/>
                <a:cs typeface="Calibri"/>
              </a:rPr>
              <a:t> </a:t>
            </a:r>
            <a:r>
              <a:rPr sz="1450" b="1" spc="65" dirty="0">
                <a:latin typeface="Calibri"/>
                <a:cs typeface="Calibri"/>
              </a:rPr>
              <a:t>Cancer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160500" y="4653829"/>
            <a:ext cx="668655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b="1" spc="-10" dirty="0">
                <a:latin typeface="Calibri"/>
                <a:cs typeface="Calibri"/>
              </a:rPr>
              <a:t>Compress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122423" y="5005837"/>
            <a:ext cx="743585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b="1" spc="-10" dirty="0">
                <a:latin typeface="Calibri"/>
                <a:cs typeface="Calibri"/>
              </a:rPr>
              <a:t>thrombosis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2363" y="5682497"/>
            <a:ext cx="1908175" cy="25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b="1" dirty="0">
                <a:latin typeface="Calibri"/>
                <a:cs typeface="Calibri"/>
              </a:rPr>
              <a:t>3)</a:t>
            </a:r>
            <a:r>
              <a:rPr sz="1450" b="1" spc="75" dirty="0">
                <a:latin typeface="Calibri"/>
                <a:cs typeface="Calibri"/>
              </a:rPr>
              <a:t> </a:t>
            </a:r>
            <a:r>
              <a:rPr sz="1450" b="1" spc="65" dirty="0">
                <a:latin typeface="Calibri"/>
                <a:cs typeface="Calibri"/>
              </a:rPr>
              <a:t>Portal</a:t>
            </a:r>
            <a:r>
              <a:rPr sz="1450" b="1" spc="50" dirty="0">
                <a:latin typeface="Calibri"/>
                <a:cs typeface="Calibri"/>
              </a:rPr>
              <a:t> </a:t>
            </a:r>
            <a:r>
              <a:rPr sz="1450" b="1" spc="40" dirty="0">
                <a:latin typeface="Calibri"/>
                <a:cs typeface="Calibri"/>
              </a:rPr>
              <a:t>Hypertension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401273" y="5655059"/>
            <a:ext cx="2502535" cy="278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50" b="1" spc="10" dirty="0">
                <a:latin typeface="Calibri"/>
                <a:cs typeface="Calibri"/>
              </a:rPr>
              <a:t>Portosystemic</a:t>
            </a:r>
            <a:r>
              <a:rPr sz="1650" b="1" spc="290" dirty="0">
                <a:latin typeface="Calibri"/>
                <a:cs typeface="Calibri"/>
              </a:rPr>
              <a:t> </a:t>
            </a:r>
            <a:r>
              <a:rPr sz="1650" b="1" spc="-10" dirty="0">
                <a:latin typeface="Calibri"/>
                <a:cs typeface="Calibri"/>
              </a:rPr>
              <a:t>anastomosis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94072" y="6330200"/>
            <a:ext cx="3580129" cy="25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b="1" dirty="0">
                <a:solidFill>
                  <a:srgbClr val="622423"/>
                </a:solidFill>
                <a:latin typeface="Calibri"/>
                <a:cs typeface="Calibri"/>
              </a:rPr>
              <a:t>1000</a:t>
            </a:r>
            <a:r>
              <a:rPr sz="1450" b="1" spc="90" dirty="0">
                <a:solidFill>
                  <a:srgbClr val="622423"/>
                </a:solidFill>
                <a:latin typeface="Calibri"/>
                <a:cs typeface="Calibri"/>
              </a:rPr>
              <a:t> </a:t>
            </a:r>
            <a:r>
              <a:rPr sz="1450" b="1" spc="85" dirty="0">
                <a:solidFill>
                  <a:srgbClr val="622423"/>
                </a:solidFill>
                <a:latin typeface="Calibri"/>
                <a:cs typeface="Calibri"/>
              </a:rPr>
              <a:t>Pt</a:t>
            </a:r>
            <a:r>
              <a:rPr sz="1450" b="1" spc="100" dirty="0">
                <a:solidFill>
                  <a:srgbClr val="622423"/>
                </a:solidFill>
                <a:latin typeface="Calibri"/>
                <a:cs typeface="Calibri"/>
              </a:rPr>
              <a:t> </a:t>
            </a:r>
            <a:r>
              <a:rPr sz="1450" b="1" spc="85" dirty="0">
                <a:solidFill>
                  <a:srgbClr val="622423"/>
                </a:solidFill>
                <a:latin typeface="Calibri"/>
                <a:cs typeface="Calibri"/>
              </a:rPr>
              <a:t>with</a:t>
            </a:r>
            <a:r>
              <a:rPr sz="1450" b="1" spc="75" dirty="0">
                <a:solidFill>
                  <a:srgbClr val="622423"/>
                </a:solidFill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622423"/>
                </a:solidFill>
                <a:latin typeface="Calibri"/>
                <a:cs typeface="Calibri"/>
              </a:rPr>
              <a:t>portal</a:t>
            </a:r>
            <a:r>
              <a:rPr sz="1450" b="1" spc="60" dirty="0">
                <a:solidFill>
                  <a:srgbClr val="622423"/>
                </a:solidFill>
                <a:latin typeface="Calibri"/>
                <a:cs typeface="Calibri"/>
              </a:rPr>
              <a:t> </a:t>
            </a:r>
            <a:r>
              <a:rPr sz="1450" b="1" spc="254" dirty="0">
                <a:solidFill>
                  <a:srgbClr val="622423"/>
                </a:solidFill>
                <a:latin typeface="Calibri"/>
                <a:cs typeface="Calibri"/>
              </a:rPr>
              <a:t>HTN</a:t>
            </a:r>
            <a:r>
              <a:rPr sz="1450" b="1" spc="110" dirty="0">
                <a:solidFill>
                  <a:srgbClr val="622423"/>
                </a:solidFill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622423"/>
                </a:solidFill>
                <a:latin typeface="Times New Roman"/>
                <a:cs typeface="Times New Roman"/>
              </a:rPr>
              <a:t></a:t>
            </a:r>
            <a:r>
              <a:rPr sz="1450" b="1" spc="70" dirty="0">
                <a:solidFill>
                  <a:srgbClr val="622423"/>
                </a:solidFill>
                <a:latin typeface="Times New Roman"/>
                <a:cs typeface="Times New Roman"/>
              </a:rPr>
              <a:t>  </a:t>
            </a:r>
            <a:r>
              <a:rPr sz="1450" b="1" dirty="0">
                <a:solidFill>
                  <a:srgbClr val="622423"/>
                </a:solidFill>
                <a:latin typeface="Calibri"/>
                <a:cs typeface="Calibri"/>
              </a:rPr>
              <a:t>500</a:t>
            </a:r>
            <a:r>
              <a:rPr sz="1450" b="1" spc="105" dirty="0">
                <a:solidFill>
                  <a:srgbClr val="622423"/>
                </a:solidFill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622423"/>
                </a:solidFill>
                <a:latin typeface="Calibri"/>
                <a:cs typeface="Calibri"/>
              </a:rPr>
              <a:t>have</a:t>
            </a:r>
            <a:r>
              <a:rPr sz="1450" b="1" spc="135" dirty="0">
                <a:solidFill>
                  <a:srgbClr val="622423"/>
                </a:solidFill>
                <a:latin typeface="Calibri"/>
                <a:cs typeface="Calibri"/>
              </a:rPr>
              <a:t> </a:t>
            </a:r>
            <a:r>
              <a:rPr sz="1450" b="1" spc="-10" dirty="0">
                <a:solidFill>
                  <a:srgbClr val="622423"/>
                </a:solidFill>
                <a:latin typeface="Calibri"/>
                <a:cs typeface="Calibri"/>
              </a:rPr>
              <a:t>piles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579607" y="6196583"/>
            <a:ext cx="574675" cy="455930"/>
          </a:xfrm>
          <a:custGeom>
            <a:avLst/>
            <a:gdLst/>
            <a:ahLst/>
            <a:cxnLst/>
            <a:rect l="l" t="t" r="r" b="b"/>
            <a:pathLst>
              <a:path w="574675" h="455929">
                <a:moveTo>
                  <a:pt x="556768" y="19812"/>
                </a:moveTo>
                <a:lnTo>
                  <a:pt x="510540" y="0"/>
                </a:lnTo>
                <a:lnTo>
                  <a:pt x="512000" y="19812"/>
                </a:lnTo>
                <a:lnTo>
                  <a:pt x="521208" y="19812"/>
                </a:lnTo>
                <a:lnTo>
                  <a:pt x="556768" y="19812"/>
                </a:lnTo>
                <a:close/>
              </a:path>
              <a:path w="574675" h="455929">
                <a:moveTo>
                  <a:pt x="574548" y="426720"/>
                </a:moveTo>
                <a:lnTo>
                  <a:pt x="513588" y="393192"/>
                </a:lnTo>
                <a:lnTo>
                  <a:pt x="512584" y="413931"/>
                </a:lnTo>
                <a:lnTo>
                  <a:pt x="512483" y="416052"/>
                </a:lnTo>
                <a:lnTo>
                  <a:pt x="511733" y="431292"/>
                </a:lnTo>
                <a:lnTo>
                  <a:pt x="512584" y="413931"/>
                </a:lnTo>
                <a:lnTo>
                  <a:pt x="496824" y="413004"/>
                </a:lnTo>
                <a:lnTo>
                  <a:pt x="422148" y="403860"/>
                </a:lnTo>
                <a:lnTo>
                  <a:pt x="379476" y="396240"/>
                </a:lnTo>
                <a:lnTo>
                  <a:pt x="329184" y="381000"/>
                </a:lnTo>
                <a:lnTo>
                  <a:pt x="323088" y="379476"/>
                </a:lnTo>
                <a:lnTo>
                  <a:pt x="316992" y="376428"/>
                </a:lnTo>
                <a:lnTo>
                  <a:pt x="312420" y="373380"/>
                </a:lnTo>
                <a:lnTo>
                  <a:pt x="307848" y="371856"/>
                </a:lnTo>
                <a:lnTo>
                  <a:pt x="303276" y="368808"/>
                </a:lnTo>
                <a:lnTo>
                  <a:pt x="298704" y="364236"/>
                </a:lnTo>
                <a:lnTo>
                  <a:pt x="297942" y="362712"/>
                </a:lnTo>
                <a:lnTo>
                  <a:pt x="297180" y="362712"/>
                </a:lnTo>
                <a:lnTo>
                  <a:pt x="277368" y="362712"/>
                </a:lnTo>
                <a:lnTo>
                  <a:pt x="275844" y="361188"/>
                </a:lnTo>
                <a:lnTo>
                  <a:pt x="277368" y="364236"/>
                </a:lnTo>
                <a:lnTo>
                  <a:pt x="277368" y="368808"/>
                </a:lnTo>
                <a:lnTo>
                  <a:pt x="278892" y="371856"/>
                </a:lnTo>
                <a:lnTo>
                  <a:pt x="278892" y="373380"/>
                </a:lnTo>
                <a:lnTo>
                  <a:pt x="280416" y="373380"/>
                </a:lnTo>
                <a:lnTo>
                  <a:pt x="280416" y="374904"/>
                </a:lnTo>
                <a:lnTo>
                  <a:pt x="281940" y="377952"/>
                </a:lnTo>
                <a:lnTo>
                  <a:pt x="286512" y="381000"/>
                </a:lnTo>
                <a:lnTo>
                  <a:pt x="291084" y="385572"/>
                </a:lnTo>
                <a:lnTo>
                  <a:pt x="295656" y="388620"/>
                </a:lnTo>
                <a:lnTo>
                  <a:pt x="336804" y="406908"/>
                </a:lnTo>
                <a:lnTo>
                  <a:pt x="374904" y="416052"/>
                </a:lnTo>
                <a:lnTo>
                  <a:pt x="419100" y="425196"/>
                </a:lnTo>
                <a:lnTo>
                  <a:pt x="467868" y="431292"/>
                </a:lnTo>
                <a:lnTo>
                  <a:pt x="511619" y="433755"/>
                </a:lnTo>
                <a:lnTo>
                  <a:pt x="511581" y="434340"/>
                </a:lnTo>
                <a:lnTo>
                  <a:pt x="510540" y="455676"/>
                </a:lnTo>
                <a:lnTo>
                  <a:pt x="557707" y="434340"/>
                </a:lnTo>
                <a:lnTo>
                  <a:pt x="574548" y="426720"/>
                </a:lnTo>
                <a:close/>
              </a:path>
              <a:path w="574675" h="455929">
                <a:moveTo>
                  <a:pt x="574548" y="27432"/>
                </a:moveTo>
                <a:lnTo>
                  <a:pt x="560311" y="21336"/>
                </a:lnTo>
                <a:lnTo>
                  <a:pt x="521423" y="21336"/>
                </a:lnTo>
                <a:lnTo>
                  <a:pt x="512102" y="21336"/>
                </a:lnTo>
                <a:lnTo>
                  <a:pt x="466344" y="28956"/>
                </a:lnTo>
                <a:lnTo>
                  <a:pt x="417576" y="42672"/>
                </a:lnTo>
                <a:lnTo>
                  <a:pt x="371856" y="60960"/>
                </a:lnTo>
                <a:lnTo>
                  <a:pt x="333756" y="82296"/>
                </a:lnTo>
                <a:lnTo>
                  <a:pt x="292608" y="118872"/>
                </a:lnTo>
                <a:lnTo>
                  <a:pt x="284988" y="134112"/>
                </a:lnTo>
                <a:lnTo>
                  <a:pt x="281940" y="140208"/>
                </a:lnTo>
                <a:lnTo>
                  <a:pt x="278892" y="147828"/>
                </a:lnTo>
                <a:lnTo>
                  <a:pt x="277368" y="156972"/>
                </a:lnTo>
                <a:lnTo>
                  <a:pt x="277368" y="167640"/>
                </a:lnTo>
                <a:lnTo>
                  <a:pt x="275844" y="172212"/>
                </a:lnTo>
                <a:lnTo>
                  <a:pt x="274320" y="178308"/>
                </a:lnTo>
                <a:lnTo>
                  <a:pt x="271272" y="182880"/>
                </a:lnTo>
                <a:lnTo>
                  <a:pt x="265176" y="195072"/>
                </a:lnTo>
                <a:lnTo>
                  <a:pt x="260604" y="199644"/>
                </a:lnTo>
                <a:lnTo>
                  <a:pt x="256032" y="205740"/>
                </a:lnTo>
                <a:lnTo>
                  <a:pt x="249936" y="211836"/>
                </a:lnTo>
                <a:lnTo>
                  <a:pt x="243840" y="216408"/>
                </a:lnTo>
                <a:lnTo>
                  <a:pt x="236220" y="222504"/>
                </a:lnTo>
                <a:lnTo>
                  <a:pt x="228600" y="227076"/>
                </a:lnTo>
                <a:lnTo>
                  <a:pt x="193548" y="246888"/>
                </a:lnTo>
                <a:lnTo>
                  <a:pt x="150876" y="263652"/>
                </a:lnTo>
                <a:lnTo>
                  <a:pt x="103632" y="277368"/>
                </a:lnTo>
                <a:lnTo>
                  <a:pt x="25908" y="288036"/>
                </a:lnTo>
                <a:lnTo>
                  <a:pt x="0" y="288036"/>
                </a:lnTo>
                <a:lnTo>
                  <a:pt x="0" y="309372"/>
                </a:lnTo>
                <a:lnTo>
                  <a:pt x="25908" y="309372"/>
                </a:lnTo>
                <a:lnTo>
                  <a:pt x="79248" y="312420"/>
                </a:lnTo>
                <a:lnTo>
                  <a:pt x="129540" y="318516"/>
                </a:lnTo>
                <a:lnTo>
                  <a:pt x="175260" y="324612"/>
                </a:lnTo>
                <a:lnTo>
                  <a:pt x="214884" y="333756"/>
                </a:lnTo>
                <a:lnTo>
                  <a:pt x="246888" y="344424"/>
                </a:lnTo>
                <a:lnTo>
                  <a:pt x="252984" y="345948"/>
                </a:lnTo>
                <a:lnTo>
                  <a:pt x="259080" y="348996"/>
                </a:lnTo>
                <a:lnTo>
                  <a:pt x="263652" y="352044"/>
                </a:lnTo>
                <a:lnTo>
                  <a:pt x="268224" y="353568"/>
                </a:lnTo>
                <a:lnTo>
                  <a:pt x="271272" y="356616"/>
                </a:lnTo>
                <a:lnTo>
                  <a:pt x="274320" y="358140"/>
                </a:lnTo>
                <a:lnTo>
                  <a:pt x="275844" y="361188"/>
                </a:lnTo>
                <a:lnTo>
                  <a:pt x="277368" y="361188"/>
                </a:lnTo>
                <a:lnTo>
                  <a:pt x="297180" y="361188"/>
                </a:lnTo>
                <a:lnTo>
                  <a:pt x="297180" y="355092"/>
                </a:lnTo>
                <a:lnTo>
                  <a:pt x="295656" y="352044"/>
                </a:lnTo>
                <a:lnTo>
                  <a:pt x="294132" y="350520"/>
                </a:lnTo>
                <a:lnTo>
                  <a:pt x="291084" y="345948"/>
                </a:lnTo>
                <a:lnTo>
                  <a:pt x="288036" y="342900"/>
                </a:lnTo>
                <a:lnTo>
                  <a:pt x="283464" y="339852"/>
                </a:lnTo>
                <a:lnTo>
                  <a:pt x="278892" y="335280"/>
                </a:lnTo>
                <a:lnTo>
                  <a:pt x="260604" y="326136"/>
                </a:lnTo>
                <a:lnTo>
                  <a:pt x="252984" y="324612"/>
                </a:lnTo>
                <a:lnTo>
                  <a:pt x="237744" y="318516"/>
                </a:lnTo>
                <a:lnTo>
                  <a:pt x="199644" y="309372"/>
                </a:lnTo>
                <a:lnTo>
                  <a:pt x="155448" y="300228"/>
                </a:lnTo>
                <a:lnTo>
                  <a:pt x="114846" y="295262"/>
                </a:lnTo>
                <a:lnTo>
                  <a:pt x="132588" y="291084"/>
                </a:lnTo>
                <a:lnTo>
                  <a:pt x="179832" y="275844"/>
                </a:lnTo>
                <a:lnTo>
                  <a:pt x="220980" y="256032"/>
                </a:lnTo>
                <a:lnTo>
                  <a:pt x="263652" y="227076"/>
                </a:lnTo>
                <a:lnTo>
                  <a:pt x="292608" y="185928"/>
                </a:lnTo>
                <a:lnTo>
                  <a:pt x="295656" y="179832"/>
                </a:lnTo>
                <a:lnTo>
                  <a:pt x="297180" y="172212"/>
                </a:lnTo>
                <a:lnTo>
                  <a:pt x="297180" y="164592"/>
                </a:lnTo>
                <a:lnTo>
                  <a:pt x="298704" y="156972"/>
                </a:lnTo>
                <a:lnTo>
                  <a:pt x="298704" y="152400"/>
                </a:lnTo>
                <a:lnTo>
                  <a:pt x="301752" y="147828"/>
                </a:lnTo>
                <a:lnTo>
                  <a:pt x="303276" y="141732"/>
                </a:lnTo>
                <a:lnTo>
                  <a:pt x="306324" y="137160"/>
                </a:lnTo>
                <a:lnTo>
                  <a:pt x="310896" y="131064"/>
                </a:lnTo>
                <a:lnTo>
                  <a:pt x="313944" y="126492"/>
                </a:lnTo>
                <a:lnTo>
                  <a:pt x="320040" y="120396"/>
                </a:lnTo>
                <a:lnTo>
                  <a:pt x="326136" y="115824"/>
                </a:lnTo>
                <a:lnTo>
                  <a:pt x="338328" y="103632"/>
                </a:lnTo>
                <a:lnTo>
                  <a:pt x="345948" y="99060"/>
                </a:lnTo>
                <a:lnTo>
                  <a:pt x="362712" y="88392"/>
                </a:lnTo>
                <a:lnTo>
                  <a:pt x="402336" y="70104"/>
                </a:lnTo>
                <a:lnTo>
                  <a:pt x="448056" y="54864"/>
                </a:lnTo>
                <a:lnTo>
                  <a:pt x="472440" y="48768"/>
                </a:lnTo>
                <a:lnTo>
                  <a:pt x="496824" y="44196"/>
                </a:lnTo>
                <a:lnTo>
                  <a:pt x="513638" y="42329"/>
                </a:lnTo>
                <a:lnTo>
                  <a:pt x="513664" y="42672"/>
                </a:lnTo>
                <a:lnTo>
                  <a:pt x="513778" y="44196"/>
                </a:lnTo>
                <a:lnTo>
                  <a:pt x="515112" y="62484"/>
                </a:lnTo>
                <a:lnTo>
                  <a:pt x="574548" y="27432"/>
                </a:lnTo>
                <a:close/>
              </a:path>
            </a:pathLst>
          </a:custGeom>
          <a:solidFill>
            <a:srgbClr val="4F80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5155156" y="5512584"/>
            <a:ext cx="4104640" cy="1217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4135" marR="697230" indent="46990">
              <a:lnSpc>
                <a:spcPct val="159400"/>
              </a:lnSpc>
              <a:spcBef>
                <a:spcPts val="100"/>
              </a:spcBef>
            </a:pPr>
            <a:r>
              <a:rPr sz="1650" b="1" spc="75" dirty="0">
                <a:latin typeface="Calibri"/>
                <a:cs typeface="Calibri"/>
              </a:rPr>
              <a:t>AnoRectal</a:t>
            </a:r>
            <a:r>
              <a:rPr sz="1650" b="1" spc="110" dirty="0">
                <a:latin typeface="Calibri"/>
                <a:cs typeface="Calibri"/>
              </a:rPr>
              <a:t> </a:t>
            </a:r>
            <a:r>
              <a:rPr sz="1650" b="1" dirty="0">
                <a:latin typeface="Calibri"/>
                <a:cs typeface="Calibri"/>
              </a:rPr>
              <a:t>varices</a:t>
            </a:r>
            <a:r>
              <a:rPr sz="1650" b="1" spc="85" dirty="0">
                <a:latin typeface="Calibri"/>
                <a:cs typeface="Calibri"/>
              </a:rPr>
              <a:t> </a:t>
            </a:r>
            <a:r>
              <a:rPr sz="1650" b="1" spc="60" dirty="0">
                <a:latin typeface="Calibri"/>
                <a:cs typeface="Calibri"/>
              </a:rPr>
              <a:t>(Very</a:t>
            </a:r>
            <a:r>
              <a:rPr sz="1650" b="1" spc="95" dirty="0">
                <a:latin typeface="Calibri"/>
                <a:cs typeface="Calibri"/>
              </a:rPr>
              <a:t> </a:t>
            </a:r>
            <a:r>
              <a:rPr sz="1650" b="1" spc="60" dirty="0">
                <a:latin typeface="Calibri"/>
                <a:cs typeface="Calibri"/>
              </a:rPr>
              <a:t>Very</a:t>
            </a:r>
            <a:r>
              <a:rPr sz="1650" b="1" spc="95" dirty="0">
                <a:latin typeface="Calibri"/>
                <a:cs typeface="Calibri"/>
              </a:rPr>
              <a:t> </a:t>
            </a:r>
            <a:r>
              <a:rPr sz="1650" b="1" spc="45" dirty="0">
                <a:latin typeface="Calibri"/>
                <a:cs typeface="Calibri"/>
              </a:rPr>
              <a:t>Rare) </a:t>
            </a:r>
            <a:r>
              <a:rPr sz="1650" b="1" dirty="0">
                <a:solidFill>
                  <a:srgbClr val="622423"/>
                </a:solidFill>
                <a:latin typeface="Calibri"/>
                <a:cs typeface="Calibri"/>
              </a:rPr>
              <a:t>495</a:t>
            </a:r>
            <a:r>
              <a:rPr sz="1650" b="1" spc="114" dirty="0">
                <a:solidFill>
                  <a:srgbClr val="622423"/>
                </a:solidFill>
                <a:latin typeface="Calibri"/>
                <a:cs typeface="Calibri"/>
              </a:rPr>
              <a:t> </a:t>
            </a:r>
            <a:r>
              <a:rPr sz="1650" b="1" spc="75" dirty="0">
                <a:solidFill>
                  <a:srgbClr val="622423"/>
                </a:solidFill>
                <a:latin typeface="Calibri"/>
                <a:cs typeface="Calibri"/>
              </a:rPr>
              <a:t>Pt </a:t>
            </a:r>
            <a:r>
              <a:rPr sz="1650" b="1" dirty="0">
                <a:solidFill>
                  <a:srgbClr val="622423"/>
                </a:solidFill>
                <a:latin typeface="Calibri"/>
                <a:cs typeface="Calibri"/>
              </a:rPr>
              <a:t>have</a:t>
            </a:r>
            <a:r>
              <a:rPr sz="1650" b="1" spc="120" dirty="0">
                <a:solidFill>
                  <a:srgbClr val="622423"/>
                </a:solidFill>
                <a:latin typeface="Calibri"/>
                <a:cs typeface="Calibri"/>
              </a:rPr>
              <a:t> </a:t>
            </a:r>
            <a:r>
              <a:rPr sz="1650" b="1" dirty="0">
                <a:solidFill>
                  <a:srgbClr val="622423"/>
                </a:solidFill>
                <a:latin typeface="Calibri"/>
                <a:cs typeface="Calibri"/>
              </a:rPr>
              <a:t>piles</a:t>
            </a:r>
            <a:r>
              <a:rPr sz="1650" b="1" spc="90" dirty="0">
                <a:solidFill>
                  <a:srgbClr val="622423"/>
                </a:solidFill>
                <a:latin typeface="Calibri"/>
                <a:cs typeface="Calibri"/>
              </a:rPr>
              <a:t> </a:t>
            </a:r>
            <a:r>
              <a:rPr sz="1650" b="1" spc="45" dirty="0">
                <a:solidFill>
                  <a:srgbClr val="622423"/>
                </a:solidFill>
                <a:latin typeface="Calibri"/>
                <a:cs typeface="Calibri"/>
              </a:rPr>
              <a:t>primarily</a:t>
            </a:r>
            <a:endParaRPr sz="16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90"/>
              </a:spcBef>
            </a:pPr>
            <a:r>
              <a:rPr sz="1650" b="1" dirty="0">
                <a:solidFill>
                  <a:srgbClr val="622423"/>
                </a:solidFill>
                <a:latin typeface="Calibri"/>
                <a:cs typeface="Calibri"/>
              </a:rPr>
              <a:t>5</a:t>
            </a:r>
            <a:r>
              <a:rPr sz="1650" b="1" spc="65" dirty="0">
                <a:solidFill>
                  <a:srgbClr val="622423"/>
                </a:solidFill>
                <a:latin typeface="Calibri"/>
                <a:cs typeface="Calibri"/>
              </a:rPr>
              <a:t> </a:t>
            </a:r>
            <a:r>
              <a:rPr sz="1650" b="1" spc="75" dirty="0">
                <a:solidFill>
                  <a:srgbClr val="622423"/>
                </a:solidFill>
                <a:latin typeface="Calibri"/>
                <a:cs typeface="Calibri"/>
              </a:rPr>
              <a:t>Pt</a:t>
            </a:r>
            <a:r>
              <a:rPr sz="1650" b="1" spc="35" dirty="0">
                <a:solidFill>
                  <a:srgbClr val="622423"/>
                </a:solidFill>
                <a:latin typeface="Calibri"/>
                <a:cs typeface="Calibri"/>
              </a:rPr>
              <a:t> </a:t>
            </a:r>
            <a:r>
              <a:rPr sz="1650" b="1" i="1" u="sng" dirty="0">
                <a:solidFill>
                  <a:srgbClr val="622423"/>
                </a:solidFill>
                <a:uFill>
                  <a:solidFill>
                    <a:srgbClr val="622423"/>
                  </a:solidFill>
                </a:uFill>
                <a:latin typeface="Cambria"/>
                <a:cs typeface="Cambria"/>
              </a:rPr>
              <a:t>Only</a:t>
            </a:r>
            <a:r>
              <a:rPr sz="1650" b="1" i="1" u="sng" spc="25" dirty="0">
                <a:solidFill>
                  <a:srgbClr val="622423"/>
                </a:solidFill>
                <a:uFill>
                  <a:solidFill>
                    <a:srgbClr val="622423"/>
                  </a:solidFill>
                </a:uFill>
                <a:latin typeface="Cambria"/>
                <a:cs typeface="Cambria"/>
              </a:rPr>
              <a:t> </a:t>
            </a:r>
            <a:r>
              <a:rPr sz="1650" b="1" i="1" u="sng" dirty="0">
                <a:solidFill>
                  <a:srgbClr val="622423"/>
                </a:solidFill>
                <a:uFill>
                  <a:solidFill>
                    <a:srgbClr val="622423"/>
                  </a:solidFill>
                </a:uFill>
                <a:latin typeface="Cambria"/>
                <a:cs typeface="Cambria"/>
              </a:rPr>
              <a:t>May</a:t>
            </a:r>
            <a:r>
              <a:rPr sz="1650" b="1" i="1" spc="25" dirty="0">
                <a:solidFill>
                  <a:srgbClr val="622423"/>
                </a:solidFill>
                <a:latin typeface="Cambria"/>
                <a:cs typeface="Cambria"/>
              </a:rPr>
              <a:t> </a:t>
            </a:r>
            <a:r>
              <a:rPr sz="1650" b="1" dirty="0">
                <a:solidFill>
                  <a:srgbClr val="622423"/>
                </a:solidFill>
                <a:latin typeface="Calibri"/>
                <a:cs typeface="Calibri"/>
              </a:rPr>
              <a:t>have</a:t>
            </a:r>
            <a:r>
              <a:rPr sz="1650" b="1" spc="90" dirty="0">
                <a:solidFill>
                  <a:srgbClr val="622423"/>
                </a:solidFill>
                <a:latin typeface="Calibri"/>
                <a:cs typeface="Calibri"/>
              </a:rPr>
              <a:t> </a:t>
            </a:r>
            <a:r>
              <a:rPr sz="1650" b="1" dirty="0">
                <a:solidFill>
                  <a:srgbClr val="622423"/>
                </a:solidFill>
                <a:latin typeface="Calibri"/>
                <a:cs typeface="Calibri"/>
              </a:rPr>
              <a:t>piles</a:t>
            </a:r>
            <a:r>
              <a:rPr sz="1650" b="1" spc="55" dirty="0">
                <a:solidFill>
                  <a:srgbClr val="622423"/>
                </a:solidFill>
                <a:latin typeface="Calibri"/>
                <a:cs typeface="Calibri"/>
              </a:rPr>
              <a:t> </a:t>
            </a:r>
            <a:r>
              <a:rPr sz="1650" b="1" spc="90" dirty="0">
                <a:solidFill>
                  <a:srgbClr val="622423"/>
                </a:solidFill>
                <a:latin typeface="Calibri"/>
                <a:cs typeface="Calibri"/>
              </a:rPr>
              <a:t>Due</a:t>
            </a:r>
            <a:r>
              <a:rPr sz="1650" b="1" spc="55" dirty="0">
                <a:solidFill>
                  <a:srgbClr val="622423"/>
                </a:solidFill>
                <a:latin typeface="Calibri"/>
                <a:cs typeface="Calibri"/>
              </a:rPr>
              <a:t> </a:t>
            </a:r>
            <a:r>
              <a:rPr sz="1650" b="1" dirty="0">
                <a:solidFill>
                  <a:srgbClr val="622423"/>
                </a:solidFill>
                <a:latin typeface="Calibri"/>
                <a:cs typeface="Calibri"/>
              </a:rPr>
              <a:t>to</a:t>
            </a:r>
            <a:r>
              <a:rPr sz="1650" b="1" spc="80" dirty="0">
                <a:solidFill>
                  <a:srgbClr val="622423"/>
                </a:solidFill>
                <a:latin typeface="Calibri"/>
                <a:cs typeface="Calibri"/>
              </a:rPr>
              <a:t> </a:t>
            </a:r>
            <a:r>
              <a:rPr sz="1650" b="1" spc="50" dirty="0">
                <a:solidFill>
                  <a:srgbClr val="622423"/>
                </a:solidFill>
                <a:latin typeface="Calibri"/>
                <a:cs typeface="Calibri"/>
              </a:rPr>
              <a:t>Portal </a:t>
            </a:r>
            <a:r>
              <a:rPr sz="1650" b="1" spc="245" dirty="0">
                <a:solidFill>
                  <a:srgbClr val="622423"/>
                </a:solidFill>
                <a:latin typeface="Calibri"/>
                <a:cs typeface="Calibri"/>
              </a:rPr>
              <a:t>HTN</a:t>
            </a:r>
            <a:endParaRPr sz="1650">
              <a:latin typeface="Calibri"/>
              <a:cs typeface="Calibri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1540763" y="2139696"/>
            <a:ext cx="8517890" cy="3720465"/>
            <a:chOff x="1540763" y="2139696"/>
            <a:chExt cx="8517890" cy="3720465"/>
          </a:xfrm>
        </p:grpSpPr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27819" y="2139696"/>
              <a:ext cx="830579" cy="2683763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540751" y="4733543"/>
              <a:ext cx="3719195" cy="1126490"/>
            </a:xfrm>
            <a:custGeom>
              <a:avLst/>
              <a:gdLst/>
              <a:ahLst/>
              <a:cxnLst/>
              <a:rect l="l" t="t" r="r" b="b"/>
              <a:pathLst>
                <a:path w="3719195" h="1126489">
                  <a:moveTo>
                    <a:pt x="560324" y="21336"/>
                  </a:moveTo>
                  <a:lnTo>
                    <a:pt x="510540" y="0"/>
                  </a:lnTo>
                  <a:lnTo>
                    <a:pt x="511556" y="21336"/>
                  </a:lnTo>
                  <a:lnTo>
                    <a:pt x="521208" y="21336"/>
                  </a:lnTo>
                  <a:lnTo>
                    <a:pt x="560324" y="21336"/>
                  </a:lnTo>
                  <a:close/>
                </a:path>
                <a:path w="3719195" h="1126489">
                  <a:moveTo>
                    <a:pt x="574548" y="27432"/>
                  </a:moveTo>
                  <a:lnTo>
                    <a:pt x="562813" y="22402"/>
                  </a:lnTo>
                  <a:lnTo>
                    <a:pt x="521360" y="22402"/>
                  </a:lnTo>
                  <a:lnTo>
                    <a:pt x="511606" y="22402"/>
                  </a:lnTo>
                  <a:lnTo>
                    <a:pt x="511708" y="24384"/>
                  </a:lnTo>
                  <a:lnTo>
                    <a:pt x="512508" y="41148"/>
                  </a:lnTo>
                  <a:lnTo>
                    <a:pt x="511606" y="22402"/>
                  </a:lnTo>
                  <a:lnTo>
                    <a:pt x="493776" y="24384"/>
                  </a:lnTo>
                  <a:lnTo>
                    <a:pt x="417576" y="41148"/>
                  </a:lnTo>
                  <a:lnTo>
                    <a:pt x="352044" y="67056"/>
                  </a:lnTo>
                  <a:lnTo>
                    <a:pt x="335280" y="77724"/>
                  </a:lnTo>
                  <a:lnTo>
                    <a:pt x="326136" y="82296"/>
                  </a:lnTo>
                  <a:lnTo>
                    <a:pt x="310896" y="94488"/>
                  </a:lnTo>
                  <a:lnTo>
                    <a:pt x="292608" y="112776"/>
                  </a:lnTo>
                  <a:lnTo>
                    <a:pt x="288036" y="118872"/>
                  </a:lnTo>
                  <a:lnTo>
                    <a:pt x="284988" y="126492"/>
                  </a:lnTo>
                  <a:lnTo>
                    <a:pt x="281940" y="132588"/>
                  </a:lnTo>
                  <a:lnTo>
                    <a:pt x="278892" y="140208"/>
                  </a:lnTo>
                  <a:lnTo>
                    <a:pt x="277368" y="146304"/>
                  </a:lnTo>
                  <a:lnTo>
                    <a:pt x="277368" y="152400"/>
                  </a:lnTo>
                  <a:lnTo>
                    <a:pt x="275844" y="158496"/>
                  </a:lnTo>
                  <a:lnTo>
                    <a:pt x="277368" y="156972"/>
                  </a:lnTo>
                  <a:lnTo>
                    <a:pt x="275844" y="161544"/>
                  </a:lnTo>
                  <a:lnTo>
                    <a:pt x="274320" y="167640"/>
                  </a:lnTo>
                  <a:lnTo>
                    <a:pt x="265176" y="181356"/>
                  </a:lnTo>
                  <a:lnTo>
                    <a:pt x="260604" y="187452"/>
                  </a:lnTo>
                  <a:lnTo>
                    <a:pt x="256032" y="192024"/>
                  </a:lnTo>
                  <a:lnTo>
                    <a:pt x="249936" y="196596"/>
                  </a:lnTo>
                  <a:lnTo>
                    <a:pt x="243840" y="202692"/>
                  </a:lnTo>
                  <a:lnTo>
                    <a:pt x="193548" y="230124"/>
                  </a:lnTo>
                  <a:lnTo>
                    <a:pt x="150876" y="246888"/>
                  </a:lnTo>
                  <a:lnTo>
                    <a:pt x="103632" y="259080"/>
                  </a:lnTo>
                  <a:lnTo>
                    <a:pt x="51816" y="266700"/>
                  </a:lnTo>
                  <a:lnTo>
                    <a:pt x="0" y="269748"/>
                  </a:lnTo>
                  <a:lnTo>
                    <a:pt x="0" y="289560"/>
                  </a:lnTo>
                  <a:lnTo>
                    <a:pt x="25908" y="291096"/>
                  </a:lnTo>
                  <a:lnTo>
                    <a:pt x="53340" y="291096"/>
                  </a:lnTo>
                  <a:lnTo>
                    <a:pt x="79248" y="292620"/>
                  </a:lnTo>
                  <a:lnTo>
                    <a:pt x="129540" y="298716"/>
                  </a:lnTo>
                  <a:lnTo>
                    <a:pt x="175260" y="304812"/>
                  </a:lnTo>
                  <a:lnTo>
                    <a:pt x="214884" y="313956"/>
                  </a:lnTo>
                  <a:lnTo>
                    <a:pt x="245364" y="324624"/>
                  </a:lnTo>
                  <a:lnTo>
                    <a:pt x="252984" y="326148"/>
                  </a:lnTo>
                  <a:lnTo>
                    <a:pt x="257556" y="329196"/>
                  </a:lnTo>
                  <a:lnTo>
                    <a:pt x="263652" y="332244"/>
                  </a:lnTo>
                  <a:lnTo>
                    <a:pt x="268224" y="333768"/>
                  </a:lnTo>
                  <a:lnTo>
                    <a:pt x="275844" y="341388"/>
                  </a:lnTo>
                  <a:lnTo>
                    <a:pt x="277368" y="344436"/>
                  </a:lnTo>
                  <a:lnTo>
                    <a:pt x="277368" y="350532"/>
                  </a:lnTo>
                  <a:lnTo>
                    <a:pt x="278892" y="353580"/>
                  </a:lnTo>
                  <a:lnTo>
                    <a:pt x="280416" y="355104"/>
                  </a:lnTo>
                  <a:lnTo>
                    <a:pt x="281940" y="358152"/>
                  </a:lnTo>
                  <a:lnTo>
                    <a:pt x="286512" y="362724"/>
                  </a:lnTo>
                  <a:lnTo>
                    <a:pt x="295656" y="368820"/>
                  </a:lnTo>
                  <a:lnTo>
                    <a:pt x="301752" y="373392"/>
                  </a:lnTo>
                  <a:lnTo>
                    <a:pt x="313944" y="379488"/>
                  </a:lnTo>
                  <a:lnTo>
                    <a:pt x="321564" y="381012"/>
                  </a:lnTo>
                  <a:lnTo>
                    <a:pt x="336804" y="387108"/>
                  </a:lnTo>
                  <a:lnTo>
                    <a:pt x="355092" y="391680"/>
                  </a:lnTo>
                  <a:lnTo>
                    <a:pt x="396240" y="400824"/>
                  </a:lnTo>
                  <a:lnTo>
                    <a:pt x="493776" y="414540"/>
                  </a:lnTo>
                  <a:lnTo>
                    <a:pt x="511543" y="415467"/>
                  </a:lnTo>
                  <a:lnTo>
                    <a:pt x="511517" y="416064"/>
                  </a:lnTo>
                  <a:lnTo>
                    <a:pt x="510540" y="435876"/>
                  </a:lnTo>
                  <a:lnTo>
                    <a:pt x="554342" y="416064"/>
                  </a:lnTo>
                  <a:lnTo>
                    <a:pt x="574548" y="406920"/>
                  </a:lnTo>
                  <a:lnTo>
                    <a:pt x="513588" y="373392"/>
                  </a:lnTo>
                  <a:lnTo>
                    <a:pt x="512584" y="394157"/>
                  </a:lnTo>
                  <a:lnTo>
                    <a:pt x="512483" y="396252"/>
                  </a:lnTo>
                  <a:lnTo>
                    <a:pt x="511581" y="414540"/>
                  </a:lnTo>
                  <a:lnTo>
                    <a:pt x="512584" y="394157"/>
                  </a:lnTo>
                  <a:lnTo>
                    <a:pt x="495300" y="393204"/>
                  </a:lnTo>
                  <a:lnTo>
                    <a:pt x="470916" y="390156"/>
                  </a:lnTo>
                  <a:lnTo>
                    <a:pt x="446532" y="388632"/>
                  </a:lnTo>
                  <a:lnTo>
                    <a:pt x="422148" y="384060"/>
                  </a:lnTo>
                  <a:lnTo>
                    <a:pt x="400812" y="381012"/>
                  </a:lnTo>
                  <a:lnTo>
                    <a:pt x="379476" y="376440"/>
                  </a:lnTo>
                  <a:lnTo>
                    <a:pt x="342900" y="367296"/>
                  </a:lnTo>
                  <a:lnTo>
                    <a:pt x="335280" y="364248"/>
                  </a:lnTo>
                  <a:lnTo>
                    <a:pt x="329184" y="362724"/>
                  </a:lnTo>
                  <a:lnTo>
                    <a:pt x="316992" y="356628"/>
                  </a:lnTo>
                  <a:lnTo>
                    <a:pt x="312420" y="355104"/>
                  </a:lnTo>
                  <a:lnTo>
                    <a:pt x="307848" y="352056"/>
                  </a:lnTo>
                  <a:lnTo>
                    <a:pt x="304800" y="350532"/>
                  </a:lnTo>
                  <a:lnTo>
                    <a:pt x="298704" y="344436"/>
                  </a:lnTo>
                  <a:lnTo>
                    <a:pt x="297180" y="341388"/>
                  </a:lnTo>
                  <a:lnTo>
                    <a:pt x="297180" y="336816"/>
                  </a:lnTo>
                  <a:lnTo>
                    <a:pt x="295656" y="333768"/>
                  </a:lnTo>
                  <a:lnTo>
                    <a:pt x="295656" y="332244"/>
                  </a:lnTo>
                  <a:lnTo>
                    <a:pt x="294132" y="332244"/>
                  </a:lnTo>
                  <a:lnTo>
                    <a:pt x="294132" y="330720"/>
                  </a:lnTo>
                  <a:lnTo>
                    <a:pt x="291084" y="327672"/>
                  </a:lnTo>
                  <a:lnTo>
                    <a:pt x="288036" y="323100"/>
                  </a:lnTo>
                  <a:lnTo>
                    <a:pt x="278892" y="317004"/>
                  </a:lnTo>
                  <a:lnTo>
                    <a:pt x="272796" y="312432"/>
                  </a:lnTo>
                  <a:lnTo>
                    <a:pt x="266700" y="310908"/>
                  </a:lnTo>
                  <a:lnTo>
                    <a:pt x="260604" y="307860"/>
                  </a:lnTo>
                  <a:lnTo>
                    <a:pt x="219456" y="294144"/>
                  </a:lnTo>
                  <a:lnTo>
                    <a:pt x="178308" y="285000"/>
                  </a:lnTo>
                  <a:lnTo>
                    <a:pt x="119329" y="275920"/>
                  </a:lnTo>
                  <a:lnTo>
                    <a:pt x="132588" y="272796"/>
                  </a:lnTo>
                  <a:lnTo>
                    <a:pt x="179832" y="259080"/>
                  </a:lnTo>
                  <a:lnTo>
                    <a:pt x="220980" y="240792"/>
                  </a:lnTo>
                  <a:lnTo>
                    <a:pt x="239268" y="230124"/>
                  </a:lnTo>
                  <a:lnTo>
                    <a:pt x="248412" y="225552"/>
                  </a:lnTo>
                  <a:lnTo>
                    <a:pt x="256032" y="219456"/>
                  </a:lnTo>
                  <a:lnTo>
                    <a:pt x="262128" y="213360"/>
                  </a:lnTo>
                  <a:lnTo>
                    <a:pt x="269748" y="207264"/>
                  </a:lnTo>
                  <a:lnTo>
                    <a:pt x="275844" y="201168"/>
                  </a:lnTo>
                  <a:lnTo>
                    <a:pt x="280416" y="195072"/>
                  </a:lnTo>
                  <a:lnTo>
                    <a:pt x="286512" y="188976"/>
                  </a:lnTo>
                  <a:lnTo>
                    <a:pt x="289560" y="182880"/>
                  </a:lnTo>
                  <a:lnTo>
                    <a:pt x="292608" y="175260"/>
                  </a:lnTo>
                  <a:lnTo>
                    <a:pt x="295656" y="169164"/>
                  </a:lnTo>
                  <a:lnTo>
                    <a:pt x="297180" y="161544"/>
                  </a:lnTo>
                  <a:lnTo>
                    <a:pt x="297180" y="156972"/>
                  </a:lnTo>
                  <a:lnTo>
                    <a:pt x="297180" y="153924"/>
                  </a:lnTo>
                  <a:lnTo>
                    <a:pt x="298704" y="147828"/>
                  </a:lnTo>
                  <a:lnTo>
                    <a:pt x="298704" y="144780"/>
                  </a:lnTo>
                  <a:lnTo>
                    <a:pt x="300228" y="140208"/>
                  </a:lnTo>
                  <a:lnTo>
                    <a:pt x="303276" y="134112"/>
                  </a:lnTo>
                  <a:lnTo>
                    <a:pt x="309372" y="124968"/>
                  </a:lnTo>
                  <a:lnTo>
                    <a:pt x="324612" y="109728"/>
                  </a:lnTo>
                  <a:lnTo>
                    <a:pt x="332232" y="105156"/>
                  </a:lnTo>
                  <a:lnTo>
                    <a:pt x="338328" y="100584"/>
                  </a:lnTo>
                  <a:lnTo>
                    <a:pt x="381000" y="76200"/>
                  </a:lnTo>
                  <a:lnTo>
                    <a:pt x="423672" y="60960"/>
                  </a:lnTo>
                  <a:lnTo>
                    <a:pt x="472440" y="48768"/>
                  </a:lnTo>
                  <a:lnTo>
                    <a:pt x="512572" y="42456"/>
                  </a:lnTo>
                  <a:lnTo>
                    <a:pt x="512648" y="44196"/>
                  </a:lnTo>
                  <a:lnTo>
                    <a:pt x="513588" y="64008"/>
                  </a:lnTo>
                  <a:lnTo>
                    <a:pt x="574548" y="27432"/>
                  </a:lnTo>
                  <a:close/>
                </a:path>
                <a:path w="3719195" h="1126489">
                  <a:moveTo>
                    <a:pt x="824496" y="1094232"/>
                  </a:moveTo>
                  <a:lnTo>
                    <a:pt x="803668" y="1083564"/>
                  </a:lnTo>
                  <a:lnTo>
                    <a:pt x="762000" y="1062228"/>
                  </a:lnTo>
                  <a:lnTo>
                    <a:pt x="762000" y="1083564"/>
                  </a:lnTo>
                  <a:lnTo>
                    <a:pt x="458724" y="1083564"/>
                  </a:lnTo>
                  <a:lnTo>
                    <a:pt x="458724" y="1104900"/>
                  </a:lnTo>
                  <a:lnTo>
                    <a:pt x="762000" y="1104900"/>
                  </a:lnTo>
                  <a:lnTo>
                    <a:pt x="762000" y="1126236"/>
                  </a:lnTo>
                  <a:lnTo>
                    <a:pt x="803668" y="1104900"/>
                  </a:lnTo>
                  <a:lnTo>
                    <a:pt x="824496" y="1094232"/>
                  </a:lnTo>
                  <a:close/>
                </a:path>
                <a:path w="3719195" h="1126489">
                  <a:moveTo>
                    <a:pt x="3718572" y="1086612"/>
                  </a:moveTo>
                  <a:lnTo>
                    <a:pt x="3697236" y="1075944"/>
                  </a:lnTo>
                  <a:lnTo>
                    <a:pt x="3654564" y="1054608"/>
                  </a:lnTo>
                  <a:lnTo>
                    <a:pt x="3654564" y="1075944"/>
                  </a:lnTo>
                  <a:lnTo>
                    <a:pt x="3352812" y="1075944"/>
                  </a:lnTo>
                  <a:lnTo>
                    <a:pt x="3352812" y="1097280"/>
                  </a:lnTo>
                  <a:lnTo>
                    <a:pt x="3654564" y="1097280"/>
                  </a:lnTo>
                  <a:lnTo>
                    <a:pt x="3654564" y="1118616"/>
                  </a:lnTo>
                  <a:lnTo>
                    <a:pt x="3697236" y="1097280"/>
                  </a:lnTo>
                  <a:lnTo>
                    <a:pt x="3718572" y="1086612"/>
                  </a:lnTo>
                  <a:close/>
                </a:path>
              </a:pathLst>
            </a:custGeom>
            <a:solidFill>
              <a:srgbClr val="4F80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892551" y="4703064"/>
              <a:ext cx="187960" cy="467995"/>
            </a:xfrm>
            <a:custGeom>
              <a:avLst/>
              <a:gdLst/>
              <a:ahLst/>
              <a:cxnLst/>
              <a:rect l="l" t="t" r="r" b="b"/>
              <a:pathLst>
                <a:path w="187960" h="467995">
                  <a:moveTo>
                    <a:pt x="0" y="0"/>
                  </a:moveTo>
                  <a:lnTo>
                    <a:pt x="36385" y="1309"/>
                  </a:lnTo>
                  <a:lnTo>
                    <a:pt x="65913" y="4762"/>
                  </a:lnTo>
                  <a:lnTo>
                    <a:pt x="85724" y="9644"/>
                  </a:lnTo>
                  <a:lnTo>
                    <a:pt x="92964" y="15240"/>
                  </a:lnTo>
                  <a:lnTo>
                    <a:pt x="92964" y="217931"/>
                  </a:lnTo>
                  <a:lnTo>
                    <a:pt x="100441" y="224408"/>
                  </a:lnTo>
                  <a:lnTo>
                    <a:pt x="120777" y="229742"/>
                  </a:lnTo>
                  <a:lnTo>
                    <a:pt x="150828" y="233362"/>
                  </a:lnTo>
                  <a:lnTo>
                    <a:pt x="187452" y="234695"/>
                  </a:lnTo>
                  <a:lnTo>
                    <a:pt x="150828" y="235791"/>
                  </a:lnTo>
                  <a:lnTo>
                    <a:pt x="120776" y="238886"/>
                  </a:lnTo>
                  <a:lnTo>
                    <a:pt x="100441" y="243697"/>
                  </a:lnTo>
                  <a:lnTo>
                    <a:pt x="92964" y="249936"/>
                  </a:lnTo>
                  <a:lnTo>
                    <a:pt x="92964" y="452628"/>
                  </a:lnTo>
                  <a:lnTo>
                    <a:pt x="85725" y="458866"/>
                  </a:lnTo>
                  <a:lnTo>
                    <a:pt x="65913" y="463676"/>
                  </a:lnTo>
                  <a:lnTo>
                    <a:pt x="36385" y="466772"/>
                  </a:lnTo>
                  <a:lnTo>
                    <a:pt x="0" y="467867"/>
                  </a:lnTo>
                </a:path>
              </a:pathLst>
            </a:custGeom>
            <a:ln w="22859">
              <a:solidFill>
                <a:srgbClr val="497E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834668" y="1915159"/>
            <a:ext cx="2927350" cy="4279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3975" b="1" strike="sngStrike" spc="120" baseline="3144" dirty="0">
                <a:solidFill>
                  <a:srgbClr val="FF0000"/>
                </a:solidFill>
                <a:latin typeface="Calibri"/>
                <a:cs typeface="Calibri"/>
              </a:rPr>
              <a:t>Primary</a:t>
            </a:r>
            <a:r>
              <a:rPr sz="3975" b="1" strike="noStrike" spc="352" baseline="3144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50" b="1" strike="noStrike" spc="10" dirty="0">
                <a:latin typeface="Calibri"/>
                <a:cs typeface="Calibri"/>
              </a:rPr>
              <a:t>Very</a:t>
            </a:r>
            <a:r>
              <a:rPr sz="1150" b="1" strike="noStrike" spc="105" dirty="0">
                <a:latin typeface="Calibri"/>
                <a:cs typeface="Calibri"/>
              </a:rPr>
              <a:t> </a:t>
            </a:r>
            <a:r>
              <a:rPr sz="1150" b="1" strike="noStrike" spc="10" dirty="0">
                <a:latin typeface="Calibri"/>
                <a:cs typeface="Calibri"/>
              </a:rPr>
              <a:t>common,</a:t>
            </a:r>
            <a:r>
              <a:rPr sz="1150" b="1" strike="noStrike" spc="114" dirty="0">
                <a:latin typeface="Calibri"/>
                <a:cs typeface="Calibri"/>
              </a:rPr>
              <a:t> </a:t>
            </a:r>
            <a:r>
              <a:rPr sz="1150" b="1" strike="noStrike" spc="-10" dirty="0">
                <a:latin typeface="Calibri"/>
                <a:cs typeface="Calibri"/>
              </a:rPr>
              <a:t>idiopathic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207557" y="4786359"/>
            <a:ext cx="1642110" cy="25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b="1" spc="50" dirty="0">
                <a:solidFill>
                  <a:srgbClr val="0070BF"/>
                </a:solidFill>
                <a:latin typeface="Calibri"/>
                <a:cs typeface="Calibri"/>
              </a:rPr>
              <a:t>Superior</a:t>
            </a:r>
            <a:r>
              <a:rPr sz="1450" b="1" spc="145" dirty="0">
                <a:solidFill>
                  <a:srgbClr val="0070BF"/>
                </a:solidFill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0070BF"/>
                </a:solidFill>
                <a:latin typeface="Calibri"/>
                <a:cs typeface="Calibri"/>
              </a:rPr>
              <a:t>rectal</a:t>
            </a:r>
            <a:r>
              <a:rPr sz="1450" b="1" spc="155" dirty="0">
                <a:solidFill>
                  <a:srgbClr val="0070BF"/>
                </a:solidFill>
                <a:latin typeface="Calibri"/>
                <a:cs typeface="Calibri"/>
              </a:rPr>
              <a:t> </a:t>
            </a:r>
            <a:r>
              <a:rPr sz="1450" b="1" spc="30" dirty="0">
                <a:solidFill>
                  <a:srgbClr val="0070BF"/>
                </a:solidFill>
                <a:latin typeface="Calibri"/>
                <a:cs typeface="Calibri"/>
              </a:rPr>
              <a:t>vein</a:t>
            </a:r>
            <a:endParaRPr sz="1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57655"/>
            <a:ext cx="10058400" cy="565861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10141" rIns="0" bIns="0" rtlCol="0">
            <a:spAutoFit/>
          </a:bodyPr>
          <a:lstStyle/>
          <a:p>
            <a:pPr marL="1420495">
              <a:lnSpc>
                <a:spcPct val="100000"/>
              </a:lnSpc>
              <a:spcBef>
                <a:spcPts val="90"/>
              </a:spcBef>
            </a:pPr>
            <a:r>
              <a:rPr sz="2650" spc="80" dirty="0">
                <a:solidFill>
                  <a:srgbClr val="FF0000"/>
                </a:solidFill>
                <a:latin typeface="Calibri"/>
                <a:cs typeface="Calibri"/>
              </a:rPr>
              <a:t>Classification</a:t>
            </a:r>
            <a:endParaRPr sz="265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6200" y="1642745"/>
            <a:ext cx="7269480" cy="5084445"/>
            <a:chOff x="76200" y="1642745"/>
            <a:chExt cx="7269480" cy="508444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17391" y="1723644"/>
              <a:ext cx="1504187" cy="140817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29784" y="1786128"/>
              <a:ext cx="1600200" cy="136702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393179" y="2744724"/>
              <a:ext cx="768350" cy="386080"/>
            </a:xfrm>
            <a:custGeom>
              <a:avLst/>
              <a:gdLst/>
              <a:ahLst/>
              <a:cxnLst/>
              <a:rect l="l" t="t" r="r" b="b"/>
              <a:pathLst>
                <a:path w="768350" h="386080">
                  <a:moveTo>
                    <a:pt x="63005" y="365016"/>
                  </a:moveTo>
                  <a:lnTo>
                    <a:pt x="62000" y="344424"/>
                  </a:lnTo>
                  <a:lnTo>
                    <a:pt x="61959" y="343578"/>
                  </a:lnTo>
                  <a:lnTo>
                    <a:pt x="70104" y="342900"/>
                  </a:lnTo>
                  <a:lnTo>
                    <a:pt x="105156" y="338328"/>
                  </a:lnTo>
                  <a:lnTo>
                    <a:pt x="170688" y="324612"/>
                  </a:lnTo>
                  <a:lnTo>
                    <a:pt x="231648" y="304800"/>
                  </a:lnTo>
                  <a:lnTo>
                    <a:pt x="272796" y="288036"/>
                  </a:lnTo>
                  <a:lnTo>
                    <a:pt x="295656" y="274319"/>
                  </a:lnTo>
                  <a:lnTo>
                    <a:pt x="307848" y="268224"/>
                  </a:lnTo>
                  <a:lnTo>
                    <a:pt x="316992" y="262128"/>
                  </a:lnTo>
                  <a:lnTo>
                    <a:pt x="335280" y="246888"/>
                  </a:lnTo>
                  <a:lnTo>
                    <a:pt x="342900" y="240792"/>
                  </a:lnTo>
                  <a:lnTo>
                    <a:pt x="368808" y="205740"/>
                  </a:lnTo>
                  <a:lnTo>
                    <a:pt x="373380" y="192024"/>
                  </a:lnTo>
                  <a:lnTo>
                    <a:pt x="373380" y="173736"/>
                  </a:lnTo>
                  <a:lnTo>
                    <a:pt x="379476" y="155448"/>
                  </a:lnTo>
                  <a:lnTo>
                    <a:pt x="402336" y="120396"/>
                  </a:lnTo>
                  <a:lnTo>
                    <a:pt x="419100" y="105156"/>
                  </a:lnTo>
                  <a:lnTo>
                    <a:pt x="428244" y="96012"/>
                  </a:lnTo>
                  <a:lnTo>
                    <a:pt x="438912" y="88392"/>
                  </a:lnTo>
                  <a:lnTo>
                    <a:pt x="449580" y="82296"/>
                  </a:lnTo>
                  <a:lnTo>
                    <a:pt x="460248" y="74676"/>
                  </a:lnTo>
                  <a:lnTo>
                    <a:pt x="499872" y="54864"/>
                  </a:lnTo>
                  <a:lnTo>
                    <a:pt x="559308" y="32004"/>
                  </a:lnTo>
                  <a:lnTo>
                    <a:pt x="659892" y="7620"/>
                  </a:lnTo>
                  <a:lnTo>
                    <a:pt x="731520" y="0"/>
                  </a:lnTo>
                  <a:lnTo>
                    <a:pt x="766572" y="0"/>
                  </a:lnTo>
                  <a:lnTo>
                    <a:pt x="768096" y="19812"/>
                  </a:lnTo>
                  <a:lnTo>
                    <a:pt x="731520" y="21336"/>
                  </a:lnTo>
                  <a:lnTo>
                    <a:pt x="696468" y="24384"/>
                  </a:lnTo>
                  <a:lnTo>
                    <a:pt x="627888" y="35052"/>
                  </a:lnTo>
                  <a:lnTo>
                    <a:pt x="565404" y="51816"/>
                  </a:lnTo>
                  <a:lnTo>
                    <a:pt x="507492" y="74676"/>
                  </a:lnTo>
                  <a:lnTo>
                    <a:pt x="470916" y="92964"/>
                  </a:lnTo>
                  <a:lnTo>
                    <a:pt x="449580" y="106680"/>
                  </a:lnTo>
                  <a:lnTo>
                    <a:pt x="440436" y="112776"/>
                  </a:lnTo>
                  <a:lnTo>
                    <a:pt x="431292" y="120396"/>
                  </a:lnTo>
                  <a:lnTo>
                    <a:pt x="423672" y="128016"/>
                  </a:lnTo>
                  <a:lnTo>
                    <a:pt x="417576" y="135636"/>
                  </a:lnTo>
                  <a:lnTo>
                    <a:pt x="411480" y="141732"/>
                  </a:lnTo>
                  <a:lnTo>
                    <a:pt x="394716" y="178307"/>
                  </a:lnTo>
                  <a:lnTo>
                    <a:pt x="394716" y="184404"/>
                  </a:lnTo>
                  <a:lnTo>
                    <a:pt x="391668" y="202692"/>
                  </a:lnTo>
                  <a:lnTo>
                    <a:pt x="373380" y="237743"/>
                  </a:lnTo>
                  <a:lnTo>
                    <a:pt x="339852" y="271272"/>
                  </a:lnTo>
                  <a:lnTo>
                    <a:pt x="306324" y="292607"/>
                  </a:lnTo>
                  <a:lnTo>
                    <a:pt x="294132" y="300228"/>
                  </a:lnTo>
                  <a:lnTo>
                    <a:pt x="239268" y="324612"/>
                  </a:lnTo>
                  <a:lnTo>
                    <a:pt x="176784" y="344424"/>
                  </a:lnTo>
                  <a:lnTo>
                    <a:pt x="108204" y="359663"/>
                  </a:lnTo>
                  <a:lnTo>
                    <a:pt x="73152" y="364236"/>
                  </a:lnTo>
                  <a:lnTo>
                    <a:pt x="63005" y="365016"/>
                  </a:lnTo>
                  <a:close/>
                </a:path>
                <a:path w="768350" h="386080">
                  <a:moveTo>
                    <a:pt x="64008" y="385572"/>
                  </a:moveTo>
                  <a:lnTo>
                    <a:pt x="0" y="358139"/>
                  </a:lnTo>
                  <a:lnTo>
                    <a:pt x="60960" y="323087"/>
                  </a:lnTo>
                  <a:lnTo>
                    <a:pt x="61926" y="342900"/>
                  </a:lnTo>
                  <a:lnTo>
                    <a:pt x="61959" y="343578"/>
                  </a:lnTo>
                  <a:lnTo>
                    <a:pt x="51816" y="344424"/>
                  </a:lnTo>
                  <a:lnTo>
                    <a:pt x="53231" y="364236"/>
                  </a:lnTo>
                  <a:lnTo>
                    <a:pt x="53340" y="365760"/>
                  </a:lnTo>
                  <a:lnTo>
                    <a:pt x="63041" y="365760"/>
                  </a:lnTo>
                  <a:lnTo>
                    <a:pt x="64008" y="385572"/>
                  </a:lnTo>
                  <a:close/>
                </a:path>
                <a:path w="768350" h="386080">
                  <a:moveTo>
                    <a:pt x="53340" y="365760"/>
                  </a:moveTo>
                  <a:lnTo>
                    <a:pt x="51816" y="344424"/>
                  </a:lnTo>
                  <a:lnTo>
                    <a:pt x="61959" y="343578"/>
                  </a:lnTo>
                  <a:lnTo>
                    <a:pt x="62967" y="364236"/>
                  </a:lnTo>
                  <a:lnTo>
                    <a:pt x="63005" y="365016"/>
                  </a:lnTo>
                  <a:lnTo>
                    <a:pt x="53340" y="365760"/>
                  </a:lnTo>
                  <a:close/>
                </a:path>
                <a:path w="768350" h="386080">
                  <a:moveTo>
                    <a:pt x="63041" y="365760"/>
                  </a:moveTo>
                  <a:lnTo>
                    <a:pt x="53340" y="365760"/>
                  </a:lnTo>
                  <a:lnTo>
                    <a:pt x="63005" y="365016"/>
                  </a:lnTo>
                  <a:lnTo>
                    <a:pt x="63041" y="365760"/>
                  </a:lnTo>
                  <a:close/>
                </a:path>
              </a:pathLst>
            </a:custGeom>
            <a:solidFill>
              <a:srgbClr val="4F80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62955" y="4549140"/>
              <a:ext cx="1982724" cy="187909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029200" y="1653540"/>
              <a:ext cx="81280" cy="5062855"/>
            </a:xfrm>
            <a:custGeom>
              <a:avLst/>
              <a:gdLst/>
              <a:ahLst/>
              <a:cxnLst/>
              <a:rect l="l" t="t" r="r" b="b"/>
              <a:pathLst>
                <a:path w="81279" h="5062855">
                  <a:moveTo>
                    <a:pt x="80771" y="5062727"/>
                  </a:moveTo>
                  <a:lnTo>
                    <a:pt x="0" y="0"/>
                  </a:lnTo>
                </a:path>
                <a:path w="81279" h="5062855">
                  <a:moveTo>
                    <a:pt x="80771" y="5062727"/>
                  </a:moveTo>
                  <a:lnTo>
                    <a:pt x="0" y="0"/>
                  </a:lnTo>
                </a:path>
              </a:pathLst>
            </a:custGeom>
            <a:ln w="21336">
              <a:solidFill>
                <a:srgbClr val="4F80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6200" y="3988308"/>
              <a:ext cx="1374648" cy="124358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96924" y="5422392"/>
              <a:ext cx="1325879" cy="123901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731520" y="5225796"/>
              <a:ext cx="62865" cy="413384"/>
            </a:xfrm>
            <a:custGeom>
              <a:avLst/>
              <a:gdLst/>
              <a:ahLst/>
              <a:cxnLst/>
              <a:rect l="l" t="t" r="r" b="b"/>
              <a:pathLst>
                <a:path w="62865" h="413385">
                  <a:moveTo>
                    <a:pt x="41148" y="361187"/>
                  </a:moveTo>
                  <a:lnTo>
                    <a:pt x="19812" y="361187"/>
                  </a:lnTo>
                  <a:lnTo>
                    <a:pt x="19812" y="0"/>
                  </a:lnTo>
                  <a:lnTo>
                    <a:pt x="41148" y="0"/>
                  </a:lnTo>
                  <a:lnTo>
                    <a:pt x="41148" y="361187"/>
                  </a:lnTo>
                  <a:close/>
                </a:path>
                <a:path w="62865" h="413385">
                  <a:moveTo>
                    <a:pt x="30480" y="413004"/>
                  </a:moveTo>
                  <a:lnTo>
                    <a:pt x="0" y="350520"/>
                  </a:lnTo>
                  <a:lnTo>
                    <a:pt x="19812" y="350520"/>
                  </a:lnTo>
                  <a:lnTo>
                    <a:pt x="19812" y="361187"/>
                  </a:lnTo>
                  <a:lnTo>
                    <a:pt x="57019" y="361187"/>
                  </a:lnTo>
                  <a:lnTo>
                    <a:pt x="30480" y="413004"/>
                  </a:lnTo>
                  <a:close/>
                </a:path>
                <a:path w="62865" h="413385">
                  <a:moveTo>
                    <a:pt x="57019" y="361187"/>
                  </a:moveTo>
                  <a:lnTo>
                    <a:pt x="41148" y="361187"/>
                  </a:lnTo>
                  <a:lnTo>
                    <a:pt x="41148" y="350520"/>
                  </a:lnTo>
                  <a:lnTo>
                    <a:pt x="62484" y="350520"/>
                  </a:lnTo>
                  <a:lnTo>
                    <a:pt x="57019" y="361187"/>
                  </a:lnTo>
                  <a:close/>
                </a:path>
              </a:pathLst>
            </a:custGeom>
            <a:solidFill>
              <a:srgbClr val="4F80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-8086" y="1950236"/>
            <a:ext cx="3246755" cy="137541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640080" marR="857885" indent="-66040">
              <a:lnSpc>
                <a:spcPts val="1720"/>
              </a:lnSpc>
              <a:spcBef>
                <a:spcPts val="210"/>
              </a:spcBef>
            </a:pPr>
            <a:r>
              <a:rPr sz="1450" b="1" spc="50" dirty="0">
                <a:latin typeface="Calibri"/>
                <a:cs typeface="Calibri"/>
              </a:rPr>
              <a:t>Internal</a:t>
            </a:r>
            <a:r>
              <a:rPr sz="1450" b="1" spc="80" dirty="0">
                <a:latin typeface="Calibri"/>
                <a:cs typeface="Calibri"/>
              </a:rPr>
              <a:t> </a:t>
            </a:r>
            <a:r>
              <a:rPr sz="1450" b="1" spc="50" dirty="0">
                <a:latin typeface="Calibri"/>
                <a:cs typeface="Calibri"/>
              </a:rPr>
              <a:t>Hemorrhoids </a:t>
            </a:r>
            <a:r>
              <a:rPr sz="1450" b="1" spc="70" dirty="0">
                <a:latin typeface="Calibri"/>
                <a:cs typeface="Calibri"/>
              </a:rPr>
              <a:t>Above</a:t>
            </a:r>
            <a:r>
              <a:rPr sz="1450" b="1" spc="95" dirty="0">
                <a:latin typeface="Calibri"/>
                <a:cs typeface="Calibri"/>
              </a:rPr>
              <a:t> </a:t>
            </a:r>
            <a:r>
              <a:rPr sz="1450" b="1" dirty="0">
                <a:latin typeface="Calibri"/>
                <a:cs typeface="Calibri"/>
              </a:rPr>
              <a:t>dentate</a:t>
            </a:r>
            <a:r>
              <a:rPr sz="1450" b="1" spc="85" dirty="0">
                <a:latin typeface="Calibri"/>
                <a:cs typeface="Calibri"/>
              </a:rPr>
              <a:t> </a:t>
            </a:r>
            <a:r>
              <a:rPr sz="1450" b="1" spc="35" dirty="0">
                <a:latin typeface="Calibri"/>
                <a:cs typeface="Calibri"/>
              </a:rPr>
              <a:t>line</a:t>
            </a:r>
            <a:endParaRPr sz="1450">
              <a:latin typeface="Calibri"/>
              <a:cs typeface="Calibri"/>
            </a:endParaRPr>
          </a:p>
          <a:p>
            <a:pPr marL="1123315">
              <a:lnSpc>
                <a:spcPts val="1730"/>
              </a:lnSpc>
            </a:pPr>
            <a:r>
              <a:rPr sz="1450" b="1" spc="40" dirty="0">
                <a:latin typeface="Calibri"/>
                <a:cs typeface="Calibri"/>
              </a:rPr>
              <a:t>(3,7,11)</a:t>
            </a:r>
            <a:endParaRPr sz="14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450" b="1" dirty="0">
                <a:solidFill>
                  <a:srgbClr val="505050"/>
                </a:solidFill>
                <a:latin typeface="Calibri"/>
                <a:cs typeface="Calibri"/>
              </a:rPr>
              <a:t>cause</a:t>
            </a:r>
            <a:r>
              <a:rPr sz="1450" b="1" spc="245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800000"/>
                </a:solidFill>
                <a:latin typeface="Calibri"/>
                <a:cs typeface="Calibri"/>
              </a:rPr>
              <a:t>painless</a:t>
            </a:r>
            <a:r>
              <a:rPr sz="1450" b="1" spc="204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1450" b="1" spc="-10" dirty="0">
                <a:solidFill>
                  <a:srgbClr val="800000"/>
                </a:solidFill>
                <a:latin typeface="Calibri"/>
                <a:cs typeface="Calibri"/>
              </a:rPr>
              <a:t>bleeding</a:t>
            </a:r>
            <a:endParaRPr sz="1450">
              <a:latin typeface="Calibri"/>
              <a:cs typeface="Calibri"/>
            </a:endParaRPr>
          </a:p>
          <a:p>
            <a:pPr marL="12700" marR="5080">
              <a:lnSpc>
                <a:spcPct val="102099"/>
              </a:lnSpc>
              <a:spcBef>
                <a:spcPts val="15"/>
              </a:spcBef>
            </a:pPr>
            <a:r>
              <a:rPr sz="1450" b="1" spc="45" dirty="0">
                <a:solidFill>
                  <a:srgbClr val="0070BF"/>
                </a:solidFill>
                <a:latin typeface="Calibri"/>
                <a:cs typeface="Calibri"/>
              </a:rPr>
              <a:t>Painless</a:t>
            </a:r>
            <a:r>
              <a:rPr sz="1450" b="1" spc="105" dirty="0">
                <a:solidFill>
                  <a:srgbClr val="0070BF"/>
                </a:solidFill>
                <a:latin typeface="Calibri"/>
                <a:cs typeface="Calibri"/>
              </a:rPr>
              <a:t> </a:t>
            </a:r>
            <a:r>
              <a:rPr sz="1450" b="1" spc="110" dirty="0">
                <a:solidFill>
                  <a:srgbClr val="505050"/>
                </a:solidFill>
                <a:latin typeface="Calibri"/>
                <a:cs typeface="Calibri"/>
              </a:rPr>
              <a:t>:</a:t>
            </a:r>
            <a:r>
              <a:rPr sz="1450" b="1" spc="95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450" b="1" spc="90" dirty="0">
                <a:solidFill>
                  <a:srgbClr val="3F3F3F"/>
                </a:solidFill>
                <a:latin typeface="Calibri"/>
                <a:cs typeface="Calibri"/>
              </a:rPr>
              <a:t>Not</a:t>
            </a:r>
            <a:r>
              <a:rPr sz="1450" b="1" spc="70" dirty="0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3F3F3F"/>
                </a:solidFill>
                <a:latin typeface="Calibri"/>
                <a:cs typeface="Calibri"/>
              </a:rPr>
              <a:t>supply</a:t>
            </a:r>
            <a:r>
              <a:rPr sz="1450" b="1" spc="90" dirty="0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3F3F3F"/>
                </a:solidFill>
                <a:latin typeface="Calibri"/>
                <a:cs typeface="Calibri"/>
              </a:rPr>
              <a:t>by</a:t>
            </a:r>
            <a:r>
              <a:rPr sz="1450" b="1" spc="90" dirty="0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sz="1450" b="1" spc="45" dirty="0">
                <a:solidFill>
                  <a:srgbClr val="3F3F3F"/>
                </a:solidFill>
                <a:latin typeface="Calibri"/>
                <a:cs typeface="Calibri"/>
              </a:rPr>
              <a:t>somatic </a:t>
            </a:r>
            <a:r>
              <a:rPr sz="1450" b="1" spc="-10" dirty="0">
                <a:solidFill>
                  <a:srgbClr val="3F3F3F"/>
                </a:solidFill>
                <a:latin typeface="Calibri"/>
                <a:cs typeface="Calibri"/>
              </a:rPr>
              <a:t>nerves </a:t>
            </a:r>
            <a:r>
              <a:rPr sz="1450" b="1" dirty="0">
                <a:solidFill>
                  <a:srgbClr val="0070BF"/>
                </a:solidFill>
                <a:latin typeface="Calibri"/>
                <a:cs typeface="Calibri"/>
              </a:rPr>
              <a:t>Become</a:t>
            </a:r>
            <a:r>
              <a:rPr sz="1450" b="1" spc="80" dirty="0">
                <a:solidFill>
                  <a:srgbClr val="0070BF"/>
                </a:solidFill>
                <a:latin typeface="Calibri"/>
                <a:cs typeface="Calibri"/>
              </a:rPr>
              <a:t> </a:t>
            </a:r>
            <a:r>
              <a:rPr sz="1450" b="1" spc="70" dirty="0">
                <a:solidFill>
                  <a:srgbClr val="0070BF"/>
                </a:solidFill>
                <a:latin typeface="Calibri"/>
                <a:cs typeface="Calibri"/>
              </a:rPr>
              <a:t>Painful</a:t>
            </a:r>
            <a:r>
              <a:rPr sz="1450" b="1" spc="135" dirty="0">
                <a:solidFill>
                  <a:srgbClr val="0070BF"/>
                </a:solidFill>
                <a:latin typeface="Calibri"/>
                <a:cs typeface="Calibri"/>
              </a:rPr>
              <a:t> </a:t>
            </a:r>
            <a:r>
              <a:rPr sz="1450" b="1" spc="110" dirty="0">
                <a:solidFill>
                  <a:srgbClr val="3F3F3F"/>
                </a:solidFill>
                <a:latin typeface="Calibri"/>
                <a:cs typeface="Calibri"/>
              </a:rPr>
              <a:t>:</a:t>
            </a:r>
            <a:r>
              <a:rPr sz="1450" b="1" spc="125" dirty="0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sz="1450" b="1" spc="80" dirty="0">
                <a:solidFill>
                  <a:srgbClr val="3F3F3F"/>
                </a:solidFill>
                <a:latin typeface="Calibri"/>
                <a:cs typeface="Calibri"/>
              </a:rPr>
              <a:t>When</a:t>
            </a:r>
            <a:r>
              <a:rPr sz="1450" b="1" spc="150" dirty="0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sz="1450" b="1" spc="-10" dirty="0">
                <a:solidFill>
                  <a:srgbClr val="3F3F3F"/>
                </a:solidFill>
                <a:latin typeface="Calibri"/>
                <a:cs typeface="Calibri"/>
              </a:rPr>
              <a:t>complicated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256788" y="1950236"/>
            <a:ext cx="2707640" cy="248539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690880" marR="387350" indent="-186690">
              <a:lnSpc>
                <a:spcPts val="1560"/>
              </a:lnSpc>
              <a:spcBef>
                <a:spcPts val="340"/>
              </a:spcBef>
            </a:pPr>
            <a:r>
              <a:rPr sz="1450" b="1" spc="75" dirty="0">
                <a:latin typeface="Calibri"/>
                <a:cs typeface="Calibri"/>
              </a:rPr>
              <a:t>External</a:t>
            </a:r>
            <a:r>
              <a:rPr sz="1450" b="1" spc="45" dirty="0">
                <a:latin typeface="Calibri"/>
                <a:cs typeface="Calibri"/>
              </a:rPr>
              <a:t> </a:t>
            </a:r>
            <a:r>
              <a:rPr sz="1450" b="1" spc="-10" dirty="0">
                <a:latin typeface="Calibri"/>
                <a:cs typeface="Calibri"/>
              </a:rPr>
              <a:t>hemorrhoids </a:t>
            </a:r>
            <a:r>
              <a:rPr sz="1450" b="1" spc="80" dirty="0">
                <a:latin typeface="Calibri"/>
                <a:cs typeface="Calibri"/>
              </a:rPr>
              <a:t>Below</a:t>
            </a:r>
            <a:r>
              <a:rPr sz="1450" b="1" spc="70" dirty="0">
                <a:latin typeface="Calibri"/>
                <a:cs typeface="Calibri"/>
              </a:rPr>
              <a:t> </a:t>
            </a:r>
            <a:r>
              <a:rPr sz="1450" b="1" dirty="0">
                <a:latin typeface="Calibri"/>
                <a:cs typeface="Calibri"/>
              </a:rPr>
              <a:t>dentate</a:t>
            </a:r>
            <a:r>
              <a:rPr sz="1450" b="1" spc="90" dirty="0">
                <a:latin typeface="Calibri"/>
                <a:cs typeface="Calibri"/>
              </a:rPr>
              <a:t> </a:t>
            </a:r>
            <a:r>
              <a:rPr sz="1450" b="1" spc="35" dirty="0">
                <a:latin typeface="Calibri"/>
                <a:cs typeface="Calibri"/>
              </a:rPr>
              <a:t>line</a:t>
            </a:r>
            <a:endParaRPr sz="1450">
              <a:latin typeface="Calibri"/>
              <a:cs typeface="Calibri"/>
            </a:endParaRPr>
          </a:p>
          <a:p>
            <a:pPr marL="47625" marR="5080" indent="-35560">
              <a:lnSpc>
                <a:spcPct val="102800"/>
              </a:lnSpc>
              <a:spcBef>
                <a:spcPts val="1010"/>
              </a:spcBef>
            </a:pPr>
            <a:r>
              <a:rPr sz="1450" b="1" spc="50" dirty="0">
                <a:solidFill>
                  <a:srgbClr val="505050"/>
                </a:solidFill>
                <a:latin typeface="Calibri"/>
                <a:cs typeface="Calibri"/>
              </a:rPr>
              <a:t>painful</a:t>
            </a:r>
            <a:r>
              <a:rPr sz="1450" b="1" spc="145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505050"/>
                </a:solidFill>
                <a:latin typeface="Calibri"/>
                <a:cs typeface="Calibri"/>
              </a:rPr>
              <a:t>subcutaneous</a:t>
            </a:r>
            <a:r>
              <a:rPr sz="1450" b="1" spc="145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450" b="1" spc="65" dirty="0">
                <a:solidFill>
                  <a:srgbClr val="505050"/>
                </a:solidFill>
                <a:latin typeface="Calibri"/>
                <a:cs typeface="Calibri"/>
              </a:rPr>
              <a:t>swelling</a:t>
            </a:r>
            <a:r>
              <a:rPr sz="1450" b="1" spc="75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450" b="1" spc="60" dirty="0">
                <a:solidFill>
                  <a:srgbClr val="505050"/>
                </a:solidFill>
                <a:latin typeface="Calibri"/>
                <a:cs typeface="Calibri"/>
              </a:rPr>
              <a:t>in </a:t>
            </a:r>
            <a:r>
              <a:rPr sz="1450" b="1" dirty="0">
                <a:solidFill>
                  <a:srgbClr val="800000"/>
                </a:solidFill>
                <a:latin typeface="Calibri"/>
                <a:cs typeface="Calibri"/>
              </a:rPr>
              <a:t>anal</a:t>
            </a:r>
            <a:r>
              <a:rPr sz="1450" b="1" spc="170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1450" b="1" spc="55" dirty="0">
                <a:solidFill>
                  <a:srgbClr val="800000"/>
                </a:solidFill>
                <a:latin typeface="Calibri"/>
                <a:cs typeface="Calibri"/>
              </a:rPr>
              <a:t>margin</a:t>
            </a:r>
            <a:r>
              <a:rPr sz="1450" b="1" spc="155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800000"/>
                </a:solidFill>
                <a:latin typeface="Calibri"/>
                <a:cs typeface="Calibri"/>
              </a:rPr>
              <a:t>(when</a:t>
            </a:r>
            <a:r>
              <a:rPr sz="1450" b="1" spc="240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800000"/>
                </a:solidFill>
                <a:latin typeface="Calibri"/>
                <a:cs typeface="Calibri"/>
              </a:rPr>
              <a:t>defecation</a:t>
            </a:r>
            <a:r>
              <a:rPr sz="1450" b="1" spc="195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1450" b="1" spc="-50" dirty="0">
                <a:solidFill>
                  <a:srgbClr val="800000"/>
                </a:solidFill>
                <a:latin typeface="Calibri"/>
                <a:cs typeface="Calibri"/>
              </a:rPr>
              <a:t>)</a:t>
            </a:r>
            <a:endParaRPr sz="1450">
              <a:latin typeface="Calibri"/>
              <a:cs typeface="Calibri"/>
            </a:endParaRPr>
          </a:p>
          <a:p>
            <a:pPr marL="47625" marR="164465" algn="ctr">
              <a:lnSpc>
                <a:spcPct val="102800"/>
              </a:lnSpc>
              <a:spcBef>
                <a:spcPts val="310"/>
              </a:spcBef>
            </a:pPr>
            <a:r>
              <a:rPr sz="1450" b="1" spc="80" dirty="0">
                <a:solidFill>
                  <a:srgbClr val="505050"/>
                </a:solidFill>
                <a:latin typeface="Calibri"/>
                <a:cs typeface="Calibri"/>
              </a:rPr>
              <a:t>Cause</a:t>
            </a:r>
            <a:r>
              <a:rPr sz="1450" b="1" spc="100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505050"/>
                </a:solidFill>
                <a:latin typeface="Calibri"/>
                <a:cs typeface="Calibri"/>
              </a:rPr>
              <a:t>(</a:t>
            </a:r>
            <a:r>
              <a:rPr sz="1450" b="1" dirty="0">
                <a:solidFill>
                  <a:srgbClr val="800000"/>
                </a:solidFill>
                <a:latin typeface="Calibri"/>
                <a:cs typeface="Calibri"/>
              </a:rPr>
              <a:t>sudden</a:t>
            </a:r>
            <a:r>
              <a:rPr sz="1450" b="1" spc="155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800000"/>
                </a:solidFill>
                <a:latin typeface="Calibri"/>
                <a:cs typeface="Calibri"/>
              </a:rPr>
              <a:t>server</a:t>
            </a:r>
            <a:r>
              <a:rPr sz="1450" b="1" spc="95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1450" b="1" spc="50" dirty="0">
                <a:solidFill>
                  <a:srgbClr val="800000"/>
                </a:solidFill>
                <a:latin typeface="Calibri"/>
                <a:cs typeface="Calibri"/>
              </a:rPr>
              <a:t>pain</a:t>
            </a:r>
            <a:r>
              <a:rPr sz="1450" b="1" spc="90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505050"/>
                </a:solidFill>
                <a:latin typeface="Calibri"/>
                <a:cs typeface="Calibri"/>
              </a:rPr>
              <a:t>)</a:t>
            </a:r>
            <a:r>
              <a:rPr sz="1450" b="1" spc="95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450" b="1" spc="-25" dirty="0">
                <a:solidFill>
                  <a:srgbClr val="505050"/>
                </a:solidFill>
                <a:latin typeface="Calibri"/>
                <a:cs typeface="Calibri"/>
              </a:rPr>
              <a:t>by </a:t>
            </a:r>
            <a:r>
              <a:rPr sz="1450" b="1" dirty="0">
                <a:solidFill>
                  <a:srgbClr val="800000"/>
                </a:solidFill>
                <a:latin typeface="Calibri"/>
                <a:cs typeface="Calibri"/>
              </a:rPr>
              <a:t>acute</a:t>
            </a:r>
            <a:r>
              <a:rPr sz="1450" b="1" spc="125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1450" b="1" spc="-10" dirty="0">
                <a:solidFill>
                  <a:srgbClr val="800000"/>
                </a:solidFill>
                <a:latin typeface="Calibri"/>
                <a:cs typeface="Calibri"/>
              </a:rPr>
              <a:t>thrombosis</a:t>
            </a:r>
            <a:endParaRPr sz="1450">
              <a:latin typeface="Calibri"/>
              <a:cs typeface="Calibri"/>
            </a:endParaRPr>
          </a:p>
          <a:p>
            <a:pPr marR="69850" algn="ctr">
              <a:lnSpc>
                <a:spcPct val="100000"/>
              </a:lnSpc>
              <a:spcBef>
                <a:spcPts val="430"/>
              </a:spcBef>
            </a:pPr>
            <a:r>
              <a:rPr sz="1450" b="1" dirty="0">
                <a:solidFill>
                  <a:srgbClr val="505050"/>
                </a:solidFill>
                <a:latin typeface="Calibri"/>
                <a:cs typeface="Calibri"/>
              </a:rPr>
              <a:t>cause</a:t>
            </a:r>
            <a:r>
              <a:rPr sz="1450" b="1" spc="215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800000"/>
                </a:solidFill>
                <a:latin typeface="Calibri"/>
                <a:cs typeface="Calibri"/>
              </a:rPr>
              <a:t>hygiene</a:t>
            </a:r>
            <a:r>
              <a:rPr sz="1450" b="1" spc="190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1450" b="1" spc="40" dirty="0">
                <a:solidFill>
                  <a:srgbClr val="800000"/>
                </a:solidFill>
                <a:latin typeface="Calibri"/>
                <a:cs typeface="Calibri"/>
              </a:rPr>
              <a:t>difficulties</a:t>
            </a:r>
            <a:endParaRPr sz="1450">
              <a:latin typeface="Calibri"/>
              <a:cs typeface="Calibri"/>
            </a:endParaRPr>
          </a:p>
          <a:p>
            <a:pPr marL="208915" marR="68580" indent="-208915" algn="ctr">
              <a:lnSpc>
                <a:spcPct val="100000"/>
              </a:lnSpc>
              <a:spcBef>
                <a:spcPts val="50"/>
              </a:spcBef>
              <a:buAutoNum type="arabicPlain"/>
              <a:tabLst>
                <a:tab pos="208915" algn="l"/>
              </a:tabLst>
            </a:pPr>
            <a:r>
              <a:rPr sz="1450" b="1" spc="80" dirty="0">
                <a:solidFill>
                  <a:srgbClr val="505050"/>
                </a:solidFill>
                <a:latin typeface="Calibri"/>
                <a:cs typeface="Calibri"/>
              </a:rPr>
              <a:t>Fear </a:t>
            </a:r>
            <a:r>
              <a:rPr sz="1450" b="1" dirty="0">
                <a:solidFill>
                  <a:srgbClr val="505050"/>
                </a:solidFill>
                <a:latin typeface="Calibri"/>
                <a:cs typeface="Calibri"/>
              </a:rPr>
              <a:t>of</a:t>
            </a:r>
            <a:r>
              <a:rPr sz="1450" b="1" spc="70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450" b="1" spc="45" dirty="0">
                <a:solidFill>
                  <a:srgbClr val="505050"/>
                </a:solidFill>
                <a:latin typeface="Calibri"/>
                <a:cs typeface="Calibri"/>
              </a:rPr>
              <a:t>scratching</a:t>
            </a:r>
            <a:r>
              <a:rPr sz="1450" b="1" spc="125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450" b="1" spc="-10" dirty="0">
                <a:solidFill>
                  <a:srgbClr val="505050"/>
                </a:solidFill>
                <a:latin typeface="Calibri"/>
                <a:cs typeface="Calibri"/>
              </a:rPr>
              <a:t>piles</a:t>
            </a:r>
            <a:endParaRPr sz="1450">
              <a:latin typeface="Calibri"/>
              <a:cs typeface="Calibri"/>
            </a:endParaRPr>
          </a:p>
          <a:p>
            <a:pPr marL="349250" marR="417830" indent="208915" algn="ctr">
              <a:lnSpc>
                <a:spcPts val="1789"/>
              </a:lnSpc>
              <a:spcBef>
                <a:spcPts val="55"/>
              </a:spcBef>
              <a:buAutoNum type="arabicPlain"/>
              <a:tabLst>
                <a:tab pos="558165" algn="l"/>
              </a:tabLst>
            </a:pPr>
            <a:r>
              <a:rPr sz="1450" b="1" spc="75" dirty="0">
                <a:solidFill>
                  <a:srgbClr val="505050"/>
                </a:solidFill>
                <a:latin typeface="Calibri"/>
                <a:cs typeface="Calibri"/>
              </a:rPr>
              <a:t>skin</a:t>
            </a:r>
            <a:r>
              <a:rPr sz="1450" b="1" spc="55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505050"/>
                </a:solidFill>
                <a:latin typeface="Calibri"/>
                <a:cs typeface="Calibri"/>
              </a:rPr>
              <a:t>tags</a:t>
            </a:r>
            <a:r>
              <a:rPr sz="1450" b="1" spc="55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450" b="1" spc="70" dirty="0">
                <a:solidFill>
                  <a:srgbClr val="505050"/>
                </a:solidFill>
                <a:latin typeface="Calibri"/>
                <a:cs typeface="Calibri"/>
              </a:rPr>
              <a:t>Found</a:t>
            </a:r>
            <a:r>
              <a:rPr sz="1450" b="1" spc="90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450" b="1" spc="-20" dirty="0">
                <a:solidFill>
                  <a:srgbClr val="505050"/>
                </a:solidFill>
                <a:latin typeface="Calibri"/>
                <a:cs typeface="Calibri"/>
              </a:rPr>
              <a:t>after </a:t>
            </a:r>
            <a:r>
              <a:rPr sz="1450" b="1" spc="55" dirty="0">
                <a:solidFill>
                  <a:srgbClr val="505050"/>
                </a:solidFill>
                <a:latin typeface="Calibri"/>
                <a:cs typeface="Calibri"/>
              </a:rPr>
              <a:t>Acute</a:t>
            </a:r>
            <a:r>
              <a:rPr sz="1450" b="1" spc="50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450" b="1" spc="-10" dirty="0">
                <a:solidFill>
                  <a:srgbClr val="505050"/>
                </a:solidFill>
                <a:latin typeface="Calibri"/>
                <a:cs typeface="Calibri"/>
              </a:rPr>
              <a:t>thrombosis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43355" y="3642359"/>
            <a:ext cx="2774315" cy="21653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45"/>
              </a:lnSpc>
            </a:pPr>
            <a:r>
              <a:rPr sz="1450" b="1" spc="95" dirty="0">
                <a:latin typeface="Calibri"/>
                <a:cs typeface="Calibri"/>
              </a:rPr>
              <a:t>Grading</a:t>
            </a:r>
            <a:r>
              <a:rPr sz="1450" b="1" spc="55" dirty="0">
                <a:latin typeface="Calibri"/>
                <a:cs typeface="Calibri"/>
              </a:rPr>
              <a:t> of</a:t>
            </a:r>
            <a:r>
              <a:rPr sz="1450" b="1" spc="35" dirty="0">
                <a:latin typeface="Calibri"/>
                <a:cs typeface="Calibri"/>
              </a:rPr>
              <a:t> </a:t>
            </a:r>
            <a:r>
              <a:rPr sz="1450" b="1" spc="45" dirty="0">
                <a:latin typeface="Calibri"/>
                <a:cs typeface="Calibri"/>
              </a:rPr>
              <a:t>Internal</a:t>
            </a:r>
            <a:r>
              <a:rPr sz="1450" b="1" spc="90" dirty="0">
                <a:latin typeface="Calibri"/>
                <a:cs typeface="Calibri"/>
              </a:rPr>
              <a:t> </a:t>
            </a:r>
            <a:r>
              <a:rPr sz="1450" b="1" spc="50" dirty="0">
                <a:latin typeface="Calibri"/>
                <a:cs typeface="Calibri"/>
              </a:rPr>
              <a:t>Hemorrhoids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58584" y="5591088"/>
            <a:ext cx="1042035" cy="25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b="1" spc="135" dirty="0">
                <a:latin typeface="Calibri"/>
                <a:cs typeface="Calibri"/>
              </a:rPr>
              <a:t>No</a:t>
            </a:r>
            <a:r>
              <a:rPr sz="1450" b="1" spc="40" dirty="0">
                <a:latin typeface="Calibri"/>
                <a:cs typeface="Calibri"/>
              </a:rPr>
              <a:t> </a:t>
            </a:r>
            <a:r>
              <a:rPr sz="1450" b="1" spc="35" dirty="0">
                <a:latin typeface="Calibri"/>
                <a:cs typeface="Calibri"/>
              </a:rPr>
              <a:t>Prolapse</a:t>
            </a:r>
            <a:endParaRPr sz="1450">
              <a:latin typeface="Calibri"/>
              <a:cs typeface="Calibri"/>
            </a:endParaRPr>
          </a:p>
        </p:txBody>
      </p:sp>
      <p:pic>
        <p:nvPicPr>
          <p:cNvPr id="17" name="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296924" y="4009644"/>
            <a:ext cx="1234440" cy="1246631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1339048" y="5214554"/>
            <a:ext cx="119824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dirty="0">
                <a:latin typeface="Calibri"/>
                <a:cs typeface="Calibri"/>
              </a:rPr>
              <a:t>Prolapse</a:t>
            </a:r>
            <a:r>
              <a:rPr sz="1000" b="1" spc="70" dirty="0">
                <a:latin typeface="Calibri"/>
                <a:cs typeface="Calibri"/>
              </a:rPr>
              <a:t> </a:t>
            </a:r>
            <a:r>
              <a:rPr sz="1000" b="1" dirty="0">
                <a:latin typeface="Calibri"/>
                <a:cs typeface="Calibri"/>
              </a:rPr>
              <a:t>on</a:t>
            </a:r>
            <a:r>
              <a:rPr sz="1000" b="1" spc="95" dirty="0">
                <a:latin typeface="Calibri"/>
                <a:cs typeface="Calibri"/>
              </a:rPr>
              <a:t> </a:t>
            </a:r>
            <a:r>
              <a:rPr sz="1000" b="1" spc="-10" dirty="0">
                <a:latin typeface="Calibri"/>
                <a:cs typeface="Calibri"/>
              </a:rPr>
              <a:t>straining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631785" y="5214554"/>
            <a:ext cx="119824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dirty="0">
                <a:latin typeface="Calibri"/>
                <a:cs typeface="Calibri"/>
              </a:rPr>
              <a:t>Prolapse</a:t>
            </a:r>
            <a:r>
              <a:rPr sz="1000" b="1" spc="70" dirty="0">
                <a:latin typeface="Calibri"/>
                <a:cs typeface="Calibri"/>
              </a:rPr>
              <a:t> </a:t>
            </a:r>
            <a:r>
              <a:rPr sz="1000" b="1" dirty="0">
                <a:latin typeface="Calibri"/>
                <a:cs typeface="Calibri"/>
              </a:rPr>
              <a:t>on</a:t>
            </a:r>
            <a:r>
              <a:rPr sz="1000" b="1" spc="95" dirty="0">
                <a:latin typeface="Calibri"/>
                <a:cs typeface="Calibri"/>
              </a:rPr>
              <a:t> </a:t>
            </a:r>
            <a:r>
              <a:rPr sz="1000" b="1" spc="-10" dirty="0">
                <a:latin typeface="Calibri"/>
                <a:cs typeface="Calibri"/>
              </a:rPr>
              <a:t>straining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2560319" y="5256276"/>
            <a:ext cx="1971039" cy="1460500"/>
            <a:chOff x="2560319" y="5256276"/>
            <a:chExt cx="1971039" cy="1460500"/>
          </a:xfrm>
        </p:grpSpPr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60319" y="5398007"/>
              <a:ext cx="1325879" cy="123748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122675" y="6120384"/>
              <a:ext cx="219456" cy="595883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4468367" y="5256276"/>
              <a:ext cx="62865" cy="413384"/>
            </a:xfrm>
            <a:custGeom>
              <a:avLst/>
              <a:gdLst/>
              <a:ahLst/>
              <a:cxnLst/>
              <a:rect l="l" t="t" r="r" b="b"/>
              <a:pathLst>
                <a:path w="62864" h="413385">
                  <a:moveTo>
                    <a:pt x="41148" y="359663"/>
                  </a:moveTo>
                  <a:lnTo>
                    <a:pt x="19812" y="359663"/>
                  </a:lnTo>
                  <a:lnTo>
                    <a:pt x="19812" y="0"/>
                  </a:lnTo>
                  <a:lnTo>
                    <a:pt x="41148" y="0"/>
                  </a:lnTo>
                  <a:lnTo>
                    <a:pt x="41148" y="359663"/>
                  </a:lnTo>
                  <a:close/>
                </a:path>
                <a:path w="62864" h="413385">
                  <a:moveTo>
                    <a:pt x="30480" y="413004"/>
                  </a:moveTo>
                  <a:lnTo>
                    <a:pt x="0" y="350520"/>
                  </a:lnTo>
                  <a:lnTo>
                    <a:pt x="19812" y="350520"/>
                  </a:lnTo>
                  <a:lnTo>
                    <a:pt x="19812" y="359663"/>
                  </a:lnTo>
                  <a:lnTo>
                    <a:pt x="57800" y="359663"/>
                  </a:lnTo>
                  <a:lnTo>
                    <a:pt x="30480" y="413004"/>
                  </a:lnTo>
                  <a:close/>
                </a:path>
                <a:path w="62864" h="413385">
                  <a:moveTo>
                    <a:pt x="57800" y="359663"/>
                  </a:moveTo>
                  <a:lnTo>
                    <a:pt x="41148" y="359663"/>
                  </a:lnTo>
                  <a:lnTo>
                    <a:pt x="41148" y="350520"/>
                  </a:lnTo>
                  <a:lnTo>
                    <a:pt x="62484" y="350520"/>
                  </a:lnTo>
                  <a:lnTo>
                    <a:pt x="57800" y="359663"/>
                  </a:lnTo>
                  <a:close/>
                </a:path>
              </a:pathLst>
            </a:custGeom>
            <a:solidFill>
              <a:srgbClr val="4F80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1465539" y="6563268"/>
            <a:ext cx="93281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dirty="0">
                <a:latin typeface="Calibri"/>
                <a:cs typeface="Calibri"/>
              </a:rPr>
              <a:t>Return</a:t>
            </a:r>
            <a:r>
              <a:rPr sz="1000" b="1" spc="100" dirty="0">
                <a:latin typeface="Calibri"/>
                <a:cs typeface="Calibri"/>
              </a:rPr>
              <a:t> </a:t>
            </a:r>
            <a:r>
              <a:rPr sz="1000" b="1" dirty="0">
                <a:latin typeface="Calibri"/>
                <a:cs typeface="Calibri"/>
              </a:rPr>
              <a:t>on</a:t>
            </a:r>
            <a:r>
              <a:rPr sz="1000" b="1" spc="120" dirty="0">
                <a:latin typeface="Calibri"/>
                <a:cs typeface="Calibri"/>
              </a:rPr>
              <a:t> </a:t>
            </a:r>
            <a:r>
              <a:rPr sz="1000" b="1" spc="40" dirty="0">
                <a:latin typeface="Calibri"/>
                <a:cs typeface="Calibri"/>
              </a:rPr>
              <a:t>Relax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995389" y="5621539"/>
            <a:ext cx="1076325" cy="479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9539" marR="5080" indent="-117475">
              <a:lnSpc>
                <a:spcPct val="102699"/>
              </a:lnSpc>
              <a:spcBef>
                <a:spcPts val="90"/>
              </a:spcBef>
            </a:pPr>
            <a:r>
              <a:rPr sz="1450" b="1" spc="35" dirty="0">
                <a:latin typeface="Calibri"/>
                <a:cs typeface="Calibri"/>
              </a:rPr>
              <a:t>Permanently Prolapsed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491194" y="6552577"/>
            <a:ext cx="628650" cy="1517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800" b="1" spc="20" dirty="0">
                <a:latin typeface="Calibri"/>
                <a:cs typeface="Calibri"/>
              </a:rPr>
              <a:t>Return</a:t>
            </a:r>
            <a:r>
              <a:rPr sz="800" b="1" spc="135" dirty="0">
                <a:latin typeface="Calibri"/>
                <a:cs typeface="Calibri"/>
              </a:rPr>
              <a:t> </a:t>
            </a:r>
            <a:r>
              <a:rPr sz="800" b="1" spc="-20" dirty="0">
                <a:latin typeface="Calibri"/>
                <a:cs typeface="Calibri"/>
              </a:rPr>
              <a:t>when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326122" y="6552577"/>
            <a:ext cx="887730" cy="1517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800" b="1" dirty="0">
                <a:latin typeface="Calibri"/>
                <a:cs typeface="Calibri"/>
              </a:rPr>
              <a:t>pushed</a:t>
            </a:r>
            <a:r>
              <a:rPr sz="800" b="1" spc="80" dirty="0">
                <a:latin typeface="Calibri"/>
                <a:cs typeface="Calibri"/>
              </a:rPr>
              <a:t> </a:t>
            </a:r>
            <a:r>
              <a:rPr sz="800" b="1" dirty="0">
                <a:latin typeface="Calibri"/>
                <a:cs typeface="Calibri"/>
              </a:rPr>
              <a:t>back</a:t>
            </a:r>
            <a:r>
              <a:rPr sz="800" b="1" spc="140" dirty="0">
                <a:latin typeface="Calibri"/>
                <a:cs typeface="Calibri"/>
              </a:rPr>
              <a:t> </a:t>
            </a:r>
            <a:r>
              <a:rPr sz="800" b="1" spc="-10" dirty="0">
                <a:latin typeface="Calibri"/>
                <a:cs typeface="Calibri"/>
              </a:rPr>
              <a:t>inside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28" name="object 2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557272" y="4005072"/>
            <a:ext cx="1234439" cy="1246631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368297" y="3812503"/>
            <a:ext cx="3248025" cy="25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1236345" algn="l"/>
                <a:tab pos="2455545" algn="l"/>
              </a:tabLst>
            </a:pPr>
            <a:r>
              <a:rPr sz="1450" b="1" spc="80" dirty="0">
                <a:latin typeface="Calibri"/>
                <a:cs typeface="Calibri"/>
              </a:rPr>
              <a:t>Grade</a:t>
            </a:r>
            <a:r>
              <a:rPr sz="1450" b="1" spc="60" dirty="0">
                <a:latin typeface="Calibri"/>
                <a:cs typeface="Calibri"/>
              </a:rPr>
              <a:t> </a:t>
            </a:r>
            <a:r>
              <a:rPr sz="1450" b="1" spc="130" dirty="0">
                <a:latin typeface="Calibri"/>
                <a:cs typeface="Calibri"/>
              </a:rPr>
              <a:t>I</a:t>
            </a:r>
            <a:r>
              <a:rPr sz="1450" b="1" dirty="0">
                <a:latin typeface="Calibri"/>
                <a:cs typeface="Calibri"/>
              </a:rPr>
              <a:t>	</a:t>
            </a:r>
            <a:r>
              <a:rPr sz="2175" b="1" spc="120" baseline="3831" dirty="0">
                <a:latin typeface="Calibri"/>
                <a:cs typeface="Calibri"/>
              </a:rPr>
              <a:t>Grade</a:t>
            </a:r>
            <a:r>
              <a:rPr sz="2175" b="1" spc="89" baseline="3831" dirty="0">
                <a:latin typeface="Calibri"/>
                <a:cs typeface="Calibri"/>
              </a:rPr>
              <a:t> </a:t>
            </a:r>
            <a:r>
              <a:rPr sz="2175" b="1" spc="209" baseline="3831" dirty="0">
                <a:latin typeface="Calibri"/>
                <a:cs typeface="Calibri"/>
              </a:rPr>
              <a:t>II</a:t>
            </a:r>
            <a:r>
              <a:rPr sz="2175" b="1" baseline="3831" dirty="0">
                <a:latin typeface="Calibri"/>
                <a:cs typeface="Calibri"/>
              </a:rPr>
              <a:t>	</a:t>
            </a:r>
            <a:r>
              <a:rPr sz="2175" b="1" spc="120" baseline="3831" dirty="0">
                <a:latin typeface="Calibri"/>
                <a:cs typeface="Calibri"/>
              </a:rPr>
              <a:t>Grade</a:t>
            </a:r>
            <a:r>
              <a:rPr sz="2175" b="1" spc="89" baseline="3831" dirty="0">
                <a:latin typeface="Calibri"/>
                <a:cs typeface="Calibri"/>
              </a:rPr>
              <a:t> </a:t>
            </a:r>
            <a:r>
              <a:rPr sz="2175" b="1" spc="209" baseline="3831" dirty="0">
                <a:latin typeface="Calibri"/>
                <a:cs typeface="Calibri"/>
              </a:rPr>
              <a:t>III</a:t>
            </a:r>
            <a:endParaRPr sz="2175" baseline="3831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073176" y="3780576"/>
            <a:ext cx="798195" cy="25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b="1" spc="80" dirty="0">
                <a:latin typeface="Calibri"/>
                <a:cs typeface="Calibri"/>
              </a:rPr>
              <a:t>Grade</a:t>
            </a:r>
            <a:r>
              <a:rPr sz="1450" b="1" spc="60" dirty="0">
                <a:latin typeface="Calibri"/>
                <a:cs typeface="Calibri"/>
              </a:rPr>
              <a:t> </a:t>
            </a:r>
            <a:r>
              <a:rPr sz="1450" b="1" spc="155" dirty="0">
                <a:latin typeface="Calibri"/>
                <a:cs typeface="Calibri"/>
              </a:rPr>
              <a:t>IV</a:t>
            </a:r>
            <a:endParaRPr sz="1450">
              <a:latin typeface="Calibri"/>
              <a:cs typeface="Calibri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1437131" y="1648967"/>
            <a:ext cx="8254365" cy="4693920"/>
            <a:chOff x="1437131" y="1648967"/>
            <a:chExt cx="8254365" cy="4693920"/>
          </a:xfrm>
        </p:grpSpPr>
        <p:pic>
          <p:nvPicPr>
            <p:cNvPr id="32" name="object 3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645907" y="4664964"/>
              <a:ext cx="2045208" cy="1677923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1437119" y="1648980"/>
              <a:ext cx="6989445" cy="238125"/>
            </a:xfrm>
            <a:custGeom>
              <a:avLst/>
              <a:gdLst/>
              <a:ahLst/>
              <a:cxnLst/>
              <a:rect l="l" t="t" r="r" b="b"/>
              <a:pathLst>
                <a:path w="6989445" h="238125">
                  <a:moveTo>
                    <a:pt x="6989064" y="233172"/>
                  </a:moveTo>
                  <a:lnTo>
                    <a:pt x="6978967" y="220980"/>
                  </a:lnTo>
                  <a:lnTo>
                    <a:pt x="6944868" y="179832"/>
                  </a:lnTo>
                  <a:lnTo>
                    <a:pt x="6936143" y="198843"/>
                  </a:lnTo>
                  <a:lnTo>
                    <a:pt x="6934200" y="198120"/>
                  </a:lnTo>
                  <a:lnTo>
                    <a:pt x="6934200" y="196596"/>
                  </a:lnTo>
                  <a:lnTo>
                    <a:pt x="6932676" y="196596"/>
                  </a:lnTo>
                  <a:lnTo>
                    <a:pt x="6927824" y="195745"/>
                  </a:lnTo>
                  <a:lnTo>
                    <a:pt x="6927824" y="216928"/>
                  </a:lnTo>
                  <a:lnTo>
                    <a:pt x="6927596" y="217411"/>
                  </a:lnTo>
                  <a:lnTo>
                    <a:pt x="6926580" y="216408"/>
                  </a:lnTo>
                  <a:lnTo>
                    <a:pt x="6927824" y="216928"/>
                  </a:lnTo>
                  <a:lnTo>
                    <a:pt x="6927824" y="195745"/>
                  </a:lnTo>
                  <a:lnTo>
                    <a:pt x="6906768" y="192024"/>
                  </a:lnTo>
                  <a:lnTo>
                    <a:pt x="6877825" y="185928"/>
                  </a:lnTo>
                  <a:lnTo>
                    <a:pt x="6845808" y="181356"/>
                  </a:lnTo>
                  <a:lnTo>
                    <a:pt x="6768084" y="172212"/>
                  </a:lnTo>
                  <a:lnTo>
                    <a:pt x="6723888" y="166116"/>
                  </a:lnTo>
                  <a:lnTo>
                    <a:pt x="6574536" y="152400"/>
                  </a:lnTo>
                  <a:lnTo>
                    <a:pt x="6518148" y="149352"/>
                  </a:lnTo>
                  <a:lnTo>
                    <a:pt x="6399276" y="140208"/>
                  </a:lnTo>
                  <a:lnTo>
                    <a:pt x="6335268" y="137160"/>
                  </a:lnTo>
                  <a:lnTo>
                    <a:pt x="6269736" y="132588"/>
                  </a:lnTo>
                  <a:lnTo>
                    <a:pt x="5989320" y="120396"/>
                  </a:lnTo>
                  <a:lnTo>
                    <a:pt x="5763768" y="114300"/>
                  </a:lnTo>
                  <a:lnTo>
                    <a:pt x="5291328" y="108204"/>
                  </a:lnTo>
                  <a:lnTo>
                    <a:pt x="5132832" y="108204"/>
                  </a:lnTo>
                  <a:lnTo>
                    <a:pt x="4818888" y="103632"/>
                  </a:lnTo>
                  <a:lnTo>
                    <a:pt x="4668012" y="99060"/>
                  </a:lnTo>
                  <a:lnTo>
                    <a:pt x="4521708" y="92964"/>
                  </a:lnTo>
                  <a:lnTo>
                    <a:pt x="4450080" y="91440"/>
                  </a:lnTo>
                  <a:lnTo>
                    <a:pt x="4381500" y="86868"/>
                  </a:lnTo>
                  <a:lnTo>
                    <a:pt x="4248912" y="80772"/>
                  </a:lnTo>
                  <a:lnTo>
                    <a:pt x="4184904" y="76200"/>
                  </a:lnTo>
                  <a:lnTo>
                    <a:pt x="4123944" y="73152"/>
                  </a:lnTo>
                  <a:lnTo>
                    <a:pt x="3957828" y="59436"/>
                  </a:lnTo>
                  <a:lnTo>
                    <a:pt x="3907536" y="56388"/>
                  </a:lnTo>
                  <a:lnTo>
                    <a:pt x="3860292" y="50292"/>
                  </a:lnTo>
                  <a:lnTo>
                    <a:pt x="3776472" y="41148"/>
                  </a:lnTo>
                  <a:lnTo>
                    <a:pt x="3739896" y="36576"/>
                  </a:lnTo>
                  <a:lnTo>
                    <a:pt x="3707892" y="32004"/>
                  </a:lnTo>
                  <a:lnTo>
                    <a:pt x="3678936" y="25908"/>
                  </a:lnTo>
                  <a:lnTo>
                    <a:pt x="3654552" y="21336"/>
                  </a:lnTo>
                  <a:lnTo>
                    <a:pt x="3619500" y="10668"/>
                  </a:lnTo>
                  <a:lnTo>
                    <a:pt x="3611372" y="7620"/>
                  </a:lnTo>
                  <a:lnTo>
                    <a:pt x="3607308" y="6096"/>
                  </a:lnTo>
                  <a:lnTo>
                    <a:pt x="3608832" y="7620"/>
                  </a:lnTo>
                  <a:lnTo>
                    <a:pt x="3606927" y="6096"/>
                  </a:lnTo>
                  <a:lnTo>
                    <a:pt x="3603599" y="3429"/>
                  </a:lnTo>
                  <a:lnTo>
                    <a:pt x="3603117" y="1524"/>
                  </a:lnTo>
                  <a:lnTo>
                    <a:pt x="3602736" y="0"/>
                  </a:lnTo>
                  <a:lnTo>
                    <a:pt x="3592830" y="4572"/>
                  </a:lnTo>
                  <a:lnTo>
                    <a:pt x="3586226" y="1524"/>
                  </a:lnTo>
                  <a:lnTo>
                    <a:pt x="3582924" y="0"/>
                  </a:lnTo>
                  <a:lnTo>
                    <a:pt x="3581908" y="3048"/>
                  </a:lnTo>
                  <a:lnTo>
                    <a:pt x="3576828" y="6096"/>
                  </a:lnTo>
                  <a:lnTo>
                    <a:pt x="3578352" y="6096"/>
                  </a:lnTo>
                  <a:lnTo>
                    <a:pt x="3566160" y="10668"/>
                  </a:lnTo>
                  <a:lnTo>
                    <a:pt x="3549396" y="15240"/>
                  </a:lnTo>
                  <a:lnTo>
                    <a:pt x="3528060" y="21336"/>
                  </a:lnTo>
                  <a:lnTo>
                    <a:pt x="3502152" y="25908"/>
                  </a:lnTo>
                  <a:lnTo>
                    <a:pt x="3436620" y="36576"/>
                  </a:lnTo>
                  <a:lnTo>
                    <a:pt x="3398520" y="41148"/>
                  </a:lnTo>
                  <a:lnTo>
                    <a:pt x="3310128" y="50292"/>
                  </a:lnTo>
                  <a:lnTo>
                    <a:pt x="3031236" y="73152"/>
                  </a:lnTo>
                  <a:lnTo>
                    <a:pt x="2965704" y="76200"/>
                  </a:lnTo>
                  <a:lnTo>
                    <a:pt x="2898648" y="80772"/>
                  </a:lnTo>
                  <a:lnTo>
                    <a:pt x="2758440" y="86868"/>
                  </a:lnTo>
                  <a:lnTo>
                    <a:pt x="2685288" y="91440"/>
                  </a:lnTo>
                  <a:lnTo>
                    <a:pt x="2610612" y="92964"/>
                  </a:lnTo>
                  <a:lnTo>
                    <a:pt x="2455164" y="99060"/>
                  </a:lnTo>
                  <a:lnTo>
                    <a:pt x="2295144" y="103632"/>
                  </a:lnTo>
                  <a:lnTo>
                    <a:pt x="1964436" y="108204"/>
                  </a:lnTo>
                  <a:lnTo>
                    <a:pt x="1796796" y="108204"/>
                  </a:lnTo>
                  <a:lnTo>
                    <a:pt x="1296924" y="114300"/>
                  </a:lnTo>
                  <a:lnTo>
                    <a:pt x="1057656" y="120396"/>
                  </a:lnTo>
                  <a:lnTo>
                    <a:pt x="760476" y="132588"/>
                  </a:lnTo>
                  <a:lnTo>
                    <a:pt x="691896" y="137160"/>
                  </a:lnTo>
                  <a:lnTo>
                    <a:pt x="624840" y="140208"/>
                  </a:lnTo>
                  <a:lnTo>
                    <a:pt x="498348" y="149352"/>
                  </a:lnTo>
                  <a:lnTo>
                    <a:pt x="438912" y="152400"/>
                  </a:lnTo>
                  <a:lnTo>
                    <a:pt x="280416" y="166116"/>
                  </a:lnTo>
                  <a:lnTo>
                    <a:pt x="234696" y="172212"/>
                  </a:lnTo>
                  <a:lnTo>
                    <a:pt x="152400" y="181356"/>
                  </a:lnTo>
                  <a:lnTo>
                    <a:pt x="117348" y="185928"/>
                  </a:lnTo>
                  <a:lnTo>
                    <a:pt x="86868" y="192024"/>
                  </a:lnTo>
                  <a:lnTo>
                    <a:pt x="59436" y="196596"/>
                  </a:lnTo>
                  <a:lnTo>
                    <a:pt x="57912" y="198120"/>
                  </a:lnTo>
                  <a:lnTo>
                    <a:pt x="53098" y="199720"/>
                  </a:lnTo>
                  <a:lnTo>
                    <a:pt x="44196" y="179832"/>
                  </a:lnTo>
                  <a:lnTo>
                    <a:pt x="0" y="233172"/>
                  </a:lnTo>
                  <a:lnTo>
                    <a:pt x="70104" y="237744"/>
                  </a:lnTo>
                  <a:lnTo>
                    <a:pt x="63296" y="222504"/>
                  </a:lnTo>
                  <a:lnTo>
                    <a:pt x="61391" y="218249"/>
                  </a:lnTo>
                  <a:lnTo>
                    <a:pt x="65532" y="216408"/>
                  </a:lnTo>
                  <a:lnTo>
                    <a:pt x="64008" y="217932"/>
                  </a:lnTo>
                  <a:lnTo>
                    <a:pt x="70485" y="216408"/>
                  </a:lnTo>
                  <a:lnTo>
                    <a:pt x="89916" y="211836"/>
                  </a:lnTo>
                  <a:lnTo>
                    <a:pt x="120396" y="207264"/>
                  </a:lnTo>
                  <a:lnTo>
                    <a:pt x="155448" y="202692"/>
                  </a:lnTo>
                  <a:lnTo>
                    <a:pt x="193548" y="196596"/>
                  </a:lnTo>
                  <a:lnTo>
                    <a:pt x="281940" y="187452"/>
                  </a:lnTo>
                  <a:lnTo>
                    <a:pt x="499872" y="169164"/>
                  </a:lnTo>
                  <a:lnTo>
                    <a:pt x="562356" y="166116"/>
                  </a:lnTo>
                  <a:lnTo>
                    <a:pt x="626364" y="161544"/>
                  </a:lnTo>
                  <a:lnTo>
                    <a:pt x="693420" y="158496"/>
                  </a:lnTo>
                  <a:lnTo>
                    <a:pt x="762000" y="153924"/>
                  </a:lnTo>
                  <a:lnTo>
                    <a:pt x="1059180" y="141732"/>
                  </a:lnTo>
                  <a:lnTo>
                    <a:pt x="1296924" y="135636"/>
                  </a:lnTo>
                  <a:lnTo>
                    <a:pt x="1796796" y="129540"/>
                  </a:lnTo>
                  <a:lnTo>
                    <a:pt x="1964436" y="129540"/>
                  </a:lnTo>
                  <a:lnTo>
                    <a:pt x="2456688" y="120396"/>
                  </a:lnTo>
                  <a:lnTo>
                    <a:pt x="2900172" y="102108"/>
                  </a:lnTo>
                  <a:lnTo>
                    <a:pt x="2967228" y="97536"/>
                  </a:lnTo>
                  <a:lnTo>
                    <a:pt x="3032760" y="94488"/>
                  </a:lnTo>
                  <a:lnTo>
                    <a:pt x="3209544" y="80772"/>
                  </a:lnTo>
                  <a:lnTo>
                    <a:pt x="3358896" y="67056"/>
                  </a:lnTo>
                  <a:lnTo>
                    <a:pt x="3401568" y="62484"/>
                  </a:lnTo>
                  <a:lnTo>
                    <a:pt x="3439668" y="56388"/>
                  </a:lnTo>
                  <a:lnTo>
                    <a:pt x="3474720" y="51816"/>
                  </a:lnTo>
                  <a:lnTo>
                    <a:pt x="3505200" y="47244"/>
                  </a:lnTo>
                  <a:lnTo>
                    <a:pt x="3532632" y="41148"/>
                  </a:lnTo>
                  <a:lnTo>
                    <a:pt x="3555492" y="36576"/>
                  </a:lnTo>
                  <a:lnTo>
                    <a:pt x="3573780" y="30480"/>
                  </a:lnTo>
                  <a:lnTo>
                    <a:pt x="3585972" y="24384"/>
                  </a:lnTo>
                  <a:lnTo>
                    <a:pt x="3589020" y="24384"/>
                  </a:lnTo>
                  <a:lnTo>
                    <a:pt x="3592830" y="21336"/>
                  </a:lnTo>
                  <a:lnTo>
                    <a:pt x="3596640" y="24384"/>
                  </a:lnTo>
                  <a:lnTo>
                    <a:pt x="3598164" y="24384"/>
                  </a:lnTo>
                  <a:lnTo>
                    <a:pt x="3610356" y="30480"/>
                  </a:lnTo>
                  <a:lnTo>
                    <a:pt x="3627120" y="36576"/>
                  </a:lnTo>
                  <a:lnTo>
                    <a:pt x="3648456" y="41148"/>
                  </a:lnTo>
                  <a:lnTo>
                    <a:pt x="3674364" y="47244"/>
                  </a:lnTo>
                  <a:lnTo>
                    <a:pt x="3703320" y="51816"/>
                  </a:lnTo>
                  <a:lnTo>
                    <a:pt x="3736848" y="56388"/>
                  </a:lnTo>
                  <a:lnTo>
                    <a:pt x="3773424" y="62484"/>
                  </a:lnTo>
                  <a:lnTo>
                    <a:pt x="3904488" y="76200"/>
                  </a:lnTo>
                  <a:lnTo>
                    <a:pt x="4122420" y="94488"/>
                  </a:lnTo>
                  <a:lnTo>
                    <a:pt x="4183380" y="97536"/>
                  </a:lnTo>
                  <a:lnTo>
                    <a:pt x="4247388" y="102108"/>
                  </a:lnTo>
                  <a:lnTo>
                    <a:pt x="4666488" y="120396"/>
                  </a:lnTo>
                  <a:lnTo>
                    <a:pt x="5132832" y="129540"/>
                  </a:lnTo>
                  <a:lnTo>
                    <a:pt x="5291328" y="129540"/>
                  </a:lnTo>
                  <a:lnTo>
                    <a:pt x="5763768" y="135636"/>
                  </a:lnTo>
                  <a:lnTo>
                    <a:pt x="5987796" y="141732"/>
                  </a:lnTo>
                  <a:lnTo>
                    <a:pt x="6268212" y="153924"/>
                  </a:lnTo>
                  <a:lnTo>
                    <a:pt x="6333744" y="158496"/>
                  </a:lnTo>
                  <a:lnTo>
                    <a:pt x="6397752" y="161544"/>
                  </a:lnTo>
                  <a:lnTo>
                    <a:pt x="6458712" y="166116"/>
                  </a:lnTo>
                  <a:lnTo>
                    <a:pt x="6516624" y="169164"/>
                  </a:lnTo>
                  <a:lnTo>
                    <a:pt x="6675133" y="182880"/>
                  </a:lnTo>
                  <a:lnTo>
                    <a:pt x="6722364" y="187452"/>
                  </a:lnTo>
                  <a:lnTo>
                    <a:pt x="6806184" y="196596"/>
                  </a:lnTo>
                  <a:lnTo>
                    <a:pt x="6842760" y="202692"/>
                  </a:lnTo>
                  <a:lnTo>
                    <a:pt x="6874764" y="207264"/>
                  </a:lnTo>
                  <a:lnTo>
                    <a:pt x="6903733" y="211836"/>
                  </a:lnTo>
                  <a:lnTo>
                    <a:pt x="6927443" y="217754"/>
                  </a:lnTo>
                  <a:lnTo>
                    <a:pt x="6927367" y="217932"/>
                  </a:lnTo>
                  <a:lnTo>
                    <a:pt x="6918960" y="236220"/>
                  </a:lnTo>
                  <a:lnTo>
                    <a:pt x="6989064" y="233172"/>
                  </a:lnTo>
                  <a:close/>
                </a:path>
              </a:pathLst>
            </a:custGeom>
            <a:solidFill>
              <a:srgbClr val="4F80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186427" y="2883408"/>
              <a:ext cx="286512" cy="473963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023359" y="1735835"/>
              <a:ext cx="533400" cy="748283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168140" y="2634996"/>
              <a:ext cx="192023" cy="16306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57656"/>
            <a:ext cx="10058400" cy="565861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239249" y="1075421"/>
            <a:ext cx="1543050" cy="278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50" b="1" spc="105" dirty="0">
                <a:latin typeface="Calibri"/>
                <a:cs typeface="Calibri"/>
              </a:rPr>
              <a:t>Clinical</a:t>
            </a:r>
            <a:r>
              <a:rPr sz="1650" b="1" spc="65" dirty="0">
                <a:latin typeface="Calibri"/>
                <a:cs typeface="Calibri"/>
              </a:rPr>
              <a:t> </a:t>
            </a:r>
            <a:r>
              <a:rPr sz="1650" b="1" spc="-10" dirty="0">
                <a:latin typeface="Calibri"/>
                <a:cs typeface="Calibri"/>
              </a:rPr>
              <a:t>features</a:t>
            </a:r>
            <a:endParaRPr sz="165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8243" y="1760220"/>
            <a:ext cx="1414271" cy="107289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3497" y="2879817"/>
            <a:ext cx="1870710" cy="278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50" b="1" u="sng" dirty="0">
                <a:solidFill>
                  <a:srgbClr val="800000"/>
                </a:solidFill>
                <a:uFill>
                  <a:solidFill>
                    <a:srgbClr val="800000"/>
                  </a:solidFill>
                </a:uFill>
                <a:latin typeface="Calibri"/>
                <a:cs typeface="Calibri"/>
              </a:rPr>
              <a:t>Bleeding</a:t>
            </a:r>
            <a:r>
              <a:rPr sz="1650" b="1" u="sng" spc="260" dirty="0">
                <a:solidFill>
                  <a:srgbClr val="800000"/>
                </a:solidFill>
                <a:uFill>
                  <a:solidFill>
                    <a:srgbClr val="800000"/>
                  </a:solidFill>
                </a:uFill>
                <a:latin typeface="Calibri"/>
                <a:cs typeface="Calibri"/>
              </a:rPr>
              <a:t> </a:t>
            </a:r>
            <a:r>
              <a:rPr sz="1650" b="1" u="sng" dirty="0">
                <a:solidFill>
                  <a:srgbClr val="800000"/>
                </a:solidFill>
                <a:uFill>
                  <a:solidFill>
                    <a:srgbClr val="800000"/>
                  </a:solidFill>
                </a:uFill>
                <a:latin typeface="Calibri"/>
                <a:cs typeface="Calibri"/>
              </a:rPr>
              <a:t>per</a:t>
            </a:r>
            <a:r>
              <a:rPr sz="1650" b="1" u="sng" spc="275" dirty="0">
                <a:solidFill>
                  <a:srgbClr val="800000"/>
                </a:solidFill>
                <a:uFill>
                  <a:solidFill>
                    <a:srgbClr val="800000"/>
                  </a:solidFill>
                </a:uFill>
                <a:latin typeface="Calibri"/>
                <a:cs typeface="Calibri"/>
              </a:rPr>
              <a:t> </a:t>
            </a:r>
            <a:r>
              <a:rPr sz="1650" b="1" u="sng" spc="-10" dirty="0">
                <a:solidFill>
                  <a:srgbClr val="800000"/>
                </a:solidFill>
                <a:uFill>
                  <a:solidFill>
                    <a:srgbClr val="800000"/>
                  </a:solidFill>
                </a:uFill>
                <a:latin typeface="Calibri"/>
                <a:cs typeface="Calibri"/>
              </a:rPr>
              <a:t>rectum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497" y="3131309"/>
            <a:ext cx="1657985" cy="278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42265" algn="l"/>
              </a:tabLst>
            </a:pPr>
            <a:r>
              <a:rPr sz="1650" b="1" spc="45" dirty="0">
                <a:solidFill>
                  <a:srgbClr val="505050"/>
                </a:solidFill>
                <a:latin typeface="Calibri"/>
                <a:cs typeface="Calibri"/>
              </a:rPr>
              <a:t>i)</a:t>
            </a:r>
            <a:r>
              <a:rPr sz="1650" b="1" dirty="0">
                <a:solidFill>
                  <a:srgbClr val="505050"/>
                </a:solidFill>
                <a:latin typeface="Calibri"/>
                <a:cs typeface="Calibri"/>
              </a:rPr>
              <a:t>	</a:t>
            </a:r>
            <a:r>
              <a:rPr sz="1650" b="1" u="sng" dirty="0">
                <a:solidFill>
                  <a:srgbClr val="505050"/>
                </a:solidFill>
                <a:uFill>
                  <a:solidFill>
                    <a:srgbClr val="505050"/>
                  </a:solidFill>
                </a:uFill>
                <a:latin typeface="Calibri"/>
                <a:cs typeface="Calibri"/>
              </a:rPr>
              <a:t>most</a:t>
            </a:r>
            <a:r>
              <a:rPr sz="1650" b="1" u="sng" spc="130" dirty="0">
                <a:solidFill>
                  <a:srgbClr val="505050"/>
                </a:solidFill>
                <a:uFill>
                  <a:solidFill>
                    <a:srgbClr val="505050"/>
                  </a:solidFill>
                </a:uFill>
                <a:latin typeface="Calibri"/>
                <a:cs typeface="Calibri"/>
              </a:rPr>
              <a:t> </a:t>
            </a:r>
            <a:r>
              <a:rPr sz="1650" b="1" u="sng" spc="-10" dirty="0">
                <a:solidFill>
                  <a:srgbClr val="505050"/>
                </a:solidFill>
                <a:uFill>
                  <a:solidFill>
                    <a:srgbClr val="505050"/>
                  </a:solidFill>
                </a:uFill>
                <a:latin typeface="Calibri"/>
                <a:cs typeface="Calibri"/>
              </a:rPr>
              <a:t>common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3497" y="3382800"/>
            <a:ext cx="2341880" cy="278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42265" algn="l"/>
              </a:tabLst>
            </a:pPr>
            <a:r>
              <a:rPr sz="1650" b="1" spc="60" dirty="0">
                <a:solidFill>
                  <a:srgbClr val="505050"/>
                </a:solidFill>
                <a:latin typeface="Calibri"/>
                <a:cs typeface="Calibri"/>
              </a:rPr>
              <a:t>ii)</a:t>
            </a:r>
            <a:r>
              <a:rPr sz="1650" b="1" dirty="0">
                <a:solidFill>
                  <a:srgbClr val="505050"/>
                </a:solidFill>
                <a:latin typeface="Calibri"/>
                <a:cs typeface="Calibri"/>
              </a:rPr>
              <a:t>	</a:t>
            </a:r>
            <a:r>
              <a:rPr sz="1650" b="1" u="sng" dirty="0">
                <a:solidFill>
                  <a:srgbClr val="505050"/>
                </a:solidFill>
                <a:uFill>
                  <a:solidFill>
                    <a:srgbClr val="505050"/>
                  </a:solidFill>
                </a:uFill>
                <a:latin typeface="Calibri"/>
                <a:cs typeface="Calibri"/>
              </a:rPr>
              <a:t>the</a:t>
            </a:r>
            <a:r>
              <a:rPr sz="1650" b="1" u="sng" spc="170" dirty="0">
                <a:solidFill>
                  <a:srgbClr val="505050"/>
                </a:solidFill>
                <a:uFill>
                  <a:solidFill>
                    <a:srgbClr val="505050"/>
                  </a:solidFill>
                </a:uFill>
                <a:latin typeface="Calibri"/>
                <a:cs typeface="Calibri"/>
              </a:rPr>
              <a:t> </a:t>
            </a:r>
            <a:r>
              <a:rPr sz="1650" b="1" u="sng" dirty="0">
                <a:solidFill>
                  <a:srgbClr val="505050"/>
                </a:solidFill>
                <a:uFill>
                  <a:solidFill>
                    <a:srgbClr val="505050"/>
                  </a:solidFill>
                </a:uFill>
                <a:latin typeface="Calibri"/>
                <a:cs typeface="Calibri"/>
              </a:rPr>
              <a:t>earliest</a:t>
            </a:r>
            <a:r>
              <a:rPr sz="1650" b="1" u="sng" spc="125" dirty="0">
                <a:solidFill>
                  <a:srgbClr val="505050"/>
                </a:solidFill>
                <a:uFill>
                  <a:solidFill>
                    <a:srgbClr val="505050"/>
                  </a:solidFill>
                </a:uFill>
                <a:latin typeface="Calibri"/>
                <a:cs typeface="Calibri"/>
              </a:rPr>
              <a:t> </a:t>
            </a:r>
            <a:r>
              <a:rPr sz="1650" b="1" u="sng" spc="-10" dirty="0">
                <a:solidFill>
                  <a:srgbClr val="505050"/>
                </a:solidFill>
                <a:uFill>
                  <a:solidFill>
                    <a:srgbClr val="505050"/>
                  </a:solidFill>
                </a:uFill>
                <a:latin typeface="Calibri"/>
                <a:cs typeface="Calibri"/>
              </a:rPr>
              <a:t>complaint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943839" y="2863078"/>
            <a:ext cx="4187825" cy="9918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7620" algn="ctr">
              <a:lnSpc>
                <a:spcPct val="100000"/>
              </a:lnSpc>
              <a:spcBef>
                <a:spcPts val="105"/>
              </a:spcBef>
            </a:pPr>
            <a:r>
              <a:rPr sz="1650" b="1" u="sng" spc="70" dirty="0">
                <a:solidFill>
                  <a:srgbClr val="800000"/>
                </a:solidFill>
                <a:uFill>
                  <a:solidFill>
                    <a:srgbClr val="800000"/>
                  </a:solidFill>
                </a:uFill>
                <a:latin typeface="Calibri"/>
                <a:cs typeface="Calibri"/>
              </a:rPr>
              <a:t>Pain</a:t>
            </a:r>
            <a:r>
              <a:rPr sz="1650" b="1" spc="70" dirty="0">
                <a:solidFill>
                  <a:srgbClr val="800000"/>
                </a:solidFill>
                <a:latin typeface="Calibri"/>
                <a:cs typeface="Calibri"/>
              </a:rPr>
              <a:t>:</a:t>
            </a:r>
            <a:endParaRPr sz="1650">
              <a:latin typeface="Calibri"/>
              <a:cs typeface="Calibri"/>
            </a:endParaRPr>
          </a:p>
          <a:p>
            <a:pPr marL="8890" algn="ctr">
              <a:lnSpc>
                <a:spcPct val="100000"/>
              </a:lnSpc>
              <a:spcBef>
                <a:spcPts val="25"/>
              </a:spcBef>
            </a:pPr>
            <a:r>
              <a:rPr sz="1650" b="1" i="1" u="sng" spc="95" dirty="0">
                <a:solidFill>
                  <a:srgbClr val="0000CC"/>
                </a:solidFill>
                <a:uFill>
                  <a:solidFill>
                    <a:srgbClr val="505050"/>
                  </a:solidFill>
                </a:uFill>
                <a:latin typeface="Cambria"/>
                <a:cs typeface="Cambria"/>
              </a:rPr>
              <a:t>ONLY</a:t>
            </a:r>
            <a:r>
              <a:rPr sz="1650" b="1" i="1" u="sng" spc="15" dirty="0">
                <a:solidFill>
                  <a:srgbClr val="0000CC"/>
                </a:solidFill>
                <a:uFill>
                  <a:solidFill>
                    <a:srgbClr val="505050"/>
                  </a:solidFill>
                </a:uFill>
                <a:latin typeface="Cambria"/>
                <a:cs typeface="Cambria"/>
              </a:rPr>
              <a:t> </a:t>
            </a:r>
            <a:r>
              <a:rPr sz="1650" b="1" i="1" u="sng" spc="55" dirty="0">
                <a:solidFill>
                  <a:srgbClr val="0000CC"/>
                </a:solidFill>
                <a:uFill>
                  <a:solidFill>
                    <a:srgbClr val="505050"/>
                  </a:solidFill>
                </a:uFill>
                <a:latin typeface="Cambria"/>
                <a:cs typeface="Cambria"/>
              </a:rPr>
              <a:t>IF</a:t>
            </a:r>
            <a:r>
              <a:rPr sz="1650" b="1" i="1" u="sng" spc="70" dirty="0">
                <a:solidFill>
                  <a:srgbClr val="0000CC"/>
                </a:solidFill>
                <a:uFill>
                  <a:solidFill>
                    <a:srgbClr val="505050"/>
                  </a:solidFill>
                </a:uFill>
                <a:latin typeface="Cambria"/>
                <a:cs typeface="Cambria"/>
              </a:rPr>
              <a:t> </a:t>
            </a:r>
            <a:r>
              <a:rPr sz="1650" b="1" i="1" u="sng" spc="90" dirty="0">
                <a:solidFill>
                  <a:srgbClr val="0000CC"/>
                </a:solidFill>
                <a:uFill>
                  <a:solidFill>
                    <a:srgbClr val="505050"/>
                  </a:solidFill>
                </a:uFill>
                <a:latin typeface="Cambria"/>
                <a:cs typeface="Cambria"/>
              </a:rPr>
              <a:t>COMPLICATED</a:t>
            </a:r>
            <a:endParaRPr sz="1650">
              <a:latin typeface="Cambria"/>
              <a:cs typeface="Cambria"/>
            </a:endParaRPr>
          </a:p>
          <a:p>
            <a:pPr marL="12700" marR="5080" algn="ctr">
              <a:lnSpc>
                <a:spcPct val="103400"/>
              </a:lnSpc>
              <a:spcBef>
                <a:spcPts val="10"/>
              </a:spcBef>
            </a:pPr>
            <a:r>
              <a:rPr sz="1450" b="1" spc="10" dirty="0">
                <a:solidFill>
                  <a:srgbClr val="505050"/>
                </a:solidFill>
                <a:latin typeface="Calibri"/>
                <a:cs typeface="Calibri"/>
              </a:rPr>
              <a:t>(</a:t>
            </a:r>
            <a:r>
              <a:rPr sz="1450" b="1" spc="150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450" b="1" spc="50" dirty="0">
                <a:solidFill>
                  <a:srgbClr val="505050"/>
                </a:solidFill>
                <a:latin typeface="Calibri"/>
                <a:cs typeface="Calibri"/>
              </a:rPr>
              <a:t>pain</a:t>
            </a:r>
            <a:r>
              <a:rPr sz="1450" b="1" spc="195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450" b="1" spc="260" dirty="0">
                <a:solidFill>
                  <a:srgbClr val="505050"/>
                </a:solidFill>
                <a:latin typeface="Calibri"/>
                <a:cs typeface="Calibri"/>
              </a:rPr>
              <a:t>+</a:t>
            </a:r>
            <a:r>
              <a:rPr sz="1450" b="1" spc="165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450" b="1" spc="10" dirty="0">
                <a:solidFill>
                  <a:srgbClr val="505050"/>
                </a:solidFill>
                <a:latin typeface="Calibri"/>
                <a:cs typeface="Calibri"/>
              </a:rPr>
              <a:t>bleeding</a:t>
            </a:r>
            <a:r>
              <a:rPr sz="1450" b="1" spc="180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450" b="1" spc="260" dirty="0">
                <a:solidFill>
                  <a:srgbClr val="505050"/>
                </a:solidFill>
                <a:latin typeface="Calibri"/>
                <a:cs typeface="Calibri"/>
              </a:rPr>
              <a:t>+</a:t>
            </a:r>
            <a:r>
              <a:rPr sz="1450" b="1" spc="220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450" b="1" spc="10" dirty="0">
                <a:solidFill>
                  <a:srgbClr val="505050"/>
                </a:solidFill>
                <a:latin typeface="Calibri"/>
                <a:cs typeface="Calibri"/>
              </a:rPr>
              <a:t>hemorrhoids</a:t>
            </a:r>
            <a:r>
              <a:rPr sz="1450" b="1" spc="75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450" b="1" spc="-10" dirty="0">
                <a:solidFill>
                  <a:srgbClr val="505050"/>
                </a:solidFill>
                <a:latin typeface="Calibri"/>
                <a:cs typeface="Calibri"/>
              </a:rPr>
              <a:t>(noncomplicated) </a:t>
            </a:r>
            <a:r>
              <a:rPr sz="1450" b="1" spc="60" dirty="0">
                <a:solidFill>
                  <a:srgbClr val="505050"/>
                </a:solidFill>
                <a:latin typeface="Calibri"/>
                <a:cs typeface="Calibri"/>
              </a:rPr>
              <a:t>think</a:t>
            </a:r>
            <a:r>
              <a:rPr sz="1450" b="1" spc="204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450" b="1" spc="85" dirty="0">
                <a:solidFill>
                  <a:srgbClr val="505050"/>
                </a:solidFill>
                <a:latin typeface="Calibri"/>
                <a:cs typeface="Calibri"/>
              </a:rPr>
              <a:t>on</a:t>
            </a:r>
            <a:r>
              <a:rPr sz="1450" b="1" spc="220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505050"/>
                </a:solidFill>
                <a:latin typeface="Calibri"/>
                <a:cs typeface="Calibri"/>
              </a:rPr>
              <a:t>another</a:t>
            </a:r>
            <a:r>
              <a:rPr sz="1450" b="1" spc="185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450" b="1" spc="-10" dirty="0">
                <a:solidFill>
                  <a:srgbClr val="505050"/>
                </a:solidFill>
                <a:latin typeface="Calibri"/>
                <a:cs typeface="Calibri"/>
              </a:rPr>
              <a:t>diagnosis)</a:t>
            </a:r>
            <a:endParaRPr sz="145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199387" y="1540763"/>
            <a:ext cx="4561840" cy="1400810"/>
            <a:chOff x="1199387" y="1540763"/>
            <a:chExt cx="4561840" cy="140081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48556" y="1540763"/>
              <a:ext cx="1312163" cy="1400555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199387" y="1912620"/>
              <a:ext cx="977265" cy="358140"/>
            </a:xfrm>
            <a:custGeom>
              <a:avLst/>
              <a:gdLst/>
              <a:ahLst/>
              <a:cxnLst/>
              <a:rect l="l" t="t" r="r" b="b"/>
              <a:pathLst>
                <a:path w="977264" h="358139">
                  <a:moveTo>
                    <a:pt x="914400" y="62483"/>
                  </a:moveTo>
                  <a:lnTo>
                    <a:pt x="914288" y="57911"/>
                  </a:lnTo>
                  <a:lnTo>
                    <a:pt x="914176" y="53339"/>
                  </a:lnTo>
                  <a:lnTo>
                    <a:pt x="914065" y="48767"/>
                  </a:lnTo>
                  <a:lnTo>
                    <a:pt x="914028" y="47243"/>
                  </a:lnTo>
                  <a:lnTo>
                    <a:pt x="913916" y="42671"/>
                  </a:lnTo>
                  <a:lnTo>
                    <a:pt x="913890" y="41595"/>
                  </a:lnTo>
                  <a:lnTo>
                    <a:pt x="925068" y="41147"/>
                  </a:lnTo>
                  <a:lnTo>
                    <a:pt x="923599" y="20593"/>
                  </a:lnTo>
                  <a:lnTo>
                    <a:pt x="923544" y="19811"/>
                  </a:lnTo>
                  <a:lnTo>
                    <a:pt x="913359" y="19811"/>
                  </a:lnTo>
                  <a:lnTo>
                    <a:pt x="912875" y="0"/>
                  </a:lnTo>
                  <a:lnTo>
                    <a:pt x="956670" y="19811"/>
                  </a:lnTo>
                  <a:lnTo>
                    <a:pt x="923544" y="19811"/>
                  </a:lnTo>
                  <a:lnTo>
                    <a:pt x="913378" y="20593"/>
                  </a:lnTo>
                  <a:lnTo>
                    <a:pt x="958399" y="20593"/>
                  </a:lnTo>
                  <a:lnTo>
                    <a:pt x="976884" y="28955"/>
                  </a:lnTo>
                  <a:lnTo>
                    <a:pt x="914400" y="62483"/>
                  </a:lnTo>
                  <a:close/>
                </a:path>
                <a:path w="977264" h="358139">
                  <a:moveTo>
                    <a:pt x="913890" y="41595"/>
                  </a:moveTo>
                  <a:lnTo>
                    <a:pt x="913656" y="32003"/>
                  </a:lnTo>
                  <a:lnTo>
                    <a:pt x="913582" y="28955"/>
                  </a:lnTo>
                  <a:lnTo>
                    <a:pt x="913507" y="25907"/>
                  </a:lnTo>
                  <a:lnTo>
                    <a:pt x="913433" y="22859"/>
                  </a:lnTo>
                  <a:lnTo>
                    <a:pt x="913378" y="20593"/>
                  </a:lnTo>
                  <a:lnTo>
                    <a:pt x="923544" y="19811"/>
                  </a:lnTo>
                  <a:lnTo>
                    <a:pt x="924959" y="39623"/>
                  </a:lnTo>
                  <a:lnTo>
                    <a:pt x="925068" y="41147"/>
                  </a:lnTo>
                  <a:lnTo>
                    <a:pt x="913890" y="41595"/>
                  </a:lnTo>
                  <a:close/>
                </a:path>
                <a:path w="977264" h="358139">
                  <a:moveTo>
                    <a:pt x="498348" y="195071"/>
                  </a:moveTo>
                  <a:lnTo>
                    <a:pt x="477012" y="195071"/>
                  </a:lnTo>
                  <a:lnTo>
                    <a:pt x="477012" y="187451"/>
                  </a:lnTo>
                  <a:lnTo>
                    <a:pt x="478536" y="179831"/>
                  </a:lnTo>
                  <a:lnTo>
                    <a:pt x="478536" y="178307"/>
                  </a:lnTo>
                  <a:lnTo>
                    <a:pt x="481584" y="170687"/>
                  </a:lnTo>
                  <a:lnTo>
                    <a:pt x="481584" y="169163"/>
                  </a:lnTo>
                  <a:lnTo>
                    <a:pt x="484632" y="161543"/>
                  </a:lnTo>
                  <a:lnTo>
                    <a:pt x="513587" y="129539"/>
                  </a:lnTo>
                  <a:lnTo>
                    <a:pt x="547116" y="106679"/>
                  </a:lnTo>
                  <a:lnTo>
                    <a:pt x="588263" y="86867"/>
                  </a:lnTo>
                  <a:lnTo>
                    <a:pt x="637031" y="68579"/>
                  </a:lnTo>
                  <a:lnTo>
                    <a:pt x="655320" y="64007"/>
                  </a:lnTo>
                  <a:lnTo>
                    <a:pt x="673608" y="57911"/>
                  </a:lnTo>
                  <a:lnTo>
                    <a:pt x="693420" y="53339"/>
                  </a:lnTo>
                  <a:lnTo>
                    <a:pt x="711708" y="48767"/>
                  </a:lnTo>
                  <a:lnTo>
                    <a:pt x="752856" y="39623"/>
                  </a:lnTo>
                  <a:lnTo>
                    <a:pt x="795527" y="32003"/>
                  </a:lnTo>
                  <a:lnTo>
                    <a:pt x="839724" y="25907"/>
                  </a:lnTo>
                  <a:lnTo>
                    <a:pt x="913378" y="20593"/>
                  </a:lnTo>
                  <a:lnTo>
                    <a:pt x="913842" y="39623"/>
                  </a:lnTo>
                  <a:lnTo>
                    <a:pt x="913890" y="41595"/>
                  </a:lnTo>
                  <a:lnTo>
                    <a:pt x="886968" y="42671"/>
                  </a:lnTo>
                  <a:lnTo>
                    <a:pt x="842772" y="47243"/>
                  </a:lnTo>
                  <a:lnTo>
                    <a:pt x="798575" y="53339"/>
                  </a:lnTo>
                  <a:lnTo>
                    <a:pt x="717804" y="68579"/>
                  </a:lnTo>
                  <a:lnTo>
                    <a:pt x="679704" y="77723"/>
                  </a:lnTo>
                  <a:lnTo>
                    <a:pt x="661416" y="83819"/>
                  </a:lnTo>
                  <a:lnTo>
                    <a:pt x="644652" y="88391"/>
                  </a:lnTo>
                  <a:lnTo>
                    <a:pt x="597408" y="106679"/>
                  </a:lnTo>
                  <a:lnTo>
                    <a:pt x="557784" y="124967"/>
                  </a:lnTo>
                  <a:lnTo>
                    <a:pt x="536448" y="138683"/>
                  </a:lnTo>
                  <a:lnTo>
                    <a:pt x="527304" y="144779"/>
                  </a:lnTo>
                  <a:lnTo>
                    <a:pt x="519684" y="150875"/>
                  </a:lnTo>
                  <a:lnTo>
                    <a:pt x="513587" y="158495"/>
                  </a:lnTo>
                  <a:lnTo>
                    <a:pt x="507492" y="164591"/>
                  </a:lnTo>
                  <a:lnTo>
                    <a:pt x="504444" y="170687"/>
                  </a:lnTo>
                  <a:lnTo>
                    <a:pt x="499872" y="178307"/>
                  </a:lnTo>
                  <a:lnTo>
                    <a:pt x="500633" y="178307"/>
                  </a:lnTo>
                  <a:lnTo>
                    <a:pt x="498348" y="182879"/>
                  </a:lnTo>
                  <a:lnTo>
                    <a:pt x="499567" y="182879"/>
                  </a:lnTo>
                  <a:lnTo>
                    <a:pt x="498348" y="188975"/>
                  </a:lnTo>
                  <a:lnTo>
                    <a:pt x="498348" y="195071"/>
                  </a:lnTo>
                  <a:close/>
                </a:path>
                <a:path w="977264" h="358139">
                  <a:moveTo>
                    <a:pt x="500633" y="178307"/>
                  </a:moveTo>
                  <a:lnTo>
                    <a:pt x="499872" y="178307"/>
                  </a:lnTo>
                  <a:lnTo>
                    <a:pt x="501396" y="176783"/>
                  </a:lnTo>
                  <a:lnTo>
                    <a:pt x="500633" y="178307"/>
                  </a:lnTo>
                  <a:close/>
                </a:path>
                <a:path w="977264" h="358139">
                  <a:moveTo>
                    <a:pt x="499567" y="182879"/>
                  </a:moveTo>
                  <a:lnTo>
                    <a:pt x="498348" y="182879"/>
                  </a:lnTo>
                  <a:lnTo>
                    <a:pt x="499872" y="181355"/>
                  </a:lnTo>
                  <a:lnTo>
                    <a:pt x="499567" y="182879"/>
                  </a:lnTo>
                  <a:close/>
                </a:path>
                <a:path w="977264" h="358139">
                  <a:moveTo>
                    <a:pt x="497738" y="199643"/>
                  </a:moveTo>
                  <a:lnTo>
                    <a:pt x="475487" y="199643"/>
                  </a:lnTo>
                  <a:lnTo>
                    <a:pt x="477012" y="192023"/>
                  </a:lnTo>
                  <a:lnTo>
                    <a:pt x="477012" y="195071"/>
                  </a:lnTo>
                  <a:lnTo>
                    <a:pt x="498348" y="195071"/>
                  </a:lnTo>
                  <a:lnTo>
                    <a:pt x="498348" y="198119"/>
                  </a:lnTo>
                  <a:lnTo>
                    <a:pt x="497738" y="199643"/>
                  </a:lnTo>
                  <a:close/>
                </a:path>
                <a:path w="977264" h="358139">
                  <a:moveTo>
                    <a:pt x="472439" y="205739"/>
                  </a:moveTo>
                  <a:lnTo>
                    <a:pt x="475487" y="198119"/>
                  </a:lnTo>
                  <a:lnTo>
                    <a:pt x="475487" y="199643"/>
                  </a:lnTo>
                  <a:lnTo>
                    <a:pt x="497738" y="199643"/>
                  </a:lnTo>
                  <a:lnTo>
                    <a:pt x="495909" y="204215"/>
                  </a:lnTo>
                  <a:lnTo>
                    <a:pt x="473963" y="204215"/>
                  </a:lnTo>
                  <a:lnTo>
                    <a:pt x="472439" y="205739"/>
                  </a:lnTo>
                  <a:close/>
                </a:path>
                <a:path w="977264" h="358139">
                  <a:moveTo>
                    <a:pt x="0" y="358139"/>
                  </a:moveTo>
                  <a:lnTo>
                    <a:pt x="0" y="336803"/>
                  </a:lnTo>
                  <a:lnTo>
                    <a:pt x="89916" y="333755"/>
                  </a:lnTo>
                  <a:lnTo>
                    <a:pt x="134112" y="329183"/>
                  </a:lnTo>
                  <a:lnTo>
                    <a:pt x="178307" y="323087"/>
                  </a:lnTo>
                  <a:lnTo>
                    <a:pt x="259080" y="307847"/>
                  </a:lnTo>
                  <a:lnTo>
                    <a:pt x="297180" y="298703"/>
                  </a:lnTo>
                  <a:lnTo>
                    <a:pt x="315467" y="292607"/>
                  </a:lnTo>
                  <a:lnTo>
                    <a:pt x="332232" y="288035"/>
                  </a:lnTo>
                  <a:lnTo>
                    <a:pt x="379476" y="269747"/>
                  </a:lnTo>
                  <a:lnTo>
                    <a:pt x="419100" y="251459"/>
                  </a:lnTo>
                  <a:lnTo>
                    <a:pt x="429768" y="243839"/>
                  </a:lnTo>
                  <a:lnTo>
                    <a:pt x="440436" y="237743"/>
                  </a:lnTo>
                  <a:lnTo>
                    <a:pt x="449580" y="231647"/>
                  </a:lnTo>
                  <a:lnTo>
                    <a:pt x="469392" y="211835"/>
                  </a:lnTo>
                  <a:lnTo>
                    <a:pt x="473963" y="204215"/>
                  </a:lnTo>
                  <a:lnTo>
                    <a:pt x="495909" y="204215"/>
                  </a:lnTo>
                  <a:lnTo>
                    <a:pt x="495300" y="205739"/>
                  </a:lnTo>
                  <a:lnTo>
                    <a:pt x="495300" y="207263"/>
                  </a:lnTo>
                  <a:lnTo>
                    <a:pt x="492252" y="214883"/>
                  </a:lnTo>
                  <a:lnTo>
                    <a:pt x="490728" y="214883"/>
                  </a:lnTo>
                  <a:lnTo>
                    <a:pt x="490728" y="216407"/>
                  </a:lnTo>
                  <a:lnTo>
                    <a:pt x="484632" y="224027"/>
                  </a:lnTo>
                  <a:lnTo>
                    <a:pt x="478536" y="233171"/>
                  </a:lnTo>
                  <a:lnTo>
                    <a:pt x="470916" y="240791"/>
                  </a:lnTo>
                  <a:lnTo>
                    <a:pt x="452628" y="256031"/>
                  </a:lnTo>
                  <a:lnTo>
                    <a:pt x="440436" y="262127"/>
                  </a:lnTo>
                  <a:lnTo>
                    <a:pt x="429768" y="269747"/>
                  </a:lnTo>
                  <a:lnTo>
                    <a:pt x="416052" y="275843"/>
                  </a:lnTo>
                  <a:lnTo>
                    <a:pt x="402336" y="283463"/>
                  </a:lnTo>
                  <a:lnTo>
                    <a:pt x="371856" y="295655"/>
                  </a:lnTo>
                  <a:lnTo>
                    <a:pt x="338328" y="307847"/>
                  </a:lnTo>
                  <a:lnTo>
                    <a:pt x="321563" y="312419"/>
                  </a:lnTo>
                  <a:lnTo>
                    <a:pt x="303276" y="318515"/>
                  </a:lnTo>
                  <a:lnTo>
                    <a:pt x="222504" y="336803"/>
                  </a:lnTo>
                  <a:lnTo>
                    <a:pt x="179831" y="344423"/>
                  </a:lnTo>
                  <a:lnTo>
                    <a:pt x="137160" y="350519"/>
                  </a:lnTo>
                  <a:lnTo>
                    <a:pt x="45720" y="356615"/>
                  </a:lnTo>
                  <a:lnTo>
                    <a:pt x="0" y="358139"/>
                  </a:lnTo>
                  <a:close/>
                </a:path>
              </a:pathLst>
            </a:custGeom>
            <a:solidFill>
              <a:srgbClr val="4F80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2015725" y="1747519"/>
            <a:ext cx="1983105" cy="6972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2255" marR="454025" indent="363855">
              <a:lnSpc>
                <a:spcPct val="100000"/>
              </a:lnSpc>
              <a:spcBef>
                <a:spcPts val="100"/>
              </a:spcBef>
            </a:pPr>
            <a:r>
              <a:rPr sz="1150" b="1" u="sng" spc="-10" dirty="0">
                <a:solidFill>
                  <a:srgbClr val="505050"/>
                </a:solidFill>
                <a:uFill>
                  <a:solidFill>
                    <a:srgbClr val="505050"/>
                  </a:solidFill>
                </a:uFill>
                <a:latin typeface="Calibri"/>
                <a:cs typeface="Calibri"/>
              </a:rPr>
              <a:t>Painless</a:t>
            </a:r>
            <a:r>
              <a:rPr sz="1150" b="1" spc="500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150" b="1" u="sng" dirty="0">
                <a:solidFill>
                  <a:srgbClr val="505050"/>
                </a:solidFill>
                <a:uFill>
                  <a:solidFill>
                    <a:srgbClr val="505050"/>
                  </a:solidFill>
                </a:uFill>
                <a:latin typeface="Calibri"/>
                <a:cs typeface="Calibri"/>
              </a:rPr>
              <a:t>Bright</a:t>
            </a:r>
            <a:r>
              <a:rPr sz="1150" b="1" u="sng" spc="220" dirty="0">
                <a:solidFill>
                  <a:srgbClr val="505050"/>
                </a:solidFill>
                <a:uFill>
                  <a:solidFill>
                    <a:srgbClr val="505050"/>
                  </a:solidFill>
                </a:uFill>
                <a:latin typeface="Calibri"/>
                <a:cs typeface="Calibri"/>
              </a:rPr>
              <a:t> </a:t>
            </a:r>
            <a:r>
              <a:rPr sz="1150" b="1" u="sng" dirty="0">
                <a:solidFill>
                  <a:srgbClr val="505050"/>
                </a:solidFill>
                <a:uFill>
                  <a:solidFill>
                    <a:srgbClr val="505050"/>
                  </a:solidFill>
                </a:uFill>
                <a:latin typeface="Calibri"/>
                <a:cs typeface="Calibri"/>
              </a:rPr>
              <a:t>red</a:t>
            </a:r>
            <a:r>
              <a:rPr sz="1150" b="1" u="sng" spc="155" dirty="0">
                <a:solidFill>
                  <a:srgbClr val="505050"/>
                </a:solidFill>
                <a:uFill>
                  <a:solidFill>
                    <a:srgbClr val="505050"/>
                  </a:solidFill>
                </a:uFill>
                <a:latin typeface="Calibri"/>
                <a:cs typeface="Calibri"/>
              </a:rPr>
              <a:t> </a:t>
            </a:r>
            <a:r>
              <a:rPr sz="1150" b="1" u="sng" spc="-10" dirty="0">
                <a:solidFill>
                  <a:srgbClr val="505050"/>
                </a:solidFill>
                <a:uFill>
                  <a:solidFill>
                    <a:srgbClr val="505050"/>
                  </a:solidFill>
                </a:uFill>
                <a:latin typeface="Calibri"/>
                <a:cs typeface="Calibri"/>
              </a:rPr>
              <a:t>Bleeding</a:t>
            </a:r>
            <a:endParaRPr sz="1150">
              <a:latin typeface="Calibri"/>
              <a:cs typeface="Calibri"/>
            </a:endParaRPr>
          </a:p>
          <a:p>
            <a:pPr algn="ctr">
              <a:lnSpc>
                <a:spcPts val="1330"/>
              </a:lnSpc>
            </a:pPr>
            <a:r>
              <a:rPr sz="1150" b="1" u="sng" dirty="0">
                <a:solidFill>
                  <a:srgbClr val="505050"/>
                </a:solidFill>
                <a:uFill>
                  <a:solidFill>
                    <a:srgbClr val="505050"/>
                  </a:solidFill>
                </a:uFill>
                <a:latin typeface="Calibri"/>
                <a:cs typeface="Calibri"/>
              </a:rPr>
              <a:t>at</a:t>
            </a:r>
            <a:r>
              <a:rPr sz="1150" b="1" u="sng" spc="110" dirty="0">
                <a:solidFill>
                  <a:srgbClr val="505050"/>
                </a:solidFill>
                <a:uFill>
                  <a:solidFill>
                    <a:srgbClr val="505050"/>
                  </a:solidFill>
                </a:uFill>
                <a:latin typeface="Calibri"/>
                <a:cs typeface="Calibri"/>
              </a:rPr>
              <a:t> </a:t>
            </a:r>
            <a:r>
              <a:rPr sz="1150" b="1" u="sng" dirty="0">
                <a:solidFill>
                  <a:srgbClr val="505050"/>
                </a:solidFill>
                <a:uFill>
                  <a:solidFill>
                    <a:srgbClr val="505050"/>
                  </a:solidFill>
                </a:uFill>
                <a:latin typeface="Calibri"/>
                <a:cs typeface="Calibri"/>
              </a:rPr>
              <a:t>the</a:t>
            </a:r>
            <a:r>
              <a:rPr sz="1150" b="1" u="sng" spc="95" dirty="0">
                <a:solidFill>
                  <a:srgbClr val="505050"/>
                </a:solidFill>
                <a:uFill>
                  <a:solidFill>
                    <a:srgbClr val="505050"/>
                  </a:solidFill>
                </a:uFill>
                <a:latin typeface="Calibri"/>
                <a:cs typeface="Calibri"/>
              </a:rPr>
              <a:t> </a:t>
            </a:r>
            <a:r>
              <a:rPr sz="1150" b="1" u="sng" dirty="0">
                <a:solidFill>
                  <a:srgbClr val="505050"/>
                </a:solidFill>
                <a:uFill>
                  <a:solidFill>
                    <a:srgbClr val="505050"/>
                  </a:solidFill>
                </a:uFill>
                <a:latin typeface="Calibri"/>
                <a:cs typeface="Calibri"/>
              </a:rPr>
              <a:t>end</a:t>
            </a:r>
            <a:r>
              <a:rPr sz="1150" b="1" u="sng" spc="90" dirty="0">
                <a:solidFill>
                  <a:srgbClr val="505050"/>
                </a:solidFill>
                <a:uFill>
                  <a:solidFill>
                    <a:srgbClr val="505050"/>
                  </a:solidFill>
                </a:uFill>
                <a:latin typeface="Calibri"/>
                <a:cs typeface="Calibri"/>
              </a:rPr>
              <a:t> </a:t>
            </a:r>
            <a:r>
              <a:rPr sz="1150" b="1" u="sng" dirty="0">
                <a:solidFill>
                  <a:srgbClr val="505050"/>
                </a:solidFill>
                <a:uFill>
                  <a:solidFill>
                    <a:srgbClr val="505050"/>
                  </a:solidFill>
                </a:uFill>
                <a:latin typeface="Calibri"/>
                <a:cs typeface="Calibri"/>
              </a:rPr>
              <a:t>of</a:t>
            </a:r>
            <a:r>
              <a:rPr sz="1150" b="1" u="sng" spc="114" dirty="0">
                <a:solidFill>
                  <a:srgbClr val="505050"/>
                </a:solidFill>
                <a:uFill>
                  <a:solidFill>
                    <a:srgbClr val="505050"/>
                  </a:solidFill>
                </a:uFill>
                <a:latin typeface="Calibri"/>
                <a:cs typeface="Calibri"/>
              </a:rPr>
              <a:t> </a:t>
            </a:r>
            <a:r>
              <a:rPr sz="1150" b="1" u="sng" spc="-10" dirty="0">
                <a:solidFill>
                  <a:srgbClr val="505050"/>
                </a:solidFill>
                <a:uFill>
                  <a:solidFill>
                    <a:srgbClr val="505050"/>
                  </a:solidFill>
                </a:uFill>
                <a:latin typeface="Calibri"/>
                <a:cs typeface="Calibri"/>
              </a:rPr>
              <a:t>defecation</a:t>
            </a:r>
            <a:endParaRPr sz="1150">
              <a:latin typeface="Calibri"/>
              <a:cs typeface="Calibri"/>
            </a:endParaRPr>
          </a:p>
          <a:p>
            <a:pPr algn="ctr">
              <a:lnSpc>
                <a:spcPts val="1195"/>
              </a:lnSpc>
            </a:pPr>
            <a:r>
              <a:rPr sz="1000" b="1" dirty="0">
                <a:solidFill>
                  <a:srgbClr val="505050"/>
                </a:solidFill>
                <a:latin typeface="Calibri"/>
                <a:cs typeface="Calibri"/>
              </a:rPr>
              <a:t>(as</a:t>
            </a:r>
            <a:r>
              <a:rPr sz="1000" b="1" spc="80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505050"/>
                </a:solidFill>
                <a:latin typeface="Calibri"/>
                <a:cs typeface="Calibri"/>
              </a:rPr>
              <a:t>drops</a:t>
            </a:r>
            <a:r>
              <a:rPr sz="1000" b="1" spc="95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505050"/>
                </a:solidFill>
                <a:latin typeface="Calibri"/>
                <a:cs typeface="Calibri"/>
              </a:rPr>
              <a:t>that</a:t>
            </a:r>
            <a:r>
              <a:rPr sz="1000" b="1" spc="50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505050"/>
                </a:solidFill>
                <a:latin typeface="Calibri"/>
                <a:cs typeface="Calibri"/>
              </a:rPr>
              <a:t>are</a:t>
            </a:r>
            <a:r>
              <a:rPr sz="1000" b="1" spc="75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505050"/>
                </a:solidFill>
                <a:latin typeface="Calibri"/>
                <a:cs typeface="Calibri"/>
              </a:rPr>
              <a:t>separate</a:t>
            </a:r>
            <a:r>
              <a:rPr sz="1000" b="1" spc="55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505050"/>
                </a:solidFill>
                <a:latin typeface="Calibri"/>
                <a:cs typeface="Calibri"/>
              </a:rPr>
              <a:t>of</a:t>
            </a:r>
            <a:r>
              <a:rPr sz="1000" b="1" spc="70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000" b="1" spc="-10" dirty="0">
                <a:solidFill>
                  <a:srgbClr val="505050"/>
                </a:solidFill>
                <a:latin typeface="Calibri"/>
                <a:cs typeface="Calibri"/>
              </a:rPr>
              <a:t>stool)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556004" y="2260092"/>
            <a:ext cx="281940" cy="294640"/>
          </a:xfrm>
          <a:custGeom>
            <a:avLst/>
            <a:gdLst/>
            <a:ahLst/>
            <a:cxnLst/>
            <a:rect l="l" t="t" r="r" b="b"/>
            <a:pathLst>
              <a:path w="281939" h="294639">
                <a:moveTo>
                  <a:pt x="218400" y="20163"/>
                </a:moveTo>
                <a:lnTo>
                  <a:pt x="213360" y="0"/>
                </a:lnTo>
                <a:lnTo>
                  <a:pt x="281940" y="13715"/>
                </a:lnTo>
                <a:lnTo>
                  <a:pt x="278498" y="16763"/>
                </a:lnTo>
                <a:lnTo>
                  <a:pt x="228600" y="16763"/>
                </a:lnTo>
                <a:lnTo>
                  <a:pt x="218400" y="20163"/>
                </a:lnTo>
                <a:close/>
              </a:path>
              <a:path w="281939" h="294639">
                <a:moveTo>
                  <a:pt x="223506" y="40586"/>
                </a:moveTo>
                <a:lnTo>
                  <a:pt x="218400" y="20163"/>
                </a:lnTo>
                <a:lnTo>
                  <a:pt x="228600" y="16763"/>
                </a:lnTo>
                <a:lnTo>
                  <a:pt x="234696" y="38100"/>
                </a:lnTo>
                <a:lnTo>
                  <a:pt x="223506" y="40586"/>
                </a:lnTo>
                <a:close/>
              </a:path>
              <a:path w="281939" h="294639">
                <a:moveTo>
                  <a:pt x="228600" y="60959"/>
                </a:moveTo>
                <a:lnTo>
                  <a:pt x="223694" y="41338"/>
                </a:lnTo>
                <a:lnTo>
                  <a:pt x="224028" y="41148"/>
                </a:lnTo>
                <a:lnTo>
                  <a:pt x="223647" y="41148"/>
                </a:lnTo>
                <a:lnTo>
                  <a:pt x="223506" y="40586"/>
                </a:lnTo>
                <a:lnTo>
                  <a:pt x="234696" y="38100"/>
                </a:lnTo>
                <a:lnTo>
                  <a:pt x="228600" y="16763"/>
                </a:lnTo>
                <a:lnTo>
                  <a:pt x="278498" y="16763"/>
                </a:lnTo>
                <a:lnTo>
                  <a:pt x="250968" y="41148"/>
                </a:lnTo>
                <a:lnTo>
                  <a:pt x="224028" y="41148"/>
                </a:lnTo>
                <a:lnTo>
                  <a:pt x="223694" y="41338"/>
                </a:lnTo>
                <a:lnTo>
                  <a:pt x="250753" y="41338"/>
                </a:lnTo>
                <a:lnTo>
                  <a:pt x="228600" y="60959"/>
                </a:lnTo>
                <a:close/>
              </a:path>
              <a:path w="281939" h="294639">
                <a:moveTo>
                  <a:pt x="1524" y="294131"/>
                </a:moveTo>
                <a:lnTo>
                  <a:pt x="0" y="272795"/>
                </a:lnTo>
                <a:lnTo>
                  <a:pt x="13716" y="272795"/>
                </a:lnTo>
                <a:lnTo>
                  <a:pt x="24384" y="269747"/>
                </a:lnTo>
                <a:lnTo>
                  <a:pt x="70104" y="249935"/>
                </a:lnTo>
                <a:lnTo>
                  <a:pt x="99060" y="224027"/>
                </a:lnTo>
                <a:lnTo>
                  <a:pt x="124968" y="182879"/>
                </a:lnTo>
                <a:lnTo>
                  <a:pt x="131064" y="147827"/>
                </a:lnTo>
                <a:lnTo>
                  <a:pt x="131064" y="135636"/>
                </a:lnTo>
                <a:lnTo>
                  <a:pt x="134112" y="121919"/>
                </a:lnTo>
                <a:lnTo>
                  <a:pt x="158496" y="70103"/>
                </a:lnTo>
                <a:lnTo>
                  <a:pt x="199643" y="30479"/>
                </a:lnTo>
                <a:lnTo>
                  <a:pt x="213360" y="22859"/>
                </a:lnTo>
                <a:lnTo>
                  <a:pt x="214884" y="21336"/>
                </a:lnTo>
                <a:lnTo>
                  <a:pt x="218400" y="20163"/>
                </a:lnTo>
                <a:lnTo>
                  <a:pt x="223506" y="40586"/>
                </a:lnTo>
                <a:lnTo>
                  <a:pt x="220980" y="41148"/>
                </a:lnTo>
                <a:lnTo>
                  <a:pt x="223647" y="41148"/>
                </a:lnTo>
                <a:lnTo>
                  <a:pt x="223694" y="41338"/>
                </a:lnTo>
                <a:lnTo>
                  <a:pt x="213360" y="47243"/>
                </a:lnTo>
                <a:lnTo>
                  <a:pt x="202692" y="54863"/>
                </a:lnTo>
                <a:lnTo>
                  <a:pt x="192024" y="64007"/>
                </a:lnTo>
                <a:lnTo>
                  <a:pt x="184404" y="73151"/>
                </a:lnTo>
                <a:lnTo>
                  <a:pt x="175260" y="82295"/>
                </a:lnTo>
                <a:lnTo>
                  <a:pt x="163067" y="103631"/>
                </a:lnTo>
                <a:lnTo>
                  <a:pt x="158496" y="114300"/>
                </a:lnTo>
                <a:lnTo>
                  <a:pt x="155448" y="124967"/>
                </a:lnTo>
                <a:lnTo>
                  <a:pt x="152400" y="137159"/>
                </a:lnTo>
                <a:lnTo>
                  <a:pt x="152400" y="149351"/>
                </a:lnTo>
                <a:lnTo>
                  <a:pt x="150876" y="163067"/>
                </a:lnTo>
                <a:lnTo>
                  <a:pt x="138684" y="202691"/>
                </a:lnTo>
                <a:lnTo>
                  <a:pt x="114300" y="239267"/>
                </a:lnTo>
                <a:lnTo>
                  <a:pt x="82296" y="268223"/>
                </a:lnTo>
                <a:lnTo>
                  <a:pt x="28956" y="291083"/>
                </a:lnTo>
                <a:lnTo>
                  <a:pt x="13716" y="292607"/>
                </a:lnTo>
                <a:lnTo>
                  <a:pt x="1524" y="294131"/>
                </a:lnTo>
                <a:close/>
              </a:path>
            </a:pathLst>
          </a:custGeom>
          <a:solidFill>
            <a:srgbClr val="4F80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7186693" y="2902717"/>
            <a:ext cx="880744" cy="278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50" b="1" u="sng" spc="-10" dirty="0">
                <a:solidFill>
                  <a:srgbClr val="800000"/>
                </a:solidFill>
                <a:uFill>
                  <a:solidFill>
                    <a:srgbClr val="800000"/>
                  </a:solidFill>
                </a:uFill>
                <a:latin typeface="Calibri"/>
                <a:cs typeface="Calibri"/>
              </a:rPr>
              <a:t>Prolapse: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268974" y="3154209"/>
            <a:ext cx="2803525" cy="278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50" dirty="0">
                <a:solidFill>
                  <a:srgbClr val="505050"/>
                </a:solidFill>
                <a:latin typeface="Georgia"/>
                <a:cs typeface="Georgia"/>
              </a:rPr>
              <a:t>-</a:t>
            </a:r>
            <a:r>
              <a:rPr sz="1650" spc="409" dirty="0">
                <a:solidFill>
                  <a:srgbClr val="505050"/>
                </a:solidFill>
                <a:latin typeface="Georgia"/>
                <a:cs typeface="Georgia"/>
              </a:rPr>
              <a:t> </a:t>
            </a:r>
            <a:r>
              <a:rPr sz="1650" b="1" spc="80" dirty="0">
                <a:solidFill>
                  <a:srgbClr val="505050"/>
                </a:solidFill>
                <a:latin typeface="Calibri"/>
                <a:cs typeface="Calibri"/>
              </a:rPr>
              <a:t>The</a:t>
            </a:r>
            <a:r>
              <a:rPr sz="1650" b="1" spc="150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650" b="1" dirty="0">
                <a:solidFill>
                  <a:srgbClr val="505050"/>
                </a:solidFill>
                <a:latin typeface="Calibri"/>
                <a:cs typeface="Calibri"/>
              </a:rPr>
              <a:t>cushions</a:t>
            </a:r>
            <a:r>
              <a:rPr sz="1650" b="1" spc="150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650" b="1" dirty="0">
                <a:solidFill>
                  <a:srgbClr val="505050"/>
                </a:solidFill>
                <a:latin typeface="Calibri"/>
                <a:cs typeface="Calibri"/>
              </a:rPr>
              <a:t>descend</a:t>
            </a:r>
            <a:r>
              <a:rPr sz="1650" b="1" spc="110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650" b="1" spc="-20" dirty="0">
                <a:solidFill>
                  <a:srgbClr val="505050"/>
                </a:solidFill>
                <a:latin typeface="Calibri"/>
                <a:cs typeface="Calibri"/>
              </a:rPr>
              <a:t>below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552468" y="3405598"/>
            <a:ext cx="2237740" cy="5295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51484">
              <a:lnSpc>
                <a:spcPct val="100000"/>
              </a:lnSpc>
              <a:spcBef>
                <a:spcPts val="105"/>
              </a:spcBef>
            </a:pPr>
            <a:r>
              <a:rPr sz="1650" b="1" dirty="0">
                <a:solidFill>
                  <a:srgbClr val="505050"/>
                </a:solidFill>
                <a:latin typeface="Calibri"/>
                <a:cs typeface="Calibri"/>
              </a:rPr>
              <a:t>the</a:t>
            </a:r>
            <a:r>
              <a:rPr sz="1650" b="1" spc="40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650" b="1" dirty="0">
                <a:solidFill>
                  <a:srgbClr val="505050"/>
                </a:solidFill>
                <a:latin typeface="Calibri"/>
                <a:cs typeface="Calibri"/>
              </a:rPr>
              <a:t>dentate</a:t>
            </a:r>
            <a:r>
              <a:rPr sz="1650" b="1" spc="55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650" b="1" spc="30" dirty="0">
                <a:solidFill>
                  <a:srgbClr val="505050"/>
                </a:solidFill>
                <a:latin typeface="Calibri"/>
                <a:cs typeface="Calibri"/>
              </a:rPr>
              <a:t>line.</a:t>
            </a:r>
            <a:endParaRPr sz="16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50" dirty="0">
                <a:solidFill>
                  <a:srgbClr val="505050"/>
                </a:solidFill>
                <a:latin typeface="Georgia"/>
                <a:cs typeface="Georgia"/>
              </a:rPr>
              <a:t>-</a:t>
            </a:r>
            <a:r>
              <a:rPr sz="1650" spc="370" dirty="0">
                <a:solidFill>
                  <a:srgbClr val="505050"/>
                </a:solidFill>
                <a:latin typeface="Georgia"/>
                <a:cs typeface="Georgia"/>
              </a:rPr>
              <a:t> </a:t>
            </a:r>
            <a:r>
              <a:rPr sz="1650" b="1" spc="95" dirty="0">
                <a:solidFill>
                  <a:srgbClr val="505050"/>
                </a:solidFill>
                <a:latin typeface="Calibri"/>
                <a:cs typeface="Calibri"/>
              </a:rPr>
              <a:t>Early </a:t>
            </a:r>
            <a:r>
              <a:rPr sz="1650" b="1" dirty="0">
                <a:solidFill>
                  <a:srgbClr val="505050"/>
                </a:solidFill>
                <a:latin typeface="Calibri"/>
                <a:cs typeface="Calibri"/>
              </a:rPr>
              <a:t>felt</a:t>
            </a:r>
            <a:r>
              <a:rPr sz="1650" b="1" spc="45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650" b="1" dirty="0">
                <a:solidFill>
                  <a:srgbClr val="505050"/>
                </a:solidFill>
                <a:latin typeface="Calibri"/>
                <a:cs typeface="Calibri"/>
              </a:rPr>
              <a:t>as</a:t>
            </a:r>
            <a:r>
              <a:rPr sz="1650" b="1" spc="90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650" b="1" spc="-10" dirty="0">
                <a:solidFill>
                  <a:srgbClr val="505050"/>
                </a:solidFill>
                <a:latin typeface="Calibri"/>
                <a:cs typeface="Calibri"/>
              </a:rPr>
              <a:t>heaviness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527023" y="1872995"/>
            <a:ext cx="869315" cy="907415"/>
          </a:xfrm>
          <a:custGeom>
            <a:avLst/>
            <a:gdLst/>
            <a:ahLst/>
            <a:cxnLst/>
            <a:rect l="l" t="t" r="r" b="b"/>
            <a:pathLst>
              <a:path w="869315" h="907414">
                <a:moveTo>
                  <a:pt x="526351" y="864628"/>
                </a:moveTo>
                <a:lnTo>
                  <a:pt x="483108" y="853452"/>
                </a:lnTo>
                <a:lnTo>
                  <a:pt x="413004" y="818400"/>
                </a:lnTo>
                <a:lnTo>
                  <a:pt x="373380" y="787920"/>
                </a:lnTo>
                <a:lnTo>
                  <a:pt x="341376" y="752868"/>
                </a:lnTo>
                <a:lnTo>
                  <a:pt x="333756" y="743724"/>
                </a:lnTo>
                <a:lnTo>
                  <a:pt x="327660" y="734580"/>
                </a:lnTo>
                <a:lnTo>
                  <a:pt x="323088" y="725436"/>
                </a:lnTo>
                <a:lnTo>
                  <a:pt x="318516" y="714768"/>
                </a:lnTo>
                <a:lnTo>
                  <a:pt x="313944" y="705624"/>
                </a:lnTo>
                <a:lnTo>
                  <a:pt x="307848" y="687336"/>
                </a:lnTo>
                <a:lnTo>
                  <a:pt x="306324" y="676668"/>
                </a:lnTo>
                <a:lnTo>
                  <a:pt x="304800" y="667524"/>
                </a:lnTo>
                <a:lnTo>
                  <a:pt x="304800" y="656856"/>
                </a:lnTo>
                <a:lnTo>
                  <a:pt x="303276" y="644664"/>
                </a:lnTo>
                <a:lnTo>
                  <a:pt x="283464" y="579132"/>
                </a:lnTo>
                <a:lnTo>
                  <a:pt x="256032" y="539508"/>
                </a:lnTo>
                <a:lnTo>
                  <a:pt x="228600" y="510552"/>
                </a:lnTo>
                <a:lnTo>
                  <a:pt x="185928" y="478548"/>
                </a:lnTo>
                <a:lnTo>
                  <a:pt x="137160" y="452640"/>
                </a:lnTo>
                <a:lnTo>
                  <a:pt x="83820" y="432828"/>
                </a:lnTo>
                <a:lnTo>
                  <a:pt x="28956" y="423684"/>
                </a:lnTo>
                <a:lnTo>
                  <a:pt x="13716" y="422160"/>
                </a:lnTo>
                <a:lnTo>
                  <a:pt x="0" y="422160"/>
                </a:lnTo>
                <a:lnTo>
                  <a:pt x="0" y="443496"/>
                </a:lnTo>
                <a:lnTo>
                  <a:pt x="27432" y="443496"/>
                </a:lnTo>
                <a:lnTo>
                  <a:pt x="39624" y="445020"/>
                </a:lnTo>
                <a:lnTo>
                  <a:pt x="79248" y="454164"/>
                </a:lnTo>
                <a:lnTo>
                  <a:pt x="129540" y="470928"/>
                </a:lnTo>
                <a:lnTo>
                  <a:pt x="175260" y="496836"/>
                </a:lnTo>
                <a:lnTo>
                  <a:pt x="214884" y="527316"/>
                </a:lnTo>
                <a:lnTo>
                  <a:pt x="246888" y="562368"/>
                </a:lnTo>
                <a:lnTo>
                  <a:pt x="269748" y="598944"/>
                </a:lnTo>
                <a:lnTo>
                  <a:pt x="281940" y="638568"/>
                </a:lnTo>
                <a:lnTo>
                  <a:pt x="283464" y="647712"/>
                </a:lnTo>
                <a:lnTo>
                  <a:pt x="283464" y="667524"/>
                </a:lnTo>
                <a:lnTo>
                  <a:pt x="284988" y="679716"/>
                </a:lnTo>
                <a:lnTo>
                  <a:pt x="303276" y="734580"/>
                </a:lnTo>
                <a:lnTo>
                  <a:pt x="316992" y="754392"/>
                </a:lnTo>
                <a:lnTo>
                  <a:pt x="323088" y="765060"/>
                </a:lnTo>
                <a:lnTo>
                  <a:pt x="332232" y="775728"/>
                </a:lnTo>
                <a:lnTo>
                  <a:pt x="339852" y="784872"/>
                </a:lnTo>
                <a:lnTo>
                  <a:pt x="358140" y="803160"/>
                </a:lnTo>
                <a:lnTo>
                  <a:pt x="400812" y="835164"/>
                </a:lnTo>
                <a:lnTo>
                  <a:pt x="449580" y="861072"/>
                </a:lnTo>
                <a:lnTo>
                  <a:pt x="502920" y="880884"/>
                </a:lnTo>
                <a:lnTo>
                  <a:pt x="523836" y="885240"/>
                </a:lnTo>
                <a:lnTo>
                  <a:pt x="526351" y="864628"/>
                </a:lnTo>
                <a:close/>
              </a:path>
              <a:path w="869315" h="907414">
                <a:moveTo>
                  <a:pt x="586740" y="882408"/>
                </a:moveTo>
                <a:lnTo>
                  <a:pt x="528828" y="844308"/>
                </a:lnTo>
                <a:lnTo>
                  <a:pt x="526351" y="864628"/>
                </a:lnTo>
                <a:lnTo>
                  <a:pt x="526237" y="865644"/>
                </a:lnTo>
                <a:lnTo>
                  <a:pt x="523836" y="885240"/>
                </a:lnTo>
                <a:lnTo>
                  <a:pt x="521208" y="906792"/>
                </a:lnTo>
                <a:lnTo>
                  <a:pt x="574459" y="886980"/>
                </a:lnTo>
                <a:lnTo>
                  <a:pt x="586740" y="882408"/>
                </a:lnTo>
                <a:close/>
              </a:path>
              <a:path w="869315" h="907414">
                <a:moveTo>
                  <a:pt x="868692" y="0"/>
                </a:moveTo>
                <a:lnTo>
                  <a:pt x="827544" y="0"/>
                </a:lnTo>
                <a:lnTo>
                  <a:pt x="705624" y="4572"/>
                </a:lnTo>
                <a:lnTo>
                  <a:pt x="586752" y="13716"/>
                </a:lnTo>
                <a:lnTo>
                  <a:pt x="437400" y="32004"/>
                </a:lnTo>
                <a:lnTo>
                  <a:pt x="332244" y="50292"/>
                </a:lnTo>
                <a:lnTo>
                  <a:pt x="269748" y="65532"/>
                </a:lnTo>
                <a:lnTo>
                  <a:pt x="239268" y="71628"/>
                </a:lnTo>
                <a:lnTo>
                  <a:pt x="210312" y="79248"/>
                </a:lnTo>
                <a:lnTo>
                  <a:pt x="182880" y="88392"/>
                </a:lnTo>
                <a:lnTo>
                  <a:pt x="156972" y="96012"/>
                </a:lnTo>
                <a:lnTo>
                  <a:pt x="132600" y="105156"/>
                </a:lnTo>
                <a:lnTo>
                  <a:pt x="109728" y="112776"/>
                </a:lnTo>
                <a:lnTo>
                  <a:pt x="70116" y="131064"/>
                </a:lnTo>
                <a:lnTo>
                  <a:pt x="53352" y="140208"/>
                </a:lnTo>
                <a:lnTo>
                  <a:pt x="38112" y="150876"/>
                </a:lnTo>
                <a:lnTo>
                  <a:pt x="36576" y="150876"/>
                </a:lnTo>
                <a:lnTo>
                  <a:pt x="35064" y="152400"/>
                </a:lnTo>
                <a:lnTo>
                  <a:pt x="28397" y="159893"/>
                </a:lnTo>
                <a:lnTo>
                  <a:pt x="9156" y="146304"/>
                </a:lnTo>
                <a:lnTo>
                  <a:pt x="12" y="216408"/>
                </a:lnTo>
                <a:lnTo>
                  <a:pt x="60960" y="182892"/>
                </a:lnTo>
                <a:lnTo>
                  <a:pt x="56642" y="179832"/>
                </a:lnTo>
                <a:lnTo>
                  <a:pt x="45250" y="171792"/>
                </a:lnTo>
                <a:lnTo>
                  <a:pt x="48945" y="167640"/>
                </a:lnTo>
                <a:lnTo>
                  <a:pt x="49110" y="167462"/>
                </a:lnTo>
                <a:lnTo>
                  <a:pt x="51511" y="166128"/>
                </a:lnTo>
                <a:lnTo>
                  <a:pt x="62496" y="160020"/>
                </a:lnTo>
                <a:lnTo>
                  <a:pt x="79260" y="150876"/>
                </a:lnTo>
                <a:lnTo>
                  <a:pt x="97548" y="141732"/>
                </a:lnTo>
                <a:lnTo>
                  <a:pt x="117360" y="132588"/>
                </a:lnTo>
                <a:lnTo>
                  <a:pt x="140208" y="124968"/>
                </a:lnTo>
                <a:lnTo>
                  <a:pt x="163068" y="115824"/>
                </a:lnTo>
                <a:lnTo>
                  <a:pt x="243852" y="92964"/>
                </a:lnTo>
                <a:lnTo>
                  <a:pt x="304800" y="77724"/>
                </a:lnTo>
                <a:lnTo>
                  <a:pt x="403872" y="59436"/>
                </a:lnTo>
                <a:lnTo>
                  <a:pt x="475500" y="48768"/>
                </a:lnTo>
                <a:lnTo>
                  <a:pt x="513600" y="42672"/>
                </a:lnTo>
                <a:lnTo>
                  <a:pt x="550176" y="38100"/>
                </a:lnTo>
                <a:lnTo>
                  <a:pt x="707148" y="25908"/>
                </a:lnTo>
                <a:lnTo>
                  <a:pt x="827544" y="21336"/>
                </a:lnTo>
                <a:lnTo>
                  <a:pt x="868692" y="21336"/>
                </a:lnTo>
                <a:lnTo>
                  <a:pt x="868692" y="0"/>
                </a:lnTo>
                <a:close/>
              </a:path>
            </a:pathLst>
          </a:custGeom>
          <a:solidFill>
            <a:srgbClr val="4F80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8177209" y="2660347"/>
            <a:ext cx="88582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dirty="0">
                <a:solidFill>
                  <a:srgbClr val="001F60"/>
                </a:solidFill>
                <a:latin typeface="Calibri"/>
                <a:cs typeface="Calibri"/>
              </a:rPr>
              <a:t>Irritate</a:t>
            </a:r>
            <a:r>
              <a:rPr sz="1000" b="1" spc="80" dirty="0">
                <a:solidFill>
                  <a:srgbClr val="001F60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001F60"/>
                </a:solidFill>
                <a:latin typeface="Calibri"/>
                <a:cs typeface="Calibri"/>
              </a:rPr>
              <a:t>the</a:t>
            </a:r>
            <a:r>
              <a:rPr sz="1000" b="1" spc="100" dirty="0">
                <a:solidFill>
                  <a:srgbClr val="001F60"/>
                </a:solidFill>
                <a:latin typeface="Calibri"/>
                <a:cs typeface="Calibri"/>
              </a:rPr>
              <a:t> </a:t>
            </a:r>
            <a:r>
              <a:rPr sz="1000" b="1" spc="-20" dirty="0">
                <a:solidFill>
                  <a:srgbClr val="001F60"/>
                </a:solidFill>
                <a:latin typeface="Calibri"/>
                <a:cs typeface="Calibri"/>
              </a:rPr>
              <a:t>skin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279134" y="2107195"/>
            <a:ext cx="739775" cy="4279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4930" marR="5080" indent="-62865">
              <a:lnSpc>
                <a:spcPct val="101499"/>
              </a:lnSpc>
              <a:spcBef>
                <a:spcPts val="95"/>
              </a:spcBef>
            </a:pPr>
            <a:r>
              <a:rPr sz="1300" b="1" spc="-10" dirty="0">
                <a:solidFill>
                  <a:srgbClr val="505050"/>
                </a:solidFill>
                <a:latin typeface="Calibri"/>
                <a:cs typeface="Calibri"/>
              </a:rPr>
              <a:t>triggering </a:t>
            </a:r>
            <a:r>
              <a:rPr sz="1300" b="1" spc="-10" dirty="0">
                <a:solidFill>
                  <a:srgbClr val="800000"/>
                </a:solidFill>
                <a:latin typeface="Calibri"/>
                <a:cs typeface="Calibri"/>
              </a:rPr>
              <a:t>pruritus</a:t>
            </a:r>
            <a:endParaRPr sz="130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0" y="2569463"/>
            <a:ext cx="10058400" cy="1405255"/>
            <a:chOff x="0" y="2569463"/>
            <a:chExt cx="10058400" cy="1405255"/>
          </a:xfrm>
        </p:grpSpPr>
        <p:sp>
          <p:nvSpPr>
            <p:cNvPr id="21" name="object 21"/>
            <p:cNvSpPr/>
            <p:nvPr/>
          </p:nvSpPr>
          <p:spPr>
            <a:xfrm>
              <a:off x="9159240" y="2569463"/>
              <a:ext cx="487680" cy="196850"/>
            </a:xfrm>
            <a:custGeom>
              <a:avLst/>
              <a:gdLst/>
              <a:ahLst/>
              <a:cxnLst/>
              <a:rect l="l" t="t" r="r" b="b"/>
              <a:pathLst>
                <a:path w="487679" h="196850">
                  <a:moveTo>
                    <a:pt x="448937" y="51256"/>
                  </a:moveTo>
                  <a:lnTo>
                    <a:pt x="431292" y="42671"/>
                  </a:lnTo>
                  <a:lnTo>
                    <a:pt x="487680" y="0"/>
                  </a:lnTo>
                  <a:lnTo>
                    <a:pt x="487680" y="41147"/>
                  </a:lnTo>
                  <a:lnTo>
                    <a:pt x="455676" y="41147"/>
                  </a:lnTo>
                  <a:lnTo>
                    <a:pt x="448937" y="51256"/>
                  </a:lnTo>
                  <a:close/>
                </a:path>
                <a:path w="487679" h="196850">
                  <a:moveTo>
                    <a:pt x="468418" y="60733"/>
                  </a:moveTo>
                  <a:lnTo>
                    <a:pt x="448937" y="51256"/>
                  </a:lnTo>
                  <a:lnTo>
                    <a:pt x="455676" y="41147"/>
                  </a:lnTo>
                  <a:lnTo>
                    <a:pt x="473963" y="53339"/>
                  </a:lnTo>
                  <a:lnTo>
                    <a:pt x="468418" y="60733"/>
                  </a:lnTo>
                  <a:close/>
                </a:path>
                <a:path w="487679" h="196850">
                  <a:moveTo>
                    <a:pt x="487680" y="70103"/>
                  </a:moveTo>
                  <a:lnTo>
                    <a:pt x="468418" y="60733"/>
                  </a:lnTo>
                  <a:lnTo>
                    <a:pt x="473963" y="53339"/>
                  </a:lnTo>
                  <a:lnTo>
                    <a:pt x="455676" y="41147"/>
                  </a:lnTo>
                  <a:lnTo>
                    <a:pt x="487680" y="41147"/>
                  </a:lnTo>
                  <a:lnTo>
                    <a:pt x="487680" y="70103"/>
                  </a:lnTo>
                  <a:close/>
                </a:path>
                <a:path w="487679" h="196850">
                  <a:moveTo>
                    <a:pt x="447294" y="53720"/>
                  </a:moveTo>
                  <a:lnTo>
                    <a:pt x="448937" y="51256"/>
                  </a:lnTo>
                  <a:lnTo>
                    <a:pt x="450088" y="51815"/>
                  </a:lnTo>
                  <a:lnTo>
                    <a:pt x="449580" y="51815"/>
                  </a:lnTo>
                  <a:lnTo>
                    <a:pt x="447294" y="53720"/>
                  </a:lnTo>
                  <a:close/>
                </a:path>
                <a:path w="487679" h="196850">
                  <a:moveTo>
                    <a:pt x="446532" y="54863"/>
                  </a:moveTo>
                  <a:lnTo>
                    <a:pt x="447294" y="53720"/>
                  </a:lnTo>
                  <a:lnTo>
                    <a:pt x="449580" y="51815"/>
                  </a:lnTo>
                  <a:lnTo>
                    <a:pt x="446532" y="54863"/>
                  </a:lnTo>
                  <a:close/>
                </a:path>
                <a:path w="487679" h="196850">
                  <a:moveTo>
                    <a:pt x="456353" y="54863"/>
                  </a:moveTo>
                  <a:lnTo>
                    <a:pt x="446532" y="54863"/>
                  </a:lnTo>
                  <a:lnTo>
                    <a:pt x="449580" y="51815"/>
                  </a:lnTo>
                  <a:lnTo>
                    <a:pt x="450088" y="51815"/>
                  </a:lnTo>
                  <a:lnTo>
                    <a:pt x="456353" y="54863"/>
                  </a:lnTo>
                  <a:close/>
                </a:path>
                <a:path w="487679" h="196850">
                  <a:moveTo>
                    <a:pt x="1524" y="196595"/>
                  </a:moveTo>
                  <a:lnTo>
                    <a:pt x="0" y="175259"/>
                  </a:lnTo>
                  <a:lnTo>
                    <a:pt x="45720" y="173735"/>
                  </a:lnTo>
                  <a:lnTo>
                    <a:pt x="91440" y="170687"/>
                  </a:lnTo>
                  <a:lnTo>
                    <a:pt x="135636" y="166115"/>
                  </a:lnTo>
                  <a:lnTo>
                    <a:pt x="219455" y="150875"/>
                  </a:lnTo>
                  <a:lnTo>
                    <a:pt x="259080" y="141731"/>
                  </a:lnTo>
                  <a:lnTo>
                    <a:pt x="315467" y="123443"/>
                  </a:lnTo>
                  <a:lnTo>
                    <a:pt x="364236" y="105155"/>
                  </a:lnTo>
                  <a:lnTo>
                    <a:pt x="406908" y="82295"/>
                  </a:lnTo>
                  <a:lnTo>
                    <a:pt x="440436" y="59435"/>
                  </a:lnTo>
                  <a:lnTo>
                    <a:pt x="447294" y="53720"/>
                  </a:lnTo>
                  <a:lnTo>
                    <a:pt x="446532" y="54863"/>
                  </a:lnTo>
                  <a:lnTo>
                    <a:pt x="456353" y="54863"/>
                  </a:lnTo>
                  <a:lnTo>
                    <a:pt x="468418" y="60733"/>
                  </a:lnTo>
                  <a:lnTo>
                    <a:pt x="464820" y="65531"/>
                  </a:lnTo>
                  <a:lnTo>
                    <a:pt x="464820" y="67055"/>
                  </a:lnTo>
                  <a:lnTo>
                    <a:pt x="463296" y="67055"/>
                  </a:lnTo>
                  <a:lnTo>
                    <a:pt x="463296" y="68579"/>
                  </a:lnTo>
                  <a:lnTo>
                    <a:pt x="452628" y="76199"/>
                  </a:lnTo>
                  <a:lnTo>
                    <a:pt x="417576" y="100583"/>
                  </a:lnTo>
                  <a:lnTo>
                    <a:pt x="373380" y="123443"/>
                  </a:lnTo>
                  <a:lnTo>
                    <a:pt x="284988" y="155447"/>
                  </a:lnTo>
                  <a:lnTo>
                    <a:pt x="181355" y="179831"/>
                  </a:lnTo>
                  <a:lnTo>
                    <a:pt x="92964" y="192023"/>
                  </a:lnTo>
                  <a:lnTo>
                    <a:pt x="47244" y="195071"/>
                  </a:lnTo>
                  <a:lnTo>
                    <a:pt x="1524" y="196595"/>
                  </a:lnTo>
                  <a:close/>
                </a:path>
              </a:pathLst>
            </a:custGeom>
            <a:solidFill>
              <a:srgbClr val="4F80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0" y="3953268"/>
              <a:ext cx="10058400" cy="21590"/>
            </a:xfrm>
            <a:custGeom>
              <a:avLst/>
              <a:gdLst/>
              <a:ahLst/>
              <a:cxnLst/>
              <a:rect l="l" t="t" r="r" b="b"/>
              <a:pathLst>
                <a:path w="10058400" h="21589">
                  <a:moveTo>
                    <a:pt x="10058400" y="0"/>
                  </a:moveTo>
                  <a:lnTo>
                    <a:pt x="0" y="0"/>
                  </a:lnTo>
                  <a:lnTo>
                    <a:pt x="0" y="21336"/>
                  </a:lnTo>
                  <a:lnTo>
                    <a:pt x="10058400" y="21336"/>
                  </a:lnTo>
                  <a:lnTo>
                    <a:pt x="10058400" y="0"/>
                  </a:lnTo>
                  <a:close/>
                </a:path>
              </a:pathLst>
            </a:custGeom>
            <a:solidFill>
              <a:srgbClr val="4F80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6819359" y="2094991"/>
            <a:ext cx="975360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b="1" spc="80" dirty="0">
                <a:solidFill>
                  <a:srgbClr val="800000"/>
                </a:solidFill>
                <a:latin typeface="Calibri"/>
                <a:cs typeface="Calibri"/>
              </a:rPr>
              <a:t>Anal</a:t>
            </a:r>
            <a:r>
              <a:rPr sz="1150" b="1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1150" b="1" spc="-10" dirty="0">
                <a:solidFill>
                  <a:srgbClr val="800000"/>
                </a:solidFill>
                <a:latin typeface="Calibri"/>
                <a:cs typeface="Calibri"/>
              </a:rPr>
              <a:t>discharge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960338" y="3952739"/>
            <a:ext cx="2084070" cy="278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50" b="1" spc="55" dirty="0">
                <a:latin typeface="Calibri"/>
                <a:cs typeface="Calibri"/>
              </a:rPr>
              <a:t>Differential</a:t>
            </a:r>
            <a:r>
              <a:rPr sz="1650" b="1" spc="60" dirty="0">
                <a:latin typeface="Calibri"/>
                <a:cs typeface="Calibri"/>
              </a:rPr>
              <a:t> Diagnosis</a:t>
            </a:r>
            <a:endParaRPr sz="1650">
              <a:latin typeface="Calibri"/>
              <a:cs typeface="Calibri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254507" y="4151376"/>
            <a:ext cx="9431020" cy="1412875"/>
            <a:chOff x="254507" y="4151376"/>
            <a:chExt cx="9431020" cy="1412875"/>
          </a:xfrm>
        </p:grpSpPr>
        <p:pic>
          <p:nvPicPr>
            <p:cNvPr id="26" name="object 2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80248" y="4300728"/>
              <a:ext cx="1604771" cy="1200911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4507" y="4151376"/>
              <a:ext cx="1147571" cy="141274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69663" y="4250436"/>
              <a:ext cx="1205483" cy="1296924"/>
            </a:xfrm>
            <a:prstGeom prst="rect">
              <a:avLst/>
            </a:prstGeom>
          </p:spPr>
        </p:pic>
      </p:grpSp>
      <p:sp>
        <p:nvSpPr>
          <p:cNvPr id="29" name="object 29"/>
          <p:cNvSpPr txBox="1"/>
          <p:nvPr/>
        </p:nvSpPr>
        <p:spPr>
          <a:xfrm>
            <a:off x="4067035" y="5603302"/>
            <a:ext cx="1456055" cy="278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50" dirty="0">
                <a:solidFill>
                  <a:srgbClr val="505050"/>
                </a:solidFill>
                <a:latin typeface="Georgia"/>
                <a:cs typeface="Georgia"/>
              </a:rPr>
              <a:t>-</a:t>
            </a:r>
            <a:r>
              <a:rPr sz="1650" spc="195" dirty="0">
                <a:solidFill>
                  <a:srgbClr val="505050"/>
                </a:solidFill>
                <a:latin typeface="Georgia"/>
                <a:cs typeface="Georgia"/>
              </a:rPr>
              <a:t> </a:t>
            </a:r>
            <a:r>
              <a:rPr sz="1650" b="1" spc="-10" dirty="0">
                <a:solidFill>
                  <a:srgbClr val="505050"/>
                </a:solidFill>
                <a:latin typeface="Calibri"/>
                <a:cs typeface="Calibri"/>
              </a:rPr>
              <a:t>Coagulopathy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6401" y="5575863"/>
            <a:ext cx="3514725" cy="9639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60020" indent="-147320">
              <a:lnSpc>
                <a:spcPct val="100000"/>
              </a:lnSpc>
              <a:spcBef>
                <a:spcPts val="135"/>
              </a:spcBef>
              <a:buFont typeface="Georgia"/>
              <a:buChar char="-"/>
              <a:tabLst>
                <a:tab pos="160020" algn="l"/>
              </a:tabLst>
            </a:pPr>
            <a:r>
              <a:rPr sz="1450" b="1" spc="105" dirty="0">
                <a:solidFill>
                  <a:srgbClr val="505050"/>
                </a:solidFill>
                <a:latin typeface="Calibri"/>
                <a:cs typeface="Calibri"/>
              </a:rPr>
              <a:t>Anal</a:t>
            </a:r>
            <a:r>
              <a:rPr sz="1450" b="1" spc="55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450" b="1" spc="-10" dirty="0">
                <a:solidFill>
                  <a:srgbClr val="505050"/>
                </a:solidFill>
                <a:latin typeface="Calibri"/>
                <a:cs typeface="Calibri"/>
              </a:rPr>
              <a:t>fissure</a:t>
            </a:r>
            <a:endParaRPr sz="1450">
              <a:latin typeface="Calibri"/>
              <a:cs typeface="Calibri"/>
            </a:endParaRPr>
          </a:p>
          <a:p>
            <a:pPr marL="160020" indent="-147320">
              <a:lnSpc>
                <a:spcPct val="100000"/>
              </a:lnSpc>
              <a:spcBef>
                <a:spcPts val="50"/>
              </a:spcBef>
              <a:buFont typeface="Georgia"/>
              <a:buChar char="-"/>
              <a:tabLst>
                <a:tab pos="160020" algn="l"/>
              </a:tabLst>
            </a:pPr>
            <a:r>
              <a:rPr sz="1450" b="1" spc="105" dirty="0">
                <a:solidFill>
                  <a:srgbClr val="505050"/>
                </a:solidFill>
                <a:latin typeface="Calibri"/>
                <a:cs typeface="Calibri"/>
              </a:rPr>
              <a:t>Anal</a:t>
            </a:r>
            <a:r>
              <a:rPr sz="1450" b="1" spc="55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450" b="1" spc="-10" dirty="0">
                <a:solidFill>
                  <a:srgbClr val="505050"/>
                </a:solidFill>
                <a:latin typeface="Calibri"/>
                <a:cs typeface="Calibri"/>
              </a:rPr>
              <a:t>fistula</a:t>
            </a:r>
            <a:endParaRPr sz="1450">
              <a:latin typeface="Calibri"/>
              <a:cs typeface="Calibri"/>
            </a:endParaRPr>
          </a:p>
          <a:p>
            <a:pPr marL="160020" indent="-147320">
              <a:lnSpc>
                <a:spcPct val="100000"/>
              </a:lnSpc>
              <a:spcBef>
                <a:spcPts val="85"/>
              </a:spcBef>
              <a:buFont typeface="Georgia"/>
              <a:buChar char="-"/>
              <a:tabLst>
                <a:tab pos="160020" algn="l"/>
              </a:tabLst>
            </a:pPr>
            <a:r>
              <a:rPr sz="1450" b="1" spc="55" dirty="0">
                <a:solidFill>
                  <a:srgbClr val="505050"/>
                </a:solidFill>
                <a:latin typeface="Calibri"/>
                <a:cs typeface="Calibri"/>
              </a:rPr>
              <a:t>Inflammatory</a:t>
            </a:r>
            <a:r>
              <a:rPr sz="1450" b="1" spc="70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505050"/>
                </a:solidFill>
                <a:latin typeface="Calibri"/>
                <a:cs typeface="Calibri"/>
              </a:rPr>
              <a:t>bowel</a:t>
            </a:r>
            <a:r>
              <a:rPr sz="1450" b="1" spc="90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505050"/>
                </a:solidFill>
                <a:latin typeface="Calibri"/>
                <a:cs typeface="Calibri"/>
              </a:rPr>
              <a:t>disease</a:t>
            </a:r>
            <a:r>
              <a:rPr sz="1450" b="1" spc="365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450" b="1" spc="204" dirty="0">
                <a:solidFill>
                  <a:srgbClr val="505050"/>
                </a:solidFill>
                <a:latin typeface="Calibri"/>
                <a:cs typeface="Calibri"/>
              </a:rPr>
              <a:t>(UC</a:t>
            </a:r>
            <a:r>
              <a:rPr sz="1450" b="1" spc="110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450" b="1" spc="160" dirty="0">
                <a:solidFill>
                  <a:srgbClr val="505050"/>
                </a:solidFill>
                <a:latin typeface="Calibri"/>
                <a:cs typeface="Calibri"/>
              </a:rPr>
              <a:t>&amp;</a:t>
            </a:r>
            <a:r>
              <a:rPr sz="1450" b="1" spc="110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450" b="1" spc="195" dirty="0">
                <a:solidFill>
                  <a:srgbClr val="505050"/>
                </a:solidFill>
                <a:latin typeface="Calibri"/>
                <a:cs typeface="Calibri"/>
              </a:rPr>
              <a:t>CD)</a:t>
            </a:r>
            <a:endParaRPr sz="1450">
              <a:latin typeface="Calibri"/>
              <a:cs typeface="Calibri"/>
            </a:endParaRPr>
          </a:p>
          <a:p>
            <a:pPr marL="160020" indent="-147320">
              <a:lnSpc>
                <a:spcPct val="100000"/>
              </a:lnSpc>
              <a:spcBef>
                <a:spcPts val="250"/>
              </a:spcBef>
              <a:buFont typeface="Georgia"/>
              <a:buChar char="-"/>
              <a:tabLst>
                <a:tab pos="160020" algn="l"/>
              </a:tabLst>
            </a:pPr>
            <a:r>
              <a:rPr sz="1450" b="1" spc="65" dirty="0">
                <a:solidFill>
                  <a:srgbClr val="505050"/>
                </a:solidFill>
                <a:latin typeface="Calibri"/>
                <a:cs typeface="Calibri"/>
              </a:rPr>
              <a:t>Acute</a:t>
            </a:r>
            <a:r>
              <a:rPr sz="1450" b="1" spc="30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450" b="1" spc="45" dirty="0">
                <a:solidFill>
                  <a:srgbClr val="505050"/>
                </a:solidFill>
                <a:latin typeface="Calibri"/>
                <a:cs typeface="Calibri"/>
              </a:rPr>
              <a:t>Proctitis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889529" y="5534705"/>
            <a:ext cx="2416810" cy="994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66370" indent="-153670">
              <a:lnSpc>
                <a:spcPct val="100000"/>
              </a:lnSpc>
              <a:spcBef>
                <a:spcPts val="105"/>
              </a:spcBef>
              <a:buFont typeface="Georgia"/>
              <a:buChar char="-"/>
              <a:tabLst>
                <a:tab pos="166370" algn="l"/>
              </a:tabLst>
            </a:pPr>
            <a:r>
              <a:rPr sz="1650" b="1" spc="75" dirty="0">
                <a:solidFill>
                  <a:srgbClr val="505050"/>
                </a:solidFill>
                <a:latin typeface="Calibri"/>
                <a:cs typeface="Calibri"/>
              </a:rPr>
              <a:t>Genital</a:t>
            </a:r>
            <a:r>
              <a:rPr sz="1650" b="1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650" b="1" spc="30" dirty="0">
                <a:solidFill>
                  <a:srgbClr val="505050"/>
                </a:solidFill>
                <a:latin typeface="Calibri"/>
                <a:cs typeface="Calibri"/>
              </a:rPr>
              <a:t>Warts</a:t>
            </a:r>
            <a:endParaRPr sz="1650">
              <a:latin typeface="Calibri"/>
              <a:cs typeface="Calibri"/>
            </a:endParaRPr>
          </a:p>
          <a:p>
            <a:pPr marL="446405">
              <a:lnSpc>
                <a:spcPct val="100000"/>
              </a:lnSpc>
              <a:spcBef>
                <a:spcPts val="35"/>
              </a:spcBef>
            </a:pPr>
            <a:r>
              <a:rPr sz="1300" b="1" spc="50" dirty="0">
                <a:solidFill>
                  <a:srgbClr val="505050"/>
                </a:solidFill>
                <a:latin typeface="Calibri"/>
                <a:cs typeface="Calibri"/>
              </a:rPr>
              <a:t>(Condyloma</a:t>
            </a:r>
            <a:r>
              <a:rPr sz="1300" b="1" spc="-20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300" b="1" spc="40" dirty="0">
                <a:solidFill>
                  <a:srgbClr val="505050"/>
                </a:solidFill>
                <a:latin typeface="Calibri"/>
                <a:cs typeface="Calibri"/>
              </a:rPr>
              <a:t>Acuminatum)</a:t>
            </a:r>
            <a:endParaRPr sz="1300">
              <a:latin typeface="Calibri"/>
              <a:cs typeface="Calibri"/>
            </a:endParaRPr>
          </a:p>
          <a:p>
            <a:pPr marL="176530" indent="-153670">
              <a:lnSpc>
                <a:spcPct val="100000"/>
              </a:lnSpc>
              <a:spcBef>
                <a:spcPts val="120"/>
              </a:spcBef>
              <a:buFont typeface="Georgia"/>
              <a:buChar char="-"/>
              <a:tabLst>
                <a:tab pos="176530" algn="l"/>
              </a:tabLst>
            </a:pPr>
            <a:r>
              <a:rPr sz="1650" b="1" spc="95" dirty="0">
                <a:solidFill>
                  <a:srgbClr val="505050"/>
                </a:solidFill>
                <a:latin typeface="Calibri"/>
                <a:cs typeface="Calibri"/>
              </a:rPr>
              <a:t>Skin</a:t>
            </a:r>
            <a:r>
              <a:rPr sz="1650" b="1" spc="5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650" b="1" spc="-10" dirty="0">
                <a:solidFill>
                  <a:srgbClr val="505050"/>
                </a:solidFill>
                <a:latin typeface="Calibri"/>
                <a:cs typeface="Calibri"/>
              </a:rPr>
              <a:t>infection</a:t>
            </a:r>
            <a:endParaRPr sz="1650">
              <a:latin typeface="Calibri"/>
              <a:cs typeface="Calibri"/>
            </a:endParaRPr>
          </a:p>
          <a:p>
            <a:pPr marL="598805">
              <a:lnSpc>
                <a:spcPct val="100000"/>
              </a:lnSpc>
              <a:spcBef>
                <a:spcPts val="200"/>
              </a:spcBef>
            </a:pPr>
            <a:r>
              <a:rPr sz="1450" b="1" spc="85" dirty="0">
                <a:solidFill>
                  <a:srgbClr val="505050"/>
                </a:solidFill>
                <a:latin typeface="Calibri"/>
                <a:cs typeface="Calibri"/>
              </a:rPr>
              <a:t>(Viral</a:t>
            </a:r>
            <a:r>
              <a:rPr sz="1450" b="1" spc="130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450" b="1" spc="60" dirty="0">
                <a:solidFill>
                  <a:srgbClr val="505050"/>
                </a:solidFill>
                <a:latin typeface="Calibri"/>
                <a:cs typeface="Calibri"/>
              </a:rPr>
              <a:t>or</a:t>
            </a:r>
            <a:r>
              <a:rPr sz="1450" b="1" spc="105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505050"/>
                </a:solidFill>
                <a:latin typeface="Calibri"/>
                <a:cs typeface="Calibri"/>
              </a:rPr>
              <a:t>bacterial</a:t>
            </a:r>
            <a:r>
              <a:rPr sz="1450" b="1" spc="150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450" b="1" spc="-50" dirty="0">
                <a:solidFill>
                  <a:srgbClr val="505050"/>
                </a:solidFill>
                <a:latin typeface="Calibri"/>
                <a:cs typeface="Calibri"/>
              </a:rPr>
              <a:t>)</a:t>
            </a:r>
            <a:endParaRPr sz="1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57655"/>
            <a:ext cx="10058400" cy="565861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36857" y="1747511"/>
            <a:ext cx="1143000" cy="25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b="1" spc="35" dirty="0">
                <a:solidFill>
                  <a:srgbClr val="505050"/>
                </a:solidFill>
                <a:latin typeface="Calibri"/>
                <a:cs typeface="Calibri"/>
              </a:rPr>
              <a:t>Strangulation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56326" y="1179106"/>
            <a:ext cx="4367530" cy="8210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752600">
              <a:lnSpc>
                <a:spcPct val="100000"/>
              </a:lnSpc>
              <a:spcBef>
                <a:spcPts val="135"/>
              </a:spcBef>
            </a:pPr>
            <a:r>
              <a:rPr sz="1450" b="1" u="sng" spc="75" dirty="0">
                <a:solidFill>
                  <a:srgbClr val="0F5D7C"/>
                </a:solidFill>
                <a:uFill>
                  <a:solidFill>
                    <a:srgbClr val="0F5D7C"/>
                  </a:solidFill>
                </a:uFill>
                <a:latin typeface="Calibri"/>
                <a:cs typeface="Calibri"/>
              </a:rPr>
              <a:t>Complications</a:t>
            </a:r>
            <a:r>
              <a:rPr sz="1450" b="1" u="sng" spc="-40" dirty="0">
                <a:solidFill>
                  <a:srgbClr val="0F5D7C"/>
                </a:solidFill>
                <a:uFill>
                  <a:solidFill>
                    <a:srgbClr val="0F5D7C"/>
                  </a:solidFill>
                </a:uFill>
                <a:latin typeface="Calibri"/>
                <a:cs typeface="Calibri"/>
              </a:rPr>
              <a:t> </a:t>
            </a:r>
            <a:r>
              <a:rPr sz="1450" b="1" u="sng" spc="55" dirty="0">
                <a:solidFill>
                  <a:srgbClr val="0F5D7C"/>
                </a:solidFill>
                <a:uFill>
                  <a:solidFill>
                    <a:srgbClr val="0F5D7C"/>
                  </a:solidFill>
                </a:uFill>
                <a:latin typeface="Calibri"/>
                <a:cs typeface="Calibri"/>
              </a:rPr>
              <a:t>of</a:t>
            </a:r>
            <a:r>
              <a:rPr sz="1450" b="1" u="sng" spc="-35" dirty="0">
                <a:solidFill>
                  <a:srgbClr val="0F5D7C"/>
                </a:solidFill>
                <a:uFill>
                  <a:solidFill>
                    <a:srgbClr val="0F5D7C"/>
                  </a:solidFill>
                </a:uFill>
                <a:latin typeface="Calibri"/>
                <a:cs typeface="Calibri"/>
              </a:rPr>
              <a:t> </a:t>
            </a:r>
            <a:r>
              <a:rPr sz="1450" b="1" u="sng" spc="-10" dirty="0">
                <a:solidFill>
                  <a:srgbClr val="0F5D7C"/>
                </a:solidFill>
                <a:uFill>
                  <a:solidFill>
                    <a:srgbClr val="0F5D7C"/>
                  </a:solidFill>
                </a:uFill>
                <a:latin typeface="Calibri"/>
                <a:cs typeface="Calibri"/>
              </a:rPr>
              <a:t>hemorrhoids</a:t>
            </a:r>
            <a:endParaRPr sz="14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965"/>
              </a:spcBef>
            </a:pPr>
            <a:endParaRPr sz="14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tabLst>
                <a:tab pos="3383279" algn="l"/>
              </a:tabLst>
            </a:pPr>
            <a:r>
              <a:rPr sz="1450" b="1" spc="65" dirty="0">
                <a:solidFill>
                  <a:srgbClr val="505050"/>
                </a:solidFill>
                <a:latin typeface="Calibri"/>
                <a:cs typeface="Calibri"/>
              </a:rPr>
              <a:t>Ulceration</a:t>
            </a:r>
            <a:r>
              <a:rPr sz="1450" b="1" spc="25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505050"/>
                </a:solidFill>
                <a:latin typeface="Calibri"/>
                <a:cs typeface="Calibri"/>
              </a:rPr>
              <a:t>and</a:t>
            </a:r>
            <a:r>
              <a:rPr sz="1450" b="1" spc="75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450" b="1" spc="-10" dirty="0">
                <a:solidFill>
                  <a:srgbClr val="505050"/>
                </a:solidFill>
                <a:latin typeface="Calibri"/>
                <a:cs typeface="Calibri"/>
              </a:rPr>
              <a:t>gangrene</a:t>
            </a:r>
            <a:r>
              <a:rPr sz="1450" b="1" dirty="0">
                <a:solidFill>
                  <a:srgbClr val="505050"/>
                </a:solidFill>
                <a:latin typeface="Calibri"/>
                <a:cs typeface="Calibri"/>
              </a:rPr>
              <a:t>	</a:t>
            </a:r>
            <a:r>
              <a:rPr sz="1450" b="1" spc="45" dirty="0">
                <a:solidFill>
                  <a:srgbClr val="505050"/>
                </a:solidFill>
                <a:latin typeface="Calibri"/>
                <a:cs typeface="Calibri"/>
              </a:rPr>
              <a:t>Thrombosis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266563" y="1747511"/>
            <a:ext cx="673735" cy="25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b="1" spc="65" dirty="0">
                <a:solidFill>
                  <a:srgbClr val="505050"/>
                </a:solidFill>
                <a:latin typeface="Calibri"/>
                <a:cs typeface="Calibri"/>
              </a:rPr>
              <a:t>Anemia</a:t>
            </a:r>
            <a:endParaRPr sz="145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107692" y="2014728"/>
            <a:ext cx="6064250" cy="3491865"/>
            <a:chOff x="2107692" y="2014728"/>
            <a:chExt cx="6064250" cy="349186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85132" y="2093975"/>
              <a:ext cx="2033016" cy="13716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07692" y="2014728"/>
              <a:ext cx="1816608" cy="3491483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974848" y="3020567"/>
              <a:ext cx="381000" cy="1286510"/>
            </a:xfrm>
            <a:custGeom>
              <a:avLst/>
              <a:gdLst/>
              <a:ahLst/>
              <a:cxnLst/>
              <a:rect l="l" t="t" r="r" b="b"/>
              <a:pathLst>
                <a:path w="381000" h="1286510">
                  <a:moveTo>
                    <a:pt x="0" y="0"/>
                  </a:moveTo>
                  <a:lnTo>
                    <a:pt x="381000" y="1286256"/>
                  </a:lnTo>
                </a:path>
                <a:path w="381000" h="1286510">
                  <a:moveTo>
                    <a:pt x="0" y="0"/>
                  </a:moveTo>
                  <a:lnTo>
                    <a:pt x="381000" y="1286256"/>
                  </a:lnTo>
                </a:path>
              </a:pathLst>
            </a:custGeom>
            <a:ln w="7620">
              <a:solidFill>
                <a:srgbClr val="001F6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58939" y="2135124"/>
              <a:ext cx="1412748" cy="1383791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7449312" y="3096768"/>
              <a:ext cx="269875" cy="843280"/>
            </a:xfrm>
            <a:custGeom>
              <a:avLst/>
              <a:gdLst/>
              <a:ahLst/>
              <a:cxnLst/>
              <a:rect l="l" t="t" r="r" b="b"/>
              <a:pathLst>
                <a:path w="269875" h="843279">
                  <a:moveTo>
                    <a:pt x="228032" y="61466"/>
                  </a:moveTo>
                  <a:lnTo>
                    <a:pt x="207264" y="60960"/>
                  </a:lnTo>
                  <a:lnTo>
                    <a:pt x="240792" y="0"/>
                  </a:lnTo>
                  <a:lnTo>
                    <a:pt x="264804" y="51816"/>
                  </a:lnTo>
                  <a:lnTo>
                    <a:pt x="228600" y="51816"/>
                  </a:lnTo>
                  <a:lnTo>
                    <a:pt x="228062" y="60960"/>
                  </a:lnTo>
                  <a:lnTo>
                    <a:pt x="228032" y="61466"/>
                  </a:lnTo>
                  <a:close/>
                </a:path>
                <a:path w="269875" h="843279">
                  <a:moveTo>
                    <a:pt x="249370" y="61987"/>
                  </a:moveTo>
                  <a:lnTo>
                    <a:pt x="228032" y="61466"/>
                  </a:lnTo>
                  <a:lnTo>
                    <a:pt x="228600" y="51816"/>
                  </a:lnTo>
                  <a:lnTo>
                    <a:pt x="249936" y="51816"/>
                  </a:lnTo>
                  <a:lnTo>
                    <a:pt x="249428" y="60960"/>
                  </a:lnTo>
                  <a:lnTo>
                    <a:pt x="249370" y="61987"/>
                  </a:lnTo>
                  <a:close/>
                </a:path>
                <a:path w="269875" h="843279">
                  <a:moveTo>
                    <a:pt x="269748" y="62484"/>
                  </a:moveTo>
                  <a:lnTo>
                    <a:pt x="249370" y="61987"/>
                  </a:lnTo>
                  <a:lnTo>
                    <a:pt x="249936" y="51816"/>
                  </a:lnTo>
                  <a:lnTo>
                    <a:pt x="264804" y="51816"/>
                  </a:lnTo>
                  <a:lnTo>
                    <a:pt x="269748" y="62484"/>
                  </a:lnTo>
                  <a:close/>
                </a:path>
                <a:path w="269875" h="843279">
                  <a:moveTo>
                    <a:pt x="162763" y="409956"/>
                  </a:moveTo>
                  <a:lnTo>
                    <a:pt x="131064" y="409956"/>
                  </a:lnTo>
                  <a:lnTo>
                    <a:pt x="140208" y="403860"/>
                  </a:lnTo>
                  <a:lnTo>
                    <a:pt x="138684" y="403860"/>
                  </a:lnTo>
                  <a:lnTo>
                    <a:pt x="167640" y="361188"/>
                  </a:lnTo>
                  <a:lnTo>
                    <a:pt x="195072" y="286512"/>
                  </a:lnTo>
                  <a:lnTo>
                    <a:pt x="198119" y="271272"/>
                  </a:lnTo>
                  <a:lnTo>
                    <a:pt x="202692" y="256032"/>
                  </a:lnTo>
                  <a:lnTo>
                    <a:pt x="214883" y="188976"/>
                  </a:lnTo>
                  <a:lnTo>
                    <a:pt x="224028" y="115824"/>
                  </a:lnTo>
                  <a:lnTo>
                    <a:pt x="227076" y="77724"/>
                  </a:lnTo>
                  <a:lnTo>
                    <a:pt x="228032" y="61466"/>
                  </a:lnTo>
                  <a:lnTo>
                    <a:pt x="249370" y="61987"/>
                  </a:lnTo>
                  <a:lnTo>
                    <a:pt x="248496" y="77724"/>
                  </a:lnTo>
                  <a:lnTo>
                    <a:pt x="248412" y="79247"/>
                  </a:lnTo>
                  <a:lnTo>
                    <a:pt x="245485" y="115824"/>
                  </a:lnTo>
                  <a:lnTo>
                    <a:pt x="240792" y="155447"/>
                  </a:lnTo>
                  <a:lnTo>
                    <a:pt x="230124" y="227076"/>
                  </a:lnTo>
                  <a:lnTo>
                    <a:pt x="217931" y="277368"/>
                  </a:lnTo>
                  <a:lnTo>
                    <a:pt x="214883" y="292608"/>
                  </a:lnTo>
                  <a:lnTo>
                    <a:pt x="201168" y="335280"/>
                  </a:lnTo>
                  <a:lnTo>
                    <a:pt x="181356" y="381000"/>
                  </a:lnTo>
                  <a:lnTo>
                    <a:pt x="176783" y="390144"/>
                  </a:lnTo>
                  <a:lnTo>
                    <a:pt x="170688" y="399288"/>
                  </a:lnTo>
                  <a:lnTo>
                    <a:pt x="164592" y="406908"/>
                  </a:lnTo>
                  <a:lnTo>
                    <a:pt x="162763" y="409956"/>
                  </a:lnTo>
                  <a:close/>
                </a:path>
                <a:path w="269875" h="843279">
                  <a:moveTo>
                    <a:pt x="19812" y="842772"/>
                  </a:moveTo>
                  <a:lnTo>
                    <a:pt x="0" y="842772"/>
                  </a:lnTo>
                  <a:lnTo>
                    <a:pt x="0" y="803148"/>
                  </a:lnTo>
                  <a:lnTo>
                    <a:pt x="1465" y="765048"/>
                  </a:lnTo>
                  <a:lnTo>
                    <a:pt x="1524" y="763524"/>
                  </a:lnTo>
                  <a:lnTo>
                    <a:pt x="4450" y="726948"/>
                  </a:lnTo>
                  <a:lnTo>
                    <a:pt x="4572" y="725424"/>
                  </a:lnTo>
                  <a:lnTo>
                    <a:pt x="9144" y="687324"/>
                  </a:lnTo>
                  <a:lnTo>
                    <a:pt x="21336" y="615696"/>
                  </a:lnTo>
                  <a:lnTo>
                    <a:pt x="32004" y="565404"/>
                  </a:lnTo>
                  <a:lnTo>
                    <a:pt x="36576" y="550164"/>
                  </a:lnTo>
                  <a:lnTo>
                    <a:pt x="39624" y="534924"/>
                  </a:lnTo>
                  <a:lnTo>
                    <a:pt x="48768" y="507492"/>
                  </a:lnTo>
                  <a:lnTo>
                    <a:pt x="57912" y="483108"/>
                  </a:lnTo>
                  <a:lnTo>
                    <a:pt x="64008" y="472440"/>
                  </a:lnTo>
                  <a:lnTo>
                    <a:pt x="68580" y="461772"/>
                  </a:lnTo>
                  <a:lnTo>
                    <a:pt x="73152" y="452628"/>
                  </a:lnTo>
                  <a:lnTo>
                    <a:pt x="79248" y="443484"/>
                  </a:lnTo>
                  <a:lnTo>
                    <a:pt x="85344" y="435864"/>
                  </a:lnTo>
                  <a:lnTo>
                    <a:pt x="89916" y="429768"/>
                  </a:lnTo>
                  <a:lnTo>
                    <a:pt x="102108" y="417576"/>
                  </a:lnTo>
                  <a:lnTo>
                    <a:pt x="109728" y="414528"/>
                  </a:lnTo>
                  <a:lnTo>
                    <a:pt x="111252" y="413004"/>
                  </a:lnTo>
                  <a:lnTo>
                    <a:pt x="115824" y="411480"/>
                  </a:lnTo>
                  <a:lnTo>
                    <a:pt x="128016" y="411480"/>
                  </a:lnTo>
                  <a:lnTo>
                    <a:pt x="132588" y="408432"/>
                  </a:lnTo>
                  <a:lnTo>
                    <a:pt x="131064" y="409956"/>
                  </a:lnTo>
                  <a:lnTo>
                    <a:pt x="162763" y="409956"/>
                  </a:lnTo>
                  <a:lnTo>
                    <a:pt x="160019" y="414528"/>
                  </a:lnTo>
                  <a:lnTo>
                    <a:pt x="153924" y="419100"/>
                  </a:lnTo>
                  <a:lnTo>
                    <a:pt x="153924" y="420624"/>
                  </a:lnTo>
                  <a:lnTo>
                    <a:pt x="152400" y="420624"/>
                  </a:lnTo>
                  <a:lnTo>
                    <a:pt x="146304" y="425196"/>
                  </a:lnTo>
                  <a:lnTo>
                    <a:pt x="141732" y="428244"/>
                  </a:lnTo>
                  <a:lnTo>
                    <a:pt x="138684" y="428244"/>
                  </a:lnTo>
                  <a:lnTo>
                    <a:pt x="134112" y="431292"/>
                  </a:lnTo>
                  <a:lnTo>
                    <a:pt x="123444" y="431292"/>
                  </a:lnTo>
                  <a:lnTo>
                    <a:pt x="117348" y="432816"/>
                  </a:lnTo>
                  <a:lnTo>
                    <a:pt x="118872" y="432816"/>
                  </a:lnTo>
                  <a:lnTo>
                    <a:pt x="115824" y="434340"/>
                  </a:lnTo>
                  <a:lnTo>
                    <a:pt x="111759" y="437388"/>
                  </a:lnTo>
                  <a:lnTo>
                    <a:pt x="111252" y="437388"/>
                  </a:lnTo>
                  <a:lnTo>
                    <a:pt x="106680" y="441960"/>
                  </a:lnTo>
                  <a:lnTo>
                    <a:pt x="82296" y="480060"/>
                  </a:lnTo>
                  <a:lnTo>
                    <a:pt x="64008" y="527304"/>
                  </a:lnTo>
                  <a:lnTo>
                    <a:pt x="60960" y="541020"/>
                  </a:lnTo>
                  <a:lnTo>
                    <a:pt x="56388" y="556260"/>
                  </a:lnTo>
                  <a:lnTo>
                    <a:pt x="51816" y="569976"/>
                  </a:lnTo>
                  <a:lnTo>
                    <a:pt x="48768" y="586740"/>
                  </a:lnTo>
                  <a:lnTo>
                    <a:pt x="41148" y="618744"/>
                  </a:lnTo>
                  <a:lnTo>
                    <a:pt x="35052" y="653796"/>
                  </a:lnTo>
                  <a:lnTo>
                    <a:pt x="30480" y="688848"/>
                  </a:lnTo>
                  <a:lnTo>
                    <a:pt x="25908" y="726948"/>
                  </a:lnTo>
                  <a:lnTo>
                    <a:pt x="22981" y="763524"/>
                  </a:lnTo>
                  <a:lnTo>
                    <a:pt x="22860" y="765048"/>
                  </a:lnTo>
                  <a:lnTo>
                    <a:pt x="21336" y="803148"/>
                  </a:lnTo>
                  <a:lnTo>
                    <a:pt x="19812" y="842772"/>
                  </a:lnTo>
                  <a:close/>
                </a:path>
                <a:path w="269875" h="843279">
                  <a:moveTo>
                    <a:pt x="128016" y="411480"/>
                  </a:moveTo>
                  <a:lnTo>
                    <a:pt x="123444" y="411480"/>
                  </a:lnTo>
                  <a:lnTo>
                    <a:pt x="129540" y="409956"/>
                  </a:lnTo>
                  <a:lnTo>
                    <a:pt x="128016" y="411480"/>
                  </a:lnTo>
                  <a:close/>
                </a:path>
                <a:path w="269875" h="843279">
                  <a:moveTo>
                    <a:pt x="120396" y="432816"/>
                  </a:moveTo>
                  <a:lnTo>
                    <a:pt x="123444" y="431292"/>
                  </a:lnTo>
                  <a:lnTo>
                    <a:pt x="126492" y="431292"/>
                  </a:lnTo>
                  <a:lnTo>
                    <a:pt x="120396" y="432816"/>
                  </a:lnTo>
                  <a:close/>
                </a:path>
                <a:path w="269875" h="843279">
                  <a:moveTo>
                    <a:pt x="109728" y="438912"/>
                  </a:moveTo>
                  <a:lnTo>
                    <a:pt x="111252" y="437388"/>
                  </a:lnTo>
                  <a:lnTo>
                    <a:pt x="111759" y="437388"/>
                  </a:lnTo>
                  <a:lnTo>
                    <a:pt x="109728" y="43891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6834637" y="3905514"/>
            <a:ext cx="1076325" cy="25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b="1" spc="65" dirty="0">
                <a:solidFill>
                  <a:srgbClr val="505050"/>
                </a:solidFill>
                <a:latin typeface="Calibri"/>
                <a:cs typeface="Calibri"/>
              </a:rPr>
              <a:t>Pale</a:t>
            </a:r>
            <a:r>
              <a:rPr sz="1450" b="1" spc="35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450" b="1" spc="40" dirty="0">
                <a:solidFill>
                  <a:srgbClr val="505050"/>
                </a:solidFill>
                <a:latin typeface="Calibri"/>
                <a:cs typeface="Calibri"/>
              </a:rPr>
              <a:t>Mucosa</a:t>
            </a:r>
            <a:endParaRPr sz="145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681101" y="2050150"/>
            <a:ext cx="5099685" cy="3870960"/>
            <a:chOff x="681101" y="2050150"/>
            <a:chExt cx="5099685" cy="3870960"/>
          </a:xfrm>
        </p:grpSpPr>
        <p:sp>
          <p:nvSpPr>
            <p:cNvPr id="14" name="object 14"/>
            <p:cNvSpPr/>
            <p:nvPr/>
          </p:nvSpPr>
          <p:spPr>
            <a:xfrm>
              <a:off x="1131701" y="2060945"/>
              <a:ext cx="189865" cy="1580515"/>
            </a:xfrm>
            <a:custGeom>
              <a:avLst/>
              <a:gdLst/>
              <a:ahLst/>
              <a:cxnLst/>
              <a:rect l="l" t="t" r="r" b="b"/>
              <a:pathLst>
                <a:path w="189865" h="1580514">
                  <a:moveTo>
                    <a:pt x="189606" y="20838"/>
                  </a:moveTo>
                  <a:lnTo>
                    <a:pt x="162925" y="7993"/>
                  </a:lnTo>
                  <a:lnTo>
                    <a:pt x="136830" y="0"/>
                  </a:lnTo>
                  <a:lnTo>
                    <a:pt x="111909" y="1524"/>
                  </a:lnTo>
                  <a:lnTo>
                    <a:pt x="67930" y="51784"/>
                  </a:lnTo>
                  <a:lnTo>
                    <a:pt x="50047" y="109852"/>
                  </a:lnTo>
                  <a:lnTo>
                    <a:pt x="35682" y="196098"/>
                  </a:lnTo>
                  <a:lnTo>
                    <a:pt x="28617" y="262919"/>
                  </a:lnTo>
                  <a:lnTo>
                    <a:pt x="25289" y="303271"/>
                  </a:lnTo>
                  <a:lnTo>
                    <a:pt x="22113" y="347671"/>
                  </a:lnTo>
                  <a:lnTo>
                    <a:pt x="19101" y="395681"/>
                  </a:lnTo>
                  <a:lnTo>
                    <a:pt x="16265" y="446866"/>
                  </a:lnTo>
                  <a:lnTo>
                    <a:pt x="13616" y="500790"/>
                  </a:lnTo>
                  <a:lnTo>
                    <a:pt x="11165" y="557016"/>
                  </a:lnTo>
                  <a:lnTo>
                    <a:pt x="8926" y="615110"/>
                  </a:lnTo>
                  <a:lnTo>
                    <a:pt x="6909" y="674634"/>
                  </a:lnTo>
                  <a:lnTo>
                    <a:pt x="5126" y="735153"/>
                  </a:lnTo>
                  <a:lnTo>
                    <a:pt x="3589" y="796231"/>
                  </a:lnTo>
                  <a:lnTo>
                    <a:pt x="2309" y="857432"/>
                  </a:lnTo>
                  <a:lnTo>
                    <a:pt x="1299" y="918320"/>
                  </a:lnTo>
                  <a:lnTo>
                    <a:pt x="569" y="978458"/>
                  </a:lnTo>
                  <a:lnTo>
                    <a:pt x="132" y="1037412"/>
                  </a:lnTo>
                  <a:lnTo>
                    <a:pt x="0" y="1094745"/>
                  </a:lnTo>
                  <a:lnTo>
                    <a:pt x="183" y="1150020"/>
                  </a:lnTo>
                  <a:lnTo>
                    <a:pt x="694" y="1202803"/>
                  </a:lnTo>
                  <a:lnTo>
                    <a:pt x="1544" y="1252657"/>
                  </a:lnTo>
                  <a:lnTo>
                    <a:pt x="2746" y="1299145"/>
                  </a:lnTo>
                  <a:lnTo>
                    <a:pt x="4311" y="1341833"/>
                  </a:lnTo>
                  <a:lnTo>
                    <a:pt x="6250" y="1380283"/>
                  </a:lnTo>
                  <a:lnTo>
                    <a:pt x="11298" y="1442730"/>
                  </a:lnTo>
                  <a:lnTo>
                    <a:pt x="21165" y="1504212"/>
                  </a:lnTo>
                  <a:lnTo>
                    <a:pt x="34244" y="1546027"/>
                  </a:lnTo>
                  <a:lnTo>
                    <a:pt x="68428" y="1580488"/>
                  </a:lnTo>
                  <a:lnTo>
                    <a:pt x="88731" y="1578050"/>
                  </a:lnTo>
                  <a:lnTo>
                    <a:pt x="110640" y="1565779"/>
                  </a:lnTo>
                  <a:lnTo>
                    <a:pt x="133753" y="1546132"/>
                  </a:lnTo>
                  <a:lnTo>
                    <a:pt x="157669" y="1521568"/>
                  </a:lnTo>
                  <a:lnTo>
                    <a:pt x="181986" y="1494546"/>
                  </a:lnTo>
                </a:path>
              </a:pathLst>
            </a:custGeom>
            <a:ln w="21336">
              <a:solidFill>
                <a:srgbClr val="1C33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91896" y="2060945"/>
              <a:ext cx="189865" cy="1580515"/>
            </a:xfrm>
            <a:custGeom>
              <a:avLst/>
              <a:gdLst/>
              <a:ahLst/>
              <a:cxnLst/>
              <a:rect l="l" t="t" r="r" b="b"/>
              <a:pathLst>
                <a:path w="189865" h="1580514">
                  <a:moveTo>
                    <a:pt x="0" y="20838"/>
                  </a:moveTo>
                  <a:lnTo>
                    <a:pt x="26681" y="7993"/>
                  </a:lnTo>
                  <a:lnTo>
                    <a:pt x="52775" y="0"/>
                  </a:lnTo>
                  <a:lnTo>
                    <a:pt x="77697" y="1524"/>
                  </a:lnTo>
                  <a:lnTo>
                    <a:pt x="121675" y="51784"/>
                  </a:lnTo>
                  <a:lnTo>
                    <a:pt x="139559" y="109852"/>
                  </a:lnTo>
                  <a:lnTo>
                    <a:pt x="153924" y="196098"/>
                  </a:lnTo>
                  <a:lnTo>
                    <a:pt x="160989" y="262919"/>
                  </a:lnTo>
                  <a:lnTo>
                    <a:pt x="164317" y="303271"/>
                  </a:lnTo>
                  <a:lnTo>
                    <a:pt x="167493" y="347671"/>
                  </a:lnTo>
                  <a:lnTo>
                    <a:pt x="170505" y="395681"/>
                  </a:lnTo>
                  <a:lnTo>
                    <a:pt x="173341" y="446866"/>
                  </a:lnTo>
                  <a:lnTo>
                    <a:pt x="175990" y="500790"/>
                  </a:lnTo>
                  <a:lnTo>
                    <a:pt x="178440" y="557016"/>
                  </a:lnTo>
                  <a:lnTo>
                    <a:pt x="180680" y="615110"/>
                  </a:lnTo>
                  <a:lnTo>
                    <a:pt x="182697" y="674634"/>
                  </a:lnTo>
                  <a:lnTo>
                    <a:pt x="184480" y="735153"/>
                  </a:lnTo>
                  <a:lnTo>
                    <a:pt x="186017" y="796231"/>
                  </a:lnTo>
                  <a:lnTo>
                    <a:pt x="187296" y="857432"/>
                  </a:lnTo>
                  <a:lnTo>
                    <a:pt x="188307" y="918320"/>
                  </a:lnTo>
                  <a:lnTo>
                    <a:pt x="189036" y="978458"/>
                  </a:lnTo>
                  <a:lnTo>
                    <a:pt x="189473" y="1037412"/>
                  </a:lnTo>
                  <a:lnTo>
                    <a:pt x="189606" y="1094745"/>
                  </a:lnTo>
                  <a:lnTo>
                    <a:pt x="189423" y="1150020"/>
                  </a:lnTo>
                  <a:lnTo>
                    <a:pt x="188912" y="1202803"/>
                  </a:lnTo>
                  <a:lnTo>
                    <a:pt x="188061" y="1252657"/>
                  </a:lnTo>
                  <a:lnTo>
                    <a:pt x="186859" y="1299145"/>
                  </a:lnTo>
                  <a:lnTo>
                    <a:pt x="185295" y="1341833"/>
                  </a:lnTo>
                  <a:lnTo>
                    <a:pt x="183356" y="1380283"/>
                  </a:lnTo>
                  <a:lnTo>
                    <a:pt x="178307" y="1442730"/>
                  </a:lnTo>
                  <a:lnTo>
                    <a:pt x="168440" y="1504212"/>
                  </a:lnTo>
                  <a:lnTo>
                    <a:pt x="155362" y="1546027"/>
                  </a:lnTo>
                  <a:lnTo>
                    <a:pt x="121177" y="1580488"/>
                  </a:lnTo>
                  <a:lnTo>
                    <a:pt x="100874" y="1578050"/>
                  </a:lnTo>
                  <a:lnTo>
                    <a:pt x="78965" y="1565779"/>
                  </a:lnTo>
                  <a:lnTo>
                    <a:pt x="55852" y="1546132"/>
                  </a:lnTo>
                  <a:lnTo>
                    <a:pt x="31937" y="1521568"/>
                  </a:lnTo>
                  <a:lnTo>
                    <a:pt x="7620" y="1494546"/>
                  </a:lnTo>
                </a:path>
              </a:pathLst>
            </a:custGeom>
            <a:ln w="21336">
              <a:solidFill>
                <a:srgbClr val="1C33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88492" y="2939796"/>
              <a:ext cx="241300" cy="120650"/>
            </a:xfrm>
            <a:custGeom>
              <a:avLst/>
              <a:gdLst/>
              <a:ahLst/>
              <a:cxnLst/>
              <a:rect l="l" t="t" r="r" b="b"/>
              <a:pathLst>
                <a:path w="241300" h="120650">
                  <a:moveTo>
                    <a:pt x="0" y="85344"/>
                  </a:moveTo>
                  <a:lnTo>
                    <a:pt x="11334" y="59674"/>
                  </a:lnTo>
                  <a:lnTo>
                    <a:pt x="22098" y="37719"/>
                  </a:lnTo>
                  <a:lnTo>
                    <a:pt x="31718" y="23193"/>
                  </a:lnTo>
                  <a:lnTo>
                    <a:pt x="39624" y="19812"/>
                  </a:lnTo>
                  <a:lnTo>
                    <a:pt x="44362" y="36504"/>
                  </a:lnTo>
                  <a:lnTo>
                    <a:pt x="46672" y="68770"/>
                  </a:lnTo>
                  <a:lnTo>
                    <a:pt x="49268" y="100179"/>
                  </a:lnTo>
                  <a:lnTo>
                    <a:pt x="54864" y="114300"/>
                  </a:lnTo>
                  <a:lnTo>
                    <a:pt x="65246" y="99536"/>
                  </a:lnTo>
                  <a:lnTo>
                    <a:pt x="78486" y="67056"/>
                  </a:lnTo>
                  <a:lnTo>
                    <a:pt x="91725" y="34575"/>
                  </a:lnTo>
                  <a:lnTo>
                    <a:pt x="102108" y="19812"/>
                  </a:lnTo>
                  <a:lnTo>
                    <a:pt x="109085" y="35956"/>
                  </a:lnTo>
                  <a:lnTo>
                    <a:pt x="113347" y="70104"/>
                  </a:lnTo>
                  <a:lnTo>
                    <a:pt x="117324" y="104251"/>
                  </a:lnTo>
                  <a:lnTo>
                    <a:pt x="123444" y="120396"/>
                  </a:lnTo>
                  <a:lnTo>
                    <a:pt x="132921" y="105846"/>
                  </a:lnTo>
                  <a:lnTo>
                    <a:pt x="144399" y="73723"/>
                  </a:lnTo>
                  <a:lnTo>
                    <a:pt x="156448" y="41314"/>
                  </a:lnTo>
                  <a:lnTo>
                    <a:pt x="167640" y="25908"/>
                  </a:lnTo>
                  <a:lnTo>
                    <a:pt x="177903" y="37885"/>
                  </a:lnTo>
                  <a:lnTo>
                    <a:pt x="188023" y="66865"/>
                  </a:lnTo>
                  <a:lnTo>
                    <a:pt x="197858" y="95559"/>
                  </a:lnTo>
                  <a:lnTo>
                    <a:pt x="207264" y="106680"/>
                  </a:lnTo>
                  <a:lnTo>
                    <a:pt x="216146" y="95154"/>
                  </a:lnTo>
                  <a:lnTo>
                    <a:pt x="224599" y="70485"/>
                  </a:lnTo>
                  <a:lnTo>
                    <a:pt x="232767" y="37242"/>
                  </a:lnTo>
                  <a:lnTo>
                    <a:pt x="240792" y="0"/>
                  </a:lnTo>
                </a:path>
              </a:pathLst>
            </a:custGeom>
            <a:ln w="21336">
              <a:solidFill>
                <a:srgbClr val="1C33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11352" y="2779776"/>
              <a:ext cx="344423" cy="117500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40308" y="4774692"/>
              <a:ext cx="307847" cy="1126235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742188" y="4015211"/>
              <a:ext cx="256540" cy="1570355"/>
            </a:xfrm>
            <a:custGeom>
              <a:avLst/>
              <a:gdLst/>
              <a:ahLst/>
              <a:cxnLst/>
              <a:rect l="l" t="t" r="r" b="b"/>
              <a:pathLst>
                <a:path w="256540" h="1570354">
                  <a:moveTo>
                    <a:pt x="0" y="20340"/>
                  </a:moveTo>
                  <a:lnTo>
                    <a:pt x="26041" y="7651"/>
                  </a:lnTo>
                  <a:lnTo>
                    <a:pt x="50643" y="0"/>
                  </a:lnTo>
                  <a:lnTo>
                    <a:pt x="73858" y="1866"/>
                  </a:lnTo>
                  <a:lnTo>
                    <a:pt x="116343" y="52064"/>
                  </a:lnTo>
                  <a:lnTo>
                    <a:pt x="135720" y="109354"/>
                  </a:lnTo>
                  <a:lnTo>
                    <a:pt x="153924" y="194076"/>
                  </a:lnTo>
                  <a:lnTo>
                    <a:pt x="165272" y="263415"/>
                  </a:lnTo>
                  <a:lnTo>
                    <a:pt x="171366" y="305364"/>
                  </a:lnTo>
                  <a:lnTo>
                    <a:pt x="177658" y="351528"/>
                  </a:lnTo>
                  <a:lnTo>
                    <a:pt x="184088" y="401428"/>
                  </a:lnTo>
                  <a:lnTo>
                    <a:pt x="190595" y="454585"/>
                  </a:lnTo>
                  <a:lnTo>
                    <a:pt x="197117" y="510520"/>
                  </a:lnTo>
                  <a:lnTo>
                    <a:pt x="203595" y="568754"/>
                  </a:lnTo>
                  <a:lnTo>
                    <a:pt x="209966" y="628809"/>
                  </a:lnTo>
                  <a:lnTo>
                    <a:pt x="216171" y="690205"/>
                  </a:lnTo>
                  <a:lnTo>
                    <a:pt x="222149" y="752464"/>
                  </a:lnTo>
                  <a:lnTo>
                    <a:pt x="227837" y="815106"/>
                  </a:lnTo>
                  <a:lnTo>
                    <a:pt x="233177" y="877653"/>
                  </a:lnTo>
                  <a:lnTo>
                    <a:pt x="238107" y="939626"/>
                  </a:lnTo>
                  <a:lnTo>
                    <a:pt x="242566" y="1000546"/>
                  </a:lnTo>
                  <a:lnTo>
                    <a:pt x="246492" y="1059934"/>
                  </a:lnTo>
                  <a:lnTo>
                    <a:pt x="249827" y="1117311"/>
                  </a:lnTo>
                  <a:lnTo>
                    <a:pt x="252507" y="1172198"/>
                  </a:lnTo>
                  <a:lnTo>
                    <a:pt x="254474" y="1224117"/>
                  </a:lnTo>
                  <a:lnTo>
                    <a:pt x="255665" y="1272588"/>
                  </a:lnTo>
                  <a:lnTo>
                    <a:pt x="256020" y="1317133"/>
                  </a:lnTo>
                  <a:lnTo>
                    <a:pt x="255478" y="1357273"/>
                  </a:lnTo>
                  <a:lnTo>
                    <a:pt x="251459" y="1422420"/>
                  </a:lnTo>
                  <a:lnTo>
                    <a:pt x="240682" y="1479235"/>
                  </a:lnTo>
                  <a:lnTo>
                    <a:pt x="223759" y="1520871"/>
                  </a:lnTo>
                  <a:lnTo>
                    <a:pt x="176162" y="1564823"/>
                  </a:lnTo>
                  <a:lnTo>
                    <a:pt x="147827" y="1570248"/>
                  </a:lnTo>
                  <a:lnTo>
                    <a:pt x="118030" y="1566713"/>
                  </a:lnTo>
                  <a:lnTo>
                    <a:pt x="87940" y="1555770"/>
                  </a:lnTo>
                  <a:lnTo>
                    <a:pt x="58728" y="1538976"/>
                  </a:lnTo>
                  <a:lnTo>
                    <a:pt x="31565" y="1517884"/>
                  </a:lnTo>
                  <a:lnTo>
                    <a:pt x="7620" y="1494048"/>
                  </a:lnTo>
                </a:path>
              </a:pathLst>
            </a:custGeom>
            <a:ln w="21336">
              <a:solidFill>
                <a:srgbClr val="1C33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068466" y="4006067"/>
              <a:ext cx="259079" cy="1568450"/>
            </a:xfrm>
            <a:custGeom>
              <a:avLst/>
              <a:gdLst/>
              <a:ahLst/>
              <a:cxnLst/>
              <a:rect l="l" t="t" r="r" b="b"/>
              <a:pathLst>
                <a:path w="259080" h="1568450">
                  <a:moveTo>
                    <a:pt x="258937" y="20340"/>
                  </a:moveTo>
                  <a:lnTo>
                    <a:pt x="232975" y="7651"/>
                  </a:lnTo>
                  <a:lnTo>
                    <a:pt x="208560" y="0"/>
                  </a:lnTo>
                  <a:lnTo>
                    <a:pt x="185558" y="1866"/>
                  </a:lnTo>
                  <a:lnTo>
                    <a:pt x="143259" y="52064"/>
                  </a:lnTo>
                  <a:lnTo>
                    <a:pt x="123696" y="109354"/>
                  </a:lnTo>
                  <a:lnTo>
                    <a:pt x="105013" y="194076"/>
                  </a:lnTo>
                  <a:lnTo>
                    <a:pt x="93604" y="263005"/>
                  </a:lnTo>
                  <a:lnTo>
                    <a:pt x="87439" y="304730"/>
                  </a:lnTo>
                  <a:lnTo>
                    <a:pt x="81052" y="350660"/>
                  </a:lnTo>
                  <a:lnTo>
                    <a:pt x="74506" y="400318"/>
                  </a:lnTo>
                  <a:lnTo>
                    <a:pt x="67865" y="453228"/>
                  </a:lnTo>
                  <a:lnTo>
                    <a:pt x="61192" y="508911"/>
                  </a:lnTo>
                  <a:lnTo>
                    <a:pt x="54551" y="566892"/>
                  </a:lnTo>
                  <a:lnTo>
                    <a:pt x="48005" y="626693"/>
                  </a:lnTo>
                  <a:lnTo>
                    <a:pt x="41618" y="687837"/>
                  </a:lnTo>
                  <a:lnTo>
                    <a:pt x="35454" y="749848"/>
                  </a:lnTo>
                  <a:lnTo>
                    <a:pt x="29575" y="812249"/>
                  </a:lnTo>
                  <a:lnTo>
                    <a:pt x="24045" y="874562"/>
                  </a:lnTo>
                  <a:lnTo>
                    <a:pt x="18928" y="936311"/>
                  </a:lnTo>
                  <a:lnTo>
                    <a:pt x="14287" y="997019"/>
                  </a:lnTo>
                  <a:lnTo>
                    <a:pt x="10186" y="1056209"/>
                  </a:lnTo>
                  <a:lnTo>
                    <a:pt x="6688" y="1113404"/>
                  </a:lnTo>
                  <a:lnTo>
                    <a:pt x="3857" y="1168127"/>
                  </a:lnTo>
                  <a:lnTo>
                    <a:pt x="1756" y="1219901"/>
                  </a:lnTo>
                  <a:lnTo>
                    <a:pt x="449" y="1268249"/>
                  </a:lnTo>
                  <a:lnTo>
                    <a:pt x="0" y="1312695"/>
                  </a:lnTo>
                  <a:lnTo>
                    <a:pt x="470" y="1352762"/>
                  </a:lnTo>
                  <a:lnTo>
                    <a:pt x="4429" y="1417848"/>
                  </a:lnTo>
                  <a:lnTo>
                    <a:pt x="15292" y="1474791"/>
                  </a:lnTo>
                  <a:lnTo>
                    <a:pt x="32446" y="1516774"/>
                  </a:lnTo>
                  <a:lnTo>
                    <a:pt x="80799" y="1561860"/>
                  </a:lnTo>
                  <a:lnTo>
                    <a:pt x="109585" y="1567962"/>
                  </a:lnTo>
                  <a:lnTo>
                    <a:pt x="139833" y="1565103"/>
                  </a:lnTo>
                  <a:lnTo>
                    <a:pt x="170337" y="1554783"/>
                  </a:lnTo>
                  <a:lnTo>
                    <a:pt x="199891" y="1538500"/>
                  </a:lnTo>
                  <a:lnTo>
                    <a:pt x="227286" y="1517756"/>
                  </a:lnTo>
                  <a:lnTo>
                    <a:pt x="251317" y="1494048"/>
                  </a:lnTo>
                </a:path>
              </a:pathLst>
            </a:custGeom>
            <a:ln w="21336">
              <a:solidFill>
                <a:srgbClr val="1C33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28116" y="5422392"/>
              <a:ext cx="344424" cy="498347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2674619" y="3020567"/>
              <a:ext cx="100965" cy="1286510"/>
            </a:xfrm>
            <a:custGeom>
              <a:avLst/>
              <a:gdLst/>
              <a:ahLst/>
              <a:cxnLst/>
              <a:rect l="l" t="t" r="r" b="b"/>
              <a:pathLst>
                <a:path w="100964" h="1286510">
                  <a:moveTo>
                    <a:pt x="100583" y="0"/>
                  </a:moveTo>
                  <a:lnTo>
                    <a:pt x="0" y="1286256"/>
                  </a:lnTo>
                </a:path>
                <a:path w="100964" h="1286510">
                  <a:moveTo>
                    <a:pt x="100583" y="0"/>
                  </a:moveTo>
                  <a:lnTo>
                    <a:pt x="0" y="1286256"/>
                  </a:lnTo>
                </a:path>
              </a:pathLst>
            </a:custGeom>
            <a:ln w="7620">
              <a:solidFill>
                <a:srgbClr val="001F6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775203" y="2887980"/>
              <a:ext cx="200025" cy="265430"/>
            </a:xfrm>
            <a:custGeom>
              <a:avLst/>
              <a:gdLst/>
              <a:ahLst/>
              <a:cxnLst/>
              <a:rect l="l" t="t" r="r" b="b"/>
              <a:pathLst>
                <a:path w="200025" h="265430">
                  <a:moveTo>
                    <a:pt x="0" y="132587"/>
                  </a:moveTo>
                  <a:lnTo>
                    <a:pt x="8000" y="81010"/>
                  </a:lnTo>
                  <a:lnTo>
                    <a:pt x="29718" y="38861"/>
                  </a:lnTo>
                  <a:lnTo>
                    <a:pt x="61721" y="10429"/>
                  </a:lnTo>
                  <a:lnTo>
                    <a:pt x="100584" y="0"/>
                  </a:lnTo>
                  <a:lnTo>
                    <a:pt x="139207" y="10429"/>
                  </a:lnTo>
                  <a:lnTo>
                    <a:pt x="170687" y="38861"/>
                  </a:lnTo>
                  <a:lnTo>
                    <a:pt x="191881" y="81010"/>
                  </a:lnTo>
                  <a:lnTo>
                    <a:pt x="199643" y="132587"/>
                  </a:lnTo>
                  <a:lnTo>
                    <a:pt x="191881" y="184165"/>
                  </a:lnTo>
                  <a:lnTo>
                    <a:pt x="170687" y="226314"/>
                  </a:lnTo>
                  <a:lnTo>
                    <a:pt x="139207" y="254746"/>
                  </a:lnTo>
                  <a:lnTo>
                    <a:pt x="100584" y="265175"/>
                  </a:lnTo>
                  <a:lnTo>
                    <a:pt x="61721" y="254746"/>
                  </a:lnTo>
                  <a:lnTo>
                    <a:pt x="29717" y="226314"/>
                  </a:lnTo>
                  <a:lnTo>
                    <a:pt x="8000" y="184165"/>
                  </a:lnTo>
                  <a:lnTo>
                    <a:pt x="0" y="132587"/>
                  </a:lnTo>
                </a:path>
              </a:pathLst>
            </a:custGeom>
            <a:ln w="7620">
              <a:solidFill>
                <a:srgbClr val="1C33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532888" y="4102608"/>
              <a:ext cx="963294" cy="1394460"/>
            </a:xfrm>
            <a:custGeom>
              <a:avLst/>
              <a:gdLst/>
              <a:ahLst/>
              <a:cxnLst/>
              <a:rect l="l" t="t" r="r" b="b"/>
              <a:pathLst>
                <a:path w="963295" h="1394460">
                  <a:moveTo>
                    <a:pt x="0" y="697991"/>
                  </a:moveTo>
                  <a:lnTo>
                    <a:pt x="1602" y="640734"/>
                  </a:lnTo>
                  <a:lnTo>
                    <a:pt x="6324" y="584754"/>
                  </a:lnTo>
                  <a:lnTo>
                    <a:pt x="14041" y="530229"/>
                  </a:lnTo>
                  <a:lnTo>
                    <a:pt x="24627" y="477341"/>
                  </a:lnTo>
                  <a:lnTo>
                    <a:pt x="37957" y="426267"/>
                  </a:lnTo>
                  <a:lnTo>
                    <a:pt x="53903" y="377188"/>
                  </a:lnTo>
                  <a:lnTo>
                    <a:pt x="72342" y="330283"/>
                  </a:lnTo>
                  <a:lnTo>
                    <a:pt x="93146" y="285731"/>
                  </a:lnTo>
                  <a:lnTo>
                    <a:pt x="116191" y="243712"/>
                  </a:lnTo>
                  <a:lnTo>
                    <a:pt x="141350" y="204406"/>
                  </a:lnTo>
                  <a:lnTo>
                    <a:pt x="168499" y="167991"/>
                  </a:lnTo>
                  <a:lnTo>
                    <a:pt x="197510" y="134648"/>
                  </a:lnTo>
                  <a:lnTo>
                    <a:pt x="228259" y="104555"/>
                  </a:lnTo>
                  <a:lnTo>
                    <a:pt x="260619" y="77893"/>
                  </a:lnTo>
                  <a:lnTo>
                    <a:pt x="294465" y="54840"/>
                  </a:lnTo>
                  <a:lnTo>
                    <a:pt x="329671" y="35576"/>
                  </a:lnTo>
                  <a:lnTo>
                    <a:pt x="366112" y="20280"/>
                  </a:lnTo>
                  <a:lnTo>
                    <a:pt x="403661" y="9133"/>
                  </a:lnTo>
                  <a:lnTo>
                    <a:pt x="442194" y="2313"/>
                  </a:lnTo>
                  <a:lnTo>
                    <a:pt x="481584" y="0"/>
                  </a:lnTo>
                  <a:lnTo>
                    <a:pt x="521180" y="2313"/>
                  </a:lnTo>
                  <a:lnTo>
                    <a:pt x="559876" y="9133"/>
                  </a:lnTo>
                  <a:lnTo>
                    <a:pt x="597551" y="20280"/>
                  </a:lnTo>
                  <a:lnTo>
                    <a:pt x="634081" y="35576"/>
                  </a:lnTo>
                  <a:lnTo>
                    <a:pt x="669345" y="54840"/>
                  </a:lnTo>
                  <a:lnTo>
                    <a:pt x="703220" y="77893"/>
                  </a:lnTo>
                  <a:lnTo>
                    <a:pt x="735585" y="104555"/>
                  </a:lnTo>
                  <a:lnTo>
                    <a:pt x="766315" y="134648"/>
                  </a:lnTo>
                  <a:lnTo>
                    <a:pt x="795291" y="167991"/>
                  </a:lnTo>
                  <a:lnTo>
                    <a:pt x="822388" y="204406"/>
                  </a:lnTo>
                  <a:lnTo>
                    <a:pt x="847485" y="243712"/>
                  </a:lnTo>
                  <a:lnTo>
                    <a:pt x="870460" y="285731"/>
                  </a:lnTo>
                  <a:lnTo>
                    <a:pt x="891189" y="330283"/>
                  </a:lnTo>
                  <a:lnTo>
                    <a:pt x="909552" y="377188"/>
                  </a:lnTo>
                  <a:lnTo>
                    <a:pt x="925425" y="426267"/>
                  </a:lnTo>
                  <a:lnTo>
                    <a:pt x="938686" y="477341"/>
                  </a:lnTo>
                  <a:lnTo>
                    <a:pt x="949213" y="530229"/>
                  </a:lnTo>
                  <a:lnTo>
                    <a:pt x="956884" y="584754"/>
                  </a:lnTo>
                  <a:lnTo>
                    <a:pt x="961576" y="640734"/>
                  </a:lnTo>
                  <a:lnTo>
                    <a:pt x="963168" y="697991"/>
                  </a:lnTo>
                  <a:lnTo>
                    <a:pt x="961576" y="755031"/>
                  </a:lnTo>
                  <a:lnTo>
                    <a:pt x="956884" y="810816"/>
                  </a:lnTo>
                  <a:lnTo>
                    <a:pt x="949213" y="865166"/>
                  </a:lnTo>
                  <a:lnTo>
                    <a:pt x="938686" y="917899"/>
                  </a:lnTo>
                  <a:lnTo>
                    <a:pt x="925425" y="968835"/>
                  </a:lnTo>
                  <a:lnTo>
                    <a:pt x="909552" y="1017794"/>
                  </a:lnTo>
                  <a:lnTo>
                    <a:pt x="891189" y="1064595"/>
                  </a:lnTo>
                  <a:lnTo>
                    <a:pt x="870460" y="1109057"/>
                  </a:lnTo>
                  <a:lnTo>
                    <a:pt x="847485" y="1151000"/>
                  </a:lnTo>
                  <a:lnTo>
                    <a:pt x="822388" y="1190244"/>
                  </a:lnTo>
                  <a:lnTo>
                    <a:pt x="795291" y="1226607"/>
                  </a:lnTo>
                  <a:lnTo>
                    <a:pt x="766315" y="1259909"/>
                  </a:lnTo>
                  <a:lnTo>
                    <a:pt x="735585" y="1289969"/>
                  </a:lnTo>
                  <a:lnTo>
                    <a:pt x="703220" y="1316607"/>
                  </a:lnTo>
                  <a:lnTo>
                    <a:pt x="669345" y="1339643"/>
                  </a:lnTo>
                  <a:lnTo>
                    <a:pt x="634081" y="1358895"/>
                  </a:lnTo>
                  <a:lnTo>
                    <a:pt x="597551" y="1374184"/>
                  </a:lnTo>
                  <a:lnTo>
                    <a:pt x="559876" y="1385328"/>
                  </a:lnTo>
                  <a:lnTo>
                    <a:pt x="521180" y="1392146"/>
                  </a:lnTo>
                  <a:lnTo>
                    <a:pt x="481584" y="1394460"/>
                  </a:lnTo>
                  <a:lnTo>
                    <a:pt x="442194" y="1392146"/>
                  </a:lnTo>
                  <a:lnTo>
                    <a:pt x="403661" y="1385328"/>
                  </a:lnTo>
                  <a:lnTo>
                    <a:pt x="366112" y="1374184"/>
                  </a:lnTo>
                  <a:lnTo>
                    <a:pt x="329671" y="1358895"/>
                  </a:lnTo>
                  <a:lnTo>
                    <a:pt x="294465" y="1339643"/>
                  </a:lnTo>
                  <a:lnTo>
                    <a:pt x="260619" y="1316607"/>
                  </a:lnTo>
                  <a:lnTo>
                    <a:pt x="228259" y="1289969"/>
                  </a:lnTo>
                  <a:lnTo>
                    <a:pt x="197510" y="1259909"/>
                  </a:lnTo>
                  <a:lnTo>
                    <a:pt x="168499" y="1226607"/>
                  </a:lnTo>
                  <a:lnTo>
                    <a:pt x="141350" y="1190244"/>
                  </a:lnTo>
                  <a:lnTo>
                    <a:pt x="116191" y="1151000"/>
                  </a:lnTo>
                  <a:lnTo>
                    <a:pt x="93146" y="1109057"/>
                  </a:lnTo>
                  <a:lnTo>
                    <a:pt x="72342" y="1064595"/>
                  </a:lnTo>
                  <a:lnTo>
                    <a:pt x="53903" y="1017794"/>
                  </a:lnTo>
                  <a:lnTo>
                    <a:pt x="37957" y="968835"/>
                  </a:lnTo>
                  <a:lnTo>
                    <a:pt x="24627" y="917899"/>
                  </a:lnTo>
                  <a:lnTo>
                    <a:pt x="14041" y="865166"/>
                  </a:lnTo>
                  <a:lnTo>
                    <a:pt x="6324" y="810816"/>
                  </a:lnTo>
                  <a:lnTo>
                    <a:pt x="1602" y="755031"/>
                  </a:lnTo>
                  <a:lnTo>
                    <a:pt x="0" y="697991"/>
                  </a:lnTo>
                </a:path>
              </a:pathLst>
            </a:custGeom>
            <a:ln w="15240">
              <a:solidFill>
                <a:srgbClr val="1C33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496056" y="3461003"/>
              <a:ext cx="2284730" cy="1377950"/>
            </a:xfrm>
            <a:custGeom>
              <a:avLst/>
              <a:gdLst/>
              <a:ahLst/>
              <a:cxnLst/>
              <a:rect l="l" t="t" r="r" b="b"/>
              <a:pathLst>
                <a:path w="2284729" h="1377950">
                  <a:moveTo>
                    <a:pt x="423672" y="1344180"/>
                  </a:moveTo>
                  <a:lnTo>
                    <a:pt x="397179" y="1330350"/>
                  </a:lnTo>
                  <a:lnTo>
                    <a:pt x="353568" y="1307604"/>
                  </a:lnTo>
                  <a:lnTo>
                    <a:pt x="353568" y="1330350"/>
                  </a:lnTo>
                  <a:lnTo>
                    <a:pt x="1524" y="1327416"/>
                  </a:lnTo>
                  <a:lnTo>
                    <a:pt x="0" y="1350276"/>
                  </a:lnTo>
                  <a:lnTo>
                    <a:pt x="353568" y="1354696"/>
                  </a:lnTo>
                  <a:lnTo>
                    <a:pt x="353568" y="1377708"/>
                  </a:lnTo>
                  <a:lnTo>
                    <a:pt x="401358" y="1354848"/>
                  </a:lnTo>
                  <a:lnTo>
                    <a:pt x="423672" y="1344180"/>
                  </a:lnTo>
                  <a:close/>
                </a:path>
                <a:path w="2284729" h="1377950">
                  <a:moveTo>
                    <a:pt x="2284463" y="963168"/>
                  </a:moveTo>
                  <a:lnTo>
                    <a:pt x="2261603" y="963168"/>
                  </a:lnTo>
                  <a:lnTo>
                    <a:pt x="2261603" y="0"/>
                  </a:lnTo>
                  <a:lnTo>
                    <a:pt x="2237219" y="0"/>
                  </a:lnTo>
                  <a:lnTo>
                    <a:pt x="2237219" y="963168"/>
                  </a:lnTo>
                  <a:lnTo>
                    <a:pt x="2214359" y="963168"/>
                  </a:lnTo>
                  <a:lnTo>
                    <a:pt x="2249411" y="1033272"/>
                  </a:lnTo>
                  <a:lnTo>
                    <a:pt x="2278367" y="975360"/>
                  </a:lnTo>
                  <a:lnTo>
                    <a:pt x="2284463" y="963168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3949714" y="4662897"/>
            <a:ext cx="776605" cy="25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b="1" spc="40" dirty="0">
                <a:solidFill>
                  <a:srgbClr val="505050"/>
                </a:solidFill>
                <a:latin typeface="Calibri"/>
                <a:cs typeface="Calibri"/>
              </a:rPr>
              <a:t>Infection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757927" y="4754879"/>
            <a:ext cx="307975" cy="70485"/>
          </a:xfrm>
          <a:custGeom>
            <a:avLst/>
            <a:gdLst/>
            <a:ahLst/>
            <a:cxnLst/>
            <a:rect l="l" t="t" r="r" b="b"/>
            <a:pathLst>
              <a:path w="307975" h="70485">
                <a:moveTo>
                  <a:pt x="237743" y="70104"/>
                </a:moveTo>
                <a:lnTo>
                  <a:pt x="237743" y="0"/>
                </a:lnTo>
                <a:lnTo>
                  <a:pt x="283464" y="22860"/>
                </a:lnTo>
                <a:lnTo>
                  <a:pt x="248412" y="22860"/>
                </a:lnTo>
                <a:lnTo>
                  <a:pt x="248412" y="47244"/>
                </a:lnTo>
                <a:lnTo>
                  <a:pt x="283464" y="47244"/>
                </a:lnTo>
                <a:lnTo>
                  <a:pt x="237743" y="70104"/>
                </a:lnTo>
                <a:close/>
              </a:path>
              <a:path w="307975" h="70485">
                <a:moveTo>
                  <a:pt x="237743" y="47244"/>
                </a:moveTo>
                <a:lnTo>
                  <a:pt x="0" y="47244"/>
                </a:lnTo>
                <a:lnTo>
                  <a:pt x="0" y="22860"/>
                </a:lnTo>
                <a:lnTo>
                  <a:pt x="237743" y="22860"/>
                </a:lnTo>
                <a:lnTo>
                  <a:pt x="237743" y="47244"/>
                </a:lnTo>
                <a:close/>
              </a:path>
              <a:path w="307975" h="70485">
                <a:moveTo>
                  <a:pt x="283464" y="47244"/>
                </a:moveTo>
                <a:lnTo>
                  <a:pt x="248412" y="47244"/>
                </a:lnTo>
                <a:lnTo>
                  <a:pt x="248412" y="22860"/>
                </a:lnTo>
                <a:lnTo>
                  <a:pt x="283464" y="22860"/>
                </a:lnTo>
                <a:lnTo>
                  <a:pt x="307848" y="35052"/>
                </a:lnTo>
                <a:lnTo>
                  <a:pt x="283464" y="47244"/>
                </a:lnTo>
                <a:close/>
              </a:path>
            </a:pathLst>
          </a:custGeom>
          <a:solidFill>
            <a:srgbClr val="001F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4835171" y="4653762"/>
            <a:ext cx="2030730" cy="71247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 indent="313690">
              <a:lnSpc>
                <a:spcPct val="105500"/>
              </a:lnSpc>
              <a:spcBef>
                <a:spcPts val="40"/>
              </a:spcBef>
            </a:pPr>
            <a:r>
              <a:rPr sz="1450" b="1" spc="65" dirty="0">
                <a:solidFill>
                  <a:srgbClr val="505050"/>
                </a:solidFill>
                <a:latin typeface="Calibri"/>
                <a:cs typeface="Calibri"/>
              </a:rPr>
              <a:t>Portal</a:t>
            </a:r>
            <a:r>
              <a:rPr sz="1450" b="1" spc="-15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450" b="1" spc="-10" dirty="0">
                <a:solidFill>
                  <a:srgbClr val="505050"/>
                </a:solidFill>
                <a:latin typeface="Calibri"/>
                <a:cs typeface="Calibri"/>
              </a:rPr>
              <a:t>pyemia </a:t>
            </a:r>
            <a:r>
              <a:rPr sz="1450" b="1" spc="55" dirty="0">
                <a:solidFill>
                  <a:srgbClr val="1A1A1A"/>
                </a:solidFill>
                <a:latin typeface="Calibri"/>
                <a:cs typeface="Calibri"/>
              </a:rPr>
              <a:t>Thrombophlebitis</a:t>
            </a:r>
            <a:r>
              <a:rPr sz="1450" b="1" spc="40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450" b="1" spc="55" dirty="0">
                <a:solidFill>
                  <a:srgbClr val="1A1A1A"/>
                </a:solidFill>
                <a:latin typeface="Calibri"/>
                <a:cs typeface="Calibri"/>
              </a:rPr>
              <a:t>of</a:t>
            </a:r>
            <a:r>
              <a:rPr sz="1450" b="1" spc="40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450" b="1" spc="-25" dirty="0">
                <a:solidFill>
                  <a:srgbClr val="1A1A1A"/>
                </a:solidFill>
                <a:latin typeface="Calibri"/>
                <a:cs typeface="Calibri"/>
              </a:rPr>
              <a:t>the</a:t>
            </a:r>
            <a:endParaRPr sz="1450">
              <a:latin typeface="Calibri"/>
              <a:cs typeface="Calibri"/>
            </a:endParaRPr>
          </a:p>
          <a:p>
            <a:pPr marL="125095">
              <a:lnSpc>
                <a:spcPct val="100000"/>
              </a:lnSpc>
              <a:spcBef>
                <a:spcPts val="50"/>
              </a:spcBef>
            </a:pPr>
            <a:r>
              <a:rPr sz="1450" b="1" dirty="0">
                <a:solidFill>
                  <a:srgbClr val="1A1A1A"/>
                </a:solidFill>
                <a:latin typeface="Calibri"/>
                <a:cs typeface="Calibri"/>
              </a:rPr>
              <a:t>portal</a:t>
            </a:r>
            <a:r>
              <a:rPr sz="1450" b="1" spc="225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1A1A1A"/>
                </a:solidFill>
                <a:latin typeface="Calibri"/>
                <a:cs typeface="Calibri"/>
              </a:rPr>
              <a:t>venous</a:t>
            </a:r>
            <a:r>
              <a:rPr sz="1450" b="1" spc="320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450" b="1" spc="-10" dirty="0">
                <a:solidFill>
                  <a:srgbClr val="1A1A1A"/>
                </a:solidFill>
                <a:latin typeface="Calibri"/>
                <a:cs typeface="Calibri"/>
              </a:rPr>
              <a:t>system</a:t>
            </a:r>
            <a:endParaRPr sz="1450">
              <a:latin typeface="Calibri"/>
              <a:cs typeface="Calibri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914400" y="5422392"/>
            <a:ext cx="615950" cy="1122045"/>
            <a:chOff x="914400" y="5422392"/>
            <a:chExt cx="615950" cy="1122045"/>
          </a:xfrm>
        </p:grpSpPr>
        <p:pic>
          <p:nvPicPr>
            <p:cNvPr id="30" name="object 3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56716" y="6021323"/>
              <a:ext cx="373379" cy="52273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14400" y="5422392"/>
              <a:ext cx="374904" cy="519683"/>
            </a:xfrm>
            <a:prstGeom prst="rect">
              <a:avLst/>
            </a:prstGeom>
          </p:spPr>
        </p:pic>
      </p:grpSp>
      <p:sp>
        <p:nvSpPr>
          <p:cNvPr id="32" name="object 32"/>
          <p:cNvSpPr txBox="1"/>
          <p:nvPr/>
        </p:nvSpPr>
        <p:spPr>
          <a:xfrm>
            <a:off x="83356" y="4502894"/>
            <a:ext cx="753110" cy="7054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2400"/>
              </a:lnSpc>
              <a:spcBef>
                <a:spcPts val="95"/>
              </a:spcBef>
            </a:pPr>
            <a:r>
              <a:rPr sz="1450" b="1" spc="85" dirty="0">
                <a:latin typeface="Calibri"/>
                <a:cs typeface="Calibri"/>
              </a:rPr>
              <a:t>Anal </a:t>
            </a:r>
            <a:r>
              <a:rPr sz="1450" b="1" spc="40" dirty="0">
                <a:latin typeface="Calibri"/>
                <a:cs typeface="Calibri"/>
              </a:rPr>
              <a:t>guarding </a:t>
            </a:r>
            <a:r>
              <a:rPr sz="1450" b="1" spc="-10" dirty="0">
                <a:latin typeface="Calibri"/>
                <a:cs typeface="Calibri"/>
              </a:rPr>
              <a:t>reflex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6885" y="5591088"/>
            <a:ext cx="2380615" cy="81026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b="1" spc="65" dirty="0">
                <a:latin typeface="Calibri"/>
                <a:cs typeface="Calibri"/>
              </a:rPr>
              <a:t>Ulcer</a:t>
            </a:r>
            <a:endParaRPr sz="14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885"/>
              </a:spcBef>
            </a:pPr>
            <a:endParaRPr sz="1450">
              <a:latin typeface="Calibri"/>
              <a:cs typeface="Calibri"/>
            </a:endParaRPr>
          </a:p>
          <a:p>
            <a:pPr marL="1537970">
              <a:lnSpc>
                <a:spcPct val="100000"/>
              </a:lnSpc>
            </a:pPr>
            <a:r>
              <a:rPr sz="1450" b="1" spc="55" dirty="0">
                <a:latin typeface="Calibri"/>
                <a:cs typeface="Calibri"/>
              </a:rPr>
              <a:t>Sloughing</a:t>
            </a:r>
            <a:endParaRPr sz="1450">
              <a:latin typeface="Calibri"/>
              <a:cs typeface="Calibri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547115" y="2122932"/>
            <a:ext cx="9436735" cy="3642360"/>
            <a:chOff x="547115" y="2122932"/>
            <a:chExt cx="9436735" cy="3642360"/>
          </a:xfrm>
        </p:grpSpPr>
        <p:sp>
          <p:nvSpPr>
            <p:cNvPr id="35" name="object 35"/>
            <p:cNvSpPr/>
            <p:nvPr/>
          </p:nvSpPr>
          <p:spPr>
            <a:xfrm>
              <a:off x="547115" y="5695188"/>
              <a:ext cx="367665" cy="70485"/>
            </a:xfrm>
            <a:custGeom>
              <a:avLst/>
              <a:gdLst/>
              <a:ahLst/>
              <a:cxnLst/>
              <a:rect l="l" t="t" r="r" b="b"/>
              <a:pathLst>
                <a:path w="367665" h="70485">
                  <a:moveTo>
                    <a:pt x="295656" y="70104"/>
                  </a:moveTo>
                  <a:lnTo>
                    <a:pt x="295656" y="0"/>
                  </a:lnTo>
                  <a:lnTo>
                    <a:pt x="342369" y="22860"/>
                  </a:lnTo>
                  <a:lnTo>
                    <a:pt x="307848" y="22860"/>
                  </a:lnTo>
                  <a:lnTo>
                    <a:pt x="307848" y="45720"/>
                  </a:lnTo>
                  <a:lnTo>
                    <a:pt x="345484" y="45720"/>
                  </a:lnTo>
                  <a:lnTo>
                    <a:pt x="295656" y="70104"/>
                  </a:lnTo>
                  <a:close/>
                </a:path>
                <a:path w="367665" h="70485">
                  <a:moveTo>
                    <a:pt x="295656" y="45720"/>
                  </a:moveTo>
                  <a:lnTo>
                    <a:pt x="0" y="45720"/>
                  </a:lnTo>
                  <a:lnTo>
                    <a:pt x="0" y="22860"/>
                  </a:lnTo>
                  <a:lnTo>
                    <a:pt x="295656" y="22860"/>
                  </a:lnTo>
                  <a:lnTo>
                    <a:pt x="295656" y="45720"/>
                  </a:lnTo>
                  <a:close/>
                </a:path>
                <a:path w="367665" h="70485">
                  <a:moveTo>
                    <a:pt x="345484" y="45720"/>
                  </a:moveTo>
                  <a:lnTo>
                    <a:pt x="307848" y="45720"/>
                  </a:lnTo>
                  <a:lnTo>
                    <a:pt x="307848" y="22860"/>
                  </a:lnTo>
                  <a:lnTo>
                    <a:pt x="342369" y="22860"/>
                  </a:lnTo>
                  <a:lnTo>
                    <a:pt x="367284" y="35052"/>
                  </a:lnTo>
                  <a:lnTo>
                    <a:pt x="345484" y="45720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604504" y="2122932"/>
              <a:ext cx="1379220" cy="1383791"/>
            </a:xfrm>
            <a:prstGeom prst="rect">
              <a:avLst/>
            </a:prstGeom>
          </p:spPr>
        </p:pic>
      </p:grpSp>
      <p:sp>
        <p:nvSpPr>
          <p:cNvPr id="37" name="object 37"/>
          <p:cNvSpPr txBox="1"/>
          <p:nvPr/>
        </p:nvSpPr>
        <p:spPr>
          <a:xfrm>
            <a:off x="8934727" y="1733762"/>
            <a:ext cx="680720" cy="25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b="1" spc="55" dirty="0">
                <a:solidFill>
                  <a:srgbClr val="505050"/>
                </a:solidFill>
                <a:latin typeface="Calibri"/>
                <a:cs typeface="Calibri"/>
              </a:rPr>
              <a:t>Fibrosis</a:t>
            </a:r>
            <a:endParaRPr sz="1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57655"/>
            <a:ext cx="10058400" cy="565861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04223" rIns="0" bIns="0" rtlCol="0">
            <a:spAutoFit/>
          </a:bodyPr>
          <a:lstStyle/>
          <a:p>
            <a:pPr marL="1536700">
              <a:lnSpc>
                <a:spcPct val="100000"/>
              </a:lnSpc>
              <a:spcBef>
                <a:spcPts val="114"/>
              </a:spcBef>
            </a:pPr>
            <a:r>
              <a:rPr sz="2300" spc="-10" dirty="0">
                <a:solidFill>
                  <a:srgbClr val="0F5D7C"/>
                </a:solidFill>
                <a:latin typeface="Calibri"/>
                <a:cs typeface="Calibri"/>
              </a:rPr>
              <a:t>Managements</a:t>
            </a:r>
            <a:endParaRPr sz="23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409" y="2747296"/>
            <a:ext cx="2576195" cy="1176020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1175385">
              <a:lnSpc>
                <a:spcPct val="104800"/>
              </a:lnSpc>
              <a:spcBef>
                <a:spcPts val="55"/>
              </a:spcBef>
            </a:pPr>
            <a:r>
              <a:rPr sz="1450" b="1" dirty="0">
                <a:solidFill>
                  <a:srgbClr val="505050"/>
                </a:solidFill>
                <a:latin typeface="Arial"/>
                <a:cs typeface="Arial"/>
              </a:rPr>
              <a:t>High</a:t>
            </a:r>
            <a:r>
              <a:rPr sz="1450" b="1" spc="9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505050"/>
                </a:solidFill>
                <a:latin typeface="Arial"/>
                <a:cs typeface="Arial"/>
              </a:rPr>
              <a:t>fiber</a:t>
            </a:r>
            <a:r>
              <a:rPr sz="1450" b="1" spc="9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450" b="1" spc="-20" dirty="0">
                <a:solidFill>
                  <a:srgbClr val="505050"/>
                </a:solidFill>
                <a:latin typeface="Arial"/>
                <a:cs typeface="Arial"/>
              </a:rPr>
              <a:t>diet </a:t>
            </a:r>
            <a:r>
              <a:rPr sz="1450" b="1" dirty="0">
                <a:solidFill>
                  <a:srgbClr val="505050"/>
                </a:solidFill>
                <a:latin typeface="Arial"/>
                <a:cs typeface="Arial"/>
              </a:rPr>
              <a:t>Avoid</a:t>
            </a:r>
            <a:r>
              <a:rPr sz="1450" b="1" spc="11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450" b="1" spc="-10" dirty="0">
                <a:solidFill>
                  <a:srgbClr val="505050"/>
                </a:solidFill>
                <a:latin typeface="Arial"/>
                <a:cs typeface="Arial"/>
              </a:rPr>
              <a:t>straining</a:t>
            </a:r>
            <a:endParaRPr sz="1450">
              <a:latin typeface="Arial"/>
              <a:cs typeface="Arial"/>
            </a:endParaRPr>
          </a:p>
          <a:p>
            <a:pPr marL="12700" marR="5080">
              <a:lnSpc>
                <a:spcPct val="104099"/>
              </a:lnSpc>
            </a:pPr>
            <a:r>
              <a:rPr sz="1450" b="1" dirty="0">
                <a:solidFill>
                  <a:srgbClr val="505050"/>
                </a:solidFill>
                <a:latin typeface="Arial"/>
                <a:cs typeface="Arial"/>
              </a:rPr>
              <a:t>Laxatives</a:t>
            </a:r>
            <a:r>
              <a:rPr sz="1450" b="1" spc="10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505050"/>
                </a:solidFill>
                <a:latin typeface="Arial"/>
                <a:cs typeface="Arial"/>
              </a:rPr>
              <a:t>and</a:t>
            </a:r>
            <a:r>
              <a:rPr sz="1450" b="1" spc="9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450" b="1" spc="-10" dirty="0">
                <a:solidFill>
                  <a:srgbClr val="505050"/>
                </a:solidFill>
                <a:latin typeface="Arial"/>
                <a:cs typeface="Arial"/>
              </a:rPr>
              <a:t>suppositories </a:t>
            </a:r>
            <a:r>
              <a:rPr sz="1450" b="1" dirty="0">
                <a:solidFill>
                  <a:srgbClr val="505050"/>
                </a:solidFill>
                <a:latin typeface="Arial"/>
                <a:cs typeface="Arial"/>
              </a:rPr>
              <a:t>Stool</a:t>
            </a:r>
            <a:r>
              <a:rPr sz="1450" b="1" spc="11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450" b="1" spc="-10" dirty="0">
                <a:solidFill>
                  <a:srgbClr val="505050"/>
                </a:solidFill>
                <a:latin typeface="Arial"/>
                <a:cs typeface="Arial"/>
              </a:rPr>
              <a:t>softeners</a:t>
            </a:r>
            <a:endParaRPr sz="14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1450" b="1" dirty="0">
                <a:solidFill>
                  <a:srgbClr val="505050"/>
                </a:solidFill>
                <a:latin typeface="Arial"/>
                <a:cs typeface="Arial"/>
              </a:rPr>
              <a:t>Bulking</a:t>
            </a:r>
            <a:r>
              <a:rPr sz="1450" b="1" spc="12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450" b="1" spc="-10" dirty="0">
                <a:solidFill>
                  <a:srgbClr val="505050"/>
                </a:solidFill>
                <a:latin typeface="Arial"/>
                <a:cs typeface="Arial"/>
              </a:rPr>
              <a:t>agents</a:t>
            </a:r>
            <a:endParaRPr sz="145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282951" y="1540763"/>
            <a:ext cx="7647940" cy="2371725"/>
            <a:chOff x="2282951" y="1540763"/>
            <a:chExt cx="7647940" cy="2371725"/>
          </a:xfrm>
        </p:grpSpPr>
        <p:sp>
          <p:nvSpPr>
            <p:cNvPr id="6" name="object 6"/>
            <p:cNvSpPr/>
            <p:nvPr/>
          </p:nvSpPr>
          <p:spPr>
            <a:xfrm>
              <a:off x="2282951" y="1540763"/>
              <a:ext cx="2757170" cy="273050"/>
            </a:xfrm>
            <a:custGeom>
              <a:avLst/>
              <a:gdLst/>
              <a:ahLst/>
              <a:cxnLst/>
              <a:rect l="l" t="t" r="r" b="b"/>
              <a:pathLst>
                <a:path w="2757170" h="273050">
                  <a:moveTo>
                    <a:pt x="2735580" y="3048"/>
                  </a:moveTo>
                  <a:lnTo>
                    <a:pt x="2737104" y="0"/>
                  </a:lnTo>
                  <a:lnTo>
                    <a:pt x="2747010" y="1524"/>
                  </a:lnTo>
                  <a:lnTo>
                    <a:pt x="2737104" y="1524"/>
                  </a:lnTo>
                  <a:lnTo>
                    <a:pt x="2735580" y="3048"/>
                  </a:lnTo>
                  <a:close/>
                </a:path>
                <a:path w="2757170" h="273050">
                  <a:moveTo>
                    <a:pt x="59701" y="248626"/>
                  </a:moveTo>
                  <a:lnTo>
                    <a:pt x="48473" y="230763"/>
                  </a:lnTo>
                  <a:lnTo>
                    <a:pt x="53340" y="228600"/>
                  </a:lnTo>
                  <a:lnTo>
                    <a:pt x="54864" y="227076"/>
                  </a:lnTo>
                  <a:lnTo>
                    <a:pt x="102108" y="214884"/>
                  </a:lnTo>
                  <a:lnTo>
                    <a:pt x="146304" y="205740"/>
                  </a:lnTo>
                  <a:lnTo>
                    <a:pt x="161543" y="204216"/>
                  </a:lnTo>
                  <a:lnTo>
                    <a:pt x="178308" y="201167"/>
                  </a:lnTo>
                  <a:lnTo>
                    <a:pt x="233172" y="192024"/>
                  </a:lnTo>
                  <a:lnTo>
                    <a:pt x="272796" y="185928"/>
                  </a:lnTo>
                  <a:lnTo>
                    <a:pt x="292608" y="184404"/>
                  </a:lnTo>
                  <a:lnTo>
                    <a:pt x="335279" y="178308"/>
                  </a:lnTo>
                  <a:lnTo>
                    <a:pt x="381000" y="173736"/>
                  </a:lnTo>
                  <a:lnTo>
                    <a:pt x="637032" y="150876"/>
                  </a:lnTo>
                  <a:lnTo>
                    <a:pt x="749808" y="144780"/>
                  </a:lnTo>
                  <a:lnTo>
                    <a:pt x="809244" y="140208"/>
                  </a:lnTo>
                  <a:lnTo>
                    <a:pt x="868679" y="138684"/>
                  </a:lnTo>
                  <a:lnTo>
                    <a:pt x="992124" y="132588"/>
                  </a:lnTo>
                  <a:lnTo>
                    <a:pt x="1245108" y="126492"/>
                  </a:lnTo>
                  <a:lnTo>
                    <a:pt x="1373124" y="126492"/>
                  </a:lnTo>
                  <a:lnTo>
                    <a:pt x="1629156" y="123444"/>
                  </a:lnTo>
                  <a:lnTo>
                    <a:pt x="1691640" y="121920"/>
                  </a:lnTo>
                  <a:lnTo>
                    <a:pt x="1754124" y="118872"/>
                  </a:lnTo>
                  <a:lnTo>
                    <a:pt x="1816608" y="117348"/>
                  </a:lnTo>
                  <a:lnTo>
                    <a:pt x="2052828" y="105156"/>
                  </a:lnTo>
                  <a:lnTo>
                    <a:pt x="2109216" y="100584"/>
                  </a:lnTo>
                  <a:lnTo>
                    <a:pt x="2164080" y="97536"/>
                  </a:lnTo>
                  <a:lnTo>
                    <a:pt x="2409444" y="74676"/>
                  </a:lnTo>
                  <a:lnTo>
                    <a:pt x="2452116" y="68580"/>
                  </a:lnTo>
                  <a:lnTo>
                    <a:pt x="2471928" y="65532"/>
                  </a:lnTo>
                  <a:lnTo>
                    <a:pt x="2491740" y="64008"/>
                  </a:lnTo>
                  <a:lnTo>
                    <a:pt x="2511552" y="60960"/>
                  </a:lnTo>
                  <a:lnTo>
                    <a:pt x="2548128" y="54864"/>
                  </a:lnTo>
                  <a:lnTo>
                    <a:pt x="2564892" y="51816"/>
                  </a:lnTo>
                  <a:lnTo>
                    <a:pt x="2581656" y="50292"/>
                  </a:lnTo>
                  <a:lnTo>
                    <a:pt x="2627376" y="41148"/>
                  </a:lnTo>
                  <a:lnTo>
                    <a:pt x="2639568" y="38100"/>
                  </a:lnTo>
                  <a:lnTo>
                    <a:pt x="2653284" y="35052"/>
                  </a:lnTo>
                  <a:lnTo>
                    <a:pt x="2695956" y="22860"/>
                  </a:lnTo>
                  <a:lnTo>
                    <a:pt x="2723388" y="10668"/>
                  </a:lnTo>
                  <a:lnTo>
                    <a:pt x="2727960" y="9144"/>
                  </a:lnTo>
                  <a:lnTo>
                    <a:pt x="2732532" y="6096"/>
                  </a:lnTo>
                  <a:lnTo>
                    <a:pt x="2737104" y="1524"/>
                  </a:lnTo>
                  <a:lnTo>
                    <a:pt x="2747010" y="1524"/>
                  </a:lnTo>
                  <a:lnTo>
                    <a:pt x="2756916" y="3048"/>
                  </a:lnTo>
                  <a:lnTo>
                    <a:pt x="2756916" y="7620"/>
                  </a:lnTo>
                  <a:lnTo>
                    <a:pt x="2755392" y="9144"/>
                  </a:lnTo>
                  <a:lnTo>
                    <a:pt x="2753868" y="12192"/>
                  </a:lnTo>
                  <a:lnTo>
                    <a:pt x="2753868" y="13716"/>
                  </a:lnTo>
                  <a:lnTo>
                    <a:pt x="2750820" y="16764"/>
                  </a:lnTo>
                  <a:lnTo>
                    <a:pt x="2750820" y="18288"/>
                  </a:lnTo>
                  <a:lnTo>
                    <a:pt x="2749296" y="18288"/>
                  </a:lnTo>
                  <a:lnTo>
                    <a:pt x="2746248" y="21336"/>
                  </a:lnTo>
                  <a:lnTo>
                    <a:pt x="2740152" y="25908"/>
                  </a:lnTo>
                  <a:lnTo>
                    <a:pt x="2735580" y="28956"/>
                  </a:lnTo>
                  <a:lnTo>
                    <a:pt x="2727960" y="32004"/>
                  </a:lnTo>
                  <a:lnTo>
                    <a:pt x="2720340" y="36576"/>
                  </a:lnTo>
                  <a:lnTo>
                    <a:pt x="2692908" y="45720"/>
                  </a:lnTo>
                  <a:lnTo>
                    <a:pt x="2682240" y="48768"/>
                  </a:lnTo>
                  <a:lnTo>
                    <a:pt x="2645664" y="57912"/>
                  </a:lnTo>
                  <a:lnTo>
                    <a:pt x="2630424" y="60960"/>
                  </a:lnTo>
                  <a:lnTo>
                    <a:pt x="2616708" y="64008"/>
                  </a:lnTo>
                  <a:lnTo>
                    <a:pt x="2601468" y="67056"/>
                  </a:lnTo>
                  <a:lnTo>
                    <a:pt x="2551176" y="76200"/>
                  </a:lnTo>
                  <a:lnTo>
                    <a:pt x="2514600" y="82296"/>
                  </a:lnTo>
                  <a:lnTo>
                    <a:pt x="2494788" y="83820"/>
                  </a:lnTo>
                  <a:lnTo>
                    <a:pt x="2474976" y="86868"/>
                  </a:lnTo>
                  <a:lnTo>
                    <a:pt x="2453640" y="89916"/>
                  </a:lnTo>
                  <a:lnTo>
                    <a:pt x="2433828" y="92964"/>
                  </a:lnTo>
                  <a:lnTo>
                    <a:pt x="2410968" y="94488"/>
                  </a:lnTo>
                  <a:lnTo>
                    <a:pt x="2366772" y="100584"/>
                  </a:lnTo>
                  <a:lnTo>
                    <a:pt x="2165604" y="118872"/>
                  </a:lnTo>
                  <a:lnTo>
                    <a:pt x="2110740" y="121920"/>
                  </a:lnTo>
                  <a:lnTo>
                    <a:pt x="2054352" y="126492"/>
                  </a:lnTo>
                  <a:lnTo>
                    <a:pt x="1818132" y="138684"/>
                  </a:lnTo>
                  <a:lnTo>
                    <a:pt x="1755648" y="140208"/>
                  </a:lnTo>
                  <a:lnTo>
                    <a:pt x="1693164" y="143256"/>
                  </a:lnTo>
                  <a:lnTo>
                    <a:pt x="1629156" y="144780"/>
                  </a:lnTo>
                  <a:lnTo>
                    <a:pt x="1373124" y="147828"/>
                  </a:lnTo>
                  <a:lnTo>
                    <a:pt x="1245108" y="147828"/>
                  </a:lnTo>
                  <a:lnTo>
                    <a:pt x="992124" y="153924"/>
                  </a:lnTo>
                  <a:lnTo>
                    <a:pt x="931164" y="156972"/>
                  </a:lnTo>
                  <a:lnTo>
                    <a:pt x="870204" y="158496"/>
                  </a:lnTo>
                  <a:lnTo>
                    <a:pt x="751332" y="164591"/>
                  </a:lnTo>
                  <a:lnTo>
                    <a:pt x="693420" y="169164"/>
                  </a:lnTo>
                  <a:lnTo>
                    <a:pt x="638556" y="172212"/>
                  </a:lnTo>
                  <a:lnTo>
                    <a:pt x="583691" y="176784"/>
                  </a:lnTo>
                  <a:lnTo>
                    <a:pt x="530352" y="179831"/>
                  </a:lnTo>
                  <a:lnTo>
                    <a:pt x="429767" y="188976"/>
                  </a:lnTo>
                  <a:lnTo>
                    <a:pt x="382524" y="195072"/>
                  </a:lnTo>
                  <a:lnTo>
                    <a:pt x="338328" y="199643"/>
                  </a:lnTo>
                  <a:lnTo>
                    <a:pt x="316991" y="202691"/>
                  </a:lnTo>
                  <a:lnTo>
                    <a:pt x="295656" y="204216"/>
                  </a:lnTo>
                  <a:lnTo>
                    <a:pt x="274319" y="207264"/>
                  </a:lnTo>
                  <a:lnTo>
                    <a:pt x="254508" y="210312"/>
                  </a:lnTo>
                  <a:lnTo>
                    <a:pt x="236219" y="213360"/>
                  </a:lnTo>
                  <a:lnTo>
                    <a:pt x="217932" y="214884"/>
                  </a:lnTo>
                  <a:lnTo>
                    <a:pt x="149351" y="227076"/>
                  </a:lnTo>
                  <a:lnTo>
                    <a:pt x="106680" y="236220"/>
                  </a:lnTo>
                  <a:lnTo>
                    <a:pt x="66293" y="246888"/>
                  </a:lnTo>
                  <a:lnTo>
                    <a:pt x="62483" y="246888"/>
                  </a:lnTo>
                  <a:lnTo>
                    <a:pt x="59701" y="248626"/>
                  </a:lnTo>
                  <a:close/>
                </a:path>
                <a:path w="2757170" h="273050">
                  <a:moveTo>
                    <a:pt x="0" y="272796"/>
                  </a:moveTo>
                  <a:lnTo>
                    <a:pt x="36575" y="211836"/>
                  </a:lnTo>
                  <a:lnTo>
                    <a:pt x="48473" y="230763"/>
                  </a:lnTo>
                  <a:lnTo>
                    <a:pt x="39624" y="234696"/>
                  </a:lnTo>
                  <a:lnTo>
                    <a:pt x="50291" y="254508"/>
                  </a:lnTo>
                  <a:lnTo>
                    <a:pt x="63398" y="254508"/>
                  </a:lnTo>
                  <a:lnTo>
                    <a:pt x="70104" y="265176"/>
                  </a:lnTo>
                  <a:lnTo>
                    <a:pt x="0" y="272796"/>
                  </a:lnTo>
                  <a:close/>
                </a:path>
                <a:path w="2757170" h="273050">
                  <a:moveTo>
                    <a:pt x="50291" y="254508"/>
                  </a:moveTo>
                  <a:lnTo>
                    <a:pt x="39624" y="234696"/>
                  </a:lnTo>
                  <a:lnTo>
                    <a:pt x="48473" y="230763"/>
                  </a:lnTo>
                  <a:lnTo>
                    <a:pt x="59701" y="248626"/>
                  </a:lnTo>
                  <a:lnTo>
                    <a:pt x="50291" y="254508"/>
                  </a:lnTo>
                  <a:close/>
                </a:path>
                <a:path w="2757170" h="273050">
                  <a:moveTo>
                    <a:pt x="60959" y="248412"/>
                  </a:moveTo>
                  <a:lnTo>
                    <a:pt x="62483" y="246888"/>
                  </a:lnTo>
                  <a:lnTo>
                    <a:pt x="66293" y="246888"/>
                  </a:lnTo>
                  <a:lnTo>
                    <a:pt x="60959" y="248412"/>
                  </a:lnTo>
                  <a:close/>
                </a:path>
                <a:path w="2757170" h="273050">
                  <a:moveTo>
                    <a:pt x="63398" y="254508"/>
                  </a:moveTo>
                  <a:lnTo>
                    <a:pt x="50291" y="254508"/>
                  </a:lnTo>
                  <a:lnTo>
                    <a:pt x="59701" y="248626"/>
                  </a:lnTo>
                  <a:lnTo>
                    <a:pt x="63398" y="254508"/>
                  </a:lnTo>
                  <a:close/>
                </a:path>
              </a:pathLst>
            </a:custGeom>
            <a:solidFill>
              <a:srgbClr val="4F80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543556" y="2685288"/>
              <a:ext cx="216535" cy="1216660"/>
            </a:xfrm>
            <a:custGeom>
              <a:avLst/>
              <a:gdLst/>
              <a:ahLst/>
              <a:cxnLst/>
              <a:rect l="l" t="t" r="r" b="b"/>
              <a:pathLst>
                <a:path w="216535" h="1216660">
                  <a:moveTo>
                    <a:pt x="0" y="0"/>
                  </a:moveTo>
                  <a:lnTo>
                    <a:pt x="41981" y="1571"/>
                  </a:lnTo>
                  <a:lnTo>
                    <a:pt x="76390" y="5715"/>
                  </a:lnTo>
                  <a:lnTo>
                    <a:pt x="99655" y="11572"/>
                  </a:lnTo>
                  <a:lnTo>
                    <a:pt x="108204" y="18288"/>
                  </a:lnTo>
                  <a:lnTo>
                    <a:pt x="108204" y="589787"/>
                  </a:lnTo>
                  <a:lnTo>
                    <a:pt x="116752" y="597146"/>
                  </a:lnTo>
                  <a:lnTo>
                    <a:pt x="140017" y="602932"/>
                  </a:lnTo>
                  <a:lnTo>
                    <a:pt x="174426" y="606718"/>
                  </a:lnTo>
                  <a:lnTo>
                    <a:pt x="216407" y="608076"/>
                  </a:lnTo>
                  <a:lnTo>
                    <a:pt x="174426" y="609433"/>
                  </a:lnTo>
                  <a:lnTo>
                    <a:pt x="140017" y="613219"/>
                  </a:lnTo>
                  <a:lnTo>
                    <a:pt x="116752" y="619005"/>
                  </a:lnTo>
                  <a:lnTo>
                    <a:pt x="108204" y="626364"/>
                  </a:lnTo>
                  <a:lnTo>
                    <a:pt x="108204" y="1197864"/>
                  </a:lnTo>
                  <a:lnTo>
                    <a:pt x="99655" y="1205222"/>
                  </a:lnTo>
                  <a:lnTo>
                    <a:pt x="76390" y="1211008"/>
                  </a:lnTo>
                  <a:lnTo>
                    <a:pt x="41981" y="1214794"/>
                  </a:lnTo>
                  <a:lnTo>
                    <a:pt x="0" y="1216152"/>
                  </a:lnTo>
                </a:path>
                <a:path w="216535" h="1216660">
                  <a:moveTo>
                    <a:pt x="0" y="0"/>
                  </a:moveTo>
                  <a:lnTo>
                    <a:pt x="41981" y="1571"/>
                  </a:lnTo>
                  <a:lnTo>
                    <a:pt x="76390" y="5715"/>
                  </a:lnTo>
                  <a:lnTo>
                    <a:pt x="99655" y="11572"/>
                  </a:lnTo>
                  <a:lnTo>
                    <a:pt x="108204" y="18288"/>
                  </a:lnTo>
                  <a:lnTo>
                    <a:pt x="108204" y="589787"/>
                  </a:lnTo>
                  <a:lnTo>
                    <a:pt x="116752" y="597146"/>
                  </a:lnTo>
                  <a:lnTo>
                    <a:pt x="140017" y="602932"/>
                  </a:lnTo>
                  <a:lnTo>
                    <a:pt x="174426" y="606718"/>
                  </a:lnTo>
                  <a:lnTo>
                    <a:pt x="216407" y="608076"/>
                  </a:lnTo>
                  <a:lnTo>
                    <a:pt x="174426" y="609433"/>
                  </a:lnTo>
                  <a:lnTo>
                    <a:pt x="140017" y="613219"/>
                  </a:lnTo>
                  <a:lnTo>
                    <a:pt x="116752" y="619005"/>
                  </a:lnTo>
                  <a:lnTo>
                    <a:pt x="108204" y="626364"/>
                  </a:lnTo>
                  <a:lnTo>
                    <a:pt x="108204" y="1197864"/>
                  </a:lnTo>
                  <a:lnTo>
                    <a:pt x="99655" y="1205222"/>
                  </a:lnTo>
                  <a:lnTo>
                    <a:pt x="76390" y="1211008"/>
                  </a:lnTo>
                  <a:lnTo>
                    <a:pt x="41981" y="1214794"/>
                  </a:lnTo>
                  <a:lnTo>
                    <a:pt x="0" y="1216152"/>
                  </a:lnTo>
                </a:path>
              </a:pathLst>
            </a:custGeom>
            <a:ln w="21336">
              <a:solidFill>
                <a:srgbClr val="4F80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020055" y="1540763"/>
              <a:ext cx="2723515" cy="216535"/>
            </a:xfrm>
            <a:custGeom>
              <a:avLst/>
              <a:gdLst/>
              <a:ahLst/>
              <a:cxnLst/>
              <a:rect l="l" t="t" r="r" b="b"/>
              <a:pathLst>
                <a:path w="2723515" h="216535">
                  <a:moveTo>
                    <a:pt x="2662395" y="197679"/>
                  </a:moveTo>
                  <a:lnTo>
                    <a:pt x="2654808" y="196596"/>
                  </a:lnTo>
                  <a:lnTo>
                    <a:pt x="2644140" y="193548"/>
                  </a:lnTo>
                  <a:lnTo>
                    <a:pt x="2631948" y="192024"/>
                  </a:lnTo>
                  <a:lnTo>
                    <a:pt x="2618232" y="188976"/>
                  </a:lnTo>
                  <a:lnTo>
                    <a:pt x="2606040" y="185928"/>
                  </a:lnTo>
                  <a:lnTo>
                    <a:pt x="2590800" y="184404"/>
                  </a:lnTo>
                  <a:lnTo>
                    <a:pt x="2577084" y="181355"/>
                  </a:lnTo>
                  <a:lnTo>
                    <a:pt x="2560319" y="179831"/>
                  </a:lnTo>
                  <a:lnTo>
                    <a:pt x="2545080" y="176784"/>
                  </a:lnTo>
                  <a:lnTo>
                    <a:pt x="2526792" y="175260"/>
                  </a:lnTo>
                  <a:lnTo>
                    <a:pt x="2510027" y="172212"/>
                  </a:lnTo>
                  <a:lnTo>
                    <a:pt x="2471927" y="169164"/>
                  </a:lnTo>
                  <a:lnTo>
                    <a:pt x="2452116" y="166116"/>
                  </a:lnTo>
                  <a:lnTo>
                    <a:pt x="2432304" y="164591"/>
                  </a:lnTo>
                  <a:lnTo>
                    <a:pt x="2410968" y="161543"/>
                  </a:lnTo>
                  <a:lnTo>
                    <a:pt x="2345436" y="156972"/>
                  </a:lnTo>
                  <a:lnTo>
                    <a:pt x="2299716" y="152400"/>
                  </a:lnTo>
                  <a:lnTo>
                    <a:pt x="2250948" y="149352"/>
                  </a:lnTo>
                  <a:lnTo>
                    <a:pt x="2199132" y="144780"/>
                  </a:lnTo>
                  <a:lnTo>
                    <a:pt x="1981200" y="132588"/>
                  </a:lnTo>
                  <a:lnTo>
                    <a:pt x="1923288" y="131064"/>
                  </a:lnTo>
                  <a:lnTo>
                    <a:pt x="1865376" y="128016"/>
                  </a:lnTo>
                  <a:lnTo>
                    <a:pt x="1743455" y="124968"/>
                  </a:lnTo>
                  <a:lnTo>
                    <a:pt x="1682496" y="121920"/>
                  </a:lnTo>
                  <a:lnTo>
                    <a:pt x="1620012" y="121920"/>
                  </a:lnTo>
                  <a:lnTo>
                    <a:pt x="1493520" y="118872"/>
                  </a:lnTo>
                  <a:lnTo>
                    <a:pt x="1367028" y="118872"/>
                  </a:lnTo>
                  <a:lnTo>
                    <a:pt x="1114044" y="115824"/>
                  </a:lnTo>
                  <a:lnTo>
                    <a:pt x="868679" y="109728"/>
                  </a:lnTo>
                  <a:lnTo>
                    <a:pt x="809244" y="106680"/>
                  </a:lnTo>
                  <a:lnTo>
                    <a:pt x="751331" y="105156"/>
                  </a:lnTo>
                  <a:lnTo>
                    <a:pt x="531876" y="92964"/>
                  </a:lnTo>
                  <a:lnTo>
                    <a:pt x="481584" y="88392"/>
                  </a:lnTo>
                  <a:lnTo>
                    <a:pt x="385572" y="82296"/>
                  </a:lnTo>
                  <a:lnTo>
                    <a:pt x="341376" y="77724"/>
                  </a:lnTo>
                  <a:lnTo>
                    <a:pt x="320039" y="76200"/>
                  </a:lnTo>
                  <a:lnTo>
                    <a:pt x="298704" y="73152"/>
                  </a:lnTo>
                  <a:lnTo>
                    <a:pt x="278892" y="71628"/>
                  </a:lnTo>
                  <a:lnTo>
                    <a:pt x="259080" y="68580"/>
                  </a:lnTo>
                  <a:lnTo>
                    <a:pt x="239268" y="67056"/>
                  </a:lnTo>
                  <a:lnTo>
                    <a:pt x="220980" y="64008"/>
                  </a:lnTo>
                  <a:lnTo>
                    <a:pt x="185928" y="60960"/>
                  </a:lnTo>
                  <a:lnTo>
                    <a:pt x="170688" y="57912"/>
                  </a:lnTo>
                  <a:lnTo>
                    <a:pt x="153924" y="56388"/>
                  </a:lnTo>
                  <a:lnTo>
                    <a:pt x="138684" y="53340"/>
                  </a:lnTo>
                  <a:lnTo>
                    <a:pt x="124968" y="50292"/>
                  </a:lnTo>
                  <a:lnTo>
                    <a:pt x="111252" y="48768"/>
                  </a:lnTo>
                  <a:lnTo>
                    <a:pt x="97536" y="45720"/>
                  </a:lnTo>
                  <a:lnTo>
                    <a:pt x="85344" y="44196"/>
                  </a:lnTo>
                  <a:lnTo>
                    <a:pt x="64008" y="38100"/>
                  </a:lnTo>
                  <a:lnTo>
                    <a:pt x="54864" y="36576"/>
                  </a:lnTo>
                  <a:lnTo>
                    <a:pt x="36576" y="30480"/>
                  </a:lnTo>
                  <a:lnTo>
                    <a:pt x="28956" y="28956"/>
                  </a:lnTo>
                  <a:lnTo>
                    <a:pt x="16764" y="22860"/>
                  </a:lnTo>
                  <a:lnTo>
                    <a:pt x="7620" y="16764"/>
                  </a:lnTo>
                  <a:lnTo>
                    <a:pt x="6096" y="16764"/>
                  </a:lnTo>
                  <a:lnTo>
                    <a:pt x="4572" y="13716"/>
                  </a:lnTo>
                  <a:lnTo>
                    <a:pt x="3048" y="13716"/>
                  </a:lnTo>
                  <a:lnTo>
                    <a:pt x="3048" y="12192"/>
                  </a:lnTo>
                  <a:lnTo>
                    <a:pt x="1524" y="9144"/>
                  </a:lnTo>
                  <a:lnTo>
                    <a:pt x="0" y="7620"/>
                  </a:lnTo>
                  <a:lnTo>
                    <a:pt x="0" y="3048"/>
                  </a:lnTo>
                  <a:lnTo>
                    <a:pt x="19812" y="0"/>
                  </a:lnTo>
                  <a:lnTo>
                    <a:pt x="21336" y="1524"/>
                  </a:lnTo>
                  <a:lnTo>
                    <a:pt x="22098" y="1524"/>
                  </a:lnTo>
                  <a:lnTo>
                    <a:pt x="24384" y="3048"/>
                  </a:lnTo>
                  <a:lnTo>
                    <a:pt x="27432" y="4572"/>
                  </a:lnTo>
                  <a:lnTo>
                    <a:pt x="32004" y="7620"/>
                  </a:lnTo>
                  <a:lnTo>
                    <a:pt x="36576" y="9144"/>
                  </a:lnTo>
                  <a:lnTo>
                    <a:pt x="44196" y="10668"/>
                  </a:lnTo>
                  <a:lnTo>
                    <a:pt x="59436" y="16764"/>
                  </a:lnTo>
                  <a:lnTo>
                    <a:pt x="68580" y="18288"/>
                  </a:lnTo>
                  <a:lnTo>
                    <a:pt x="79248" y="21336"/>
                  </a:lnTo>
                  <a:lnTo>
                    <a:pt x="89916" y="22860"/>
                  </a:lnTo>
                  <a:lnTo>
                    <a:pt x="102108" y="25908"/>
                  </a:lnTo>
                  <a:lnTo>
                    <a:pt x="114300" y="27432"/>
                  </a:lnTo>
                  <a:lnTo>
                    <a:pt x="128016" y="30480"/>
                  </a:lnTo>
                  <a:lnTo>
                    <a:pt x="141732" y="32004"/>
                  </a:lnTo>
                  <a:lnTo>
                    <a:pt x="156972" y="35052"/>
                  </a:lnTo>
                  <a:lnTo>
                    <a:pt x="173736" y="36576"/>
                  </a:lnTo>
                  <a:lnTo>
                    <a:pt x="188976" y="39624"/>
                  </a:lnTo>
                  <a:lnTo>
                    <a:pt x="205740" y="41148"/>
                  </a:lnTo>
                  <a:lnTo>
                    <a:pt x="224028" y="44196"/>
                  </a:lnTo>
                  <a:lnTo>
                    <a:pt x="242316" y="45720"/>
                  </a:lnTo>
                  <a:lnTo>
                    <a:pt x="262128" y="48768"/>
                  </a:lnTo>
                  <a:lnTo>
                    <a:pt x="280416" y="50292"/>
                  </a:lnTo>
                  <a:lnTo>
                    <a:pt x="301752" y="53340"/>
                  </a:lnTo>
                  <a:lnTo>
                    <a:pt x="342900" y="56388"/>
                  </a:lnTo>
                  <a:lnTo>
                    <a:pt x="388620" y="60960"/>
                  </a:lnTo>
                  <a:lnTo>
                    <a:pt x="434339" y="64008"/>
                  </a:lnTo>
                  <a:lnTo>
                    <a:pt x="483108" y="68580"/>
                  </a:lnTo>
                  <a:lnTo>
                    <a:pt x="809244" y="86868"/>
                  </a:lnTo>
                  <a:lnTo>
                    <a:pt x="929640" y="89916"/>
                  </a:lnTo>
                  <a:lnTo>
                    <a:pt x="990600" y="92964"/>
                  </a:lnTo>
                  <a:lnTo>
                    <a:pt x="1114044" y="96012"/>
                  </a:lnTo>
                  <a:lnTo>
                    <a:pt x="1240536" y="97536"/>
                  </a:lnTo>
                  <a:lnTo>
                    <a:pt x="1367028" y="97536"/>
                  </a:lnTo>
                  <a:lnTo>
                    <a:pt x="1620012" y="100584"/>
                  </a:lnTo>
                  <a:lnTo>
                    <a:pt x="1865376" y="106680"/>
                  </a:lnTo>
                  <a:lnTo>
                    <a:pt x="1982724" y="112776"/>
                  </a:lnTo>
                  <a:lnTo>
                    <a:pt x="2039112" y="114300"/>
                  </a:lnTo>
                  <a:lnTo>
                    <a:pt x="2148840" y="120396"/>
                  </a:lnTo>
                  <a:lnTo>
                    <a:pt x="2200655" y="124968"/>
                  </a:lnTo>
                  <a:lnTo>
                    <a:pt x="2301240" y="131064"/>
                  </a:lnTo>
                  <a:lnTo>
                    <a:pt x="2346960" y="135636"/>
                  </a:lnTo>
                  <a:lnTo>
                    <a:pt x="2392680" y="138684"/>
                  </a:lnTo>
                  <a:lnTo>
                    <a:pt x="2414016" y="141732"/>
                  </a:lnTo>
                  <a:lnTo>
                    <a:pt x="2433828" y="143256"/>
                  </a:lnTo>
                  <a:lnTo>
                    <a:pt x="2455164" y="146304"/>
                  </a:lnTo>
                  <a:lnTo>
                    <a:pt x="2493264" y="149352"/>
                  </a:lnTo>
                  <a:lnTo>
                    <a:pt x="2511552" y="152400"/>
                  </a:lnTo>
                  <a:lnTo>
                    <a:pt x="2529840" y="153924"/>
                  </a:lnTo>
                  <a:lnTo>
                    <a:pt x="2546603" y="156972"/>
                  </a:lnTo>
                  <a:lnTo>
                    <a:pt x="2563368" y="158496"/>
                  </a:lnTo>
                  <a:lnTo>
                    <a:pt x="2580132" y="161543"/>
                  </a:lnTo>
                  <a:lnTo>
                    <a:pt x="2593848" y="163067"/>
                  </a:lnTo>
                  <a:lnTo>
                    <a:pt x="2609088" y="166116"/>
                  </a:lnTo>
                  <a:lnTo>
                    <a:pt x="2622803" y="167640"/>
                  </a:lnTo>
                  <a:lnTo>
                    <a:pt x="2647188" y="173736"/>
                  </a:lnTo>
                  <a:lnTo>
                    <a:pt x="2659380" y="175260"/>
                  </a:lnTo>
                  <a:lnTo>
                    <a:pt x="2670048" y="178308"/>
                  </a:lnTo>
                  <a:lnTo>
                    <a:pt x="2671819" y="178308"/>
                  </a:lnTo>
                  <a:lnTo>
                    <a:pt x="2662395" y="197679"/>
                  </a:lnTo>
                  <a:close/>
                </a:path>
                <a:path w="2723515" h="216535">
                  <a:moveTo>
                    <a:pt x="21336" y="1524"/>
                  </a:moveTo>
                  <a:lnTo>
                    <a:pt x="19812" y="0"/>
                  </a:lnTo>
                  <a:lnTo>
                    <a:pt x="20955" y="762"/>
                  </a:lnTo>
                  <a:lnTo>
                    <a:pt x="21336" y="1524"/>
                  </a:lnTo>
                  <a:close/>
                </a:path>
                <a:path w="2723515" h="216535">
                  <a:moveTo>
                    <a:pt x="22098" y="1524"/>
                  </a:moveTo>
                  <a:lnTo>
                    <a:pt x="21336" y="1524"/>
                  </a:lnTo>
                  <a:lnTo>
                    <a:pt x="20955" y="762"/>
                  </a:lnTo>
                  <a:lnTo>
                    <a:pt x="22098" y="1524"/>
                  </a:lnTo>
                  <a:close/>
                </a:path>
                <a:path w="2723515" h="216535">
                  <a:moveTo>
                    <a:pt x="2671572" y="202691"/>
                  </a:moveTo>
                  <a:lnTo>
                    <a:pt x="2662427" y="198120"/>
                  </a:lnTo>
                  <a:lnTo>
                    <a:pt x="2665476" y="198120"/>
                  </a:lnTo>
                  <a:lnTo>
                    <a:pt x="2662395" y="197679"/>
                  </a:lnTo>
                  <a:lnTo>
                    <a:pt x="2680716" y="160020"/>
                  </a:lnTo>
                  <a:lnTo>
                    <a:pt x="2694555" y="178308"/>
                  </a:lnTo>
                  <a:lnTo>
                    <a:pt x="2671572" y="178308"/>
                  </a:lnTo>
                  <a:lnTo>
                    <a:pt x="2680716" y="182879"/>
                  </a:lnTo>
                  <a:lnTo>
                    <a:pt x="2671572" y="202691"/>
                  </a:lnTo>
                  <a:close/>
                </a:path>
                <a:path w="2723515" h="216535">
                  <a:moveTo>
                    <a:pt x="2713008" y="202691"/>
                  </a:moveTo>
                  <a:lnTo>
                    <a:pt x="2671572" y="202691"/>
                  </a:lnTo>
                  <a:lnTo>
                    <a:pt x="2680716" y="182879"/>
                  </a:lnTo>
                  <a:lnTo>
                    <a:pt x="2671572" y="178308"/>
                  </a:lnTo>
                  <a:lnTo>
                    <a:pt x="2694555" y="178308"/>
                  </a:lnTo>
                  <a:lnTo>
                    <a:pt x="2713008" y="202691"/>
                  </a:lnTo>
                  <a:close/>
                </a:path>
                <a:path w="2723515" h="216535">
                  <a:moveTo>
                    <a:pt x="2723388" y="216408"/>
                  </a:moveTo>
                  <a:lnTo>
                    <a:pt x="2653284" y="216408"/>
                  </a:lnTo>
                  <a:lnTo>
                    <a:pt x="2662395" y="197679"/>
                  </a:lnTo>
                  <a:lnTo>
                    <a:pt x="2665476" y="198120"/>
                  </a:lnTo>
                  <a:lnTo>
                    <a:pt x="2662427" y="198120"/>
                  </a:lnTo>
                  <a:lnTo>
                    <a:pt x="2671572" y="202691"/>
                  </a:lnTo>
                  <a:lnTo>
                    <a:pt x="2713008" y="202691"/>
                  </a:lnTo>
                  <a:lnTo>
                    <a:pt x="2723388" y="216408"/>
                  </a:lnTo>
                  <a:close/>
                </a:path>
              </a:pathLst>
            </a:custGeom>
            <a:solidFill>
              <a:srgbClr val="4F80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21268" y="2442972"/>
              <a:ext cx="1309116" cy="136245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75119" y="2508503"/>
              <a:ext cx="1234440" cy="1251203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2875280" y="3135860"/>
            <a:ext cx="2016760" cy="25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b="1" dirty="0">
                <a:solidFill>
                  <a:srgbClr val="505050"/>
                </a:solidFill>
                <a:latin typeface="Arial"/>
                <a:cs typeface="Arial"/>
              </a:rPr>
              <a:t>to</a:t>
            </a:r>
            <a:r>
              <a:rPr sz="1450" b="1" spc="4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505050"/>
                </a:solidFill>
                <a:latin typeface="Arial"/>
                <a:cs typeface="Arial"/>
              </a:rPr>
              <a:t>ease</a:t>
            </a:r>
            <a:r>
              <a:rPr sz="1450" b="1" spc="4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505050"/>
                </a:solidFill>
                <a:latin typeface="Arial"/>
                <a:cs typeface="Arial"/>
              </a:rPr>
              <a:t>the</a:t>
            </a:r>
            <a:r>
              <a:rPr sz="1450" b="1" spc="-2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450" b="1" spc="-10" dirty="0">
                <a:solidFill>
                  <a:srgbClr val="505050"/>
                </a:solidFill>
                <a:latin typeface="Arial"/>
                <a:cs typeface="Arial"/>
              </a:rPr>
              <a:t>defecatory</a:t>
            </a:r>
            <a:endParaRPr sz="14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887437" y="2287035"/>
            <a:ext cx="798195" cy="25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b="1" spc="80" dirty="0">
                <a:latin typeface="Calibri"/>
                <a:cs typeface="Calibri"/>
              </a:rPr>
              <a:t>Grade</a:t>
            </a:r>
            <a:r>
              <a:rPr sz="1450" b="1" spc="60" dirty="0">
                <a:latin typeface="Calibri"/>
                <a:cs typeface="Calibri"/>
              </a:rPr>
              <a:t> </a:t>
            </a:r>
            <a:r>
              <a:rPr sz="1450" b="1" spc="155" dirty="0">
                <a:latin typeface="Calibri"/>
                <a:cs typeface="Calibri"/>
              </a:rPr>
              <a:t>IV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104695" y="1736587"/>
            <a:ext cx="2489835" cy="81978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810895">
              <a:lnSpc>
                <a:spcPct val="100000"/>
              </a:lnSpc>
              <a:spcBef>
                <a:spcPts val="380"/>
              </a:spcBef>
            </a:pPr>
            <a:r>
              <a:rPr sz="1450" b="1" u="sng" dirty="0">
                <a:solidFill>
                  <a:srgbClr val="800000"/>
                </a:solidFill>
                <a:uFill>
                  <a:solidFill>
                    <a:srgbClr val="800000"/>
                  </a:solidFill>
                </a:uFill>
                <a:latin typeface="Arial"/>
                <a:cs typeface="Arial"/>
              </a:rPr>
              <a:t>Surgical</a:t>
            </a:r>
            <a:r>
              <a:rPr sz="1450" b="1" u="sng" spc="160" dirty="0">
                <a:solidFill>
                  <a:srgbClr val="800000"/>
                </a:solidFill>
                <a:uFill>
                  <a:solidFill>
                    <a:srgbClr val="800000"/>
                  </a:solidFill>
                </a:uFill>
                <a:latin typeface="Arial"/>
                <a:cs typeface="Arial"/>
              </a:rPr>
              <a:t> </a:t>
            </a:r>
            <a:r>
              <a:rPr sz="1450" b="1" u="sng" spc="-10" dirty="0">
                <a:solidFill>
                  <a:srgbClr val="800000"/>
                </a:solidFill>
                <a:uFill>
                  <a:solidFill>
                    <a:srgbClr val="800000"/>
                  </a:solidFill>
                </a:uFill>
                <a:latin typeface="Arial"/>
                <a:cs typeface="Arial"/>
              </a:rPr>
              <a:t>treatment</a:t>
            </a:r>
            <a:endParaRPr sz="14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sz="1450" b="1" i="1" dirty="0">
                <a:solidFill>
                  <a:srgbClr val="346744"/>
                </a:solidFill>
                <a:latin typeface="Arial"/>
                <a:cs typeface="Arial"/>
              </a:rPr>
              <a:t>Indication</a:t>
            </a:r>
            <a:r>
              <a:rPr sz="1450" b="1" i="1" spc="95" dirty="0">
                <a:solidFill>
                  <a:srgbClr val="346744"/>
                </a:solidFill>
                <a:latin typeface="Arial"/>
                <a:cs typeface="Arial"/>
              </a:rPr>
              <a:t> </a:t>
            </a:r>
            <a:r>
              <a:rPr sz="1450" b="1" i="1" spc="-50" dirty="0">
                <a:solidFill>
                  <a:srgbClr val="346744"/>
                </a:solidFill>
                <a:latin typeface="Arial"/>
                <a:cs typeface="Arial"/>
              </a:rPr>
              <a:t>:</a:t>
            </a:r>
            <a:endParaRPr sz="1450">
              <a:latin typeface="Arial"/>
              <a:cs typeface="Arial"/>
            </a:endParaRPr>
          </a:p>
          <a:p>
            <a:pPr marL="835025">
              <a:lnSpc>
                <a:spcPct val="100000"/>
              </a:lnSpc>
              <a:spcBef>
                <a:spcPts val="459"/>
              </a:spcBef>
            </a:pPr>
            <a:r>
              <a:rPr sz="1450" b="1" spc="80" dirty="0">
                <a:latin typeface="Calibri"/>
                <a:cs typeface="Calibri"/>
              </a:rPr>
              <a:t>Grade</a:t>
            </a:r>
            <a:r>
              <a:rPr sz="1450" b="1" spc="60" dirty="0">
                <a:latin typeface="Calibri"/>
                <a:cs typeface="Calibri"/>
              </a:rPr>
              <a:t> </a:t>
            </a:r>
            <a:r>
              <a:rPr sz="1450" b="1" spc="140" dirty="0">
                <a:latin typeface="Calibri"/>
                <a:cs typeface="Calibri"/>
              </a:rPr>
              <a:t>III</a:t>
            </a:r>
            <a:endParaRPr sz="145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7132319" y="4337304"/>
            <a:ext cx="2707005" cy="2365375"/>
            <a:chOff x="7132319" y="4337304"/>
            <a:chExt cx="2707005" cy="2365375"/>
          </a:xfrm>
        </p:grpSpPr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857487" y="4337304"/>
              <a:ext cx="981455" cy="98602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32319" y="5335524"/>
              <a:ext cx="2415540" cy="1367028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9017024" y="3942055"/>
            <a:ext cx="680720" cy="25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b="1" spc="55" dirty="0">
                <a:solidFill>
                  <a:srgbClr val="505050"/>
                </a:solidFill>
                <a:latin typeface="Calibri"/>
                <a:cs typeface="Calibri"/>
              </a:rPr>
              <a:t>Fibrosis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342412" y="3914647"/>
            <a:ext cx="1986914" cy="4279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95"/>
              </a:spcBef>
            </a:pPr>
            <a:r>
              <a:rPr sz="1300" b="1" spc="50" dirty="0">
                <a:latin typeface="Calibri"/>
                <a:cs typeface="Calibri"/>
              </a:rPr>
              <a:t>Hemorrhoidal</a:t>
            </a:r>
            <a:r>
              <a:rPr sz="1300" b="1" spc="90" dirty="0">
                <a:latin typeface="Calibri"/>
                <a:cs typeface="Calibri"/>
              </a:rPr>
              <a:t> </a:t>
            </a:r>
            <a:r>
              <a:rPr sz="1300" b="1" spc="-10" dirty="0">
                <a:latin typeface="Calibri"/>
                <a:cs typeface="Calibri"/>
              </a:rPr>
              <a:t>bleeding </a:t>
            </a:r>
            <a:r>
              <a:rPr sz="1300" b="1" dirty="0">
                <a:latin typeface="Calibri"/>
                <a:cs typeface="Calibri"/>
              </a:rPr>
              <a:t>sufficient</a:t>
            </a:r>
            <a:r>
              <a:rPr sz="1300" b="1" spc="254" dirty="0"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800000"/>
                </a:solidFill>
                <a:latin typeface="Calibri"/>
                <a:cs typeface="Calibri"/>
              </a:rPr>
              <a:t>to</a:t>
            </a:r>
            <a:r>
              <a:rPr sz="1300" b="1" spc="204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800000"/>
                </a:solidFill>
                <a:latin typeface="Calibri"/>
                <a:cs typeface="Calibri"/>
              </a:rPr>
              <a:t>cause</a:t>
            </a:r>
            <a:r>
              <a:rPr sz="1300" b="1" spc="240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1300" b="1" u="sng" spc="45" dirty="0">
                <a:solidFill>
                  <a:srgbClr val="8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Anemia</a:t>
            </a:r>
            <a:endParaRPr sz="1300">
              <a:latin typeface="Calibri"/>
              <a:cs typeface="Calibri"/>
            </a:endParaRPr>
          </a:p>
        </p:txBody>
      </p:sp>
      <p:pic>
        <p:nvPicPr>
          <p:cNvPr id="19" name="object 1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783323" y="4337304"/>
            <a:ext cx="964691" cy="947927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32975" y="1748766"/>
            <a:ext cx="4618990" cy="859155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1202690">
              <a:lnSpc>
                <a:spcPct val="100000"/>
              </a:lnSpc>
              <a:spcBef>
                <a:spcPts val="725"/>
              </a:spcBef>
            </a:pPr>
            <a:r>
              <a:rPr sz="1450" b="1" u="sng" dirty="0">
                <a:solidFill>
                  <a:srgbClr val="800000"/>
                </a:solidFill>
                <a:uFill>
                  <a:solidFill>
                    <a:srgbClr val="800000"/>
                  </a:solidFill>
                </a:uFill>
                <a:latin typeface="Arial"/>
                <a:cs typeface="Arial"/>
              </a:rPr>
              <a:t>Conservative</a:t>
            </a:r>
            <a:r>
              <a:rPr sz="1450" b="1" u="sng" spc="150" dirty="0">
                <a:solidFill>
                  <a:srgbClr val="800000"/>
                </a:solidFill>
                <a:uFill>
                  <a:solidFill>
                    <a:srgbClr val="800000"/>
                  </a:solidFill>
                </a:uFill>
                <a:latin typeface="Arial"/>
                <a:cs typeface="Arial"/>
              </a:rPr>
              <a:t> </a:t>
            </a:r>
            <a:r>
              <a:rPr sz="1450" b="1" u="sng" spc="-10" dirty="0">
                <a:solidFill>
                  <a:srgbClr val="800000"/>
                </a:solidFill>
                <a:uFill>
                  <a:solidFill>
                    <a:srgbClr val="800000"/>
                  </a:solidFill>
                </a:uFill>
                <a:latin typeface="Arial"/>
                <a:cs typeface="Arial"/>
              </a:rPr>
              <a:t>treatment</a:t>
            </a:r>
            <a:endParaRPr sz="1450">
              <a:latin typeface="Arial"/>
              <a:cs typeface="Arial"/>
            </a:endParaRPr>
          </a:p>
          <a:p>
            <a:pPr marL="12700" marR="5080">
              <a:lnSpc>
                <a:spcPct val="104099"/>
              </a:lnSpc>
              <a:spcBef>
                <a:spcPts val="565"/>
              </a:spcBef>
            </a:pPr>
            <a:r>
              <a:rPr sz="1450" b="1" dirty="0">
                <a:solidFill>
                  <a:srgbClr val="505050"/>
                </a:solidFill>
                <a:latin typeface="Arial"/>
                <a:cs typeface="Arial"/>
              </a:rPr>
              <a:t>Patients</a:t>
            </a:r>
            <a:r>
              <a:rPr sz="1450" b="1" spc="12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505050"/>
                </a:solidFill>
                <a:latin typeface="Arial"/>
                <a:cs typeface="Arial"/>
              </a:rPr>
              <a:t>with</a:t>
            </a:r>
            <a:r>
              <a:rPr sz="1450" b="1" spc="9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505050"/>
                </a:solidFill>
                <a:latin typeface="Arial"/>
                <a:cs typeface="Arial"/>
              </a:rPr>
              <a:t>symptomatic</a:t>
            </a:r>
            <a:r>
              <a:rPr sz="1450" b="1" spc="19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505050"/>
                </a:solidFill>
                <a:latin typeface="Arial"/>
                <a:cs typeface="Arial"/>
              </a:rPr>
              <a:t>hemorrhoids</a:t>
            </a:r>
            <a:r>
              <a:rPr sz="1450" b="1" spc="13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505050"/>
                </a:solidFill>
                <a:latin typeface="Arial"/>
                <a:cs typeface="Arial"/>
              </a:rPr>
              <a:t>initially</a:t>
            </a:r>
            <a:r>
              <a:rPr sz="1450" b="1" spc="16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450" b="1" spc="-25" dirty="0">
                <a:solidFill>
                  <a:srgbClr val="505050"/>
                </a:solidFill>
                <a:latin typeface="Arial"/>
                <a:cs typeface="Arial"/>
              </a:rPr>
              <a:t>be </a:t>
            </a:r>
            <a:r>
              <a:rPr sz="1450" b="1" dirty="0">
                <a:solidFill>
                  <a:srgbClr val="505050"/>
                </a:solidFill>
                <a:latin typeface="Arial"/>
                <a:cs typeface="Arial"/>
              </a:rPr>
              <a:t>treated</a:t>
            </a:r>
            <a:r>
              <a:rPr sz="1450" b="1" spc="5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505050"/>
                </a:solidFill>
                <a:latin typeface="Arial"/>
                <a:cs typeface="Arial"/>
              </a:rPr>
              <a:t>with</a:t>
            </a:r>
            <a:r>
              <a:rPr sz="1450" b="1" spc="7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450" b="1" u="sng" dirty="0">
                <a:solidFill>
                  <a:srgbClr val="800000"/>
                </a:solidFill>
                <a:uFill>
                  <a:solidFill>
                    <a:srgbClr val="800000"/>
                  </a:solidFill>
                </a:uFill>
                <a:latin typeface="Arial"/>
                <a:cs typeface="Arial"/>
              </a:rPr>
              <a:t>Conservative</a:t>
            </a:r>
            <a:r>
              <a:rPr sz="1450" b="1" u="sng" spc="165" dirty="0">
                <a:solidFill>
                  <a:srgbClr val="800000"/>
                </a:solidFill>
                <a:uFill>
                  <a:solidFill>
                    <a:srgbClr val="800000"/>
                  </a:solidFill>
                </a:uFill>
                <a:latin typeface="Arial"/>
                <a:cs typeface="Arial"/>
              </a:rPr>
              <a:t> </a:t>
            </a:r>
            <a:r>
              <a:rPr sz="1450" b="1" u="sng" dirty="0">
                <a:solidFill>
                  <a:srgbClr val="800000"/>
                </a:solidFill>
                <a:uFill>
                  <a:solidFill>
                    <a:srgbClr val="800000"/>
                  </a:solidFill>
                </a:uFill>
                <a:latin typeface="Arial"/>
                <a:cs typeface="Arial"/>
              </a:rPr>
              <a:t>treatment</a:t>
            </a:r>
            <a:r>
              <a:rPr sz="1450" b="1" u="sng" spc="100" dirty="0">
                <a:solidFill>
                  <a:srgbClr val="800000"/>
                </a:solidFill>
                <a:uFill>
                  <a:solidFill>
                    <a:srgbClr val="800000"/>
                  </a:solidFill>
                </a:uFill>
                <a:latin typeface="Arial"/>
                <a:cs typeface="Arial"/>
              </a:rPr>
              <a:t> </a:t>
            </a:r>
            <a:r>
              <a:rPr sz="1450" b="1" u="sng" spc="-10" dirty="0">
                <a:solidFill>
                  <a:srgbClr val="800000"/>
                </a:solidFill>
                <a:uFill>
                  <a:solidFill>
                    <a:srgbClr val="800000"/>
                  </a:solidFill>
                </a:uFill>
                <a:latin typeface="Arial"/>
                <a:cs typeface="Arial"/>
              </a:rPr>
              <a:t>including</a:t>
            </a:r>
            <a:r>
              <a:rPr sz="1450" b="1" spc="-10" dirty="0">
                <a:solidFill>
                  <a:srgbClr val="800000"/>
                </a:solidFill>
                <a:latin typeface="Arial"/>
                <a:cs typeface="Arial"/>
              </a:rPr>
              <a:t>:</a:t>
            </a:r>
            <a:endParaRPr sz="14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9318" y="3934488"/>
            <a:ext cx="3911600" cy="48260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>
              <a:lnSpc>
                <a:spcPct val="104099"/>
              </a:lnSpc>
              <a:spcBef>
                <a:spcPts val="65"/>
              </a:spcBef>
            </a:pPr>
            <a:r>
              <a:rPr sz="1450" b="1" dirty="0">
                <a:solidFill>
                  <a:srgbClr val="505050"/>
                </a:solidFill>
                <a:latin typeface="Arial"/>
                <a:cs typeface="Arial"/>
              </a:rPr>
              <a:t>Site</a:t>
            </a:r>
            <a:r>
              <a:rPr sz="1450" b="1" spc="12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505050"/>
                </a:solidFill>
                <a:latin typeface="Arial"/>
                <a:cs typeface="Arial"/>
              </a:rPr>
              <a:t>bath</a:t>
            </a:r>
            <a:r>
              <a:rPr sz="1450" b="1" spc="10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505050"/>
                </a:solidFill>
                <a:latin typeface="Arial"/>
                <a:cs typeface="Arial"/>
              </a:rPr>
              <a:t>in</a:t>
            </a:r>
            <a:r>
              <a:rPr sz="1450" b="1" spc="1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505050"/>
                </a:solidFill>
                <a:latin typeface="Arial"/>
                <a:cs typeface="Arial"/>
              </a:rPr>
              <a:t>warm</a:t>
            </a:r>
            <a:r>
              <a:rPr sz="1450" b="1" spc="5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505050"/>
                </a:solidFill>
                <a:latin typeface="Arial"/>
                <a:cs typeface="Arial"/>
              </a:rPr>
              <a:t>water</a:t>
            </a:r>
            <a:r>
              <a:rPr sz="1450" b="1" spc="2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450" b="1" u="sng" dirty="0">
                <a:solidFill>
                  <a:srgbClr val="505050"/>
                </a:solidFill>
                <a:uFill>
                  <a:solidFill>
                    <a:srgbClr val="505050"/>
                  </a:solidFill>
                </a:uFill>
                <a:latin typeface="Arial"/>
                <a:cs typeface="Arial"/>
              </a:rPr>
              <a:t>(Without</a:t>
            </a:r>
            <a:r>
              <a:rPr sz="1450" b="1" u="sng" spc="40" dirty="0">
                <a:solidFill>
                  <a:srgbClr val="505050"/>
                </a:solidFill>
                <a:uFill>
                  <a:solidFill>
                    <a:srgbClr val="505050"/>
                  </a:solidFill>
                </a:uFill>
                <a:latin typeface="Arial"/>
                <a:cs typeface="Arial"/>
              </a:rPr>
              <a:t> </a:t>
            </a:r>
            <a:r>
              <a:rPr sz="1450" b="1" u="sng" dirty="0">
                <a:solidFill>
                  <a:srgbClr val="505050"/>
                </a:solidFill>
                <a:uFill>
                  <a:solidFill>
                    <a:srgbClr val="505050"/>
                  </a:solidFill>
                </a:uFill>
                <a:latin typeface="Arial"/>
                <a:cs typeface="Arial"/>
              </a:rPr>
              <a:t>any</a:t>
            </a:r>
            <a:r>
              <a:rPr sz="1450" b="1" u="sng" spc="55" dirty="0">
                <a:solidFill>
                  <a:srgbClr val="505050"/>
                </a:solidFill>
                <a:uFill>
                  <a:solidFill>
                    <a:srgbClr val="505050"/>
                  </a:solidFill>
                </a:uFill>
                <a:latin typeface="Arial"/>
                <a:cs typeface="Arial"/>
              </a:rPr>
              <a:t> </a:t>
            </a:r>
            <a:r>
              <a:rPr sz="1450" b="1" u="sng" spc="-10" dirty="0">
                <a:solidFill>
                  <a:srgbClr val="505050"/>
                </a:solidFill>
                <a:uFill>
                  <a:solidFill>
                    <a:srgbClr val="505050"/>
                  </a:solidFill>
                </a:uFill>
                <a:latin typeface="Arial"/>
                <a:cs typeface="Arial"/>
              </a:rPr>
              <a:t>thing)</a:t>
            </a:r>
            <a:r>
              <a:rPr sz="1450" b="1" spc="-10" dirty="0">
                <a:solidFill>
                  <a:srgbClr val="505050"/>
                </a:solidFill>
                <a:latin typeface="Arial"/>
                <a:cs typeface="Arial"/>
              </a:rPr>
              <a:t> Creams</a:t>
            </a:r>
            <a:endParaRPr sz="14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57655"/>
            <a:ext cx="10058400" cy="565861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69459" y="2139204"/>
            <a:ext cx="2412365" cy="379911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2860">
              <a:lnSpc>
                <a:spcPct val="100000"/>
              </a:lnSpc>
              <a:spcBef>
                <a:spcPts val="105"/>
              </a:spcBef>
            </a:pPr>
            <a:r>
              <a:rPr sz="1650" b="1" dirty="0">
                <a:solidFill>
                  <a:srgbClr val="505050"/>
                </a:solidFill>
                <a:latin typeface="Arial"/>
                <a:cs typeface="Arial"/>
              </a:rPr>
              <a:t>The</a:t>
            </a:r>
            <a:r>
              <a:rPr sz="1650" b="1" spc="-7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650" b="1" spc="-10" dirty="0">
                <a:solidFill>
                  <a:srgbClr val="505050"/>
                </a:solidFill>
                <a:latin typeface="Arial"/>
                <a:cs typeface="Arial"/>
              </a:rPr>
              <a:t>Contents:</a:t>
            </a:r>
            <a:endParaRPr sz="1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5"/>
              </a:spcBef>
            </a:pPr>
            <a:endParaRPr sz="1650" dirty="0">
              <a:latin typeface="Arial"/>
              <a:cs typeface="Arial"/>
            </a:endParaRPr>
          </a:p>
          <a:p>
            <a:pPr marL="187960" indent="-165100">
              <a:lnSpc>
                <a:spcPct val="100000"/>
              </a:lnSpc>
              <a:buFont typeface="Microsoft Sans Serif"/>
              <a:buChar char="•"/>
              <a:tabLst>
                <a:tab pos="187960" algn="l"/>
              </a:tabLst>
            </a:pPr>
            <a:r>
              <a:rPr sz="1650" b="1" dirty="0">
                <a:solidFill>
                  <a:srgbClr val="505050"/>
                </a:solidFill>
                <a:latin typeface="Arial"/>
                <a:cs typeface="Arial"/>
              </a:rPr>
              <a:t>Anatomy</a:t>
            </a:r>
            <a:r>
              <a:rPr sz="1650" b="1" spc="-4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650" b="1" dirty="0">
                <a:solidFill>
                  <a:srgbClr val="505050"/>
                </a:solidFill>
                <a:latin typeface="Arial"/>
                <a:cs typeface="Arial"/>
              </a:rPr>
              <a:t>of</a:t>
            </a:r>
            <a:r>
              <a:rPr sz="1650" b="1" spc="-8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650" b="1" dirty="0">
                <a:solidFill>
                  <a:srgbClr val="505050"/>
                </a:solidFill>
                <a:latin typeface="Arial"/>
                <a:cs typeface="Arial"/>
              </a:rPr>
              <a:t>anal</a:t>
            </a:r>
            <a:r>
              <a:rPr sz="1650" b="1" spc="-8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650" b="1" spc="-20" dirty="0">
                <a:solidFill>
                  <a:srgbClr val="505050"/>
                </a:solidFill>
                <a:latin typeface="Arial"/>
                <a:cs typeface="Arial"/>
              </a:rPr>
              <a:t>canal</a:t>
            </a:r>
            <a:endParaRPr sz="1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85"/>
              </a:spcBef>
              <a:buClr>
                <a:srgbClr val="505050"/>
              </a:buClr>
              <a:buFont typeface="Microsoft Sans Serif"/>
              <a:buChar char="•"/>
            </a:pPr>
            <a:endParaRPr sz="1650" dirty="0">
              <a:latin typeface="Arial"/>
              <a:cs typeface="Arial"/>
            </a:endParaRPr>
          </a:p>
          <a:p>
            <a:pPr marL="187960" indent="-165100">
              <a:lnSpc>
                <a:spcPct val="100000"/>
              </a:lnSpc>
              <a:buFont typeface="Microsoft Sans Serif"/>
              <a:buChar char="•"/>
              <a:tabLst>
                <a:tab pos="187960" algn="l"/>
              </a:tabLst>
            </a:pPr>
            <a:r>
              <a:rPr lang="en-GB" sz="1650" b="1" spc="-10" dirty="0">
                <a:solidFill>
                  <a:srgbClr val="505050"/>
                </a:solidFill>
                <a:latin typeface="Arial"/>
                <a:cs typeface="Arial"/>
              </a:rPr>
              <a:t>Complicated </a:t>
            </a:r>
            <a:r>
              <a:rPr sz="1650" b="1" spc="-10" dirty="0">
                <a:solidFill>
                  <a:srgbClr val="505050"/>
                </a:solidFill>
                <a:latin typeface="Arial"/>
                <a:cs typeface="Arial"/>
              </a:rPr>
              <a:t>hemorrhoids</a:t>
            </a:r>
            <a:endParaRPr sz="1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15"/>
              </a:spcBef>
              <a:buClr>
                <a:srgbClr val="505050"/>
              </a:buClr>
              <a:buFont typeface="Microsoft Sans Serif"/>
              <a:buChar char="•"/>
            </a:pPr>
            <a:endParaRPr sz="1650" dirty="0">
              <a:latin typeface="Arial"/>
              <a:cs typeface="Arial"/>
            </a:endParaRPr>
          </a:p>
          <a:p>
            <a:pPr marL="187960" indent="-165100">
              <a:lnSpc>
                <a:spcPct val="100000"/>
              </a:lnSpc>
              <a:buFont typeface="Microsoft Sans Serif"/>
              <a:buChar char="•"/>
              <a:tabLst>
                <a:tab pos="187960" algn="l"/>
              </a:tabLst>
            </a:pPr>
            <a:r>
              <a:rPr sz="1650" b="1" spc="-10" dirty="0">
                <a:solidFill>
                  <a:srgbClr val="505050"/>
                </a:solidFill>
                <a:latin typeface="Arial"/>
                <a:cs typeface="Arial"/>
              </a:rPr>
              <a:t>Anorectal</a:t>
            </a:r>
            <a:r>
              <a:rPr sz="1650" b="1" spc="-6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650" b="1" spc="-10" dirty="0">
                <a:solidFill>
                  <a:srgbClr val="505050"/>
                </a:solidFill>
                <a:latin typeface="Arial"/>
                <a:cs typeface="Arial"/>
              </a:rPr>
              <a:t>Abscess.</a:t>
            </a:r>
            <a:endParaRPr sz="1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9"/>
              </a:spcBef>
              <a:buClr>
                <a:srgbClr val="505050"/>
              </a:buClr>
              <a:buFont typeface="Microsoft Sans Serif"/>
              <a:buChar char="•"/>
            </a:pPr>
            <a:endParaRPr sz="1650" dirty="0">
              <a:latin typeface="Arial"/>
              <a:cs typeface="Arial"/>
            </a:endParaRPr>
          </a:p>
          <a:p>
            <a:pPr marL="200660" indent="-187960">
              <a:lnSpc>
                <a:spcPct val="100000"/>
              </a:lnSpc>
              <a:buFont typeface="Microsoft Sans Serif"/>
              <a:buChar char="•"/>
              <a:tabLst>
                <a:tab pos="200660" algn="l"/>
              </a:tabLst>
            </a:pPr>
            <a:r>
              <a:rPr sz="1650" b="1" dirty="0">
                <a:solidFill>
                  <a:srgbClr val="505050"/>
                </a:solidFill>
                <a:latin typeface="Arial"/>
                <a:cs typeface="Arial"/>
              </a:rPr>
              <a:t>Anal</a:t>
            </a:r>
            <a:r>
              <a:rPr sz="1650" b="1" spc="-3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650" b="1" spc="-10" dirty="0">
                <a:solidFill>
                  <a:srgbClr val="505050"/>
                </a:solidFill>
                <a:latin typeface="Arial"/>
                <a:cs typeface="Arial"/>
              </a:rPr>
              <a:t>Fissure.</a:t>
            </a:r>
            <a:endParaRPr sz="1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15"/>
              </a:spcBef>
              <a:buClr>
                <a:srgbClr val="505050"/>
              </a:buClr>
              <a:buFont typeface="Microsoft Sans Serif"/>
              <a:buChar char="•"/>
            </a:pPr>
            <a:endParaRPr sz="1650" dirty="0">
              <a:latin typeface="Arial"/>
              <a:cs typeface="Arial"/>
            </a:endParaRPr>
          </a:p>
          <a:p>
            <a:pPr marL="187960" indent="-165100">
              <a:lnSpc>
                <a:spcPct val="100000"/>
              </a:lnSpc>
              <a:spcBef>
                <a:spcPts val="5"/>
              </a:spcBef>
              <a:buFont typeface="Microsoft Sans Serif"/>
              <a:buChar char="•"/>
              <a:tabLst>
                <a:tab pos="187960" algn="l"/>
              </a:tabLst>
            </a:pPr>
            <a:r>
              <a:rPr sz="1650" b="1" spc="-10" dirty="0">
                <a:solidFill>
                  <a:srgbClr val="505050"/>
                </a:solidFill>
                <a:latin typeface="Arial"/>
                <a:cs typeface="Arial"/>
              </a:rPr>
              <a:t>Proctalgia</a:t>
            </a:r>
            <a:r>
              <a:rPr sz="1650" b="1" spc="-3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650" b="1" spc="-10" dirty="0">
                <a:solidFill>
                  <a:srgbClr val="505050"/>
                </a:solidFill>
                <a:latin typeface="Arial"/>
                <a:cs typeface="Arial"/>
              </a:rPr>
              <a:t>Fugax.</a:t>
            </a:r>
            <a:endParaRPr sz="1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80"/>
              </a:spcBef>
              <a:buClr>
                <a:srgbClr val="505050"/>
              </a:buClr>
              <a:buFont typeface="Microsoft Sans Serif"/>
              <a:buChar char="•"/>
            </a:pPr>
            <a:endParaRPr sz="1650" dirty="0">
              <a:latin typeface="Arial"/>
              <a:cs typeface="Arial"/>
            </a:endParaRPr>
          </a:p>
          <a:p>
            <a:pPr marL="187960" indent="-165100">
              <a:lnSpc>
                <a:spcPct val="100000"/>
              </a:lnSpc>
              <a:buFont typeface="Microsoft Sans Serif"/>
              <a:buChar char="•"/>
              <a:tabLst>
                <a:tab pos="187960" algn="l"/>
              </a:tabLst>
            </a:pPr>
            <a:r>
              <a:rPr sz="1650" b="1" dirty="0">
                <a:solidFill>
                  <a:srgbClr val="505050"/>
                </a:solidFill>
                <a:latin typeface="Arial"/>
                <a:cs typeface="Arial"/>
              </a:rPr>
              <a:t>Anal</a:t>
            </a:r>
            <a:r>
              <a:rPr sz="1650" b="1" spc="-4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650" b="1" spc="-10" dirty="0">
                <a:solidFill>
                  <a:srgbClr val="505050"/>
                </a:solidFill>
                <a:latin typeface="Arial"/>
                <a:cs typeface="Arial"/>
              </a:rPr>
              <a:t>Tumors.</a:t>
            </a:r>
            <a:endParaRPr sz="165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688063" y="1163758"/>
            <a:ext cx="6682105" cy="7810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950" spc="-30" dirty="0">
                <a:solidFill>
                  <a:srgbClr val="23482F"/>
                </a:solidFill>
              </a:rPr>
              <a:t>Painful</a:t>
            </a:r>
            <a:r>
              <a:rPr sz="4950" spc="-280" dirty="0">
                <a:solidFill>
                  <a:srgbClr val="23482F"/>
                </a:solidFill>
              </a:rPr>
              <a:t> </a:t>
            </a:r>
            <a:r>
              <a:rPr sz="4950" spc="-50" dirty="0">
                <a:solidFill>
                  <a:srgbClr val="23482F"/>
                </a:solidFill>
              </a:rPr>
              <a:t>Anal</a:t>
            </a:r>
            <a:r>
              <a:rPr sz="4950" spc="-280" dirty="0">
                <a:solidFill>
                  <a:srgbClr val="23482F"/>
                </a:solidFill>
              </a:rPr>
              <a:t> </a:t>
            </a:r>
            <a:r>
              <a:rPr sz="4950" spc="-290" dirty="0">
                <a:solidFill>
                  <a:srgbClr val="23482F"/>
                </a:solidFill>
              </a:rPr>
              <a:t>Conditions</a:t>
            </a:r>
            <a:endParaRPr sz="495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57655"/>
            <a:ext cx="10058400" cy="565861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04223" rIns="0" bIns="0" rtlCol="0">
            <a:spAutoFit/>
          </a:bodyPr>
          <a:lstStyle/>
          <a:p>
            <a:pPr marL="1536700">
              <a:lnSpc>
                <a:spcPct val="100000"/>
              </a:lnSpc>
              <a:spcBef>
                <a:spcPts val="114"/>
              </a:spcBef>
            </a:pPr>
            <a:r>
              <a:rPr sz="2300" spc="-10" dirty="0">
                <a:solidFill>
                  <a:srgbClr val="0F5D7C"/>
                </a:solidFill>
                <a:latin typeface="Calibri"/>
                <a:cs typeface="Calibri"/>
              </a:rPr>
              <a:t>Managements</a:t>
            </a:r>
            <a:endParaRPr sz="23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282951" y="1540763"/>
            <a:ext cx="5461000" cy="2156460"/>
            <a:chOff x="2282951" y="1540763"/>
            <a:chExt cx="5461000" cy="2156460"/>
          </a:xfrm>
        </p:grpSpPr>
        <p:sp>
          <p:nvSpPr>
            <p:cNvPr id="5" name="object 5"/>
            <p:cNvSpPr/>
            <p:nvPr/>
          </p:nvSpPr>
          <p:spPr>
            <a:xfrm>
              <a:off x="2282939" y="1540776"/>
              <a:ext cx="5461000" cy="273050"/>
            </a:xfrm>
            <a:custGeom>
              <a:avLst/>
              <a:gdLst/>
              <a:ahLst/>
              <a:cxnLst/>
              <a:rect l="l" t="t" r="r" b="b"/>
              <a:pathLst>
                <a:path w="5461000" h="273050">
                  <a:moveTo>
                    <a:pt x="5460492" y="216408"/>
                  </a:moveTo>
                  <a:lnTo>
                    <a:pt x="5450116" y="202692"/>
                  </a:lnTo>
                  <a:lnTo>
                    <a:pt x="5431663" y="178308"/>
                  </a:lnTo>
                  <a:lnTo>
                    <a:pt x="5417820" y="160020"/>
                  </a:lnTo>
                  <a:lnTo>
                    <a:pt x="5408930" y="178308"/>
                  </a:lnTo>
                  <a:lnTo>
                    <a:pt x="5408676" y="178308"/>
                  </a:lnTo>
                  <a:lnTo>
                    <a:pt x="5407152" y="178308"/>
                  </a:lnTo>
                  <a:lnTo>
                    <a:pt x="5396484" y="175260"/>
                  </a:lnTo>
                  <a:lnTo>
                    <a:pt x="5384292" y="173736"/>
                  </a:lnTo>
                  <a:lnTo>
                    <a:pt x="5359908" y="167640"/>
                  </a:lnTo>
                  <a:lnTo>
                    <a:pt x="5346192" y="166116"/>
                  </a:lnTo>
                  <a:lnTo>
                    <a:pt x="5330952" y="163068"/>
                  </a:lnTo>
                  <a:lnTo>
                    <a:pt x="5317236" y="161544"/>
                  </a:lnTo>
                  <a:lnTo>
                    <a:pt x="5300472" y="158496"/>
                  </a:lnTo>
                  <a:lnTo>
                    <a:pt x="5283708" y="156972"/>
                  </a:lnTo>
                  <a:lnTo>
                    <a:pt x="5266944" y="153924"/>
                  </a:lnTo>
                  <a:lnTo>
                    <a:pt x="5248656" y="152400"/>
                  </a:lnTo>
                  <a:lnTo>
                    <a:pt x="5230368" y="149352"/>
                  </a:lnTo>
                  <a:lnTo>
                    <a:pt x="5192268" y="146304"/>
                  </a:lnTo>
                  <a:lnTo>
                    <a:pt x="5170932" y="143256"/>
                  </a:lnTo>
                  <a:lnTo>
                    <a:pt x="5151120" y="141732"/>
                  </a:lnTo>
                  <a:lnTo>
                    <a:pt x="5129784" y="138684"/>
                  </a:lnTo>
                  <a:lnTo>
                    <a:pt x="5084064" y="135636"/>
                  </a:lnTo>
                  <a:lnTo>
                    <a:pt x="5038344" y="131064"/>
                  </a:lnTo>
                  <a:lnTo>
                    <a:pt x="4937760" y="124968"/>
                  </a:lnTo>
                  <a:lnTo>
                    <a:pt x="4885944" y="120396"/>
                  </a:lnTo>
                  <a:lnTo>
                    <a:pt x="4776216" y="114300"/>
                  </a:lnTo>
                  <a:lnTo>
                    <a:pt x="4719828" y="112776"/>
                  </a:lnTo>
                  <a:lnTo>
                    <a:pt x="4602480" y="106680"/>
                  </a:lnTo>
                  <a:lnTo>
                    <a:pt x="4357116" y="100584"/>
                  </a:lnTo>
                  <a:lnTo>
                    <a:pt x="4104132" y="97536"/>
                  </a:lnTo>
                  <a:lnTo>
                    <a:pt x="3977640" y="97536"/>
                  </a:lnTo>
                  <a:lnTo>
                    <a:pt x="3851148" y="96012"/>
                  </a:lnTo>
                  <a:lnTo>
                    <a:pt x="3727704" y="92964"/>
                  </a:lnTo>
                  <a:lnTo>
                    <a:pt x="3666744" y="89916"/>
                  </a:lnTo>
                  <a:lnTo>
                    <a:pt x="3546348" y="86868"/>
                  </a:lnTo>
                  <a:lnTo>
                    <a:pt x="3220212" y="68580"/>
                  </a:lnTo>
                  <a:lnTo>
                    <a:pt x="3171444" y="64008"/>
                  </a:lnTo>
                  <a:lnTo>
                    <a:pt x="3125724" y="60960"/>
                  </a:lnTo>
                  <a:lnTo>
                    <a:pt x="3080004" y="56388"/>
                  </a:lnTo>
                  <a:lnTo>
                    <a:pt x="3038856" y="53340"/>
                  </a:lnTo>
                  <a:lnTo>
                    <a:pt x="3017520" y="50292"/>
                  </a:lnTo>
                  <a:lnTo>
                    <a:pt x="2999232" y="48768"/>
                  </a:lnTo>
                  <a:lnTo>
                    <a:pt x="2979420" y="45720"/>
                  </a:lnTo>
                  <a:lnTo>
                    <a:pt x="2961132" y="44196"/>
                  </a:lnTo>
                  <a:lnTo>
                    <a:pt x="2942844" y="41148"/>
                  </a:lnTo>
                  <a:lnTo>
                    <a:pt x="2926080" y="39624"/>
                  </a:lnTo>
                  <a:lnTo>
                    <a:pt x="2910840" y="36576"/>
                  </a:lnTo>
                  <a:lnTo>
                    <a:pt x="2894076" y="35052"/>
                  </a:lnTo>
                  <a:lnTo>
                    <a:pt x="2878836" y="32004"/>
                  </a:lnTo>
                  <a:lnTo>
                    <a:pt x="2865120" y="30480"/>
                  </a:lnTo>
                  <a:lnTo>
                    <a:pt x="2851404" y="27432"/>
                  </a:lnTo>
                  <a:lnTo>
                    <a:pt x="2839212" y="25908"/>
                  </a:lnTo>
                  <a:lnTo>
                    <a:pt x="2827020" y="22860"/>
                  </a:lnTo>
                  <a:lnTo>
                    <a:pt x="2816352" y="21336"/>
                  </a:lnTo>
                  <a:lnTo>
                    <a:pt x="2805684" y="18288"/>
                  </a:lnTo>
                  <a:lnTo>
                    <a:pt x="2796540" y="16764"/>
                  </a:lnTo>
                  <a:lnTo>
                    <a:pt x="2781300" y="10668"/>
                  </a:lnTo>
                  <a:lnTo>
                    <a:pt x="2773680" y="9144"/>
                  </a:lnTo>
                  <a:lnTo>
                    <a:pt x="2769108" y="7620"/>
                  </a:lnTo>
                  <a:lnTo>
                    <a:pt x="2764536" y="4572"/>
                  </a:lnTo>
                  <a:lnTo>
                    <a:pt x="2761488" y="3048"/>
                  </a:lnTo>
                  <a:lnTo>
                    <a:pt x="2759202" y="1524"/>
                  </a:lnTo>
                  <a:lnTo>
                    <a:pt x="2758059" y="762"/>
                  </a:lnTo>
                  <a:lnTo>
                    <a:pt x="2756916" y="0"/>
                  </a:lnTo>
                  <a:lnTo>
                    <a:pt x="2747010" y="1524"/>
                  </a:lnTo>
                  <a:lnTo>
                    <a:pt x="2737104" y="0"/>
                  </a:lnTo>
                  <a:lnTo>
                    <a:pt x="2735580" y="3048"/>
                  </a:lnTo>
                  <a:lnTo>
                    <a:pt x="2732532" y="6096"/>
                  </a:lnTo>
                  <a:lnTo>
                    <a:pt x="2727960" y="9144"/>
                  </a:lnTo>
                  <a:lnTo>
                    <a:pt x="2723388" y="10668"/>
                  </a:lnTo>
                  <a:lnTo>
                    <a:pt x="2718816" y="13716"/>
                  </a:lnTo>
                  <a:lnTo>
                    <a:pt x="2665476" y="32004"/>
                  </a:lnTo>
                  <a:lnTo>
                    <a:pt x="2639568" y="38100"/>
                  </a:lnTo>
                  <a:lnTo>
                    <a:pt x="2627376" y="41148"/>
                  </a:lnTo>
                  <a:lnTo>
                    <a:pt x="2581656" y="50292"/>
                  </a:lnTo>
                  <a:lnTo>
                    <a:pt x="2564892" y="51816"/>
                  </a:lnTo>
                  <a:lnTo>
                    <a:pt x="2548128" y="54864"/>
                  </a:lnTo>
                  <a:lnTo>
                    <a:pt x="2511552" y="60960"/>
                  </a:lnTo>
                  <a:lnTo>
                    <a:pt x="2491740" y="64008"/>
                  </a:lnTo>
                  <a:lnTo>
                    <a:pt x="2471928" y="65532"/>
                  </a:lnTo>
                  <a:lnTo>
                    <a:pt x="2452116" y="68580"/>
                  </a:lnTo>
                  <a:lnTo>
                    <a:pt x="2409444" y="74676"/>
                  </a:lnTo>
                  <a:lnTo>
                    <a:pt x="2164080" y="97536"/>
                  </a:lnTo>
                  <a:lnTo>
                    <a:pt x="2109216" y="100584"/>
                  </a:lnTo>
                  <a:lnTo>
                    <a:pt x="2052828" y="105156"/>
                  </a:lnTo>
                  <a:lnTo>
                    <a:pt x="1816608" y="117348"/>
                  </a:lnTo>
                  <a:lnTo>
                    <a:pt x="1754124" y="118872"/>
                  </a:lnTo>
                  <a:lnTo>
                    <a:pt x="1691640" y="121920"/>
                  </a:lnTo>
                  <a:lnTo>
                    <a:pt x="1629156" y="123444"/>
                  </a:lnTo>
                  <a:lnTo>
                    <a:pt x="1373124" y="126492"/>
                  </a:lnTo>
                  <a:lnTo>
                    <a:pt x="1245108" y="126492"/>
                  </a:lnTo>
                  <a:lnTo>
                    <a:pt x="992124" y="132588"/>
                  </a:lnTo>
                  <a:lnTo>
                    <a:pt x="868680" y="138684"/>
                  </a:lnTo>
                  <a:lnTo>
                    <a:pt x="809244" y="140208"/>
                  </a:lnTo>
                  <a:lnTo>
                    <a:pt x="749808" y="144780"/>
                  </a:lnTo>
                  <a:lnTo>
                    <a:pt x="637032" y="150876"/>
                  </a:lnTo>
                  <a:lnTo>
                    <a:pt x="381000" y="173736"/>
                  </a:lnTo>
                  <a:lnTo>
                    <a:pt x="335280" y="178308"/>
                  </a:lnTo>
                  <a:lnTo>
                    <a:pt x="292608" y="184404"/>
                  </a:lnTo>
                  <a:lnTo>
                    <a:pt x="272796" y="185928"/>
                  </a:lnTo>
                  <a:lnTo>
                    <a:pt x="233172" y="192024"/>
                  </a:lnTo>
                  <a:lnTo>
                    <a:pt x="178308" y="201168"/>
                  </a:lnTo>
                  <a:lnTo>
                    <a:pt x="161544" y="204216"/>
                  </a:lnTo>
                  <a:lnTo>
                    <a:pt x="146304" y="205740"/>
                  </a:lnTo>
                  <a:lnTo>
                    <a:pt x="102108" y="214884"/>
                  </a:lnTo>
                  <a:lnTo>
                    <a:pt x="54864" y="227076"/>
                  </a:lnTo>
                  <a:lnTo>
                    <a:pt x="53340" y="228600"/>
                  </a:lnTo>
                  <a:lnTo>
                    <a:pt x="48475" y="230759"/>
                  </a:lnTo>
                  <a:lnTo>
                    <a:pt x="36576" y="211836"/>
                  </a:lnTo>
                  <a:lnTo>
                    <a:pt x="0" y="272796"/>
                  </a:lnTo>
                  <a:lnTo>
                    <a:pt x="70104" y="265176"/>
                  </a:lnTo>
                  <a:lnTo>
                    <a:pt x="63398" y="254508"/>
                  </a:lnTo>
                  <a:lnTo>
                    <a:pt x="59702" y="248615"/>
                  </a:lnTo>
                  <a:lnTo>
                    <a:pt x="62484" y="246888"/>
                  </a:lnTo>
                  <a:lnTo>
                    <a:pt x="60960" y="248412"/>
                  </a:lnTo>
                  <a:lnTo>
                    <a:pt x="66294" y="246888"/>
                  </a:lnTo>
                  <a:lnTo>
                    <a:pt x="106680" y="236220"/>
                  </a:lnTo>
                  <a:lnTo>
                    <a:pt x="149352" y="227076"/>
                  </a:lnTo>
                  <a:lnTo>
                    <a:pt x="199644" y="217932"/>
                  </a:lnTo>
                  <a:lnTo>
                    <a:pt x="236220" y="213360"/>
                  </a:lnTo>
                  <a:lnTo>
                    <a:pt x="254508" y="210312"/>
                  </a:lnTo>
                  <a:lnTo>
                    <a:pt x="274320" y="207264"/>
                  </a:lnTo>
                  <a:lnTo>
                    <a:pt x="295656" y="204216"/>
                  </a:lnTo>
                  <a:lnTo>
                    <a:pt x="316992" y="202692"/>
                  </a:lnTo>
                  <a:lnTo>
                    <a:pt x="338328" y="199644"/>
                  </a:lnTo>
                  <a:lnTo>
                    <a:pt x="382524" y="195072"/>
                  </a:lnTo>
                  <a:lnTo>
                    <a:pt x="429768" y="188976"/>
                  </a:lnTo>
                  <a:lnTo>
                    <a:pt x="530352" y="179832"/>
                  </a:lnTo>
                  <a:lnTo>
                    <a:pt x="583692" y="176784"/>
                  </a:lnTo>
                  <a:lnTo>
                    <a:pt x="638556" y="172212"/>
                  </a:lnTo>
                  <a:lnTo>
                    <a:pt x="693420" y="169164"/>
                  </a:lnTo>
                  <a:lnTo>
                    <a:pt x="751332" y="164592"/>
                  </a:lnTo>
                  <a:lnTo>
                    <a:pt x="870204" y="158496"/>
                  </a:lnTo>
                  <a:lnTo>
                    <a:pt x="931164" y="156972"/>
                  </a:lnTo>
                  <a:lnTo>
                    <a:pt x="992124" y="153924"/>
                  </a:lnTo>
                  <a:lnTo>
                    <a:pt x="1245108" y="147828"/>
                  </a:lnTo>
                  <a:lnTo>
                    <a:pt x="1373124" y="147828"/>
                  </a:lnTo>
                  <a:lnTo>
                    <a:pt x="1629156" y="144780"/>
                  </a:lnTo>
                  <a:lnTo>
                    <a:pt x="1693164" y="143256"/>
                  </a:lnTo>
                  <a:lnTo>
                    <a:pt x="1755648" y="140208"/>
                  </a:lnTo>
                  <a:lnTo>
                    <a:pt x="1818132" y="138684"/>
                  </a:lnTo>
                  <a:lnTo>
                    <a:pt x="2054352" y="126492"/>
                  </a:lnTo>
                  <a:lnTo>
                    <a:pt x="2110740" y="121920"/>
                  </a:lnTo>
                  <a:lnTo>
                    <a:pt x="2165604" y="118872"/>
                  </a:lnTo>
                  <a:lnTo>
                    <a:pt x="2366772" y="100584"/>
                  </a:lnTo>
                  <a:lnTo>
                    <a:pt x="2410968" y="94488"/>
                  </a:lnTo>
                  <a:lnTo>
                    <a:pt x="2433828" y="92964"/>
                  </a:lnTo>
                  <a:lnTo>
                    <a:pt x="2453640" y="89916"/>
                  </a:lnTo>
                  <a:lnTo>
                    <a:pt x="2474976" y="86868"/>
                  </a:lnTo>
                  <a:lnTo>
                    <a:pt x="2494788" y="83820"/>
                  </a:lnTo>
                  <a:lnTo>
                    <a:pt x="2551176" y="76200"/>
                  </a:lnTo>
                  <a:lnTo>
                    <a:pt x="2601468" y="67056"/>
                  </a:lnTo>
                  <a:lnTo>
                    <a:pt x="2630424" y="60960"/>
                  </a:lnTo>
                  <a:lnTo>
                    <a:pt x="2645664" y="57912"/>
                  </a:lnTo>
                  <a:lnTo>
                    <a:pt x="2682240" y="48768"/>
                  </a:lnTo>
                  <a:lnTo>
                    <a:pt x="2692908" y="45720"/>
                  </a:lnTo>
                  <a:lnTo>
                    <a:pt x="2720340" y="36576"/>
                  </a:lnTo>
                  <a:lnTo>
                    <a:pt x="2727960" y="32004"/>
                  </a:lnTo>
                  <a:lnTo>
                    <a:pt x="2735580" y="28956"/>
                  </a:lnTo>
                  <a:lnTo>
                    <a:pt x="2740152" y="25908"/>
                  </a:lnTo>
                  <a:lnTo>
                    <a:pt x="2746248" y="21336"/>
                  </a:lnTo>
                  <a:lnTo>
                    <a:pt x="2748381" y="19202"/>
                  </a:lnTo>
                  <a:lnTo>
                    <a:pt x="2753868" y="22860"/>
                  </a:lnTo>
                  <a:lnTo>
                    <a:pt x="2766060" y="28956"/>
                  </a:lnTo>
                  <a:lnTo>
                    <a:pt x="2773680" y="30480"/>
                  </a:lnTo>
                  <a:lnTo>
                    <a:pt x="2791968" y="36576"/>
                  </a:lnTo>
                  <a:lnTo>
                    <a:pt x="2801112" y="38100"/>
                  </a:lnTo>
                  <a:lnTo>
                    <a:pt x="2822448" y="44196"/>
                  </a:lnTo>
                  <a:lnTo>
                    <a:pt x="2834640" y="45720"/>
                  </a:lnTo>
                  <a:lnTo>
                    <a:pt x="2848356" y="48768"/>
                  </a:lnTo>
                  <a:lnTo>
                    <a:pt x="2862072" y="50292"/>
                  </a:lnTo>
                  <a:lnTo>
                    <a:pt x="2875788" y="53340"/>
                  </a:lnTo>
                  <a:lnTo>
                    <a:pt x="2891028" y="56388"/>
                  </a:lnTo>
                  <a:lnTo>
                    <a:pt x="2907792" y="57912"/>
                  </a:lnTo>
                  <a:lnTo>
                    <a:pt x="2923032" y="60960"/>
                  </a:lnTo>
                  <a:lnTo>
                    <a:pt x="2958084" y="64008"/>
                  </a:lnTo>
                  <a:lnTo>
                    <a:pt x="2976372" y="67056"/>
                  </a:lnTo>
                  <a:lnTo>
                    <a:pt x="2996184" y="68580"/>
                  </a:lnTo>
                  <a:lnTo>
                    <a:pt x="3015996" y="71628"/>
                  </a:lnTo>
                  <a:lnTo>
                    <a:pt x="3035808" y="73152"/>
                  </a:lnTo>
                  <a:lnTo>
                    <a:pt x="3057144" y="76200"/>
                  </a:lnTo>
                  <a:lnTo>
                    <a:pt x="3078480" y="77724"/>
                  </a:lnTo>
                  <a:lnTo>
                    <a:pt x="3122676" y="82296"/>
                  </a:lnTo>
                  <a:lnTo>
                    <a:pt x="3218688" y="88392"/>
                  </a:lnTo>
                  <a:lnTo>
                    <a:pt x="3268980" y="92964"/>
                  </a:lnTo>
                  <a:lnTo>
                    <a:pt x="3488436" y="105156"/>
                  </a:lnTo>
                  <a:lnTo>
                    <a:pt x="3546348" y="106680"/>
                  </a:lnTo>
                  <a:lnTo>
                    <a:pt x="3605784" y="109728"/>
                  </a:lnTo>
                  <a:lnTo>
                    <a:pt x="3851148" y="115824"/>
                  </a:lnTo>
                  <a:lnTo>
                    <a:pt x="4104132" y="118872"/>
                  </a:lnTo>
                  <a:lnTo>
                    <a:pt x="4230624" y="118872"/>
                  </a:lnTo>
                  <a:lnTo>
                    <a:pt x="4357116" y="121920"/>
                  </a:lnTo>
                  <a:lnTo>
                    <a:pt x="4419600" y="121920"/>
                  </a:lnTo>
                  <a:lnTo>
                    <a:pt x="4480560" y="124968"/>
                  </a:lnTo>
                  <a:lnTo>
                    <a:pt x="4602480" y="128016"/>
                  </a:lnTo>
                  <a:lnTo>
                    <a:pt x="4660392" y="131064"/>
                  </a:lnTo>
                  <a:lnTo>
                    <a:pt x="4718304" y="132588"/>
                  </a:lnTo>
                  <a:lnTo>
                    <a:pt x="4936236" y="144780"/>
                  </a:lnTo>
                  <a:lnTo>
                    <a:pt x="4988052" y="149352"/>
                  </a:lnTo>
                  <a:lnTo>
                    <a:pt x="5036820" y="152400"/>
                  </a:lnTo>
                  <a:lnTo>
                    <a:pt x="5082540" y="156972"/>
                  </a:lnTo>
                  <a:lnTo>
                    <a:pt x="5148072" y="161544"/>
                  </a:lnTo>
                  <a:lnTo>
                    <a:pt x="5169408" y="164592"/>
                  </a:lnTo>
                  <a:lnTo>
                    <a:pt x="5189220" y="166116"/>
                  </a:lnTo>
                  <a:lnTo>
                    <a:pt x="5209032" y="169164"/>
                  </a:lnTo>
                  <a:lnTo>
                    <a:pt x="5247132" y="172212"/>
                  </a:lnTo>
                  <a:lnTo>
                    <a:pt x="5263896" y="175260"/>
                  </a:lnTo>
                  <a:lnTo>
                    <a:pt x="5282184" y="176784"/>
                  </a:lnTo>
                  <a:lnTo>
                    <a:pt x="5297424" y="179832"/>
                  </a:lnTo>
                  <a:lnTo>
                    <a:pt x="5314188" y="181356"/>
                  </a:lnTo>
                  <a:lnTo>
                    <a:pt x="5327904" y="184404"/>
                  </a:lnTo>
                  <a:lnTo>
                    <a:pt x="5343144" y="185928"/>
                  </a:lnTo>
                  <a:lnTo>
                    <a:pt x="5355336" y="188976"/>
                  </a:lnTo>
                  <a:lnTo>
                    <a:pt x="5369052" y="192024"/>
                  </a:lnTo>
                  <a:lnTo>
                    <a:pt x="5381244" y="193548"/>
                  </a:lnTo>
                  <a:lnTo>
                    <a:pt x="5391912" y="196596"/>
                  </a:lnTo>
                  <a:lnTo>
                    <a:pt x="5399506" y="197675"/>
                  </a:lnTo>
                  <a:lnTo>
                    <a:pt x="5390388" y="216408"/>
                  </a:lnTo>
                  <a:lnTo>
                    <a:pt x="5460492" y="216408"/>
                  </a:lnTo>
                  <a:close/>
                </a:path>
              </a:pathLst>
            </a:custGeom>
            <a:solidFill>
              <a:srgbClr val="4F80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89503" y="2109216"/>
              <a:ext cx="3166872" cy="1588008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370820" y="2098059"/>
            <a:ext cx="1984375" cy="25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b="1" i="1" dirty="0">
                <a:solidFill>
                  <a:srgbClr val="346744"/>
                </a:solidFill>
                <a:latin typeface="Arial"/>
                <a:cs typeface="Arial"/>
              </a:rPr>
              <a:t>Rubber</a:t>
            </a:r>
            <a:r>
              <a:rPr sz="1450" b="1" i="1" spc="100" dirty="0">
                <a:solidFill>
                  <a:srgbClr val="346744"/>
                </a:solidFill>
                <a:latin typeface="Arial"/>
                <a:cs typeface="Arial"/>
              </a:rPr>
              <a:t> </a:t>
            </a:r>
            <a:r>
              <a:rPr sz="1450" b="1" i="1" dirty="0">
                <a:solidFill>
                  <a:srgbClr val="346744"/>
                </a:solidFill>
                <a:latin typeface="Arial"/>
                <a:cs typeface="Arial"/>
              </a:rPr>
              <a:t>band</a:t>
            </a:r>
            <a:r>
              <a:rPr sz="1450" b="1" i="1" spc="100" dirty="0">
                <a:solidFill>
                  <a:srgbClr val="346744"/>
                </a:solidFill>
                <a:latin typeface="Arial"/>
                <a:cs typeface="Arial"/>
              </a:rPr>
              <a:t> </a:t>
            </a:r>
            <a:r>
              <a:rPr sz="1450" b="1" i="1" spc="-10" dirty="0">
                <a:solidFill>
                  <a:srgbClr val="346744"/>
                </a:solidFill>
                <a:latin typeface="Arial"/>
                <a:cs typeface="Arial"/>
              </a:rPr>
              <a:t>ligation:</a:t>
            </a:r>
            <a:endParaRPr sz="1450">
              <a:latin typeface="Arial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311396" y="4059935"/>
            <a:ext cx="1682495" cy="1266444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2370820" y="3588555"/>
            <a:ext cx="2479040" cy="48260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>
              <a:lnSpc>
                <a:spcPct val="104099"/>
              </a:lnSpc>
              <a:spcBef>
                <a:spcPts val="65"/>
              </a:spcBef>
            </a:pPr>
            <a:r>
              <a:rPr sz="1450" b="1" i="1" dirty="0">
                <a:solidFill>
                  <a:srgbClr val="346744"/>
                </a:solidFill>
                <a:latin typeface="Arial"/>
                <a:cs typeface="Arial"/>
              </a:rPr>
              <a:t>Infrared</a:t>
            </a:r>
            <a:r>
              <a:rPr sz="1450" b="1" i="1" spc="130" dirty="0">
                <a:solidFill>
                  <a:srgbClr val="346744"/>
                </a:solidFill>
                <a:latin typeface="Arial"/>
                <a:cs typeface="Arial"/>
              </a:rPr>
              <a:t> </a:t>
            </a:r>
            <a:r>
              <a:rPr sz="1450" b="1" i="1" dirty="0">
                <a:solidFill>
                  <a:srgbClr val="346744"/>
                </a:solidFill>
                <a:latin typeface="Arial"/>
                <a:cs typeface="Arial"/>
              </a:rPr>
              <a:t>photocoagulation</a:t>
            </a:r>
            <a:r>
              <a:rPr sz="1450" b="1" i="1" spc="114" dirty="0">
                <a:solidFill>
                  <a:srgbClr val="346744"/>
                </a:solidFill>
                <a:latin typeface="Arial"/>
                <a:cs typeface="Arial"/>
              </a:rPr>
              <a:t> </a:t>
            </a:r>
            <a:r>
              <a:rPr sz="1450" b="1" i="1" spc="-50" dirty="0">
                <a:solidFill>
                  <a:srgbClr val="346744"/>
                </a:solidFill>
                <a:latin typeface="Arial"/>
                <a:cs typeface="Arial"/>
              </a:rPr>
              <a:t>: </a:t>
            </a:r>
            <a:r>
              <a:rPr sz="1450" b="1" i="1" dirty="0">
                <a:solidFill>
                  <a:srgbClr val="346744"/>
                </a:solidFill>
                <a:latin typeface="Arial"/>
                <a:cs typeface="Arial"/>
              </a:rPr>
              <a:t>Laser</a:t>
            </a:r>
            <a:r>
              <a:rPr sz="1450" b="1" i="1" spc="45" dirty="0">
                <a:solidFill>
                  <a:srgbClr val="346744"/>
                </a:solidFill>
                <a:latin typeface="Arial"/>
                <a:cs typeface="Arial"/>
              </a:rPr>
              <a:t> </a:t>
            </a:r>
            <a:r>
              <a:rPr sz="1450" b="1" i="1" spc="-10" dirty="0">
                <a:solidFill>
                  <a:srgbClr val="346744"/>
                </a:solidFill>
                <a:latin typeface="Arial"/>
                <a:cs typeface="Arial"/>
              </a:rPr>
              <a:t>Hemorrhoidectomy:</a:t>
            </a:r>
            <a:endParaRPr sz="14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383536" y="4084320"/>
            <a:ext cx="1079500" cy="21082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10"/>
              </a:lnSpc>
            </a:pPr>
            <a:r>
              <a:rPr sz="1450" b="1" i="1" spc="60" dirty="0">
                <a:solidFill>
                  <a:srgbClr val="346744"/>
                </a:solidFill>
                <a:latin typeface="Arial"/>
                <a:cs typeface="Arial"/>
              </a:rPr>
              <a:t>RAFAELO</a:t>
            </a:r>
            <a:r>
              <a:rPr sz="1450" b="1" i="1" spc="75" dirty="0">
                <a:solidFill>
                  <a:srgbClr val="346744"/>
                </a:solidFill>
                <a:latin typeface="Arial"/>
                <a:cs typeface="Arial"/>
              </a:rPr>
              <a:t> </a:t>
            </a:r>
            <a:r>
              <a:rPr sz="1450" b="1" i="1" spc="-50" dirty="0">
                <a:solidFill>
                  <a:srgbClr val="346744"/>
                </a:solidFill>
                <a:latin typeface="Arial"/>
                <a:cs typeface="Arial"/>
              </a:rPr>
              <a:t>:</a:t>
            </a:r>
            <a:endParaRPr sz="1450">
              <a:latin typeface="Arial"/>
              <a:cs typeface="Aria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465832" y="5509260"/>
            <a:ext cx="3828287" cy="1197863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2370820" y="5357902"/>
            <a:ext cx="2534285" cy="25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b="1" i="1" dirty="0">
                <a:solidFill>
                  <a:srgbClr val="346744"/>
                </a:solidFill>
                <a:latin typeface="Arial"/>
                <a:cs typeface="Arial"/>
              </a:rPr>
              <a:t>Stapled</a:t>
            </a:r>
            <a:r>
              <a:rPr sz="1450" b="1" i="1" spc="75" dirty="0">
                <a:solidFill>
                  <a:srgbClr val="346744"/>
                </a:solidFill>
                <a:latin typeface="Arial"/>
                <a:cs typeface="Arial"/>
              </a:rPr>
              <a:t> </a:t>
            </a:r>
            <a:r>
              <a:rPr sz="1450" b="1" i="1" spc="-10" dirty="0">
                <a:solidFill>
                  <a:srgbClr val="346744"/>
                </a:solidFill>
                <a:latin typeface="Arial"/>
                <a:cs typeface="Arial"/>
              </a:rPr>
              <a:t>hemorrhoidectomy:</a:t>
            </a:r>
            <a:endParaRPr sz="14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353084" y="1767350"/>
            <a:ext cx="2790190" cy="90614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b="1" u="sng" dirty="0">
                <a:solidFill>
                  <a:srgbClr val="800000"/>
                </a:solidFill>
                <a:uFill>
                  <a:solidFill>
                    <a:srgbClr val="800000"/>
                  </a:solidFill>
                </a:uFill>
                <a:latin typeface="Arial"/>
                <a:cs typeface="Arial"/>
              </a:rPr>
              <a:t>Surgical</a:t>
            </a:r>
            <a:r>
              <a:rPr sz="1450" b="1" u="sng" spc="155" dirty="0">
                <a:solidFill>
                  <a:srgbClr val="800000"/>
                </a:solidFill>
                <a:uFill>
                  <a:solidFill>
                    <a:srgbClr val="800000"/>
                  </a:solidFill>
                </a:uFill>
                <a:latin typeface="Arial"/>
                <a:cs typeface="Arial"/>
              </a:rPr>
              <a:t> </a:t>
            </a:r>
            <a:r>
              <a:rPr sz="1450" b="1" u="sng" dirty="0">
                <a:solidFill>
                  <a:srgbClr val="800000"/>
                </a:solidFill>
                <a:uFill>
                  <a:solidFill>
                    <a:srgbClr val="800000"/>
                  </a:solidFill>
                </a:uFill>
                <a:latin typeface="Arial"/>
                <a:cs typeface="Arial"/>
              </a:rPr>
              <a:t>treatment</a:t>
            </a:r>
            <a:r>
              <a:rPr sz="1450" b="1" u="sng" spc="70" dirty="0">
                <a:solidFill>
                  <a:srgbClr val="800000"/>
                </a:solidFill>
                <a:uFill>
                  <a:solidFill>
                    <a:srgbClr val="800000"/>
                  </a:solidFill>
                </a:uFill>
                <a:latin typeface="Arial"/>
                <a:cs typeface="Arial"/>
              </a:rPr>
              <a:t> </a:t>
            </a:r>
            <a:r>
              <a:rPr sz="1450" b="1" u="sng" spc="-10" dirty="0">
                <a:solidFill>
                  <a:srgbClr val="800000"/>
                </a:solidFill>
                <a:uFill>
                  <a:solidFill>
                    <a:srgbClr val="800000"/>
                  </a:solidFill>
                </a:uFill>
                <a:latin typeface="Arial"/>
                <a:cs typeface="Arial"/>
              </a:rPr>
              <a:t>conventinal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5"/>
              </a:spcBef>
            </a:pPr>
            <a:endParaRPr sz="1450">
              <a:latin typeface="Arial"/>
              <a:cs typeface="Arial"/>
            </a:endParaRPr>
          </a:p>
          <a:p>
            <a:pPr marL="120650">
              <a:lnSpc>
                <a:spcPct val="100000"/>
              </a:lnSpc>
            </a:pPr>
            <a:r>
              <a:rPr sz="1450" b="1" i="1" dirty="0">
                <a:solidFill>
                  <a:srgbClr val="346744"/>
                </a:solidFill>
                <a:latin typeface="Arial"/>
                <a:cs typeface="Arial"/>
              </a:rPr>
              <a:t>Hemorrhoid</a:t>
            </a:r>
            <a:r>
              <a:rPr sz="1450" b="1" i="1" spc="85" dirty="0">
                <a:solidFill>
                  <a:srgbClr val="346744"/>
                </a:solidFill>
                <a:latin typeface="Arial"/>
                <a:cs typeface="Arial"/>
              </a:rPr>
              <a:t> </a:t>
            </a:r>
            <a:r>
              <a:rPr sz="1450" b="1" i="1" dirty="0">
                <a:solidFill>
                  <a:srgbClr val="346744"/>
                </a:solidFill>
                <a:latin typeface="Arial"/>
                <a:cs typeface="Arial"/>
              </a:rPr>
              <a:t>arterial</a:t>
            </a:r>
            <a:r>
              <a:rPr sz="1450" b="1" i="1" spc="110" dirty="0">
                <a:solidFill>
                  <a:srgbClr val="346744"/>
                </a:solidFill>
                <a:latin typeface="Arial"/>
                <a:cs typeface="Arial"/>
              </a:rPr>
              <a:t> </a:t>
            </a:r>
            <a:r>
              <a:rPr sz="1450" b="1" i="1" spc="-10" dirty="0">
                <a:solidFill>
                  <a:srgbClr val="346744"/>
                </a:solidFill>
                <a:latin typeface="Arial"/>
                <a:cs typeface="Arial"/>
              </a:rPr>
              <a:t>ligation</a:t>
            </a:r>
            <a:endParaRPr sz="1450">
              <a:latin typeface="Arial"/>
              <a:cs typeface="Arial"/>
            </a:endParaRPr>
          </a:p>
        </p:txBody>
      </p:sp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301739" y="4666488"/>
            <a:ext cx="3412235" cy="1395983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6461333" y="4387091"/>
            <a:ext cx="2092325" cy="25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b="1" i="1" dirty="0">
                <a:solidFill>
                  <a:srgbClr val="346744"/>
                </a:solidFill>
                <a:latin typeface="Arial"/>
                <a:cs typeface="Arial"/>
              </a:rPr>
              <a:t>Injection</a:t>
            </a:r>
            <a:r>
              <a:rPr sz="1450" b="1" i="1" spc="85" dirty="0">
                <a:solidFill>
                  <a:srgbClr val="346744"/>
                </a:solidFill>
                <a:latin typeface="Arial"/>
                <a:cs typeface="Arial"/>
              </a:rPr>
              <a:t> </a:t>
            </a:r>
            <a:r>
              <a:rPr sz="1450" b="1" i="1" spc="-10" dirty="0">
                <a:solidFill>
                  <a:srgbClr val="346744"/>
                </a:solidFill>
                <a:latin typeface="Arial"/>
                <a:cs typeface="Arial"/>
              </a:rPr>
              <a:t>sclerotherapy</a:t>
            </a:r>
            <a:endParaRPr sz="1450">
              <a:latin typeface="Arial"/>
              <a:cs typeface="Arial"/>
            </a:endParaRPr>
          </a:p>
        </p:txBody>
      </p:sp>
      <p:pic>
        <p:nvPicPr>
          <p:cNvPr id="16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472428" y="2782824"/>
            <a:ext cx="2813303" cy="142951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057655"/>
            <a:ext cx="10058400" cy="5659120"/>
            <a:chOff x="0" y="1057655"/>
            <a:chExt cx="10058400" cy="56591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057655"/>
              <a:ext cx="10058400" cy="565708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20911" y="6377939"/>
              <a:ext cx="1196339" cy="29565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80403" y="1057655"/>
              <a:ext cx="3777996" cy="5658611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81015" y="2344927"/>
            <a:ext cx="3248025" cy="5378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350" spc="160" dirty="0">
                <a:solidFill>
                  <a:srgbClr val="000000"/>
                </a:solidFill>
                <a:latin typeface="Tahoma"/>
                <a:cs typeface="Tahoma"/>
              </a:rPr>
              <a:t>ANAL</a:t>
            </a:r>
            <a:r>
              <a:rPr sz="3350" spc="-8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3350" spc="-10" dirty="0">
                <a:solidFill>
                  <a:srgbClr val="000000"/>
                </a:solidFill>
                <a:latin typeface="Tahoma"/>
                <a:cs typeface="Tahoma"/>
              </a:rPr>
              <a:t>FISSURE</a:t>
            </a:r>
            <a:endParaRPr sz="335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1048" y="3269397"/>
            <a:ext cx="5026025" cy="1158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8099"/>
              </a:lnSpc>
              <a:spcBef>
                <a:spcPts val="95"/>
              </a:spcBef>
            </a:pPr>
            <a:r>
              <a:rPr sz="1450" spc="-10" dirty="0">
                <a:solidFill>
                  <a:srgbClr val="3D3838"/>
                </a:solidFill>
                <a:latin typeface="Tahoma"/>
                <a:cs typeface="Tahoma"/>
              </a:rPr>
              <a:t>Definition</a:t>
            </a:r>
            <a:r>
              <a:rPr sz="1450" spc="-14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450" spc="-50" dirty="0">
                <a:solidFill>
                  <a:srgbClr val="3D3838"/>
                </a:solidFill>
                <a:latin typeface="Tahoma"/>
                <a:cs typeface="Tahoma"/>
              </a:rPr>
              <a:t>An</a:t>
            </a:r>
            <a:r>
              <a:rPr sz="1450" spc="-12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450" spc="-10" dirty="0">
                <a:solidFill>
                  <a:srgbClr val="3D3838"/>
                </a:solidFill>
                <a:latin typeface="Tahoma"/>
                <a:cs typeface="Tahoma"/>
              </a:rPr>
              <a:t>anal</a:t>
            </a:r>
            <a:r>
              <a:rPr sz="1450" spc="-13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450" spc="-35" dirty="0">
                <a:solidFill>
                  <a:srgbClr val="3D3838"/>
                </a:solidFill>
                <a:latin typeface="Tahoma"/>
                <a:cs typeface="Tahoma"/>
              </a:rPr>
              <a:t>fssure</a:t>
            </a:r>
            <a:r>
              <a:rPr sz="1450" spc="-12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450" spc="-55" dirty="0">
                <a:solidFill>
                  <a:srgbClr val="3D3838"/>
                </a:solidFill>
                <a:latin typeface="Tahoma"/>
                <a:cs typeface="Tahoma"/>
              </a:rPr>
              <a:t>(synonym:</a:t>
            </a:r>
            <a:r>
              <a:rPr sz="1450" spc="-114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450" spc="-40" dirty="0">
                <a:solidFill>
                  <a:srgbClr val="3D3838"/>
                </a:solidFill>
                <a:latin typeface="Tahoma"/>
                <a:cs typeface="Tahoma"/>
              </a:rPr>
              <a:t>fssure-</a:t>
            </a:r>
            <a:r>
              <a:rPr sz="1450" spc="-35" dirty="0">
                <a:solidFill>
                  <a:srgbClr val="3D3838"/>
                </a:solidFill>
                <a:latin typeface="Tahoma"/>
                <a:cs typeface="Tahoma"/>
              </a:rPr>
              <a:t>in-</a:t>
            </a:r>
            <a:r>
              <a:rPr sz="1450" spc="-40" dirty="0">
                <a:solidFill>
                  <a:srgbClr val="3D3838"/>
                </a:solidFill>
                <a:latin typeface="Tahoma"/>
                <a:cs typeface="Tahoma"/>
              </a:rPr>
              <a:t>ano)</a:t>
            </a:r>
            <a:r>
              <a:rPr sz="1450" spc="-15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450" spc="-10" dirty="0">
                <a:solidFill>
                  <a:srgbClr val="3D3838"/>
                </a:solidFill>
                <a:latin typeface="Tahoma"/>
                <a:cs typeface="Tahoma"/>
              </a:rPr>
              <a:t>is</a:t>
            </a:r>
            <a:r>
              <a:rPr sz="1450" spc="-114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450" spc="-50" dirty="0">
                <a:solidFill>
                  <a:srgbClr val="3D3838"/>
                </a:solidFill>
                <a:latin typeface="Tahoma"/>
                <a:cs typeface="Tahoma"/>
              </a:rPr>
              <a:t>a </a:t>
            </a:r>
            <a:r>
              <a:rPr sz="1450" spc="-10" dirty="0">
                <a:solidFill>
                  <a:srgbClr val="3D3838"/>
                </a:solidFill>
                <a:latin typeface="Tahoma"/>
                <a:cs typeface="Tahoma"/>
              </a:rPr>
              <a:t>longitudinal</a:t>
            </a:r>
            <a:r>
              <a:rPr sz="1450" spc="-16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450" spc="-10" dirty="0">
                <a:solidFill>
                  <a:srgbClr val="3D3838"/>
                </a:solidFill>
                <a:latin typeface="Tahoma"/>
                <a:cs typeface="Tahoma"/>
              </a:rPr>
              <a:t>ulcer</a:t>
            </a:r>
            <a:r>
              <a:rPr sz="1450" spc="-14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450" dirty="0">
                <a:solidFill>
                  <a:srgbClr val="3D3838"/>
                </a:solidFill>
                <a:latin typeface="Tahoma"/>
                <a:cs typeface="Tahoma"/>
              </a:rPr>
              <a:t>in</a:t>
            </a:r>
            <a:r>
              <a:rPr sz="1450" spc="-12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450" spc="-25" dirty="0">
                <a:solidFill>
                  <a:srgbClr val="3D3838"/>
                </a:solidFill>
                <a:latin typeface="Tahoma"/>
                <a:cs typeface="Tahoma"/>
              </a:rPr>
              <a:t>the</a:t>
            </a:r>
            <a:r>
              <a:rPr sz="1450" spc="-14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450" spc="-20" dirty="0">
                <a:solidFill>
                  <a:srgbClr val="3D3838"/>
                </a:solidFill>
                <a:latin typeface="Tahoma"/>
                <a:cs typeface="Tahoma"/>
              </a:rPr>
              <a:t>anoderm</a:t>
            </a:r>
            <a:r>
              <a:rPr sz="1450" spc="-15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450" spc="-10" dirty="0">
                <a:solidFill>
                  <a:srgbClr val="3D3838"/>
                </a:solidFill>
                <a:latin typeface="Tahoma"/>
                <a:cs typeface="Tahoma"/>
              </a:rPr>
              <a:t>of</a:t>
            </a:r>
            <a:r>
              <a:rPr sz="1450" spc="-15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450" spc="-20" dirty="0">
                <a:solidFill>
                  <a:srgbClr val="3D3838"/>
                </a:solidFill>
                <a:latin typeface="Tahoma"/>
                <a:cs typeface="Tahoma"/>
              </a:rPr>
              <a:t>the</a:t>
            </a:r>
            <a:r>
              <a:rPr sz="1450" spc="-14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450" dirty="0">
                <a:solidFill>
                  <a:srgbClr val="3D3838"/>
                </a:solidFill>
                <a:latin typeface="Tahoma"/>
                <a:cs typeface="Tahoma"/>
              </a:rPr>
              <a:t>distal</a:t>
            </a:r>
            <a:r>
              <a:rPr sz="1450" spc="-15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450" spc="-10" dirty="0">
                <a:solidFill>
                  <a:srgbClr val="3D3838"/>
                </a:solidFill>
                <a:latin typeface="Tahoma"/>
                <a:cs typeface="Tahoma"/>
              </a:rPr>
              <a:t>anal</a:t>
            </a:r>
            <a:r>
              <a:rPr sz="1450" spc="-15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450" spc="-10" dirty="0">
                <a:solidFill>
                  <a:srgbClr val="3D3838"/>
                </a:solidFill>
                <a:latin typeface="Tahoma"/>
                <a:cs typeface="Tahoma"/>
              </a:rPr>
              <a:t>canal</a:t>
            </a:r>
            <a:r>
              <a:rPr sz="1450" spc="-12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450" spc="-70" dirty="0">
                <a:solidFill>
                  <a:srgbClr val="3D3838"/>
                </a:solidFill>
                <a:latin typeface="Tahoma"/>
                <a:cs typeface="Tahoma"/>
              </a:rPr>
              <a:t>,</a:t>
            </a:r>
            <a:r>
              <a:rPr sz="1450" spc="-13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450" spc="-10" dirty="0">
                <a:solidFill>
                  <a:srgbClr val="3D3838"/>
                </a:solidFill>
                <a:latin typeface="Tahoma"/>
                <a:cs typeface="Tahoma"/>
              </a:rPr>
              <a:t>which </a:t>
            </a:r>
            <a:r>
              <a:rPr sz="1450" spc="-30" dirty="0">
                <a:solidFill>
                  <a:srgbClr val="3D3838"/>
                </a:solidFill>
                <a:latin typeface="Tahoma"/>
                <a:cs typeface="Tahoma"/>
              </a:rPr>
              <a:t>extends</a:t>
            </a:r>
            <a:r>
              <a:rPr sz="1450" spc="-13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450" spc="-20" dirty="0">
                <a:solidFill>
                  <a:srgbClr val="3D3838"/>
                </a:solidFill>
                <a:latin typeface="Tahoma"/>
                <a:cs typeface="Tahoma"/>
              </a:rPr>
              <a:t>from</a:t>
            </a:r>
            <a:r>
              <a:rPr sz="1450" spc="-15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450" spc="-20" dirty="0">
                <a:solidFill>
                  <a:srgbClr val="3D3838"/>
                </a:solidFill>
                <a:latin typeface="Tahoma"/>
                <a:cs typeface="Tahoma"/>
              </a:rPr>
              <a:t>the</a:t>
            </a:r>
            <a:r>
              <a:rPr sz="1450" spc="-12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450" spc="-10" dirty="0">
                <a:solidFill>
                  <a:srgbClr val="3D3838"/>
                </a:solidFill>
                <a:latin typeface="Tahoma"/>
                <a:cs typeface="Tahoma"/>
              </a:rPr>
              <a:t>anal</a:t>
            </a:r>
            <a:r>
              <a:rPr sz="1450" spc="-14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450" spc="-45" dirty="0">
                <a:solidFill>
                  <a:srgbClr val="3D3838"/>
                </a:solidFill>
                <a:latin typeface="Tahoma"/>
                <a:cs typeface="Tahoma"/>
              </a:rPr>
              <a:t>verge</a:t>
            </a:r>
            <a:r>
              <a:rPr sz="1450" spc="-12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450" spc="-10" dirty="0">
                <a:solidFill>
                  <a:srgbClr val="3D3838"/>
                </a:solidFill>
                <a:latin typeface="Tahoma"/>
                <a:cs typeface="Tahoma"/>
              </a:rPr>
              <a:t>proximally</a:t>
            </a:r>
            <a:r>
              <a:rPr sz="1450" spc="-13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450" spc="-25" dirty="0">
                <a:solidFill>
                  <a:srgbClr val="3D3838"/>
                </a:solidFill>
                <a:latin typeface="Tahoma"/>
                <a:cs typeface="Tahoma"/>
              </a:rPr>
              <a:t>towards,</a:t>
            </a:r>
            <a:r>
              <a:rPr sz="1450" spc="-16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450" dirty="0">
                <a:solidFill>
                  <a:srgbClr val="3D3838"/>
                </a:solidFill>
                <a:latin typeface="Tahoma"/>
                <a:cs typeface="Tahoma"/>
              </a:rPr>
              <a:t>but</a:t>
            </a:r>
            <a:r>
              <a:rPr sz="1450" spc="-13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450" spc="-25" dirty="0">
                <a:solidFill>
                  <a:srgbClr val="3D3838"/>
                </a:solidFill>
                <a:latin typeface="Tahoma"/>
                <a:cs typeface="Tahoma"/>
              </a:rPr>
              <a:t>not</a:t>
            </a:r>
            <a:r>
              <a:rPr sz="1450" spc="50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450" spc="-25" dirty="0">
                <a:solidFill>
                  <a:srgbClr val="3D3838"/>
                </a:solidFill>
                <a:latin typeface="Tahoma"/>
                <a:cs typeface="Tahoma"/>
              </a:rPr>
              <a:t>beyond,</a:t>
            </a:r>
            <a:r>
              <a:rPr sz="1450" spc="-13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450" spc="-20" dirty="0">
                <a:solidFill>
                  <a:srgbClr val="3D3838"/>
                </a:solidFill>
                <a:latin typeface="Tahoma"/>
                <a:cs typeface="Tahoma"/>
              </a:rPr>
              <a:t>the</a:t>
            </a:r>
            <a:r>
              <a:rPr sz="1450" spc="-10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450" spc="-20" dirty="0">
                <a:solidFill>
                  <a:srgbClr val="3D3838"/>
                </a:solidFill>
                <a:latin typeface="Tahoma"/>
                <a:cs typeface="Tahoma"/>
              </a:rPr>
              <a:t>dentate</a:t>
            </a:r>
            <a:r>
              <a:rPr sz="1450" spc="-13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450" spc="-20" dirty="0">
                <a:solidFill>
                  <a:srgbClr val="3D3838"/>
                </a:solidFill>
                <a:latin typeface="Tahoma"/>
                <a:cs typeface="Tahoma"/>
              </a:rPr>
              <a:t>line.</a:t>
            </a:r>
            <a:endParaRPr sz="1450">
              <a:latin typeface="Tahoma"/>
              <a:cs typeface="Tahom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93776" y="1648967"/>
            <a:ext cx="9196070" cy="3961129"/>
            <a:chOff x="493776" y="1648967"/>
            <a:chExt cx="9196070" cy="3961129"/>
          </a:xfrm>
        </p:grpSpPr>
        <p:sp>
          <p:nvSpPr>
            <p:cNvPr id="9" name="object 9"/>
            <p:cNvSpPr/>
            <p:nvPr/>
          </p:nvSpPr>
          <p:spPr>
            <a:xfrm>
              <a:off x="495300" y="5332476"/>
              <a:ext cx="271780" cy="273050"/>
            </a:xfrm>
            <a:custGeom>
              <a:avLst/>
              <a:gdLst/>
              <a:ahLst/>
              <a:cxnLst/>
              <a:rect l="l" t="t" r="r" b="b"/>
              <a:pathLst>
                <a:path w="271780" h="273050">
                  <a:moveTo>
                    <a:pt x="135636" y="272796"/>
                  </a:moveTo>
                  <a:lnTo>
                    <a:pt x="92854" y="265846"/>
                  </a:lnTo>
                  <a:lnTo>
                    <a:pt x="55632" y="246461"/>
                  </a:lnTo>
                  <a:lnTo>
                    <a:pt x="26237" y="216834"/>
                  </a:lnTo>
                  <a:lnTo>
                    <a:pt x="6937" y="179161"/>
                  </a:lnTo>
                  <a:lnTo>
                    <a:pt x="0" y="135636"/>
                  </a:lnTo>
                  <a:lnTo>
                    <a:pt x="6937" y="92854"/>
                  </a:lnTo>
                  <a:lnTo>
                    <a:pt x="26237" y="55632"/>
                  </a:lnTo>
                  <a:lnTo>
                    <a:pt x="55632" y="26237"/>
                  </a:lnTo>
                  <a:lnTo>
                    <a:pt x="92854" y="6937"/>
                  </a:lnTo>
                  <a:lnTo>
                    <a:pt x="135636" y="0"/>
                  </a:lnTo>
                  <a:lnTo>
                    <a:pt x="179002" y="6937"/>
                  </a:lnTo>
                  <a:lnTo>
                    <a:pt x="216298" y="26237"/>
                  </a:lnTo>
                  <a:lnTo>
                    <a:pt x="245473" y="55632"/>
                  </a:lnTo>
                  <a:lnTo>
                    <a:pt x="264481" y="92854"/>
                  </a:lnTo>
                  <a:lnTo>
                    <a:pt x="271272" y="135636"/>
                  </a:lnTo>
                  <a:lnTo>
                    <a:pt x="264481" y="179161"/>
                  </a:lnTo>
                  <a:lnTo>
                    <a:pt x="245473" y="216834"/>
                  </a:lnTo>
                  <a:lnTo>
                    <a:pt x="216298" y="246461"/>
                  </a:lnTo>
                  <a:lnTo>
                    <a:pt x="179002" y="265846"/>
                  </a:lnTo>
                  <a:lnTo>
                    <a:pt x="135636" y="272796"/>
                  </a:lnTo>
                  <a:close/>
                </a:path>
              </a:pathLst>
            </a:custGeom>
            <a:solidFill>
              <a:srgbClr val="8C7C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93776" y="5330952"/>
              <a:ext cx="276225" cy="276225"/>
            </a:xfrm>
            <a:custGeom>
              <a:avLst/>
              <a:gdLst/>
              <a:ahLst/>
              <a:cxnLst/>
              <a:rect l="l" t="t" r="r" b="b"/>
              <a:pathLst>
                <a:path w="276225" h="276225">
                  <a:moveTo>
                    <a:pt x="135636" y="275559"/>
                  </a:moveTo>
                  <a:lnTo>
                    <a:pt x="135382" y="275559"/>
                  </a:lnTo>
                  <a:lnTo>
                    <a:pt x="93634" y="268882"/>
                  </a:lnTo>
                  <a:lnTo>
                    <a:pt x="55961" y="249411"/>
                  </a:lnTo>
                  <a:lnTo>
                    <a:pt x="26334" y="219553"/>
                  </a:lnTo>
                  <a:lnTo>
                    <a:pt x="6949" y="181429"/>
                  </a:lnTo>
                  <a:lnTo>
                    <a:pt x="0" y="137160"/>
                  </a:lnTo>
                  <a:lnTo>
                    <a:pt x="6949" y="93634"/>
                  </a:lnTo>
                  <a:lnTo>
                    <a:pt x="26334" y="55961"/>
                  </a:lnTo>
                  <a:lnTo>
                    <a:pt x="55961" y="26334"/>
                  </a:lnTo>
                  <a:lnTo>
                    <a:pt x="93634" y="6949"/>
                  </a:lnTo>
                  <a:lnTo>
                    <a:pt x="137160" y="0"/>
                  </a:lnTo>
                  <a:lnTo>
                    <a:pt x="137160" y="1524"/>
                  </a:lnTo>
                  <a:lnTo>
                    <a:pt x="135636" y="3048"/>
                  </a:lnTo>
                  <a:lnTo>
                    <a:pt x="135636" y="4572"/>
                  </a:lnTo>
                  <a:lnTo>
                    <a:pt x="137160" y="4572"/>
                  </a:lnTo>
                  <a:lnTo>
                    <a:pt x="95280" y="11338"/>
                  </a:lnTo>
                  <a:lnTo>
                    <a:pt x="58887" y="30175"/>
                  </a:lnTo>
                  <a:lnTo>
                    <a:pt x="30175" y="58887"/>
                  </a:lnTo>
                  <a:lnTo>
                    <a:pt x="11338" y="95280"/>
                  </a:lnTo>
                  <a:lnTo>
                    <a:pt x="4572" y="137160"/>
                  </a:lnTo>
                  <a:lnTo>
                    <a:pt x="11338" y="179783"/>
                  </a:lnTo>
                  <a:lnTo>
                    <a:pt x="30175" y="216627"/>
                  </a:lnTo>
                  <a:lnTo>
                    <a:pt x="58887" y="245571"/>
                  </a:lnTo>
                  <a:lnTo>
                    <a:pt x="95280" y="264493"/>
                  </a:lnTo>
                  <a:lnTo>
                    <a:pt x="137160" y="271272"/>
                  </a:lnTo>
                  <a:lnTo>
                    <a:pt x="135636" y="271272"/>
                  </a:lnTo>
                  <a:lnTo>
                    <a:pt x="135636" y="275559"/>
                  </a:lnTo>
                  <a:close/>
                </a:path>
                <a:path w="276225" h="276225">
                  <a:moveTo>
                    <a:pt x="139479" y="364"/>
                  </a:moveTo>
                  <a:lnTo>
                    <a:pt x="137160" y="0"/>
                  </a:lnTo>
                  <a:lnTo>
                    <a:pt x="140208" y="0"/>
                  </a:lnTo>
                  <a:lnTo>
                    <a:pt x="139479" y="364"/>
                  </a:lnTo>
                  <a:close/>
                </a:path>
                <a:path w="276225" h="276225">
                  <a:moveTo>
                    <a:pt x="271272" y="137160"/>
                  </a:moveTo>
                  <a:lnTo>
                    <a:pt x="264493" y="95280"/>
                  </a:lnTo>
                  <a:lnTo>
                    <a:pt x="245571" y="58887"/>
                  </a:lnTo>
                  <a:lnTo>
                    <a:pt x="216627" y="30175"/>
                  </a:lnTo>
                  <a:lnTo>
                    <a:pt x="179783" y="11338"/>
                  </a:lnTo>
                  <a:lnTo>
                    <a:pt x="137160" y="4572"/>
                  </a:lnTo>
                  <a:lnTo>
                    <a:pt x="137160" y="1524"/>
                  </a:lnTo>
                  <a:lnTo>
                    <a:pt x="181429" y="6949"/>
                  </a:lnTo>
                  <a:lnTo>
                    <a:pt x="219553" y="26334"/>
                  </a:lnTo>
                  <a:lnTo>
                    <a:pt x="249411" y="55961"/>
                  </a:lnTo>
                  <a:lnTo>
                    <a:pt x="268882" y="93634"/>
                  </a:lnTo>
                  <a:lnTo>
                    <a:pt x="275600" y="135636"/>
                  </a:lnTo>
                  <a:lnTo>
                    <a:pt x="271272" y="135636"/>
                  </a:lnTo>
                  <a:lnTo>
                    <a:pt x="271272" y="137160"/>
                  </a:lnTo>
                  <a:close/>
                </a:path>
                <a:path w="276225" h="276225">
                  <a:moveTo>
                    <a:pt x="275843" y="137160"/>
                  </a:moveTo>
                  <a:lnTo>
                    <a:pt x="272795" y="137160"/>
                  </a:lnTo>
                  <a:lnTo>
                    <a:pt x="272795" y="135636"/>
                  </a:lnTo>
                  <a:lnTo>
                    <a:pt x="275600" y="135636"/>
                  </a:lnTo>
                  <a:lnTo>
                    <a:pt x="275843" y="137160"/>
                  </a:lnTo>
                  <a:close/>
                </a:path>
                <a:path w="276225" h="276225">
                  <a:moveTo>
                    <a:pt x="138968" y="275559"/>
                  </a:moveTo>
                  <a:lnTo>
                    <a:pt x="140208" y="274320"/>
                  </a:lnTo>
                  <a:lnTo>
                    <a:pt x="140208" y="272796"/>
                  </a:lnTo>
                  <a:lnTo>
                    <a:pt x="138684" y="271272"/>
                  </a:lnTo>
                  <a:lnTo>
                    <a:pt x="137160" y="271272"/>
                  </a:lnTo>
                  <a:lnTo>
                    <a:pt x="179783" y="264493"/>
                  </a:lnTo>
                  <a:lnTo>
                    <a:pt x="216627" y="245571"/>
                  </a:lnTo>
                  <a:lnTo>
                    <a:pt x="245571" y="216627"/>
                  </a:lnTo>
                  <a:lnTo>
                    <a:pt x="264493" y="179783"/>
                  </a:lnTo>
                  <a:lnTo>
                    <a:pt x="271272" y="137160"/>
                  </a:lnTo>
                  <a:lnTo>
                    <a:pt x="272795" y="137160"/>
                  </a:lnTo>
                  <a:lnTo>
                    <a:pt x="274319" y="140208"/>
                  </a:lnTo>
                  <a:lnTo>
                    <a:pt x="275364" y="140208"/>
                  </a:lnTo>
                  <a:lnTo>
                    <a:pt x="268882" y="181429"/>
                  </a:lnTo>
                  <a:lnTo>
                    <a:pt x="249411" y="219553"/>
                  </a:lnTo>
                  <a:lnTo>
                    <a:pt x="219553" y="249411"/>
                  </a:lnTo>
                  <a:lnTo>
                    <a:pt x="181429" y="268882"/>
                  </a:lnTo>
                  <a:lnTo>
                    <a:pt x="138968" y="275559"/>
                  </a:lnTo>
                  <a:close/>
                </a:path>
                <a:path w="276225" h="276225">
                  <a:moveTo>
                    <a:pt x="275843" y="140208"/>
                  </a:moveTo>
                  <a:lnTo>
                    <a:pt x="275364" y="140208"/>
                  </a:lnTo>
                  <a:lnTo>
                    <a:pt x="275843" y="137160"/>
                  </a:lnTo>
                  <a:lnTo>
                    <a:pt x="275843" y="140208"/>
                  </a:lnTo>
                  <a:close/>
                </a:path>
                <a:path w="276225" h="276225">
                  <a:moveTo>
                    <a:pt x="137160" y="275844"/>
                  </a:moveTo>
                  <a:lnTo>
                    <a:pt x="135636" y="275844"/>
                  </a:lnTo>
                  <a:lnTo>
                    <a:pt x="135636" y="275559"/>
                  </a:lnTo>
                  <a:lnTo>
                    <a:pt x="135382" y="275559"/>
                  </a:lnTo>
                  <a:lnTo>
                    <a:pt x="137160" y="275844"/>
                  </a:lnTo>
                  <a:close/>
                </a:path>
                <a:path w="276225" h="276225">
                  <a:moveTo>
                    <a:pt x="138684" y="275844"/>
                  </a:moveTo>
                  <a:lnTo>
                    <a:pt x="137160" y="275844"/>
                  </a:lnTo>
                  <a:lnTo>
                    <a:pt x="138968" y="275559"/>
                  </a:lnTo>
                  <a:lnTo>
                    <a:pt x="138684" y="2758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55307" y="1648967"/>
              <a:ext cx="3034283" cy="396087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8086344" y="4271772"/>
              <a:ext cx="277495" cy="970915"/>
            </a:xfrm>
            <a:custGeom>
              <a:avLst/>
              <a:gdLst/>
              <a:ahLst/>
              <a:cxnLst/>
              <a:rect l="l" t="t" r="r" b="b"/>
              <a:pathLst>
                <a:path w="277495" h="970914">
                  <a:moveTo>
                    <a:pt x="179832" y="966215"/>
                  </a:moveTo>
                  <a:lnTo>
                    <a:pt x="143255" y="966215"/>
                  </a:lnTo>
                  <a:lnTo>
                    <a:pt x="135635" y="958595"/>
                  </a:lnTo>
                  <a:lnTo>
                    <a:pt x="134111" y="955547"/>
                  </a:lnTo>
                  <a:lnTo>
                    <a:pt x="132587" y="955547"/>
                  </a:lnTo>
                  <a:lnTo>
                    <a:pt x="132587" y="952499"/>
                  </a:lnTo>
                  <a:lnTo>
                    <a:pt x="131063" y="952499"/>
                  </a:lnTo>
                  <a:lnTo>
                    <a:pt x="128016" y="949451"/>
                  </a:lnTo>
                  <a:lnTo>
                    <a:pt x="123443" y="946404"/>
                  </a:lnTo>
                  <a:lnTo>
                    <a:pt x="118871" y="941831"/>
                  </a:lnTo>
                  <a:lnTo>
                    <a:pt x="114061" y="937378"/>
                  </a:lnTo>
                  <a:lnTo>
                    <a:pt x="90106" y="903541"/>
                  </a:lnTo>
                  <a:lnTo>
                    <a:pt x="74104" y="867917"/>
                  </a:lnTo>
                  <a:lnTo>
                    <a:pt x="70508" y="857202"/>
                  </a:lnTo>
                  <a:lnTo>
                    <a:pt x="67055" y="847343"/>
                  </a:lnTo>
                  <a:lnTo>
                    <a:pt x="63626" y="839366"/>
                  </a:lnTo>
                  <a:lnTo>
                    <a:pt x="60197" y="831532"/>
                  </a:lnTo>
                  <a:lnTo>
                    <a:pt x="56768" y="823983"/>
                  </a:lnTo>
                  <a:lnTo>
                    <a:pt x="53339" y="816863"/>
                  </a:lnTo>
                  <a:lnTo>
                    <a:pt x="44195" y="784859"/>
                  </a:lnTo>
                  <a:lnTo>
                    <a:pt x="40790" y="775715"/>
                  </a:lnTo>
                  <a:lnTo>
                    <a:pt x="37528" y="766571"/>
                  </a:lnTo>
                  <a:lnTo>
                    <a:pt x="34551" y="757427"/>
                  </a:lnTo>
                  <a:lnTo>
                    <a:pt x="32003" y="748283"/>
                  </a:lnTo>
                  <a:lnTo>
                    <a:pt x="29098" y="740520"/>
                  </a:lnTo>
                  <a:lnTo>
                    <a:pt x="22240" y="693157"/>
                  </a:lnTo>
                  <a:lnTo>
                    <a:pt x="21335" y="684275"/>
                  </a:lnTo>
                  <a:lnTo>
                    <a:pt x="19692" y="673988"/>
                  </a:lnTo>
                  <a:lnTo>
                    <a:pt x="17335" y="663701"/>
                  </a:lnTo>
                  <a:lnTo>
                    <a:pt x="14692" y="653414"/>
                  </a:lnTo>
                  <a:lnTo>
                    <a:pt x="12191" y="643127"/>
                  </a:lnTo>
                  <a:lnTo>
                    <a:pt x="5988" y="599336"/>
                  </a:lnTo>
                  <a:lnTo>
                    <a:pt x="5905" y="594931"/>
                  </a:lnTo>
                  <a:lnTo>
                    <a:pt x="5452" y="585858"/>
                  </a:lnTo>
                  <a:lnTo>
                    <a:pt x="4571" y="576071"/>
                  </a:lnTo>
                  <a:lnTo>
                    <a:pt x="4071" y="565260"/>
                  </a:lnTo>
                  <a:lnTo>
                    <a:pt x="2857" y="553592"/>
                  </a:lnTo>
                  <a:lnTo>
                    <a:pt x="1357" y="541353"/>
                  </a:lnTo>
                  <a:lnTo>
                    <a:pt x="0" y="528827"/>
                  </a:lnTo>
                  <a:lnTo>
                    <a:pt x="0" y="481583"/>
                  </a:lnTo>
                  <a:lnTo>
                    <a:pt x="2928" y="438959"/>
                  </a:lnTo>
                  <a:lnTo>
                    <a:pt x="5047" y="413765"/>
                  </a:lnTo>
                  <a:lnTo>
                    <a:pt x="5143" y="412622"/>
                  </a:lnTo>
                  <a:lnTo>
                    <a:pt x="7071" y="397144"/>
                  </a:lnTo>
                  <a:lnTo>
                    <a:pt x="9143" y="387095"/>
                  </a:lnTo>
                  <a:lnTo>
                    <a:pt x="10286" y="377046"/>
                  </a:lnTo>
                  <a:lnTo>
                    <a:pt x="12572" y="357520"/>
                  </a:lnTo>
                  <a:lnTo>
                    <a:pt x="13716" y="347471"/>
                  </a:lnTo>
                  <a:lnTo>
                    <a:pt x="14882" y="338327"/>
                  </a:lnTo>
                  <a:lnTo>
                    <a:pt x="16192" y="329183"/>
                  </a:lnTo>
                  <a:lnTo>
                    <a:pt x="17787" y="320039"/>
                  </a:lnTo>
                  <a:lnTo>
                    <a:pt x="19811" y="310895"/>
                  </a:lnTo>
                  <a:lnTo>
                    <a:pt x="22097" y="295084"/>
                  </a:lnTo>
                  <a:lnTo>
                    <a:pt x="23240" y="287535"/>
                  </a:lnTo>
                  <a:lnTo>
                    <a:pt x="24383" y="280416"/>
                  </a:lnTo>
                  <a:lnTo>
                    <a:pt x="26908" y="272414"/>
                  </a:lnTo>
                  <a:lnTo>
                    <a:pt x="32527" y="256412"/>
                  </a:lnTo>
                  <a:lnTo>
                    <a:pt x="35051" y="248411"/>
                  </a:lnTo>
                  <a:lnTo>
                    <a:pt x="37123" y="239529"/>
                  </a:lnTo>
                  <a:lnTo>
                    <a:pt x="39052" y="231076"/>
                  </a:lnTo>
                  <a:lnTo>
                    <a:pt x="41266" y="222908"/>
                  </a:lnTo>
                  <a:lnTo>
                    <a:pt x="44091" y="215169"/>
                  </a:lnTo>
                  <a:lnTo>
                    <a:pt x="47195" y="206240"/>
                  </a:lnTo>
                  <a:lnTo>
                    <a:pt x="51053" y="198310"/>
                  </a:lnTo>
                  <a:lnTo>
                    <a:pt x="54911" y="190666"/>
                  </a:lnTo>
                  <a:lnTo>
                    <a:pt x="57911" y="182879"/>
                  </a:lnTo>
                  <a:lnTo>
                    <a:pt x="59721" y="174878"/>
                  </a:lnTo>
                  <a:lnTo>
                    <a:pt x="62197" y="158876"/>
                  </a:lnTo>
                  <a:lnTo>
                    <a:pt x="64007" y="150875"/>
                  </a:lnTo>
                  <a:lnTo>
                    <a:pt x="66531" y="142874"/>
                  </a:lnTo>
                  <a:lnTo>
                    <a:pt x="72151" y="126872"/>
                  </a:lnTo>
                  <a:lnTo>
                    <a:pt x="74675" y="118871"/>
                  </a:lnTo>
                  <a:lnTo>
                    <a:pt x="89630" y="79200"/>
                  </a:lnTo>
                  <a:lnTo>
                    <a:pt x="91820" y="68579"/>
                  </a:lnTo>
                  <a:lnTo>
                    <a:pt x="94582" y="57959"/>
                  </a:lnTo>
                  <a:lnTo>
                    <a:pt x="99059" y="48767"/>
                  </a:lnTo>
                  <a:lnTo>
                    <a:pt x="107536" y="42481"/>
                  </a:lnTo>
                  <a:lnTo>
                    <a:pt x="118871" y="37337"/>
                  </a:lnTo>
                  <a:lnTo>
                    <a:pt x="129063" y="33337"/>
                  </a:lnTo>
                  <a:lnTo>
                    <a:pt x="134111" y="30479"/>
                  </a:lnTo>
                  <a:lnTo>
                    <a:pt x="134111" y="27431"/>
                  </a:lnTo>
                  <a:lnTo>
                    <a:pt x="135635" y="22859"/>
                  </a:lnTo>
                  <a:lnTo>
                    <a:pt x="135635" y="21335"/>
                  </a:lnTo>
                  <a:lnTo>
                    <a:pt x="138683" y="15239"/>
                  </a:lnTo>
                  <a:lnTo>
                    <a:pt x="144779" y="9143"/>
                  </a:lnTo>
                  <a:lnTo>
                    <a:pt x="146303" y="6095"/>
                  </a:lnTo>
                  <a:lnTo>
                    <a:pt x="152400" y="3047"/>
                  </a:lnTo>
                  <a:lnTo>
                    <a:pt x="155448" y="3047"/>
                  </a:lnTo>
                  <a:lnTo>
                    <a:pt x="156971" y="1524"/>
                  </a:lnTo>
                  <a:lnTo>
                    <a:pt x="160019" y="0"/>
                  </a:lnTo>
                  <a:lnTo>
                    <a:pt x="178307" y="0"/>
                  </a:lnTo>
                  <a:lnTo>
                    <a:pt x="181355" y="1524"/>
                  </a:lnTo>
                  <a:lnTo>
                    <a:pt x="184403" y="1524"/>
                  </a:lnTo>
                  <a:lnTo>
                    <a:pt x="185927" y="3047"/>
                  </a:lnTo>
                  <a:lnTo>
                    <a:pt x="192023" y="6095"/>
                  </a:lnTo>
                  <a:lnTo>
                    <a:pt x="193548" y="9143"/>
                  </a:lnTo>
                  <a:lnTo>
                    <a:pt x="195071" y="10667"/>
                  </a:lnTo>
                  <a:lnTo>
                    <a:pt x="198119" y="12191"/>
                  </a:lnTo>
                  <a:lnTo>
                    <a:pt x="199643" y="15239"/>
                  </a:lnTo>
                  <a:lnTo>
                    <a:pt x="201167" y="16763"/>
                  </a:lnTo>
                  <a:lnTo>
                    <a:pt x="202691" y="19811"/>
                  </a:lnTo>
                  <a:lnTo>
                    <a:pt x="204216" y="21335"/>
                  </a:lnTo>
                  <a:lnTo>
                    <a:pt x="204216" y="25908"/>
                  </a:lnTo>
                  <a:lnTo>
                    <a:pt x="206477" y="31503"/>
                  </a:lnTo>
                  <a:lnTo>
                    <a:pt x="208597" y="38671"/>
                  </a:lnTo>
                  <a:lnTo>
                    <a:pt x="210430" y="46696"/>
                  </a:lnTo>
                  <a:lnTo>
                    <a:pt x="211835" y="54863"/>
                  </a:lnTo>
                  <a:lnTo>
                    <a:pt x="214764" y="64269"/>
                  </a:lnTo>
                  <a:lnTo>
                    <a:pt x="216979" y="74104"/>
                  </a:lnTo>
                  <a:lnTo>
                    <a:pt x="218908" y="84224"/>
                  </a:lnTo>
                  <a:lnTo>
                    <a:pt x="220979" y="94487"/>
                  </a:lnTo>
                  <a:lnTo>
                    <a:pt x="223503" y="105012"/>
                  </a:lnTo>
                  <a:lnTo>
                    <a:pt x="229123" y="126634"/>
                  </a:lnTo>
                  <a:lnTo>
                    <a:pt x="231648" y="137159"/>
                  </a:lnTo>
                  <a:lnTo>
                    <a:pt x="233909" y="146303"/>
                  </a:lnTo>
                  <a:lnTo>
                    <a:pt x="236029" y="155447"/>
                  </a:lnTo>
                  <a:lnTo>
                    <a:pt x="237862" y="164591"/>
                  </a:lnTo>
                  <a:lnTo>
                    <a:pt x="239267" y="173735"/>
                  </a:lnTo>
                  <a:lnTo>
                    <a:pt x="241053" y="181736"/>
                  </a:lnTo>
                  <a:lnTo>
                    <a:pt x="242125" y="189737"/>
                  </a:lnTo>
                  <a:lnTo>
                    <a:pt x="242911" y="197738"/>
                  </a:lnTo>
                  <a:lnTo>
                    <a:pt x="243839" y="205739"/>
                  </a:lnTo>
                  <a:lnTo>
                    <a:pt x="246033" y="214883"/>
                  </a:lnTo>
                  <a:lnTo>
                    <a:pt x="248221" y="225170"/>
                  </a:lnTo>
                  <a:lnTo>
                    <a:pt x="250054" y="235743"/>
                  </a:lnTo>
                  <a:lnTo>
                    <a:pt x="251459" y="246887"/>
                  </a:lnTo>
                  <a:lnTo>
                    <a:pt x="253483" y="259937"/>
                  </a:lnTo>
                  <a:lnTo>
                    <a:pt x="255079" y="273557"/>
                  </a:lnTo>
                  <a:lnTo>
                    <a:pt x="256389" y="287178"/>
                  </a:lnTo>
                  <a:lnTo>
                    <a:pt x="257555" y="300227"/>
                  </a:lnTo>
                  <a:lnTo>
                    <a:pt x="258936" y="310038"/>
                  </a:lnTo>
                  <a:lnTo>
                    <a:pt x="262270" y="328517"/>
                  </a:lnTo>
                  <a:lnTo>
                    <a:pt x="263651" y="338327"/>
                  </a:lnTo>
                  <a:lnTo>
                    <a:pt x="265032" y="348614"/>
                  </a:lnTo>
                  <a:lnTo>
                    <a:pt x="268366" y="369188"/>
                  </a:lnTo>
                  <a:lnTo>
                    <a:pt x="269748" y="379475"/>
                  </a:lnTo>
                  <a:lnTo>
                    <a:pt x="271129" y="390905"/>
                  </a:lnTo>
                  <a:lnTo>
                    <a:pt x="274462" y="413765"/>
                  </a:lnTo>
                  <a:lnTo>
                    <a:pt x="275843" y="425195"/>
                  </a:lnTo>
                  <a:lnTo>
                    <a:pt x="276081" y="437983"/>
                  </a:lnTo>
                  <a:lnTo>
                    <a:pt x="277129" y="463557"/>
                  </a:lnTo>
                  <a:lnTo>
                    <a:pt x="277367" y="475487"/>
                  </a:lnTo>
                  <a:lnTo>
                    <a:pt x="277193" y="481583"/>
                  </a:lnTo>
                  <a:lnTo>
                    <a:pt x="277105" y="484631"/>
                  </a:lnTo>
                  <a:lnTo>
                    <a:pt x="276415" y="493775"/>
                  </a:lnTo>
                  <a:lnTo>
                    <a:pt x="275438" y="502919"/>
                  </a:lnTo>
                  <a:lnTo>
                    <a:pt x="274319" y="512063"/>
                  </a:lnTo>
                  <a:lnTo>
                    <a:pt x="273391" y="521707"/>
                  </a:lnTo>
                  <a:lnTo>
                    <a:pt x="268104" y="562594"/>
                  </a:lnTo>
                  <a:lnTo>
                    <a:pt x="263104" y="581929"/>
                  </a:lnTo>
                  <a:lnTo>
                    <a:pt x="260603" y="591311"/>
                  </a:lnTo>
                  <a:lnTo>
                    <a:pt x="258317" y="599336"/>
                  </a:lnTo>
                  <a:lnTo>
                    <a:pt x="256031" y="607504"/>
                  </a:lnTo>
                  <a:lnTo>
                    <a:pt x="253745" y="615957"/>
                  </a:lnTo>
                  <a:lnTo>
                    <a:pt x="251459" y="624840"/>
                  </a:lnTo>
                  <a:lnTo>
                    <a:pt x="248530" y="634245"/>
                  </a:lnTo>
                  <a:lnTo>
                    <a:pt x="246316" y="644080"/>
                  </a:lnTo>
                  <a:lnTo>
                    <a:pt x="244387" y="654200"/>
                  </a:lnTo>
                  <a:lnTo>
                    <a:pt x="242316" y="664463"/>
                  </a:lnTo>
                  <a:lnTo>
                    <a:pt x="239180" y="673988"/>
                  </a:lnTo>
                  <a:lnTo>
                    <a:pt x="236410" y="684275"/>
                  </a:lnTo>
                  <a:lnTo>
                    <a:pt x="233113" y="697992"/>
                  </a:lnTo>
                  <a:lnTo>
                    <a:pt x="94487" y="697992"/>
                  </a:lnTo>
                  <a:lnTo>
                    <a:pt x="96011" y="705611"/>
                  </a:lnTo>
                  <a:lnTo>
                    <a:pt x="231301" y="705611"/>
                  </a:lnTo>
                  <a:lnTo>
                    <a:pt x="229623" y="712993"/>
                  </a:lnTo>
                  <a:lnTo>
                    <a:pt x="228028" y="721613"/>
                  </a:lnTo>
                  <a:lnTo>
                    <a:pt x="226718" y="730234"/>
                  </a:lnTo>
                  <a:lnTo>
                    <a:pt x="225551" y="739140"/>
                  </a:lnTo>
                  <a:lnTo>
                    <a:pt x="223503" y="747164"/>
                  </a:lnTo>
                  <a:lnTo>
                    <a:pt x="221741" y="755332"/>
                  </a:lnTo>
                  <a:lnTo>
                    <a:pt x="219979" y="763785"/>
                  </a:lnTo>
                  <a:lnTo>
                    <a:pt x="217932" y="772667"/>
                  </a:lnTo>
                  <a:lnTo>
                    <a:pt x="216550" y="781811"/>
                  </a:lnTo>
                  <a:lnTo>
                    <a:pt x="213216" y="800099"/>
                  </a:lnTo>
                  <a:lnTo>
                    <a:pt x="211835" y="809243"/>
                  </a:lnTo>
                  <a:lnTo>
                    <a:pt x="209811" y="818387"/>
                  </a:lnTo>
                  <a:lnTo>
                    <a:pt x="208216" y="827531"/>
                  </a:lnTo>
                  <a:lnTo>
                    <a:pt x="206906" y="836675"/>
                  </a:lnTo>
                  <a:lnTo>
                    <a:pt x="205739" y="845820"/>
                  </a:lnTo>
                  <a:lnTo>
                    <a:pt x="201167" y="877824"/>
                  </a:lnTo>
                  <a:lnTo>
                    <a:pt x="199643" y="914399"/>
                  </a:lnTo>
                  <a:lnTo>
                    <a:pt x="199643" y="922020"/>
                  </a:lnTo>
                  <a:lnTo>
                    <a:pt x="198119" y="931163"/>
                  </a:lnTo>
                  <a:lnTo>
                    <a:pt x="196595" y="934211"/>
                  </a:lnTo>
                  <a:lnTo>
                    <a:pt x="196595" y="943356"/>
                  </a:lnTo>
                  <a:lnTo>
                    <a:pt x="195071" y="946404"/>
                  </a:lnTo>
                  <a:lnTo>
                    <a:pt x="195071" y="947927"/>
                  </a:lnTo>
                  <a:lnTo>
                    <a:pt x="193548" y="949451"/>
                  </a:lnTo>
                  <a:lnTo>
                    <a:pt x="193548" y="950975"/>
                  </a:lnTo>
                  <a:lnTo>
                    <a:pt x="192023" y="954024"/>
                  </a:lnTo>
                  <a:lnTo>
                    <a:pt x="190500" y="955547"/>
                  </a:lnTo>
                  <a:lnTo>
                    <a:pt x="188975" y="958595"/>
                  </a:lnTo>
                  <a:lnTo>
                    <a:pt x="185927" y="960120"/>
                  </a:lnTo>
                  <a:lnTo>
                    <a:pt x="185927" y="961643"/>
                  </a:lnTo>
                  <a:lnTo>
                    <a:pt x="184403" y="961643"/>
                  </a:lnTo>
                  <a:lnTo>
                    <a:pt x="182879" y="964692"/>
                  </a:lnTo>
                  <a:lnTo>
                    <a:pt x="179832" y="966215"/>
                  </a:lnTo>
                  <a:close/>
                </a:path>
                <a:path w="277495" h="970914">
                  <a:moveTo>
                    <a:pt x="231301" y="705611"/>
                  </a:moveTo>
                  <a:lnTo>
                    <a:pt x="96011" y="705611"/>
                  </a:lnTo>
                  <a:lnTo>
                    <a:pt x="99059" y="697992"/>
                  </a:lnTo>
                  <a:lnTo>
                    <a:pt x="233113" y="697992"/>
                  </a:lnTo>
                  <a:lnTo>
                    <a:pt x="231648" y="704088"/>
                  </a:lnTo>
                  <a:lnTo>
                    <a:pt x="231301" y="705611"/>
                  </a:lnTo>
                  <a:close/>
                </a:path>
                <a:path w="277495" h="970914">
                  <a:moveTo>
                    <a:pt x="172211" y="969263"/>
                  </a:moveTo>
                  <a:lnTo>
                    <a:pt x="152400" y="969263"/>
                  </a:lnTo>
                  <a:lnTo>
                    <a:pt x="146303" y="966215"/>
                  </a:lnTo>
                  <a:lnTo>
                    <a:pt x="176783" y="966215"/>
                  </a:lnTo>
                  <a:lnTo>
                    <a:pt x="173735" y="967740"/>
                  </a:lnTo>
                  <a:lnTo>
                    <a:pt x="172211" y="969263"/>
                  </a:lnTo>
                  <a:close/>
                </a:path>
                <a:path w="277495" h="970914">
                  <a:moveTo>
                    <a:pt x="166116" y="970788"/>
                  </a:moveTo>
                  <a:lnTo>
                    <a:pt x="156971" y="970788"/>
                  </a:lnTo>
                  <a:lnTo>
                    <a:pt x="155448" y="969263"/>
                  </a:lnTo>
                  <a:lnTo>
                    <a:pt x="169163" y="969263"/>
                  </a:lnTo>
                  <a:lnTo>
                    <a:pt x="166116" y="970788"/>
                  </a:lnTo>
                  <a:close/>
                </a:path>
              </a:pathLst>
            </a:custGeom>
            <a:solidFill>
              <a:srgbClr val="420C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061697" y="4305299"/>
              <a:ext cx="328295" cy="658495"/>
            </a:xfrm>
            <a:custGeom>
              <a:avLst/>
              <a:gdLst/>
              <a:ahLst/>
              <a:cxnLst/>
              <a:rect l="l" t="t" r="r" b="b"/>
              <a:pathLst>
                <a:path w="328295" h="658495">
                  <a:moveTo>
                    <a:pt x="164853" y="658368"/>
                  </a:moveTo>
                  <a:lnTo>
                    <a:pt x="100655" y="634936"/>
                  </a:lnTo>
                  <a:lnTo>
                    <a:pt x="67317" y="576072"/>
                  </a:lnTo>
                  <a:lnTo>
                    <a:pt x="1785" y="192024"/>
                  </a:lnTo>
                  <a:lnTo>
                    <a:pt x="0" y="155638"/>
                  </a:lnTo>
                  <a:lnTo>
                    <a:pt x="5786" y="120396"/>
                  </a:lnTo>
                  <a:lnTo>
                    <a:pt x="38361" y="57911"/>
                  </a:lnTo>
                  <a:lnTo>
                    <a:pt x="95321" y="15239"/>
                  </a:lnTo>
                  <a:lnTo>
                    <a:pt x="164853" y="0"/>
                  </a:lnTo>
                  <a:lnTo>
                    <a:pt x="199810" y="3905"/>
                  </a:lnTo>
                  <a:lnTo>
                    <a:pt x="263437" y="33432"/>
                  </a:lnTo>
                  <a:lnTo>
                    <a:pt x="309467" y="87439"/>
                  </a:lnTo>
                  <a:lnTo>
                    <a:pt x="328183" y="155638"/>
                  </a:lnTo>
                  <a:lnTo>
                    <a:pt x="326397" y="192024"/>
                  </a:lnTo>
                  <a:lnTo>
                    <a:pt x="260865" y="576072"/>
                  </a:lnTo>
                  <a:lnTo>
                    <a:pt x="227718" y="634936"/>
                  </a:lnTo>
                  <a:lnTo>
                    <a:pt x="164853" y="65836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686788" y="4676647"/>
            <a:ext cx="90170" cy="104139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500" spc="-25" dirty="0">
                <a:solidFill>
                  <a:srgbClr val="3B3838"/>
                </a:solidFill>
                <a:latin typeface="Tahoma"/>
                <a:cs typeface="Tahoma"/>
              </a:rPr>
              <a:t>ns</a:t>
            </a:r>
            <a:endParaRPr sz="50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61088" y="5287122"/>
            <a:ext cx="2143125" cy="516255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0"/>
              </a:spcBef>
            </a:pPr>
            <a:r>
              <a:rPr sz="850" b="1" spc="-10" dirty="0">
                <a:solidFill>
                  <a:srgbClr val="3D3838"/>
                </a:solidFill>
                <a:latin typeface="Tahoma"/>
                <a:cs typeface="Tahoma"/>
              </a:rPr>
              <a:t>UPtodate</a:t>
            </a:r>
            <a:endParaRPr sz="8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z="850" b="1" spc="-50" dirty="0">
                <a:solidFill>
                  <a:srgbClr val="3D3838"/>
                </a:solidFill>
                <a:latin typeface="Tahoma"/>
                <a:cs typeface="Tahoma"/>
              </a:rPr>
              <a:t>Bailey</a:t>
            </a:r>
            <a:r>
              <a:rPr sz="850" b="1" spc="-2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850" b="1" spc="-60" dirty="0">
                <a:solidFill>
                  <a:srgbClr val="3D3838"/>
                </a:solidFill>
                <a:latin typeface="Tahoma"/>
                <a:cs typeface="Tahoma"/>
              </a:rPr>
              <a:t>and</a:t>
            </a:r>
            <a:r>
              <a:rPr sz="850" b="1" spc="-3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850" b="1" spc="-40" dirty="0">
                <a:solidFill>
                  <a:srgbClr val="3D3838"/>
                </a:solidFill>
                <a:latin typeface="Tahoma"/>
                <a:cs typeface="Tahoma"/>
              </a:rPr>
              <a:t>Love’s</a:t>
            </a:r>
            <a:r>
              <a:rPr sz="850" b="1" spc="-2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850" b="1" spc="-45" dirty="0">
                <a:solidFill>
                  <a:srgbClr val="3D3838"/>
                </a:solidFill>
                <a:latin typeface="Tahoma"/>
                <a:cs typeface="Tahoma"/>
              </a:rPr>
              <a:t>Short Practice</a:t>
            </a:r>
            <a:r>
              <a:rPr sz="850" b="1" spc="-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850" b="1" spc="-45" dirty="0">
                <a:solidFill>
                  <a:srgbClr val="3D3838"/>
                </a:solidFill>
                <a:latin typeface="Tahoma"/>
                <a:cs typeface="Tahoma"/>
              </a:rPr>
              <a:t>of</a:t>
            </a:r>
            <a:r>
              <a:rPr sz="850" b="1" spc="-3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850" b="1" spc="-20" dirty="0">
                <a:solidFill>
                  <a:srgbClr val="3D3838"/>
                </a:solidFill>
                <a:latin typeface="Tahoma"/>
                <a:cs typeface="Tahoma"/>
              </a:rPr>
              <a:t>Surgery</a:t>
            </a:r>
            <a:endParaRPr sz="8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sz="1000" b="1" spc="-90" dirty="0">
                <a:solidFill>
                  <a:srgbClr val="3D3838"/>
                </a:solidFill>
                <a:latin typeface="Tahoma"/>
                <a:cs typeface="Tahoma"/>
              </a:rPr>
              <a:t>Washington</a:t>
            </a:r>
            <a:r>
              <a:rPr sz="1000" b="1" spc="-85" dirty="0">
                <a:solidFill>
                  <a:srgbClr val="3D3838"/>
                </a:solidFill>
                <a:latin typeface="Tahoma"/>
                <a:cs typeface="Tahoma"/>
              </a:rPr>
              <a:t> Manual</a:t>
            </a:r>
            <a:r>
              <a:rPr sz="1000" b="1" spc="-5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000" b="1" spc="-60" dirty="0">
                <a:solidFill>
                  <a:srgbClr val="3D3838"/>
                </a:solidFill>
                <a:latin typeface="Tahoma"/>
                <a:cs typeface="Tahoma"/>
              </a:rPr>
              <a:t>of</a:t>
            </a:r>
            <a:r>
              <a:rPr sz="1000" b="1" spc="-6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000" b="1" spc="-10" dirty="0">
                <a:solidFill>
                  <a:srgbClr val="3D3838"/>
                </a:solidFill>
                <a:latin typeface="Tahoma"/>
                <a:cs typeface="Tahoma"/>
              </a:rPr>
              <a:t>Surgery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 rot="10800000">
            <a:off x="8138371" y="4609564"/>
            <a:ext cx="176328" cy="165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95"/>
              </a:lnSpc>
            </a:pPr>
            <a:r>
              <a:rPr sz="1300" spc="-90" dirty="0">
                <a:solidFill>
                  <a:srgbClr val="FFFFFF"/>
                </a:solidFill>
                <a:latin typeface="Tahoma"/>
                <a:cs typeface="Tahoma"/>
              </a:rPr>
              <a:t>\</a:t>
            </a:r>
            <a:endParaRPr sz="1300">
              <a:latin typeface="Tahoma"/>
              <a:cs typeface="Tahoma"/>
            </a:endParaRPr>
          </a:p>
        </p:txBody>
      </p:sp>
      <p:pic>
        <p:nvPicPr>
          <p:cNvPr id="17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175374" y="4535423"/>
            <a:ext cx="107565" cy="27559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057655"/>
            <a:ext cx="10058400" cy="5659120"/>
            <a:chOff x="0" y="1057655"/>
            <a:chExt cx="10058400" cy="56591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057655"/>
              <a:ext cx="10058400" cy="565708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6624828"/>
              <a:ext cx="10058400" cy="91440"/>
            </a:xfrm>
            <a:custGeom>
              <a:avLst/>
              <a:gdLst/>
              <a:ahLst/>
              <a:cxnLst/>
              <a:rect l="l" t="t" r="r" b="b"/>
              <a:pathLst>
                <a:path w="10058400" h="91440">
                  <a:moveTo>
                    <a:pt x="0" y="91439"/>
                  </a:moveTo>
                  <a:lnTo>
                    <a:pt x="10058400" y="91439"/>
                  </a:lnTo>
                  <a:lnTo>
                    <a:pt x="10058400" y="0"/>
                  </a:lnTo>
                  <a:lnTo>
                    <a:pt x="0" y="0"/>
                  </a:lnTo>
                  <a:lnTo>
                    <a:pt x="0" y="91439"/>
                  </a:lnTo>
                  <a:close/>
                </a:path>
              </a:pathLst>
            </a:custGeom>
            <a:solidFill>
              <a:srgbClr val="F4E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1057655"/>
              <a:ext cx="10058400" cy="5567680"/>
            </a:xfrm>
            <a:custGeom>
              <a:avLst/>
              <a:gdLst/>
              <a:ahLst/>
              <a:cxnLst/>
              <a:rect l="l" t="t" r="r" b="b"/>
              <a:pathLst>
                <a:path w="10058400" h="5567680">
                  <a:moveTo>
                    <a:pt x="10058400" y="5567172"/>
                  </a:moveTo>
                  <a:lnTo>
                    <a:pt x="0" y="5567172"/>
                  </a:lnTo>
                  <a:lnTo>
                    <a:pt x="0" y="0"/>
                  </a:lnTo>
                  <a:lnTo>
                    <a:pt x="10058400" y="0"/>
                  </a:lnTo>
                  <a:lnTo>
                    <a:pt x="10058400" y="55671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54154" y="1576874"/>
            <a:ext cx="1925955" cy="48640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000" spc="65" dirty="0">
                <a:solidFill>
                  <a:srgbClr val="000000"/>
                </a:solidFill>
                <a:latin typeface="Tahoma"/>
                <a:cs typeface="Tahoma"/>
              </a:rPr>
              <a:t>Aetiology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48056" y="2929127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356615" y="380999"/>
                </a:moveTo>
                <a:lnTo>
                  <a:pt x="25908" y="380999"/>
                </a:lnTo>
                <a:lnTo>
                  <a:pt x="15430" y="379118"/>
                </a:lnTo>
                <a:lnTo>
                  <a:pt x="7239" y="373951"/>
                </a:lnTo>
                <a:lnTo>
                  <a:pt x="1905" y="366212"/>
                </a:lnTo>
                <a:lnTo>
                  <a:pt x="0" y="356616"/>
                </a:lnTo>
                <a:lnTo>
                  <a:pt x="0" y="25908"/>
                </a:lnTo>
                <a:lnTo>
                  <a:pt x="1905" y="15430"/>
                </a:lnTo>
                <a:lnTo>
                  <a:pt x="7239" y="7239"/>
                </a:lnTo>
                <a:lnTo>
                  <a:pt x="15430" y="1905"/>
                </a:lnTo>
                <a:lnTo>
                  <a:pt x="25908" y="0"/>
                </a:lnTo>
                <a:lnTo>
                  <a:pt x="356615" y="0"/>
                </a:lnTo>
                <a:lnTo>
                  <a:pt x="366212" y="1905"/>
                </a:lnTo>
                <a:lnTo>
                  <a:pt x="373951" y="7239"/>
                </a:lnTo>
                <a:lnTo>
                  <a:pt x="379118" y="15430"/>
                </a:lnTo>
                <a:lnTo>
                  <a:pt x="381000" y="25908"/>
                </a:lnTo>
                <a:lnTo>
                  <a:pt x="381000" y="356616"/>
                </a:lnTo>
                <a:lnTo>
                  <a:pt x="379118" y="366212"/>
                </a:lnTo>
                <a:lnTo>
                  <a:pt x="373951" y="373951"/>
                </a:lnTo>
                <a:lnTo>
                  <a:pt x="366212" y="379118"/>
                </a:lnTo>
                <a:lnTo>
                  <a:pt x="356615" y="380999"/>
                </a:lnTo>
                <a:close/>
              </a:path>
            </a:pathLst>
          </a:custGeom>
          <a:solidFill>
            <a:srgbClr val="F2ED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54142" y="2885911"/>
            <a:ext cx="116205" cy="30353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800" b="1" spc="-490" dirty="0">
                <a:solidFill>
                  <a:srgbClr val="3D3838"/>
                </a:solidFill>
                <a:latin typeface="Tahoma"/>
                <a:cs typeface="Tahoma"/>
              </a:rPr>
              <a:t>1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73963" y="2847881"/>
            <a:ext cx="2305050" cy="497205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 marR="5080">
              <a:lnSpc>
                <a:spcPct val="105300"/>
              </a:lnSpc>
              <a:spcBef>
                <a:spcPts val="15"/>
              </a:spcBef>
            </a:pPr>
            <a:r>
              <a:rPr sz="1500" b="1" dirty="0">
                <a:solidFill>
                  <a:srgbClr val="3D3838"/>
                </a:solidFill>
                <a:latin typeface="Tahoma"/>
                <a:cs typeface="Tahoma"/>
              </a:rPr>
              <a:t>Increased</a:t>
            </a:r>
            <a:r>
              <a:rPr sz="1500" b="1" spc="10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500" b="1" dirty="0">
                <a:solidFill>
                  <a:srgbClr val="3D3838"/>
                </a:solidFill>
                <a:latin typeface="Tahoma"/>
                <a:cs typeface="Tahoma"/>
              </a:rPr>
              <a:t>trauma</a:t>
            </a:r>
            <a:r>
              <a:rPr sz="1500" b="1" spc="9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500" b="1" spc="-20" dirty="0">
                <a:solidFill>
                  <a:srgbClr val="3D3838"/>
                </a:solidFill>
                <a:latin typeface="Tahoma"/>
                <a:cs typeface="Tahoma"/>
              </a:rPr>
              <a:t>from </a:t>
            </a:r>
            <a:r>
              <a:rPr sz="1500" b="1" dirty="0">
                <a:solidFill>
                  <a:srgbClr val="3D3838"/>
                </a:solidFill>
                <a:latin typeface="Tahoma"/>
                <a:cs typeface="Tahoma"/>
              </a:rPr>
              <a:t>hard</a:t>
            </a:r>
            <a:r>
              <a:rPr sz="1500" b="1" spc="7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500" b="1" spc="-10" dirty="0">
                <a:solidFill>
                  <a:srgbClr val="3D3838"/>
                </a:solidFill>
                <a:latin typeface="Tahoma"/>
                <a:cs typeface="Tahoma"/>
              </a:rPr>
              <a:t>stool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808476" y="2878835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356615" y="380999"/>
                </a:moveTo>
                <a:lnTo>
                  <a:pt x="24384" y="380999"/>
                </a:lnTo>
                <a:lnTo>
                  <a:pt x="14787" y="379118"/>
                </a:lnTo>
                <a:lnTo>
                  <a:pt x="7048" y="373951"/>
                </a:lnTo>
                <a:lnTo>
                  <a:pt x="1881" y="366212"/>
                </a:lnTo>
                <a:lnTo>
                  <a:pt x="0" y="356616"/>
                </a:lnTo>
                <a:lnTo>
                  <a:pt x="0" y="25908"/>
                </a:lnTo>
                <a:lnTo>
                  <a:pt x="1881" y="15430"/>
                </a:lnTo>
                <a:lnTo>
                  <a:pt x="7048" y="7239"/>
                </a:lnTo>
                <a:lnTo>
                  <a:pt x="14787" y="1905"/>
                </a:lnTo>
                <a:lnTo>
                  <a:pt x="24384" y="0"/>
                </a:lnTo>
                <a:lnTo>
                  <a:pt x="356615" y="0"/>
                </a:lnTo>
                <a:lnTo>
                  <a:pt x="366212" y="1905"/>
                </a:lnTo>
                <a:lnTo>
                  <a:pt x="373951" y="7239"/>
                </a:lnTo>
                <a:lnTo>
                  <a:pt x="379118" y="15430"/>
                </a:lnTo>
                <a:lnTo>
                  <a:pt x="381000" y="25908"/>
                </a:lnTo>
                <a:lnTo>
                  <a:pt x="381000" y="356616"/>
                </a:lnTo>
                <a:lnTo>
                  <a:pt x="379118" y="366212"/>
                </a:lnTo>
                <a:lnTo>
                  <a:pt x="373951" y="373951"/>
                </a:lnTo>
                <a:lnTo>
                  <a:pt x="366212" y="379118"/>
                </a:lnTo>
                <a:lnTo>
                  <a:pt x="356615" y="380999"/>
                </a:lnTo>
                <a:close/>
              </a:path>
            </a:pathLst>
          </a:custGeom>
          <a:solidFill>
            <a:srgbClr val="F2ED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873426" y="2930155"/>
            <a:ext cx="162560" cy="30353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800" b="1" spc="-50" dirty="0">
                <a:solidFill>
                  <a:srgbClr val="3D3838"/>
                </a:solidFill>
                <a:latin typeface="Tahoma"/>
                <a:cs typeface="Tahoma"/>
              </a:rPr>
              <a:t>2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347397" y="2847881"/>
            <a:ext cx="2241550" cy="5784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500" b="1" spc="60" dirty="0">
                <a:solidFill>
                  <a:srgbClr val="3D3838"/>
                </a:solidFill>
                <a:latin typeface="Tahoma"/>
                <a:cs typeface="Tahoma"/>
              </a:rPr>
              <a:t>Reduced</a:t>
            </a:r>
            <a:r>
              <a:rPr sz="1500" b="1" spc="-6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500" b="1" spc="50" dirty="0">
                <a:solidFill>
                  <a:srgbClr val="3D3838"/>
                </a:solidFill>
                <a:latin typeface="Tahoma"/>
                <a:cs typeface="Tahoma"/>
              </a:rPr>
              <a:t>blood</a:t>
            </a:r>
            <a:r>
              <a:rPr sz="1500" b="1" spc="-7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500" b="1" spc="-10" dirty="0">
                <a:solidFill>
                  <a:srgbClr val="3D3838"/>
                </a:solidFill>
                <a:latin typeface="Tahoma"/>
                <a:cs typeface="Tahoma"/>
              </a:rPr>
              <a:t>supply</a:t>
            </a:r>
            <a:endParaRPr sz="15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980"/>
              </a:spcBef>
            </a:pPr>
            <a:r>
              <a:rPr sz="1300" spc="-40" dirty="0">
                <a:solidFill>
                  <a:srgbClr val="3D3838"/>
                </a:solidFill>
                <a:latin typeface="Tahoma"/>
                <a:cs typeface="Tahoma"/>
              </a:rPr>
              <a:t>Ischemia</a:t>
            </a:r>
            <a:r>
              <a:rPr sz="1300" spc="-13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495" dirty="0">
                <a:solidFill>
                  <a:srgbClr val="3D3838"/>
                </a:solidFill>
                <a:latin typeface="Tahoma"/>
                <a:cs typeface="Tahoma"/>
              </a:rPr>
              <a:t>→</a:t>
            </a:r>
            <a:r>
              <a:rPr sz="1300" spc="-13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3D3838"/>
                </a:solidFill>
                <a:latin typeface="Tahoma"/>
                <a:cs typeface="Tahoma"/>
              </a:rPr>
              <a:t>delayed</a:t>
            </a:r>
            <a:r>
              <a:rPr sz="1300" spc="-12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healing.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819900" y="2953511"/>
            <a:ext cx="381000" cy="382905"/>
          </a:xfrm>
          <a:custGeom>
            <a:avLst/>
            <a:gdLst/>
            <a:ahLst/>
            <a:cxnLst/>
            <a:rect l="l" t="t" r="r" b="b"/>
            <a:pathLst>
              <a:path w="381000" h="382904">
                <a:moveTo>
                  <a:pt x="356615" y="382523"/>
                </a:moveTo>
                <a:lnTo>
                  <a:pt x="24384" y="382523"/>
                </a:lnTo>
                <a:lnTo>
                  <a:pt x="14787" y="380404"/>
                </a:lnTo>
                <a:lnTo>
                  <a:pt x="7048" y="374713"/>
                </a:lnTo>
                <a:lnTo>
                  <a:pt x="1881" y="366450"/>
                </a:lnTo>
                <a:lnTo>
                  <a:pt x="0" y="356616"/>
                </a:lnTo>
                <a:lnTo>
                  <a:pt x="0" y="25908"/>
                </a:lnTo>
                <a:lnTo>
                  <a:pt x="1881" y="16073"/>
                </a:lnTo>
                <a:lnTo>
                  <a:pt x="7048" y="7810"/>
                </a:lnTo>
                <a:lnTo>
                  <a:pt x="14787" y="2119"/>
                </a:lnTo>
                <a:lnTo>
                  <a:pt x="24384" y="0"/>
                </a:lnTo>
                <a:lnTo>
                  <a:pt x="356615" y="0"/>
                </a:lnTo>
                <a:lnTo>
                  <a:pt x="366212" y="2119"/>
                </a:lnTo>
                <a:lnTo>
                  <a:pt x="373951" y="7810"/>
                </a:lnTo>
                <a:lnTo>
                  <a:pt x="379118" y="16073"/>
                </a:lnTo>
                <a:lnTo>
                  <a:pt x="381000" y="25908"/>
                </a:lnTo>
                <a:lnTo>
                  <a:pt x="381000" y="356616"/>
                </a:lnTo>
                <a:lnTo>
                  <a:pt x="379118" y="366450"/>
                </a:lnTo>
                <a:lnTo>
                  <a:pt x="373951" y="374713"/>
                </a:lnTo>
                <a:lnTo>
                  <a:pt x="366212" y="380404"/>
                </a:lnTo>
                <a:lnTo>
                  <a:pt x="356615" y="382523"/>
                </a:lnTo>
                <a:close/>
              </a:path>
            </a:pathLst>
          </a:custGeom>
          <a:solidFill>
            <a:srgbClr val="F2ED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955040" y="3007758"/>
            <a:ext cx="162560" cy="30353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800" b="1" spc="-50" dirty="0">
                <a:solidFill>
                  <a:srgbClr val="3D3838"/>
                </a:solidFill>
                <a:latin typeface="Tahoma"/>
                <a:cs typeface="Tahoma"/>
              </a:rPr>
              <a:t>3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360358" y="2847881"/>
            <a:ext cx="2292350" cy="10814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500" b="1" dirty="0">
                <a:solidFill>
                  <a:srgbClr val="3D3838"/>
                </a:solidFill>
                <a:latin typeface="Tahoma"/>
                <a:cs typeface="Tahoma"/>
              </a:rPr>
              <a:t>Vicious</a:t>
            </a:r>
            <a:r>
              <a:rPr sz="1500" b="1" spc="229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500" b="1" spc="-20" dirty="0">
                <a:solidFill>
                  <a:srgbClr val="3D3838"/>
                </a:solidFill>
                <a:latin typeface="Tahoma"/>
                <a:cs typeface="Tahoma"/>
              </a:rPr>
              <a:t>cycle</a:t>
            </a:r>
            <a:endParaRPr sz="1500">
              <a:latin typeface="Tahoma"/>
              <a:cs typeface="Tahoma"/>
            </a:endParaRPr>
          </a:p>
          <a:p>
            <a:pPr marL="12700" marR="5080">
              <a:lnSpc>
                <a:spcPct val="126899"/>
              </a:lnSpc>
              <a:spcBef>
                <a:spcPts val="560"/>
              </a:spcBef>
            </a:pPr>
            <a:r>
              <a:rPr sz="1300" spc="-50" dirty="0">
                <a:solidFill>
                  <a:srgbClr val="3D3838"/>
                </a:solidFill>
                <a:latin typeface="Tahoma"/>
                <a:cs typeface="Tahoma"/>
              </a:rPr>
              <a:t>Tear</a:t>
            </a:r>
            <a:r>
              <a:rPr sz="1300" spc="-14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495" dirty="0">
                <a:solidFill>
                  <a:srgbClr val="3D3838"/>
                </a:solidFill>
                <a:latin typeface="Tahoma"/>
                <a:cs typeface="Tahoma"/>
              </a:rPr>
              <a:t>→</a:t>
            </a:r>
            <a:r>
              <a:rPr sz="1300" spc="-15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pain</a:t>
            </a:r>
            <a:r>
              <a:rPr sz="1300" spc="-13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495" dirty="0">
                <a:solidFill>
                  <a:srgbClr val="3D3838"/>
                </a:solidFill>
                <a:latin typeface="Tahoma"/>
                <a:cs typeface="Tahoma"/>
              </a:rPr>
              <a:t>→</a:t>
            </a:r>
            <a:r>
              <a:rPr sz="1300" spc="-16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sphincter </a:t>
            </a:r>
            <a:r>
              <a:rPr sz="1300" spc="-20" dirty="0">
                <a:solidFill>
                  <a:srgbClr val="3D3838"/>
                </a:solidFill>
                <a:latin typeface="Tahoma"/>
                <a:cs typeface="Tahoma"/>
              </a:rPr>
              <a:t>hypertonia</a:t>
            </a:r>
            <a:r>
              <a:rPr sz="1300" spc="-10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495" dirty="0">
                <a:solidFill>
                  <a:srgbClr val="3D3838"/>
                </a:solidFill>
                <a:latin typeface="Tahoma"/>
                <a:cs typeface="Tahoma"/>
              </a:rPr>
              <a:t>→</a:t>
            </a:r>
            <a:r>
              <a:rPr sz="1300" spc="-12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3D3838"/>
                </a:solidFill>
                <a:latin typeface="Tahoma"/>
                <a:cs typeface="Tahoma"/>
              </a:rPr>
              <a:t>worsened</a:t>
            </a:r>
            <a:r>
              <a:rPr sz="1300" spc="-12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ischemia</a:t>
            </a:r>
            <a:endParaRPr sz="13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1300" spc="-495" dirty="0">
                <a:solidFill>
                  <a:srgbClr val="3D3838"/>
                </a:solidFill>
                <a:latin typeface="Tahoma"/>
                <a:cs typeface="Tahoma"/>
              </a:rPr>
              <a:t>→</a:t>
            </a:r>
            <a:r>
              <a:rPr sz="1300" spc="-11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chronic</a:t>
            </a:r>
            <a:r>
              <a:rPr sz="1300" spc="-13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3D3838"/>
                </a:solidFill>
                <a:latin typeface="Tahoma"/>
                <a:cs typeface="Tahoma"/>
              </a:rPr>
              <a:t>fissure</a:t>
            </a:r>
            <a:r>
              <a:rPr sz="1300" spc="-13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formation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800643" y="1781026"/>
            <a:ext cx="5222875" cy="2559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250" b="1" baseline="-3703" dirty="0">
                <a:latin typeface="Tahoma"/>
                <a:cs typeface="Tahoma"/>
              </a:rPr>
              <a:t>Unclear</a:t>
            </a:r>
            <a:r>
              <a:rPr sz="2250" b="1" spc="75" baseline="-3703" dirty="0">
                <a:latin typeface="Tahoma"/>
                <a:cs typeface="Tahoma"/>
              </a:rPr>
              <a:t> </a:t>
            </a:r>
            <a:r>
              <a:rPr sz="2250" b="1" baseline="-3703" dirty="0">
                <a:latin typeface="Tahoma"/>
                <a:cs typeface="Tahoma"/>
              </a:rPr>
              <a:t>exact</a:t>
            </a:r>
            <a:r>
              <a:rPr sz="2250" b="1" spc="67" baseline="-3703" dirty="0">
                <a:latin typeface="Tahoma"/>
                <a:cs typeface="Tahoma"/>
              </a:rPr>
              <a:t> </a:t>
            </a:r>
            <a:r>
              <a:rPr sz="2250" b="1" baseline="-3703" dirty="0">
                <a:latin typeface="Tahoma"/>
                <a:cs typeface="Tahoma"/>
              </a:rPr>
              <a:t>cause</a:t>
            </a:r>
            <a:r>
              <a:rPr sz="2250" b="1" spc="292" baseline="-3703" dirty="0"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Posterior</a:t>
            </a:r>
            <a:r>
              <a:rPr sz="1300" spc="-6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midline</a:t>
            </a:r>
            <a:r>
              <a:rPr sz="1300" spc="-9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is</a:t>
            </a:r>
            <a:r>
              <a:rPr sz="1300" spc="-6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most</a:t>
            </a:r>
            <a:r>
              <a:rPr sz="1300" spc="-8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commonly</a:t>
            </a:r>
            <a:r>
              <a:rPr sz="1300" spc="-7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affected.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512284" y="3995416"/>
            <a:ext cx="2546985" cy="497205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 marR="5080">
              <a:lnSpc>
                <a:spcPct val="105300"/>
              </a:lnSpc>
              <a:spcBef>
                <a:spcPts val="15"/>
              </a:spcBef>
            </a:pPr>
            <a:r>
              <a:rPr sz="1500" b="1" dirty="0">
                <a:latin typeface="Tahoma"/>
                <a:cs typeface="Tahoma"/>
              </a:rPr>
              <a:t>Posterior</a:t>
            </a:r>
            <a:r>
              <a:rPr sz="1500" b="1" spc="35" dirty="0">
                <a:latin typeface="Tahoma"/>
                <a:cs typeface="Tahoma"/>
              </a:rPr>
              <a:t> </a:t>
            </a:r>
            <a:r>
              <a:rPr sz="1500" b="1" spc="45" dirty="0">
                <a:latin typeface="Tahoma"/>
                <a:cs typeface="Tahoma"/>
              </a:rPr>
              <a:t>midline</a:t>
            </a:r>
            <a:r>
              <a:rPr sz="1500" b="1" spc="60" dirty="0">
                <a:latin typeface="Tahoma"/>
                <a:cs typeface="Tahoma"/>
              </a:rPr>
              <a:t> </a:t>
            </a:r>
            <a:r>
              <a:rPr sz="1500" b="1" spc="-10" dirty="0">
                <a:latin typeface="Tahoma"/>
                <a:cs typeface="Tahoma"/>
              </a:rPr>
              <a:t>fissures </a:t>
            </a:r>
            <a:r>
              <a:rPr sz="1500" b="1" dirty="0">
                <a:latin typeface="Tahoma"/>
                <a:cs typeface="Tahoma"/>
              </a:rPr>
              <a:t>likely</a:t>
            </a:r>
            <a:r>
              <a:rPr sz="1500" b="1" spc="5" dirty="0">
                <a:latin typeface="Tahoma"/>
                <a:cs typeface="Tahoma"/>
              </a:rPr>
              <a:t> </a:t>
            </a:r>
            <a:r>
              <a:rPr sz="1500" b="1" spc="60" dirty="0">
                <a:latin typeface="Tahoma"/>
                <a:cs typeface="Tahoma"/>
              </a:rPr>
              <a:t>due</a:t>
            </a:r>
            <a:r>
              <a:rPr sz="1500" b="1" spc="20" dirty="0">
                <a:latin typeface="Tahoma"/>
                <a:cs typeface="Tahoma"/>
              </a:rPr>
              <a:t> </a:t>
            </a:r>
            <a:r>
              <a:rPr sz="1500" b="1" spc="-25" dirty="0">
                <a:latin typeface="Tahoma"/>
                <a:cs typeface="Tahoma"/>
              </a:rPr>
              <a:t>to: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611377" y="4589484"/>
            <a:ext cx="2580005" cy="632460"/>
          </a:xfrm>
          <a:prstGeom prst="rect">
            <a:avLst/>
          </a:prstGeom>
        </p:spPr>
        <p:txBody>
          <a:bodyPr vert="horz" wrap="square" lIns="0" tIns="117475" rIns="0" bIns="0" rtlCol="0">
            <a:spAutoFit/>
          </a:bodyPr>
          <a:lstStyle/>
          <a:p>
            <a:pPr marL="110489" indent="-97790">
              <a:lnSpc>
                <a:spcPct val="100000"/>
              </a:lnSpc>
              <a:spcBef>
                <a:spcPts val="925"/>
              </a:spcBef>
              <a:buFont typeface="Microsoft Sans Serif"/>
              <a:buChar char="•"/>
              <a:tabLst>
                <a:tab pos="110489" algn="l"/>
              </a:tabLst>
            </a:pPr>
            <a:r>
              <a:rPr sz="1300" spc="-30" dirty="0">
                <a:solidFill>
                  <a:srgbClr val="3D3838"/>
                </a:solidFill>
                <a:latin typeface="Tahoma"/>
                <a:cs typeface="Tahoma"/>
              </a:rPr>
              <a:t>Shearing</a:t>
            </a:r>
            <a:r>
              <a:rPr sz="1300" spc="-114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3D3838"/>
                </a:solidFill>
                <a:latin typeface="Tahoma"/>
                <a:cs typeface="Tahoma"/>
              </a:rPr>
              <a:t>forces</a:t>
            </a:r>
            <a:r>
              <a:rPr sz="1300" spc="-12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3D3838"/>
                </a:solidFill>
                <a:latin typeface="Tahoma"/>
                <a:cs typeface="Tahoma"/>
              </a:rPr>
              <a:t>during</a:t>
            </a:r>
            <a:r>
              <a:rPr sz="1300" spc="-11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defecation.</a:t>
            </a:r>
            <a:endParaRPr sz="1300">
              <a:latin typeface="Tahoma"/>
              <a:cs typeface="Tahoma"/>
            </a:endParaRPr>
          </a:p>
          <a:p>
            <a:pPr marL="110489" indent="-97790">
              <a:lnSpc>
                <a:spcPct val="100000"/>
              </a:lnSpc>
              <a:spcBef>
                <a:spcPts val="830"/>
              </a:spcBef>
              <a:buFont typeface="Microsoft Sans Serif"/>
              <a:buChar char="•"/>
              <a:tabLst>
                <a:tab pos="110489" algn="l"/>
              </a:tabLst>
            </a:pPr>
            <a:r>
              <a:rPr sz="1300" spc="-40" dirty="0">
                <a:solidFill>
                  <a:srgbClr val="3D3838"/>
                </a:solidFill>
                <a:latin typeface="Tahoma"/>
                <a:cs typeface="Tahoma"/>
              </a:rPr>
              <a:t>Less</a:t>
            </a:r>
            <a:r>
              <a:rPr sz="1300" spc="-114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elastic</a:t>
            </a:r>
            <a:r>
              <a:rPr sz="1300" spc="-12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3D3838"/>
                </a:solidFill>
                <a:latin typeface="Tahoma"/>
                <a:cs typeface="Tahoma"/>
              </a:rPr>
              <a:t>anoderm</a:t>
            </a:r>
            <a:r>
              <a:rPr sz="1300" spc="-11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in</a:t>
            </a:r>
            <a:r>
              <a:rPr sz="1300" spc="-12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3D3838"/>
                </a:solidFill>
                <a:latin typeface="Tahoma"/>
                <a:cs typeface="Tahoma"/>
              </a:rPr>
              <a:t>that</a:t>
            </a:r>
            <a:r>
              <a:rPr sz="1300" spc="-11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region.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611377" y="5354568"/>
            <a:ext cx="2390140" cy="5289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9855" marR="5080" indent="-97790">
              <a:lnSpc>
                <a:spcPct val="126899"/>
              </a:lnSpc>
              <a:spcBef>
                <a:spcPts val="95"/>
              </a:spcBef>
              <a:buFont typeface="Microsoft Sans Serif"/>
              <a:buChar char="•"/>
              <a:tabLst>
                <a:tab pos="109855" algn="l"/>
              </a:tabLst>
            </a:pPr>
            <a:r>
              <a:rPr sz="1300" spc="-45" dirty="0">
                <a:solidFill>
                  <a:srgbClr val="3D3838"/>
                </a:solidFill>
                <a:latin typeface="Tahoma"/>
                <a:cs typeface="Tahoma"/>
              </a:rPr>
              <a:t>Increased</a:t>
            </a:r>
            <a:r>
              <a:rPr sz="1300" spc="-114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3D3838"/>
                </a:solidFill>
                <a:latin typeface="Tahoma"/>
                <a:cs typeface="Tahoma"/>
              </a:rPr>
              <a:t>density</a:t>
            </a:r>
            <a:r>
              <a:rPr sz="1300" spc="-114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3D3838"/>
                </a:solidFill>
                <a:latin typeface="Tahoma"/>
                <a:cs typeface="Tahoma"/>
              </a:rPr>
              <a:t>of</a:t>
            </a:r>
            <a:r>
              <a:rPr sz="1300" spc="-9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longitudinal </a:t>
            </a:r>
            <a:r>
              <a:rPr sz="1300" spc="-20" dirty="0">
                <a:solidFill>
                  <a:srgbClr val="3D3838"/>
                </a:solidFill>
                <a:latin typeface="Tahoma"/>
                <a:cs typeface="Tahoma"/>
              </a:rPr>
              <a:t>muscle</a:t>
            </a:r>
            <a:r>
              <a:rPr sz="1300" spc="-12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extensions.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823930" y="4130985"/>
            <a:ext cx="1659889" cy="2559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500" b="1" dirty="0">
                <a:latin typeface="Tahoma"/>
                <a:cs typeface="Tahoma"/>
              </a:rPr>
              <a:t>Anterior</a:t>
            </a:r>
            <a:r>
              <a:rPr sz="1500" b="1" spc="185" dirty="0">
                <a:latin typeface="Tahoma"/>
                <a:cs typeface="Tahoma"/>
              </a:rPr>
              <a:t> </a:t>
            </a:r>
            <a:r>
              <a:rPr sz="1500" b="1" spc="-10" dirty="0">
                <a:latin typeface="Tahoma"/>
                <a:cs typeface="Tahoma"/>
              </a:rPr>
              <a:t>fissures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724964" y="4709811"/>
            <a:ext cx="2582545" cy="528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6899"/>
              </a:lnSpc>
              <a:spcBef>
                <a:spcPts val="100"/>
              </a:spcBef>
            </a:pPr>
            <a:r>
              <a:rPr sz="1300" spc="-35" dirty="0">
                <a:solidFill>
                  <a:srgbClr val="3D3838"/>
                </a:solidFill>
                <a:latin typeface="Tahoma"/>
                <a:cs typeface="Tahoma"/>
              </a:rPr>
              <a:t>More</a:t>
            </a:r>
            <a:r>
              <a:rPr sz="1300" spc="-11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common</a:t>
            </a:r>
            <a:r>
              <a:rPr sz="1300" spc="-114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dirty="0">
                <a:solidFill>
                  <a:srgbClr val="3D3838"/>
                </a:solidFill>
                <a:latin typeface="Tahoma"/>
                <a:cs typeface="Tahoma"/>
              </a:rPr>
              <a:t>in</a:t>
            </a:r>
            <a:r>
              <a:rPr sz="1300" spc="-13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35" dirty="0">
                <a:solidFill>
                  <a:srgbClr val="3D3838"/>
                </a:solidFill>
                <a:latin typeface="Tahoma"/>
                <a:cs typeface="Tahoma"/>
              </a:rPr>
              <a:t>women,</a:t>
            </a:r>
            <a:r>
              <a:rPr sz="1300" spc="-114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3D3838"/>
                </a:solidFill>
                <a:latin typeface="Tahoma"/>
                <a:cs typeface="Tahoma"/>
              </a:rPr>
              <a:t>often</a:t>
            </a:r>
            <a:r>
              <a:rPr sz="1300" spc="-12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3D3838"/>
                </a:solidFill>
                <a:latin typeface="Tahoma"/>
                <a:cs typeface="Tahoma"/>
              </a:rPr>
              <a:t>post- </a:t>
            </a:r>
            <a:r>
              <a:rPr sz="1300" spc="-30" dirty="0">
                <a:solidFill>
                  <a:srgbClr val="3D3838"/>
                </a:solidFill>
                <a:latin typeface="Tahoma"/>
                <a:cs typeface="Tahoma"/>
              </a:rPr>
              <a:t>vaginal</a:t>
            </a:r>
            <a:r>
              <a:rPr sz="1300" spc="-10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delivery.</a:t>
            </a:r>
            <a:endParaRPr sz="1300">
              <a:latin typeface="Tahoma"/>
              <a:cs typeface="Tahoma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711708" y="3351276"/>
            <a:ext cx="2143125" cy="3248025"/>
            <a:chOff x="711708" y="3351276"/>
            <a:chExt cx="2143125" cy="3248025"/>
          </a:xfrm>
        </p:grpSpPr>
        <p:pic>
          <p:nvPicPr>
            <p:cNvPr id="23" name="object 2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1708" y="3351276"/>
              <a:ext cx="2142743" cy="3247643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261872" y="5475744"/>
              <a:ext cx="1003300" cy="613410"/>
            </a:xfrm>
            <a:custGeom>
              <a:avLst/>
              <a:gdLst/>
              <a:ahLst/>
              <a:cxnLst/>
              <a:rect l="l" t="t" r="r" b="b"/>
              <a:pathLst>
                <a:path w="1003300" h="613410">
                  <a:moveTo>
                    <a:pt x="60960" y="573011"/>
                  </a:moveTo>
                  <a:lnTo>
                    <a:pt x="25908" y="551675"/>
                  </a:lnTo>
                  <a:lnTo>
                    <a:pt x="19812" y="553199"/>
                  </a:lnTo>
                  <a:lnTo>
                    <a:pt x="0" y="585203"/>
                  </a:lnTo>
                  <a:lnTo>
                    <a:pt x="0" y="589775"/>
                  </a:lnTo>
                  <a:lnTo>
                    <a:pt x="1524" y="594347"/>
                  </a:lnTo>
                  <a:lnTo>
                    <a:pt x="4572" y="598919"/>
                  </a:lnTo>
                  <a:lnTo>
                    <a:pt x="6096" y="603491"/>
                  </a:lnTo>
                  <a:lnTo>
                    <a:pt x="9144" y="608063"/>
                  </a:lnTo>
                  <a:lnTo>
                    <a:pt x="15240" y="609587"/>
                  </a:lnTo>
                  <a:lnTo>
                    <a:pt x="21259" y="611759"/>
                  </a:lnTo>
                  <a:lnTo>
                    <a:pt x="29146" y="613206"/>
                  </a:lnTo>
                  <a:lnTo>
                    <a:pt x="37312" y="613232"/>
                  </a:lnTo>
                  <a:lnTo>
                    <a:pt x="44196" y="611111"/>
                  </a:lnTo>
                  <a:lnTo>
                    <a:pt x="49809" y="607098"/>
                  </a:lnTo>
                  <a:lnTo>
                    <a:pt x="54864" y="599490"/>
                  </a:lnTo>
                  <a:lnTo>
                    <a:pt x="58762" y="588187"/>
                  </a:lnTo>
                  <a:lnTo>
                    <a:pt x="60960" y="573011"/>
                  </a:lnTo>
                  <a:close/>
                </a:path>
                <a:path w="1003300" h="613410">
                  <a:moveTo>
                    <a:pt x="958075" y="99314"/>
                  </a:moveTo>
                  <a:lnTo>
                    <a:pt x="957973" y="99060"/>
                  </a:lnTo>
                  <a:lnTo>
                    <a:pt x="955535" y="92964"/>
                  </a:lnTo>
                  <a:lnTo>
                    <a:pt x="946391" y="89916"/>
                  </a:lnTo>
                  <a:lnTo>
                    <a:pt x="949439" y="96012"/>
                  </a:lnTo>
                  <a:lnTo>
                    <a:pt x="957059" y="99060"/>
                  </a:lnTo>
                  <a:lnTo>
                    <a:pt x="958075" y="99314"/>
                  </a:lnTo>
                  <a:close/>
                </a:path>
                <a:path w="1003300" h="613410">
                  <a:moveTo>
                    <a:pt x="963155" y="100584"/>
                  </a:moveTo>
                  <a:lnTo>
                    <a:pt x="958075" y="99314"/>
                  </a:lnTo>
                  <a:lnTo>
                    <a:pt x="958583" y="100584"/>
                  </a:lnTo>
                  <a:lnTo>
                    <a:pt x="963155" y="100584"/>
                  </a:lnTo>
                  <a:close/>
                </a:path>
                <a:path w="1003300" h="613410">
                  <a:moveTo>
                    <a:pt x="989330" y="46964"/>
                  </a:moveTo>
                  <a:lnTo>
                    <a:pt x="919873" y="27203"/>
                  </a:lnTo>
                  <a:lnTo>
                    <a:pt x="731507" y="0"/>
                  </a:lnTo>
                  <a:lnTo>
                    <a:pt x="714743" y="1524"/>
                  </a:lnTo>
                  <a:lnTo>
                    <a:pt x="710171" y="6096"/>
                  </a:lnTo>
                  <a:lnTo>
                    <a:pt x="704075" y="9144"/>
                  </a:lnTo>
                  <a:lnTo>
                    <a:pt x="699503" y="18288"/>
                  </a:lnTo>
                  <a:lnTo>
                    <a:pt x="697979" y="24384"/>
                  </a:lnTo>
                  <a:lnTo>
                    <a:pt x="696455" y="32004"/>
                  </a:lnTo>
                  <a:lnTo>
                    <a:pt x="697979" y="39624"/>
                  </a:lnTo>
                  <a:lnTo>
                    <a:pt x="738581" y="64719"/>
                  </a:lnTo>
                  <a:lnTo>
                    <a:pt x="799020" y="66522"/>
                  </a:lnTo>
                  <a:lnTo>
                    <a:pt x="827519" y="68580"/>
                  </a:lnTo>
                  <a:lnTo>
                    <a:pt x="849795" y="72936"/>
                  </a:lnTo>
                  <a:lnTo>
                    <a:pt x="889863" y="83248"/>
                  </a:lnTo>
                  <a:lnTo>
                    <a:pt x="889711" y="83248"/>
                  </a:lnTo>
                  <a:lnTo>
                    <a:pt x="908291" y="86868"/>
                  </a:lnTo>
                  <a:lnTo>
                    <a:pt x="919175" y="88201"/>
                  </a:lnTo>
                  <a:lnTo>
                    <a:pt x="938085" y="88582"/>
                  </a:lnTo>
                  <a:lnTo>
                    <a:pt x="946391" y="89916"/>
                  </a:lnTo>
                  <a:lnTo>
                    <a:pt x="943305" y="83248"/>
                  </a:lnTo>
                  <a:lnTo>
                    <a:pt x="941057" y="75438"/>
                  </a:lnTo>
                  <a:lnTo>
                    <a:pt x="939965" y="67627"/>
                  </a:lnTo>
                  <a:lnTo>
                    <a:pt x="940028" y="66522"/>
                  </a:lnTo>
                  <a:lnTo>
                    <a:pt x="940117" y="64719"/>
                  </a:lnTo>
                  <a:lnTo>
                    <a:pt x="940295" y="60960"/>
                  </a:lnTo>
                  <a:lnTo>
                    <a:pt x="941819" y="54864"/>
                  </a:lnTo>
                  <a:lnTo>
                    <a:pt x="946391" y="48768"/>
                  </a:lnTo>
                  <a:lnTo>
                    <a:pt x="950976" y="45720"/>
                  </a:lnTo>
                  <a:lnTo>
                    <a:pt x="957059" y="41148"/>
                  </a:lnTo>
                  <a:lnTo>
                    <a:pt x="964679" y="38100"/>
                  </a:lnTo>
                  <a:lnTo>
                    <a:pt x="970788" y="38100"/>
                  </a:lnTo>
                  <a:lnTo>
                    <a:pt x="977404" y="40259"/>
                  </a:lnTo>
                  <a:lnTo>
                    <a:pt x="984885" y="44005"/>
                  </a:lnTo>
                  <a:lnTo>
                    <a:pt x="989330" y="46964"/>
                  </a:lnTo>
                  <a:close/>
                </a:path>
                <a:path w="1003300" h="613410">
                  <a:moveTo>
                    <a:pt x="993635" y="89916"/>
                  </a:moveTo>
                  <a:lnTo>
                    <a:pt x="987856" y="94361"/>
                  </a:lnTo>
                  <a:lnTo>
                    <a:pt x="980490" y="98107"/>
                  </a:lnTo>
                  <a:lnTo>
                    <a:pt x="972858" y="100406"/>
                  </a:lnTo>
                  <a:lnTo>
                    <a:pt x="966203" y="100584"/>
                  </a:lnTo>
                  <a:lnTo>
                    <a:pt x="963155" y="100584"/>
                  </a:lnTo>
                  <a:lnTo>
                    <a:pt x="969251" y="102108"/>
                  </a:lnTo>
                  <a:lnTo>
                    <a:pt x="976871" y="100584"/>
                  </a:lnTo>
                  <a:lnTo>
                    <a:pt x="982967" y="99060"/>
                  </a:lnTo>
                  <a:lnTo>
                    <a:pt x="989076" y="96012"/>
                  </a:lnTo>
                  <a:lnTo>
                    <a:pt x="993635" y="89916"/>
                  </a:lnTo>
                  <a:close/>
                </a:path>
                <a:path w="1003300" h="613410">
                  <a:moveTo>
                    <a:pt x="1001255" y="75438"/>
                  </a:moveTo>
                  <a:lnTo>
                    <a:pt x="999731" y="79248"/>
                  </a:lnTo>
                  <a:lnTo>
                    <a:pt x="996683" y="85344"/>
                  </a:lnTo>
                  <a:lnTo>
                    <a:pt x="993635" y="89916"/>
                  </a:lnTo>
                  <a:lnTo>
                    <a:pt x="998207" y="85344"/>
                  </a:lnTo>
                  <a:lnTo>
                    <a:pt x="1001255" y="79248"/>
                  </a:lnTo>
                  <a:lnTo>
                    <a:pt x="1001255" y="75438"/>
                  </a:lnTo>
                  <a:close/>
                </a:path>
                <a:path w="1003300" h="613410">
                  <a:moveTo>
                    <a:pt x="1001255" y="65532"/>
                  </a:moveTo>
                  <a:lnTo>
                    <a:pt x="999731" y="57912"/>
                  </a:lnTo>
                  <a:lnTo>
                    <a:pt x="996683" y="53340"/>
                  </a:lnTo>
                  <a:lnTo>
                    <a:pt x="991781" y="48590"/>
                  </a:lnTo>
                  <a:lnTo>
                    <a:pt x="989749" y="47244"/>
                  </a:lnTo>
                  <a:lnTo>
                    <a:pt x="989355" y="46964"/>
                  </a:lnTo>
                  <a:lnTo>
                    <a:pt x="994981" y="53340"/>
                  </a:lnTo>
                  <a:lnTo>
                    <a:pt x="999045" y="59575"/>
                  </a:lnTo>
                  <a:lnTo>
                    <a:pt x="1001255" y="65532"/>
                  </a:lnTo>
                  <a:close/>
                </a:path>
                <a:path w="1003300" h="613410">
                  <a:moveTo>
                    <a:pt x="1002779" y="71628"/>
                  </a:moveTo>
                  <a:lnTo>
                    <a:pt x="1001509" y="66522"/>
                  </a:lnTo>
                  <a:lnTo>
                    <a:pt x="1001255" y="65913"/>
                  </a:lnTo>
                  <a:lnTo>
                    <a:pt x="1001255" y="75438"/>
                  </a:lnTo>
                  <a:lnTo>
                    <a:pt x="1002779" y="71628"/>
                  </a:lnTo>
                  <a:close/>
                </a:path>
              </a:pathLst>
            </a:custGeom>
            <a:solidFill>
              <a:srgbClr val="EFF0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514856" y="5291328"/>
              <a:ext cx="847725" cy="483234"/>
            </a:xfrm>
            <a:custGeom>
              <a:avLst/>
              <a:gdLst/>
              <a:ahLst/>
              <a:cxnLst/>
              <a:rect l="l" t="t" r="r" b="b"/>
              <a:pathLst>
                <a:path w="847725" h="483235">
                  <a:moveTo>
                    <a:pt x="423672" y="483108"/>
                  </a:moveTo>
                  <a:lnTo>
                    <a:pt x="366033" y="480901"/>
                  </a:lnTo>
                  <a:lnTo>
                    <a:pt x="310797" y="474472"/>
                  </a:lnTo>
                  <a:lnTo>
                    <a:pt x="258460" y="464105"/>
                  </a:lnTo>
                  <a:lnTo>
                    <a:pt x="209521" y="450088"/>
                  </a:lnTo>
                  <a:lnTo>
                    <a:pt x="164477" y="432704"/>
                  </a:lnTo>
                  <a:lnTo>
                    <a:pt x="123825" y="412242"/>
                  </a:lnTo>
                  <a:lnTo>
                    <a:pt x="88062" y="388985"/>
                  </a:lnTo>
                  <a:lnTo>
                    <a:pt x="57686" y="363220"/>
                  </a:lnTo>
                  <a:lnTo>
                    <a:pt x="15084" y="305308"/>
                  </a:lnTo>
                  <a:lnTo>
                    <a:pt x="0" y="240792"/>
                  </a:lnTo>
                  <a:lnTo>
                    <a:pt x="3854" y="208201"/>
                  </a:lnTo>
                  <a:lnTo>
                    <a:pt x="33194" y="147232"/>
                  </a:lnTo>
                  <a:lnTo>
                    <a:pt x="88062" y="93820"/>
                  </a:lnTo>
                  <a:lnTo>
                    <a:pt x="123825" y="70675"/>
                  </a:lnTo>
                  <a:lnTo>
                    <a:pt x="164477" y="50292"/>
                  </a:lnTo>
                  <a:lnTo>
                    <a:pt x="209521" y="32963"/>
                  </a:lnTo>
                  <a:lnTo>
                    <a:pt x="258460" y="18978"/>
                  </a:lnTo>
                  <a:lnTo>
                    <a:pt x="310797" y="8628"/>
                  </a:lnTo>
                  <a:lnTo>
                    <a:pt x="366033" y="2205"/>
                  </a:lnTo>
                  <a:lnTo>
                    <a:pt x="423672" y="0"/>
                  </a:lnTo>
                  <a:lnTo>
                    <a:pt x="481310" y="2205"/>
                  </a:lnTo>
                  <a:lnTo>
                    <a:pt x="536546" y="8628"/>
                  </a:lnTo>
                  <a:lnTo>
                    <a:pt x="588883" y="18978"/>
                  </a:lnTo>
                  <a:lnTo>
                    <a:pt x="637822" y="32963"/>
                  </a:lnTo>
                  <a:lnTo>
                    <a:pt x="682866" y="50292"/>
                  </a:lnTo>
                  <a:lnTo>
                    <a:pt x="723518" y="70675"/>
                  </a:lnTo>
                  <a:lnTo>
                    <a:pt x="759281" y="93820"/>
                  </a:lnTo>
                  <a:lnTo>
                    <a:pt x="789657" y="119436"/>
                  </a:lnTo>
                  <a:lnTo>
                    <a:pt x="832259" y="176918"/>
                  </a:lnTo>
                  <a:lnTo>
                    <a:pt x="847344" y="240792"/>
                  </a:lnTo>
                  <a:lnTo>
                    <a:pt x="843489" y="273732"/>
                  </a:lnTo>
                  <a:lnTo>
                    <a:pt x="814149" y="335232"/>
                  </a:lnTo>
                  <a:lnTo>
                    <a:pt x="759281" y="388985"/>
                  </a:lnTo>
                  <a:lnTo>
                    <a:pt x="723518" y="412242"/>
                  </a:lnTo>
                  <a:lnTo>
                    <a:pt x="682866" y="432704"/>
                  </a:lnTo>
                  <a:lnTo>
                    <a:pt x="637822" y="450088"/>
                  </a:lnTo>
                  <a:lnTo>
                    <a:pt x="588883" y="464105"/>
                  </a:lnTo>
                  <a:lnTo>
                    <a:pt x="536546" y="474472"/>
                  </a:lnTo>
                  <a:lnTo>
                    <a:pt x="481310" y="480901"/>
                  </a:lnTo>
                  <a:lnTo>
                    <a:pt x="423672" y="483108"/>
                  </a:lnTo>
                  <a:close/>
                </a:path>
              </a:pathLst>
            </a:custGeom>
            <a:solidFill>
              <a:srgbClr val="E2B6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83342" y="2032355"/>
            <a:ext cx="3724275" cy="48640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000" spc="114" dirty="0">
                <a:solidFill>
                  <a:srgbClr val="000000"/>
                </a:solidFill>
                <a:latin typeface="Tahoma"/>
                <a:cs typeface="Tahoma"/>
              </a:rPr>
              <a:t>Acute</a:t>
            </a:r>
            <a:r>
              <a:rPr sz="3000" spc="-4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3000" spc="80" dirty="0">
                <a:solidFill>
                  <a:srgbClr val="000000"/>
                </a:solidFill>
                <a:latin typeface="Tahoma"/>
                <a:cs typeface="Tahoma"/>
              </a:rPr>
              <a:t>Anal</a:t>
            </a:r>
            <a:r>
              <a:rPr sz="3000" spc="-6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3000" spc="35" dirty="0">
                <a:solidFill>
                  <a:srgbClr val="000000"/>
                </a:solidFill>
                <a:latin typeface="Tahoma"/>
                <a:cs typeface="Tahoma"/>
              </a:rPr>
              <a:t>Fissure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94360" y="2901695"/>
            <a:ext cx="4351020" cy="935990"/>
          </a:xfrm>
          <a:custGeom>
            <a:avLst/>
            <a:gdLst/>
            <a:ahLst/>
            <a:cxnLst/>
            <a:rect l="l" t="t" r="r" b="b"/>
            <a:pathLst>
              <a:path w="4351020" h="935989">
                <a:moveTo>
                  <a:pt x="4325111" y="935735"/>
                </a:moveTo>
                <a:lnTo>
                  <a:pt x="25908" y="935735"/>
                </a:lnTo>
                <a:lnTo>
                  <a:pt x="16073" y="933854"/>
                </a:lnTo>
                <a:lnTo>
                  <a:pt x="7810" y="928687"/>
                </a:lnTo>
                <a:lnTo>
                  <a:pt x="2119" y="920948"/>
                </a:lnTo>
                <a:lnTo>
                  <a:pt x="0" y="911351"/>
                </a:lnTo>
                <a:lnTo>
                  <a:pt x="0" y="25908"/>
                </a:lnTo>
                <a:lnTo>
                  <a:pt x="2119" y="15430"/>
                </a:lnTo>
                <a:lnTo>
                  <a:pt x="7810" y="7239"/>
                </a:lnTo>
                <a:lnTo>
                  <a:pt x="16073" y="1905"/>
                </a:lnTo>
                <a:lnTo>
                  <a:pt x="25908" y="0"/>
                </a:lnTo>
                <a:lnTo>
                  <a:pt x="4325111" y="0"/>
                </a:lnTo>
                <a:lnTo>
                  <a:pt x="4334946" y="1905"/>
                </a:lnTo>
                <a:lnTo>
                  <a:pt x="4343209" y="7239"/>
                </a:lnTo>
                <a:lnTo>
                  <a:pt x="4348900" y="15430"/>
                </a:lnTo>
                <a:lnTo>
                  <a:pt x="4351019" y="25908"/>
                </a:lnTo>
                <a:lnTo>
                  <a:pt x="4351019" y="911351"/>
                </a:lnTo>
                <a:lnTo>
                  <a:pt x="4348900" y="920948"/>
                </a:lnTo>
                <a:lnTo>
                  <a:pt x="4343209" y="928687"/>
                </a:lnTo>
                <a:lnTo>
                  <a:pt x="4334946" y="933854"/>
                </a:lnTo>
                <a:lnTo>
                  <a:pt x="4325111" y="935735"/>
                </a:lnTo>
                <a:close/>
              </a:path>
            </a:pathLst>
          </a:custGeom>
          <a:solidFill>
            <a:srgbClr val="F2ED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52323" y="3039905"/>
            <a:ext cx="2742565" cy="5784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500" b="1" dirty="0">
                <a:solidFill>
                  <a:srgbClr val="3D3838"/>
                </a:solidFill>
                <a:latin typeface="Tahoma"/>
                <a:cs typeface="Tahoma"/>
              </a:rPr>
              <a:t>Single</a:t>
            </a:r>
            <a:r>
              <a:rPr sz="1500" b="1" spc="16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500" b="1" dirty="0">
                <a:solidFill>
                  <a:srgbClr val="3D3838"/>
                </a:solidFill>
                <a:latin typeface="Tahoma"/>
                <a:cs typeface="Tahoma"/>
              </a:rPr>
              <a:t>superficial</a:t>
            </a:r>
            <a:r>
              <a:rPr sz="1500" b="1" spc="12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500" b="1" spc="-20" dirty="0">
                <a:solidFill>
                  <a:srgbClr val="3D3838"/>
                </a:solidFill>
                <a:latin typeface="Tahoma"/>
                <a:cs typeface="Tahoma"/>
              </a:rPr>
              <a:t>tear</a:t>
            </a:r>
            <a:endParaRPr sz="15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980"/>
              </a:spcBef>
            </a:pPr>
            <a:r>
              <a:rPr sz="1300" spc="-85" dirty="0">
                <a:solidFill>
                  <a:srgbClr val="3D3838"/>
                </a:solidFill>
                <a:latin typeface="Tahoma"/>
                <a:cs typeface="Tahoma"/>
              </a:rPr>
              <a:t>In</a:t>
            </a:r>
            <a:r>
              <a:rPr sz="1300" spc="-14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3D3838"/>
                </a:solidFill>
                <a:latin typeface="Tahoma"/>
                <a:cs typeface="Tahoma"/>
              </a:rPr>
              <a:t>the</a:t>
            </a:r>
            <a:r>
              <a:rPr sz="1300" spc="-11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3D3838"/>
                </a:solidFill>
                <a:latin typeface="Tahoma"/>
                <a:cs typeface="Tahoma"/>
              </a:rPr>
              <a:t>anoderm</a:t>
            </a:r>
            <a:r>
              <a:rPr sz="1300" spc="-13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in</a:t>
            </a:r>
            <a:r>
              <a:rPr sz="1300" spc="-114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3D3838"/>
                </a:solidFill>
                <a:latin typeface="Tahoma"/>
                <a:cs typeface="Tahoma"/>
              </a:rPr>
              <a:t>the</a:t>
            </a:r>
            <a:r>
              <a:rPr sz="1300" spc="-11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posterior</a:t>
            </a:r>
            <a:r>
              <a:rPr sz="1300" spc="-13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midline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114544" y="2901695"/>
            <a:ext cx="4351020" cy="935990"/>
          </a:xfrm>
          <a:custGeom>
            <a:avLst/>
            <a:gdLst/>
            <a:ahLst/>
            <a:cxnLst/>
            <a:rect l="l" t="t" r="r" b="b"/>
            <a:pathLst>
              <a:path w="4351020" h="935989">
                <a:moveTo>
                  <a:pt x="4325111" y="935735"/>
                </a:moveTo>
                <a:lnTo>
                  <a:pt x="25908" y="935735"/>
                </a:lnTo>
                <a:lnTo>
                  <a:pt x="16073" y="933854"/>
                </a:lnTo>
                <a:lnTo>
                  <a:pt x="7810" y="928687"/>
                </a:lnTo>
                <a:lnTo>
                  <a:pt x="2119" y="920948"/>
                </a:lnTo>
                <a:lnTo>
                  <a:pt x="0" y="911351"/>
                </a:lnTo>
                <a:lnTo>
                  <a:pt x="0" y="25908"/>
                </a:lnTo>
                <a:lnTo>
                  <a:pt x="2119" y="15430"/>
                </a:lnTo>
                <a:lnTo>
                  <a:pt x="7810" y="7239"/>
                </a:lnTo>
                <a:lnTo>
                  <a:pt x="16073" y="1905"/>
                </a:lnTo>
                <a:lnTo>
                  <a:pt x="25908" y="0"/>
                </a:lnTo>
                <a:lnTo>
                  <a:pt x="4325111" y="0"/>
                </a:lnTo>
                <a:lnTo>
                  <a:pt x="4334946" y="1905"/>
                </a:lnTo>
                <a:lnTo>
                  <a:pt x="4343209" y="7239"/>
                </a:lnTo>
                <a:lnTo>
                  <a:pt x="4348900" y="15430"/>
                </a:lnTo>
                <a:lnTo>
                  <a:pt x="4351019" y="25908"/>
                </a:lnTo>
                <a:lnTo>
                  <a:pt x="4351019" y="911351"/>
                </a:lnTo>
                <a:lnTo>
                  <a:pt x="4348900" y="920948"/>
                </a:lnTo>
                <a:lnTo>
                  <a:pt x="4343209" y="928687"/>
                </a:lnTo>
                <a:lnTo>
                  <a:pt x="4334946" y="933854"/>
                </a:lnTo>
                <a:lnTo>
                  <a:pt x="4325111" y="935735"/>
                </a:lnTo>
                <a:close/>
              </a:path>
            </a:pathLst>
          </a:custGeom>
          <a:solidFill>
            <a:srgbClr val="F2ED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272568" y="3039905"/>
            <a:ext cx="1846580" cy="5784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500" b="1" dirty="0">
                <a:solidFill>
                  <a:srgbClr val="3D3838"/>
                </a:solidFill>
                <a:latin typeface="Tahoma"/>
                <a:cs typeface="Tahoma"/>
              </a:rPr>
              <a:t>Sharp,</a:t>
            </a:r>
            <a:r>
              <a:rPr sz="1500" b="1" spc="3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500" b="1" dirty="0">
                <a:solidFill>
                  <a:srgbClr val="3D3838"/>
                </a:solidFill>
                <a:latin typeface="Tahoma"/>
                <a:cs typeface="Tahoma"/>
              </a:rPr>
              <a:t>severe</a:t>
            </a:r>
            <a:r>
              <a:rPr sz="1500" b="1" spc="5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500" b="1" spc="-20" dirty="0">
                <a:solidFill>
                  <a:srgbClr val="3D3838"/>
                </a:solidFill>
                <a:latin typeface="Tahoma"/>
                <a:cs typeface="Tahoma"/>
              </a:rPr>
              <a:t>pain</a:t>
            </a:r>
            <a:endParaRPr sz="15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980"/>
              </a:spcBef>
            </a:pPr>
            <a:r>
              <a:rPr sz="1300" spc="-35" dirty="0">
                <a:solidFill>
                  <a:srgbClr val="3D3838"/>
                </a:solidFill>
                <a:latin typeface="Tahoma"/>
                <a:cs typeface="Tahoma"/>
              </a:rPr>
              <a:t>During</a:t>
            </a:r>
            <a:r>
              <a:rPr sz="1300" spc="-114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defecation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94360" y="4008119"/>
            <a:ext cx="4351020" cy="935990"/>
          </a:xfrm>
          <a:custGeom>
            <a:avLst/>
            <a:gdLst/>
            <a:ahLst/>
            <a:cxnLst/>
            <a:rect l="l" t="t" r="r" b="b"/>
            <a:pathLst>
              <a:path w="4351020" h="935989">
                <a:moveTo>
                  <a:pt x="4325111" y="935736"/>
                </a:moveTo>
                <a:lnTo>
                  <a:pt x="25908" y="935736"/>
                </a:lnTo>
                <a:lnTo>
                  <a:pt x="16073" y="933854"/>
                </a:lnTo>
                <a:lnTo>
                  <a:pt x="7810" y="928687"/>
                </a:lnTo>
                <a:lnTo>
                  <a:pt x="2119" y="920948"/>
                </a:lnTo>
                <a:lnTo>
                  <a:pt x="0" y="911352"/>
                </a:lnTo>
                <a:lnTo>
                  <a:pt x="0" y="24384"/>
                </a:lnTo>
                <a:lnTo>
                  <a:pt x="2119" y="14787"/>
                </a:lnTo>
                <a:lnTo>
                  <a:pt x="7810" y="7048"/>
                </a:lnTo>
                <a:lnTo>
                  <a:pt x="16073" y="1881"/>
                </a:lnTo>
                <a:lnTo>
                  <a:pt x="25908" y="0"/>
                </a:lnTo>
                <a:lnTo>
                  <a:pt x="4325111" y="0"/>
                </a:lnTo>
                <a:lnTo>
                  <a:pt x="4334946" y="1881"/>
                </a:lnTo>
                <a:lnTo>
                  <a:pt x="4343209" y="7048"/>
                </a:lnTo>
                <a:lnTo>
                  <a:pt x="4348900" y="14787"/>
                </a:lnTo>
                <a:lnTo>
                  <a:pt x="4351019" y="24384"/>
                </a:lnTo>
                <a:lnTo>
                  <a:pt x="4351019" y="911352"/>
                </a:lnTo>
                <a:lnTo>
                  <a:pt x="4348900" y="920948"/>
                </a:lnTo>
                <a:lnTo>
                  <a:pt x="4343209" y="928687"/>
                </a:lnTo>
                <a:lnTo>
                  <a:pt x="4334946" y="933854"/>
                </a:lnTo>
                <a:lnTo>
                  <a:pt x="4325111" y="935736"/>
                </a:lnTo>
                <a:close/>
              </a:path>
            </a:pathLst>
          </a:custGeom>
          <a:solidFill>
            <a:srgbClr val="F2ED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52323" y="4146347"/>
            <a:ext cx="1656080" cy="5784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500" b="1" dirty="0">
                <a:solidFill>
                  <a:srgbClr val="3D3838"/>
                </a:solidFill>
                <a:latin typeface="Tahoma"/>
                <a:cs typeface="Tahoma"/>
              </a:rPr>
              <a:t>Bright</a:t>
            </a:r>
            <a:r>
              <a:rPr sz="1500" b="1" spc="13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500" b="1" dirty="0">
                <a:solidFill>
                  <a:srgbClr val="3D3838"/>
                </a:solidFill>
                <a:latin typeface="Tahoma"/>
                <a:cs typeface="Tahoma"/>
              </a:rPr>
              <a:t>red</a:t>
            </a:r>
            <a:r>
              <a:rPr sz="1500" b="1" spc="12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500" b="1" spc="40" dirty="0">
                <a:solidFill>
                  <a:srgbClr val="3D3838"/>
                </a:solidFill>
                <a:latin typeface="Tahoma"/>
                <a:cs typeface="Tahoma"/>
              </a:rPr>
              <a:t>blood</a:t>
            </a:r>
            <a:endParaRPr sz="15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980"/>
              </a:spcBef>
            </a:pPr>
            <a:r>
              <a:rPr sz="1300" spc="-50" dirty="0">
                <a:solidFill>
                  <a:srgbClr val="3D3838"/>
                </a:solidFill>
                <a:latin typeface="Tahoma"/>
                <a:cs typeface="Tahoma"/>
              </a:rPr>
              <a:t>On</a:t>
            </a:r>
            <a:r>
              <a:rPr sz="1300" spc="-14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dirty="0">
                <a:solidFill>
                  <a:srgbClr val="3D3838"/>
                </a:solidFill>
                <a:latin typeface="Tahoma"/>
                <a:cs typeface="Tahoma"/>
              </a:rPr>
              <a:t>stool</a:t>
            </a:r>
            <a:r>
              <a:rPr sz="1300" spc="-14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or</a:t>
            </a:r>
            <a:r>
              <a:rPr sz="1300" spc="-12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dirty="0">
                <a:solidFill>
                  <a:srgbClr val="3D3838"/>
                </a:solidFill>
                <a:latin typeface="Tahoma"/>
                <a:cs typeface="Tahoma"/>
              </a:rPr>
              <a:t>toilet</a:t>
            </a:r>
            <a:r>
              <a:rPr sz="1300" spc="-14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3D3838"/>
                </a:solidFill>
                <a:latin typeface="Tahoma"/>
                <a:cs typeface="Tahoma"/>
              </a:rPr>
              <a:t>paper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94360" y="4008119"/>
            <a:ext cx="8871585" cy="1687195"/>
          </a:xfrm>
          <a:custGeom>
            <a:avLst/>
            <a:gdLst/>
            <a:ahLst/>
            <a:cxnLst/>
            <a:rect l="l" t="t" r="r" b="b"/>
            <a:pathLst>
              <a:path w="8871585" h="1687195">
                <a:moveTo>
                  <a:pt x="4351007" y="1130820"/>
                </a:moveTo>
                <a:lnTo>
                  <a:pt x="4348899" y="1121219"/>
                </a:lnTo>
                <a:lnTo>
                  <a:pt x="4343197" y="1113485"/>
                </a:lnTo>
                <a:lnTo>
                  <a:pt x="4334942" y="1108316"/>
                </a:lnTo>
                <a:lnTo>
                  <a:pt x="4325099" y="1106436"/>
                </a:lnTo>
                <a:lnTo>
                  <a:pt x="25908" y="1106436"/>
                </a:lnTo>
                <a:lnTo>
                  <a:pt x="16065" y="1108316"/>
                </a:lnTo>
                <a:lnTo>
                  <a:pt x="7810" y="1113485"/>
                </a:lnTo>
                <a:lnTo>
                  <a:pt x="2108" y="1121219"/>
                </a:lnTo>
                <a:lnTo>
                  <a:pt x="0" y="1130820"/>
                </a:lnTo>
                <a:lnTo>
                  <a:pt x="0" y="1661172"/>
                </a:lnTo>
                <a:lnTo>
                  <a:pt x="2108" y="1671002"/>
                </a:lnTo>
                <a:lnTo>
                  <a:pt x="7810" y="1679270"/>
                </a:lnTo>
                <a:lnTo>
                  <a:pt x="16065" y="1684959"/>
                </a:lnTo>
                <a:lnTo>
                  <a:pt x="25908" y="1687080"/>
                </a:lnTo>
                <a:lnTo>
                  <a:pt x="4325099" y="1687080"/>
                </a:lnTo>
                <a:lnTo>
                  <a:pt x="4334942" y="1684959"/>
                </a:lnTo>
                <a:lnTo>
                  <a:pt x="4343197" y="1679270"/>
                </a:lnTo>
                <a:lnTo>
                  <a:pt x="4348899" y="1671002"/>
                </a:lnTo>
                <a:lnTo>
                  <a:pt x="4351007" y="1661172"/>
                </a:lnTo>
                <a:lnTo>
                  <a:pt x="4351007" y="1130820"/>
                </a:lnTo>
                <a:close/>
              </a:path>
              <a:path w="8871585" h="1687195">
                <a:moveTo>
                  <a:pt x="8871204" y="24384"/>
                </a:moveTo>
                <a:lnTo>
                  <a:pt x="8869083" y="14795"/>
                </a:lnTo>
                <a:lnTo>
                  <a:pt x="8863393" y="7048"/>
                </a:lnTo>
                <a:lnTo>
                  <a:pt x="8855126" y="1892"/>
                </a:lnTo>
                <a:lnTo>
                  <a:pt x="8845296" y="0"/>
                </a:lnTo>
                <a:lnTo>
                  <a:pt x="4546092" y="0"/>
                </a:lnTo>
                <a:lnTo>
                  <a:pt x="4536249" y="1892"/>
                </a:lnTo>
                <a:lnTo>
                  <a:pt x="4527994" y="7048"/>
                </a:lnTo>
                <a:lnTo>
                  <a:pt x="4522292" y="14795"/>
                </a:lnTo>
                <a:lnTo>
                  <a:pt x="4520184" y="24384"/>
                </a:lnTo>
                <a:lnTo>
                  <a:pt x="4520184" y="911352"/>
                </a:lnTo>
                <a:lnTo>
                  <a:pt x="4522292" y="920953"/>
                </a:lnTo>
                <a:lnTo>
                  <a:pt x="4527994" y="928687"/>
                </a:lnTo>
                <a:lnTo>
                  <a:pt x="4536249" y="933856"/>
                </a:lnTo>
                <a:lnTo>
                  <a:pt x="4546092" y="935736"/>
                </a:lnTo>
                <a:lnTo>
                  <a:pt x="8845296" y="935736"/>
                </a:lnTo>
                <a:lnTo>
                  <a:pt x="8855126" y="933856"/>
                </a:lnTo>
                <a:lnTo>
                  <a:pt x="8863393" y="928687"/>
                </a:lnTo>
                <a:lnTo>
                  <a:pt x="8869083" y="920953"/>
                </a:lnTo>
                <a:lnTo>
                  <a:pt x="8871204" y="911352"/>
                </a:lnTo>
                <a:lnTo>
                  <a:pt x="8871204" y="24384"/>
                </a:lnTo>
                <a:close/>
              </a:path>
            </a:pathLst>
          </a:custGeom>
          <a:solidFill>
            <a:srgbClr val="F2ED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52323" y="5252789"/>
            <a:ext cx="1685289" cy="2559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500" b="1" dirty="0">
                <a:solidFill>
                  <a:srgbClr val="3D3838"/>
                </a:solidFill>
                <a:latin typeface="Tahoma"/>
                <a:cs typeface="Tahoma"/>
              </a:rPr>
              <a:t>Perianal</a:t>
            </a:r>
            <a:r>
              <a:rPr sz="1500" b="1" spc="12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500" b="1" spc="-10" dirty="0">
                <a:solidFill>
                  <a:srgbClr val="3D3838"/>
                </a:solidFill>
                <a:latin typeface="Tahoma"/>
                <a:cs typeface="Tahoma"/>
              </a:rPr>
              <a:t>pruritus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114544" y="5114544"/>
            <a:ext cx="4351020" cy="581025"/>
          </a:xfrm>
          <a:custGeom>
            <a:avLst/>
            <a:gdLst/>
            <a:ahLst/>
            <a:cxnLst/>
            <a:rect l="l" t="t" r="r" b="b"/>
            <a:pathLst>
              <a:path w="4351020" h="581025">
                <a:moveTo>
                  <a:pt x="4325111" y="580644"/>
                </a:moveTo>
                <a:lnTo>
                  <a:pt x="25908" y="580644"/>
                </a:lnTo>
                <a:lnTo>
                  <a:pt x="16073" y="578524"/>
                </a:lnTo>
                <a:lnTo>
                  <a:pt x="7810" y="572833"/>
                </a:lnTo>
                <a:lnTo>
                  <a:pt x="2119" y="564570"/>
                </a:lnTo>
                <a:lnTo>
                  <a:pt x="0" y="554735"/>
                </a:lnTo>
                <a:lnTo>
                  <a:pt x="0" y="24383"/>
                </a:lnTo>
                <a:lnTo>
                  <a:pt x="2119" y="14787"/>
                </a:lnTo>
                <a:lnTo>
                  <a:pt x="7810" y="7048"/>
                </a:lnTo>
                <a:lnTo>
                  <a:pt x="16073" y="1881"/>
                </a:lnTo>
                <a:lnTo>
                  <a:pt x="25908" y="0"/>
                </a:lnTo>
                <a:lnTo>
                  <a:pt x="4325111" y="0"/>
                </a:lnTo>
                <a:lnTo>
                  <a:pt x="4334946" y="1881"/>
                </a:lnTo>
                <a:lnTo>
                  <a:pt x="4343209" y="7048"/>
                </a:lnTo>
                <a:lnTo>
                  <a:pt x="4348900" y="14787"/>
                </a:lnTo>
                <a:lnTo>
                  <a:pt x="4351019" y="24383"/>
                </a:lnTo>
                <a:lnTo>
                  <a:pt x="4351019" y="554735"/>
                </a:lnTo>
                <a:lnTo>
                  <a:pt x="4348900" y="564570"/>
                </a:lnTo>
                <a:lnTo>
                  <a:pt x="4343209" y="572833"/>
                </a:lnTo>
                <a:lnTo>
                  <a:pt x="4334946" y="578524"/>
                </a:lnTo>
                <a:lnTo>
                  <a:pt x="4325111" y="580644"/>
                </a:lnTo>
                <a:close/>
              </a:path>
            </a:pathLst>
          </a:custGeom>
          <a:solidFill>
            <a:srgbClr val="F2ED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5272568" y="4146347"/>
            <a:ext cx="2808605" cy="1221105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 marR="5080">
              <a:lnSpc>
                <a:spcPct val="105300"/>
              </a:lnSpc>
              <a:spcBef>
                <a:spcPts val="15"/>
              </a:spcBef>
            </a:pPr>
            <a:r>
              <a:rPr sz="1500" b="1" dirty="0">
                <a:solidFill>
                  <a:srgbClr val="3D3838"/>
                </a:solidFill>
                <a:latin typeface="Tahoma"/>
                <a:cs typeface="Tahoma"/>
              </a:rPr>
              <a:t>Intermittent</a:t>
            </a:r>
            <a:r>
              <a:rPr sz="1500" b="1" spc="9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500" b="1" spc="-10" dirty="0">
                <a:solidFill>
                  <a:srgbClr val="3D3838"/>
                </a:solidFill>
                <a:latin typeface="Tahoma"/>
                <a:cs typeface="Tahoma"/>
              </a:rPr>
              <a:t>postdefecation </a:t>
            </a:r>
            <a:r>
              <a:rPr sz="1500" b="1" spc="-20" dirty="0">
                <a:solidFill>
                  <a:srgbClr val="3D3838"/>
                </a:solidFill>
                <a:latin typeface="Tahoma"/>
                <a:cs typeface="Tahoma"/>
              </a:rPr>
              <a:t>pain</a:t>
            </a:r>
            <a:endParaRPr sz="15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15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80"/>
              </a:spcBef>
            </a:pPr>
            <a:endParaRPr sz="15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500" b="1" spc="45" dirty="0">
                <a:solidFill>
                  <a:srgbClr val="3D3838"/>
                </a:solidFill>
                <a:latin typeface="Tahoma"/>
                <a:cs typeface="Tahoma"/>
              </a:rPr>
              <a:t>Chronic</a:t>
            </a:r>
            <a:r>
              <a:rPr sz="1500" b="1" spc="-5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500" b="1" spc="-10" dirty="0">
                <a:solidFill>
                  <a:srgbClr val="3D3838"/>
                </a:solidFill>
                <a:latin typeface="Tahoma"/>
                <a:cs typeface="Tahoma"/>
              </a:rPr>
              <a:t>constipation</a:t>
            </a:r>
            <a:endParaRPr sz="15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83342" y="1563049"/>
            <a:ext cx="4093210" cy="48640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000" spc="85" dirty="0">
                <a:solidFill>
                  <a:srgbClr val="000000"/>
                </a:solidFill>
                <a:latin typeface="Tahoma"/>
                <a:cs typeface="Tahoma"/>
              </a:rPr>
              <a:t>Chronic</a:t>
            </a:r>
            <a:r>
              <a:rPr sz="3000" spc="-6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3000" spc="85" dirty="0">
                <a:solidFill>
                  <a:srgbClr val="000000"/>
                </a:solidFill>
                <a:latin typeface="Tahoma"/>
                <a:cs typeface="Tahoma"/>
              </a:rPr>
              <a:t>Anal</a:t>
            </a:r>
            <a:r>
              <a:rPr sz="3000" spc="-5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3000" spc="35" dirty="0">
                <a:solidFill>
                  <a:srgbClr val="000000"/>
                </a:solidFill>
                <a:latin typeface="Tahoma"/>
                <a:cs typeface="Tahoma"/>
              </a:rPr>
              <a:t>Fissure</a:t>
            </a:r>
            <a:endParaRPr sz="3000">
              <a:latin typeface="Tahoma"/>
              <a:cs typeface="Tahom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265676" y="2430780"/>
            <a:ext cx="955675" cy="3733800"/>
            <a:chOff x="4265676" y="2430780"/>
            <a:chExt cx="955675" cy="3733800"/>
          </a:xfrm>
        </p:grpSpPr>
        <p:sp>
          <p:nvSpPr>
            <p:cNvPr id="4" name="object 4"/>
            <p:cNvSpPr/>
            <p:nvPr/>
          </p:nvSpPr>
          <p:spPr>
            <a:xfrm>
              <a:off x="4265663" y="2430792"/>
              <a:ext cx="774700" cy="3733800"/>
            </a:xfrm>
            <a:custGeom>
              <a:avLst/>
              <a:gdLst/>
              <a:ahLst/>
              <a:cxnLst/>
              <a:rect l="l" t="t" r="r" b="b"/>
              <a:pathLst>
                <a:path w="774700" h="3733800">
                  <a:moveTo>
                    <a:pt x="594360" y="376415"/>
                  </a:moveTo>
                  <a:lnTo>
                    <a:pt x="589788" y="371843"/>
                  </a:lnTo>
                  <a:lnTo>
                    <a:pt x="4572" y="371843"/>
                  </a:lnTo>
                  <a:lnTo>
                    <a:pt x="0" y="376415"/>
                  </a:lnTo>
                  <a:lnTo>
                    <a:pt x="0" y="382511"/>
                  </a:lnTo>
                  <a:lnTo>
                    <a:pt x="0" y="388607"/>
                  </a:lnTo>
                  <a:lnTo>
                    <a:pt x="4572" y="393179"/>
                  </a:lnTo>
                  <a:lnTo>
                    <a:pt x="589788" y="393179"/>
                  </a:lnTo>
                  <a:lnTo>
                    <a:pt x="594360" y="388607"/>
                  </a:lnTo>
                  <a:lnTo>
                    <a:pt x="594360" y="376415"/>
                  </a:lnTo>
                  <a:close/>
                </a:path>
                <a:path w="774700" h="3733800">
                  <a:moveTo>
                    <a:pt x="774192" y="6096"/>
                  </a:moveTo>
                  <a:lnTo>
                    <a:pt x="769620" y="0"/>
                  </a:lnTo>
                  <a:lnTo>
                    <a:pt x="758952" y="0"/>
                  </a:lnTo>
                  <a:lnTo>
                    <a:pt x="754380" y="6096"/>
                  </a:lnTo>
                  <a:lnTo>
                    <a:pt x="754380" y="10668"/>
                  </a:lnTo>
                  <a:lnTo>
                    <a:pt x="754380" y="3729228"/>
                  </a:lnTo>
                  <a:lnTo>
                    <a:pt x="758952" y="3733800"/>
                  </a:lnTo>
                  <a:lnTo>
                    <a:pt x="769620" y="3733800"/>
                  </a:lnTo>
                  <a:lnTo>
                    <a:pt x="774192" y="3729228"/>
                  </a:lnTo>
                  <a:lnTo>
                    <a:pt x="774192" y="6096"/>
                  </a:lnTo>
                  <a:close/>
                </a:path>
              </a:pathLst>
            </a:custGeom>
            <a:solidFill>
              <a:srgbClr val="D8D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838700" y="2622804"/>
              <a:ext cx="382905" cy="381000"/>
            </a:xfrm>
            <a:custGeom>
              <a:avLst/>
              <a:gdLst/>
              <a:ahLst/>
              <a:cxnLst/>
              <a:rect l="l" t="t" r="r" b="b"/>
              <a:pathLst>
                <a:path w="382904" h="381000">
                  <a:moveTo>
                    <a:pt x="356615" y="380999"/>
                  </a:moveTo>
                  <a:lnTo>
                    <a:pt x="25908" y="380999"/>
                  </a:lnTo>
                  <a:lnTo>
                    <a:pt x="16073" y="379094"/>
                  </a:lnTo>
                  <a:lnTo>
                    <a:pt x="7810" y="373760"/>
                  </a:lnTo>
                  <a:lnTo>
                    <a:pt x="2119" y="365569"/>
                  </a:lnTo>
                  <a:lnTo>
                    <a:pt x="0" y="355092"/>
                  </a:lnTo>
                  <a:lnTo>
                    <a:pt x="0" y="24384"/>
                  </a:lnTo>
                  <a:lnTo>
                    <a:pt x="2119" y="14787"/>
                  </a:lnTo>
                  <a:lnTo>
                    <a:pt x="7810" y="7048"/>
                  </a:lnTo>
                  <a:lnTo>
                    <a:pt x="16073" y="1881"/>
                  </a:lnTo>
                  <a:lnTo>
                    <a:pt x="25908" y="0"/>
                  </a:lnTo>
                  <a:lnTo>
                    <a:pt x="356615" y="0"/>
                  </a:lnTo>
                  <a:lnTo>
                    <a:pt x="366450" y="1881"/>
                  </a:lnTo>
                  <a:lnTo>
                    <a:pt x="374713" y="7048"/>
                  </a:lnTo>
                  <a:lnTo>
                    <a:pt x="380404" y="14787"/>
                  </a:lnTo>
                  <a:lnTo>
                    <a:pt x="382523" y="24384"/>
                  </a:lnTo>
                  <a:lnTo>
                    <a:pt x="382523" y="355092"/>
                  </a:lnTo>
                  <a:lnTo>
                    <a:pt x="380404" y="365569"/>
                  </a:lnTo>
                  <a:lnTo>
                    <a:pt x="374713" y="373760"/>
                  </a:lnTo>
                  <a:lnTo>
                    <a:pt x="366450" y="379094"/>
                  </a:lnTo>
                  <a:lnTo>
                    <a:pt x="356615" y="380999"/>
                  </a:lnTo>
                  <a:close/>
                </a:path>
              </a:pathLst>
            </a:custGeom>
            <a:solidFill>
              <a:srgbClr val="F2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957076" y="2664918"/>
            <a:ext cx="116205" cy="30353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800" b="1" spc="-490" dirty="0">
                <a:solidFill>
                  <a:srgbClr val="3D3838"/>
                </a:solidFill>
                <a:latin typeface="Tahoma"/>
                <a:cs typeface="Tahoma"/>
              </a:rPr>
              <a:t>1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689656" y="2570407"/>
            <a:ext cx="2421890" cy="57721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10"/>
              </a:spcBef>
            </a:pPr>
            <a:r>
              <a:rPr sz="1500" b="1" dirty="0">
                <a:solidFill>
                  <a:srgbClr val="3D3838"/>
                </a:solidFill>
                <a:latin typeface="Tahoma"/>
                <a:cs typeface="Tahoma"/>
              </a:rPr>
              <a:t>Cyclical</a:t>
            </a:r>
            <a:r>
              <a:rPr sz="1500" b="1" spc="19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500" b="1" spc="-20" dirty="0">
                <a:solidFill>
                  <a:srgbClr val="3D3838"/>
                </a:solidFill>
                <a:latin typeface="Tahoma"/>
                <a:cs typeface="Tahoma"/>
              </a:rPr>
              <a:t>Pain</a:t>
            </a:r>
            <a:endParaRPr sz="1500">
              <a:latin typeface="Tahoma"/>
              <a:cs typeface="Tahoma"/>
            </a:endParaRPr>
          </a:p>
          <a:p>
            <a:pPr marR="7620" algn="r">
              <a:lnSpc>
                <a:spcPct val="100000"/>
              </a:lnSpc>
              <a:spcBef>
                <a:spcPts val="969"/>
              </a:spcBef>
            </a:pPr>
            <a:r>
              <a:rPr sz="1300" spc="-35" dirty="0">
                <a:solidFill>
                  <a:srgbClr val="3D3838"/>
                </a:solidFill>
                <a:latin typeface="Tahoma"/>
                <a:cs typeface="Tahoma"/>
              </a:rPr>
              <a:t>Sharp,</a:t>
            </a:r>
            <a:r>
              <a:rPr sz="1300" spc="-10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3D3838"/>
                </a:solidFill>
                <a:latin typeface="Tahoma"/>
                <a:cs typeface="Tahoma"/>
              </a:rPr>
              <a:t>severe</a:t>
            </a:r>
            <a:r>
              <a:rPr sz="1300" spc="-14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pain</a:t>
            </a:r>
            <a:r>
              <a:rPr sz="1300" spc="-14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with</a:t>
            </a:r>
            <a:r>
              <a:rPr sz="1300" spc="-10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defecation</a:t>
            </a:r>
            <a:endParaRPr sz="1300">
              <a:latin typeface="Tahoma"/>
              <a:cs typeface="Tahom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838700" y="3470148"/>
            <a:ext cx="955675" cy="382905"/>
            <a:chOff x="4838700" y="3470148"/>
            <a:chExt cx="955675" cy="382905"/>
          </a:xfrm>
        </p:grpSpPr>
        <p:sp>
          <p:nvSpPr>
            <p:cNvPr id="9" name="object 9"/>
            <p:cNvSpPr/>
            <p:nvPr/>
          </p:nvSpPr>
          <p:spPr>
            <a:xfrm>
              <a:off x="5199887" y="3651504"/>
              <a:ext cx="594360" cy="21590"/>
            </a:xfrm>
            <a:custGeom>
              <a:avLst/>
              <a:gdLst/>
              <a:ahLst/>
              <a:cxnLst/>
              <a:rect l="l" t="t" r="r" b="b"/>
              <a:pathLst>
                <a:path w="594360" h="21589">
                  <a:moveTo>
                    <a:pt x="589787" y="21335"/>
                  </a:moveTo>
                  <a:lnTo>
                    <a:pt x="4572" y="21335"/>
                  </a:lnTo>
                  <a:lnTo>
                    <a:pt x="0" y="15239"/>
                  </a:lnTo>
                  <a:lnTo>
                    <a:pt x="0" y="10667"/>
                  </a:lnTo>
                  <a:lnTo>
                    <a:pt x="0" y="4571"/>
                  </a:lnTo>
                  <a:lnTo>
                    <a:pt x="4572" y="0"/>
                  </a:lnTo>
                  <a:lnTo>
                    <a:pt x="589787" y="0"/>
                  </a:lnTo>
                  <a:lnTo>
                    <a:pt x="594360" y="4571"/>
                  </a:lnTo>
                  <a:lnTo>
                    <a:pt x="594360" y="15239"/>
                  </a:lnTo>
                  <a:lnTo>
                    <a:pt x="589787" y="21335"/>
                  </a:lnTo>
                  <a:close/>
                </a:path>
              </a:pathLst>
            </a:custGeom>
            <a:solidFill>
              <a:srgbClr val="D8D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838700" y="3470148"/>
              <a:ext cx="382905" cy="382905"/>
            </a:xfrm>
            <a:custGeom>
              <a:avLst/>
              <a:gdLst/>
              <a:ahLst/>
              <a:cxnLst/>
              <a:rect l="l" t="t" r="r" b="b"/>
              <a:pathLst>
                <a:path w="382904" h="382904">
                  <a:moveTo>
                    <a:pt x="356615" y="382523"/>
                  </a:moveTo>
                  <a:lnTo>
                    <a:pt x="25908" y="382523"/>
                  </a:lnTo>
                  <a:lnTo>
                    <a:pt x="16073" y="380404"/>
                  </a:lnTo>
                  <a:lnTo>
                    <a:pt x="7810" y="374713"/>
                  </a:lnTo>
                  <a:lnTo>
                    <a:pt x="2119" y="366450"/>
                  </a:lnTo>
                  <a:lnTo>
                    <a:pt x="0" y="356616"/>
                  </a:lnTo>
                  <a:lnTo>
                    <a:pt x="0" y="25908"/>
                  </a:lnTo>
                  <a:lnTo>
                    <a:pt x="2119" y="16073"/>
                  </a:lnTo>
                  <a:lnTo>
                    <a:pt x="7810" y="7810"/>
                  </a:lnTo>
                  <a:lnTo>
                    <a:pt x="16073" y="2119"/>
                  </a:lnTo>
                  <a:lnTo>
                    <a:pt x="25908" y="0"/>
                  </a:lnTo>
                  <a:lnTo>
                    <a:pt x="356615" y="0"/>
                  </a:lnTo>
                  <a:lnTo>
                    <a:pt x="366450" y="2119"/>
                  </a:lnTo>
                  <a:lnTo>
                    <a:pt x="374713" y="7810"/>
                  </a:lnTo>
                  <a:lnTo>
                    <a:pt x="380404" y="16073"/>
                  </a:lnTo>
                  <a:lnTo>
                    <a:pt x="382523" y="25908"/>
                  </a:lnTo>
                  <a:lnTo>
                    <a:pt x="382523" y="356616"/>
                  </a:lnTo>
                  <a:lnTo>
                    <a:pt x="380404" y="366450"/>
                  </a:lnTo>
                  <a:lnTo>
                    <a:pt x="374713" y="374713"/>
                  </a:lnTo>
                  <a:lnTo>
                    <a:pt x="366450" y="380404"/>
                  </a:lnTo>
                  <a:lnTo>
                    <a:pt x="356615" y="382523"/>
                  </a:lnTo>
                  <a:close/>
                </a:path>
              </a:pathLst>
            </a:custGeom>
            <a:solidFill>
              <a:srgbClr val="F2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4928120" y="3512287"/>
            <a:ext cx="162560" cy="30353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800" b="1" spc="-50" dirty="0">
                <a:solidFill>
                  <a:srgbClr val="3D3838"/>
                </a:solidFill>
                <a:latin typeface="Tahoma"/>
                <a:cs typeface="Tahoma"/>
              </a:rPr>
              <a:t>2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950698" y="3419344"/>
            <a:ext cx="2218690" cy="57721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500" b="1" dirty="0">
                <a:solidFill>
                  <a:srgbClr val="3D3838"/>
                </a:solidFill>
                <a:latin typeface="Tahoma"/>
                <a:cs typeface="Tahoma"/>
              </a:rPr>
              <a:t>Skin</a:t>
            </a:r>
            <a:r>
              <a:rPr sz="1500" b="1" spc="7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500" b="1" spc="-20" dirty="0">
                <a:solidFill>
                  <a:srgbClr val="3D3838"/>
                </a:solidFill>
                <a:latin typeface="Tahoma"/>
                <a:cs typeface="Tahoma"/>
              </a:rPr>
              <a:t>Tags</a:t>
            </a:r>
            <a:endParaRPr sz="15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969"/>
              </a:spcBef>
            </a:pPr>
            <a:r>
              <a:rPr sz="1300" spc="-30" dirty="0">
                <a:solidFill>
                  <a:srgbClr val="3D3838"/>
                </a:solidFill>
                <a:latin typeface="Tahoma"/>
                <a:cs typeface="Tahoma"/>
              </a:rPr>
              <a:t>External</a:t>
            </a:r>
            <a:r>
              <a:rPr sz="1300" spc="-11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skin</a:t>
            </a:r>
            <a:r>
              <a:rPr sz="1300" spc="-114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40" dirty="0">
                <a:solidFill>
                  <a:srgbClr val="3D3838"/>
                </a:solidFill>
                <a:latin typeface="Tahoma"/>
                <a:cs typeface="Tahoma"/>
              </a:rPr>
              <a:t>tags</a:t>
            </a:r>
            <a:r>
              <a:rPr sz="1300" spc="-10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3D3838"/>
                </a:solidFill>
                <a:latin typeface="Tahoma"/>
                <a:cs typeface="Tahoma"/>
              </a:rPr>
              <a:t>(sentinel</a:t>
            </a:r>
            <a:r>
              <a:rPr sz="1300" spc="-12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3D3838"/>
                </a:solidFill>
                <a:latin typeface="Tahoma"/>
                <a:cs typeface="Tahoma"/>
              </a:rPr>
              <a:t>pile)</a:t>
            </a:r>
            <a:endParaRPr sz="1300">
              <a:latin typeface="Tahoma"/>
              <a:cs typeface="Tahoma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4265676" y="4233672"/>
            <a:ext cx="955675" cy="382905"/>
            <a:chOff x="4265676" y="4233672"/>
            <a:chExt cx="955675" cy="382905"/>
          </a:xfrm>
        </p:grpSpPr>
        <p:sp>
          <p:nvSpPr>
            <p:cNvPr id="14" name="object 14"/>
            <p:cNvSpPr/>
            <p:nvPr/>
          </p:nvSpPr>
          <p:spPr>
            <a:xfrm>
              <a:off x="4265676" y="4415028"/>
              <a:ext cx="594360" cy="21590"/>
            </a:xfrm>
            <a:custGeom>
              <a:avLst/>
              <a:gdLst/>
              <a:ahLst/>
              <a:cxnLst/>
              <a:rect l="l" t="t" r="r" b="b"/>
              <a:pathLst>
                <a:path w="594360" h="21589">
                  <a:moveTo>
                    <a:pt x="589787" y="21335"/>
                  </a:moveTo>
                  <a:lnTo>
                    <a:pt x="4572" y="21335"/>
                  </a:lnTo>
                  <a:lnTo>
                    <a:pt x="0" y="15239"/>
                  </a:lnTo>
                  <a:lnTo>
                    <a:pt x="0" y="10667"/>
                  </a:lnTo>
                  <a:lnTo>
                    <a:pt x="0" y="4571"/>
                  </a:lnTo>
                  <a:lnTo>
                    <a:pt x="4572" y="0"/>
                  </a:lnTo>
                  <a:lnTo>
                    <a:pt x="589787" y="0"/>
                  </a:lnTo>
                  <a:lnTo>
                    <a:pt x="594360" y="4571"/>
                  </a:lnTo>
                  <a:lnTo>
                    <a:pt x="594360" y="15239"/>
                  </a:lnTo>
                  <a:lnTo>
                    <a:pt x="589787" y="21335"/>
                  </a:lnTo>
                  <a:close/>
                </a:path>
              </a:pathLst>
            </a:custGeom>
            <a:solidFill>
              <a:srgbClr val="D8D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838700" y="4233672"/>
              <a:ext cx="382905" cy="382905"/>
            </a:xfrm>
            <a:custGeom>
              <a:avLst/>
              <a:gdLst/>
              <a:ahLst/>
              <a:cxnLst/>
              <a:rect l="l" t="t" r="r" b="b"/>
              <a:pathLst>
                <a:path w="382904" h="382904">
                  <a:moveTo>
                    <a:pt x="356615" y="382523"/>
                  </a:moveTo>
                  <a:lnTo>
                    <a:pt x="25908" y="382523"/>
                  </a:lnTo>
                  <a:lnTo>
                    <a:pt x="16073" y="380404"/>
                  </a:lnTo>
                  <a:lnTo>
                    <a:pt x="7810" y="374713"/>
                  </a:lnTo>
                  <a:lnTo>
                    <a:pt x="2119" y="366450"/>
                  </a:lnTo>
                  <a:lnTo>
                    <a:pt x="0" y="356616"/>
                  </a:lnTo>
                  <a:lnTo>
                    <a:pt x="0" y="25908"/>
                  </a:lnTo>
                  <a:lnTo>
                    <a:pt x="2119" y="16073"/>
                  </a:lnTo>
                  <a:lnTo>
                    <a:pt x="7810" y="7810"/>
                  </a:lnTo>
                  <a:lnTo>
                    <a:pt x="16073" y="2119"/>
                  </a:lnTo>
                  <a:lnTo>
                    <a:pt x="25908" y="0"/>
                  </a:lnTo>
                  <a:lnTo>
                    <a:pt x="356615" y="0"/>
                  </a:lnTo>
                  <a:lnTo>
                    <a:pt x="366450" y="2119"/>
                  </a:lnTo>
                  <a:lnTo>
                    <a:pt x="374713" y="7810"/>
                  </a:lnTo>
                  <a:lnTo>
                    <a:pt x="380404" y="16073"/>
                  </a:lnTo>
                  <a:lnTo>
                    <a:pt x="382523" y="25908"/>
                  </a:lnTo>
                  <a:lnTo>
                    <a:pt x="382523" y="356616"/>
                  </a:lnTo>
                  <a:lnTo>
                    <a:pt x="380404" y="366450"/>
                  </a:lnTo>
                  <a:lnTo>
                    <a:pt x="374713" y="374713"/>
                  </a:lnTo>
                  <a:lnTo>
                    <a:pt x="366450" y="380404"/>
                  </a:lnTo>
                  <a:lnTo>
                    <a:pt x="356615" y="382523"/>
                  </a:lnTo>
                  <a:close/>
                </a:path>
              </a:pathLst>
            </a:custGeom>
            <a:solidFill>
              <a:srgbClr val="F2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4928120" y="4275799"/>
            <a:ext cx="162560" cy="30353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800" b="1" spc="-50" dirty="0">
                <a:solidFill>
                  <a:srgbClr val="3D3838"/>
                </a:solidFill>
                <a:latin typeface="Tahoma"/>
                <a:cs typeface="Tahoma"/>
              </a:rPr>
              <a:t>3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278187" y="4182832"/>
            <a:ext cx="2833370" cy="57721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10"/>
              </a:spcBef>
            </a:pPr>
            <a:r>
              <a:rPr sz="1500" b="1" spc="45" dirty="0">
                <a:solidFill>
                  <a:srgbClr val="3D3838"/>
                </a:solidFill>
                <a:latin typeface="Tahoma"/>
                <a:cs typeface="Tahoma"/>
              </a:rPr>
              <a:t>Exposed</a:t>
            </a:r>
            <a:r>
              <a:rPr sz="1500" b="1" spc="-8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500" b="1" spc="-10" dirty="0">
                <a:solidFill>
                  <a:srgbClr val="3D3838"/>
                </a:solidFill>
                <a:latin typeface="Tahoma"/>
                <a:cs typeface="Tahoma"/>
              </a:rPr>
              <a:t>Fibers</a:t>
            </a:r>
            <a:endParaRPr sz="1500">
              <a:latin typeface="Tahoma"/>
              <a:cs typeface="Tahoma"/>
            </a:endParaRPr>
          </a:p>
          <a:p>
            <a:pPr marR="6985" algn="r">
              <a:lnSpc>
                <a:spcPct val="100000"/>
              </a:lnSpc>
              <a:spcBef>
                <a:spcPts val="969"/>
              </a:spcBef>
            </a:pPr>
            <a:r>
              <a:rPr sz="1300" spc="-30" dirty="0">
                <a:solidFill>
                  <a:srgbClr val="3D3838"/>
                </a:solidFill>
                <a:latin typeface="Tahoma"/>
                <a:cs typeface="Tahoma"/>
              </a:rPr>
              <a:t>Exposed</a:t>
            </a:r>
            <a:r>
              <a:rPr sz="1300" spc="-14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internal</a:t>
            </a:r>
            <a:r>
              <a:rPr sz="1300" spc="-13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sphincter</a:t>
            </a:r>
            <a:r>
              <a:rPr sz="1300" spc="-14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3D3838"/>
                </a:solidFill>
                <a:latin typeface="Tahoma"/>
                <a:cs typeface="Tahoma"/>
              </a:rPr>
              <a:t>muscle</a:t>
            </a:r>
            <a:r>
              <a:rPr sz="1300" spc="-12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fibers</a:t>
            </a:r>
            <a:endParaRPr sz="1300">
              <a:latin typeface="Tahoma"/>
              <a:cs typeface="Tahoma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4838700" y="4998719"/>
            <a:ext cx="955675" cy="381000"/>
            <a:chOff x="4838700" y="4998719"/>
            <a:chExt cx="955675" cy="381000"/>
          </a:xfrm>
        </p:grpSpPr>
        <p:sp>
          <p:nvSpPr>
            <p:cNvPr id="19" name="object 19"/>
            <p:cNvSpPr/>
            <p:nvPr/>
          </p:nvSpPr>
          <p:spPr>
            <a:xfrm>
              <a:off x="5199887" y="5178551"/>
              <a:ext cx="594360" cy="21590"/>
            </a:xfrm>
            <a:custGeom>
              <a:avLst/>
              <a:gdLst/>
              <a:ahLst/>
              <a:cxnLst/>
              <a:rect l="l" t="t" r="r" b="b"/>
              <a:pathLst>
                <a:path w="594360" h="21589">
                  <a:moveTo>
                    <a:pt x="589787" y="21335"/>
                  </a:moveTo>
                  <a:lnTo>
                    <a:pt x="4572" y="21335"/>
                  </a:lnTo>
                  <a:lnTo>
                    <a:pt x="0" y="16763"/>
                  </a:lnTo>
                  <a:lnTo>
                    <a:pt x="0" y="10667"/>
                  </a:lnTo>
                  <a:lnTo>
                    <a:pt x="0" y="4571"/>
                  </a:lnTo>
                  <a:lnTo>
                    <a:pt x="4572" y="0"/>
                  </a:lnTo>
                  <a:lnTo>
                    <a:pt x="589787" y="0"/>
                  </a:lnTo>
                  <a:lnTo>
                    <a:pt x="594360" y="4571"/>
                  </a:lnTo>
                  <a:lnTo>
                    <a:pt x="594360" y="16763"/>
                  </a:lnTo>
                  <a:lnTo>
                    <a:pt x="589787" y="21335"/>
                  </a:lnTo>
                  <a:close/>
                </a:path>
              </a:pathLst>
            </a:custGeom>
            <a:solidFill>
              <a:srgbClr val="D8D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838700" y="4998719"/>
              <a:ext cx="382905" cy="381000"/>
            </a:xfrm>
            <a:custGeom>
              <a:avLst/>
              <a:gdLst/>
              <a:ahLst/>
              <a:cxnLst/>
              <a:rect l="l" t="t" r="r" b="b"/>
              <a:pathLst>
                <a:path w="382904" h="381000">
                  <a:moveTo>
                    <a:pt x="356615" y="380999"/>
                  </a:moveTo>
                  <a:lnTo>
                    <a:pt x="25908" y="380999"/>
                  </a:lnTo>
                  <a:lnTo>
                    <a:pt x="16073" y="379094"/>
                  </a:lnTo>
                  <a:lnTo>
                    <a:pt x="7810" y="373760"/>
                  </a:lnTo>
                  <a:lnTo>
                    <a:pt x="2119" y="365569"/>
                  </a:lnTo>
                  <a:lnTo>
                    <a:pt x="0" y="355092"/>
                  </a:lnTo>
                  <a:lnTo>
                    <a:pt x="0" y="24383"/>
                  </a:lnTo>
                  <a:lnTo>
                    <a:pt x="2119" y="14787"/>
                  </a:lnTo>
                  <a:lnTo>
                    <a:pt x="7810" y="7048"/>
                  </a:lnTo>
                  <a:lnTo>
                    <a:pt x="16073" y="1881"/>
                  </a:lnTo>
                  <a:lnTo>
                    <a:pt x="25908" y="0"/>
                  </a:lnTo>
                  <a:lnTo>
                    <a:pt x="356615" y="0"/>
                  </a:lnTo>
                  <a:lnTo>
                    <a:pt x="366450" y="1881"/>
                  </a:lnTo>
                  <a:lnTo>
                    <a:pt x="374713" y="7048"/>
                  </a:lnTo>
                  <a:lnTo>
                    <a:pt x="380404" y="14787"/>
                  </a:lnTo>
                  <a:lnTo>
                    <a:pt x="382523" y="24383"/>
                  </a:lnTo>
                  <a:lnTo>
                    <a:pt x="382523" y="355092"/>
                  </a:lnTo>
                  <a:lnTo>
                    <a:pt x="380404" y="365569"/>
                  </a:lnTo>
                  <a:lnTo>
                    <a:pt x="374713" y="373760"/>
                  </a:lnTo>
                  <a:lnTo>
                    <a:pt x="366450" y="379094"/>
                  </a:lnTo>
                  <a:lnTo>
                    <a:pt x="356615" y="380999"/>
                  </a:lnTo>
                  <a:close/>
                </a:path>
              </a:pathLst>
            </a:custGeom>
            <a:solidFill>
              <a:srgbClr val="F2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4912831" y="5039311"/>
            <a:ext cx="185420" cy="30353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800" b="1" spc="50" dirty="0">
                <a:solidFill>
                  <a:srgbClr val="3D3838"/>
                </a:solidFill>
                <a:latin typeface="Tahoma"/>
                <a:cs typeface="Tahoma"/>
              </a:rPr>
              <a:t>4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950698" y="4946319"/>
            <a:ext cx="2529840" cy="57721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500" b="1" spc="50" dirty="0">
                <a:solidFill>
                  <a:srgbClr val="3D3838"/>
                </a:solidFill>
                <a:latin typeface="Tahoma"/>
                <a:cs typeface="Tahoma"/>
              </a:rPr>
              <a:t>Anal</a:t>
            </a:r>
            <a:r>
              <a:rPr sz="1500" b="1" spc="-8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500" b="1" spc="-10" dirty="0">
                <a:solidFill>
                  <a:srgbClr val="3D3838"/>
                </a:solidFill>
                <a:latin typeface="Tahoma"/>
                <a:cs typeface="Tahoma"/>
              </a:rPr>
              <a:t>Papillae</a:t>
            </a:r>
            <a:endParaRPr sz="15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970"/>
              </a:spcBef>
            </a:pPr>
            <a:r>
              <a:rPr sz="1300" spc="-35" dirty="0">
                <a:solidFill>
                  <a:srgbClr val="3D3838"/>
                </a:solidFill>
                <a:latin typeface="Tahoma"/>
                <a:cs typeface="Tahoma"/>
              </a:rPr>
              <a:t>Internal</a:t>
            </a:r>
            <a:r>
              <a:rPr sz="1300" spc="-13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3D3838"/>
                </a:solidFill>
                <a:latin typeface="Tahoma"/>
                <a:cs typeface="Tahoma"/>
              </a:rPr>
              <a:t>hypertrophied</a:t>
            </a:r>
            <a:r>
              <a:rPr sz="1300" spc="-8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3D3838"/>
                </a:solidFill>
                <a:latin typeface="Tahoma"/>
                <a:cs typeface="Tahoma"/>
              </a:rPr>
              <a:t>anal</a:t>
            </a:r>
            <a:r>
              <a:rPr sz="1300" spc="-11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papillae</a:t>
            </a:r>
            <a:endParaRPr sz="13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57655"/>
            <a:ext cx="10058400" cy="565708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2780" y="1560225"/>
            <a:ext cx="3599815" cy="4445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750" spc="45" dirty="0">
                <a:solidFill>
                  <a:srgbClr val="000000"/>
                </a:solidFill>
                <a:latin typeface="Tahoma"/>
                <a:cs typeface="Tahoma"/>
              </a:rPr>
              <a:t>Further</a:t>
            </a:r>
            <a:r>
              <a:rPr sz="2750" spc="-7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750" spc="45" dirty="0">
                <a:solidFill>
                  <a:srgbClr val="000000"/>
                </a:solidFill>
                <a:latin typeface="Tahoma"/>
                <a:cs typeface="Tahoma"/>
              </a:rPr>
              <a:t>Diagnostics</a:t>
            </a:r>
            <a:endParaRPr sz="2750">
              <a:latin typeface="Tahoma"/>
              <a:cs typeface="Tahom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01980" y="2276855"/>
            <a:ext cx="873760" cy="3895725"/>
            <a:chOff x="601980" y="2276855"/>
            <a:chExt cx="873760" cy="3895725"/>
          </a:xfrm>
        </p:grpSpPr>
        <p:sp>
          <p:nvSpPr>
            <p:cNvPr id="5" name="object 5"/>
            <p:cNvSpPr/>
            <p:nvPr/>
          </p:nvSpPr>
          <p:spPr>
            <a:xfrm>
              <a:off x="766572" y="2276868"/>
              <a:ext cx="708660" cy="3895725"/>
            </a:xfrm>
            <a:custGeom>
              <a:avLst/>
              <a:gdLst/>
              <a:ahLst/>
              <a:cxnLst/>
              <a:rect l="l" t="t" r="r" b="b"/>
              <a:pathLst>
                <a:path w="708660" h="3895725">
                  <a:moveTo>
                    <a:pt x="21336" y="4572"/>
                  </a:moveTo>
                  <a:lnTo>
                    <a:pt x="16764" y="0"/>
                  </a:lnTo>
                  <a:lnTo>
                    <a:pt x="4572" y="0"/>
                  </a:lnTo>
                  <a:lnTo>
                    <a:pt x="0" y="4572"/>
                  </a:lnTo>
                  <a:lnTo>
                    <a:pt x="0" y="10668"/>
                  </a:lnTo>
                  <a:lnTo>
                    <a:pt x="0" y="3890759"/>
                  </a:lnTo>
                  <a:lnTo>
                    <a:pt x="4572" y="3895331"/>
                  </a:lnTo>
                  <a:lnTo>
                    <a:pt x="16764" y="3895331"/>
                  </a:lnTo>
                  <a:lnTo>
                    <a:pt x="21336" y="3890759"/>
                  </a:lnTo>
                  <a:lnTo>
                    <a:pt x="21336" y="4572"/>
                  </a:lnTo>
                  <a:close/>
                </a:path>
                <a:path w="708660" h="3895725">
                  <a:moveTo>
                    <a:pt x="708660" y="344411"/>
                  </a:moveTo>
                  <a:lnTo>
                    <a:pt x="704088" y="338315"/>
                  </a:lnTo>
                  <a:lnTo>
                    <a:pt x="169164" y="338315"/>
                  </a:lnTo>
                  <a:lnTo>
                    <a:pt x="164592" y="344411"/>
                  </a:lnTo>
                  <a:lnTo>
                    <a:pt x="164592" y="348983"/>
                  </a:lnTo>
                  <a:lnTo>
                    <a:pt x="164592" y="355079"/>
                  </a:lnTo>
                  <a:lnTo>
                    <a:pt x="169164" y="359651"/>
                  </a:lnTo>
                  <a:lnTo>
                    <a:pt x="704088" y="359651"/>
                  </a:lnTo>
                  <a:lnTo>
                    <a:pt x="708660" y="355079"/>
                  </a:lnTo>
                  <a:lnTo>
                    <a:pt x="708660" y="344411"/>
                  </a:lnTo>
                  <a:close/>
                </a:path>
              </a:pathLst>
            </a:custGeom>
            <a:solidFill>
              <a:srgbClr val="D8D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01980" y="2452115"/>
              <a:ext cx="350520" cy="349250"/>
            </a:xfrm>
            <a:custGeom>
              <a:avLst/>
              <a:gdLst/>
              <a:ahLst/>
              <a:cxnLst/>
              <a:rect l="l" t="t" r="r" b="b"/>
              <a:pathLst>
                <a:path w="350519" h="349250">
                  <a:moveTo>
                    <a:pt x="326136" y="348996"/>
                  </a:moveTo>
                  <a:lnTo>
                    <a:pt x="24384" y="348996"/>
                  </a:lnTo>
                  <a:lnTo>
                    <a:pt x="14787" y="347138"/>
                  </a:lnTo>
                  <a:lnTo>
                    <a:pt x="7048" y="342138"/>
                  </a:lnTo>
                  <a:lnTo>
                    <a:pt x="1881" y="334851"/>
                  </a:lnTo>
                  <a:lnTo>
                    <a:pt x="0" y="326136"/>
                  </a:lnTo>
                  <a:lnTo>
                    <a:pt x="0" y="22860"/>
                  </a:lnTo>
                  <a:lnTo>
                    <a:pt x="1881" y="14144"/>
                  </a:lnTo>
                  <a:lnTo>
                    <a:pt x="7048" y="6858"/>
                  </a:lnTo>
                  <a:lnTo>
                    <a:pt x="14787" y="1857"/>
                  </a:lnTo>
                  <a:lnTo>
                    <a:pt x="24384" y="0"/>
                  </a:lnTo>
                  <a:lnTo>
                    <a:pt x="326136" y="0"/>
                  </a:lnTo>
                  <a:lnTo>
                    <a:pt x="335732" y="1857"/>
                  </a:lnTo>
                  <a:lnTo>
                    <a:pt x="343471" y="6858"/>
                  </a:lnTo>
                  <a:lnTo>
                    <a:pt x="348638" y="14144"/>
                  </a:lnTo>
                  <a:lnTo>
                    <a:pt x="350519" y="22860"/>
                  </a:lnTo>
                  <a:lnTo>
                    <a:pt x="350519" y="326136"/>
                  </a:lnTo>
                  <a:lnTo>
                    <a:pt x="348638" y="334851"/>
                  </a:lnTo>
                  <a:lnTo>
                    <a:pt x="343471" y="342138"/>
                  </a:lnTo>
                  <a:lnTo>
                    <a:pt x="335732" y="347138"/>
                  </a:lnTo>
                  <a:lnTo>
                    <a:pt x="326136" y="348996"/>
                  </a:lnTo>
                  <a:close/>
                </a:path>
              </a:pathLst>
            </a:custGeom>
            <a:solidFill>
              <a:srgbClr val="F2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720447" y="2421030"/>
            <a:ext cx="107950" cy="278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50" b="1" spc="-459" dirty="0">
                <a:solidFill>
                  <a:srgbClr val="3D3838"/>
                </a:solidFill>
                <a:latin typeface="Tahoma"/>
                <a:cs typeface="Tahoma"/>
              </a:rPr>
              <a:t>1</a:t>
            </a:r>
            <a:endParaRPr sz="165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19496" y="2283205"/>
            <a:ext cx="5893435" cy="648335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95"/>
              </a:spcBef>
            </a:pPr>
            <a:r>
              <a:rPr sz="1350" b="1" dirty="0">
                <a:solidFill>
                  <a:srgbClr val="3D3838"/>
                </a:solidFill>
                <a:latin typeface="Tahoma"/>
                <a:cs typeface="Tahoma"/>
              </a:rPr>
              <a:t>Digital</a:t>
            </a:r>
            <a:r>
              <a:rPr sz="1350" b="1" spc="12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50" b="1" dirty="0">
                <a:solidFill>
                  <a:srgbClr val="3D3838"/>
                </a:solidFill>
                <a:latin typeface="Tahoma"/>
                <a:cs typeface="Tahoma"/>
              </a:rPr>
              <a:t>rectal</a:t>
            </a:r>
            <a:r>
              <a:rPr sz="1350" b="1" spc="10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50" b="1" spc="-10" dirty="0">
                <a:solidFill>
                  <a:srgbClr val="3D3838"/>
                </a:solidFill>
                <a:latin typeface="Tahoma"/>
                <a:cs typeface="Tahoma"/>
              </a:rPr>
              <a:t>examination</a:t>
            </a:r>
            <a:endParaRPr sz="13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844"/>
              </a:spcBef>
            </a:pPr>
            <a:r>
              <a:rPr sz="1200" spc="-30" dirty="0">
                <a:solidFill>
                  <a:srgbClr val="3D3838"/>
                </a:solidFill>
                <a:latin typeface="Tahoma"/>
                <a:cs typeface="Tahoma"/>
              </a:rPr>
              <a:t>Only</a:t>
            </a:r>
            <a:r>
              <a:rPr sz="1200" spc="-114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200" spc="-30" dirty="0">
                <a:solidFill>
                  <a:srgbClr val="3D3838"/>
                </a:solidFill>
                <a:latin typeface="Tahoma"/>
                <a:cs typeface="Tahoma"/>
              </a:rPr>
              <a:t>performed</a:t>
            </a:r>
            <a:r>
              <a:rPr sz="1200" spc="-11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3D3838"/>
                </a:solidFill>
                <a:latin typeface="Tahoma"/>
                <a:cs typeface="Tahoma"/>
              </a:rPr>
              <a:t>if</a:t>
            </a:r>
            <a:r>
              <a:rPr sz="1200" spc="-10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200" spc="-30" dirty="0">
                <a:solidFill>
                  <a:srgbClr val="3D3838"/>
                </a:solidFill>
                <a:latin typeface="Tahoma"/>
                <a:cs typeface="Tahoma"/>
              </a:rPr>
              <a:t>the</a:t>
            </a:r>
            <a:r>
              <a:rPr sz="1200" spc="-114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200" spc="-25" dirty="0">
                <a:solidFill>
                  <a:srgbClr val="3D3838"/>
                </a:solidFill>
                <a:latin typeface="Tahoma"/>
                <a:cs typeface="Tahoma"/>
              </a:rPr>
              <a:t>diagnosis</a:t>
            </a:r>
            <a:r>
              <a:rPr sz="1200" spc="-8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3D3838"/>
                </a:solidFill>
                <a:latin typeface="Tahoma"/>
                <a:cs typeface="Tahoma"/>
              </a:rPr>
              <a:t>is</a:t>
            </a:r>
            <a:r>
              <a:rPr sz="1200" spc="-10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200" spc="-25" dirty="0">
                <a:solidFill>
                  <a:srgbClr val="3D3838"/>
                </a:solidFill>
                <a:latin typeface="Tahoma"/>
                <a:cs typeface="Tahoma"/>
              </a:rPr>
              <a:t>unclear</a:t>
            </a:r>
            <a:r>
              <a:rPr sz="1200" spc="-114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200" spc="-20" dirty="0">
                <a:solidFill>
                  <a:srgbClr val="3D3838"/>
                </a:solidFill>
                <a:latin typeface="Tahoma"/>
                <a:cs typeface="Tahoma"/>
              </a:rPr>
              <a:t>or</a:t>
            </a:r>
            <a:r>
              <a:rPr sz="1200" spc="-11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3D3838"/>
                </a:solidFill>
                <a:latin typeface="Tahoma"/>
                <a:cs typeface="Tahoma"/>
              </a:rPr>
              <a:t>to</a:t>
            </a:r>
            <a:r>
              <a:rPr sz="1200" spc="-10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200" spc="-25" dirty="0">
                <a:solidFill>
                  <a:srgbClr val="3D3838"/>
                </a:solidFill>
                <a:latin typeface="Tahoma"/>
                <a:cs typeface="Tahoma"/>
              </a:rPr>
              <a:t>rule</a:t>
            </a:r>
            <a:r>
              <a:rPr sz="1200" spc="-11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200" spc="-20" dirty="0">
                <a:solidFill>
                  <a:srgbClr val="3D3838"/>
                </a:solidFill>
                <a:latin typeface="Tahoma"/>
                <a:cs typeface="Tahoma"/>
              </a:rPr>
              <a:t>out</a:t>
            </a:r>
            <a:r>
              <a:rPr sz="1200" spc="-114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200" spc="-25" dirty="0">
                <a:solidFill>
                  <a:srgbClr val="3D3838"/>
                </a:solidFill>
                <a:latin typeface="Tahoma"/>
                <a:cs typeface="Tahoma"/>
              </a:rPr>
              <a:t>other</a:t>
            </a:r>
            <a:r>
              <a:rPr sz="1200" spc="-11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200" spc="-20" dirty="0">
                <a:solidFill>
                  <a:srgbClr val="3D3838"/>
                </a:solidFill>
                <a:latin typeface="Tahoma"/>
                <a:cs typeface="Tahoma"/>
              </a:rPr>
              <a:t>pathologies</a:t>
            </a:r>
            <a:r>
              <a:rPr sz="1200" spc="-9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200" spc="-75" dirty="0">
                <a:solidFill>
                  <a:srgbClr val="3D3838"/>
                </a:solidFill>
                <a:latin typeface="Tahoma"/>
                <a:cs typeface="Tahoma"/>
              </a:rPr>
              <a:t>(e.g.,</a:t>
            </a:r>
            <a:r>
              <a:rPr sz="1200" spc="-10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200" spc="-20" dirty="0">
                <a:solidFill>
                  <a:srgbClr val="3D3838"/>
                </a:solidFill>
                <a:latin typeface="Tahoma"/>
                <a:cs typeface="Tahoma"/>
              </a:rPr>
              <a:t>rectal</a:t>
            </a:r>
            <a:r>
              <a:rPr sz="1200" spc="-12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3D3838"/>
                </a:solidFill>
                <a:latin typeface="Tahoma"/>
                <a:cs typeface="Tahoma"/>
              </a:rPr>
              <a:t>tumor)</a:t>
            </a:r>
            <a:endParaRPr sz="1200">
              <a:latin typeface="Tahoma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601980" y="3464051"/>
            <a:ext cx="873760" cy="349250"/>
            <a:chOff x="601980" y="3464051"/>
            <a:chExt cx="873760" cy="349250"/>
          </a:xfrm>
        </p:grpSpPr>
        <p:sp>
          <p:nvSpPr>
            <p:cNvPr id="10" name="object 10"/>
            <p:cNvSpPr/>
            <p:nvPr/>
          </p:nvSpPr>
          <p:spPr>
            <a:xfrm>
              <a:off x="931164" y="3628643"/>
              <a:ext cx="544195" cy="21590"/>
            </a:xfrm>
            <a:custGeom>
              <a:avLst/>
              <a:gdLst/>
              <a:ahLst/>
              <a:cxnLst/>
              <a:rect l="l" t="t" r="r" b="b"/>
              <a:pathLst>
                <a:path w="544194" h="21589">
                  <a:moveTo>
                    <a:pt x="539495" y="21335"/>
                  </a:moveTo>
                  <a:lnTo>
                    <a:pt x="4572" y="21335"/>
                  </a:lnTo>
                  <a:lnTo>
                    <a:pt x="0" y="15239"/>
                  </a:lnTo>
                  <a:lnTo>
                    <a:pt x="0" y="10667"/>
                  </a:lnTo>
                  <a:lnTo>
                    <a:pt x="0" y="4571"/>
                  </a:lnTo>
                  <a:lnTo>
                    <a:pt x="4572" y="0"/>
                  </a:lnTo>
                  <a:lnTo>
                    <a:pt x="539495" y="0"/>
                  </a:lnTo>
                  <a:lnTo>
                    <a:pt x="544067" y="4571"/>
                  </a:lnTo>
                  <a:lnTo>
                    <a:pt x="544067" y="15239"/>
                  </a:lnTo>
                  <a:lnTo>
                    <a:pt x="539495" y="21335"/>
                  </a:lnTo>
                  <a:close/>
                </a:path>
              </a:pathLst>
            </a:custGeom>
            <a:solidFill>
              <a:srgbClr val="D8D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01980" y="3464051"/>
              <a:ext cx="350520" cy="349250"/>
            </a:xfrm>
            <a:custGeom>
              <a:avLst/>
              <a:gdLst/>
              <a:ahLst/>
              <a:cxnLst/>
              <a:rect l="l" t="t" r="r" b="b"/>
              <a:pathLst>
                <a:path w="350519" h="349250">
                  <a:moveTo>
                    <a:pt x="326136" y="348996"/>
                  </a:moveTo>
                  <a:lnTo>
                    <a:pt x="24384" y="348996"/>
                  </a:lnTo>
                  <a:lnTo>
                    <a:pt x="14787" y="347352"/>
                  </a:lnTo>
                  <a:lnTo>
                    <a:pt x="7048" y="342709"/>
                  </a:lnTo>
                  <a:lnTo>
                    <a:pt x="1881" y="335494"/>
                  </a:lnTo>
                  <a:lnTo>
                    <a:pt x="0" y="326136"/>
                  </a:lnTo>
                  <a:lnTo>
                    <a:pt x="0" y="22860"/>
                  </a:lnTo>
                  <a:lnTo>
                    <a:pt x="1881" y="14144"/>
                  </a:lnTo>
                  <a:lnTo>
                    <a:pt x="7048" y="6858"/>
                  </a:lnTo>
                  <a:lnTo>
                    <a:pt x="14787" y="1857"/>
                  </a:lnTo>
                  <a:lnTo>
                    <a:pt x="24384" y="0"/>
                  </a:lnTo>
                  <a:lnTo>
                    <a:pt x="326136" y="0"/>
                  </a:lnTo>
                  <a:lnTo>
                    <a:pt x="335732" y="1857"/>
                  </a:lnTo>
                  <a:lnTo>
                    <a:pt x="343471" y="6858"/>
                  </a:lnTo>
                  <a:lnTo>
                    <a:pt x="348638" y="14144"/>
                  </a:lnTo>
                  <a:lnTo>
                    <a:pt x="350519" y="22860"/>
                  </a:lnTo>
                  <a:lnTo>
                    <a:pt x="350519" y="326136"/>
                  </a:lnTo>
                  <a:lnTo>
                    <a:pt x="348638" y="335494"/>
                  </a:lnTo>
                  <a:lnTo>
                    <a:pt x="343471" y="342709"/>
                  </a:lnTo>
                  <a:lnTo>
                    <a:pt x="335732" y="347352"/>
                  </a:lnTo>
                  <a:lnTo>
                    <a:pt x="326136" y="348996"/>
                  </a:lnTo>
                  <a:close/>
                </a:path>
              </a:pathLst>
            </a:custGeom>
            <a:solidFill>
              <a:srgbClr val="F2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680698" y="3490887"/>
            <a:ext cx="149860" cy="278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50" b="1" spc="-50" dirty="0">
                <a:solidFill>
                  <a:srgbClr val="3D3838"/>
                </a:solidFill>
                <a:latin typeface="Tahoma"/>
                <a:cs typeface="Tahoma"/>
              </a:rPr>
              <a:t>2</a:t>
            </a:r>
            <a:endParaRPr sz="165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619496" y="3295175"/>
            <a:ext cx="4879340" cy="648335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95"/>
              </a:spcBef>
            </a:pPr>
            <a:r>
              <a:rPr sz="1350" b="1" spc="45" dirty="0">
                <a:solidFill>
                  <a:srgbClr val="3D3838"/>
                </a:solidFill>
                <a:latin typeface="Tahoma"/>
                <a:cs typeface="Tahoma"/>
              </a:rPr>
              <a:t>Anoscopy</a:t>
            </a:r>
            <a:endParaRPr sz="13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844"/>
              </a:spcBef>
            </a:pPr>
            <a:r>
              <a:rPr sz="1200" spc="-30" dirty="0">
                <a:solidFill>
                  <a:srgbClr val="3D3838"/>
                </a:solidFill>
                <a:latin typeface="Tahoma"/>
                <a:cs typeface="Tahoma"/>
              </a:rPr>
              <a:t>Indicated</a:t>
            </a:r>
            <a:r>
              <a:rPr sz="1200" spc="-10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3D3838"/>
                </a:solidFill>
                <a:latin typeface="Tahoma"/>
                <a:cs typeface="Tahoma"/>
              </a:rPr>
              <a:t>if</a:t>
            </a:r>
            <a:r>
              <a:rPr sz="1200" spc="-11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200" spc="-30" dirty="0">
                <a:solidFill>
                  <a:srgbClr val="3D3838"/>
                </a:solidFill>
                <a:latin typeface="Tahoma"/>
                <a:cs typeface="Tahoma"/>
              </a:rPr>
              <a:t>the</a:t>
            </a:r>
            <a:r>
              <a:rPr sz="1200" spc="-12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200" spc="-35" dirty="0">
                <a:solidFill>
                  <a:srgbClr val="3D3838"/>
                </a:solidFill>
                <a:latin typeface="Tahoma"/>
                <a:cs typeface="Tahoma"/>
              </a:rPr>
              <a:t>fissure</a:t>
            </a:r>
            <a:r>
              <a:rPr sz="1200" spc="-12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3D3838"/>
                </a:solidFill>
                <a:latin typeface="Tahoma"/>
                <a:cs typeface="Tahoma"/>
              </a:rPr>
              <a:t>is</a:t>
            </a:r>
            <a:r>
              <a:rPr sz="1200" spc="-10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3D3838"/>
                </a:solidFill>
                <a:latin typeface="Tahoma"/>
                <a:cs typeface="Tahoma"/>
              </a:rPr>
              <a:t>not</a:t>
            </a:r>
            <a:r>
              <a:rPr sz="1200" spc="-11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200" spc="-25" dirty="0">
                <a:solidFill>
                  <a:srgbClr val="3D3838"/>
                </a:solidFill>
                <a:latin typeface="Tahoma"/>
                <a:cs typeface="Tahoma"/>
              </a:rPr>
              <a:t>easily</a:t>
            </a:r>
            <a:r>
              <a:rPr sz="1200" spc="-114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200" spc="-20" dirty="0">
                <a:solidFill>
                  <a:srgbClr val="3D3838"/>
                </a:solidFill>
                <a:latin typeface="Tahoma"/>
                <a:cs typeface="Tahoma"/>
              </a:rPr>
              <a:t>visualized</a:t>
            </a:r>
            <a:r>
              <a:rPr sz="1200" spc="-12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200" spc="-20" dirty="0">
                <a:solidFill>
                  <a:srgbClr val="3D3838"/>
                </a:solidFill>
                <a:latin typeface="Tahoma"/>
                <a:cs typeface="Tahoma"/>
              </a:rPr>
              <a:t>or</a:t>
            </a:r>
            <a:r>
              <a:rPr sz="1200" spc="-11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200" spc="-40" dirty="0">
                <a:solidFill>
                  <a:srgbClr val="3D3838"/>
                </a:solidFill>
                <a:latin typeface="Tahoma"/>
                <a:cs typeface="Tahoma"/>
              </a:rPr>
              <a:t>has</a:t>
            </a:r>
            <a:r>
              <a:rPr sz="1200" spc="-10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200" spc="-35" dirty="0">
                <a:solidFill>
                  <a:srgbClr val="3D3838"/>
                </a:solidFill>
                <a:latin typeface="Tahoma"/>
                <a:cs typeface="Tahoma"/>
              </a:rPr>
              <a:t>an</a:t>
            </a:r>
            <a:r>
              <a:rPr sz="1200" spc="-9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3D3838"/>
                </a:solidFill>
                <a:latin typeface="Tahoma"/>
                <a:cs typeface="Tahoma"/>
              </a:rPr>
              <a:t>atypical</a:t>
            </a:r>
            <a:r>
              <a:rPr sz="1200" spc="-12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3D3838"/>
                </a:solidFill>
                <a:latin typeface="Tahoma"/>
                <a:cs typeface="Tahoma"/>
              </a:rPr>
              <a:t>presentation</a:t>
            </a:r>
            <a:endParaRPr sz="1200">
              <a:latin typeface="Tahoma"/>
              <a:cs typeface="Tahoma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601980" y="4475988"/>
            <a:ext cx="873760" cy="350520"/>
            <a:chOff x="601980" y="4475988"/>
            <a:chExt cx="873760" cy="350520"/>
          </a:xfrm>
        </p:grpSpPr>
        <p:sp>
          <p:nvSpPr>
            <p:cNvPr id="15" name="object 15"/>
            <p:cNvSpPr/>
            <p:nvPr/>
          </p:nvSpPr>
          <p:spPr>
            <a:xfrm>
              <a:off x="931164" y="4640579"/>
              <a:ext cx="544195" cy="21590"/>
            </a:xfrm>
            <a:custGeom>
              <a:avLst/>
              <a:gdLst/>
              <a:ahLst/>
              <a:cxnLst/>
              <a:rect l="l" t="t" r="r" b="b"/>
              <a:pathLst>
                <a:path w="544194" h="21589">
                  <a:moveTo>
                    <a:pt x="539495" y="21336"/>
                  </a:moveTo>
                  <a:lnTo>
                    <a:pt x="4572" y="21336"/>
                  </a:lnTo>
                  <a:lnTo>
                    <a:pt x="0" y="16764"/>
                  </a:lnTo>
                  <a:lnTo>
                    <a:pt x="0" y="10668"/>
                  </a:lnTo>
                  <a:lnTo>
                    <a:pt x="0" y="4572"/>
                  </a:lnTo>
                  <a:lnTo>
                    <a:pt x="4572" y="0"/>
                  </a:lnTo>
                  <a:lnTo>
                    <a:pt x="539495" y="0"/>
                  </a:lnTo>
                  <a:lnTo>
                    <a:pt x="544067" y="4572"/>
                  </a:lnTo>
                  <a:lnTo>
                    <a:pt x="544067" y="16764"/>
                  </a:lnTo>
                  <a:lnTo>
                    <a:pt x="539495" y="21336"/>
                  </a:lnTo>
                  <a:close/>
                </a:path>
              </a:pathLst>
            </a:custGeom>
            <a:solidFill>
              <a:srgbClr val="D8D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01980" y="4475988"/>
              <a:ext cx="350520" cy="350520"/>
            </a:xfrm>
            <a:custGeom>
              <a:avLst/>
              <a:gdLst/>
              <a:ahLst/>
              <a:cxnLst/>
              <a:rect l="l" t="t" r="r" b="b"/>
              <a:pathLst>
                <a:path w="350519" h="350520">
                  <a:moveTo>
                    <a:pt x="326136" y="350520"/>
                  </a:moveTo>
                  <a:lnTo>
                    <a:pt x="24384" y="350520"/>
                  </a:lnTo>
                  <a:lnTo>
                    <a:pt x="14787" y="348638"/>
                  </a:lnTo>
                  <a:lnTo>
                    <a:pt x="7048" y="343471"/>
                  </a:lnTo>
                  <a:lnTo>
                    <a:pt x="1881" y="335732"/>
                  </a:lnTo>
                  <a:lnTo>
                    <a:pt x="0" y="326136"/>
                  </a:lnTo>
                  <a:lnTo>
                    <a:pt x="0" y="24384"/>
                  </a:lnTo>
                  <a:lnTo>
                    <a:pt x="1881" y="14787"/>
                  </a:lnTo>
                  <a:lnTo>
                    <a:pt x="7048" y="7048"/>
                  </a:lnTo>
                  <a:lnTo>
                    <a:pt x="14787" y="1881"/>
                  </a:lnTo>
                  <a:lnTo>
                    <a:pt x="24384" y="0"/>
                  </a:lnTo>
                  <a:lnTo>
                    <a:pt x="326136" y="0"/>
                  </a:lnTo>
                  <a:lnTo>
                    <a:pt x="335732" y="1881"/>
                  </a:lnTo>
                  <a:lnTo>
                    <a:pt x="343471" y="7048"/>
                  </a:lnTo>
                  <a:lnTo>
                    <a:pt x="348638" y="14787"/>
                  </a:lnTo>
                  <a:lnTo>
                    <a:pt x="350519" y="24384"/>
                  </a:lnTo>
                  <a:lnTo>
                    <a:pt x="350519" y="326136"/>
                  </a:lnTo>
                  <a:lnTo>
                    <a:pt x="348638" y="335732"/>
                  </a:lnTo>
                  <a:lnTo>
                    <a:pt x="343471" y="343471"/>
                  </a:lnTo>
                  <a:lnTo>
                    <a:pt x="335732" y="348638"/>
                  </a:lnTo>
                  <a:lnTo>
                    <a:pt x="326136" y="350520"/>
                  </a:lnTo>
                  <a:close/>
                </a:path>
              </a:pathLst>
            </a:custGeom>
            <a:solidFill>
              <a:srgbClr val="F2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712666" y="4502908"/>
            <a:ext cx="150495" cy="278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50" b="1" spc="-50" dirty="0">
                <a:solidFill>
                  <a:srgbClr val="3D3838"/>
                </a:solidFill>
                <a:latin typeface="Tahoma"/>
                <a:cs typeface="Tahoma"/>
              </a:rPr>
              <a:t>3</a:t>
            </a:r>
            <a:endParaRPr sz="165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619496" y="4307144"/>
            <a:ext cx="5302885" cy="648335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95"/>
              </a:spcBef>
            </a:pPr>
            <a:r>
              <a:rPr sz="1350" b="1" spc="50" dirty="0">
                <a:solidFill>
                  <a:srgbClr val="3D3838"/>
                </a:solidFill>
                <a:latin typeface="Tahoma"/>
                <a:cs typeface="Tahoma"/>
              </a:rPr>
              <a:t>Endoscopy</a:t>
            </a:r>
            <a:endParaRPr sz="13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844"/>
              </a:spcBef>
            </a:pPr>
            <a:r>
              <a:rPr sz="1200" spc="-30" dirty="0">
                <a:solidFill>
                  <a:srgbClr val="3D3838"/>
                </a:solidFill>
                <a:latin typeface="Tahoma"/>
                <a:cs typeface="Tahoma"/>
              </a:rPr>
              <a:t>Indicated</a:t>
            </a:r>
            <a:r>
              <a:rPr sz="1200" spc="-9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200" spc="-30" dirty="0">
                <a:solidFill>
                  <a:srgbClr val="3D3838"/>
                </a:solidFill>
                <a:latin typeface="Tahoma"/>
                <a:cs typeface="Tahoma"/>
              </a:rPr>
              <a:t>for</a:t>
            </a:r>
            <a:r>
              <a:rPr sz="1200" spc="-10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200" spc="-25" dirty="0">
                <a:solidFill>
                  <a:srgbClr val="3D3838"/>
                </a:solidFill>
                <a:latin typeface="Tahoma"/>
                <a:cs typeface="Tahoma"/>
              </a:rPr>
              <a:t>unclear</a:t>
            </a:r>
            <a:r>
              <a:rPr sz="1200" spc="-10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200" spc="-30" dirty="0">
                <a:solidFill>
                  <a:srgbClr val="3D3838"/>
                </a:solidFill>
                <a:latin typeface="Tahoma"/>
                <a:cs typeface="Tahoma"/>
              </a:rPr>
              <a:t>diagnosis,</a:t>
            </a:r>
            <a:r>
              <a:rPr sz="1200" spc="-8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200" spc="-30" dirty="0">
                <a:solidFill>
                  <a:srgbClr val="3D3838"/>
                </a:solidFill>
                <a:latin typeface="Tahoma"/>
                <a:cs typeface="Tahoma"/>
              </a:rPr>
              <a:t>red</a:t>
            </a:r>
            <a:r>
              <a:rPr sz="1200" spc="-10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200" spc="-35" dirty="0">
                <a:solidFill>
                  <a:srgbClr val="3D3838"/>
                </a:solidFill>
                <a:latin typeface="Tahoma"/>
                <a:cs typeface="Tahoma"/>
              </a:rPr>
              <a:t>flags</a:t>
            </a:r>
            <a:r>
              <a:rPr sz="1200" spc="-6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200" spc="-30" dirty="0">
                <a:solidFill>
                  <a:srgbClr val="3D3838"/>
                </a:solidFill>
                <a:latin typeface="Tahoma"/>
                <a:cs typeface="Tahoma"/>
              </a:rPr>
              <a:t>for</a:t>
            </a:r>
            <a:r>
              <a:rPr sz="1200" spc="-10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3D3838"/>
                </a:solidFill>
                <a:latin typeface="Tahoma"/>
                <a:cs typeface="Tahoma"/>
              </a:rPr>
              <a:t>colorectal</a:t>
            </a:r>
            <a:r>
              <a:rPr sz="1200" spc="-12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200" spc="-35" dirty="0">
                <a:solidFill>
                  <a:srgbClr val="3D3838"/>
                </a:solidFill>
                <a:latin typeface="Tahoma"/>
                <a:cs typeface="Tahoma"/>
              </a:rPr>
              <a:t>cancer,</a:t>
            </a:r>
            <a:r>
              <a:rPr sz="1200" spc="-10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200" spc="-25" dirty="0">
                <a:solidFill>
                  <a:srgbClr val="3D3838"/>
                </a:solidFill>
                <a:latin typeface="Tahoma"/>
                <a:cs typeface="Tahoma"/>
              </a:rPr>
              <a:t>and</a:t>
            </a:r>
            <a:r>
              <a:rPr sz="1200" spc="-9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200" spc="-25" dirty="0">
                <a:solidFill>
                  <a:srgbClr val="3D3838"/>
                </a:solidFill>
                <a:latin typeface="Tahoma"/>
                <a:cs typeface="Tahoma"/>
              </a:rPr>
              <a:t>exclusion</a:t>
            </a:r>
            <a:r>
              <a:rPr sz="1200" spc="-10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200" spc="-30" dirty="0">
                <a:solidFill>
                  <a:srgbClr val="3D3838"/>
                </a:solidFill>
                <a:latin typeface="Tahoma"/>
                <a:cs typeface="Tahoma"/>
              </a:rPr>
              <a:t>of</a:t>
            </a:r>
            <a:r>
              <a:rPr sz="1200" spc="-10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200" spc="-25" dirty="0">
                <a:solidFill>
                  <a:srgbClr val="3D3838"/>
                </a:solidFill>
                <a:latin typeface="Tahoma"/>
                <a:cs typeface="Tahoma"/>
              </a:rPr>
              <a:t>IBD</a:t>
            </a:r>
            <a:endParaRPr sz="1200">
              <a:latin typeface="Tahoma"/>
              <a:cs typeface="Tahoma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601980" y="5489447"/>
            <a:ext cx="873760" cy="349250"/>
            <a:chOff x="601980" y="5489447"/>
            <a:chExt cx="873760" cy="349250"/>
          </a:xfrm>
        </p:grpSpPr>
        <p:sp>
          <p:nvSpPr>
            <p:cNvPr id="20" name="object 20"/>
            <p:cNvSpPr/>
            <p:nvPr/>
          </p:nvSpPr>
          <p:spPr>
            <a:xfrm>
              <a:off x="931164" y="5654040"/>
              <a:ext cx="544195" cy="20320"/>
            </a:xfrm>
            <a:custGeom>
              <a:avLst/>
              <a:gdLst/>
              <a:ahLst/>
              <a:cxnLst/>
              <a:rect l="l" t="t" r="r" b="b"/>
              <a:pathLst>
                <a:path w="544194" h="20320">
                  <a:moveTo>
                    <a:pt x="539495" y="19811"/>
                  </a:moveTo>
                  <a:lnTo>
                    <a:pt x="4572" y="19811"/>
                  </a:lnTo>
                  <a:lnTo>
                    <a:pt x="0" y="15239"/>
                  </a:lnTo>
                  <a:lnTo>
                    <a:pt x="0" y="9143"/>
                  </a:lnTo>
                  <a:lnTo>
                    <a:pt x="0" y="4571"/>
                  </a:lnTo>
                  <a:lnTo>
                    <a:pt x="4572" y="0"/>
                  </a:lnTo>
                  <a:lnTo>
                    <a:pt x="539495" y="0"/>
                  </a:lnTo>
                  <a:lnTo>
                    <a:pt x="544067" y="4571"/>
                  </a:lnTo>
                  <a:lnTo>
                    <a:pt x="544067" y="15239"/>
                  </a:lnTo>
                  <a:lnTo>
                    <a:pt x="539495" y="19811"/>
                  </a:lnTo>
                  <a:close/>
                </a:path>
              </a:pathLst>
            </a:custGeom>
            <a:solidFill>
              <a:srgbClr val="D8D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01980" y="5489447"/>
              <a:ext cx="350520" cy="349250"/>
            </a:xfrm>
            <a:custGeom>
              <a:avLst/>
              <a:gdLst/>
              <a:ahLst/>
              <a:cxnLst/>
              <a:rect l="l" t="t" r="r" b="b"/>
              <a:pathLst>
                <a:path w="350519" h="349250">
                  <a:moveTo>
                    <a:pt x="326136" y="348996"/>
                  </a:moveTo>
                  <a:lnTo>
                    <a:pt x="24384" y="348996"/>
                  </a:lnTo>
                  <a:lnTo>
                    <a:pt x="14787" y="347138"/>
                  </a:lnTo>
                  <a:lnTo>
                    <a:pt x="7048" y="342138"/>
                  </a:lnTo>
                  <a:lnTo>
                    <a:pt x="1881" y="334851"/>
                  </a:lnTo>
                  <a:lnTo>
                    <a:pt x="0" y="326136"/>
                  </a:lnTo>
                  <a:lnTo>
                    <a:pt x="0" y="22860"/>
                  </a:lnTo>
                  <a:lnTo>
                    <a:pt x="1881" y="14144"/>
                  </a:lnTo>
                  <a:lnTo>
                    <a:pt x="7048" y="6858"/>
                  </a:lnTo>
                  <a:lnTo>
                    <a:pt x="14787" y="1857"/>
                  </a:lnTo>
                  <a:lnTo>
                    <a:pt x="24384" y="0"/>
                  </a:lnTo>
                  <a:lnTo>
                    <a:pt x="326136" y="0"/>
                  </a:lnTo>
                  <a:lnTo>
                    <a:pt x="335732" y="1857"/>
                  </a:lnTo>
                  <a:lnTo>
                    <a:pt x="343471" y="6858"/>
                  </a:lnTo>
                  <a:lnTo>
                    <a:pt x="348638" y="14144"/>
                  </a:lnTo>
                  <a:lnTo>
                    <a:pt x="350519" y="22860"/>
                  </a:lnTo>
                  <a:lnTo>
                    <a:pt x="350519" y="326136"/>
                  </a:lnTo>
                  <a:lnTo>
                    <a:pt x="348638" y="334851"/>
                  </a:lnTo>
                  <a:lnTo>
                    <a:pt x="343471" y="342138"/>
                  </a:lnTo>
                  <a:lnTo>
                    <a:pt x="335732" y="347138"/>
                  </a:lnTo>
                  <a:lnTo>
                    <a:pt x="326136" y="348996"/>
                  </a:lnTo>
                  <a:close/>
                </a:path>
              </a:pathLst>
            </a:custGeom>
            <a:solidFill>
              <a:srgbClr val="F2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669972" y="5525445"/>
            <a:ext cx="170815" cy="278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50" b="1" spc="30" dirty="0">
                <a:solidFill>
                  <a:srgbClr val="3D3838"/>
                </a:solidFill>
                <a:latin typeface="Tahoma"/>
                <a:cs typeface="Tahoma"/>
              </a:rPr>
              <a:t>4</a:t>
            </a:r>
            <a:endParaRPr sz="1650"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619496" y="5320374"/>
            <a:ext cx="7270115" cy="648335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95"/>
              </a:spcBef>
            </a:pPr>
            <a:r>
              <a:rPr sz="1350" b="1" spc="-10" dirty="0">
                <a:solidFill>
                  <a:srgbClr val="3D3838"/>
                </a:solidFill>
                <a:latin typeface="Tahoma"/>
                <a:cs typeface="Tahoma"/>
              </a:rPr>
              <a:t>Imaging</a:t>
            </a:r>
            <a:endParaRPr sz="13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844"/>
              </a:spcBef>
            </a:pPr>
            <a:r>
              <a:rPr sz="1200" spc="-75" dirty="0">
                <a:solidFill>
                  <a:srgbClr val="3D3838"/>
                </a:solidFill>
                <a:latin typeface="Tahoma"/>
                <a:cs typeface="Tahoma"/>
              </a:rPr>
              <a:t>(e.g.,</a:t>
            </a:r>
            <a:r>
              <a:rPr sz="1200" spc="-10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200" spc="-65" dirty="0">
                <a:solidFill>
                  <a:srgbClr val="3D3838"/>
                </a:solidFill>
                <a:latin typeface="Tahoma"/>
                <a:cs typeface="Tahoma"/>
              </a:rPr>
              <a:t>CT</a:t>
            </a:r>
            <a:r>
              <a:rPr sz="1200" spc="-8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200" spc="-40" dirty="0">
                <a:solidFill>
                  <a:srgbClr val="3D3838"/>
                </a:solidFill>
                <a:latin typeface="Tahoma"/>
                <a:cs typeface="Tahoma"/>
              </a:rPr>
              <a:t>scan,</a:t>
            </a:r>
            <a:r>
              <a:rPr sz="1200" spc="-10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200" spc="-90" dirty="0">
                <a:solidFill>
                  <a:srgbClr val="3D3838"/>
                </a:solidFill>
                <a:latin typeface="Tahoma"/>
                <a:cs typeface="Tahoma"/>
              </a:rPr>
              <a:t>MRI,</a:t>
            </a:r>
            <a:r>
              <a:rPr sz="1200" spc="-10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200" spc="-20" dirty="0">
                <a:solidFill>
                  <a:srgbClr val="3D3838"/>
                </a:solidFill>
                <a:latin typeface="Tahoma"/>
                <a:cs typeface="Tahoma"/>
              </a:rPr>
              <a:t>or</a:t>
            </a:r>
            <a:r>
              <a:rPr sz="1200" spc="-11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200" spc="-20" dirty="0">
                <a:solidFill>
                  <a:srgbClr val="3D3838"/>
                </a:solidFill>
                <a:latin typeface="Tahoma"/>
                <a:cs typeface="Tahoma"/>
              </a:rPr>
              <a:t>endoanal</a:t>
            </a:r>
            <a:r>
              <a:rPr sz="1200" spc="-8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200" spc="-40" dirty="0">
                <a:solidFill>
                  <a:srgbClr val="3D3838"/>
                </a:solidFill>
                <a:latin typeface="Tahoma"/>
                <a:cs typeface="Tahoma"/>
              </a:rPr>
              <a:t>ultrasound):</a:t>
            </a:r>
            <a:r>
              <a:rPr sz="1200" spc="-114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3D3838"/>
                </a:solidFill>
                <a:latin typeface="Tahoma"/>
                <a:cs typeface="Tahoma"/>
              </a:rPr>
              <a:t>only</a:t>
            </a:r>
            <a:r>
              <a:rPr sz="1200" spc="-114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200" spc="-30" dirty="0">
                <a:solidFill>
                  <a:srgbClr val="3D3838"/>
                </a:solidFill>
                <a:latin typeface="Tahoma"/>
                <a:cs typeface="Tahoma"/>
              </a:rPr>
              <a:t>performed</a:t>
            </a:r>
            <a:r>
              <a:rPr sz="1200" spc="-11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3D3838"/>
                </a:solidFill>
                <a:latin typeface="Tahoma"/>
                <a:cs typeface="Tahoma"/>
              </a:rPr>
              <a:t>if</a:t>
            </a:r>
            <a:r>
              <a:rPr sz="1200" spc="-10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200" spc="-35" dirty="0">
                <a:solidFill>
                  <a:srgbClr val="3D3838"/>
                </a:solidFill>
                <a:latin typeface="Tahoma"/>
                <a:cs typeface="Tahoma"/>
              </a:rPr>
              <a:t>there</a:t>
            </a:r>
            <a:r>
              <a:rPr sz="1200" spc="-114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3D3838"/>
                </a:solidFill>
                <a:latin typeface="Tahoma"/>
                <a:cs typeface="Tahoma"/>
              </a:rPr>
              <a:t>is</a:t>
            </a:r>
            <a:r>
              <a:rPr sz="1200" spc="-114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200" spc="-20" dirty="0">
                <a:solidFill>
                  <a:srgbClr val="3D3838"/>
                </a:solidFill>
                <a:latin typeface="Tahoma"/>
                <a:cs typeface="Tahoma"/>
              </a:rPr>
              <a:t>suspicion</a:t>
            </a:r>
            <a:r>
              <a:rPr sz="1200" spc="-10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200" spc="-30" dirty="0">
                <a:solidFill>
                  <a:srgbClr val="3D3838"/>
                </a:solidFill>
                <a:latin typeface="Tahoma"/>
                <a:cs typeface="Tahoma"/>
              </a:rPr>
              <a:t>of</a:t>
            </a:r>
            <a:r>
              <a:rPr sz="1200" spc="-10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200" spc="-85" dirty="0">
                <a:solidFill>
                  <a:srgbClr val="3D3838"/>
                </a:solidFill>
                <a:latin typeface="Tahoma"/>
                <a:cs typeface="Tahoma"/>
              </a:rPr>
              <a:t>IBD </a:t>
            </a:r>
            <a:r>
              <a:rPr sz="1200" spc="-20" dirty="0">
                <a:solidFill>
                  <a:srgbClr val="3D3838"/>
                </a:solidFill>
                <a:latin typeface="Tahoma"/>
                <a:cs typeface="Tahoma"/>
              </a:rPr>
              <a:t>or</a:t>
            </a:r>
            <a:r>
              <a:rPr sz="1200" spc="-11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200" spc="-20" dirty="0">
                <a:solidFill>
                  <a:srgbClr val="3D3838"/>
                </a:solidFill>
                <a:latin typeface="Tahoma"/>
                <a:cs typeface="Tahoma"/>
              </a:rPr>
              <a:t>anal</a:t>
            </a:r>
            <a:r>
              <a:rPr sz="1200" spc="-8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200" spc="-20" dirty="0">
                <a:solidFill>
                  <a:srgbClr val="3D3838"/>
                </a:solidFill>
                <a:latin typeface="Tahoma"/>
                <a:cs typeface="Tahoma"/>
              </a:rPr>
              <a:t>or</a:t>
            </a:r>
            <a:r>
              <a:rPr sz="1200" spc="-11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3D3838"/>
                </a:solidFill>
                <a:latin typeface="Tahoma"/>
                <a:cs typeface="Tahoma"/>
              </a:rPr>
              <a:t>colorectal</a:t>
            </a:r>
            <a:r>
              <a:rPr sz="1200" spc="-12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3D3838"/>
                </a:solidFill>
                <a:latin typeface="Tahoma"/>
                <a:cs typeface="Tahoma"/>
              </a:rPr>
              <a:t>cancer</a:t>
            </a:r>
            <a:endParaRPr sz="12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83342" y="2290051"/>
            <a:ext cx="4636135" cy="968375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>
              <a:lnSpc>
                <a:spcPts val="3790"/>
              </a:lnSpc>
              <a:spcBef>
                <a:spcPts val="40"/>
              </a:spcBef>
            </a:pPr>
            <a:r>
              <a:rPr sz="3000" spc="85" dirty="0">
                <a:solidFill>
                  <a:srgbClr val="000000"/>
                </a:solidFill>
                <a:latin typeface="Tahoma"/>
                <a:cs typeface="Tahoma"/>
              </a:rPr>
              <a:t>Anal</a:t>
            </a:r>
            <a:r>
              <a:rPr sz="3000" spc="9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000000"/>
                </a:solidFill>
                <a:latin typeface="Tahoma"/>
                <a:cs typeface="Tahoma"/>
              </a:rPr>
              <a:t>Fissure</a:t>
            </a:r>
            <a:r>
              <a:rPr sz="3000" spc="9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3000" spc="50" dirty="0">
                <a:solidFill>
                  <a:srgbClr val="000000"/>
                </a:solidFill>
                <a:latin typeface="Tahoma"/>
                <a:cs typeface="Tahoma"/>
              </a:rPr>
              <a:t>Treatment </a:t>
            </a:r>
            <a:r>
              <a:rPr sz="3000" spc="45" dirty="0">
                <a:solidFill>
                  <a:srgbClr val="000000"/>
                </a:solidFill>
                <a:latin typeface="Tahoma"/>
                <a:cs typeface="Tahoma"/>
              </a:rPr>
              <a:t>Steps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94360" y="3666743"/>
            <a:ext cx="4308475" cy="424180"/>
          </a:xfrm>
          <a:custGeom>
            <a:avLst/>
            <a:gdLst/>
            <a:ahLst/>
            <a:cxnLst/>
            <a:rect l="l" t="t" r="r" b="b"/>
            <a:pathLst>
              <a:path w="4308475" h="424179">
                <a:moveTo>
                  <a:pt x="2026920" y="280416"/>
                </a:moveTo>
                <a:lnTo>
                  <a:pt x="2025015" y="270586"/>
                </a:lnTo>
                <a:lnTo>
                  <a:pt x="2019681" y="262318"/>
                </a:lnTo>
                <a:lnTo>
                  <a:pt x="2011489" y="256628"/>
                </a:lnTo>
                <a:lnTo>
                  <a:pt x="2001012" y="254508"/>
                </a:lnTo>
                <a:lnTo>
                  <a:pt x="25908" y="254508"/>
                </a:lnTo>
                <a:lnTo>
                  <a:pt x="16065" y="256628"/>
                </a:lnTo>
                <a:lnTo>
                  <a:pt x="7810" y="262318"/>
                </a:lnTo>
                <a:lnTo>
                  <a:pt x="2108" y="270586"/>
                </a:lnTo>
                <a:lnTo>
                  <a:pt x="0" y="280416"/>
                </a:lnTo>
                <a:lnTo>
                  <a:pt x="0" y="399288"/>
                </a:lnTo>
                <a:lnTo>
                  <a:pt x="2108" y="408889"/>
                </a:lnTo>
                <a:lnTo>
                  <a:pt x="7810" y="416623"/>
                </a:lnTo>
                <a:lnTo>
                  <a:pt x="16065" y="421792"/>
                </a:lnTo>
                <a:lnTo>
                  <a:pt x="25908" y="423672"/>
                </a:lnTo>
                <a:lnTo>
                  <a:pt x="2001012" y="423672"/>
                </a:lnTo>
                <a:lnTo>
                  <a:pt x="2011489" y="421792"/>
                </a:lnTo>
                <a:lnTo>
                  <a:pt x="2019681" y="416623"/>
                </a:lnTo>
                <a:lnTo>
                  <a:pt x="2025015" y="408889"/>
                </a:lnTo>
                <a:lnTo>
                  <a:pt x="2026920" y="399288"/>
                </a:lnTo>
                <a:lnTo>
                  <a:pt x="2026920" y="280416"/>
                </a:lnTo>
                <a:close/>
              </a:path>
              <a:path w="4308475" h="424179">
                <a:moveTo>
                  <a:pt x="4308348" y="25908"/>
                </a:moveTo>
                <a:lnTo>
                  <a:pt x="4306227" y="16078"/>
                </a:lnTo>
                <a:lnTo>
                  <a:pt x="4300537" y="7810"/>
                </a:lnTo>
                <a:lnTo>
                  <a:pt x="4292270" y="2120"/>
                </a:lnTo>
                <a:lnTo>
                  <a:pt x="4282440" y="0"/>
                </a:lnTo>
                <a:lnTo>
                  <a:pt x="2307336" y="0"/>
                </a:lnTo>
                <a:lnTo>
                  <a:pt x="2297493" y="2120"/>
                </a:lnTo>
                <a:lnTo>
                  <a:pt x="2289238" y="7810"/>
                </a:lnTo>
                <a:lnTo>
                  <a:pt x="2283536" y="16078"/>
                </a:lnTo>
                <a:lnTo>
                  <a:pt x="2281428" y="25908"/>
                </a:lnTo>
                <a:lnTo>
                  <a:pt x="2281428" y="144780"/>
                </a:lnTo>
                <a:lnTo>
                  <a:pt x="2283536" y="154381"/>
                </a:lnTo>
                <a:lnTo>
                  <a:pt x="2289238" y="162115"/>
                </a:lnTo>
                <a:lnTo>
                  <a:pt x="2297493" y="167284"/>
                </a:lnTo>
                <a:lnTo>
                  <a:pt x="2307336" y="169164"/>
                </a:lnTo>
                <a:lnTo>
                  <a:pt x="4282440" y="169164"/>
                </a:lnTo>
                <a:lnTo>
                  <a:pt x="4292270" y="167284"/>
                </a:lnTo>
                <a:lnTo>
                  <a:pt x="4300537" y="162115"/>
                </a:lnTo>
                <a:lnTo>
                  <a:pt x="4306227" y="154381"/>
                </a:lnTo>
                <a:lnTo>
                  <a:pt x="4308348" y="144780"/>
                </a:lnTo>
                <a:lnTo>
                  <a:pt x="4308348" y="25908"/>
                </a:lnTo>
                <a:close/>
              </a:path>
            </a:pathLst>
          </a:custGeom>
          <a:solidFill>
            <a:srgbClr val="F2ED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83150" y="4315521"/>
            <a:ext cx="1892300" cy="106934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 marR="708025">
              <a:lnSpc>
                <a:spcPct val="105300"/>
              </a:lnSpc>
              <a:spcBef>
                <a:spcPts val="15"/>
              </a:spcBef>
            </a:pPr>
            <a:r>
              <a:rPr sz="1500" b="1" dirty="0">
                <a:solidFill>
                  <a:srgbClr val="3D3838"/>
                </a:solidFill>
                <a:latin typeface="Tahoma"/>
                <a:cs typeface="Tahoma"/>
              </a:rPr>
              <a:t>Diagnosis</a:t>
            </a:r>
            <a:r>
              <a:rPr sz="1500" b="1" spc="229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500" b="1" spc="-50" dirty="0">
                <a:solidFill>
                  <a:srgbClr val="3D3838"/>
                </a:solidFill>
                <a:latin typeface="Tahoma"/>
                <a:cs typeface="Tahoma"/>
              </a:rPr>
              <a:t>&amp; </a:t>
            </a:r>
            <a:r>
              <a:rPr sz="1500" b="1" spc="-10" dirty="0">
                <a:solidFill>
                  <a:srgbClr val="3D3838"/>
                </a:solidFill>
                <a:latin typeface="Tahoma"/>
                <a:cs typeface="Tahoma"/>
              </a:rPr>
              <a:t>Exclusion</a:t>
            </a:r>
            <a:endParaRPr sz="1500">
              <a:latin typeface="Tahoma"/>
              <a:cs typeface="Tahoma"/>
            </a:endParaRPr>
          </a:p>
          <a:p>
            <a:pPr marL="12700" marR="5080">
              <a:lnSpc>
                <a:spcPct val="126899"/>
              </a:lnSpc>
              <a:spcBef>
                <a:spcPts val="550"/>
              </a:spcBef>
            </a:pPr>
            <a:r>
              <a:rPr sz="1300" spc="-20" dirty="0">
                <a:solidFill>
                  <a:srgbClr val="3D3838"/>
                </a:solidFill>
                <a:latin typeface="Tahoma"/>
                <a:cs typeface="Tahoma"/>
              </a:rPr>
              <a:t>Confirm</a:t>
            </a:r>
            <a:r>
              <a:rPr sz="1300" spc="-9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35" dirty="0">
                <a:solidFill>
                  <a:srgbClr val="3D3838"/>
                </a:solidFill>
                <a:latin typeface="Tahoma"/>
                <a:cs typeface="Tahoma"/>
              </a:rPr>
              <a:t>diagnosis;</a:t>
            </a:r>
            <a:r>
              <a:rPr sz="1300" spc="-8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exclude </a:t>
            </a:r>
            <a:r>
              <a:rPr sz="1300" spc="-30" dirty="0">
                <a:solidFill>
                  <a:srgbClr val="3D3838"/>
                </a:solidFill>
                <a:latin typeface="Tahoma"/>
                <a:cs typeface="Tahoma"/>
              </a:rPr>
              <a:t>secondary</a:t>
            </a:r>
            <a:r>
              <a:rPr sz="1300" spc="-8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causes.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10105" y="4060897"/>
            <a:ext cx="2136140" cy="232664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265430" marR="429895">
              <a:lnSpc>
                <a:spcPct val="105300"/>
              </a:lnSpc>
              <a:spcBef>
                <a:spcPts val="15"/>
              </a:spcBef>
            </a:pPr>
            <a:r>
              <a:rPr sz="1500" b="1" spc="-10" dirty="0">
                <a:solidFill>
                  <a:srgbClr val="3D3838"/>
                </a:solidFill>
                <a:latin typeface="Tahoma"/>
                <a:cs typeface="Tahoma"/>
              </a:rPr>
              <a:t>First-</a:t>
            </a:r>
            <a:r>
              <a:rPr sz="1500" b="1" spc="-20" dirty="0">
                <a:solidFill>
                  <a:srgbClr val="3D3838"/>
                </a:solidFill>
                <a:latin typeface="Tahoma"/>
                <a:cs typeface="Tahoma"/>
              </a:rPr>
              <a:t>Line </a:t>
            </a:r>
            <a:r>
              <a:rPr sz="1500" b="1" spc="-10" dirty="0">
                <a:solidFill>
                  <a:srgbClr val="3D3838"/>
                </a:solidFill>
                <a:latin typeface="Tahoma"/>
                <a:cs typeface="Tahoma"/>
              </a:rPr>
              <a:t>(Conservative)</a:t>
            </a:r>
            <a:endParaRPr sz="1500">
              <a:latin typeface="Tahoma"/>
              <a:cs typeface="Tahoma"/>
            </a:endParaRPr>
          </a:p>
          <a:p>
            <a:pPr marL="12700" marR="201295">
              <a:lnSpc>
                <a:spcPct val="126899"/>
              </a:lnSpc>
              <a:spcBef>
                <a:spcPts val="550"/>
              </a:spcBef>
            </a:pP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Bowel</a:t>
            </a:r>
            <a:r>
              <a:rPr sz="1300" spc="-15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Habit</a:t>
            </a:r>
            <a:r>
              <a:rPr sz="1300" spc="-14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Normalization: </a:t>
            </a:r>
            <a:r>
              <a:rPr sz="1300" spc="-40" dirty="0">
                <a:solidFill>
                  <a:srgbClr val="3D3838"/>
                </a:solidFill>
                <a:latin typeface="Tahoma"/>
                <a:cs typeface="Tahoma"/>
              </a:rPr>
              <a:t>High-</a:t>
            </a:r>
            <a:r>
              <a:rPr sz="1300" spc="-20" dirty="0">
                <a:solidFill>
                  <a:srgbClr val="3D3838"/>
                </a:solidFill>
                <a:latin typeface="Tahoma"/>
                <a:cs typeface="Tahoma"/>
              </a:rPr>
              <a:t>fiber</a:t>
            </a:r>
            <a:r>
              <a:rPr sz="1300" spc="-7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3D3838"/>
                </a:solidFill>
                <a:latin typeface="Tahoma"/>
                <a:cs typeface="Tahoma"/>
              </a:rPr>
              <a:t>diet</a:t>
            </a:r>
            <a:endParaRPr sz="1300">
              <a:latin typeface="Tahoma"/>
              <a:cs typeface="Tahoma"/>
            </a:endParaRPr>
          </a:p>
          <a:p>
            <a:pPr marL="12700" marR="5080">
              <a:lnSpc>
                <a:spcPct val="126899"/>
              </a:lnSpc>
            </a:pPr>
            <a:r>
              <a:rPr sz="1300" dirty="0">
                <a:solidFill>
                  <a:srgbClr val="3D3838"/>
                </a:solidFill>
                <a:latin typeface="Tahoma"/>
                <a:cs typeface="Tahoma"/>
              </a:rPr>
              <a:t>Stool</a:t>
            </a:r>
            <a:r>
              <a:rPr sz="1300" spc="-10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3D3838"/>
                </a:solidFill>
                <a:latin typeface="Tahoma"/>
                <a:cs typeface="Tahoma"/>
              </a:rPr>
              <a:t>softeners</a:t>
            </a:r>
            <a:r>
              <a:rPr sz="1300" spc="-12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3D3838"/>
                </a:solidFill>
                <a:latin typeface="Tahoma"/>
                <a:cs typeface="Tahoma"/>
              </a:rPr>
              <a:t>(e.g.,docusate) </a:t>
            </a:r>
            <a:r>
              <a:rPr sz="1300" spc="-35" dirty="0">
                <a:solidFill>
                  <a:srgbClr val="3D3838"/>
                </a:solidFill>
                <a:latin typeface="Tahoma"/>
                <a:cs typeface="Tahoma"/>
              </a:rPr>
              <a:t>Adequate</a:t>
            </a:r>
            <a:r>
              <a:rPr sz="1300" spc="-8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hydration</a:t>
            </a:r>
            <a:endParaRPr sz="1300">
              <a:latin typeface="Tahoma"/>
              <a:cs typeface="Tahoma"/>
            </a:endParaRPr>
          </a:p>
          <a:p>
            <a:pPr marL="12700" marR="204470">
              <a:lnSpc>
                <a:spcPct val="126899"/>
              </a:lnSpc>
            </a:pP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Pain</a:t>
            </a:r>
            <a:r>
              <a:rPr sz="1300" spc="-12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50" dirty="0">
                <a:solidFill>
                  <a:srgbClr val="3D3838"/>
                </a:solidFill>
                <a:latin typeface="Tahoma"/>
                <a:cs typeface="Tahoma"/>
              </a:rPr>
              <a:t>Relief:</a:t>
            </a:r>
            <a:r>
              <a:rPr sz="1300" spc="-12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55" dirty="0">
                <a:solidFill>
                  <a:srgbClr val="3D3838"/>
                </a:solidFill>
                <a:latin typeface="Tahoma"/>
                <a:cs typeface="Tahoma"/>
              </a:rPr>
              <a:t>Warm</a:t>
            </a:r>
            <a:r>
              <a:rPr sz="1300" spc="-13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sitz</a:t>
            </a:r>
            <a:r>
              <a:rPr sz="1300" spc="-12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3D3838"/>
                </a:solidFill>
                <a:latin typeface="Tahoma"/>
                <a:cs typeface="Tahoma"/>
              </a:rPr>
              <a:t>baths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lidocaine)</a:t>
            </a:r>
            <a:endParaRPr sz="13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1300" spc="-25" dirty="0">
                <a:solidFill>
                  <a:srgbClr val="3D3838"/>
                </a:solidFill>
                <a:latin typeface="Tahoma"/>
                <a:cs typeface="Tahoma"/>
              </a:rPr>
              <a:t>Anorectal</a:t>
            </a:r>
            <a:r>
              <a:rPr sz="1300" spc="-8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biofeedback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157216" y="3157727"/>
            <a:ext cx="4308475" cy="424180"/>
          </a:xfrm>
          <a:custGeom>
            <a:avLst/>
            <a:gdLst/>
            <a:ahLst/>
            <a:cxnLst/>
            <a:rect l="l" t="t" r="r" b="b"/>
            <a:pathLst>
              <a:path w="4308475" h="424179">
                <a:moveTo>
                  <a:pt x="2026920" y="280416"/>
                </a:moveTo>
                <a:lnTo>
                  <a:pt x="2024799" y="269938"/>
                </a:lnTo>
                <a:lnTo>
                  <a:pt x="2019109" y="261747"/>
                </a:lnTo>
                <a:lnTo>
                  <a:pt x="2010841" y="256413"/>
                </a:lnTo>
                <a:lnTo>
                  <a:pt x="2001012" y="254508"/>
                </a:lnTo>
                <a:lnTo>
                  <a:pt x="25908" y="254508"/>
                </a:lnTo>
                <a:lnTo>
                  <a:pt x="15430" y="256413"/>
                </a:lnTo>
                <a:lnTo>
                  <a:pt x="7239" y="261747"/>
                </a:lnTo>
                <a:lnTo>
                  <a:pt x="1905" y="269938"/>
                </a:lnTo>
                <a:lnTo>
                  <a:pt x="0" y="280416"/>
                </a:lnTo>
                <a:lnTo>
                  <a:pt x="0" y="399288"/>
                </a:lnTo>
                <a:lnTo>
                  <a:pt x="1905" y="408889"/>
                </a:lnTo>
                <a:lnTo>
                  <a:pt x="7239" y="416623"/>
                </a:lnTo>
                <a:lnTo>
                  <a:pt x="15430" y="421792"/>
                </a:lnTo>
                <a:lnTo>
                  <a:pt x="25908" y="423672"/>
                </a:lnTo>
                <a:lnTo>
                  <a:pt x="2001012" y="423672"/>
                </a:lnTo>
                <a:lnTo>
                  <a:pt x="2010841" y="421792"/>
                </a:lnTo>
                <a:lnTo>
                  <a:pt x="2019109" y="416623"/>
                </a:lnTo>
                <a:lnTo>
                  <a:pt x="2024799" y="408889"/>
                </a:lnTo>
                <a:lnTo>
                  <a:pt x="2026920" y="399288"/>
                </a:lnTo>
                <a:lnTo>
                  <a:pt x="2026920" y="280416"/>
                </a:lnTo>
                <a:close/>
              </a:path>
              <a:path w="4308475" h="424179">
                <a:moveTo>
                  <a:pt x="4308348" y="25908"/>
                </a:moveTo>
                <a:lnTo>
                  <a:pt x="4306227" y="15430"/>
                </a:lnTo>
                <a:lnTo>
                  <a:pt x="4300537" y="7239"/>
                </a:lnTo>
                <a:lnTo>
                  <a:pt x="4292270" y="1905"/>
                </a:lnTo>
                <a:lnTo>
                  <a:pt x="4282440" y="0"/>
                </a:lnTo>
                <a:lnTo>
                  <a:pt x="2307336" y="0"/>
                </a:lnTo>
                <a:lnTo>
                  <a:pt x="2296858" y="1905"/>
                </a:lnTo>
                <a:lnTo>
                  <a:pt x="2288667" y="7239"/>
                </a:lnTo>
                <a:lnTo>
                  <a:pt x="2283333" y="15430"/>
                </a:lnTo>
                <a:lnTo>
                  <a:pt x="2281428" y="25908"/>
                </a:lnTo>
                <a:lnTo>
                  <a:pt x="2281428" y="144780"/>
                </a:lnTo>
                <a:lnTo>
                  <a:pt x="2283333" y="154381"/>
                </a:lnTo>
                <a:lnTo>
                  <a:pt x="2288667" y="162115"/>
                </a:lnTo>
                <a:lnTo>
                  <a:pt x="2296858" y="167284"/>
                </a:lnTo>
                <a:lnTo>
                  <a:pt x="2307336" y="169164"/>
                </a:lnTo>
                <a:lnTo>
                  <a:pt x="4282440" y="169164"/>
                </a:lnTo>
                <a:lnTo>
                  <a:pt x="4292270" y="167284"/>
                </a:lnTo>
                <a:lnTo>
                  <a:pt x="4300537" y="162115"/>
                </a:lnTo>
                <a:lnTo>
                  <a:pt x="4306227" y="154381"/>
                </a:lnTo>
                <a:lnTo>
                  <a:pt x="4308348" y="144780"/>
                </a:lnTo>
                <a:lnTo>
                  <a:pt x="4308348" y="25908"/>
                </a:lnTo>
                <a:close/>
              </a:path>
            </a:pathLst>
          </a:custGeom>
          <a:solidFill>
            <a:srgbClr val="F2ED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144488" y="3806465"/>
            <a:ext cx="2026920" cy="1561465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 marR="328295">
              <a:lnSpc>
                <a:spcPct val="105300"/>
              </a:lnSpc>
              <a:spcBef>
                <a:spcPts val="15"/>
              </a:spcBef>
            </a:pPr>
            <a:r>
              <a:rPr sz="1500" b="1" dirty="0">
                <a:solidFill>
                  <a:srgbClr val="3D3838"/>
                </a:solidFill>
                <a:latin typeface="Tahoma"/>
                <a:cs typeface="Tahoma"/>
              </a:rPr>
              <a:t>Second-</a:t>
            </a:r>
            <a:r>
              <a:rPr sz="1500" b="1" spc="-20" dirty="0">
                <a:solidFill>
                  <a:srgbClr val="3D3838"/>
                </a:solidFill>
                <a:latin typeface="Tahoma"/>
                <a:cs typeface="Tahoma"/>
              </a:rPr>
              <a:t>Line </a:t>
            </a:r>
            <a:r>
              <a:rPr sz="1500" b="1" spc="-10" dirty="0">
                <a:solidFill>
                  <a:srgbClr val="3D3838"/>
                </a:solidFill>
                <a:latin typeface="Tahoma"/>
                <a:cs typeface="Tahoma"/>
              </a:rPr>
              <a:t>(Chemical Sphincterotomy)</a:t>
            </a:r>
            <a:endParaRPr sz="1500">
              <a:latin typeface="Tahoma"/>
              <a:cs typeface="Tahoma"/>
            </a:endParaRPr>
          </a:p>
          <a:p>
            <a:pPr marL="12700" marR="5080">
              <a:lnSpc>
                <a:spcPct val="126899"/>
              </a:lnSpc>
              <a:spcBef>
                <a:spcPts val="550"/>
              </a:spcBef>
            </a:pPr>
            <a:r>
              <a:rPr sz="1300" spc="-95" dirty="0">
                <a:solidFill>
                  <a:srgbClr val="3D3838"/>
                </a:solidFill>
                <a:latin typeface="Tahoma"/>
                <a:cs typeface="Tahoma"/>
              </a:rPr>
              <a:t>If</a:t>
            </a:r>
            <a:r>
              <a:rPr sz="1300" spc="-13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3D3838"/>
                </a:solidFill>
                <a:latin typeface="Tahoma"/>
                <a:cs typeface="Tahoma"/>
              </a:rPr>
              <a:t>conservative</a:t>
            </a:r>
            <a:r>
              <a:rPr sz="1300" spc="-14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3D3838"/>
                </a:solidFill>
                <a:latin typeface="Tahoma"/>
                <a:cs typeface="Tahoma"/>
              </a:rPr>
              <a:t>fails,</a:t>
            </a:r>
            <a:r>
              <a:rPr sz="1300" spc="-12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consider Botulinum</a:t>
            </a:r>
            <a:r>
              <a:rPr sz="1300" spc="-10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3D3838"/>
                </a:solidFill>
                <a:latin typeface="Tahoma"/>
                <a:cs typeface="Tahoma"/>
              </a:rPr>
              <a:t>toxin,</a:t>
            </a:r>
            <a:r>
              <a:rPr sz="1300" spc="-10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Diltiazem, or</a:t>
            </a:r>
            <a:r>
              <a:rPr sz="1300" spc="-13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3D3838"/>
                </a:solidFill>
                <a:latin typeface="Tahoma"/>
                <a:cs typeface="Tahoma"/>
              </a:rPr>
              <a:t>GTN.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425925" y="3551841"/>
            <a:ext cx="1726564" cy="132080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 marR="590550">
              <a:lnSpc>
                <a:spcPct val="105300"/>
              </a:lnSpc>
              <a:spcBef>
                <a:spcPts val="15"/>
              </a:spcBef>
            </a:pPr>
            <a:r>
              <a:rPr sz="1500" b="1" dirty="0">
                <a:solidFill>
                  <a:srgbClr val="3D3838"/>
                </a:solidFill>
                <a:latin typeface="Tahoma"/>
                <a:cs typeface="Tahoma"/>
              </a:rPr>
              <a:t>Last</a:t>
            </a:r>
            <a:r>
              <a:rPr sz="1500" b="1" spc="2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500" b="1" spc="-10" dirty="0">
                <a:solidFill>
                  <a:srgbClr val="3D3838"/>
                </a:solidFill>
                <a:latin typeface="Tahoma"/>
                <a:cs typeface="Tahoma"/>
              </a:rPr>
              <a:t>Resort (Surgical)</a:t>
            </a:r>
            <a:endParaRPr sz="1500">
              <a:latin typeface="Tahoma"/>
              <a:cs typeface="Tahoma"/>
            </a:endParaRPr>
          </a:p>
          <a:p>
            <a:pPr marL="12700" marR="5080">
              <a:lnSpc>
                <a:spcPct val="126899"/>
              </a:lnSpc>
              <a:spcBef>
                <a:spcPts val="550"/>
              </a:spcBef>
            </a:pPr>
            <a:r>
              <a:rPr sz="1300" spc="-25" dirty="0">
                <a:solidFill>
                  <a:srgbClr val="3D3838"/>
                </a:solidFill>
                <a:latin typeface="Tahoma"/>
                <a:cs typeface="Tahoma"/>
              </a:rPr>
              <a:t>Lateral</a:t>
            </a:r>
            <a:r>
              <a:rPr sz="1300" spc="-9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Internal </a:t>
            </a:r>
            <a:r>
              <a:rPr sz="1300" spc="-20" dirty="0">
                <a:solidFill>
                  <a:srgbClr val="3D3838"/>
                </a:solidFill>
                <a:latin typeface="Tahoma"/>
                <a:cs typeface="Tahoma"/>
              </a:rPr>
              <a:t>Sphincterotomy</a:t>
            </a:r>
            <a:r>
              <a:rPr sz="1300" spc="-6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90" dirty="0">
                <a:solidFill>
                  <a:srgbClr val="3D3838"/>
                </a:solidFill>
                <a:latin typeface="Tahoma"/>
                <a:cs typeface="Tahoma"/>
              </a:rPr>
              <a:t>(LIS)</a:t>
            </a:r>
            <a:r>
              <a:rPr sz="1300" spc="-8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3D3838"/>
                </a:solidFill>
                <a:latin typeface="Tahoma"/>
                <a:cs typeface="Tahoma"/>
              </a:rPr>
              <a:t>for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chronic</a:t>
            </a:r>
            <a:r>
              <a:rPr sz="1300" spc="-114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fissures.</a:t>
            </a:r>
            <a:endParaRPr sz="13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83342" y="1877199"/>
            <a:ext cx="7793990" cy="48640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000" spc="80" dirty="0">
                <a:solidFill>
                  <a:srgbClr val="000000"/>
                </a:solidFill>
                <a:latin typeface="Tahoma"/>
                <a:cs typeface="Tahoma"/>
              </a:rPr>
              <a:t>Pharmacological</a:t>
            </a:r>
            <a:r>
              <a:rPr sz="3000" spc="-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3000" spc="60" dirty="0">
                <a:solidFill>
                  <a:srgbClr val="000000"/>
                </a:solidFill>
                <a:latin typeface="Tahoma"/>
                <a:cs typeface="Tahoma"/>
              </a:rPr>
              <a:t>Treatment</a:t>
            </a:r>
            <a:r>
              <a:rPr sz="3000" spc="-1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3000" spc="-60" dirty="0">
                <a:solidFill>
                  <a:srgbClr val="000000"/>
                </a:solidFill>
                <a:latin typeface="Tahoma"/>
                <a:cs typeface="Tahoma"/>
              </a:rPr>
              <a:t>(First-</a:t>
            </a:r>
            <a:r>
              <a:rPr sz="3000" spc="-10" dirty="0">
                <a:solidFill>
                  <a:srgbClr val="000000"/>
                </a:solidFill>
                <a:latin typeface="Tahoma"/>
                <a:cs typeface="Tahoma"/>
              </a:rPr>
              <a:t>Line)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919795" y="3953865"/>
            <a:ext cx="82550" cy="2565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35"/>
              </a:lnSpc>
            </a:pPr>
            <a:r>
              <a:rPr sz="1650" b="1" spc="-459" dirty="0">
                <a:solidFill>
                  <a:srgbClr val="3D3838"/>
                </a:solidFill>
                <a:latin typeface="Tahoma"/>
                <a:cs typeface="Tahoma"/>
              </a:rPr>
              <a:t>1</a:t>
            </a:r>
            <a:endParaRPr sz="165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666226" y="3307787"/>
            <a:ext cx="124460" cy="2565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35"/>
              </a:lnSpc>
            </a:pPr>
            <a:r>
              <a:rPr sz="1650" b="1" spc="-120" dirty="0">
                <a:solidFill>
                  <a:srgbClr val="3D3838"/>
                </a:solidFill>
                <a:latin typeface="Tahoma"/>
                <a:cs typeface="Tahoma"/>
              </a:rPr>
              <a:t>2</a:t>
            </a:r>
            <a:endParaRPr sz="1650">
              <a:latin typeface="Tahoma"/>
              <a:cs typeface="Tahoma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71672" y="2741675"/>
            <a:ext cx="3116579" cy="3113531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6825466" y="4681134"/>
            <a:ext cx="2560320" cy="2559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500" b="1" spc="50" dirty="0">
                <a:solidFill>
                  <a:srgbClr val="3D3838"/>
                </a:solidFill>
                <a:latin typeface="Tahoma"/>
                <a:cs typeface="Tahoma"/>
              </a:rPr>
              <a:t>Botulinum</a:t>
            </a:r>
            <a:r>
              <a:rPr sz="1500" b="1" spc="-2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500" b="1" dirty="0">
                <a:solidFill>
                  <a:srgbClr val="3D3838"/>
                </a:solidFill>
                <a:latin typeface="Tahoma"/>
                <a:cs typeface="Tahoma"/>
              </a:rPr>
              <a:t>toxin</a:t>
            </a:r>
            <a:r>
              <a:rPr sz="1500" b="1" spc="1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500" b="1" spc="-10" dirty="0">
                <a:solidFill>
                  <a:srgbClr val="3D3838"/>
                </a:solidFill>
                <a:latin typeface="Tahoma"/>
                <a:cs typeface="Tahoma"/>
              </a:rPr>
              <a:t>injection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29014" y="5141416"/>
            <a:ext cx="150495" cy="278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50" b="1" spc="-50" dirty="0">
                <a:solidFill>
                  <a:srgbClr val="3D3838"/>
                </a:solidFill>
                <a:latin typeface="Tahoma"/>
                <a:cs typeface="Tahoma"/>
              </a:rPr>
              <a:t>3</a:t>
            </a:r>
            <a:endParaRPr sz="165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29509" y="3847558"/>
            <a:ext cx="2425700" cy="113919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10"/>
              </a:spcBef>
            </a:pPr>
            <a:r>
              <a:rPr sz="1500" b="1" dirty="0">
                <a:solidFill>
                  <a:srgbClr val="3D3838"/>
                </a:solidFill>
                <a:latin typeface="Tahoma"/>
                <a:cs typeface="Tahoma"/>
              </a:rPr>
              <a:t>Glyceryl</a:t>
            </a:r>
            <a:r>
              <a:rPr sz="1500" b="1" spc="11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500" b="1" dirty="0">
                <a:solidFill>
                  <a:srgbClr val="3D3838"/>
                </a:solidFill>
                <a:latin typeface="Tahoma"/>
                <a:cs typeface="Tahoma"/>
              </a:rPr>
              <a:t>trinitrate</a:t>
            </a:r>
            <a:r>
              <a:rPr sz="1500" b="1" spc="7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500" b="1" spc="-20" dirty="0">
                <a:solidFill>
                  <a:srgbClr val="3D3838"/>
                </a:solidFill>
                <a:latin typeface="Tahoma"/>
                <a:cs typeface="Tahoma"/>
              </a:rPr>
              <a:t>(GTN)</a:t>
            </a:r>
            <a:endParaRPr sz="1500">
              <a:latin typeface="Tahoma"/>
              <a:cs typeface="Tahoma"/>
            </a:endParaRPr>
          </a:p>
          <a:p>
            <a:pPr marR="6350" algn="r">
              <a:lnSpc>
                <a:spcPct val="100000"/>
              </a:lnSpc>
              <a:spcBef>
                <a:spcPts val="95"/>
              </a:spcBef>
            </a:pPr>
            <a:r>
              <a:rPr sz="1500" b="1" spc="-20" dirty="0">
                <a:solidFill>
                  <a:srgbClr val="3D3838"/>
                </a:solidFill>
                <a:latin typeface="Tahoma"/>
                <a:cs typeface="Tahoma"/>
              </a:rPr>
              <a:t>0.2%</a:t>
            </a:r>
            <a:endParaRPr sz="1500">
              <a:latin typeface="Tahoma"/>
              <a:cs typeface="Tahoma"/>
            </a:endParaRPr>
          </a:p>
          <a:p>
            <a:pPr marR="7620" algn="r">
              <a:lnSpc>
                <a:spcPct val="100000"/>
              </a:lnSpc>
              <a:spcBef>
                <a:spcPts val="980"/>
              </a:spcBef>
            </a:pPr>
            <a:r>
              <a:rPr sz="1300" spc="-60" dirty="0">
                <a:solidFill>
                  <a:srgbClr val="3D3838"/>
                </a:solidFill>
                <a:latin typeface="Tahoma"/>
                <a:cs typeface="Tahoma"/>
              </a:rPr>
              <a:t>2–3x/day</a:t>
            </a:r>
            <a:r>
              <a:rPr sz="1300" spc="-10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3D3838"/>
                </a:solidFill>
                <a:latin typeface="Tahoma"/>
                <a:cs typeface="Tahoma"/>
              </a:rPr>
              <a:t>(nitric</a:t>
            </a:r>
            <a:r>
              <a:rPr sz="1300" spc="-13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3D3838"/>
                </a:solidFill>
                <a:latin typeface="Tahoma"/>
                <a:cs typeface="Tahoma"/>
              </a:rPr>
              <a:t>oxide</a:t>
            </a:r>
            <a:r>
              <a:rPr sz="1300" spc="-10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donor)</a:t>
            </a:r>
            <a:endParaRPr sz="13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195"/>
              </a:spcBef>
            </a:pPr>
            <a:r>
              <a:rPr sz="1100" dirty="0">
                <a:latin typeface="Tahoma"/>
                <a:cs typeface="Tahoma"/>
              </a:rPr>
              <a:t>S.E</a:t>
            </a:r>
            <a:r>
              <a:rPr sz="1100" spc="-45" dirty="0">
                <a:latin typeface="Tahoma"/>
                <a:cs typeface="Tahoma"/>
              </a:rPr>
              <a:t> </a:t>
            </a:r>
            <a:r>
              <a:rPr sz="1100" spc="105" dirty="0">
                <a:latin typeface="Tahoma"/>
                <a:cs typeface="Tahoma"/>
              </a:rPr>
              <a:t>Headache</a:t>
            </a:r>
            <a:r>
              <a:rPr sz="1100" dirty="0">
                <a:latin typeface="Tahoma"/>
                <a:cs typeface="Tahoma"/>
              </a:rPr>
              <a:t> </a:t>
            </a:r>
            <a:r>
              <a:rPr sz="1100" spc="60" dirty="0">
                <a:latin typeface="Tahoma"/>
                <a:cs typeface="Tahoma"/>
              </a:rPr>
              <a:t>(limits</a:t>
            </a:r>
            <a:r>
              <a:rPr sz="1100" spc="-20" dirty="0">
                <a:latin typeface="Tahoma"/>
                <a:cs typeface="Tahoma"/>
              </a:rPr>
              <a:t> </a:t>
            </a:r>
            <a:r>
              <a:rPr sz="1100" spc="95" dirty="0">
                <a:latin typeface="Tahoma"/>
                <a:cs typeface="Tahoma"/>
              </a:rPr>
              <a:t>compliance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805637" y="4981079"/>
            <a:ext cx="2367280" cy="9347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384" marR="5080">
              <a:lnSpc>
                <a:spcPct val="126899"/>
              </a:lnSpc>
              <a:spcBef>
                <a:spcPts val="100"/>
              </a:spcBef>
            </a:pPr>
            <a:r>
              <a:rPr sz="1300" spc="-85" dirty="0">
                <a:solidFill>
                  <a:srgbClr val="3D3838"/>
                </a:solidFill>
                <a:latin typeface="Tahoma"/>
                <a:cs typeface="Tahoma"/>
              </a:rPr>
              <a:t>(10–100 </a:t>
            </a:r>
            <a:r>
              <a:rPr sz="1300" spc="-50" dirty="0">
                <a:solidFill>
                  <a:srgbClr val="3D3838"/>
                </a:solidFill>
                <a:latin typeface="Tahoma"/>
                <a:cs typeface="Tahoma"/>
              </a:rPr>
              <a:t>units):</a:t>
            </a:r>
            <a:r>
              <a:rPr sz="1300" spc="-10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40" dirty="0">
                <a:solidFill>
                  <a:srgbClr val="3D3838"/>
                </a:solidFill>
                <a:latin typeface="Tahoma"/>
                <a:cs typeface="Tahoma"/>
              </a:rPr>
              <a:t>Reduces</a:t>
            </a:r>
            <a:r>
              <a:rPr sz="1300" spc="-8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sphincter pressure</a:t>
            </a:r>
            <a:endParaRPr sz="1300">
              <a:latin typeface="Tahoma"/>
              <a:cs typeface="Tahoma"/>
            </a:endParaRPr>
          </a:p>
          <a:p>
            <a:pPr marL="643255" marR="96520" indent="-631190">
              <a:lnSpc>
                <a:spcPct val="103000"/>
              </a:lnSpc>
              <a:spcBef>
                <a:spcPts val="720"/>
              </a:spcBef>
            </a:pPr>
            <a:r>
              <a:rPr sz="1000" dirty="0">
                <a:latin typeface="Tahoma"/>
                <a:cs typeface="Tahoma"/>
              </a:rPr>
              <a:t>Risk:</a:t>
            </a:r>
            <a:r>
              <a:rPr sz="1000" spc="-25" dirty="0">
                <a:latin typeface="Tahoma"/>
                <a:cs typeface="Tahoma"/>
              </a:rPr>
              <a:t> </a:t>
            </a:r>
            <a:r>
              <a:rPr sz="1000" spc="70" dirty="0">
                <a:latin typeface="Tahoma"/>
                <a:cs typeface="Tahoma"/>
              </a:rPr>
              <a:t>Temporary</a:t>
            </a:r>
            <a:r>
              <a:rPr sz="1000" spc="5" dirty="0">
                <a:latin typeface="Tahoma"/>
                <a:cs typeface="Tahoma"/>
              </a:rPr>
              <a:t> </a:t>
            </a:r>
            <a:r>
              <a:rPr sz="1000" spc="85" dirty="0">
                <a:latin typeface="Tahoma"/>
                <a:cs typeface="Tahoma"/>
              </a:rPr>
              <a:t>incontinence</a:t>
            </a:r>
            <a:r>
              <a:rPr sz="1000" spc="10" dirty="0">
                <a:latin typeface="Tahoma"/>
                <a:cs typeface="Tahoma"/>
              </a:rPr>
              <a:t> </a:t>
            </a:r>
            <a:r>
              <a:rPr sz="1000" spc="-55" dirty="0">
                <a:latin typeface="Tahoma"/>
                <a:cs typeface="Tahoma"/>
              </a:rPr>
              <a:t>(10%) </a:t>
            </a:r>
            <a:r>
              <a:rPr sz="1000" spc="80" dirty="0">
                <a:latin typeface="Tahoma"/>
                <a:cs typeface="Tahoma"/>
              </a:rPr>
              <a:t>Cure</a:t>
            </a:r>
            <a:r>
              <a:rPr sz="1000" dirty="0">
                <a:latin typeface="Tahoma"/>
                <a:cs typeface="Tahoma"/>
              </a:rPr>
              <a:t> rate:</a:t>
            </a:r>
            <a:r>
              <a:rPr sz="1000" spc="-20" dirty="0">
                <a:latin typeface="Tahoma"/>
                <a:cs typeface="Tahoma"/>
              </a:rPr>
              <a:t> ~50%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825464" y="3001692"/>
            <a:ext cx="2413635" cy="13277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500" b="1" dirty="0">
                <a:solidFill>
                  <a:srgbClr val="3D3838"/>
                </a:solidFill>
                <a:latin typeface="Tahoma"/>
                <a:cs typeface="Tahoma"/>
              </a:rPr>
              <a:t>Diltiazem</a:t>
            </a:r>
            <a:r>
              <a:rPr sz="1500" b="1" spc="23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500" b="1" spc="-315" dirty="0">
                <a:solidFill>
                  <a:srgbClr val="3D3838"/>
                </a:solidFill>
                <a:latin typeface="Tahoma"/>
                <a:cs typeface="Tahoma"/>
              </a:rPr>
              <a:t>2%</a:t>
            </a:r>
            <a:endParaRPr sz="1500">
              <a:latin typeface="Tahoma"/>
              <a:cs typeface="Tahoma"/>
            </a:endParaRPr>
          </a:p>
          <a:p>
            <a:pPr marL="12700" marR="5080">
              <a:lnSpc>
                <a:spcPct val="126899"/>
              </a:lnSpc>
              <a:spcBef>
                <a:spcPts val="550"/>
              </a:spcBef>
            </a:pPr>
            <a:r>
              <a:rPr sz="1300" spc="-25" dirty="0">
                <a:solidFill>
                  <a:srgbClr val="3D3838"/>
                </a:solidFill>
                <a:latin typeface="Tahoma"/>
                <a:cs typeface="Tahoma"/>
              </a:rPr>
              <a:t>Apply</a:t>
            </a:r>
            <a:r>
              <a:rPr sz="1300" spc="-114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3D3838"/>
                </a:solidFill>
                <a:latin typeface="Tahoma"/>
                <a:cs typeface="Tahoma"/>
              </a:rPr>
              <a:t>twice</a:t>
            </a:r>
            <a:r>
              <a:rPr sz="1300" spc="-9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daily</a:t>
            </a:r>
            <a:r>
              <a:rPr sz="1300" spc="-13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3D3838"/>
                </a:solidFill>
                <a:latin typeface="Tahoma"/>
                <a:cs typeface="Tahoma"/>
              </a:rPr>
              <a:t>(calcium</a:t>
            </a:r>
            <a:r>
              <a:rPr sz="1300" spc="-12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channel blocker)</a:t>
            </a:r>
            <a:endParaRPr sz="1300">
              <a:latin typeface="Tahoma"/>
              <a:cs typeface="Tahoma"/>
            </a:endParaRPr>
          </a:p>
          <a:p>
            <a:pPr marL="925194" marR="358140" indent="-739140">
              <a:lnSpc>
                <a:spcPct val="103600"/>
              </a:lnSpc>
              <a:spcBef>
                <a:spcPts val="450"/>
              </a:spcBef>
            </a:pPr>
            <a:r>
              <a:rPr sz="1400" spc="105" dirty="0">
                <a:latin typeface="Tahoma"/>
                <a:cs typeface="Tahoma"/>
              </a:rPr>
              <a:t>Better</a:t>
            </a:r>
            <a:r>
              <a:rPr sz="1400" spc="-95" dirty="0">
                <a:latin typeface="Tahoma"/>
                <a:cs typeface="Tahoma"/>
              </a:rPr>
              <a:t> </a:t>
            </a:r>
            <a:r>
              <a:rPr sz="1400" spc="85" dirty="0">
                <a:latin typeface="Tahoma"/>
                <a:cs typeface="Tahoma"/>
              </a:rPr>
              <a:t>tolerated</a:t>
            </a:r>
            <a:r>
              <a:rPr sz="1400" spc="-105" dirty="0">
                <a:latin typeface="Tahoma"/>
                <a:cs typeface="Tahoma"/>
              </a:rPr>
              <a:t> </a:t>
            </a:r>
            <a:r>
              <a:rPr sz="1400" spc="105" dirty="0">
                <a:latin typeface="Tahoma"/>
                <a:cs typeface="Tahoma"/>
              </a:rPr>
              <a:t>than </a:t>
            </a:r>
            <a:r>
              <a:rPr sz="1400" spc="70" dirty="0">
                <a:latin typeface="Tahoma"/>
                <a:cs typeface="Tahoma"/>
              </a:rPr>
              <a:t>GTN</a:t>
            </a:r>
            <a:endParaRPr sz="14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057655"/>
            <a:ext cx="10058400" cy="5659120"/>
            <a:chOff x="0" y="1057655"/>
            <a:chExt cx="10058400" cy="56591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057655"/>
              <a:ext cx="10058400" cy="565708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6649211"/>
              <a:ext cx="10058400" cy="67310"/>
            </a:xfrm>
            <a:custGeom>
              <a:avLst/>
              <a:gdLst/>
              <a:ahLst/>
              <a:cxnLst/>
              <a:rect l="l" t="t" r="r" b="b"/>
              <a:pathLst>
                <a:path w="10058400" h="67309">
                  <a:moveTo>
                    <a:pt x="0" y="67055"/>
                  </a:moveTo>
                  <a:lnTo>
                    <a:pt x="10058400" y="67055"/>
                  </a:lnTo>
                  <a:lnTo>
                    <a:pt x="10058400" y="0"/>
                  </a:lnTo>
                  <a:lnTo>
                    <a:pt x="0" y="0"/>
                  </a:lnTo>
                  <a:lnTo>
                    <a:pt x="0" y="67055"/>
                  </a:lnTo>
                  <a:close/>
                </a:path>
              </a:pathLst>
            </a:custGeom>
            <a:solidFill>
              <a:srgbClr val="F4E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1057655"/>
              <a:ext cx="10058400" cy="5591810"/>
            </a:xfrm>
            <a:custGeom>
              <a:avLst/>
              <a:gdLst/>
              <a:ahLst/>
              <a:cxnLst/>
              <a:rect l="l" t="t" r="r" b="b"/>
              <a:pathLst>
                <a:path w="10058400" h="5591809">
                  <a:moveTo>
                    <a:pt x="10058400" y="5591556"/>
                  </a:moveTo>
                  <a:lnTo>
                    <a:pt x="0" y="5591556"/>
                  </a:lnTo>
                  <a:lnTo>
                    <a:pt x="0" y="0"/>
                  </a:lnTo>
                  <a:lnTo>
                    <a:pt x="10058400" y="0"/>
                  </a:lnTo>
                  <a:lnTo>
                    <a:pt x="10058400" y="559155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83342" y="1767362"/>
            <a:ext cx="6987540" cy="48640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000" spc="45" dirty="0">
                <a:solidFill>
                  <a:srgbClr val="000000"/>
                </a:solidFill>
                <a:latin typeface="Tahoma"/>
                <a:cs typeface="Tahoma"/>
              </a:rPr>
              <a:t>Surgical</a:t>
            </a:r>
            <a:r>
              <a:rPr sz="3000" spc="-7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3000" spc="100" dirty="0">
                <a:solidFill>
                  <a:srgbClr val="000000"/>
                </a:solidFill>
                <a:latin typeface="Tahoma"/>
                <a:cs typeface="Tahoma"/>
              </a:rPr>
              <a:t>Management</a:t>
            </a:r>
            <a:r>
              <a:rPr sz="3000" spc="-5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3000" spc="-10" dirty="0">
                <a:solidFill>
                  <a:srgbClr val="000000"/>
                </a:solidFill>
                <a:latin typeface="Tahoma"/>
                <a:cs typeface="Tahoma"/>
              </a:rPr>
              <a:t>(Last</a:t>
            </a:r>
            <a:r>
              <a:rPr sz="3000" spc="-8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3000" spc="-10" dirty="0">
                <a:solidFill>
                  <a:srgbClr val="000000"/>
                </a:solidFill>
                <a:latin typeface="Tahoma"/>
                <a:cs typeface="Tahoma"/>
              </a:rPr>
              <a:t>Resort)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94360" y="2636519"/>
            <a:ext cx="1478280" cy="937260"/>
          </a:xfrm>
          <a:custGeom>
            <a:avLst/>
            <a:gdLst/>
            <a:ahLst/>
            <a:cxnLst/>
            <a:rect l="l" t="t" r="r" b="b"/>
            <a:pathLst>
              <a:path w="1478280" h="937260">
                <a:moveTo>
                  <a:pt x="1452371" y="937260"/>
                </a:moveTo>
                <a:lnTo>
                  <a:pt x="25908" y="937260"/>
                </a:lnTo>
                <a:lnTo>
                  <a:pt x="16073" y="935140"/>
                </a:lnTo>
                <a:lnTo>
                  <a:pt x="7810" y="929449"/>
                </a:lnTo>
                <a:lnTo>
                  <a:pt x="2119" y="921186"/>
                </a:lnTo>
                <a:lnTo>
                  <a:pt x="0" y="911351"/>
                </a:lnTo>
                <a:lnTo>
                  <a:pt x="0" y="25908"/>
                </a:lnTo>
                <a:lnTo>
                  <a:pt x="2119" y="15430"/>
                </a:lnTo>
                <a:lnTo>
                  <a:pt x="7810" y="7239"/>
                </a:lnTo>
                <a:lnTo>
                  <a:pt x="16073" y="1905"/>
                </a:lnTo>
                <a:lnTo>
                  <a:pt x="25908" y="0"/>
                </a:lnTo>
                <a:lnTo>
                  <a:pt x="1452371" y="0"/>
                </a:lnTo>
                <a:lnTo>
                  <a:pt x="1462849" y="1905"/>
                </a:lnTo>
                <a:lnTo>
                  <a:pt x="1471040" y="7239"/>
                </a:lnTo>
                <a:lnTo>
                  <a:pt x="1476374" y="15430"/>
                </a:lnTo>
                <a:lnTo>
                  <a:pt x="1478279" y="25908"/>
                </a:lnTo>
                <a:lnTo>
                  <a:pt x="1478279" y="911351"/>
                </a:lnTo>
                <a:lnTo>
                  <a:pt x="1476374" y="921186"/>
                </a:lnTo>
                <a:lnTo>
                  <a:pt x="1471040" y="929449"/>
                </a:lnTo>
                <a:lnTo>
                  <a:pt x="1462849" y="935140"/>
                </a:lnTo>
                <a:lnTo>
                  <a:pt x="1452371" y="937260"/>
                </a:lnTo>
                <a:close/>
              </a:path>
            </a:pathLst>
          </a:custGeom>
          <a:solidFill>
            <a:srgbClr val="F2ED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52415" y="2928723"/>
            <a:ext cx="107950" cy="278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50" b="1" spc="-459" dirty="0">
                <a:solidFill>
                  <a:srgbClr val="3D3838"/>
                </a:solidFill>
                <a:latin typeface="Tahoma"/>
                <a:cs typeface="Tahoma"/>
              </a:rPr>
              <a:t>1</a:t>
            </a:r>
            <a:endParaRPr sz="165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230716" y="2774720"/>
            <a:ext cx="3201670" cy="497205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 marR="5080">
              <a:lnSpc>
                <a:spcPct val="105300"/>
              </a:lnSpc>
              <a:spcBef>
                <a:spcPts val="15"/>
              </a:spcBef>
            </a:pPr>
            <a:r>
              <a:rPr sz="1500" b="1" dirty="0">
                <a:solidFill>
                  <a:srgbClr val="3D3838"/>
                </a:solidFill>
                <a:latin typeface="Tahoma"/>
                <a:cs typeface="Tahoma"/>
              </a:rPr>
              <a:t>Lateral</a:t>
            </a:r>
            <a:r>
              <a:rPr sz="1500" b="1" spc="-2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500" b="1" spc="-10" dirty="0">
                <a:solidFill>
                  <a:srgbClr val="3D3838"/>
                </a:solidFill>
                <a:latin typeface="Tahoma"/>
                <a:cs typeface="Tahoma"/>
              </a:rPr>
              <a:t>Internal</a:t>
            </a:r>
            <a:r>
              <a:rPr sz="1500" b="1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500" b="1" spc="-10" dirty="0">
                <a:solidFill>
                  <a:srgbClr val="3D3838"/>
                </a:solidFill>
                <a:latin typeface="Tahoma"/>
                <a:cs typeface="Tahoma"/>
              </a:rPr>
              <a:t>Sphincterotomy (LIS)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230696" y="3234867"/>
            <a:ext cx="2355850" cy="224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Gold</a:t>
            </a:r>
            <a:r>
              <a:rPr sz="1300" spc="-12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3D3838"/>
                </a:solidFill>
                <a:latin typeface="Tahoma"/>
                <a:cs typeface="Tahoma"/>
              </a:rPr>
              <a:t>standard</a:t>
            </a:r>
            <a:r>
              <a:rPr sz="1300" spc="-14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3D3838"/>
                </a:solidFill>
                <a:latin typeface="Tahoma"/>
                <a:cs typeface="Tahoma"/>
              </a:rPr>
              <a:t>for</a:t>
            </a:r>
            <a:r>
              <a:rPr sz="1300" spc="-11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chronic</a:t>
            </a:r>
            <a:r>
              <a:rPr sz="1300" spc="-12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fissures</a:t>
            </a:r>
            <a:endParaRPr sz="1300">
              <a:latin typeface="Tahoma"/>
              <a:cs typeface="Tahoma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594360" y="3563111"/>
            <a:ext cx="8785860" cy="1031875"/>
            <a:chOff x="594360" y="3563111"/>
            <a:chExt cx="8785860" cy="1031875"/>
          </a:xfrm>
        </p:grpSpPr>
        <p:sp>
          <p:nvSpPr>
            <p:cNvPr id="12" name="object 12"/>
            <p:cNvSpPr/>
            <p:nvPr/>
          </p:nvSpPr>
          <p:spPr>
            <a:xfrm>
              <a:off x="2157983" y="3563111"/>
              <a:ext cx="7222490" cy="10795"/>
            </a:xfrm>
            <a:custGeom>
              <a:avLst/>
              <a:gdLst/>
              <a:ahLst/>
              <a:cxnLst/>
              <a:rect l="l" t="t" r="r" b="b"/>
              <a:pathLst>
                <a:path w="7222490" h="10795">
                  <a:moveTo>
                    <a:pt x="7220712" y="10668"/>
                  </a:moveTo>
                  <a:lnTo>
                    <a:pt x="1524" y="10668"/>
                  </a:lnTo>
                  <a:lnTo>
                    <a:pt x="0" y="7620"/>
                  </a:lnTo>
                  <a:lnTo>
                    <a:pt x="0" y="4572"/>
                  </a:lnTo>
                  <a:lnTo>
                    <a:pt x="0" y="1524"/>
                  </a:lnTo>
                  <a:lnTo>
                    <a:pt x="1524" y="0"/>
                  </a:lnTo>
                  <a:lnTo>
                    <a:pt x="7220712" y="0"/>
                  </a:lnTo>
                  <a:lnTo>
                    <a:pt x="7222235" y="1524"/>
                  </a:lnTo>
                  <a:lnTo>
                    <a:pt x="7222235" y="7620"/>
                  </a:lnTo>
                  <a:lnTo>
                    <a:pt x="7220712" y="10668"/>
                  </a:lnTo>
                  <a:close/>
                </a:path>
              </a:pathLst>
            </a:custGeom>
            <a:solidFill>
              <a:srgbClr val="D8D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94360" y="3657600"/>
              <a:ext cx="2956560" cy="937260"/>
            </a:xfrm>
            <a:custGeom>
              <a:avLst/>
              <a:gdLst/>
              <a:ahLst/>
              <a:cxnLst/>
              <a:rect l="l" t="t" r="r" b="b"/>
              <a:pathLst>
                <a:path w="2956560" h="937260">
                  <a:moveTo>
                    <a:pt x="2932175" y="937260"/>
                  </a:moveTo>
                  <a:lnTo>
                    <a:pt x="25908" y="937260"/>
                  </a:lnTo>
                  <a:lnTo>
                    <a:pt x="16073" y="935140"/>
                  </a:lnTo>
                  <a:lnTo>
                    <a:pt x="7810" y="929449"/>
                  </a:lnTo>
                  <a:lnTo>
                    <a:pt x="2119" y="921186"/>
                  </a:lnTo>
                  <a:lnTo>
                    <a:pt x="0" y="911351"/>
                  </a:lnTo>
                  <a:lnTo>
                    <a:pt x="0" y="25908"/>
                  </a:lnTo>
                  <a:lnTo>
                    <a:pt x="2119" y="16073"/>
                  </a:lnTo>
                  <a:lnTo>
                    <a:pt x="7810" y="7810"/>
                  </a:lnTo>
                  <a:lnTo>
                    <a:pt x="16073" y="2119"/>
                  </a:lnTo>
                  <a:lnTo>
                    <a:pt x="25908" y="0"/>
                  </a:lnTo>
                  <a:lnTo>
                    <a:pt x="2932175" y="0"/>
                  </a:lnTo>
                  <a:lnTo>
                    <a:pt x="2941772" y="2119"/>
                  </a:lnTo>
                  <a:lnTo>
                    <a:pt x="2949511" y="7810"/>
                  </a:lnTo>
                  <a:lnTo>
                    <a:pt x="2954678" y="16073"/>
                  </a:lnTo>
                  <a:lnTo>
                    <a:pt x="2956559" y="25908"/>
                  </a:lnTo>
                  <a:lnTo>
                    <a:pt x="2956559" y="911351"/>
                  </a:lnTo>
                  <a:lnTo>
                    <a:pt x="2954678" y="921186"/>
                  </a:lnTo>
                  <a:lnTo>
                    <a:pt x="2949511" y="929449"/>
                  </a:lnTo>
                  <a:lnTo>
                    <a:pt x="2941772" y="935140"/>
                  </a:lnTo>
                  <a:lnTo>
                    <a:pt x="2932175" y="937260"/>
                  </a:lnTo>
                  <a:close/>
                </a:path>
              </a:pathLst>
            </a:custGeom>
            <a:solidFill>
              <a:srgbClr val="F2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752415" y="3949788"/>
            <a:ext cx="149860" cy="278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50" b="1" spc="-50" dirty="0">
                <a:solidFill>
                  <a:srgbClr val="3D3838"/>
                </a:solidFill>
                <a:latin typeface="Tahoma"/>
                <a:cs typeface="Tahoma"/>
              </a:rPr>
              <a:t>2</a:t>
            </a:r>
            <a:endParaRPr sz="165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708917" y="3797248"/>
            <a:ext cx="2309495" cy="6521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500" b="1" spc="60" dirty="0">
                <a:solidFill>
                  <a:srgbClr val="3D3838"/>
                </a:solidFill>
                <a:latin typeface="Tahoma"/>
                <a:cs typeface="Tahoma"/>
              </a:rPr>
              <a:t>Advancement</a:t>
            </a:r>
            <a:r>
              <a:rPr sz="1500" b="1" spc="-3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500" b="1" spc="-10" dirty="0">
                <a:solidFill>
                  <a:srgbClr val="3D3838"/>
                </a:solidFill>
                <a:latin typeface="Tahoma"/>
                <a:cs typeface="Tahoma"/>
              </a:rPr>
              <a:t>Flaps</a:t>
            </a:r>
            <a:endParaRPr sz="15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sz="1300" spc="-20" dirty="0">
                <a:solidFill>
                  <a:srgbClr val="3D3838"/>
                </a:solidFill>
                <a:latin typeface="Tahoma"/>
                <a:cs typeface="Tahoma"/>
              </a:rPr>
              <a:t>For</a:t>
            </a:r>
            <a:r>
              <a:rPr sz="1300" spc="-10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3D3838"/>
                </a:solidFill>
                <a:latin typeface="Tahoma"/>
                <a:cs typeface="Tahoma"/>
              </a:rPr>
              <a:t>complex</a:t>
            </a:r>
            <a:r>
              <a:rPr sz="1300" spc="-11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or</a:t>
            </a:r>
            <a:r>
              <a:rPr sz="1300" spc="-114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3D3838"/>
                </a:solidFill>
                <a:latin typeface="Tahoma"/>
                <a:cs typeface="Tahoma"/>
              </a:rPr>
              <a:t>recurrent</a:t>
            </a:r>
            <a:r>
              <a:rPr sz="1300" spc="-12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fissures</a:t>
            </a:r>
            <a:endParaRPr sz="1300">
              <a:latin typeface="Tahoma"/>
              <a:cs typeface="Tahoma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594360" y="4584192"/>
            <a:ext cx="8785860" cy="675640"/>
            <a:chOff x="594360" y="4584192"/>
            <a:chExt cx="8785860" cy="675640"/>
          </a:xfrm>
        </p:grpSpPr>
        <p:sp>
          <p:nvSpPr>
            <p:cNvPr id="17" name="object 17"/>
            <p:cNvSpPr/>
            <p:nvPr/>
          </p:nvSpPr>
          <p:spPr>
            <a:xfrm>
              <a:off x="3636264" y="4584192"/>
              <a:ext cx="5744210" cy="10795"/>
            </a:xfrm>
            <a:custGeom>
              <a:avLst/>
              <a:gdLst/>
              <a:ahLst/>
              <a:cxnLst/>
              <a:rect l="l" t="t" r="r" b="b"/>
              <a:pathLst>
                <a:path w="5744209" h="10795">
                  <a:moveTo>
                    <a:pt x="5742432" y="10668"/>
                  </a:moveTo>
                  <a:lnTo>
                    <a:pt x="3048" y="10668"/>
                  </a:lnTo>
                  <a:lnTo>
                    <a:pt x="0" y="7620"/>
                  </a:lnTo>
                  <a:lnTo>
                    <a:pt x="0" y="4572"/>
                  </a:lnTo>
                  <a:lnTo>
                    <a:pt x="0" y="1524"/>
                  </a:lnTo>
                  <a:lnTo>
                    <a:pt x="3048" y="0"/>
                  </a:lnTo>
                  <a:lnTo>
                    <a:pt x="5742432" y="0"/>
                  </a:lnTo>
                  <a:lnTo>
                    <a:pt x="5743955" y="1524"/>
                  </a:lnTo>
                  <a:lnTo>
                    <a:pt x="5743955" y="7620"/>
                  </a:lnTo>
                  <a:lnTo>
                    <a:pt x="5742432" y="10668"/>
                  </a:lnTo>
                  <a:close/>
                </a:path>
              </a:pathLst>
            </a:custGeom>
            <a:solidFill>
              <a:srgbClr val="D8D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94360" y="4678680"/>
              <a:ext cx="4434840" cy="581025"/>
            </a:xfrm>
            <a:custGeom>
              <a:avLst/>
              <a:gdLst/>
              <a:ahLst/>
              <a:cxnLst/>
              <a:rect l="l" t="t" r="r" b="b"/>
              <a:pathLst>
                <a:path w="4434840" h="581025">
                  <a:moveTo>
                    <a:pt x="4410456" y="580644"/>
                  </a:moveTo>
                  <a:lnTo>
                    <a:pt x="25908" y="580644"/>
                  </a:lnTo>
                  <a:lnTo>
                    <a:pt x="16073" y="578762"/>
                  </a:lnTo>
                  <a:lnTo>
                    <a:pt x="7810" y="573595"/>
                  </a:lnTo>
                  <a:lnTo>
                    <a:pt x="2119" y="565856"/>
                  </a:lnTo>
                  <a:lnTo>
                    <a:pt x="0" y="556260"/>
                  </a:lnTo>
                  <a:lnTo>
                    <a:pt x="0" y="25908"/>
                  </a:lnTo>
                  <a:lnTo>
                    <a:pt x="2119" y="16073"/>
                  </a:lnTo>
                  <a:lnTo>
                    <a:pt x="7810" y="7810"/>
                  </a:lnTo>
                  <a:lnTo>
                    <a:pt x="16073" y="2119"/>
                  </a:lnTo>
                  <a:lnTo>
                    <a:pt x="25908" y="0"/>
                  </a:lnTo>
                  <a:lnTo>
                    <a:pt x="4410456" y="0"/>
                  </a:lnTo>
                  <a:lnTo>
                    <a:pt x="4420052" y="2119"/>
                  </a:lnTo>
                  <a:lnTo>
                    <a:pt x="4427791" y="7810"/>
                  </a:lnTo>
                  <a:lnTo>
                    <a:pt x="4432958" y="16073"/>
                  </a:lnTo>
                  <a:lnTo>
                    <a:pt x="4434840" y="25908"/>
                  </a:lnTo>
                  <a:lnTo>
                    <a:pt x="4434840" y="556260"/>
                  </a:lnTo>
                  <a:lnTo>
                    <a:pt x="4432958" y="565856"/>
                  </a:lnTo>
                  <a:lnTo>
                    <a:pt x="4427791" y="573595"/>
                  </a:lnTo>
                  <a:lnTo>
                    <a:pt x="4420052" y="578762"/>
                  </a:lnTo>
                  <a:lnTo>
                    <a:pt x="4410456" y="580644"/>
                  </a:lnTo>
                  <a:close/>
                </a:path>
              </a:pathLst>
            </a:custGeom>
            <a:solidFill>
              <a:srgbClr val="F2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752415" y="4792508"/>
            <a:ext cx="150495" cy="278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50" b="1" spc="-50" dirty="0">
                <a:solidFill>
                  <a:srgbClr val="3D3838"/>
                </a:solidFill>
                <a:latin typeface="Tahoma"/>
                <a:cs typeface="Tahoma"/>
              </a:rPr>
              <a:t>3</a:t>
            </a:r>
            <a:endParaRPr sz="165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187117" y="4818431"/>
            <a:ext cx="1007110" cy="497205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 marR="5080">
              <a:lnSpc>
                <a:spcPct val="105300"/>
              </a:lnSpc>
              <a:spcBef>
                <a:spcPts val="15"/>
              </a:spcBef>
            </a:pPr>
            <a:r>
              <a:rPr sz="1500" b="1" spc="-10" dirty="0">
                <a:solidFill>
                  <a:srgbClr val="3D3838"/>
                </a:solidFill>
                <a:latin typeface="Tahoma"/>
                <a:cs typeface="Tahoma"/>
              </a:rPr>
              <a:t>Operative measures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54571" y="5512336"/>
            <a:ext cx="8941435" cy="6534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28699"/>
              </a:lnSpc>
              <a:spcBef>
                <a:spcPts val="90"/>
              </a:spcBef>
            </a:pPr>
            <a:r>
              <a:rPr sz="1600" spc="-20" dirty="0">
                <a:solidFill>
                  <a:srgbClr val="3D3838"/>
                </a:solidFill>
                <a:latin typeface="Tahoma"/>
                <a:cs typeface="Tahoma"/>
              </a:rPr>
              <a:t>Anal</a:t>
            </a:r>
            <a:r>
              <a:rPr sz="1600" spc="-15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3D3838"/>
                </a:solidFill>
                <a:latin typeface="Tahoma"/>
                <a:cs typeface="Tahoma"/>
              </a:rPr>
              <a:t>sphincter</a:t>
            </a:r>
            <a:r>
              <a:rPr sz="1600" spc="-9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D3838"/>
                </a:solidFill>
                <a:latin typeface="Tahoma"/>
                <a:cs typeface="Tahoma"/>
              </a:rPr>
              <a:t>dilatation</a:t>
            </a:r>
            <a:r>
              <a:rPr sz="1600" spc="-114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600" spc="-25" dirty="0">
                <a:solidFill>
                  <a:srgbClr val="3D3838"/>
                </a:solidFill>
                <a:latin typeface="Tahoma"/>
                <a:cs typeface="Tahoma"/>
              </a:rPr>
              <a:t>has</a:t>
            </a:r>
            <a:r>
              <a:rPr sz="1600" spc="-14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600" spc="-25" dirty="0">
                <a:solidFill>
                  <a:srgbClr val="3D3838"/>
                </a:solidFill>
                <a:latin typeface="Tahoma"/>
                <a:cs typeface="Tahoma"/>
              </a:rPr>
              <a:t>been</a:t>
            </a:r>
            <a:r>
              <a:rPr sz="1600" spc="-9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600" spc="-25" dirty="0">
                <a:solidFill>
                  <a:srgbClr val="3D3838"/>
                </a:solidFill>
                <a:latin typeface="Tahoma"/>
                <a:cs typeface="Tahoma"/>
              </a:rPr>
              <a:t>used</a:t>
            </a:r>
            <a:r>
              <a:rPr sz="1600" spc="-13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D3838"/>
                </a:solidFill>
                <a:latin typeface="Tahoma"/>
                <a:cs typeface="Tahoma"/>
              </a:rPr>
              <a:t>to</a:t>
            </a:r>
            <a:r>
              <a:rPr sz="1600" spc="-12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600" spc="-20" dirty="0">
                <a:solidFill>
                  <a:srgbClr val="3D3838"/>
                </a:solidFill>
                <a:latin typeface="Tahoma"/>
                <a:cs typeface="Tahoma"/>
              </a:rPr>
              <a:t>reduce</a:t>
            </a:r>
            <a:r>
              <a:rPr sz="1600" spc="-114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3D3838"/>
                </a:solidFill>
                <a:latin typeface="Tahoma"/>
                <a:cs typeface="Tahoma"/>
              </a:rPr>
              <a:t>sphincter</a:t>
            </a:r>
            <a:r>
              <a:rPr sz="1600" spc="-10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600" spc="-45" dirty="0">
                <a:solidFill>
                  <a:srgbClr val="3D3838"/>
                </a:solidFill>
                <a:latin typeface="Tahoma"/>
                <a:cs typeface="Tahoma"/>
              </a:rPr>
              <a:t>tone;</a:t>
            </a:r>
            <a:r>
              <a:rPr sz="1600" spc="-9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600" spc="-35" dirty="0">
                <a:solidFill>
                  <a:srgbClr val="3D3838"/>
                </a:solidFill>
                <a:latin typeface="Tahoma"/>
                <a:cs typeface="Tahoma"/>
              </a:rPr>
              <a:t>however,</a:t>
            </a:r>
            <a:r>
              <a:rPr sz="1600" spc="-9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3D3838"/>
                </a:solidFill>
                <a:latin typeface="Tahoma"/>
                <a:cs typeface="Tahoma"/>
              </a:rPr>
              <a:t>this</a:t>
            </a:r>
            <a:r>
              <a:rPr sz="1600" spc="-12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D3838"/>
                </a:solidFill>
                <a:latin typeface="Tahoma"/>
                <a:cs typeface="Tahoma"/>
              </a:rPr>
              <a:t>potentially</a:t>
            </a:r>
            <a:r>
              <a:rPr sz="1600" spc="-10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3D3838"/>
                </a:solidFill>
                <a:latin typeface="Tahoma"/>
                <a:cs typeface="Tahoma"/>
              </a:rPr>
              <a:t>disrupts</a:t>
            </a:r>
            <a:r>
              <a:rPr sz="1600" spc="-12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600" spc="-25" dirty="0">
                <a:solidFill>
                  <a:srgbClr val="3D3838"/>
                </a:solidFill>
                <a:latin typeface="Tahoma"/>
                <a:cs typeface="Tahoma"/>
              </a:rPr>
              <a:t>the </a:t>
            </a:r>
            <a:r>
              <a:rPr sz="1600" dirty="0">
                <a:solidFill>
                  <a:srgbClr val="3D3838"/>
                </a:solidFill>
                <a:latin typeface="Tahoma"/>
                <a:cs typeface="Tahoma"/>
              </a:rPr>
              <a:t>anal</a:t>
            </a:r>
            <a:r>
              <a:rPr sz="1600" spc="-13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600" spc="-20" dirty="0">
                <a:solidFill>
                  <a:srgbClr val="3D3838"/>
                </a:solidFill>
                <a:latin typeface="Tahoma"/>
                <a:cs typeface="Tahoma"/>
              </a:rPr>
              <a:t>sphincters</a:t>
            </a:r>
            <a:r>
              <a:rPr sz="1600" spc="-10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3D3838"/>
                </a:solidFill>
                <a:latin typeface="Tahoma"/>
                <a:cs typeface="Tahoma"/>
              </a:rPr>
              <a:t>at</a:t>
            </a:r>
            <a:r>
              <a:rPr sz="1600" spc="-13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D3838"/>
                </a:solidFill>
                <a:latin typeface="Tahoma"/>
                <a:cs typeface="Tahoma"/>
              </a:rPr>
              <a:t>multiple</a:t>
            </a:r>
            <a:r>
              <a:rPr sz="1600" spc="-11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600" spc="-25" dirty="0">
                <a:solidFill>
                  <a:srgbClr val="3D3838"/>
                </a:solidFill>
                <a:latin typeface="Tahoma"/>
                <a:cs typeface="Tahoma"/>
              </a:rPr>
              <a:t>sites</a:t>
            </a:r>
            <a:r>
              <a:rPr sz="1600" spc="-12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D3838"/>
                </a:solidFill>
                <a:latin typeface="Tahoma"/>
                <a:cs typeface="Tahoma"/>
              </a:rPr>
              <a:t>with</a:t>
            </a:r>
            <a:r>
              <a:rPr sz="1600" spc="-12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3D3838"/>
                </a:solidFill>
                <a:latin typeface="Tahoma"/>
                <a:cs typeface="Tahoma"/>
              </a:rPr>
              <a:t>an</a:t>
            </a:r>
            <a:r>
              <a:rPr sz="1600" spc="-13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3D3838"/>
                </a:solidFill>
                <a:latin typeface="Tahoma"/>
                <a:cs typeface="Tahoma"/>
              </a:rPr>
              <a:t>associated</a:t>
            </a:r>
            <a:r>
              <a:rPr sz="1600" spc="-13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3D3838"/>
                </a:solidFill>
                <a:latin typeface="Tahoma"/>
                <a:cs typeface="Tahoma"/>
              </a:rPr>
              <a:t>risk</a:t>
            </a:r>
            <a:r>
              <a:rPr sz="1600" spc="-10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600" spc="-25" dirty="0">
                <a:solidFill>
                  <a:srgbClr val="3D3838"/>
                </a:solidFill>
                <a:latin typeface="Tahoma"/>
                <a:cs typeface="Tahoma"/>
              </a:rPr>
              <a:t>of</a:t>
            </a:r>
            <a:r>
              <a:rPr sz="1600" spc="-14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3D3838"/>
                </a:solidFill>
                <a:latin typeface="Tahoma"/>
                <a:cs typeface="Tahoma"/>
              </a:rPr>
              <a:t>incontinence</a:t>
            </a:r>
            <a:r>
              <a:rPr sz="1600" spc="-7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600" spc="-20" dirty="0">
                <a:solidFill>
                  <a:srgbClr val="3D3838"/>
                </a:solidFill>
                <a:latin typeface="Tahoma"/>
                <a:cs typeface="Tahoma"/>
              </a:rPr>
              <a:t>such</a:t>
            </a:r>
            <a:r>
              <a:rPr sz="1600" spc="-14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3D3838"/>
                </a:solidFill>
                <a:latin typeface="Tahoma"/>
                <a:cs typeface="Tahoma"/>
              </a:rPr>
              <a:t>that</a:t>
            </a:r>
            <a:r>
              <a:rPr sz="1600" spc="-13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3D3838"/>
                </a:solidFill>
                <a:latin typeface="Tahoma"/>
                <a:cs typeface="Tahoma"/>
              </a:rPr>
              <a:t>it</a:t>
            </a:r>
            <a:r>
              <a:rPr sz="1600" spc="-13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3D3838"/>
                </a:solidFill>
                <a:latin typeface="Tahoma"/>
                <a:cs typeface="Tahoma"/>
              </a:rPr>
              <a:t>is</a:t>
            </a:r>
            <a:r>
              <a:rPr sz="1600" spc="-12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600" spc="-20" dirty="0">
                <a:solidFill>
                  <a:srgbClr val="3D3838"/>
                </a:solidFill>
                <a:latin typeface="Tahoma"/>
                <a:cs typeface="Tahoma"/>
              </a:rPr>
              <a:t>rarely</a:t>
            </a:r>
            <a:r>
              <a:rPr sz="1600" spc="-13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3D3838"/>
                </a:solidFill>
                <a:latin typeface="Tahoma"/>
                <a:cs typeface="Tahoma"/>
              </a:rPr>
              <a:t>indicated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611367" y="5311139"/>
            <a:ext cx="175260" cy="248920"/>
          </a:xfrm>
          <a:custGeom>
            <a:avLst/>
            <a:gdLst/>
            <a:ahLst/>
            <a:cxnLst/>
            <a:rect l="l" t="t" r="r" b="b"/>
            <a:pathLst>
              <a:path w="175260" h="248920">
                <a:moveTo>
                  <a:pt x="86867" y="248412"/>
                </a:moveTo>
                <a:lnTo>
                  <a:pt x="0" y="187452"/>
                </a:lnTo>
                <a:lnTo>
                  <a:pt x="0" y="0"/>
                </a:lnTo>
                <a:lnTo>
                  <a:pt x="175260" y="0"/>
                </a:lnTo>
                <a:lnTo>
                  <a:pt x="175260" y="187452"/>
                </a:lnTo>
                <a:lnTo>
                  <a:pt x="86867" y="2484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4733104" y="3245618"/>
            <a:ext cx="2922270" cy="2070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150" dirty="0">
                <a:latin typeface="Tahoma"/>
                <a:cs typeface="Tahoma"/>
              </a:rPr>
              <a:t>Risk:</a:t>
            </a:r>
            <a:r>
              <a:rPr sz="1150" spc="-25" dirty="0">
                <a:latin typeface="Tahoma"/>
                <a:cs typeface="Tahoma"/>
              </a:rPr>
              <a:t> </a:t>
            </a:r>
            <a:r>
              <a:rPr sz="1150" spc="130" dirty="0">
                <a:latin typeface="Tahoma"/>
                <a:cs typeface="Tahoma"/>
              </a:rPr>
              <a:t>Permanent</a:t>
            </a:r>
            <a:r>
              <a:rPr sz="1150" spc="-5" dirty="0">
                <a:latin typeface="Tahoma"/>
                <a:cs typeface="Tahoma"/>
              </a:rPr>
              <a:t> </a:t>
            </a:r>
            <a:r>
              <a:rPr sz="1150" spc="110" dirty="0">
                <a:latin typeface="Tahoma"/>
                <a:cs typeface="Tahoma"/>
              </a:rPr>
              <a:t>incontinence</a:t>
            </a:r>
            <a:r>
              <a:rPr sz="1150" spc="-10" dirty="0">
                <a:latin typeface="Tahoma"/>
                <a:cs typeface="Tahoma"/>
              </a:rPr>
              <a:t> </a:t>
            </a:r>
            <a:r>
              <a:rPr sz="1150" spc="-45" dirty="0">
                <a:latin typeface="Tahoma"/>
                <a:cs typeface="Tahoma"/>
              </a:rPr>
              <a:t>(~3–10%)</a:t>
            </a:r>
            <a:endParaRPr sz="115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57655"/>
            <a:ext cx="10058400" cy="565708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61177" rIns="0" bIns="0" rtlCol="0">
            <a:spAutoFit/>
          </a:bodyPr>
          <a:lstStyle/>
          <a:p>
            <a:pPr marL="334010">
              <a:lnSpc>
                <a:spcPct val="100000"/>
              </a:lnSpc>
              <a:spcBef>
                <a:spcPts val="95"/>
              </a:spcBef>
            </a:pPr>
            <a:r>
              <a:rPr sz="2250" dirty="0">
                <a:solidFill>
                  <a:srgbClr val="000000"/>
                </a:solidFill>
                <a:latin typeface="Tahoma"/>
                <a:cs typeface="Tahoma"/>
              </a:rPr>
              <a:t>Lateral</a:t>
            </a:r>
            <a:r>
              <a:rPr sz="2250" spc="-2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250" dirty="0">
                <a:solidFill>
                  <a:srgbClr val="000000"/>
                </a:solidFill>
                <a:latin typeface="Tahoma"/>
                <a:cs typeface="Tahoma"/>
              </a:rPr>
              <a:t>anal</a:t>
            </a:r>
            <a:r>
              <a:rPr sz="2250" spc="-2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250" spc="-10" dirty="0">
                <a:solidFill>
                  <a:srgbClr val="000000"/>
                </a:solidFill>
                <a:latin typeface="Tahoma"/>
                <a:cs typeface="Tahoma"/>
              </a:rPr>
              <a:t>sphincterotomy:</a:t>
            </a:r>
            <a:endParaRPr sz="225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9989" y="1814583"/>
            <a:ext cx="9562465" cy="1108075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 marR="5080" indent="55880" algn="ctr">
              <a:lnSpc>
                <a:spcPct val="102099"/>
              </a:lnSpc>
              <a:spcBef>
                <a:spcPts val="45"/>
              </a:spcBef>
            </a:pPr>
            <a:r>
              <a:rPr sz="1750" dirty="0">
                <a:latin typeface="Tahoma"/>
                <a:cs typeface="Tahoma"/>
              </a:rPr>
              <a:t>-</a:t>
            </a:r>
            <a:r>
              <a:rPr sz="1750" spc="-105" dirty="0">
                <a:latin typeface="Tahoma"/>
                <a:cs typeface="Tahoma"/>
              </a:rPr>
              <a:t> </a:t>
            </a:r>
            <a:r>
              <a:rPr sz="1750" dirty="0">
                <a:latin typeface="Tahoma"/>
                <a:cs typeface="Tahoma"/>
              </a:rPr>
              <a:t>In</a:t>
            </a:r>
            <a:r>
              <a:rPr sz="1750" spc="-110" dirty="0">
                <a:latin typeface="Tahoma"/>
                <a:cs typeface="Tahoma"/>
              </a:rPr>
              <a:t> </a:t>
            </a:r>
            <a:r>
              <a:rPr sz="1750" spc="100" dirty="0">
                <a:latin typeface="Tahoma"/>
                <a:cs typeface="Tahoma"/>
              </a:rPr>
              <a:t>this</a:t>
            </a:r>
            <a:r>
              <a:rPr sz="1750" spc="-100" dirty="0">
                <a:latin typeface="Tahoma"/>
                <a:cs typeface="Tahoma"/>
              </a:rPr>
              <a:t> </a:t>
            </a:r>
            <a:r>
              <a:rPr sz="1750" spc="85" dirty="0">
                <a:latin typeface="Tahoma"/>
                <a:cs typeface="Tahoma"/>
              </a:rPr>
              <a:t>operation,</a:t>
            </a:r>
            <a:r>
              <a:rPr sz="1750" spc="-140" dirty="0">
                <a:latin typeface="Tahoma"/>
                <a:cs typeface="Tahoma"/>
              </a:rPr>
              <a:t> </a:t>
            </a:r>
            <a:r>
              <a:rPr sz="1750" spc="130" dirty="0">
                <a:latin typeface="Tahoma"/>
                <a:cs typeface="Tahoma"/>
              </a:rPr>
              <a:t>the</a:t>
            </a:r>
            <a:r>
              <a:rPr sz="1750" spc="-100" dirty="0">
                <a:latin typeface="Tahoma"/>
                <a:cs typeface="Tahoma"/>
              </a:rPr>
              <a:t> </a:t>
            </a:r>
            <a:r>
              <a:rPr sz="1750" spc="105" dirty="0">
                <a:latin typeface="Tahoma"/>
                <a:cs typeface="Tahoma"/>
              </a:rPr>
              <a:t>internal</a:t>
            </a:r>
            <a:r>
              <a:rPr sz="1750" spc="-114" dirty="0">
                <a:latin typeface="Tahoma"/>
                <a:cs typeface="Tahoma"/>
              </a:rPr>
              <a:t> </a:t>
            </a:r>
            <a:r>
              <a:rPr sz="1750" spc="120" dirty="0">
                <a:latin typeface="Tahoma"/>
                <a:cs typeface="Tahoma"/>
              </a:rPr>
              <a:t>sphincter</a:t>
            </a:r>
            <a:r>
              <a:rPr sz="1750" spc="-120" dirty="0">
                <a:latin typeface="Tahoma"/>
                <a:cs typeface="Tahoma"/>
              </a:rPr>
              <a:t> </a:t>
            </a:r>
            <a:r>
              <a:rPr sz="1750" spc="55" dirty="0">
                <a:latin typeface="Tahoma"/>
                <a:cs typeface="Tahoma"/>
              </a:rPr>
              <a:t>is</a:t>
            </a:r>
            <a:r>
              <a:rPr sz="1750" spc="-114" dirty="0">
                <a:latin typeface="Tahoma"/>
                <a:cs typeface="Tahoma"/>
              </a:rPr>
              <a:t> </a:t>
            </a:r>
            <a:r>
              <a:rPr sz="1750" spc="120" dirty="0">
                <a:latin typeface="Tahoma"/>
                <a:cs typeface="Tahoma"/>
              </a:rPr>
              <a:t>divided</a:t>
            </a:r>
            <a:r>
              <a:rPr sz="1750" spc="-90" dirty="0">
                <a:latin typeface="Tahoma"/>
                <a:cs typeface="Tahoma"/>
              </a:rPr>
              <a:t> </a:t>
            </a:r>
            <a:r>
              <a:rPr sz="1750" spc="114" dirty="0">
                <a:latin typeface="Tahoma"/>
                <a:cs typeface="Tahoma"/>
              </a:rPr>
              <a:t>away</a:t>
            </a:r>
            <a:r>
              <a:rPr sz="1750" spc="-120" dirty="0">
                <a:latin typeface="Tahoma"/>
                <a:cs typeface="Tahoma"/>
              </a:rPr>
              <a:t> </a:t>
            </a:r>
            <a:r>
              <a:rPr sz="1750" spc="130" dirty="0">
                <a:latin typeface="Tahoma"/>
                <a:cs typeface="Tahoma"/>
              </a:rPr>
              <a:t>from</a:t>
            </a:r>
            <a:r>
              <a:rPr sz="1750" spc="-100" dirty="0">
                <a:latin typeface="Tahoma"/>
                <a:cs typeface="Tahoma"/>
              </a:rPr>
              <a:t> </a:t>
            </a:r>
            <a:r>
              <a:rPr sz="1750" spc="130" dirty="0">
                <a:latin typeface="Tahoma"/>
                <a:cs typeface="Tahoma"/>
              </a:rPr>
              <a:t>the</a:t>
            </a:r>
            <a:r>
              <a:rPr sz="1750" spc="-105" dirty="0">
                <a:latin typeface="Tahoma"/>
                <a:cs typeface="Tahoma"/>
              </a:rPr>
              <a:t> </a:t>
            </a:r>
            <a:r>
              <a:rPr sz="1750" spc="70" dirty="0">
                <a:latin typeface="Tahoma"/>
                <a:cs typeface="Tahoma"/>
              </a:rPr>
              <a:t>fissure</a:t>
            </a:r>
            <a:r>
              <a:rPr sz="1750" spc="-140" dirty="0">
                <a:latin typeface="Tahoma"/>
                <a:cs typeface="Tahoma"/>
              </a:rPr>
              <a:t> </a:t>
            </a:r>
            <a:r>
              <a:rPr sz="1750" spc="65" dirty="0">
                <a:latin typeface="Tahoma"/>
                <a:cs typeface="Tahoma"/>
              </a:rPr>
              <a:t>itself</a:t>
            </a:r>
            <a:r>
              <a:rPr sz="1750" spc="-130" dirty="0">
                <a:latin typeface="Tahoma"/>
                <a:cs typeface="Tahoma"/>
              </a:rPr>
              <a:t> </a:t>
            </a:r>
            <a:r>
              <a:rPr sz="1750" spc="-95" dirty="0">
                <a:latin typeface="Tahoma"/>
                <a:cs typeface="Tahoma"/>
              </a:rPr>
              <a:t>–</a:t>
            </a:r>
            <a:r>
              <a:rPr sz="1750" spc="-110" dirty="0">
                <a:latin typeface="Tahoma"/>
                <a:cs typeface="Tahoma"/>
              </a:rPr>
              <a:t> </a:t>
            </a:r>
            <a:r>
              <a:rPr sz="1750" spc="90" dirty="0">
                <a:latin typeface="Tahoma"/>
                <a:cs typeface="Tahoma"/>
              </a:rPr>
              <a:t>usually </a:t>
            </a:r>
            <a:r>
              <a:rPr sz="1750" spc="100" dirty="0">
                <a:latin typeface="Tahoma"/>
                <a:cs typeface="Tahoma"/>
              </a:rPr>
              <a:t>either</a:t>
            </a:r>
            <a:r>
              <a:rPr sz="1750" spc="-125" dirty="0">
                <a:latin typeface="Tahoma"/>
                <a:cs typeface="Tahoma"/>
              </a:rPr>
              <a:t> </a:t>
            </a:r>
            <a:r>
              <a:rPr sz="1750" spc="120" dirty="0">
                <a:latin typeface="Tahoma"/>
                <a:cs typeface="Tahoma"/>
              </a:rPr>
              <a:t>in</a:t>
            </a:r>
            <a:r>
              <a:rPr sz="1750" spc="-114" dirty="0">
                <a:latin typeface="Tahoma"/>
                <a:cs typeface="Tahoma"/>
              </a:rPr>
              <a:t> </a:t>
            </a:r>
            <a:r>
              <a:rPr sz="1750" spc="130" dirty="0">
                <a:latin typeface="Tahoma"/>
                <a:cs typeface="Tahoma"/>
              </a:rPr>
              <a:t>the</a:t>
            </a:r>
            <a:r>
              <a:rPr sz="1750" spc="-105" dirty="0">
                <a:latin typeface="Tahoma"/>
                <a:cs typeface="Tahoma"/>
              </a:rPr>
              <a:t> </a:t>
            </a:r>
            <a:r>
              <a:rPr sz="1750" spc="120" dirty="0">
                <a:latin typeface="Tahoma"/>
                <a:cs typeface="Tahoma"/>
              </a:rPr>
              <a:t>right</a:t>
            </a:r>
            <a:r>
              <a:rPr sz="1750" spc="-95" dirty="0">
                <a:latin typeface="Tahoma"/>
                <a:cs typeface="Tahoma"/>
              </a:rPr>
              <a:t> </a:t>
            </a:r>
            <a:r>
              <a:rPr sz="1750" spc="90" dirty="0">
                <a:latin typeface="Tahoma"/>
                <a:cs typeface="Tahoma"/>
              </a:rPr>
              <a:t>or</a:t>
            </a:r>
            <a:r>
              <a:rPr sz="1750" spc="-120" dirty="0">
                <a:latin typeface="Tahoma"/>
                <a:cs typeface="Tahoma"/>
              </a:rPr>
              <a:t> </a:t>
            </a:r>
            <a:r>
              <a:rPr sz="1750" spc="130" dirty="0">
                <a:latin typeface="Tahoma"/>
                <a:cs typeface="Tahoma"/>
              </a:rPr>
              <a:t>the</a:t>
            </a:r>
            <a:r>
              <a:rPr sz="1750" spc="-130" dirty="0">
                <a:latin typeface="Tahoma"/>
                <a:cs typeface="Tahoma"/>
              </a:rPr>
              <a:t> </a:t>
            </a:r>
            <a:r>
              <a:rPr sz="1750" spc="70" dirty="0">
                <a:latin typeface="Tahoma"/>
                <a:cs typeface="Tahoma"/>
              </a:rPr>
              <a:t>left</a:t>
            </a:r>
            <a:r>
              <a:rPr sz="1750" spc="-130" dirty="0">
                <a:latin typeface="Tahoma"/>
                <a:cs typeface="Tahoma"/>
              </a:rPr>
              <a:t> </a:t>
            </a:r>
            <a:r>
              <a:rPr sz="1750" spc="85" dirty="0">
                <a:latin typeface="Tahoma"/>
                <a:cs typeface="Tahoma"/>
              </a:rPr>
              <a:t>lateral</a:t>
            </a:r>
            <a:r>
              <a:rPr sz="1750" spc="-155" dirty="0">
                <a:latin typeface="Tahoma"/>
                <a:cs typeface="Tahoma"/>
              </a:rPr>
              <a:t> </a:t>
            </a:r>
            <a:r>
              <a:rPr sz="1750" spc="105" dirty="0">
                <a:latin typeface="Tahoma"/>
                <a:cs typeface="Tahoma"/>
              </a:rPr>
              <a:t>positions</a:t>
            </a:r>
            <a:r>
              <a:rPr sz="1750" spc="-114" dirty="0">
                <a:latin typeface="Tahoma"/>
                <a:cs typeface="Tahoma"/>
              </a:rPr>
              <a:t> </a:t>
            </a:r>
            <a:r>
              <a:rPr sz="1750" spc="45" dirty="0">
                <a:latin typeface="Tahoma"/>
                <a:cs typeface="Tahoma"/>
              </a:rPr>
              <a:t>(Notaras).The</a:t>
            </a:r>
            <a:r>
              <a:rPr sz="1750" spc="-145" dirty="0">
                <a:latin typeface="Tahoma"/>
                <a:cs typeface="Tahoma"/>
              </a:rPr>
              <a:t> </a:t>
            </a:r>
            <a:r>
              <a:rPr sz="1750" spc="130" dirty="0">
                <a:latin typeface="Tahoma"/>
                <a:cs typeface="Tahoma"/>
              </a:rPr>
              <a:t>procedure</a:t>
            </a:r>
            <a:r>
              <a:rPr sz="1750" spc="-130" dirty="0">
                <a:latin typeface="Tahoma"/>
                <a:cs typeface="Tahoma"/>
              </a:rPr>
              <a:t> </a:t>
            </a:r>
            <a:r>
              <a:rPr sz="1750" spc="145" dirty="0">
                <a:latin typeface="Tahoma"/>
                <a:cs typeface="Tahoma"/>
              </a:rPr>
              <a:t>can</a:t>
            </a:r>
            <a:r>
              <a:rPr sz="1750" spc="-130" dirty="0">
                <a:latin typeface="Tahoma"/>
                <a:cs typeface="Tahoma"/>
              </a:rPr>
              <a:t> </a:t>
            </a:r>
            <a:r>
              <a:rPr sz="1750" spc="155" dirty="0">
                <a:latin typeface="Tahoma"/>
                <a:cs typeface="Tahoma"/>
              </a:rPr>
              <a:t>be</a:t>
            </a:r>
            <a:r>
              <a:rPr sz="1750" spc="-110" dirty="0">
                <a:latin typeface="Tahoma"/>
                <a:cs typeface="Tahoma"/>
              </a:rPr>
              <a:t> </a:t>
            </a:r>
            <a:r>
              <a:rPr sz="1750" spc="100" dirty="0">
                <a:latin typeface="Tahoma"/>
                <a:cs typeface="Tahoma"/>
              </a:rPr>
              <a:t>carried</a:t>
            </a:r>
            <a:r>
              <a:rPr sz="1750" spc="-135" dirty="0">
                <a:latin typeface="Tahoma"/>
                <a:cs typeface="Tahoma"/>
              </a:rPr>
              <a:t> </a:t>
            </a:r>
            <a:r>
              <a:rPr sz="1750" spc="114" dirty="0">
                <a:latin typeface="Tahoma"/>
                <a:cs typeface="Tahoma"/>
              </a:rPr>
              <a:t>out </a:t>
            </a:r>
            <a:r>
              <a:rPr sz="1750" spc="135" dirty="0">
                <a:latin typeface="Tahoma"/>
                <a:cs typeface="Tahoma"/>
              </a:rPr>
              <a:t>using</a:t>
            </a:r>
            <a:r>
              <a:rPr sz="1750" spc="-114" dirty="0">
                <a:latin typeface="Tahoma"/>
                <a:cs typeface="Tahoma"/>
              </a:rPr>
              <a:t> </a:t>
            </a:r>
            <a:r>
              <a:rPr sz="1750" spc="140" dirty="0">
                <a:latin typeface="Tahoma"/>
                <a:cs typeface="Tahoma"/>
              </a:rPr>
              <a:t>an</a:t>
            </a:r>
            <a:r>
              <a:rPr sz="1750" spc="-90" dirty="0">
                <a:latin typeface="Tahoma"/>
                <a:cs typeface="Tahoma"/>
              </a:rPr>
              <a:t> </a:t>
            </a:r>
            <a:r>
              <a:rPr sz="1750" spc="155" dirty="0">
                <a:latin typeface="Tahoma"/>
                <a:cs typeface="Tahoma"/>
              </a:rPr>
              <a:t>open</a:t>
            </a:r>
            <a:r>
              <a:rPr sz="1750" spc="-135" dirty="0">
                <a:latin typeface="Tahoma"/>
                <a:cs typeface="Tahoma"/>
              </a:rPr>
              <a:t> </a:t>
            </a:r>
            <a:r>
              <a:rPr sz="1750" spc="100" dirty="0">
                <a:latin typeface="Tahoma"/>
                <a:cs typeface="Tahoma"/>
              </a:rPr>
              <a:t>or</a:t>
            </a:r>
            <a:r>
              <a:rPr sz="1750" spc="-120" dirty="0">
                <a:latin typeface="Tahoma"/>
                <a:cs typeface="Tahoma"/>
              </a:rPr>
              <a:t> </a:t>
            </a:r>
            <a:r>
              <a:rPr sz="1750" spc="105" dirty="0">
                <a:latin typeface="Tahoma"/>
                <a:cs typeface="Tahoma"/>
              </a:rPr>
              <a:t>a</a:t>
            </a:r>
            <a:r>
              <a:rPr sz="1750" spc="-114" dirty="0">
                <a:latin typeface="Tahoma"/>
                <a:cs typeface="Tahoma"/>
              </a:rPr>
              <a:t> </a:t>
            </a:r>
            <a:r>
              <a:rPr sz="1750" spc="114" dirty="0">
                <a:latin typeface="Tahoma"/>
                <a:cs typeface="Tahoma"/>
              </a:rPr>
              <a:t>closed</a:t>
            </a:r>
            <a:r>
              <a:rPr sz="1750" spc="-150" dirty="0">
                <a:latin typeface="Tahoma"/>
                <a:cs typeface="Tahoma"/>
              </a:rPr>
              <a:t> </a:t>
            </a:r>
            <a:r>
              <a:rPr sz="1750" spc="125" dirty="0">
                <a:latin typeface="Tahoma"/>
                <a:cs typeface="Tahoma"/>
              </a:rPr>
              <a:t>method,</a:t>
            </a:r>
            <a:r>
              <a:rPr sz="1750" spc="-105" dirty="0">
                <a:latin typeface="Tahoma"/>
                <a:cs typeface="Tahoma"/>
              </a:rPr>
              <a:t> </a:t>
            </a:r>
            <a:r>
              <a:rPr sz="1750" spc="140" dirty="0">
                <a:latin typeface="Tahoma"/>
                <a:cs typeface="Tahoma"/>
              </a:rPr>
              <a:t>under</a:t>
            </a:r>
            <a:r>
              <a:rPr sz="1750" spc="-100" dirty="0">
                <a:latin typeface="Tahoma"/>
                <a:cs typeface="Tahoma"/>
              </a:rPr>
              <a:t> </a:t>
            </a:r>
            <a:r>
              <a:rPr sz="1750" spc="50" dirty="0">
                <a:latin typeface="Tahoma"/>
                <a:cs typeface="Tahoma"/>
              </a:rPr>
              <a:t>local,</a:t>
            </a:r>
            <a:r>
              <a:rPr sz="1750" spc="-140" dirty="0">
                <a:latin typeface="Tahoma"/>
                <a:cs typeface="Tahoma"/>
              </a:rPr>
              <a:t> </a:t>
            </a:r>
            <a:r>
              <a:rPr sz="1750" spc="105" dirty="0">
                <a:latin typeface="Tahoma"/>
                <a:cs typeface="Tahoma"/>
              </a:rPr>
              <a:t>regional</a:t>
            </a:r>
            <a:r>
              <a:rPr sz="1750" spc="-114" dirty="0">
                <a:latin typeface="Tahoma"/>
                <a:cs typeface="Tahoma"/>
              </a:rPr>
              <a:t> </a:t>
            </a:r>
            <a:r>
              <a:rPr sz="1750" spc="90" dirty="0">
                <a:latin typeface="Tahoma"/>
                <a:cs typeface="Tahoma"/>
              </a:rPr>
              <a:t>or</a:t>
            </a:r>
            <a:r>
              <a:rPr sz="1750" spc="-100" dirty="0">
                <a:latin typeface="Tahoma"/>
                <a:cs typeface="Tahoma"/>
              </a:rPr>
              <a:t> </a:t>
            </a:r>
            <a:r>
              <a:rPr sz="1750" spc="114" dirty="0">
                <a:latin typeface="Tahoma"/>
                <a:cs typeface="Tahoma"/>
              </a:rPr>
              <a:t>general</a:t>
            </a:r>
            <a:r>
              <a:rPr sz="1750" spc="-130" dirty="0">
                <a:latin typeface="Tahoma"/>
                <a:cs typeface="Tahoma"/>
              </a:rPr>
              <a:t> </a:t>
            </a:r>
            <a:r>
              <a:rPr sz="1750" spc="80" dirty="0">
                <a:latin typeface="Tahoma"/>
                <a:cs typeface="Tahoma"/>
              </a:rPr>
              <a:t>anesthesia,</a:t>
            </a:r>
            <a:r>
              <a:rPr sz="1750" spc="-145" dirty="0">
                <a:latin typeface="Tahoma"/>
                <a:cs typeface="Tahoma"/>
              </a:rPr>
              <a:t> </a:t>
            </a:r>
            <a:r>
              <a:rPr sz="1750" spc="165" dirty="0">
                <a:latin typeface="Tahoma"/>
                <a:cs typeface="Tahoma"/>
              </a:rPr>
              <a:t>and</a:t>
            </a:r>
            <a:r>
              <a:rPr sz="1750" spc="-114" dirty="0">
                <a:latin typeface="Tahoma"/>
                <a:cs typeface="Tahoma"/>
              </a:rPr>
              <a:t> </a:t>
            </a:r>
            <a:r>
              <a:rPr sz="1750" spc="114" dirty="0">
                <a:latin typeface="Tahoma"/>
                <a:cs typeface="Tahoma"/>
              </a:rPr>
              <a:t>with </a:t>
            </a:r>
            <a:r>
              <a:rPr sz="1750" spc="130" dirty="0">
                <a:latin typeface="Tahoma"/>
                <a:cs typeface="Tahoma"/>
              </a:rPr>
              <a:t>the</a:t>
            </a:r>
            <a:r>
              <a:rPr sz="1750" spc="-110" dirty="0">
                <a:latin typeface="Tahoma"/>
                <a:cs typeface="Tahoma"/>
              </a:rPr>
              <a:t> </a:t>
            </a:r>
            <a:r>
              <a:rPr sz="1750" spc="120" dirty="0">
                <a:latin typeface="Tahoma"/>
                <a:cs typeface="Tahoma"/>
              </a:rPr>
              <a:t>patient</a:t>
            </a:r>
            <a:r>
              <a:rPr sz="1750" spc="-114" dirty="0">
                <a:latin typeface="Tahoma"/>
                <a:cs typeface="Tahoma"/>
              </a:rPr>
              <a:t> </a:t>
            </a:r>
            <a:r>
              <a:rPr sz="1750" spc="120" dirty="0">
                <a:latin typeface="Tahoma"/>
                <a:cs typeface="Tahoma"/>
              </a:rPr>
              <a:t>in</a:t>
            </a:r>
            <a:r>
              <a:rPr sz="1750" spc="-114" dirty="0">
                <a:latin typeface="Tahoma"/>
                <a:cs typeface="Tahoma"/>
              </a:rPr>
              <a:t> </a:t>
            </a:r>
            <a:r>
              <a:rPr sz="1750" spc="130" dirty="0">
                <a:latin typeface="Tahoma"/>
                <a:cs typeface="Tahoma"/>
              </a:rPr>
              <a:t>the</a:t>
            </a:r>
            <a:r>
              <a:rPr sz="1750" spc="-105" dirty="0">
                <a:latin typeface="Tahoma"/>
                <a:cs typeface="Tahoma"/>
              </a:rPr>
              <a:t> </a:t>
            </a:r>
            <a:r>
              <a:rPr sz="1750" spc="125" dirty="0">
                <a:latin typeface="Tahoma"/>
                <a:cs typeface="Tahoma"/>
              </a:rPr>
              <a:t>lithotomy</a:t>
            </a:r>
            <a:r>
              <a:rPr sz="1750" spc="-125" dirty="0">
                <a:latin typeface="Tahoma"/>
                <a:cs typeface="Tahoma"/>
              </a:rPr>
              <a:t> </a:t>
            </a:r>
            <a:r>
              <a:rPr sz="1750" spc="100" dirty="0">
                <a:latin typeface="Tahoma"/>
                <a:cs typeface="Tahoma"/>
              </a:rPr>
              <a:t>or</a:t>
            </a:r>
            <a:r>
              <a:rPr sz="1750" spc="-125" dirty="0">
                <a:latin typeface="Tahoma"/>
                <a:cs typeface="Tahoma"/>
              </a:rPr>
              <a:t> </a:t>
            </a:r>
            <a:r>
              <a:rPr sz="1750" spc="130" dirty="0">
                <a:latin typeface="Tahoma"/>
                <a:cs typeface="Tahoma"/>
              </a:rPr>
              <a:t>prone</a:t>
            </a:r>
            <a:r>
              <a:rPr sz="1750" spc="-105" dirty="0">
                <a:latin typeface="Tahoma"/>
                <a:cs typeface="Tahoma"/>
              </a:rPr>
              <a:t> </a:t>
            </a:r>
            <a:r>
              <a:rPr sz="1750" spc="95" dirty="0">
                <a:latin typeface="Tahoma"/>
                <a:cs typeface="Tahoma"/>
              </a:rPr>
              <a:t>jackknife</a:t>
            </a:r>
            <a:r>
              <a:rPr sz="1750" spc="-145" dirty="0">
                <a:latin typeface="Tahoma"/>
                <a:cs typeface="Tahoma"/>
              </a:rPr>
              <a:t> </a:t>
            </a:r>
            <a:r>
              <a:rPr sz="1750" spc="100" dirty="0">
                <a:latin typeface="Tahoma"/>
                <a:cs typeface="Tahoma"/>
              </a:rPr>
              <a:t>position</a:t>
            </a:r>
            <a:endParaRPr sz="175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795580" y="5840959"/>
            <a:ext cx="998855" cy="2559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500" b="1" spc="-10" dirty="0">
                <a:latin typeface="Tahoma"/>
                <a:cs typeface="Tahoma"/>
              </a:rPr>
              <a:t>lithotomy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46209" y="5728241"/>
            <a:ext cx="943610" cy="497205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 marR="5080" indent="164465">
              <a:lnSpc>
                <a:spcPct val="105300"/>
              </a:lnSpc>
              <a:spcBef>
                <a:spcPts val="15"/>
              </a:spcBef>
            </a:pPr>
            <a:r>
              <a:rPr sz="1500" b="1" spc="-10" dirty="0">
                <a:latin typeface="Tahoma"/>
                <a:cs typeface="Tahoma"/>
              </a:rPr>
              <a:t>prone jackknife</a:t>
            </a:r>
            <a:endParaRPr sz="15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50" y="500736"/>
            <a:ext cx="10074275" cy="5669280"/>
            <a:chOff x="-4699" y="1046988"/>
            <a:chExt cx="10074275" cy="56692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057656"/>
              <a:ext cx="10058400" cy="565861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992623" y="1455420"/>
              <a:ext cx="661670" cy="3933825"/>
            </a:xfrm>
            <a:custGeom>
              <a:avLst/>
              <a:gdLst/>
              <a:ahLst/>
              <a:cxnLst/>
              <a:rect l="l" t="t" r="r" b="b"/>
              <a:pathLst>
                <a:path w="661670" h="3933825">
                  <a:moveTo>
                    <a:pt x="661416" y="1598676"/>
                  </a:moveTo>
                  <a:lnTo>
                    <a:pt x="0" y="0"/>
                  </a:lnTo>
                </a:path>
                <a:path w="661670" h="3933825">
                  <a:moveTo>
                    <a:pt x="661416" y="1598676"/>
                  </a:moveTo>
                  <a:lnTo>
                    <a:pt x="0" y="0"/>
                  </a:lnTo>
                </a:path>
                <a:path w="661670" h="3933825">
                  <a:moveTo>
                    <a:pt x="661416" y="3172968"/>
                  </a:moveTo>
                  <a:lnTo>
                    <a:pt x="0" y="3933444"/>
                  </a:lnTo>
                </a:path>
                <a:path w="661670" h="3933825">
                  <a:moveTo>
                    <a:pt x="661416" y="3172968"/>
                  </a:moveTo>
                  <a:lnTo>
                    <a:pt x="0" y="3933444"/>
                  </a:lnTo>
                </a:path>
              </a:pathLst>
            </a:custGeom>
            <a:ln w="21336">
              <a:solidFill>
                <a:srgbClr val="1F49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37276" y="1158240"/>
              <a:ext cx="2452116" cy="363626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2" y="1461516"/>
              <a:ext cx="4988051" cy="393953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55864" y="1046988"/>
              <a:ext cx="2013203" cy="347929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795271" y="3762755"/>
              <a:ext cx="1435735" cy="356870"/>
            </a:xfrm>
            <a:custGeom>
              <a:avLst/>
              <a:gdLst/>
              <a:ahLst/>
              <a:cxnLst/>
              <a:rect l="l" t="t" r="r" b="b"/>
              <a:pathLst>
                <a:path w="1435735" h="356870">
                  <a:moveTo>
                    <a:pt x="0" y="144779"/>
                  </a:moveTo>
                  <a:lnTo>
                    <a:pt x="13630" y="202582"/>
                  </a:lnTo>
                  <a:lnTo>
                    <a:pt x="31504" y="258263"/>
                  </a:lnTo>
                  <a:lnTo>
                    <a:pt x="52011" y="305312"/>
                  </a:lnTo>
                  <a:lnTo>
                    <a:pt x="73542" y="337218"/>
                  </a:lnTo>
                  <a:lnTo>
                    <a:pt x="94488" y="347472"/>
                  </a:lnTo>
                  <a:lnTo>
                    <a:pt x="110955" y="328619"/>
                  </a:lnTo>
                  <a:lnTo>
                    <a:pt x="127169" y="285044"/>
                  </a:lnTo>
                  <a:lnTo>
                    <a:pt x="143636" y="229361"/>
                  </a:lnTo>
                  <a:lnTo>
                    <a:pt x="160866" y="174187"/>
                  </a:lnTo>
                  <a:lnTo>
                    <a:pt x="179366" y="132136"/>
                  </a:lnTo>
                  <a:lnTo>
                    <a:pt x="199643" y="115823"/>
                  </a:lnTo>
                  <a:lnTo>
                    <a:pt x="219695" y="129882"/>
                  </a:lnTo>
                  <a:lnTo>
                    <a:pt x="241560" y="164094"/>
                  </a:lnTo>
                  <a:lnTo>
                    <a:pt x="264625" y="210436"/>
                  </a:lnTo>
                  <a:lnTo>
                    <a:pt x="288275" y="260883"/>
                  </a:lnTo>
                  <a:lnTo>
                    <a:pt x="311900" y="307412"/>
                  </a:lnTo>
                  <a:lnTo>
                    <a:pt x="334884" y="341998"/>
                  </a:lnTo>
                  <a:lnTo>
                    <a:pt x="356615" y="356615"/>
                  </a:lnTo>
                  <a:lnTo>
                    <a:pt x="380005" y="343570"/>
                  </a:lnTo>
                  <a:lnTo>
                    <a:pt x="401997" y="307114"/>
                  </a:lnTo>
                  <a:lnTo>
                    <a:pt x="423481" y="258127"/>
                  </a:lnTo>
                  <a:lnTo>
                    <a:pt x="445346" y="207489"/>
                  </a:lnTo>
                  <a:lnTo>
                    <a:pt x="468481" y="166080"/>
                  </a:lnTo>
                  <a:lnTo>
                    <a:pt x="493776" y="144779"/>
                  </a:lnTo>
                  <a:lnTo>
                    <a:pt x="522795" y="151080"/>
                  </a:lnTo>
                  <a:lnTo>
                    <a:pt x="554227" y="176896"/>
                  </a:lnTo>
                  <a:lnTo>
                    <a:pt x="586930" y="212026"/>
                  </a:lnTo>
                  <a:lnTo>
                    <a:pt x="619759" y="246267"/>
                  </a:lnTo>
                  <a:lnTo>
                    <a:pt x="651573" y="269416"/>
                  </a:lnTo>
                  <a:lnTo>
                    <a:pt x="681227" y="271271"/>
                  </a:lnTo>
                  <a:lnTo>
                    <a:pt x="705589" y="248087"/>
                  </a:lnTo>
                  <a:lnTo>
                    <a:pt x="729071" y="205229"/>
                  </a:lnTo>
                  <a:lnTo>
                    <a:pt x="751727" y="151386"/>
                  </a:lnTo>
                  <a:lnTo>
                    <a:pt x="773609" y="95252"/>
                  </a:lnTo>
                  <a:lnTo>
                    <a:pt x="794772" y="45515"/>
                  </a:lnTo>
                  <a:lnTo>
                    <a:pt x="815268" y="10867"/>
                  </a:lnTo>
                  <a:lnTo>
                    <a:pt x="835152" y="0"/>
                  </a:lnTo>
                  <a:lnTo>
                    <a:pt x="851573" y="15891"/>
                  </a:lnTo>
                  <a:lnTo>
                    <a:pt x="866798" y="52268"/>
                  </a:lnTo>
                  <a:lnTo>
                    <a:pt x="881202" y="102468"/>
                  </a:lnTo>
                  <a:lnTo>
                    <a:pt x="895159" y="159829"/>
                  </a:lnTo>
                  <a:lnTo>
                    <a:pt x="909045" y="217690"/>
                  </a:lnTo>
                  <a:lnTo>
                    <a:pt x="923234" y="269390"/>
                  </a:lnTo>
                  <a:lnTo>
                    <a:pt x="938102" y="308267"/>
                  </a:lnTo>
                  <a:lnTo>
                    <a:pt x="954024" y="327660"/>
                  </a:lnTo>
                  <a:lnTo>
                    <a:pt x="973729" y="321515"/>
                  </a:lnTo>
                  <a:lnTo>
                    <a:pt x="994661" y="293056"/>
                  </a:lnTo>
                  <a:lnTo>
                    <a:pt x="1016365" y="250762"/>
                  </a:lnTo>
                  <a:lnTo>
                    <a:pt x="1038390" y="203109"/>
                  </a:lnTo>
                  <a:lnTo>
                    <a:pt x="1060281" y="158575"/>
                  </a:lnTo>
                  <a:lnTo>
                    <a:pt x="1081586" y="125638"/>
                  </a:lnTo>
                  <a:lnTo>
                    <a:pt x="1101852" y="112775"/>
                  </a:lnTo>
                  <a:lnTo>
                    <a:pt x="1124761" y="127282"/>
                  </a:lnTo>
                  <a:lnTo>
                    <a:pt x="1147459" y="164817"/>
                  </a:lnTo>
                  <a:lnTo>
                    <a:pt x="1169479" y="214121"/>
                  </a:lnTo>
                  <a:lnTo>
                    <a:pt x="1190356" y="263934"/>
                  </a:lnTo>
                  <a:lnTo>
                    <a:pt x="1209625" y="302993"/>
                  </a:lnTo>
                  <a:lnTo>
                    <a:pt x="1226820" y="320039"/>
                  </a:lnTo>
                  <a:lnTo>
                    <a:pt x="1243462" y="304287"/>
                  </a:lnTo>
                  <a:lnTo>
                    <a:pt x="1255349" y="261323"/>
                  </a:lnTo>
                  <a:lnTo>
                    <a:pt x="1265773" y="208556"/>
                  </a:lnTo>
                  <a:lnTo>
                    <a:pt x="1278026" y="163397"/>
                  </a:lnTo>
                  <a:lnTo>
                    <a:pt x="1295400" y="143255"/>
                  </a:lnTo>
                  <a:lnTo>
                    <a:pt x="1325237" y="155352"/>
                  </a:lnTo>
                  <a:lnTo>
                    <a:pt x="1360360" y="190880"/>
                  </a:lnTo>
                  <a:lnTo>
                    <a:pt x="1398055" y="241839"/>
                  </a:lnTo>
                  <a:lnTo>
                    <a:pt x="1435608" y="300227"/>
                  </a:lnTo>
                </a:path>
              </a:pathLst>
            </a:custGeom>
            <a:ln w="21336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77111" y="4119372"/>
              <a:ext cx="396240" cy="1165860"/>
            </a:xfrm>
            <a:custGeom>
              <a:avLst/>
              <a:gdLst/>
              <a:ahLst/>
              <a:cxnLst/>
              <a:rect l="l" t="t" r="r" b="b"/>
              <a:pathLst>
                <a:path w="396239" h="1165860">
                  <a:moveTo>
                    <a:pt x="396239" y="1165860"/>
                  </a:moveTo>
                  <a:lnTo>
                    <a:pt x="396239" y="1165860"/>
                  </a:lnTo>
                  <a:lnTo>
                    <a:pt x="0" y="1165860"/>
                  </a:lnTo>
                  <a:lnTo>
                    <a:pt x="77247" y="1165860"/>
                  </a:lnTo>
                  <a:lnTo>
                    <a:pt x="140207" y="1165860"/>
                  </a:lnTo>
                  <a:lnTo>
                    <a:pt x="182594" y="1165860"/>
                  </a:lnTo>
                  <a:lnTo>
                    <a:pt x="198119" y="1165860"/>
                  </a:lnTo>
                  <a:lnTo>
                    <a:pt x="198119" y="0"/>
                  </a:lnTo>
                  <a:lnTo>
                    <a:pt x="213645" y="0"/>
                  </a:lnTo>
                  <a:lnTo>
                    <a:pt x="256031" y="0"/>
                  </a:lnTo>
                  <a:lnTo>
                    <a:pt x="318992" y="0"/>
                  </a:lnTo>
                  <a:lnTo>
                    <a:pt x="396239" y="0"/>
                  </a:lnTo>
                </a:path>
                <a:path w="396239" h="1165860">
                  <a:moveTo>
                    <a:pt x="396239" y="1165860"/>
                  </a:moveTo>
                  <a:lnTo>
                    <a:pt x="396239" y="1165860"/>
                  </a:lnTo>
                  <a:lnTo>
                    <a:pt x="0" y="1165860"/>
                  </a:lnTo>
                  <a:lnTo>
                    <a:pt x="77247" y="1165860"/>
                  </a:lnTo>
                  <a:lnTo>
                    <a:pt x="140207" y="1165860"/>
                  </a:lnTo>
                  <a:lnTo>
                    <a:pt x="182594" y="1165860"/>
                  </a:lnTo>
                  <a:lnTo>
                    <a:pt x="198119" y="1165860"/>
                  </a:lnTo>
                  <a:lnTo>
                    <a:pt x="198119" y="0"/>
                  </a:lnTo>
                  <a:lnTo>
                    <a:pt x="213645" y="0"/>
                  </a:lnTo>
                  <a:lnTo>
                    <a:pt x="256031" y="0"/>
                  </a:lnTo>
                  <a:lnTo>
                    <a:pt x="318992" y="0"/>
                  </a:lnTo>
                  <a:lnTo>
                    <a:pt x="396239" y="0"/>
                  </a:lnTo>
                </a:path>
              </a:pathLst>
            </a:custGeom>
            <a:ln w="3200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41903" y="5079491"/>
              <a:ext cx="70104" cy="18897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5654039" y="3054096"/>
              <a:ext cx="1993900" cy="1574800"/>
            </a:xfrm>
            <a:custGeom>
              <a:avLst/>
              <a:gdLst/>
              <a:ahLst/>
              <a:cxnLst/>
              <a:rect l="l" t="t" r="r" b="b"/>
              <a:pathLst>
                <a:path w="1993900" h="1574800">
                  <a:moveTo>
                    <a:pt x="0" y="0"/>
                  </a:moveTo>
                  <a:lnTo>
                    <a:pt x="1993392" y="0"/>
                  </a:lnTo>
                  <a:lnTo>
                    <a:pt x="1993392" y="1574291"/>
                  </a:lnTo>
                  <a:lnTo>
                    <a:pt x="0" y="1574291"/>
                  </a:lnTo>
                  <a:lnTo>
                    <a:pt x="0" y="0"/>
                  </a:lnTo>
                  <a:close/>
                </a:path>
              </a:pathLst>
            </a:custGeom>
            <a:ln w="21336">
              <a:solidFill>
                <a:srgbClr val="1C33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08403" y="3249167"/>
              <a:ext cx="1635760" cy="157480"/>
            </a:xfrm>
            <a:custGeom>
              <a:avLst/>
              <a:gdLst/>
              <a:ahLst/>
              <a:cxnLst/>
              <a:rect l="l" t="t" r="r" b="b"/>
              <a:pathLst>
                <a:path w="1635760" h="157479">
                  <a:moveTo>
                    <a:pt x="60960" y="36576"/>
                  </a:moveTo>
                  <a:lnTo>
                    <a:pt x="0" y="21336"/>
                  </a:lnTo>
                  <a:lnTo>
                    <a:pt x="4572" y="0"/>
                  </a:lnTo>
                  <a:lnTo>
                    <a:pt x="65532" y="16764"/>
                  </a:lnTo>
                  <a:lnTo>
                    <a:pt x="60960" y="36576"/>
                  </a:lnTo>
                  <a:close/>
                </a:path>
                <a:path w="1635760" h="157479">
                  <a:moveTo>
                    <a:pt x="141732" y="57912"/>
                  </a:moveTo>
                  <a:lnTo>
                    <a:pt x="80772" y="42672"/>
                  </a:lnTo>
                  <a:lnTo>
                    <a:pt x="86868" y="21336"/>
                  </a:lnTo>
                  <a:lnTo>
                    <a:pt x="99060" y="25908"/>
                  </a:lnTo>
                  <a:lnTo>
                    <a:pt x="147828" y="38100"/>
                  </a:lnTo>
                  <a:lnTo>
                    <a:pt x="141732" y="57912"/>
                  </a:lnTo>
                  <a:close/>
                </a:path>
                <a:path w="1635760" h="157479">
                  <a:moveTo>
                    <a:pt x="224028" y="79248"/>
                  </a:moveTo>
                  <a:lnTo>
                    <a:pt x="187452" y="70104"/>
                  </a:lnTo>
                  <a:lnTo>
                    <a:pt x="161544" y="64008"/>
                  </a:lnTo>
                  <a:lnTo>
                    <a:pt x="167640" y="42672"/>
                  </a:lnTo>
                  <a:lnTo>
                    <a:pt x="193548" y="50292"/>
                  </a:lnTo>
                  <a:lnTo>
                    <a:pt x="228600" y="57912"/>
                  </a:lnTo>
                  <a:lnTo>
                    <a:pt x="224028" y="79248"/>
                  </a:lnTo>
                  <a:close/>
                </a:path>
                <a:path w="1635760" h="157479">
                  <a:moveTo>
                    <a:pt x="304800" y="97536"/>
                  </a:moveTo>
                  <a:lnTo>
                    <a:pt x="281940" y="92964"/>
                  </a:lnTo>
                  <a:lnTo>
                    <a:pt x="243840" y="83820"/>
                  </a:lnTo>
                  <a:lnTo>
                    <a:pt x="248412" y="62484"/>
                  </a:lnTo>
                  <a:lnTo>
                    <a:pt x="286512" y="71628"/>
                  </a:lnTo>
                  <a:lnTo>
                    <a:pt x="309372" y="77724"/>
                  </a:lnTo>
                  <a:lnTo>
                    <a:pt x="304800" y="97536"/>
                  </a:lnTo>
                  <a:close/>
                </a:path>
                <a:path w="1635760" h="157479">
                  <a:moveTo>
                    <a:pt x="387096" y="114300"/>
                  </a:moveTo>
                  <a:lnTo>
                    <a:pt x="377952" y="112776"/>
                  </a:lnTo>
                  <a:lnTo>
                    <a:pt x="329184" y="103632"/>
                  </a:lnTo>
                  <a:lnTo>
                    <a:pt x="326135" y="102108"/>
                  </a:lnTo>
                  <a:lnTo>
                    <a:pt x="330708" y="82296"/>
                  </a:lnTo>
                  <a:lnTo>
                    <a:pt x="333756" y="82296"/>
                  </a:lnTo>
                  <a:lnTo>
                    <a:pt x="382524" y="92964"/>
                  </a:lnTo>
                  <a:lnTo>
                    <a:pt x="391668" y="94488"/>
                  </a:lnTo>
                  <a:lnTo>
                    <a:pt x="387096" y="114300"/>
                  </a:lnTo>
                  <a:close/>
                </a:path>
                <a:path w="1635760" h="157479">
                  <a:moveTo>
                    <a:pt x="469392" y="129540"/>
                  </a:moveTo>
                  <a:lnTo>
                    <a:pt x="408432" y="118872"/>
                  </a:lnTo>
                  <a:lnTo>
                    <a:pt x="411480" y="99060"/>
                  </a:lnTo>
                  <a:lnTo>
                    <a:pt x="473964" y="109728"/>
                  </a:lnTo>
                  <a:lnTo>
                    <a:pt x="469392" y="129540"/>
                  </a:lnTo>
                  <a:close/>
                </a:path>
                <a:path w="1635760" h="157479">
                  <a:moveTo>
                    <a:pt x="553211" y="141732"/>
                  </a:moveTo>
                  <a:lnTo>
                    <a:pt x="522732" y="138684"/>
                  </a:lnTo>
                  <a:lnTo>
                    <a:pt x="490728" y="132588"/>
                  </a:lnTo>
                  <a:lnTo>
                    <a:pt x="493776" y="112776"/>
                  </a:lnTo>
                  <a:lnTo>
                    <a:pt x="525780" y="117348"/>
                  </a:lnTo>
                  <a:lnTo>
                    <a:pt x="556259" y="120396"/>
                  </a:lnTo>
                  <a:lnTo>
                    <a:pt x="553211" y="141732"/>
                  </a:lnTo>
                  <a:close/>
                </a:path>
                <a:path w="1635760" h="157479">
                  <a:moveTo>
                    <a:pt x="637032" y="150876"/>
                  </a:moveTo>
                  <a:lnTo>
                    <a:pt x="574548" y="144780"/>
                  </a:lnTo>
                  <a:lnTo>
                    <a:pt x="576072" y="123444"/>
                  </a:lnTo>
                  <a:lnTo>
                    <a:pt x="624840" y="128016"/>
                  </a:lnTo>
                  <a:lnTo>
                    <a:pt x="638555" y="129540"/>
                  </a:lnTo>
                  <a:lnTo>
                    <a:pt x="637140" y="149352"/>
                  </a:lnTo>
                  <a:lnTo>
                    <a:pt x="637032" y="150876"/>
                  </a:lnTo>
                  <a:close/>
                </a:path>
                <a:path w="1635760" h="157479">
                  <a:moveTo>
                    <a:pt x="720851" y="155448"/>
                  </a:moveTo>
                  <a:lnTo>
                    <a:pt x="672084" y="153924"/>
                  </a:lnTo>
                  <a:lnTo>
                    <a:pt x="658368" y="152400"/>
                  </a:lnTo>
                  <a:lnTo>
                    <a:pt x="659783" y="132588"/>
                  </a:lnTo>
                  <a:lnTo>
                    <a:pt x="659892" y="131064"/>
                  </a:lnTo>
                  <a:lnTo>
                    <a:pt x="673608" y="132588"/>
                  </a:lnTo>
                  <a:lnTo>
                    <a:pt x="722376" y="135636"/>
                  </a:lnTo>
                  <a:lnTo>
                    <a:pt x="721086" y="152400"/>
                  </a:lnTo>
                  <a:lnTo>
                    <a:pt x="720969" y="153924"/>
                  </a:lnTo>
                  <a:lnTo>
                    <a:pt x="720851" y="155448"/>
                  </a:lnTo>
                  <a:close/>
                </a:path>
                <a:path w="1635760" h="157479">
                  <a:moveTo>
                    <a:pt x="806196" y="156972"/>
                  </a:moveTo>
                  <a:lnTo>
                    <a:pt x="742188" y="156972"/>
                  </a:lnTo>
                  <a:lnTo>
                    <a:pt x="743712" y="135636"/>
                  </a:lnTo>
                  <a:lnTo>
                    <a:pt x="806196" y="135636"/>
                  </a:lnTo>
                  <a:lnTo>
                    <a:pt x="806196" y="156972"/>
                  </a:lnTo>
                  <a:close/>
                </a:path>
                <a:path w="1635760" h="157479">
                  <a:moveTo>
                    <a:pt x="827532" y="156972"/>
                  </a:moveTo>
                  <a:lnTo>
                    <a:pt x="826008" y="135636"/>
                  </a:lnTo>
                  <a:lnTo>
                    <a:pt x="877824" y="134112"/>
                  </a:lnTo>
                  <a:lnTo>
                    <a:pt x="888492" y="134112"/>
                  </a:lnTo>
                  <a:lnTo>
                    <a:pt x="890016" y="153924"/>
                  </a:lnTo>
                  <a:lnTo>
                    <a:pt x="877824" y="155448"/>
                  </a:lnTo>
                  <a:lnTo>
                    <a:pt x="827532" y="156972"/>
                  </a:lnTo>
                  <a:close/>
                </a:path>
                <a:path w="1635760" h="157479">
                  <a:moveTo>
                    <a:pt x="931164" y="152400"/>
                  </a:moveTo>
                  <a:lnTo>
                    <a:pt x="911351" y="152400"/>
                  </a:lnTo>
                  <a:lnTo>
                    <a:pt x="909828" y="132588"/>
                  </a:lnTo>
                  <a:lnTo>
                    <a:pt x="972312" y="128016"/>
                  </a:lnTo>
                  <a:lnTo>
                    <a:pt x="973836" y="147828"/>
                  </a:lnTo>
                  <a:lnTo>
                    <a:pt x="931164" y="152400"/>
                  </a:lnTo>
                  <a:close/>
                </a:path>
                <a:path w="1635760" h="157479">
                  <a:moveTo>
                    <a:pt x="995172" y="146304"/>
                  </a:moveTo>
                  <a:lnTo>
                    <a:pt x="992124" y="124968"/>
                  </a:lnTo>
                  <a:lnTo>
                    <a:pt x="1034796" y="121920"/>
                  </a:lnTo>
                  <a:lnTo>
                    <a:pt x="1054608" y="118872"/>
                  </a:lnTo>
                  <a:lnTo>
                    <a:pt x="1057656" y="140208"/>
                  </a:lnTo>
                  <a:lnTo>
                    <a:pt x="1037844" y="141732"/>
                  </a:lnTo>
                  <a:lnTo>
                    <a:pt x="995172" y="146304"/>
                  </a:lnTo>
                  <a:close/>
                </a:path>
                <a:path w="1635760" h="157479">
                  <a:moveTo>
                    <a:pt x="1078992" y="137160"/>
                  </a:moveTo>
                  <a:lnTo>
                    <a:pt x="1075944" y="115824"/>
                  </a:lnTo>
                  <a:lnTo>
                    <a:pt x="1138428" y="108204"/>
                  </a:lnTo>
                  <a:lnTo>
                    <a:pt x="1141476" y="128016"/>
                  </a:lnTo>
                  <a:lnTo>
                    <a:pt x="1091184" y="135636"/>
                  </a:lnTo>
                  <a:lnTo>
                    <a:pt x="1078992" y="137160"/>
                  </a:lnTo>
                  <a:close/>
                </a:path>
                <a:path w="1635760" h="157479">
                  <a:moveTo>
                    <a:pt x="1161288" y="124968"/>
                  </a:moveTo>
                  <a:lnTo>
                    <a:pt x="1158240" y="105156"/>
                  </a:lnTo>
                  <a:lnTo>
                    <a:pt x="1196340" y="99060"/>
                  </a:lnTo>
                  <a:lnTo>
                    <a:pt x="1220724" y="94488"/>
                  </a:lnTo>
                  <a:lnTo>
                    <a:pt x="1223772" y="115824"/>
                  </a:lnTo>
                  <a:lnTo>
                    <a:pt x="1199388" y="120396"/>
                  </a:lnTo>
                  <a:lnTo>
                    <a:pt x="1161288" y="124968"/>
                  </a:lnTo>
                  <a:close/>
                </a:path>
                <a:path w="1635760" h="157479">
                  <a:moveTo>
                    <a:pt x="1245108" y="112776"/>
                  </a:moveTo>
                  <a:lnTo>
                    <a:pt x="1240535" y="91440"/>
                  </a:lnTo>
                  <a:lnTo>
                    <a:pt x="1251204" y="89916"/>
                  </a:lnTo>
                  <a:lnTo>
                    <a:pt x="1303020" y="80772"/>
                  </a:lnTo>
                  <a:lnTo>
                    <a:pt x="1306068" y="100584"/>
                  </a:lnTo>
                  <a:lnTo>
                    <a:pt x="1254252" y="111252"/>
                  </a:lnTo>
                  <a:lnTo>
                    <a:pt x="1245108" y="112776"/>
                  </a:lnTo>
                  <a:close/>
                </a:path>
                <a:path w="1635760" h="157479">
                  <a:moveTo>
                    <a:pt x="1327404" y="97536"/>
                  </a:moveTo>
                  <a:lnTo>
                    <a:pt x="1322831" y="76200"/>
                  </a:lnTo>
                  <a:lnTo>
                    <a:pt x="1385316" y="65532"/>
                  </a:lnTo>
                  <a:lnTo>
                    <a:pt x="1389888" y="85344"/>
                  </a:lnTo>
                  <a:lnTo>
                    <a:pt x="1327404" y="97536"/>
                  </a:lnTo>
                  <a:close/>
                </a:path>
                <a:path w="1635760" h="157479">
                  <a:moveTo>
                    <a:pt x="1409700" y="80772"/>
                  </a:moveTo>
                  <a:lnTo>
                    <a:pt x="1405127" y="60960"/>
                  </a:lnTo>
                  <a:lnTo>
                    <a:pt x="1415796" y="59436"/>
                  </a:lnTo>
                  <a:lnTo>
                    <a:pt x="1467612" y="48768"/>
                  </a:lnTo>
                  <a:lnTo>
                    <a:pt x="1472184" y="68580"/>
                  </a:lnTo>
                  <a:lnTo>
                    <a:pt x="1418844" y="79248"/>
                  </a:lnTo>
                  <a:lnTo>
                    <a:pt x="1409700" y="80772"/>
                  </a:lnTo>
                  <a:close/>
                </a:path>
                <a:path w="1635760" h="157479">
                  <a:moveTo>
                    <a:pt x="1491996" y="65532"/>
                  </a:moveTo>
                  <a:lnTo>
                    <a:pt x="1487423" y="44196"/>
                  </a:lnTo>
                  <a:lnTo>
                    <a:pt x="1525523" y="36576"/>
                  </a:lnTo>
                  <a:lnTo>
                    <a:pt x="1549908" y="32004"/>
                  </a:lnTo>
                  <a:lnTo>
                    <a:pt x="1552956" y="51816"/>
                  </a:lnTo>
                  <a:lnTo>
                    <a:pt x="1530096" y="56388"/>
                  </a:lnTo>
                  <a:lnTo>
                    <a:pt x="1491996" y="65532"/>
                  </a:lnTo>
                  <a:close/>
                </a:path>
                <a:path w="1635760" h="157479">
                  <a:moveTo>
                    <a:pt x="1574292" y="47244"/>
                  </a:moveTo>
                  <a:lnTo>
                    <a:pt x="1569720" y="27432"/>
                  </a:lnTo>
                  <a:lnTo>
                    <a:pt x="1630680" y="13716"/>
                  </a:lnTo>
                  <a:lnTo>
                    <a:pt x="1635252" y="35052"/>
                  </a:lnTo>
                  <a:lnTo>
                    <a:pt x="1574292" y="47244"/>
                  </a:lnTo>
                  <a:close/>
                </a:path>
              </a:pathLst>
            </a:custGeom>
            <a:solidFill>
              <a:srgbClr val="1C33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468623" y="3284220"/>
              <a:ext cx="398145" cy="2001520"/>
            </a:xfrm>
            <a:custGeom>
              <a:avLst/>
              <a:gdLst/>
              <a:ahLst/>
              <a:cxnLst/>
              <a:rect l="l" t="t" r="r" b="b"/>
              <a:pathLst>
                <a:path w="398145" h="2001520">
                  <a:moveTo>
                    <a:pt x="0" y="2001012"/>
                  </a:moveTo>
                  <a:lnTo>
                    <a:pt x="0" y="2001012"/>
                  </a:lnTo>
                  <a:lnTo>
                    <a:pt x="198119" y="2001012"/>
                  </a:lnTo>
                  <a:lnTo>
                    <a:pt x="397763" y="2001012"/>
                  </a:lnTo>
                  <a:lnTo>
                    <a:pt x="320278" y="2001012"/>
                  </a:lnTo>
                  <a:lnTo>
                    <a:pt x="256793" y="2001012"/>
                  </a:lnTo>
                  <a:lnTo>
                    <a:pt x="213883" y="2001012"/>
                  </a:lnTo>
                  <a:lnTo>
                    <a:pt x="198119" y="2001012"/>
                  </a:lnTo>
                  <a:lnTo>
                    <a:pt x="198119" y="0"/>
                  </a:lnTo>
                  <a:lnTo>
                    <a:pt x="182594" y="0"/>
                  </a:lnTo>
                  <a:lnTo>
                    <a:pt x="140207" y="0"/>
                  </a:lnTo>
                  <a:lnTo>
                    <a:pt x="77247" y="0"/>
                  </a:lnTo>
                  <a:lnTo>
                    <a:pt x="0" y="0"/>
                  </a:lnTo>
                </a:path>
                <a:path w="398145" h="2001520">
                  <a:moveTo>
                    <a:pt x="0" y="2001012"/>
                  </a:moveTo>
                  <a:lnTo>
                    <a:pt x="0" y="2001012"/>
                  </a:lnTo>
                  <a:lnTo>
                    <a:pt x="198119" y="2001012"/>
                  </a:lnTo>
                  <a:lnTo>
                    <a:pt x="397763" y="2001012"/>
                  </a:lnTo>
                  <a:lnTo>
                    <a:pt x="320278" y="2001012"/>
                  </a:lnTo>
                  <a:lnTo>
                    <a:pt x="256793" y="2001012"/>
                  </a:lnTo>
                  <a:lnTo>
                    <a:pt x="213883" y="2001012"/>
                  </a:lnTo>
                  <a:lnTo>
                    <a:pt x="198119" y="2001012"/>
                  </a:lnTo>
                  <a:lnTo>
                    <a:pt x="198119" y="0"/>
                  </a:lnTo>
                  <a:lnTo>
                    <a:pt x="182594" y="0"/>
                  </a:lnTo>
                  <a:lnTo>
                    <a:pt x="140207" y="0"/>
                  </a:lnTo>
                  <a:lnTo>
                    <a:pt x="77247" y="0"/>
                  </a:lnTo>
                  <a:lnTo>
                    <a:pt x="0" y="0"/>
                  </a:lnTo>
                </a:path>
              </a:pathLst>
            </a:custGeom>
            <a:ln w="3200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096" y="1455420"/>
              <a:ext cx="4986655" cy="3933825"/>
            </a:xfrm>
            <a:custGeom>
              <a:avLst/>
              <a:gdLst/>
              <a:ahLst/>
              <a:cxnLst/>
              <a:rect l="l" t="t" r="r" b="b"/>
              <a:pathLst>
                <a:path w="4986655" h="3933825">
                  <a:moveTo>
                    <a:pt x="0" y="0"/>
                  </a:moveTo>
                  <a:lnTo>
                    <a:pt x="4986527" y="0"/>
                  </a:lnTo>
                  <a:lnTo>
                    <a:pt x="4986527" y="3933444"/>
                  </a:lnTo>
                  <a:lnTo>
                    <a:pt x="0" y="3933444"/>
                  </a:lnTo>
                  <a:lnTo>
                    <a:pt x="0" y="0"/>
                  </a:lnTo>
                  <a:close/>
                </a:path>
              </a:pathLst>
            </a:custGeom>
            <a:ln w="21336">
              <a:solidFill>
                <a:srgbClr val="1C33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91611" y="4098035"/>
              <a:ext cx="70104" cy="20421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478023" y="3151632"/>
              <a:ext cx="70104" cy="214883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2212848" y="3416045"/>
              <a:ext cx="597535" cy="1880870"/>
            </a:xfrm>
            <a:custGeom>
              <a:avLst/>
              <a:gdLst/>
              <a:ahLst/>
              <a:cxnLst/>
              <a:rect l="l" t="t" r="r" b="b"/>
              <a:pathLst>
                <a:path w="597535" h="1880870">
                  <a:moveTo>
                    <a:pt x="300990" y="622554"/>
                  </a:moveTo>
                  <a:lnTo>
                    <a:pt x="278130" y="622554"/>
                  </a:lnTo>
                  <a:lnTo>
                    <a:pt x="278130" y="1216914"/>
                  </a:lnTo>
                  <a:lnTo>
                    <a:pt x="300990" y="1216914"/>
                  </a:lnTo>
                  <a:lnTo>
                    <a:pt x="300990" y="622554"/>
                  </a:lnTo>
                  <a:close/>
                </a:path>
                <a:path w="597535" h="1880870">
                  <a:moveTo>
                    <a:pt x="310121" y="279654"/>
                  </a:moveTo>
                  <a:lnTo>
                    <a:pt x="278130" y="279654"/>
                  </a:lnTo>
                  <a:lnTo>
                    <a:pt x="278130" y="565404"/>
                  </a:lnTo>
                  <a:lnTo>
                    <a:pt x="310121" y="565404"/>
                  </a:lnTo>
                  <a:lnTo>
                    <a:pt x="310121" y="279654"/>
                  </a:lnTo>
                  <a:close/>
                </a:path>
                <a:path w="597535" h="1880870">
                  <a:moveTo>
                    <a:pt x="579107" y="0"/>
                  </a:moveTo>
                  <a:lnTo>
                    <a:pt x="310121" y="0"/>
                  </a:lnTo>
                  <a:lnTo>
                    <a:pt x="278130" y="0"/>
                  </a:lnTo>
                  <a:lnTo>
                    <a:pt x="0" y="0"/>
                  </a:lnTo>
                  <a:lnTo>
                    <a:pt x="0" y="22860"/>
                  </a:lnTo>
                  <a:lnTo>
                    <a:pt x="278130" y="22860"/>
                  </a:lnTo>
                  <a:lnTo>
                    <a:pt x="278130" y="69354"/>
                  </a:lnTo>
                  <a:lnTo>
                    <a:pt x="310121" y="69354"/>
                  </a:lnTo>
                  <a:lnTo>
                    <a:pt x="310121" y="22860"/>
                  </a:lnTo>
                  <a:lnTo>
                    <a:pt x="579107" y="22860"/>
                  </a:lnTo>
                  <a:lnTo>
                    <a:pt x="579107" y="0"/>
                  </a:lnTo>
                  <a:close/>
                </a:path>
                <a:path w="597535" h="1880870">
                  <a:moveTo>
                    <a:pt x="597408" y="1857768"/>
                  </a:moveTo>
                  <a:lnTo>
                    <a:pt x="300990" y="1857768"/>
                  </a:lnTo>
                  <a:lnTo>
                    <a:pt x="300990" y="1427238"/>
                  </a:lnTo>
                  <a:lnTo>
                    <a:pt x="278130" y="1427238"/>
                  </a:lnTo>
                  <a:lnTo>
                    <a:pt x="278130" y="1857768"/>
                  </a:lnTo>
                  <a:lnTo>
                    <a:pt x="18288" y="1857768"/>
                  </a:lnTo>
                  <a:lnTo>
                    <a:pt x="18288" y="1880628"/>
                  </a:lnTo>
                  <a:lnTo>
                    <a:pt x="597408" y="1880628"/>
                  </a:lnTo>
                  <a:lnTo>
                    <a:pt x="597408" y="1857768"/>
                  </a:lnTo>
                  <a:close/>
                </a:path>
              </a:pathLst>
            </a:custGeom>
            <a:solidFill>
              <a:srgbClr val="001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022348" y="3485400"/>
              <a:ext cx="881380" cy="1358265"/>
            </a:xfrm>
            <a:custGeom>
              <a:avLst/>
              <a:gdLst/>
              <a:ahLst/>
              <a:cxnLst/>
              <a:rect l="l" t="t" r="r" b="b"/>
              <a:pathLst>
                <a:path w="881380" h="1358264">
                  <a:moveTo>
                    <a:pt x="827532" y="1147559"/>
                  </a:moveTo>
                  <a:lnTo>
                    <a:pt x="0" y="1147559"/>
                  </a:lnTo>
                  <a:lnTo>
                    <a:pt x="0" y="1357884"/>
                  </a:lnTo>
                  <a:lnTo>
                    <a:pt x="827532" y="1357884"/>
                  </a:lnTo>
                  <a:lnTo>
                    <a:pt x="827532" y="1147559"/>
                  </a:lnTo>
                  <a:close/>
                </a:path>
                <a:path w="881380" h="1358264">
                  <a:moveTo>
                    <a:pt x="880859" y="0"/>
                  </a:moveTo>
                  <a:lnTo>
                    <a:pt x="53327" y="0"/>
                  </a:lnTo>
                  <a:lnTo>
                    <a:pt x="53327" y="210299"/>
                  </a:lnTo>
                  <a:lnTo>
                    <a:pt x="880859" y="210299"/>
                  </a:lnTo>
                  <a:lnTo>
                    <a:pt x="880859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2808708" y="5190235"/>
            <a:ext cx="561340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150" b="1" spc="-75" dirty="0">
                <a:latin typeface="Calibri"/>
                <a:cs typeface="Calibri"/>
              </a:rPr>
              <a:t>Anal</a:t>
            </a:r>
            <a:r>
              <a:rPr sz="1150" b="1" spc="-5" dirty="0">
                <a:latin typeface="Calibri"/>
                <a:cs typeface="Calibri"/>
              </a:rPr>
              <a:t> </a:t>
            </a:r>
            <a:r>
              <a:rPr sz="1150" b="1" spc="-90" dirty="0">
                <a:latin typeface="Calibri"/>
                <a:cs typeface="Calibri"/>
              </a:rPr>
              <a:t>verge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023837" y="4233176"/>
            <a:ext cx="1180465" cy="61849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561975">
              <a:lnSpc>
                <a:spcPct val="100000"/>
              </a:lnSpc>
              <a:spcBef>
                <a:spcPts val="175"/>
              </a:spcBef>
            </a:pPr>
            <a:r>
              <a:rPr sz="1150" b="1" spc="-114" dirty="0">
                <a:latin typeface="Calibri"/>
                <a:cs typeface="Calibri"/>
              </a:rPr>
              <a:t>Dentate</a:t>
            </a:r>
            <a:r>
              <a:rPr sz="1150" b="1" dirty="0">
                <a:latin typeface="Calibri"/>
                <a:cs typeface="Calibri"/>
              </a:rPr>
              <a:t> </a:t>
            </a:r>
            <a:r>
              <a:rPr sz="1150" b="1" spc="-70" dirty="0">
                <a:latin typeface="Calibri"/>
                <a:cs typeface="Calibri"/>
              </a:rPr>
              <a:t>line</a:t>
            </a:r>
            <a:endParaRPr sz="1150">
              <a:latin typeface="Calibri"/>
              <a:cs typeface="Calibri"/>
            </a:endParaRPr>
          </a:p>
          <a:p>
            <a:pPr marL="566420">
              <a:lnSpc>
                <a:spcPct val="100000"/>
              </a:lnSpc>
              <a:spcBef>
                <a:spcPts val="65"/>
              </a:spcBef>
            </a:pPr>
            <a:r>
              <a:rPr sz="900" b="1" spc="-80" dirty="0">
                <a:solidFill>
                  <a:srgbClr val="2D593B"/>
                </a:solidFill>
                <a:latin typeface="Calibri"/>
                <a:cs typeface="Calibri"/>
              </a:rPr>
              <a:t>(Pectinate</a:t>
            </a:r>
            <a:r>
              <a:rPr sz="900" b="1" spc="40" dirty="0">
                <a:solidFill>
                  <a:srgbClr val="2D593B"/>
                </a:solidFill>
                <a:latin typeface="Calibri"/>
                <a:cs typeface="Calibri"/>
              </a:rPr>
              <a:t> </a:t>
            </a:r>
            <a:r>
              <a:rPr sz="900" b="1" spc="-35" dirty="0">
                <a:solidFill>
                  <a:srgbClr val="2D593B"/>
                </a:solidFill>
                <a:latin typeface="Calibri"/>
                <a:cs typeface="Calibri"/>
              </a:rPr>
              <a:t>line)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15"/>
              </a:spcBef>
            </a:pPr>
            <a:r>
              <a:rPr sz="1450" dirty="0">
                <a:solidFill>
                  <a:srgbClr val="001F60"/>
                </a:solidFill>
                <a:latin typeface="Microsoft Sans Serif"/>
                <a:cs typeface="Microsoft Sans Serif"/>
              </a:rPr>
              <a:t>Lower</a:t>
            </a:r>
            <a:r>
              <a:rPr sz="1450" spc="55" dirty="0">
                <a:solidFill>
                  <a:srgbClr val="001F60"/>
                </a:solidFill>
                <a:latin typeface="Microsoft Sans Serif"/>
                <a:cs typeface="Microsoft Sans Serif"/>
              </a:rPr>
              <a:t> </a:t>
            </a:r>
            <a:r>
              <a:rPr sz="1450" spc="-25" dirty="0">
                <a:solidFill>
                  <a:srgbClr val="001F60"/>
                </a:solidFill>
                <a:latin typeface="Microsoft Sans Serif"/>
                <a:cs typeface="Microsoft Sans Serif"/>
              </a:rPr>
              <a:t>2/3</a:t>
            </a:r>
            <a:endParaRPr sz="1450">
              <a:latin typeface="Microsoft Sans Serif"/>
              <a:cs typeface="Microsoft Sans Serif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075695" y="2965171"/>
            <a:ext cx="862330" cy="7404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0645">
              <a:lnSpc>
                <a:spcPct val="100000"/>
              </a:lnSpc>
              <a:spcBef>
                <a:spcPts val="100"/>
              </a:spcBef>
            </a:pPr>
            <a:r>
              <a:rPr sz="1150" b="1" spc="-90" dirty="0">
                <a:latin typeface="Calibri"/>
                <a:cs typeface="Calibri"/>
              </a:rPr>
              <a:t>Anorectal</a:t>
            </a:r>
            <a:r>
              <a:rPr sz="1150" b="1" spc="10" dirty="0">
                <a:latin typeface="Calibri"/>
                <a:cs typeface="Calibri"/>
              </a:rPr>
              <a:t> </a:t>
            </a:r>
            <a:r>
              <a:rPr sz="1150" b="1" spc="-30" dirty="0">
                <a:latin typeface="Calibri"/>
                <a:cs typeface="Calibri"/>
              </a:rPr>
              <a:t>Ring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90"/>
              </a:spcBef>
            </a:pP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r>
              <a:rPr sz="1450" dirty="0">
                <a:solidFill>
                  <a:srgbClr val="001F60"/>
                </a:solidFill>
                <a:latin typeface="Microsoft Sans Serif"/>
                <a:cs typeface="Microsoft Sans Serif"/>
              </a:rPr>
              <a:t>Upper</a:t>
            </a:r>
            <a:r>
              <a:rPr sz="1450" spc="55" dirty="0">
                <a:solidFill>
                  <a:srgbClr val="001F60"/>
                </a:solidFill>
                <a:latin typeface="Microsoft Sans Serif"/>
                <a:cs typeface="Microsoft Sans Serif"/>
              </a:rPr>
              <a:t> </a:t>
            </a:r>
            <a:r>
              <a:rPr sz="1450" spc="-25" dirty="0">
                <a:solidFill>
                  <a:srgbClr val="001F60"/>
                </a:solidFill>
                <a:latin typeface="Microsoft Sans Serif"/>
                <a:cs typeface="Microsoft Sans Serif"/>
              </a:rPr>
              <a:t>1/3</a:t>
            </a:r>
            <a:endParaRPr sz="1450">
              <a:latin typeface="Microsoft Sans Serif"/>
              <a:cs typeface="Microsoft Sans Serif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735324" y="4229112"/>
            <a:ext cx="532130" cy="594360"/>
          </a:xfrm>
          <a:custGeom>
            <a:avLst/>
            <a:gdLst/>
            <a:ahLst/>
            <a:cxnLst/>
            <a:rect l="l" t="t" r="r" b="b"/>
            <a:pathLst>
              <a:path w="532129" h="594360">
                <a:moveTo>
                  <a:pt x="376428" y="150876"/>
                </a:moveTo>
                <a:lnTo>
                  <a:pt x="123444" y="150876"/>
                </a:lnTo>
                <a:lnTo>
                  <a:pt x="123444" y="292608"/>
                </a:lnTo>
                <a:lnTo>
                  <a:pt x="376428" y="292608"/>
                </a:lnTo>
                <a:lnTo>
                  <a:pt x="376428" y="150876"/>
                </a:lnTo>
                <a:close/>
              </a:path>
              <a:path w="532129" h="594360">
                <a:moveTo>
                  <a:pt x="393192" y="452628"/>
                </a:moveTo>
                <a:lnTo>
                  <a:pt x="105156" y="452628"/>
                </a:lnTo>
                <a:lnTo>
                  <a:pt x="105156" y="594360"/>
                </a:lnTo>
                <a:lnTo>
                  <a:pt x="393192" y="594360"/>
                </a:lnTo>
                <a:lnTo>
                  <a:pt x="393192" y="452628"/>
                </a:lnTo>
                <a:close/>
              </a:path>
              <a:path w="532129" h="594360">
                <a:moveTo>
                  <a:pt x="422148" y="301752"/>
                </a:moveTo>
                <a:lnTo>
                  <a:pt x="77724" y="301752"/>
                </a:lnTo>
                <a:lnTo>
                  <a:pt x="77724" y="443484"/>
                </a:lnTo>
                <a:lnTo>
                  <a:pt x="422148" y="443484"/>
                </a:lnTo>
                <a:lnTo>
                  <a:pt x="422148" y="301752"/>
                </a:lnTo>
                <a:close/>
              </a:path>
              <a:path w="532129" h="594360">
                <a:moveTo>
                  <a:pt x="531876" y="0"/>
                </a:moveTo>
                <a:lnTo>
                  <a:pt x="0" y="0"/>
                </a:lnTo>
                <a:lnTo>
                  <a:pt x="0" y="141732"/>
                </a:lnTo>
                <a:lnTo>
                  <a:pt x="531876" y="141732"/>
                </a:lnTo>
                <a:lnTo>
                  <a:pt x="531876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3736794" y="4204186"/>
            <a:ext cx="511175" cy="62992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77470" marR="5080" indent="-78105">
              <a:lnSpc>
                <a:spcPts val="1190"/>
              </a:lnSpc>
              <a:spcBef>
                <a:spcPts val="140"/>
              </a:spcBef>
            </a:pPr>
            <a:r>
              <a:rPr sz="1000" b="1" spc="-10" dirty="0">
                <a:latin typeface="Arial"/>
                <a:cs typeface="Arial"/>
              </a:rPr>
              <a:t>Surgical </a:t>
            </a:r>
            <a:r>
              <a:rPr sz="1000" b="1" spc="-20" dirty="0">
                <a:latin typeface="Arial"/>
                <a:cs typeface="Arial"/>
              </a:rPr>
              <a:t>anal </a:t>
            </a:r>
            <a:r>
              <a:rPr sz="1000" b="1" spc="-10" dirty="0">
                <a:latin typeface="Arial"/>
                <a:cs typeface="Arial"/>
              </a:rPr>
              <a:t>Canal</a:t>
            </a:r>
            <a:r>
              <a:rPr sz="1000" b="1" spc="50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4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spc="-25" dirty="0">
                <a:latin typeface="Arial"/>
                <a:cs typeface="Arial"/>
              </a:rPr>
              <a:t>cm</a:t>
            </a:r>
            <a:endParaRPr sz="10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63524" y="4294644"/>
            <a:ext cx="678180" cy="594360"/>
          </a:xfrm>
          <a:custGeom>
            <a:avLst/>
            <a:gdLst/>
            <a:ahLst/>
            <a:cxnLst/>
            <a:rect l="l" t="t" r="r" b="b"/>
            <a:pathLst>
              <a:path w="678180" h="594360">
                <a:moveTo>
                  <a:pt x="464820" y="150876"/>
                </a:moveTo>
                <a:lnTo>
                  <a:pt x="211836" y="150876"/>
                </a:lnTo>
                <a:lnTo>
                  <a:pt x="211836" y="292608"/>
                </a:lnTo>
                <a:lnTo>
                  <a:pt x="464820" y="292608"/>
                </a:lnTo>
                <a:lnTo>
                  <a:pt x="464820" y="150876"/>
                </a:lnTo>
                <a:close/>
              </a:path>
              <a:path w="678180" h="594360">
                <a:moveTo>
                  <a:pt x="510527" y="301752"/>
                </a:moveTo>
                <a:lnTo>
                  <a:pt x="166116" y="301752"/>
                </a:lnTo>
                <a:lnTo>
                  <a:pt x="166116" y="443484"/>
                </a:lnTo>
                <a:lnTo>
                  <a:pt x="510527" y="443484"/>
                </a:lnTo>
                <a:lnTo>
                  <a:pt x="510527" y="301752"/>
                </a:lnTo>
                <a:close/>
              </a:path>
              <a:path w="678180" h="594360">
                <a:moveTo>
                  <a:pt x="534924" y="452615"/>
                </a:moveTo>
                <a:lnTo>
                  <a:pt x="141732" y="452615"/>
                </a:lnTo>
                <a:lnTo>
                  <a:pt x="141732" y="594360"/>
                </a:lnTo>
                <a:lnTo>
                  <a:pt x="534924" y="594360"/>
                </a:lnTo>
                <a:lnTo>
                  <a:pt x="534924" y="452615"/>
                </a:lnTo>
                <a:close/>
              </a:path>
              <a:path w="678180" h="594360">
                <a:moveTo>
                  <a:pt x="678180" y="0"/>
                </a:moveTo>
                <a:lnTo>
                  <a:pt x="0" y="0"/>
                </a:lnTo>
                <a:lnTo>
                  <a:pt x="0" y="141732"/>
                </a:lnTo>
                <a:lnTo>
                  <a:pt x="678180" y="141732"/>
                </a:lnTo>
                <a:lnTo>
                  <a:pt x="67818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765060" y="4268149"/>
            <a:ext cx="690880" cy="62992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41605" marR="5080" indent="-142240">
              <a:lnSpc>
                <a:spcPts val="1190"/>
              </a:lnSpc>
              <a:spcBef>
                <a:spcPts val="140"/>
              </a:spcBef>
            </a:pPr>
            <a:r>
              <a:rPr sz="1000" b="1" spc="-10" dirty="0">
                <a:latin typeface="Arial"/>
                <a:cs typeface="Arial"/>
              </a:rPr>
              <a:t>Anatomical </a:t>
            </a:r>
            <a:r>
              <a:rPr sz="1000" b="1" spc="-20" dirty="0">
                <a:latin typeface="Arial"/>
                <a:cs typeface="Arial"/>
              </a:rPr>
              <a:t>anal </a:t>
            </a:r>
            <a:r>
              <a:rPr sz="1000" b="1" spc="-10" dirty="0">
                <a:latin typeface="Arial"/>
                <a:cs typeface="Arial"/>
              </a:rPr>
              <a:t>Canal</a:t>
            </a:r>
            <a:r>
              <a:rPr sz="1000" b="1" spc="50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2,5</a:t>
            </a:r>
            <a:r>
              <a:rPr sz="1000" b="1" spc="-20" dirty="0">
                <a:latin typeface="Arial"/>
                <a:cs typeface="Arial"/>
              </a:rPr>
              <a:t> </a:t>
            </a:r>
            <a:r>
              <a:rPr sz="1000" b="1" spc="-25" dirty="0">
                <a:latin typeface="Arial"/>
                <a:cs typeface="Arial"/>
              </a:rPr>
              <a:t>cm</a:t>
            </a:r>
            <a:endParaRPr sz="10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796795" y="3762755"/>
            <a:ext cx="1435735" cy="356870"/>
          </a:xfrm>
          <a:custGeom>
            <a:avLst/>
            <a:gdLst/>
            <a:ahLst/>
            <a:cxnLst/>
            <a:rect l="l" t="t" r="r" b="b"/>
            <a:pathLst>
              <a:path w="1435735" h="356870">
                <a:moveTo>
                  <a:pt x="0" y="144779"/>
                </a:moveTo>
                <a:lnTo>
                  <a:pt x="13618" y="203167"/>
                </a:lnTo>
                <a:lnTo>
                  <a:pt x="31406" y="258921"/>
                </a:lnTo>
                <a:lnTo>
                  <a:pt x="51681" y="305750"/>
                </a:lnTo>
                <a:lnTo>
                  <a:pt x="92964" y="347472"/>
                </a:lnTo>
                <a:lnTo>
                  <a:pt x="109438" y="328732"/>
                </a:lnTo>
                <a:lnTo>
                  <a:pt x="125701" y="285439"/>
                </a:lnTo>
                <a:lnTo>
                  <a:pt x="142303" y="230123"/>
                </a:lnTo>
                <a:lnTo>
                  <a:pt x="159794" y="175316"/>
                </a:lnTo>
                <a:lnTo>
                  <a:pt x="178724" y="133547"/>
                </a:lnTo>
                <a:lnTo>
                  <a:pt x="199643" y="117347"/>
                </a:lnTo>
                <a:lnTo>
                  <a:pt x="219216" y="130841"/>
                </a:lnTo>
                <a:lnTo>
                  <a:pt x="240894" y="164649"/>
                </a:lnTo>
                <a:lnTo>
                  <a:pt x="263985" y="210720"/>
                </a:lnTo>
                <a:lnTo>
                  <a:pt x="287796" y="261003"/>
                </a:lnTo>
                <a:lnTo>
                  <a:pt x="311633" y="307448"/>
                </a:lnTo>
                <a:lnTo>
                  <a:pt x="334804" y="342002"/>
                </a:lnTo>
                <a:lnTo>
                  <a:pt x="356615" y="356615"/>
                </a:lnTo>
                <a:lnTo>
                  <a:pt x="379892" y="344106"/>
                </a:lnTo>
                <a:lnTo>
                  <a:pt x="401602" y="307847"/>
                </a:lnTo>
                <a:lnTo>
                  <a:pt x="422719" y="258889"/>
                </a:lnTo>
                <a:lnTo>
                  <a:pt x="444217" y="208279"/>
                </a:lnTo>
                <a:lnTo>
                  <a:pt x="467070" y="167068"/>
                </a:lnTo>
                <a:lnTo>
                  <a:pt x="492252" y="146303"/>
                </a:lnTo>
                <a:lnTo>
                  <a:pt x="521278" y="151969"/>
                </a:lnTo>
                <a:lnTo>
                  <a:pt x="552760" y="177404"/>
                </a:lnTo>
                <a:lnTo>
                  <a:pt x="585597" y="212407"/>
                </a:lnTo>
                <a:lnTo>
                  <a:pt x="618687" y="246775"/>
                </a:lnTo>
                <a:lnTo>
                  <a:pt x="650931" y="270305"/>
                </a:lnTo>
                <a:lnTo>
                  <a:pt x="681227" y="272795"/>
                </a:lnTo>
                <a:lnTo>
                  <a:pt x="705109" y="249527"/>
                </a:lnTo>
                <a:lnTo>
                  <a:pt x="728405" y="206450"/>
                </a:lnTo>
                <a:lnTo>
                  <a:pt x="751087" y="152311"/>
                </a:lnTo>
                <a:lnTo>
                  <a:pt x="773130" y="95852"/>
                </a:lnTo>
                <a:lnTo>
                  <a:pt x="794506" y="45817"/>
                </a:lnTo>
                <a:lnTo>
                  <a:pt x="815188" y="10952"/>
                </a:lnTo>
                <a:lnTo>
                  <a:pt x="835152" y="0"/>
                </a:lnTo>
                <a:lnTo>
                  <a:pt x="851070" y="15954"/>
                </a:lnTo>
                <a:lnTo>
                  <a:pt x="865917" y="52482"/>
                </a:lnTo>
                <a:lnTo>
                  <a:pt x="880050" y="102870"/>
                </a:lnTo>
                <a:lnTo>
                  <a:pt x="893826" y="160401"/>
                </a:lnTo>
                <a:lnTo>
                  <a:pt x="907601" y="218360"/>
                </a:lnTo>
                <a:lnTo>
                  <a:pt x="921734" y="270033"/>
                </a:lnTo>
                <a:lnTo>
                  <a:pt x="936581" y="308705"/>
                </a:lnTo>
                <a:lnTo>
                  <a:pt x="952500" y="327660"/>
                </a:lnTo>
                <a:lnTo>
                  <a:pt x="972205" y="321595"/>
                </a:lnTo>
                <a:lnTo>
                  <a:pt x="993137" y="293323"/>
                </a:lnTo>
                <a:lnTo>
                  <a:pt x="1014841" y="251242"/>
                </a:lnTo>
                <a:lnTo>
                  <a:pt x="1036866" y="203749"/>
                </a:lnTo>
                <a:lnTo>
                  <a:pt x="1058757" y="159242"/>
                </a:lnTo>
                <a:lnTo>
                  <a:pt x="1080062" y="126118"/>
                </a:lnTo>
                <a:lnTo>
                  <a:pt x="1100327" y="112775"/>
                </a:lnTo>
                <a:lnTo>
                  <a:pt x="1123350" y="127289"/>
                </a:lnTo>
                <a:lnTo>
                  <a:pt x="1146330" y="164874"/>
                </a:lnTo>
                <a:lnTo>
                  <a:pt x="1168717" y="214312"/>
                </a:lnTo>
                <a:lnTo>
                  <a:pt x="1189961" y="264385"/>
                </a:lnTo>
                <a:lnTo>
                  <a:pt x="1209512" y="303875"/>
                </a:lnTo>
                <a:lnTo>
                  <a:pt x="1226820" y="321563"/>
                </a:lnTo>
                <a:lnTo>
                  <a:pt x="1242718" y="305068"/>
                </a:lnTo>
                <a:lnTo>
                  <a:pt x="1254154" y="261652"/>
                </a:lnTo>
                <a:lnTo>
                  <a:pt x="1264346" y="208653"/>
                </a:lnTo>
                <a:lnTo>
                  <a:pt x="1276514" y="163409"/>
                </a:lnTo>
                <a:lnTo>
                  <a:pt x="1293875" y="143255"/>
                </a:lnTo>
                <a:lnTo>
                  <a:pt x="1317248" y="150961"/>
                </a:lnTo>
                <a:lnTo>
                  <a:pt x="1344424" y="174906"/>
                </a:lnTo>
                <a:lnTo>
                  <a:pt x="1374087" y="210848"/>
                </a:lnTo>
                <a:lnTo>
                  <a:pt x="1404920" y="254544"/>
                </a:lnTo>
                <a:lnTo>
                  <a:pt x="1435608" y="301751"/>
                </a:lnTo>
              </a:path>
            </a:pathLst>
          </a:custGeom>
          <a:ln w="21336">
            <a:solidFill>
              <a:srgbClr val="001F6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057655"/>
            <a:ext cx="10058400" cy="5657215"/>
            <a:chOff x="0" y="1057655"/>
            <a:chExt cx="10058400" cy="56572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057655"/>
              <a:ext cx="10058400" cy="565708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18487" y="1624583"/>
              <a:ext cx="6822947" cy="294894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37315" y="4633460"/>
            <a:ext cx="9636125" cy="159893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R="37465" algn="ctr">
              <a:lnSpc>
                <a:spcPct val="100000"/>
              </a:lnSpc>
              <a:spcBef>
                <a:spcPts val="340"/>
              </a:spcBef>
            </a:pPr>
            <a:r>
              <a:rPr sz="2150" spc="-130" dirty="0">
                <a:latin typeface="Tahoma"/>
                <a:cs typeface="Tahoma"/>
              </a:rPr>
              <a:t>→</a:t>
            </a:r>
            <a:r>
              <a:rPr sz="2150" b="1" spc="-130" dirty="0">
                <a:latin typeface="Tahoma"/>
                <a:cs typeface="Tahoma"/>
              </a:rPr>
              <a:t>Anal</a:t>
            </a:r>
            <a:r>
              <a:rPr sz="2150" b="1" spc="-20" dirty="0">
                <a:latin typeface="Tahoma"/>
                <a:cs typeface="Tahoma"/>
              </a:rPr>
              <a:t> </a:t>
            </a:r>
            <a:r>
              <a:rPr sz="2150" b="1" spc="75" dirty="0">
                <a:latin typeface="Tahoma"/>
                <a:cs typeface="Tahoma"/>
              </a:rPr>
              <a:t>advancement</a:t>
            </a:r>
            <a:r>
              <a:rPr sz="2150" b="1" spc="20" dirty="0">
                <a:latin typeface="Tahoma"/>
                <a:cs typeface="Tahoma"/>
              </a:rPr>
              <a:t> </a:t>
            </a:r>
            <a:r>
              <a:rPr sz="2150" b="1" spc="-10" dirty="0">
                <a:latin typeface="Tahoma"/>
                <a:cs typeface="Tahoma"/>
              </a:rPr>
              <a:t>flap</a:t>
            </a:r>
            <a:r>
              <a:rPr sz="2150" spc="-10" dirty="0">
                <a:latin typeface="Tahoma"/>
                <a:cs typeface="Tahoma"/>
              </a:rPr>
              <a:t>:</a:t>
            </a:r>
            <a:endParaRPr sz="2150">
              <a:latin typeface="Tahoma"/>
              <a:cs typeface="Tahoma"/>
            </a:endParaRPr>
          </a:p>
          <a:p>
            <a:pPr marL="12700" marR="5080" algn="ctr">
              <a:lnSpc>
                <a:spcPct val="105700"/>
              </a:lnSpc>
              <a:spcBef>
                <a:spcPts val="70"/>
              </a:spcBef>
            </a:pPr>
            <a:r>
              <a:rPr sz="1500" dirty="0">
                <a:latin typeface="Tahoma"/>
                <a:cs typeface="Tahoma"/>
              </a:rPr>
              <a:t>-</a:t>
            </a:r>
            <a:r>
              <a:rPr sz="1500" spc="-80" dirty="0">
                <a:latin typeface="Tahoma"/>
                <a:cs typeface="Tahoma"/>
              </a:rPr>
              <a:t> </a:t>
            </a:r>
            <a:r>
              <a:rPr sz="1500" spc="85" dirty="0">
                <a:latin typeface="Tahoma"/>
                <a:cs typeface="Tahoma"/>
              </a:rPr>
              <a:t>After</a:t>
            </a:r>
            <a:r>
              <a:rPr sz="1500" spc="-90" dirty="0">
                <a:latin typeface="Tahoma"/>
                <a:cs typeface="Tahoma"/>
              </a:rPr>
              <a:t> </a:t>
            </a:r>
            <a:r>
              <a:rPr sz="1500" spc="90" dirty="0">
                <a:latin typeface="Tahoma"/>
                <a:cs typeface="Tahoma"/>
              </a:rPr>
              <a:t>excision</a:t>
            </a:r>
            <a:r>
              <a:rPr sz="1500" spc="-114" dirty="0">
                <a:latin typeface="Tahoma"/>
                <a:cs typeface="Tahoma"/>
              </a:rPr>
              <a:t> </a:t>
            </a:r>
            <a:r>
              <a:rPr sz="1500" spc="70" dirty="0">
                <a:latin typeface="Tahoma"/>
                <a:cs typeface="Tahoma"/>
              </a:rPr>
              <a:t>of</a:t>
            </a:r>
            <a:r>
              <a:rPr sz="1500" spc="-85" dirty="0">
                <a:latin typeface="Tahoma"/>
                <a:cs typeface="Tahoma"/>
              </a:rPr>
              <a:t> </a:t>
            </a:r>
            <a:r>
              <a:rPr sz="1500" spc="120" dirty="0">
                <a:latin typeface="Tahoma"/>
                <a:cs typeface="Tahoma"/>
              </a:rPr>
              <a:t>the</a:t>
            </a:r>
            <a:r>
              <a:rPr sz="1500" spc="-80" dirty="0">
                <a:latin typeface="Tahoma"/>
                <a:cs typeface="Tahoma"/>
              </a:rPr>
              <a:t> </a:t>
            </a:r>
            <a:r>
              <a:rPr sz="1500" spc="125" dirty="0">
                <a:latin typeface="Tahoma"/>
                <a:cs typeface="Tahoma"/>
              </a:rPr>
              <a:t>edges</a:t>
            </a:r>
            <a:r>
              <a:rPr sz="1500" spc="-70" dirty="0">
                <a:latin typeface="Tahoma"/>
                <a:cs typeface="Tahoma"/>
              </a:rPr>
              <a:t> </a:t>
            </a:r>
            <a:r>
              <a:rPr sz="1500" spc="70" dirty="0">
                <a:latin typeface="Tahoma"/>
                <a:cs typeface="Tahoma"/>
              </a:rPr>
              <a:t>of</a:t>
            </a:r>
            <a:r>
              <a:rPr sz="1500" spc="-85" dirty="0">
                <a:latin typeface="Tahoma"/>
                <a:cs typeface="Tahoma"/>
              </a:rPr>
              <a:t> </a:t>
            </a:r>
            <a:r>
              <a:rPr sz="1500" spc="120" dirty="0">
                <a:latin typeface="Tahoma"/>
                <a:cs typeface="Tahoma"/>
              </a:rPr>
              <a:t>the</a:t>
            </a:r>
            <a:r>
              <a:rPr sz="1500" spc="-85" dirty="0">
                <a:latin typeface="Tahoma"/>
                <a:cs typeface="Tahoma"/>
              </a:rPr>
              <a:t> </a:t>
            </a:r>
            <a:r>
              <a:rPr sz="1500" spc="75" dirty="0">
                <a:latin typeface="Tahoma"/>
                <a:cs typeface="Tahoma"/>
              </a:rPr>
              <a:t>fissure</a:t>
            </a:r>
            <a:r>
              <a:rPr sz="1500" spc="-125" dirty="0">
                <a:latin typeface="Tahoma"/>
                <a:cs typeface="Tahoma"/>
              </a:rPr>
              <a:t> </a:t>
            </a:r>
            <a:r>
              <a:rPr sz="1500" spc="75" dirty="0">
                <a:latin typeface="Tahoma"/>
                <a:cs typeface="Tahoma"/>
              </a:rPr>
              <a:t>and,</a:t>
            </a:r>
            <a:r>
              <a:rPr sz="1500" spc="-105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if</a:t>
            </a:r>
            <a:r>
              <a:rPr sz="1500" spc="-90" dirty="0">
                <a:latin typeface="Tahoma"/>
                <a:cs typeface="Tahoma"/>
              </a:rPr>
              <a:t> </a:t>
            </a:r>
            <a:r>
              <a:rPr sz="1500" spc="65" dirty="0">
                <a:latin typeface="Tahoma"/>
                <a:cs typeface="Tahoma"/>
              </a:rPr>
              <a:t>necessary,</a:t>
            </a:r>
            <a:r>
              <a:rPr sz="1500" spc="-105" dirty="0">
                <a:latin typeface="Tahoma"/>
                <a:cs typeface="Tahoma"/>
              </a:rPr>
              <a:t> </a:t>
            </a:r>
            <a:r>
              <a:rPr sz="1500" spc="70" dirty="0">
                <a:latin typeface="Tahoma"/>
                <a:cs typeface="Tahoma"/>
              </a:rPr>
              <a:t>its</a:t>
            </a:r>
            <a:r>
              <a:rPr sz="1500" spc="-85" dirty="0">
                <a:latin typeface="Tahoma"/>
                <a:cs typeface="Tahoma"/>
              </a:rPr>
              <a:t> </a:t>
            </a:r>
            <a:r>
              <a:rPr sz="1500" spc="105" dirty="0">
                <a:latin typeface="Tahoma"/>
                <a:cs typeface="Tahoma"/>
              </a:rPr>
              <a:t>base</a:t>
            </a:r>
            <a:r>
              <a:rPr sz="1500" spc="-95" dirty="0">
                <a:latin typeface="Tahoma"/>
                <a:cs typeface="Tahoma"/>
              </a:rPr>
              <a:t> </a:t>
            </a:r>
            <a:r>
              <a:rPr sz="1500" spc="90" dirty="0">
                <a:latin typeface="Tahoma"/>
                <a:cs typeface="Tahoma"/>
              </a:rPr>
              <a:t>overlying</a:t>
            </a:r>
            <a:r>
              <a:rPr sz="1500" spc="-120" dirty="0">
                <a:latin typeface="Tahoma"/>
                <a:cs typeface="Tahoma"/>
              </a:rPr>
              <a:t> </a:t>
            </a:r>
            <a:r>
              <a:rPr sz="1500" spc="120" dirty="0">
                <a:latin typeface="Tahoma"/>
                <a:cs typeface="Tahoma"/>
              </a:rPr>
              <a:t>the</a:t>
            </a:r>
            <a:r>
              <a:rPr sz="1500" spc="-80" dirty="0">
                <a:latin typeface="Tahoma"/>
                <a:cs typeface="Tahoma"/>
              </a:rPr>
              <a:t> </a:t>
            </a:r>
            <a:r>
              <a:rPr sz="1500" spc="95" dirty="0">
                <a:latin typeface="Tahoma"/>
                <a:cs typeface="Tahoma"/>
              </a:rPr>
              <a:t>internal</a:t>
            </a:r>
            <a:r>
              <a:rPr sz="1500" spc="-100" dirty="0">
                <a:latin typeface="Tahoma"/>
                <a:cs typeface="Tahoma"/>
              </a:rPr>
              <a:t> </a:t>
            </a:r>
            <a:r>
              <a:rPr sz="1500" spc="85" dirty="0">
                <a:latin typeface="Tahoma"/>
                <a:cs typeface="Tahoma"/>
              </a:rPr>
              <a:t>sphincter,</a:t>
            </a:r>
            <a:r>
              <a:rPr sz="1500" spc="-125" dirty="0">
                <a:latin typeface="Tahoma"/>
                <a:cs typeface="Tahoma"/>
              </a:rPr>
              <a:t> </a:t>
            </a:r>
            <a:r>
              <a:rPr sz="1500" spc="105" dirty="0">
                <a:latin typeface="Tahoma"/>
                <a:cs typeface="Tahoma"/>
              </a:rPr>
              <a:t>an </a:t>
            </a:r>
            <a:r>
              <a:rPr sz="1500" spc="100" dirty="0">
                <a:latin typeface="Tahoma"/>
                <a:cs typeface="Tahoma"/>
              </a:rPr>
              <a:t>inverted</a:t>
            </a:r>
            <a:r>
              <a:rPr sz="1500" spc="-120" dirty="0">
                <a:latin typeface="Tahoma"/>
                <a:cs typeface="Tahoma"/>
              </a:rPr>
              <a:t> </a:t>
            </a:r>
            <a:r>
              <a:rPr sz="1500" spc="100" dirty="0">
                <a:latin typeface="Tahoma"/>
                <a:cs typeface="Tahoma"/>
              </a:rPr>
              <a:t>house-</a:t>
            </a:r>
            <a:r>
              <a:rPr sz="1500" spc="130" dirty="0">
                <a:latin typeface="Tahoma"/>
                <a:cs typeface="Tahoma"/>
              </a:rPr>
              <a:t>shaped</a:t>
            </a:r>
            <a:r>
              <a:rPr sz="1500" spc="-120" dirty="0">
                <a:latin typeface="Tahoma"/>
                <a:cs typeface="Tahoma"/>
              </a:rPr>
              <a:t> </a:t>
            </a:r>
            <a:r>
              <a:rPr sz="1500" spc="90" dirty="0">
                <a:latin typeface="Tahoma"/>
                <a:cs typeface="Tahoma"/>
              </a:rPr>
              <a:t>flap</a:t>
            </a:r>
            <a:r>
              <a:rPr sz="1500" spc="-120" dirty="0">
                <a:latin typeface="Tahoma"/>
                <a:cs typeface="Tahoma"/>
              </a:rPr>
              <a:t> </a:t>
            </a:r>
            <a:r>
              <a:rPr sz="1500" spc="70" dirty="0">
                <a:latin typeface="Tahoma"/>
                <a:cs typeface="Tahoma"/>
              </a:rPr>
              <a:t>of</a:t>
            </a:r>
            <a:r>
              <a:rPr sz="1500" spc="-90" dirty="0">
                <a:latin typeface="Tahoma"/>
                <a:cs typeface="Tahoma"/>
              </a:rPr>
              <a:t> </a:t>
            </a:r>
            <a:r>
              <a:rPr sz="1500" spc="95" dirty="0">
                <a:latin typeface="Tahoma"/>
                <a:cs typeface="Tahoma"/>
              </a:rPr>
              <a:t>perianal</a:t>
            </a:r>
            <a:r>
              <a:rPr sz="1500" spc="-114" dirty="0">
                <a:latin typeface="Tahoma"/>
                <a:cs typeface="Tahoma"/>
              </a:rPr>
              <a:t> </a:t>
            </a:r>
            <a:r>
              <a:rPr sz="1500" spc="105" dirty="0">
                <a:latin typeface="Tahoma"/>
                <a:cs typeface="Tahoma"/>
              </a:rPr>
              <a:t>skin</a:t>
            </a:r>
            <a:r>
              <a:rPr sz="1500" spc="-120" dirty="0">
                <a:latin typeface="Tahoma"/>
                <a:cs typeface="Tahoma"/>
              </a:rPr>
              <a:t> </a:t>
            </a:r>
            <a:r>
              <a:rPr sz="1500" spc="55" dirty="0">
                <a:latin typeface="Tahoma"/>
                <a:cs typeface="Tahoma"/>
              </a:rPr>
              <a:t>is</a:t>
            </a:r>
            <a:r>
              <a:rPr sz="1500" spc="-90" dirty="0">
                <a:latin typeface="Tahoma"/>
                <a:cs typeface="Tahoma"/>
              </a:rPr>
              <a:t> </a:t>
            </a:r>
            <a:r>
              <a:rPr sz="1500" spc="80" dirty="0">
                <a:latin typeface="Tahoma"/>
                <a:cs typeface="Tahoma"/>
              </a:rPr>
              <a:t>carefully</a:t>
            </a:r>
            <a:r>
              <a:rPr sz="1500" spc="-140" dirty="0">
                <a:latin typeface="Tahoma"/>
                <a:cs typeface="Tahoma"/>
              </a:rPr>
              <a:t> </a:t>
            </a:r>
            <a:r>
              <a:rPr sz="1500" spc="125" dirty="0">
                <a:latin typeface="Tahoma"/>
                <a:cs typeface="Tahoma"/>
              </a:rPr>
              <a:t>mobilized</a:t>
            </a:r>
            <a:r>
              <a:rPr sz="1500" spc="-120" dirty="0">
                <a:latin typeface="Tahoma"/>
                <a:cs typeface="Tahoma"/>
              </a:rPr>
              <a:t> </a:t>
            </a:r>
            <a:r>
              <a:rPr sz="1500" spc="145" dirty="0">
                <a:latin typeface="Tahoma"/>
                <a:cs typeface="Tahoma"/>
              </a:rPr>
              <a:t>on</a:t>
            </a:r>
            <a:r>
              <a:rPr sz="1500" spc="-105" dirty="0">
                <a:latin typeface="Tahoma"/>
                <a:cs typeface="Tahoma"/>
              </a:rPr>
              <a:t> </a:t>
            </a:r>
            <a:r>
              <a:rPr sz="1500" spc="70" dirty="0">
                <a:latin typeface="Tahoma"/>
                <a:cs typeface="Tahoma"/>
              </a:rPr>
              <a:t>its</a:t>
            </a:r>
            <a:r>
              <a:rPr sz="1500" spc="-85" dirty="0">
                <a:latin typeface="Tahoma"/>
                <a:cs typeface="Tahoma"/>
              </a:rPr>
              <a:t> </a:t>
            </a:r>
            <a:r>
              <a:rPr sz="1500" spc="130" dirty="0">
                <a:latin typeface="Tahoma"/>
                <a:cs typeface="Tahoma"/>
              </a:rPr>
              <a:t>blood</a:t>
            </a:r>
            <a:r>
              <a:rPr sz="1500" spc="-120" dirty="0">
                <a:latin typeface="Tahoma"/>
                <a:cs typeface="Tahoma"/>
              </a:rPr>
              <a:t> </a:t>
            </a:r>
            <a:r>
              <a:rPr sz="1500" spc="114" dirty="0">
                <a:latin typeface="Tahoma"/>
                <a:cs typeface="Tahoma"/>
              </a:rPr>
              <a:t>supply</a:t>
            </a:r>
            <a:r>
              <a:rPr sz="1500" spc="-110" dirty="0">
                <a:latin typeface="Tahoma"/>
                <a:cs typeface="Tahoma"/>
              </a:rPr>
              <a:t> </a:t>
            </a:r>
            <a:r>
              <a:rPr sz="1500" spc="145" dirty="0">
                <a:latin typeface="Tahoma"/>
                <a:cs typeface="Tahoma"/>
              </a:rPr>
              <a:t>and</a:t>
            </a:r>
            <a:r>
              <a:rPr sz="1500" spc="-120" dirty="0">
                <a:latin typeface="Tahoma"/>
                <a:cs typeface="Tahoma"/>
              </a:rPr>
              <a:t> </a:t>
            </a:r>
            <a:r>
              <a:rPr sz="1500" spc="110" dirty="0">
                <a:latin typeface="Tahoma"/>
                <a:cs typeface="Tahoma"/>
              </a:rPr>
              <a:t>advanced </a:t>
            </a:r>
            <a:r>
              <a:rPr sz="1500" spc="125" dirty="0">
                <a:latin typeface="Tahoma"/>
                <a:cs typeface="Tahoma"/>
              </a:rPr>
              <a:t>without</a:t>
            </a:r>
            <a:r>
              <a:rPr sz="1500" spc="-95" dirty="0">
                <a:latin typeface="Tahoma"/>
                <a:cs typeface="Tahoma"/>
              </a:rPr>
              <a:t> </a:t>
            </a:r>
            <a:r>
              <a:rPr sz="1500" spc="105" dirty="0">
                <a:latin typeface="Tahoma"/>
                <a:cs typeface="Tahoma"/>
              </a:rPr>
              <a:t>tension</a:t>
            </a:r>
            <a:r>
              <a:rPr sz="1500" spc="-85" dirty="0">
                <a:latin typeface="Tahoma"/>
                <a:cs typeface="Tahoma"/>
              </a:rPr>
              <a:t> </a:t>
            </a:r>
            <a:r>
              <a:rPr sz="1500" spc="105" dirty="0">
                <a:latin typeface="Tahoma"/>
                <a:cs typeface="Tahoma"/>
              </a:rPr>
              <a:t>to</a:t>
            </a:r>
            <a:r>
              <a:rPr sz="1500" spc="-80" dirty="0">
                <a:latin typeface="Tahoma"/>
                <a:cs typeface="Tahoma"/>
              </a:rPr>
              <a:t> </a:t>
            </a:r>
            <a:r>
              <a:rPr sz="1500" spc="90" dirty="0">
                <a:latin typeface="Tahoma"/>
                <a:cs typeface="Tahoma"/>
              </a:rPr>
              <a:t>cover</a:t>
            </a:r>
            <a:r>
              <a:rPr sz="1500" spc="-90" dirty="0">
                <a:latin typeface="Tahoma"/>
                <a:cs typeface="Tahoma"/>
              </a:rPr>
              <a:t> </a:t>
            </a:r>
            <a:r>
              <a:rPr sz="1500" spc="125" dirty="0">
                <a:latin typeface="Tahoma"/>
                <a:cs typeface="Tahoma"/>
              </a:rPr>
              <a:t>the</a:t>
            </a:r>
            <a:r>
              <a:rPr sz="1500" spc="-75" dirty="0">
                <a:latin typeface="Tahoma"/>
                <a:cs typeface="Tahoma"/>
              </a:rPr>
              <a:t> </a:t>
            </a:r>
            <a:r>
              <a:rPr sz="1500" spc="45" dirty="0">
                <a:latin typeface="Tahoma"/>
                <a:cs typeface="Tahoma"/>
              </a:rPr>
              <a:t>fissure,</a:t>
            </a:r>
            <a:r>
              <a:rPr sz="1500" spc="-120" dirty="0">
                <a:latin typeface="Tahoma"/>
                <a:cs typeface="Tahoma"/>
              </a:rPr>
              <a:t> </a:t>
            </a:r>
            <a:r>
              <a:rPr sz="1500" spc="145" dirty="0">
                <a:latin typeface="Tahoma"/>
                <a:cs typeface="Tahoma"/>
              </a:rPr>
              <a:t>and</a:t>
            </a:r>
            <a:r>
              <a:rPr sz="1500" spc="-114" dirty="0">
                <a:latin typeface="Tahoma"/>
                <a:cs typeface="Tahoma"/>
              </a:rPr>
              <a:t> </a:t>
            </a:r>
            <a:r>
              <a:rPr sz="1500" spc="135" dirty="0">
                <a:latin typeface="Tahoma"/>
                <a:cs typeface="Tahoma"/>
              </a:rPr>
              <a:t>then</a:t>
            </a:r>
            <a:r>
              <a:rPr sz="1500" spc="-85" dirty="0">
                <a:latin typeface="Tahoma"/>
                <a:cs typeface="Tahoma"/>
              </a:rPr>
              <a:t> </a:t>
            </a:r>
            <a:r>
              <a:rPr sz="1500" spc="114" dirty="0">
                <a:latin typeface="Tahoma"/>
                <a:cs typeface="Tahoma"/>
              </a:rPr>
              <a:t>sutured</a:t>
            </a:r>
            <a:r>
              <a:rPr sz="1500" spc="-100" dirty="0">
                <a:latin typeface="Tahoma"/>
                <a:cs typeface="Tahoma"/>
              </a:rPr>
              <a:t> </a:t>
            </a:r>
            <a:r>
              <a:rPr sz="1500" spc="135" dirty="0">
                <a:latin typeface="Tahoma"/>
                <a:cs typeface="Tahoma"/>
              </a:rPr>
              <a:t>with</a:t>
            </a:r>
            <a:r>
              <a:rPr sz="1500" spc="-114" dirty="0">
                <a:latin typeface="Tahoma"/>
                <a:cs typeface="Tahoma"/>
              </a:rPr>
              <a:t> </a:t>
            </a:r>
            <a:r>
              <a:rPr sz="1500" spc="110" dirty="0">
                <a:latin typeface="Tahoma"/>
                <a:cs typeface="Tahoma"/>
              </a:rPr>
              <a:t>interrupted</a:t>
            </a:r>
            <a:r>
              <a:rPr sz="1500" spc="-110" dirty="0">
                <a:latin typeface="Tahoma"/>
                <a:cs typeface="Tahoma"/>
              </a:rPr>
              <a:t> </a:t>
            </a:r>
            <a:r>
              <a:rPr sz="1500" spc="105" dirty="0">
                <a:latin typeface="Tahoma"/>
                <a:cs typeface="Tahoma"/>
              </a:rPr>
              <a:t>absorbable</a:t>
            </a:r>
            <a:r>
              <a:rPr sz="1500" spc="-110" dirty="0">
                <a:latin typeface="Tahoma"/>
                <a:cs typeface="Tahoma"/>
              </a:rPr>
              <a:t> </a:t>
            </a:r>
            <a:r>
              <a:rPr sz="1500" spc="55" dirty="0">
                <a:latin typeface="Tahoma"/>
                <a:cs typeface="Tahoma"/>
              </a:rPr>
              <a:t>sutures.</a:t>
            </a:r>
            <a:endParaRPr sz="1500">
              <a:latin typeface="Tahoma"/>
              <a:cs typeface="Tahoma"/>
            </a:endParaRPr>
          </a:p>
          <a:p>
            <a:pPr marL="55244" marR="96520" algn="ctr">
              <a:lnSpc>
                <a:spcPct val="105300"/>
              </a:lnSpc>
            </a:pPr>
            <a:r>
              <a:rPr sz="1500" dirty="0">
                <a:latin typeface="Tahoma"/>
                <a:cs typeface="Tahoma"/>
              </a:rPr>
              <a:t>-</a:t>
            </a:r>
            <a:r>
              <a:rPr sz="1500" spc="80" dirty="0">
                <a:latin typeface="Tahoma"/>
                <a:cs typeface="Tahoma"/>
              </a:rPr>
              <a:t>The</a:t>
            </a:r>
            <a:r>
              <a:rPr sz="1500" spc="-100" dirty="0">
                <a:latin typeface="Tahoma"/>
                <a:cs typeface="Tahoma"/>
              </a:rPr>
              <a:t> </a:t>
            </a:r>
            <a:r>
              <a:rPr sz="1500" spc="110" dirty="0">
                <a:latin typeface="Tahoma"/>
                <a:cs typeface="Tahoma"/>
              </a:rPr>
              <a:t>patient</a:t>
            </a:r>
            <a:r>
              <a:rPr sz="1500" spc="-95" dirty="0">
                <a:latin typeface="Tahoma"/>
                <a:cs typeface="Tahoma"/>
              </a:rPr>
              <a:t> </a:t>
            </a:r>
            <a:r>
              <a:rPr sz="1500" spc="60" dirty="0">
                <a:latin typeface="Tahoma"/>
                <a:cs typeface="Tahoma"/>
              </a:rPr>
              <a:t>is</a:t>
            </a:r>
            <a:r>
              <a:rPr sz="1500" spc="-85" dirty="0">
                <a:latin typeface="Tahoma"/>
                <a:cs typeface="Tahoma"/>
              </a:rPr>
              <a:t> </a:t>
            </a:r>
            <a:r>
              <a:rPr sz="1500" spc="130" dirty="0">
                <a:latin typeface="Tahoma"/>
                <a:cs typeface="Tahoma"/>
              </a:rPr>
              <a:t>maintained</a:t>
            </a:r>
            <a:r>
              <a:rPr sz="1500" spc="-120" dirty="0">
                <a:latin typeface="Tahoma"/>
                <a:cs typeface="Tahoma"/>
              </a:rPr>
              <a:t> </a:t>
            </a:r>
            <a:r>
              <a:rPr sz="1500" spc="145" dirty="0">
                <a:latin typeface="Tahoma"/>
                <a:cs typeface="Tahoma"/>
              </a:rPr>
              <a:t>on</a:t>
            </a:r>
            <a:r>
              <a:rPr sz="1500" spc="-100" dirty="0">
                <a:latin typeface="Tahoma"/>
                <a:cs typeface="Tahoma"/>
              </a:rPr>
              <a:t> </a:t>
            </a:r>
            <a:r>
              <a:rPr sz="1500" spc="85" dirty="0">
                <a:latin typeface="Tahoma"/>
                <a:cs typeface="Tahoma"/>
              </a:rPr>
              <a:t>stool</a:t>
            </a:r>
            <a:r>
              <a:rPr sz="1500" spc="-100" dirty="0">
                <a:latin typeface="Tahoma"/>
                <a:cs typeface="Tahoma"/>
              </a:rPr>
              <a:t> </a:t>
            </a:r>
            <a:r>
              <a:rPr sz="1500" spc="80" dirty="0">
                <a:latin typeface="Tahoma"/>
                <a:cs typeface="Tahoma"/>
              </a:rPr>
              <a:t>softeners</a:t>
            </a:r>
            <a:r>
              <a:rPr sz="1500" spc="-90" dirty="0">
                <a:latin typeface="Tahoma"/>
                <a:cs typeface="Tahoma"/>
              </a:rPr>
              <a:t> </a:t>
            </a:r>
            <a:r>
              <a:rPr sz="1500" spc="145" dirty="0">
                <a:latin typeface="Tahoma"/>
                <a:cs typeface="Tahoma"/>
              </a:rPr>
              <a:t>and</a:t>
            </a:r>
            <a:r>
              <a:rPr sz="1500" spc="-100" dirty="0">
                <a:latin typeface="Tahoma"/>
                <a:cs typeface="Tahoma"/>
              </a:rPr>
              <a:t> </a:t>
            </a:r>
            <a:r>
              <a:rPr sz="1500" spc="135" dirty="0">
                <a:latin typeface="Tahoma"/>
                <a:cs typeface="Tahoma"/>
              </a:rPr>
              <a:t>bulking</a:t>
            </a:r>
            <a:r>
              <a:rPr sz="1500" spc="-95" dirty="0">
                <a:latin typeface="Tahoma"/>
                <a:cs typeface="Tahoma"/>
              </a:rPr>
              <a:t> </a:t>
            </a:r>
            <a:r>
              <a:rPr sz="1500" spc="110" dirty="0">
                <a:latin typeface="Tahoma"/>
                <a:cs typeface="Tahoma"/>
              </a:rPr>
              <a:t>agents</a:t>
            </a:r>
            <a:r>
              <a:rPr sz="1500" spc="-70" dirty="0">
                <a:latin typeface="Tahoma"/>
                <a:cs typeface="Tahoma"/>
              </a:rPr>
              <a:t> </a:t>
            </a:r>
            <a:r>
              <a:rPr sz="1500" spc="75" dirty="0">
                <a:latin typeface="Tahoma"/>
                <a:cs typeface="Tahoma"/>
              </a:rPr>
              <a:t>postoperatively,</a:t>
            </a:r>
            <a:r>
              <a:rPr sz="1500" spc="-140" dirty="0">
                <a:latin typeface="Tahoma"/>
                <a:cs typeface="Tahoma"/>
              </a:rPr>
              <a:t> </a:t>
            </a:r>
            <a:r>
              <a:rPr sz="1500" spc="145" dirty="0">
                <a:latin typeface="Tahoma"/>
                <a:cs typeface="Tahoma"/>
              </a:rPr>
              <a:t>and</a:t>
            </a:r>
            <a:r>
              <a:rPr sz="1500" spc="-100" dirty="0">
                <a:latin typeface="Tahoma"/>
                <a:cs typeface="Tahoma"/>
              </a:rPr>
              <a:t> </a:t>
            </a:r>
            <a:r>
              <a:rPr sz="1500" spc="90" dirty="0">
                <a:latin typeface="Tahoma"/>
                <a:cs typeface="Tahoma"/>
              </a:rPr>
              <a:t>usually</a:t>
            </a:r>
            <a:r>
              <a:rPr sz="1500" spc="-125" dirty="0">
                <a:latin typeface="Tahoma"/>
                <a:cs typeface="Tahoma"/>
              </a:rPr>
              <a:t> </a:t>
            </a:r>
            <a:r>
              <a:rPr sz="1500" spc="80" dirty="0">
                <a:latin typeface="Tahoma"/>
                <a:cs typeface="Tahoma"/>
              </a:rPr>
              <a:t>also</a:t>
            </a:r>
            <a:r>
              <a:rPr sz="1500" spc="-100" dirty="0">
                <a:latin typeface="Tahoma"/>
                <a:cs typeface="Tahoma"/>
              </a:rPr>
              <a:t> </a:t>
            </a:r>
            <a:r>
              <a:rPr sz="1500" spc="114" dirty="0">
                <a:latin typeface="Tahoma"/>
                <a:cs typeface="Tahoma"/>
              </a:rPr>
              <a:t>on </a:t>
            </a:r>
            <a:r>
              <a:rPr sz="1500" spc="105" dirty="0">
                <a:latin typeface="Tahoma"/>
                <a:cs typeface="Tahoma"/>
              </a:rPr>
              <a:t>topical</a:t>
            </a:r>
            <a:r>
              <a:rPr sz="1500" spc="-110" dirty="0">
                <a:latin typeface="Tahoma"/>
                <a:cs typeface="Tahoma"/>
              </a:rPr>
              <a:t> </a:t>
            </a:r>
            <a:r>
              <a:rPr sz="1500" spc="110" dirty="0">
                <a:latin typeface="Tahoma"/>
                <a:cs typeface="Tahoma"/>
              </a:rPr>
              <a:t>sphincter</a:t>
            </a:r>
            <a:r>
              <a:rPr sz="1500" spc="-95" dirty="0">
                <a:latin typeface="Tahoma"/>
                <a:cs typeface="Tahoma"/>
              </a:rPr>
              <a:t> </a:t>
            </a:r>
            <a:r>
              <a:rPr sz="1500" spc="45" dirty="0">
                <a:latin typeface="Tahoma"/>
                <a:cs typeface="Tahoma"/>
              </a:rPr>
              <a:t>relaxants.</a:t>
            </a:r>
            <a:endParaRPr sz="15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57655"/>
            <a:ext cx="10058400" cy="565708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04194" y="2366325"/>
            <a:ext cx="9648825" cy="10496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3660">
              <a:lnSpc>
                <a:spcPct val="100000"/>
              </a:lnSpc>
              <a:spcBef>
                <a:spcPts val="95"/>
              </a:spcBef>
            </a:pPr>
            <a:r>
              <a:rPr sz="1900" b="1" dirty="0">
                <a:latin typeface="Tahoma"/>
                <a:cs typeface="Tahoma"/>
              </a:rPr>
              <a:t>forceful</a:t>
            </a:r>
            <a:r>
              <a:rPr sz="1900" b="1" spc="114" dirty="0">
                <a:latin typeface="Tahoma"/>
                <a:cs typeface="Tahoma"/>
              </a:rPr>
              <a:t> </a:t>
            </a:r>
            <a:r>
              <a:rPr sz="1900" b="1" dirty="0">
                <a:latin typeface="Tahoma"/>
                <a:cs typeface="Tahoma"/>
              </a:rPr>
              <a:t>manual</a:t>
            </a:r>
            <a:r>
              <a:rPr sz="1900" b="1" spc="120" dirty="0">
                <a:latin typeface="Tahoma"/>
                <a:cs typeface="Tahoma"/>
              </a:rPr>
              <a:t> </a:t>
            </a:r>
            <a:r>
              <a:rPr sz="1900" b="1" spc="-40" dirty="0">
                <a:latin typeface="Tahoma"/>
                <a:cs typeface="Tahoma"/>
              </a:rPr>
              <a:t>(four-</a:t>
            </a:r>
            <a:r>
              <a:rPr sz="1900" b="1" spc="130" dirty="0">
                <a:latin typeface="Tahoma"/>
                <a:cs typeface="Tahoma"/>
              </a:rPr>
              <a:t> </a:t>
            </a:r>
            <a:r>
              <a:rPr sz="1900" b="1" dirty="0">
                <a:latin typeface="Tahoma"/>
                <a:cs typeface="Tahoma"/>
              </a:rPr>
              <a:t>or</a:t>
            </a:r>
            <a:r>
              <a:rPr sz="1900" b="1" spc="114" dirty="0">
                <a:latin typeface="Tahoma"/>
                <a:cs typeface="Tahoma"/>
              </a:rPr>
              <a:t> </a:t>
            </a:r>
            <a:r>
              <a:rPr sz="1900" b="1" dirty="0">
                <a:latin typeface="Tahoma"/>
                <a:cs typeface="Tahoma"/>
              </a:rPr>
              <a:t>eight-</a:t>
            </a:r>
            <a:r>
              <a:rPr sz="1900" b="1" spc="-10" dirty="0">
                <a:latin typeface="Tahoma"/>
                <a:cs typeface="Tahoma"/>
              </a:rPr>
              <a:t>digit)sphincterdilatation:(notusednowadays</a:t>
            </a:r>
            <a:endParaRPr sz="1900">
              <a:latin typeface="Tahoma"/>
              <a:cs typeface="Tahoma"/>
            </a:endParaRPr>
          </a:p>
          <a:p>
            <a:pPr marL="3261360" marR="5080" indent="-3249295">
              <a:lnSpc>
                <a:spcPct val="105300"/>
              </a:lnSpc>
              <a:spcBef>
                <a:spcPts val="1485"/>
              </a:spcBef>
            </a:pPr>
            <a:r>
              <a:rPr sz="1700" b="1" spc="95" dirty="0">
                <a:latin typeface="Tahoma"/>
                <a:cs typeface="Tahoma"/>
              </a:rPr>
              <a:t>Was</a:t>
            </a:r>
            <a:r>
              <a:rPr sz="1700" b="1" spc="40" dirty="0">
                <a:latin typeface="Tahoma"/>
                <a:cs typeface="Tahoma"/>
              </a:rPr>
              <a:t> </a:t>
            </a:r>
            <a:r>
              <a:rPr sz="1700" b="1" spc="70" dirty="0">
                <a:latin typeface="Tahoma"/>
                <a:cs typeface="Tahoma"/>
              </a:rPr>
              <a:t>used</a:t>
            </a:r>
            <a:r>
              <a:rPr sz="1700" b="1" spc="15" dirty="0">
                <a:latin typeface="Tahoma"/>
                <a:cs typeface="Tahoma"/>
              </a:rPr>
              <a:t> </a:t>
            </a:r>
            <a:r>
              <a:rPr sz="1700" b="1" dirty="0">
                <a:latin typeface="Tahoma"/>
                <a:cs typeface="Tahoma"/>
              </a:rPr>
              <a:t>to</a:t>
            </a:r>
            <a:r>
              <a:rPr sz="1700" b="1" spc="30" dirty="0">
                <a:latin typeface="Tahoma"/>
                <a:cs typeface="Tahoma"/>
              </a:rPr>
              <a:t> </a:t>
            </a:r>
            <a:r>
              <a:rPr sz="1700" b="1" spc="65" dirty="0">
                <a:latin typeface="Tahoma"/>
                <a:cs typeface="Tahoma"/>
              </a:rPr>
              <a:t>reduce</a:t>
            </a:r>
            <a:r>
              <a:rPr sz="1700" b="1" spc="-5" dirty="0">
                <a:latin typeface="Tahoma"/>
                <a:cs typeface="Tahoma"/>
              </a:rPr>
              <a:t> </a:t>
            </a:r>
            <a:r>
              <a:rPr sz="1700" b="1" spc="50" dirty="0">
                <a:latin typeface="Tahoma"/>
                <a:cs typeface="Tahoma"/>
              </a:rPr>
              <a:t>sphincter</a:t>
            </a:r>
            <a:r>
              <a:rPr sz="1700" b="1" dirty="0">
                <a:latin typeface="Tahoma"/>
                <a:cs typeface="Tahoma"/>
              </a:rPr>
              <a:t> </a:t>
            </a:r>
            <a:r>
              <a:rPr sz="1700" b="1" spc="55" dirty="0">
                <a:latin typeface="Tahoma"/>
                <a:cs typeface="Tahoma"/>
              </a:rPr>
              <a:t>tone</a:t>
            </a:r>
            <a:r>
              <a:rPr sz="1700" b="1" spc="20" dirty="0">
                <a:latin typeface="Tahoma"/>
                <a:cs typeface="Tahoma"/>
              </a:rPr>
              <a:t> </a:t>
            </a:r>
            <a:r>
              <a:rPr sz="1700" b="1" spc="55" dirty="0">
                <a:latin typeface="Tahoma"/>
                <a:cs typeface="Tahoma"/>
              </a:rPr>
              <a:t>The</a:t>
            </a:r>
            <a:r>
              <a:rPr sz="1700" b="1" spc="40" dirty="0">
                <a:latin typeface="Tahoma"/>
                <a:cs typeface="Tahoma"/>
              </a:rPr>
              <a:t> </a:t>
            </a:r>
            <a:r>
              <a:rPr sz="1700" b="1" dirty="0">
                <a:latin typeface="Tahoma"/>
                <a:cs typeface="Tahoma"/>
              </a:rPr>
              <a:t>risk</a:t>
            </a:r>
            <a:r>
              <a:rPr sz="1700" b="1" spc="20" dirty="0">
                <a:latin typeface="Tahoma"/>
                <a:cs typeface="Tahoma"/>
              </a:rPr>
              <a:t> </a:t>
            </a:r>
            <a:r>
              <a:rPr sz="1700" b="1" dirty="0">
                <a:latin typeface="Tahoma"/>
                <a:cs typeface="Tahoma"/>
              </a:rPr>
              <a:t>of</a:t>
            </a:r>
            <a:r>
              <a:rPr sz="1700" b="1" spc="45" dirty="0">
                <a:latin typeface="Tahoma"/>
                <a:cs typeface="Tahoma"/>
              </a:rPr>
              <a:t> </a:t>
            </a:r>
            <a:r>
              <a:rPr sz="1700" b="1" spc="60" dirty="0">
                <a:latin typeface="Tahoma"/>
                <a:cs typeface="Tahoma"/>
              </a:rPr>
              <a:t>incontinence</a:t>
            </a:r>
            <a:r>
              <a:rPr sz="1700" b="1" dirty="0">
                <a:latin typeface="Tahoma"/>
                <a:cs typeface="Tahoma"/>
              </a:rPr>
              <a:t> following</a:t>
            </a:r>
            <a:r>
              <a:rPr sz="1700" b="1" spc="25" dirty="0">
                <a:latin typeface="Tahoma"/>
                <a:cs typeface="Tahoma"/>
              </a:rPr>
              <a:t> </a:t>
            </a:r>
            <a:r>
              <a:rPr sz="1700" b="1" dirty="0">
                <a:latin typeface="Tahoma"/>
                <a:cs typeface="Tahoma"/>
              </a:rPr>
              <a:t>this</a:t>
            </a:r>
            <a:r>
              <a:rPr sz="1700" b="1" spc="15" dirty="0">
                <a:latin typeface="Tahoma"/>
                <a:cs typeface="Tahoma"/>
              </a:rPr>
              <a:t> </a:t>
            </a:r>
            <a:r>
              <a:rPr sz="1700" b="1" spc="45" dirty="0">
                <a:latin typeface="Tahoma"/>
                <a:cs typeface="Tahoma"/>
              </a:rPr>
              <a:t>procedure </a:t>
            </a:r>
            <a:r>
              <a:rPr sz="1700" b="1" spc="50" dirty="0">
                <a:latin typeface="Tahoma"/>
                <a:cs typeface="Tahoma"/>
              </a:rPr>
              <a:t>has</a:t>
            </a:r>
            <a:r>
              <a:rPr sz="1700" b="1" spc="-50" dirty="0">
                <a:latin typeface="Tahoma"/>
                <a:cs typeface="Tahoma"/>
              </a:rPr>
              <a:t> </a:t>
            </a:r>
            <a:r>
              <a:rPr sz="1700" b="1" spc="80" dirty="0">
                <a:latin typeface="Tahoma"/>
                <a:cs typeface="Tahoma"/>
              </a:rPr>
              <a:t>now</a:t>
            </a:r>
            <a:r>
              <a:rPr sz="1700" b="1" spc="-10" dirty="0">
                <a:latin typeface="Tahoma"/>
                <a:cs typeface="Tahoma"/>
              </a:rPr>
              <a:t> </a:t>
            </a:r>
            <a:r>
              <a:rPr sz="1700" b="1" spc="90" dirty="0">
                <a:latin typeface="Tahoma"/>
                <a:cs typeface="Tahoma"/>
              </a:rPr>
              <a:t>made</a:t>
            </a:r>
            <a:r>
              <a:rPr sz="1700" b="1" spc="-55" dirty="0">
                <a:latin typeface="Tahoma"/>
                <a:cs typeface="Tahoma"/>
              </a:rPr>
              <a:t> </a:t>
            </a:r>
            <a:r>
              <a:rPr sz="1700" b="1" dirty="0">
                <a:latin typeface="Tahoma"/>
                <a:cs typeface="Tahoma"/>
              </a:rPr>
              <a:t>it</a:t>
            </a:r>
            <a:r>
              <a:rPr sz="1700" b="1" spc="-25" dirty="0">
                <a:latin typeface="Tahoma"/>
                <a:cs typeface="Tahoma"/>
              </a:rPr>
              <a:t> </a:t>
            </a:r>
            <a:r>
              <a:rPr sz="1700" b="1" spc="45" dirty="0">
                <a:latin typeface="Tahoma"/>
                <a:cs typeface="Tahoma"/>
              </a:rPr>
              <a:t>unpopular</a:t>
            </a:r>
            <a:endParaRPr sz="17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7079" y="1336076"/>
            <a:ext cx="2872105" cy="48640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000" spc="65" dirty="0">
                <a:solidFill>
                  <a:srgbClr val="000000"/>
                </a:solidFill>
                <a:latin typeface="Tahoma"/>
                <a:cs typeface="Tahoma"/>
              </a:rPr>
              <a:t>Complications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39767" y="2349579"/>
            <a:ext cx="1287780" cy="2559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500" b="1" spc="35" dirty="0">
                <a:latin typeface="Tahoma"/>
                <a:cs typeface="Tahoma"/>
              </a:rPr>
              <a:t>Hemorrhage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9767" y="3265341"/>
            <a:ext cx="1143000" cy="104394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500" b="1" spc="-10" dirty="0">
                <a:latin typeface="Tahoma"/>
                <a:cs typeface="Tahoma"/>
              </a:rPr>
              <a:t>Bruises</a:t>
            </a:r>
            <a:endParaRPr sz="15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15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785"/>
              </a:spcBef>
            </a:pPr>
            <a:endParaRPr sz="15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500" b="1" spc="50" dirty="0">
                <a:latin typeface="Tahoma"/>
                <a:cs typeface="Tahoma"/>
              </a:rPr>
              <a:t>Hematoma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026402" y="2349579"/>
            <a:ext cx="1507490" cy="2559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500" b="1" dirty="0">
                <a:latin typeface="Tahoma"/>
                <a:cs typeface="Tahoma"/>
              </a:rPr>
              <a:t>Perianal</a:t>
            </a:r>
            <a:r>
              <a:rPr sz="1500" b="1" spc="125" dirty="0">
                <a:latin typeface="Tahoma"/>
                <a:cs typeface="Tahoma"/>
              </a:rPr>
              <a:t> </a:t>
            </a:r>
            <a:r>
              <a:rPr sz="1500" b="1" spc="-10" dirty="0">
                <a:latin typeface="Tahoma"/>
                <a:cs typeface="Tahoma"/>
              </a:rPr>
              <a:t>fistula</a:t>
            </a:r>
            <a:endParaRPr sz="1500">
              <a:latin typeface="Tahoma"/>
              <a:cs typeface="Tahoma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59279" y="2691383"/>
            <a:ext cx="2409444" cy="2232659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5017944" y="2451717"/>
            <a:ext cx="4469765" cy="20802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005840">
              <a:lnSpc>
                <a:spcPct val="100000"/>
              </a:lnSpc>
              <a:spcBef>
                <a:spcPts val="130"/>
              </a:spcBef>
            </a:pPr>
            <a:r>
              <a:rPr sz="2800" b="1" spc="65" dirty="0">
                <a:latin typeface="Tahoma"/>
                <a:cs typeface="Tahoma"/>
              </a:rPr>
              <a:t>After</a:t>
            </a:r>
            <a:r>
              <a:rPr sz="2800" b="1" spc="-105" dirty="0">
                <a:latin typeface="Tahoma"/>
                <a:cs typeface="Tahoma"/>
              </a:rPr>
              <a:t> </a:t>
            </a:r>
            <a:r>
              <a:rPr sz="2800" b="1" spc="50" dirty="0">
                <a:latin typeface="Tahoma"/>
                <a:cs typeface="Tahoma"/>
              </a:rPr>
              <a:t>surgery</a:t>
            </a:r>
            <a:endParaRPr sz="2800">
              <a:latin typeface="Tahoma"/>
              <a:cs typeface="Tahoma"/>
            </a:endParaRPr>
          </a:p>
          <a:p>
            <a:pPr marL="12700" marR="5080" algn="just">
              <a:lnSpc>
                <a:spcPct val="105300"/>
              </a:lnSpc>
              <a:spcBef>
                <a:spcPts val="1405"/>
              </a:spcBef>
            </a:pPr>
            <a:r>
              <a:rPr sz="1500" spc="180" dirty="0">
                <a:latin typeface="Tahoma"/>
                <a:cs typeface="Tahoma"/>
              </a:rPr>
              <a:t>A</a:t>
            </a:r>
            <a:r>
              <a:rPr sz="1500" spc="90" dirty="0">
                <a:latin typeface="Tahoma"/>
                <a:cs typeface="Tahoma"/>
              </a:rPr>
              <a:t> </a:t>
            </a:r>
            <a:r>
              <a:rPr sz="1500" spc="100" dirty="0">
                <a:latin typeface="Tahoma"/>
                <a:cs typeface="Tahoma"/>
              </a:rPr>
              <a:t>keyhole</a:t>
            </a:r>
            <a:r>
              <a:rPr sz="1500" spc="90" dirty="0">
                <a:latin typeface="Tahoma"/>
                <a:cs typeface="Tahoma"/>
              </a:rPr>
              <a:t> </a:t>
            </a:r>
            <a:r>
              <a:rPr sz="1500" spc="105" dirty="0">
                <a:latin typeface="Tahoma"/>
                <a:cs typeface="Tahoma"/>
              </a:rPr>
              <a:t>defect</a:t>
            </a:r>
            <a:r>
              <a:rPr sz="1500" spc="95" dirty="0">
                <a:latin typeface="Tahoma"/>
                <a:cs typeface="Tahoma"/>
              </a:rPr>
              <a:t> </a:t>
            </a:r>
            <a:r>
              <a:rPr sz="1500" spc="155" dirty="0">
                <a:latin typeface="Tahoma"/>
                <a:cs typeface="Tahoma"/>
              </a:rPr>
              <a:t>may</a:t>
            </a:r>
            <a:r>
              <a:rPr sz="1500" spc="80" dirty="0">
                <a:latin typeface="Tahoma"/>
                <a:cs typeface="Tahoma"/>
              </a:rPr>
              <a:t> </a:t>
            </a:r>
            <a:r>
              <a:rPr sz="1500" spc="65" dirty="0">
                <a:latin typeface="Tahoma"/>
                <a:cs typeface="Tahoma"/>
              </a:rPr>
              <a:t>refer</a:t>
            </a:r>
            <a:r>
              <a:rPr sz="1500" spc="100" dirty="0">
                <a:latin typeface="Tahoma"/>
                <a:cs typeface="Tahoma"/>
              </a:rPr>
              <a:t> </a:t>
            </a:r>
            <a:r>
              <a:rPr sz="1500" spc="114" dirty="0">
                <a:latin typeface="Tahoma"/>
                <a:cs typeface="Tahoma"/>
              </a:rPr>
              <a:t>to</a:t>
            </a:r>
            <a:r>
              <a:rPr sz="1500" spc="90" dirty="0">
                <a:latin typeface="Tahoma"/>
                <a:cs typeface="Tahoma"/>
              </a:rPr>
              <a:t> </a:t>
            </a:r>
            <a:r>
              <a:rPr sz="1500" spc="100" dirty="0">
                <a:latin typeface="Tahoma"/>
                <a:cs typeface="Tahoma"/>
              </a:rPr>
              <a:t>a</a:t>
            </a:r>
            <a:r>
              <a:rPr sz="1500" spc="70" dirty="0">
                <a:latin typeface="Tahoma"/>
                <a:cs typeface="Tahoma"/>
              </a:rPr>
              <a:t> </a:t>
            </a:r>
            <a:r>
              <a:rPr sz="1500" spc="105" dirty="0">
                <a:latin typeface="Tahoma"/>
                <a:cs typeface="Tahoma"/>
              </a:rPr>
              <a:t>groove</a:t>
            </a:r>
            <a:r>
              <a:rPr sz="1500" spc="80" dirty="0">
                <a:latin typeface="Tahoma"/>
                <a:cs typeface="Tahoma"/>
              </a:rPr>
              <a:t> </a:t>
            </a:r>
            <a:r>
              <a:rPr sz="1500" spc="114" dirty="0">
                <a:latin typeface="Tahoma"/>
                <a:cs typeface="Tahoma"/>
              </a:rPr>
              <a:t>in</a:t>
            </a:r>
            <a:r>
              <a:rPr sz="1500" spc="90" dirty="0">
                <a:latin typeface="Tahoma"/>
                <a:cs typeface="Tahoma"/>
              </a:rPr>
              <a:t> </a:t>
            </a:r>
            <a:r>
              <a:rPr sz="1500" spc="95" dirty="0">
                <a:latin typeface="Tahoma"/>
                <a:cs typeface="Tahoma"/>
              </a:rPr>
              <a:t>the anal</a:t>
            </a:r>
            <a:r>
              <a:rPr sz="1500" spc="-20" dirty="0">
                <a:latin typeface="Tahoma"/>
                <a:cs typeface="Tahoma"/>
              </a:rPr>
              <a:t> </a:t>
            </a:r>
            <a:r>
              <a:rPr sz="1500" spc="100" dirty="0">
                <a:latin typeface="Tahoma"/>
                <a:cs typeface="Tahoma"/>
              </a:rPr>
              <a:t>canal</a:t>
            </a:r>
            <a:r>
              <a:rPr sz="1500" spc="-20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wall,</a:t>
            </a:r>
            <a:r>
              <a:rPr sz="1500" spc="-25" dirty="0">
                <a:latin typeface="Tahoma"/>
                <a:cs typeface="Tahoma"/>
              </a:rPr>
              <a:t> </a:t>
            </a:r>
            <a:r>
              <a:rPr sz="1500" spc="150" dirty="0">
                <a:latin typeface="Tahoma"/>
                <a:cs typeface="Tahoma"/>
              </a:rPr>
              <a:t>which</a:t>
            </a:r>
            <a:r>
              <a:rPr sz="1500" spc="-35" dirty="0">
                <a:latin typeface="Tahoma"/>
                <a:cs typeface="Tahoma"/>
              </a:rPr>
              <a:t> </a:t>
            </a:r>
            <a:r>
              <a:rPr sz="1500" spc="130" dirty="0">
                <a:latin typeface="Tahoma"/>
                <a:cs typeface="Tahoma"/>
              </a:rPr>
              <a:t>can</a:t>
            </a:r>
            <a:r>
              <a:rPr sz="1500" spc="-35" dirty="0">
                <a:latin typeface="Tahoma"/>
                <a:cs typeface="Tahoma"/>
              </a:rPr>
              <a:t> </a:t>
            </a:r>
            <a:r>
              <a:rPr sz="1500" spc="125" dirty="0">
                <a:latin typeface="Tahoma"/>
                <a:cs typeface="Tahoma"/>
              </a:rPr>
              <a:t>occur</a:t>
            </a:r>
            <a:r>
              <a:rPr sz="1500" spc="-10" dirty="0">
                <a:latin typeface="Tahoma"/>
                <a:cs typeface="Tahoma"/>
              </a:rPr>
              <a:t> </a:t>
            </a:r>
            <a:r>
              <a:rPr sz="1500" spc="70" dirty="0">
                <a:latin typeface="Tahoma"/>
                <a:cs typeface="Tahoma"/>
              </a:rPr>
              <a:t>after</a:t>
            </a:r>
            <a:r>
              <a:rPr sz="1500" spc="-10" dirty="0">
                <a:latin typeface="Tahoma"/>
                <a:cs typeface="Tahoma"/>
              </a:rPr>
              <a:t> </a:t>
            </a:r>
            <a:r>
              <a:rPr sz="1500" spc="75" dirty="0">
                <a:latin typeface="Tahoma"/>
                <a:cs typeface="Tahoma"/>
              </a:rPr>
              <a:t>posterior </a:t>
            </a:r>
            <a:r>
              <a:rPr sz="1500" spc="130" dirty="0">
                <a:latin typeface="Tahoma"/>
                <a:cs typeface="Tahoma"/>
              </a:rPr>
              <a:t>midline</a:t>
            </a:r>
            <a:r>
              <a:rPr sz="1500" spc="10" dirty="0">
                <a:latin typeface="Tahoma"/>
                <a:cs typeface="Tahoma"/>
              </a:rPr>
              <a:t>  </a:t>
            </a:r>
            <a:r>
              <a:rPr sz="1500" spc="100" dirty="0">
                <a:latin typeface="Tahoma"/>
                <a:cs typeface="Tahoma"/>
              </a:rPr>
              <a:t>fissurectomy</a:t>
            </a:r>
            <a:r>
              <a:rPr sz="1500" spc="10" dirty="0">
                <a:latin typeface="Tahoma"/>
                <a:cs typeface="Tahoma"/>
              </a:rPr>
              <a:t>  </a:t>
            </a:r>
            <a:r>
              <a:rPr sz="1500" spc="80" dirty="0">
                <a:latin typeface="Tahoma"/>
                <a:cs typeface="Tahoma"/>
              </a:rPr>
              <a:t>or</a:t>
            </a:r>
            <a:r>
              <a:rPr sz="1500" spc="15" dirty="0">
                <a:latin typeface="Tahoma"/>
                <a:cs typeface="Tahoma"/>
              </a:rPr>
              <a:t>  </a:t>
            </a:r>
            <a:r>
              <a:rPr sz="1500" spc="100" dirty="0">
                <a:latin typeface="Tahoma"/>
                <a:cs typeface="Tahoma"/>
              </a:rPr>
              <a:t>fistulotomy</a:t>
            </a:r>
            <a:r>
              <a:rPr sz="1500" spc="10" dirty="0">
                <a:latin typeface="Tahoma"/>
                <a:cs typeface="Tahoma"/>
              </a:rPr>
              <a:t>  </a:t>
            </a:r>
            <a:r>
              <a:rPr sz="1500" spc="140" dirty="0">
                <a:latin typeface="Tahoma"/>
                <a:cs typeface="Tahoma"/>
              </a:rPr>
              <a:t>and</a:t>
            </a:r>
            <a:r>
              <a:rPr sz="1500" spc="484" dirty="0">
                <a:latin typeface="Tahoma"/>
                <a:cs typeface="Tahoma"/>
              </a:rPr>
              <a:t> </a:t>
            </a:r>
            <a:r>
              <a:rPr sz="1500" spc="-20" dirty="0">
                <a:latin typeface="Tahoma"/>
                <a:cs typeface="Tahoma"/>
              </a:rPr>
              <a:t>it’s </a:t>
            </a:r>
            <a:r>
              <a:rPr sz="1500" spc="95" dirty="0">
                <a:latin typeface="Tahoma"/>
                <a:cs typeface="Tahoma"/>
              </a:rPr>
              <a:t>associated</a:t>
            </a:r>
            <a:r>
              <a:rPr sz="1500" spc="355" dirty="0">
                <a:latin typeface="Tahoma"/>
                <a:cs typeface="Tahoma"/>
              </a:rPr>
              <a:t>  </a:t>
            </a:r>
            <a:r>
              <a:rPr sz="1500" spc="125" dirty="0">
                <a:latin typeface="Tahoma"/>
                <a:cs typeface="Tahoma"/>
              </a:rPr>
              <a:t>with</a:t>
            </a:r>
            <a:r>
              <a:rPr sz="1500" spc="355" dirty="0">
                <a:latin typeface="Tahoma"/>
                <a:cs typeface="Tahoma"/>
              </a:rPr>
              <a:t>  </a:t>
            </a:r>
            <a:r>
              <a:rPr sz="1500" spc="140" dirty="0">
                <a:latin typeface="Tahoma"/>
                <a:cs typeface="Tahoma"/>
              </a:rPr>
              <a:t>minor</a:t>
            </a:r>
            <a:r>
              <a:rPr sz="1500" spc="370" dirty="0">
                <a:latin typeface="Tahoma"/>
                <a:cs typeface="Tahoma"/>
              </a:rPr>
              <a:t>  </a:t>
            </a:r>
            <a:r>
              <a:rPr sz="1500" spc="110" dirty="0">
                <a:latin typeface="Tahoma"/>
                <a:cs typeface="Tahoma"/>
              </a:rPr>
              <a:t>degrees</a:t>
            </a:r>
            <a:r>
              <a:rPr sz="1500" spc="365" dirty="0">
                <a:latin typeface="Tahoma"/>
                <a:cs typeface="Tahoma"/>
              </a:rPr>
              <a:t>  </a:t>
            </a:r>
            <a:r>
              <a:rPr sz="1500" spc="70" dirty="0">
                <a:latin typeface="Tahoma"/>
                <a:cs typeface="Tahoma"/>
              </a:rPr>
              <a:t>of</a:t>
            </a:r>
            <a:r>
              <a:rPr sz="1500" spc="355" dirty="0">
                <a:latin typeface="Tahoma"/>
                <a:cs typeface="Tahoma"/>
              </a:rPr>
              <a:t>  </a:t>
            </a:r>
            <a:r>
              <a:rPr sz="1500" spc="70" dirty="0">
                <a:latin typeface="Tahoma"/>
                <a:cs typeface="Tahoma"/>
              </a:rPr>
              <a:t>fecal </a:t>
            </a:r>
            <a:r>
              <a:rPr sz="1500" spc="100" dirty="0">
                <a:latin typeface="Tahoma"/>
                <a:cs typeface="Tahoma"/>
              </a:rPr>
              <a:t>incontinence,</a:t>
            </a:r>
            <a:r>
              <a:rPr sz="1500" spc="125" dirty="0">
                <a:latin typeface="Tahoma"/>
                <a:cs typeface="Tahoma"/>
              </a:rPr>
              <a:t> </a:t>
            </a:r>
            <a:r>
              <a:rPr sz="1500" spc="110" dirty="0">
                <a:latin typeface="Tahoma"/>
                <a:cs typeface="Tahoma"/>
              </a:rPr>
              <a:t>allowing</a:t>
            </a:r>
            <a:r>
              <a:rPr sz="1500" spc="140" dirty="0">
                <a:latin typeface="Tahoma"/>
                <a:cs typeface="Tahoma"/>
              </a:rPr>
              <a:t> </a:t>
            </a:r>
            <a:r>
              <a:rPr sz="1500" spc="114" dirty="0">
                <a:latin typeface="Tahoma"/>
                <a:cs typeface="Tahoma"/>
              </a:rPr>
              <a:t>seepage</a:t>
            </a:r>
            <a:r>
              <a:rPr sz="1500" spc="120" dirty="0">
                <a:latin typeface="Tahoma"/>
                <a:cs typeface="Tahoma"/>
              </a:rPr>
              <a:t> </a:t>
            </a:r>
            <a:r>
              <a:rPr sz="1500" spc="70" dirty="0">
                <a:latin typeface="Tahoma"/>
                <a:cs typeface="Tahoma"/>
              </a:rPr>
              <a:t>of</a:t>
            </a:r>
            <a:r>
              <a:rPr sz="1500" spc="120" dirty="0">
                <a:latin typeface="Tahoma"/>
                <a:cs typeface="Tahoma"/>
              </a:rPr>
              <a:t> </a:t>
            </a:r>
            <a:r>
              <a:rPr sz="1500" spc="114" dirty="0">
                <a:latin typeface="Tahoma"/>
                <a:cs typeface="Tahoma"/>
              </a:rPr>
              <a:t>liquid</a:t>
            </a:r>
            <a:r>
              <a:rPr sz="1500" spc="120" dirty="0">
                <a:latin typeface="Tahoma"/>
                <a:cs typeface="Tahoma"/>
              </a:rPr>
              <a:t> </a:t>
            </a:r>
            <a:r>
              <a:rPr sz="1500" spc="70" dirty="0">
                <a:latin typeface="Tahoma"/>
                <a:cs typeface="Tahoma"/>
              </a:rPr>
              <a:t>stool </a:t>
            </a:r>
            <a:r>
              <a:rPr sz="1500" spc="85" dirty="0">
                <a:latin typeface="Tahoma"/>
                <a:cs typeface="Tahoma"/>
              </a:rPr>
              <a:t>or</a:t>
            </a:r>
            <a:r>
              <a:rPr sz="1500" spc="-105" dirty="0">
                <a:latin typeface="Tahoma"/>
                <a:cs typeface="Tahoma"/>
              </a:rPr>
              <a:t> </a:t>
            </a:r>
            <a:r>
              <a:rPr sz="1500" spc="120" dirty="0">
                <a:latin typeface="Tahoma"/>
                <a:cs typeface="Tahoma"/>
              </a:rPr>
              <a:t>mucus</a:t>
            </a:r>
            <a:r>
              <a:rPr sz="1500" b="1" spc="120" dirty="0">
                <a:latin typeface="Tahoma"/>
                <a:cs typeface="Tahoma"/>
              </a:rPr>
              <a:t>.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0328" y="5615523"/>
            <a:ext cx="3867785" cy="737235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 marR="5080" algn="just">
              <a:lnSpc>
                <a:spcPct val="105300"/>
              </a:lnSpc>
              <a:spcBef>
                <a:spcPts val="15"/>
              </a:spcBef>
            </a:pPr>
            <a:r>
              <a:rPr sz="1500" b="1" dirty="0">
                <a:latin typeface="Tahoma"/>
                <a:cs typeface="Tahoma"/>
              </a:rPr>
              <a:t>Incontinence,</a:t>
            </a:r>
            <a:r>
              <a:rPr sz="1500" b="1" spc="190" dirty="0">
                <a:latin typeface="Tahoma"/>
                <a:cs typeface="Tahoma"/>
              </a:rPr>
              <a:t>  </a:t>
            </a:r>
            <a:r>
              <a:rPr sz="1500" b="1" spc="50" dirty="0">
                <a:latin typeface="Tahoma"/>
                <a:cs typeface="Tahoma"/>
              </a:rPr>
              <a:t>which</a:t>
            </a:r>
            <a:r>
              <a:rPr sz="1500" b="1" spc="204" dirty="0">
                <a:latin typeface="Tahoma"/>
                <a:cs typeface="Tahoma"/>
              </a:rPr>
              <a:t>  </a:t>
            </a:r>
            <a:r>
              <a:rPr sz="1500" b="1" spc="55" dirty="0">
                <a:latin typeface="Tahoma"/>
                <a:cs typeface="Tahoma"/>
              </a:rPr>
              <a:t>may</a:t>
            </a:r>
            <a:r>
              <a:rPr sz="1500" b="1" spc="195" dirty="0">
                <a:latin typeface="Tahoma"/>
                <a:cs typeface="Tahoma"/>
              </a:rPr>
              <a:t>  </a:t>
            </a:r>
            <a:r>
              <a:rPr sz="1500" b="1" dirty="0">
                <a:latin typeface="Tahoma"/>
                <a:cs typeface="Tahoma"/>
              </a:rPr>
              <a:t>affect</a:t>
            </a:r>
            <a:r>
              <a:rPr sz="1500" b="1" spc="200" dirty="0">
                <a:latin typeface="Tahoma"/>
                <a:cs typeface="Tahoma"/>
              </a:rPr>
              <a:t>  </a:t>
            </a:r>
            <a:r>
              <a:rPr sz="1500" b="1" spc="40" dirty="0">
                <a:latin typeface="Tahoma"/>
                <a:cs typeface="Tahoma"/>
              </a:rPr>
              <a:t>up </a:t>
            </a:r>
            <a:r>
              <a:rPr sz="1500" b="1" dirty="0">
                <a:latin typeface="Tahoma"/>
                <a:cs typeface="Tahoma"/>
              </a:rPr>
              <a:t>to30%</a:t>
            </a:r>
            <a:r>
              <a:rPr sz="1500" b="1" spc="425" dirty="0">
                <a:latin typeface="Tahoma"/>
                <a:cs typeface="Tahoma"/>
              </a:rPr>
              <a:t>   </a:t>
            </a:r>
            <a:r>
              <a:rPr sz="1500" b="1" dirty="0">
                <a:latin typeface="Tahoma"/>
                <a:cs typeface="Tahoma"/>
              </a:rPr>
              <a:t>of</a:t>
            </a:r>
            <a:r>
              <a:rPr sz="1500" b="1" spc="425" dirty="0">
                <a:latin typeface="Tahoma"/>
                <a:cs typeface="Tahoma"/>
              </a:rPr>
              <a:t>   </a:t>
            </a:r>
            <a:r>
              <a:rPr sz="1500" b="1" dirty="0">
                <a:latin typeface="Tahoma"/>
                <a:cs typeface="Tahoma"/>
              </a:rPr>
              <a:t>patients,</a:t>
            </a:r>
            <a:r>
              <a:rPr sz="1500" b="1" spc="430" dirty="0">
                <a:latin typeface="Tahoma"/>
                <a:cs typeface="Tahoma"/>
              </a:rPr>
              <a:t>   </a:t>
            </a:r>
            <a:r>
              <a:rPr sz="1500" b="1" spc="-10" dirty="0">
                <a:latin typeface="Tahoma"/>
                <a:cs typeface="Tahoma"/>
              </a:rPr>
              <a:t>particularly </a:t>
            </a:r>
            <a:r>
              <a:rPr sz="1500" b="1" spc="55" dirty="0">
                <a:latin typeface="Tahoma"/>
                <a:cs typeface="Tahoma"/>
              </a:rPr>
              <a:t>womenduring</a:t>
            </a:r>
            <a:r>
              <a:rPr sz="1500" b="1" spc="30" dirty="0">
                <a:latin typeface="Tahoma"/>
                <a:cs typeface="Tahoma"/>
              </a:rPr>
              <a:t> </a:t>
            </a:r>
            <a:r>
              <a:rPr sz="1500" b="1" dirty="0">
                <a:latin typeface="Tahoma"/>
                <a:cs typeface="Tahoma"/>
              </a:rPr>
              <a:t>anal</a:t>
            </a:r>
            <a:r>
              <a:rPr sz="1500" b="1" spc="15" dirty="0">
                <a:latin typeface="Tahoma"/>
                <a:cs typeface="Tahoma"/>
              </a:rPr>
              <a:t> </a:t>
            </a:r>
            <a:r>
              <a:rPr sz="1500" b="1" dirty="0">
                <a:latin typeface="Tahoma"/>
                <a:cs typeface="Tahoma"/>
              </a:rPr>
              <a:t>vaginal</a:t>
            </a:r>
            <a:r>
              <a:rPr sz="1500" b="1" spc="15" dirty="0">
                <a:latin typeface="Tahoma"/>
                <a:cs typeface="Tahoma"/>
              </a:rPr>
              <a:t> </a:t>
            </a:r>
            <a:r>
              <a:rPr sz="1500" b="1" spc="-10" dirty="0">
                <a:latin typeface="Tahoma"/>
                <a:cs typeface="Tahoma"/>
              </a:rPr>
              <a:t>delivery</a:t>
            </a:r>
            <a:endParaRPr sz="15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057655"/>
            <a:ext cx="10058400" cy="5659120"/>
            <a:chOff x="0" y="1057655"/>
            <a:chExt cx="10058400" cy="56591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057655"/>
              <a:ext cx="10058400" cy="565708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20911" y="6377939"/>
              <a:ext cx="1196339" cy="29565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286500" y="1057655"/>
              <a:ext cx="3771900" cy="5659120"/>
            </a:xfrm>
            <a:custGeom>
              <a:avLst/>
              <a:gdLst/>
              <a:ahLst/>
              <a:cxnLst/>
              <a:rect l="l" t="t" r="r" b="b"/>
              <a:pathLst>
                <a:path w="3771900" h="5659120">
                  <a:moveTo>
                    <a:pt x="3771900" y="5658611"/>
                  </a:moveTo>
                  <a:lnTo>
                    <a:pt x="0" y="5658611"/>
                  </a:lnTo>
                  <a:lnTo>
                    <a:pt x="0" y="0"/>
                  </a:lnTo>
                  <a:lnTo>
                    <a:pt x="3771900" y="0"/>
                  </a:lnTo>
                  <a:lnTo>
                    <a:pt x="3771900" y="565861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83342" y="2465177"/>
            <a:ext cx="4112260" cy="48640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000" spc="70" dirty="0">
                <a:solidFill>
                  <a:srgbClr val="000000"/>
                </a:solidFill>
                <a:latin typeface="Tahoma"/>
                <a:cs typeface="Tahoma"/>
              </a:rPr>
              <a:t>Anorectal</a:t>
            </a:r>
            <a:r>
              <a:rPr sz="3000" spc="-3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3000" spc="65" dirty="0">
                <a:solidFill>
                  <a:srgbClr val="000000"/>
                </a:solidFill>
                <a:latin typeface="Tahoma"/>
                <a:cs typeface="Tahoma"/>
              </a:rPr>
              <a:t>Abscesses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37304" y="3614110"/>
            <a:ext cx="5772150" cy="1031240"/>
          </a:xfrm>
          <a:prstGeom prst="rect">
            <a:avLst/>
          </a:prstGeom>
        </p:spPr>
        <p:txBody>
          <a:bodyPr vert="horz" wrap="square" lIns="0" tIns="654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1300" spc="-114" dirty="0">
                <a:solidFill>
                  <a:srgbClr val="3D3838"/>
                </a:solidFill>
                <a:latin typeface="Tahoma"/>
                <a:cs typeface="Tahoma"/>
              </a:rPr>
              <a:t>→Acute</a:t>
            </a:r>
            <a:r>
              <a:rPr sz="1300" spc="-12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3D3838"/>
                </a:solidFill>
                <a:latin typeface="Tahoma"/>
                <a:cs typeface="Tahoma"/>
              </a:rPr>
              <a:t>anal</a:t>
            </a:r>
            <a:r>
              <a:rPr sz="1300" spc="-13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3D3838"/>
                </a:solidFill>
                <a:latin typeface="Tahoma"/>
                <a:cs typeface="Tahoma"/>
              </a:rPr>
              <a:t>sepsis</a:t>
            </a:r>
            <a:r>
              <a:rPr sz="1300" spc="-12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is</a:t>
            </a:r>
            <a:r>
              <a:rPr sz="1300" spc="-11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3D3838"/>
                </a:solidFill>
                <a:latin typeface="Tahoma"/>
                <a:cs typeface="Tahoma"/>
              </a:rPr>
              <a:t>common.</a:t>
            </a:r>
            <a:r>
              <a:rPr sz="1300" spc="-10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50" dirty="0">
                <a:solidFill>
                  <a:srgbClr val="3D3838"/>
                </a:solidFill>
                <a:latin typeface="Tahoma"/>
                <a:cs typeface="Tahoma"/>
              </a:rPr>
              <a:t>(More</a:t>
            </a:r>
            <a:r>
              <a:rPr sz="1300" spc="-10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in</a:t>
            </a:r>
            <a:r>
              <a:rPr sz="1300" spc="-12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3D3838"/>
                </a:solidFill>
                <a:latin typeface="Tahoma"/>
                <a:cs typeface="Tahoma"/>
              </a:rPr>
              <a:t>men)</a:t>
            </a:r>
            <a:endParaRPr sz="1300">
              <a:latin typeface="Tahoma"/>
              <a:cs typeface="Tahoma"/>
            </a:endParaRPr>
          </a:p>
          <a:p>
            <a:pPr marL="12700" marR="5080">
              <a:lnSpc>
                <a:spcPct val="126899"/>
              </a:lnSpc>
              <a:spcBef>
                <a:spcPts val="5"/>
              </a:spcBef>
            </a:pPr>
            <a:r>
              <a:rPr sz="1300" spc="-290" dirty="0">
                <a:solidFill>
                  <a:srgbClr val="3D3838"/>
                </a:solidFill>
                <a:latin typeface="Tahoma"/>
                <a:cs typeface="Tahoma"/>
              </a:rPr>
              <a:t>→A</a:t>
            </a:r>
            <a:r>
              <a:rPr sz="1300" spc="-114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3D3838"/>
                </a:solidFill>
                <a:latin typeface="Tahoma"/>
                <a:cs typeface="Tahoma"/>
              </a:rPr>
              <a:t>fundamental</a:t>
            </a:r>
            <a:r>
              <a:rPr sz="1300" spc="-13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dirty="0">
                <a:solidFill>
                  <a:srgbClr val="3D3838"/>
                </a:solidFill>
                <a:latin typeface="Tahoma"/>
                <a:cs typeface="Tahoma"/>
              </a:rPr>
              <a:t>distinction</a:t>
            </a:r>
            <a:r>
              <a:rPr sz="1300" spc="-15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3D3838"/>
                </a:solidFill>
                <a:latin typeface="Tahoma"/>
                <a:cs typeface="Tahoma"/>
              </a:rPr>
              <a:t>that</a:t>
            </a:r>
            <a:r>
              <a:rPr sz="1300" spc="-13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35" dirty="0">
                <a:solidFill>
                  <a:srgbClr val="3D3838"/>
                </a:solidFill>
                <a:latin typeface="Tahoma"/>
                <a:cs typeface="Tahoma"/>
              </a:rPr>
              <a:t>has</a:t>
            </a:r>
            <a:r>
              <a:rPr sz="1300" spc="-114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dirty="0">
                <a:solidFill>
                  <a:srgbClr val="3D3838"/>
                </a:solidFill>
                <a:latin typeface="Tahoma"/>
                <a:cs typeface="Tahoma"/>
              </a:rPr>
              <a:t>to</a:t>
            </a:r>
            <a:r>
              <a:rPr sz="1300" spc="-14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3D3838"/>
                </a:solidFill>
                <a:latin typeface="Tahoma"/>
                <a:cs typeface="Tahoma"/>
              </a:rPr>
              <a:t>be</a:t>
            </a:r>
            <a:r>
              <a:rPr sz="1300" spc="-11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3D3838"/>
                </a:solidFill>
                <a:latin typeface="Tahoma"/>
                <a:cs typeface="Tahoma"/>
              </a:rPr>
              <a:t>made</a:t>
            </a:r>
            <a:r>
              <a:rPr sz="1300" spc="-11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is</a:t>
            </a:r>
            <a:r>
              <a:rPr sz="1300" spc="-13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3D3838"/>
                </a:solidFill>
                <a:latin typeface="Tahoma"/>
                <a:cs typeface="Tahoma"/>
              </a:rPr>
              <a:t>whether</a:t>
            </a:r>
            <a:r>
              <a:rPr sz="1300" spc="-114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3D3838"/>
                </a:solidFill>
                <a:latin typeface="Tahoma"/>
                <a:cs typeface="Tahoma"/>
              </a:rPr>
              <a:t>the</a:t>
            </a:r>
            <a:r>
              <a:rPr sz="1300" spc="-11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3D3838"/>
                </a:solidFill>
                <a:latin typeface="Tahoma"/>
                <a:cs typeface="Tahoma"/>
              </a:rPr>
              <a:t>sepsis</a:t>
            </a:r>
            <a:r>
              <a:rPr sz="1300" spc="-14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is</a:t>
            </a:r>
            <a:r>
              <a:rPr sz="1300" spc="-13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dirty="0">
                <a:solidFill>
                  <a:srgbClr val="3D3838"/>
                </a:solidFill>
                <a:latin typeface="Tahoma"/>
                <a:cs typeface="Tahoma"/>
              </a:rPr>
              <a:t>in</a:t>
            </a:r>
            <a:r>
              <a:rPr sz="1300" spc="-12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3D3838"/>
                </a:solidFill>
                <a:latin typeface="Tahoma"/>
                <a:cs typeface="Tahoma"/>
              </a:rPr>
              <a:t>that</a:t>
            </a:r>
            <a:r>
              <a:rPr sz="1300" spc="-114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3D3838"/>
                </a:solidFill>
                <a:latin typeface="Tahoma"/>
                <a:cs typeface="Tahoma"/>
              </a:rPr>
              <a:t>area </a:t>
            </a:r>
            <a:r>
              <a:rPr sz="1300" spc="-30" dirty="0">
                <a:solidFill>
                  <a:srgbClr val="3D3838"/>
                </a:solidFill>
                <a:latin typeface="Tahoma"/>
                <a:cs typeface="Tahoma"/>
              </a:rPr>
              <a:t>by</a:t>
            </a:r>
            <a:r>
              <a:rPr sz="1300" spc="-12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3D3838"/>
                </a:solidFill>
                <a:latin typeface="Tahoma"/>
                <a:cs typeface="Tahoma"/>
              </a:rPr>
              <a:t>chance</a:t>
            </a:r>
            <a:r>
              <a:rPr sz="1300" spc="-114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3D3838"/>
                </a:solidFill>
                <a:latin typeface="Tahoma"/>
                <a:cs typeface="Tahoma"/>
              </a:rPr>
              <a:t>(simple</a:t>
            </a:r>
            <a:r>
              <a:rPr sz="1300" spc="-114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boil,</a:t>
            </a:r>
            <a:r>
              <a:rPr sz="1300" spc="-12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skin</a:t>
            </a:r>
            <a:r>
              <a:rPr sz="1300" spc="-13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35" dirty="0">
                <a:solidFill>
                  <a:srgbClr val="3D3838"/>
                </a:solidFill>
                <a:latin typeface="Tahoma"/>
                <a:cs typeface="Tahoma"/>
              </a:rPr>
              <a:t>appendage</a:t>
            </a:r>
            <a:r>
              <a:rPr sz="1300" spc="-10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3D3838"/>
                </a:solidFill>
                <a:latin typeface="Tahoma"/>
                <a:cs typeface="Tahoma"/>
              </a:rPr>
              <a:t>infection)</a:t>
            </a:r>
            <a:r>
              <a:rPr sz="1300" spc="-15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or</a:t>
            </a:r>
            <a:r>
              <a:rPr sz="1300" spc="-12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3D3838"/>
                </a:solidFill>
                <a:latin typeface="Tahoma"/>
                <a:cs typeface="Tahoma"/>
              </a:rPr>
              <a:t>whether</a:t>
            </a:r>
            <a:r>
              <a:rPr sz="1300" spc="-8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dirty="0">
                <a:solidFill>
                  <a:srgbClr val="3D3838"/>
                </a:solidFill>
                <a:latin typeface="Tahoma"/>
                <a:cs typeface="Tahoma"/>
              </a:rPr>
              <a:t>it</a:t>
            </a:r>
            <a:r>
              <a:rPr sz="1300" spc="-12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35" dirty="0">
                <a:solidFill>
                  <a:srgbClr val="3D3838"/>
                </a:solidFill>
                <a:latin typeface="Tahoma"/>
                <a:cs typeface="Tahoma"/>
              </a:rPr>
              <a:t>has</a:t>
            </a:r>
            <a:r>
              <a:rPr sz="1300" spc="-12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3D3838"/>
                </a:solidFill>
                <a:latin typeface="Tahoma"/>
                <a:cs typeface="Tahoma"/>
              </a:rPr>
              <a:t>arisen</a:t>
            </a:r>
            <a:r>
              <a:rPr sz="1300" spc="-114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3D3838"/>
                </a:solidFill>
                <a:latin typeface="Tahoma"/>
                <a:cs typeface="Tahoma"/>
              </a:rPr>
              <a:t>as</a:t>
            </a:r>
            <a:r>
              <a:rPr sz="1300" spc="-12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50" dirty="0">
                <a:solidFill>
                  <a:srgbClr val="3D3838"/>
                </a:solidFill>
                <a:latin typeface="Tahoma"/>
                <a:cs typeface="Tahoma"/>
              </a:rPr>
              <a:t>a </a:t>
            </a:r>
            <a:r>
              <a:rPr sz="1300" spc="-25" dirty="0">
                <a:solidFill>
                  <a:srgbClr val="3D3838"/>
                </a:solidFill>
                <a:latin typeface="Tahoma"/>
                <a:cs typeface="Tahoma"/>
              </a:rPr>
              <a:t>consequence</a:t>
            </a:r>
            <a:r>
              <a:rPr sz="1300" spc="-14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3D3838"/>
                </a:solidFill>
                <a:latin typeface="Tahoma"/>
                <a:cs typeface="Tahoma"/>
              </a:rPr>
              <a:t>of</a:t>
            </a:r>
            <a:r>
              <a:rPr sz="1300" spc="-9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3D3838"/>
                </a:solidFill>
                <a:latin typeface="Tahoma"/>
                <a:cs typeface="Tahoma"/>
              </a:rPr>
              <a:t>the</a:t>
            </a:r>
            <a:r>
              <a:rPr sz="1300" spc="-10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3D3838"/>
                </a:solidFill>
                <a:latin typeface="Tahoma"/>
                <a:cs typeface="Tahoma"/>
              </a:rPr>
              <a:t>presence</a:t>
            </a:r>
            <a:r>
              <a:rPr sz="1300" spc="-12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3D3838"/>
                </a:solidFill>
                <a:latin typeface="Tahoma"/>
                <a:cs typeface="Tahoma"/>
              </a:rPr>
              <a:t>of</a:t>
            </a:r>
            <a:r>
              <a:rPr sz="1300" spc="-13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3D3838"/>
                </a:solidFill>
                <a:latin typeface="Tahoma"/>
                <a:cs typeface="Tahoma"/>
              </a:rPr>
              <a:t>the</a:t>
            </a:r>
            <a:r>
              <a:rPr sz="1300" spc="-12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3D3838"/>
                </a:solidFill>
                <a:latin typeface="Tahoma"/>
                <a:cs typeface="Tahoma"/>
              </a:rPr>
              <a:t>anorectum,</a:t>
            </a:r>
            <a:r>
              <a:rPr sz="1300" spc="-10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specifically</a:t>
            </a:r>
            <a:r>
              <a:rPr sz="1300" spc="-15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3D3838"/>
                </a:solidFill>
                <a:latin typeface="Tahoma"/>
                <a:cs typeface="Tahoma"/>
              </a:rPr>
              <a:t>the</a:t>
            </a:r>
            <a:r>
              <a:rPr sz="1300" spc="-12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3D3838"/>
                </a:solidFill>
                <a:latin typeface="Tahoma"/>
                <a:cs typeface="Tahoma"/>
              </a:rPr>
              <a:t>anal</a:t>
            </a:r>
            <a:r>
              <a:rPr sz="1300" spc="-12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glands.</a:t>
            </a:r>
            <a:endParaRPr sz="1300">
              <a:latin typeface="Tahoma"/>
              <a:cs typeface="Tahom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91312" y="4975860"/>
            <a:ext cx="277495" cy="277495"/>
            <a:chOff x="591312" y="4975860"/>
            <a:chExt cx="277495" cy="277495"/>
          </a:xfrm>
        </p:grpSpPr>
        <p:sp>
          <p:nvSpPr>
            <p:cNvPr id="9" name="object 9"/>
            <p:cNvSpPr/>
            <p:nvPr/>
          </p:nvSpPr>
          <p:spPr>
            <a:xfrm>
              <a:off x="594360" y="4978908"/>
              <a:ext cx="271780" cy="271780"/>
            </a:xfrm>
            <a:custGeom>
              <a:avLst/>
              <a:gdLst/>
              <a:ahLst/>
              <a:cxnLst/>
              <a:rect l="l" t="t" r="r" b="b"/>
              <a:pathLst>
                <a:path w="271780" h="271779">
                  <a:moveTo>
                    <a:pt x="135636" y="271272"/>
                  </a:moveTo>
                  <a:lnTo>
                    <a:pt x="92854" y="264334"/>
                  </a:lnTo>
                  <a:lnTo>
                    <a:pt x="55632" y="245034"/>
                  </a:lnTo>
                  <a:lnTo>
                    <a:pt x="26237" y="215639"/>
                  </a:lnTo>
                  <a:lnTo>
                    <a:pt x="6937" y="178417"/>
                  </a:lnTo>
                  <a:lnTo>
                    <a:pt x="0" y="135636"/>
                  </a:lnTo>
                  <a:lnTo>
                    <a:pt x="6937" y="92854"/>
                  </a:lnTo>
                  <a:lnTo>
                    <a:pt x="26237" y="55632"/>
                  </a:lnTo>
                  <a:lnTo>
                    <a:pt x="55632" y="26237"/>
                  </a:lnTo>
                  <a:lnTo>
                    <a:pt x="92854" y="6937"/>
                  </a:lnTo>
                  <a:lnTo>
                    <a:pt x="135636" y="0"/>
                  </a:lnTo>
                  <a:lnTo>
                    <a:pt x="178417" y="6937"/>
                  </a:lnTo>
                  <a:lnTo>
                    <a:pt x="215639" y="26237"/>
                  </a:lnTo>
                  <a:lnTo>
                    <a:pt x="245034" y="55632"/>
                  </a:lnTo>
                  <a:lnTo>
                    <a:pt x="264334" y="92854"/>
                  </a:lnTo>
                  <a:lnTo>
                    <a:pt x="271272" y="135636"/>
                  </a:lnTo>
                  <a:lnTo>
                    <a:pt x="264334" y="178417"/>
                  </a:lnTo>
                  <a:lnTo>
                    <a:pt x="245034" y="215639"/>
                  </a:lnTo>
                  <a:lnTo>
                    <a:pt x="215639" y="245034"/>
                  </a:lnTo>
                  <a:lnTo>
                    <a:pt x="178417" y="264334"/>
                  </a:lnTo>
                  <a:lnTo>
                    <a:pt x="135636" y="271272"/>
                  </a:lnTo>
                  <a:close/>
                </a:path>
              </a:pathLst>
            </a:custGeom>
            <a:solidFill>
              <a:srgbClr val="8C7C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91312" y="4975860"/>
              <a:ext cx="277495" cy="277495"/>
            </a:xfrm>
            <a:custGeom>
              <a:avLst/>
              <a:gdLst/>
              <a:ahLst/>
              <a:cxnLst/>
              <a:rect l="l" t="t" r="r" b="b"/>
              <a:pathLst>
                <a:path w="277494" h="277495">
                  <a:moveTo>
                    <a:pt x="136863" y="277071"/>
                  </a:moveTo>
                  <a:lnTo>
                    <a:pt x="95000" y="270260"/>
                  </a:lnTo>
                  <a:lnTo>
                    <a:pt x="56948" y="250496"/>
                  </a:lnTo>
                  <a:lnTo>
                    <a:pt x="26871" y="220419"/>
                  </a:lnTo>
                  <a:lnTo>
                    <a:pt x="7107" y="182367"/>
                  </a:lnTo>
                  <a:lnTo>
                    <a:pt x="0" y="138684"/>
                  </a:lnTo>
                  <a:lnTo>
                    <a:pt x="7107" y="95000"/>
                  </a:lnTo>
                  <a:lnTo>
                    <a:pt x="26871" y="56948"/>
                  </a:lnTo>
                  <a:lnTo>
                    <a:pt x="56948" y="26871"/>
                  </a:lnTo>
                  <a:lnTo>
                    <a:pt x="95000" y="7107"/>
                  </a:lnTo>
                  <a:lnTo>
                    <a:pt x="138684" y="0"/>
                  </a:lnTo>
                  <a:lnTo>
                    <a:pt x="138684" y="3048"/>
                  </a:lnTo>
                  <a:lnTo>
                    <a:pt x="137160" y="4572"/>
                  </a:lnTo>
                  <a:lnTo>
                    <a:pt x="138684" y="6096"/>
                  </a:lnTo>
                  <a:lnTo>
                    <a:pt x="96804" y="12862"/>
                  </a:lnTo>
                  <a:lnTo>
                    <a:pt x="60411" y="31699"/>
                  </a:lnTo>
                  <a:lnTo>
                    <a:pt x="31699" y="60411"/>
                  </a:lnTo>
                  <a:lnTo>
                    <a:pt x="12862" y="96804"/>
                  </a:lnTo>
                  <a:lnTo>
                    <a:pt x="6096" y="138684"/>
                  </a:lnTo>
                  <a:lnTo>
                    <a:pt x="12862" y="180563"/>
                  </a:lnTo>
                  <a:lnTo>
                    <a:pt x="31699" y="216956"/>
                  </a:lnTo>
                  <a:lnTo>
                    <a:pt x="60411" y="245668"/>
                  </a:lnTo>
                  <a:lnTo>
                    <a:pt x="96804" y="264505"/>
                  </a:lnTo>
                  <a:lnTo>
                    <a:pt x="138684" y="271272"/>
                  </a:lnTo>
                  <a:lnTo>
                    <a:pt x="137160" y="271272"/>
                  </a:lnTo>
                  <a:lnTo>
                    <a:pt x="135636" y="272796"/>
                  </a:lnTo>
                  <a:lnTo>
                    <a:pt x="135636" y="275844"/>
                  </a:lnTo>
                  <a:lnTo>
                    <a:pt x="136863" y="277071"/>
                  </a:lnTo>
                  <a:close/>
                </a:path>
                <a:path w="277494" h="277495">
                  <a:moveTo>
                    <a:pt x="140504" y="296"/>
                  </a:moveTo>
                  <a:lnTo>
                    <a:pt x="138684" y="0"/>
                  </a:lnTo>
                  <a:lnTo>
                    <a:pt x="140208" y="0"/>
                  </a:lnTo>
                  <a:lnTo>
                    <a:pt x="140504" y="296"/>
                  </a:lnTo>
                  <a:close/>
                </a:path>
                <a:path w="277494" h="277495">
                  <a:moveTo>
                    <a:pt x="272795" y="138684"/>
                  </a:moveTo>
                  <a:lnTo>
                    <a:pt x="265870" y="96804"/>
                  </a:lnTo>
                  <a:lnTo>
                    <a:pt x="246656" y="60411"/>
                  </a:lnTo>
                  <a:lnTo>
                    <a:pt x="217493" y="31699"/>
                  </a:lnTo>
                  <a:lnTo>
                    <a:pt x="180722" y="12862"/>
                  </a:lnTo>
                  <a:lnTo>
                    <a:pt x="138684" y="6096"/>
                  </a:lnTo>
                  <a:lnTo>
                    <a:pt x="138684" y="3048"/>
                  </a:lnTo>
                  <a:lnTo>
                    <a:pt x="141732" y="1524"/>
                  </a:lnTo>
                  <a:lnTo>
                    <a:pt x="140504" y="296"/>
                  </a:lnTo>
                  <a:lnTo>
                    <a:pt x="182367" y="7107"/>
                  </a:lnTo>
                  <a:lnTo>
                    <a:pt x="220419" y="26871"/>
                  </a:lnTo>
                  <a:lnTo>
                    <a:pt x="250496" y="56948"/>
                  </a:lnTo>
                  <a:lnTo>
                    <a:pt x="270260" y="95000"/>
                  </a:lnTo>
                  <a:lnTo>
                    <a:pt x="276872" y="135636"/>
                  </a:lnTo>
                  <a:lnTo>
                    <a:pt x="274319" y="135636"/>
                  </a:lnTo>
                  <a:lnTo>
                    <a:pt x="272795" y="137160"/>
                  </a:lnTo>
                  <a:lnTo>
                    <a:pt x="272795" y="138684"/>
                  </a:lnTo>
                  <a:close/>
                </a:path>
                <a:path w="277494" h="277495">
                  <a:moveTo>
                    <a:pt x="277368" y="138684"/>
                  </a:moveTo>
                  <a:lnTo>
                    <a:pt x="274319" y="138684"/>
                  </a:lnTo>
                  <a:lnTo>
                    <a:pt x="274319" y="135636"/>
                  </a:lnTo>
                  <a:lnTo>
                    <a:pt x="276872" y="135636"/>
                  </a:lnTo>
                  <a:lnTo>
                    <a:pt x="277368" y="138684"/>
                  </a:lnTo>
                  <a:close/>
                </a:path>
                <a:path w="277494" h="277495">
                  <a:moveTo>
                    <a:pt x="140504" y="277071"/>
                  </a:moveTo>
                  <a:lnTo>
                    <a:pt x="141732" y="275844"/>
                  </a:lnTo>
                  <a:lnTo>
                    <a:pt x="141732" y="272796"/>
                  </a:lnTo>
                  <a:lnTo>
                    <a:pt x="140208" y="271272"/>
                  </a:lnTo>
                  <a:lnTo>
                    <a:pt x="138684" y="271272"/>
                  </a:lnTo>
                  <a:lnTo>
                    <a:pt x="180722" y="264505"/>
                  </a:lnTo>
                  <a:lnTo>
                    <a:pt x="217493" y="245668"/>
                  </a:lnTo>
                  <a:lnTo>
                    <a:pt x="246656" y="216956"/>
                  </a:lnTo>
                  <a:lnTo>
                    <a:pt x="265870" y="180563"/>
                  </a:lnTo>
                  <a:lnTo>
                    <a:pt x="272795" y="138684"/>
                  </a:lnTo>
                  <a:lnTo>
                    <a:pt x="274319" y="138684"/>
                  </a:lnTo>
                  <a:lnTo>
                    <a:pt x="275843" y="141732"/>
                  </a:lnTo>
                  <a:lnTo>
                    <a:pt x="276872" y="141732"/>
                  </a:lnTo>
                  <a:lnTo>
                    <a:pt x="270260" y="182367"/>
                  </a:lnTo>
                  <a:lnTo>
                    <a:pt x="250496" y="220419"/>
                  </a:lnTo>
                  <a:lnTo>
                    <a:pt x="220419" y="250496"/>
                  </a:lnTo>
                  <a:lnTo>
                    <a:pt x="182367" y="270260"/>
                  </a:lnTo>
                  <a:lnTo>
                    <a:pt x="140504" y="277071"/>
                  </a:lnTo>
                  <a:close/>
                </a:path>
                <a:path w="277494" h="277495">
                  <a:moveTo>
                    <a:pt x="277071" y="140504"/>
                  </a:moveTo>
                  <a:lnTo>
                    <a:pt x="277368" y="138684"/>
                  </a:lnTo>
                  <a:lnTo>
                    <a:pt x="277368" y="140208"/>
                  </a:lnTo>
                  <a:lnTo>
                    <a:pt x="277071" y="140504"/>
                  </a:lnTo>
                  <a:close/>
                </a:path>
                <a:path w="277494" h="277495">
                  <a:moveTo>
                    <a:pt x="276872" y="141732"/>
                  </a:moveTo>
                  <a:lnTo>
                    <a:pt x="275843" y="141732"/>
                  </a:lnTo>
                  <a:lnTo>
                    <a:pt x="277071" y="140504"/>
                  </a:lnTo>
                  <a:lnTo>
                    <a:pt x="276872" y="141732"/>
                  </a:lnTo>
                  <a:close/>
                </a:path>
                <a:path w="277494" h="277495">
                  <a:moveTo>
                    <a:pt x="138684" y="277368"/>
                  </a:moveTo>
                  <a:lnTo>
                    <a:pt x="137160" y="277368"/>
                  </a:lnTo>
                  <a:lnTo>
                    <a:pt x="136863" y="277071"/>
                  </a:lnTo>
                  <a:lnTo>
                    <a:pt x="138684" y="277368"/>
                  </a:lnTo>
                  <a:close/>
                </a:path>
                <a:path w="277494" h="277495">
                  <a:moveTo>
                    <a:pt x="140208" y="277368"/>
                  </a:moveTo>
                  <a:lnTo>
                    <a:pt x="138684" y="277368"/>
                  </a:lnTo>
                  <a:lnTo>
                    <a:pt x="140504" y="277071"/>
                  </a:lnTo>
                  <a:lnTo>
                    <a:pt x="140208" y="27736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686788" y="5057633"/>
            <a:ext cx="90170" cy="104139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500" spc="-25" dirty="0">
                <a:solidFill>
                  <a:srgbClr val="3B3838"/>
                </a:solidFill>
                <a:latin typeface="Tahoma"/>
                <a:cs typeface="Tahoma"/>
              </a:rPr>
              <a:t>ns</a:t>
            </a:r>
            <a:endParaRPr sz="500">
              <a:latin typeface="Tahoma"/>
              <a:cs typeface="Tahoma"/>
            </a:endParaRPr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56376" y="2534411"/>
            <a:ext cx="3761231" cy="2801111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961088" y="5287122"/>
            <a:ext cx="2143125" cy="516255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0"/>
              </a:spcBef>
            </a:pPr>
            <a:r>
              <a:rPr sz="850" b="1" spc="-10" dirty="0">
                <a:solidFill>
                  <a:srgbClr val="3D3838"/>
                </a:solidFill>
                <a:latin typeface="Tahoma"/>
                <a:cs typeface="Tahoma"/>
              </a:rPr>
              <a:t>UPtodate</a:t>
            </a:r>
            <a:endParaRPr sz="8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z="850" b="1" spc="-50" dirty="0">
                <a:solidFill>
                  <a:srgbClr val="3D3838"/>
                </a:solidFill>
                <a:latin typeface="Tahoma"/>
                <a:cs typeface="Tahoma"/>
              </a:rPr>
              <a:t>Bailey</a:t>
            </a:r>
            <a:r>
              <a:rPr sz="850" b="1" spc="-2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850" b="1" spc="-60" dirty="0">
                <a:solidFill>
                  <a:srgbClr val="3D3838"/>
                </a:solidFill>
                <a:latin typeface="Tahoma"/>
                <a:cs typeface="Tahoma"/>
              </a:rPr>
              <a:t>and</a:t>
            </a:r>
            <a:r>
              <a:rPr sz="850" b="1" spc="-3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850" b="1" spc="-40" dirty="0">
                <a:solidFill>
                  <a:srgbClr val="3D3838"/>
                </a:solidFill>
                <a:latin typeface="Tahoma"/>
                <a:cs typeface="Tahoma"/>
              </a:rPr>
              <a:t>Love’s</a:t>
            </a:r>
            <a:r>
              <a:rPr sz="850" b="1" spc="-2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850" b="1" spc="-45" dirty="0">
                <a:solidFill>
                  <a:srgbClr val="3D3838"/>
                </a:solidFill>
                <a:latin typeface="Tahoma"/>
                <a:cs typeface="Tahoma"/>
              </a:rPr>
              <a:t>Short Practice</a:t>
            </a:r>
            <a:r>
              <a:rPr sz="850" b="1" spc="-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850" b="1" spc="-45" dirty="0">
                <a:solidFill>
                  <a:srgbClr val="3D3838"/>
                </a:solidFill>
                <a:latin typeface="Tahoma"/>
                <a:cs typeface="Tahoma"/>
              </a:rPr>
              <a:t>of</a:t>
            </a:r>
            <a:r>
              <a:rPr sz="850" b="1" spc="-3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850" b="1" spc="-20" dirty="0">
                <a:solidFill>
                  <a:srgbClr val="3D3838"/>
                </a:solidFill>
                <a:latin typeface="Tahoma"/>
                <a:cs typeface="Tahoma"/>
              </a:rPr>
              <a:t>Surgery</a:t>
            </a:r>
            <a:endParaRPr sz="8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sz="1000" b="1" spc="-90" dirty="0">
                <a:solidFill>
                  <a:srgbClr val="3D3838"/>
                </a:solidFill>
                <a:latin typeface="Tahoma"/>
                <a:cs typeface="Tahoma"/>
              </a:rPr>
              <a:t>Washington</a:t>
            </a:r>
            <a:r>
              <a:rPr sz="1000" b="1" spc="-85" dirty="0">
                <a:solidFill>
                  <a:srgbClr val="3D3838"/>
                </a:solidFill>
                <a:latin typeface="Tahoma"/>
                <a:cs typeface="Tahoma"/>
              </a:rPr>
              <a:t> Manual</a:t>
            </a:r>
            <a:r>
              <a:rPr sz="1000" b="1" spc="-5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000" b="1" spc="-60" dirty="0">
                <a:solidFill>
                  <a:srgbClr val="3D3838"/>
                </a:solidFill>
                <a:latin typeface="Tahoma"/>
                <a:cs typeface="Tahoma"/>
              </a:rPr>
              <a:t>of</a:t>
            </a:r>
            <a:r>
              <a:rPr sz="1000" b="1" spc="-6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000" b="1" spc="-10" dirty="0">
                <a:solidFill>
                  <a:srgbClr val="3D3838"/>
                </a:solidFill>
                <a:latin typeface="Tahoma"/>
                <a:cs typeface="Tahoma"/>
              </a:rPr>
              <a:t>Surgery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057655"/>
            <a:ext cx="10058400" cy="5659120"/>
            <a:chOff x="0" y="1057655"/>
            <a:chExt cx="10058400" cy="56591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057655"/>
              <a:ext cx="10058400" cy="565708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20911" y="6377939"/>
              <a:ext cx="1196339" cy="29565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286500" y="1057655"/>
              <a:ext cx="3771900" cy="5659120"/>
            </a:xfrm>
            <a:custGeom>
              <a:avLst/>
              <a:gdLst/>
              <a:ahLst/>
              <a:cxnLst/>
              <a:rect l="l" t="t" r="r" b="b"/>
              <a:pathLst>
                <a:path w="3771900" h="5659120">
                  <a:moveTo>
                    <a:pt x="3771900" y="5658611"/>
                  </a:moveTo>
                  <a:lnTo>
                    <a:pt x="0" y="5658611"/>
                  </a:lnTo>
                  <a:lnTo>
                    <a:pt x="0" y="0"/>
                  </a:lnTo>
                  <a:lnTo>
                    <a:pt x="3771900" y="0"/>
                  </a:lnTo>
                  <a:lnTo>
                    <a:pt x="3771900" y="565861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83342" y="1703226"/>
            <a:ext cx="4592320" cy="968375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>
              <a:lnSpc>
                <a:spcPts val="3790"/>
              </a:lnSpc>
              <a:spcBef>
                <a:spcPts val="40"/>
              </a:spcBef>
            </a:pPr>
            <a:r>
              <a:rPr sz="3000" spc="80" dirty="0">
                <a:solidFill>
                  <a:srgbClr val="000000"/>
                </a:solidFill>
                <a:latin typeface="Tahoma"/>
                <a:cs typeface="Tahoma"/>
              </a:rPr>
              <a:t>Pathology</a:t>
            </a:r>
            <a:r>
              <a:rPr sz="3000" spc="3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000000"/>
                </a:solidFill>
                <a:latin typeface="Tahoma"/>
                <a:cs typeface="Tahoma"/>
              </a:rPr>
              <a:t>of</a:t>
            </a:r>
            <a:r>
              <a:rPr sz="3000" spc="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3000" spc="60" dirty="0">
                <a:solidFill>
                  <a:srgbClr val="000000"/>
                </a:solidFill>
                <a:latin typeface="Tahoma"/>
                <a:cs typeface="Tahoma"/>
              </a:rPr>
              <a:t>Anorectal </a:t>
            </a:r>
            <a:r>
              <a:rPr sz="3000" spc="65" dirty="0">
                <a:solidFill>
                  <a:srgbClr val="000000"/>
                </a:solidFill>
                <a:latin typeface="Tahoma"/>
                <a:cs typeface="Tahoma"/>
              </a:rPr>
              <a:t>Abscesses</a:t>
            </a:r>
            <a:endParaRPr sz="3000">
              <a:latin typeface="Tahoma"/>
              <a:cs typeface="Tahoma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91312" y="2962656"/>
            <a:ext cx="856487" cy="3066288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684984" y="3108457"/>
            <a:ext cx="3432175" cy="261493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500" b="1" dirty="0">
                <a:solidFill>
                  <a:srgbClr val="3D3838"/>
                </a:solidFill>
                <a:latin typeface="Tahoma"/>
                <a:cs typeface="Tahoma"/>
              </a:rPr>
              <a:t>Infection</a:t>
            </a:r>
            <a:r>
              <a:rPr sz="1500" b="1" spc="1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500" b="1" spc="-10" dirty="0">
                <a:solidFill>
                  <a:srgbClr val="3D3838"/>
                </a:solidFill>
                <a:latin typeface="Tahoma"/>
                <a:cs typeface="Tahoma"/>
              </a:rPr>
              <a:t>Starts</a:t>
            </a:r>
            <a:endParaRPr sz="15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970"/>
              </a:spcBef>
            </a:pPr>
            <a:r>
              <a:rPr sz="1300" spc="-85" dirty="0">
                <a:solidFill>
                  <a:srgbClr val="3D3838"/>
                </a:solidFill>
                <a:latin typeface="Tahoma"/>
                <a:cs typeface="Tahoma"/>
              </a:rPr>
              <a:t>In</a:t>
            </a:r>
            <a:r>
              <a:rPr sz="1300" spc="-16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dirty="0">
                <a:solidFill>
                  <a:srgbClr val="3D3838"/>
                </a:solidFill>
                <a:latin typeface="Tahoma"/>
                <a:cs typeface="Tahoma"/>
              </a:rPr>
              <a:t>the</a:t>
            </a:r>
            <a:r>
              <a:rPr sz="1300" spc="13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3D3838"/>
                </a:solidFill>
                <a:latin typeface="Tahoma"/>
                <a:cs typeface="Tahoma"/>
              </a:rPr>
              <a:t>crypts</a:t>
            </a:r>
            <a:r>
              <a:rPr sz="1300" spc="-16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dirty="0">
                <a:solidFill>
                  <a:srgbClr val="3D3838"/>
                </a:solidFill>
                <a:latin typeface="Tahoma"/>
                <a:cs typeface="Tahoma"/>
              </a:rPr>
              <a:t>of</a:t>
            </a:r>
            <a:r>
              <a:rPr sz="1300" spc="12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3D3838"/>
                </a:solidFill>
                <a:latin typeface="Tahoma"/>
                <a:cs typeface="Tahoma"/>
              </a:rPr>
              <a:t>anal</a:t>
            </a:r>
            <a:r>
              <a:rPr sz="1300" spc="-16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3D3838"/>
                </a:solidFill>
                <a:latin typeface="Tahoma"/>
                <a:cs typeface="Tahoma"/>
              </a:rPr>
              <a:t>gland</a:t>
            </a:r>
            <a:r>
              <a:rPr sz="1300" spc="-16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intersphincteric</a:t>
            </a:r>
            <a:r>
              <a:rPr sz="1300" spc="-17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plane</a:t>
            </a:r>
            <a:endParaRPr sz="13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13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50"/>
              </a:spcBef>
            </a:pPr>
            <a:endParaRPr sz="13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500" b="1" spc="50" dirty="0">
                <a:solidFill>
                  <a:srgbClr val="3D3838"/>
                </a:solidFill>
                <a:latin typeface="Tahoma"/>
                <a:cs typeface="Tahoma"/>
              </a:rPr>
              <a:t>Abscess</a:t>
            </a:r>
            <a:r>
              <a:rPr sz="1500" b="1" spc="-5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500" b="1" spc="35" dirty="0">
                <a:solidFill>
                  <a:srgbClr val="3D3838"/>
                </a:solidFill>
                <a:latin typeface="Tahoma"/>
                <a:cs typeface="Tahoma"/>
              </a:rPr>
              <a:t>Formation</a:t>
            </a:r>
            <a:endParaRPr sz="15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sz="1300" spc="-60" dirty="0">
                <a:solidFill>
                  <a:srgbClr val="3D3838"/>
                </a:solidFill>
                <a:latin typeface="Tahoma"/>
                <a:cs typeface="Tahoma"/>
              </a:rPr>
              <a:t>Where</a:t>
            </a:r>
            <a:r>
              <a:rPr sz="1300" spc="-114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3D3838"/>
                </a:solidFill>
                <a:latin typeface="Tahoma"/>
                <a:cs typeface="Tahoma"/>
              </a:rPr>
              <a:t>an</a:t>
            </a:r>
            <a:r>
              <a:rPr sz="1300" spc="-13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3D3838"/>
                </a:solidFill>
                <a:latin typeface="Tahoma"/>
                <a:cs typeface="Tahoma"/>
              </a:rPr>
              <a:t>abscess</a:t>
            </a:r>
            <a:r>
              <a:rPr sz="1300" spc="-13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is</a:t>
            </a:r>
            <a:r>
              <a:rPr sz="1300" spc="-13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formed</a:t>
            </a:r>
            <a:endParaRPr sz="13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13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690"/>
              </a:spcBef>
            </a:pPr>
            <a:endParaRPr sz="13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500" b="1" spc="-10" dirty="0">
                <a:solidFill>
                  <a:srgbClr val="3D3838"/>
                </a:solidFill>
                <a:latin typeface="Tahoma"/>
                <a:cs typeface="Tahoma"/>
              </a:rPr>
              <a:t>Spread</a:t>
            </a:r>
            <a:endParaRPr sz="15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980"/>
              </a:spcBef>
            </a:pPr>
            <a:r>
              <a:rPr sz="1300" spc="-35" dirty="0">
                <a:solidFill>
                  <a:srgbClr val="3D3838"/>
                </a:solidFill>
                <a:latin typeface="Tahoma"/>
                <a:cs typeface="Tahoma"/>
              </a:rPr>
              <a:t>This</a:t>
            </a:r>
            <a:r>
              <a:rPr sz="1300" spc="-10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3D3838"/>
                </a:solidFill>
                <a:latin typeface="Tahoma"/>
                <a:cs typeface="Tahoma"/>
              </a:rPr>
              <a:t>abscess</a:t>
            </a:r>
            <a:r>
              <a:rPr sz="1300" spc="-12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3D3838"/>
                </a:solidFill>
                <a:latin typeface="Tahoma"/>
                <a:cs typeface="Tahoma"/>
              </a:rPr>
              <a:t>spreads</a:t>
            </a:r>
            <a:r>
              <a:rPr sz="1300" spc="-12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dirty="0">
                <a:solidFill>
                  <a:srgbClr val="3D3838"/>
                </a:solidFill>
                <a:latin typeface="Tahoma"/>
                <a:cs typeface="Tahoma"/>
              </a:rPr>
              <a:t>in</a:t>
            </a:r>
            <a:r>
              <a:rPr sz="1300" spc="-13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3D3838"/>
                </a:solidFill>
                <a:latin typeface="Tahoma"/>
                <a:cs typeface="Tahoma"/>
              </a:rPr>
              <a:t>various</a:t>
            </a:r>
            <a:r>
              <a:rPr sz="1300" spc="-10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directions</a:t>
            </a:r>
            <a:endParaRPr sz="1300">
              <a:latin typeface="Tahoma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144011" y="2368296"/>
            <a:ext cx="6483350" cy="3802379"/>
            <a:chOff x="3144011" y="2368296"/>
            <a:chExt cx="6483350" cy="3802379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54167" y="4861559"/>
              <a:ext cx="2266187" cy="130911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57671" y="2368296"/>
              <a:ext cx="1662683" cy="124663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488680" y="3328416"/>
              <a:ext cx="1138427" cy="1682495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3143999" y="3200399"/>
              <a:ext cx="4820920" cy="2169160"/>
            </a:xfrm>
            <a:custGeom>
              <a:avLst/>
              <a:gdLst/>
              <a:ahLst/>
              <a:cxnLst/>
              <a:rect l="l" t="t" r="r" b="b"/>
              <a:pathLst>
                <a:path w="4820920" h="2169160">
                  <a:moveTo>
                    <a:pt x="2318004" y="2095512"/>
                  </a:moveTo>
                  <a:lnTo>
                    <a:pt x="2299932" y="2080272"/>
                  </a:lnTo>
                  <a:lnTo>
                    <a:pt x="2240280" y="2029980"/>
                  </a:lnTo>
                  <a:lnTo>
                    <a:pt x="2234996" y="2026780"/>
                  </a:lnTo>
                  <a:lnTo>
                    <a:pt x="2228850" y="2026170"/>
                  </a:lnTo>
                  <a:lnTo>
                    <a:pt x="2222716" y="2027834"/>
                  </a:lnTo>
                  <a:lnTo>
                    <a:pt x="2217420" y="2031504"/>
                  </a:lnTo>
                  <a:lnTo>
                    <a:pt x="2212860" y="2037600"/>
                  </a:lnTo>
                  <a:lnTo>
                    <a:pt x="2212860" y="2048268"/>
                  </a:lnTo>
                  <a:lnTo>
                    <a:pt x="2220468" y="2052840"/>
                  </a:lnTo>
                  <a:lnTo>
                    <a:pt x="2252307" y="2080793"/>
                  </a:lnTo>
                  <a:lnTo>
                    <a:pt x="0" y="2109228"/>
                  </a:lnTo>
                  <a:lnTo>
                    <a:pt x="0" y="2139708"/>
                  </a:lnTo>
                  <a:lnTo>
                    <a:pt x="2251138" y="2112784"/>
                  </a:lnTo>
                  <a:lnTo>
                    <a:pt x="2220468" y="2139708"/>
                  </a:lnTo>
                  <a:lnTo>
                    <a:pt x="2217039" y="2144776"/>
                  </a:lnTo>
                  <a:lnTo>
                    <a:pt x="2215896" y="2150567"/>
                  </a:lnTo>
                  <a:lnTo>
                    <a:pt x="2217039" y="2156637"/>
                  </a:lnTo>
                  <a:lnTo>
                    <a:pt x="2220468" y="2162568"/>
                  </a:lnTo>
                  <a:lnTo>
                    <a:pt x="2225040" y="2168664"/>
                  </a:lnTo>
                  <a:lnTo>
                    <a:pt x="2235708" y="2168664"/>
                  </a:lnTo>
                  <a:lnTo>
                    <a:pt x="2241804" y="2162568"/>
                  </a:lnTo>
                  <a:lnTo>
                    <a:pt x="2318004" y="2095512"/>
                  </a:lnTo>
                  <a:close/>
                </a:path>
                <a:path w="4820920" h="2169160">
                  <a:moveTo>
                    <a:pt x="2318004" y="70104"/>
                  </a:moveTo>
                  <a:lnTo>
                    <a:pt x="2299576" y="54864"/>
                  </a:lnTo>
                  <a:lnTo>
                    <a:pt x="2238768" y="4572"/>
                  </a:lnTo>
                  <a:lnTo>
                    <a:pt x="2232672" y="0"/>
                  </a:lnTo>
                  <a:lnTo>
                    <a:pt x="2221992" y="0"/>
                  </a:lnTo>
                  <a:lnTo>
                    <a:pt x="2217420" y="7620"/>
                  </a:lnTo>
                  <a:lnTo>
                    <a:pt x="2211324" y="13716"/>
                  </a:lnTo>
                  <a:lnTo>
                    <a:pt x="2212860" y="24384"/>
                  </a:lnTo>
                  <a:lnTo>
                    <a:pt x="2218944" y="28956"/>
                  </a:lnTo>
                  <a:lnTo>
                    <a:pt x="2251583" y="56159"/>
                  </a:lnTo>
                  <a:lnTo>
                    <a:pt x="202692" y="118872"/>
                  </a:lnTo>
                  <a:lnTo>
                    <a:pt x="202793" y="120904"/>
                  </a:lnTo>
                  <a:lnTo>
                    <a:pt x="204216" y="149352"/>
                  </a:lnTo>
                  <a:lnTo>
                    <a:pt x="2251951" y="88125"/>
                  </a:lnTo>
                  <a:lnTo>
                    <a:pt x="2221992" y="115824"/>
                  </a:lnTo>
                  <a:lnTo>
                    <a:pt x="2218334" y="120904"/>
                  </a:lnTo>
                  <a:lnTo>
                    <a:pt x="2216658" y="126682"/>
                  </a:lnTo>
                  <a:lnTo>
                    <a:pt x="2217280" y="132765"/>
                  </a:lnTo>
                  <a:lnTo>
                    <a:pt x="2220468" y="138684"/>
                  </a:lnTo>
                  <a:lnTo>
                    <a:pt x="2225764" y="142113"/>
                  </a:lnTo>
                  <a:lnTo>
                    <a:pt x="2231898" y="143256"/>
                  </a:lnTo>
                  <a:lnTo>
                    <a:pt x="2238044" y="142113"/>
                  </a:lnTo>
                  <a:lnTo>
                    <a:pt x="2243328" y="138684"/>
                  </a:lnTo>
                  <a:lnTo>
                    <a:pt x="2318004" y="70104"/>
                  </a:lnTo>
                  <a:close/>
                </a:path>
                <a:path w="4820920" h="2169160">
                  <a:moveTo>
                    <a:pt x="4820424" y="1077468"/>
                  </a:moveTo>
                  <a:lnTo>
                    <a:pt x="4802759" y="1062228"/>
                  </a:lnTo>
                  <a:lnTo>
                    <a:pt x="4742700" y="1010412"/>
                  </a:lnTo>
                  <a:lnTo>
                    <a:pt x="4736592" y="1005840"/>
                  </a:lnTo>
                  <a:lnTo>
                    <a:pt x="4725936" y="1005840"/>
                  </a:lnTo>
                  <a:lnTo>
                    <a:pt x="4721364" y="1013460"/>
                  </a:lnTo>
                  <a:lnTo>
                    <a:pt x="4715268" y="1019556"/>
                  </a:lnTo>
                  <a:lnTo>
                    <a:pt x="4715268" y="1028700"/>
                  </a:lnTo>
                  <a:lnTo>
                    <a:pt x="4722888" y="1034796"/>
                  </a:lnTo>
                  <a:lnTo>
                    <a:pt x="4754486" y="1062545"/>
                  </a:lnTo>
                  <a:lnTo>
                    <a:pt x="551700" y="1094232"/>
                  </a:lnTo>
                  <a:lnTo>
                    <a:pt x="551700" y="1124712"/>
                  </a:lnTo>
                  <a:lnTo>
                    <a:pt x="4754626" y="1093025"/>
                  </a:lnTo>
                  <a:lnTo>
                    <a:pt x="4722888" y="1121664"/>
                  </a:lnTo>
                  <a:lnTo>
                    <a:pt x="4716792" y="1127760"/>
                  </a:lnTo>
                  <a:lnTo>
                    <a:pt x="4716792" y="1136904"/>
                  </a:lnTo>
                  <a:lnTo>
                    <a:pt x="4721364" y="1143000"/>
                  </a:lnTo>
                  <a:lnTo>
                    <a:pt x="4726648" y="1147318"/>
                  </a:lnTo>
                  <a:lnTo>
                    <a:pt x="4732794" y="1148905"/>
                  </a:lnTo>
                  <a:lnTo>
                    <a:pt x="4738929" y="1147940"/>
                  </a:lnTo>
                  <a:lnTo>
                    <a:pt x="4744224" y="1144524"/>
                  </a:lnTo>
                  <a:lnTo>
                    <a:pt x="4820424" y="107746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57655"/>
            <a:ext cx="10058400" cy="565708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22573" y="1336076"/>
            <a:ext cx="6179185" cy="48640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000" spc="85" dirty="0">
                <a:solidFill>
                  <a:srgbClr val="000000"/>
                </a:solidFill>
                <a:latin typeface="Tahoma"/>
                <a:cs typeface="Tahoma"/>
              </a:rPr>
              <a:t>Abscess</a:t>
            </a:r>
            <a:r>
              <a:rPr sz="3000" spc="-2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3000" spc="75" dirty="0">
                <a:solidFill>
                  <a:srgbClr val="000000"/>
                </a:solidFill>
                <a:latin typeface="Tahoma"/>
                <a:cs typeface="Tahoma"/>
              </a:rPr>
              <a:t>Formation</a:t>
            </a:r>
            <a:r>
              <a:rPr sz="3000" spc="-2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3000" spc="100" dirty="0">
                <a:solidFill>
                  <a:srgbClr val="000000"/>
                </a:solidFill>
                <a:latin typeface="Tahoma"/>
                <a:cs typeface="Tahoma"/>
              </a:rPr>
              <a:t>and</a:t>
            </a:r>
            <a:r>
              <a:rPr sz="3000" spc="-2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3000" spc="50" dirty="0">
                <a:solidFill>
                  <a:srgbClr val="000000"/>
                </a:solidFill>
                <a:latin typeface="Tahoma"/>
                <a:cs typeface="Tahoma"/>
              </a:rPr>
              <a:t>Spread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2522" y="2247422"/>
            <a:ext cx="1802130" cy="63055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500" b="1" spc="-10" dirty="0">
                <a:latin typeface="Tahoma"/>
                <a:cs typeface="Tahoma"/>
              </a:rPr>
              <a:t>Caudally</a:t>
            </a:r>
            <a:endParaRPr sz="15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390"/>
              </a:spcBef>
            </a:pPr>
            <a:r>
              <a:rPr sz="1300" spc="-60" dirty="0">
                <a:solidFill>
                  <a:srgbClr val="3D3838"/>
                </a:solidFill>
                <a:latin typeface="Tahoma"/>
                <a:cs typeface="Tahoma"/>
              </a:rPr>
              <a:t>As</a:t>
            </a:r>
            <a:r>
              <a:rPr sz="1300" spc="-10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3D3838"/>
                </a:solidFill>
                <a:latin typeface="Tahoma"/>
                <a:cs typeface="Tahoma"/>
              </a:rPr>
              <a:t>perianal</a:t>
            </a:r>
            <a:r>
              <a:rPr sz="1300" spc="-13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3D3838"/>
                </a:solidFill>
                <a:latin typeface="Tahoma"/>
                <a:cs typeface="Tahoma"/>
              </a:rPr>
              <a:t>abscess</a:t>
            </a:r>
            <a:r>
              <a:rPr sz="1300" spc="-10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85" dirty="0">
                <a:solidFill>
                  <a:srgbClr val="3D3838"/>
                </a:solidFill>
                <a:latin typeface="Tahoma"/>
                <a:cs typeface="Tahoma"/>
              </a:rPr>
              <a:t>(60%)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928531" y="2294660"/>
            <a:ext cx="885825" cy="2559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500" b="1" spc="-10" dirty="0">
                <a:latin typeface="Tahoma"/>
                <a:cs typeface="Tahoma"/>
              </a:rPr>
              <a:t>Laterally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814261" y="2727050"/>
            <a:ext cx="1840230" cy="7804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6899"/>
              </a:lnSpc>
              <a:spcBef>
                <a:spcPts val="100"/>
              </a:spcBef>
            </a:pPr>
            <a:r>
              <a:rPr sz="1300" spc="-30" dirty="0">
                <a:solidFill>
                  <a:srgbClr val="3D3838"/>
                </a:solidFill>
                <a:latin typeface="Tahoma"/>
                <a:cs typeface="Tahoma"/>
              </a:rPr>
              <a:t>Across</a:t>
            </a:r>
            <a:r>
              <a:rPr sz="1300" spc="-114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3D3838"/>
                </a:solidFill>
                <a:latin typeface="Tahoma"/>
                <a:cs typeface="Tahoma"/>
              </a:rPr>
              <a:t>the</a:t>
            </a:r>
            <a:r>
              <a:rPr sz="1300" spc="-11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external sphincter</a:t>
            </a:r>
            <a:r>
              <a:rPr sz="1300" spc="-16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dirty="0">
                <a:solidFill>
                  <a:srgbClr val="3D3838"/>
                </a:solidFill>
                <a:latin typeface="Tahoma"/>
                <a:cs typeface="Tahoma"/>
              </a:rPr>
              <a:t>to</a:t>
            </a:r>
            <a:r>
              <a:rPr sz="1300" spc="-13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3D3838"/>
                </a:solidFill>
                <a:latin typeface="Tahoma"/>
                <a:cs typeface="Tahoma"/>
              </a:rPr>
              <a:t>form</a:t>
            </a:r>
            <a:r>
              <a:rPr sz="1300" spc="-13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3D3838"/>
                </a:solidFill>
                <a:latin typeface="Tahoma"/>
                <a:cs typeface="Tahoma"/>
              </a:rPr>
              <a:t>an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ischiorectal</a:t>
            </a:r>
            <a:r>
              <a:rPr sz="1300" spc="-114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3D3838"/>
                </a:solidFill>
                <a:latin typeface="Tahoma"/>
                <a:cs typeface="Tahoma"/>
              </a:rPr>
              <a:t>abscess</a:t>
            </a:r>
            <a:r>
              <a:rPr sz="1300" spc="-10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10" dirty="0">
                <a:solidFill>
                  <a:srgbClr val="3D3838"/>
                </a:solidFill>
                <a:latin typeface="Tahoma"/>
                <a:cs typeface="Tahoma"/>
              </a:rPr>
              <a:t>(30%)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1864" y="4438992"/>
            <a:ext cx="1043305" cy="2559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500" b="1" spc="-10" dirty="0">
                <a:latin typeface="Tahoma"/>
                <a:cs typeface="Tahoma"/>
              </a:rPr>
              <a:t>Superiorly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1920" y="4904832"/>
            <a:ext cx="1545590" cy="1031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6899"/>
              </a:lnSpc>
              <a:spcBef>
                <a:spcPts val="100"/>
              </a:spcBef>
            </a:pPr>
            <a:r>
              <a:rPr sz="1300" spc="-40" dirty="0">
                <a:solidFill>
                  <a:srgbClr val="3D3838"/>
                </a:solidFill>
                <a:latin typeface="Tahoma"/>
                <a:cs typeface="Tahoma"/>
              </a:rPr>
              <a:t>Above</a:t>
            </a:r>
            <a:r>
              <a:rPr sz="1300" spc="-11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3D3838"/>
                </a:solidFill>
                <a:latin typeface="Tahoma"/>
                <a:cs typeface="Tahoma"/>
              </a:rPr>
              <a:t>the</a:t>
            </a:r>
            <a:r>
              <a:rPr sz="1300" spc="-10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anorectal junction</a:t>
            </a:r>
            <a:r>
              <a:rPr sz="1300" spc="-15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dirty="0">
                <a:solidFill>
                  <a:srgbClr val="3D3838"/>
                </a:solidFill>
                <a:latin typeface="Tahoma"/>
                <a:cs typeface="Tahoma"/>
              </a:rPr>
              <a:t>to</a:t>
            </a:r>
            <a:r>
              <a:rPr sz="1300" spc="-14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3D3838"/>
                </a:solidFill>
                <a:latin typeface="Tahoma"/>
                <a:cs typeface="Tahoma"/>
              </a:rPr>
              <a:t>form</a:t>
            </a:r>
            <a:r>
              <a:rPr sz="1300" spc="-12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50" dirty="0">
                <a:solidFill>
                  <a:srgbClr val="3D3838"/>
                </a:solidFill>
                <a:latin typeface="Tahoma"/>
                <a:cs typeface="Tahoma"/>
              </a:rPr>
              <a:t>a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supralevator </a:t>
            </a:r>
            <a:r>
              <a:rPr sz="1300" spc="-20" dirty="0">
                <a:solidFill>
                  <a:srgbClr val="3D3838"/>
                </a:solidFill>
                <a:latin typeface="Tahoma"/>
                <a:cs typeface="Tahoma"/>
              </a:rPr>
              <a:t>intermuscularabscess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619180" y="4318593"/>
            <a:ext cx="1751330" cy="2559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500" b="1" spc="-10" dirty="0">
                <a:latin typeface="Tahoma"/>
                <a:cs typeface="Tahoma"/>
              </a:rPr>
              <a:t>Circumferentially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619241" y="4752503"/>
            <a:ext cx="1933575" cy="103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6899"/>
              </a:lnSpc>
              <a:spcBef>
                <a:spcPts val="100"/>
              </a:spcBef>
            </a:pPr>
            <a:r>
              <a:rPr sz="1300" spc="-85" dirty="0">
                <a:solidFill>
                  <a:srgbClr val="3D3838"/>
                </a:solidFill>
                <a:latin typeface="Tahoma"/>
                <a:cs typeface="Tahoma"/>
              </a:rPr>
              <a:t>In</a:t>
            </a:r>
            <a:r>
              <a:rPr sz="1300" spc="-15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35" dirty="0">
                <a:solidFill>
                  <a:srgbClr val="3D3838"/>
                </a:solidFill>
                <a:latin typeface="Tahoma"/>
                <a:cs typeface="Tahoma"/>
              </a:rPr>
              <a:t>any</a:t>
            </a:r>
            <a:r>
              <a:rPr sz="1300" spc="-13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3D3838"/>
                </a:solidFill>
                <a:latin typeface="Tahoma"/>
                <a:cs typeface="Tahoma"/>
              </a:rPr>
              <a:t>of</a:t>
            </a:r>
            <a:r>
              <a:rPr sz="1300" spc="-14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3D3838"/>
                </a:solidFill>
                <a:latin typeface="Tahoma"/>
                <a:cs typeface="Tahoma"/>
              </a:rPr>
              <a:t>three</a:t>
            </a:r>
            <a:r>
              <a:rPr sz="1300" spc="-114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planes </a:t>
            </a:r>
            <a:r>
              <a:rPr sz="1300" spc="-20" dirty="0">
                <a:solidFill>
                  <a:srgbClr val="3D3838"/>
                </a:solidFill>
                <a:latin typeface="Tahoma"/>
                <a:cs typeface="Tahoma"/>
              </a:rPr>
              <a:t>(intersphincteric/intermusc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ular,ischiorectal,</a:t>
            </a:r>
            <a:r>
              <a:rPr sz="1300" spc="50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3D3838"/>
                </a:solidFill>
                <a:latin typeface="Tahoma"/>
                <a:cs typeface="Tahoma"/>
              </a:rPr>
              <a:t>pararectal</a:t>
            </a:r>
            <a:r>
              <a:rPr sz="1300" spc="-9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supralevator)</a:t>
            </a:r>
            <a:endParaRPr sz="1300">
              <a:latin typeface="Tahoma"/>
              <a:cs typeface="Tahoma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6492239" y="2063495"/>
            <a:ext cx="2943225" cy="4441190"/>
            <a:chOff x="6492239" y="2063495"/>
            <a:chExt cx="2943225" cy="4441190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92239" y="2063495"/>
              <a:ext cx="2942843" cy="192481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17207" y="4165091"/>
              <a:ext cx="2817876" cy="233934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57655"/>
            <a:ext cx="10058400" cy="565708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44668" y="3058818"/>
            <a:ext cx="3220720" cy="760095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29"/>
              </a:spcBef>
            </a:pPr>
            <a:r>
              <a:rPr sz="2300" dirty="0">
                <a:latin typeface="Tahoma"/>
                <a:cs typeface="Tahoma"/>
              </a:rPr>
              <a:t>-</a:t>
            </a:r>
            <a:r>
              <a:rPr sz="2300" spc="-155" dirty="0">
                <a:latin typeface="Tahoma"/>
                <a:cs typeface="Tahoma"/>
              </a:rPr>
              <a:t> </a:t>
            </a:r>
            <a:r>
              <a:rPr sz="2300" b="1" spc="50" dirty="0">
                <a:latin typeface="Tahoma"/>
                <a:cs typeface="Tahoma"/>
              </a:rPr>
              <a:t>Anal</a:t>
            </a:r>
            <a:r>
              <a:rPr sz="2300" b="1" spc="-45" dirty="0">
                <a:latin typeface="Tahoma"/>
                <a:cs typeface="Tahoma"/>
              </a:rPr>
              <a:t> </a:t>
            </a:r>
            <a:r>
              <a:rPr sz="2300" b="1" spc="55" dirty="0">
                <a:latin typeface="Tahoma"/>
                <a:cs typeface="Tahoma"/>
              </a:rPr>
              <a:t>gland</a:t>
            </a:r>
            <a:r>
              <a:rPr sz="2300" b="1" spc="-40" dirty="0">
                <a:latin typeface="Tahoma"/>
                <a:cs typeface="Tahoma"/>
              </a:rPr>
              <a:t> </a:t>
            </a:r>
            <a:r>
              <a:rPr sz="2300" b="1" spc="-10" dirty="0">
                <a:latin typeface="Tahoma"/>
                <a:cs typeface="Tahoma"/>
              </a:rPr>
              <a:t>infection</a:t>
            </a:r>
            <a:endParaRPr sz="23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2300" spc="-50" dirty="0">
                <a:latin typeface="Tahoma"/>
                <a:cs typeface="Tahoma"/>
              </a:rPr>
              <a:t>-</a:t>
            </a:r>
            <a:endParaRPr sz="2300">
              <a:latin typeface="Tahoma"/>
              <a:cs typeface="Tahom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743200" y="1465611"/>
            <a:ext cx="6617970" cy="4876165"/>
            <a:chOff x="2743200" y="1465611"/>
            <a:chExt cx="6617970" cy="487616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15283" y="2677667"/>
              <a:ext cx="3404616" cy="23530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12279" y="3377183"/>
              <a:ext cx="1613916" cy="101803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54680" y="4770120"/>
              <a:ext cx="1879091" cy="157124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43200" y="2185415"/>
              <a:ext cx="1342643" cy="984503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076569" y="1465611"/>
              <a:ext cx="3284220" cy="657860"/>
            </a:xfrm>
            <a:custGeom>
              <a:avLst/>
              <a:gdLst/>
              <a:ahLst/>
              <a:cxnLst/>
              <a:rect l="l" t="t" r="r" b="b"/>
              <a:pathLst>
                <a:path w="3284220" h="657860">
                  <a:moveTo>
                    <a:pt x="344233" y="657606"/>
                  </a:moveTo>
                  <a:lnTo>
                    <a:pt x="296816" y="654977"/>
                  </a:lnTo>
                  <a:lnTo>
                    <a:pt x="251721" y="647080"/>
                  </a:lnTo>
                  <a:lnTo>
                    <a:pt x="208948" y="633897"/>
                  </a:lnTo>
                  <a:lnTo>
                    <a:pt x="168497" y="615410"/>
                  </a:lnTo>
                  <a:lnTo>
                    <a:pt x="131312" y="592282"/>
                  </a:lnTo>
                  <a:lnTo>
                    <a:pt x="98333" y="565046"/>
                  </a:lnTo>
                  <a:lnTo>
                    <a:pt x="69551" y="533703"/>
                  </a:lnTo>
                  <a:lnTo>
                    <a:pt x="44957" y="498252"/>
                  </a:lnTo>
                  <a:lnTo>
                    <a:pt x="25315" y="459587"/>
                  </a:lnTo>
                  <a:lnTo>
                    <a:pt x="11263" y="418457"/>
                  </a:lnTo>
                  <a:lnTo>
                    <a:pt x="2818" y="374862"/>
                  </a:lnTo>
                  <a:lnTo>
                    <a:pt x="0" y="328803"/>
                  </a:lnTo>
                  <a:lnTo>
                    <a:pt x="2818" y="282852"/>
                  </a:lnTo>
                  <a:lnTo>
                    <a:pt x="11263" y="239303"/>
                  </a:lnTo>
                  <a:lnTo>
                    <a:pt x="25315" y="198166"/>
                  </a:lnTo>
                  <a:lnTo>
                    <a:pt x="44957" y="159448"/>
                  </a:lnTo>
                  <a:lnTo>
                    <a:pt x="69551" y="124051"/>
                  </a:lnTo>
                  <a:lnTo>
                    <a:pt x="98333" y="92725"/>
                  </a:lnTo>
                  <a:lnTo>
                    <a:pt x="131312" y="65472"/>
                  </a:lnTo>
                  <a:lnTo>
                    <a:pt x="168497" y="42291"/>
                  </a:lnTo>
                  <a:lnTo>
                    <a:pt x="209002" y="23842"/>
                  </a:lnTo>
                  <a:lnTo>
                    <a:pt x="251936" y="10644"/>
                  </a:lnTo>
                  <a:lnTo>
                    <a:pt x="297298" y="2696"/>
                  </a:lnTo>
                  <a:lnTo>
                    <a:pt x="345090" y="0"/>
                  </a:lnTo>
                  <a:lnTo>
                    <a:pt x="385452" y="1875"/>
                  </a:lnTo>
                  <a:lnTo>
                    <a:pt x="423814" y="7358"/>
                  </a:lnTo>
                  <a:lnTo>
                    <a:pt x="494537" y="29146"/>
                  </a:lnTo>
                  <a:lnTo>
                    <a:pt x="555997" y="64579"/>
                  </a:lnTo>
                  <a:lnTo>
                    <a:pt x="606742" y="112585"/>
                  </a:lnTo>
                  <a:lnTo>
                    <a:pt x="592919" y="125349"/>
                  </a:lnTo>
                  <a:lnTo>
                    <a:pt x="352329" y="125349"/>
                  </a:lnTo>
                  <a:lnTo>
                    <a:pt x="323668" y="127026"/>
                  </a:lnTo>
                  <a:lnTo>
                    <a:pt x="271024" y="139989"/>
                  </a:lnTo>
                  <a:lnTo>
                    <a:pt x="225200" y="165511"/>
                  </a:lnTo>
                  <a:lnTo>
                    <a:pt x="189053" y="201593"/>
                  </a:lnTo>
                  <a:lnTo>
                    <a:pt x="163462" y="247458"/>
                  </a:lnTo>
                  <a:lnTo>
                    <a:pt x="150499" y="300140"/>
                  </a:lnTo>
                  <a:lnTo>
                    <a:pt x="148875" y="328803"/>
                  </a:lnTo>
                  <a:lnTo>
                    <a:pt x="150499" y="357574"/>
                  </a:lnTo>
                  <a:lnTo>
                    <a:pt x="163462" y="410295"/>
                  </a:lnTo>
                  <a:lnTo>
                    <a:pt x="189053" y="456121"/>
                  </a:lnTo>
                  <a:lnTo>
                    <a:pt x="225200" y="492229"/>
                  </a:lnTo>
                  <a:lnTo>
                    <a:pt x="271024" y="517804"/>
                  </a:lnTo>
                  <a:lnTo>
                    <a:pt x="323668" y="530701"/>
                  </a:lnTo>
                  <a:lnTo>
                    <a:pt x="352329" y="532257"/>
                  </a:lnTo>
                  <a:lnTo>
                    <a:pt x="593951" y="532257"/>
                  </a:lnTo>
                  <a:lnTo>
                    <a:pt x="606742" y="544068"/>
                  </a:lnTo>
                  <a:lnTo>
                    <a:pt x="555866" y="593002"/>
                  </a:lnTo>
                  <a:lnTo>
                    <a:pt x="494061" y="628650"/>
                  </a:lnTo>
                  <a:lnTo>
                    <a:pt x="423005" y="650378"/>
                  </a:lnTo>
                  <a:lnTo>
                    <a:pt x="384574" y="655800"/>
                  </a:lnTo>
                  <a:lnTo>
                    <a:pt x="344233" y="657606"/>
                  </a:lnTo>
                  <a:close/>
                </a:path>
                <a:path w="3284220" h="657860">
                  <a:moveTo>
                    <a:pt x="512254" y="199834"/>
                  </a:moveTo>
                  <a:lnTo>
                    <a:pt x="478090" y="167314"/>
                  </a:lnTo>
                  <a:lnTo>
                    <a:pt x="440042" y="144053"/>
                  </a:lnTo>
                  <a:lnTo>
                    <a:pt x="398119" y="130062"/>
                  </a:lnTo>
                  <a:lnTo>
                    <a:pt x="352329" y="125349"/>
                  </a:lnTo>
                  <a:lnTo>
                    <a:pt x="592919" y="125349"/>
                  </a:lnTo>
                  <a:lnTo>
                    <a:pt x="512254" y="199834"/>
                  </a:lnTo>
                  <a:close/>
                </a:path>
                <a:path w="3284220" h="657860">
                  <a:moveTo>
                    <a:pt x="593951" y="532257"/>
                  </a:moveTo>
                  <a:lnTo>
                    <a:pt x="352329" y="532257"/>
                  </a:lnTo>
                  <a:lnTo>
                    <a:pt x="398119" y="527595"/>
                  </a:lnTo>
                  <a:lnTo>
                    <a:pt x="440042" y="513468"/>
                  </a:lnTo>
                  <a:lnTo>
                    <a:pt x="478090" y="489876"/>
                  </a:lnTo>
                  <a:lnTo>
                    <a:pt x="512254" y="456819"/>
                  </a:lnTo>
                  <a:lnTo>
                    <a:pt x="593951" y="532257"/>
                  </a:lnTo>
                  <a:close/>
                </a:path>
                <a:path w="3284220" h="657860">
                  <a:moveTo>
                    <a:pt x="892968" y="653986"/>
                  </a:moveTo>
                  <a:lnTo>
                    <a:pt x="847319" y="650536"/>
                  </a:lnTo>
                  <a:lnTo>
                    <a:pt x="806672" y="640175"/>
                  </a:lnTo>
                  <a:lnTo>
                    <a:pt x="771024" y="622884"/>
                  </a:lnTo>
                  <a:lnTo>
                    <a:pt x="740378" y="598646"/>
                  </a:lnTo>
                  <a:lnTo>
                    <a:pt x="715750" y="567585"/>
                  </a:lnTo>
                  <a:lnTo>
                    <a:pt x="698158" y="529828"/>
                  </a:lnTo>
                  <a:lnTo>
                    <a:pt x="687603" y="485355"/>
                  </a:lnTo>
                  <a:lnTo>
                    <a:pt x="684085" y="434149"/>
                  </a:lnTo>
                  <a:lnTo>
                    <a:pt x="684085" y="158019"/>
                  </a:lnTo>
                  <a:lnTo>
                    <a:pt x="825722" y="158019"/>
                  </a:lnTo>
                  <a:lnTo>
                    <a:pt x="825722" y="413289"/>
                  </a:lnTo>
                  <a:lnTo>
                    <a:pt x="831917" y="464974"/>
                  </a:lnTo>
                  <a:lnTo>
                    <a:pt x="850499" y="501872"/>
                  </a:lnTo>
                  <a:lnTo>
                    <a:pt x="881456" y="523982"/>
                  </a:lnTo>
                  <a:lnTo>
                    <a:pt x="924781" y="531304"/>
                  </a:lnTo>
                  <a:lnTo>
                    <a:pt x="1179099" y="531304"/>
                  </a:lnTo>
                  <a:lnTo>
                    <a:pt x="1179099" y="588549"/>
                  </a:lnTo>
                  <a:lnTo>
                    <a:pt x="1044606" y="588549"/>
                  </a:lnTo>
                  <a:lnTo>
                    <a:pt x="1029908" y="603588"/>
                  </a:lnTo>
                  <a:lnTo>
                    <a:pt x="1013816" y="616708"/>
                  </a:lnTo>
                  <a:lnTo>
                    <a:pt x="977455" y="637222"/>
                  </a:lnTo>
                  <a:lnTo>
                    <a:pt x="936819" y="649819"/>
                  </a:lnTo>
                  <a:lnTo>
                    <a:pt x="915291" y="652947"/>
                  </a:lnTo>
                  <a:lnTo>
                    <a:pt x="892968" y="653986"/>
                  </a:lnTo>
                  <a:close/>
                </a:path>
                <a:path w="3284220" h="657860">
                  <a:moveTo>
                    <a:pt x="1179099" y="531304"/>
                  </a:moveTo>
                  <a:lnTo>
                    <a:pt x="924781" y="531304"/>
                  </a:lnTo>
                  <a:lnTo>
                    <a:pt x="948963" y="529287"/>
                  </a:lnTo>
                  <a:lnTo>
                    <a:pt x="970644" y="523101"/>
                  </a:lnTo>
                  <a:lnTo>
                    <a:pt x="1006506" y="498252"/>
                  </a:lnTo>
                  <a:lnTo>
                    <a:pt x="1029652" y="457033"/>
                  </a:lnTo>
                  <a:lnTo>
                    <a:pt x="1037367" y="399669"/>
                  </a:lnTo>
                  <a:lnTo>
                    <a:pt x="1037367" y="158019"/>
                  </a:lnTo>
                  <a:lnTo>
                    <a:pt x="1179099" y="158019"/>
                  </a:lnTo>
                  <a:lnTo>
                    <a:pt x="1179099" y="531304"/>
                  </a:lnTo>
                  <a:close/>
                </a:path>
                <a:path w="3284220" h="657860">
                  <a:moveTo>
                    <a:pt x="1179099" y="646652"/>
                  </a:moveTo>
                  <a:lnTo>
                    <a:pt x="1044606" y="646652"/>
                  </a:lnTo>
                  <a:lnTo>
                    <a:pt x="1044606" y="588549"/>
                  </a:lnTo>
                  <a:lnTo>
                    <a:pt x="1179099" y="588549"/>
                  </a:lnTo>
                  <a:lnTo>
                    <a:pt x="1179099" y="646652"/>
                  </a:lnTo>
                  <a:close/>
                </a:path>
                <a:path w="3284220" h="657860">
                  <a:moveTo>
                    <a:pt x="1338167" y="308800"/>
                  </a:moveTo>
                  <a:lnTo>
                    <a:pt x="1287303" y="209835"/>
                  </a:lnTo>
                  <a:lnTo>
                    <a:pt x="1308304" y="196604"/>
                  </a:lnTo>
                  <a:lnTo>
                    <a:pt x="1331297" y="184927"/>
                  </a:lnTo>
                  <a:lnTo>
                    <a:pt x="1383220" y="166306"/>
                  </a:lnTo>
                  <a:lnTo>
                    <a:pt x="1439870" y="154721"/>
                  </a:lnTo>
                  <a:lnTo>
                    <a:pt x="1498091" y="150780"/>
                  </a:lnTo>
                  <a:lnTo>
                    <a:pt x="1551582" y="154211"/>
                  </a:lnTo>
                  <a:lnTo>
                    <a:pt x="1598473" y="164365"/>
                  </a:lnTo>
                  <a:lnTo>
                    <a:pt x="1638774" y="181253"/>
                  </a:lnTo>
                  <a:lnTo>
                    <a:pt x="1672494" y="204882"/>
                  </a:lnTo>
                  <a:lnTo>
                    <a:pt x="1699107" y="235370"/>
                  </a:lnTo>
                  <a:lnTo>
                    <a:pt x="1713352" y="263366"/>
                  </a:lnTo>
                  <a:lnTo>
                    <a:pt x="1478946" y="263366"/>
                  </a:lnTo>
                  <a:lnTo>
                    <a:pt x="1459531" y="264189"/>
                  </a:lnTo>
                  <a:lnTo>
                    <a:pt x="1421202" y="270371"/>
                  </a:lnTo>
                  <a:lnTo>
                    <a:pt x="1384123" y="282426"/>
                  </a:lnTo>
                  <a:lnTo>
                    <a:pt x="1352080" y="298961"/>
                  </a:lnTo>
                  <a:lnTo>
                    <a:pt x="1338167" y="308800"/>
                  </a:lnTo>
                  <a:close/>
                </a:path>
                <a:path w="3284220" h="657860">
                  <a:moveTo>
                    <a:pt x="1451705" y="653986"/>
                  </a:moveTo>
                  <a:lnTo>
                    <a:pt x="1399174" y="649247"/>
                  </a:lnTo>
                  <a:lnTo>
                    <a:pt x="1354073" y="634936"/>
                  </a:lnTo>
                  <a:lnTo>
                    <a:pt x="1317640" y="612278"/>
                  </a:lnTo>
                  <a:lnTo>
                    <a:pt x="1290922" y="582263"/>
                  </a:lnTo>
                  <a:lnTo>
                    <a:pt x="1274587" y="546389"/>
                  </a:lnTo>
                  <a:lnTo>
                    <a:pt x="1269229" y="507681"/>
                  </a:lnTo>
                  <a:lnTo>
                    <a:pt x="1269110" y="505872"/>
                  </a:lnTo>
                  <a:lnTo>
                    <a:pt x="1272234" y="474581"/>
                  </a:lnTo>
                  <a:lnTo>
                    <a:pt x="1272324" y="473687"/>
                  </a:lnTo>
                  <a:lnTo>
                    <a:pt x="1298002" y="420174"/>
                  </a:lnTo>
                  <a:lnTo>
                    <a:pt x="1349635" y="381738"/>
                  </a:lnTo>
                  <a:lnTo>
                    <a:pt x="1385768" y="369522"/>
                  </a:lnTo>
                  <a:lnTo>
                    <a:pt x="1428865" y="362164"/>
                  </a:lnTo>
                  <a:lnTo>
                    <a:pt x="1478946" y="359664"/>
                  </a:lnTo>
                  <a:lnTo>
                    <a:pt x="1591627" y="359664"/>
                  </a:lnTo>
                  <a:lnTo>
                    <a:pt x="1589875" y="337909"/>
                  </a:lnTo>
                  <a:lnTo>
                    <a:pt x="1575835" y="302295"/>
                  </a:lnTo>
                  <a:lnTo>
                    <a:pt x="1528309" y="269712"/>
                  </a:lnTo>
                  <a:lnTo>
                    <a:pt x="1478946" y="263366"/>
                  </a:lnTo>
                  <a:lnTo>
                    <a:pt x="1713352" y="263366"/>
                  </a:lnTo>
                  <a:lnTo>
                    <a:pt x="1718095" y="272688"/>
                  </a:lnTo>
                  <a:lnTo>
                    <a:pt x="1729474" y="316847"/>
                  </a:lnTo>
                  <a:lnTo>
                    <a:pt x="1733264" y="367855"/>
                  </a:lnTo>
                  <a:lnTo>
                    <a:pt x="1733264" y="442341"/>
                  </a:lnTo>
                  <a:lnTo>
                    <a:pt x="1494376" y="442341"/>
                  </a:lnTo>
                  <a:lnTo>
                    <a:pt x="1456247" y="445968"/>
                  </a:lnTo>
                  <a:lnTo>
                    <a:pt x="1429011" y="456711"/>
                  </a:lnTo>
                  <a:lnTo>
                    <a:pt x="1412670" y="474581"/>
                  </a:lnTo>
                  <a:lnTo>
                    <a:pt x="1407223" y="499586"/>
                  </a:lnTo>
                  <a:lnTo>
                    <a:pt x="1408561" y="512570"/>
                  </a:lnTo>
                  <a:lnTo>
                    <a:pt x="1440257" y="549719"/>
                  </a:lnTo>
                  <a:lnTo>
                    <a:pt x="1469261" y="557562"/>
                  </a:lnTo>
                  <a:lnTo>
                    <a:pt x="1468533" y="557562"/>
                  </a:lnTo>
                  <a:lnTo>
                    <a:pt x="1487138" y="558546"/>
                  </a:lnTo>
                  <a:lnTo>
                    <a:pt x="1733264" y="558546"/>
                  </a:lnTo>
                  <a:lnTo>
                    <a:pt x="1733264" y="585787"/>
                  </a:lnTo>
                  <a:lnTo>
                    <a:pt x="1600676" y="585787"/>
                  </a:lnTo>
                  <a:lnTo>
                    <a:pt x="1576421" y="615651"/>
                  </a:lnTo>
                  <a:lnTo>
                    <a:pt x="1543514" y="636960"/>
                  </a:lnTo>
                  <a:lnTo>
                    <a:pt x="1501944" y="649733"/>
                  </a:lnTo>
                  <a:lnTo>
                    <a:pt x="1451705" y="653986"/>
                  </a:lnTo>
                  <a:close/>
                </a:path>
                <a:path w="3284220" h="657860">
                  <a:moveTo>
                    <a:pt x="1733264" y="558546"/>
                  </a:moveTo>
                  <a:lnTo>
                    <a:pt x="1487138" y="558546"/>
                  </a:lnTo>
                  <a:lnTo>
                    <a:pt x="1504836" y="557562"/>
                  </a:lnTo>
                  <a:lnTo>
                    <a:pt x="1521499" y="554462"/>
                  </a:lnTo>
                  <a:lnTo>
                    <a:pt x="1564771" y="532502"/>
                  </a:lnTo>
                  <a:lnTo>
                    <a:pt x="1591627" y="492252"/>
                  </a:lnTo>
                  <a:lnTo>
                    <a:pt x="1591627" y="442341"/>
                  </a:lnTo>
                  <a:lnTo>
                    <a:pt x="1733264" y="442341"/>
                  </a:lnTo>
                  <a:lnTo>
                    <a:pt x="1733264" y="558546"/>
                  </a:lnTo>
                  <a:close/>
                </a:path>
                <a:path w="3284220" h="657860">
                  <a:moveTo>
                    <a:pt x="1733264" y="646652"/>
                  </a:moveTo>
                  <a:lnTo>
                    <a:pt x="1600676" y="646652"/>
                  </a:lnTo>
                  <a:lnTo>
                    <a:pt x="1600676" y="585787"/>
                  </a:lnTo>
                  <a:lnTo>
                    <a:pt x="1733264" y="585787"/>
                  </a:lnTo>
                  <a:lnTo>
                    <a:pt x="1733264" y="646652"/>
                  </a:lnTo>
                  <a:close/>
                </a:path>
                <a:path w="3284220" h="657860">
                  <a:moveTo>
                    <a:pt x="2238703" y="546735"/>
                  </a:moveTo>
                  <a:lnTo>
                    <a:pt x="2022442" y="546735"/>
                  </a:lnTo>
                  <a:lnTo>
                    <a:pt x="2061823" y="544004"/>
                  </a:lnTo>
                  <a:lnTo>
                    <a:pt x="2089951" y="535674"/>
                  </a:lnTo>
                  <a:lnTo>
                    <a:pt x="2106828" y="521754"/>
                  </a:lnTo>
                  <a:lnTo>
                    <a:pt x="2112454" y="502253"/>
                  </a:lnTo>
                  <a:lnTo>
                    <a:pt x="2110933" y="492610"/>
                  </a:lnTo>
                  <a:lnTo>
                    <a:pt x="2074044" y="468003"/>
                  </a:lnTo>
                  <a:lnTo>
                    <a:pt x="2036325" y="460249"/>
                  </a:lnTo>
                  <a:lnTo>
                    <a:pt x="2012537" y="456819"/>
                  </a:lnTo>
                  <a:lnTo>
                    <a:pt x="1983851" y="452195"/>
                  </a:lnTo>
                  <a:lnTo>
                    <a:pt x="1934339" y="441803"/>
                  </a:lnTo>
                  <a:lnTo>
                    <a:pt x="1894618" y="429038"/>
                  </a:lnTo>
                  <a:lnTo>
                    <a:pt x="1860796" y="408113"/>
                  </a:lnTo>
                  <a:lnTo>
                    <a:pt x="1833333" y="377701"/>
                  </a:lnTo>
                  <a:lnTo>
                    <a:pt x="1819027" y="335184"/>
                  </a:lnTo>
                  <a:lnTo>
                    <a:pt x="1817179" y="308800"/>
                  </a:lnTo>
                  <a:lnTo>
                    <a:pt x="1818858" y="286367"/>
                  </a:lnTo>
                  <a:lnTo>
                    <a:pt x="1832288" y="245323"/>
                  </a:lnTo>
                  <a:lnTo>
                    <a:pt x="1858989" y="209747"/>
                  </a:lnTo>
                  <a:lnTo>
                    <a:pt x="1898033" y="181783"/>
                  </a:lnTo>
                  <a:lnTo>
                    <a:pt x="1949006" y="162085"/>
                  </a:lnTo>
                  <a:lnTo>
                    <a:pt x="2009624" y="152084"/>
                  </a:lnTo>
                  <a:lnTo>
                    <a:pt x="2043398" y="150780"/>
                  </a:lnTo>
                  <a:lnTo>
                    <a:pt x="2069238" y="151548"/>
                  </a:lnTo>
                  <a:lnTo>
                    <a:pt x="2095035" y="153709"/>
                  </a:lnTo>
                  <a:lnTo>
                    <a:pt x="2120778" y="157263"/>
                  </a:lnTo>
                  <a:lnTo>
                    <a:pt x="2145810" y="162085"/>
                  </a:lnTo>
                  <a:lnTo>
                    <a:pt x="2145965" y="162085"/>
                  </a:lnTo>
                  <a:lnTo>
                    <a:pt x="2171052" y="168445"/>
                  </a:lnTo>
                  <a:lnTo>
                    <a:pt x="2193404" y="175724"/>
                  </a:lnTo>
                  <a:lnTo>
                    <a:pt x="2213524" y="184057"/>
                  </a:lnTo>
                  <a:lnTo>
                    <a:pt x="2231421" y="193452"/>
                  </a:lnTo>
                  <a:lnTo>
                    <a:pt x="2201190" y="257937"/>
                  </a:lnTo>
                  <a:lnTo>
                    <a:pt x="2043398" y="257937"/>
                  </a:lnTo>
                  <a:lnTo>
                    <a:pt x="2022108" y="258792"/>
                  </a:lnTo>
                  <a:lnTo>
                    <a:pt x="1975294" y="270700"/>
                  </a:lnTo>
                  <a:lnTo>
                    <a:pt x="1952529" y="303371"/>
                  </a:lnTo>
                  <a:lnTo>
                    <a:pt x="1954065" y="313927"/>
                  </a:lnTo>
                  <a:lnTo>
                    <a:pt x="1991196" y="339700"/>
                  </a:lnTo>
                  <a:lnTo>
                    <a:pt x="2030240" y="348338"/>
                  </a:lnTo>
                  <a:lnTo>
                    <a:pt x="2055208" y="352425"/>
                  </a:lnTo>
                  <a:lnTo>
                    <a:pt x="2083839" y="357568"/>
                  </a:lnTo>
                  <a:lnTo>
                    <a:pt x="2132884" y="368284"/>
                  </a:lnTo>
                  <a:lnTo>
                    <a:pt x="2171765" y="380715"/>
                  </a:lnTo>
                  <a:lnTo>
                    <a:pt x="2204912" y="401328"/>
                  </a:lnTo>
                  <a:lnTo>
                    <a:pt x="2231917" y="431580"/>
                  </a:lnTo>
                  <a:lnTo>
                    <a:pt x="2245957" y="473365"/>
                  </a:lnTo>
                  <a:lnTo>
                    <a:pt x="2247709" y="498633"/>
                  </a:lnTo>
                  <a:lnTo>
                    <a:pt x="2246011" y="520780"/>
                  </a:lnTo>
                  <a:lnTo>
                    <a:pt x="2240910" y="541651"/>
                  </a:lnTo>
                  <a:lnTo>
                    <a:pt x="2238703" y="546735"/>
                  </a:lnTo>
                  <a:close/>
                </a:path>
                <a:path w="3284220" h="657860">
                  <a:moveTo>
                    <a:pt x="2184177" y="294227"/>
                  </a:moveTo>
                  <a:lnTo>
                    <a:pt x="2151210" y="278403"/>
                  </a:lnTo>
                  <a:lnTo>
                    <a:pt x="2116752" y="267081"/>
                  </a:lnTo>
                  <a:lnTo>
                    <a:pt x="2080812" y="260258"/>
                  </a:lnTo>
                  <a:lnTo>
                    <a:pt x="2043398" y="257937"/>
                  </a:lnTo>
                  <a:lnTo>
                    <a:pt x="2201190" y="257937"/>
                  </a:lnTo>
                  <a:lnTo>
                    <a:pt x="2184177" y="294227"/>
                  </a:lnTo>
                  <a:close/>
                </a:path>
                <a:path w="3284220" h="657860">
                  <a:moveTo>
                    <a:pt x="2017013" y="653986"/>
                  </a:moveTo>
                  <a:lnTo>
                    <a:pt x="1956851" y="650259"/>
                  </a:lnTo>
                  <a:lnTo>
                    <a:pt x="1898046" y="639032"/>
                  </a:lnTo>
                  <a:lnTo>
                    <a:pt x="1845849" y="622173"/>
                  </a:lnTo>
                  <a:lnTo>
                    <a:pt x="1805368" y="601313"/>
                  </a:lnTo>
                  <a:lnTo>
                    <a:pt x="1852612" y="499586"/>
                  </a:lnTo>
                  <a:lnTo>
                    <a:pt x="1869867" y="509589"/>
                  </a:lnTo>
                  <a:lnTo>
                    <a:pt x="1888783" y="518600"/>
                  </a:lnTo>
                  <a:lnTo>
                    <a:pt x="1931669" y="533685"/>
                  </a:lnTo>
                  <a:lnTo>
                    <a:pt x="1977520" y="543532"/>
                  </a:lnTo>
                  <a:lnTo>
                    <a:pt x="2022442" y="546735"/>
                  </a:lnTo>
                  <a:lnTo>
                    <a:pt x="2238703" y="546735"/>
                  </a:lnTo>
                  <a:lnTo>
                    <a:pt x="2232399" y="561253"/>
                  </a:lnTo>
                  <a:lnTo>
                    <a:pt x="2205323" y="596327"/>
                  </a:lnTo>
                  <a:lnTo>
                    <a:pt x="2165603" y="623825"/>
                  </a:lnTo>
                  <a:lnTo>
                    <a:pt x="2113722" y="643056"/>
                  </a:lnTo>
                  <a:lnTo>
                    <a:pt x="2051714" y="652772"/>
                  </a:lnTo>
                  <a:lnTo>
                    <a:pt x="2017013" y="653986"/>
                  </a:lnTo>
                  <a:close/>
                </a:path>
                <a:path w="3284220" h="657860">
                  <a:moveTo>
                    <a:pt x="2567559" y="653986"/>
                  </a:moveTo>
                  <a:lnTo>
                    <a:pt x="2527463" y="651983"/>
                  </a:lnTo>
                  <a:lnTo>
                    <a:pt x="2489751" y="645961"/>
                  </a:lnTo>
                  <a:lnTo>
                    <a:pt x="2421445" y="621792"/>
                  </a:lnTo>
                  <a:lnTo>
                    <a:pt x="2365140" y="583358"/>
                  </a:lnTo>
                  <a:lnTo>
                    <a:pt x="2323337" y="532352"/>
                  </a:lnTo>
                  <a:lnTo>
                    <a:pt x="2297406" y="471273"/>
                  </a:lnTo>
                  <a:lnTo>
                    <a:pt x="2288872" y="404145"/>
                  </a:lnTo>
                  <a:lnTo>
                    <a:pt x="2288762" y="402336"/>
                  </a:lnTo>
                  <a:lnTo>
                    <a:pt x="2297310" y="334196"/>
                  </a:lnTo>
                  <a:lnTo>
                    <a:pt x="2322861" y="272986"/>
                  </a:lnTo>
                  <a:lnTo>
                    <a:pt x="2363271" y="221706"/>
                  </a:lnTo>
                  <a:lnTo>
                    <a:pt x="2416397" y="183070"/>
                  </a:lnTo>
                  <a:lnTo>
                    <a:pt x="2479392" y="158924"/>
                  </a:lnTo>
                  <a:lnTo>
                    <a:pt x="2514041" y="152764"/>
                  </a:lnTo>
                  <a:lnTo>
                    <a:pt x="2515069" y="152764"/>
                  </a:lnTo>
                  <a:lnTo>
                    <a:pt x="2549461" y="150780"/>
                  </a:lnTo>
                  <a:lnTo>
                    <a:pt x="2617815" y="158579"/>
                  </a:lnTo>
                  <a:lnTo>
                    <a:pt x="2679382" y="181737"/>
                  </a:lnTo>
                  <a:lnTo>
                    <a:pt x="2731258" y="219301"/>
                  </a:lnTo>
                  <a:lnTo>
                    <a:pt x="2762420" y="257937"/>
                  </a:lnTo>
                  <a:lnTo>
                    <a:pt x="2550318" y="257937"/>
                  </a:lnTo>
                  <a:lnTo>
                    <a:pt x="2527263" y="259703"/>
                  </a:lnTo>
                  <a:lnTo>
                    <a:pt x="2486868" y="273380"/>
                  </a:lnTo>
                  <a:lnTo>
                    <a:pt x="2454776" y="300152"/>
                  </a:lnTo>
                  <a:lnTo>
                    <a:pt x="2434774" y="337338"/>
                  </a:lnTo>
                  <a:lnTo>
                    <a:pt x="2429541" y="359664"/>
                  </a:lnTo>
                  <a:lnTo>
                    <a:pt x="2800352" y="359664"/>
                  </a:lnTo>
                  <a:lnTo>
                    <a:pt x="2801707" y="367214"/>
                  </a:lnTo>
                  <a:lnTo>
                    <a:pt x="2803677" y="402336"/>
                  </a:lnTo>
                  <a:lnTo>
                    <a:pt x="2803778" y="404145"/>
                  </a:lnTo>
                  <a:lnTo>
                    <a:pt x="2803615" y="407609"/>
                  </a:lnTo>
                  <a:lnTo>
                    <a:pt x="2803112" y="415135"/>
                  </a:lnTo>
                  <a:lnTo>
                    <a:pt x="2802251" y="426715"/>
                  </a:lnTo>
                  <a:lnTo>
                    <a:pt x="2801016" y="442341"/>
                  </a:lnTo>
                  <a:lnTo>
                    <a:pt x="2431351" y="442341"/>
                  </a:lnTo>
                  <a:lnTo>
                    <a:pt x="2438063" y="463916"/>
                  </a:lnTo>
                  <a:lnTo>
                    <a:pt x="2461703" y="499816"/>
                  </a:lnTo>
                  <a:lnTo>
                    <a:pt x="2498365" y="525714"/>
                  </a:lnTo>
                  <a:lnTo>
                    <a:pt x="2544657" y="538859"/>
                  </a:lnTo>
                  <a:lnTo>
                    <a:pt x="2571178" y="540448"/>
                  </a:lnTo>
                  <a:lnTo>
                    <a:pt x="2737415" y="540448"/>
                  </a:lnTo>
                  <a:lnTo>
                    <a:pt x="2769203" y="574929"/>
                  </a:lnTo>
                  <a:lnTo>
                    <a:pt x="2739097" y="603414"/>
                  </a:lnTo>
                  <a:lnTo>
                    <a:pt x="2703875" y="625553"/>
                  </a:lnTo>
                  <a:lnTo>
                    <a:pt x="2663541" y="641355"/>
                  </a:lnTo>
                  <a:lnTo>
                    <a:pt x="2618101" y="650830"/>
                  </a:lnTo>
                  <a:lnTo>
                    <a:pt x="2567559" y="653986"/>
                  </a:lnTo>
                  <a:close/>
                </a:path>
                <a:path w="3284220" h="657860">
                  <a:moveTo>
                    <a:pt x="2800352" y="359664"/>
                  </a:moveTo>
                  <a:lnTo>
                    <a:pt x="2670238" y="359664"/>
                  </a:lnTo>
                  <a:lnTo>
                    <a:pt x="2665060" y="337734"/>
                  </a:lnTo>
                  <a:lnTo>
                    <a:pt x="2656677" y="318099"/>
                  </a:lnTo>
                  <a:lnTo>
                    <a:pt x="2645096" y="300768"/>
                  </a:lnTo>
                  <a:lnTo>
                    <a:pt x="2630328" y="285750"/>
                  </a:lnTo>
                  <a:lnTo>
                    <a:pt x="2613058" y="273622"/>
                  </a:lnTo>
                  <a:lnTo>
                    <a:pt x="2593757" y="264854"/>
                  </a:lnTo>
                  <a:lnTo>
                    <a:pt x="2593585" y="264854"/>
                  </a:lnTo>
                  <a:lnTo>
                    <a:pt x="2572970" y="259703"/>
                  </a:lnTo>
                  <a:lnTo>
                    <a:pt x="2572788" y="259703"/>
                  </a:lnTo>
                  <a:lnTo>
                    <a:pt x="2550318" y="257937"/>
                  </a:lnTo>
                  <a:lnTo>
                    <a:pt x="2762420" y="257937"/>
                  </a:lnTo>
                  <a:lnTo>
                    <a:pt x="2770632" y="270224"/>
                  </a:lnTo>
                  <a:lnTo>
                    <a:pt x="2785089" y="300152"/>
                  </a:lnTo>
                  <a:lnTo>
                    <a:pt x="2785301" y="300768"/>
                  </a:lnTo>
                  <a:lnTo>
                    <a:pt x="2795492" y="332577"/>
                  </a:lnTo>
                  <a:lnTo>
                    <a:pt x="2800352" y="359664"/>
                  </a:lnTo>
                  <a:close/>
                </a:path>
                <a:path w="3284220" h="657860">
                  <a:moveTo>
                    <a:pt x="2737415" y="540448"/>
                  </a:moveTo>
                  <a:lnTo>
                    <a:pt x="2571178" y="540448"/>
                  </a:lnTo>
                  <a:lnTo>
                    <a:pt x="2589770" y="539789"/>
                  </a:lnTo>
                  <a:lnTo>
                    <a:pt x="2607254" y="537674"/>
                  </a:lnTo>
                  <a:lnTo>
                    <a:pt x="2653422" y="522632"/>
                  </a:lnTo>
                  <a:lnTo>
                    <a:pt x="2693860" y="493204"/>
                  </a:lnTo>
                  <a:lnTo>
                    <a:pt x="2737415" y="540448"/>
                  </a:lnTo>
                  <a:close/>
                </a:path>
                <a:path w="3284220" h="657860">
                  <a:moveTo>
                    <a:pt x="3275023" y="546735"/>
                  </a:moveTo>
                  <a:lnTo>
                    <a:pt x="3058763" y="546735"/>
                  </a:lnTo>
                  <a:lnTo>
                    <a:pt x="3098143" y="544004"/>
                  </a:lnTo>
                  <a:lnTo>
                    <a:pt x="3126271" y="535674"/>
                  </a:lnTo>
                  <a:lnTo>
                    <a:pt x="3143148" y="521754"/>
                  </a:lnTo>
                  <a:lnTo>
                    <a:pt x="3148774" y="502253"/>
                  </a:lnTo>
                  <a:lnTo>
                    <a:pt x="3147253" y="492610"/>
                  </a:lnTo>
                  <a:lnTo>
                    <a:pt x="3110364" y="468003"/>
                  </a:lnTo>
                  <a:lnTo>
                    <a:pt x="3072645" y="460249"/>
                  </a:lnTo>
                  <a:lnTo>
                    <a:pt x="3048857" y="456819"/>
                  </a:lnTo>
                  <a:lnTo>
                    <a:pt x="3020171" y="452195"/>
                  </a:lnTo>
                  <a:lnTo>
                    <a:pt x="2970659" y="441803"/>
                  </a:lnTo>
                  <a:lnTo>
                    <a:pt x="2930939" y="429038"/>
                  </a:lnTo>
                  <a:lnTo>
                    <a:pt x="2897116" y="408113"/>
                  </a:lnTo>
                  <a:lnTo>
                    <a:pt x="2869653" y="377701"/>
                  </a:lnTo>
                  <a:lnTo>
                    <a:pt x="2855347" y="335184"/>
                  </a:lnTo>
                  <a:lnTo>
                    <a:pt x="2853499" y="308800"/>
                  </a:lnTo>
                  <a:lnTo>
                    <a:pt x="2855177" y="286367"/>
                  </a:lnTo>
                  <a:lnTo>
                    <a:pt x="2868608" y="245323"/>
                  </a:lnTo>
                  <a:lnTo>
                    <a:pt x="2895309" y="209747"/>
                  </a:lnTo>
                  <a:lnTo>
                    <a:pt x="2934353" y="181783"/>
                  </a:lnTo>
                  <a:lnTo>
                    <a:pt x="2985326" y="162085"/>
                  </a:lnTo>
                  <a:lnTo>
                    <a:pt x="3045944" y="152084"/>
                  </a:lnTo>
                  <a:lnTo>
                    <a:pt x="3079717" y="150780"/>
                  </a:lnTo>
                  <a:lnTo>
                    <a:pt x="3105558" y="151548"/>
                  </a:lnTo>
                  <a:lnTo>
                    <a:pt x="3131355" y="153709"/>
                  </a:lnTo>
                  <a:lnTo>
                    <a:pt x="3157098" y="157263"/>
                  </a:lnTo>
                  <a:lnTo>
                    <a:pt x="3182130" y="162085"/>
                  </a:lnTo>
                  <a:lnTo>
                    <a:pt x="3182285" y="162085"/>
                  </a:lnTo>
                  <a:lnTo>
                    <a:pt x="3207372" y="168445"/>
                  </a:lnTo>
                  <a:lnTo>
                    <a:pt x="3229725" y="175724"/>
                  </a:lnTo>
                  <a:lnTo>
                    <a:pt x="3249845" y="184057"/>
                  </a:lnTo>
                  <a:lnTo>
                    <a:pt x="3267741" y="193452"/>
                  </a:lnTo>
                  <a:lnTo>
                    <a:pt x="3237510" y="257937"/>
                  </a:lnTo>
                  <a:lnTo>
                    <a:pt x="3079717" y="257937"/>
                  </a:lnTo>
                  <a:lnTo>
                    <a:pt x="3058428" y="258792"/>
                  </a:lnTo>
                  <a:lnTo>
                    <a:pt x="3011614" y="270700"/>
                  </a:lnTo>
                  <a:lnTo>
                    <a:pt x="2988849" y="303371"/>
                  </a:lnTo>
                  <a:lnTo>
                    <a:pt x="2990385" y="313927"/>
                  </a:lnTo>
                  <a:lnTo>
                    <a:pt x="3027516" y="339700"/>
                  </a:lnTo>
                  <a:lnTo>
                    <a:pt x="3066560" y="348338"/>
                  </a:lnTo>
                  <a:lnTo>
                    <a:pt x="3091529" y="352425"/>
                  </a:lnTo>
                  <a:lnTo>
                    <a:pt x="3120159" y="357568"/>
                  </a:lnTo>
                  <a:lnTo>
                    <a:pt x="3169203" y="368284"/>
                  </a:lnTo>
                  <a:lnTo>
                    <a:pt x="3208085" y="380715"/>
                  </a:lnTo>
                  <a:lnTo>
                    <a:pt x="3241232" y="401328"/>
                  </a:lnTo>
                  <a:lnTo>
                    <a:pt x="3268237" y="431580"/>
                  </a:lnTo>
                  <a:lnTo>
                    <a:pt x="3282277" y="473365"/>
                  </a:lnTo>
                  <a:lnTo>
                    <a:pt x="3284029" y="498633"/>
                  </a:lnTo>
                  <a:lnTo>
                    <a:pt x="3282331" y="520780"/>
                  </a:lnTo>
                  <a:lnTo>
                    <a:pt x="3277230" y="541651"/>
                  </a:lnTo>
                  <a:lnTo>
                    <a:pt x="3275023" y="546735"/>
                  </a:lnTo>
                  <a:close/>
                </a:path>
                <a:path w="3284220" h="657860">
                  <a:moveTo>
                    <a:pt x="3220497" y="294227"/>
                  </a:moveTo>
                  <a:lnTo>
                    <a:pt x="3187530" y="278403"/>
                  </a:lnTo>
                  <a:lnTo>
                    <a:pt x="3153072" y="267081"/>
                  </a:lnTo>
                  <a:lnTo>
                    <a:pt x="3117131" y="260258"/>
                  </a:lnTo>
                  <a:lnTo>
                    <a:pt x="3079717" y="257937"/>
                  </a:lnTo>
                  <a:lnTo>
                    <a:pt x="3237510" y="257937"/>
                  </a:lnTo>
                  <a:lnTo>
                    <a:pt x="3220497" y="294227"/>
                  </a:lnTo>
                  <a:close/>
                </a:path>
                <a:path w="3284220" h="657860">
                  <a:moveTo>
                    <a:pt x="3053334" y="653986"/>
                  </a:moveTo>
                  <a:lnTo>
                    <a:pt x="2993171" y="650259"/>
                  </a:lnTo>
                  <a:lnTo>
                    <a:pt x="2934366" y="639032"/>
                  </a:lnTo>
                  <a:lnTo>
                    <a:pt x="2882169" y="622173"/>
                  </a:lnTo>
                  <a:lnTo>
                    <a:pt x="2841688" y="601313"/>
                  </a:lnTo>
                  <a:lnTo>
                    <a:pt x="2888932" y="499586"/>
                  </a:lnTo>
                  <a:lnTo>
                    <a:pt x="2906187" y="509589"/>
                  </a:lnTo>
                  <a:lnTo>
                    <a:pt x="2925103" y="518600"/>
                  </a:lnTo>
                  <a:lnTo>
                    <a:pt x="2967989" y="533685"/>
                  </a:lnTo>
                  <a:lnTo>
                    <a:pt x="3013840" y="543532"/>
                  </a:lnTo>
                  <a:lnTo>
                    <a:pt x="3058763" y="546735"/>
                  </a:lnTo>
                  <a:lnTo>
                    <a:pt x="3275023" y="546735"/>
                  </a:lnTo>
                  <a:lnTo>
                    <a:pt x="3268719" y="561253"/>
                  </a:lnTo>
                  <a:lnTo>
                    <a:pt x="3241643" y="596327"/>
                  </a:lnTo>
                  <a:lnTo>
                    <a:pt x="3201923" y="623825"/>
                  </a:lnTo>
                  <a:lnTo>
                    <a:pt x="3150042" y="643056"/>
                  </a:lnTo>
                  <a:lnTo>
                    <a:pt x="3088034" y="652772"/>
                  </a:lnTo>
                  <a:lnTo>
                    <a:pt x="3053334" y="65398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670523" y="4708749"/>
            <a:ext cx="2349500" cy="1313815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" algn="ctr">
              <a:lnSpc>
                <a:spcPct val="103899"/>
              </a:lnSpc>
              <a:spcBef>
                <a:spcPts val="15"/>
              </a:spcBef>
            </a:pPr>
            <a:r>
              <a:rPr sz="2050" b="1" spc="50" dirty="0">
                <a:latin typeface="Tahoma"/>
                <a:cs typeface="Tahoma"/>
              </a:rPr>
              <a:t>Underlying</a:t>
            </a:r>
            <a:r>
              <a:rPr sz="2050" b="1" spc="-25" dirty="0">
                <a:latin typeface="Tahoma"/>
                <a:cs typeface="Tahoma"/>
              </a:rPr>
              <a:t> </a:t>
            </a:r>
            <a:r>
              <a:rPr sz="2050" b="1" spc="-10" dirty="0">
                <a:latin typeface="Tahoma"/>
                <a:cs typeface="Tahoma"/>
              </a:rPr>
              <a:t>rectal </a:t>
            </a:r>
            <a:r>
              <a:rPr sz="2050" b="1" dirty="0">
                <a:latin typeface="Tahoma"/>
                <a:cs typeface="Tahoma"/>
              </a:rPr>
              <a:t>disease</a:t>
            </a:r>
            <a:r>
              <a:rPr sz="2050" b="1" spc="105" dirty="0">
                <a:latin typeface="Tahoma"/>
                <a:cs typeface="Tahoma"/>
              </a:rPr>
              <a:t> </a:t>
            </a:r>
            <a:r>
              <a:rPr sz="2050" b="1" dirty="0">
                <a:latin typeface="Tahoma"/>
                <a:cs typeface="Tahoma"/>
              </a:rPr>
              <a:t>(such</a:t>
            </a:r>
            <a:r>
              <a:rPr sz="2050" b="1" spc="120" dirty="0">
                <a:latin typeface="Tahoma"/>
                <a:cs typeface="Tahoma"/>
              </a:rPr>
              <a:t> </a:t>
            </a:r>
            <a:r>
              <a:rPr sz="2050" b="1" spc="-25" dirty="0">
                <a:latin typeface="Tahoma"/>
                <a:cs typeface="Tahoma"/>
              </a:rPr>
              <a:t>as </a:t>
            </a:r>
            <a:r>
              <a:rPr sz="2050" b="1" spc="-10" dirty="0">
                <a:latin typeface="Tahoma"/>
                <a:cs typeface="Tahoma"/>
              </a:rPr>
              <a:t>neoplasm)</a:t>
            </a:r>
            <a:endParaRPr sz="205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050" b="1" spc="-100" dirty="0">
                <a:latin typeface="Tahoma"/>
                <a:cs typeface="Tahoma"/>
              </a:rPr>
              <a:t>-</a:t>
            </a:r>
            <a:r>
              <a:rPr sz="2050" b="1" spc="-55" dirty="0">
                <a:latin typeface="Tahoma"/>
                <a:cs typeface="Tahoma"/>
              </a:rPr>
              <a:t> </a:t>
            </a:r>
            <a:r>
              <a:rPr sz="2050" b="1" spc="45" dirty="0">
                <a:latin typeface="Tahoma"/>
                <a:cs typeface="Tahoma"/>
              </a:rPr>
              <a:t>Crohn’s</a:t>
            </a:r>
            <a:r>
              <a:rPr sz="2050" b="1" spc="-65" dirty="0">
                <a:latin typeface="Tahoma"/>
                <a:cs typeface="Tahoma"/>
              </a:rPr>
              <a:t> </a:t>
            </a:r>
            <a:r>
              <a:rPr sz="2050" b="1" spc="-10" dirty="0">
                <a:latin typeface="Tahoma"/>
                <a:cs typeface="Tahoma"/>
              </a:rPr>
              <a:t>disease.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93741" y="6007069"/>
            <a:ext cx="101600" cy="3403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</a:pPr>
            <a:r>
              <a:rPr sz="2050" b="1" spc="-145" dirty="0">
                <a:latin typeface="Tahoma"/>
                <a:cs typeface="Tahoma"/>
              </a:rPr>
              <a:t>-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884993" y="4562271"/>
            <a:ext cx="2802255" cy="1459865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 marR="5080" indent="1905" algn="ctr">
              <a:lnSpc>
                <a:spcPct val="105300"/>
              </a:lnSpc>
              <a:spcBef>
                <a:spcPts val="15"/>
              </a:spcBef>
            </a:pPr>
            <a:r>
              <a:rPr sz="1500" b="1" dirty="0">
                <a:latin typeface="Tahoma"/>
                <a:cs typeface="Tahoma"/>
              </a:rPr>
              <a:t>Patients</a:t>
            </a:r>
            <a:r>
              <a:rPr sz="1500" b="1" spc="120" dirty="0">
                <a:latin typeface="Tahoma"/>
                <a:cs typeface="Tahoma"/>
              </a:rPr>
              <a:t> </a:t>
            </a:r>
            <a:r>
              <a:rPr sz="1500" b="1" dirty="0">
                <a:latin typeface="Tahoma"/>
                <a:cs typeface="Tahoma"/>
              </a:rPr>
              <a:t>with</a:t>
            </a:r>
            <a:r>
              <a:rPr sz="1500" b="1" spc="140" dirty="0">
                <a:latin typeface="Tahoma"/>
                <a:cs typeface="Tahoma"/>
              </a:rPr>
              <a:t> </a:t>
            </a:r>
            <a:r>
              <a:rPr sz="1500" b="1" spc="-10" dirty="0">
                <a:latin typeface="Tahoma"/>
                <a:cs typeface="Tahoma"/>
              </a:rPr>
              <a:t>generalized </a:t>
            </a:r>
            <a:r>
              <a:rPr sz="1500" b="1" dirty="0">
                <a:latin typeface="Tahoma"/>
                <a:cs typeface="Tahoma"/>
              </a:rPr>
              <a:t>disorders</a:t>
            </a:r>
            <a:r>
              <a:rPr sz="1500" b="1" spc="30" dirty="0">
                <a:latin typeface="Tahoma"/>
                <a:cs typeface="Tahoma"/>
              </a:rPr>
              <a:t> </a:t>
            </a:r>
            <a:r>
              <a:rPr sz="1500" b="1" dirty="0">
                <a:latin typeface="Tahoma"/>
                <a:cs typeface="Tahoma"/>
              </a:rPr>
              <a:t>(such</a:t>
            </a:r>
            <a:r>
              <a:rPr sz="1500" b="1" spc="55" dirty="0">
                <a:latin typeface="Tahoma"/>
                <a:cs typeface="Tahoma"/>
              </a:rPr>
              <a:t> </a:t>
            </a:r>
            <a:r>
              <a:rPr sz="1500" b="1" dirty="0">
                <a:latin typeface="Tahoma"/>
                <a:cs typeface="Tahoma"/>
              </a:rPr>
              <a:t>as</a:t>
            </a:r>
            <a:r>
              <a:rPr sz="1500" b="1" spc="75" dirty="0">
                <a:latin typeface="Tahoma"/>
                <a:cs typeface="Tahoma"/>
              </a:rPr>
              <a:t> </a:t>
            </a:r>
            <a:r>
              <a:rPr sz="1500" b="1" spc="-10" dirty="0">
                <a:latin typeface="Tahoma"/>
                <a:cs typeface="Tahoma"/>
              </a:rPr>
              <a:t>diabetes </a:t>
            </a:r>
            <a:r>
              <a:rPr sz="1500" b="1" spc="50" dirty="0">
                <a:latin typeface="Tahoma"/>
                <a:cs typeface="Tahoma"/>
              </a:rPr>
              <a:t>and</a:t>
            </a:r>
            <a:r>
              <a:rPr sz="1500" b="1" dirty="0">
                <a:latin typeface="Tahoma"/>
                <a:cs typeface="Tahoma"/>
              </a:rPr>
              <a:t> </a:t>
            </a:r>
            <a:r>
              <a:rPr sz="1500" b="1" spc="-35" dirty="0">
                <a:latin typeface="Tahoma"/>
                <a:cs typeface="Tahoma"/>
              </a:rPr>
              <a:t>AIDS)</a:t>
            </a:r>
            <a:r>
              <a:rPr sz="1500" b="1" spc="25" dirty="0">
                <a:latin typeface="Tahoma"/>
                <a:cs typeface="Tahoma"/>
              </a:rPr>
              <a:t> </a:t>
            </a:r>
            <a:r>
              <a:rPr sz="1500" b="1" spc="60" dirty="0">
                <a:latin typeface="Tahoma"/>
                <a:cs typeface="Tahoma"/>
              </a:rPr>
              <a:t>may</a:t>
            </a:r>
            <a:r>
              <a:rPr sz="1500" b="1" spc="10" dirty="0">
                <a:latin typeface="Tahoma"/>
                <a:cs typeface="Tahoma"/>
              </a:rPr>
              <a:t> </a:t>
            </a:r>
            <a:r>
              <a:rPr sz="1500" b="1" dirty="0">
                <a:latin typeface="Tahoma"/>
                <a:cs typeface="Tahoma"/>
              </a:rPr>
              <a:t>present</a:t>
            </a:r>
            <a:r>
              <a:rPr sz="1500" b="1" spc="-5" dirty="0">
                <a:latin typeface="Tahoma"/>
                <a:cs typeface="Tahoma"/>
              </a:rPr>
              <a:t> </a:t>
            </a:r>
            <a:r>
              <a:rPr sz="1500" b="1" spc="-20" dirty="0">
                <a:latin typeface="Tahoma"/>
                <a:cs typeface="Tahoma"/>
              </a:rPr>
              <a:t>with </a:t>
            </a:r>
            <a:r>
              <a:rPr sz="1500" b="1" dirty="0">
                <a:latin typeface="Tahoma"/>
                <a:cs typeface="Tahoma"/>
              </a:rPr>
              <a:t>an</a:t>
            </a:r>
            <a:r>
              <a:rPr sz="1500" b="1" spc="110" dirty="0">
                <a:latin typeface="Tahoma"/>
                <a:cs typeface="Tahoma"/>
              </a:rPr>
              <a:t> </a:t>
            </a:r>
            <a:r>
              <a:rPr sz="1500" b="1" dirty="0">
                <a:latin typeface="Tahoma"/>
                <a:cs typeface="Tahoma"/>
              </a:rPr>
              <a:t>anorectal</a:t>
            </a:r>
            <a:r>
              <a:rPr sz="1500" b="1" spc="45" dirty="0">
                <a:latin typeface="Tahoma"/>
                <a:cs typeface="Tahoma"/>
              </a:rPr>
              <a:t> </a:t>
            </a:r>
            <a:r>
              <a:rPr sz="1500" b="1" dirty="0">
                <a:latin typeface="Tahoma"/>
                <a:cs typeface="Tahoma"/>
              </a:rPr>
              <a:t>abscess;</a:t>
            </a:r>
            <a:r>
              <a:rPr sz="1500" b="1" spc="90" dirty="0">
                <a:latin typeface="Tahoma"/>
                <a:cs typeface="Tahoma"/>
              </a:rPr>
              <a:t> </a:t>
            </a:r>
            <a:r>
              <a:rPr sz="1500" b="1" spc="25" dirty="0">
                <a:latin typeface="Tahoma"/>
                <a:cs typeface="Tahoma"/>
              </a:rPr>
              <a:t>and </a:t>
            </a:r>
            <a:r>
              <a:rPr sz="1500" b="1" spc="60" dirty="0">
                <a:latin typeface="Tahoma"/>
                <a:cs typeface="Tahoma"/>
              </a:rPr>
              <a:t>may</a:t>
            </a:r>
            <a:r>
              <a:rPr sz="1500" b="1" spc="25" dirty="0">
                <a:latin typeface="Tahoma"/>
                <a:cs typeface="Tahoma"/>
              </a:rPr>
              <a:t> </a:t>
            </a:r>
            <a:r>
              <a:rPr sz="1500" b="1" dirty="0">
                <a:latin typeface="Tahoma"/>
                <a:cs typeface="Tahoma"/>
              </a:rPr>
              <a:t>run</a:t>
            </a:r>
            <a:r>
              <a:rPr sz="1500" b="1" spc="20" dirty="0">
                <a:latin typeface="Tahoma"/>
                <a:cs typeface="Tahoma"/>
              </a:rPr>
              <a:t> </a:t>
            </a:r>
            <a:r>
              <a:rPr sz="1500" b="1" dirty="0">
                <a:latin typeface="Tahoma"/>
                <a:cs typeface="Tahoma"/>
              </a:rPr>
              <a:t>an</a:t>
            </a:r>
            <a:r>
              <a:rPr sz="1500" b="1" spc="-15" dirty="0">
                <a:latin typeface="Tahoma"/>
                <a:cs typeface="Tahoma"/>
              </a:rPr>
              <a:t> </a:t>
            </a:r>
            <a:r>
              <a:rPr sz="1500" b="1" spc="-10" dirty="0">
                <a:latin typeface="Tahoma"/>
                <a:cs typeface="Tahoma"/>
              </a:rPr>
              <a:t>aggressive course</a:t>
            </a:r>
            <a:endParaRPr sz="15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057655"/>
            <a:ext cx="10058400" cy="5659120"/>
            <a:chOff x="0" y="1057655"/>
            <a:chExt cx="10058400" cy="56591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20911" y="6377939"/>
              <a:ext cx="1196339" cy="29565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286500" y="1057655"/>
              <a:ext cx="3771900" cy="5659120"/>
            </a:xfrm>
            <a:custGeom>
              <a:avLst/>
              <a:gdLst/>
              <a:ahLst/>
              <a:cxnLst/>
              <a:rect l="l" t="t" r="r" b="b"/>
              <a:pathLst>
                <a:path w="3771900" h="5659120">
                  <a:moveTo>
                    <a:pt x="3771900" y="5658611"/>
                  </a:moveTo>
                  <a:lnTo>
                    <a:pt x="0" y="5658611"/>
                  </a:lnTo>
                  <a:lnTo>
                    <a:pt x="0" y="0"/>
                  </a:lnTo>
                  <a:lnTo>
                    <a:pt x="3771900" y="0"/>
                  </a:lnTo>
                  <a:lnTo>
                    <a:pt x="3771900" y="565861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83342" y="2323463"/>
            <a:ext cx="4039235" cy="48640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000" dirty="0">
                <a:solidFill>
                  <a:srgbClr val="000000"/>
                </a:solidFill>
                <a:latin typeface="Tahoma"/>
                <a:cs typeface="Tahoma"/>
              </a:rPr>
              <a:t>Ischiorectal</a:t>
            </a:r>
            <a:r>
              <a:rPr sz="3000" spc="2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3000" spc="75" dirty="0">
                <a:solidFill>
                  <a:srgbClr val="000000"/>
                </a:solidFill>
                <a:latin typeface="Tahoma"/>
                <a:cs typeface="Tahoma"/>
              </a:rPr>
              <a:t>Abscess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94360" y="3107435"/>
            <a:ext cx="2464435" cy="1190625"/>
          </a:xfrm>
          <a:custGeom>
            <a:avLst/>
            <a:gdLst/>
            <a:ahLst/>
            <a:cxnLst/>
            <a:rect l="l" t="t" r="r" b="b"/>
            <a:pathLst>
              <a:path w="2464435" h="1190625">
                <a:moveTo>
                  <a:pt x="2439924" y="1190244"/>
                </a:moveTo>
                <a:lnTo>
                  <a:pt x="25908" y="1190244"/>
                </a:lnTo>
                <a:lnTo>
                  <a:pt x="16073" y="1188339"/>
                </a:lnTo>
                <a:lnTo>
                  <a:pt x="7810" y="1183005"/>
                </a:lnTo>
                <a:lnTo>
                  <a:pt x="2119" y="1174813"/>
                </a:lnTo>
                <a:lnTo>
                  <a:pt x="0" y="1164336"/>
                </a:lnTo>
                <a:lnTo>
                  <a:pt x="0" y="24384"/>
                </a:lnTo>
                <a:lnTo>
                  <a:pt x="2119" y="14787"/>
                </a:lnTo>
                <a:lnTo>
                  <a:pt x="7810" y="7048"/>
                </a:lnTo>
                <a:lnTo>
                  <a:pt x="16073" y="1881"/>
                </a:lnTo>
                <a:lnTo>
                  <a:pt x="25908" y="0"/>
                </a:lnTo>
                <a:lnTo>
                  <a:pt x="2439924" y="0"/>
                </a:lnTo>
                <a:lnTo>
                  <a:pt x="2449520" y="1881"/>
                </a:lnTo>
                <a:lnTo>
                  <a:pt x="2457259" y="7048"/>
                </a:lnTo>
                <a:lnTo>
                  <a:pt x="2462426" y="14787"/>
                </a:lnTo>
                <a:lnTo>
                  <a:pt x="2464308" y="24384"/>
                </a:lnTo>
                <a:lnTo>
                  <a:pt x="2464308" y="1164336"/>
                </a:lnTo>
                <a:lnTo>
                  <a:pt x="2462426" y="1174813"/>
                </a:lnTo>
                <a:lnTo>
                  <a:pt x="2457259" y="1183005"/>
                </a:lnTo>
                <a:lnTo>
                  <a:pt x="2449520" y="1188339"/>
                </a:lnTo>
                <a:lnTo>
                  <a:pt x="2439924" y="1190244"/>
                </a:lnTo>
                <a:close/>
              </a:path>
            </a:pathLst>
          </a:custGeom>
          <a:solidFill>
            <a:srgbClr val="F2ED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52323" y="3245563"/>
            <a:ext cx="1898650" cy="8299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500" b="1" dirty="0">
                <a:solidFill>
                  <a:srgbClr val="3D3838"/>
                </a:solidFill>
                <a:latin typeface="Tahoma"/>
                <a:cs typeface="Tahoma"/>
              </a:rPr>
              <a:t>Local</a:t>
            </a:r>
            <a:r>
              <a:rPr sz="1500" b="1" spc="12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500" b="1" spc="45" dirty="0">
                <a:solidFill>
                  <a:srgbClr val="3D3838"/>
                </a:solidFill>
                <a:latin typeface="Tahoma"/>
                <a:cs typeface="Tahoma"/>
              </a:rPr>
              <a:t>Symptoms</a:t>
            </a:r>
            <a:endParaRPr sz="1500">
              <a:latin typeface="Tahoma"/>
              <a:cs typeface="Tahoma"/>
            </a:endParaRPr>
          </a:p>
          <a:p>
            <a:pPr marL="12700" marR="5080">
              <a:lnSpc>
                <a:spcPct val="126899"/>
              </a:lnSpc>
              <a:spcBef>
                <a:spcPts val="560"/>
              </a:spcBef>
            </a:pP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Localized</a:t>
            </a:r>
            <a:r>
              <a:rPr sz="1300" spc="-11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buttock</a:t>
            </a:r>
            <a:r>
              <a:rPr sz="1300" spc="-12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pain</a:t>
            </a:r>
            <a:r>
              <a:rPr sz="1300" spc="-14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3D3838"/>
                </a:solidFill>
                <a:latin typeface="Tahoma"/>
                <a:cs typeface="Tahoma"/>
              </a:rPr>
              <a:t>and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tenderness.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229356" y="3107435"/>
            <a:ext cx="2464435" cy="1190625"/>
          </a:xfrm>
          <a:custGeom>
            <a:avLst/>
            <a:gdLst/>
            <a:ahLst/>
            <a:cxnLst/>
            <a:rect l="l" t="t" r="r" b="b"/>
            <a:pathLst>
              <a:path w="2464435" h="1190625">
                <a:moveTo>
                  <a:pt x="2438400" y="1190244"/>
                </a:moveTo>
                <a:lnTo>
                  <a:pt x="24384" y="1190244"/>
                </a:lnTo>
                <a:lnTo>
                  <a:pt x="14787" y="1188339"/>
                </a:lnTo>
                <a:lnTo>
                  <a:pt x="7048" y="1183005"/>
                </a:lnTo>
                <a:lnTo>
                  <a:pt x="1881" y="1174813"/>
                </a:lnTo>
                <a:lnTo>
                  <a:pt x="0" y="1164336"/>
                </a:lnTo>
                <a:lnTo>
                  <a:pt x="0" y="24384"/>
                </a:lnTo>
                <a:lnTo>
                  <a:pt x="1881" y="14787"/>
                </a:lnTo>
                <a:lnTo>
                  <a:pt x="7048" y="7048"/>
                </a:lnTo>
                <a:lnTo>
                  <a:pt x="14787" y="1881"/>
                </a:lnTo>
                <a:lnTo>
                  <a:pt x="24384" y="0"/>
                </a:lnTo>
                <a:lnTo>
                  <a:pt x="2438400" y="0"/>
                </a:lnTo>
                <a:lnTo>
                  <a:pt x="2448234" y="1881"/>
                </a:lnTo>
                <a:lnTo>
                  <a:pt x="2456497" y="7048"/>
                </a:lnTo>
                <a:lnTo>
                  <a:pt x="2462188" y="14787"/>
                </a:lnTo>
                <a:lnTo>
                  <a:pt x="2464308" y="24384"/>
                </a:lnTo>
                <a:lnTo>
                  <a:pt x="2464308" y="1164336"/>
                </a:lnTo>
                <a:lnTo>
                  <a:pt x="2462188" y="1174813"/>
                </a:lnTo>
                <a:lnTo>
                  <a:pt x="2456497" y="1183005"/>
                </a:lnTo>
                <a:lnTo>
                  <a:pt x="2448234" y="1188339"/>
                </a:lnTo>
                <a:lnTo>
                  <a:pt x="2438400" y="1190244"/>
                </a:lnTo>
                <a:close/>
              </a:path>
            </a:pathLst>
          </a:custGeom>
          <a:solidFill>
            <a:srgbClr val="F2ED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385740" y="3082535"/>
            <a:ext cx="1842770" cy="99314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 marR="748665">
              <a:lnSpc>
                <a:spcPct val="105300"/>
              </a:lnSpc>
              <a:spcBef>
                <a:spcPts val="15"/>
              </a:spcBef>
            </a:pPr>
            <a:r>
              <a:rPr sz="1500" b="1" spc="-10" dirty="0">
                <a:solidFill>
                  <a:srgbClr val="3D3838"/>
                </a:solidFill>
                <a:latin typeface="Tahoma"/>
                <a:cs typeface="Tahoma"/>
              </a:rPr>
              <a:t>Systemic </a:t>
            </a:r>
            <a:r>
              <a:rPr sz="1500" b="1" spc="45" dirty="0">
                <a:solidFill>
                  <a:srgbClr val="3D3838"/>
                </a:solidFill>
                <a:latin typeface="Tahoma"/>
                <a:cs typeface="Tahoma"/>
              </a:rPr>
              <a:t>Symptoms</a:t>
            </a:r>
            <a:endParaRPr sz="1500">
              <a:latin typeface="Tahoma"/>
              <a:cs typeface="Tahoma"/>
            </a:endParaRPr>
          </a:p>
          <a:p>
            <a:pPr marL="12700" marR="5080">
              <a:lnSpc>
                <a:spcPts val="1980"/>
              </a:lnSpc>
              <a:spcBef>
                <a:spcPts val="50"/>
              </a:spcBef>
            </a:pPr>
            <a:r>
              <a:rPr sz="1300" spc="-20" dirty="0">
                <a:solidFill>
                  <a:srgbClr val="3D3838"/>
                </a:solidFill>
                <a:latin typeface="Tahoma"/>
                <a:cs typeface="Tahoma"/>
              </a:rPr>
              <a:t>Occasionally</a:t>
            </a:r>
            <a:r>
              <a:rPr sz="1300" spc="-11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3D3838"/>
                </a:solidFill>
                <a:latin typeface="Tahoma"/>
                <a:cs typeface="Tahoma"/>
              </a:rPr>
              <a:t>present</a:t>
            </a:r>
            <a:r>
              <a:rPr sz="1300" spc="-9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65" dirty="0">
                <a:solidFill>
                  <a:srgbClr val="3D3838"/>
                </a:solidFill>
                <a:latin typeface="Tahoma"/>
                <a:cs typeface="Tahoma"/>
              </a:rPr>
              <a:t>(e.g., </a:t>
            </a:r>
            <a:r>
              <a:rPr sz="1300" spc="-50" dirty="0">
                <a:solidFill>
                  <a:srgbClr val="3D3838"/>
                </a:solidFill>
                <a:latin typeface="Tahoma"/>
                <a:cs typeface="Tahoma"/>
              </a:rPr>
              <a:t>fever,</a:t>
            </a:r>
            <a:r>
              <a:rPr sz="1300" spc="-9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chills)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94360" y="4468367"/>
            <a:ext cx="5099685" cy="935990"/>
          </a:xfrm>
          <a:custGeom>
            <a:avLst/>
            <a:gdLst/>
            <a:ahLst/>
            <a:cxnLst/>
            <a:rect l="l" t="t" r="r" b="b"/>
            <a:pathLst>
              <a:path w="5099685" h="935989">
                <a:moveTo>
                  <a:pt x="5073396" y="935736"/>
                </a:moveTo>
                <a:lnTo>
                  <a:pt x="25908" y="935736"/>
                </a:lnTo>
                <a:lnTo>
                  <a:pt x="16073" y="933830"/>
                </a:lnTo>
                <a:lnTo>
                  <a:pt x="7810" y="928496"/>
                </a:lnTo>
                <a:lnTo>
                  <a:pt x="2119" y="920305"/>
                </a:lnTo>
                <a:lnTo>
                  <a:pt x="0" y="909827"/>
                </a:lnTo>
                <a:lnTo>
                  <a:pt x="0" y="24384"/>
                </a:lnTo>
                <a:lnTo>
                  <a:pt x="2119" y="14787"/>
                </a:lnTo>
                <a:lnTo>
                  <a:pt x="7810" y="7048"/>
                </a:lnTo>
                <a:lnTo>
                  <a:pt x="16073" y="1881"/>
                </a:lnTo>
                <a:lnTo>
                  <a:pt x="25908" y="0"/>
                </a:lnTo>
                <a:lnTo>
                  <a:pt x="5073396" y="0"/>
                </a:lnTo>
                <a:lnTo>
                  <a:pt x="5083230" y="1881"/>
                </a:lnTo>
                <a:lnTo>
                  <a:pt x="5091493" y="7048"/>
                </a:lnTo>
                <a:lnTo>
                  <a:pt x="5097184" y="14787"/>
                </a:lnTo>
                <a:lnTo>
                  <a:pt x="5099303" y="24384"/>
                </a:lnTo>
                <a:lnTo>
                  <a:pt x="5099303" y="909827"/>
                </a:lnTo>
                <a:lnTo>
                  <a:pt x="5097184" y="920305"/>
                </a:lnTo>
                <a:lnTo>
                  <a:pt x="5091493" y="928496"/>
                </a:lnTo>
                <a:lnTo>
                  <a:pt x="5083230" y="933830"/>
                </a:lnTo>
                <a:lnTo>
                  <a:pt x="5073396" y="935736"/>
                </a:lnTo>
                <a:close/>
              </a:path>
            </a:pathLst>
          </a:custGeom>
          <a:solidFill>
            <a:srgbClr val="F2ED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52323" y="4606629"/>
            <a:ext cx="2188210" cy="5784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500" b="1" spc="10" dirty="0">
                <a:solidFill>
                  <a:srgbClr val="3D3838"/>
                </a:solidFill>
                <a:latin typeface="Tahoma"/>
                <a:cs typeface="Tahoma"/>
              </a:rPr>
              <a:t>Examination</a:t>
            </a:r>
            <a:r>
              <a:rPr sz="1500" b="1" spc="17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500" b="1" spc="35" dirty="0">
                <a:solidFill>
                  <a:srgbClr val="3D3838"/>
                </a:solidFill>
                <a:latin typeface="Tahoma"/>
                <a:cs typeface="Tahoma"/>
              </a:rPr>
              <a:t>Findings</a:t>
            </a:r>
            <a:endParaRPr sz="15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980"/>
              </a:spcBef>
            </a:pPr>
            <a:r>
              <a:rPr sz="1300" spc="-35" dirty="0">
                <a:solidFill>
                  <a:srgbClr val="3D3838"/>
                </a:solidFill>
                <a:latin typeface="Tahoma"/>
                <a:cs typeface="Tahoma"/>
              </a:rPr>
              <a:t>Indurated</a:t>
            </a:r>
            <a:r>
              <a:rPr sz="1300" spc="-13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35" dirty="0">
                <a:solidFill>
                  <a:srgbClr val="3D3838"/>
                </a:solidFill>
                <a:latin typeface="Tahoma"/>
                <a:cs typeface="Tahoma"/>
              </a:rPr>
              <a:t>mass</a:t>
            </a:r>
            <a:r>
              <a:rPr sz="1300" spc="-13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in</a:t>
            </a:r>
            <a:r>
              <a:rPr sz="1300" spc="-114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3D3838"/>
                </a:solidFill>
                <a:latin typeface="Tahoma"/>
                <a:cs typeface="Tahoma"/>
              </a:rPr>
              <a:t>the</a:t>
            </a:r>
            <a:r>
              <a:rPr sz="1300" spc="-10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buttocks</a:t>
            </a:r>
            <a:endParaRPr sz="1300">
              <a:latin typeface="Tahoma"/>
              <a:cs typeface="Tahoma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6263639" y="1860804"/>
            <a:ext cx="3159760" cy="4671060"/>
            <a:chOff x="6263639" y="1860804"/>
            <a:chExt cx="3159760" cy="4671060"/>
          </a:xfrm>
        </p:grpSpPr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63639" y="1860804"/>
              <a:ext cx="3159251" cy="467105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7891792" y="3157927"/>
              <a:ext cx="607060" cy="746760"/>
            </a:xfrm>
            <a:custGeom>
              <a:avLst/>
              <a:gdLst/>
              <a:ahLst/>
              <a:cxnLst/>
              <a:rect l="l" t="t" r="r" b="b"/>
              <a:pathLst>
                <a:path w="607059" h="746760">
                  <a:moveTo>
                    <a:pt x="522726" y="746361"/>
                  </a:moveTo>
                  <a:lnTo>
                    <a:pt x="455322" y="730432"/>
                  </a:lnTo>
                  <a:lnTo>
                    <a:pt x="417161" y="711849"/>
                  </a:lnTo>
                  <a:lnTo>
                    <a:pt x="376871" y="686720"/>
                  </a:lnTo>
                  <a:lnTo>
                    <a:pt x="335083" y="655442"/>
                  </a:lnTo>
                  <a:lnTo>
                    <a:pt x="292429" y="618414"/>
                  </a:lnTo>
                  <a:lnTo>
                    <a:pt x="249542" y="576034"/>
                  </a:lnTo>
                  <a:lnTo>
                    <a:pt x="207053" y="528700"/>
                  </a:lnTo>
                  <a:lnTo>
                    <a:pt x="165595" y="476812"/>
                  </a:lnTo>
                  <a:lnTo>
                    <a:pt x="127126" y="422673"/>
                  </a:lnTo>
                  <a:lnTo>
                    <a:pt x="93322" y="368802"/>
                  </a:lnTo>
                  <a:lnTo>
                    <a:pt x="64389" y="315920"/>
                  </a:lnTo>
                  <a:lnTo>
                    <a:pt x="40533" y="264748"/>
                  </a:lnTo>
                  <a:lnTo>
                    <a:pt x="21960" y="216009"/>
                  </a:lnTo>
                  <a:lnTo>
                    <a:pt x="8876" y="170423"/>
                  </a:lnTo>
                  <a:lnTo>
                    <a:pt x="1487" y="128712"/>
                  </a:lnTo>
                  <a:lnTo>
                    <a:pt x="0" y="91596"/>
                  </a:lnTo>
                  <a:lnTo>
                    <a:pt x="4620" y="59798"/>
                  </a:lnTo>
                  <a:lnTo>
                    <a:pt x="15553" y="34039"/>
                  </a:lnTo>
                  <a:lnTo>
                    <a:pt x="33007" y="15040"/>
                  </a:lnTo>
                  <a:lnTo>
                    <a:pt x="56328" y="3449"/>
                  </a:lnTo>
                  <a:lnTo>
                    <a:pt x="84307" y="0"/>
                  </a:lnTo>
                  <a:lnTo>
                    <a:pt x="116312" y="4292"/>
                  </a:lnTo>
                  <a:lnTo>
                    <a:pt x="189872" y="34511"/>
                  </a:lnTo>
                  <a:lnTo>
                    <a:pt x="230162" y="59640"/>
                  </a:lnTo>
                  <a:lnTo>
                    <a:pt x="271950" y="90919"/>
                  </a:lnTo>
                  <a:lnTo>
                    <a:pt x="314604" y="127947"/>
                  </a:lnTo>
                  <a:lnTo>
                    <a:pt x="357491" y="170327"/>
                  </a:lnTo>
                  <a:lnTo>
                    <a:pt x="399980" y="217660"/>
                  </a:lnTo>
                  <a:lnTo>
                    <a:pt x="441439" y="269548"/>
                  </a:lnTo>
                  <a:lnTo>
                    <a:pt x="479907" y="323687"/>
                  </a:lnTo>
                  <a:lnTo>
                    <a:pt x="513711" y="377559"/>
                  </a:lnTo>
                  <a:lnTo>
                    <a:pt x="542644" y="430441"/>
                  </a:lnTo>
                  <a:lnTo>
                    <a:pt x="566500" y="481612"/>
                  </a:lnTo>
                  <a:lnTo>
                    <a:pt x="585074" y="530351"/>
                  </a:lnTo>
                  <a:lnTo>
                    <a:pt x="598157" y="575938"/>
                  </a:lnTo>
                  <a:lnTo>
                    <a:pt x="605546" y="617649"/>
                  </a:lnTo>
                  <a:lnTo>
                    <a:pt x="607034" y="654764"/>
                  </a:lnTo>
                  <a:lnTo>
                    <a:pt x="602413" y="686562"/>
                  </a:lnTo>
                  <a:lnTo>
                    <a:pt x="591480" y="712321"/>
                  </a:lnTo>
                  <a:lnTo>
                    <a:pt x="574027" y="731320"/>
                  </a:lnTo>
                  <a:lnTo>
                    <a:pt x="550705" y="742911"/>
                  </a:lnTo>
                  <a:lnTo>
                    <a:pt x="522726" y="746361"/>
                  </a:lnTo>
                  <a:close/>
                </a:path>
              </a:pathLst>
            </a:custGeom>
            <a:solidFill>
              <a:srgbClr val="FBCD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411476" y="4384747"/>
              <a:ext cx="607060" cy="746760"/>
            </a:xfrm>
            <a:custGeom>
              <a:avLst/>
              <a:gdLst/>
              <a:ahLst/>
              <a:cxnLst/>
              <a:rect l="l" t="t" r="r" b="b"/>
              <a:pathLst>
                <a:path w="607059" h="746760">
                  <a:moveTo>
                    <a:pt x="522726" y="746361"/>
                  </a:moveTo>
                  <a:lnTo>
                    <a:pt x="455322" y="730432"/>
                  </a:lnTo>
                  <a:lnTo>
                    <a:pt x="417161" y="711849"/>
                  </a:lnTo>
                  <a:lnTo>
                    <a:pt x="376871" y="686720"/>
                  </a:lnTo>
                  <a:lnTo>
                    <a:pt x="335083" y="655442"/>
                  </a:lnTo>
                  <a:lnTo>
                    <a:pt x="292429" y="618414"/>
                  </a:lnTo>
                  <a:lnTo>
                    <a:pt x="249542" y="576034"/>
                  </a:lnTo>
                  <a:lnTo>
                    <a:pt x="207053" y="528700"/>
                  </a:lnTo>
                  <a:lnTo>
                    <a:pt x="165595" y="476812"/>
                  </a:lnTo>
                  <a:lnTo>
                    <a:pt x="127126" y="422673"/>
                  </a:lnTo>
                  <a:lnTo>
                    <a:pt x="93322" y="368802"/>
                  </a:lnTo>
                  <a:lnTo>
                    <a:pt x="64389" y="315920"/>
                  </a:lnTo>
                  <a:lnTo>
                    <a:pt x="40533" y="264748"/>
                  </a:lnTo>
                  <a:lnTo>
                    <a:pt x="21960" y="216009"/>
                  </a:lnTo>
                  <a:lnTo>
                    <a:pt x="8876" y="170423"/>
                  </a:lnTo>
                  <a:lnTo>
                    <a:pt x="1487" y="128712"/>
                  </a:lnTo>
                  <a:lnTo>
                    <a:pt x="0" y="91596"/>
                  </a:lnTo>
                  <a:lnTo>
                    <a:pt x="4620" y="59798"/>
                  </a:lnTo>
                  <a:lnTo>
                    <a:pt x="15553" y="34039"/>
                  </a:lnTo>
                  <a:lnTo>
                    <a:pt x="33007" y="15040"/>
                  </a:lnTo>
                  <a:lnTo>
                    <a:pt x="56328" y="3449"/>
                  </a:lnTo>
                  <a:lnTo>
                    <a:pt x="84307" y="0"/>
                  </a:lnTo>
                  <a:lnTo>
                    <a:pt x="116312" y="4292"/>
                  </a:lnTo>
                  <a:lnTo>
                    <a:pt x="189872" y="34511"/>
                  </a:lnTo>
                  <a:lnTo>
                    <a:pt x="230162" y="59640"/>
                  </a:lnTo>
                  <a:lnTo>
                    <a:pt x="271950" y="90919"/>
                  </a:lnTo>
                  <a:lnTo>
                    <a:pt x="314604" y="127947"/>
                  </a:lnTo>
                  <a:lnTo>
                    <a:pt x="357491" y="170327"/>
                  </a:lnTo>
                  <a:lnTo>
                    <a:pt x="399980" y="217660"/>
                  </a:lnTo>
                  <a:lnTo>
                    <a:pt x="441439" y="269548"/>
                  </a:lnTo>
                  <a:lnTo>
                    <a:pt x="479907" y="323687"/>
                  </a:lnTo>
                  <a:lnTo>
                    <a:pt x="513711" y="377559"/>
                  </a:lnTo>
                  <a:lnTo>
                    <a:pt x="542644" y="430441"/>
                  </a:lnTo>
                  <a:lnTo>
                    <a:pt x="566500" y="481612"/>
                  </a:lnTo>
                  <a:lnTo>
                    <a:pt x="585074" y="530351"/>
                  </a:lnTo>
                  <a:lnTo>
                    <a:pt x="598157" y="575938"/>
                  </a:lnTo>
                  <a:lnTo>
                    <a:pt x="605546" y="617649"/>
                  </a:lnTo>
                  <a:lnTo>
                    <a:pt x="607034" y="654764"/>
                  </a:lnTo>
                  <a:lnTo>
                    <a:pt x="602413" y="686562"/>
                  </a:lnTo>
                  <a:lnTo>
                    <a:pt x="591480" y="712321"/>
                  </a:lnTo>
                  <a:lnTo>
                    <a:pt x="574027" y="731320"/>
                  </a:lnTo>
                  <a:lnTo>
                    <a:pt x="550705" y="742911"/>
                  </a:lnTo>
                  <a:lnTo>
                    <a:pt x="522726" y="746361"/>
                  </a:lnTo>
                  <a:close/>
                </a:path>
              </a:pathLst>
            </a:custGeom>
            <a:solidFill>
              <a:srgbClr val="DB7C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57655"/>
            <a:ext cx="10058400" cy="565708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355077" y="1642546"/>
            <a:ext cx="4907280" cy="48640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000" dirty="0">
                <a:solidFill>
                  <a:srgbClr val="000000"/>
                </a:solidFill>
                <a:latin typeface="Tahoma"/>
                <a:cs typeface="Tahoma"/>
              </a:rPr>
              <a:t>Intersphincteric</a:t>
            </a:r>
            <a:r>
              <a:rPr sz="3000" spc="38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3000" spc="75" dirty="0">
                <a:solidFill>
                  <a:srgbClr val="000000"/>
                </a:solidFill>
                <a:latin typeface="Tahoma"/>
                <a:cs typeface="Tahoma"/>
              </a:rPr>
              <a:t>Abscess</a:t>
            </a:r>
            <a:endParaRPr sz="3000">
              <a:latin typeface="Tahoma"/>
              <a:cs typeface="Tahom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430267" y="2426207"/>
            <a:ext cx="954405" cy="3659504"/>
            <a:chOff x="4430267" y="2426207"/>
            <a:chExt cx="954405" cy="3659504"/>
          </a:xfrm>
        </p:grpSpPr>
        <p:sp>
          <p:nvSpPr>
            <p:cNvPr id="5" name="object 5"/>
            <p:cNvSpPr/>
            <p:nvPr/>
          </p:nvSpPr>
          <p:spPr>
            <a:xfrm>
              <a:off x="4610100" y="2426207"/>
              <a:ext cx="774700" cy="3659504"/>
            </a:xfrm>
            <a:custGeom>
              <a:avLst/>
              <a:gdLst/>
              <a:ahLst/>
              <a:cxnLst/>
              <a:rect l="l" t="t" r="r" b="b"/>
              <a:pathLst>
                <a:path w="774700" h="3659504">
                  <a:moveTo>
                    <a:pt x="21336" y="4572"/>
                  </a:moveTo>
                  <a:lnTo>
                    <a:pt x="16764" y="0"/>
                  </a:lnTo>
                  <a:lnTo>
                    <a:pt x="4572" y="0"/>
                  </a:lnTo>
                  <a:lnTo>
                    <a:pt x="0" y="4572"/>
                  </a:lnTo>
                  <a:lnTo>
                    <a:pt x="0" y="10668"/>
                  </a:lnTo>
                  <a:lnTo>
                    <a:pt x="0" y="3654552"/>
                  </a:lnTo>
                  <a:lnTo>
                    <a:pt x="4572" y="3659136"/>
                  </a:lnTo>
                  <a:lnTo>
                    <a:pt x="16764" y="3659136"/>
                  </a:lnTo>
                  <a:lnTo>
                    <a:pt x="21336" y="3654552"/>
                  </a:lnTo>
                  <a:lnTo>
                    <a:pt x="21336" y="4572"/>
                  </a:lnTo>
                  <a:close/>
                </a:path>
                <a:path w="774700" h="3659504">
                  <a:moveTo>
                    <a:pt x="774192" y="376440"/>
                  </a:moveTo>
                  <a:lnTo>
                    <a:pt x="769620" y="371868"/>
                  </a:lnTo>
                  <a:lnTo>
                    <a:pt x="185928" y="371868"/>
                  </a:lnTo>
                  <a:lnTo>
                    <a:pt x="181356" y="376440"/>
                  </a:lnTo>
                  <a:lnTo>
                    <a:pt x="181356" y="382536"/>
                  </a:lnTo>
                  <a:lnTo>
                    <a:pt x="181356" y="387108"/>
                  </a:lnTo>
                  <a:lnTo>
                    <a:pt x="185928" y="393204"/>
                  </a:lnTo>
                  <a:lnTo>
                    <a:pt x="769620" y="393204"/>
                  </a:lnTo>
                  <a:lnTo>
                    <a:pt x="774192" y="387108"/>
                  </a:lnTo>
                  <a:lnTo>
                    <a:pt x="774192" y="376440"/>
                  </a:lnTo>
                  <a:close/>
                </a:path>
              </a:pathLst>
            </a:custGeom>
            <a:solidFill>
              <a:srgbClr val="D8D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430267" y="2616707"/>
              <a:ext cx="381000" cy="382905"/>
            </a:xfrm>
            <a:custGeom>
              <a:avLst/>
              <a:gdLst/>
              <a:ahLst/>
              <a:cxnLst/>
              <a:rect l="l" t="t" r="r" b="b"/>
              <a:pathLst>
                <a:path w="381000" h="382905">
                  <a:moveTo>
                    <a:pt x="356615" y="382523"/>
                  </a:moveTo>
                  <a:lnTo>
                    <a:pt x="25908" y="382523"/>
                  </a:lnTo>
                  <a:lnTo>
                    <a:pt x="15430" y="380404"/>
                  </a:lnTo>
                  <a:lnTo>
                    <a:pt x="7239" y="374713"/>
                  </a:lnTo>
                  <a:lnTo>
                    <a:pt x="1905" y="366450"/>
                  </a:lnTo>
                  <a:lnTo>
                    <a:pt x="0" y="356616"/>
                  </a:lnTo>
                  <a:lnTo>
                    <a:pt x="0" y="25908"/>
                  </a:lnTo>
                  <a:lnTo>
                    <a:pt x="1905" y="16073"/>
                  </a:lnTo>
                  <a:lnTo>
                    <a:pt x="7239" y="7810"/>
                  </a:lnTo>
                  <a:lnTo>
                    <a:pt x="15430" y="2119"/>
                  </a:lnTo>
                  <a:lnTo>
                    <a:pt x="25908" y="0"/>
                  </a:lnTo>
                  <a:lnTo>
                    <a:pt x="356615" y="0"/>
                  </a:lnTo>
                  <a:lnTo>
                    <a:pt x="366212" y="2119"/>
                  </a:lnTo>
                  <a:lnTo>
                    <a:pt x="373951" y="7810"/>
                  </a:lnTo>
                  <a:lnTo>
                    <a:pt x="379118" y="16073"/>
                  </a:lnTo>
                  <a:lnTo>
                    <a:pt x="381000" y="25908"/>
                  </a:lnTo>
                  <a:lnTo>
                    <a:pt x="381000" y="356616"/>
                  </a:lnTo>
                  <a:lnTo>
                    <a:pt x="379118" y="366450"/>
                  </a:lnTo>
                  <a:lnTo>
                    <a:pt x="373951" y="374713"/>
                  </a:lnTo>
                  <a:lnTo>
                    <a:pt x="366212" y="380404"/>
                  </a:lnTo>
                  <a:lnTo>
                    <a:pt x="356615" y="382523"/>
                  </a:lnTo>
                  <a:close/>
                </a:path>
              </a:pathLst>
            </a:custGeom>
            <a:solidFill>
              <a:srgbClr val="F2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565359" y="2649630"/>
            <a:ext cx="116205" cy="30353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800" b="1" spc="-490" dirty="0">
                <a:solidFill>
                  <a:srgbClr val="3D3838"/>
                </a:solidFill>
                <a:latin typeface="Tahoma"/>
                <a:cs typeface="Tahoma"/>
              </a:rPr>
              <a:t>1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542219" y="2565990"/>
            <a:ext cx="1776095" cy="57721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500" b="1" dirty="0">
                <a:solidFill>
                  <a:srgbClr val="3D3838"/>
                </a:solidFill>
                <a:latin typeface="Tahoma"/>
                <a:cs typeface="Tahoma"/>
              </a:rPr>
              <a:t>Local</a:t>
            </a:r>
            <a:r>
              <a:rPr sz="1500" b="1" spc="12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500" b="1" spc="45" dirty="0">
                <a:solidFill>
                  <a:srgbClr val="3D3838"/>
                </a:solidFill>
                <a:latin typeface="Tahoma"/>
                <a:cs typeface="Tahoma"/>
              </a:rPr>
              <a:t>Symptoms</a:t>
            </a:r>
            <a:endParaRPr sz="15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970"/>
              </a:spcBef>
            </a:pPr>
            <a:r>
              <a:rPr sz="1300" spc="-25" dirty="0">
                <a:solidFill>
                  <a:srgbClr val="3D3838"/>
                </a:solidFill>
                <a:latin typeface="Tahoma"/>
                <a:cs typeface="Tahoma"/>
              </a:rPr>
              <a:t>Rectal</a:t>
            </a:r>
            <a:r>
              <a:rPr sz="1300" spc="-13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3D3838"/>
                </a:solidFill>
                <a:latin typeface="Tahoma"/>
                <a:cs typeface="Tahoma"/>
              </a:rPr>
              <a:t>pressure</a:t>
            </a:r>
            <a:r>
              <a:rPr sz="1300" spc="-13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3D3838"/>
                </a:solidFill>
                <a:latin typeface="Tahoma"/>
                <a:cs typeface="Tahoma"/>
              </a:rPr>
              <a:t>and</a:t>
            </a:r>
            <a:r>
              <a:rPr sz="1300" spc="-12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3D3838"/>
                </a:solidFill>
                <a:latin typeface="Tahoma"/>
                <a:cs typeface="Tahoma"/>
              </a:rPr>
              <a:t>pain.</a:t>
            </a:r>
            <a:endParaRPr sz="1300">
              <a:latin typeface="Tahoma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430267" y="3723132"/>
            <a:ext cx="954405" cy="382905"/>
            <a:chOff x="4430267" y="3723132"/>
            <a:chExt cx="954405" cy="382905"/>
          </a:xfrm>
        </p:grpSpPr>
        <p:sp>
          <p:nvSpPr>
            <p:cNvPr id="10" name="object 10"/>
            <p:cNvSpPr/>
            <p:nvPr/>
          </p:nvSpPr>
          <p:spPr>
            <a:xfrm>
              <a:off x="4791456" y="3904488"/>
              <a:ext cx="593090" cy="20320"/>
            </a:xfrm>
            <a:custGeom>
              <a:avLst/>
              <a:gdLst/>
              <a:ahLst/>
              <a:cxnLst/>
              <a:rect l="l" t="t" r="r" b="b"/>
              <a:pathLst>
                <a:path w="593089" h="20320">
                  <a:moveTo>
                    <a:pt x="588263" y="19811"/>
                  </a:moveTo>
                  <a:lnTo>
                    <a:pt x="4572" y="19811"/>
                  </a:lnTo>
                  <a:lnTo>
                    <a:pt x="0" y="15239"/>
                  </a:lnTo>
                  <a:lnTo>
                    <a:pt x="0" y="10667"/>
                  </a:lnTo>
                  <a:lnTo>
                    <a:pt x="0" y="4571"/>
                  </a:lnTo>
                  <a:lnTo>
                    <a:pt x="4572" y="0"/>
                  </a:lnTo>
                  <a:lnTo>
                    <a:pt x="588263" y="0"/>
                  </a:lnTo>
                  <a:lnTo>
                    <a:pt x="592836" y="4571"/>
                  </a:lnTo>
                  <a:lnTo>
                    <a:pt x="592836" y="15239"/>
                  </a:lnTo>
                  <a:lnTo>
                    <a:pt x="588263" y="19811"/>
                  </a:lnTo>
                  <a:close/>
                </a:path>
              </a:pathLst>
            </a:custGeom>
            <a:solidFill>
              <a:srgbClr val="D8D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430267" y="3723132"/>
              <a:ext cx="381000" cy="382905"/>
            </a:xfrm>
            <a:custGeom>
              <a:avLst/>
              <a:gdLst/>
              <a:ahLst/>
              <a:cxnLst/>
              <a:rect l="l" t="t" r="r" b="b"/>
              <a:pathLst>
                <a:path w="381000" h="382904">
                  <a:moveTo>
                    <a:pt x="356615" y="382523"/>
                  </a:moveTo>
                  <a:lnTo>
                    <a:pt x="25908" y="382523"/>
                  </a:lnTo>
                  <a:lnTo>
                    <a:pt x="15430" y="380404"/>
                  </a:lnTo>
                  <a:lnTo>
                    <a:pt x="7239" y="374713"/>
                  </a:lnTo>
                  <a:lnTo>
                    <a:pt x="1905" y="366450"/>
                  </a:lnTo>
                  <a:lnTo>
                    <a:pt x="0" y="356616"/>
                  </a:lnTo>
                  <a:lnTo>
                    <a:pt x="0" y="25908"/>
                  </a:lnTo>
                  <a:lnTo>
                    <a:pt x="1905" y="16073"/>
                  </a:lnTo>
                  <a:lnTo>
                    <a:pt x="7239" y="7810"/>
                  </a:lnTo>
                  <a:lnTo>
                    <a:pt x="15430" y="2119"/>
                  </a:lnTo>
                  <a:lnTo>
                    <a:pt x="25908" y="0"/>
                  </a:lnTo>
                  <a:lnTo>
                    <a:pt x="356615" y="0"/>
                  </a:lnTo>
                  <a:lnTo>
                    <a:pt x="366212" y="2119"/>
                  </a:lnTo>
                  <a:lnTo>
                    <a:pt x="373951" y="7810"/>
                  </a:lnTo>
                  <a:lnTo>
                    <a:pt x="379118" y="16073"/>
                  </a:lnTo>
                  <a:lnTo>
                    <a:pt x="381000" y="25908"/>
                  </a:lnTo>
                  <a:lnTo>
                    <a:pt x="381000" y="356616"/>
                  </a:lnTo>
                  <a:lnTo>
                    <a:pt x="379118" y="366450"/>
                  </a:lnTo>
                  <a:lnTo>
                    <a:pt x="373951" y="374713"/>
                  </a:lnTo>
                  <a:lnTo>
                    <a:pt x="366212" y="380404"/>
                  </a:lnTo>
                  <a:lnTo>
                    <a:pt x="356615" y="382523"/>
                  </a:lnTo>
                  <a:close/>
                </a:path>
              </a:pathLst>
            </a:custGeom>
            <a:solidFill>
              <a:srgbClr val="F2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4542426" y="3756212"/>
            <a:ext cx="162560" cy="30353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800" b="1" spc="-50" dirty="0">
                <a:solidFill>
                  <a:srgbClr val="3D3838"/>
                </a:solidFill>
                <a:latin typeface="Tahoma"/>
                <a:cs typeface="Tahoma"/>
              </a:rPr>
              <a:t>2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542219" y="3672240"/>
            <a:ext cx="1513840" cy="676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>
              <a:lnSpc>
                <a:spcPct val="98500"/>
              </a:lnSpc>
              <a:spcBef>
                <a:spcPts val="135"/>
              </a:spcBef>
            </a:pPr>
            <a:r>
              <a:rPr sz="1500" b="1" spc="-10" dirty="0">
                <a:solidFill>
                  <a:srgbClr val="3D3838"/>
                </a:solidFill>
                <a:latin typeface="Tahoma"/>
                <a:cs typeface="Tahoma"/>
              </a:rPr>
              <a:t>Systemic </a:t>
            </a:r>
            <a:r>
              <a:rPr sz="1500" b="1" spc="45" dirty="0">
                <a:solidFill>
                  <a:srgbClr val="3D3838"/>
                </a:solidFill>
                <a:latin typeface="Tahoma"/>
                <a:cs typeface="Tahoma"/>
              </a:rPr>
              <a:t>Symptoms </a:t>
            </a:r>
            <a:r>
              <a:rPr sz="1300" spc="-20" dirty="0">
                <a:solidFill>
                  <a:srgbClr val="3D3838"/>
                </a:solidFill>
                <a:latin typeface="Tahoma"/>
                <a:cs typeface="Tahoma"/>
              </a:rPr>
              <a:t>Occasionally</a:t>
            </a:r>
            <a:r>
              <a:rPr sz="1300" spc="-9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3D3838"/>
                </a:solidFill>
                <a:latin typeface="Tahoma"/>
                <a:cs typeface="Tahoma"/>
              </a:rPr>
              <a:t>present.</a:t>
            </a:r>
            <a:endParaRPr sz="1300">
              <a:latin typeface="Tahoma"/>
              <a:cs typeface="Tahoma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4430267" y="4829555"/>
            <a:ext cx="954405" cy="382905"/>
            <a:chOff x="4430267" y="4829555"/>
            <a:chExt cx="954405" cy="382905"/>
          </a:xfrm>
        </p:grpSpPr>
        <p:sp>
          <p:nvSpPr>
            <p:cNvPr id="15" name="object 15"/>
            <p:cNvSpPr/>
            <p:nvPr/>
          </p:nvSpPr>
          <p:spPr>
            <a:xfrm>
              <a:off x="4791456" y="5010912"/>
              <a:ext cx="593090" cy="20320"/>
            </a:xfrm>
            <a:custGeom>
              <a:avLst/>
              <a:gdLst/>
              <a:ahLst/>
              <a:cxnLst/>
              <a:rect l="l" t="t" r="r" b="b"/>
              <a:pathLst>
                <a:path w="593089" h="20320">
                  <a:moveTo>
                    <a:pt x="588263" y="19811"/>
                  </a:moveTo>
                  <a:lnTo>
                    <a:pt x="4572" y="19811"/>
                  </a:lnTo>
                  <a:lnTo>
                    <a:pt x="0" y="15239"/>
                  </a:lnTo>
                  <a:lnTo>
                    <a:pt x="0" y="10667"/>
                  </a:lnTo>
                  <a:lnTo>
                    <a:pt x="0" y="4571"/>
                  </a:lnTo>
                  <a:lnTo>
                    <a:pt x="4572" y="0"/>
                  </a:lnTo>
                  <a:lnTo>
                    <a:pt x="588263" y="0"/>
                  </a:lnTo>
                  <a:lnTo>
                    <a:pt x="592836" y="4571"/>
                  </a:lnTo>
                  <a:lnTo>
                    <a:pt x="592836" y="15239"/>
                  </a:lnTo>
                  <a:lnTo>
                    <a:pt x="588263" y="19811"/>
                  </a:lnTo>
                  <a:close/>
                </a:path>
              </a:pathLst>
            </a:custGeom>
            <a:solidFill>
              <a:srgbClr val="D8D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430267" y="4829555"/>
              <a:ext cx="381000" cy="382905"/>
            </a:xfrm>
            <a:custGeom>
              <a:avLst/>
              <a:gdLst/>
              <a:ahLst/>
              <a:cxnLst/>
              <a:rect l="l" t="t" r="r" b="b"/>
              <a:pathLst>
                <a:path w="381000" h="382904">
                  <a:moveTo>
                    <a:pt x="356615" y="382523"/>
                  </a:moveTo>
                  <a:lnTo>
                    <a:pt x="25908" y="382523"/>
                  </a:lnTo>
                  <a:lnTo>
                    <a:pt x="15430" y="380404"/>
                  </a:lnTo>
                  <a:lnTo>
                    <a:pt x="7239" y="374713"/>
                  </a:lnTo>
                  <a:lnTo>
                    <a:pt x="1905" y="366450"/>
                  </a:lnTo>
                  <a:lnTo>
                    <a:pt x="0" y="356616"/>
                  </a:lnTo>
                  <a:lnTo>
                    <a:pt x="0" y="25908"/>
                  </a:lnTo>
                  <a:lnTo>
                    <a:pt x="1905" y="16073"/>
                  </a:lnTo>
                  <a:lnTo>
                    <a:pt x="7239" y="7810"/>
                  </a:lnTo>
                  <a:lnTo>
                    <a:pt x="15430" y="2119"/>
                  </a:lnTo>
                  <a:lnTo>
                    <a:pt x="25908" y="0"/>
                  </a:lnTo>
                  <a:lnTo>
                    <a:pt x="356615" y="0"/>
                  </a:lnTo>
                  <a:lnTo>
                    <a:pt x="366212" y="2119"/>
                  </a:lnTo>
                  <a:lnTo>
                    <a:pt x="373951" y="7810"/>
                  </a:lnTo>
                  <a:lnTo>
                    <a:pt x="379118" y="16073"/>
                  </a:lnTo>
                  <a:lnTo>
                    <a:pt x="381000" y="25908"/>
                  </a:lnTo>
                  <a:lnTo>
                    <a:pt x="381000" y="356616"/>
                  </a:lnTo>
                  <a:lnTo>
                    <a:pt x="379118" y="366450"/>
                  </a:lnTo>
                  <a:lnTo>
                    <a:pt x="373951" y="374713"/>
                  </a:lnTo>
                  <a:lnTo>
                    <a:pt x="366212" y="380404"/>
                  </a:lnTo>
                  <a:lnTo>
                    <a:pt x="356615" y="382523"/>
                  </a:lnTo>
                  <a:close/>
                </a:path>
              </a:pathLst>
            </a:custGeom>
            <a:solidFill>
              <a:srgbClr val="F2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4541036" y="4862564"/>
            <a:ext cx="162560" cy="30353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800" b="1" spc="-50" dirty="0">
                <a:solidFill>
                  <a:srgbClr val="3D3838"/>
                </a:solidFill>
                <a:latin typeface="Tahoma"/>
                <a:cs typeface="Tahoma"/>
              </a:rPr>
              <a:t>3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542219" y="4778682"/>
            <a:ext cx="3898900" cy="82867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500" b="1" spc="10" dirty="0">
                <a:solidFill>
                  <a:srgbClr val="3D3838"/>
                </a:solidFill>
                <a:latin typeface="Tahoma"/>
                <a:cs typeface="Tahoma"/>
              </a:rPr>
              <a:t>Examination</a:t>
            </a:r>
            <a:r>
              <a:rPr sz="1500" b="1" spc="17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500" b="1" spc="35" dirty="0">
                <a:solidFill>
                  <a:srgbClr val="3D3838"/>
                </a:solidFill>
                <a:latin typeface="Tahoma"/>
                <a:cs typeface="Tahoma"/>
              </a:rPr>
              <a:t>Findings</a:t>
            </a:r>
            <a:endParaRPr sz="1500">
              <a:latin typeface="Tahoma"/>
              <a:cs typeface="Tahoma"/>
            </a:endParaRPr>
          </a:p>
          <a:p>
            <a:pPr marL="12700" marR="5080">
              <a:lnSpc>
                <a:spcPct val="126899"/>
              </a:lnSpc>
              <a:spcBef>
                <a:spcPts val="550"/>
              </a:spcBef>
            </a:pPr>
            <a:r>
              <a:rPr sz="1300" spc="-40" dirty="0">
                <a:solidFill>
                  <a:srgbClr val="3D3838"/>
                </a:solidFill>
                <a:latin typeface="Tahoma"/>
                <a:cs typeface="Tahoma"/>
              </a:rPr>
              <a:t>Tender</a:t>
            </a:r>
            <a:r>
              <a:rPr sz="1300" spc="-10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3D3838"/>
                </a:solidFill>
                <a:latin typeface="Tahoma"/>
                <a:cs typeface="Tahoma"/>
              </a:rPr>
              <a:t>rectal</a:t>
            </a:r>
            <a:r>
              <a:rPr sz="1300" spc="-114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35" dirty="0">
                <a:solidFill>
                  <a:srgbClr val="3D3838"/>
                </a:solidFill>
                <a:latin typeface="Tahoma"/>
                <a:cs typeface="Tahoma"/>
              </a:rPr>
              <a:t>mass</a:t>
            </a:r>
            <a:r>
              <a:rPr sz="1300" spc="-10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3D3838"/>
                </a:solidFill>
                <a:latin typeface="Tahoma"/>
                <a:cs typeface="Tahoma"/>
              </a:rPr>
              <a:t>detected</a:t>
            </a:r>
            <a:r>
              <a:rPr sz="1300" spc="-9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on</a:t>
            </a:r>
            <a:r>
              <a:rPr sz="1300" spc="-114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digital</a:t>
            </a:r>
            <a:r>
              <a:rPr sz="1300" spc="-11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3D3838"/>
                </a:solidFill>
                <a:latin typeface="Tahoma"/>
                <a:cs typeface="Tahoma"/>
              </a:rPr>
              <a:t>rectal</a:t>
            </a:r>
            <a:r>
              <a:rPr sz="1300" spc="-11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50" dirty="0">
                <a:solidFill>
                  <a:srgbClr val="3D3838"/>
                </a:solidFill>
                <a:latin typeface="Tahoma"/>
                <a:cs typeface="Tahoma"/>
              </a:rPr>
              <a:t>exam.</a:t>
            </a:r>
            <a:r>
              <a:rPr sz="1300" spc="-10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3D3838"/>
                </a:solidFill>
                <a:latin typeface="Tahoma"/>
                <a:cs typeface="Tahoma"/>
              </a:rPr>
              <a:t>May present</a:t>
            </a:r>
            <a:r>
              <a:rPr sz="1300" spc="-11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with</a:t>
            </a:r>
            <a:r>
              <a:rPr sz="1300" spc="-13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3D3838"/>
                </a:solidFill>
                <a:latin typeface="Tahoma"/>
                <a:cs typeface="Tahoma"/>
              </a:rPr>
              <a:t>anal</a:t>
            </a:r>
            <a:r>
              <a:rPr sz="1300" spc="-13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3D3838"/>
                </a:solidFill>
                <a:latin typeface="Tahoma"/>
                <a:cs typeface="Tahoma"/>
              </a:rPr>
              <a:t>drainage</a:t>
            </a:r>
            <a:r>
              <a:rPr sz="1300" spc="-12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3D3838"/>
                </a:solidFill>
                <a:latin typeface="Tahoma"/>
                <a:cs typeface="Tahoma"/>
              </a:rPr>
              <a:t>(bloody,</a:t>
            </a:r>
            <a:r>
              <a:rPr sz="1300" spc="-10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3D3838"/>
                </a:solidFill>
                <a:latin typeface="Tahoma"/>
                <a:cs typeface="Tahoma"/>
              </a:rPr>
              <a:t>purulent,</a:t>
            </a:r>
            <a:r>
              <a:rPr sz="1300" spc="-12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or</a:t>
            </a:r>
            <a:r>
              <a:rPr sz="1300" spc="-10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mucoid</a:t>
            </a:r>
            <a:endParaRPr sz="1300">
              <a:latin typeface="Tahoma"/>
              <a:cs typeface="Tahoma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856487" y="1524000"/>
            <a:ext cx="3121660" cy="4841875"/>
            <a:chOff x="856487" y="1524000"/>
            <a:chExt cx="3121660" cy="4841875"/>
          </a:xfrm>
        </p:grpSpPr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6487" y="1524000"/>
              <a:ext cx="3121151" cy="4841748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956587" y="2900857"/>
              <a:ext cx="1116965" cy="2300605"/>
            </a:xfrm>
            <a:custGeom>
              <a:avLst/>
              <a:gdLst/>
              <a:ahLst/>
              <a:cxnLst/>
              <a:rect l="l" t="t" r="r" b="b"/>
              <a:pathLst>
                <a:path w="1116964" h="2300604">
                  <a:moveTo>
                    <a:pt x="1002804" y="1742325"/>
                  </a:moveTo>
                  <a:lnTo>
                    <a:pt x="1000353" y="1699679"/>
                  </a:lnTo>
                  <a:lnTo>
                    <a:pt x="993686" y="1657781"/>
                  </a:lnTo>
                  <a:lnTo>
                    <a:pt x="982764" y="1616938"/>
                  </a:lnTo>
                  <a:lnTo>
                    <a:pt x="967511" y="1577416"/>
                  </a:lnTo>
                  <a:lnTo>
                    <a:pt x="947877" y="1539519"/>
                  </a:lnTo>
                  <a:lnTo>
                    <a:pt x="923772" y="1503502"/>
                  </a:lnTo>
                  <a:lnTo>
                    <a:pt x="895781" y="1470418"/>
                  </a:lnTo>
                  <a:lnTo>
                    <a:pt x="864730" y="1441069"/>
                  </a:lnTo>
                  <a:lnTo>
                    <a:pt x="830922" y="1415503"/>
                  </a:lnTo>
                  <a:lnTo>
                    <a:pt x="794626" y="1393710"/>
                  </a:lnTo>
                  <a:lnTo>
                    <a:pt x="756145" y="1375714"/>
                  </a:lnTo>
                  <a:lnTo>
                    <a:pt x="715784" y="1361541"/>
                  </a:lnTo>
                  <a:lnTo>
                    <a:pt x="673811" y="1351203"/>
                  </a:lnTo>
                  <a:lnTo>
                    <a:pt x="630529" y="1344714"/>
                  </a:lnTo>
                  <a:lnTo>
                    <a:pt x="586232" y="1342085"/>
                  </a:lnTo>
                  <a:lnTo>
                    <a:pt x="541210" y="1343355"/>
                  </a:lnTo>
                  <a:lnTo>
                    <a:pt x="495757" y="1348511"/>
                  </a:lnTo>
                  <a:lnTo>
                    <a:pt x="450164" y="1357604"/>
                  </a:lnTo>
                  <a:lnTo>
                    <a:pt x="404736" y="1370609"/>
                  </a:lnTo>
                  <a:lnTo>
                    <a:pt x="359740" y="1387576"/>
                  </a:lnTo>
                  <a:lnTo>
                    <a:pt x="315480" y="1408518"/>
                  </a:lnTo>
                  <a:lnTo>
                    <a:pt x="272249" y="1433436"/>
                  </a:lnTo>
                  <a:lnTo>
                    <a:pt x="230352" y="1462354"/>
                  </a:lnTo>
                  <a:lnTo>
                    <a:pt x="190931" y="1494802"/>
                  </a:lnTo>
                  <a:lnTo>
                    <a:pt x="155028" y="1529575"/>
                  </a:lnTo>
                  <a:lnTo>
                    <a:pt x="122694" y="1566367"/>
                  </a:lnTo>
                  <a:lnTo>
                    <a:pt x="94005" y="1604924"/>
                  </a:lnTo>
                  <a:lnTo>
                    <a:pt x="68999" y="1644967"/>
                  </a:lnTo>
                  <a:lnTo>
                    <a:pt x="47752" y="1686191"/>
                  </a:lnTo>
                  <a:lnTo>
                    <a:pt x="30314" y="1728343"/>
                  </a:lnTo>
                  <a:lnTo>
                    <a:pt x="16764" y="1771142"/>
                  </a:lnTo>
                  <a:lnTo>
                    <a:pt x="7150" y="1814296"/>
                  </a:lnTo>
                  <a:lnTo>
                    <a:pt x="1536" y="1857527"/>
                  </a:lnTo>
                  <a:lnTo>
                    <a:pt x="0" y="1900567"/>
                  </a:lnTo>
                  <a:lnTo>
                    <a:pt x="2565" y="1943125"/>
                  </a:lnTo>
                  <a:lnTo>
                    <a:pt x="9334" y="1984933"/>
                  </a:lnTo>
                  <a:lnTo>
                    <a:pt x="20345" y="2025700"/>
                  </a:lnTo>
                  <a:lnTo>
                    <a:pt x="35661" y="2065159"/>
                  </a:lnTo>
                  <a:lnTo>
                    <a:pt x="55346" y="2103031"/>
                  </a:lnTo>
                  <a:lnTo>
                    <a:pt x="79476" y="2139010"/>
                  </a:lnTo>
                  <a:lnTo>
                    <a:pt x="107442" y="2172106"/>
                  </a:lnTo>
                  <a:lnTo>
                    <a:pt x="138442" y="2201456"/>
                  </a:lnTo>
                  <a:lnTo>
                    <a:pt x="172186" y="2227021"/>
                  </a:lnTo>
                  <a:lnTo>
                    <a:pt x="208394" y="2248814"/>
                  </a:lnTo>
                  <a:lnTo>
                    <a:pt x="246773" y="2266810"/>
                  </a:lnTo>
                  <a:lnTo>
                    <a:pt x="287020" y="2280983"/>
                  </a:lnTo>
                  <a:lnTo>
                    <a:pt x="328866" y="2291321"/>
                  </a:lnTo>
                  <a:lnTo>
                    <a:pt x="372008" y="2297811"/>
                  </a:lnTo>
                  <a:lnTo>
                    <a:pt x="416179" y="2300440"/>
                  </a:lnTo>
                  <a:lnTo>
                    <a:pt x="461060" y="2299170"/>
                  </a:lnTo>
                  <a:lnTo>
                    <a:pt x="506387" y="2294013"/>
                  </a:lnTo>
                  <a:lnTo>
                    <a:pt x="551865" y="2284920"/>
                  </a:lnTo>
                  <a:lnTo>
                    <a:pt x="597192" y="2271915"/>
                  </a:lnTo>
                  <a:lnTo>
                    <a:pt x="642099" y="2254948"/>
                  </a:lnTo>
                  <a:lnTo>
                    <a:pt x="686295" y="2234006"/>
                  </a:lnTo>
                  <a:lnTo>
                    <a:pt x="729475" y="2209088"/>
                  </a:lnTo>
                  <a:lnTo>
                    <a:pt x="771372" y="2180158"/>
                  </a:lnTo>
                  <a:lnTo>
                    <a:pt x="810793" y="2147951"/>
                  </a:lnTo>
                  <a:lnTo>
                    <a:pt x="846747" y="2113369"/>
                  </a:lnTo>
                  <a:lnTo>
                    <a:pt x="879144" y="2076704"/>
                  </a:lnTo>
                  <a:lnTo>
                    <a:pt x="907923" y="2038223"/>
                  </a:lnTo>
                  <a:lnTo>
                    <a:pt x="933030" y="1998230"/>
                  </a:lnTo>
                  <a:lnTo>
                    <a:pt x="954405" y="1957006"/>
                  </a:lnTo>
                  <a:lnTo>
                    <a:pt x="971956" y="1914829"/>
                  </a:lnTo>
                  <a:lnTo>
                    <a:pt x="985647" y="1871992"/>
                  </a:lnTo>
                  <a:lnTo>
                    <a:pt x="995387" y="1828774"/>
                  </a:lnTo>
                  <a:lnTo>
                    <a:pt x="1001128" y="1785454"/>
                  </a:lnTo>
                  <a:lnTo>
                    <a:pt x="1002804" y="1742325"/>
                  </a:lnTo>
                  <a:close/>
                </a:path>
                <a:path w="1116964" h="2300604">
                  <a:moveTo>
                    <a:pt x="1116965" y="612597"/>
                  </a:moveTo>
                  <a:lnTo>
                    <a:pt x="1112481" y="568667"/>
                  </a:lnTo>
                  <a:lnTo>
                    <a:pt x="1101991" y="521106"/>
                  </a:lnTo>
                  <a:lnTo>
                    <a:pt x="1085646" y="470674"/>
                  </a:lnTo>
                  <a:lnTo>
                    <a:pt x="1063612" y="418134"/>
                  </a:lnTo>
                  <a:lnTo>
                    <a:pt x="1036040" y="364223"/>
                  </a:lnTo>
                  <a:lnTo>
                    <a:pt x="1003084" y="309714"/>
                  </a:lnTo>
                  <a:lnTo>
                    <a:pt x="964907" y="255346"/>
                  </a:lnTo>
                  <a:lnTo>
                    <a:pt x="923163" y="203682"/>
                  </a:lnTo>
                  <a:lnTo>
                    <a:pt x="879817" y="156997"/>
                  </a:lnTo>
                  <a:lnTo>
                    <a:pt x="835571" y="115633"/>
                  </a:lnTo>
                  <a:lnTo>
                    <a:pt x="791108" y="79984"/>
                  </a:lnTo>
                  <a:lnTo>
                    <a:pt x="747077" y="50393"/>
                  </a:lnTo>
                  <a:lnTo>
                    <a:pt x="704202" y="27241"/>
                  </a:lnTo>
                  <a:lnTo>
                    <a:pt x="663130" y="10883"/>
                  </a:lnTo>
                  <a:lnTo>
                    <a:pt x="624547" y="1676"/>
                  </a:lnTo>
                  <a:lnTo>
                    <a:pt x="589140" y="0"/>
                  </a:lnTo>
                  <a:lnTo>
                    <a:pt x="557593" y="6197"/>
                  </a:lnTo>
                  <a:lnTo>
                    <a:pt x="509422" y="42862"/>
                  </a:lnTo>
                  <a:lnTo>
                    <a:pt x="486905" y="106108"/>
                  </a:lnTo>
                  <a:lnTo>
                    <a:pt x="485203" y="145669"/>
                  </a:lnTo>
                  <a:lnTo>
                    <a:pt x="489686" y="189547"/>
                  </a:lnTo>
                  <a:lnTo>
                    <a:pt x="500176" y="236994"/>
                  </a:lnTo>
                  <a:lnTo>
                    <a:pt x="516521" y="287299"/>
                  </a:lnTo>
                  <a:lnTo>
                    <a:pt x="538556" y="339712"/>
                  </a:lnTo>
                  <a:lnTo>
                    <a:pt x="566127" y="393496"/>
                  </a:lnTo>
                  <a:lnTo>
                    <a:pt x="599084" y="447916"/>
                  </a:lnTo>
                  <a:lnTo>
                    <a:pt x="637247" y="502246"/>
                  </a:lnTo>
                  <a:lnTo>
                    <a:pt x="679005" y="553910"/>
                  </a:lnTo>
                  <a:lnTo>
                    <a:pt x="722350" y="600595"/>
                  </a:lnTo>
                  <a:lnTo>
                    <a:pt x="766597" y="641959"/>
                  </a:lnTo>
                  <a:lnTo>
                    <a:pt x="811060" y="677608"/>
                  </a:lnTo>
                  <a:lnTo>
                    <a:pt x="855091" y="707199"/>
                  </a:lnTo>
                  <a:lnTo>
                    <a:pt x="897966" y="730351"/>
                  </a:lnTo>
                  <a:lnTo>
                    <a:pt x="939038" y="746709"/>
                  </a:lnTo>
                  <a:lnTo>
                    <a:pt x="977620" y="755916"/>
                  </a:lnTo>
                  <a:lnTo>
                    <a:pt x="1013028" y="757593"/>
                  </a:lnTo>
                  <a:lnTo>
                    <a:pt x="1044575" y="751395"/>
                  </a:lnTo>
                  <a:lnTo>
                    <a:pt x="1092746" y="715073"/>
                  </a:lnTo>
                  <a:lnTo>
                    <a:pt x="1115263" y="652145"/>
                  </a:lnTo>
                  <a:lnTo>
                    <a:pt x="1116965" y="612597"/>
                  </a:lnTo>
                  <a:close/>
                </a:path>
              </a:pathLst>
            </a:custGeom>
            <a:solidFill>
              <a:srgbClr val="FBCD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057655"/>
            <a:ext cx="10058400" cy="5659120"/>
            <a:chOff x="0" y="1057655"/>
            <a:chExt cx="10058400" cy="56591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057655"/>
              <a:ext cx="10058400" cy="565708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20911" y="6377939"/>
              <a:ext cx="1196339" cy="29565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286500" y="1057655"/>
              <a:ext cx="3771900" cy="5659120"/>
            </a:xfrm>
            <a:custGeom>
              <a:avLst/>
              <a:gdLst/>
              <a:ahLst/>
              <a:cxnLst/>
              <a:rect l="l" t="t" r="r" b="b"/>
              <a:pathLst>
                <a:path w="3771900" h="5659120">
                  <a:moveTo>
                    <a:pt x="3771900" y="5658611"/>
                  </a:moveTo>
                  <a:lnTo>
                    <a:pt x="0" y="5658611"/>
                  </a:lnTo>
                  <a:lnTo>
                    <a:pt x="0" y="0"/>
                  </a:lnTo>
                  <a:lnTo>
                    <a:pt x="3771900" y="0"/>
                  </a:lnTo>
                  <a:lnTo>
                    <a:pt x="3771900" y="565861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83342" y="2349579"/>
            <a:ext cx="2560955" cy="968375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>
              <a:lnSpc>
                <a:spcPts val="3790"/>
              </a:lnSpc>
              <a:spcBef>
                <a:spcPts val="40"/>
              </a:spcBef>
            </a:pPr>
            <a:r>
              <a:rPr sz="3000" spc="-10" dirty="0">
                <a:solidFill>
                  <a:srgbClr val="000000"/>
                </a:solidFill>
                <a:latin typeface="Tahoma"/>
                <a:cs typeface="Tahoma"/>
              </a:rPr>
              <a:t>Supralevator </a:t>
            </a:r>
            <a:r>
              <a:rPr sz="3000" spc="75" dirty="0">
                <a:solidFill>
                  <a:srgbClr val="000000"/>
                </a:solidFill>
                <a:latin typeface="Tahoma"/>
                <a:cs typeface="Tahoma"/>
              </a:rPr>
              <a:t>Abscess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83150" y="3271486"/>
            <a:ext cx="1115060" cy="138938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 marR="20955">
              <a:lnSpc>
                <a:spcPct val="105300"/>
              </a:lnSpc>
              <a:spcBef>
                <a:spcPts val="15"/>
              </a:spcBef>
            </a:pPr>
            <a:r>
              <a:rPr sz="1500" b="1" spc="-10" dirty="0">
                <a:latin typeface="Tahoma"/>
                <a:cs typeface="Tahoma"/>
              </a:rPr>
              <a:t>Local </a:t>
            </a:r>
            <a:r>
              <a:rPr sz="1500" b="1" spc="45" dirty="0">
                <a:latin typeface="Tahoma"/>
                <a:cs typeface="Tahoma"/>
              </a:rPr>
              <a:t>Symptoms</a:t>
            </a:r>
            <a:endParaRPr sz="1500">
              <a:latin typeface="Tahoma"/>
              <a:cs typeface="Tahoma"/>
            </a:endParaRPr>
          </a:p>
          <a:p>
            <a:pPr marL="12700" marR="5080" algn="just">
              <a:lnSpc>
                <a:spcPct val="126899"/>
              </a:lnSpc>
              <a:spcBef>
                <a:spcPts val="1090"/>
              </a:spcBef>
            </a:pPr>
            <a:r>
              <a:rPr sz="1300" spc="-30" dirty="0">
                <a:solidFill>
                  <a:srgbClr val="3D3838"/>
                </a:solidFill>
                <a:latin typeface="Tahoma"/>
                <a:cs typeface="Tahoma"/>
              </a:rPr>
              <a:t>Perianal,</a:t>
            </a:r>
            <a:r>
              <a:rPr sz="1300" spc="-2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3D3838"/>
                </a:solidFill>
                <a:latin typeface="Tahoma"/>
                <a:cs typeface="Tahoma"/>
              </a:rPr>
              <a:t>rectal, </a:t>
            </a:r>
            <a:r>
              <a:rPr sz="1300" spc="-35" dirty="0">
                <a:solidFill>
                  <a:srgbClr val="3D3838"/>
                </a:solidFill>
                <a:latin typeface="Tahoma"/>
                <a:cs typeface="Tahoma"/>
              </a:rPr>
              <a:t>and/or</a:t>
            </a:r>
            <a:r>
              <a:rPr sz="1300" spc="-4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buttock pain.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425620" y="3271486"/>
            <a:ext cx="1276350" cy="113792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 marR="182245">
              <a:lnSpc>
                <a:spcPct val="105300"/>
              </a:lnSpc>
              <a:spcBef>
                <a:spcPts val="15"/>
              </a:spcBef>
            </a:pPr>
            <a:r>
              <a:rPr sz="1500" b="1" spc="-10" dirty="0">
                <a:latin typeface="Tahoma"/>
                <a:cs typeface="Tahoma"/>
              </a:rPr>
              <a:t>Systemic </a:t>
            </a:r>
            <a:r>
              <a:rPr sz="1500" b="1" spc="45" dirty="0">
                <a:latin typeface="Tahoma"/>
                <a:cs typeface="Tahoma"/>
              </a:rPr>
              <a:t>Symptoms</a:t>
            </a:r>
            <a:endParaRPr sz="1500">
              <a:latin typeface="Tahoma"/>
              <a:cs typeface="Tahoma"/>
            </a:endParaRPr>
          </a:p>
          <a:p>
            <a:pPr marL="12700" marR="5080">
              <a:lnSpc>
                <a:spcPct val="126899"/>
              </a:lnSpc>
              <a:spcBef>
                <a:spcPts val="1090"/>
              </a:spcBef>
            </a:pPr>
            <a:r>
              <a:rPr sz="1300" spc="-20" dirty="0">
                <a:solidFill>
                  <a:srgbClr val="3D3838"/>
                </a:solidFill>
                <a:latin typeface="Tahoma"/>
                <a:cs typeface="Tahoma"/>
              </a:rPr>
              <a:t>Usually</a:t>
            </a:r>
            <a:r>
              <a:rPr sz="1300" spc="-10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present </a:t>
            </a:r>
            <a:r>
              <a:rPr sz="1300" spc="-75" dirty="0">
                <a:solidFill>
                  <a:srgbClr val="3D3838"/>
                </a:solidFill>
                <a:latin typeface="Tahoma"/>
                <a:cs typeface="Tahoma"/>
              </a:rPr>
              <a:t>(e.g.,</a:t>
            </a:r>
            <a:r>
              <a:rPr sz="1300" spc="-9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3D3838"/>
                </a:solidFill>
                <a:latin typeface="Tahoma"/>
                <a:cs typeface="Tahoma"/>
              </a:rPr>
              <a:t>fever,</a:t>
            </a:r>
            <a:r>
              <a:rPr sz="1300" spc="-12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3D3838"/>
                </a:solidFill>
                <a:latin typeface="Tahoma"/>
                <a:cs typeface="Tahoma"/>
              </a:rPr>
              <a:t>chills).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268275" y="3271486"/>
            <a:ext cx="1433830" cy="1640839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 marR="156845">
              <a:lnSpc>
                <a:spcPct val="105300"/>
              </a:lnSpc>
              <a:spcBef>
                <a:spcPts val="15"/>
              </a:spcBef>
            </a:pPr>
            <a:r>
              <a:rPr sz="1500" b="1" spc="-10" dirty="0">
                <a:latin typeface="Tahoma"/>
                <a:cs typeface="Tahoma"/>
              </a:rPr>
              <a:t>Examination </a:t>
            </a:r>
            <a:r>
              <a:rPr sz="1500" b="1" spc="35" dirty="0">
                <a:latin typeface="Tahoma"/>
                <a:cs typeface="Tahoma"/>
              </a:rPr>
              <a:t>Findings</a:t>
            </a:r>
            <a:endParaRPr sz="1500">
              <a:latin typeface="Tahoma"/>
              <a:cs typeface="Tahoma"/>
            </a:endParaRPr>
          </a:p>
          <a:p>
            <a:pPr marL="12700" marR="5080">
              <a:lnSpc>
                <a:spcPct val="126899"/>
              </a:lnSpc>
              <a:spcBef>
                <a:spcPts val="1090"/>
              </a:spcBef>
            </a:pPr>
            <a:r>
              <a:rPr sz="1300" spc="-40" dirty="0">
                <a:solidFill>
                  <a:srgbClr val="3D3838"/>
                </a:solidFill>
                <a:latin typeface="Tahoma"/>
                <a:cs typeface="Tahoma"/>
              </a:rPr>
              <a:t>Tender</a:t>
            </a:r>
            <a:r>
              <a:rPr sz="1300" spc="-9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3D3838"/>
                </a:solidFill>
                <a:latin typeface="Tahoma"/>
                <a:cs typeface="Tahoma"/>
              </a:rPr>
              <a:t>rectal</a:t>
            </a:r>
            <a:r>
              <a:rPr sz="1300" spc="-10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3D3838"/>
                </a:solidFill>
                <a:latin typeface="Tahoma"/>
                <a:cs typeface="Tahoma"/>
              </a:rPr>
              <a:t>mass </a:t>
            </a:r>
            <a:r>
              <a:rPr sz="1300" spc="-25" dirty="0">
                <a:solidFill>
                  <a:srgbClr val="3D3838"/>
                </a:solidFill>
                <a:latin typeface="Tahoma"/>
                <a:cs typeface="Tahoma"/>
              </a:rPr>
              <a:t>sometimes</a:t>
            </a:r>
            <a:r>
              <a:rPr sz="1300" spc="-7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palpable </a:t>
            </a:r>
            <a:r>
              <a:rPr sz="1300" spc="-20" dirty="0">
                <a:solidFill>
                  <a:srgbClr val="3D3838"/>
                </a:solidFill>
                <a:latin typeface="Tahoma"/>
                <a:cs typeface="Tahoma"/>
              </a:rPr>
              <a:t>during</a:t>
            </a:r>
            <a:r>
              <a:rPr sz="1300" spc="-10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3D3838"/>
                </a:solidFill>
                <a:latin typeface="Tahoma"/>
                <a:cs typeface="Tahoma"/>
              </a:rPr>
              <a:t>rectal</a:t>
            </a:r>
            <a:r>
              <a:rPr sz="1300" spc="-12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3D3838"/>
                </a:solidFill>
                <a:latin typeface="Tahoma"/>
                <a:cs typeface="Tahoma"/>
              </a:rPr>
              <a:t>or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pelvic</a:t>
            </a:r>
            <a:r>
              <a:rPr sz="1300" spc="-15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exam.</a:t>
            </a:r>
            <a:endParaRPr sz="1300">
              <a:latin typeface="Tahoma"/>
              <a:cs typeface="Tahoma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6280403" y="1743456"/>
            <a:ext cx="3354704" cy="4648200"/>
            <a:chOff x="6280403" y="1743456"/>
            <a:chExt cx="3354704" cy="4648200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80403" y="1743456"/>
              <a:ext cx="3354324" cy="464819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7671955" y="4406010"/>
              <a:ext cx="1002665" cy="958850"/>
            </a:xfrm>
            <a:custGeom>
              <a:avLst/>
              <a:gdLst/>
              <a:ahLst/>
              <a:cxnLst/>
              <a:rect l="l" t="t" r="r" b="b"/>
              <a:pathLst>
                <a:path w="1002665" h="958850">
                  <a:moveTo>
                    <a:pt x="416415" y="958343"/>
                  </a:moveTo>
                  <a:lnTo>
                    <a:pt x="372187" y="955722"/>
                  </a:lnTo>
                  <a:lnTo>
                    <a:pt x="328960" y="949232"/>
                  </a:lnTo>
                  <a:lnTo>
                    <a:pt x="287028" y="938893"/>
                  </a:lnTo>
                  <a:lnTo>
                    <a:pt x="246685" y="924719"/>
                  </a:lnTo>
                  <a:lnTo>
                    <a:pt x="208226" y="906728"/>
                  </a:lnTo>
                  <a:lnTo>
                    <a:pt x="171945" y="884936"/>
                  </a:lnTo>
                  <a:lnTo>
                    <a:pt x="138135" y="859361"/>
                  </a:lnTo>
                  <a:lnTo>
                    <a:pt x="107091" y="830018"/>
                  </a:lnTo>
                  <a:lnTo>
                    <a:pt x="79107" y="796925"/>
                  </a:lnTo>
                  <a:lnTo>
                    <a:pt x="55002" y="760934"/>
                  </a:lnTo>
                  <a:lnTo>
                    <a:pt x="35355" y="723070"/>
                  </a:lnTo>
                  <a:lnTo>
                    <a:pt x="20098" y="683613"/>
                  </a:lnTo>
                  <a:lnTo>
                    <a:pt x="9164" y="642842"/>
                  </a:lnTo>
                  <a:lnTo>
                    <a:pt x="2487" y="601036"/>
                  </a:lnTo>
                  <a:lnTo>
                    <a:pt x="0" y="558474"/>
                  </a:lnTo>
                  <a:lnTo>
                    <a:pt x="1635" y="515436"/>
                  </a:lnTo>
                  <a:lnTo>
                    <a:pt x="7325" y="472201"/>
                  </a:lnTo>
                  <a:lnTo>
                    <a:pt x="17004" y="429047"/>
                  </a:lnTo>
                  <a:lnTo>
                    <a:pt x="30605" y="386255"/>
                  </a:lnTo>
                  <a:lnTo>
                    <a:pt x="48060" y="344103"/>
                  </a:lnTo>
                  <a:lnTo>
                    <a:pt x="69303" y="302870"/>
                  </a:lnTo>
                  <a:lnTo>
                    <a:pt x="94266" y="262836"/>
                  </a:lnTo>
                  <a:lnTo>
                    <a:pt x="122882" y="224280"/>
                  </a:lnTo>
                  <a:lnTo>
                    <a:pt x="155085" y="187480"/>
                  </a:lnTo>
                  <a:lnTo>
                    <a:pt x="190808" y="152717"/>
                  </a:lnTo>
                  <a:lnTo>
                    <a:pt x="229983" y="120269"/>
                  </a:lnTo>
                  <a:lnTo>
                    <a:pt x="271889" y="91347"/>
                  </a:lnTo>
                  <a:lnTo>
                    <a:pt x="315117" y="66427"/>
                  </a:lnTo>
                  <a:lnTo>
                    <a:pt x="359374" y="45492"/>
                  </a:lnTo>
                  <a:lnTo>
                    <a:pt x="404368" y="28524"/>
                  </a:lnTo>
                  <a:lnTo>
                    <a:pt x="449806" y="15508"/>
                  </a:lnTo>
                  <a:lnTo>
                    <a:pt x="495398" y="6426"/>
                  </a:lnTo>
                  <a:lnTo>
                    <a:pt x="540849" y="1262"/>
                  </a:lnTo>
                  <a:lnTo>
                    <a:pt x="585869" y="0"/>
                  </a:lnTo>
                  <a:lnTo>
                    <a:pt x="630165" y="2621"/>
                  </a:lnTo>
                  <a:lnTo>
                    <a:pt x="673445" y="9110"/>
                  </a:lnTo>
                  <a:lnTo>
                    <a:pt x="715416" y="19450"/>
                  </a:lnTo>
                  <a:lnTo>
                    <a:pt x="755787" y="33624"/>
                  </a:lnTo>
                  <a:lnTo>
                    <a:pt x="794264" y="51615"/>
                  </a:lnTo>
                  <a:lnTo>
                    <a:pt x="830557" y="73406"/>
                  </a:lnTo>
                  <a:lnTo>
                    <a:pt x="864373" y="98982"/>
                  </a:lnTo>
                  <a:lnTo>
                    <a:pt x="895419" y="128324"/>
                  </a:lnTo>
                  <a:lnTo>
                    <a:pt x="923403" y="161417"/>
                  </a:lnTo>
                  <a:lnTo>
                    <a:pt x="947508" y="197409"/>
                  </a:lnTo>
                  <a:lnTo>
                    <a:pt x="967154" y="235273"/>
                  </a:lnTo>
                  <a:lnTo>
                    <a:pt x="982405" y="274730"/>
                  </a:lnTo>
                  <a:lnTo>
                    <a:pt x="993327" y="315501"/>
                  </a:lnTo>
                  <a:lnTo>
                    <a:pt x="999985" y="357307"/>
                  </a:lnTo>
                  <a:lnTo>
                    <a:pt x="1002444" y="399869"/>
                  </a:lnTo>
                  <a:lnTo>
                    <a:pt x="1000770" y="442907"/>
                  </a:lnTo>
                  <a:lnTo>
                    <a:pt x="995027" y="486142"/>
                  </a:lnTo>
                  <a:lnTo>
                    <a:pt x="985280" y="529295"/>
                  </a:lnTo>
                  <a:lnTo>
                    <a:pt x="971596" y="572088"/>
                  </a:lnTo>
                  <a:lnTo>
                    <a:pt x="954038" y="614240"/>
                  </a:lnTo>
                  <a:lnTo>
                    <a:pt x="932672" y="655472"/>
                  </a:lnTo>
                  <a:lnTo>
                    <a:pt x="907563" y="695507"/>
                  </a:lnTo>
                  <a:lnTo>
                    <a:pt x="878777" y="734063"/>
                  </a:lnTo>
                  <a:lnTo>
                    <a:pt x="846378" y="770862"/>
                  </a:lnTo>
                  <a:lnTo>
                    <a:pt x="810432" y="805625"/>
                  </a:lnTo>
                  <a:lnTo>
                    <a:pt x="771003" y="838073"/>
                  </a:lnTo>
                  <a:lnTo>
                    <a:pt x="729351" y="866995"/>
                  </a:lnTo>
                  <a:lnTo>
                    <a:pt x="686347" y="891915"/>
                  </a:lnTo>
                  <a:lnTo>
                    <a:pt x="642286" y="912851"/>
                  </a:lnTo>
                  <a:lnTo>
                    <a:pt x="597461" y="929818"/>
                  </a:lnTo>
                  <a:lnTo>
                    <a:pt x="552168" y="942835"/>
                  </a:lnTo>
                  <a:lnTo>
                    <a:pt x="506700" y="951916"/>
                  </a:lnTo>
                  <a:lnTo>
                    <a:pt x="461351" y="957080"/>
                  </a:lnTo>
                  <a:lnTo>
                    <a:pt x="416415" y="958343"/>
                  </a:lnTo>
                  <a:close/>
                </a:path>
              </a:pathLst>
            </a:custGeom>
            <a:solidFill>
              <a:srgbClr val="FBCD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562353" y="4157671"/>
              <a:ext cx="607060" cy="746760"/>
            </a:xfrm>
            <a:custGeom>
              <a:avLst/>
              <a:gdLst/>
              <a:ahLst/>
              <a:cxnLst/>
              <a:rect l="l" t="t" r="r" b="b"/>
              <a:pathLst>
                <a:path w="607059" h="746760">
                  <a:moveTo>
                    <a:pt x="522726" y="746361"/>
                  </a:moveTo>
                  <a:lnTo>
                    <a:pt x="455322" y="730432"/>
                  </a:lnTo>
                  <a:lnTo>
                    <a:pt x="417161" y="711849"/>
                  </a:lnTo>
                  <a:lnTo>
                    <a:pt x="376871" y="686720"/>
                  </a:lnTo>
                  <a:lnTo>
                    <a:pt x="335083" y="655442"/>
                  </a:lnTo>
                  <a:lnTo>
                    <a:pt x="292429" y="618414"/>
                  </a:lnTo>
                  <a:lnTo>
                    <a:pt x="249542" y="576034"/>
                  </a:lnTo>
                  <a:lnTo>
                    <a:pt x="207053" y="528700"/>
                  </a:lnTo>
                  <a:lnTo>
                    <a:pt x="165595" y="476812"/>
                  </a:lnTo>
                  <a:lnTo>
                    <a:pt x="127126" y="422673"/>
                  </a:lnTo>
                  <a:lnTo>
                    <a:pt x="93322" y="368802"/>
                  </a:lnTo>
                  <a:lnTo>
                    <a:pt x="64389" y="315920"/>
                  </a:lnTo>
                  <a:lnTo>
                    <a:pt x="40533" y="264748"/>
                  </a:lnTo>
                  <a:lnTo>
                    <a:pt x="21960" y="216009"/>
                  </a:lnTo>
                  <a:lnTo>
                    <a:pt x="8876" y="170423"/>
                  </a:lnTo>
                  <a:lnTo>
                    <a:pt x="1487" y="128712"/>
                  </a:lnTo>
                  <a:lnTo>
                    <a:pt x="0" y="91596"/>
                  </a:lnTo>
                  <a:lnTo>
                    <a:pt x="4620" y="59798"/>
                  </a:lnTo>
                  <a:lnTo>
                    <a:pt x="15553" y="34039"/>
                  </a:lnTo>
                  <a:lnTo>
                    <a:pt x="33007" y="15040"/>
                  </a:lnTo>
                  <a:lnTo>
                    <a:pt x="56328" y="3449"/>
                  </a:lnTo>
                  <a:lnTo>
                    <a:pt x="84307" y="0"/>
                  </a:lnTo>
                  <a:lnTo>
                    <a:pt x="116312" y="4292"/>
                  </a:lnTo>
                  <a:lnTo>
                    <a:pt x="189872" y="34511"/>
                  </a:lnTo>
                  <a:lnTo>
                    <a:pt x="230162" y="59640"/>
                  </a:lnTo>
                  <a:lnTo>
                    <a:pt x="271950" y="90919"/>
                  </a:lnTo>
                  <a:lnTo>
                    <a:pt x="314604" y="127947"/>
                  </a:lnTo>
                  <a:lnTo>
                    <a:pt x="357491" y="170327"/>
                  </a:lnTo>
                  <a:lnTo>
                    <a:pt x="399980" y="217660"/>
                  </a:lnTo>
                  <a:lnTo>
                    <a:pt x="441439" y="269548"/>
                  </a:lnTo>
                  <a:lnTo>
                    <a:pt x="479907" y="323687"/>
                  </a:lnTo>
                  <a:lnTo>
                    <a:pt x="513711" y="377559"/>
                  </a:lnTo>
                  <a:lnTo>
                    <a:pt x="542644" y="430441"/>
                  </a:lnTo>
                  <a:lnTo>
                    <a:pt x="566500" y="481612"/>
                  </a:lnTo>
                  <a:lnTo>
                    <a:pt x="585074" y="530351"/>
                  </a:lnTo>
                  <a:lnTo>
                    <a:pt x="598157" y="575938"/>
                  </a:lnTo>
                  <a:lnTo>
                    <a:pt x="605546" y="617649"/>
                  </a:lnTo>
                  <a:lnTo>
                    <a:pt x="607034" y="654764"/>
                  </a:lnTo>
                  <a:lnTo>
                    <a:pt x="602413" y="686562"/>
                  </a:lnTo>
                  <a:lnTo>
                    <a:pt x="591480" y="712321"/>
                  </a:lnTo>
                  <a:lnTo>
                    <a:pt x="574027" y="731320"/>
                  </a:lnTo>
                  <a:lnTo>
                    <a:pt x="550705" y="742911"/>
                  </a:lnTo>
                  <a:lnTo>
                    <a:pt x="522726" y="746361"/>
                  </a:lnTo>
                  <a:close/>
                </a:path>
              </a:pathLst>
            </a:custGeom>
            <a:solidFill>
              <a:srgbClr val="DB7C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BE479-E644-AB35-B870-60E60AC45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260" y="1654491"/>
            <a:ext cx="4951741" cy="1233726"/>
          </a:xfrm>
        </p:spPr>
        <p:txBody>
          <a:bodyPr>
            <a:normAutofit/>
          </a:bodyPr>
          <a:lstStyle/>
          <a:p>
            <a:r>
              <a:rPr lang="en-US" sz="3300"/>
              <a:t> General anatomy view of the anal canal </a:t>
            </a:r>
            <a:endParaRPr lang="ar-JO" sz="33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D1195-5F6D-847E-EF23-9C268957B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760" y="3041455"/>
            <a:ext cx="5569262" cy="3076453"/>
          </a:xfrm>
        </p:spPr>
        <p:txBody>
          <a:bodyPr>
            <a:normAutofit/>
          </a:bodyPr>
          <a:lstStyle/>
          <a:p>
            <a:r>
              <a:rPr lang="en-GB" sz="1650" dirty="0">
                <a:highlight>
                  <a:srgbClr val="FFFF00"/>
                </a:highlight>
              </a:rPr>
              <a:t>Anatomic anal canal:</a:t>
            </a:r>
            <a:r>
              <a:rPr lang="en-US" sz="1650" dirty="0"/>
              <a:t>canal extends from the dentate (pectinate) line to the anal verge.</a:t>
            </a:r>
          </a:p>
          <a:p>
            <a:r>
              <a:rPr lang="en-GB" sz="1650" dirty="0">
                <a:highlight>
                  <a:srgbClr val="FFFF00"/>
                </a:highlight>
              </a:rPr>
              <a:t>Surgical anal canal:</a:t>
            </a:r>
            <a:r>
              <a:rPr lang="en-US" sz="1650" dirty="0"/>
              <a:t>begins at the anorectal junction and terminates at the anal verge, </a:t>
            </a:r>
          </a:p>
          <a:p>
            <a:r>
              <a:rPr lang="en-US" sz="1650" dirty="0">
                <a:highlight>
                  <a:srgbClr val="FFFF00"/>
                </a:highlight>
              </a:rPr>
              <a:t>Note:</a:t>
            </a:r>
          </a:p>
          <a:p>
            <a:r>
              <a:rPr lang="en-US" sz="1650" dirty="0"/>
              <a:t>The dentate line the most important </a:t>
            </a:r>
            <a:r>
              <a:rPr lang="en-US" sz="1650" dirty="0" err="1"/>
              <a:t>landmar</a:t>
            </a:r>
            <a:r>
              <a:rPr lang="en-US" sz="1650" dirty="0"/>
              <a:t> morphologically and surgically it divides the upper and lower 1/3 of anal canal is surrounded by longitudinal mucosal folds, known as the columns of Morgagni, which the anal crypts empty, these crypts are the s of cryptoglandular theory.</a:t>
            </a:r>
            <a:endParaRPr lang="ar-JO" sz="1650" dirty="0">
              <a:highlight>
                <a:srgbClr val="FFFF00"/>
              </a:highlight>
            </a:endParaRPr>
          </a:p>
        </p:txBody>
      </p:sp>
      <p:pic>
        <p:nvPicPr>
          <p:cNvPr id="5" name="Picture 4" descr="A diagram of the human body&#10;&#10;AI-generated content may be incorrect.">
            <a:extLst>
              <a:ext uri="{FF2B5EF4-FFF2-40B4-BE49-F238E27FC236}">
                <a16:creationId xmlns:a16="http://schemas.microsoft.com/office/drawing/2014/main" id="{8E0E4D60-1A3F-93B3-AA55-27033EB36B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50" r="-2" b="-2"/>
          <a:stretch/>
        </p:blipFill>
        <p:spPr>
          <a:xfrm>
            <a:off x="5939538" y="1057283"/>
            <a:ext cx="4118862" cy="565784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1200179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057655"/>
            <a:ext cx="10058400" cy="5659120"/>
            <a:chOff x="0" y="1057655"/>
            <a:chExt cx="10058400" cy="56591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057655"/>
              <a:ext cx="10058400" cy="565708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6694932"/>
              <a:ext cx="10058400" cy="21590"/>
            </a:xfrm>
            <a:custGeom>
              <a:avLst/>
              <a:gdLst/>
              <a:ahLst/>
              <a:cxnLst/>
              <a:rect l="l" t="t" r="r" b="b"/>
              <a:pathLst>
                <a:path w="10058400" h="21590">
                  <a:moveTo>
                    <a:pt x="0" y="21335"/>
                  </a:moveTo>
                  <a:lnTo>
                    <a:pt x="10058400" y="21335"/>
                  </a:lnTo>
                  <a:lnTo>
                    <a:pt x="10058400" y="0"/>
                  </a:lnTo>
                  <a:lnTo>
                    <a:pt x="0" y="0"/>
                  </a:lnTo>
                  <a:lnTo>
                    <a:pt x="0" y="21335"/>
                  </a:lnTo>
                  <a:close/>
                </a:path>
              </a:pathLst>
            </a:custGeom>
            <a:solidFill>
              <a:srgbClr val="F4E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1057655"/>
              <a:ext cx="10058400" cy="5637530"/>
            </a:xfrm>
            <a:custGeom>
              <a:avLst/>
              <a:gdLst/>
              <a:ahLst/>
              <a:cxnLst/>
              <a:rect l="l" t="t" r="r" b="b"/>
              <a:pathLst>
                <a:path w="10058400" h="5637530">
                  <a:moveTo>
                    <a:pt x="10058400" y="5637276"/>
                  </a:moveTo>
                  <a:lnTo>
                    <a:pt x="0" y="5637276"/>
                  </a:lnTo>
                  <a:lnTo>
                    <a:pt x="0" y="0"/>
                  </a:lnTo>
                  <a:lnTo>
                    <a:pt x="10058400" y="0"/>
                  </a:lnTo>
                  <a:lnTo>
                    <a:pt x="10058400" y="56372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83342" y="2705975"/>
            <a:ext cx="3371215" cy="48640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000" dirty="0">
                <a:solidFill>
                  <a:srgbClr val="000000"/>
                </a:solidFill>
                <a:latin typeface="Tahoma"/>
                <a:cs typeface="Tahoma"/>
              </a:rPr>
              <a:t>Perianal</a:t>
            </a:r>
            <a:r>
              <a:rPr sz="3000" spc="29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3000" spc="75" dirty="0">
                <a:solidFill>
                  <a:srgbClr val="000000"/>
                </a:solidFill>
                <a:latin typeface="Tahoma"/>
                <a:cs typeface="Tahoma"/>
              </a:rPr>
              <a:t>Abscess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94360" y="3575303"/>
            <a:ext cx="2844165" cy="1445260"/>
          </a:xfrm>
          <a:custGeom>
            <a:avLst/>
            <a:gdLst/>
            <a:ahLst/>
            <a:cxnLst/>
            <a:rect l="l" t="t" r="r" b="b"/>
            <a:pathLst>
              <a:path w="2844165" h="1445260">
                <a:moveTo>
                  <a:pt x="2817875" y="1444752"/>
                </a:moveTo>
                <a:lnTo>
                  <a:pt x="25908" y="1444752"/>
                </a:lnTo>
                <a:lnTo>
                  <a:pt x="16073" y="1442870"/>
                </a:lnTo>
                <a:lnTo>
                  <a:pt x="7810" y="1437703"/>
                </a:lnTo>
                <a:lnTo>
                  <a:pt x="2119" y="1429964"/>
                </a:lnTo>
                <a:lnTo>
                  <a:pt x="0" y="1420367"/>
                </a:lnTo>
                <a:lnTo>
                  <a:pt x="0" y="25908"/>
                </a:lnTo>
                <a:lnTo>
                  <a:pt x="2119" y="15430"/>
                </a:lnTo>
                <a:lnTo>
                  <a:pt x="7810" y="7239"/>
                </a:lnTo>
                <a:lnTo>
                  <a:pt x="16073" y="1905"/>
                </a:lnTo>
                <a:lnTo>
                  <a:pt x="25908" y="0"/>
                </a:lnTo>
                <a:lnTo>
                  <a:pt x="2817875" y="0"/>
                </a:lnTo>
                <a:lnTo>
                  <a:pt x="2828353" y="1905"/>
                </a:lnTo>
                <a:lnTo>
                  <a:pt x="2836544" y="7239"/>
                </a:lnTo>
                <a:lnTo>
                  <a:pt x="2841878" y="15430"/>
                </a:lnTo>
                <a:lnTo>
                  <a:pt x="2843783" y="25908"/>
                </a:lnTo>
                <a:lnTo>
                  <a:pt x="2843783" y="1420367"/>
                </a:lnTo>
                <a:lnTo>
                  <a:pt x="2841878" y="1429964"/>
                </a:lnTo>
                <a:lnTo>
                  <a:pt x="2836544" y="1437703"/>
                </a:lnTo>
                <a:lnTo>
                  <a:pt x="2828353" y="1442870"/>
                </a:lnTo>
                <a:lnTo>
                  <a:pt x="2817875" y="1444752"/>
                </a:lnTo>
                <a:close/>
              </a:path>
            </a:pathLst>
          </a:custGeom>
          <a:solidFill>
            <a:srgbClr val="F2ED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52323" y="3713525"/>
            <a:ext cx="1824989" cy="5784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500" b="1" dirty="0">
                <a:solidFill>
                  <a:srgbClr val="3D3838"/>
                </a:solidFill>
                <a:latin typeface="Tahoma"/>
                <a:cs typeface="Tahoma"/>
              </a:rPr>
              <a:t>Local</a:t>
            </a:r>
            <a:r>
              <a:rPr sz="1500" b="1" spc="12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500" b="1" spc="45" dirty="0">
                <a:solidFill>
                  <a:srgbClr val="3D3838"/>
                </a:solidFill>
                <a:latin typeface="Tahoma"/>
                <a:cs typeface="Tahoma"/>
              </a:rPr>
              <a:t>Symptoms</a:t>
            </a:r>
            <a:endParaRPr sz="15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980"/>
              </a:spcBef>
            </a:pP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Perianal</a:t>
            </a:r>
            <a:r>
              <a:rPr sz="1300" spc="-15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pain</a:t>
            </a:r>
            <a:r>
              <a:rPr sz="1300" spc="-14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3D3838"/>
                </a:solidFill>
                <a:latin typeface="Tahoma"/>
                <a:cs typeface="Tahoma"/>
              </a:rPr>
              <a:t>and</a:t>
            </a:r>
            <a:r>
              <a:rPr sz="1300" spc="-14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pruritus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546347" y="3590544"/>
            <a:ext cx="2844165" cy="1445260"/>
          </a:xfrm>
          <a:custGeom>
            <a:avLst/>
            <a:gdLst/>
            <a:ahLst/>
            <a:cxnLst/>
            <a:rect l="l" t="t" r="r" b="b"/>
            <a:pathLst>
              <a:path w="2844165" h="1445260">
                <a:moveTo>
                  <a:pt x="2817875" y="1444751"/>
                </a:moveTo>
                <a:lnTo>
                  <a:pt x="25908" y="1444751"/>
                </a:lnTo>
                <a:lnTo>
                  <a:pt x="15430" y="1442846"/>
                </a:lnTo>
                <a:lnTo>
                  <a:pt x="7239" y="1437512"/>
                </a:lnTo>
                <a:lnTo>
                  <a:pt x="1905" y="1429321"/>
                </a:lnTo>
                <a:lnTo>
                  <a:pt x="0" y="1418843"/>
                </a:lnTo>
                <a:lnTo>
                  <a:pt x="0" y="24384"/>
                </a:lnTo>
                <a:lnTo>
                  <a:pt x="1905" y="14787"/>
                </a:lnTo>
                <a:lnTo>
                  <a:pt x="7239" y="7048"/>
                </a:lnTo>
                <a:lnTo>
                  <a:pt x="15430" y="1881"/>
                </a:lnTo>
                <a:lnTo>
                  <a:pt x="25908" y="0"/>
                </a:lnTo>
                <a:lnTo>
                  <a:pt x="2817875" y="0"/>
                </a:lnTo>
                <a:lnTo>
                  <a:pt x="2827710" y="1881"/>
                </a:lnTo>
                <a:lnTo>
                  <a:pt x="2835973" y="7048"/>
                </a:lnTo>
                <a:lnTo>
                  <a:pt x="2841664" y="14787"/>
                </a:lnTo>
                <a:lnTo>
                  <a:pt x="2843783" y="24384"/>
                </a:lnTo>
                <a:lnTo>
                  <a:pt x="2843783" y="1418843"/>
                </a:lnTo>
                <a:lnTo>
                  <a:pt x="2841664" y="1429321"/>
                </a:lnTo>
                <a:lnTo>
                  <a:pt x="2835973" y="1437512"/>
                </a:lnTo>
                <a:lnTo>
                  <a:pt x="2827710" y="1442846"/>
                </a:lnTo>
                <a:lnTo>
                  <a:pt x="2817875" y="1444751"/>
                </a:lnTo>
                <a:close/>
              </a:path>
            </a:pathLst>
          </a:custGeom>
          <a:solidFill>
            <a:srgbClr val="F2ED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765275" y="3713525"/>
            <a:ext cx="1099185" cy="71882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 marR="5080">
              <a:lnSpc>
                <a:spcPct val="105300"/>
              </a:lnSpc>
              <a:spcBef>
                <a:spcPts val="15"/>
              </a:spcBef>
            </a:pPr>
            <a:r>
              <a:rPr sz="1500" b="1" spc="-10" dirty="0">
                <a:solidFill>
                  <a:srgbClr val="3D3838"/>
                </a:solidFill>
                <a:latin typeface="Tahoma"/>
                <a:cs typeface="Tahoma"/>
              </a:rPr>
              <a:t>Systemic </a:t>
            </a:r>
            <a:r>
              <a:rPr sz="1500" b="1" spc="45" dirty="0">
                <a:solidFill>
                  <a:srgbClr val="3D3838"/>
                </a:solidFill>
                <a:latin typeface="Tahoma"/>
                <a:cs typeface="Tahoma"/>
              </a:rPr>
              <a:t>Symptoms</a:t>
            </a:r>
            <a:endParaRPr sz="15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300" spc="-20" dirty="0">
                <a:solidFill>
                  <a:srgbClr val="3D3838"/>
                </a:solidFill>
                <a:latin typeface="Tahoma"/>
                <a:cs typeface="Tahoma"/>
              </a:rPr>
              <a:t>Typically</a:t>
            </a:r>
            <a:r>
              <a:rPr sz="1300" spc="-11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3D3838"/>
                </a:solidFill>
                <a:latin typeface="Tahoma"/>
                <a:cs typeface="Tahoma"/>
              </a:rPr>
              <a:t>none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944624" y="5120640"/>
            <a:ext cx="2844165" cy="1445260"/>
          </a:xfrm>
          <a:custGeom>
            <a:avLst/>
            <a:gdLst/>
            <a:ahLst/>
            <a:cxnLst/>
            <a:rect l="l" t="t" r="r" b="b"/>
            <a:pathLst>
              <a:path w="2844165" h="1445259">
                <a:moveTo>
                  <a:pt x="2819400" y="1444752"/>
                </a:moveTo>
                <a:lnTo>
                  <a:pt x="25908" y="1444752"/>
                </a:lnTo>
                <a:lnTo>
                  <a:pt x="16073" y="1442870"/>
                </a:lnTo>
                <a:lnTo>
                  <a:pt x="7810" y="1437703"/>
                </a:lnTo>
                <a:lnTo>
                  <a:pt x="2119" y="1429964"/>
                </a:lnTo>
                <a:lnTo>
                  <a:pt x="0" y="1420367"/>
                </a:lnTo>
                <a:lnTo>
                  <a:pt x="0" y="25908"/>
                </a:lnTo>
                <a:lnTo>
                  <a:pt x="2119" y="15430"/>
                </a:lnTo>
                <a:lnTo>
                  <a:pt x="7810" y="7239"/>
                </a:lnTo>
                <a:lnTo>
                  <a:pt x="16073" y="1905"/>
                </a:lnTo>
                <a:lnTo>
                  <a:pt x="25908" y="0"/>
                </a:lnTo>
                <a:lnTo>
                  <a:pt x="2819400" y="0"/>
                </a:lnTo>
                <a:lnTo>
                  <a:pt x="2828996" y="1905"/>
                </a:lnTo>
                <a:lnTo>
                  <a:pt x="2836735" y="7239"/>
                </a:lnTo>
                <a:lnTo>
                  <a:pt x="2841902" y="15430"/>
                </a:lnTo>
                <a:lnTo>
                  <a:pt x="2843783" y="25908"/>
                </a:lnTo>
                <a:lnTo>
                  <a:pt x="2843783" y="1420367"/>
                </a:lnTo>
                <a:lnTo>
                  <a:pt x="2841902" y="1429964"/>
                </a:lnTo>
                <a:lnTo>
                  <a:pt x="2836735" y="1437703"/>
                </a:lnTo>
                <a:lnTo>
                  <a:pt x="2828996" y="1442870"/>
                </a:lnTo>
                <a:lnTo>
                  <a:pt x="2819400" y="1444752"/>
                </a:lnTo>
                <a:close/>
              </a:path>
            </a:pathLst>
          </a:custGeom>
          <a:solidFill>
            <a:srgbClr val="F2ED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2102621" y="5258742"/>
            <a:ext cx="2329815" cy="10814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500" b="1" spc="10" dirty="0">
                <a:solidFill>
                  <a:srgbClr val="3D3838"/>
                </a:solidFill>
                <a:latin typeface="Tahoma"/>
                <a:cs typeface="Tahoma"/>
              </a:rPr>
              <a:t>Examination</a:t>
            </a:r>
            <a:r>
              <a:rPr sz="1500" b="1" spc="17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500" b="1" spc="35" dirty="0">
                <a:solidFill>
                  <a:srgbClr val="3D3838"/>
                </a:solidFill>
                <a:latin typeface="Tahoma"/>
                <a:cs typeface="Tahoma"/>
              </a:rPr>
              <a:t>Findings</a:t>
            </a:r>
            <a:endParaRPr sz="1500">
              <a:latin typeface="Tahoma"/>
              <a:cs typeface="Tahoma"/>
            </a:endParaRPr>
          </a:p>
          <a:p>
            <a:pPr marL="12700" marR="5080">
              <a:lnSpc>
                <a:spcPct val="126899"/>
              </a:lnSpc>
              <a:spcBef>
                <a:spcPts val="560"/>
              </a:spcBef>
            </a:pP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Localized</a:t>
            </a:r>
            <a:r>
              <a:rPr sz="1300" spc="-11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35" dirty="0">
                <a:solidFill>
                  <a:srgbClr val="3D3838"/>
                </a:solidFill>
                <a:latin typeface="Tahoma"/>
                <a:cs typeface="Tahoma"/>
              </a:rPr>
              <a:t>erythema</a:t>
            </a:r>
            <a:r>
              <a:rPr sz="1300" spc="-10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3D3838"/>
                </a:solidFill>
                <a:latin typeface="Tahoma"/>
                <a:cs typeface="Tahoma"/>
              </a:rPr>
              <a:t>and</a:t>
            </a:r>
            <a:r>
              <a:rPr sz="1300" spc="-15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swelling. Painful</a:t>
            </a:r>
            <a:r>
              <a:rPr sz="1300" spc="-12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3D3838"/>
                </a:solidFill>
                <a:latin typeface="Tahoma"/>
                <a:cs typeface="Tahoma"/>
              </a:rPr>
              <a:t>subcutaneous</a:t>
            </a:r>
            <a:r>
              <a:rPr sz="1300" spc="-9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35" dirty="0">
                <a:solidFill>
                  <a:srgbClr val="3D3838"/>
                </a:solidFill>
                <a:latin typeface="Tahoma"/>
                <a:cs typeface="Tahoma"/>
              </a:rPr>
              <a:t>mass</a:t>
            </a:r>
            <a:r>
              <a:rPr sz="1300" spc="-9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3D3838"/>
                </a:solidFill>
                <a:latin typeface="Tahoma"/>
                <a:cs typeface="Tahoma"/>
              </a:rPr>
              <a:t>with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induration</a:t>
            </a:r>
            <a:r>
              <a:rPr sz="1300" spc="-12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3D3838"/>
                </a:solidFill>
                <a:latin typeface="Tahoma"/>
                <a:cs typeface="Tahoma"/>
              </a:rPr>
              <a:t>and</a:t>
            </a:r>
            <a:r>
              <a:rPr sz="1300" spc="-13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fluctuance</a:t>
            </a:r>
            <a:endParaRPr sz="1300">
              <a:latin typeface="Tahoma"/>
              <a:cs typeface="Tahoma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6614159" y="2139696"/>
            <a:ext cx="3025140" cy="4312920"/>
            <a:chOff x="6614159" y="2139696"/>
            <a:chExt cx="3025140" cy="4312920"/>
          </a:xfrm>
        </p:grpSpPr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14159" y="2139696"/>
              <a:ext cx="3025139" cy="4312919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6802966" y="4355592"/>
              <a:ext cx="227965" cy="563880"/>
            </a:xfrm>
            <a:custGeom>
              <a:avLst/>
              <a:gdLst/>
              <a:ahLst/>
              <a:cxnLst/>
              <a:rect l="l" t="t" r="r" b="b"/>
              <a:pathLst>
                <a:path w="227965" h="563879">
                  <a:moveTo>
                    <a:pt x="79416" y="563880"/>
                  </a:moveTo>
                  <a:lnTo>
                    <a:pt x="35420" y="530094"/>
                  </a:lnTo>
                  <a:lnTo>
                    <a:pt x="19314" y="494500"/>
                  </a:lnTo>
                  <a:lnTo>
                    <a:pt x="7739" y="448855"/>
                  </a:lnTo>
                  <a:lnTo>
                    <a:pt x="1150" y="394973"/>
                  </a:lnTo>
                  <a:lnTo>
                    <a:pt x="0" y="334666"/>
                  </a:lnTo>
                  <a:lnTo>
                    <a:pt x="4740" y="269748"/>
                  </a:lnTo>
                  <a:lnTo>
                    <a:pt x="15231" y="204980"/>
                  </a:lnTo>
                  <a:lnTo>
                    <a:pt x="30440" y="146290"/>
                  </a:lnTo>
                  <a:lnTo>
                    <a:pt x="49487" y="95278"/>
                  </a:lnTo>
                  <a:lnTo>
                    <a:pt x="71494" y="53544"/>
                  </a:lnTo>
                  <a:lnTo>
                    <a:pt x="95581" y="22686"/>
                  </a:lnTo>
                  <a:lnTo>
                    <a:pt x="146472" y="0"/>
                  </a:lnTo>
                  <a:lnTo>
                    <a:pt x="170847" y="10054"/>
                  </a:lnTo>
                  <a:lnTo>
                    <a:pt x="207814" y="69379"/>
                  </a:lnTo>
                  <a:lnTo>
                    <a:pt x="219553" y="115024"/>
                  </a:lnTo>
                  <a:lnTo>
                    <a:pt x="226227" y="168906"/>
                  </a:lnTo>
                  <a:lnTo>
                    <a:pt x="227409" y="229213"/>
                  </a:lnTo>
                  <a:lnTo>
                    <a:pt x="222672" y="294131"/>
                  </a:lnTo>
                  <a:lnTo>
                    <a:pt x="211698" y="358899"/>
                  </a:lnTo>
                  <a:lnTo>
                    <a:pt x="196271" y="417589"/>
                  </a:lnTo>
                  <a:lnTo>
                    <a:pt x="177166" y="468601"/>
                  </a:lnTo>
                  <a:lnTo>
                    <a:pt x="155154" y="510335"/>
                  </a:lnTo>
                  <a:lnTo>
                    <a:pt x="131010" y="541193"/>
                  </a:lnTo>
                  <a:lnTo>
                    <a:pt x="79416" y="563880"/>
                  </a:lnTo>
                  <a:close/>
                </a:path>
              </a:pathLst>
            </a:custGeom>
            <a:solidFill>
              <a:srgbClr val="DB7C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057655"/>
            <a:ext cx="10058400" cy="5659120"/>
            <a:chOff x="0" y="1057655"/>
            <a:chExt cx="10058400" cy="5659120"/>
          </a:xfrm>
        </p:grpSpPr>
        <p:sp>
          <p:nvSpPr>
            <p:cNvPr id="3" name="object 3"/>
            <p:cNvSpPr/>
            <p:nvPr/>
          </p:nvSpPr>
          <p:spPr>
            <a:xfrm>
              <a:off x="0" y="1057655"/>
              <a:ext cx="10058400" cy="1073150"/>
            </a:xfrm>
            <a:custGeom>
              <a:avLst/>
              <a:gdLst/>
              <a:ahLst/>
              <a:cxnLst/>
              <a:rect l="l" t="t" r="r" b="b"/>
              <a:pathLst>
                <a:path w="10058400" h="1073150">
                  <a:moveTo>
                    <a:pt x="0" y="1072895"/>
                  </a:moveTo>
                  <a:lnTo>
                    <a:pt x="10058400" y="1072895"/>
                  </a:lnTo>
                  <a:lnTo>
                    <a:pt x="10058400" y="0"/>
                  </a:lnTo>
                  <a:lnTo>
                    <a:pt x="0" y="0"/>
                  </a:lnTo>
                  <a:lnTo>
                    <a:pt x="0" y="1072895"/>
                  </a:lnTo>
                  <a:close/>
                </a:path>
              </a:pathLst>
            </a:custGeom>
            <a:solidFill>
              <a:srgbClr val="F4E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2130551"/>
              <a:ext cx="10058400" cy="4585970"/>
            </a:xfrm>
            <a:custGeom>
              <a:avLst/>
              <a:gdLst/>
              <a:ahLst/>
              <a:cxnLst/>
              <a:rect l="l" t="t" r="r" b="b"/>
              <a:pathLst>
                <a:path w="10058400" h="4585970">
                  <a:moveTo>
                    <a:pt x="10058400" y="4585716"/>
                  </a:moveTo>
                  <a:lnTo>
                    <a:pt x="0" y="4585716"/>
                  </a:lnTo>
                  <a:lnTo>
                    <a:pt x="0" y="0"/>
                  </a:lnTo>
                  <a:lnTo>
                    <a:pt x="10058400" y="0"/>
                  </a:lnTo>
                  <a:lnTo>
                    <a:pt x="10058400" y="45857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83342" y="2224379"/>
            <a:ext cx="5694680" cy="48640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000" dirty="0">
                <a:solidFill>
                  <a:srgbClr val="000000"/>
                </a:solidFill>
                <a:latin typeface="Tahoma"/>
                <a:cs typeface="Tahoma"/>
              </a:rPr>
              <a:t>History</a:t>
            </a:r>
            <a:r>
              <a:rPr sz="3000" spc="2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000000"/>
                </a:solidFill>
                <a:latin typeface="Tahoma"/>
                <a:cs typeface="Tahoma"/>
              </a:rPr>
              <a:t>of</a:t>
            </a:r>
            <a:r>
              <a:rPr sz="3000" spc="6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3000" spc="70" dirty="0">
                <a:solidFill>
                  <a:srgbClr val="000000"/>
                </a:solidFill>
                <a:latin typeface="Tahoma"/>
                <a:cs typeface="Tahoma"/>
              </a:rPr>
              <a:t>Anorectal</a:t>
            </a:r>
            <a:r>
              <a:rPr sz="3000" spc="8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3000" spc="75" dirty="0">
                <a:solidFill>
                  <a:srgbClr val="000000"/>
                </a:solidFill>
                <a:latin typeface="Tahoma"/>
                <a:cs typeface="Tahoma"/>
              </a:rPr>
              <a:t>Abscess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83150" y="3391885"/>
            <a:ext cx="1784985" cy="165163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500" b="1" spc="60" dirty="0">
                <a:latin typeface="Tahoma"/>
                <a:cs typeface="Tahoma"/>
              </a:rPr>
              <a:t>Age</a:t>
            </a:r>
            <a:endParaRPr sz="1500">
              <a:latin typeface="Tahoma"/>
              <a:cs typeface="Tahoma"/>
            </a:endParaRPr>
          </a:p>
          <a:p>
            <a:pPr marL="12700" marR="5080">
              <a:lnSpc>
                <a:spcPct val="126899"/>
              </a:lnSpc>
              <a:spcBef>
                <a:spcPts val="1090"/>
              </a:spcBef>
            </a:pPr>
            <a:r>
              <a:rPr sz="1300" spc="-25" dirty="0">
                <a:solidFill>
                  <a:srgbClr val="3D3838"/>
                </a:solidFill>
                <a:latin typeface="Tahoma"/>
                <a:cs typeface="Tahoma"/>
              </a:rPr>
              <a:t>Most</a:t>
            </a:r>
            <a:r>
              <a:rPr sz="1300" spc="-14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common</a:t>
            </a:r>
            <a:r>
              <a:rPr sz="1300" spc="-11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in</a:t>
            </a:r>
            <a:r>
              <a:rPr sz="1300" spc="-13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patients </a:t>
            </a:r>
            <a:r>
              <a:rPr sz="1300" spc="-35" dirty="0">
                <a:solidFill>
                  <a:srgbClr val="3D3838"/>
                </a:solidFill>
                <a:latin typeface="Tahoma"/>
                <a:cs typeface="Tahoma"/>
              </a:rPr>
              <a:t>between</a:t>
            </a:r>
            <a:r>
              <a:rPr sz="1300" spc="-12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70" dirty="0">
                <a:solidFill>
                  <a:srgbClr val="3D3838"/>
                </a:solidFill>
                <a:latin typeface="Tahoma"/>
                <a:cs typeface="Tahoma"/>
              </a:rPr>
              <a:t>20</a:t>
            </a:r>
            <a:r>
              <a:rPr sz="1300" spc="-12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3D3838"/>
                </a:solidFill>
                <a:latin typeface="Tahoma"/>
                <a:cs typeface="Tahoma"/>
              </a:rPr>
              <a:t>and</a:t>
            </a:r>
            <a:r>
              <a:rPr sz="1300" spc="-12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75" dirty="0">
                <a:solidFill>
                  <a:srgbClr val="3D3838"/>
                </a:solidFill>
                <a:latin typeface="Tahoma"/>
                <a:cs typeface="Tahoma"/>
              </a:rPr>
              <a:t>50</a:t>
            </a:r>
            <a:r>
              <a:rPr sz="1300" spc="-114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3D3838"/>
                </a:solidFill>
                <a:latin typeface="Tahoma"/>
                <a:cs typeface="Tahoma"/>
              </a:rPr>
              <a:t>years </a:t>
            </a:r>
            <a:r>
              <a:rPr sz="1300" dirty="0">
                <a:solidFill>
                  <a:srgbClr val="3D3838"/>
                </a:solidFill>
                <a:latin typeface="Tahoma"/>
                <a:cs typeface="Tahoma"/>
              </a:rPr>
              <a:t>old</a:t>
            </a:r>
            <a:r>
              <a:rPr sz="1300" spc="-15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but</a:t>
            </a:r>
            <a:r>
              <a:rPr sz="1300" spc="-12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5" dirty="0">
                <a:solidFill>
                  <a:srgbClr val="3D3838"/>
                </a:solidFill>
                <a:latin typeface="Tahoma"/>
                <a:cs typeface="Tahoma"/>
              </a:rPr>
              <a:t>can</a:t>
            </a:r>
            <a:r>
              <a:rPr sz="1300" spc="-14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occur</a:t>
            </a:r>
            <a:r>
              <a:rPr sz="1300" spc="-12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3D3838"/>
                </a:solidFill>
                <a:latin typeface="Tahoma"/>
                <a:cs typeface="Tahoma"/>
              </a:rPr>
              <a:t>at</a:t>
            </a:r>
            <a:r>
              <a:rPr sz="1300" spc="-14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3D3838"/>
                </a:solidFill>
                <a:latin typeface="Tahoma"/>
                <a:cs typeface="Tahoma"/>
              </a:rPr>
              <a:t>any </a:t>
            </a:r>
            <a:r>
              <a:rPr sz="1300" spc="-55" dirty="0">
                <a:solidFill>
                  <a:srgbClr val="3D3838"/>
                </a:solidFill>
                <a:latin typeface="Tahoma"/>
                <a:cs typeface="Tahoma"/>
              </a:rPr>
              <a:t>age</a:t>
            </a:r>
            <a:r>
              <a:rPr sz="1300" spc="-12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3D3838"/>
                </a:solidFill>
                <a:latin typeface="Tahoma"/>
                <a:cs typeface="Tahoma"/>
              </a:rPr>
              <a:t>and</a:t>
            </a:r>
            <a:r>
              <a:rPr sz="1300" spc="-13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is</a:t>
            </a:r>
            <a:r>
              <a:rPr sz="1300" spc="-14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35" dirty="0">
                <a:solidFill>
                  <a:srgbClr val="3D3838"/>
                </a:solidFill>
                <a:latin typeface="Tahoma"/>
                <a:cs typeface="Tahoma"/>
              </a:rPr>
              <a:t>rare</a:t>
            </a:r>
            <a:r>
              <a:rPr sz="1300" spc="-13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dirty="0">
                <a:solidFill>
                  <a:srgbClr val="3D3838"/>
                </a:solidFill>
                <a:latin typeface="Tahoma"/>
                <a:cs typeface="Tahoma"/>
              </a:rPr>
              <a:t>in</a:t>
            </a:r>
            <a:r>
              <a:rPr sz="1300" spc="-13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certain populations.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908753" y="3391885"/>
            <a:ext cx="1776095" cy="89725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500" b="1" spc="-10" dirty="0">
                <a:latin typeface="Tahoma"/>
                <a:cs typeface="Tahoma"/>
              </a:rPr>
              <a:t>Gender</a:t>
            </a:r>
            <a:endParaRPr sz="1500">
              <a:latin typeface="Tahoma"/>
              <a:cs typeface="Tahoma"/>
            </a:endParaRPr>
          </a:p>
          <a:p>
            <a:pPr marL="12700" marR="5080">
              <a:lnSpc>
                <a:spcPct val="126899"/>
              </a:lnSpc>
              <a:spcBef>
                <a:spcPts val="1090"/>
              </a:spcBef>
            </a:pPr>
            <a:r>
              <a:rPr sz="1300" spc="-30" dirty="0">
                <a:solidFill>
                  <a:srgbClr val="3D3838"/>
                </a:solidFill>
                <a:latin typeface="Tahoma"/>
                <a:cs typeface="Tahoma"/>
              </a:rPr>
              <a:t>More</a:t>
            </a:r>
            <a:r>
              <a:rPr sz="1300" spc="-12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3D3838"/>
                </a:solidFill>
                <a:latin typeface="Tahoma"/>
                <a:cs typeface="Tahoma"/>
              </a:rPr>
              <a:t>often</a:t>
            </a:r>
            <a:r>
              <a:rPr sz="1300" spc="-114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3D3838"/>
                </a:solidFill>
                <a:latin typeface="Tahoma"/>
                <a:cs typeface="Tahoma"/>
              </a:rPr>
              <a:t>occurs</a:t>
            </a:r>
            <a:r>
              <a:rPr sz="1300" spc="-114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dirty="0">
                <a:solidFill>
                  <a:srgbClr val="3D3838"/>
                </a:solidFill>
                <a:latin typeface="Tahoma"/>
                <a:cs typeface="Tahoma"/>
              </a:rPr>
              <a:t>in</a:t>
            </a:r>
            <a:r>
              <a:rPr sz="1300" spc="-14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3D3838"/>
                </a:solidFill>
                <a:latin typeface="Tahoma"/>
                <a:cs typeface="Tahoma"/>
              </a:rPr>
              <a:t>men than</a:t>
            </a:r>
            <a:r>
              <a:rPr sz="1300" spc="-13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dirty="0">
                <a:solidFill>
                  <a:srgbClr val="3D3838"/>
                </a:solidFill>
                <a:latin typeface="Tahoma"/>
                <a:cs typeface="Tahoma"/>
              </a:rPr>
              <a:t>in</a:t>
            </a:r>
            <a:r>
              <a:rPr sz="1300" spc="-14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women.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235891" y="3391885"/>
            <a:ext cx="1888489" cy="165163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500" b="1" spc="45" dirty="0">
                <a:latin typeface="Tahoma"/>
                <a:cs typeface="Tahoma"/>
              </a:rPr>
              <a:t>Symptoms</a:t>
            </a:r>
            <a:endParaRPr sz="1500">
              <a:latin typeface="Tahoma"/>
              <a:cs typeface="Tahoma"/>
            </a:endParaRPr>
          </a:p>
          <a:p>
            <a:pPr marL="12700" marR="5080">
              <a:lnSpc>
                <a:spcPct val="126899"/>
              </a:lnSpc>
              <a:spcBef>
                <a:spcPts val="1090"/>
              </a:spcBef>
            </a:pPr>
            <a:r>
              <a:rPr sz="1300" spc="-45" dirty="0">
                <a:solidFill>
                  <a:srgbClr val="3D3838"/>
                </a:solidFill>
                <a:latin typeface="Tahoma"/>
                <a:cs typeface="Tahoma"/>
              </a:rPr>
              <a:t>Severe</a:t>
            </a:r>
            <a:r>
              <a:rPr sz="1300" spc="-11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throbbing</a:t>
            </a:r>
            <a:r>
              <a:rPr sz="1300" spc="-14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pain</a:t>
            </a:r>
            <a:r>
              <a:rPr sz="1300" spc="-12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3D3838"/>
                </a:solidFill>
                <a:latin typeface="Tahoma"/>
                <a:cs typeface="Tahoma"/>
              </a:rPr>
              <a:t>that </a:t>
            </a:r>
            <a:r>
              <a:rPr sz="1300" spc="-35" dirty="0">
                <a:solidFill>
                  <a:srgbClr val="3D3838"/>
                </a:solidFill>
                <a:latin typeface="Tahoma"/>
                <a:cs typeface="Tahoma"/>
              </a:rPr>
              <a:t>makes</a:t>
            </a:r>
            <a:r>
              <a:rPr sz="1300" spc="-9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3D3838"/>
                </a:solidFill>
                <a:latin typeface="Tahoma"/>
                <a:cs typeface="Tahoma"/>
              </a:rPr>
              <a:t>sitting,</a:t>
            </a:r>
            <a:r>
              <a:rPr sz="1300" spc="-13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3D3838"/>
                </a:solidFill>
                <a:latin typeface="Tahoma"/>
                <a:cs typeface="Tahoma"/>
              </a:rPr>
              <a:t>moving,</a:t>
            </a:r>
            <a:r>
              <a:rPr sz="1300" spc="-12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3D3838"/>
                </a:solidFill>
                <a:latin typeface="Tahoma"/>
                <a:cs typeface="Tahoma"/>
              </a:rPr>
              <a:t>and </a:t>
            </a:r>
            <a:r>
              <a:rPr sz="1300" spc="-20" dirty="0">
                <a:solidFill>
                  <a:srgbClr val="3D3838"/>
                </a:solidFill>
                <a:latin typeface="Tahoma"/>
                <a:cs typeface="Tahoma"/>
              </a:rPr>
              <a:t>defecation</a:t>
            </a:r>
            <a:r>
              <a:rPr sz="1300" spc="-114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difficult.</a:t>
            </a:r>
            <a:r>
              <a:rPr sz="1300" spc="-12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3D3838"/>
                </a:solidFill>
                <a:latin typeface="Tahoma"/>
                <a:cs typeface="Tahoma"/>
              </a:rPr>
              <a:t>The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patient</a:t>
            </a:r>
            <a:r>
              <a:rPr sz="1300" spc="-15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40" dirty="0">
                <a:solidFill>
                  <a:srgbClr val="3D3838"/>
                </a:solidFill>
                <a:latin typeface="Tahoma"/>
                <a:cs typeface="Tahoma"/>
              </a:rPr>
              <a:t>may</a:t>
            </a:r>
            <a:r>
              <a:rPr sz="1300" spc="-14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3D3838"/>
                </a:solidFill>
                <a:latin typeface="Tahoma"/>
                <a:cs typeface="Tahoma"/>
              </a:rPr>
              <a:t>feel</a:t>
            </a:r>
            <a:r>
              <a:rPr sz="1300" spc="-14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40" dirty="0">
                <a:solidFill>
                  <a:srgbClr val="3D3838"/>
                </a:solidFill>
                <a:latin typeface="Tahoma"/>
                <a:cs typeface="Tahoma"/>
              </a:rPr>
              <a:t>a</a:t>
            </a:r>
            <a:r>
              <a:rPr sz="1300" spc="-14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tender swelling</a:t>
            </a:r>
            <a:r>
              <a:rPr sz="1300" spc="-18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close</a:t>
            </a:r>
            <a:r>
              <a:rPr sz="1300" spc="-14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dirty="0">
                <a:solidFill>
                  <a:srgbClr val="3D3838"/>
                </a:solidFill>
                <a:latin typeface="Tahoma"/>
                <a:cs typeface="Tahoma"/>
              </a:rPr>
              <a:t>to</a:t>
            </a:r>
            <a:r>
              <a:rPr sz="1300" spc="-13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3D3838"/>
                </a:solidFill>
                <a:latin typeface="Tahoma"/>
                <a:cs typeface="Tahoma"/>
              </a:rPr>
              <a:t>the</a:t>
            </a:r>
            <a:r>
              <a:rPr sz="1300" spc="-12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anus.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561495" y="3391885"/>
            <a:ext cx="1724660" cy="89725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500" b="1" dirty="0">
                <a:latin typeface="Tahoma"/>
                <a:cs typeface="Tahoma"/>
              </a:rPr>
              <a:t>Systemic</a:t>
            </a:r>
            <a:r>
              <a:rPr sz="1500" b="1" spc="270" dirty="0">
                <a:latin typeface="Tahoma"/>
                <a:cs typeface="Tahoma"/>
              </a:rPr>
              <a:t> </a:t>
            </a:r>
            <a:r>
              <a:rPr sz="1500" b="1" spc="-10" dirty="0">
                <a:latin typeface="Tahoma"/>
                <a:cs typeface="Tahoma"/>
              </a:rPr>
              <a:t>effects</a:t>
            </a:r>
            <a:endParaRPr sz="1500">
              <a:latin typeface="Tahoma"/>
              <a:cs typeface="Tahoma"/>
            </a:endParaRPr>
          </a:p>
          <a:p>
            <a:pPr marL="12700" marR="5080">
              <a:lnSpc>
                <a:spcPct val="126899"/>
              </a:lnSpc>
              <a:spcBef>
                <a:spcPts val="1090"/>
              </a:spcBef>
            </a:pPr>
            <a:r>
              <a:rPr sz="1300" spc="-35" dirty="0">
                <a:solidFill>
                  <a:srgbClr val="3D3838"/>
                </a:solidFill>
                <a:latin typeface="Tahoma"/>
                <a:cs typeface="Tahoma"/>
              </a:rPr>
              <a:t>Malaise,</a:t>
            </a:r>
            <a:r>
              <a:rPr sz="1300" spc="-12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loss</a:t>
            </a:r>
            <a:r>
              <a:rPr sz="1300" spc="-13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3D3838"/>
                </a:solidFill>
                <a:latin typeface="Tahoma"/>
                <a:cs typeface="Tahoma"/>
              </a:rPr>
              <a:t>of</a:t>
            </a:r>
            <a:r>
              <a:rPr sz="1300" spc="-9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3D3838"/>
                </a:solidFill>
                <a:latin typeface="Tahoma"/>
                <a:cs typeface="Tahoma"/>
              </a:rPr>
              <a:t>appetite, </a:t>
            </a:r>
            <a:r>
              <a:rPr sz="1300" spc="-35" dirty="0">
                <a:solidFill>
                  <a:srgbClr val="3D3838"/>
                </a:solidFill>
                <a:latin typeface="Tahoma"/>
                <a:cs typeface="Tahoma"/>
              </a:rPr>
              <a:t>sweating,</a:t>
            </a:r>
            <a:r>
              <a:rPr sz="1300" spc="-12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3D3838"/>
                </a:solidFill>
                <a:latin typeface="Tahoma"/>
                <a:cs typeface="Tahoma"/>
              </a:rPr>
              <a:t>and</a:t>
            </a:r>
            <a:r>
              <a:rPr sz="1300" spc="-12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rigors.</a:t>
            </a:r>
            <a:endParaRPr sz="13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057655"/>
            <a:ext cx="10058400" cy="5659120"/>
            <a:chOff x="0" y="1057655"/>
            <a:chExt cx="10058400" cy="5659120"/>
          </a:xfrm>
        </p:grpSpPr>
        <p:sp>
          <p:nvSpPr>
            <p:cNvPr id="3" name="object 3"/>
            <p:cNvSpPr/>
            <p:nvPr/>
          </p:nvSpPr>
          <p:spPr>
            <a:xfrm>
              <a:off x="0" y="1057655"/>
              <a:ext cx="10058400" cy="142240"/>
            </a:xfrm>
            <a:custGeom>
              <a:avLst/>
              <a:gdLst/>
              <a:ahLst/>
              <a:cxnLst/>
              <a:rect l="l" t="t" r="r" b="b"/>
              <a:pathLst>
                <a:path w="10058400" h="142240">
                  <a:moveTo>
                    <a:pt x="0" y="141731"/>
                  </a:moveTo>
                  <a:lnTo>
                    <a:pt x="10058400" y="141731"/>
                  </a:lnTo>
                  <a:lnTo>
                    <a:pt x="10058400" y="0"/>
                  </a:lnTo>
                  <a:lnTo>
                    <a:pt x="0" y="0"/>
                  </a:lnTo>
                  <a:lnTo>
                    <a:pt x="0" y="141731"/>
                  </a:lnTo>
                  <a:close/>
                </a:path>
              </a:pathLst>
            </a:custGeom>
            <a:solidFill>
              <a:srgbClr val="F4E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1199387"/>
              <a:ext cx="10058400" cy="5516880"/>
            </a:xfrm>
            <a:custGeom>
              <a:avLst/>
              <a:gdLst/>
              <a:ahLst/>
              <a:cxnLst/>
              <a:rect l="l" t="t" r="r" b="b"/>
              <a:pathLst>
                <a:path w="10058400" h="5516880">
                  <a:moveTo>
                    <a:pt x="10058400" y="5516879"/>
                  </a:moveTo>
                  <a:lnTo>
                    <a:pt x="0" y="5516879"/>
                  </a:lnTo>
                  <a:lnTo>
                    <a:pt x="0" y="0"/>
                  </a:lnTo>
                  <a:lnTo>
                    <a:pt x="10058400" y="0"/>
                  </a:lnTo>
                  <a:lnTo>
                    <a:pt x="10058400" y="55168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83342" y="2351115"/>
            <a:ext cx="5215890" cy="48640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000" dirty="0">
                <a:solidFill>
                  <a:srgbClr val="000000"/>
                </a:solidFill>
                <a:latin typeface="Tahoma"/>
                <a:cs typeface="Tahoma"/>
              </a:rPr>
              <a:t>Differential</a:t>
            </a:r>
            <a:r>
              <a:rPr sz="3000" spc="14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3000" spc="60" dirty="0">
                <a:solidFill>
                  <a:srgbClr val="000000"/>
                </a:solidFill>
                <a:latin typeface="Tahoma"/>
                <a:cs typeface="Tahoma"/>
              </a:rPr>
              <a:t>Diagnosis</a:t>
            </a:r>
            <a:r>
              <a:rPr sz="3000" spc="14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3000" spc="70" dirty="0">
                <a:solidFill>
                  <a:srgbClr val="000000"/>
                </a:solidFill>
                <a:latin typeface="Tahoma"/>
                <a:cs typeface="Tahoma"/>
              </a:rPr>
              <a:t>Ddx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83150" y="3070437"/>
            <a:ext cx="2147570" cy="76200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500" b="1" dirty="0">
                <a:latin typeface="Tahoma"/>
                <a:cs typeface="Tahoma"/>
              </a:rPr>
              <a:t>Differential</a:t>
            </a:r>
            <a:r>
              <a:rPr sz="1500" b="1" spc="150" dirty="0">
                <a:latin typeface="Tahoma"/>
                <a:cs typeface="Tahoma"/>
              </a:rPr>
              <a:t> </a:t>
            </a:r>
            <a:r>
              <a:rPr sz="1500" b="1" spc="-10" dirty="0">
                <a:latin typeface="Tahoma"/>
                <a:cs typeface="Tahoma"/>
              </a:rPr>
              <a:t>diagnosis</a:t>
            </a:r>
            <a:endParaRPr sz="15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00">
              <a:latin typeface="Tahoma"/>
              <a:cs typeface="Tahoma"/>
            </a:endParaRPr>
          </a:p>
          <a:p>
            <a:pPr marL="292100" indent="-134620">
              <a:lnSpc>
                <a:spcPct val="100000"/>
              </a:lnSpc>
              <a:buFont typeface="Microsoft Sans Serif"/>
              <a:buChar char="•"/>
              <a:tabLst>
                <a:tab pos="292100" algn="l"/>
              </a:tabLst>
            </a:pPr>
            <a:r>
              <a:rPr sz="1800" spc="-105" dirty="0">
                <a:solidFill>
                  <a:srgbClr val="3D3838"/>
                </a:solidFill>
                <a:latin typeface="Tahoma"/>
                <a:cs typeface="Tahoma"/>
              </a:rPr>
              <a:t>A</a:t>
            </a:r>
            <a:r>
              <a:rPr sz="1800" spc="-18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3D3838"/>
                </a:solidFill>
                <a:latin typeface="Tahoma"/>
                <a:cs typeface="Tahoma"/>
              </a:rPr>
              <a:t>pilonidal</a:t>
            </a:r>
            <a:r>
              <a:rPr sz="1800" spc="-14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800" spc="-20" dirty="0">
                <a:solidFill>
                  <a:srgbClr val="3D3838"/>
                </a:solidFill>
                <a:latin typeface="Tahoma"/>
                <a:cs typeface="Tahoma"/>
              </a:rPr>
              <a:t>sinus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970529" y="3672326"/>
            <a:ext cx="2320290" cy="18491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32410" indent="-131445">
              <a:lnSpc>
                <a:spcPct val="100000"/>
              </a:lnSpc>
              <a:spcBef>
                <a:spcPts val="90"/>
              </a:spcBef>
              <a:buFont typeface="Microsoft Sans Serif"/>
              <a:buChar char="•"/>
              <a:tabLst>
                <a:tab pos="232410" algn="l"/>
              </a:tabLst>
            </a:pPr>
            <a:r>
              <a:rPr sz="1750" spc="-45" dirty="0">
                <a:solidFill>
                  <a:srgbClr val="3D3838"/>
                </a:solidFill>
                <a:latin typeface="Tahoma"/>
                <a:cs typeface="Tahoma"/>
              </a:rPr>
              <a:t>External</a:t>
            </a:r>
            <a:r>
              <a:rPr sz="1750" spc="-13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750" spc="-10" dirty="0">
                <a:solidFill>
                  <a:srgbClr val="3D3838"/>
                </a:solidFill>
                <a:latin typeface="Tahoma"/>
                <a:cs typeface="Tahoma"/>
              </a:rPr>
              <a:t>hemorrhoids</a:t>
            </a:r>
            <a:endParaRPr sz="1750">
              <a:latin typeface="Tahoma"/>
              <a:cs typeface="Tahoma"/>
            </a:endParaRPr>
          </a:p>
          <a:p>
            <a:pPr>
              <a:lnSpc>
                <a:spcPct val="100000"/>
              </a:lnSpc>
              <a:buFont typeface="Microsoft Sans Serif"/>
              <a:buChar char="•"/>
            </a:pPr>
            <a:endParaRPr sz="175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65"/>
              </a:spcBef>
              <a:buFont typeface="Microsoft Sans Serif"/>
              <a:buChar char="•"/>
            </a:pPr>
            <a:endParaRPr sz="1750">
              <a:latin typeface="Tahoma"/>
              <a:cs typeface="Tahoma"/>
            </a:endParaRPr>
          </a:p>
          <a:p>
            <a:pPr marL="240029" indent="-134620">
              <a:lnSpc>
                <a:spcPct val="100000"/>
              </a:lnSpc>
              <a:buFont typeface="Microsoft Sans Serif"/>
              <a:buChar char="•"/>
              <a:tabLst>
                <a:tab pos="240029" algn="l"/>
              </a:tabLst>
            </a:pPr>
            <a:r>
              <a:rPr sz="1800" spc="-10" dirty="0">
                <a:solidFill>
                  <a:srgbClr val="3D3838"/>
                </a:solidFill>
                <a:latin typeface="Tahoma"/>
                <a:cs typeface="Tahoma"/>
              </a:rPr>
              <a:t>Bartholin's</a:t>
            </a:r>
            <a:r>
              <a:rPr sz="1800" spc="-14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800" spc="-35" dirty="0">
                <a:solidFill>
                  <a:srgbClr val="3D3838"/>
                </a:solidFill>
                <a:latin typeface="Tahoma"/>
                <a:cs typeface="Tahoma"/>
              </a:rPr>
              <a:t>gland</a:t>
            </a:r>
            <a:r>
              <a:rPr sz="1800" spc="-15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800" spc="-20" dirty="0">
                <a:solidFill>
                  <a:srgbClr val="3D3838"/>
                </a:solidFill>
                <a:latin typeface="Tahoma"/>
                <a:cs typeface="Tahoma"/>
              </a:rPr>
              <a:t>cyst</a:t>
            </a:r>
            <a:endParaRPr sz="18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140"/>
              </a:spcBef>
            </a:pPr>
            <a:endParaRPr sz="1800">
              <a:latin typeface="Tahoma"/>
              <a:cs typeface="Tahoma"/>
            </a:endParaRPr>
          </a:p>
          <a:p>
            <a:pPr marL="165100" indent="-152400">
              <a:lnSpc>
                <a:spcPct val="100000"/>
              </a:lnSpc>
              <a:buFont typeface="Microsoft Sans Serif"/>
              <a:buChar char="•"/>
              <a:tabLst>
                <a:tab pos="165100" algn="l"/>
              </a:tabLst>
            </a:pPr>
            <a:r>
              <a:rPr sz="2000" spc="-10" dirty="0">
                <a:solidFill>
                  <a:srgbClr val="3D3838"/>
                </a:solidFill>
                <a:latin typeface="Tahoma"/>
                <a:cs typeface="Tahoma"/>
              </a:rPr>
              <a:t>Malignancy</a:t>
            </a:r>
            <a:endParaRPr sz="2000">
              <a:latin typeface="Tahoma"/>
              <a:cs typeface="Tahoma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4360" y="4248911"/>
            <a:ext cx="2743199" cy="2467356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57655"/>
            <a:ext cx="10058400" cy="565708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18330" y="1259687"/>
            <a:ext cx="2151380" cy="4679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900" spc="-229" dirty="0">
                <a:solidFill>
                  <a:srgbClr val="000000"/>
                </a:solidFill>
                <a:latin typeface="Tahoma"/>
                <a:cs typeface="Tahoma"/>
              </a:rPr>
              <a:t>Management</a:t>
            </a:r>
            <a:endParaRPr sz="2900">
              <a:latin typeface="Tahoma"/>
              <a:cs typeface="Tahom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791970">
              <a:lnSpc>
                <a:spcPct val="126899"/>
              </a:lnSpc>
              <a:spcBef>
                <a:spcPts val="95"/>
              </a:spcBef>
            </a:pPr>
            <a:r>
              <a:rPr spc="-30" dirty="0"/>
              <a:t>Careful</a:t>
            </a:r>
            <a:r>
              <a:rPr spc="-95" dirty="0"/>
              <a:t> </a:t>
            </a:r>
            <a:r>
              <a:rPr spc="-20" dirty="0"/>
              <a:t>examination</a:t>
            </a:r>
            <a:r>
              <a:rPr spc="-125" dirty="0"/>
              <a:t> </a:t>
            </a:r>
            <a:r>
              <a:rPr spc="-25" dirty="0"/>
              <a:t>under</a:t>
            </a:r>
            <a:r>
              <a:rPr spc="-95" dirty="0"/>
              <a:t> </a:t>
            </a:r>
            <a:r>
              <a:rPr spc="-30" dirty="0"/>
              <a:t>anesthesia</a:t>
            </a:r>
            <a:r>
              <a:rPr spc="-105" dirty="0"/>
              <a:t> </a:t>
            </a:r>
            <a:r>
              <a:rPr spc="-10" dirty="0"/>
              <a:t>Sigmoidoscopy Proctoscopy</a:t>
            </a:r>
          </a:p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pc="-30" dirty="0"/>
              <a:t>Incision</a:t>
            </a:r>
            <a:r>
              <a:rPr spc="-150" dirty="0"/>
              <a:t> </a:t>
            </a:r>
            <a:r>
              <a:rPr spc="-25" dirty="0"/>
              <a:t>and</a:t>
            </a:r>
            <a:r>
              <a:rPr spc="-114" dirty="0"/>
              <a:t> </a:t>
            </a:r>
            <a:r>
              <a:rPr spc="-30" dirty="0"/>
              <a:t>adequate</a:t>
            </a:r>
            <a:r>
              <a:rPr spc="-90" dirty="0"/>
              <a:t> </a:t>
            </a:r>
            <a:r>
              <a:rPr spc="-30" dirty="0"/>
              <a:t>drainage</a:t>
            </a:r>
            <a:r>
              <a:rPr spc="-130" dirty="0"/>
              <a:t> </a:t>
            </a:r>
            <a:r>
              <a:rPr spc="-25" dirty="0"/>
              <a:t>of</a:t>
            </a:r>
            <a:r>
              <a:rPr spc="-95" dirty="0"/>
              <a:t> </a:t>
            </a:r>
            <a:r>
              <a:rPr spc="-30" dirty="0"/>
              <a:t>the</a:t>
            </a:r>
            <a:r>
              <a:rPr spc="-100" dirty="0"/>
              <a:t> </a:t>
            </a:r>
            <a:r>
              <a:rPr spc="-25" dirty="0"/>
              <a:t>pus</a:t>
            </a:r>
            <a:r>
              <a:rPr spc="-125" dirty="0"/>
              <a:t> </a:t>
            </a:r>
            <a:r>
              <a:rPr spc="-50" dirty="0"/>
              <a:t>:</a:t>
            </a:r>
          </a:p>
          <a:p>
            <a:pPr marL="12700" marR="295910">
              <a:lnSpc>
                <a:spcPct val="126899"/>
              </a:lnSpc>
            </a:pPr>
            <a:r>
              <a:rPr spc="-40" dirty="0"/>
              <a:t>1Determine</a:t>
            </a:r>
            <a:r>
              <a:rPr spc="-135" dirty="0"/>
              <a:t> </a:t>
            </a:r>
            <a:r>
              <a:rPr spc="-30" dirty="0"/>
              <a:t>the</a:t>
            </a:r>
            <a:r>
              <a:rPr spc="-114" dirty="0"/>
              <a:t> </a:t>
            </a:r>
            <a:r>
              <a:rPr spc="-10" dirty="0"/>
              <a:t>most</a:t>
            </a:r>
            <a:r>
              <a:rPr spc="-135" dirty="0"/>
              <a:t> </a:t>
            </a:r>
            <a:r>
              <a:rPr spc="-25" dirty="0"/>
              <a:t>tender</a:t>
            </a:r>
            <a:r>
              <a:rPr spc="-130" dirty="0"/>
              <a:t> </a:t>
            </a:r>
            <a:r>
              <a:rPr dirty="0"/>
              <a:t>point</a:t>
            </a:r>
            <a:r>
              <a:rPr spc="-135" dirty="0"/>
              <a:t> </a:t>
            </a:r>
            <a:r>
              <a:rPr spc="-70" dirty="0"/>
              <a:t>,</a:t>
            </a:r>
            <a:r>
              <a:rPr spc="-120" dirty="0"/>
              <a:t> </a:t>
            </a:r>
            <a:r>
              <a:rPr spc="-40" dirty="0"/>
              <a:t>a</a:t>
            </a:r>
            <a:r>
              <a:rPr spc="-114" dirty="0"/>
              <a:t> </a:t>
            </a:r>
            <a:r>
              <a:rPr spc="-70" dirty="0"/>
              <a:t>2</a:t>
            </a:r>
            <a:r>
              <a:rPr spc="-130" dirty="0"/>
              <a:t> </a:t>
            </a:r>
            <a:r>
              <a:rPr spc="-10" dirty="0"/>
              <a:t>cm</a:t>
            </a:r>
            <a:r>
              <a:rPr spc="-140" dirty="0"/>
              <a:t> </a:t>
            </a:r>
            <a:r>
              <a:rPr spc="-40" dirty="0"/>
              <a:t>area</a:t>
            </a:r>
            <a:r>
              <a:rPr spc="-125" dirty="0"/>
              <a:t> </a:t>
            </a:r>
            <a:r>
              <a:rPr spc="-25" dirty="0"/>
              <a:t>of</a:t>
            </a:r>
            <a:r>
              <a:rPr spc="-110" dirty="0"/>
              <a:t> </a:t>
            </a:r>
            <a:r>
              <a:rPr spc="-10" dirty="0"/>
              <a:t>skin</a:t>
            </a:r>
            <a:r>
              <a:rPr spc="-130" dirty="0"/>
              <a:t> </a:t>
            </a:r>
            <a:r>
              <a:rPr spc="-10" dirty="0"/>
              <a:t>is</a:t>
            </a:r>
            <a:r>
              <a:rPr spc="-120" dirty="0"/>
              <a:t> </a:t>
            </a:r>
            <a:r>
              <a:rPr spc="-25" dirty="0"/>
              <a:t>ingected</a:t>
            </a:r>
            <a:r>
              <a:rPr spc="-155" dirty="0"/>
              <a:t> </a:t>
            </a:r>
            <a:r>
              <a:rPr spc="-10" dirty="0"/>
              <a:t>with</a:t>
            </a:r>
            <a:r>
              <a:rPr spc="-125" dirty="0"/>
              <a:t> </a:t>
            </a:r>
            <a:r>
              <a:rPr spc="-10" dirty="0"/>
              <a:t>local freezing</a:t>
            </a:r>
          </a:p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pc="-10" dirty="0"/>
              <a:t>2Eliptical</a:t>
            </a:r>
            <a:r>
              <a:rPr spc="-125" dirty="0"/>
              <a:t> </a:t>
            </a:r>
            <a:r>
              <a:rPr dirty="0"/>
              <a:t>or</a:t>
            </a:r>
            <a:r>
              <a:rPr spc="-100" dirty="0"/>
              <a:t> </a:t>
            </a:r>
            <a:r>
              <a:rPr spc="-20" dirty="0"/>
              <a:t>cruciate</a:t>
            </a:r>
            <a:r>
              <a:rPr spc="-125" dirty="0"/>
              <a:t> </a:t>
            </a:r>
            <a:r>
              <a:rPr spc="-10" dirty="0"/>
              <a:t>incision</a:t>
            </a:r>
          </a:p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pc="-45" dirty="0"/>
              <a:t>3Drainage</a:t>
            </a:r>
            <a:r>
              <a:rPr spc="-125" dirty="0"/>
              <a:t> </a:t>
            </a:r>
            <a:r>
              <a:rPr spc="-25" dirty="0"/>
              <a:t>of</a:t>
            </a:r>
            <a:r>
              <a:rPr spc="-120" dirty="0"/>
              <a:t> </a:t>
            </a:r>
            <a:r>
              <a:rPr spc="-25" dirty="0"/>
              <a:t>pus</a:t>
            </a:r>
            <a:r>
              <a:rPr spc="-110" dirty="0"/>
              <a:t> </a:t>
            </a:r>
            <a:r>
              <a:rPr spc="-70" dirty="0"/>
              <a:t>,</a:t>
            </a:r>
            <a:r>
              <a:rPr spc="-110" dirty="0"/>
              <a:t> </a:t>
            </a:r>
            <a:r>
              <a:rPr spc="-25" dirty="0"/>
              <a:t>destroy</a:t>
            </a:r>
            <a:r>
              <a:rPr spc="-125" dirty="0"/>
              <a:t> </a:t>
            </a:r>
            <a:r>
              <a:rPr dirty="0"/>
              <a:t>all</a:t>
            </a:r>
            <a:r>
              <a:rPr spc="-135" dirty="0"/>
              <a:t> </a:t>
            </a:r>
            <a:r>
              <a:rPr spc="-10" dirty="0"/>
              <a:t>loculations</a:t>
            </a:r>
          </a:p>
          <a:p>
            <a:pPr marL="12700" marR="145415">
              <a:lnSpc>
                <a:spcPct val="126899"/>
              </a:lnSpc>
            </a:pPr>
            <a:r>
              <a:rPr spc="-40" dirty="0"/>
              <a:t>4pus</a:t>
            </a:r>
            <a:r>
              <a:rPr spc="-114" dirty="0"/>
              <a:t> </a:t>
            </a:r>
            <a:r>
              <a:rPr spc="-10" dirty="0"/>
              <a:t>is</a:t>
            </a:r>
            <a:r>
              <a:rPr spc="-140" dirty="0"/>
              <a:t> </a:t>
            </a:r>
            <a:r>
              <a:rPr spc="-30" dirty="0"/>
              <a:t>sent</a:t>
            </a:r>
            <a:r>
              <a:rPr spc="-130" dirty="0"/>
              <a:t> </a:t>
            </a:r>
            <a:r>
              <a:rPr spc="-20" dirty="0"/>
              <a:t>for</a:t>
            </a:r>
            <a:r>
              <a:rPr spc="-125" dirty="0"/>
              <a:t> </a:t>
            </a:r>
            <a:r>
              <a:rPr dirty="0"/>
              <a:t>microbiological</a:t>
            </a:r>
            <a:r>
              <a:rPr spc="-135" dirty="0"/>
              <a:t> </a:t>
            </a:r>
            <a:r>
              <a:rPr spc="-20" dirty="0"/>
              <a:t>culture</a:t>
            </a:r>
            <a:r>
              <a:rPr spc="-105" dirty="0"/>
              <a:t> (</a:t>
            </a:r>
            <a:r>
              <a:rPr spc="-135" dirty="0"/>
              <a:t> </a:t>
            </a:r>
            <a:r>
              <a:rPr spc="-10" dirty="0"/>
              <a:t>immunocompromised</a:t>
            </a:r>
            <a:r>
              <a:rPr spc="-110" dirty="0"/>
              <a:t> </a:t>
            </a:r>
            <a:r>
              <a:rPr spc="-70" dirty="0"/>
              <a:t>,</a:t>
            </a:r>
            <a:r>
              <a:rPr spc="-110" dirty="0"/>
              <a:t> </a:t>
            </a:r>
            <a:r>
              <a:rPr spc="-10" dirty="0"/>
              <a:t>suspincion</a:t>
            </a:r>
            <a:r>
              <a:rPr spc="-155" dirty="0"/>
              <a:t> </a:t>
            </a:r>
            <a:r>
              <a:rPr spc="-25" dirty="0"/>
              <a:t>of </a:t>
            </a:r>
            <a:r>
              <a:rPr spc="-30" dirty="0"/>
              <a:t>secondary</a:t>
            </a:r>
            <a:r>
              <a:rPr spc="-130" dirty="0"/>
              <a:t> </a:t>
            </a:r>
            <a:r>
              <a:rPr spc="-30" dirty="0"/>
              <a:t>causes</a:t>
            </a:r>
            <a:r>
              <a:rPr spc="-120" dirty="0"/>
              <a:t> </a:t>
            </a:r>
            <a:r>
              <a:rPr spc="-10" dirty="0"/>
              <a:t>or</a:t>
            </a:r>
            <a:r>
              <a:rPr spc="-100" dirty="0"/>
              <a:t> </a:t>
            </a:r>
            <a:r>
              <a:rPr spc="-25" dirty="0"/>
              <a:t>recurrence</a:t>
            </a:r>
            <a:r>
              <a:rPr spc="-130" dirty="0"/>
              <a:t> </a:t>
            </a:r>
            <a:r>
              <a:rPr spc="-25" dirty="0"/>
              <a:t>of</a:t>
            </a:r>
            <a:r>
              <a:rPr spc="-105" dirty="0"/>
              <a:t> </a:t>
            </a:r>
            <a:r>
              <a:rPr spc="-10" dirty="0"/>
              <a:t>abscess</a:t>
            </a:r>
          </a:p>
          <a:p>
            <a:pPr marL="12700" marR="5080">
              <a:lnSpc>
                <a:spcPct val="126899"/>
              </a:lnSpc>
            </a:pPr>
            <a:r>
              <a:rPr spc="-20" dirty="0"/>
              <a:t>and</a:t>
            </a:r>
            <a:r>
              <a:rPr spc="-135" dirty="0"/>
              <a:t> </a:t>
            </a:r>
            <a:r>
              <a:rPr spc="-25" dirty="0"/>
              <a:t>tissue</a:t>
            </a:r>
            <a:r>
              <a:rPr spc="-120" dirty="0"/>
              <a:t> </a:t>
            </a:r>
            <a:r>
              <a:rPr spc="-20" dirty="0"/>
              <a:t>from</a:t>
            </a:r>
            <a:r>
              <a:rPr spc="-130" dirty="0"/>
              <a:t> </a:t>
            </a:r>
            <a:r>
              <a:rPr spc="-30" dirty="0"/>
              <a:t>the</a:t>
            </a:r>
            <a:r>
              <a:rPr spc="-105" dirty="0"/>
              <a:t> </a:t>
            </a:r>
            <a:r>
              <a:rPr spc="-10" dirty="0"/>
              <a:t>wall</a:t>
            </a:r>
            <a:r>
              <a:rPr spc="-120" dirty="0"/>
              <a:t> </a:t>
            </a:r>
            <a:r>
              <a:rPr spc="-10" dirty="0"/>
              <a:t>is</a:t>
            </a:r>
            <a:r>
              <a:rPr spc="-125" dirty="0"/>
              <a:t> </a:t>
            </a:r>
            <a:r>
              <a:rPr spc="-25" dirty="0"/>
              <a:t>sent</a:t>
            </a:r>
            <a:r>
              <a:rPr spc="-130" dirty="0"/>
              <a:t> </a:t>
            </a:r>
            <a:r>
              <a:rPr spc="-25" dirty="0"/>
              <a:t>for</a:t>
            </a:r>
            <a:r>
              <a:rPr spc="-120" dirty="0"/>
              <a:t> </a:t>
            </a:r>
            <a:r>
              <a:rPr spc="-10" dirty="0"/>
              <a:t>hisological</a:t>
            </a:r>
            <a:r>
              <a:rPr spc="-130" dirty="0"/>
              <a:t> </a:t>
            </a:r>
            <a:r>
              <a:rPr spc="-20" dirty="0"/>
              <a:t>appraisal</a:t>
            </a:r>
            <a:r>
              <a:rPr spc="-125" dirty="0"/>
              <a:t> </a:t>
            </a:r>
            <a:r>
              <a:rPr spc="-105" dirty="0"/>
              <a:t>(</a:t>
            </a:r>
            <a:r>
              <a:rPr spc="-114" dirty="0"/>
              <a:t> </a:t>
            </a:r>
            <a:r>
              <a:rPr spc="-10" dirty="0"/>
              <a:t>suspicion</a:t>
            </a:r>
            <a:r>
              <a:rPr spc="-150" dirty="0"/>
              <a:t> </a:t>
            </a:r>
            <a:r>
              <a:rPr spc="-10" dirty="0"/>
              <a:t>of</a:t>
            </a:r>
            <a:r>
              <a:rPr spc="-114" dirty="0"/>
              <a:t> </a:t>
            </a:r>
            <a:r>
              <a:rPr spc="-10" dirty="0"/>
              <a:t>secondary </a:t>
            </a:r>
            <a:r>
              <a:rPr spc="-35" dirty="0"/>
              <a:t>cause</a:t>
            </a:r>
            <a:r>
              <a:rPr spc="-135" dirty="0"/>
              <a:t> </a:t>
            </a:r>
            <a:r>
              <a:rPr dirty="0"/>
              <a:t>or</a:t>
            </a:r>
            <a:r>
              <a:rPr spc="-105" dirty="0"/>
              <a:t> </a:t>
            </a:r>
            <a:r>
              <a:rPr spc="-30" dirty="0"/>
              <a:t>recurrence</a:t>
            </a:r>
            <a:r>
              <a:rPr spc="-114" dirty="0"/>
              <a:t> </a:t>
            </a:r>
            <a:r>
              <a:rPr spc="-25" dirty="0"/>
              <a:t>of</a:t>
            </a:r>
            <a:r>
              <a:rPr spc="-110" dirty="0"/>
              <a:t> </a:t>
            </a:r>
            <a:r>
              <a:rPr spc="-10" dirty="0"/>
              <a:t>abscess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57655"/>
            <a:ext cx="10058400" cy="565708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38733" rIns="0" bIns="0" rtlCol="0">
            <a:spAutoFit/>
          </a:bodyPr>
          <a:lstStyle/>
          <a:p>
            <a:pPr marL="307975">
              <a:lnSpc>
                <a:spcPct val="100000"/>
              </a:lnSpc>
              <a:spcBef>
                <a:spcPts val="95"/>
              </a:spcBef>
            </a:pPr>
            <a:r>
              <a:rPr sz="2550" spc="140" dirty="0">
                <a:solidFill>
                  <a:srgbClr val="000000"/>
                </a:solidFill>
                <a:latin typeface="Tahoma"/>
                <a:cs typeface="Tahoma"/>
              </a:rPr>
              <a:t>When</a:t>
            </a:r>
            <a:r>
              <a:rPr sz="2550" spc="-6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550" dirty="0">
                <a:solidFill>
                  <a:srgbClr val="000000"/>
                </a:solidFill>
                <a:latin typeface="Tahoma"/>
                <a:cs typeface="Tahoma"/>
              </a:rPr>
              <a:t>to</a:t>
            </a:r>
            <a:r>
              <a:rPr sz="2550" spc="-4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550" spc="55" dirty="0">
                <a:solidFill>
                  <a:srgbClr val="000000"/>
                </a:solidFill>
                <a:latin typeface="Tahoma"/>
                <a:cs typeface="Tahoma"/>
              </a:rPr>
              <a:t>Use</a:t>
            </a:r>
            <a:r>
              <a:rPr sz="2550" spc="-5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550" spc="-10" dirty="0">
                <a:solidFill>
                  <a:srgbClr val="000000"/>
                </a:solidFill>
                <a:latin typeface="Tahoma"/>
                <a:cs typeface="Tahoma"/>
              </a:rPr>
              <a:t>Antibiotics</a:t>
            </a:r>
            <a:endParaRPr sz="255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88683" y="3385862"/>
            <a:ext cx="1748155" cy="69850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250" b="1" spc="-10" dirty="0">
                <a:solidFill>
                  <a:srgbClr val="3D3838"/>
                </a:solidFill>
                <a:latin typeface="Tahoma"/>
                <a:cs typeface="Tahoma"/>
              </a:rPr>
              <a:t>Immunosuppression</a:t>
            </a:r>
            <a:endParaRPr sz="1250">
              <a:latin typeface="Tahoma"/>
              <a:cs typeface="Tahoma"/>
            </a:endParaRPr>
          </a:p>
          <a:p>
            <a:pPr marL="12700" marR="106680">
              <a:lnSpc>
                <a:spcPct val="125499"/>
              </a:lnSpc>
              <a:spcBef>
                <a:spcPts val="459"/>
              </a:spcBef>
            </a:pPr>
            <a:r>
              <a:rPr sz="1100" spc="-30" dirty="0">
                <a:solidFill>
                  <a:srgbClr val="3D3838"/>
                </a:solidFill>
                <a:latin typeface="Tahoma"/>
                <a:cs typeface="Tahoma"/>
              </a:rPr>
              <a:t>For</a:t>
            </a:r>
            <a:r>
              <a:rPr sz="1100" spc="-8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100" spc="-20" dirty="0">
                <a:solidFill>
                  <a:srgbClr val="3D3838"/>
                </a:solidFill>
                <a:latin typeface="Tahoma"/>
                <a:cs typeface="Tahoma"/>
              </a:rPr>
              <a:t>patients</a:t>
            </a:r>
            <a:r>
              <a:rPr sz="1100" spc="-10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100" spc="-10" dirty="0">
                <a:solidFill>
                  <a:srgbClr val="3D3838"/>
                </a:solidFill>
                <a:latin typeface="Tahoma"/>
                <a:cs typeface="Tahoma"/>
              </a:rPr>
              <a:t>with</a:t>
            </a:r>
            <a:r>
              <a:rPr sz="1100" spc="-10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100" spc="-20" dirty="0">
                <a:solidFill>
                  <a:srgbClr val="3D3838"/>
                </a:solidFill>
                <a:latin typeface="Tahoma"/>
                <a:cs typeface="Tahoma"/>
              </a:rPr>
              <a:t>weakened immune</a:t>
            </a:r>
            <a:r>
              <a:rPr sz="1100" spc="-12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100" spc="-10" dirty="0">
                <a:solidFill>
                  <a:srgbClr val="3D3838"/>
                </a:solidFill>
                <a:latin typeface="Tahoma"/>
                <a:cs typeface="Tahoma"/>
              </a:rPr>
              <a:t>systems.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742490" y="3045356"/>
            <a:ext cx="1849755" cy="528320"/>
          </a:xfrm>
          <a:prstGeom prst="rect">
            <a:avLst/>
          </a:prstGeom>
        </p:spPr>
        <p:txBody>
          <a:bodyPr vert="horz" wrap="square" lIns="0" tIns="90805" rIns="0" bIns="0" rtlCol="0">
            <a:spAutoFit/>
          </a:bodyPr>
          <a:lstStyle/>
          <a:p>
            <a:pPr marL="30480" algn="ctr">
              <a:lnSpc>
                <a:spcPct val="100000"/>
              </a:lnSpc>
              <a:spcBef>
                <a:spcPts val="715"/>
              </a:spcBef>
            </a:pPr>
            <a:r>
              <a:rPr sz="1250" b="1" dirty="0">
                <a:solidFill>
                  <a:srgbClr val="3D3838"/>
                </a:solidFill>
                <a:latin typeface="Tahoma"/>
                <a:cs typeface="Tahoma"/>
              </a:rPr>
              <a:t>Valvular</a:t>
            </a:r>
            <a:r>
              <a:rPr sz="1250" b="1" spc="15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250" b="1" spc="-10" dirty="0">
                <a:solidFill>
                  <a:srgbClr val="3D3838"/>
                </a:solidFill>
                <a:latin typeface="Tahoma"/>
                <a:cs typeface="Tahoma"/>
              </a:rPr>
              <a:t>Disease</a:t>
            </a:r>
            <a:endParaRPr sz="125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520"/>
              </a:spcBef>
            </a:pPr>
            <a:r>
              <a:rPr sz="1100" spc="-55" dirty="0">
                <a:solidFill>
                  <a:srgbClr val="3D3838"/>
                </a:solidFill>
                <a:latin typeface="Tahoma"/>
                <a:cs typeface="Tahoma"/>
              </a:rPr>
              <a:t>When</a:t>
            </a:r>
            <a:r>
              <a:rPr sz="1100" spc="-12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100" spc="-25" dirty="0">
                <a:solidFill>
                  <a:srgbClr val="3D3838"/>
                </a:solidFill>
                <a:latin typeface="Tahoma"/>
                <a:cs typeface="Tahoma"/>
              </a:rPr>
              <a:t>heart</a:t>
            </a:r>
            <a:r>
              <a:rPr sz="1100" spc="-9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100" spc="-35" dirty="0">
                <a:solidFill>
                  <a:srgbClr val="3D3838"/>
                </a:solidFill>
                <a:latin typeface="Tahoma"/>
                <a:cs typeface="Tahoma"/>
              </a:rPr>
              <a:t>valves</a:t>
            </a:r>
            <a:r>
              <a:rPr sz="1100" spc="-8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100" spc="-35" dirty="0">
                <a:solidFill>
                  <a:srgbClr val="3D3838"/>
                </a:solidFill>
                <a:latin typeface="Tahoma"/>
                <a:cs typeface="Tahoma"/>
              </a:rPr>
              <a:t>are</a:t>
            </a:r>
            <a:r>
              <a:rPr sz="1100" spc="-7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100" spc="-10" dirty="0">
                <a:solidFill>
                  <a:srgbClr val="3D3838"/>
                </a:solidFill>
                <a:latin typeface="Tahoma"/>
                <a:cs typeface="Tahoma"/>
              </a:rPr>
              <a:t>affected.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720368" y="2912064"/>
            <a:ext cx="1650364" cy="560705"/>
          </a:xfrm>
          <a:prstGeom prst="rect">
            <a:avLst/>
          </a:prstGeom>
        </p:spPr>
        <p:txBody>
          <a:bodyPr vert="horz" wrap="square" lIns="0" tIns="107950" rIns="0" bIns="0" rtlCol="0">
            <a:spAutoFit/>
          </a:bodyPr>
          <a:lstStyle/>
          <a:p>
            <a:pPr marL="288290">
              <a:lnSpc>
                <a:spcPct val="100000"/>
              </a:lnSpc>
              <a:spcBef>
                <a:spcPts val="850"/>
              </a:spcBef>
            </a:pPr>
            <a:r>
              <a:rPr sz="1250" b="1" spc="-10" dirty="0">
                <a:solidFill>
                  <a:srgbClr val="3D3838"/>
                </a:solidFill>
                <a:latin typeface="Tahoma"/>
                <a:cs typeface="Tahoma"/>
              </a:rPr>
              <a:t>Diabetes</a:t>
            </a:r>
            <a:endParaRPr sz="12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645"/>
              </a:spcBef>
            </a:pPr>
            <a:r>
              <a:rPr sz="1100" spc="-30" dirty="0">
                <a:solidFill>
                  <a:srgbClr val="3D3838"/>
                </a:solidFill>
                <a:latin typeface="Tahoma"/>
                <a:cs typeface="Tahoma"/>
              </a:rPr>
              <a:t>For</a:t>
            </a:r>
            <a:r>
              <a:rPr sz="1100" spc="-10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100" spc="-10" dirty="0">
                <a:solidFill>
                  <a:srgbClr val="3D3838"/>
                </a:solidFill>
                <a:latin typeface="Tahoma"/>
                <a:cs typeface="Tahoma"/>
              </a:rPr>
              <a:t>diabetic</a:t>
            </a:r>
            <a:r>
              <a:rPr sz="1100" spc="-14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100" spc="-10" dirty="0">
                <a:solidFill>
                  <a:srgbClr val="3D3838"/>
                </a:solidFill>
                <a:latin typeface="Tahoma"/>
                <a:cs typeface="Tahoma"/>
              </a:rPr>
              <a:t>patients</a:t>
            </a:r>
            <a:r>
              <a:rPr sz="1100" spc="-114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100" spc="-20" dirty="0">
                <a:solidFill>
                  <a:srgbClr val="3D3838"/>
                </a:solidFill>
                <a:latin typeface="Tahoma"/>
                <a:cs typeface="Tahoma"/>
              </a:rPr>
              <a:t>at</a:t>
            </a:r>
            <a:r>
              <a:rPr sz="1100" spc="-10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100" spc="-20" dirty="0">
                <a:solidFill>
                  <a:srgbClr val="3D3838"/>
                </a:solidFill>
                <a:latin typeface="Tahoma"/>
                <a:cs typeface="Tahoma"/>
              </a:rPr>
              <a:t>risk.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153367" y="5376084"/>
            <a:ext cx="2091689" cy="87693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441959" marR="408305">
              <a:lnSpc>
                <a:spcPct val="104800"/>
              </a:lnSpc>
              <a:spcBef>
                <a:spcPts val="50"/>
              </a:spcBef>
            </a:pPr>
            <a:r>
              <a:rPr sz="1250" b="1" spc="-10" dirty="0">
                <a:solidFill>
                  <a:srgbClr val="3D3838"/>
                </a:solidFill>
                <a:latin typeface="Tahoma"/>
                <a:cs typeface="Tahoma"/>
              </a:rPr>
              <a:t>Systemic Manifestations</a:t>
            </a:r>
            <a:endParaRPr sz="1250">
              <a:latin typeface="Tahoma"/>
              <a:cs typeface="Tahoma"/>
            </a:endParaRPr>
          </a:p>
          <a:p>
            <a:pPr marL="12700" marR="5080">
              <a:lnSpc>
                <a:spcPct val="125499"/>
              </a:lnSpc>
              <a:spcBef>
                <a:spcPts val="290"/>
              </a:spcBef>
            </a:pPr>
            <a:r>
              <a:rPr sz="1100" spc="-55" dirty="0">
                <a:solidFill>
                  <a:srgbClr val="3D3838"/>
                </a:solidFill>
                <a:latin typeface="Tahoma"/>
                <a:cs typeface="Tahoma"/>
              </a:rPr>
              <a:t>When</a:t>
            </a:r>
            <a:r>
              <a:rPr sz="1100" spc="-114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100" spc="-20" dirty="0">
                <a:solidFill>
                  <a:srgbClr val="3D3838"/>
                </a:solidFill>
                <a:latin typeface="Tahoma"/>
                <a:cs typeface="Tahoma"/>
              </a:rPr>
              <a:t>the</a:t>
            </a:r>
            <a:r>
              <a:rPr sz="1100" spc="-9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100" spc="-10" dirty="0">
                <a:solidFill>
                  <a:srgbClr val="3D3838"/>
                </a:solidFill>
                <a:latin typeface="Tahoma"/>
                <a:cs typeface="Tahoma"/>
              </a:rPr>
              <a:t>infection</a:t>
            </a:r>
            <a:r>
              <a:rPr sz="1100" spc="-14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100" spc="-30" dirty="0">
                <a:solidFill>
                  <a:srgbClr val="3D3838"/>
                </a:solidFill>
                <a:latin typeface="Tahoma"/>
                <a:cs typeface="Tahoma"/>
              </a:rPr>
              <a:t>causes</a:t>
            </a:r>
            <a:r>
              <a:rPr sz="1100" spc="-9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100" spc="-10" dirty="0">
                <a:solidFill>
                  <a:srgbClr val="3D3838"/>
                </a:solidFill>
                <a:latin typeface="Tahoma"/>
                <a:cs typeface="Tahoma"/>
              </a:rPr>
              <a:t>systemic symptoms.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68068" y="5757040"/>
            <a:ext cx="1928495" cy="521970"/>
          </a:xfrm>
          <a:prstGeom prst="rect">
            <a:avLst/>
          </a:prstGeom>
        </p:spPr>
        <p:txBody>
          <a:bodyPr vert="horz" wrap="square" lIns="0" tIns="86995" rIns="0" bIns="0" rtlCol="0">
            <a:spAutoFit/>
          </a:bodyPr>
          <a:lstStyle/>
          <a:p>
            <a:pPr marR="50800" algn="ctr">
              <a:lnSpc>
                <a:spcPct val="100000"/>
              </a:lnSpc>
              <a:spcBef>
                <a:spcPts val="685"/>
              </a:spcBef>
            </a:pPr>
            <a:r>
              <a:rPr sz="1250" b="1" dirty="0">
                <a:solidFill>
                  <a:srgbClr val="3D3838"/>
                </a:solidFill>
                <a:latin typeface="Tahoma"/>
                <a:cs typeface="Tahoma"/>
              </a:rPr>
              <a:t>Extensive</a:t>
            </a:r>
            <a:r>
              <a:rPr sz="1250" b="1" spc="21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250" b="1" spc="-10" dirty="0">
                <a:solidFill>
                  <a:srgbClr val="3D3838"/>
                </a:solidFill>
                <a:latin typeface="Tahoma"/>
                <a:cs typeface="Tahoma"/>
              </a:rPr>
              <a:t>Disease</a:t>
            </a:r>
            <a:endParaRPr sz="125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500"/>
              </a:spcBef>
            </a:pPr>
            <a:r>
              <a:rPr sz="1100" spc="-80" dirty="0">
                <a:solidFill>
                  <a:srgbClr val="3D3838"/>
                </a:solidFill>
                <a:latin typeface="Tahoma"/>
                <a:cs typeface="Tahoma"/>
              </a:rPr>
              <a:t>In</a:t>
            </a:r>
            <a:r>
              <a:rPr sz="1100" spc="-10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100" spc="-35" dirty="0">
                <a:solidFill>
                  <a:srgbClr val="3D3838"/>
                </a:solidFill>
                <a:latin typeface="Tahoma"/>
                <a:cs typeface="Tahoma"/>
              </a:rPr>
              <a:t>cases</a:t>
            </a:r>
            <a:r>
              <a:rPr sz="1100" spc="-10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100" spc="-25" dirty="0">
                <a:solidFill>
                  <a:srgbClr val="3D3838"/>
                </a:solidFill>
                <a:latin typeface="Tahoma"/>
                <a:cs typeface="Tahoma"/>
              </a:rPr>
              <a:t>of</a:t>
            </a:r>
            <a:r>
              <a:rPr sz="1100" spc="-9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100" spc="-20" dirty="0">
                <a:solidFill>
                  <a:srgbClr val="3D3838"/>
                </a:solidFill>
                <a:latin typeface="Tahoma"/>
                <a:cs typeface="Tahoma"/>
              </a:rPr>
              <a:t>widespread</a:t>
            </a:r>
            <a:r>
              <a:rPr sz="1100" spc="-12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100" spc="-10" dirty="0">
                <a:solidFill>
                  <a:srgbClr val="3D3838"/>
                </a:solidFill>
                <a:latin typeface="Tahoma"/>
                <a:cs typeface="Tahoma"/>
              </a:rPr>
              <a:t>infection.</a:t>
            </a:r>
            <a:endParaRPr sz="1100">
              <a:latin typeface="Tahoma"/>
              <a:cs typeface="Tahoma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97752" y="2017776"/>
            <a:ext cx="1840991" cy="1123187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711708" y="1985772"/>
            <a:ext cx="7111365" cy="3877310"/>
            <a:chOff x="711708" y="1985772"/>
            <a:chExt cx="7111365" cy="3877310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04059" y="4392168"/>
              <a:ext cx="531875" cy="147065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1708" y="1985772"/>
              <a:ext cx="1200912" cy="142036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32148" y="2068067"/>
              <a:ext cx="801623" cy="102260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19799" y="4669535"/>
              <a:ext cx="1802891" cy="7239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6089" y="1387922"/>
            <a:ext cx="4784725" cy="48640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000" spc="55" dirty="0">
                <a:solidFill>
                  <a:srgbClr val="000000"/>
                </a:solidFill>
                <a:latin typeface="Tahoma"/>
                <a:cs typeface="Tahoma"/>
              </a:rPr>
              <a:t>Potential</a:t>
            </a:r>
            <a:r>
              <a:rPr sz="3000" spc="-3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3000" spc="65" dirty="0">
                <a:solidFill>
                  <a:srgbClr val="000000"/>
                </a:solidFill>
                <a:latin typeface="Tahoma"/>
                <a:cs typeface="Tahoma"/>
              </a:rPr>
              <a:t>Complications</a:t>
            </a:r>
            <a:endParaRPr sz="3000">
              <a:latin typeface="Tahoma"/>
              <a:cs typeface="Tahom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265676" y="2769107"/>
            <a:ext cx="955675" cy="3057525"/>
            <a:chOff x="4265676" y="2769107"/>
            <a:chExt cx="955675" cy="3057525"/>
          </a:xfrm>
        </p:grpSpPr>
        <p:sp>
          <p:nvSpPr>
            <p:cNvPr id="4" name="object 4"/>
            <p:cNvSpPr/>
            <p:nvPr/>
          </p:nvSpPr>
          <p:spPr>
            <a:xfrm>
              <a:off x="4265663" y="2769107"/>
              <a:ext cx="774700" cy="3057525"/>
            </a:xfrm>
            <a:custGeom>
              <a:avLst/>
              <a:gdLst/>
              <a:ahLst/>
              <a:cxnLst/>
              <a:rect l="l" t="t" r="r" b="b"/>
              <a:pathLst>
                <a:path w="774700" h="3057525">
                  <a:moveTo>
                    <a:pt x="594360" y="376440"/>
                  </a:moveTo>
                  <a:lnTo>
                    <a:pt x="589788" y="371868"/>
                  </a:lnTo>
                  <a:lnTo>
                    <a:pt x="4572" y="371868"/>
                  </a:lnTo>
                  <a:lnTo>
                    <a:pt x="0" y="376440"/>
                  </a:lnTo>
                  <a:lnTo>
                    <a:pt x="0" y="382536"/>
                  </a:lnTo>
                  <a:lnTo>
                    <a:pt x="0" y="387108"/>
                  </a:lnTo>
                  <a:lnTo>
                    <a:pt x="4572" y="391680"/>
                  </a:lnTo>
                  <a:lnTo>
                    <a:pt x="589788" y="391680"/>
                  </a:lnTo>
                  <a:lnTo>
                    <a:pt x="594360" y="387108"/>
                  </a:lnTo>
                  <a:lnTo>
                    <a:pt x="594360" y="376440"/>
                  </a:lnTo>
                  <a:close/>
                </a:path>
                <a:path w="774700" h="3057525">
                  <a:moveTo>
                    <a:pt x="774192" y="4572"/>
                  </a:moveTo>
                  <a:lnTo>
                    <a:pt x="769620" y="0"/>
                  </a:lnTo>
                  <a:lnTo>
                    <a:pt x="758952" y="0"/>
                  </a:lnTo>
                  <a:lnTo>
                    <a:pt x="754380" y="4572"/>
                  </a:lnTo>
                  <a:lnTo>
                    <a:pt x="754380" y="10668"/>
                  </a:lnTo>
                  <a:lnTo>
                    <a:pt x="754380" y="3052572"/>
                  </a:lnTo>
                  <a:lnTo>
                    <a:pt x="758952" y="3057144"/>
                  </a:lnTo>
                  <a:lnTo>
                    <a:pt x="769620" y="3057144"/>
                  </a:lnTo>
                  <a:lnTo>
                    <a:pt x="774192" y="3052572"/>
                  </a:lnTo>
                  <a:lnTo>
                    <a:pt x="774192" y="4572"/>
                  </a:lnTo>
                  <a:close/>
                </a:path>
              </a:pathLst>
            </a:custGeom>
            <a:solidFill>
              <a:srgbClr val="D8D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838700" y="2959607"/>
              <a:ext cx="382905" cy="382905"/>
            </a:xfrm>
            <a:custGeom>
              <a:avLst/>
              <a:gdLst/>
              <a:ahLst/>
              <a:cxnLst/>
              <a:rect l="l" t="t" r="r" b="b"/>
              <a:pathLst>
                <a:path w="382904" h="382904">
                  <a:moveTo>
                    <a:pt x="356615" y="382523"/>
                  </a:moveTo>
                  <a:lnTo>
                    <a:pt x="25908" y="382523"/>
                  </a:lnTo>
                  <a:lnTo>
                    <a:pt x="16073" y="380404"/>
                  </a:lnTo>
                  <a:lnTo>
                    <a:pt x="7810" y="374713"/>
                  </a:lnTo>
                  <a:lnTo>
                    <a:pt x="2119" y="366450"/>
                  </a:lnTo>
                  <a:lnTo>
                    <a:pt x="0" y="356616"/>
                  </a:lnTo>
                  <a:lnTo>
                    <a:pt x="0" y="25908"/>
                  </a:lnTo>
                  <a:lnTo>
                    <a:pt x="2119" y="16073"/>
                  </a:lnTo>
                  <a:lnTo>
                    <a:pt x="7810" y="7810"/>
                  </a:lnTo>
                  <a:lnTo>
                    <a:pt x="16073" y="2119"/>
                  </a:lnTo>
                  <a:lnTo>
                    <a:pt x="25908" y="0"/>
                  </a:lnTo>
                  <a:lnTo>
                    <a:pt x="356615" y="0"/>
                  </a:lnTo>
                  <a:lnTo>
                    <a:pt x="366450" y="2119"/>
                  </a:lnTo>
                  <a:lnTo>
                    <a:pt x="374713" y="7810"/>
                  </a:lnTo>
                  <a:lnTo>
                    <a:pt x="380404" y="16073"/>
                  </a:lnTo>
                  <a:lnTo>
                    <a:pt x="382523" y="25908"/>
                  </a:lnTo>
                  <a:lnTo>
                    <a:pt x="382523" y="356616"/>
                  </a:lnTo>
                  <a:lnTo>
                    <a:pt x="380404" y="366450"/>
                  </a:lnTo>
                  <a:lnTo>
                    <a:pt x="374713" y="374713"/>
                  </a:lnTo>
                  <a:lnTo>
                    <a:pt x="366450" y="380404"/>
                  </a:lnTo>
                  <a:lnTo>
                    <a:pt x="356615" y="382523"/>
                  </a:lnTo>
                  <a:close/>
                </a:path>
              </a:pathLst>
            </a:custGeom>
            <a:solidFill>
              <a:srgbClr val="F2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958697" y="3001735"/>
            <a:ext cx="116205" cy="30353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800" b="1" spc="-490" dirty="0">
                <a:solidFill>
                  <a:srgbClr val="3D3838"/>
                </a:solidFill>
                <a:latin typeface="Tahoma"/>
                <a:cs typeface="Tahoma"/>
              </a:rPr>
              <a:t>1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90799" y="2908753"/>
            <a:ext cx="3522345" cy="82867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607820">
              <a:lnSpc>
                <a:spcPct val="100000"/>
              </a:lnSpc>
              <a:spcBef>
                <a:spcPts val="110"/>
              </a:spcBef>
            </a:pPr>
            <a:r>
              <a:rPr sz="1500" b="1" spc="50" dirty="0">
                <a:solidFill>
                  <a:srgbClr val="3D3838"/>
                </a:solidFill>
                <a:latin typeface="Tahoma"/>
                <a:cs typeface="Tahoma"/>
              </a:rPr>
              <a:t>Abscess</a:t>
            </a:r>
            <a:r>
              <a:rPr sz="1500" b="1" spc="-5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500" b="1" spc="35" dirty="0">
                <a:solidFill>
                  <a:srgbClr val="3D3838"/>
                </a:solidFill>
                <a:latin typeface="Tahoma"/>
                <a:cs typeface="Tahoma"/>
              </a:rPr>
              <a:t>Formation</a:t>
            </a:r>
            <a:endParaRPr sz="1500">
              <a:latin typeface="Tahoma"/>
              <a:cs typeface="Tahoma"/>
            </a:endParaRPr>
          </a:p>
          <a:p>
            <a:pPr marL="12700" marR="8255" indent="71120">
              <a:lnSpc>
                <a:spcPct val="126899"/>
              </a:lnSpc>
              <a:spcBef>
                <a:spcPts val="550"/>
              </a:spcBef>
            </a:pPr>
            <a:r>
              <a:rPr sz="1300" spc="-25" dirty="0">
                <a:solidFill>
                  <a:srgbClr val="3D3838"/>
                </a:solidFill>
                <a:latin typeface="Tahoma"/>
                <a:cs typeface="Tahoma"/>
              </a:rPr>
              <a:t>Anorectal</a:t>
            </a:r>
            <a:r>
              <a:rPr sz="1300" spc="-10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35" dirty="0">
                <a:solidFill>
                  <a:srgbClr val="3D3838"/>
                </a:solidFill>
                <a:latin typeface="Tahoma"/>
                <a:cs typeface="Tahoma"/>
              </a:rPr>
              <a:t>abscesses</a:t>
            </a:r>
            <a:r>
              <a:rPr sz="1300" spc="-10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3D3838"/>
                </a:solidFill>
                <a:latin typeface="Tahoma"/>
                <a:cs typeface="Tahoma"/>
              </a:rPr>
              <a:t>represent</a:t>
            </a:r>
            <a:r>
              <a:rPr sz="1300" spc="-10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35" dirty="0">
                <a:solidFill>
                  <a:srgbClr val="3D3838"/>
                </a:solidFill>
                <a:latin typeface="Tahoma"/>
                <a:cs typeface="Tahoma"/>
              </a:rPr>
              <a:t>an</a:t>
            </a:r>
            <a:r>
              <a:rPr sz="1300" spc="-10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3D3838"/>
                </a:solidFill>
                <a:latin typeface="Tahoma"/>
                <a:cs typeface="Tahoma"/>
              </a:rPr>
              <a:t>acute</a:t>
            </a:r>
            <a:r>
              <a:rPr sz="1300" spc="-10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infection. </a:t>
            </a:r>
            <a:r>
              <a:rPr sz="1300" dirty="0">
                <a:solidFill>
                  <a:srgbClr val="3D3838"/>
                </a:solidFill>
                <a:latin typeface="Tahoma"/>
                <a:cs typeface="Tahoma"/>
              </a:rPr>
              <a:t>Prompt</a:t>
            </a:r>
            <a:r>
              <a:rPr sz="1300" spc="-114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3D3838"/>
                </a:solidFill>
                <a:latin typeface="Tahoma"/>
                <a:cs typeface="Tahoma"/>
              </a:rPr>
              <a:t>treatment</a:t>
            </a:r>
            <a:r>
              <a:rPr sz="1300" spc="-13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is</a:t>
            </a:r>
            <a:r>
              <a:rPr sz="1300" spc="-14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40" dirty="0">
                <a:solidFill>
                  <a:srgbClr val="3D3838"/>
                </a:solidFill>
                <a:latin typeface="Tahoma"/>
                <a:cs typeface="Tahoma"/>
              </a:rPr>
              <a:t>key</a:t>
            </a:r>
            <a:r>
              <a:rPr sz="1300" spc="-11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dirty="0">
                <a:solidFill>
                  <a:srgbClr val="3D3838"/>
                </a:solidFill>
                <a:latin typeface="Tahoma"/>
                <a:cs typeface="Tahoma"/>
              </a:rPr>
              <a:t>to</a:t>
            </a:r>
            <a:r>
              <a:rPr sz="1300" spc="-114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3D3838"/>
                </a:solidFill>
                <a:latin typeface="Tahoma"/>
                <a:cs typeface="Tahoma"/>
              </a:rPr>
              <a:t>prevent</a:t>
            </a:r>
            <a:r>
              <a:rPr sz="1300" spc="-13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complications.</a:t>
            </a:r>
            <a:endParaRPr sz="1300">
              <a:latin typeface="Tahoma"/>
              <a:cs typeface="Tahom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838700" y="3808476"/>
            <a:ext cx="955675" cy="382905"/>
            <a:chOff x="4838700" y="3808476"/>
            <a:chExt cx="955675" cy="382905"/>
          </a:xfrm>
        </p:grpSpPr>
        <p:sp>
          <p:nvSpPr>
            <p:cNvPr id="9" name="object 9"/>
            <p:cNvSpPr/>
            <p:nvPr/>
          </p:nvSpPr>
          <p:spPr>
            <a:xfrm>
              <a:off x="5199887" y="3988308"/>
              <a:ext cx="594360" cy="21590"/>
            </a:xfrm>
            <a:custGeom>
              <a:avLst/>
              <a:gdLst/>
              <a:ahLst/>
              <a:cxnLst/>
              <a:rect l="l" t="t" r="r" b="b"/>
              <a:pathLst>
                <a:path w="594360" h="21589">
                  <a:moveTo>
                    <a:pt x="589787" y="21335"/>
                  </a:moveTo>
                  <a:lnTo>
                    <a:pt x="4572" y="21335"/>
                  </a:lnTo>
                  <a:lnTo>
                    <a:pt x="0" y="16763"/>
                  </a:lnTo>
                  <a:lnTo>
                    <a:pt x="0" y="10667"/>
                  </a:lnTo>
                  <a:lnTo>
                    <a:pt x="0" y="4571"/>
                  </a:lnTo>
                  <a:lnTo>
                    <a:pt x="4572" y="0"/>
                  </a:lnTo>
                  <a:lnTo>
                    <a:pt x="589787" y="0"/>
                  </a:lnTo>
                  <a:lnTo>
                    <a:pt x="594360" y="4571"/>
                  </a:lnTo>
                  <a:lnTo>
                    <a:pt x="594360" y="16763"/>
                  </a:lnTo>
                  <a:lnTo>
                    <a:pt x="589787" y="21335"/>
                  </a:lnTo>
                  <a:close/>
                </a:path>
              </a:pathLst>
            </a:custGeom>
            <a:solidFill>
              <a:srgbClr val="D8D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838700" y="3808476"/>
              <a:ext cx="382905" cy="382905"/>
            </a:xfrm>
            <a:custGeom>
              <a:avLst/>
              <a:gdLst/>
              <a:ahLst/>
              <a:cxnLst/>
              <a:rect l="l" t="t" r="r" b="b"/>
              <a:pathLst>
                <a:path w="382904" h="382904">
                  <a:moveTo>
                    <a:pt x="356615" y="382523"/>
                  </a:moveTo>
                  <a:lnTo>
                    <a:pt x="25908" y="382523"/>
                  </a:lnTo>
                  <a:lnTo>
                    <a:pt x="16073" y="380404"/>
                  </a:lnTo>
                  <a:lnTo>
                    <a:pt x="7810" y="374713"/>
                  </a:lnTo>
                  <a:lnTo>
                    <a:pt x="2119" y="366450"/>
                  </a:lnTo>
                  <a:lnTo>
                    <a:pt x="0" y="356616"/>
                  </a:lnTo>
                  <a:lnTo>
                    <a:pt x="0" y="25908"/>
                  </a:lnTo>
                  <a:lnTo>
                    <a:pt x="2119" y="15430"/>
                  </a:lnTo>
                  <a:lnTo>
                    <a:pt x="7810" y="7239"/>
                  </a:lnTo>
                  <a:lnTo>
                    <a:pt x="16073" y="1905"/>
                  </a:lnTo>
                  <a:lnTo>
                    <a:pt x="25908" y="0"/>
                  </a:lnTo>
                  <a:lnTo>
                    <a:pt x="356615" y="0"/>
                  </a:lnTo>
                  <a:lnTo>
                    <a:pt x="366450" y="1905"/>
                  </a:lnTo>
                  <a:lnTo>
                    <a:pt x="374713" y="7239"/>
                  </a:lnTo>
                  <a:lnTo>
                    <a:pt x="380404" y="15430"/>
                  </a:lnTo>
                  <a:lnTo>
                    <a:pt x="382523" y="25908"/>
                  </a:lnTo>
                  <a:lnTo>
                    <a:pt x="382523" y="356616"/>
                  </a:lnTo>
                  <a:lnTo>
                    <a:pt x="380404" y="366450"/>
                  </a:lnTo>
                  <a:lnTo>
                    <a:pt x="374713" y="374713"/>
                  </a:lnTo>
                  <a:lnTo>
                    <a:pt x="366450" y="380404"/>
                  </a:lnTo>
                  <a:lnTo>
                    <a:pt x="356615" y="382523"/>
                  </a:lnTo>
                  <a:close/>
                </a:path>
              </a:pathLst>
            </a:custGeom>
            <a:solidFill>
              <a:srgbClr val="F2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4929741" y="3850725"/>
            <a:ext cx="162560" cy="30353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800" b="1" spc="-50" dirty="0">
                <a:solidFill>
                  <a:srgbClr val="3D3838"/>
                </a:solidFill>
                <a:latin typeface="Tahoma"/>
                <a:cs typeface="Tahoma"/>
              </a:rPr>
              <a:t>2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950698" y="3756155"/>
            <a:ext cx="3034665" cy="10814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500" b="1" dirty="0">
                <a:solidFill>
                  <a:srgbClr val="3D3838"/>
                </a:solidFill>
                <a:latin typeface="Tahoma"/>
                <a:cs typeface="Tahoma"/>
              </a:rPr>
              <a:t>Fistula</a:t>
            </a:r>
            <a:r>
              <a:rPr sz="1500" b="1" spc="8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500" b="1" spc="40" dirty="0">
                <a:solidFill>
                  <a:srgbClr val="3D3838"/>
                </a:solidFill>
                <a:latin typeface="Tahoma"/>
                <a:cs typeface="Tahoma"/>
              </a:rPr>
              <a:t>Development</a:t>
            </a:r>
            <a:endParaRPr sz="1500">
              <a:latin typeface="Tahoma"/>
              <a:cs typeface="Tahoma"/>
            </a:endParaRPr>
          </a:p>
          <a:p>
            <a:pPr marL="12700" marR="5080">
              <a:lnSpc>
                <a:spcPct val="126899"/>
              </a:lnSpc>
              <a:spcBef>
                <a:spcPts val="560"/>
              </a:spcBef>
            </a:pPr>
            <a:r>
              <a:rPr sz="1300" spc="-75" dirty="0">
                <a:solidFill>
                  <a:srgbClr val="3D3838"/>
                </a:solidFill>
                <a:latin typeface="Tahoma"/>
                <a:cs typeface="Tahoma"/>
              </a:rPr>
              <a:t>A</a:t>
            </a:r>
            <a:r>
              <a:rPr sz="1300" spc="-13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fistula</a:t>
            </a:r>
            <a:r>
              <a:rPr sz="1300" spc="-15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5" dirty="0">
                <a:solidFill>
                  <a:srgbClr val="3D3838"/>
                </a:solidFill>
                <a:latin typeface="Tahoma"/>
                <a:cs typeface="Tahoma"/>
              </a:rPr>
              <a:t>can</a:t>
            </a:r>
            <a:r>
              <a:rPr sz="1300" spc="-13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3D3838"/>
                </a:solidFill>
                <a:latin typeface="Tahoma"/>
                <a:cs typeface="Tahoma"/>
              </a:rPr>
              <a:t>develop</a:t>
            </a:r>
            <a:r>
              <a:rPr sz="1300" spc="-14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dirty="0">
                <a:solidFill>
                  <a:srgbClr val="3D3838"/>
                </a:solidFill>
                <a:latin typeface="Tahoma"/>
                <a:cs typeface="Tahoma"/>
              </a:rPr>
              <a:t>in</a:t>
            </a:r>
            <a:r>
              <a:rPr sz="1300" spc="-13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80" dirty="0">
                <a:solidFill>
                  <a:srgbClr val="3D3838"/>
                </a:solidFill>
                <a:latin typeface="Tahoma"/>
                <a:cs typeface="Tahoma"/>
              </a:rPr>
              <a:t>30-</a:t>
            </a:r>
            <a:r>
              <a:rPr sz="1300" spc="-120" dirty="0">
                <a:solidFill>
                  <a:srgbClr val="3D3838"/>
                </a:solidFill>
                <a:latin typeface="Tahoma"/>
                <a:cs typeface="Tahoma"/>
              </a:rPr>
              <a:t>50%</a:t>
            </a:r>
            <a:r>
              <a:rPr sz="1300" spc="-13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3D3838"/>
                </a:solidFill>
                <a:latin typeface="Tahoma"/>
                <a:cs typeface="Tahoma"/>
              </a:rPr>
              <a:t>of</a:t>
            </a:r>
            <a:r>
              <a:rPr sz="1300" spc="-13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anorectal </a:t>
            </a:r>
            <a:r>
              <a:rPr sz="1300" spc="-30" dirty="0">
                <a:solidFill>
                  <a:srgbClr val="3D3838"/>
                </a:solidFill>
                <a:latin typeface="Tahoma"/>
                <a:cs typeface="Tahoma"/>
              </a:rPr>
              <a:t>abscess</a:t>
            </a:r>
            <a:r>
              <a:rPr sz="1300" spc="-12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40" dirty="0">
                <a:solidFill>
                  <a:srgbClr val="3D3838"/>
                </a:solidFill>
                <a:latin typeface="Tahoma"/>
                <a:cs typeface="Tahoma"/>
              </a:rPr>
              <a:t>cases.</a:t>
            </a:r>
            <a:r>
              <a:rPr sz="1300" spc="-12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35" dirty="0">
                <a:solidFill>
                  <a:srgbClr val="3D3838"/>
                </a:solidFill>
                <a:latin typeface="Tahoma"/>
                <a:cs typeface="Tahoma"/>
              </a:rPr>
              <a:t>This</a:t>
            </a:r>
            <a:r>
              <a:rPr sz="1300" spc="-9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3D3838"/>
                </a:solidFill>
                <a:latin typeface="Tahoma"/>
                <a:cs typeface="Tahoma"/>
              </a:rPr>
              <a:t>represents</a:t>
            </a:r>
            <a:r>
              <a:rPr sz="1300" spc="-12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40" dirty="0">
                <a:solidFill>
                  <a:srgbClr val="3D3838"/>
                </a:solidFill>
                <a:latin typeface="Tahoma"/>
                <a:cs typeface="Tahoma"/>
              </a:rPr>
              <a:t>a</a:t>
            </a:r>
            <a:r>
              <a:rPr sz="1300" spc="-11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chronic condition.</a:t>
            </a:r>
            <a:endParaRPr sz="1300">
              <a:latin typeface="Tahoma"/>
              <a:cs typeface="Tahoma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4265676" y="4616195"/>
            <a:ext cx="955675" cy="381000"/>
            <a:chOff x="4265676" y="4616195"/>
            <a:chExt cx="955675" cy="381000"/>
          </a:xfrm>
        </p:grpSpPr>
        <p:sp>
          <p:nvSpPr>
            <p:cNvPr id="14" name="object 14"/>
            <p:cNvSpPr/>
            <p:nvPr/>
          </p:nvSpPr>
          <p:spPr>
            <a:xfrm>
              <a:off x="4265676" y="4796028"/>
              <a:ext cx="594360" cy="21590"/>
            </a:xfrm>
            <a:custGeom>
              <a:avLst/>
              <a:gdLst/>
              <a:ahLst/>
              <a:cxnLst/>
              <a:rect l="l" t="t" r="r" b="b"/>
              <a:pathLst>
                <a:path w="594360" h="21589">
                  <a:moveTo>
                    <a:pt x="589787" y="21335"/>
                  </a:moveTo>
                  <a:lnTo>
                    <a:pt x="4572" y="21335"/>
                  </a:lnTo>
                  <a:lnTo>
                    <a:pt x="0" y="16763"/>
                  </a:lnTo>
                  <a:lnTo>
                    <a:pt x="0" y="10667"/>
                  </a:lnTo>
                  <a:lnTo>
                    <a:pt x="0" y="4571"/>
                  </a:lnTo>
                  <a:lnTo>
                    <a:pt x="4572" y="0"/>
                  </a:lnTo>
                  <a:lnTo>
                    <a:pt x="589787" y="0"/>
                  </a:lnTo>
                  <a:lnTo>
                    <a:pt x="594360" y="4571"/>
                  </a:lnTo>
                  <a:lnTo>
                    <a:pt x="594360" y="16763"/>
                  </a:lnTo>
                  <a:lnTo>
                    <a:pt x="589787" y="21335"/>
                  </a:lnTo>
                  <a:close/>
                </a:path>
              </a:pathLst>
            </a:custGeom>
            <a:solidFill>
              <a:srgbClr val="D8D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838700" y="4616195"/>
              <a:ext cx="382905" cy="381000"/>
            </a:xfrm>
            <a:custGeom>
              <a:avLst/>
              <a:gdLst/>
              <a:ahLst/>
              <a:cxnLst/>
              <a:rect l="l" t="t" r="r" b="b"/>
              <a:pathLst>
                <a:path w="382904" h="381000">
                  <a:moveTo>
                    <a:pt x="356615" y="380999"/>
                  </a:moveTo>
                  <a:lnTo>
                    <a:pt x="25908" y="380999"/>
                  </a:lnTo>
                  <a:lnTo>
                    <a:pt x="16073" y="379118"/>
                  </a:lnTo>
                  <a:lnTo>
                    <a:pt x="7810" y="373951"/>
                  </a:lnTo>
                  <a:lnTo>
                    <a:pt x="2119" y="366212"/>
                  </a:lnTo>
                  <a:lnTo>
                    <a:pt x="0" y="356616"/>
                  </a:lnTo>
                  <a:lnTo>
                    <a:pt x="0" y="25908"/>
                  </a:lnTo>
                  <a:lnTo>
                    <a:pt x="2119" y="15430"/>
                  </a:lnTo>
                  <a:lnTo>
                    <a:pt x="7810" y="7239"/>
                  </a:lnTo>
                  <a:lnTo>
                    <a:pt x="16073" y="1905"/>
                  </a:lnTo>
                  <a:lnTo>
                    <a:pt x="25908" y="0"/>
                  </a:lnTo>
                  <a:lnTo>
                    <a:pt x="356615" y="0"/>
                  </a:lnTo>
                  <a:lnTo>
                    <a:pt x="366450" y="1905"/>
                  </a:lnTo>
                  <a:lnTo>
                    <a:pt x="374713" y="7239"/>
                  </a:lnTo>
                  <a:lnTo>
                    <a:pt x="380404" y="15430"/>
                  </a:lnTo>
                  <a:lnTo>
                    <a:pt x="382523" y="25908"/>
                  </a:lnTo>
                  <a:lnTo>
                    <a:pt x="382523" y="356616"/>
                  </a:lnTo>
                  <a:lnTo>
                    <a:pt x="380404" y="366212"/>
                  </a:lnTo>
                  <a:lnTo>
                    <a:pt x="374713" y="373951"/>
                  </a:lnTo>
                  <a:lnTo>
                    <a:pt x="366450" y="379118"/>
                  </a:lnTo>
                  <a:lnTo>
                    <a:pt x="356615" y="380999"/>
                  </a:lnTo>
                  <a:close/>
                </a:path>
              </a:pathLst>
            </a:custGeom>
            <a:solidFill>
              <a:srgbClr val="F2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4906808" y="4591303"/>
            <a:ext cx="162560" cy="30353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800" b="1" spc="-50" dirty="0">
                <a:solidFill>
                  <a:srgbClr val="3D3838"/>
                </a:solidFill>
                <a:latin typeface="Tahoma"/>
                <a:cs typeface="Tahoma"/>
              </a:rPr>
              <a:t>3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89147" y="4563807"/>
            <a:ext cx="3022600" cy="8299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10"/>
              </a:spcBef>
            </a:pPr>
            <a:r>
              <a:rPr sz="1500" b="1" dirty="0">
                <a:solidFill>
                  <a:srgbClr val="3D3838"/>
                </a:solidFill>
                <a:latin typeface="Tahoma"/>
                <a:cs typeface="Tahoma"/>
              </a:rPr>
              <a:t>Systemic</a:t>
            </a:r>
            <a:r>
              <a:rPr sz="1500" b="1" spc="27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500" b="1" spc="-10" dirty="0">
                <a:solidFill>
                  <a:srgbClr val="3D3838"/>
                </a:solidFill>
                <a:latin typeface="Tahoma"/>
                <a:cs typeface="Tahoma"/>
              </a:rPr>
              <a:t>Infection</a:t>
            </a:r>
            <a:endParaRPr sz="1500">
              <a:latin typeface="Tahoma"/>
              <a:cs typeface="Tahoma"/>
            </a:endParaRPr>
          </a:p>
          <a:p>
            <a:pPr marL="410209" marR="5715" indent="-398145" algn="r">
              <a:lnSpc>
                <a:spcPct val="126899"/>
              </a:lnSpc>
              <a:spcBef>
                <a:spcPts val="560"/>
              </a:spcBef>
            </a:pPr>
            <a:r>
              <a:rPr sz="1300" spc="-25" dirty="0">
                <a:solidFill>
                  <a:srgbClr val="3D3838"/>
                </a:solidFill>
                <a:latin typeface="Tahoma"/>
                <a:cs typeface="Tahoma"/>
              </a:rPr>
              <a:t>Untreated</a:t>
            </a:r>
            <a:r>
              <a:rPr sz="1300" spc="-13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infections</a:t>
            </a:r>
            <a:r>
              <a:rPr sz="1300" spc="-13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3D3838"/>
                </a:solidFill>
                <a:latin typeface="Tahoma"/>
                <a:cs typeface="Tahoma"/>
              </a:rPr>
              <a:t>can</a:t>
            </a:r>
            <a:r>
              <a:rPr sz="1300" spc="-11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35" dirty="0">
                <a:solidFill>
                  <a:srgbClr val="3D3838"/>
                </a:solidFill>
                <a:latin typeface="Tahoma"/>
                <a:cs typeface="Tahoma"/>
              </a:rPr>
              <a:t>spread.</a:t>
            </a:r>
            <a:r>
              <a:rPr sz="1300" spc="-10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3D3838"/>
                </a:solidFill>
                <a:latin typeface="Tahoma"/>
                <a:cs typeface="Tahoma"/>
              </a:rPr>
              <a:t>Sepsis</a:t>
            </a:r>
            <a:r>
              <a:rPr sz="1300" spc="-12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is</a:t>
            </a:r>
            <a:r>
              <a:rPr sz="1300" spc="-14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50" dirty="0">
                <a:solidFill>
                  <a:srgbClr val="3D3838"/>
                </a:solidFill>
                <a:latin typeface="Tahoma"/>
                <a:cs typeface="Tahoma"/>
              </a:rPr>
              <a:t>a severe,</a:t>
            </a:r>
            <a:r>
              <a:rPr sz="1300" spc="-55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3D3838"/>
                </a:solidFill>
                <a:latin typeface="Tahoma"/>
                <a:cs typeface="Tahoma"/>
              </a:rPr>
              <a:t>life-</a:t>
            </a:r>
            <a:r>
              <a:rPr sz="1300" spc="-25" dirty="0">
                <a:solidFill>
                  <a:srgbClr val="3D3838"/>
                </a:solidFill>
                <a:latin typeface="Tahoma"/>
                <a:cs typeface="Tahoma"/>
              </a:rPr>
              <a:t>threatening</a:t>
            </a:r>
            <a:r>
              <a:rPr sz="1300" spc="-100" dirty="0">
                <a:solidFill>
                  <a:srgbClr val="3D3838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3D3838"/>
                </a:solidFill>
                <a:latin typeface="Tahoma"/>
                <a:cs typeface="Tahoma"/>
              </a:rPr>
              <a:t>complication.</a:t>
            </a:r>
            <a:endParaRPr sz="13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57655"/>
            <a:ext cx="10058400" cy="565861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18085" y="1628614"/>
            <a:ext cx="1652905" cy="4883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000" spc="-10" dirty="0">
                <a:solidFill>
                  <a:srgbClr val="505050"/>
                </a:solidFill>
                <a:latin typeface="Times New Roman"/>
                <a:cs typeface="Times New Roman"/>
              </a:rPr>
              <a:t>Definition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62200" y="2259598"/>
            <a:ext cx="8826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0" dirty="0">
                <a:solidFill>
                  <a:srgbClr val="505050"/>
                </a:solidFill>
                <a:latin typeface="Times New Roman"/>
                <a:cs typeface="Times New Roman"/>
              </a:rPr>
              <a:t>•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18011" y="3137472"/>
            <a:ext cx="85725" cy="2305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50" spc="-50" dirty="0">
                <a:solidFill>
                  <a:srgbClr val="505050"/>
                </a:solidFill>
                <a:latin typeface="Times New Roman"/>
                <a:cs typeface="Times New Roman"/>
              </a:rPr>
              <a:t>•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18011" y="3890323"/>
            <a:ext cx="85725" cy="2305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50" spc="-50" dirty="0">
                <a:solidFill>
                  <a:srgbClr val="505050"/>
                </a:solidFill>
                <a:latin typeface="Times New Roman"/>
                <a:cs typeface="Times New Roman"/>
              </a:rPr>
              <a:t>•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17610" y="3856747"/>
            <a:ext cx="6534784" cy="561975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 marR="5080">
              <a:lnSpc>
                <a:spcPts val="2060"/>
              </a:lnSpc>
              <a:spcBef>
                <a:spcPts val="250"/>
              </a:spcBef>
            </a:pPr>
            <a:r>
              <a:rPr sz="1800" dirty="0">
                <a:solidFill>
                  <a:srgbClr val="505050"/>
                </a:solidFill>
                <a:latin typeface="Times New Roman"/>
                <a:cs typeface="Times New Roman"/>
              </a:rPr>
              <a:t>For</a:t>
            </a:r>
            <a:r>
              <a:rPr sz="1800" spc="204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05050"/>
                </a:solidFill>
                <a:latin typeface="Times New Roman"/>
                <a:cs typeface="Times New Roman"/>
              </a:rPr>
              <a:t>some</a:t>
            </a:r>
            <a:r>
              <a:rPr sz="1800" spc="110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05050"/>
                </a:solidFill>
                <a:latin typeface="Times New Roman"/>
                <a:cs typeface="Times New Roman"/>
              </a:rPr>
              <a:t>people,</a:t>
            </a:r>
            <a:r>
              <a:rPr sz="1800" spc="90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05050"/>
                </a:solidFill>
                <a:latin typeface="Times New Roman"/>
                <a:cs typeface="Times New Roman"/>
              </a:rPr>
              <a:t>though,</a:t>
            </a:r>
            <a:r>
              <a:rPr sz="1800" spc="70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05050"/>
                </a:solidFill>
                <a:latin typeface="Times New Roman"/>
                <a:cs typeface="Times New Roman"/>
              </a:rPr>
              <a:t>proctalgia</a:t>
            </a:r>
            <a:r>
              <a:rPr sz="1800" spc="75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05050"/>
                </a:solidFill>
                <a:latin typeface="Times New Roman"/>
                <a:cs typeface="Times New Roman"/>
              </a:rPr>
              <a:t>fugax</a:t>
            </a:r>
            <a:r>
              <a:rPr sz="1800" spc="90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05050"/>
                </a:solidFill>
                <a:latin typeface="Times New Roman"/>
                <a:cs typeface="Times New Roman"/>
              </a:rPr>
              <a:t>seems</a:t>
            </a:r>
            <a:r>
              <a:rPr sz="1800" spc="100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05050"/>
                </a:solidFill>
                <a:latin typeface="Times New Roman"/>
                <a:cs typeface="Times New Roman"/>
              </a:rPr>
              <a:t>to</a:t>
            </a:r>
            <a:r>
              <a:rPr sz="1800" spc="105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05050"/>
                </a:solidFill>
                <a:latin typeface="Times New Roman"/>
                <a:cs typeface="Times New Roman"/>
              </a:rPr>
              <a:t>happen</a:t>
            </a:r>
            <a:r>
              <a:rPr sz="1800" spc="65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505050"/>
                </a:solidFill>
                <a:latin typeface="Times New Roman"/>
                <a:cs typeface="Times New Roman"/>
              </a:rPr>
              <a:t>alongside </a:t>
            </a:r>
            <a:r>
              <a:rPr sz="1800" dirty="0">
                <a:solidFill>
                  <a:srgbClr val="505050"/>
                </a:solidFill>
                <a:latin typeface="Times New Roman"/>
                <a:cs typeface="Times New Roman"/>
              </a:rPr>
              <a:t>or</a:t>
            </a:r>
            <a:r>
              <a:rPr sz="1800" spc="105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05050"/>
                </a:solidFill>
                <a:latin typeface="Times New Roman"/>
                <a:cs typeface="Times New Roman"/>
              </a:rPr>
              <a:t>because</a:t>
            </a:r>
            <a:r>
              <a:rPr sz="1800" spc="85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800" spc="-25" dirty="0">
                <a:solidFill>
                  <a:srgbClr val="505050"/>
                </a:solidFill>
                <a:latin typeface="Times New Roman"/>
                <a:cs typeface="Times New Roman"/>
              </a:rPr>
              <a:t>of: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00191" y="5178001"/>
            <a:ext cx="72390" cy="1847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050" spc="-50" dirty="0">
                <a:solidFill>
                  <a:srgbClr val="545454"/>
                </a:solidFill>
                <a:latin typeface="Times New Roman"/>
                <a:cs typeface="Times New Roman"/>
              </a:rPr>
              <a:t>•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00191" y="5459941"/>
            <a:ext cx="72390" cy="1847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050" spc="-50" dirty="0">
                <a:solidFill>
                  <a:srgbClr val="545454"/>
                </a:solidFill>
                <a:latin typeface="Times New Roman"/>
                <a:cs typeface="Times New Roman"/>
              </a:rPr>
              <a:t>•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00191" y="4515521"/>
            <a:ext cx="3200400" cy="1165860"/>
          </a:xfrm>
          <a:prstGeom prst="rect">
            <a:avLst/>
          </a:prstGeom>
        </p:spPr>
        <p:txBody>
          <a:bodyPr vert="horz" wrap="square" lIns="0" tIns="78105" rIns="0" bIns="0" rtlCol="0">
            <a:spAutoFit/>
          </a:bodyPr>
          <a:lstStyle/>
          <a:p>
            <a:pPr marL="247015" indent="-234315">
              <a:lnSpc>
                <a:spcPct val="100000"/>
              </a:lnSpc>
              <a:spcBef>
                <a:spcPts val="615"/>
              </a:spcBef>
              <a:buSzPct val="75000"/>
              <a:buFont typeface="Times New Roman"/>
              <a:buChar char="•"/>
              <a:tabLst>
                <a:tab pos="247015" algn="l"/>
              </a:tabLst>
            </a:pPr>
            <a:r>
              <a:rPr sz="2100" spc="-15" baseline="1984" dirty="0">
                <a:solidFill>
                  <a:srgbClr val="545454"/>
                </a:solidFill>
                <a:latin typeface="Microsoft Sans Serif"/>
                <a:cs typeface="Microsoft Sans Serif"/>
              </a:rPr>
              <a:t>Stress.</a:t>
            </a:r>
            <a:endParaRPr sz="2100" baseline="1984">
              <a:latin typeface="Microsoft Sans Serif"/>
              <a:cs typeface="Microsoft Sans Serif"/>
            </a:endParaRPr>
          </a:p>
          <a:p>
            <a:pPr marL="247015" indent="-234315">
              <a:lnSpc>
                <a:spcPct val="100000"/>
              </a:lnSpc>
              <a:spcBef>
                <a:spcPts val="515"/>
              </a:spcBef>
              <a:buSzPct val="75000"/>
              <a:buFont typeface="Times New Roman"/>
              <a:buChar char="•"/>
              <a:tabLst>
                <a:tab pos="247015" algn="l"/>
              </a:tabLst>
            </a:pPr>
            <a:r>
              <a:rPr sz="1400" spc="-10" dirty="0">
                <a:solidFill>
                  <a:srgbClr val="545454"/>
                </a:solidFill>
                <a:latin typeface="Microsoft Sans Serif"/>
                <a:cs typeface="Microsoft Sans Serif"/>
              </a:rPr>
              <a:t>constipation</a:t>
            </a:r>
            <a:endParaRPr sz="1400">
              <a:latin typeface="Microsoft Sans Serif"/>
              <a:cs typeface="Microsoft Sans Serif"/>
            </a:endParaRPr>
          </a:p>
          <a:p>
            <a:pPr marL="247015">
              <a:lnSpc>
                <a:spcPct val="100000"/>
              </a:lnSpc>
              <a:spcBef>
                <a:spcPts val="735"/>
              </a:spcBef>
            </a:pPr>
            <a:r>
              <a:rPr sz="1400" dirty="0">
                <a:solidFill>
                  <a:srgbClr val="FF0000"/>
                </a:solidFill>
                <a:latin typeface="Microsoft Sans Serif"/>
                <a:cs typeface="Microsoft Sans Serif"/>
              </a:rPr>
              <a:t>Menstruation</a:t>
            </a:r>
            <a:r>
              <a:rPr sz="1400" spc="-1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545454"/>
                </a:solidFill>
                <a:latin typeface="Microsoft Sans Serif"/>
                <a:cs typeface="Microsoft Sans Serif"/>
              </a:rPr>
              <a:t>(periods).</a:t>
            </a:r>
            <a:endParaRPr sz="1400">
              <a:latin typeface="Microsoft Sans Serif"/>
              <a:cs typeface="Microsoft Sans Serif"/>
            </a:endParaRPr>
          </a:p>
          <a:p>
            <a:pPr marL="247015">
              <a:lnSpc>
                <a:spcPct val="100000"/>
              </a:lnSpc>
              <a:spcBef>
                <a:spcPts val="490"/>
              </a:spcBef>
            </a:pPr>
            <a:r>
              <a:rPr sz="1400" dirty="0">
                <a:solidFill>
                  <a:srgbClr val="545454"/>
                </a:solidFill>
                <a:latin typeface="Microsoft Sans Serif"/>
                <a:cs typeface="Microsoft Sans Serif"/>
              </a:rPr>
              <a:t>Having</a:t>
            </a:r>
            <a:r>
              <a:rPr sz="1400" spc="-5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545454"/>
                </a:solidFill>
                <a:latin typeface="Microsoft Sans Serif"/>
                <a:cs typeface="Microsoft Sans Serif"/>
              </a:rPr>
              <a:t>a</a:t>
            </a:r>
            <a:r>
              <a:rPr sz="1400" spc="-5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545454"/>
                </a:solidFill>
                <a:latin typeface="Microsoft Sans Serif"/>
                <a:cs typeface="Microsoft Sans Serif"/>
              </a:rPr>
              <a:t>bowel movement</a:t>
            </a:r>
            <a:r>
              <a:rPr sz="1400" spc="20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545454"/>
                </a:solidFill>
                <a:latin typeface="Microsoft Sans Serif"/>
                <a:cs typeface="Microsoft Sans Serif"/>
              </a:rPr>
              <a:t>(pooping).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62200" y="2680207"/>
            <a:ext cx="8826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0" dirty="0">
                <a:solidFill>
                  <a:srgbClr val="505050"/>
                </a:solidFill>
                <a:latin typeface="Times New Roman"/>
                <a:cs typeface="Times New Roman"/>
              </a:rPr>
              <a:t>•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72463" y="2035031"/>
            <a:ext cx="6350000" cy="863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4700"/>
              </a:lnSpc>
              <a:spcBef>
                <a:spcPts val="100"/>
              </a:spcBef>
            </a:pPr>
            <a:r>
              <a:rPr sz="1900" dirty="0">
                <a:solidFill>
                  <a:srgbClr val="505050"/>
                </a:solidFill>
                <a:latin typeface="Times New Roman"/>
                <a:cs typeface="Times New Roman"/>
              </a:rPr>
              <a:t>”Proctalgia”</a:t>
            </a:r>
            <a:r>
              <a:rPr sz="1900" spc="55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505050"/>
                </a:solidFill>
                <a:latin typeface="Times New Roman"/>
                <a:cs typeface="Times New Roman"/>
              </a:rPr>
              <a:t>is</a:t>
            </a:r>
            <a:r>
              <a:rPr sz="1900" spc="70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505050"/>
                </a:solidFill>
                <a:latin typeface="Times New Roman"/>
                <a:cs typeface="Times New Roman"/>
              </a:rPr>
              <a:t>the</a:t>
            </a:r>
            <a:r>
              <a:rPr sz="1900" spc="55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505050"/>
                </a:solidFill>
                <a:latin typeface="Times New Roman"/>
                <a:cs typeface="Times New Roman"/>
              </a:rPr>
              <a:t>medical</a:t>
            </a:r>
            <a:r>
              <a:rPr sz="1900" spc="90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505050"/>
                </a:solidFill>
                <a:latin typeface="Times New Roman"/>
                <a:cs typeface="Times New Roman"/>
              </a:rPr>
              <a:t>term</a:t>
            </a:r>
            <a:r>
              <a:rPr sz="1900" spc="50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505050"/>
                </a:solidFill>
                <a:latin typeface="Times New Roman"/>
                <a:cs typeface="Times New Roman"/>
              </a:rPr>
              <a:t>for</a:t>
            </a:r>
            <a:r>
              <a:rPr sz="1900" spc="55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505050"/>
                </a:solidFill>
                <a:latin typeface="Times New Roman"/>
                <a:cs typeface="Times New Roman"/>
              </a:rPr>
              <a:t>pain</a:t>
            </a:r>
            <a:r>
              <a:rPr sz="1900" spc="65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505050"/>
                </a:solidFill>
                <a:latin typeface="Times New Roman"/>
                <a:cs typeface="Times New Roman"/>
              </a:rPr>
              <a:t>in</a:t>
            </a:r>
            <a:r>
              <a:rPr sz="1900" spc="45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505050"/>
                </a:solidFill>
                <a:latin typeface="Times New Roman"/>
                <a:cs typeface="Times New Roman"/>
              </a:rPr>
              <a:t>your</a:t>
            </a:r>
            <a:r>
              <a:rPr sz="1900" spc="40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505050"/>
                </a:solidFill>
                <a:latin typeface="Times New Roman"/>
                <a:cs typeface="Times New Roman"/>
              </a:rPr>
              <a:t>anus</a:t>
            </a:r>
            <a:r>
              <a:rPr sz="1900" spc="65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505050"/>
                </a:solidFill>
                <a:latin typeface="Times New Roman"/>
                <a:cs typeface="Times New Roman"/>
              </a:rPr>
              <a:t>or</a:t>
            </a:r>
            <a:r>
              <a:rPr sz="1900" spc="40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900" spc="-10" dirty="0">
                <a:solidFill>
                  <a:srgbClr val="505050"/>
                </a:solidFill>
                <a:latin typeface="Times New Roman"/>
                <a:cs typeface="Times New Roman"/>
              </a:rPr>
              <a:t>rectum. </a:t>
            </a:r>
            <a:r>
              <a:rPr sz="1900" dirty="0">
                <a:solidFill>
                  <a:srgbClr val="505050"/>
                </a:solidFill>
                <a:latin typeface="Times New Roman"/>
                <a:cs typeface="Times New Roman"/>
              </a:rPr>
              <a:t>“Fugax”</a:t>
            </a:r>
            <a:r>
              <a:rPr sz="1900" spc="15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505050"/>
                </a:solidFill>
                <a:latin typeface="Times New Roman"/>
                <a:cs typeface="Times New Roman"/>
              </a:rPr>
              <a:t>comes</a:t>
            </a:r>
            <a:r>
              <a:rPr sz="1900" spc="60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505050"/>
                </a:solidFill>
                <a:latin typeface="Times New Roman"/>
                <a:cs typeface="Times New Roman"/>
              </a:rPr>
              <a:t>from</a:t>
            </a:r>
            <a:r>
              <a:rPr sz="1900" spc="15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505050"/>
                </a:solidFill>
                <a:latin typeface="Times New Roman"/>
                <a:cs typeface="Times New Roman"/>
              </a:rPr>
              <a:t>a</a:t>
            </a:r>
            <a:r>
              <a:rPr sz="1900" spc="20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505050"/>
                </a:solidFill>
                <a:latin typeface="Times New Roman"/>
                <a:cs typeface="Times New Roman"/>
              </a:rPr>
              <a:t>Latin</a:t>
            </a:r>
            <a:r>
              <a:rPr sz="1900" spc="25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505050"/>
                </a:solidFill>
                <a:latin typeface="Times New Roman"/>
                <a:cs typeface="Times New Roman"/>
              </a:rPr>
              <a:t>word</a:t>
            </a:r>
            <a:r>
              <a:rPr sz="1900" spc="10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505050"/>
                </a:solidFill>
                <a:latin typeface="Times New Roman"/>
                <a:cs typeface="Times New Roman"/>
              </a:rPr>
              <a:t>meaning</a:t>
            </a:r>
            <a:r>
              <a:rPr sz="1900" spc="60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505050"/>
                </a:solidFill>
                <a:latin typeface="Times New Roman"/>
                <a:cs typeface="Times New Roman"/>
              </a:rPr>
              <a:t>“fleeting”</a:t>
            </a:r>
            <a:r>
              <a:rPr sz="1900" spc="35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505050"/>
                </a:solidFill>
                <a:latin typeface="Times New Roman"/>
                <a:cs typeface="Times New Roman"/>
              </a:rPr>
              <a:t>or</a:t>
            </a:r>
            <a:r>
              <a:rPr sz="1900" spc="5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900" spc="-10" dirty="0">
                <a:solidFill>
                  <a:srgbClr val="505050"/>
                </a:solidFill>
                <a:latin typeface="Times New Roman"/>
                <a:cs typeface="Times New Roman"/>
              </a:rPr>
              <a:t>“brief.”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17610" y="3097725"/>
            <a:ext cx="6734809" cy="561975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 marR="5080">
              <a:lnSpc>
                <a:spcPts val="2060"/>
              </a:lnSpc>
              <a:spcBef>
                <a:spcPts val="250"/>
              </a:spcBef>
            </a:pPr>
            <a:r>
              <a:rPr sz="1800" dirty="0">
                <a:solidFill>
                  <a:srgbClr val="505050"/>
                </a:solidFill>
                <a:latin typeface="Times New Roman"/>
                <a:cs typeface="Times New Roman"/>
              </a:rPr>
              <a:t>It</a:t>
            </a:r>
            <a:r>
              <a:rPr sz="1800" spc="140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05050"/>
                </a:solidFill>
                <a:latin typeface="Times New Roman"/>
                <a:cs typeface="Times New Roman"/>
              </a:rPr>
              <a:t>is</a:t>
            </a:r>
            <a:r>
              <a:rPr sz="1800" spc="90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05050"/>
                </a:solidFill>
                <a:latin typeface="Times New Roman"/>
                <a:cs typeface="Times New Roman"/>
              </a:rPr>
              <a:t>a</a:t>
            </a:r>
            <a:r>
              <a:rPr sz="1800" spc="75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05050"/>
                </a:solidFill>
                <a:latin typeface="Times New Roman"/>
                <a:cs typeface="Times New Roman"/>
              </a:rPr>
              <a:t>condition</a:t>
            </a:r>
            <a:r>
              <a:rPr sz="1800" spc="50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05050"/>
                </a:solidFill>
                <a:latin typeface="Times New Roman"/>
                <a:cs typeface="Times New Roman"/>
              </a:rPr>
              <a:t>that</a:t>
            </a:r>
            <a:r>
              <a:rPr sz="1800" spc="105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05050"/>
                </a:solidFill>
                <a:latin typeface="Times New Roman"/>
                <a:cs typeface="Times New Roman"/>
              </a:rPr>
              <a:t>is</a:t>
            </a:r>
            <a:r>
              <a:rPr sz="1800" spc="90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05050"/>
                </a:solidFill>
                <a:latin typeface="Times New Roman"/>
                <a:cs typeface="Times New Roman"/>
              </a:rPr>
              <a:t>characterized</a:t>
            </a:r>
            <a:r>
              <a:rPr sz="1800" spc="45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05050"/>
                </a:solidFill>
                <a:latin typeface="Times New Roman"/>
                <a:cs typeface="Times New Roman"/>
              </a:rPr>
              <a:t>by</a:t>
            </a:r>
            <a:r>
              <a:rPr sz="1800" spc="90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05050"/>
                </a:solidFill>
                <a:latin typeface="Times New Roman"/>
                <a:cs typeface="Times New Roman"/>
              </a:rPr>
              <a:t>attacks</a:t>
            </a:r>
            <a:r>
              <a:rPr sz="1800" spc="50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05050"/>
                </a:solidFill>
                <a:latin typeface="Times New Roman"/>
                <a:cs typeface="Times New Roman"/>
              </a:rPr>
              <a:t>of</a:t>
            </a:r>
            <a:r>
              <a:rPr sz="1800" spc="80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05050"/>
                </a:solidFill>
                <a:latin typeface="Times New Roman"/>
                <a:cs typeface="Times New Roman"/>
              </a:rPr>
              <a:t>severe</a:t>
            </a:r>
            <a:r>
              <a:rPr sz="1800" spc="75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05050"/>
                </a:solidFill>
                <a:latin typeface="Times New Roman"/>
                <a:cs typeface="Times New Roman"/>
              </a:rPr>
              <a:t>pain</a:t>
            </a:r>
            <a:r>
              <a:rPr sz="1800" spc="70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05050"/>
                </a:solidFill>
                <a:latin typeface="Times New Roman"/>
                <a:cs typeface="Times New Roman"/>
              </a:rPr>
              <a:t>arising</a:t>
            </a:r>
            <a:r>
              <a:rPr sz="1800" spc="50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800" spc="-25" dirty="0">
                <a:solidFill>
                  <a:srgbClr val="505050"/>
                </a:solidFill>
                <a:latin typeface="Times New Roman"/>
                <a:cs typeface="Times New Roman"/>
              </a:rPr>
              <a:t>in </a:t>
            </a:r>
            <a:r>
              <a:rPr sz="1800" dirty="0">
                <a:solidFill>
                  <a:srgbClr val="505050"/>
                </a:solidFill>
                <a:latin typeface="Times New Roman"/>
                <a:cs typeface="Times New Roman"/>
              </a:rPr>
              <a:t>the</a:t>
            </a:r>
            <a:r>
              <a:rPr sz="1800" spc="80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05050"/>
                </a:solidFill>
                <a:latin typeface="Times New Roman"/>
                <a:cs typeface="Times New Roman"/>
              </a:rPr>
              <a:t>rectum</a:t>
            </a:r>
            <a:r>
              <a:rPr sz="1800" spc="105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05050"/>
                </a:solidFill>
                <a:latin typeface="Times New Roman"/>
                <a:cs typeface="Times New Roman"/>
              </a:rPr>
              <a:t>,</a:t>
            </a:r>
            <a:r>
              <a:rPr sz="1800" spc="120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05050"/>
                </a:solidFill>
                <a:latin typeface="Times New Roman"/>
                <a:cs typeface="Times New Roman"/>
              </a:rPr>
              <a:t>it</a:t>
            </a:r>
            <a:r>
              <a:rPr sz="1800" spc="100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05050"/>
                </a:solidFill>
                <a:latin typeface="Times New Roman"/>
                <a:cs typeface="Times New Roman"/>
              </a:rPr>
              <a:t>recurs</a:t>
            </a:r>
            <a:r>
              <a:rPr sz="1800" spc="100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05050"/>
                </a:solidFill>
                <a:latin typeface="Times New Roman"/>
                <a:cs typeface="Times New Roman"/>
              </a:rPr>
              <a:t>at</a:t>
            </a:r>
            <a:r>
              <a:rPr sz="1800" spc="105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05050"/>
                </a:solidFill>
                <a:latin typeface="Times New Roman"/>
                <a:cs typeface="Times New Roman"/>
              </a:rPr>
              <a:t>irregular</a:t>
            </a:r>
            <a:r>
              <a:rPr sz="1800" spc="90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05050"/>
                </a:solidFill>
                <a:latin typeface="Times New Roman"/>
                <a:cs typeface="Times New Roman"/>
              </a:rPr>
              <a:t>intervals</a:t>
            </a:r>
            <a:r>
              <a:rPr sz="1800" spc="85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05050"/>
                </a:solidFill>
                <a:latin typeface="Times New Roman"/>
                <a:cs typeface="Times New Roman"/>
              </a:rPr>
              <a:t>and</a:t>
            </a:r>
            <a:r>
              <a:rPr sz="1800" spc="155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05050"/>
                </a:solidFill>
                <a:latin typeface="Times New Roman"/>
                <a:cs typeface="Times New Roman"/>
              </a:rPr>
              <a:t>its</a:t>
            </a:r>
            <a:r>
              <a:rPr sz="1800" spc="100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505050"/>
                </a:solidFill>
                <a:latin typeface="Times New Roman"/>
                <a:cs typeface="Times New Roman"/>
              </a:rPr>
              <a:t>unrelated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49083" y="3403091"/>
            <a:ext cx="2909316" cy="3174491"/>
          </a:xfrm>
          <a:prstGeom prst="rect">
            <a:avLst/>
          </a:prstGeom>
        </p:spPr>
      </p:pic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750" b="0" spc="60" dirty="0">
                <a:solidFill>
                  <a:srgbClr val="FF0000"/>
                </a:solidFill>
                <a:latin typeface="Times New Roman"/>
                <a:cs typeface="Times New Roman"/>
              </a:rPr>
              <a:t>Proctalgia</a:t>
            </a:r>
            <a:r>
              <a:rPr sz="5750" b="0" spc="15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5750" b="0" spc="90" dirty="0">
                <a:solidFill>
                  <a:srgbClr val="FF0000"/>
                </a:solidFill>
                <a:latin typeface="Times New Roman"/>
                <a:cs typeface="Times New Roman"/>
              </a:rPr>
              <a:t>Fugax</a:t>
            </a:r>
            <a:endParaRPr sz="57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57655"/>
            <a:ext cx="10058400" cy="565861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33339" rIns="0" bIns="0" rtlCol="0">
            <a:spAutoFit/>
          </a:bodyPr>
          <a:lstStyle/>
          <a:p>
            <a:pPr marL="1784985">
              <a:lnSpc>
                <a:spcPct val="100000"/>
              </a:lnSpc>
              <a:spcBef>
                <a:spcPts val="135"/>
              </a:spcBef>
            </a:pPr>
            <a:r>
              <a:rPr sz="3000" b="0" spc="-10" dirty="0">
                <a:solidFill>
                  <a:srgbClr val="505050"/>
                </a:solidFill>
                <a:latin typeface="Times New Roman"/>
                <a:cs typeface="Times New Roman"/>
              </a:rPr>
              <a:t>causes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63008" y="3044426"/>
            <a:ext cx="6604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0" dirty="0">
                <a:solidFill>
                  <a:srgbClr val="545454"/>
                </a:solidFill>
                <a:latin typeface="Times New Roman"/>
                <a:cs typeface="Times New Roman"/>
              </a:rPr>
              <a:t>•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62642" y="3024651"/>
            <a:ext cx="60147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545454"/>
                </a:solidFill>
                <a:latin typeface="Microsoft Sans Serif"/>
                <a:cs typeface="Microsoft Sans Serif"/>
              </a:rPr>
              <a:t>Spasms</a:t>
            </a:r>
            <a:r>
              <a:rPr sz="1200" spc="-35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545454"/>
                </a:solidFill>
                <a:latin typeface="Microsoft Sans Serif"/>
                <a:cs typeface="Microsoft Sans Serif"/>
              </a:rPr>
              <a:t>in</a:t>
            </a:r>
            <a:r>
              <a:rPr sz="1200" spc="-20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545454"/>
                </a:solidFill>
                <a:latin typeface="Microsoft Sans Serif"/>
                <a:cs typeface="Microsoft Sans Serif"/>
              </a:rPr>
              <a:t>your</a:t>
            </a:r>
            <a:r>
              <a:rPr sz="1200" spc="-20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545454"/>
                </a:solidFill>
                <a:latin typeface="Microsoft Sans Serif"/>
                <a:cs typeface="Microsoft Sans Serif"/>
              </a:rPr>
              <a:t>anal</a:t>
            </a:r>
            <a:r>
              <a:rPr sz="1200" spc="-40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545454"/>
                </a:solidFill>
                <a:latin typeface="Microsoft Sans Serif"/>
                <a:cs typeface="Microsoft Sans Serif"/>
              </a:rPr>
              <a:t>sphincter</a:t>
            </a:r>
            <a:r>
              <a:rPr sz="1200" spc="-25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545454"/>
                </a:solidFill>
                <a:latin typeface="Microsoft Sans Serif"/>
                <a:cs typeface="Microsoft Sans Serif"/>
              </a:rPr>
              <a:t>muscles</a:t>
            </a:r>
            <a:r>
              <a:rPr sz="1200" spc="-35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545454"/>
                </a:solidFill>
                <a:latin typeface="Microsoft Sans Serif"/>
                <a:cs typeface="Microsoft Sans Serif"/>
              </a:rPr>
              <a:t>or</a:t>
            </a:r>
            <a:r>
              <a:rPr sz="1200" spc="-30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545454"/>
                </a:solidFill>
                <a:latin typeface="Microsoft Sans Serif"/>
                <a:cs typeface="Microsoft Sans Serif"/>
              </a:rPr>
              <a:t>other</a:t>
            </a:r>
            <a:r>
              <a:rPr sz="1200" spc="-40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545454"/>
                </a:solidFill>
                <a:latin typeface="Microsoft Sans Serif"/>
                <a:cs typeface="Microsoft Sans Serif"/>
              </a:rPr>
              <a:t>pelvic</a:t>
            </a:r>
            <a:r>
              <a:rPr sz="1200" spc="-10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545454"/>
                </a:solidFill>
                <a:latin typeface="Microsoft Sans Serif"/>
                <a:cs typeface="Microsoft Sans Serif"/>
              </a:rPr>
              <a:t>floor</a:t>
            </a:r>
            <a:r>
              <a:rPr sz="1200" spc="-40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545454"/>
                </a:solidFill>
                <a:latin typeface="Microsoft Sans Serif"/>
                <a:cs typeface="Microsoft Sans Serif"/>
              </a:rPr>
              <a:t>muscles</a:t>
            </a:r>
            <a:r>
              <a:rPr sz="1200" spc="-35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545454"/>
                </a:solidFill>
                <a:latin typeface="Microsoft Sans Serif"/>
                <a:cs typeface="Microsoft Sans Serif"/>
              </a:rPr>
              <a:t>can</a:t>
            </a:r>
            <a:r>
              <a:rPr sz="1200" spc="-20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545454"/>
                </a:solidFill>
                <a:latin typeface="Microsoft Sans Serif"/>
                <a:cs typeface="Microsoft Sans Serif"/>
              </a:rPr>
              <a:t>cause</a:t>
            </a:r>
            <a:r>
              <a:rPr sz="1200" spc="-30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545454"/>
                </a:solidFill>
                <a:latin typeface="Microsoft Sans Serif"/>
                <a:cs typeface="Microsoft Sans Serif"/>
              </a:rPr>
              <a:t>anal</a:t>
            </a:r>
            <a:r>
              <a:rPr sz="1200" spc="-25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200" spc="-10" dirty="0">
                <a:solidFill>
                  <a:srgbClr val="545454"/>
                </a:solidFill>
                <a:latin typeface="Microsoft Sans Serif"/>
                <a:cs typeface="Microsoft Sans Serif"/>
              </a:rPr>
              <a:t>pain.</a:t>
            </a:r>
            <a:endParaRPr sz="1200">
              <a:latin typeface="Microsoft Sans Serif"/>
              <a:cs typeface="Microsoft Sans Serif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8600" y="2060448"/>
            <a:ext cx="220980" cy="219455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426186" y="2018817"/>
            <a:ext cx="8466455" cy="8877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50" dirty="0">
                <a:solidFill>
                  <a:srgbClr val="545454"/>
                </a:solidFill>
                <a:latin typeface="Microsoft Sans Serif"/>
                <a:cs typeface="Microsoft Sans Serif"/>
              </a:rPr>
              <a:t>There</a:t>
            </a:r>
            <a:r>
              <a:rPr sz="1650" spc="-45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650" dirty="0">
                <a:solidFill>
                  <a:srgbClr val="545454"/>
                </a:solidFill>
                <a:latin typeface="Microsoft Sans Serif"/>
                <a:cs typeface="Microsoft Sans Serif"/>
              </a:rPr>
              <a:t>isn’t</a:t>
            </a:r>
            <a:r>
              <a:rPr sz="1650" spc="-10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650" dirty="0">
                <a:solidFill>
                  <a:srgbClr val="545454"/>
                </a:solidFill>
                <a:latin typeface="Microsoft Sans Serif"/>
                <a:cs typeface="Microsoft Sans Serif"/>
              </a:rPr>
              <a:t>a</a:t>
            </a:r>
            <a:r>
              <a:rPr sz="1650" spc="-45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650" dirty="0">
                <a:solidFill>
                  <a:srgbClr val="545454"/>
                </a:solidFill>
                <a:latin typeface="Microsoft Sans Serif"/>
                <a:cs typeface="Microsoft Sans Serif"/>
              </a:rPr>
              <a:t>single,</a:t>
            </a:r>
            <a:r>
              <a:rPr sz="1650" spc="5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650" dirty="0">
                <a:solidFill>
                  <a:srgbClr val="545454"/>
                </a:solidFill>
                <a:latin typeface="Microsoft Sans Serif"/>
                <a:cs typeface="Microsoft Sans Serif"/>
              </a:rPr>
              <a:t>known cause.</a:t>
            </a:r>
            <a:r>
              <a:rPr sz="1650" spc="-35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650" dirty="0">
                <a:solidFill>
                  <a:srgbClr val="545454"/>
                </a:solidFill>
                <a:latin typeface="Microsoft Sans Serif"/>
                <a:cs typeface="Microsoft Sans Serif"/>
              </a:rPr>
              <a:t>Some</a:t>
            </a:r>
            <a:r>
              <a:rPr sz="1650" spc="-10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650" dirty="0">
                <a:solidFill>
                  <a:srgbClr val="545454"/>
                </a:solidFill>
                <a:latin typeface="Microsoft Sans Serif"/>
                <a:cs typeface="Microsoft Sans Serif"/>
              </a:rPr>
              <a:t>studies</a:t>
            </a:r>
            <a:r>
              <a:rPr sz="1650" spc="-20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650" dirty="0">
                <a:solidFill>
                  <a:srgbClr val="545454"/>
                </a:solidFill>
                <a:latin typeface="Microsoft Sans Serif"/>
                <a:cs typeface="Microsoft Sans Serif"/>
              </a:rPr>
              <a:t>show</a:t>
            </a:r>
            <a:r>
              <a:rPr sz="1650" spc="-20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650" dirty="0">
                <a:solidFill>
                  <a:srgbClr val="545454"/>
                </a:solidFill>
                <a:latin typeface="Microsoft Sans Serif"/>
                <a:cs typeface="Microsoft Sans Serif"/>
              </a:rPr>
              <a:t>that</a:t>
            </a:r>
            <a:r>
              <a:rPr sz="1650" spc="-15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650" dirty="0">
                <a:solidFill>
                  <a:srgbClr val="545454"/>
                </a:solidFill>
                <a:latin typeface="Microsoft Sans Serif"/>
                <a:cs typeface="Microsoft Sans Serif"/>
              </a:rPr>
              <a:t>proctalgia fugax</a:t>
            </a:r>
            <a:r>
              <a:rPr sz="1650" spc="-20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650" dirty="0">
                <a:solidFill>
                  <a:srgbClr val="545454"/>
                </a:solidFill>
                <a:latin typeface="Microsoft Sans Serif"/>
                <a:cs typeface="Microsoft Sans Serif"/>
              </a:rPr>
              <a:t>may</a:t>
            </a:r>
            <a:r>
              <a:rPr sz="1650" spc="-30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650" dirty="0">
                <a:solidFill>
                  <a:srgbClr val="545454"/>
                </a:solidFill>
                <a:latin typeface="Microsoft Sans Serif"/>
                <a:cs typeface="Microsoft Sans Serif"/>
              </a:rPr>
              <a:t>arise</a:t>
            </a:r>
            <a:r>
              <a:rPr sz="1650" spc="-15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650" spc="-10" dirty="0">
                <a:solidFill>
                  <a:srgbClr val="545454"/>
                </a:solidFill>
                <a:latin typeface="Microsoft Sans Serif"/>
                <a:cs typeface="Microsoft Sans Serif"/>
              </a:rPr>
              <a:t>from:</a:t>
            </a:r>
            <a:endParaRPr sz="165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665"/>
              </a:spcBef>
            </a:pPr>
            <a:endParaRPr sz="1650">
              <a:latin typeface="Microsoft Sans Serif"/>
              <a:cs typeface="Microsoft Sans Serif"/>
            </a:endParaRPr>
          </a:p>
          <a:p>
            <a:pPr marL="329565" indent="-208915">
              <a:lnSpc>
                <a:spcPct val="100000"/>
              </a:lnSpc>
              <a:buSzPct val="73684"/>
              <a:buChar char="•"/>
              <a:tabLst>
                <a:tab pos="329565" algn="l"/>
              </a:tabLst>
            </a:pPr>
            <a:r>
              <a:rPr sz="1900" dirty="0">
                <a:solidFill>
                  <a:srgbClr val="505050"/>
                </a:solidFill>
                <a:latin typeface="Times New Roman"/>
                <a:cs typeface="Times New Roman"/>
              </a:rPr>
              <a:t>Muscle</a:t>
            </a:r>
            <a:r>
              <a:rPr sz="1900" spc="145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900" spc="-10" dirty="0">
                <a:solidFill>
                  <a:srgbClr val="505050"/>
                </a:solidFill>
                <a:latin typeface="Times New Roman"/>
                <a:cs typeface="Times New Roman"/>
              </a:rPr>
              <a:t>spasms: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4413" y="3603789"/>
            <a:ext cx="8826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0" dirty="0">
                <a:solidFill>
                  <a:srgbClr val="505050"/>
                </a:solidFill>
                <a:latin typeface="Times New Roman"/>
                <a:cs typeface="Times New Roman"/>
              </a:rPr>
              <a:t>•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43180" y="3558008"/>
            <a:ext cx="1657985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dirty="0">
                <a:solidFill>
                  <a:srgbClr val="505050"/>
                </a:solidFill>
                <a:latin typeface="Times New Roman"/>
                <a:cs typeface="Times New Roman"/>
              </a:rPr>
              <a:t>Nerve</a:t>
            </a:r>
            <a:r>
              <a:rPr sz="1900" spc="235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900" spc="-10" dirty="0">
                <a:solidFill>
                  <a:srgbClr val="505050"/>
                </a:solidFill>
                <a:latin typeface="Times New Roman"/>
                <a:cs typeface="Times New Roman"/>
              </a:rPr>
              <a:t>problems: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63009" y="4010650"/>
            <a:ext cx="63500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-50" dirty="0">
                <a:solidFill>
                  <a:srgbClr val="545454"/>
                </a:solidFill>
                <a:latin typeface="Times New Roman"/>
                <a:cs typeface="Times New Roman"/>
              </a:rPr>
              <a:t>•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55063" y="3876899"/>
            <a:ext cx="6086475" cy="782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43900"/>
              </a:lnSpc>
              <a:spcBef>
                <a:spcPts val="105"/>
              </a:spcBef>
            </a:pPr>
            <a:r>
              <a:rPr sz="1150" dirty="0">
                <a:solidFill>
                  <a:srgbClr val="545454"/>
                </a:solidFill>
                <a:latin typeface="Microsoft Sans Serif"/>
                <a:cs typeface="Microsoft Sans Serif"/>
              </a:rPr>
              <a:t>Damage</a:t>
            </a:r>
            <a:r>
              <a:rPr sz="1150" spc="-45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150" dirty="0">
                <a:solidFill>
                  <a:srgbClr val="545454"/>
                </a:solidFill>
                <a:latin typeface="Microsoft Sans Serif"/>
                <a:cs typeface="Microsoft Sans Serif"/>
              </a:rPr>
              <a:t>to</a:t>
            </a:r>
            <a:r>
              <a:rPr sz="1150" spc="-35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150" dirty="0">
                <a:solidFill>
                  <a:srgbClr val="545454"/>
                </a:solidFill>
                <a:latin typeface="Microsoft Sans Serif"/>
                <a:cs typeface="Microsoft Sans Serif"/>
              </a:rPr>
              <a:t>your</a:t>
            </a:r>
            <a:r>
              <a:rPr sz="1150" spc="-20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150" dirty="0">
                <a:solidFill>
                  <a:srgbClr val="FF0000"/>
                </a:solidFill>
                <a:latin typeface="Microsoft Sans Serif"/>
                <a:cs typeface="Microsoft Sans Serif"/>
              </a:rPr>
              <a:t>pudendal nerve</a:t>
            </a:r>
            <a:r>
              <a:rPr sz="1150" dirty="0">
                <a:solidFill>
                  <a:srgbClr val="545454"/>
                </a:solidFill>
                <a:latin typeface="Microsoft Sans Serif"/>
                <a:cs typeface="Microsoft Sans Serif"/>
              </a:rPr>
              <a:t>,</a:t>
            </a:r>
            <a:r>
              <a:rPr sz="1150" spc="-15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150" dirty="0">
                <a:solidFill>
                  <a:srgbClr val="545454"/>
                </a:solidFill>
                <a:latin typeface="Microsoft Sans Serif"/>
                <a:cs typeface="Microsoft Sans Serif"/>
              </a:rPr>
              <a:t>also</a:t>
            </a:r>
            <a:r>
              <a:rPr sz="1150" spc="-15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150" dirty="0">
                <a:solidFill>
                  <a:srgbClr val="545454"/>
                </a:solidFill>
                <a:latin typeface="Microsoft Sans Serif"/>
                <a:cs typeface="Microsoft Sans Serif"/>
              </a:rPr>
              <a:t>called</a:t>
            </a:r>
            <a:r>
              <a:rPr sz="1150" spc="-20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150" dirty="0">
                <a:solidFill>
                  <a:srgbClr val="FF0000"/>
                </a:solidFill>
                <a:latin typeface="Microsoft Sans Serif"/>
                <a:cs typeface="Microsoft Sans Serif"/>
              </a:rPr>
              <a:t>pudendal </a:t>
            </a:r>
            <a:r>
              <a:rPr sz="1150" spc="-10" dirty="0">
                <a:solidFill>
                  <a:srgbClr val="FF0000"/>
                </a:solidFill>
                <a:latin typeface="Microsoft Sans Serif"/>
                <a:cs typeface="Microsoft Sans Serif"/>
              </a:rPr>
              <a:t>neuralgia</a:t>
            </a:r>
            <a:r>
              <a:rPr sz="1150" spc="-10" dirty="0">
                <a:solidFill>
                  <a:srgbClr val="545454"/>
                </a:solidFill>
                <a:latin typeface="Microsoft Sans Serif"/>
                <a:cs typeface="Microsoft Sans Serif"/>
              </a:rPr>
              <a:t>,</a:t>
            </a:r>
            <a:r>
              <a:rPr sz="1150" spc="-15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150" dirty="0">
                <a:solidFill>
                  <a:srgbClr val="545454"/>
                </a:solidFill>
                <a:latin typeface="Microsoft Sans Serif"/>
                <a:cs typeface="Microsoft Sans Serif"/>
              </a:rPr>
              <a:t>may</a:t>
            </a:r>
            <a:r>
              <a:rPr sz="1150" spc="-50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150" dirty="0">
                <a:solidFill>
                  <a:srgbClr val="545454"/>
                </a:solidFill>
                <a:latin typeface="Microsoft Sans Serif"/>
                <a:cs typeface="Microsoft Sans Serif"/>
              </a:rPr>
              <a:t>lead</a:t>
            </a:r>
            <a:r>
              <a:rPr sz="1150" spc="-15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150" dirty="0">
                <a:solidFill>
                  <a:srgbClr val="545454"/>
                </a:solidFill>
                <a:latin typeface="Microsoft Sans Serif"/>
                <a:cs typeface="Microsoft Sans Serif"/>
              </a:rPr>
              <a:t>to</a:t>
            </a:r>
            <a:r>
              <a:rPr sz="1150" spc="-40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150" dirty="0">
                <a:solidFill>
                  <a:srgbClr val="545454"/>
                </a:solidFill>
                <a:latin typeface="Microsoft Sans Serif"/>
                <a:cs typeface="Microsoft Sans Serif"/>
              </a:rPr>
              <a:t>proctalgia</a:t>
            </a:r>
            <a:r>
              <a:rPr sz="1150" spc="-25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150" spc="-10" dirty="0">
                <a:solidFill>
                  <a:srgbClr val="545454"/>
                </a:solidFill>
                <a:latin typeface="Microsoft Sans Serif"/>
                <a:cs typeface="Microsoft Sans Serif"/>
              </a:rPr>
              <a:t>fugax. </a:t>
            </a:r>
            <a:r>
              <a:rPr sz="1150" spc="-20" dirty="0">
                <a:solidFill>
                  <a:srgbClr val="545454"/>
                </a:solidFill>
                <a:latin typeface="Microsoft Sans Serif"/>
                <a:cs typeface="Microsoft Sans Serif"/>
              </a:rPr>
              <a:t>Your</a:t>
            </a:r>
            <a:r>
              <a:rPr sz="1150" spc="-50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150" dirty="0">
                <a:solidFill>
                  <a:srgbClr val="545454"/>
                </a:solidFill>
                <a:latin typeface="Microsoft Sans Serif"/>
                <a:cs typeface="Microsoft Sans Serif"/>
              </a:rPr>
              <a:t>pudendal</a:t>
            </a:r>
            <a:r>
              <a:rPr sz="1150" spc="-20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150" dirty="0">
                <a:solidFill>
                  <a:srgbClr val="545454"/>
                </a:solidFill>
                <a:latin typeface="Microsoft Sans Serif"/>
                <a:cs typeface="Microsoft Sans Serif"/>
              </a:rPr>
              <a:t>nerve</a:t>
            </a:r>
            <a:r>
              <a:rPr sz="1150" spc="-25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150" dirty="0">
                <a:solidFill>
                  <a:srgbClr val="545454"/>
                </a:solidFill>
                <a:latin typeface="Microsoft Sans Serif"/>
                <a:cs typeface="Microsoft Sans Serif"/>
              </a:rPr>
              <a:t>carries</a:t>
            </a:r>
            <a:r>
              <a:rPr sz="1150" spc="-25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150" dirty="0">
                <a:solidFill>
                  <a:srgbClr val="545454"/>
                </a:solidFill>
                <a:latin typeface="Microsoft Sans Serif"/>
                <a:cs typeface="Microsoft Sans Serif"/>
              </a:rPr>
              <a:t>electrical</a:t>
            </a:r>
            <a:r>
              <a:rPr sz="1150" spc="-30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150" dirty="0">
                <a:solidFill>
                  <a:srgbClr val="545454"/>
                </a:solidFill>
                <a:latin typeface="Microsoft Sans Serif"/>
                <a:cs typeface="Microsoft Sans Serif"/>
              </a:rPr>
              <a:t>signals</a:t>
            </a:r>
            <a:r>
              <a:rPr sz="1150" spc="-30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150" dirty="0">
                <a:solidFill>
                  <a:srgbClr val="545454"/>
                </a:solidFill>
                <a:latin typeface="Microsoft Sans Serif"/>
                <a:cs typeface="Microsoft Sans Serif"/>
              </a:rPr>
              <a:t>that</a:t>
            </a:r>
            <a:r>
              <a:rPr sz="1150" spc="-45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150" dirty="0">
                <a:solidFill>
                  <a:srgbClr val="545454"/>
                </a:solidFill>
                <a:latin typeface="Microsoft Sans Serif"/>
                <a:cs typeface="Microsoft Sans Serif"/>
              </a:rPr>
              <a:t>allow</a:t>
            </a:r>
            <a:r>
              <a:rPr sz="1150" spc="-20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150" dirty="0">
                <a:solidFill>
                  <a:srgbClr val="545454"/>
                </a:solidFill>
                <a:latin typeface="Microsoft Sans Serif"/>
                <a:cs typeface="Microsoft Sans Serif"/>
              </a:rPr>
              <a:t>you</a:t>
            </a:r>
            <a:r>
              <a:rPr sz="1150" spc="-20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150" dirty="0">
                <a:solidFill>
                  <a:srgbClr val="545454"/>
                </a:solidFill>
                <a:latin typeface="Microsoft Sans Serif"/>
                <a:cs typeface="Microsoft Sans Serif"/>
              </a:rPr>
              <a:t>to</a:t>
            </a:r>
            <a:r>
              <a:rPr sz="1150" spc="-55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150" dirty="0">
                <a:solidFill>
                  <a:srgbClr val="545454"/>
                </a:solidFill>
                <a:latin typeface="Microsoft Sans Serif"/>
                <a:cs typeface="Microsoft Sans Serif"/>
              </a:rPr>
              <a:t>experience</a:t>
            </a:r>
            <a:r>
              <a:rPr sz="1150" spc="-5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150" dirty="0">
                <a:solidFill>
                  <a:srgbClr val="545454"/>
                </a:solidFill>
                <a:latin typeface="Microsoft Sans Serif"/>
                <a:cs typeface="Microsoft Sans Serif"/>
              </a:rPr>
              <a:t>sensations</a:t>
            </a:r>
            <a:r>
              <a:rPr sz="1150" spc="-30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150" dirty="0">
                <a:solidFill>
                  <a:srgbClr val="545454"/>
                </a:solidFill>
                <a:latin typeface="Microsoft Sans Serif"/>
                <a:cs typeface="Microsoft Sans Serif"/>
              </a:rPr>
              <a:t>in</a:t>
            </a:r>
            <a:r>
              <a:rPr sz="1150" spc="-45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150" spc="-20" dirty="0">
                <a:solidFill>
                  <a:srgbClr val="545454"/>
                </a:solidFill>
                <a:latin typeface="Microsoft Sans Serif"/>
                <a:cs typeface="Microsoft Sans Serif"/>
              </a:rPr>
              <a:t>your </a:t>
            </a:r>
            <a:r>
              <a:rPr sz="1150" dirty="0">
                <a:solidFill>
                  <a:srgbClr val="545454"/>
                </a:solidFill>
                <a:latin typeface="Microsoft Sans Serif"/>
                <a:cs typeface="Microsoft Sans Serif"/>
              </a:rPr>
              <a:t>pelvic</a:t>
            </a:r>
            <a:r>
              <a:rPr sz="1150" spc="-15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150" dirty="0">
                <a:solidFill>
                  <a:srgbClr val="545454"/>
                </a:solidFill>
                <a:latin typeface="Microsoft Sans Serif"/>
                <a:cs typeface="Microsoft Sans Serif"/>
              </a:rPr>
              <a:t>muscles,</a:t>
            </a:r>
            <a:r>
              <a:rPr sz="1150" spc="-50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150" dirty="0">
                <a:solidFill>
                  <a:srgbClr val="545454"/>
                </a:solidFill>
                <a:latin typeface="Microsoft Sans Serif"/>
                <a:cs typeface="Microsoft Sans Serif"/>
              </a:rPr>
              <a:t>including</a:t>
            </a:r>
            <a:r>
              <a:rPr sz="1150" spc="-20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150" dirty="0">
                <a:solidFill>
                  <a:srgbClr val="545454"/>
                </a:solidFill>
                <a:latin typeface="Microsoft Sans Serif"/>
                <a:cs typeface="Microsoft Sans Serif"/>
              </a:rPr>
              <a:t>muscles</a:t>
            </a:r>
            <a:r>
              <a:rPr sz="1150" spc="-55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150" dirty="0">
                <a:solidFill>
                  <a:srgbClr val="545454"/>
                </a:solidFill>
                <a:latin typeface="Microsoft Sans Serif"/>
                <a:cs typeface="Microsoft Sans Serif"/>
              </a:rPr>
              <a:t>in</a:t>
            </a:r>
            <a:r>
              <a:rPr sz="1150" spc="-40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150" dirty="0">
                <a:solidFill>
                  <a:srgbClr val="545454"/>
                </a:solidFill>
                <a:latin typeface="Microsoft Sans Serif"/>
                <a:cs typeface="Microsoft Sans Serif"/>
              </a:rPr>
              <a:t>your</a:t>
            </a:r>
            <a:r>
              <a:rPr sz="1150" spc="-25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150" spc="-20" dirty="0">
                <a:solidFill>
                  <a:srgbClr val="545454"/>
                </a:solidFill>
                <a:latin typeface="Microsoft Sans Serif"/>
                <a:cs typeface="Microsoft Sans Serif"/>
              </a:rPr>
              <a:t>anus.</a:t>
            </a:r>
            <a:endParaRPr sz="1150">
              <a:latin typeface="Microsoft Sans Serif"/>
              <a:cs typeface="Microsoft Sans Serif"/>
            </a:endParaRPr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963155" y="2604516"/>
            <a:ext cx="2767583" cy="4111751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57655"/>
            <a:ext cx="10058400" cy="565861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33339" rIns="0" bIns="0" rtlCol="0">
            <a:spAutoFit/>
          </a:bodyPr>
          <a:lstStyle/>
          <a:p>
            <a:pPr marL="1447800">
              <a:lnSpc>
                <a:spcPct val="100000"/>
              </a:lnSpc>
              <a:spcBef>
                <a:spcPts val="135"/>
              </a:spcBef>
            </a:pPr>
            <a:r>
              <a:rPr sz="3000" b="0" spc="-10" dirty="0">
                <a:solidFill>
                  <a:srgbClr val="505050"/>
                </a:solidFill>
                <a:latin typeface="Times New Roman"/>
                <a:cs typeface="Times New Roman"/>
              </a:rPr>
              <a:t>Symptoms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73106" y="3652478"/>
            <a:ext cx="67945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0" spc="-50" dirty="0">
                <a:solidFill>
                  <a:srgbClr val="545454"/>
                </a:solidFill>
                <a:latin typeface="Times New Roman"/>
                <a:cs typeface="Times New Roman"/>
              </a:rPr>
              <a:t>•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87967" y="3631142"/>
            <a:ext cx="3942715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dirty="0">
                <a:solidFill>
                  <a:srgbClr val="545454"/>
                </a:solidFill>
                <a:latin typeface="Microsoft Sans Serif"/>
                <a:cs typeface="Microsoft Sans Serif"/>
              </a:rPr>
              <a:t>Tends</a:t>
            </a:r>
            <a:r>
              <a:rPr sz="1250" spc="-20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250" dirty="0">
                <a:solidFill>
                  <a:srgbClr val="545454"/>
                </a:solidFill>
                <a:latin typeface="Microsoft Sans Serif"/>
                <a:cs typeface="Microsoft Sans Serif"/>
              </a:rPr>
              <a:t>to</a:t>
            </a:r>
            <a:r>
              <a:rPr sz="1250" spc="-5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250" dirty="0">
                <a:solidFill>
                  <a:srgbClr val="545454"/>
                </a:solidFill>
                <a:latin typeface="Microsoft Sans Serif"/>
                <a:cs typeface="Microsoft Sans Serif"/>
              </a:rPr>
              <a:t>feel </a:t>
            </a:r>
            <a:r>
              <a:rPr sz="1250" dirty="0">
                <a:solidFill>
                  <a:srgbClr val="FF0000"/>
                </a:solidFill>
                <a:latin typeface="Microsoft Sans Serif"/>
                <a:cs typeface="Microsoft Sans Serif"/>
              </a:rPr>
              <a:t>sharp</a:t>
            </a:r>
            <a:r>
              <a:rPr sz="1250" spc="-1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250" dirty="0">
                <a:solidFill>
                  <a:srgbClr val="545454"/>
                </a:solidFill>
                <a:latin typeface="Microsoft Sans Serif"/>
                <a:cs typeface="Microsoft Sans Serif"/>
              </a:rPr>
              <a:t>as</a:t>
            </a:r>
            <a:r>
              <a:rPr sz="1250" spc="10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250" dirty="0">
                <a:solidFill>
                  <a:srgbClr val="545454"/>
                </a:solidFill>
                <a:latin typeface="Microsoft Sans Serif"/>
                <a:cs typeface="Microsoft Sans Serif"/>
              </a:rPr>
              <a:t>opposed</a:t>
            </a:r>
            <a:r>
              <a:rPr sz="1250" spc="-25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250" dirty="0">
                <a:solidFill>
                  <a:srgbClr val="545454"/>
                </a:solidFill>
                <a:latin typeface="Microsoft Sans Serif"/>
                <a:cs typeface="Microsoft Sans Serif"/>
              </a:rPr>
              <a:t>to</a:t>
            </a:r>
            <a:r>
              <a:rPr sz="1250" spc="20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250" dirty="0">
                <a:solidFill>
                  <a:srgbClr val="545454"/>
                </a:solidFill>
                <a:latin typeface="Microsoft Sans Serif"/>
                <a:cs typeface="Microsoft Sans Serif"/>
              </a:rPr>
              <a:t>dull,</a:t>
            </a:r>
            <a:r>
              <a:rPr sz="1250" spc="-5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250" dirty="0">
                <a:solidFill>
                  <a:srgbClr val="545454"/>
                </a:solidFill>
                <a:latin typeface="Microsoft Sans Serif"/>
                <a:cs typeface="Microsoft Sans Serif"/>
              </a:rPr>
              <a:t>achy</a:t>
            </a:r>
            <a:r>
              <a:rPr sz="1250" spc="-10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250" dirty="0">
                <a:solidFill>
                  <a:srgbClr val="545454"/>
                </a:solidFill>
                <a:latin typeface="Microsoft Sans Serif"/>
                <a:cs typeface="Microsoft Sans Serif"/>
              </a:rPr>
              <a:t>or </a:t>
            </a:r>
            <a:r>
              <a:rPr sz="1250" spc="-10" dirty="0">
                <a:solidFill>
                  <a:srgbClr val="545454"/>
                </a:solidFill>
                <a:latin typeface="Microsoft Sans Serif"/>
                <a:cs typeface="Microsoft Sans Serif"/>
              </a:rPr>
              <a:t>crampy.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73106" y="4006081"/>
            <a:ext cx="67945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0" spc="-50" dirty="0">
                <a:solidFill>
                  <a:srgbClr val="545454"/>
                </a:solidFill>
                <a:latin typeface="Times New Roman"/>
                <a:cs typeface="Times New Roman"/>
              </a:rPr>
              <a:t>•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87967" y="3984738"/>
            <a:ext cx="6076950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dirty="0">
                <a:solidFill>
                  <a:srgbClr val="545454"/>
                </a:solidFill>
                <a:latin typeface="Microsoft Sans Serif"/>
                <a:cs typeface="Microsoft Sans Serif"/>
              </a:rPr>
              <a:t>Feels</a:t>
            </a:r>
            <a:r>
              <a:rPr sz="1250" spc="5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250" dirty="0">
                <a:solidFill>
                  <a:srgbClr val="545454"/>
                </a:solidFill>
                <a:latin typeface="Microsoft Sans Serif"/>
                <a:cs typeface="Microsoft Sans Serif"/>
              </a:rPr>
              <a:t>as</a:t>
            </a:r>
            <a:r>
              <a:rPr sz="1250" spc="30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250" dirty="0">
                <a:solidFill>
                  <a:srgbClr val="545454"/>
                </a:solidFill>
                <a:latin typeface="Microsoft Sans Serif"/>
                <a:cs typeface="Microsoft Sans Serif"/>
              </a:rPr>
              <a:t>if</a:t>
            </a:r>
            <a:r>
              <a:rPr sz="1250" spc="20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250" dirty="0">
                <a:solidFill>
                  <a:srgbClr val="545454"/>
                </a:solidFill>
                <a:latin typeface="Microsoft Sans Serif"/>
                <a:cs typeface="Microsoft Sans Serif"/>
              </a:rPr>
              <a:t>it’s</a:t>
            </a:r>
            <a:r>
              <a:rPr sz="1250" spc="30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250" dirty="0">
                <a:solidFill>
                  <a:srgbClr val="545454"/>
                </a:solidFill>
                <a:latin typeface="Microsoft Sans Serif"/>
                <a:cs typeface="Microsoft Sans Serif"/>
              </a:rPr>
              <a:t>coming</a:t>
            </a:r>
            <a:r>
              <a:rPr sz="1250" spc="15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250" dirty="0">
                <a:solidFill>
                  <a:srgbClr val="545454"/>
                </a:solidFill>
                <a:latin typeface="Microsoft Sans Serif"/>
                <a:cs typeface="Microsoft Sans Serif"/>
              </a:rPr>
              <a:t>from</a:t>
            </a:r>
            <a:r>
              <a:rPr sz="1250" spc="10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250" dirty="0">
                <a:solidFill>
                  <a:srgbClr val="FF0000"/>
                </a:solidFill>
                <a:latin typeface="Microsoft Sans Serif"/>
                <a:cs typeface="Microsoft Sans Serif"/>
              </a:rPr>
              <a:t>inside</a:t>
            </a:r>
            <a:r>
              <a:rPr sz="1250" spc="1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250" dirty="0">
                <a:solidFill>
                  <a:srgbClr val="FF0000"/>
                </a:solidFill>
                <a:latin typeface="Microsoft Sans Serif"/>
                <a:cs typeface="Microsoft Sans Serif"/>
              </a:rPr>
              <a:t>or</a:t>
            </a:r>
            <a:r>
              <a:rPr sz="1250" spc="1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250" dirty="0">
                <a:solidFill>
                  <a:srgbClr val="FF0000"/>
                </a:solidFill>
                <a:latin typeface="Microsoft Sans Serif"/>
                <a:cs typeface="Microsoft Sans Serif"/>
              </a:rPr>
              <a:t>near your</a:t>
            </a:r>
            <a:r>
              <a:rPr sz="1250" spc="2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250" dirty="0">
                <a:solidFill>
                  <a:srgbClr val="FF0000"/>
                </a:solidFill>
                <a:latin typeface="Microsoft Sans Serif"/>
                <a:cs typeface="Microsoft Sans Serif"/>
              </a:rPr>
              <a:t>anus</a:t>
            </a:r>
            <a:r>
              <a:rPr sz="1250" spc="-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250" dirty="0">
                <a:solidFill>
                  <a:srgbClr val="545454"/>
                </a:solidFill>
                <a:latin typeface="Microsoft Sans Serif"/>
                <a:cs typeface="Microsoft Sans Serif"/>
              </a:rPr>
              <a:t>(instead</a:t>
            </a:r>
            <a:r>
              <a:rPr sz="1250" spc="15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250" dirty="0">
                <a:solidFill>
                  <a:srgbClr val="545454"/>
                </a:solidFill>
                <a:latin typeface="Microsoft Sans Serif"/>
                <a:cs typeface="Microsoft Sans Serif"/>
              </a:rPr>
              <a:t>of</a:t>
            </a:r>
            <a:r>
              <a:rPr sz="1250" spc="20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250" dirty="0">
                <a:solidFill>
                  <a:srgbClr val="545454"/>
                </a:solidFill>
                <a:latin typeface="Microsoft Sans Serif"/>
                <a:cs typeface="Microsoft Sans Serif"/>
              </a:rPr>
              <a:t>farther</a:t>
            </a:r>
            <a:r>
              <a:rPr sz="1250" spc="-5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250" dirty="0">
                <a:solidFill>
                  <a:srgbClr val="545454"/>
                </a:solidFill>
                <a:latin typeface="Microsoft Sans Serif"/>
                <a:cs typeface="Microsoft Sans Serif"/>
              </a:rPr>
              <a:t>up</a:t>
            </a:r>
            <a:r>
              <a:rPr sz="1250" spc="20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250" dirty="0">
                <a:solidFill>
                  <a:srgbClr val="545454"/>
                </a:solidFill>
                <a:latin typeface="Microsoft Sans Serif"/>
                <a:cs typeface="Microsoft Sans Serif"/>
              </a:rPr>
              <a:t>inside</a:t>
            </a:r>
            <a:r>
              <a:rPr sz="1250" spc="10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250" spc="-10" dirty="0">
                <a:solidFill>
                  <a:srgbClr val="545454"/>
                </a:solidFill>
                <a:latin typeface="Microsoft Sans Serif"/>
                <a:cs typeface="Microsoft Sans Serif"/>
              </a:rPr>
              <a:t>you).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73106" y="4359610"/>
            <a:ext cx="67945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0" spc="-50" dirty="0">
                <a:solidFill>
                  <a:srgbClr val="545454"/>
                </a:solidFill>
                <a:latin typeface="Times New Roman"/>
                <a:cs typeface="Times New Roman"/>
              </a:rPr>
              <a:t>•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87967" y="4338334"/>
            <a:ext cx="4610735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dirty="0">
                <a:solidFill>
                  <a:srgbClr val="545454"/>
                </a:solidFill>
                <a:latin typeface="Microsoft Sans Serif"/>
                <a:cs typeface="Microsoft Sans Serif"/>
              </a:rPr>
              <a:t>Usually</a:t>
            </a:r>
            <a:r>
              <a:rPr sz="1250" spc="30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250" dirty="0">
                <a:solidFill>
                  <a:srgbClr val="545454"/>
                </a:solidFill>
                <a:latin typeface="Microsoft Sans Serif"/>
                <a:cs typeface="Microsoft Sans Serif"/>
              </a:rPr>
              <a:t>happens</a:t>
            </a:r>
            <a:r>
              <a:rPr sz="1250" spc="-5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250" dirty="0">
                <a:solidFill>
                  <a:srgbClr val="FF0000"/>
                </a:solidFill>
                <a:latin typeface="Microsoft Sans Serif"/>
                <a:cs typeface="Microsoft Sans Serif"/>
              </a:rPr>
              <a:t>out</a:t>
            </a:r>
            <a:r>
              <a:rPr sz="1250" spc="1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250" dirty="0">
                <a:solidFill>
                  <a:srgbClr val="FF0000"/>
                </a:solidFill>
                <a:latin typeface="Microsoft Sans Serif"/>
                <a:cs typeface="Microsoft Sans Serif"/>
              </a:rPr>
              <a:t>of</a:t>
            </a:r>
            <a:r>
              <a:rPr sz="1250" spc="1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250" dirty="0">
                <a:solidFill>
                  <a:srgbClr val="FF0000"/>
                </a:solidFill>
                <a:latin typeface="Microsoft Sans Serif"/>
                <a:cs typeface="Microsoft Sans Serif"/>
              </a:rPr>
              <a:t>nowhere</a:t>
            </a:r>
            <a:r>
              <a:rPr sz="1250" dirty="0">
                <a:solidFill>
                  <a:srgbClr val="545454"/>
                </a:solidFill>
                <a:latin typeface="Microsoft Sans Serif"/>
                <a:cs typeface="Microsoft Sans Serif"/>
              </a:rPr>
              <a:t>,</a:t>
            </a:r>
            <a:r>
              <a:rPr sz="1250" spc="10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250" dirty="0">
                <a:solidFill>
                  <a:srgbClr val="545454"/>
                </a:solidFill>
                <a:latin typeface="Microsoft Sans Serif"/>
                <a:cs typeface="Microsoft Sans Serif"/>
              </a:rPr>
              <a:t>although</a:t>
            </a:r>
            <a:r>
              <a:rPr sz="1250" spc="-10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250" dirty="0">
                <a:solidFill>
                  <a:srgbClr val="545454"/>
                </a:solidFill>
                <a:latin typeface="Microsoft Sans Serif"/>
                <a:cs typeface="Microsoft Sans Serif"/>
              </a:rPr>
              <a:t>there</a:t>
            </a:r>
            <a:r>
              <a:rPr sz="1250" spc="10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250" dirty="0">
                <a:solidFill>
                  <a:srgbClr val="545454"/>
                </a:solidFill>
                <a:latin typeface="Microsoft Sans Serif"/>
                <a:cs typeface="Microsoft Sans Serif"/>
              </a:rPr>
              <a:t>may</a:t>
            </a:r>
            <a:r>
              <a:rPr sz="1250" spc="25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250" dirty="0">
                <a:solidFill>
                  <a:srgbClr val="545454"/>
                </a:solidFill>
                <a:latin typeface="Microsoft Sans Serif"/>
                <a:cs typeface="Microsoft Sans Serif"/>
              </a:rPr>
              <a:t>be</a:t>
            </a:r>
            <a:r>
              <a:rPr sz="1250" spc="5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250" spc="-10" dirty="0">
                <a:solidFill>
                  <a:srgbClr val="545454"/>
                </a:solidFill>
                <a:latin typeface="Microsoft Sans Serif"/>
                <a:cs typeface="Microsoft Sans Serif"/>
              </a:rPr>
              <a:t>triggers.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73106" y="4713176"/>
            <a:ext cx="67945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0" spc="-50" dirty="0">
                <a:solidFill>
                  <a:srgbClr val="545454"/>
                </a:solidFill>
                <a:latin typeface="Times New Roman"/>
                <a:cs typeface="Times New Roman"/>
              </a:rPr>
              <a:t>•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87967" y="4691862"/>
            <a:ext cx="5006340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dirty="0">
                <a:solidFill>
                  <a:srgbClr val="545454"/>
                </a:solidFill>
                <a:latin typeface="Microsoft Sans Serif"/>
                <a:cs typeface="Microsoft Sans Serif"/>
              </a:rPr>
              <a:t>Can</a:t>
            </a:r>
            <a:r>
              <a:rPr sz="1250" spc="10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250" dirty="0">
                <a:solidFill>
                  <a:srgbClr val="545454"/>
                </a:solidFill>
                <a:latin typeface="Microsoft Sans Serif"/>
                <a:cs typeface="Microsoft Sans Serif"/>
              </a:rPr>
              <a:t>start</a:t>
            </a:r>
            <a:r>
              <a:rPr sz="1250" spc="20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250" dirty="0">
                <a:solidFill>
                  <a:srgbClr val="545454"/>
                </a:solidFill>
                <a:latin typeface="Microsoft Sans Serif"/>
                <a:cs typeface="Microsoft Sans Serif"/>
              </a:rPr>
              <a:t>during the</a:t>
            </a:r>
            <a:r>
              <a:rPr sz="1250" spc="15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250" dirty="0">
                <a:solidFill>
                  <a:srgbClr val="FF0000"/>
                </a:solidFill>
                <a:latin typeface="Microsoft Sans Serif"/>
                <a:cs typeface="Microsoft Sans Serif"/>
              </a:rPr>
              <a:t>day</a:t>
            </a:r>
            <a:r>
              <a:rPr sz="1250" spc="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250" dirty="0">
                <a:solidFill>
                  <a:srgbClr val="FF0000"/>
                </a:solidFill>
                <a:latin typeface="Microsoft Sans Serif"/>
                <a:cs typeface="Microsoft Sans Serif"/>
              </a:rPr>
              <a:t>or</a:t>
            </a:r>
            <a:r>
              <a:rPr sz="1250" spc="3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250" dirty="0">
                <a:solidFill>
                  <a:srgbClr val="FF0000"/>
                </a:solidFill>
                <a:latin typeface="Microsoft Sans Serif"/>
                <a:cs typeface="Microsoft Sans Serif"/>
              </a:rPr>
              <a:t>at</a:t>
            </a:r>
            <a:r>
              <a:rPr sz="1250" spc="2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250" dirty="0">
                <a:solidFill>
                  <a:srgbClr val="FF0000"/>
                </a:solidFill>
                <a:latin typeface="Microsoft Sans Serif"/>
                <a:cs typeface="Microsoft Sans Serif"/>
              </a:rPr>
              <a:t>night</a:t>
            </a:r>
            <a:r>
              <a:rPr sz="1250" spc="1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250" dirty="0">
                <a:solidFill>
                  <a:srgbClr val="545454"/>
                </a:solidFill>
                <a:latin typeface="Microsoft Sans Serif"/>
                <a:cs typeface="Microsoft Sans Serif"/>
              </a:rPr>
              <a:t>(potentially</a:t>
            </a:r>
            <a:r>
              <a:rPr sz="1250" spc="10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250" dirty="0">
                <a:solidFill>
                  <a:srgbClr val="545454"/>
                </a:solidFill>
                <a:latin typeface="Microsoft Sans Serif"/>
                <a:cs typeface="Microsoft Sans Serif"/>
              </a:rPr>
              <a:t>waking</a:t>
            </a:r>
            <a:r>
              <a:rPr sz="1250" spc="20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250" dirty="0">
                <a:solidFill>
                  <a:srgbClr val="545454"/>
                </a:solidFill>
                <a:latin typeface="Microsoft Sans Serif"/>
                <a:cs typeface="Microsoft Sans Serif"/>
              </a:rPr>
              <a:t>you</a:t>
            </a:r>
            <a:r>
              <a:rPr sz="1250" spc="20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250" dirty="0">
                <a:solidFill>
                  <a:srgbClr val="545454"/>
                </a:solidFill>
                <a:latin typeface="Microsoft Sans Serif"/>
                <a:cs typeface="Microsoft Sans Serif"/>
              </a:rPr>
              <a:t>from</a:t>
            </a:r>
            <a:r>
              <a:rPr sz="1250" spc="25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250" spc="-10" dirty="0">
                <a:solidFill>
                  <a:srgbClr val="545454"/>
                </a:solidFill>
                <a:latin typeface="Microsoft Sans Serif"/>
                <a:cs typeface="Microsoft Sans Serif"/>
              </a:rPr>
              <a:t>sleep)</a:t>
            </a:r>
            <a:endParaRPr sz="125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14970" y="2011132"/>
            <a:ext cx="81280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spc="-50" dirty="0">
                <a:solidFill>
                  <a:srgbClr val="505050"/>
                </a:solidFill>
                <a:latin typeface="Times New Roman"/>
                <a:cs typeface="Times New Roman"/>
              </a:rPr>
              <a:t>•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14970" y="3158752"/>
            <a:ext cx="81280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spc="-50" dirty="0">
                <a:solidFill>
                  <a:srgbClr val="505050"/>
                </a:solidFill>
                <a:latin typeface="Times New Roman"/>
                <a:cs typeface="Times New Roman"/>
              </a:rPr>
              <a:t>•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97855" y="1980688"/>
            <a:ext cx="8460740" cy="141795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3970" marR="332740">
              <a:lnSpc>
                <a:spcPts val="1900"/>
              </a:lnSpc>
              <a:spcBef>
                <a:spcPts val="225"/>
              </a:spcBef>
            </a:pPr>
            <a:r>
              <a:rPr sz="1650" dirty="0">
                <a:solidFill>
                  <a:srgbClr val="505050"/>
                </a:solidFill>
                <a:latin typeface="Times New Roman"/>
                <a:cs typeface="Times New Roman"/>
              </a:rPr>
              <a:t>The</a:t>
            </a:r>
            <a:r>
              <a:rPr sz="1650" spc="70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505050"/>
                </a:solidFill>
                <a:latin typeface="Times New Roman"/>
                <a:cs typeface="Times New Roman"/>
              </a:rPr>
              <a:t>primary</a:t>
            </a:r>
            <a:r>
              <a:rPr sz="1650" spc="80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505050"/>
                </a:solidFill>
                <a:latin typeface="Times New Roman"/>
                <a:cs typeface="Times New Roman"/>
              </a:rPr>
              <a:t>symptom</a:t>
            </a:r>
            <a:r>
              <a:rPr sz="1650" spc="130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505050"/>
                </a:solidFill>
                <a:latin typeface="Times New Roman"/>
                <a:cs typeface="Times New Roman"/>
              </a:rPr>
              <a:t>of</a:t>
            </a:r>
            <a:r>
              <a:rPr sz="1650" spc="75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505050"/>
                </a:solidFill>
                <a:latin typeface="Times New Roman"/>
                <a:cs typeface="Times New Roman"/>
              </a:rPr>
              <a:t>proctalgia</a:t>
            </a:r>
            <a:r>
              <a:rPr sz="1650" spc="60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505050"/>
                </a:solidFill>
                <a:latin typeface="Times New Roman"/>
                <a:cs typeface="Times New Roman"/>
              </a:rPr>
              <a:t>fugax</a:t>
            </a:r>
            <a:r>
              <a:rPr sz="1650" spc="100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505050"/>
                </a:solidFill>
                <a:latin typeface="Times New Roman"/>
                <a:cs typeface="Times New Roman"/>
              </a:rPr>
              <a:t>is</a:t>
            </a:r>
            <a:r>
              <a:rPr sz="1650" spc="80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505050"/>
                </a:solidFill>
                <a:latin typeface="Times New Roman"/>
                <a:cs typeface="Times New Roman"/>
              </a:rPr>
              <a:t>anal</a:t>
            </a:r>
            <a:r>
              <a:rPr sz="1650" spc="70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505050"/>
                </a:solidFill>
                <a:latin typeface="Times New Roman"/>
                <a:cs typeface="Times New Roman"/>
              </a:rPr>
              <a:t>pain</a:t>
            </a:r>
            <a:r>
              <a:rPr sz="1650" spc="80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505050"/>
                </a:solidFill>
                <a:latin typeface="Times New Roman"/>
                <a:cs typeface="Times New Roman"/>
              </a:rPr>
              <a:t>that</a:t>
            </a:r>
            <a:r>
              <a:rPr sz="1650" spc="114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505050"/>
                </a:solidFill>
                <a:latin typeface="Times New Roman"/>
                <a:cs typeface="Times New Roman"/>
              </a:rPr>
              <a:t>occurs</a:t>
            </a:r>
            <a:r>
              <a:rPr sz="1650" spc="65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505050"/>
                </a:solidFill>
                <a:latin typeface="Times New Roman"/>
                <a:cs typeface="Times New Roman"/>
              </a:rPr>
              <a:t>in</a:t>
            </a:r>
            <a:r>
              <a:rPr sz="1650" spc="80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505050"/>
                </a:solidFill>
                <a:latin typeface="Times New Roman"/>
                <a:cs typeface="Times New Roman"/>
              </a:rPr>
              <a:t>brief</a:t>
            </a:r>
            <a:r>
              <a:rPr sz="1650" spc="75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505050"/>
                </a:solidFill>
                <a:latin typeface="Times New Roman"/>
                <a:cs typeface="Times New Roman"/>
              </a:rPr>
              <a:t>(30</a:t>
            </a:r>
            <a:r>
              <a:rPr sz="1650" spc="65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505050"/>
                </a:solidFill>
                <a:latin typeface="Times New Roman"/>
                <a:cs typeface="Times New Roman"/>
              </a:rPr>
              <a:t>minutes</a:t>
            </a:r>
            <a:r>
              <a:rPr sz="1650" spc="110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505050"/>
                </a:solidFill>
                <a:latin typeface="Times New Roman"/>
                <a:cs typeface="Times New Roman"/>
              </a:rPr>
              <a:t>or</a:t>
            </a:r>
            <a:r>
              <a:rPr sz="1650" spc="75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650" spc="-10" dirty="0">
                <a:solidFill>
                  <a:srgbClr val="505050"/>
                </a:solidFill>
                <a:latin typeface="Times New Roman"/>
                <a:cs typeface="Times New Roman"/>
              </a:rPr>
              <a:t>less) episodes</a:t>
            </a:r>
            <a:endParaRPr sz="1650">
              <a:latin typeface="Times New Roman"/>
              <a:cs typeface="Times New Roman"/>
            </a:endParaRPr>
          </a:p>
          <a:p>
            <a:pPr marL="13970">
              <a:lnSpc>
                <a:spcPts val="1910"/>
              </a:lnSpc>
              <a:spcBef>
                <a:spcPts val="110"/>
              </a:spcBef>
            </a:pPr>
            <a:r>
              <a:rPr sz="1650" spc="-20" dirty="0">
                <a:solidFill>
                  <a:srgbClr val="505050"/>
                </a:solidFill>
                <a:latin typeface="Times New Roman"/>
                <a:cs typeface="Times New Roman"/>
              </a:rPr>
              <a:t>Patients</a:t>
            </a:r>
            <a:r>
              <a:rPr sz="1650" spc="-45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505050"/>
                </a:solidFill>
                <a:latin typeface="Times New Roman"/>
                <a:cs typeface="Times New Roman"/>
              </a:rPr>
              <a:t>are</a:t>
            </a:r>
            <a:r>
              <a:rPr sz="1650" spc="-40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650" spc="-25" dirty="0">
                <a:solidFill>
                  <a:srgbClr val="505050"/>
                </a:solidFill>
                <a:latin typeface="Times New Roman"/>
                <a:cs typeface="Times New Roman"/>
              </a:rPr>
              <a:t>asymptomatic</a:t>
            </a:r>
            <a:r>
              <a:rPr sz="1650" spc="15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650" spc="-20" dirty="0">
                <a:solidFill>
                  <a:srgbClr val="505050"/>
                </a:solidFill>
                <a:latin typeface="Times New Roman"/>
                <a:cs typeface="Times New Roman"/>
              </a:rPr>
              <a:t>between</a:t>
            </a:r>
            <a:r>
              <a:rPr sz="1650" spc="-30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650" spc="-10" dirty="0">
                <a:solidFill>
                  <a:srgbClr val="505050"/>
                </a:solidFill>
                <a:latin typeface="Times New Roman"/>
                <a:cs typeface="Times New Roman"/>
              </a:rPr>
              <a:t>episodes</a:t>
            </a:r>
            <a:endParaRPr sz="1650">
              <a:latin typeface="Times New Roman"/>
              <a:cs typeface="Times New Roman"/>
            </a:endParaRPr>
          </a:p>
          <a:p>
            <a:pPr marL="12700">
              <a:lnSpc>
                <a:spcPts val="1910"/>
              </a:lnSpc>
            </a:pPr>
            <a:r>
              <a:rPr sz="1650" dirty="0">
                <a:solidFill>
                  <a:srgbClr val="505050"/>
                </a:solidFill>
                <a:latin typeface="Times New Roman"/>
                <a:cs typeface="Times New Roman"/>
              </a:rPr>
              <a:t>Symptoms</a:t>
            </a:r>
            <a:r>
              <a:rPr sz="1650" spc="110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505050"/>
                </a:solidFill>
                <a:latin typeface="Times New Roman"/>
                <a:cs typeface="Times New Roman"/>
              </a:rPr>
              <a:t>are</a:t>
            </a:r>
            <a:r>
              <a:rPr sz="1650" spc="50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505050"/>
                </a:solidFill>
                <a:latin typeface="Times New Roman"/>
                <a:cs typeface="Times New Roman"/>
              </a:rPr>
              <a:t>often</a:t>
            </a:r>
            <a:r>
              <a:rPr sz="1650" spc="55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505050"/>
                </a:solidFill>
                <a:latin typeface="Times New Roman"/>
                <a:cs typeface="Times New Roman"/>
              </a:rPr>
              <a:t>severe</a:t>
            </a:r>
            <a:r>
              <a:rPr sz="1650" spc="50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505050"/>
                </a:solidFill>
                <a:latin typeface="Times New Roman"/>
                <a:cs typeface="Times New Roman"/>
              </a:rPr>
              <a:t>enough</a:t>
            </a:r>
            <a:r>
              <a:rPr sz="1650" spc="55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505050"/>
                </a:solidFill>
                <a:latin typeface="Times New Roman"/>
                <a:cs typeface="Times New Roman"/>
              </a:rPr>
              <a:t>to</a:t>
            </a:r>
            <a:r>
              <a:rPr sz="1650" spc="55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505050"/>
                </a:solidFill>
                <a:latin typeface="Times New Roman"/>
                <a:cs typeface="Times New Roman"/>
              </a:rPr>
              <a:t>cause</a:t>
            </a:r>
            <a:r>
              <a:rPr sz="1650" spc="60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505050"/>
                </a:solidFill>
                <a:latin typeface="Times New Roman"/>
                <a:cs typeface="Times New Roman"/>
              </a:rPr>
              <a:t>you</a:t>
            </a:r>
            <a:r>
              <a:rPr sz="1650" spc="70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505050"/>
                </a:solidFill>
                <a:latin typeface="Times New Roman"/>
                <a:cs typeface="Times New Roman"/>
              </a:rPr>
              <a:t>to</a:t>
            </a:r>
            <a:r>
              <a:rPr sz="1650" spc="55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505050"/>
                </a:solidFill>
                <a:latin typeface="Times New Roman"/>
                <a:cs typeface="Times New Roman"/>
              </a:rPr>
              <a:t>stay</a:t>
            </a:r>
            <a:r>
              <a:rPr sz="1650" spc="55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505050"/>
                </a:solidFill>
                <a:latin typeface="Times New Roman"/>
                <a:cs typeface="Times New Roman"/>
              </a:rPr>
              <a:t>home</a:t>
            </a:r>
            <a:r>
              <a:rPr sz="1650" spc="75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505050"/>
                </a:solidFill>
                <a:latin typeface="Times New Roman"/>
                <a:cs typeface="Times New Roman"/>
              </a:rPr>
              <a:t>from</a:t>
            </a:r>
            <a:r>
              <a:rPr sz="1650" spc="60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505050"/>
                </a:solidFill>
                <a:latin typeface="Times New Roman"/>
                <a:cs typeface="Times New Roman"/>
              </a:rPr>
              <a:t>school</a:t>
            </a:r>
            <a:r>
              <a:rPr sz="1650" spc="40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505050"/>
                </a:solidFill>
                <a:latin typeface="Times New Roman"/>
                <a:cs typeface="Times New Roman"/>
              </a:rPr>
              <a:t>or</a:t>
            </a:r>
            <a:r>
              <a:rPr sz="1650" spc="50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505050"/>
                </a:solidFill>
                <a:latin typeface="Times New Roman"/>
                <a:cs typeface="Times New Roman"/>
              </a:rPr>
              <a:t>delay</a:t>
            </a:r>
            <a:r>
              <a:rPr sz="1650" spc="55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505050"/>
                </a:solidFill>
                <a:latin typeface="Times New Roman"/>
                <a:cs typeface="Times New Roman"/>
              </a:rPr>
              <a:t>going</a:t>
            </a:r>
            <a:r>
              <a:rPr sz="1650" spc="40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505050"/>
                </a:solidFill>
                <a:latin typeface="Times New Roman"/>
                <a:cs typeface="Times New Roman"/>
              </a:rPr>
              <a:t>to</a:t>
            </a:r>
            <a:r>
              <a:rPr sz="1650" spc="55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650" spc="-10" dirty="0">
                <a:solidFill>
                  <a:srgbClr val="505050"/>
                </a:solidFill>
                <a:latin typeface="Times New Roman"/>
                <a:cs typeface="Times New Roman"/>
              </a:rPr>
              <a:t>work.</a:t>
            </a:r>
            <a:endParaRPr sz="1650">
              <a:latin typeface="Times New Roman"/>
              <a:cs typeface="Times New Roman"/>
            </a:endParaRPr>
          </a:p>
          <a:p>
            <a:pPr marL="13970">
              <a:lnSpc>
                <a:spcPct val="100000"/>
              </a:lnSpc>
              <a:spcBef>
                <a:spcPts val="1130"/>
              </a:spcBef>
            </a:pPr>
            <a:r>
              <a:rPr sz="1650" dirty="0">
                <a:solidFill>
                  <a:srgbClr val="505050"/>
                </a:solidFill>
                <a:latin typeface="Times New Roman"/>
                <a:cs typeface="Times New Roman"/>
              </a:rPr>
              <a:t>The</a:t>
            </a:r>
            <a:r>
              <a:rPr sz="1650" spc="105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505050"/>
                </a:solidFill>
                <a:latin typeface="Times New Roman"/>
                <a:cs typeface="Times New Roman"/>
              </a:rPr>
              <a:t>pain</a:t>
            </a:r>
            <a:r>
              <a:rPr sz="1650" spc="100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505050"/>
                </a:solidFill>
                <a:latin typeface="Times New Roman"/>
                <a:cs typeface="Times New Roman"/>
              </a:rPr>
              <a:t>associated</a:t>
            </a:r>
            <a:r>
              <a:rPr sz="1650" spc="130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505050"/>
                </a:solidFill>
                <a:latin typeface="Times New Roman"/>
                <a:cs typeface="Times New Roman"/>
              </a:rPr>
              <a:t>with</a:t>
            </a:r>
            <a:r>
              <a:rPr sz="1650" spc="100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505050"/>
                </a:solidFill>
                <a:latin typeface="Times New Roman"/>
                <a:cs typeface="Times New Roman"/>
              </a:rPr>
              <a:t>proctalgia</a:t>
            </a:r>
            <a:r>
              <a:rPr sz="1650" spc="110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650" spc="-10" dirty="0">
                <a:solidFill>
                  <a:srgbClr val="505050"/>
                </a:solidFill>
                <a:latin typeface="Times New Roman"/>
                <a:cs typeface="Times New Roman"/>
              </a:rPr>
              <a:t>fugax:</a:t>
            </a:r>
            <a:endParaRPr sz="165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04290" y="2405481"/>
            <a:ext cx="92075" cy="568325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sz="1250" spc="-50" dirty="0">
                <a:solidFill>
                  <a:srgbClr val="505050"/>
                </a:solidFill>
                <a:latin typeface="Times New Roman"/>
                <a:cs typeface="Times New Roman"/>
              </a:rPr>
              <a:t>•</a:t>
            </a:r>
            <a:endParaRPr sz="1250">
              <a:latin typeface="Times New Roman"/>
              <a:cs typeface="Times New Roman"/>
            </a:endParaRPr>
          </a:p>
          <a:p>
            <a:pPr marL="22860">
              <a:lnSpc>
                <a:spcPct val="100000"/>
              </a:lnSpc>
              <a:spcBef>
                <a:spcPts val="635"/>
              </a:spcBef>
            </a:pPr>
            <a:r>
              <a:rPr sz="1250" spc="-50" dirty="0">
                <a:solidFill>
                  <a:srgbClr val="505050"/>
                </a:solidFill>
                <a:latin typeface="Times New Roman"/>
                <a:cs typeface="Times New Roman"/>
              </a:rPr>
              <a:t>•</a:t>
            </a:r>
            <a:endParaRPr sz="12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57655"/>
            <a:ext cx="10058400" cy="565861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980374" y="1409283"/>
            <a:ext cx="3728720" cy="4883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000" b="0" spc="75" dirty="0">
                <a:solidFill>
                  <a:srgbClr val="505050"/>
                </a:solidFill>
                <a:latin typeface="Times New Roman"/>
                <a:cs typeface="Times New Roman"/>
              </a:rPr>
              <a:t>Leavator</a:t>
            </a:r>
            <a:r>
              <a:rPr sz="3000" b="0" spc="145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3000" b="0" dirty="0">
                <a:solidFill>
                  <a:srgbClr val="505050"/>
                </a:solidFill>
                <a:latin typeface="Times New Roman"/>
                <a:cs typeface="Times New Roman"/>
              </a:rPr>
              <a:t>ani</a:t>
            </a:r>
            <a:r>
              <a:rPr sz="3000" b="0" spc="135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3000" b="0" spc="40" dirty="0">
                <a:solidFill>
                  <a:srgbClr val="505050"/>
                </a:solidFill>
                <a:latin typeface="Times New Roman"/>
                <a:cs typeface="Times New Roman"/>
              </a:rPr>
              <a:t>syndrome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59368" y="2703034"/>
            <a:ext cx="6604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0" dirty="0">
                <a:solidFill>
                  <a:srgbClr val="545454"/>
                </a:solidFill>
                <a:latin typeface="Times New Roman"/>
                <a:cs typeface="Times New Roman"/>
              </a:rPr>
              <a:t>•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14563" y="2238267"/>
            <a:ext cx="8826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0" dirty="0">
                <a:solidFill>
                  <a:srgbClr val="505050"/>
                </a:solidFill>
                <a:latin typeface="Times New Roman"/>
                <a:cs typeface="Times New Roman"/>
              </a:rPr>
              <a:t>•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23428" y="2190981"/>
            <a:ext cx="106807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spc="-10" dirty="0">
                <a:solidFill>
                  <a:srgbClr val="505050"/>
                </a:solidFill>
                <a:latin typeface="Times New Roman"/>
                <a:cs typeface="Times New Roman"/>
              </a:rPr>
              <a:t>Definition: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0546" y="2683240"/>
            <a:ext cx="79622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545454"/>
                </a:solidFill>
                <a:latin typeface="Microsoft Sans Serif"/>
                <a:cs typeface="Microsoft Sans Serif"/>
              </a:rPr>
              <a:t>It</a:t>
            </a:r>
            <a:r>
              <a:rPr sz="1200" spc="-40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545454"/>
                </a:solidFill>
                <a:latin typeface="Microsoft Sans Serif"/>
                <a:cs typeface="Microsoft Sans Serif"/>
              </a:rPr>
              <a:t>is</a:t>
            </a:r>
            <a:r>
              <a:rPr sz="1200" spc="-30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FF0000"/>
                </a:solidFill>
                <a:latin typeface="Microsoft Sans Serif"/>
                <a:cs typeface="Microsoft Sans Serif"/>
              </a:rPr>
              <a:t>a</a:t>
            </a:r>
            <a:r>
              <a:rPr sz="1200" spc="-2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FF0000"/>
                </a:solidFill>
                <a:latin typeface="Microsoft Sans Serif"/>
                <a:cs typeface="Microsoft Sans Serif"/>
              </a:rPr>
              <a:t>more</a:t>
            </a:r>
            <a:r>
              <a:rPr sz="1200" spc="-3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FF0000"/>
                </a:solidFill>
                <a:latin typeface="Microsoft Sans Serif"/>
                <a:cs typeface="Microsoft Sans Serif"/>
              </a:rPr>
              <a:t>chronic</a:t>
            </a:r>
            <a:r>
              <a:rPr sz="1200" spc="-3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545454"/>
                </a:solidFill>
                <a:latin typeface="Microsoft Sans Serif"/>
                <a:cs typeface="Microsoft Sans Serif"/>
              </a:rPr>
              <a:t>form</a:t>
            </a:r>
            <a:r>
              <a:rPr sz="1200" spc="-45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545454"/>
                </a:solidFill>
                <a:latin typeface="Microsoft Sans Serif"/>
                <a:cs typeface="Microsoft Sans Serif"/>
              </a:rPr>
              <a:t>of</a:t>
            </a:r>
            <a:r>
              <a:rPr sz="1200" spc="-35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545454"/>
                </a:solidFill>
                <a:latin typeface="Microsoft Sans Serif"/>
                <a:cs typeface="Microsoft Sans Serif"/>
              </a:rPr>
              <a:t>the</a:t>
            </a:r>
            <a:r>
              <a:rPr sz="1200" spc="-35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545454"/>
                </a:solidFill>
                <a:latin typeface="Microsoft Sans Serif"/>
                <a:cs typeface="Microsoft Sans Serif"/>
              </a:rPr>
              <a:t>disease</a:t>
            </a:r>
            <a:r>
              <a:rPr sz="1200" spc="-25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545454"/>
                </a:solidFill>
                <a:latin typeface="Microsoft Sans Serif"/>
                <a:cs typeface="Microsoft Sans Serif"/>
              </a:rPr>
              <a:t>(Proctalgia</a:t>
            </a:r>
            <a:r>
              <a:rPr sz="1200" spc="-15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545454"/>
                </a:solidFill>
                <a:latin typeface="Microsoft Sans Serif"/>
                <a:cs typeface="Microsoft Sans Serif"/>
              </a:rPr>
              <a:t>Fugax)</a:t>
            </a:r>
            <a:r>
              <a:rPr sz="1200" spc="-15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545454"/>
                </a:solidFill>
                <a:latin typeface="Microsoft Sans Serif"/>
                <a:cs typeface="Microsoft Sans Serif"/>
              </a:rPr>
              <a:t>and</a:t>
            </a:r>
            <a:r>
              <a:rPr sz="1200" spc="-30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545454"/>
                </a:solidFill>
                <a:latin typeface="Microsoft Sans Serif"/>
                <a:cs typeface="Microsoft Sans Serif"/>
              </a:rPr>
              <a:t>can</a:t>
            </a:r>
            <a:r>
              <a:rPr sz="1200" spc="-25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545454"/>
                </a:solidFill>
                <a:latin typeface="Microsoft Sans Serif"/>
                <a:cs typeface="Microsoft Sans Serif"/>
              </a:rPr>
              <a:t>be</a:t>
            </a:r>
            <a:r>
              <a:rPr sz="1200" spc="-35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545454"/>
                </a:solidFill>
                <a:latin typeface="Microsoft Sans Serif"/>
                <a:cs typeface="Microsoft Sans Serif"/>
              </a:rPr>
              <a:t>associated</a:t>
            </a:r>
            <a:r>
              <a:rPr sz="1200" spc="-35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545454"/>
                </a:solidFill>
                <a:latin typeface="Microsoft Sans Serif"/>
                <a:cs typeface="Microsoft Sans Serif"/>
              </a:rPr>
              <a:t>with</a:t>
            </a:r>
            <a:r>
              <a:rPr sz="1200" spc="-15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545454"/>
                </a:solidFill>
                <a:latin typeface="Microsoft Sans Serif"/>
                <a:cs typeface="Microsoft Sans Serif"/>
              </a:rPr>
              <a:t>severe</a:t>
            </a:r>
            <a:r>
              <a:rPr sz="1200" spc="-25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545454"/>
                </a:solidFill>
                <a:latin typeface="Microsoft Sans Serif"/>
                <a:cs typeface="Microsoft Sans Serif"/>
              </a:rPr>
              <a:t>evacuatory</a:t>
            </a:r>
            <a:r>
              <a:rPr sz="1200" spc="-30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545454"/>
                </a:solidFill>
                <a:latin typeface="Microsoft Sans Serif"/>
                <a:cs typeface="Microsoft Sans Serif"/>
              </a:rPr>
              <a:t>dysfunction</a:t>
            </a:r>
            <a:r>
              <a:rPr sz="1200" spc="-50" dirty="0">
                <a:solidFill>
                  <a:srgbClr val="545454"/>
                </a:solidFill>
                <a:latin typeface="Microsoft Sans Serif"/>
                <a:cs typeface="Microsoft Sans Serif"/>
              </a:rPr>
              <a:t> .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0807" y="3215133"/>
            <a:ext cx="8826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0" dirty="0">
                <a:solidFill>
                  <a:srgbClr val="505050"/>
                </a:solidFill>
                <a:latin typeface="Times New Roman"/>
                <a:cs typeface="Times New Roman"/>
              </a:rPr>
              <a:t>•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39598" y="3169428"/>
            <a:ext cx="4705985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dirty="0">
                <a:solidFill>
                  <a:srgbClr val="505050"/>
                </a:solidFill>
                <a:latin typeface="Times New Roman"/>
                <a:cs typeface="Times New Roman"/>
              </a:rPr>
              <a:t>The</a:t>
            </a:r>
            <a:r>
              <a:rPr sz="1900" spc="60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505050"/>
                </a:solidFill>
                <a:latin typeface="Times New Roman"/>
                <a:cs typeface="Times New Roman"/>
              </a:rPr>
              <a:t>symptoms</a:t>
            </a:r>
            <a:r>
              <a:rPr sz="1900" spc="105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505050"/>
                </a:solidFill>
                <a:latin typeface="Times New Roman"/>
                <a:cs typeface="Times New Roman"/>
              </a:rPr>
              <a:t>of</a:t>
            </a:r>
            <a:r>
              <a:rPr sz="1900" spc="45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505050"/>
                </a:solidFill>
                <a:latin typeface="Times New Roman"/>
                <a:cs typeface="Times New Roman"/>
              </a:rPr>
              <a:t>levator</a:t>
            </a:r>
            <a:r>
              <a:rPr sz="1900" spc="60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505050"/>
                </a:solidFill>
                <a:latin typeface="Times New Roman"/>
                <a:cs typeface="Times New Roman"/>
              </a:rPr>
              <a:t>ani</a:t>
            </a:r>
            <a:r>
              <a:rPr sz="1900" spc="35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900" dirty="0">
                <a:solidFill>
                  <a:srgbClr val="505050"/>
                </a:solidFill>
                <a:latin typeface="Times New Roman"/>
                <a:cs typeface="Times New Roman"/>
              </a:rPr>
              <a:t>syndrome</a:t>
            </a:r>
            <a:r>
              <a:rPr sz="1900" spc="80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1900" spc="-10" dirty="0">
                <a:solidFill>
                  <a:srgbClr val="505050"/>
                </a:solidFill>
                <a:latin typeface="Times New Roman"/>
                <a:cs typeface="Times New Roman"/>
              </a:rPr>
              <a:t>include: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09699" y="3705864"/>
            <a:ext cx="63500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-50" dirty="0">
                <a:solidFill>
                  <a:srgbClr val="545454"/>
                </a:solidFill>
                <a:latin typeface="Times New Roman"/>
                <a:cs typeface="Times New Roman"/>
              </a:rPr>
              <a:t>•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01700" y="3678404"/>
            <a:ext cx="4050665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dirty="0">
                <a:solidFill>
                  <a:srgbClr val="545454"/>
                </a:solidFill>
                <a:latin typeface="Microsoft Sans Serif"/>
                <a:cs typeface="Microsoft Sans Serif"/>
              </a:rPr>
              <a:t>pain</a:t>
            </a:r>
            <a:r>
              <a:rPr sz="1150" spc="-10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150" dirty="0">
                <a:solidFill>
                  <a:srgbClr val="545454"/>
                </a:solidFill>
                <a:latin typeface="Microsoft Sans Serif"/>
                <a:cs typeface="Microsoft Sans Serif"/>
              </a:rPr>
              <a:t>high</a:t>
            </a:r>
            <a:r>
              <a:rPr sz="1150" spc="-30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150" dirty="0">
                <a:solidFill>
                  <a:srgbClr val="545454"/>
                </a:solidFill>
                <a:latin typeface="Microsoft Sans Serif"/>
                <a:cs typeface="Microsoft Sans Serif"/>
              </a:rPr>
              <a:t>in</a:t>
            </a:r>
            <a:r>
              <a:rPr sz="1150" spc="-15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150" dirty="0">
                <a:solidFill>
                  <a:srgbClr val="545454"/>
                </a:solidFill>
                <a:latin typeface="Microsoft Sans Serif"/>
                <a:cs typeface="Microsoft Sans Serif"/>
              </a:rPr>
              <a:t>the</a:t>
            </a:r>
            <a:r>
              <a:rPr sz="1150" spc="-40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150" dirty="0">
                <a:solidFill>
                  <a:srgbClr val="545454"/>
                </a:solidFill>
                <a:latin typeface="Microsoft Sans Serif"/>
                <a:cs typeface="Microsoft Sans Serif"/>
              </a:rPr>
              <a:t>rectum</a:t>
            </a:r>
            <a:r>
              <a:rPr sz="1150" spc="-25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150" dirty="0">
                <a:solidFill>
                  <a:srgbClr val="545454"/>
                </a:solidFill>
                <a:latin typeface="Microsoft Sans Serif"/>
                <a:cs typeface="Microsoft Sans Serif"/>
              </a:rPr>
              <a:t>that</a:t>
            </a:r>
            <a:r>
              <a:rPr sz="1150" spc="-30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150" dirty="0">
                <a:solidFill>
                  <a:srgbClr val="545454"/>
                </a:solidFill>
                <a:latin typeface="Microsoft Sans Serif"/>
                <a:cs typeface="Microsoft Sans Serif"/>
              </a:rPr>
              <a:t>may</a:t>
            </a:r>
            <a:r>
              <a:rPr sz="1150" spc="-40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150" dirty="0">
                <a:solidFill>
                  <a:srgbClr val="545454"/>
                </a:solidFill>
                <a:latin typeface="Microsoft Sans Serif"/>
                <a:cs typeface="Microsoft Sans Serif"/>
              </a:rPr>
              <a:t>be:</a:t>
            </a:r>
            <a:r>
              <a:rPr sz="1150" spc="-20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150" dirty="0">
                <a:solidFill>
                  <a:srgbClr val="545454"/>
                </a:solidFill>
                <a:latin typeface="Microsoft Sans Serif"/>
                <a:cs typeface="Microsoft Sans Serif"/>
              </a:rPr>
              <a:t>irregular</a:t>
            </a:r>
            <a:r>
              <a:rPr sz="1150" spc="-20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150" dirty="0">
                <a:solidFill>
                  <a:srgbClr val="545454"/>
                </a:solidFill>
                <a:latin typeface="Microsoft Sans Serif"/>
                <a:cs typeface="Microsoft Sans Serif"/>
              </a:rPr>
              <a:t>and</a:t>
            </a:r>
            <a:r>
              <a:rPr sz="1150" spc="-15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150" spc="-10" dirty="0">
                <a:solidFill>
                  <a:srgbClr val="545454"/>
                </a:solidFill>
                <a:latin typeface="Microsoft Sans Serif"/>
                <a:cs typeface="Microsoft Sans Serif"/>
              </a:rPr>
              <a:t>spontaneous</a:t>
            </a:r>
            <a:endParaRPr sz="115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09699" y="4016726"/>
            <a:ext cx="63500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-50" dirty="0">
                <a:solidFill>
                  <a:srgbClr val="545454"/>
                </a:solidFill>
                <a:latin typeface="Times New Roman"/>
                <a:cs typeface="Times New Roman"/>
              </a:rPr>
              <a:t>•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01700" y="3989300"/>
            <a:ext cx="2070735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dirty="0">
                <a:solidFill>
                  <a:srgbClr val="545454"/>
                </a:solidFill>
                <a:latin typeface="Microsoft Sans Serif"/>
                <a:cs typeface="Microsoft Sans Serif"/>
              </a:rPr>
              <a:t>less</a:t>
            </a:r>
            <a:r>
              <a:rPr sz="1150" spc="-15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150" dirty="0">
                <a:solidFill>
                  <a:srgbClr val="545454"/>
                </a:solidFill>
                <a:latin typeface="Microsoft Sans Serif"/>
                <a:cs typeface="Microsoft Sans Serif"/>
              </a:rPr>
              <a:t>than</a:t>
            </a:r>
            <a:r>
              <a:rPr sz="1150" spc="-10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150" dirty="0">
                <a:solidFill>
                  <a:srgbClr val="545454"/>
                </a:solidFill>
                <a:latin typeface="Microsoft Sans Serif"/>
                <a:cs typeface="Microsoft Sans Serif"/>
              </a:rPr>
              <a:t>20</a:t>
            </a:r>
            <a:r>
              <a:rPr sz="1150" spc="-10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150" dirty="0">
                <a:solidFill>
                  <a:srgbClr val="545454"/>
                </a:solidFill>
                <a:latin typeface="Microsoft Sans Serif"/>
                <a:cs typeface="Microsoft Sans Serif"/>
              </a:rPr>
              <a:t>minutes</a:t>
            </a:r>
            <a:r>
              <a:rPr sz="1150" spc="-30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150" dirty="0">
                <a:solidFill>
                  <a:srgbClr val="545454"/>
                </a:solidFill>
                <a:latin typeface="Microsoft Sans Serif"/>
                <a:cs typeface="Microsoft Sans Serif"/>
              </a:rPr>
              <a:t>in</a:t>
            </a:r>
            <a:r>
              <a:rPr sz="1150" spc="-25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150" spc="-10" dirty="0">
                <a:solidFill>
                  <a:srgbClr val="545454"/>
                </a:solidFill>
                <a:latin typeface="Microsoft Sans Serif"/>
                <a:cs typeface="Microsoft Sans Serif"/>
              </a:rPr>
              <a:t>duration</a:t>
            </a:r>
            <a:endParaRPr sz="1150">
              <a:latin typeface="Microsoft Sans Serif"/>
              <a:cs typeface="Microsoft Sans Serif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09699" y="4329207"/>
            <a:ext cx="63500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-50" dirty="0">
                <a:solidFill>
                  <a:srgbClr val="545454"/>
                </a:solidFill>
                <a:latin typeface="Times New Roman"/>
                <a:cs typeface="Times New Roman"/>
              </a:rPr>
              <a:t>•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01700" y="4301768"/>
            <a:ext cx="721360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dirty="0">
                <a:solidFill>
                  <a:srgbClr val="545454"/>
                </a:solidFill>
                <a:latin typeface="Microsoft Sans Serif"/>
                <a:cs typeface="Microsoft Sans Serif"/>
              </a:rPr>
              <a:t>a</a:t>
            </a:r>
            <a:r>
              <a:rPr sz="1150" spc="-20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150" dirty="0">
                <a:solidFill>
                  <a:srgbClr val="545454"/>
                </a:solidFill>
                <a:latin typeface="Microsoft Sans Serif"/>
                <a:cs typeface="Microsoft Sans Serif"/>
              </a:rPr>
              <a:t>dull</a:t>
            </a:r>
            <a:r>
              <a:rPr sz="1150" spc="5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150" spc="-20" dirty="0">
                <a:solidFill>
                  <a:srgbClr val="545454"/>
                </a:solidFill>
                <a:latin typeface="Microsoft Sans Serif"/>
                <a:cs typeface="Microsoft Sans Serif"/>
              </a:rPr>
              <a:t>ache</a:t>
            </a:r>
            <a:endParaRPr sz="1150">
              <a:latin typeface="Microsoft Sans Serif"/>
              <a:cs typeface="Microsoft Sans Serif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09699" y="4612635"/>
            <a:ext cx="3404870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4470" indent="-191770">
              <a:lnSpc>
                <a:spcPct val="100000"/>
              </a:lnSpc>
              <a:spcBef>
                <a:spcPts val="100"/>
              </a:spcBef>
              <a:buSzPct val="73913"/>
              <a:buFont typeface="Times New Roman"/>
              <a:buChar char="•"/>
              <a:tabLst>
                <a:tab pos="204470" algn="l"/>
              </a:tabLst>
            </a:pPr>
            <a:r>
              <a:rPr sz="1150" dirty="0">
                <a:solidFill>
                  <a:srgbClr val="545454"/>
                </a:solidFill>
                <a:latin typeface="Microsoft Sans Serif"/>
                <a:cs typeface="Microsoft Sans Serif"/>
              </a:rPr>
              <a:t>a</a:t>
            </a:r>
            <a:r>
              <a:rPr sz="1150" spc="-35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150" dirty="0">
                <a:solidFill>
                  <a:srgbClr val="545454"/>
                </a:solidFill>
                <a:latin typeface="Microsoft Sans Serif"/>
                <a:cs typeface="Microsoft Sans Serif"/>
              </a:rPr>
              <a:t>sense</a:t>
            </a:r>
            <a:r>
              <a:rPr sz="1150" spc="-25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150" dirty="0">
                <a:solidFill>
                  <a:srgbClr val="545454"/>
                </a:solidFill>
                <a:latin typeface="Microsoft Sans Serif"/>
                <a:cs typeface="Microsoft Sans Serif"/>
              </a:rPr>
              <a:t>of</a:t>
            </a:r>
            <a:r>
              <a:rPr sz="1150" spc="-30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150" dirty="0">
                <a:solidFill>
                  <a:srgbClr val="545454"/>
                </a:solidFill>
                <a:latin typeface="Microsoft Sans Serif"/>
                <a:cs typeface="Microsoft Sans Serif"/>
              </a:rPr>
              <a:t>pressure</a:t>
            </a:r>
            <a:r>
              <a:rPr sz="1150" spc="-10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150" dirty="0">
                <a:solidFill>
                  <a:srgbClr val="545454"/>
                </a:solidFill>
                <a:latin typeface="Microsoft Sans Serif"/>
                <a:cs typeface="Microsoft Sans Serif"/>
              </a:rPr>
              <a:t>in</a:t>
            </a:r>
            <a:r>
              <a:rPr sz="1150" spc="-35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150" dirty="0">
                <a:solidFill>
                  <a:srgbClr val="545454"/>
                </a:solidFill>
                <a:latin typeface="Microsoft Sans Serif"/>
                <a:cs typeface="Microsoft Sans Serif"/>
              </a:rPr>
              <a:t>the</a:t>
            </a:r>
            <a:r>
              <a:rPr sz="1150" spc="-10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150" dirty="0">
                <a:solidFill>
                  <a:srgbClr val="545454"/>
                </a:solidFill>
                <a:latin typeface="Microsoft Sans Serif"/>
                <a:cs typeface="Microsoft Sans Serif"/>
              </a:rPr>
              <a:t>rectum</a:t>
            </a:r>
            <a:r>
              <a:rPr sz="1150" spc="-30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150" dirty="0">
                <a:solidFill>
                  <a:srgbClr val="545454"/>
                </a:solidFill>
                <a:latin typeface="Microsoft Sans Serif"/>
                <a:cs typeface="Microsoft Sans Serif"/>
              </a:rPr>
              <a:t>felt</a:t>
            </a:r>
            <a:r>
              <a:rPr sz="1150" spc="-35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150" dirty="0">
                <a:solidFill>
                  <a:srgbClr val="545454"/>
                </a:solidFill>
                <a:latin typeface="Microsoft Sans Serif"/>
                <a:cs typeface="Microsoft Sans Serif"/>
              </a:rPr>
              <a:t>when</a:t>
            </a:r>
            <a:r>
              <a:rPr sz="1150" spc="10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150" spc="-10" dirty="0">
                <a:solidFill>
                  <a:srgbClr val="545454"/>
                </a:solidFill>
                <a:latin typeface="Microsoft Sans Serif"/>
                <a:cs typeface="Microsoft Sans Serif"/>
              </a:rPr>
              <a:t>sitting</a:t>
            </a:r>
            <a:endParaRPr sz="1150">
              <a:latin typeface="Microsoft Sans Serif"/>
              <a:cs typeface="Microsoft Sans Serif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09699" y="4952483"/>
            <a:ext cx="63500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-50" dirty="0">
                <a:solidFill>
                  <a:srgbClr val="545454"/>
                </a:solidFill>
                <a:latin typeface="Times New Roman"/>
                <a:cs typeface="Times New Roman"/>
              </a:rPr>
              <a:t>•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01700" y="4925069"/>
            <a:ext cx="2404110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dirty="0">
                <a:solidFill>
                  <a:srgbClr val="545454"/>
                </a:solidFill>
                <a:latin typeface="Microsoft Sans Serif"/>
                <a:cs typeface="Microsoft Sans Serif"/>
              </a:rPr>
              <a:t>relieved</a:t>
            </a:r>
            <a:r>
              <a:rPr sz="1150" spc="-20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150" dirty="0">
                <a:solidFill>
                  <a:srgbClr val="545454"/>
                </a:solidFill>
                <a:latin typeface="Microsoft Sans Serif"/>
                <a:cs typeface="Microsoft Sans Serif"/>
              </a:rPr>
              <a:t>when</a:t>
            </a:r>
            <a:r>
              <a:rPr sz="1150" spc="-15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150" dirty="0">
                <a:solidFill>
                  <a:srgbClr val="545454"/>
                </a:solidFill>
                <a:latin typeface="Microsoft Sans Serif"/>
                <a:cs typeface="Microsoft Sans Serif"/>
              </a:rPr>
              <a:t>standing</a:t>
            </a:r>
            <a:r>
              <a:rPr sz="1150" spc="-25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150" dirty="0">
                <a:solidFill>
                  <a:srgbClr val="545454"/>
                </a:solidFill>
                <a:latin typeface="Microsoft Sans Serif"/>
                <a:cs typeface="Microsoft Sans Serif"/>
              </a:rPr>
              <a:t>or</a:t>
            </a:r>
            <a:r>
              <a:rPr sz="1150" spc="-45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150" dirty="0">
                <a:solidFill>
                  <a:srgbClr val="545454"/>
                </a:solidFill>
                <a:latin typeface="Microsoft Sans Serif"/>
                <a:cs typeface="Microsoft Sans Serif"/>
              </a:rPr>
              <a:t>lying</a:t>
            </a:r>
            <a:r>
              <a:rPr sz="1150" spc="-10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150" spc="-20" dirty="0">
                <a:solidFill>
                  <a:srgbClr val="545454"/>
                </a:solidFill>
                <a:latin typeface="Microsoft Sans Serif"/>
                <a:cs typeface="Microsoft Sans Serif"/>
              </a:rPr>
              <a:t>down</a:t>
            </a:r>
            <a:endParaRPr sz="1150">
              <a:latin typeface="Microsoft Sans Serif"/>
              <a:cs typeface="Microsoft Sans Serif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09699" y="5237464"/>
            <a:ext cx="2296160" cy="5124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4470" indent="-191770">
              <a:lnSpc>
                <a:spcPct val="100000"/>
              </a:lnSpc>
              <a:spcBef>
                <a:spcPts val="100"/>
              </a:spcBef>
              <a:buSzPct val="73913"/>
              <a:buFont typeface="Times New Roman"/>
              <a:buChar char="•"/>
              <a:tabLst>
                <a:tab pos="204470" algn="l"/>
              </a:tabLst>
            </a:pPr>
            <a:r>
              <a:rPr sz="1150" dirty="0">
                <a:solidFill>
                  <a:srgbClr val="545454"/>
                </a:solidFill>
                <a:latin typeface="Microsoft Sans Serif"/>
                <a:cs typeface="Microsoft Sans Serif"/>
              </a:rPr>
              <a:t>unrelated</a:t>
            </a:r>
            <a:r>
              <a:rPr sz="1150" spc="-25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150" dirty="0">
                <a:solidFill>
                  <a:srgbClr val="545454"/>
                </a:solidFill>
                <a:latin typeface="Microsoft Sans Serif"/>
                <a:cs typeface="Microsoft Sans Serif"/>
              </a:rPr>
              <a:t>to</a:t>
            </a:r>
            <a:r>
              <a:rPr sz="1150" spc="-45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150" dirty="0">
                <a:solidFill>
                  <a:srgbClr val="545454"/>
                </a:solidFill>
                <a:latin typeface="Microsoft Sans Serif"/>
                <a:cs typeface="Microsoft Sans Serif"/>
              </a:rPr>
              <a:t>bowel</a:t>
            </a:r>
            <a:r>
              <a:rPr sz="1150" spc="-5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150" spc="-10" dirty="0">
                <a:solidFill>
                  <a:srgbClr val="545454"/>
                </a:solidFill>
                <a:latin typeface="Microsoft Sans Serif"/>
                <a:cs typeface="Microsoft Sans Serif"/>
              </a:rPr>
              <a:t>movements</a:t>
            </a:r>
            <a:endParaRPr sz="1150">
              <a:latin typeface="Microsoft Sans Serif"/>
              <a:cs typeface="Microsoft Sans Serif"/>
            </a:endParaRPr>
          </a:p>
          <a:p>
            <a:pPr marL="204470" indent="-191770">
              <a:lnSpc>
                <a:spcPct val="100000"/>
              </a:lnSpc>
              <a:spcBef>
                <a:spcPts val="1070"/>
              </a:spcBef>
              <a:buSzPct val="73913"/>
              <a:buFont typeface="Times New Roman"/>
              <a:buChar char="•"/>
              <a:tabLst>
                <a:tab pos="204470" algn="l"/>
              </a:tabLst>
            </a:pPr>
            <a:r>
              <a:rPr sz="1150" dirty="0">
                <a:solidFill>
                  <a:srgbClr val="545454"/>
                </a:solidFill>
                <a:latin typeface="Microsoft Sans Serif"/>
                <a:cs typeface="Microsoft Sans Serif"/>
              </a:rPr>
              <a:t>severe</a:t>
            </a:r>
            <a:r>
              <a:rPr sz="1150" spc="-45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150" dirty="0">
                <a:solidFill>
                  <a:srgbClr val="545454"/>
                </a:solidFill>
                <a:latin typeface="Microsoft Sans Serif"/>
                <a:cs typeface="Microsoft Sans Serif"/>
              </a:rPr>
              <a:t>enough</a:t>
            </a:r>
            <a:r>
              <a:rPr sz="1150" spc="-25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150" dirty="0">
                <a:solidFill>
                  <a:srgbClr val="545454"/>
                </a:solidFill>
                <a:latin typeface="Microsoft Sans Serif"/>
                <a:cs typeface="Microsoft Sans Serif"/>
              </a:rPr>
              <a:t>to</a:t>
            </a:r>
            <a:r>
              <a:rPr sz="1150" spc="-50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150" dirty="0">
                <a:solidFill>
                  <a:srgbClr val="545454"/>
                </a:solidFill>
                <a:latin typeface="Microsoft Sans Serif"/>
                <a:cs typeface="Microsoft Sans Serif"/>
              </a:rPr>
              <a:t>interrupt</a:t>
            </a:r>
            <a:r>
              <a:rPr sz="1150" spc="-30" dirty="0">
                <a:solidFill>
                  <a:srgbClr val="545454"/>
                </a:solidFill>
                <a:latin typeface="Microsoft Sans Serif"/>
                <a:cs typeface="Microsoft Sans Serif"/>
              </a:rPr>
              <a:t> </a:t>
            </a:r>
            <a:r>
              <a:rPr sz="1150" spc="-20" dirty="0">
                <a:solidFill>
                  <a:srgbClr val="545454"/>
                </a:solidFill>
                <a:latin typeface="Microsoft Sans Serif"/>
                <a:cs typeface="Microsoft Sans Serif"/>
              </a:rPr>
              <a:t>sleep</a:t>
            </a:r>
            <a:endParaRPr sz="1150">
              <a:latin typeface="Microsoft Sans Serif"/>
              <a:cs typeface="Microsoft Sans Serif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6915911" y="2982467"/>
            <a:ext cx="2898775" cy="3503929"/>
            <a:chOff x="6915911" y="2982467"/>
            <a:chExt cx="2898775" cy="3503929"/>
          </a:xfrm>
        </p:grpSpPr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49083" y="2982467"/>
              <a:ext cx="2665475" cy="197815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15911" y="4965192"/>
              <a:ext cx="2894075" cy="152095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270F7-31D5-5A57-02C1-0B1A6BD26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991" y="606448"/>
            <a:ext cx="4282678" cy="1203406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highlight>
                  <a:srgbClr val="FFFF00"/>
                </a:highlight>
              </a:rPr>
              <a:t>pectinate line </a:t>
            </a:r>
            <a:r>
              <a:rPr lang="en-US" dirty="0"/>
              <a:t>: </a:t>
            </a:r>
            <a:br>
              <a:rPr lang="en-US" dirty="0"/>
            </a:br>
            <a:r>
              <a:rPr lang="en-US" sz="2310" dirty="0"/>
              <a:t>Its divides anal canal into upper &amp; lower parts </a:t>
            </a:r>
            <a:endParaRPr lang="ar-JO" sz="2310" dirty="0"/>
          </a:p>
        </p:txBody>
      </p:sp>
      <p:pic>
        <p:nvPicPr>
          <p:cNvPr id="5" name="Content Placeholder 4" descr="A list of blood vessels&#10;&#10;AI-generated content may be incorrect.">
            <a:extLst>
              <a:ext uri="{FF2B5EF4-FFF2-40B4-BE49-F238E27FC236}">
                <a16:creationId xmlns:a16="http://schemas.microsoft.com/office/drawing/2014/main" id="{9A807F5B-ADFD-AA31-7388-617FB570DD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362200"/>
            <a:ext cx="8782241" cy="4572000"/>
          </a:xfrm>
        </p:spPr>
      </p:pic>
    </p:spTree>
    <p:extLst>
      <p:ext uri="{BB962C8B-B14F-4D97-AF65-F5344CB8AC3E}">
        <p14:creationId xmlns:p14="http://schemas.microsoft.com/office/powerpoint/2010/main" val="41311065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57655"/>
            <a:ext cx="10058400" cy="565861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48786" y="1192793"/>
            <a:ext cx="8916035" cy="5727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550" b="0" spc="60" dirty="0">
                <a:solidFill>
                  <a:srgbClr val="505050"/>
                </a:solidFill>
                <a:latin typeface="Times New Roman"/>
                <a:cs typeface="Times New Roman"/>
              </a:rPr>
              <a:t>Diagnosis</a:t>
            </a:r>
            <a:r>
              <a:rPr sz="3550" b="0" spc="190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3550" b="0" spc="55" dirty="0">
                <a:solidFill>
                  <a:srgbClr val="505050"/>
                </a:solidFill>
                <a:latin typeface="Times New Roman"/>
                <a:cs typeface="Times New Roman"/>
              </a:rPr>
              <a:t>and</a:t>
            </a:r>
            <a:r>
              <a:rPr sz="3550" b="0" spc="160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3550" b="0" spc="70" dirty="0">
                <a:solidFill>
                  <a:srgbClr val="505050"/>
                </a:solidFill>
                <a:latin typeface="Times New Roman"/>
                <a:cs typeface="Times New Roman"/>
              </a:rPr>
              <a:t>Management</a:t>
            </a:r>
            <a:r>
              <a:rPr sz="3550" b="0" spc="210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3550" b="0" dirty="0">
                <a:solidFill>
                  <a:srgbClr val="505050"/>
                </a:solidFill>
                <a:latin typeface="Times New Roman"/>
                <a:cs typeface="Times New Roman"/>
              </a:rPr>
              <a:t>of</a:t>
            </a:r>
            <a:r>
              <a:rPr sz="3550" b="0" spc="110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3550" b="0" dirty="0">
                <a:solidFill>
                  <a:srgbClr val="505050"/>
                </a:solidFill>
                <a:latin typeface="Times New Roman"/>
                <a:cs typeface="Times New Roman"/>
              </a:rPr>
              <a:t>proctalgia</a:t>
            </a:r>
            <a:r>
              <a:rPr sz="3550" b="0" spc="75" dirty="0">
                <a:solidFill>
                  <a:srgbClr val="505050"/>
                </a:solidFill>
                <a:latin typeface="Times New Roman"/>
                <a:cs typeface="Times New Roman"/>
              </a:rPr>
              <a:t> </a:t>
            </a:r>
            <a:r>
              <a:rPr sz="3550" b="0" spc="-10" dirty="0">
                <a:solidFill>
                  <a:srgbClr val="505050"/>
                </a:solidFill>
                <a:latin typeface="Times New Roman"/>
                <a:cs typeface="Times New Roman"/>
              </a:rPr>
              <a:t>fugax</a:t>
            </a:r>
            <a:endParaRPr sz="355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11200" y="1857189"/>
            <a:ext cx="104140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spc="-10" dirty="0">
                <a:solidFill>
                  <a:srgbClr val="505050"/>
                </a:solidFill>
                <a:latin typeface="Times New Roman"/>
                <a:cs typeface="Times New Roman"/>
              </a:rPr>
              <a:t>Diagnosis: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45639" y="2206232"/>
            <a:ext cx="8705850" cy="10839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2880" marR="5080" indent="-170815">
              <a:lnSpc>
                <a:spcPct val="99100"/>
              </a:lnSpc>
              <a:spcBef>
                <a:spcPts val="105"/>
              </a:spcBef>
              <a:buClr>
                <a:srgbClr val="545454"/>
              </a:buClr>
              <a:buSzPct val="64285"/>
              <a:buChar char="•"/>
              <a:tabLst>
                <a:tab pos="182880" algn="l"/>
              </a:tabLst>
            </a:pPr>
            <a:r>
              <a:rPr sz="2100" baseline="1984" dirty="0">
                <a:solidFill>
                  <a:srgbClr val="595959"/>
                </a:solidFill>
                <a:latin typeface="Times New Roman"/>
                <a:cs typeface="Times New Roman"/>
              </a:rPr>
              <a:t>The</a:t>
            </a:r>
            <a:r>
              <a:rPr sz="2100" spc="-44" baseline="1984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2100" baseline="1984" dirty="0">
                <a:solidFill>
                  <a:srgbClr val="595959"/>
                </a:solidFill>
                <a:latin typeface="Times New Roman"/>
                <a:cs typeface="Times New Roman"/>
              </a:rPr>
              <a:t>Rome</a:t>
            </a:r>
            <a:r>
              <a:rPr sz="2100" spc="-37" baseline="1984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2100" baseline="1984" dirty="0">
                <a:solidFill>
                  <a:srgbClr val="595959"/>
                </a:solidFill>
                <a:latin typeface="Times New Roman"/>
                <a:cs typeface="Times New Roman"/>
              </a:rPr>
              <a:t>IV</a:t>
            </a:r>
            <a:r>
              <a:rPr sz="2100" spc="-60" baseline="1984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2100" baseline="1984" dirty="0">
                <a:solidFill>
                  <a:srgbClr val="595959"/>
                </a:solidFill>
                <a:latin typeface="Times New Roman"/>
                <a:cs typeface="Times New Roman"/>
              </a:rPr>
              <a:t>criteria</a:t>
            </a:r>
            <a:r>
              <a:rPr sz="2100" spc="-22" baseline="1984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2100" baseline="1984" dirty="0">
                <a:solidFill>
                  <a:srgbClr val="595959"/>
                </a:solidFill>
                <a:latin typeface="Times New Roman"/>
                <a:cs typeface="Times New Roman"/>
              </a:rPr>
              <a:t>for</a:t>
            </a:r>
            <a:r>
              <a:rPr sz="2100" spc="-82" baseline="1984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2100" baseline="1984" dirty="0">
                <a:solidFill>
                  <a:srgbClr val="595959"/>
                </a:solidFill>
                <a:latin typeface="Times New Roman"/>
                <a:cs typeface="Times New Roman"/>
              </a:rPr>
              <a:t>the</a:t>
            </a:r>
            <a:r>
              <a:rPr sz="2100" spc="-37" baseline="1984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2100" baseline="1984" dirty="0">
                <a:solidFill>
                  <a:srgbClr val="595959"/>
                </a:solidFill>
                <a:latin typeface="Times New Roman"/>
                <a:cs typeface="Times New Roman"/>
              </a:rPr>
              <a:t>diagnosis</a:t>
            </a:r>
            <a:r>
              <a:rPr sz="2100" spc="-15" baseline="1984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2100" baseline="1984" dirty="0">
                <a:solidFill>
                  <a:srgbClr val="595959"/>
                </a:solidFill>
                <a:latin typeface="Times New Roman"/>
                <a:cs typeface="Times New Roman"/>
              </a:rPr>
              <a:t>of</a:t>
            </a:r>
            <a:r>
              <a:rPr sz="2100" spc="-60" baseline="1984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2100" baseline="1984" dirty="0">
                <a:solidFill>
                  <a:srgbClr val="595959"/>
                </a:solidFill>
                <a:latin typeface="Times New Roman"/>
                <a:cs typeface="Times New Roman"/>
              </a:rPr>
              <a:t>proctalgia fugax</a:t>
            </a:r>
            <a:r>
              <a:rPr sz="2100" spc="-52" baseline="1984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2100" baseline="1984" dirty="0">
                <a:solidFill>
                  <a:srgbClr val="595959"/>
                </a:solidFill>
                <a:latin typeface="Times New Roman"/>
                <a:cs typeface="Times New Roman"/>
              </a:rPr>
              <a:t>require</a:t>
            </a:r>
            <a:r>
              <a:rPr sz="2100" spc="-30" baseline="1984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2100" baseline="1984" dirty="0">
                <a:solidFill>
                  <a:srgbClr val="595959"/>
                </a:solidFill>
                <a:latin typeface="Times New Roman"/>
                <a:cs typeface="Times New Roman"/>
              </a:rPr>
              <a:t>the</a:t>
            </a:r>
            <a:r>
              <a:rPr sz="2100" spc="-37" baseline="1984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2100" baseline="1984" dirty="0">
                <a:solidFill>
                  <a:srgbClr val="595959"/>
                </a:solidFill>
                <a:latin typeface="Times New Roman"/>
                <a:cs typeface="Times New Roman"/>
              </a:rPr>
              <a:t>presence</a:t>
            </a:r>
            <a:r>
              <a:rPr sz="2100" spc="-30" baseline="1984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2100" baseline="1984" dirty="0">
                <a:solidFill>
                  <a:srgbClr val="595959"/>
                </a:solidFill>
                <a:latin typeface="Times New Roman"/>
                <a:cs typeface="Times New Roman"/>
              </a:rPr>
              <a:t>of</a:t>
            </a:r>
            <a:r>
              <a:rPr sz="2100" spc="-75" baseline="1984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2100" baseline="1984" dirty="0">
                <a:solidFill>
                  <a:srgbClr val="595959"/>
                </a:solidFill>
                <a:latin typeface="Times New Roman"/>
                <a:cs typeface="Times New Roman"/>
              </a:rPr>
              <a:t>all</a:t>
            </a:r>
            <a:r>
              <a:rPr sz="2100" spc="-30" baseline="1984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2100" baseline="1984" dirty="0">
                <a:solidFill>
                  <a:srgbClr val="595959"/>
                </a:solidFill>
                <a:latin typeface="Times New Roman"/>
                <a:cs typeface="Times New Roman"/>
              </a:rPr>
              <a:t>of</a:t>
            </a:r>
            <a:r>
              <a:rPr sz="2100" spc="-60" baseline="1984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2100" baseline="1984" dirty="0">
                <a:solidFill>
                  <a:srgbClr val="595959"/>
                </a:solidFill>
                <a:latin typeface="Times New Roman"/>
                <a:cs typeface="Times New Roman"/>
              </a:rPr>
              <a:t>the</a:t>
            </a:r>
            <a:r>
              <a:rPr sz="2100" spc="-37" baseline="1984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2100" baseline="1984" dirty="0">
                <a:solidFill>
                  <a:srgbClr val="595959"/>
                </a:solidFill>
                <a:latin typeface="Times New Roman"/>
                <a:cs typeface="Times New Roman"/>
              </a:rPr>
              <a:t>following</a:t>
            </a:r>
            <a:r>
              <a:rPr sz="2100" spc="-22" baseline="1984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2100" baseline="1984" dirty="0">
                <a:solidFill>
                  <a:srgbClr val="595959"/>
                </a:solidFill>
                <a:latin typeface="Times New Roman"/>
                <a:cs typeface="Times New Roman"/>
              </a:rPr>
              <a:t>criteria</a:t>
            </a:r>
            <a:r>
              <a:rPr sz="2100" spc="-30" baseline="1984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2100" baseline="1984" dirty="0">
                <a:solidFill>
                  <a:srgbClr val="595959"/>
                </a:solidFill>
                <a:latin typeface="Times New Roman"/>
                <a:cs typeface="Times New Roman"/>
              </a:rPr>
              <a:t>for</a:t>
            </a:r>
            <a:r>
              <a:rPr sz="2100" spc="-52" baseline="1984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2100" spc="-37" baseline="1984" dirty="0">
                <a:solidFill>
                  <a:srgbClr val="595959"/>
                </a:solidFill>
                <a:latin typeface="Times New Roman"/>
                <a:cs typeface="Times New Roman"/>
              </a:rPr>
              <a:t>the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past</a:t>
            </a:r>
            <a:r>
              <a:rPr sz="1400" spc="-4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three</a:t>
            </a:r>
            <a:r>
              <a:rPr sz="1400" spc="-3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months,</a:t>
            </a:r>
            <a:r>
              <a:rPr sz="1400" spc="-2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with</a:t>
            </a:r>
            <a:r>
              <a:rPr sz="1400" spc="-3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symptom</a:t>
            </a:r>
            <a:r>
              <a:rPr sz="1400" spc="-2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onset</a:t>
            </a:r>
            <a:r>
              <a:rPr sz="1400" spc="-3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at</a:t>
            </a:r>
            <a:r>
              <a:rPr sz="1400" spc="-5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least</a:t>
            </a:r>
            <a:r>
              <a:rPr sz="1400" spc="-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six</a:t>
            </a:r>
            <a:r>
              <a:rPr sz="1400" spc="-4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months</a:t>
            </a:r>
            <a:r>
              <a:rPr sz="1400" spc="-2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prior</a:t>
            </a:r>
            <a:r>
              <a:rPr sz="1400" spc="-3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to</a:t>
            </a:r>
            <a:r>
              <a:rPr sz="1400" spc="-4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diagnosis:</a:t>
            </a:r>
            <a:r>
              <a:rPr sz="1400" spc="-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recurrent</a:t>
            </a:r>
            <a:r>
              <a:rPr sz="1400" spc="-3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episodes</a:t>
            </a:r>
            <a:r>
              <a:rPr sz="1400" spc="-2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of</a:t>
            </a:r>
            <a:r>
              <a:rPr sz="1400" spc="-4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pain</a:t>
            </a:r>
            <a:r>
              <a:rPr sz="1400" spc="-3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localized</a:t>
            </a:r>
            <a:r>
              <a:rPr sz="1400" spc="-1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to</a:t>
            </a:r>
            <a:r>
              <a:rPr sz="1400" spc="-4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spc="-25" dirty="0">
                <a:solidFill>
                  <a:srgbClr val="595959"/>
                </a:solidFill>
                <a:latin typeface="Times New Roman"/>
                <a:cs typeface="Times New Roman"/>
              </a:rPr>
              <a:t>the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rectum,</a:t>
            </a:r>
            <a:r>
              <a:rPr sz="1400" spc="-3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episodes</a:t>
            </a:r>
            <a:r>
              <a:rPr sz="1400" spc="-2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lasting</a:t>
            </a:r>
            <a:r>
              <a:rPr sz="1400" spc="-1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from</a:t>
            </a:r>
            <a:r>
              <a:rPr sz="1400" spc="-6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seconds</a:t>
            </a:r>
            <a:r>
              <a:rPr sz="1400" spc="-1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to</a:t>
            </a:r>
            <a:r>
              <a:rPr sz="1400" spc="-5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minutes</a:t>
            </a:r>
            <a:r>
              <a:rPr sz="1400" spc="-1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(with</a:t>
            </a:r>
            <a:r>
              <a:rPr sz="1400" spc="-3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a</a:t>
            </a:r>
            <a:r>
              <a:rPr sz="1400" spc="-5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maximum</a:t>
            </a:r>
            <a:r>
              <a:rPr sz="1400" spc="-2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duration</a:t>
            </a:r>
            <a:r>
              <a:rPr sz="1400" spc="-3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of</a:t>
            </a:r>
            <a:r>
              <a:rPr sz="1400" spc="-4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30</a:t>
            </a:r>
            <a:r>
              <a:rPr sz="1400" spc="-6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minutes),</a:t>
            </a:r>
            <a:r>
              <a:rPr sz="1400" spc="-2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and</a:t>
            </a:r>
            <a:r>
              <a:rPr sz="1400" spc="-4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the</a:t>
            </a:r>
            <a:r>
              <a:rPr sz="1400" spc="-4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absence</a:t>
            </a:r>
            <a:r>
              <a:rPr sz="1400" spc="-3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spc="-25" dirty="0">
                <a:solidFill>
                  <a:srgbClr val="595959"/>
                </a:solidFill>
                <a:latin typeface="Times New Roman"/>
                <a:cs typeface="Times New Roman"/>
              </a:rPr>
              <a:t>of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anorectal</a:t>
            </a:r>
            <a:r>
              <a:rPr sz="1400" spc="-2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pain</a:t>
            </a:r>
            <a:r>
              <a:rPr sz="1400" spc="-4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between</a:t>
            </a:r>
            <a:r>
              <a:rPr sz="1400" spc="-3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episodes.</a:t>
            </a:r>
            <a:r>
              <a:rPr sz="1400" spc="-1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The</a:t>
            </a:r>
            <a:r>
              <a:rPr sz="1400" spc="-5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Rome</a:t>
            </a:r>
            <a:r>
              <a:rPr sz="1400" spc="-3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IV</a:t>
            </a:r>
            <a:r>
              <a:rPr sz="1400" spc="-5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criteria</a:t>
            </a:r>
            <a:r>
              <a:rPr sz="1400" spc="-3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also</a:t>
            </a:r>
            <a:r>
              <a:rPr sz="1400" spc="-4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require</a:t>
            </a:r>
            <a:r>
              <a:rPr sz="1400" spc="-4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the</a:t>
            </a:r>
            <a:r>
              <a:rPr sz="1400" spc="-4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exclusion</a:t>
            </a:r>
            <a:r>
              <a:rPr sz="1400" spc="-1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of</a:t>
            </a:r>
            <a:r>
              <a:rPr sz="1400" spc="-5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other</a:t>
            </a:r>
            <a:r>
              <a:rPr sz="1400" spc="-3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causes</a:t>
            </a:r>
            <a:r>
              <a:rPr sz="1400" spc="-1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of</a:t>
            </a:r>
            <a:r>
              <a:rPr sz="1400" spc="-6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rectal</a:t>
            </a:r>
            <a:r>
              <a:rPr sz="1400" spc="-2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pain</a:t>
            </a:r>
            <a:r>
              <a:rPr sz="1400" spc="-4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spc="-25" dirty="0">
                <a:solidFill>
                  <a:srgbClr val="595959"/>
                </a:solidFill>
                <a:latin typeface="Times New Roman"/>
                <a:cs typeface="Times New Roman"/>
              </a:rPr>
              <a:t>and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major</a:t>
            </a:r>
            <a:r>
              <a:rPr sz="1400" spc="-2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structural</a:t>
            </a:r>
            <a:r>
              <a:rPr sz="1400" spc="-2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alterations</a:t>
            </a:r>
            <a:r>
              <a:rPr sz="1400" spc="-2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of</a:t>
            </a:r>
            <a:r>
              <a:rPr sz="1400" spc="-5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the</a:t>
            </a:r>
            <a:r>
              <a:rPr sz="1400" spc="-5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pelvic</a:t>
            </a:r>
            <a:r>
              <a:rPr sz="1400" spc="-4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Times New Roman"/>
                <a:cs typeface="Times New Roman"/>
              </a:rPr>
              <a:t>floor.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16130" y="3420866"/>
            <a:ext cx="8826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0" dirty="0">
                <a:solidFill>
                  <a:srgbClr val="505050"/>
                </a:solidFill>
                <a:latin typeface="Times New Roman"/>
                <a:cs typeface="Times New Roman"/>
              </a:rPr>
              <a:t>•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56355" y="3239509"/>
            <a:ext cx="8274050" cy="1000125"/>
          </a:xfrm>
          <a:prstGeom prst="rect">
            <a:avLst/>
          </a:prstGeom>
        </p:spPr>
        <p:txBody>
          <a:bodyPr vert="horz" wrap="square" lIns="0" tIns="164465" rIns="0" bIns="0" rtlCol="0">
            <a:spAutoFit/>
          </a:bodyPr>
          <a:lstStyle/>
          <a:p>
            <a:pPr marL="62865">
              <a:lnSpc>
                <a:spcPct val="100000"/>
              </a:lnSpc>
              <a:spcBef>
                <a:spcPts val="1295"/>
              </a:spcBef>
            </a:pPr>
            <a:r>
              <a:rPr sz="1900" spc="-10" dirty="0">
                <a:solidFill>
                  <a:srgbClr val="505050"/>
                </a:solidFill>
                <a:latin typeface="Times New Roman"/>
                <a:cs typeface="Times New Roman"/>
              </a:rPr>
              <a:t>Management:</a:t>
            </a:r>
            <a:endParaRPr sz="1900">
              <a:latin typeface="Times New Roman"/>
              <a:cs typeface="Times New Roman"/>
            </a:endParaRPr>
          </a:p>
          <a:p>
            <a:pPr marL="222885" marR="5080" indent="-210820">
              <a:lnSpc>
                <a:spcPts val="1639"/>
              </a:lnSpc>
              <a:spcBef>
                <a:spcPts val="960"/>
              </a:spcBef>
              <a:buChar char="•"/>
              <a:tabLst>
                <a:tab pos="222885" algn="l"/>
                <a:tab pos="266700" algn="l"/>
              </a:tabLst>
            </a:pPr>
            <a:r>
              <a:rPr sz="900" dirty="0">
                <a:solidFill>
                  <a:srgbClr val="545454"/>
                </a:solidFill>
                <a:latin typeface="Times New Roman"/>
                <a:cs typeface="Times New Roman"/>
              </a:rPr>
              <a:t>	</a:t>
            </a:r>
            <a:r>
              <a:rPr sz="2100" baseline="1984" dirty="0">
                <a:solidFill>
                  <a:srgbClr val="595959"/>
                </a:solidFill>
                <a:latin typeface="Times New Roman"/>
                <a:cs typeface="Times New Roman"/>
              </a:rPr>
              <a:t>For</a:t>
            </a:r>
            <a:r>
              <a:rPr sz="2100" spc="-75" baseline="1984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2100" baseline="1984" dirty="0">
                <a:solidFill>
                  <a:srgbClr val="595959"/>
                </a:solidFill>
                <a:latin typeface="Times New Roman"/>
                <a:cs typeface="Times New Roman"/>
              </a:rPr>
              <a:t>most</a:t>
            </a:r>
            <a:r>
              <a:rPr sz="2100" spc="-52" baseline="1984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2100" baseline="1984" dirty="0">
                <a:solidFill>
                  <a:srgbClr val="595959"/>
                </a:solidFill>
                <a:latin typeface="Times New Roman"/>
                <a:cs typeface="Times New Roman"/>
              </a:rPr>
              <a:t>patients,</a:t>
            </a:r>
            <a:r>
              <a:rPr sz="2100" spc="-15" baseline="1984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2100" baseline="1984" dirty="0">
                <a:solidFill>
                  <a:srgbClr val="595959"/>
                </a:solidFill>
                <a:latin typeface="Times New Roman"/>
                <a:cs typeface="Times New Roman"/>
              </a:rPr>
              <a:t>symptomatic</a:t>
            </a:r>
            <a:r>
              <a:rPr sz="2100" spc="-7" baseline="1984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2100" baseline="1984" dirty="0">
                <a:solidFill>
                  <a:srgbClr val="595959"/>
                </a:solidFill>
                <a:latin typeface="Times New Roman"/>
                <a:cs typeface="Times New Roman"/>
              </a:rPr>
              <a:t>episodes</a:t>
            </a:r>
            <a:r>
              <a:rPr sz="2100" spc="-15" baseline="1984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2100" baseline="1984" dirty="0">
                <a:solidFill>
                  <a:srgbClr val="595959"/>
                </a:solidFill>
                <a:latin typeface="Times New Roman"/>
                <a:cs typeface="Times New Roman"/>
              </a:rPr>
              <a:t>are</a:t>
            </a:r>
            <a:r>
              <a:rPr sz="2100" spc="-75" baseline="1984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2100" baseline="1984" dirty="0">
                <a:solidFill>
                  <a:srgbClr val="595959"/>
                </a:solidFill>
                <a:latin typeface="Times New Roman"/>
                <a:cs typeface="Times New Roman"/>
              </a:rPr>
              <a:t>brief</a:t>
            </a:r>
            <a:r>
              <a:rPr sz="2100" spc="-60" baseline="1984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2100" baseline="1984" dirty="0">
                <a:solidFill>
                  <a:srgbClr val="595959"/>
                </a:solidFill>
                <a:latin typeface="Times New Roman"/>
                <a:cs typeface="Times New Roman"/>
              </a:rPr>
              <a:t>and</a:t>
            </a:r>
            <a:r>
              <a:rPr sz="2100" spc="-67" baseline="1984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2100" baseline="1984" dirty="0">
                <a:solidFill>
                  <a:srgbClr val="595959"/>
                </a:solidFill>
                <a:latin typeface="Times New Roman"/>
                <a:cs typeface="Times New Roman"/>
              </a:rPr>
              <a:t>infrequent</a:t>
            </a:r>
            <a:r>
              <a:rPr sz="2100" spc="-30" baseline="1984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2100" baseline="1984" dirty="0">
                <a:solidFill>
                  <a:srgbClr val="595959"/>
                </a:solidFill>
                <a:latin typeface="Times New Roman"/>
                <a:cs typeface="Times New Roman"/>
              </a:rPr>
              <a:t>and</a:t>
            </a:r>
            <a:r>
              <a:rPr sz="2100" spc="-67" baseline="1984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2100" baseline="1984" dirty="0">
                <a:solidFill>
                  <a:srgbClr val="595959"/>
                </a:solidFill>
                <a:latin typeface="Times New Roman"/>
                <a:cs typeface="Times New Roman"/>
              </a:rPr>
              <a:t>require</a:t>
            </a:r>
            <a:r>
              <a:rPr sz="2100" spc="-52" baseline="1984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2100" baseline="1984" dirty="0">
                <a:solidFill>
                  <a:srgbClr val="595959"/>
                </a:solidFill>
                <a:latin typeface="Times New Roman"/>
                <a:cs typeface="Times New Roman"/>
              </a:rPr>
              <a:t>no</a:t>
            </a:r>
            <a:r>
              <a:rPr sz="2100" spc="-67" baseline="1984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2100" baseline="1984" dirty="0">
                <a:solidFill>
                  <a:srgbClr val="595959"/>
                </a:solidFill>
                <a:latin typeface="Times New Roman"/>
                <a:cs typeface="Times New Roman"/>
              </a:rPr>
              <a:t>specific</a:t>
            </a:r>
            <a:r>
              <a:rPr sz="2100" spc="-44" baseline="1984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2100" baseline="1984" dirty="0">
                <a:solidFill>
                  <a:srgbClr val="595959"/>
                </a:solidFill>
                <a:latin typeface="Times New Roman"/>
                <a:cs typeface="Times New Roman"/>
              </a:rPr>
              <a:t>treatment</a:t>
            </a:r>
            <a:r>
              <a:rPr sz="2100" spc="427" baseline="1984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2100" baseline="1984" dirty="0">
                <a:solidFill>
                  <a:srgbClr val="595959"/>
                </a:solidFill>
                <a:latin typeface="Times New Roman"/>
                <a:cs typeface="Times New Roman"/>
              </a:rPr>
              <a:t>Only</a:t>
            </a:r>
            <a:r>
              <a:rPr sz="2100" spc="-44" baseline="1984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2100" baseline="1984" dirty="0">
                <a:solidFill>
                  <a:srgbClr val="595959"/>
                </a:solidFill>
                <a:latin typeface="Times New Roman"/>
                <a:cs typeface="Times New Roman"/>
              </a:rPr>
              <a:t>a</a:t>
            </a:r>
            <a:r>
              <a:rPr sz="2100" spc="-75" baseline="1984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2100" spc="-15" baseline="1984" dirty="0">
                <a:solidFill>
                  <a:srgbClr val="595959"/>
                </a:solidFill>
                <a:latin typeface="Times New Roman"/>
                <a:cs typeface="Times New Roman"/>
              </a:rPr>
              <a:t>small </a:t>
            </a:r>
            <a:r>
              <a:rPr sz="1400" spc="-10" dirty="0">
                <a:solidFill>
                  <a:srgbClr val="595959"/>
                </a:solidFill>
                <a:latin typeface="Times New Roman"/>
                <a:cs typeface="Times New Roman"/>
              </a:rPr>
              <a:t>percentage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of</a:t>
            </a:r>
            <a:r>
              <a:rPr sz="1400" spc="-4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patients have</a:t>
            </a:r>
            <a:r>
              <a:rPr sz="1400" spc="-4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more</a:t>
            </a:r>
            <a:r>
              <a:rPr sz="1400" spc="-4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frequent</a:t>
            </a:r>
            <a:r>
              <a:rPr sz="1400" spc="-2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and</a:t>
            </a:r>
            <a:r>
              <a:rPr sz="1400" spc="-4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troubling</a:t>
            </a:r>
            <a:r>
              <a:rPr sz="1400" spc="-1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Times New Roman"/>
                <a:cs typeface="Times New Roman"/>
              </a:rPr>
              <a:t>symptoms.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74605" y="4364286"/>
            <a:ext cx="6708775" cy="6629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4620" marR="5080" indent="-122555">
              <a:lnSpc>
                <a:spcPct val="99600"/>
              </a:lnSpc>
              <a:spcBef>
                <a:spcPts val="95"/>
              </a:spcBef>
              <a:buSzPct val="64285"/>
              <a:buFont typeface="Times New Roman"/>
              <a:buChar char="•"/>
              <a:tabLst>
                <a:tab pos="134620" algn="l"/>
                <a:tab pos="177800" algn="l"/>
              </a:tabLst>
            </a:pPr>
            <a:r>
              <a:rPr sz="2100" baseline="3968" dirty="0">
                <a:solidFill>
                  <a:srgbClr val="545454"/>
                </a:solidFill>
                <a:latin typeface="Times New Roman"/>
                <a:cs typeface="Times New Roman"/>
              </a:rPr>
              <a:t>	</a:t>
            </a:r>
            <a:r>
              <a:rPr sz="1400" b="1" dirty="0">
                <a:solidFill>
                  <a:srgbClr val="595959"/>
                </a:solidFill>
                <a:latin typeface="Times New Roman"/>
                <a:cs typeface="Times New Roman"/>
              </a:rPr>
              <a:t>Initial</a:t>
            </a:r>
            <a:r>
              <a:rPr sz="1400" b="1" spc="-3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595959"/>
                </a:solidFill>
                <a:latin typeface="Times New Roman"/>
                <a:cs typeface="Times New Roman"/>
              </a:rPr>
              <a:t>treatment</a:t>
            </a:r>
            <a:r>
              <a:rPr sz="1400" b="1" spc="-4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—</a:t>
            </a:r>
            <a:r>
              <a:rPr sz="1400" spc="-4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For</a:t>
            </a:r>
            <a:r>
              <a:rPr sz="1400" spc="-6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most</a:t>
            </a:r>
            <a:r>
              <a:rPr sz="1400" spc="-2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patients</a:t>
            </a:r>
            <a:r>
              <a:rPr sz="1400" spc="-1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with</a:t>
            </a:r>
            <a:r>
              <a:rPr sz="1400" spc="-4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mild</a:t>
            </a:r>
            <a:r>
              <a:rPr sz="1400" spc="-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and</a:t>
            </a:r>
            <a:r>
              <a:rPr sz="1400" spc="-4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infrequent</a:t>
            </a:r>
            <a:r>
              <a:rPr sz="1400" spc="-1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symptoms,</a:t>
            </a:r>
            <a:r>
              <a:rPr sz="1400" spc="-1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we</a:t>
            </a:r>
            <a:r>
              <a:rPr sz="1400" spc="-6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Times New Roman"/>
                <a:cs typeface="Times New Roman"/>
              </a:rPr>
              <a:t>suggest reassurance</a:t>
            </a:r>
            <a:r>
              <a:rPr sz="1400" spc="-2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and</a:t>
            </a:r>
            <a:r>
              <a:rPr sz="1400" spc="-2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explanation</a:t>
            </a:r>
            <a:r>
              <a:rPr sz="1400" spc="1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.</a:t>
            </a:r>
            <a:r>
              <a:rPr sz="1400" spc="-4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Warm</a:t>
            </a:r>
            <a:r>
              <a:rPr sz="1400" spc="-4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sitz</a:t>
            </a:r>
            <a:r>
              <a:rPr sz="1400" spc="-1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baths</a:t>
            </a:r>
            <a:r>
              <a:rPr sz="1400" spc="-2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may</a:t>
            </a:r>
            <a:r>
              <a:rPr sz="1400" spc="-3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also</a:t>
            </a:r>
            <a:r>
              <a:rPr sz="1400" spc="-2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be</a:t>
            </a:r>
            <a:r>
              <a:rPr sz="1400" spc="-4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helpful.</a:t>
            </a:r>
            <a:r>
              <a:rPr sz="1400" spc="-2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The</a:t>
            </a:r>
            <a:r>
              <a:rPr sz="1400" spc="-4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episodes</a:t>
            </a:r>
            <a:r>
              <a:rPr sz="1400" spc="-1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of</a:t>
            </a:r>
            <a:r>
              <a:rPr sz="1400" spc="-4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pain</a:t>
            </a:r>
            <a:r>
              <a:rPr sz="1400" spc="-1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spc="-25" dirty="0">
                <a:solidFill>
                  <a:srgbClr val="595959"/>
                </a:solidFill>
                <a:latin typeface="Times New Roman"/>
                <a:cs typeface="Times New Roman"/>
              </a:rPr>
              <a:t>are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typically</a:t>
            </a:r>
            <a:r>
              <a:rPr sz="1400" spc="-1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brief,</a:t>
            </a:r>
            <a:r>
              <a:rPr sz="1400" spc="-3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and</a:t>
            </a:r>
            <a:r>
              <a:rPr sz="1400" spc="-4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prevention</a:t>
            </a:r>
            <a:r>
              <a:rPr sz="1400" spc="-1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is</a:t>
            </a:r>
            <a:r>
              <a:rPr sz="1400" spc="-6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not</a:t>
            </a:r>
            <a:r>
              <a:rPr sz="1400" spc="-3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usually</a:t>
            </a:r>
            <a:r>
              <a:rPr sz="1400" spc="-10" dirty="0">
                <a:solidFill>
                  <a:srgbClr val="595959"/>
                </a:solidFill>
                <a:latin typeface="Times New Roman"/>
                <a:cs typeface="Times New Roman"/>
              </a:rPr>
              <a:t> possible.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58228" y="1852706"/>
            <a:ext cx="1060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505050"/>
                </a:solidFill>
                <a:latin typeface="Times New Roman"/>
                <a:cs typeface="Times New Roman"/>
              </a:rPr>
              <a:t>•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56355" y="5321281"/>
            <a:ext cx="6604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0" dirty="0">
                <a:solidFill>
                  <a:srgbClr val="545454"/>
                </a:solidFill>
                <a:latin typeface="Times New Roman"/>
                <a:cs typeface="Times New Roman"/>
              </a:rPr>
              <a:t>•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48709" y="5235943"/>
            <a:ext cx="6285865" cy="885825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60020" marR="5080">
              <a:lnSpc>
                <a:spcPts val="1670"/>
              </a:lnSpc>
              <a:spcBef>
                <a:spcPts val="155"/>
              </a:spcBef>
            </a:pPr>
            <a:r>
              <a:rPr sz="1400" b="1" dirty="0">
                <a:solidFill>
                  <a:srgbClr val="595959"/>
                </a:solidFill>
                <a:latin typeface="Times New Roman"/>
                <a:cs typeface="Times New Roman"/>
              </a:rPr>
              <a:t>For</a:t>
            </a:r>
            <a:r>
              <a:rPr sz="1400" b="1" spc="-3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595959"/>
                </a:solidFill>
                <a:latin typeface="Times New Roman"/>
                <a:cs typeface="Times New Roman"/>
              </a:rPr>
              <a:t>patients</a:t>
            </a:r>
            <a:r>
              <a:rPr sz="1400" b="1" spc="-5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595959"/>
                </a:solidFill>
                <a:latin typeface="Times New Roman"/>
                <a:cs typeface="Times New Roman"/>
              </a:rPr>
              <a:t>with</a:t>
            </a:r>
            <a:r>
              <a:rPr sz="1400" b="1" spc="-6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595959"/>
                </a:solidFill>
                <a:latin typeface="Times New Roman"/>
                <a:cs typeface="Times New Roman"/>
              </a:rPr>
              <a:t>severe</a:t>
            </a:r>
            <a:r>
              <a:rPr sz="1400" b="1" spc="-2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595959"/>
                </a:solidFill>
                <a:latin typeface="Times New Roman"/>
                <a:cs typeface="Times New Roman"/>
              </a:rPr>
              <a:t>or</a:t>
            </a:r>
            <a:r>
              <a:rPr sz="1400" b="1" spc="-4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595959"/>
                </a:solidFill>
                <a:latin typeface="Times New Roman"/>
                <a:cs typeface="Times New Roman"/>
              </a:rPr>
              <a:t>frequent</a:t>
            </a:r>
            <a:r>
              <a:rPr sz="1400" b="1" spc="-6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595959"/>
                </a:solidFill>
                <a:latin typeface="Times New Roman"/>
                <a:cs typeface="Times New Roman"/>
              </a:rPr>
              <a:t>symptoms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,</a:t>
            </a:r>
            <a:r>
              <a:rPr sz="1400" spc="-3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we</a:t>
            </a:r>
            <a:r>
              <a:rPr sz="1400" spc="-4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suggest</a:t>
            </a:r>
            <a:r>
              <a:rPr sz="1400" spc="-2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pelvic</a:t>
            </a:r>
            <a:r>
              <a:rPr sz="1400" spc="-2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floor</a:t>
            </a:r>
            <a:r>
              <a:rPr sz="1400" spc="-3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therapy</a:t>
            </a:r>
            <a:r>
              <a:rPr sz="1400" spc="-2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spc="-25" dirty="0">
                <a:solidFill>
                  <a:srgbClr val="595959"/>
                </a:solidFill>
                <a:latin typeface="Times New Roman"/>
                <a:cs typeface="Times New Roman"/>
              </a:rPr>
              <a:t>for </a:t>
            </a:r>
            <a:r>
              <a:rPr sz="1400" spc="-10" dirty="0">
                <a:solidFill>
                  <a:srgbClr val="595959"/>
                </a:solidFill>
                <a:latin typeface="Times New Roman"/>
                <a:cs typeface="Times New Roman"/>
              </a:rPr>
              <a:t>biofeedback.</a:t>
            </a:r>
            <a:endParaRPr sz="1400">
              <a:latin typeface="Times New Roman"/>
              <a:cs typeface="Times New Roman"/>
            </a:endParaRPr>
          </a:p>
          <a:p>
            <a:pPr marL="160020" marR="274320" indent="-147955">
              <a:lnSpc>
                <a:spcPts val="1670"/>
              </a:lnSpc>
              <a:spcBef>
                <a:spcPts val="90"/>
              </a:spcBef>
              <a:buClr>
                <a:srgbClr val="545454"/>
              </a:buClr>
              <a:buSzPct val="64285"/>
              <a:buFont typeface="Times New Roman"/>
              <a:buChar char="•"/>
              <a:tabLst>
                <a:tab pos="160020" algn="l"/>
              </a:tabLst>
            </a:pPr>
            <a:r>
              <a:rPr sz="1400" b="1" dirty="0">
                <a:solidFill>
                  <a:srgbClr val="595959"/>
                </a:solidFill>
                <a:latin typeface="Times New Roman"/>
                <a:cs typeface="Times New Roman"/>
              </a:rPr>
              <a:t>For</a:t>
            </a:r>
            <a:r>
              <a:rPr sz="1400" b="1" spc="-4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595959"/>
                </a:solidFill>
                <a:latin typeface="Times New Roman"/>
                <a:cs typeface="Times New Roman"/>
              </a:rPr>
              <a:t>patients</a:t>
            </a:r>
            <a:r>
              <a:rPr sz="1400" b="1" spc="-6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595959"/>
                </a:solidFill>
                <a:latin typeface="Times New Roman"/>
                <a:cs typeface="Times New Roman"/>
              </a:rPr>
              <a:t>who</a:t>
            </a:r>
            <a:r>
              <a:rPr sz="1400" b="1" spc="-6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595959"/>
                </a:solidFill>
                <a:latin typeface="Times New Roman"/>
                <a:cs typeface="Times New Roman"/>
              </a:rPr>
              <a:t>desire</a:t>
            </a:r>
            <a:r>
              <a:rPr sz="1400" b="1" spc="-4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595959"/>
                </a:solidFill>
                <a:latin typeface="Times New Roman"/>
                <a:cs typeface="Times New Roman"/>
              </a:rPr>
              <a:t>symptomatic</a:t>
            </a:r>
            <a:r>
              <a:rPr sz="1400" b="1" spc="-4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595959"/>
                </a:solidFill>
                <a:latin typeface="Times New Roman"/>
                <a:cs typeface="Times New Roman"/>
              </a:rPr>
              <a:t>relief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,</a:t>
            </a:r>
            <a:r>
              <a:rPr sz="1400" spc="-3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we</a:t>
            </a:r>
            <a:r>
              <a:rPr sz="1400" spc="-5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suggest</a:t>
            </a:r>
            <a:r>
              <a:rPr sz="1400" spc="-4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topical</a:t>
            </a:r>
            <a:r>
              <a:rPr sz="1400" spc="-2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calcium</a:t>
            </a:r>
            <a:r>
              <a:rPr sz="1400" spc="-2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Times New Roman"/>
                <a:cs typeface="Times New Roman"/>
              </a:rPr>
              <a:t>channel blockers(eg.Diltiazem,Amlodipine).</a:t>
            </a:r>
            <a:endParaRPr sz="1400">
              <a:latin typeface="Times New Roman"/>
              <a:cs typeface="Times New Roman"/>
            </a:endParaRPr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36180" y="4331208"/>
            <a:ext cx="2240279" cy="1997963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8069085" y="6366821"/>
            <a:ext cx="1022985" cy="25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Biofeedback</a:t>
            </a:r>
            <a:endParaRPr sz="14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57655"/>
            <a:ext cx="10058400" cy="565861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9564" y="2351043"/>
            <a:ext cx="6939915" cy="149034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24765">
              <a:lnSpc>
                <a:spcPct val="100000"/>
              </a:lnSpc>
              <a:spcBef>
                <a:spcPts val="120"/>
              </a:spcBef>
            </a:pPr>
            <a:r>
              <a:rPr sz="1300" b="1" spc="-95" dirty="0">
                <a:solidFill>
                  <a:srgbClr val="FF0000"/>
                </a:solidFill>
                <a:latin typeface="Arial"/>
                <a:cs typeface="Arial"/>
              </a:rPr>
              <a:t>Squamous</a:t>
            </a:r>
            <a:r>
              <a:rPr sz="13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300" b="1" spc="-60" dirty="0">
                <a:solidFill>
                  <a:srgbClr val="FF0000"/>
                </a:solidFill>
                <a:latin typeface="Arial"/>
                <a:cs typeface="Arial"/>
              </a:rPr>
              <a:t>cell</a:t>
            </a:r>
            <a:r>
              <a:rPr sz="1300" b="1" spc="-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300" b="1" spc="-45" dirty="0">
                <a:solidFill>
                  <a:srgbClr val="FF0000"/>
                </a:solidFill>
                <a:latin typeface="Arial"/>
                <a:cs typeface="Arial"/>
              </a:rPr>
              <a:t>carcinoma </a:t>
            </a:r>
            <a:r>
              <a:rPr sz="1300" b="1" spc="-10" dirty="0">
                <a:solidFill>
                  <a:srgbClr val="FF0000"/>
                </a:solidFill>
                <a:latin typeface="Arial"/>
                <a:cs typeface="Arial"/>
              </a:rPr>
              <a:t>(epidermoid</a:t>
            </a:r>
            <a:r>
              <a:rPr sz="1300" b="1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300" b="1" spc="-30" dirty="0">
                <a:solidFill>
                  <a:srgbClr val="FF0000"/>
                </a:solidFill>
                <a:latin typeface="Arial"/>
                <a:cs typeface="Arial"/>
              </a:rPr>
              <a:t>carcinoma)</a:t>
            </a:r>
            <a:r>
              <a:rPr sz="1300" b="1" spc="-3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300" b="1" dirty="0">
                <a:solidFill>
                  <a:srgbClr val="FF0000"/>
                </a:solidFill>
                <a:latin typeface="Arial"/>
                <a:cs typeface="Arial"/>
              </a:rPr>
              <a:t>:</a:t>
            </a:r>
            <a:r>
              <a:rPr sz="1300" b="1" spc="-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300" b="1" dirty="0">
                <a:solidFill>
                  <a:srgbClr val="FF0000"/>
                </a:solidFill>
                <a:latin typeface="Arial"/>
                <a:cs typeface="Arial"/>
              </a:rPr>
              <a:t>the</a:t>
            </a:r>
            <a:r>
              <a:rPr sz="1300" b="1" spc="-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300" b="1" spc="-65" dirty="0">
                <a:solidFill>
                  <a:srgbClr val="FF0000"/>
                </a:solidFill>
                <a:latin typeface="Arial"/>
                <a:cs typeface="Arial"/>
              </a:rPr>
              <a:t>most</a:t>
            </a:r>
            <a:r>
              <a:rPr sz="1300" b="1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300" b="1" spc="-65" dirty="0">
                <a:solidFill>
                  <a:srgbClr val="FF0000"/>
                </a:solidFill>
                <a:latin typeface="Arial"/>
                <a:cs typeface="Arial"/>
              </a:rPr>
              <a:t>common</a:t>
            </a:r>
            <a:r>
              <a:rPr sz="1300" b="1" dirty="0">
                <a:solidFill>
                  <a:srgbClr val="FF0000"/>
                </a:solidFill>
                <a:latin typeface="Arial"/>
                <a:cs typeface="Arial"/>
              </a:rPr>
              <a:t> tumor</a:t>
            </a:r>
            <a:r>
              <a:rPr sz="1300" b="1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300" b="1" dirty="0">
                <a:solidFill>
                  <a:srgbClr val="FF0000"/>
                </a:solidFill>
                <a:latin typeface="Arial"/>
                <a:cs typeface="Arial"/>
              </a:rPr>
              <a:t>in</a:t>
            </a:r>
            <a:r>
              <a:rPr sz="1300" b="1"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300" b="1" dirty="0">
                <a:solidFill>
                  <a:srgbClr val="FF0000"/>
                </a:solidFill>
                <a:latin typeface="Arial"/>
                <a:cs typeface="Arial"/>
              </a:rPr>
              <a:t>anal</a:t>
            </a:r>
            <a:r>
              <a:rPr sz="1300" b="1" spc="-3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300" b="1" spc="-10" dirty="0">
                <a:solidFill>
                  <a:srgbClr val="FF0000"/>
                </a:solidFill>
                <a:latin typeface="Arial"/>
                <a:cs typeface="Arial"/>
              </a:rPr>
              <a:t>canal.</a:t>
            </a:r>
            <a:endParaRPr sz="13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30"/>
              </a:spcBef>
            </a:pPr>
            <a:endParaRPr sz="1300">
              <a:latin typeface="Arial"/>
              <a:cs typeface="Arial"/>
            </a:endParaRPr>
          </a:p>
          <a:p>
            <a:pPr marL="12700" marR="5080">
              <a:lnSpc>
                <a:spcPct val="101499"/>
              </a:lnSpc>
            </a:pPr>
            <a:r>
              <a:rPr sz="1300" b="1" spc="-10" dirty="0">
                <a:solidFill>
                  <a:srgbClr val="505050"/>
                </a:solidFill>
                <a:latin typeface="Arial"/>
                <a:cs typeface="Arial"/>
              </a:rPr>
              <a:t>Anal</a:t>
            </a:r>
            <a:r>
              <a:rPr sz="1300" b="1" spc="-4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300" b="1" spc="-190" dirty="0">
                <a:solidFill>
                  <a:srgbClr val="505050"/>
                </a:solidFill>
                <a:latin typeface="Arial"/>
                <a:cs typeface="Arial"/>
              </a:rPr>
              <a:t>SCC</a:t>
            </a:r>
            <a:r>
              <a:rPr sz="1300" b="1" spc="-3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300" b="1" spc="-45" dirty="0">
                <a:solidFill>
                  <a:srgbClr val="505050"/>
                </a:solidFill>
                <a:latin typeface="Arial"/>
                <a:cs typeface="Arial"/>
              </a:rPr>
              <a:t>usually</a:t>
            </a:r>
            <a:r>
              <a:rPr sz="1300" b="1" spc="-2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300" b="1" spc="-95" dirty="0">
                <a:solidFill>
                  <a:srgbClr val="505050"/>
                </a:solidFill>
                <a:latin typeface="Arial"/>
                <a:cs typeface="Arial"/>
              </a:rPr>
              <a:t>presents</a:t>
            </a:r>
            <a:r>
              <a:rPr sz="1300" b="1" spc="-1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300" b="1" dirty="0">
                <a:solidFill>
                  <a:srgbClr val="505050"/>
                </a:solidFill>
                <a:latin typeface="Arial"/>
                <a:cs typeface="Arial"/>
              </a:rPr>
              <a:t>with</a:t>
            </a:r>
            <a:r>
              <a:rPr sz="1300" b="1" spc="-2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300" b="1" dirty="0">
                <a:solidFill>
                  <a:srgbClr val="505050"/>
                </a:solidFill>
                <a:latin typeface="Arial"/>
                <a:cs typeface="Arial"/>
              </a:rPr>
              <a:t>pain</a:t>
            </a:r>
            <a:r>
              <a:rPr sz="1300" b="1" spc="-2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300" b="1" dirty="0">
                <a:solidFill>
                  <a:srgbClr val="505050"/>
                </a:solidFill>
                <a:latin typeface="Arial"/>
                <a:cs typeface="Arial"/>
              </a:rPr>
              <a:t>and</a:t>
            </a:r>
            <a:r>
              <a:rPr sz="1300" b="1" spc="-2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300" b="1" spc="-35" dirty="0">
                <a:solidFill>
                  <a:srgbClr val="505050"/>
                </a:solidFill>
                <a:latin typeface="Arial"/>
                <a:cs typeface="Arial"/>
              </a:rPr>
              <a:t>bleeding,</a:t>
            </a:r>
            <a:r>
              <a:rPr sz="1300" b="1" spc="-1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300" b="1" spc="-80" dirty="0">
                <a:solidFill>
                  <a:srgbClr val="505050"/>
                </a:solidFill>
                <a:latin typeface="Arial"/>
                <a:cs typeface="Arial"/>
              </a:rPr>
              <a:t>thus</a:t>
            </a:r>
            <a:r>
              <a:rPr sz="1300" b="1" spc="-3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300" b="1" dirty="0">
                <a:solidFill>
                  <a:srgbClr val="505050"/>
                </a:solidFill>
                <a:latin typeface="Arial"/>
                <a:cs typeface="Arial"/>
              </a:rPr>
              <a:t>it</a:t>
            </a:r>
            <a:r>
              <a:rPr sz="1300" b="1" spc="-4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300" b="1" spc="-135" dirty="0">
                <a:solidFill>
                  <a:srgbClr val="505050"/>
                </a:solidFill>
                <a:latin typeface="Arial"/>
                <a:cs typeface="Arial"/>
              </a:rPr>
              <a:t>is</a:t>
            </a:r>
            <a:r>
              <a:rPr sz="1300" b="1" spc="-25" dirty="0">
                <a:solidFill>
                  <a:srgbClr val="505050"/>
                </a:solidFill>
                <a:latin typeface="Arial"/>
                <a:cs typeface="Arial"/>
              </a:rPr>
              <a:t> often </a:t>
            </a:r>
            <a:r>
              <a:rPr sz="1300" b="1" dirty="0">
                <a:solidFill>
                  <a:srgbClr val="505050"/>
                </a:solidFill>
                <a:latin typeface="Arial"/>
                <a:cs typeface="Arial"/>
              </a:rPr>
              <a:t>initially</a:t>
            </a:r>
            <a:r>
              <a:rPr sz="1300" b="1" spc="-3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300" b="1" spc="-70" dirty="0">
                <a:solidFill>
                  <a:srgbClr val="505050"/>
                </a:solidFill>
                <a:latin typeface="Arial"/>
                <a:cs typeface="Arial"/>
              </a:rPr>
              <a:t>misdiagnosed</a:t>
            </a:r>
            <a:r>
              <a:rPr sz="1300" b="1" spc="2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300" b="1" spc="-114" dirty="0">
                <a:solidFill>
                  <a:srgbClr val="505050"/>
                </a:solidFill>
                <a:latin typeface="Arial"/>
                <a:cs typeface="Arial"/>
              </a:rPr>
              <a:t>as</a:t>
            </a:r>
            <a:r>
              <a:rPr sz="1300" b="1" spc="-3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300" b="1" dirty="0">
                <a:solidFill>
                  <a:srgbClr val="505050"/>
                </a:solidFill>
                <a:latin typeface="Arial"/>
                <a:cs typeface="Arial"/>
              </a:rPr>
              <a:t>a </a:t>
            </a:r>
            <a:r>
              <a:rPr sz="1300" b="1" spc="-50" dirty="0">
                <a:solidFill>
                  <a:srgbClr val="505050"/>
                </a:solidFill>
                <a:latin typeface="Arial"/>
                <a:cs typeface="Arial"/>
              </a:rPr>
              <a:t>benign</a:t>
            </a:r>
            <a:r>
              <a:rPr sz="1300" b="1" spc="-3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300" b="1" spc="-50" dirty="0">
                <a:solidFill>
                  <a:srgbClr val="505050"/>
                </a:solidFill>
                <a:latin typeface="Arial"/>
                <a:cs typeface="Arial"/>
              </a:rPr>
              <a:t>condition,</a:t>
            </a:r>
            <a:r>
              <a:rPr sz="1300" b="1" spc="-2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300" b="1" spc="-30" dirty="0">
                <a:solidFill>
                  <a:srgbClr val="505050"/>
                </a:solidFill>
                <a:latin typeface="Arial"/>
                <a:cs typeface="Arial"/>
              </a:rPr>
              <a:t>highlighting</a:t>
            </a:r>
            <a:r>
              <a:rPr sz="1300" b="1" spc="-10" dirty="0">
                <a:solidFill>
                  <a:srgbClr val="505050"/>
                </a:solidFill>
                <a:latin typeface="Arial"/>
                <a:cs typeface="Arial"/>
              </a:rPr>
              <a:t> the</a:t>
            </a:r>
            <a:r>
              <a:rPr sz="1300" b="1" spc="-5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300" b="1" spc="-55" dirty="0">
                <a:solidFill>
                  <a:srgbClr val="505050"/>
                </a:solidFill>
                <a:latin typeface="Arial"/>
                <a:cs typeface="Arial"/>
              </a:rPr>
              <a:t>need</a:t>
            </a:r>
            <a:r>
              <a:rPr sz="1300" b="1" spc="-20" dirty="0">
                <a:solidFill>
                  <a:srgbClr val="505050"/>
                </a:solidFill>
                <a:latin typeface="Arial"/>
                <a:cs typeface="Arial"/>
              </a:rPr>
              <a:t> for</a:t>
            </a:r>
            <a:r>
              <a:rPr sz="1300" b="1" spc="-3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300" b="1" spc="50" dirty="0">
                <a:solidFill>
                  <a:srgbClr val="505050"/>
                </a:solidFill>
                <a:latin typeface="Arial"/>
                <a:cs typeface="Arial"/>
              </a:rPr>
              <a:t>a</a:t>
            </a:r>
            <a:r>
              <a:rPr sz="1300" b="1" spc="-3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300" b="1" spc="-35" dirty="0">
                <a:solidFill>
                  <a:srgbClr val="505050"/>
                </a:solidFill>
                <a:latin typeface="Arial"/>
                <a:cs typeface="Arial"/>
              </a:rPr>
              <a:t>level</a:t>
            </a:r>
            <a:r>
              <a:rPr sz="1300" b="1" spc="-2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300" b="1" spc="-30" dirty="0">
                <a:solidFill>
                  <a:srgbClr val="505050"/>
                </a:solidFill>
                <a:latin typeface="Arial"/>
                <a:cs typeface="Arial"/>
              </a:rPr>
              <a:t>of</a:t>
            </a:r>
            <a:r>
              <a:rPr sz="1300" b="1" spc="-4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300" b="1" spc="-110" dirty="0">
                <a:solidFill>
                  <a:srgbClr val="505050"/>
                </a:solidFill>
                <a:latin typeface="Arial"/>
                <a:cs typeface="Arial"/>
              </a:rPr>
              <a:t>suspicion</a:t>
            </a:r>
            <a:r>
              <a:rPr sz="1300" b="1" spc="-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300" b="1" dirty="0">
                <a:solidFill>
                  <a:srgbClr val="505050"/>
                </a:solidFill>
                <a:latin typeface="Arial"/>
                <a:cs typeface="Arial"/>
              </a:rPr>
              <a:t>and</a:t>
            </a:r>
            <a:r>
              <a:rPr sz="1300" b="1" spc="-2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300" b="1" spc="-10" dirty="0">
                <a:solidFill>
                  <a:srgbClr val="505050"/>
                </a:solidFill>
                <a:latin typeface="Arial"/>
                <a:cs typeface="Arial"/>
              </a:rPr>
              <a:t>adequate</a:t>
            </a:r>
            <a:r>
              <a:rPr sz="1300" b="1" spc="-5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300" b="1" spc="-20" dirty="0">
                <a:solidFill>
                  <a:srgbClr val="505050"/>
                </a:solidFill>
                <a:latin typeface="Arial"/>
                <a:cs typeface="Arial"/>
              </a:rPr>
              <a:t>examination. </a:t>
            </a:r>
            <a:r>
              <a:rPr sz="1300" b="1" spc="-50" dirty="0">
                <a:solidFill>
                  <a:srgbClr val="505050"/>
                </a:solidFill>
                <a:latin typeface="Arial"/>
                <a:cs typeface="Arial"/>
              </a:rPr>
              <a:t>A </a:t>
            </a:r>
            <a:r>
              <a:rPr sz="1300" b="1" spc="-105" dirty="0">
                <a:solidFill>
                  <a:srgbClr val="505050"/>
                </a:solidFill>
                <a:latin typeface="Arial"/>
                <a:cs typeface="Arial"/>
              </a:rPr>
              <a:t>mass,</a:t>
            </a:r>
            <a:r>
              <a:rPr sz="1300" b="1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300" b="1" spc="-35" dirty="0">
                <a:solidFill>
                  <a:srgbClr val="505050"/>
                </a:solidFill>
                <a:latin typeface="Arial"/>
                <a:cs typeface="Arial"/>
              </a:rPr>
              <a:t>pruritus</a:t>
            </a:r>
            <a:r>
              <a:rPr sz="1300" b="1" spc="-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300" b="1" spc="-50" dirty="0">
                <a:solidFill>
                  <a:srgbClr val="505050"/>
                </a:solidFill>
                <a:latin typeface="Arial"/>
                <a:cs typeface="Arial"/>
              </a:rPr>
              <a:t>or</a:t>
            </a:r>
            <a:r>
              <a:rPr sz="1300" b="1" spc="-2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300" b="1" spc="-75" dirty="0">
                <a:solidFill>
                  <a:srgbClr val="505050"/>
                </a:solidFill>
                <a:latin typeface="Arial"/>
                <a:cs typeface="Arial"/>
              </a:rPr>
              <a:t>discharge</a:t>
            </a:r>
            <a:r>
              <a:rPr sz="1300" b="1" spc="-2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300" b="1" spc="-135" dirty="0">
                <a:solidFill>
                  <a:srgbClr val="505050"/>
                </a:solidFill>
                <a:latin typeface="Arial"/>
                <a:cs typeface="Arial"/>
              </a:rPr>
              <a:t>is</a:t>
            </a:r>
            <a:r>
              <a:rPr sz="1300" b="1" spc="-3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300" b="1" spc="-160" dirty="0">
                <a:solidFill>
                  <a:srgbClr val="505050"/>
                </a:solidFill>
                <a:latin typeface="Arial"/>
                <a:cs typeface="Arial"/>
              </a:rPr>
              <a:t>less</a:t>
            </a:r>
            <a:r>
              <a:rPr sz="1300" b="1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300" b="1" spc="-70" dirty="0">
                <a:solidFill>
                  <a:srgbClr val="505050"/>
                </a:solidFill>
                <a:latin typeface="Arial"/>
                <a:cs typeface="Arial"/>
              </a:rPr>
              <a:t>common.</a:t>
            </a:r>
            <a:r>
              <a:rPr sz="1300" b="1" spc="3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300" b="1" spc="-35" dirty="0">
                <a:solidFill>
                  <a:srgbClr val="505050"/>
                </a:solidFill>
                <a:latin typeface="Arial"/>
                <a:cs typeface="Arial"/>
              </a:rPr>
              <a:t>On</a:t>
            </a:r>
            <a:r>
              <a:rPr sz="1300" b="1" spc="-20" dirty="0">
                <a:solidFill>
                  <a:srgbClr val="505050"/>
                </a:solidFill>
                <a:latin typeface="Arial"/>
                <a:cs typeface="Arial"/>
              </a:rPr>
              <a:t> examination,</a:t>
            </a:r>
            <a:r>
              <a:rPr sz="1300" b="1" spc="-1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300" b="1" dirty="0">
                <a:solidFill>
                  <a:srgbClr val="505050"/>
                </a:solidFill>
                <a:latin typeface="Arial"/>
                <a:cs typeface="Arial"/>
              </a:rPr>
              <a:t>anal</a:t>
            </a:r>
            <a:r>
              <a:rPr sz="1300" b="1" spc="-3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300" b="1" spc="-10" dirty="0">
                <a:solidFill>
                  <a:srgbClr val="505050"/>
                </a:solidFill>
                <a:latin typeface="Arial"/>
                <a:cs typeface="Arial"/>
              </a:rPr>
              <a:t>margin</a:t>
            </a:r>
            <a:r>
              <a:rPr sz="1300" b="1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300" b="1" spc="-60" dirty="0">
                <a:solidFill>
                  <a:srgbClr val="505050"/>
                </a:solidFill>
                <a:latin typeface="Arial"/>
                <a:cs typeface="Arial"/>
              </a:rPr>
              <a:t>tumours</a:t>
            </a:r>
            <a:r>
              <a:rPr sz="1300" b="1" spc="-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300" b="1" spc="-30" dirty="0">
                <a:solidFill>
                  <a:srgbClr val="505050"/>
                </a:solidFill>
                <a:latin typeface="Arial"/>
                <a:cs typeface="Arial"/>
              </a:rPr>
              <a:t>look</a:t>
            </a:r>
            <a:r>
              <a:rPr sz="1300" b="1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300" b="1" spc="-20" dirty="0">
                <a:solidFill>
                  <a:srgbClr val="505050"/>
                </a:solidFill>
                <a:latin typeface="Arial"/>
                <a:cs typeface="Arial"/>
              </a:rPr>
              <a:t>like </a:t>
            </a:r>
            <a:r>
              <a:rPr sz="1300" b="1" dirty="0">
                <a:solidFill>
                  <a:srgbClr val="505050"/>
                </a:solidFill>
                <a:latin typeface="Arial"/>
                <a:cs typeface="Arial"/>
              </a:rPr>
              <a:t>malignant</a:t>
            </a:r>
            <a:r>
              <a:rPr sz="1300" b="1" spc="-2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300" b="1" spc="-85" dirty="0">
                <a:solidFill>
                  <a:srgbClr val="505050"/>
                </a:solidFill>
                <a:latin typeface="Arial"/>
                <a:cs typeface="Arial"/>
              </a:rPr>
              <a:t>ulcers,</a:t>
            </a:r>
            <a:r>
              <a:rPr sz="1300" b="1" spc="-2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300" b="1" dirty="0">
                <a:solidFill>
                  <a:srgbClr val="505050"/>
                </a:solidFill>
                <a:latin typeface="Arial"/>
                <a:cs typeface="Arial"/>
              </a:rPr>
              <a:t>with</a:t>
            </a:r>
            <a:r>
              <a:rPr sz="1300" b="1" spc="-3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300" b="1" spc="-50" dirty="0">
                <a:solidFill>
                  <a:srgbClr val="505050"/>
                </a:solidFill>
                <a:latin typeface="Arial"/>
                <a:cs typeface="Arial"/>
              </a:rPr>
              <a:t>raised</a:t>
            </a:r>
            <a:r>
              <a:rPr sz="1300" b="1" spc="-1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300" b="1" spc="-10" dirty="0">
                <a:solidFill>
                  <a:srgbClr val="505050"/>
                </a:solidFill>
                <a:latin typeface="Arial"/>
                <a:cs typeface="Arial"/>
              </a:rPr>
              <a:t>indurated</a:t>
            </a:r>
            <a:r>
              <a:rPr sz="1300" b="1" spc="-2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300" b="1" spc="-105" dirty="0">
                <a:solidFill>
                  <a:srgbClr val="505050"/>
                </a:solidFill>
                <a:latin typeface="Arial"/>
                <a:cs typeface="Arial"/>
              </a:rPr>
              <a:t>edges</a:t>
            </a:r>
            <a:r>
              <a:rPr sz="1300" b="1" spc="-3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300" b="1" dirty="0">
                <a:solidFill>
                  <a:srgbClr val="505050"/>
                </a:solidFill>
                <a:latin typeface="Arial"/>
                <a:cs typeface="Arial"/>
              </a:rPr>
              <a:t>.</a:t>
            </a:r>
            <a:r>
              <a:rPr sz="1300" b="1" spc="-3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300" b="1" spc="-75" dirty="0">
                <a:solidFill>
                  <a:srgbClr val="505050"/>
                </a:solidFill>
                <a:latin typeface="Arial"/>
                <a:cs typeface="Arial"/>
              </a:rPr>
              <a:t>Sphincter</a:t>
            </a:r>
            <a:r>
              <a:rPr sz="1300" b="1" spc="-1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300" b="1" spc="-35" dirty="0">
                <a:solidFill>
                  <a:srgbClr val="505050"/>
                </a:solidFill>
                <a:latin typeface="Arial"/>
                <a:cs typeface="Arial"/>
              </a:rPr>
              <a:t>involvement</a:t>
            </a:r>
            <a:r>
              <a:rPr sz="1300" b="1" spc="1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300" b="1" dirty="0">
                <a:solidFill>
                  <a:srgbClr val="505050"/>
                </a:solidFill>
                <a:latin typeface="Arial"/>
                <a:cs typeface="Arial"/>
              </a:rPr>
              <a:t>may</a:t>
            </a:r>
            <a:r>
              <a:rPr sz="1300" b="1" spc="-3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300" b="1" spc="-50" dirty="0">
                <a:solidFill>
                  <a:srgbClr val="505050"/>
                </a:solidFill>
                <a:latin typeface="Arial"/>
                <a:cs typeface="Arial"/>
              </a:rPr>
              <a:t>be </a:t>
            </a:r>
            <a:r>
              <a:rPr sz="1300" b="1" spc="-10" dirty="0">
                <a:solidFill>
                  <a:srgbClr val="505050"/>
                </a:solidFill>
                <a:latin typeface="Arial"/>
                <a:cs typeface="Arial"/>
              </a:rPr>
              <a:t>evident.</a:t>
            </a:r>
            <a:endParaRPr sz="13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300" b="1" spc="-30" dirty="0">
                <a:solidFill>
                  <a:srgbClr val="505050"/>
                </a:solidFill>
                <a:latin typeface="Arial"/>
                <a:cs typeface="Arial"/>
              </a:rPr>
              <a:t>Involvement</a:t>
            </a:r>
            <a:r>
              <a:rPr sz="1300" b="1" spc="-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300" b="1" spc="-20" dirty="0">
                <a:solidFill>
                  <a:srgbClr val="505050"/>
                </a:solidFill>
                <a:latin typeface="Arial"/>
                <a:cs typeface="Arial"/>
              </a:rPr>
              <a:t>of</a:t>
            </a:r>
            <a:r>
              <a:rPr sz="1300" b="1" spc="-2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300" b="1" spc="-30" dirty="0">
                <a:solidFill>
                  <a:srgbClr val="505050"/>
                </a:solidFill>
                <a:latin typeface="Arial"/>
                <a:cs typeface="Arial"/>
              </a:rPr>
              <a:t>perirectal</a:t>
            </a:r>
            <a:r>
              <a:rPr sz="1300" b="1" spc="-5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300" b="1" dirty="0">
                <a:solidFill>
                  <a:srgbClr val="505050"/>
                </a:solidFill>
                <a:latin typeface="Arial"/>
                <a:cs typeface="Arial"/>
              </a:rPr>
              <a:t>and</a:t>
            </a:r>
            <a:r>
              <a:rPr sz="1300" b="1" spc="-3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300" b="1" spc="-40" dirty="0">
                <a:solidFill>
                  <a:srgbClr val="505050"/>
                </a:solidFill>
                <a:latin typeface="Arial"/>
                <a:cs typeface="Arial"/>
              </a:rPr>
              <a:t>groin</a:t>
            </a:r>
            <a:r>
              <a:rPr sz="1300" b="1" spc="-3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300" b="1" spc="-20" dirty="0">
                <a:solidFill>
                  <a:srgbClr val="505050"/>
                </a:solidFill>
                <a:latin typeface="Arial"/>
                <a:cs typeface="Arial"/>
              </a:rPr>
              <a:t>lymph</a:t>
            </a:r>
            <a:r>
              <a:rPr sz="1300" b="1" spc="-1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300" b="1" spc="-110" dirty="0">
                <a:solidFill>
                  <a:srgbClr val="505050"/>
                </a:solidFill>
                <a:latin typeface="Arial"/>
                <a:cs typeface="Arial"/>
              </a:rPr>
              <a:t>nodes</a:t>
            </a:r>
            <a:r>
              <a:rPr sz="1300" b="1" spc="-1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300" b="1" dirty="0">
                <a:solidFill>
                  <a:srgbClr val="505050"/>
                </a:solidFill>
                <a:latin typeface="Arial"/>
                <a:cs typeface="Arial"/>
              </a:rPr>
              <a:t>may</a:t>
            </a:r>
            <a:r>
              <a:rPr sz="1300" b="1" spc="-3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300" b="1" spc="-35" dirty="0">
                <a:solidFill>
                  <a:srgbClr val="505050"/>
                </a:solidFill>
                <a:latin typeface="Arial"/>
                <a:cs typeface="Arial"/>
              </a:rPr>
              <a:t>be </a:t>
            </a:r>
            <a:r>
              <a:rPr sz="1300" b="1" spc="-10" dirty="0">
                <a:solidFill>
                  <a:srgbClr val="505050"/>
                </a:solidFill>
                <a:latin typeface="Arial"/>
                <a:cs typeface="Arial"/>
              </a:rPr>
              <a:t>palpable</a:t>
            </a:r>
            <a:r>
              <a:rPr sz="1300" b="1" spc="-5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300" b="1" spc="-80" dirty="0">
                <a:solidFill>
                  <a:srgbClr val="505050"/>
                </a:solidFill>
                <a:latin typeface="Arial"/>
                <a:cs typeface="Arial"/>
              </a:rPr>
              <a:t>on</a:t>
            </a:r>
            <a:r>
              <a:rPr sz="1300" b="1" spc="-3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300" b="1" spc="-10" dirty="0">
                <a:solidFill>
                  <a:srgbClr val="505050"/>
                </a:solidFill>
                <a:latin typeface="Arial"/>
                <a:cs typeface="Arial"/>
              </a:rPr>
              <a:t>examination.</a:t>
            </a:r>
            <a:endParaRPr sz="13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00627" y="1408175"/>
            <a:ext cx="2842259" cy="464819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6852" y="1250582"/>
            <a:ext cx="7168515" cy="8699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418840">
              <a:lnSpc>
                <a:spcPts val="5030"/>
              </a:lnSpc>
              <a:spcBef>
                <a:spcPts val="95"/>
              </a:spcBef>
            </a:pPr>
            <a:r>
              <a:rPr sz="4300" spc="-50" dirty="0">
                <a:solidFill>
                  <a:srgbClr val="505050"/>
                </a:solidFill>
              </a:rPr>
              <a:t>Anal</a:t>
            </a:r>
            <a:r>
              <a:rPr sz="4300" spc="-235" dirty="0">
                <a:solidFill>
                  <a:srgbClr val="505050"/>
                </a:solidFill>
              </a:rPr>
              <a:t> </a:t>
            </a:r>
            <a:r>
              <a:rPr sz="4300" spc="-10" dirty="0">
                <a:solidFill>
                  <a:srgbClr val="505050"/>
                </a:solidFill>
              </a:rPr>
              <a:t>tumors</a:t>
            </a:r>
            <a:endParaRPr sz="4300"/>
          </a:p>
          <a:p>
            <a:pPr marL="12700">
              <a:lnSpc>
                <a:spcPts val="1610"/>
              </a:lnSpc>
            </a:pPr>
            <a:r>
              <a:rPr sz="1450" dirty="0">
                <a:solidFill>
                  <a:srgbClr val="505050"/>
                </a:solidFill>
              </a:rPr>
              <a:t>Anal</a:t>
            </a:r>
            <a:r>
              <a:rPr sz="1450" spc="-60" dirty="0">
                <a:solidFill>
                  <a:srgbClr val="505050"/>
                </a:solidFill>
              </a:rPr>
              <a:t> </a:t>
            </a:r>
            <a:r>
              <a:rPr sz="1450" spc="-25" dirty="0">
                <a:solidFill>
                  <a:srgbClr val="505050"/>
                </a:solidFill>
              </a:rPr>
              <a:t>malignancy</a:t>
            </a:r>
            <a:r>
              <a:rPr sz="1450" spc="-30" dirty="0">
                <a:solidFill>
                  <a:srgbClr val="505050"/>
                </a:solidFill>
              </a:rPr>
              <a:t> </a:t>
            </a:r>
            <a:r>
              <a:rPr sz="1450" spc="-150" dirty="0">
                <a:solidFill>
                  <a:srgbClr val="505050"/>
                </a:solidFill>
              </a:rPr>
              <a:t>is</a:t>
            </a:r>
            <a:r>
              <a:rPr sz="1450" spc="-20" dirty="0">
                <a:solidFill>
                  <a:srgbClr val="505050"/>
                </a:solidFill>
              </a:rPr>
              <a:t> </a:t>
            </a:r>
            <a:r>
              <a:rPr sz="1450" spc="-30" dirty="0">
                <a:solidFill>
                  <a:srgbClr val="505050"/>
                </a:solidFill>
              </a:rPr>
              <a:t>very</a:t>
            </a:r>
            <a:r>
              <a:rPr sz="1450" spc="-60" dirty="0">
                <a:solidFill>
                  <a:srgbClr val="505050"/>
                </a:solidFill>
              </a:rPr>
              <a:t> </a:t>
            </a:r>
            <a:r>
              <a:rPr sz="1450" dirty="0">
                <a:solidFill>
                  <a:srgbClr val="FF0000"/>
                </a:solidFill>
              </a:rPr>
              <a:t>rare</a:t>
            </a:r>
            <a:r>
              <a:rPr sz="1450" spc="-35" dirty="0">
                <a:solidFill>
                  <a:srgbClr val="FF0000"/>
                </a:solidFill>
              </a:rPr>
              <a:t> </a:t>
            </a:r>
            <a:r>
              <a:rPr sz="1450" dirty="0">
                <a:solidFill>
                  <a:srgbClr val="505050"/>
                </a:solidFill>
              </a:rPr>
              <a:t>and</a:t>
            </a:r>
            <a:r>
              <a:rPr sz="1450" spc="-35" dirty="0">
                <a:solidFill>
                  <a:srgbClr val="505050"/>
                </a:solidFill>
              </a:rPr>
              <a:t> </a:t>
            </a:r>
            <a:r>
              <a:rPr sz="1450" spc="-95" dirty="0">
                <a:solidFill>
                  <a:srgbClr val="505050"/>
                </a:solidFill>
              </a:rPr>
              <a:t>accounts</a:t>
            </a:r>
            <a:r>
              <a:rPr sz="1450" spc="-65" dirty="0">
                <a:solidFill>
                  <a:srgbClr val="505050"/>
                </a:solidFill>
              </a:rPr>
              <a:t> </a:t>
            </a:r>
            <a:r>
              <a:rPr sz="1450" spc="-10" dirty="0">
                <a:solidFill>
                  <a:srgbClr val="505050"/>
                </a:solidFill>
              </a:rPr>
              <a:t>for</a:t>
            </a:r>
            <a:r>
              <a:rPr sz="1450" spc="-55" dirty="0">
                <a:solidFill>
                  <a:srgbClr val="505050"/>
                </a:solidFill>
              </a:rPr>
              <a:t> </a:t>
            </a:r>
            <a:r>
              <a:rPr sz="1450" spc="-175" dirty="0">
                <a:solidFill>
                  <a:srgbClr val="FF0000"/>
                </a:solidFill>
              </a:rPr>
              <a:t>less</a:t>
            </a:r>
            <a:r>
              <a:rPr sz="1450" spc="-35" dirty="0">
                <a:solidFill>
                  <a:srgbClr val="FF0000"/>
                </a:solidFill>
              </a:rPr>
              <a:t> </a:t>
            </a:r>
            <a:r>
              <a:rPr sz="1450" dirty="0">
                <a:solidFill>
                  <a:srgbClr val="FF0000"/>
                </a:solidFill>
              </a:rPr>
              <a:t>than</a:t>
            </a:r>
            <a:r>
              <a:rPr sz="1450" spc="-45" dirty="0">
                <a:solidFill>
                  <a:srgbClr val="FF0000"/>
                </a:solidFill>
              </a:rPr>
              <a:t> </a:t>
            </a:r>
            <a:r>
              <a:rPr sz="1450" spc="-50" dirty="0">
                <a:solidFill>
                  <a:srgbClr val="FF0000"/>
                </a:solidFill>
              </a:rPr>
              <a:t>2</a:t>
            </a:r>
            <a:r>
              <a:rPr sz="1450" spc="-55" dirty="0">
                <a:solidFill>
                  <a:srgbClr val="FF0000"/>
                </a:solidFill>
              </a:rPr>
              <a:t> </a:t>
            </a:r>
            <a:r>
              <a:rPr sz="1450" spc="-110" dirty="0">
                <a:solidFill>
                  <a:srgbClr val="FF0000"/>
                </a:solidFill>
              </a:rPr>
              <a:t>%</a:t>
            </a:r>
            <a:r>
              <a:rPr sz="1450" spc="-35" dirty="0">
                <a:solidFill>
                  <a:srgbClr val="FF0000"/>
                </a:solidFill>
              </a:rPr>
              <a:t> </a:t>
            </a:r>
            <a:r>
              <a:rPr sz="1450" spc="-20" dirty="0">
                <a:solidFill>
                  <a:srgbClr val="505050"/>
                </a:solidFill>
              </a:rPr>
              <a:t>of</a:t>
            </a:r>
            <a:r>
              <a:rPr sz="1450" spc="-35" dirty="0">
                <a:solidFill>
                  <a:srgbClr val="505050"/>
                </a:solidFill>
              </a:rPr>
              <a:t> </a:t>
            </a:r>
            <a:r>
              <a:rPr sz="1450" dirty="0">
                <a:solidFill>
                  <a:srgbClr val="505050"/>
                </a:solidFill>
              </a:rPr>
              <a:t>all</a:t>
            </a:r>
            <a:r>
              <a:rPr sz="1450" spc="-45" dirty="0">
                <a:solidFill>
                  <a:srgbClr val="505050"/>
                </a:solidFill>
              </a:rPr>
              <a:t> </a:t>
            </a:r>
            <a:r>
              <a:rPr sz="1450" spc="-10" dirty="0">
                <a:solidFill>
                  <a:srgbClr val="505050"/>
                </a:solidFill>
              </a:rPr>
              <a:t>large</a:t>
            </a:r>
            <a:r>
              <a:rPr sz="1450" spc="-60" dirty="0">
                <a:solidFill>
                  <a:srgbClr val="505050"/>
                </a:solidFill>
              </a:rPr>
              <a:t> </a:t>
            </a:r>
            <a:r>
              <a:rPr sz="1450" spc="-50" dirty="0">
                <a:solidFill>
                  <a:srgbClr val="505050"/>
                </a:solidFill>
              </a:rPr>
              <a:t>bowel</a:t>
            </a:r>
            <a:r>
              <a:rPr sz="1450" spc="-60" dirty="0">
                <a:solidFill>
                  <a:srgbClr val="505050"/>
                </a:solidFill>
              </a:rPr>
              <a:t> </a:t>
            </a:r>
            <a:r>
              <a:rPr sz="1450" spc="-40" dirty="0">
                <a:solidFill>
                  <a:srgbClr val="505050"/>
                </a:solidFill>
              </a:rPr>
              <a:t>cancers.</a:t>
            </a:r>
            <a:endParaRPr sz="1450"/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09103" y="2005583"/>
            <a:ext cx="2633471" cy="3000755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58006" y="5415757"/>
            <a:ext cx="8735060" cy="485775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>
              <a:lnSpc>
                <a:spcPct val="105500"/>
              </a:lnSpc>
              <a:spcBef>
                <a:spcPts val="40"/>
              </a:spcBef>
            </a:pPr>
            <a:r>
              <a:rPr sz="1450" b="1" spc="140" dirty="0">
                <a:solidFill>
                  <a:srgbClr val="505050"/>
                </a:solidFill>
                <a:latin typeface="Arial"/>
                <a:cs typeface="Arial"/>
              </a:rPr>
              <a:t>-</a:t>
            </a:r>
            <a:r>
              <a:rPr sz="1450" b="1" spc="39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450" b="1" spc="-25" dirty="0">
                <a:solidFill>
                  <a:srgbClr val="505050"/>
                </a:solidFill>
                <a:latin typeface="Arial"/>
                <a:cs typeface="Arial"/>
              </a:rPr>
              <a:t>Although </a:t>
            </a:r>
            <a:r>
              <a:rPr sz="1450" b="1" dirty="0">
                <a:solidFill>
                  <a:srgbClr val="505050"/>
                </a:solidFill>
                <a:latin typeface="Arial"/>
                <a:cs typeface="Arial"/>
              </a:rPr>
              <a:t>rare, the</a:t>
            </a:r>
            <a:r>
              <a:rPr sz="1450" b="1" spc="-1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450" b="1" spc="-75" dirty="0">
                <a:solidFill>
                  <a:srgbClr val="505050"/>
                </a:solidFill>
                <a:latin typeface="Arial"/>
                <a:cs typeface="Arial"/>
              </a:rPr>
              <a:t>incidence</a:t>
            </a:r>
            <a:r>
              <a:rPr sz="1450" b="1" dirty="0">
                <a:solidFill>
                  <a:srgbClr val="505050"/>
                </a:solidFill>
                <a:latin typeface="Arial"/>
                <a:cs typeface="Arial"/>
              </a:rPr>
              <a:t> of anal</a:t>
            </a:r>
            <a:r>
              <a:rPr sz="1450" b="1" spc="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450" b="1" spc="-90" dirty="0">
                <a:solidFill>
                  <a:srgbClr val="505050"/>
                </a:solidFill>
                <a:latin typeface="Arial"/>
                <a:cs typeface="Arial"/>
              </a:rPr>
              <a:t>squamous</a:t>
            </a:r>
            <a:r>
              <a:rPr sz="1450" b="1" spc="-1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450" b="1" spc="-70" dirty="0">
                <a:solidFill>
                  <a:srgbClr val="505050"/>
                </a:solidFill>
                <a:latin typeface="Arial"/>
                <a:cs typeface="Arial"/>
              </a:rPr>
              <a:t>cell</a:t>
            </a:r>
            <a:r>
              <a:rPr sz="1450" b="1" spc="-2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450" b="1" spc="-40" dirty="0">
                <a:solidFill>
                  <a:srgbClr val="505050"/>
                </a:solidFill>
                <a:latin typeface="Arial"/>
                <a:cs typeface="Arial"/>
              </a:rPr>
              <a:t>carcinoma</a:t>
            </a:r>
            <a:r>
              <a:rPr sz="1450" b="1" spc="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450" b="1" spc="-80" dirty="0">
                <a:solidFill>
                  <a:srgbClr val="505050"/>
                </a:solidFill>
                <a:latin typeface="Arial"/>
                <a:cs typeface="Arial"/>
              </a:rPr>
              <a:t>(SCC)</a:t>
            </a:r>
            <a:r>
              <a:rPr sz="1450" b="1" spc="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450" b="1" spc="-150" dirty="0">
                <a:solidFill>
                  <a:srgbClr val="505050"/>
                </a:solidFill>
                <a:latin typeface="Arial"/>
                <a:cs typeface="Arial"/>
              </a:rPr>
              <a:t>is</a:t>
            </a:r>
            <a:r>
              <a:rPr sz="1450" b="1" spc="1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450" b="1" spc="-45" dirty="0">
                <a:solidFill>
                  <a:srgbClr val="505050"/>
                </a:solidFill>
                <a:latin typeface="Arial"/>
                <a:cs typeface="Arial"/>
              </a:rPr>
              <a:t>rising,</a:t>
            </a:r>
            <a:r>
              <a:rPr sz="1450" b="1" dirty="0">
                <a:solidFill>
                  <a:srgbClr val="505050"/>
                </a:solidFill>
                <a:latin typeface="Arial"/>
                <a:cs typeface="Arial"/>
              </a:rPr>
              <a:t> with</a:t>
            </a:r>
            <a:r>
              <a:rPr sz="1450" b="1" spc="-2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450" b="1" spc="55" dirty="0">
                <a:solidFill>
                  <a:srgbClr val="505050"/>
                </a:solidFill>
                <a:latin typeface="Arial"/>
                <a:cs typeface="Arial"/>
              </a:rPr>
              <a:t>a</a:t>
            </a:r>
            <a:r>
              <a:rPr sz="1450" b="1" spc="2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450" b="1" spc="-45" dirty="0">
                <a:solidFill>
                  <a:srgbClr val="505050"/>
                </a:solidFill>
                <a:latin typeface="Arial"/>
                <a:cs typeface="Arial"/>
              </a:rPr>
              <a:t>direct</a:t>
            </a:r>
            <a:r>
              <a:rPr sz="1450" b="1" spc="-5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450" b="1" spc="-35" dirty="0">
                <a:solidFill>
                  <a:srgbClr val="505050"/>
                </a:solidFill>
                <a:latin typeface="Arial"/>
                <a:cs typeface="Arial"/>
              </a:rPr>
              <a:t>association </a:t>
            </a:r>
            <a:r>
              <a:rPr sz="1450" b="1" dirty="0">
                <a:solidFill>
                  <a:srgbClr val="505050"/>
                </a:solidFill>
                <a:latin typeface="Arial"/>
                <a:cs typeface="Arial"/>
              </a:rPr>
              <a:t>with</a:t>
            </a:r>
            <a:r>
              <a:rPr sz="1450" b="1" spc="-6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505050"/>
                </a:solidFill>
                <a:latin typeface="Arial"/>
                <a:cs typeface="Arial"/>
              </a:rPr>
              <a:t>HPV</a:t>
            </a:r>
            <a:r>
              <a:rPr sz="1450" b="1" spc="-1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450" b="1" spc="-35" dirty="0">
                <a:solidFill>
                  <a:srgbClr val="505050"/>
                </a:solidFill>
                <a:latin typeface="Arial"/>
                <a:cs typeface="Arial"/>
              </a:rPr>
              <a:t>infection,</a:t>
            </a:r>
            <a:r>
              <a:rPr sz="1450" b="1" spc="-2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450" b="1" spc="-45" dirty="0">
                <a:solidFill>
                  <a:srgbClr val="505050"/>
                </a:solidFill>
                <a:latin typeface="Arial"/>
                <a:cs typeface="Arial"/>
              </a:rPr>
              <a:t>(especially</a:t>
            </a:r>
            <a:r>
              <a:rPr sz="1450" b="1" spc="-1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450" b="1" spc="-85" dirty="0">
                <a:solidFill>
                  <a:srgbClr val="505050"/>
                </a:solidFill>
                <a:latin typeface="Arial"/>
                <a:cs typeface="Arial"/>
              </a:rPr>
              <a:t>subtypes</a:t>
            </a:r>
            <a:r>
              <a:rPr sz="1450" b="1" spc="-1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450" b="1" spc="-114" dirty="0">
                <a:solidFill>
                  <a:srgbClr val="FF0000"/>
                </a:solidFill>
                <a:latin typeface="Arial"/>
                <a:cs typeface="Arial"/>
              </a:rPr>
              <a:t>16,</a:t>
            </a:r>
            <a:r>
              <a:rPr sz="1450" b="1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50" b="1" spc="-145" dirty="0">
                <a:solidFill>
                  <a:srgbClr val="FF0000"/>
                </a:solidFill>
                <a:latin typeface="Arial"/>
                <a:cs typeface="Arial"/>
              </a:rPr>
              <a:t>18,</a:t>
            </a:r>
            <a:r>
              <a:rPr sz="1450" b="1" spc="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50" b="1" spc="-229" dirty="0">
                <a:solidFill>
                  <a:srgbClr val="FF0000"/>
                </a:solidFill>
                <a:latin typeface="Arial"/>
                <a:cs typeface="Arial"/>
              </a:rPr>
              <a:t>31</a:t>
            </a:r>
            <a:r>
              <a:rPr sz="1450" b="1" spc="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50" b="1" spc="-20" dirty="0">
                <a:solidFill>
                  <a:srgbClr val="FF0000"/>
                </a:solidFill>
                <a:latin typeface="Arial"/>
                <a:cs typeface="Arial"/>
              </a:rPr>
              <a:t>or </a:t>
            </a:r>
            <a:r>
              <a:rPr sz="1450" b="1" dirty="0">
                <a:solidFill>
                  <a:srgbClr val="FF0000"/>
                </a:solidFill>
                <a:latin typeface="Arial"/>
                <a:cs typeface="Arial"/>
              </a:rPr>
              <a:t>33</a:t>
            </a:r>
            <a:r>
              <a:rPr sz="1450" b="1" dirty="0">
                <a:solidFill>
                  <a:srgbClr val="505050"/>
                </a:solidFill>
                <a:latin typeface="Arial"/>
                <a:cs typeface="Arial"/>
              </a:rPr>
              <a:t>) in</a:t>
            </a:r>
            <a:r>
              <a:rPr sz="1450" b="1" spc="1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450" b="1" spc="50" dirty="0">
                <a:solidFill>
                  <a:srgbClr val="505050"/>
                </a:solidFill>
                <a:latin typeface="Arial"/>
                <a:cs typeface="Arial"/>
              </a:rPr>
              <a:t>70–90</a:t>
            </a:r>
            <a:r>
              <a:rPr sz="1450" b="1" spc="-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505050"/>
                </a:solidFill>
                <a:latin typeface="Arial"/>
                <a:cs typeface="Arial"/>
              </a:rPr>
              <a:t>per</a:t>
            </a:r>
            <a:r>
              <a:rPr sz="1450" b="1" spc="-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450" b="1" spc="-55" dirty="0">
                <a:solidFill>
                  <a:srgbClr val="505050"/>
                </a:solidFill>
                <a:latin typeface="Arial"/>
                <a:cs typeface="Arial"/>
              </a:rPr>
              <a:t>cent</a:t>
            </a:r>
            <a:r>
              <a:rPr sz="1450" b="1" spc="-1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505050"/>
                </a:solidFill>
                <a:latin typeface="Arial"/>
                <a:cs typeface="Arial"/>
              </a:rPr>
              <a:t>of</a:t>
            </a:r>
            <a:r>
              <a:rPr sz="1450" b="1" spc="-2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450" b="1" spc="-10" dirty="0">
                <a:solidFill>
                  <a:srgbClr val="505050"/>
                </a:solidFill>
                <a:latin typeface="Arial"/>
                <a:cs typeface="Arial"/>
              </a:rPr>
              <a:t>cases.</a:t>
            </a:r>
            <a:endParaRPr sz="14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057655"/>
            <a:ext cx="10058400" cy="5659120"/>
            <a:chOff x="0" y="1057655"/>
            <a:chExt cx="10058400" cy="56591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057655"/>
              <a:ext cx="10058400" cy="565861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2127" y="2368296"/>
              <a:ext cx="262128" cy="1905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1312" y="2292096"/>
              <a:ext cx="3653027" cy="278892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20871" y="1796338"/>
            <a:ext cx="9942830" cy="2472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2100" indent="-279400">
              <a:lnSpc>
                <a:spcPct val="100000"/>
              </a:lnSpc>
              <a:spcBef>
                <a:spcPts val="100"/>
              </a:spcBef>
              <a:buClr>
                <a:srgbClr val="000000"/>
              </a:buClr>
              <a:buFont typeface="Segoe UI Symbol"/>
              <a:buChar char="➢"/>
              <a:tabLst>
                <a:tab pos="292100" algn="l"/>
              </a:tabLst>
            </a:pPr>
            <a:r>
              <a:rPr sz="1750" b="1" spc="-70" dirty="0">
                <a:solidFill>
                  <a:srgbClr val="505050"/>
                </a:solidFill>
                <a:latin typeface="Arial"/>
                <a:cs typeface="Arial"/>
              </a:rPr>
              <a:t>Infection</a:t>
            </a:r>
            <a:r>
              <a:rPr sz="1750" b="1" spc="-5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750" b="1" dirty="0">
                <a:solidFill>
                  <a:srgbClr val="505050"/>
                </a:solidFill>
                <a:latin typeface="Arial"/>
                <a:cs typeface="Arial"/>
              </a:rPr>
              <a:t>with</a:t>
            </a:r>
            <a:r>
              <a:rPr sz="1750" b="1" spc="-5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750" b="1" dirty="0">
                <a:solidFill>
                  <a:srgbClr val="FF0000"/>
                </a:solidFill>
                <a:latin typeface="Arial"/>
                <a:cs typeface="Arial"/>
              </a:rPr>
              <a:t>HPV</a:t>
            </a:r>
            <a:r>
              <a:rPr sz="1750" b="1" spc="-5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750" b="1" spc="-200" dirty="0">
                <a:solidFill>
                  <a:srgbClr val="505050"/>
                </a:solidFill>
                <a:latin typeface="Arial"/>
                <a:cs typeface="Arial"/>
              </a:rPr>
              <a:t>is</a:t>
            </a:r>
            <a:r>
              <a:rPr sz="1750" b="1" spc="-2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750" b="1" spc="-20" dirty="0">
                <a:solidFill>
                  <a:srgbClr val="505050"/>
                </a:solidFill>
                <a:latin typeface="Arial"/>
                <a:cs typeface="Arial"/>
              </a:rPr>
              <a:t>the</a:t>
            </a:r>
            <a:r>
              <a:rPr sz="1750" b="1" spc="-4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750" b="1" spc="-120" dirty="0">
                <a:solidFill>
                  <a:srgbClr val="505050"/>
                </a:solidFill>
                <a:latin typeface="Arial"/>
                <a:cs typeface="Arial"/>
              </a:rPr>
              <a:t>single</a:t>
            </a:r>
            <a:r>
              <a:rPr sz="1750" b="1" spc="-5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750" b="1" spc="-65" dirty="0">
                <a:solidFill>
                  <a:srgbClr val="505050"/>
                </a:solidFill>
                <a:latin typeface="Arial"/>
                <a:cs typeface="Arial"/>
              </a:rPr>
              <a:t>greatest</a:t>
            </a:r>
            <a:r>
              <a:rPr sz="1750" b="1" spc="-5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750" b="1" spc="-80" dirty="0">
                <a:solidFill>
                  <a:srgbClr val="505050"/>
                </a:solidFill>
                <a:latin typeface="Arial"/>
                <a:cs typeface="Arial"/>
              </a:rPr>
              <a:t>risk</a:t>
            </a:r>
            <a:r>
              <a:rPr sz="1750" b="1" spc="-5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750" b="1" spc="-35" dirty="0">
                <a:solidFill>
                  <a:srgbClr val="505050"/>
                </a:solidFill>
                <a:latin typeface="Arial"/>
                <a:cs typeface="Arial"/>
              </a:rPr>
              <a:t>factor</a:t>
            </a:r>
            <a:r>
              <a:rPr sz="1750" b="1" spc="-3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750" b="1" dirty="0">
                <a:solidFill>
                  <a:srgbClr val="FF0000"/>
                </a:solidFill>
                <a:latin typeface="Arial"/>
                <a:cs typeface="Arial"/>
              </a:rPr>
              <a:t>(primary)</a:t>
            </a:r>
            <a:r>
              <a:rPr sz="1750" b="1" spc="-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750" b="1" spc="-20" dirty="0">
                <a:solidFill>
                  <a:srgbClr val="505050"/>
                </a:solidFill>
                <a:latin typeface="Arial"/>
                <a:cs typeface="Arial"/>
              </a:rPr>
              <a:t>for</a:t>
            </a:r>
            <a:r>
              <a:rPr sz="1750" b="1" spc="-2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750" b="1" spc="-20" dirty="0">
                <a:solidFill>
                  <a:srgbClr val="505050"/>
                </a:solidFill>
                <a:latin typeface="Arial"/>
                <a:cs typeface="Arial"/>
              </a:rPr>
              <a:t>the</a:t>
            </a:r>
            <a:r>
              <a:rPr sz="1750" b="1" spc="-4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750" b="1" spc="-60" dirty="0">
                <a:solidFill>
                  <a:srgbClr val="505050"/>
                </a:solidFill>
                <a:latin typeface="Arial"/>
                <a:cs typeface="Arial"/>
              </a:rPr>
              <a:t>development</a:t>
            </a:r>
            <a:r>
              <a:rPr sz="1750" b="1" spc="-5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750" b="1" spc="-20" dirty="0">
                <a:solidFill>
                  <a:srgbClr val="505050"/>
                </a:solidFill>
                <a:latin typeface="Arial"/>
                <a:cs typeface="Arial"/>
              </a:rPr>
              <a:t>of</a:t>
            </a:r>
            <a:r>
              <a:rPr sz="1750" b="1" spc="-3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750" b="1" dirty="0">
                <a:solidFill>
                  <a:srgbClr val="505050"/>
                </a:solidFill>
                <a:latin typeface="Arial"/>
                <a:cs typeface="Arial"/>
              </a:rPr>
              <a:t>anal</a:t>
            </a:r>
            <a:r>
              <a:rPr sz="1750" b="1" spc="-5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750" b="1" spc="-25" dirty="0">
                <a:solidFill>
                  <a:srgbClr val="505050"/>
                </a:solidFill>
                <a:latin typeface="Arial"/>
                <a:cs typeface="Arial"/>
              </a:rPr>
              <a:t>cancer.</a:t>
            </a:r>
            <a:endParaRPr sz="1750">
              <a:latin typeface="Arial"/>
              <a:cs typeface="Arial"/>
            </a:endParaRPr>
          </a:p>
          <a:p>
            <a:pPr marL="561975" lvl="1" indent="-319405">
              <a:lnSpc>
                <a:spcPct val="100000"/>
              </a:lnSpc>
              <a:spcBef>
                <a:spcPts val="1460"/>
              </a:spcBef>
              <a:buClr>
                <a:srgbClr val="000000"/>
              </a:buClr>
              <a:buFont typeface="Segoe UI Symbol"/>
              <a:buChar char="➢"/>
              <a:tabLst>
                <a:tab pos="561975" algn="l"/>
              </a:tabLst>
            </a:pPr>
            <a:r>
              <a:rPr sz="2700" b="1" baseline="1543" dirty="0">
                <a:solidFill>
                  <a:srgbClr val="505050"/>
                </a:solidFill>
                <a:latin typeface="Calibri"/>
                <a:cs typeface="Calibri"/>
              </a:rPr>
              <a:t>Other</a:t>
            </a:r>
            <a:r>
              <a:rPr sz="2700" b="1" spc="112" baseline="1543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2700" b="1" baseline="1543" dirty="0">
                <a:solidFill>
                  <a:srgbClr val="505050"/>
                </a:solidFill>
                <a:latin typeface="Calibri"/>
                <a:cs typeface="Calibri"/>
              </a:rPr>
              <a:t>risk</a:t>
            </a:r>
            <a:r>
              <a:rPr sz="2700" b="1" spc="75" baseline="1543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2700" b="1" baseline="1543" dirty="0">
                <a:solidFill>
                  <a:srgbClr val="505050"/>
                </a:solidFill>
                <a:latin typeface="Calibri"/>
                <a:cs typeface="Calibri"/>
              </a:rPr>
              <a:t>factors</a:t>
            </a:r>
            <a:r>
              <a:rPr sz="2700" b="1" spc="104" baseline="1543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2700" b="1" baseline="1543" dirty="0">
                <a:solidFill>
                  <a:srgbClr val="505050"/>
                </a:solidFill>
                <a:latin typeface="Calibri"/>
                <a:cs typeface="Calibri"/>
              </a:rPr>
              <a:t>include</a:t>
            </a:r>
            <a:r>
              <a:rPr sz="2700" b="1" spc="82" baseline="1543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2700" b="1" baseline="1543" dirty="0">
                <a:solidFill>
                  <a:srgbClr val="FF0000"/>
                </a:solidFill>
                <a:latin typeface="Calibri"/>
                <a:cs typeface="Calibri"/>
              </a:rPr>
              <a:t>(secondary)</a:t>
            </a:r>
            <a:r>
              <a:rPr sz="2700" b="1" spc="104" baseline="1543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700" b="1" spc="-75" baseline="1543" dirty="0">
                <a:solidFill>
                  <a:srgbClr val="505050"/>
                </a:solidFill>
                <a:latin typeface="Calibri"/>
                <a:cs typeface="Calibri"/>
              </a:rPr>
              <a:t>:</a:t>
            </a:r>
            <a:endParaRPr sz="2700" baseline="1543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65"/>
              </a:spcBef>
            </a:pPr>
            <a:endParaRPr sz="1800">
              <a:latin typeface="Calibri"/>
              <a:cs typeface="Calibri"/>
            </a:endParaRPr>
          </a:p>
          <a:p>
            <a:pPr marL="568325" indent="-316865">
              <a:lnSpc>
                <a:spcPct val="100000"/>
              </a:lnSpc>
              <a:buClr>
                <a:srgbClr val="000000"/>
              </a:buClr>
              <a:buAutoNum type="arabicPeriod"/>
              <a:tabLst>
                <a:tab pos="568325" algn="l"/>
              </a:tabLst>
            </a:pPr>
            <a:r>
              <a:rPr sz="1800" b="1" dirty="0">
                <a:solidFill>
                  <a:srgbClr val="505050"/>
                </a:solidFill>
                <a:latin typeface="Calibri"/>
                <a:cs typeface="Calibri"/>
              </a:rPr>
              <a:t>Age</a:t>
            </a:r>
            <a:r>
              <a:rPr sz="1800" b="1" spc="30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505050"/>
                </a:solidFill>
                <a:latin typeface="Calibri"/>
                <a:cs typeface="Calibri"/>
              </a:rPr>
              <a:t>&gt;55</a:t>
            </a:r>
            <a:r>
              <a:rPr sz="1800" b="1" spc="40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800" b="1" spc="-20" dirty="0">
                <a:solidFill>
                  <a:srgbClr val="505050"/>
                </a:solidFill>
                <a:latin typeface="Calibri"/>
                <a:cs typeface="Calibri"/>
              </a:rPr>
              <a:t>years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95"/>
              </a:spcBef>
              <a:buFont typeface="Calibri"/>
              <a:buAutoNum type="arabicPeriod"/>
            </a:pPr>
            <a:endParaRPr sz="1800">
              <a:latin typeface="Calibri"/>
              <a:cs typeface="Calibri"/>
            </a:endParaRPr>
          </a:p>
          <a:p>
            <a:pPr marL="568325" indent="-316865">
              <a:lnSpc>
                <a:spcPct val="100000"/>
              </a:lnSpc>
              <a:buClr>
                <a:srgbClr val="000000"/>
              </a:buClr>
              <a:buAutoNum type="arabicPeriod"/>
              <a:tabLst>
                <a:tab pos="568325" algn="l"/>
              </a:tabLst>
            </a:pPr>
            <a:r>
              <a:rPr sz="1800" b="1" dirty="0">
                <a:solidFill>
                  <a:srgbClr val="505050"/>
                </a:solidFill>
                <a:latin typeface="Calibri"/>
                <a:cs typeface="Calibri"/>
              </a:rPr>
              <a:t>Receptive</a:t>
            </a:r>
            <a:r>
              <a:rPr sz="1800" b="1" spc="65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505050"/>
                </a:solidFill>
                <a:latin typeface="Calibri"/>
                <a:cs typeface="Calibri"/>
              </a:rPr>
              <a:t>anal</a:t>
            </a:r>
            <a:r>
              <a:rPr sz="1800" b="1" spc="5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505050"/>
                </a:solidFill>
                <a:latin typeface="Calibri"/>
                <a:cs typeface="Calibri"/>
              </a:rPr>
              <a:t>intercourse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5"/>
              </a:spcBef>
              <a:buFont typeface="Calibri"/>
              <a:buAutoNum type="arabicPeriod"/>
            </a:pPr>
            <a:endParaRPr sz="1800">
              <a:latin typeface="Calibri"/>
              <a:cs typeface="Calibri"/>
            </a:endParaRPr>
          </a:p>
          <a:p>
            <a:pPr marL="568325" indent="-316865">
              <a:lnSpc>
                <a:spcPct val="100000"/>
              </a:lnSpc>
              <a:buClr>
                <a:srgbClr val="000000"/>
              </a:buClr>
              <a:buAutoNum type="arabicPeriod"/>
              <a:tabLst>
                <a:tab pos="568325" algn="l"/>
              </a:tabLst>
            </a:pPr>
            <a:r>
              <a:rPr sz="1800" b="1" dirty="0">
                <a:solidFill>
                  <a:srgbClr val="505050"/>
                </a:solidFill>
                <a:latin typeface="Calibri"/>
                <a:cs typeface="Calibri"/>
              </a:rPr>
              <a:t>Sexually</a:t>
            </a:r>
            <a:r>
              <a:rPr sz="1800" b="1" spc="25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505050"/>
                </a:solidFill>
                <a:latin typeface="Calibri"/>
                <a:cs typeface="Calibri"/>
              </a:rPr>
              <a:t>transmitted</a:t>
            </a:r>
            <a:r>
              <a:rPr sz="1800" b="1" spc="20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505050"/>
                </a:solidFill>
                <a:latin typeface="Calibri"/>
                <a:cs typeface="Calibri"/>
              </a:rPr>
              <a:t>disease</a:t>
            </a:r>
            <a:r>
              <a:rPr sz="1800" b="1" spc="25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800" b="1" spc="-20" dirty="0">
                <a:solidFill>
                  <a:srgbClr val="505050"/>
                </a:solidFill>
                <a:latin typeface="Calibri"/>
                <a:cs typeface="Calibri"/>
              </a:rPr>
              <a:t>(STD)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40574" y="4531883"/>
            <a:ext cx="930275" cy="3016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800" b="1" spc="-10" dirty="0">
                <a:solidFill>
                  <a:srgbClr val="505050"/>
                </a:solidFill>
                <a:latin typeface="Calibri"/>
                <a:cs typeface="Calibri"/>
              </a:rPr>
              <a:t>infection)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60121" y="4531883"/>
            <a:ext cx="6743700" cy="970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9565" marR="5080" indent="-317500">
              <a:lnSpc>
                <a:spcPct val="100499"/>
              </a:lnSpc>
              <a:spcBef>
                <a:spcPts val="100"/>
              </a:spcBef>
              <a:buClr>
                <a:srgbClr val="000000"/>
              </a:buClr>
              <a:buAutoNum type="arabicPeriod" startAt="4"/>
              <a:tabLst>
                <a:tab pos="329565" algn="l"/>
              </a:tabLst>
            </a:pPr>
            <a:r>
              <a:rPr sz="1800" b="1" dirty="0">
                <a:solidFill>
                  <a:srgbClr val="505050"/>
                </a:solidFill>
                <a:latin typeface="Calibri"/>
                <a:cs typeface="Calibri"/>
              </a:rPr>
              <a:t>Immunosuppression</a:t>
            </a:r>
            <a:r>
              <a:rPr sz="1800" b="1" spc="55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505050"/>
                </a:solidFill>
                <a:latin typeface="Calibri"/>
                <a:cs typeface="Calibri"/>
              </a:rPr>
              <a:t>(as</a:t>
            </a:r>
            <a:r>
              <a:rPr sz="1800" b="1" spc="55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505050"/>
                </a:solidFill>
                <a:latin typeface="Calibri"/>
                <a:cs typeface="Calibri"/>
              </a:rPr>
              <a:t>in</a:t>
            </a:r>
            <a:r>
              <a:rPr sz="1800" b="1" spc="60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505050"/>
                </a:solidFill>
                <a:latin typeface="Calibri"/>
                <a:cs typeface="Calibri"/>
              </a:rPr>
              <a:t>transplant</a:t>
            </a:r>
            <a:r>
              <a:rPr sz="1800" b="1" spc="40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505050"/>
                </a:solidFill>
                <a:latin typeface="Calibri"/>
                <a:cs typeface="Calibri"/>
              </a:rPr>
              <a:t>recipients</a:t>
            </a:r>
            <a:r>
              <a:rPr sz="1800" b="1" spc="75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505050"/>
                </a:solidFill>
                <a:latin typeface="Calibri"/>
                <a:cs typeface="Calibri"/>
              </a:rPr>
              <a:t>or</a:t>
            </a:r>
            <a:r>
              <a:rPr sz="1800" b="1" spc="80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505050"/>
                </a:solidFill>
                <a:latin typeface="Calibri"/>
                <a:cs typeface="Calibri"/>
              </a:rPr>
              <a:t>individuals</a:t>
            </a:r>
            <a:r>
              <a:rPr sz="1800" b="1" spc="40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800" b="1" spc="-20" dirty="0">
                <a:solidFill>
                  <a:srgbClr val="505050"/>
                </a:solidFill>
                <a:latin typeface="Calibri"/>
                <a:cs typeface="Calibri"/>
              </a:rPr>
              <a:t>with </a:t>
            </a:r>
            <a:r>
              <a:rPr sz="1800" b="1" spc="-25" dirty="0">
                <a:solidFill>
                  <a:srgbClr val="505050"/>
                </a:solidFill>
                <a:latin typeface="Calibri"/>
                <a:cs typeface="Calibri"/>
              </a:rPr>
              <a:t>HIV</a:t>
            </a:r>
            <a:endParaRPr sz="1800">
              <a:latin typeface="Calibri"/>
              <a:cs typeface="Calibri"/>
            </a:endParaRPr>
          </a:p>
          <a:p>
            <a:pPr marL="329565" indent="-316865">
              <a:lnSpc>
                <a:spcPct val="100000"/>
              </a:lnSpc>
              <a:spcBef>
                <a:spcPts val="935"/>
              </a:spcBef>
              <a:buClr>
                <a:srgbClr val="000000"/>
              </a:buClr>
              <a:buAutoNum type="arabicPeriod" startAt="4"/>
              <a:tabLst>
                <a:tab pos="329565" algn="l"/>
              </a:tabLst>
            </a:pPr>
            <a:r>
              <a:rPr sz="1800" b="1" dirty="0">
                <a:solidFill>
                  <a:srgbClr val="505050"/>
                </a:solidFill>
                <a:latin typeface="Calibri"/>
                <a:cs typeface="Calibri"/>
              </a:rPr>
              <a:t>Pelvic</a:t>
            </a:r>
            <a:r>
              <a:rPr sz="1800" b="1" spc="20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505050"/>
                </a:solidFill>
                <a:latin typeface="Calibri"/>
                <a:cs typeface="Calibri"/>
              </a:rPr>
              <a:t>irradiation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29577" y="5585463"/>
            <a:ext cx="8908415" cy="825500"/>
          </a:xfrm>
          <a:prstGeom prst="rect">
            <a:avLst/>
          </a:prstGeom>
        </p:spPr>
        <p:txBody>
          <a:bodyPr vert="horz" wrap="square" lIns="0" tIns="144780" rIns="0" bIns="0" rtlCol="0">
            <a:spAutoFit/>
          </a:bodyPr>
          <a:lstStyle/>
          <a:p>
            <a:pPr marL="43180">
              <a:lnSpc>
                <a:spcPct val="100000"/>
              </a:lnSpc>
              <a:spcBef>
                <a:spcPts val="1140"/>
              </a:spcBef>
              <a:tabLst>
                <a:tab pos="360045" algn="l"/>
              </a:tabLst>
            </a:pPr>
            <a:r>
              <a:rPr sz="1800" b="1" spc="-25" dirty="0">
                <a:latin typeface="Calibri"/>
                <a:cs typeface="Calibri"/>
              </a:rPr>
              <a:t>6.</a:t>
            </a:r>
            <a:r>
              <a:rPr sz="1800" b="1" dirty="0">
                <a:latin typeface="Calibri"/>
                <a:cs typeface="Calibri"/>
              </a:rPr>
              <a:t>	</a:t>
            </a:r>
            <a:r>
              <a:rPr sz="1800" b="1" spc="-10" dirty="0">
                <a:solidFill>
                  <a:srgbClr val="505050"/>
                </a:solidFill>
                <a:latin typeface="Calibri"/>
                <a:cs typeface="Calibri"/>
              </a:rPr>
              <a:t>Smoking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</a:pPr>
            <a:r>
              <a:rPr sz="1750" b="1" dirty="0">
                <a:solidFill>
                  <a:srgbClr val="505050"/>
                </a:solidFill>
                <a:latin typeface="Arial"/>
                <a:cs typeface="Arial"/>
              </a:rPr>
              <a:t>At-</a:t>
            </a:r>
            <a:r>
              <a:rPr sz="1750" b="1" spc="-70" dirty="0">
                <a:solidFill>
                  <a:srgbClr val="505050"/>
                </a:solidFill>
                <a:latin typeface="Arial"/>
                <a:cs typeface="Arial"/>
              </a:rPr>
              <a:t>risk</a:t>
            </a:r>
            <a:r>
              <a:rPr sz="1750" b="1" spc="-2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750" b="1" spc="-80" dirty="0">
                <a:solidFill>
                  <a:srgbClr val="505050"/>
                </a:solidFill>
                <a:latin typeface="Arial"/>
                <a:cs typeface="Arial"/>
              </a:rPr>
              <a:t>populations</a:t>
            </a:r>
            <a:r>
              <a:rPr sz="1750" b="1" spc="-3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750" b="1" spc="-130" dirty="0">
                <a:solidFill>
                  <a:srgbClr val="505050"/>
                </a:solidFill>
                <a:latin typeface="Arial"/>
                <a:cs typeface="Arial"/>
              </a:rPr>
              <a:t>should</a:t>
            </a:r>
            <a:r>
              <a:rPr sz="1750" b="1" spc="-4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750" b="1" spc="-65" dirty="0">
                <a:solidFill>
                  <a:srgbClr val="505050"/>
                </a:solidFill>
                <a:latin typeface="Arial"/>
                <a:cs typeface="Arial"/>
              </a:rPr>
              <a:t>be</a:t>
            </a:r>
            <a:r>
              <a:rPr sz="1750" b="1" spc="-2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750" b="1" spc="-140" dirty="0">
                <a:solidFill>
                  <a:srgbClr val="505050"/>
                </a:solidFill>
                <a:latin typeface="Arial"/>
                <a:cs typeface="Arial"/>
              </a:rPr>
              <a:t>screened</a:t>
            </a:r>
            <a:r>
              <a:rPr sz="1750" b="1" spc="-4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750" b="1" spc="-55" dirty="0">
                <a:solidFill>
                  <a:srgbClr val="505050"/>
                </a:solidFill>
                <a:latin typeface="Arial"/>
                <a:cs typeface="Arial"/>
              </a:rPr>
              <a:t>carefully,</a:t>
            </a:r>
            <a:r>
              <a:rPr sz="1750" b="1" spc="-4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750" b="1" dirty="0">
                <a:solidFill>
                  <a:srgbClr val="505050"/>
                </a:solidFill>
                <a:latin typeface="Arial"/>
                <a:cs typeface="Arial"/>
              </a:rPr>
              <a:t>with</a:t>
            </a:r>
            <a:r>
              <a:rPr sz="1750" b="1" spc="-1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750" b="1" spc="-20" dirty="0">
                <a:solidFill>
                  <a:srgbClr val="505050"/>
                </a:solidFill>
                <a:latin typeface="Arial"/>
                <a:cs typeface="Arial"/>
              </a:rPr>
              <a:t>early</a:t>
            </a:r>
            <a:r>
              <a:rPr sz="1750" b="1" spc="-3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750" b="1" spc="-20" dirty="0">
                <a:solidFill>
                  <a:srgbClr val="505050"/>
                </a:solidFill>
                <a:latin typeface="Arial"/>
                <a:cs typeface="Arial"/>
              </a:rPr>
              <a:t>referral</a:t>
            </a:r>
            <a:r>
              <a:rPr sz="1750" b="1" spc="-3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750" b="1" spc="-10" dirty="0">
                <a:solidFill>
                  <a:srgbClr val="505050"/>
                </a:solidFill>
                <a:latin typeface="Arial"/>
                <a:cs typeface="Arial"/>
              </a:rPr>
              <a:t>to</a:t>
            </a:r>
            <a:r>
              <a:rPr sz="1750" b="1" spc="-2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750" b="1" spc="-95" dirty="0">
                <a:solidFill>
                  <a:srgbClr val="505050"/>
                </a:solidFill>
                <a:latin typeface="Arial"/>
                <a:cs typeface="Arial"/>
              </a:rPr>
              <a:t>colorectal</a:t>
            </a:r>
            <a:r>
              <a:rPr sz="1750" b="1" spc="-2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750" b="1" spc="-90" dirty="0">
                <a:solidFill>
                  <a:srgbClr val="505050"/>
                </a:solidFill>
                <a:latin typeface="Arial"/>
                <a:cs typeface="Arial"/>
              </a:rPr>
              <a:t>surgeons.</a:t>
            </a:r>
            <a:endParaRPr sz="175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91836" rIns="0" bIns="0" rtlCol="0">
            <a:spAutoFit/>
          </a:bodyPr>
          <a:lstStyle/>
          <a:p>
            <a:pPr marL="906780">
              <a:lnSpc>
                <a:spcPct val="100000"/>
              </a:lnSpc>
              <a:spcBef>
                <a:spcPts val="90"/>
              </a:spcBef>
            </a:pPr>
            <a:r>
              <a:rPr spc="-215" dirty="0"/>
              <a:t>Risk</a:t>
            </a:r>
            <a:r>
              <a:rPr spc="-60" dirty="0"/>
              <a:t> </a:t>
            </a:r>
            <a:r>
              <a:rPr spc="-150" dirty="0"/>
              <a:t>factors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57655"/>
            <a:ext cx="10058400" cy="565861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85008" y="1736876"/>
            <a:ext cx="8693785" cy="4369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23215" indent="-311150">
              <a:lnSpc>
                <a:spcPts val="2315"/>
              </a:lnSpc>
              <a:buClr>
                <a:srgbClr val="000000"/>
              </a:buClr>
              <a:buSzPct val="144117"/>
              <a:buFont typeface="Segoe UI Symbol"/>
              <a:buChar char="➢"/>
              <a:tabLst>
                <a:tab pos="323215" algn="l"/>
              </a:tabLst>
            </a:pPr>
            <a:r>
              <a:rPr sz="2550" b="1" baseline="1633" dirty="0">
                <a:solidFill>
                  <a:srgbClr val="505050"/>
                </a:solidFill>
                <a:latin typeface="Calibri"/>
                <a:cs typeface="Calibri"/>
              </a:rPr>
              <a:t>Signs</a:t>
            </a:r>
            <a:r>
              <a:rPr sz="2550" b="1" spc="7" baseline="1633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2550" b="1" baseline="1633" dirty="0">
                <a:solidFill>
                  <a:srgbClr val="505050"/>
                </a:solidFill>
                <a:latin typeface="Calibri"/>
                <a:cs typeface="Calibri"/>
              </a:rPr>
              <a:t>and</a:t>
            </a:r>
            <a:r>
              <a:rPr sz="2550" b="1" spc="15" baseline="1633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2550" b="1" baseline="1633" dirty="0">
                <a:solidFill>
                  <a:srgbClr val="505050"/>
                </a:solidFill>
                <a:latin typeface="Calibri"/>
                <a:cs typeface="Calibri"/>
              </a:rPr>
              <a:t>symptoms</a:t>
            </a:r>
            <a:r>
              <a:rPr sz="2550" b="1" spc="15" baseline="1633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2550" b="1" baseline="1633" dirty="0">
                <a:solidFill>
                  <a:srgbClr val="505050"/>
                </a:solidFill>
                <a:latin typeface="Calibri"/>
                <a:cs typeface="Calibri"/>
              </a:rPr>
              <a:t>of</a:t>
            </a:r>
            <a:r>
              <a:rPr sz="2550" b="1" spc="15" baseline="1633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2550" b="1" baseline="1633" dirty="0">
                <a:solidFill>
                  <a:srgbClr val="505050"/>
                </a:solidFill>
                <a:latin typeface="Calibri"/>
                <a:cs typeface="Calibri"/>
              </a:rPr>
              <a:t>anal</a:t>
            </a:r>
            <a:r>
              <a:rPr sz="2550" b="1" spc="-7" baseline="1633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2550" b="1" baseline="1633" dirty="0">
                <a:solidFill>
                  <a:srgbClr val="505050"/>
                </a:solidFill>
                <a:latin typeface="Calibri"/>
                <a:cs typeface="Calibri"/>
              </a:rPr>
              <a:t>cancer</a:t>
            </a:r>
            <a:r>
              <a:rPr sz="2550" b="1" spc="44" baseline="1633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2550" b="1" spc="-15" baseline="1633" dirty="0">
                <a:solidFill>
                  <a:srgbClr val="505050"/>
                </a:solidFill>
                <a:latin typeface="Calibri"/>
                <a:cs typeface="Calibri"/>
              </a:rPr>
              <a:t>include:</a:t>
            </a:r>
            <a:endParaRPr sz="2550" baseline="1633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700">
              <a:latin typeface="Calibri"/>
              <a:cs typeface="Calibri"/>
            </a:endParaRPr>
          </a:p>
          <a:p>
            <a:pPr marL="384175" indent="-371475">
              <a:lnSpc>
                <a:spcPct val="100000"/>
              </a:lnSpc>
              <a:spcBef>
                <a:spcPts val="5"/>
              </a:spcBef>
              <a:buClr>
                <a:srgbClr val="000000"/>
              </a:buClr>
              <a:buAutoNum type="arabicPeriod"/>
              <a:tabLst>
                <a:tab pos="384175" algn="l"/>
              </a:tabLst>
            </a:pPr>
            <a:r>
              <a:rPr sz="1700" b="1" dirty="0">
                <a:solidFill>
                  <a:srgbClr val="505050"/>
                </a:solidFill>
                <a:latin typeface="Calibri"/>
                <a:cs typeface="Calibri"/>
              </a:rPr>
              <a:t>Pain</a:t>
            </a:r>
            <a:r>
              <a:rPr sz="1700" b="1" spc="10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505050"/>
                </a:solidFill>
                <a:latin typeface="Calibri"/>
                <a:cs typeface="Calibri"/>
              </a:rPr>
              <a:t>and</a:t>
            </a:r>
            <a:r>
              <a:rPr sz="1700" b="1" spc="15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505050"/>
                </a:solidFill>
                <a:latin typeface="Calibri"/>
                <a:cs typeface="Calibri"/>
              </a:rPr>
              <a:t>bleeding</a:t>
            </a:r>
            <a:r>
              <a:rPr sz="1700" b="1" spc="10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505050"/>
                </a:solidFill>
                <a:latin typeface="Calibri"/>
                <a:cs typeface="Calibri"/>
              </a:rPr>
              <a:t>per</a:t>
            </a:r>
            <a:r>
              <a:rPr sz="1700" b="1" spc="30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505050"/>
                </a:solidFill>
                <a:latin typeface="Calibri"/>
                <a:cs typeface="Calibri"/>
              </a:rPr>
              <a:t>rectum</a:t>
            </a:r>
            <a:r>
              <a:rPr sz="1700" b="1" spc="30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505050"/>
                </a:solidFill>
                <a:latin typeface="Calibri"/>
                <a:cs typeface="Calibri"/>
              </a:rPr>
              <a:t>(most</a:t>
            </a:r>
            <a:r>
              <a:rPr sz="1700" b="1" spc="10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700" b="1" spc="-10" dirty="0">
                <a:solidFill>
                  <a:srgbClr val="505050"/>
                </a:solidFill>
                <a:latin typeface="Calibri"/>
                <a:cs typeface="Calibri"/>
              </a:rPr>
              <a:t>common)</a:t>
            </a:r>
            <a:endParaRPr sz="17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0"/>
              </a:spcBef>
              <a:buFont typeface="Calibri"/>
              <a:buAutoNum type="arabicPeriod"/>
            </a:pPr>
            <a:endParaRPr sz="1700">
              <a:latin typeface="Calibri"/>
              <a:cs typeface="Calibri"/>
            </a:endParaRPr>
          </a:p>
          <a:p>
            <a:pPr marL="384175" indent="-371475">
              <a:lnSpc>
                <a:spcPct val="100000"/>
              </a:lnSpc>
              <a:buClr>
                <a:srgbClr val="000000"/>
              </a:buClr>
              <a:buAutoNum type="arabicPeriod"/>
              <a:tabLst>
                <a:tab pos="384175" algn="l"/>
              </a:tabLst>
            </a:pPr>
            <a:r>
              <a:rPr sz="1700" b="1" spc="-10" dirty="0">
                <a:solidFill>
                  <a:srgbClr val="505050"/>
                </a:solidFill>
                <a:latin typeface="Calibri"/>
                <a:cs typeface="Calibri"/>
              </a:rPr>
              <a:t>Peri-</a:t>
            </a:r>
            <a:r>
              <a:rPr sz="1700" b="1" dirty="0">
                <a:solidFill>
                  <a:srgbClr val="505050"/>
                </a:solidFill>
                <a:latin typeface="Calibri"/>
                <a:cs typeface="Calibri"/>
              </a:rPr>
              <a:t>anal</a:t>
            </a:r>
            <a:r>
              <a:rPr sz="1700" b="1" spc="65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700" b="1" spc="-10" dirty="0">
                <a:solidFill>
                  <a:srgbClr val="505050"/>
                </a:solidFill>
                <a:latin typeface="Calibri"/>
                <a:cs typeface="Calibri"/>
              </a:rPr>
              <a:t>mass/lump</a:t>
            </a:r>
            <a:endParaRPr sz="17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85"/>
              </a:spcBef>
              <a:buFont typeface="Calibri"/>
              <a:buAutoNum type="arabicPeriod"/>
            </a:pPr>
            <a:endParaRPr sz="1700">
              <a:latin typeface="Calibri"/>
              <a:cs typeface="Calibri"/>
            </a:endParaRPr>
          </a:p>
          <a:p>
            <a:pPr marL="384175" indent="-371475">
              <a:lnSpc>
                <a:spcPct val="100000"/>
              </a:lnSpc>
              <a:spcBef>
                <a:spcPts val="5"/>
              </a:spcBef>
              <a:buClr>
                <a:srgbClr val="000000"/>
              </a:buClr>
              <a:buAutoNum type="arabicPeriod"/>
              <a:tabLst>
                <a:tab pos="384175" algn="l"/>
              </a:tabLst>
            </a:pPr>
            <a:r>
              <a:rPr sz="1700" b="1" spc="-10" dirty="0">
                <a:solidFill>
                  <a:srgbClr val="505050"/>
                </a:solidFill>
                <a:latin typeface="Calibri"/>
                <a:cs typeface="Calibri"/>
              </a:rPr>
              <a:t>Peri-</a:t>
            </a:r>
            <a:r>
              <a:rPr sz="1700" b="1" dirty="0">
                <a:solidFill>
                  <a:srgbClr val="505050"/>
                </a:solidFill>
                <a:latin typeface="Calibri"/>
                <a:cs typeface="Calibri"/>
              </a:rPr>
              <a:t>anal</a:t>
            </a:r>
            <a:r>
              <a:rPr sz="1700" b="1" spc="35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505050"/>
                </a:solidFill>
                <a:latin typeface="Calibri"/>
                <a:cs typeface="Calibri"/>
              </a:rPr>
              <a:t>pain</a:t>
            </a:r>
            <a:r>
              <a:rPr sz="1700" b="1" spc="20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505050"/>
                </a:solidFill>
                <a:latin typeface="Calibri"/>
                <a:cs typeface="Calibri"/>
              </a:rPr>
              <a:t>or</a:t>
            </a:r>
            <a:r>
              <a:rPr sz="1700" b="1" spc="75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700" b="1" spc="-10" dirty="0">
                <a:solidFill>
                  <a:srgbClr val="505050"/>
                </a:solidFill>
                <a:latin typeface="Calibri"/>
                <a:cs typeface="Calibri"/>
              </a:rPr>
              <a:t>pressure</a:t>
            </a:r>
            <a:endParaRPr sz="17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95"/>
              </a:spcBef>
              <a:buFont typeface="Calibri"/>
              <a:buAutoNum type="arabicPeriod"/>
            </a:pPr>
            <a:endParaRPr sz="1700">
              <a:latin typeface="Calibri"/>
              <a:cs typeface="Calibri"/>
            </a:endParaRPr>
          </a:p>
          <a:p>
            <a:pPr marL="384175" indent="-371475">
              <a:lnSpc>
                <a:spcPct val="100000"/>
              </a:lnSpc>
              <a:spcBef>
                <a:spcPts val="5"/>
              </a:spcBef>
              <a:buClr>
                <a:srgbClr val="000000"/>
              </a:buClr>
              <a:buAutoNum type="arabicPeriod"/>
              <a:tabLst>
                <a:tab pos="384175" algn="l"/>
              </a:tabLst>
            </a:pPr>
            <a:r>
              <a:rPr sz="1700" b="1" dirty="0">
                <a:solidFill>
                  <a:srgbClr val="505050"/>
                </a:solidFill>
                <a:latin typeface="Calibri"/>
                <a:cs typeface="Calibri"/>
              </a:rPr>
              <a:t>Itching</a:t>
            </a:r>
            <a:r>
              <a:rPr sz="1700" b="1" spc="-5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505050"/>
                </a:solidFill>
                <a:latin typeface="Calibri"/>
                <a:cs typeface="Calibri"/>
              </a:rPr>
              <a:t>or</a:t>
            </a:r>
            <a:r>
              <a:rPr sz="1700" b="1" spc="25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505050"/>
                </a:solidFill>
                <a:latin typeface="Calibri"/>
                <a:cs typeface="Calibri"/>
              </a:rPr>
              <a:t>discharge from</a:t>
            </a:r>
            <a:r>
              <a:rPr sz="1700" b="1" spc="15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505050"/>
                </a:solidFill>
                <a:latin typeface="Calibri"/>
                <a:cs typeface="Calibri"/>
              </a:rPr>
              <a:t>the</a:t>
            </a:r>
            <a:r>
              <a:rPr sz="1700" b="1" spc="15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700" b="1" spc="-20" dirty="0">
                <a:solidFill>
                  <a:srgbClr val="505050"/>
                </a:solidFill>
                <a:latin typeface="Calibri"/>
                <a:cs typeface="Calibri"/>
              </a:rPr>
              <a:t>anus</a:t>
            </a:r>
            <a:endParaRPr sz="17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85"/>
              </a:spcBef>
              <a:buFont typeface="Calibri"/>
              <a:buAutoNum type="arabicPeriod"/>
            </a:pPr>
            <a:endParaRPr sz="1700">
              <a:latin typeface="Calibri"/>
              <a:cs typeface="Calibri"/>
            </a:endParaRPr>
          </a:p>
          <a:p>
            <a:pPr marL="384175" indent="-371475">
              <a:lnSpc>
                <a:spcPct val="100000"/>
              </a:lnSpc>
              <a:buClr>
                <a:srgbClr val="000000"/>
              </a:buClr>
              <a:buAutoNum type="arabicPeriod"/>
              <a:tabLst>
                <a:tab pos="384175" algn="l"/>
              </a:tabLst>
            </a:pPr>
            <a:r>
              <a:rPr sz="1700" b="1" dirty="0">
                <a:solidFill>
                  <a:srgbClr val="505050"/>
                </a:solidFill>
                <a:latin typeface="Calibri"/>
                <a:cs typeface="Calibri"/>
              </a:rPr>
              <a:t>A</a:t>
            </a:r>
            <a:r>
              <a:rPr sz="1700" b="1" spc="15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505050"/>
                </a:solidFill>
                <a:latin typeface="Calibri"/>
                <a:cs typeface="Calibri"/>
              </a:rPr>
              <a:t>change</a:t>
            </a:r>
            <a:r>
              <a:rPr sz="1700" b="1" spc="20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505050"/>
                </a:solidFill>
                <a:latin typeface="Calibri"/>
                <a:cs typeface="Calibri"/>
              </a:rPr>
              <a:t>in</a:t>
            </a:r>
            <a:r>
              <a:rPr sz="1700" b="1" spc="20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505050"/>
                </a:solidFill>
                <a:latin typeface="Calibri"/>
                <a:cs typeface="Calibri"/>
              </a:rPr>
              <a:t>bowel</a:t>
            </a:r>
            <a:r>
              <a:rPr sz="1700" b="1" spc="30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700" b="1" spc="-10" dirty="0">
                <a:solidFill>
                  <a:srgbClr val="505050"/>
                </a:solidFill>
                <a:latin typeface="Calibri"/>
                <a:cs typeface="Calibri"/>
              </a:rPr>
              <a:t>habits.</a:t>
            </a:r>
            <a:endParaRPr sz="17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05"/>
              </a:spcBef>
            </a:pPr>
            <a:endParaRPr sz="1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700" dirty="0">
                <a:latin typeface="Calibri"/>
                <a:cs typeface="Calibri"/>
              </a:rPr>
              <a:t>Note</a:t>
            </a:r>
            <a:r>
              <a:rPr sz="1700" spc="-65" dirty="0">
                <a:latin typeface="Calibri"/>
                <a:cs typeface="Calibri"/>
              </a:rPr>
              <a:t> </a:t>
            </a:r>
            <a:r>
              <a:rPr sz="1700" spc="-50" dirty="0">
                <a:latin typeface="Calibri"/>
                <a:cs typeface="Calibri"/>
              </a:rPr>
              <a:t>:</a:t>
            </a:r>
            <a:endParaRPr sz="1700">
              <a:latin typeface="Calibri"/>
              <a:cs typeface="Calibri"/>
            </a:endParaRPr>
          </a:p>
          <a:p>
            <a:pPr marL="2033270" marR="5080" indent="-1704339">
              <a:lnSpc>
                <a:spcPct val="100000"/>
              </a:lnSpc>
            </a:pPr>
            <a:r>
              <a:rPr sz="1700" b="1" dirty="0">
                <a:solidFill>
                  <a:srgbClr val="505050"/>
                </a:solidFill>
                <a:latin typeface="Calibri"/>
                <a:cs typeface="Calibri"/>
              </a:rPr>
              <a:t>Advanced</a:t>
            </a:r>
            <a:r>
              <a:rPr sz="1700" b="1" spc="-5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505050"/>
                </a:solidFill>
                <a:latin typeface="Calibri"/>
                <a:cs typeface="Calibri"/>
              </a:rPr>
              <a:t>tumors</a:t>
            </a:r>
            <a:r>
              <a:rPr sz="1700" b="1" spc="10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505050"/>
                </a:solidFill>
                <a:latin typeface="Calibri"/>
                <a:cs typeface="Calibri"/>
              </a:rPr>
              <a:t>may cause</a:t>
            </a:r>
            <a:r>
              <a:rPr sz="1700" b="1" spc="10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FF0000"/>
                </a:solidFill>
                <a:latin typeface="Calibri"/>
                <a:cs typeface="Calibri"/>
              </a:rPr>
              <a:t>fecal</a:t>
            </a:r>
            <a:r>
              <a:rPr sz="1700" b="1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FF0000"/>
                </a:solidFill>
                <a:latin typeface="Calibri"/>
                <a:cs typeface="Calibri"/>
              </a:rPr>
              <a:t>incontinence</a:t>
            </a:r>
            <a:r>
              <a:rPr sz="1700" b="1" spc="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505050"/>
                </a:solidFill>
                <a:latin typeface="Calibri"/>
                <a:cs typeface="Calibri"/>
              </a:rPr>
              <a:t>by invasion</a:t>
            </a:r>
            <a:r>
              <a:rPr sz="1700" b="1" spc="-15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505050"/>
                </a:solidFill>
                <a:latin typeface="Calibri"/>
                <a:cs typeface="Calibri"/>
              </a:rPr>
              <a:t>of</a:t>
            </a:r>
            <a:r>
              <a:rPr sz="1700" b="1" spc="25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505050"/>
                </a:solidFill>
                <a:latin typeface="Calibri"/>
                <a:cs typeface="Calibri"/>
              </a:rPr>
              <a:t>the</a:t>
            </a:r>
            <a:r>
              <a:rPr sz="1700" b="1" spc="20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505050"/>
                </a:solidFill>
                <a:latin typeface="Calibri"/>
                <a:cs typeface="Calibri"/>
              </a:rPr>
              <a:t>sphincters</a:t>
            </a:r>
            <a:r>
              <a:rPr sz="1700" b="1" spc="15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505050"/>
                </a:solidFill>
                <a:latin typeface="Calibri"/>
                <a:cs typeface="Calibri"/>
              </a:rPr>
              <a:t>and,</a:t>
            </a:r>
            <a:r>
              <a:rPr sz="1700" b="1" spc="10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505050"/>
                </a:solidFill>
                <a:latin typeface="Calibri"/>
                <a:cs typeface="Calibri"/>
              </a:rPr>
              <a:t>in</a:t>
            </a:r>
            <a:r>
              <a:rPr sz="1700" b="1" spc="-5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700" b="1" spc="-10" dirty="0">
                <a:solidFill>
                  <a:srgbClr val="505050"/>
                </a:solidFill>
                <a:latin typeface="Calibri"/>
                <a:cs typeface="Calibri"/>
              </a:rPr>
              <a:t>women, </a:t>
            </a:r>
            <a:r>
              <a:rPr sz="1700" b="1" dirty="0">
                <a:solidFill>
                  <a:srgbClr val="505050"/>
                </a:solidFill>
                <a:latin typeface="Calibri"/>
                <a:cs typeface="Calibri"/>
              </a:rPr>
              <a:t>anterior</a:t>
            </a:r>
            <a:r>
              <a:rPr sz="1700" b="1" spc="40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505050"/>
                </a:solidFill>
                <a:latin typeface="Calibri"/>
                <a:cs typeface="Calibri"/>
              </a:rPr>
              <a:t>extension</a:t>
            </a:r>
            <a:r>
              <a:rPr sz="1700" b="1" spc="25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505050"/>
                </a:solidFill>
                <a:latin typeface="Calibri"/>
                <a:cs typeface="Calibri"/>
              </a:rPr>
              <a:t>may</a:t>
            </a:r>
            <a:r>
              <a:rPr sz="1700" b="1" spc="15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505050"/>
                </a:solidFill>
                <a:latin typeface="Calibri"/>
                <a:cs typeface="Calibri"/>
              </a:rPr>
              <a:t>result</a:t>
            </a:r>
            <a:r>
              <a:rPr sz="1700" b="1" spc="25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505050"/>
                </a:solidFill>
                <a:latin typeface="Calibri"/>
                <a:cs typeface="Calibri"/>
              </a:rPr>
              <a:t>in</a:t>
            </a:r>
            <a:r>
              <a:rPr sz="1700" b="1" spc="20" dirty="0">
                <a:solidFill>
                  <a:srgbClr val="505050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FF0000"/>
                </a:solidFill>
                <a:latin typeface="Calibri"/>
                <a:cs typeface="Calibri"/>
              </a:rPr>
              <a:t>anovaginal</a:t>
            </a:r>
            <a:r>
              <a:rPr sz="1700" b="1" spc="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00" b="1" spc="-10" dirty="0">
                <a:solidFill>
                  <a:srgbClr val="FF0000"/>
                </a:solidFill>
                <a:latin typeface="Calibri"/>
                <a:cs typeface="Calibri"/>
              </a:rPr>
              <a:t>fistulation</a:t>
            </a:r>
            <a:r>
              <a:rPr sz="1700" b="1" u="heavy" spc="-10" dirty="0">
                <a:solidFill>
                  <a:srgbClr val="505050"/>
                </a:solidFill>
                <a:uFill>
                  <a:solidFill>
                    <a:srgbClr val="505050"/>
                  </a:solidFill>
                </a:uFill>
                <a:latin typeface="Calibri"/>
                <a:cs typeface="Calibri"/>
              </a:rPr>
              <a:t>.</a:t>
            </a:r>
            <a:endParaRPr sz="17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470903" y="1149095"/>
            <a:ext cx="2848610" cy="4203700"/>
            <a:chOff x="6470903" y="1149095"/>
            <a:chExt cx="2848610" cy="420370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70903" y="1149095"/>
              <a:ext cx="2848356" cy="214122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70903" y="3378707"/>
              <a:ext cx="2848356" cy="197357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57655"/>
            <a:ext cx="10058400" cy="565861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99099" y="1305637"/>
            <a:ext cx="9756775" cy="41478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12750" indent="-390525">
              <a:lnSpc>
                <a:spcPts val="2865"/>
              </a:lnSpc>
              <a:buClr>
                <a:srgbClr val="000000"/>
              </a:buClr>
              <a:buSzPct val="147619"/>
              <a:buFont typeface="Segoe UI Symbol"/>
              <a:buChar char="➢"/>
              <a:tabLst>
                <a:tab pos="412750" algn="l"/>
              </a:tabLst>
            </a:pPr>
            <a:r>
              <a:rPr sz="3150" b="1" spc="-120" baseline="2645" dirty="0">
                <a:solidFill>
                  <a:srgbClr val="505050"/>
                </a:solidFill>
                <a:latin typeface="Arial"/>
                <a:cs typeface="Arial"/>
              </a:rPr>
              <a:t>Staging</a:t>
            </a:r>
            <a:r>
              <a:rPr sz="3150" b="1" spc="-52" baseline="264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3150" b="1" spc="-75" baseline="2645" dirty="0">
                <a:solidFill>
                  <a:srgbClr val="505050"/>
                </a:solidFill>
                <a:latin typeface="Arial"/>
                <a:cs typeface="Arial"/>
              </a:rPr>
              <a:t>:</a:t>
            </a:r>
            <a:endParaRPr sz="3150" baseline="2645">
              <a:latin typeface="Arial"/>
              <a:cs typeface="Arial"/>
            </a:endParaRPr>
          </a:p>
          <a:p>
            <a:pPr marL="3453765" marR="422909" indent="-2901950">
              <a:lnSpc>
                <a:spcPct val="105300"/>
              </a:lnSpc>
              <a:spcBef>
                <a:spcPts val="1820"/>
              </a:spcBef>
            </a:pPr>
            <a:r>
              <a:rPr sz="1700" b="1" spc="155" dirty="0">
                <a:solidFill>
                  <a:srgbClr val="505050"/>
                </a:solidFill>
                <a:latin typeface="Arial"/>
                <a:cs typeface="Arial"/>
              </a:rPr>
              <a:t>-</a:t>
            </a:r>
            <a:r>
              <a:rPr sz="1700" b="1" spc="10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505050"/>
                </a:solidFill>
                <a:latin typeface="Arial"/>
                <a:cs typeface="Arial"/>
              </a:rPr>
              <a:t>Initial</a:t>
            </a:r>
            <a:r>
              <a:rPr sz="1700" b="1" spc="-5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700" b="1" spc="-75" dirty="0">
                <a:solidFill>
                  <a:srgbClr val="505050"/>
                </a:solidFill>
                <a:latin typeface="Arial"/>
                <a:cs typeface="Arial"/>
              </a:rPr>
              <a:t>staging</a:t>
            </a:r>
            <a:r>
              <a:rPr sz="1700" b="1" spc="-4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700" b="1" spc="-110" dirty="0">
                <a:solidFill>
                  <a:srgbClr val="505050"/>
                </a:solidFill>
                <a:latin typeface="Arial"/>
                <a:cs typeface="Arial"/>
              </a:rPr>
              <a:t>involves</a:t>
            </a:r>
            <a:r>
              <a:rPr sz="1700" b="1" spc="-2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505050"/>
                </a:solidFill>
                <a:latin typeface="Arial"/>
                <a:cs typeface="Arial"/>
              </a:rPr>
              <a:t>a</a:t>
            </a:r>
            <a:r>
              <a:rPr sz="1700" b="1" spc="-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700" b="1" spc="-85" dirty="0">
                <a:solidFill>
                  <a:srgbClr val="FF0000"/>
                </a:solidFill>
                <a:latin typeface="Arial"/>
                <a:cs typeface="Arial"/>
              </a:rPr>
              <a:t>clinical</a:t>
            </a:r>
            <a:r>
              <a:rPr sz="1700" b="1" spc="-6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700" b="1" spc="-40" dirty="0">
                <a:solidFill>
                  <a:srgbClr val="FF0000"/>
                </a:solidFill>
                <a:latin typeface="Arial"/>
                <a:cs typeface="Arial"/>
              </a:rPr>
              <a:t>examination</a:t>
            </a:r>
            <a:r>
              <a:rPr sz="1700" b="1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FF0000"/>
                </a:solidFill>
                <a:latin typeface="Arial"/>
                <a:cs typeface="Arial"/>
              </a:rPr>
              <a:t>and</a:t>
            </a:r>
            <a:r>
              <a:rPr sz="1700" b="1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700" b="1" spc="-110" dirty="0">
                <a:solidFill>
                  <a:srgbClr val="FF0000"/>
                </a:solidFill>
                <a:latin typeface="Arial"/>
                <a:cs typeface="Arial"/>
              </a:rPr>
              <a:t>biopsy</a:t>
            </a:r>
            <a:r>
              <a:rPr sz="1700" b="1" spc="-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700" b="1" spc="-20" dirty="0">
                <a:solidFill>
                  <a:srgbClr val="505050"/>
                </a:solidFill>
                <a:latin typeface="Arial"/>
                <a:cs typeface="Arial"/>
              </a:rPr>
              <a:t>of</a:t>
            </a:r>
            <a:r>
              <a:rPr sz="1700" b="1" spc="-2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700" b="1" spc="-10" dirty="0">
                <a:solidFill>
                  <a:srgbClr val="505050"/>
                </a:solidFill>
                <a:latin typeface="Arial"/>
                <a:cs typeface="Arial"/>
              </a:rPr>
              <a:t>the</a:t>
            </a:r>
            <a:r>
              <a:rPr sz="1700" b="1" spc="-2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700" b="1" spc="-10" dirty="0">
                <a:solidFill>
                  <a:srgbClr val="505050"/>
                </a:solidFill>
                <a:latin typeface="Arial"/>
                <a:cs typeface="Arial"/>
              </a:rPr>
              <a:t>primary </a:t>
            </a:r>
            <a:r>
              <a:rPr sz="1700" b="1" spc="-25" dirty="0">
                <a:solidFill>
                  <a:srgbClr val="505050"/>
                </a:solidFill>
                <a:latin typeface="Arial"/>
                <a:cs typeface="Arial"/>
              </a:rPr>
              <a:t>tumor,</a:t>
            </a:r>
            <a:r>
              <a:rPr sz="1700" b="1" spc="-4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700" b="1" spc="-165" dirty="0">
                <a:solidFill>
                  <a:srgbClr val="505050"/>
                </a:solidFill>
                <a:latin typeface="Arial"/>
                <a:cs typeface="Arial"/>
              </a:rPr>
              <a:t>as</a:t>
            </a:r>
            <a:r>
              <a:rPr sz="1700" b="1" spc="-1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700" b="1" spc="-40" dirty="0">
                <a:solidFill>
                  <a:srgbClr val="505050"/>
                </a:solidFill>
                <a:latin typeface="Arial"/>
                <a:cs typeface="Arial"/>
              </a:rPr>
              <a:t>well</a:t>
            </a:r>
            <a:r>
              <a:rPr sz="1700" b="1" spc="-1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700" b="1" spc="-25" dirty="0">
                <a:solidFill>
                  <a:srgbClr val="505050"/>
                </a:solidFill>
                <a:latin typeface="Arial"/>
                <a:cs typeface="Arial"/>
              </a:rPr>
              <a:t>as </a:t>
            </a:r>
            <a:r>
              <a:rPr sz="1700" b="1" spc="-40" dirty="0">
                <a:solidFill>
                  <a:srgbClr val="FF0000"/>
                </a:solidFill>
                <a:latin typeface="Arial"/>
                <a:cs typeface="Arial"/>
              </a:rPr>
              <a:t>examination</a:t>
            </a:r>
            <a:r>
              <a:rPr sz="1700" b="1" spc="-8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700" b="1" spc="-75" dirty="0">
                <a:solidFill>
                  <a:srgbClr val="FF0000"/>
                </a:solidFill>
                <a:latin typeface="Arial"/>
                <a:cs typeface="Arial"/>
              </a:rPr>
              <a:t>of</a:t>
            </a:r>
            <a:r>
              <a:rPr sz="1700" b="1" spc="-10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700" b="1" spc="-25" dirty="0">
                <a:solidFill>
                  <a:srgbClr val="FF0000"/>
                </a:solidFill>
                <a:latin typeface="Arial"/>
                <a:cs typeface="Arial"/>
              </a:rPr>
              <a:t>inguinal</a:t>
            </a:r>
            <a:r>
              <a:rPr sz="17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700" b="1" spc="-10" dirty="0">
                <a:solidFill>
                  <a:srgbClr val="FF0000"/>
                </a:solidFill>
                <a:latin typeface="Arial"/>
                <a:cs typeface="Arial"/>
              </a:rPr>
              <a:t>nodes.</a:t>
            </a:r>
            <a:endParaRPr sz="1700">
              <a:latin typeface="Arial"/>
              <a:cs typeface="Arial"/>
            </a:endParaRPr>
          </a:p>
          <a:p>
            <a:pPr marL="191135" indent="-166370">
              <a:lnSpc>
                <a:spcPct val="100000"/>
              </a:lnSpc>
              <a:spcBef>
                <a:spcPts val="244"/>
              </a:spcBef>
              <a:buChar char="-"/>
              <a:tabLst>
                <a:tab pos="191135" algn="l"/>
              </a:tabLst>
            </a:pPr>
            <a:r>
              <a:rPr sz="1700" b="1" spc="-100" dirty="0">
                <a:solidFill>
                  <a:srgbClr val="505050"/>
                </a:solidFill>
                <a:latin typeface="Arial"/>
                <a:cs typeface="Arial"/>
              </a:rPr>
              <a:t>Local</a:t>
            </a:r>
            <a:r>
              <a:rPr sz="1700" b="1" spc="-2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700" b="1" spc="-75" dirty="0">
                <a:solidFill>
                  <a:srgbClr val="505050"/>
                </a:solidFill>
                <a:latin typeface="Arial"/>
                <a:cs typeface="Arial"/>
              </a:rPr>
              <a:t>staging</a:t>
            </a:r>
            <a:r>
              <a:rPr sz="1700" b="1" spc="-4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700" b="1" spc="-185" dirty="0">
                <a:solidFill>
                  <a:srgbClr val="505050"/>
                </a:solidFill>
                <a:latin typeface="Arial"/>
                <a:cs typeface="Arial"/>
              </a:rPr>
              <a:t>is</a:t>
            </a:r>
            <a:r>
              <a:rPr sz="1700" b="1" spc="-2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505050"/>
                </a:solidFill>
                <a:latin typeface="Arial"/>
                <a:cs typeface="Arial"/>
              </a:rPr>
              <a:t>by</a:t>
            </a:r>
            <a:r>
              <a:rPr sz="1700" b="1" spc="-10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700" b="1" spc="-35" dirty="0">
                <a:solidFill>
                  <a:srgbClr val="FF0000"/>
                </a:solidFill>
                <a:latin typeface="Arial"/>
                <a:cs typeface="Arial"/>
              </a:rPr>
              <a:t>MRI</a:t>
            </a:r>
            <a:r>
              <a:rPr sz="1700" b="1"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700" b="1" spc="-114" dirty="0">
                <a:solidFill>
                  <a:srgbClr val="FF0000"/>
                </a:solidFill>
                <a:latin typeface="Arial"/>
                <a:cs typeface="Arial"/>
              </a:rPr>
              <a:t>scanning</a:t>
            </a:r>
            <a:r>
              <a:rPr sz="1700" b="1" spc="-3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FF0000"/>
                </a:solidFill>
                <a:latin typeface="Arial"/>
                <a:cs typeface="Arial"/>
              </a:rPr>
              <a:t>and</a:t>
            </a:r>
            <a:r>
              <a:rPr sz="1700" b="1"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700" b="1" spc="-165" dirty="0">
                <a:solidFill>
                  <a:srgbClr val="FF0000"/>
                </a:solidFill>
                <a:latin typeface="Arial"/>
                <a:cs typeface="Arial"/>
              </a:rPr>
              <a:t>CT</a:t>
            </a:r>
            <a:r>
              <a:rPr sz="1700" b="1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700" b="1" spc="-195" dirty="0">
                <a:solidFill>
                  <a:srgbClr val="505050"/>
                </a:solidFill>
                <a:latin typeface="Arial"/>
                <a:cs typeface="Arial"/>
              </a:rPr>
              <a:t>is</a:t>
            </a:r>
            <a:r>
              <a:rPr sz="1700" b="1" spc="-1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700" b="1" spc="-145" dirty="0">
                <a:solidFill>
                  <a:srgbClr val="505050"/>
                </a:solidFill>
                <a:latin typeface="Arial"/>
                <a:cs typeface="Arial"/>
              </a:rPr>
              <a:t>used</a:t>
            </a:r>
            <a:r>
              <a:rPr sz="1700" b="1" spc="-1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505050"/>
                </a:solidFill>
                <a:latin typeface="Arial"/>
                <a:cs typeface="Arial"/>
              </a:rPr>
              <a:t>to</a:t>
            </a:r>
            <a:r>
              <a:rPr sz="1700" b="1" spc="-4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700" b="1" spc="-250" dirty="0">
                <a:solidFill>
                  <a:srgbClr val="505050"/>
                </a:solidFill>
                <a:latin typeface="Arial"/>
                <a:cs typeface="Arial"/>
              </a:rPr>
              <a:t>assess</a:t>
            </a:r>
            <a:r>
              <a:rPr sz="1700" b="1" spc="-2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700" b="1" spc="-125" dirty="0">
                <a:solidFill>
                  <a:srgbClr val="505050"/>
                </a:solidFill>
                <a:latin typeface="Arial"/>
                <a:cs typeface="Arial"/>
              </a:rPr>
              <a:t>lungs</a:t>
            </a:r>
            <a:r>
              <a:rPr sz="1700" b="1" spc="-2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505050"/>
                </a:solidFill>
                <a:latin typeface="Arial"/>
                <a:cs typeface="Arial"/>
              </a:rPr>
              <a:t>and</a:t>
            </a:r>
            <a:r>
              <a:rPr sz="1700" b="1" spc="-4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700" b="1" spc="-60" dirty="0">
                <a:solidFill>
                  <a:srgbClr val="505050"/>
                </a:solidFill>
                <a:latin typeface="Arial"/>
                <a:cs typeface="Arial"/>
              </a:rPr>
              <a:t>abdomen</a:t>
            </a:r>
            <a:r>
              <a:rPr sz="1700" b="1" spc="-3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700" b="1" spc="-20" dirty="0">
                <a:solidFill>
                  <a:srgbClr val="505050"/>
                </a:solidFill>
                <a:latin typeface="Arial"/>
                <a:cs typeface="Arial"/>
              </a:rPr>
              <a:t>for</a:t>
            </a:r>
            <a:r>
              <a:rPr sz="1700" b="1" spc="-3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700" b="1" spc="-40" dirty="0">
                <a:solidFill>
                  <a:srgbClr val="505050"/>
                </a:solidFill>
                <a:latin typeface="Arial"/>
                <a:cs typeface="Arial"/>
              </a:rPr>
              <a:t>metastatic</a:t>
            </a:r>
            <a:r>
              <a:rPr sz="1700" b="1" spc="-3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700" b="1" spc="-10" dirty="0">
                <a:solidFill>
                  <a:srgbClr val="505050"/>
                </a:solidFill>
                <a:latin typeface="Arial"/>
                <a:cs typeface="Arial"/>
              </a:rPr>
              <a:t>spread.</a:t>
            </a: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15"/>
              </a:spcBef>
              <a:buClr>
                <a:srgbClr val="505050"/>
              </a:buClr>
              <a:buFont typeface="Arial"/>
              <a:buChar char="-"/>
            </a:pPr>
            <a:endParaRPr sz="1700">
              <a:latin typeface="Arial"/>
              <a:cs typeface="Arial"/>
            </a:endParaRPr>
          </a:p>
          <a:p>
            <a:pPr marL="191135" indent="-166370">
              <a:lnSpc>
                <a:spcPct val="100000"/>
              </a:lnSpc>
              <a:spcBef>
                <a:spcPts val="5"/>
              </a:spcBef>
              <a:buChar char="-"/>
              <a:tabLst>
                <a:tab pos="191135" algn="l"/>
              </a:tabLst>
            </a:pPr>
            <a:r>
              <a:rPr sz="1700" b="1" spc="-95" dirty="0">
                <a:solidFill>
                  <a:srgbClr val="505050"/>
                </a:solidFill>
                <a:latin typeface="Arial"/>
                <a:cs typeface="Arial"/>
              </a:rPr>
              <a:t>Positron</a:t>
            </a:r>
            <a:r>
              <a:rPr sz="1700" b="1" spc="-4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700" b="1" spc="-135" dirty="0">
                <a:solidFill>
                  <a:srgbClr val="505050"/>
                </a:solidFill>
                <a:latin typeface="Arial"/>
                <a:cs typeface="Arial"/>
              </a:rPr>
              <a:t>emission</a:t>
            </a:r>
            <a:r>
              <a:rPr sz="1700" b="1" spc="-2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700" b="1" spc="-40" dirty="0">
                <a:solidFill>
                  <a:srgbClr val="505050"/>
                </a:solidFill>
                <a:latin typeface="Arial"/>
                <a:cs typeface="Arial"/>
              </a:rPr>
              <a:t>tomography</a:t>
            </a:r>
            <a:r>
              <a:rPr sz="1700" b="1" spc="-8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700" b="1" spc="-20" dirty="0">
                <a:solidFill>
                  <a:srgbClr val="FF0000"/>
                </a:solidFill>
                <a:latin typeface="Arial"/>
                <a:cs typeface="Arial"/>
              </a:rPr>
              <a:t>(PET)</a:t>
            </a:r>
            <a:r>
              <a:rPr sz="1700" b="1" spc="-20" dirty="0">
                <a:solidFill>
                  <a:srgbClr val="505050"/>
                </a:solidFill>
                <a:latin typeface="Arial"/>
                <a:cs typeface="Arial"/>
              </a:rPr>
              <a:t>,</a:t>
            </a:r>
            <a:r>
              <a:rPr sz="1700" b="1" spc="-10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700" b="1" spc="-170" dirty="0">
                <a:solidFill>
                  <a:srgbClr val="505050"/>
                </a:solidFill>
                <a:latin typeface="Arial"/>
                <a:cs typeface="Arial"/>
              </a:rPr>
              <a:t>CT</a:t>
            </a:r>
            <a:r>
              <a:rPr sz="1700" b="1" spc="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505050"/>
                </a:solidFill>
                <a:latin typeface="Arial"/>
                <a:cs typeface="Arial"/>
              </a:rPr>
              <a:t>may</a:t>
            </a:r>
            <a:r>
              <a:rPr sz="1700" b="1" spc="-2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700" b="1" spc="-45" dirty="0">
                <a:solidFill>
                  <a:srgbClr val="505050"/>
                </a:solidFill>
                <a:latin typeface="Arial"/>
                <a:cs typeface="Arial"/>
              </a:rPr>
              <a:t>help</a:t>
            </a:r>
            <a:r>
              <a:rPr sz="1700" b="1" spc="-2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505050"/>
                </a:solidFill>
                <a:latin typeface="Arial"/>
                <a:cs typeface="Arial"/>
              </a:rPr>
              <a:t>in</a:t>
            </a:r>
            <a:r>
              <a:rPr sz="1700" b="1" spc="-3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700" b="1" spc="-65" dirty="0">
                <a:solidFill>
                  <a:srgbClr val="505050"/>
                </a:solidFill>
                <a:latin typeface="Arial"/>
                <a:cs typeface="Arial"/>
              </a:rPr>
              <a:t>equivocal</a:t>
            </a:r>
            <a:r>
              <a:rPr sz="1700" b="1" spc="-2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700" b="1" spc="-30" dirty="0">
                <a:solidFill>
                  <a:srgbClr val="505050"/>
                </a:solidFill>
                <a:latin typeface="Arial"/>
                <a:cs typeface="Arial"/>
              </a:rPr>
              <a:t>inguinal</a:t>
            </a:r>
            <a:r>
              <a:rPr sz="1700" b="1" spc="-3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700" b="1" spc="-95" dirty="0">
                <a:solidFill>
                  <a:srgbClr val="505050"/>
                </a:solidFill>
                <a:latin typeface="Arial"/>
                <a:cs typeface="Arial"/>
              </a:rPr>
              <a:t>node</a:t>
            </a:r>
            <a:r>
              <a:rPr sz="1700" b="1" spc="-2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700" b="1" spc="-40" dirty="0">
                <a:solidFill>
                  <a:srgbClr val="505050"/>
                </a:solidFill>
                <a:latin typeface="Arial"/>
                <a:cs typeface="Arial"/>
              </a:rPr>
              <a:t>assessment.</a:t>
            </a:r>
            <a:endParaRPr sz="1700">
              <a:latin typeface="Arial"/>
              <a:cs typeface="Arial"/>
            </a:endParaRPr>
          </a:p>
          <a:p>
            <a:pPr marL="412750" indent="-390525">
              <a:lnSpc>
                <a:spcPts val="3750"/>
              </a:lnSpc>
              <a:spcBef>
                <a:spcPts val="1365"/>
              </a:spcBef>
              <a:buClr>
                <a:srgbClr val="000000"/>
              </a:buClr>
              <a:buSzPct val="147619"/>
              <a:buFont typeface="Segoe UI Symbol"/>
              <a:buChar char="➢"/>
              <a:tabLst>
                <a:tab pos="412750" algn="l"/>
              </a:tabLst>
            </a:pPr>
            <a:r>
              <a:rPr sz="3150" b="1" spc="-15" baseline="2645" dirty="0">
                <a:solidFill>
                  <a:srgbClr val="505050"/>
                </a:solidFill>
                <a:latin typeface="Arial"/>
                <a:cs typeface="Arial"/>
              </a:rPr>
              <a:t>Management</a:t>
            </a:r>
            <a:r>
              <a:rPr sz="3150" b="1" spc="-187" baseline="264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3150" b="1" spc="-75" baseline="2645" dirty="0">
                <a:solidFill>
                  <a:srgbClr val="505050"/>
                </a:solidFill>
                <a:latin typeface="Arial"/>
                <a:cs typeface="Arial"/>
              </a:rPr>
              <a:t>:</a:t>
            </a:r>
            <a:endParaRPr sz="3150" baseline="2645">
              <a:latin typeface="Arial"/>
              <a:cs typeface="Arial"/>
            </a:endParaRPr>
          </a:p>
          <a:p>
            <a:pPr marL="12700">
              <a:lnSpc>
                <a:spcPts val="2250"/>
              </a:lnSpc>
            </a:pPr>
            <a:r>
              <a:rPr sz="1950" b="1" spc="-30" dirty="0">
                <a:solidFill>
                  <a:srgbClr val="0070BF"/>
                </a:solidFill>
                <a:latin typeface="Arial"/>
                <a:cs typeface="Arial"/>
              </a:rPr>
              <a:t>NIGRO</a:t>
            </a:r>
            <a:r>
              <a:rPr sz="1950" b="1" spc="-100" dirty="0">
                <a:solidFill>
                  <a:srgbClr val="0070BF"/>
                </a:solidFill>
                <a:latin typeface="Arial"/>
                <a:cs typeface="Arial"/>
              </a:rPr>
              <a:t> </a:t>
            </a:r>
            <a:r>
              <a:rPr sz="1950" b="1" spc="-10" dirty="0">
                <a:solidFill>
                  <a:srgbClr val="0070BF"/>
                </a:solidFill>
                <a:latin typeface="Arial"/>
                <a:cs typeface="Arial"/>
              </a:rPr>
              <a:t>protocol:</a:t>
            </a:r>
            <a:endParaRPr sz="1950">
              <a:latin typeface="Arial"/>
              <a:cs typeface="Arial"/>
            </a:endParaRPr>
          </a:p>
          <a:p>
            <a:pPr marL="225425" indent="-219075">
              <a:lnSpc>
                <a:spcPct val="100000"/>
              </a:lnSpc>
              <a:spcBef>
                <a:spcPts val="40"/>
              </a:spcBef>
              <a:buAutoNum type="arabicPeriod"/>
              <a:tabLst>
                <a:tab pos="225425" algn="l"/>
              </a:tabLst>
            </a:pPr>
            <a:r>
              <a:rPr sz="1950" b="1" spc="-45" dirty="0">
                <a:solidFill>
                  <a:srgbClr val="505050"/>
                </a:solidFill>
                <a:latin typeface="Arial"/>
                <a:cs typeface="Arial"/>
              </a:rPr>
              <a:t>Chemotherapy</a:t>
            </a:r>
            <a:r>
              <a:rPr sz="1950" b="1" spc="-7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950" b="1" spc="65" dirty="0">
                <a:solidFill>
                  <a:srgbClr val="505050"/>
                </a:solidFill>
                <a:latin typeface="Arial"/>
                <a:cs typeface="Arial"/>
              </a:rPr>
              <a:t>(5-</a:t>
            </a:r>
            <a:r>
              <a:rPr sz="1950" b="1" spc="-55" dirty="0">
                <a:solidFill>
                  <a:srgbClr val="505050"/>
                </a:solidFill>
                <a:latin typeface="Arial"/>
                <a:cs typeface="Arial"/>
              </a:rPr>
              <a:t>FU</a:t>
            </a:r>
            <a:r>
              <a:rPr sz="1950" b="1" spc="-7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950" b="1" dirty="0">
                <a:solidFill>
                  <a:srgbClr val="505050"/>
                </a:solidFill>
                <a:latin typeface="Arial"/>
                <a:cs typeface="Arial"/>
              </a:rPr>
              <a:t>and</a:t>
            </a:r>
            <a:r>
              <a:rPr sz="1950" b="1" spc="-5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950" b="1" spc="-50" dirty="0">
                <a:solidFill>
                  <a:srgbClr val="505050"/>
                </a:solidFill>
                <a:latin typeface="Arial"/>
                <a:cs typeface="Arial"/>
              </a:rPr>
              <a:t>mitomycin</a:t>
            </a:r>
            <a:r>
              <a:rPr sz="1950" b="1" spc="-5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950" b="1" spc="-25" dirty="0">
                <a:solidFill>
                  <a:srgbClr val="505050"/>
                </a:solidFill>
                <a:latin typeface="Arial"/>
                <a:cs typeface="Arial"/>
              </a:rPr>
              <a:t>C)</a:t>
            </a:r>
            <a:endParaRPr sz="1950">
              <a:latin typeface="Arial"/>
              <a:cs typeface="Arial"/>
            </a:endParaRPr>
          </a:p>
          <a:p>
            <a:pPr marL="275590" indent="-262890">
              <a:lnSpc>
                <a:spcPct val="100000"/>
              </a:lnSpc>
              <a:spcBef>
                <a:spcPts val="35"/>
              </a:spcBef>
              <a:buAutoNum type="arabicPeriod"/>
              <a:tabLst>
                <a:tab pos="275590" algn="l"/>
              </a:tabLst>
            </a:pPr>
            <a:r>
              <a:rPr sz="1950" b="1" spc="-10" dirty="0">
                <a:solidFill>
                  <a:srgbClr val="505050"/>
                </a:solidFill>
                <a:latin typeface="Arial"/>
                <a:cs typeface="Arial"/>
              </a:rPr>
              <a:t>Radiation</a:t>
            </a:r>
            <a:endParaRPr sz="1950">
              <a:latin typeface="Arial"/>
              <a:cs typeface="Arial"/>
            </a:endParaRPr>
          </a:p>
          <a:p>
            <a:pPr marL="12700" marR="1508760" indent="255270">
              <a:lnSpc>
                <a:spcPts val="2380"/>
              </a:lnSpc>
              <a:spcBef>
                <a:spcPts val="80"/>
              </a:spcBef>
              <a:buAutoNum type="arabicPeriod"/>
              <a:tabLst>
                <a:tab pos="267970" algn="l"/>
              </a:tabLst>
            </a:pPr>
            <a:r>
              <a:rPr sz="1950" b="1" spc="-35" dirty="0">
                <a:solidFill>
                  <a:srgbClr val="505050"/>
                </a:solidFill>
                <a:latin typeface="Arial"/>
                <a:cs typeface="Arial"/>
              </a:rPr>
              <a:t>Postradiation</a:t>
            </a:r>
            <a:r>
              <a:rPr sz="1950" b="1" spc="-10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950" b="1" dirty="0">
                <a:solidFill>
                  <a:srgbClr val="505050"/>
                </a:solidFill>
                <a:latin typeface="Arial"/>
                <a:cs typeface="Arial"/>
              </a:rPr>
              <a:t>therapy</a:t>
            </a:r>
            <a:r>
              <a:rPr sz="1950" b="1" spc="-13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950" b="1" spc="-75" dirty="0">
                <a:solidFill>
                  <a:srgbClr val="505050"/>
                </a:solidFill>
                <a:latin typeface="Arial"/>
                <a:cs typeface="Arial"/>
              </a:rPr>
              <a:t>scar</a:t>
            </a:r>
            <a:r>
              <a:rPr sz="1950" b="1" spc="31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950" b="1" spc="-105" dirty="0">
                <a:solidFill>
                  <a:srgbClr val="505050"/>
                </a:solidFill>
                <a:latin typeface="Arial"/>
                <a:cs typeface="Arial"/>
              </a:rPr>
              <a:t>biopsy</a:t>
            </a:r>
            <a:r>
              <a:rPr sz="1950" b="1" spc="-2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950" b="1" spc="70" dirty="0">
                <a:solidFill>
                  <a:srgbClr val="505050"/>
                </a:solidFill>
                <a:latin typeface="Arial"/>
                <a:cs typeface="Arial"/>
              </a:rPr>
              <a:t>(6</a:t>
            </a:r>
            <a:r>
              <a:rPr sz="1950" b="1" spc="-9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950" b="1" dirty="0">
                <a:solidFill>
                  <a:srgbClr val="505050"/>
                </a:solidFill>
                <a:latin typeface="Arial"/>
                <a:cs typeface="Arial"/>
              </a:rPr>
              <a:t>to</a:t>
            </a:r>
            <a:r>
              <a:rPr sz="1950" b="1" spc="-8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950" b="1" spc="-125" dirty="0">
                <a:solidFill>
                  <a:srgbClr val="505050"/>
                </a:solidFill>
                <a:latin typeface="Arial"/>
                <a:cs typeface="Arial"/>
              </a:rPr>
              <a:t>8</a:t>
            </a:r>
            <a:r>
              <a:rPr sz="1950" b="1" spc="-5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950" b="1" spc="-110" dirty="0">
                <a:solidFill>
                  <a:srgbClr val="505050"/>
                </a:solidFill>
                <a:latin typeface="Arial"/>
                <a:cs typeface="Arial"/>
              </a:rPr>
              <a:t>weeks</a:t>
            </a:r>
            <a:r>
              <a:rPr sz="1950" b="1" spc="-6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950" b="1" spc="-114" dirty="0">
                <a:solidFill>
                  <a:srgbClr val="505050"/>
                </a:solidFill>
                <a:latin typeface="Arial"/>
                <a:cs typeface="Arial"/>
              </a:rPr>
              <a:t>post</a:t>
            </a:r>
            <a:r>
              <a:rPr sz="1950" b="1" spc="-4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950" b="1" dirty="0">
                <a:solidFill>
                  <a:srgbClr val="505050"/>
                </a:solidFill>
                <a:latin typeface="Arial"/>
                <a:cs typeface="Arial"/>
              </a:rPr>
              <a:t>radiation</a:t>
            </a:r>
            <a:r>
              <a:rPr sz="1950" b="1" spc="-4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950" b="1" spc="-10" dirty="0">
                <a:solidFill>
                  <a:srgbClr val="505050"/>
                </a:solidFill>
                <a:latin typeface="Arial"/>
                <a:cs typeface="Arial"/>
              </a:rPr>
              <a:t>therapy [XRT])</a:t>
            </a:r>
            <a:r>
              <a:rPr sz="1700" b="1" spc="-10" dirty="0">
                <a:solidFill>
                  <a:srgbClr val="505050"/>
                </a:solidFill>
                <a:latin typeface="Arial"/>
                <a:cs typeface="Arial"/>
              </a:rPr>
              <a:t>.</a:t>
            </a:r>
            <a:endParaRPr sz="1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67461" y="3046124"/>
            <a:ext cx="2950845" cy="1028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550" b="0" spc="-10" dirty="0">
                <a:solidFill>
                  <a:srgbClr val="FF0000"/>
                </a:solidFill>
                <a:latin typeface="Times New Roman"/>
                <a:cs typeface="Times New Roman"/>
              </a:rPr>
              <a:t>THANQ</a:t>
            </a:r>
            <a:endParaRPr sz="65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 of the human body&#10;&#10;AI-generated content may be incorrect.">
            <a:extLst>
              <a:ext uri="{FF2B5EF4-FFF2-40B4-BE49-F238E27FC236}">
                <a16:creationId xmlns:a16="http://schemas.microsoft.com/office/drawing/2014/main" id="{F5BA18DB-1C17-8741-72C3-7AC6B3B373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412" y="1535573"/>
            <a:ext cx="4223742" cy="48778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B13046-D0EF-CC33-524F-522E6999A57D}"/>
              </a:ext>
            </a:extLst>
          </p:cNvPr>
          <p:cNvSpPr txBox="1"/>
          <p:nvPr/>
        </p:nvSpPr>
        <p:spPr>
          <a:xfrm>
            <a:off x="91940" y="956183"/>
            <a:ext cx="5030771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highlight>
                  <a:srgbClr val="FFFF00"/>
                </a:highlight>
              </a:rPr>
              <a:t>The anorectal ring</a:t>
            </a:r>
            <a:r>
              <a:rPr lang="en-US" dirty="0">
                <a:highlight>
                  <a:srgbClr val="FFFF00"/>
                </a:highlight>
              </a:rPr>
              <a:t>:</a:t>
            </a:r>
            <a:r>
              <a:rPr lang="en-US" dirty="0"/>
              <a:t> </a:t>
            </a:r>
            <a:r>
              <a:rPr lang="en-US" sz="1650" dirty="0"/>
              <a:t>-</a:t>
            </a:r>
            <a:r>
              <a:rPr lang="en-US" sz="2800" dirty="0"/>
              <a:t>Marks the junction between the rectum and the anal canal. </a:t>
            </a:r>
            <a:endParaRPr lang="ar-JO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83E3B9-F85A-2C47-CFFF-5BAC99CEAE1A}"/>
              </a:ext>
            </a:extLst>
          </p:cNvPr>
          <p:cNvSpPr txBox="1"/>
          <p:nvPr/>
        </p:nvSpPr>
        <p:spPr>
          <a:xfrm>
            <a:off x="-1571" y="2895600"/>
            <a:ext cx="50307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-</a:t>
            </a:r>
            <a:r>
              <a:rPr lang="en-US" sz="2800" dirty="0">
                <a:highlight>
                  <a:srgbClr val="FFFF00"/>
                </a:highlight>
              </a:rPr>
              <a:t>Formed by the joining of </a:t>
            </a:r>
            <a:r>
              <a:rPr lang="en-US" sz="1980" dirty="0">
                <a:highlight>
                  <a:srgbClr val="FFFF00"/>
                </a:highlight>
              </a:rPr>
              <a:t>:</a:t>
            </a:r>
            <a:endParaRPr lang="ar-JO" sz="1980" dirty="0">
              <a:highlight>
                <a:srgbClr val="FFFF00"/>
              </a:highligh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F19DBD-110C-4790-B417-EDF24318BAC7}"/>
              </a:ext>
            </a:extLst>
          </p:cNvPr>
          <p:cNvSpPr txBox="1"/>
          <p:nvPr/>
        </p:nvSpPr>
        <p:spPr>
          <a:xfrm>
            <a:off x="91939" y="3660704"/>
            <a:ext cx="503077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980" dirty="0"/>
              <a:t>(</a:t>
            </a:r>
            <a:r>
              <a:rPr lang="en-US" sz="2800" dirty="0"/>
              <a:t>1) the puborectalis muscle </a:t>
            </a:r>
          </a:p>
          <a:p>
            <a:r>
              <a:rPr lang="en-US" sz="2800" dirty="0"/>
              <a:t>(2) the deep external sphincter </a:t>
            </a:r>
          </a:p>
          <a:p>
            <a:r>
              <a:rPr lang="en-US" sz="2800" dirty="0"/>
              <a:t>(3) conjoined longitudinal muscle </a:t>
            </a:r>
          </a:p>
          <a:p>
            <a:r>
              <a:rPr lang="en-US" sz="2800" dirty="0"/>
              <a:t>(4) the highest part of the internal sphincter</a:t>
            </a:r>
            <a:r>
              <a:rPr lang="en-US" dirty="0"/>
              <a:t>.</a:t>
            </a:r>
            <a:endParaRPr lang="ar-JO" dirty="0"/>
          </a:p>
        </p:txBody>
      </p:sp>
    </p:spTree>
    <p:extLst>
      <p:ext uri="{BB962C8B-B14F-4D97-AF65-F5344CB8AC3E}">
        <p14:creationId xmlns:p14="http://schemas.microsoft.com/office/powerpoint/2010/main" val="538866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2ACA6-710C-6F4E-B7B9-365D0D8E4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3954" y="834566"/>
            <a:ext cx="5191125" cy="492443"/>
          </a:xfrm>
        </p:spPr>
        <p:txBody>
          <a:bodyPr/>
          <a:lstStyle/>
          <a:p>
            <a:endParaRPr lang="ar-JO"/>
          </a:p>
        </p:txBody>
      </p:sp>
      <p:pic>
        <p:nvPicPr>
          <p:cNvPr id="5" name="Content Placeholder 4" descr="A diagram of a human body&#10;&#10;AI-generated content may be incorrect.">
            <a:extLst>
              <a:ext uri="{FF2B5EF4-FFF2-40B4-BE49-F238E27FC236}">
                <a16:creationId xmlns:a16="http://schemas.microsoft.com/office/drawing/2014/main" id="{7F995A38-42A9-A81C-8723-1F0F20B6AC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074" y="2638854"/>
            <a:ext cx="4220267" cy="3589854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8E52AF-0B93-3AB2-84AA-DCD5996878C8}"/>
              </a:ext>
            </a:extLst>
          </p:cNvPr>
          <p:cNvSpPr txBox="1"/>
          <p:nvPr/>
        </p:nvSpPr>
        <p:spPr>
          <a:xfrm>
            <a:off x="236303" y="1077710"/>
            <a:ext cx="50307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 </a:t>
            </a:r>
            <a:r>
              <a:rPr lang="en-GB" sz="3200" dirty="0">
                <a:highlight>
                  <a:srgbClr val="FFFF00"/>
                </a:highlight>
              </a:rPr>
              <a:t>The puborectalis muscl</a:t>
            </a:r>
            <a:r>
              <a:rPr lang="en-GB" sz="2640" dirty="0">
                <a:highlight>
                  <a:srgbClr val="FFFF00"/>
                </a:highlight>
              </a:rPr>
              <a:t>e:</a:t>
            </a:r>
            <a:endParaRPr lang="ar-JO" sz="2640" dirty="0">
              <a:highlight>
                <a:srgbClr val="FFFF00"/>
              </a:highligh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3E95DB-949B-C4A2-0950-5E3890AFCCB1}"/>
              </a:ext>
            </a:extLst>
          </p:cNvPr>
          <p:cNvSpPr txBox="1"/>
          <p:nvPr/>
        </p:nvSpPr>
        <p:spPr>
          <a:xfrm>
            <a:off x="-76200" y="2362200"/>
            <a:ext cx="5030771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10" dirty="0"/>
              <a:t>-</a:t>
            </a:r>
            <a:r>
              <a:rPr lang="en-US" sz="2800" dirty="0"/>
              <a:t>Part of the funnel-shaped muscular pelvic diaphragm.</a:t>
            </a:r>
          </a:p>
          <a:p>
            <a:r>
              <a:rPr lang="en-US" sz="2800" dirty="0"/>
              <a:t> -Maintains the angle </a:t>
            </a:r>
          </a:p>
          <a:p>
            <a:r>
              <a:rPr lang="en-US" sz="2800" dirty="0"/>
              <a:t>between the anal canal and rectum</a:t>
            </a:r>
          </a:p>
          <a:p>
            <a:r>
              <a:rPr lang="en-US" sz="2800" dirty="0"/>
              <a:t> -Important component in the continence mechanism.</a:t>
            </a:r>
            <a:endParaRPr lang="ar-JO" sz="2800" dirty="0"/>
          </a:p>
        </p:txBody>
      </p:sp>
    </p:spTree>
    <p:extLst>
      <p:ext uri="{BB962C8B-B14F-4D97-AF65-F5344CB8AC3E}">
        <p14:creationId xmlns:p14="http://schemas.microsoft.com/office/powerpoint/2010/main" val="38376816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C6A5F-BCB2-715E-0B78-E821E9807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3954" y="834566"/>
            <a:ext cx="5191125" cy="492443"/>
          </a:xfrm>
        </p:spPr>
        <p:txBody>
          <a:bodyPr/>
          <a:lstStyle/>
          <a:p>
            <a:r>
              <a:rPr lang="en-GB" dirty="0">
                <a:highlight>
                  <a:srgbClr val="FFFF00"/>
                </a:highlight>
              </a:rPr>
              <a:t>longitudinal muscle layer.</a:t>
            </a:r>
            <a:endParaRPr lang="ar-JO" dirty="0">
              <a:highlight>
                <a:srgbClr val="FFFF00"/>
              </a:highlight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0B093F7-6591-D5D5-207C-3A29AD96BB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1668" y="2591705"/>
            <a:ext cx="2853972" cy="35898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92E980-1863-3F11-18B0-C06778552837}"/>
              </a:ext>
            </a:extLst>
          </p:cNvPr>
          <p:cNvSpPr txBox="1"/>
          <p:nvPr/>
        </p:nvSpPr>
        <p:spPr>
          <a:xfrm>
            <a:off x="304800" y="1828800"/>
            <a:ext cx="503077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980" dirty="0"/>
              <a:t>-</a:t>
            </a:r>
            <a:r>
              <a:rPr lang="en-US" sz="2800" dirty="0"/>
              <a:t>It is a direct continuation of the smooth muscle of the outer muscle coat of the </a:t>
            </a:r>
          </a:p>
          <a:p>
            <a:r>
              <a:rPr lang="en-US" sz="2800" dirty="0"/>
              <a:t>rectum</a:t>
            </a:r>
            <a:r>
              <a:rPr lang="en-US" sz="1980" dirty="0"/>
              <a:t>.</a:t>
            </a:r>
            <a:endParaRPr lang="ar-JO" sz="198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9258B5-0A0E-6A06-D044-40760484BE27}"/>
              </a:ext>
            </a:extLst>
          </p:cNvPr>
          <p:cNvSpPr txBox="1"/>
          <p:nvPr/>
        </p:nvSpPr>
        <p:spPr>
          <a:xfrm>
            <a:off x="170922" y="3666453"/>
            <a:ext cx="503077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-</a:t>
            </a:r>
            <a:r>
              <a:rPr lang="en-US" sz="2400" dirty="0">
                <a:highlight>
                  <a:srgbClr val="FFFF00"/>
                </a:highlight>
              </a:rPr>
              <a:t>During defecation</a:t>
            </a:r>
            <a:r>
              <a:rPr lang="en-US" sz="2400" dirty="0"/>
              <a:t>, its contraction </a:t>
            </a:r>
            <a:r>
              <a:rPr lang="en-US" sz="2400" dirty="0">
                <a:highlight>
                  <a:srgbClr val="00FFFF"/>
                </a:highlight>
              </a:rPr>
              <a:t>widens</a:t>
            </a:r>
            <a:r>
              <a:rPr lang="en-US" sz="2400" dirty="0"/>
              <a:t> the anal lumen, flattens the anal cushions, </a:t>
            </a:r>
            <a:r>
              <a:rPr lang="en-US" sz="2400" dirty="0">
                <a:highlight>
                  <a:srgbClr val="00FFFF"/>
                </a:highlight>
              </a:rPr>
              <a:t>shortens</a:t>
            </a:r>
            <a:r>
              <a:rPr lang="en-US" sz="2400" dirty="0"/>
              <a:t> the anal canal and </a:t>
            </a:r>
            <a:r>
              <a:rPr lang="en-US" sz="2400" dirty="0">
                <a:highlight>
                  <a:srgbClr val="00FFFF"/>
                </a:highlight>
              </a:rPr>
              <a:t>everts</a:t>
            </a:r>
            <a:r>
              <a:rPr lang="en-US" sz="2400" dirty="0"/>
              <a:t> the anal margin.</a:t>
            </a:r>
          </a:p>
          <a:p>
            <a:endParaRPr lang="en-US" sz="2400" dirty="0"/>
          </a:p>
          <a:p>
            <a:r>
              <a:rPr lang="en-US" sz="2400" dirty="0"/>
              <a:t> -Subsequent relaxation allows the anal cushions to distend </a:t>
            </a:r>
          </a:p>
          <a:p>
            <a:r>
              <a:rPr lang="en-US" sz="2400" dirty="0"/>
              <a:t>and thus contribute to an airtight seal</a:t>
            </a:r>
            <a:r>
              <a:rPr lang="en-US" dirty="0"/>
              <a:t>.</a:t>
            </a:r>
            <a:endParaRPr lang="ar-JO" dirty="0"/>
          </a:p>
        </p:txBody>
      </p:sp>
    </p:spTree>
    <p:extLst>
      <p:ext uri="{BB962C8B-B14F-4D97-AF65-F5344CB8AC3E}">
        <p14:creationId xmlns:p14="http://schemas.microsoft.com/office/powerpoint/2010/main" val="16786228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C0C36-C9D8-AD67-D33F-32E3F109D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3954" y="834566"/>
            <a:ext cx="5191125" cy="492443"/>
          </a:xfrm>
        </p:spPr>
        <p:txBody>
          <a:bodyPr/>
          <a:lstStyle/>
          <a:p>
            <a:endParaRPr lang="ar-JO"/>
          </a:p>
        </p:txBody>
      </p:sp>
      <p:pic>
        <p:nvPicPr>
          <p:cNvPr id="5" name="Content Placeholder 4" descr="A diagram of a human body&#10;&#10;AI-generated content may be incorrect.">
            <a:extLst>
              <a:ext uri="{FF2B5EF4-FFF2-40B4-BE49-F238E27FC236}">
                <a16:creationId xmlns:a16="http://schemas.microsoft.com/office/drawing/2014/main" id="{4B8DBC13-71E7-3656-6D76-3178B416ED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840" y="1802225"/>
            <a:ext cx="3535960" cy="454514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995FB1-3CBD-1BC9-3BF9-0BA5F7E75E2A}"/>
              </a:ext>
            </a:extLst>
          </p:cNvPr>
          <p:cNvSpPr txBox="1"/>
          <p:nvPr/>
        </p:nvSpPr>
        <p:spPr>
          <a:xfrm>
            <a:off x="94813" y="771698"/>
            <a:ext cx="50307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highlight>
                  <a:srgbClr val="FFFF00"/>
                </a:highlight>
              </a:rPr>
              <a:t>The internal sphincter: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76CBAB-D309-266D-4EF9-5D7871263330}"/>
              </a:ext>
            </a:extLst>
          </p:cNvPr>
          <p:cNvSpPr txBox="1"/>
          <p:nvPr/>
        </p:nvSpPr>
        <p:spPr>
          <a:xfrm>
            <a:off x="384262" y="1628982"/>
            <a:ext cx="5030771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50" dirty="0"/>
              <a:t>-It is the thickened (2–5 mm) distal continuation of the circular muscle coat of the </a:t>
            </a:r>
          </a:p>
          <a:p>
            <a:r>
              <a:rPr lang="en-US" sz="1650" dirty="0"/>
              <a:t>rectum. -It is in a tonic state of contraction maintaining the continence . </a:t>
            </a:r>
          </a:p>
          <a:p>
            <a:r>
              <a:rPr lang="en-US" sz="1650" b="1" dirty="0"/>
              <a:t>The base Line of anal canal tonic pressure come From it</a:t>
            </a:r>
            <a:r>
              <a:rPr lang="en-US" sz="1650" dirty="0"/>
              <a:t>: </a:t>
            </a:r>
            <a:endParaRPr lang="ar-JO" sz="165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E8024F-01C8-5B0C-59DB-889F0B2CD1E8}"/>
              </a:ext>
            </a:extLst>
          </p:cNvPr>
          <p:cNvSpPr txBox="1"/>
          <p:nvPr/>
        </p:nvSpPr>
        <p:spPr>
          <a:xfrm>
            <a:off x="384261" y="3229569"/>
            <a:ext cx="50307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50" dirty="0"/>
              <a:t>1</a:t>
            </a:r>
            <a:r>
              <a:rPr lang="en-US" sz="2400" dirty="0"/>
              <a:t>. -It is involuntary muscle </a:t>
            </a:r>
          </a:p>
          <a:p>
            <a:r>
              <a:rPr lang="en-US" sz="2400" dirty="0"/>
              <a:t>2. -Its lower border palpable at the </a:t>
            </a:r>
            <a:r>
              <a:rPr lang="en-US" sz="2400" dirty="0" err="1"/>
              <a:t>intersphincteric</a:t>
            </a:r>
            <a:r>
              <a:rPr lang="en-US" sz="2400" dirty="0"/>
              <a:t> groove.</a:t>
            </a:r>
            <a:endParaRPr lang="ar-JO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269062-1631-3CFD-A8E3-921A6D9866FA}"/>
              </a:ext>
            </a:extLst>
          </p:cNvPr>
          <p:cNvSpPr txBox="1"/>
          <p:nvPr/>
        </p:nvSpPr>
        <p:spPr>
          <a:xfrm>
            <a:off x="384263" y="4895086"/>
            <a:ext cx="5030771" cy="12788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10" dirty="0">
                <a:highlight>
                  <a:srgbClr val="FFFF00"/>
                </a:highlight>
              </a:rPr>
              <a:t>The external sphincter</a:t>
            </a:r>
          </a:p>
          <a:p>
            <a:r>
              <a:rPr lang="en-US" dirty="0"/>
              <a:t>: -It is subdivided into deep, superficial and subcutaneous portions. -It is a somatic voluntary skeletal</a:t>
            </a:r>
            <a:endParaRPr lang="ar-JO" dirty="0"/>
          </a:p>
        </p:txBody>
      </p:sp>
    </p:spTree>
    <p:extLst>
      <p:ext uri="{BB962C8B-B14F-4D97-AF65-F5344CB8AC3E}">
        <p14:creationId xmlns:p14="http://schemas.microsoft.com/office/powerpoint/2010/main" val="28335906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</TotalTime>
  <Words>3472</Words>
  <Application>Microsoft Office PowerPoint</Application>
  <PresentationFormat>Custom</PresentationFormat>
  <Paragraphs>576</Paragraphs>
  <Slides>55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4" baseType="lpstr">
      <vt:lpstr>Arial</vt:lpstr>
      <vt:lpstr>Calibri</vt:lpstr>
      <vt:lpstr>Cambria</vt:lpstr>
      <vt:lpstr>Georgia</vt:lpstr>
      <vt:lpstr>Microsoft Sans Serif</vt:lpstr>
      <vt:lpstr>Segoe UI Symbol</vt:lpstr>
      <vt:lpstr>Tahoma</vt:lpstr>
      <vt:lpstr>Times New Roman</vt:lpstr>
      <vt:lpstr>Office Theme</vt:lpstr>
      <vt:lpstr>Painful anal condition</vt:lpstr>
      <vt:lpstr>Painful Anal Conditions</vt:lpstr>
      <vt:lpstr>PowerPoint Presentation</vt:lpstr>
      <vt:lpstr> General anatomy view of the anal canal </vt:lpstr>
      <vt:lpstr> pectinate line :  Its divides anal canal into upper &amp; lower parts </vt:lpstr>
      <vt:lpstr>PowerPoint Presentation</vt:lpstr>
      <vt:lpstr>PowerPoint Presentation</vt:lpstr>
      <vt:lpstr>longitudinal muscle layer.</vt:lpstr>
      <vt:lpstr>PowerPoint Presentation</vt:lpstr>
      <vt:lpstr>The intersphincteric plane</vt:lpstr>
      <vt:lpstr>The anal glands</vt:lpstr>
      <vt:lpstr>Hemorrhoid =</vt:lpstr>
      <vt:lpstr>Hemorrhoid</vt:lpstr>
      <vt:lpstr>Causes</vt:lpstr>
      <vt:lpstr>Causes</vt:lpstr>
      <vt:lpstr>Classification</vt:lpstr>
      <vt:lpstr>PowerPoint Presentation</vt:lpstr>
      <vt:lpstr>PowerPoint Presentation</vt:lpstr>
      <vt:lpstr>Managements</vt:lpstr>
      <vt:lpstr>Managements</vt:lpstr>
      <vt:lpstr>ANAL FISSURE</vt:lpstr>
      <vt:lpstr>Aetiology</vt:lpstr>
      <vt:lpstr>Acute Anal Fissure</vt:lpstr>
      <vt:lpstr>Chronic Anal Fissure</vt:lpstr>
      <vt:lpstr>Further Diagnostics</vt:lpstr>
      <vt:lpstr>Anal Fissure Treatment Steps</vt:lpstr>
      <vt:lpstr>Pharmacological Treatment (First-Line)</vt:lpstr>
      <vt:lpstr>Surgical Management (Last Resort)</vt:lpstr>
      <vt:lpstr>Lateral anal sphincterotomy:</vt:lpstr>
      <vt:lpstr>PowerPoint Presentation</vt:lpstr>
      <vt:lpstr>PowerPoint Presentation</vt:lpstr>
      <vt:lpstr>Complications</vt:lpstr>
      <vt:lpstr>Anorectal Abscesses</vt:lpstr>
      <vt:lpstr>Pathology of Anorectal Abscesses</vt:lpstr>
      <vt:lpstr>Abscess Formation and Spread</vt:lpstr>
      <vt:lpstr>PowerPoint Presentation</vt:lpstr>
      <vt:lpstr>Ischiorectal Abscess</vt:lpstr>
      <vt:lpstr>Intersphincteric Abscess</vt:lpstr>
      <vt:lpstr>Supralevator Abscess</vt:lpstr>
      <vt:lpstr>Perianal Abscess</vt:lpstr>
      <vt:lpstr>History of Anorectal Abscess</vt:lpstr>
      <vt:lpstr>Differential Diagnosis Ddx</vt:lpstr>
      <vt:lpstr>Management</vt:lpstr>
      <vt:lpstr>When to Use Antibiotics</vt:lpstr>
      <vt:lpstr>Potential Complications</vt:lpstr>
      <vt:lpstr>Proctalgia Fugax</vt:lpstr>
      <vt:lpstr>causes</vt:lpstr>
      <vt:lpstr>Symptoms</vt:lpstr>
      <vt:lpstr>Leavator ani syndrome</vt:lpstr>
      <vt:lpstr>Diagnosis and Management of proctalgia fugax</vt:lpstr>
      <vt:lpstr>Anal tumors Anal malignancy is very rare and accounts for less than 2 % of all large bowel cancers.</vt:lpstr>
      <vt:lpstr>Risk factors</vt:lpstr>
      <vt:lpstr>PowerPoint Presentation</vt:lpstr>
      <vt:lpstr>PowerPoint Presentation</vt:lpstr>
      <vt:lpstr>THANQ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Microsoft PowerPoint - Seminar for PDF.pptx</dc:title>
  <dc:creator>Zaid Awad</dc:creator>
  <cp:lastModifiedBy>Ro'a KHALID AL-ADAIYLEH</cp:lastModifiedBy>
  <cp:revision>10</cp:revision>
  <dcterms:created xsi:type="dcterms:W3CDTF">2025-03-22T19:40:09Z</dcterms:created>
  <dcterms:modified xsi:type="dcterms:W3CDTF">2025-03-26T02:03:35Z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2025-02-12T00:00:00Z</vt:filetime>
  </property>
  <property fmtid="{D5CDD505-2E9C-101B-9397-08002B2CF9AE}" pid="3" name="LastSaved">
    <vt:filetime>2025-03-22T00:00:00Z</vt:filetime>
  </property>
  <property fmtid="{D5CDD505-2E9C-101B-9397-08002B2CF9AE}" pid="4" name="Producer">
    <vt:lpwstr>Microsoft: Print To PDF</vt:lpwstr>
  </property>
</Properties>
</file>