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D20CA-4A96-41F9-9033-7F305B1A3D6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97FAA2-2056-44F1-BE3F-A6B97AFBE127}">
      <dgm:prSet/>
      <dgm:spPr/>
      <dgm:t>
        <a:bodyPr/>
        <a:lstStyle/>
        <a:p>
          <a:r>
            <a:rPr lang="en-US"/>
            <a:t>Flame—damage from superheated oxidized air</a:t>
          </a:r>
        </a:p>
      </dgm:t>
    </dgm:pt>
    <dgm:pt modelId="{FD77A327-A33D-49DA-86DF-D716B853E058}" type="parTrans" cxnId="{37F07EAA-EA21-4C82-96CF-7573DCD741B3}">
      <dgm:prSet/>
      <dgm:spPr/>
      <dgm:t>
        <a:bodyPr/>
        <a:lstStyle/>
        <a:p>
          <a:endParaRPr lang="en-US"/>
        </a:p>
      </dgm:t>
    </dgm:pt>
    <dgm:pt modelId="{35B09BA7-4398-4EB6-87F4-C6C55F10D6CB}" type="sibTrans" cxnId="{37F07EAA-EA21-4C82-96CF-7573DCD741B3}">
      <dgm:prSet/>
      <dgm:spPr/>
      <dgm:t>
        <a:bodyPr/>
        <a:lstStyle/>
        <a:p>
          <a:endParaRPr lang="en-US"/>
        </a:p>
      </dgm:t>
    </dgm:pt>
    <dgm:pt modelId="{680C666E-0768-4D4B-9EB2-95F359EC8168}">
      <dgm:prSet/>
      <dgm:spPr/>
      <dgm:t>
        <a:bodyPr/>
        <a:lstStyle/>
        <a:p>
          <a:r>
            <a:rPr lang="en-US"/>
            <a:t>Scald—damage from contact with hot liquids</a:t>
          </a:r>
        </a:p>
      </dgm:t>
    </dgm:pt>
    <dgm:pt modelId="{1203D6C2-DF9A-4E7C-A2D3-7419553657FF}" type="parTrans" cxnId="{25F888BD-0E6D-4E10-BA02-01DE68D4127C}">
      <dgm:prSet/>
      <dgm:spPr/>
      <dgm:t>
        <a:bodyPr/>
        <a:lstStyle/>
        <a:p>
          <a:endParaRPr lang="en-US"/>
        </a:p>
      </dgm:t>
    </dgm:pt>
    <dgm:pt modelId="{900AAEE0-3251-4574-AA38-AFF66C4989B0}" type="sibTrans" cxnId="{25F888BD-0E6D-4E10-BA02-01DE68D4127C}">
      <dgm:prSet/>
      <dgm:spPr/>
      <dgm:t>
        <a:bodyPr/>
        <a:lstStyle/>
        <a:p>
          <a:endParaRPr lang="en-US"/>
        </a:p>
      </dgm:t>
    </dgm:pt>
    <dgm:pt modelId="{72E912B9-AA6F-48CD-8B26-560F572921DA}">
      <dgm:prSet/>
      <dgm:spPr/>
      <dgm:t>
        <a:bodyPr/>
        <a:lstStyle/>
        <a:p>
          <a:r>
            <a:rPr lang="en-US"/>
            <a:t>Contact—damage from contact with hot or cold solid materials</a:t>
          </a:r>
        </a:p>
      </dgm:t>
    </dgm:pt>
    <dgm:pt modelId="{92075734-D2A4-4DC2-85EF-153D2B8B134D}" type="parTrans" cxnId="{BC45FF05-1A43-4096-A4BF-656886BFE706}">
      <dgm:prSet/>
      <dgm:spPr/>
      <dgm:t>
        <a:bodyPr/>
        <a:lstStyle/>
        <a:p>
          <a:endParaRPr lang="en-US"/>
        </a:p>
      </dgm:t>
    </dgm:pt>
    <dgm:pt modelId="{69C5A882-0B67-4A97-96D2-D7BE19C43639}" type="sibTrans" cxnId="{BC45FF05-1A43-4096-A4BF-656886BFE706}">
      <dgm:prSet/>
      <dgm:spPr/>
      <dgm:t>
        <a:bodyPr/>
        <a:lstStyle/>
        <a:p>
          <a:endParaRPr lang="en-US"/>
        </a:p>
      </dgm:t>
    </dgm:pt>
    <dgm:pt modelId="{9C59A6D9-3C9D-4933-84DF-5034F59E2E01}">
      <dgm:prSet/>
      <dgm:spPr/>
      <dgm:t>
        <a:bodyPr/>
        <a:lstStyle/>
        <a:p>
          <a:r>
            <a:rPr lang="en-US"/>
            <a:t>Chemicals—contact with noxious chemicals</a:t>
          </a:r>
        </a:p>
      </dgm:t>
    </dgm:pt>
    <dgm:pt modelId="{9D4B8B7F-A91F-4FAB-AE24-BA8E7EE516E3}" type="parTrans" cxnId="{B6173CD7-DC1A-4C15-B0E1-F3E1BFC77142}">
      <dgm:prSet/>
      <dgm:spPr/>
      <dgm:t>
        <a:bodyPr/>
        <a:lstStyle/>
        <a:p>
          <a:endParaRPr lang="en-US"/>
        </a:p>
      </dgm:t>
    </dgm:pt>
    <dgm:pt modelId="{480FC079-01C3-41F6-99CD-FA14C96B540B}" type="sibTrans" cxnId="{B6173CD7-DC1A-4C15-B0E1-F3E1BFC77142}">
      <dgm:prSet/>
      <dgm:spPr/>
      <dgm:t>
        <a:bodyPr/>
        <a:lstStyle/>
        <a:p>
          <a:endParaRPr lang="en-US"/>
        </a:p>
      </dgm:t>
    </dgm:pt>
    <dgm:pt modelId="{FED1778E-1371-43B9-B169-B76B59B9BCF5}">
      <dgm:prSet/>
      <dgm:spPr/>
      <dgm:t>
        <a:bodyPr/>
        <a:lstStyle/>
        <a:p>
          <a:r>
            <a:rPr lang="en-US"/>
            <a:t>Electricity—conduction of electrical current through tissues</a:t>
          </a:r>
        </a:p>
      </dgm:t>
    </dgm:pt>
    <dgm:pt modelId="{EF2F9BCE-0027-4A8F-9027-4BF16F48A70F}" type="parTrans" cxnId="{8714F1C6-26CC-457F-B487-72C428F7A792}">
      <dgm:prSet/>
      <dgm:spPr/>
      <dgm:t>
        <a:bodyPr/>
        <a:lstStyle/>
        <a:p>
          <a:endParaRPr lang="en-US"/>
        </a:p>
      </dgm:t>
    </dgm:pt>
    <dgm:pt modelId="{1E0CE64B-E3E9-4978-B4D7-5C40B3817CD5}" type="sibTrans" cxnId="{8714F1C6-26CC-457F-B487-72C428F7A792}">
      <dgm:prSet/>
      <dgm:spPr/>
      <dgm:t>
        <a:bodyPr/>
        <a:lstStyle/>
        <a:p>
          <a:endParaRPr lang="en-US"/>
        </a:p>
      </dgm:t>
    </dgm:pt>
    <dgm:pt modelId="{1C937EBC-C2AA-47A4-B441-06D55AD0392E}" type="pres">
      <dgm:prSet presAssocID="{BA5D20CA-4A96-41F9-9033-7F305B1A3D6A}" presName="diagram" presStyleCnt="0">
        <dgm:presLayoutVars>
          <dgm:dir/>
          <dgm:resizeHandles val="exact"/>
        </dgm:presLayoutVars>
      </dgm:prSet>
      <dgm:spPr/>
    </dgm:pt>
    <dgm:pt modelId="{2ADD247B-C205-4D42-A353-5CECBADFF54F}" type="pres">
      <dgm:prSet presAssocID="{0A97FAA2-2056-44F1-BE3F-A6B97AFBE127}" presName="node" presStyleLbl="node1" presStyleIdx="0" presStyleCnt="5">
        <dgm:presLayoutVars>
          <dgm:bulletEnabled val="1"/>
        </dgm:presLayoutVars>
      </dgm:prSet>
      <dgm:spPr/>
    </dgm:pt>
    <dgm:pt modelId="{B029542A-5EC5-4C87-852D-81E08E64805B}" type="pres">
      <dgm:prSet presAssocID="{35B09BA7-4398-4EB6-87F4-C6C55F10D6CB}" presName="sibTrans" presStyleCnt="0"/>
      <dgm:spPr/>
    </dgm:pt>
    <dgm:pt modelId="{C8BA2392-F8C1-4296-808C-096317F6E30D}" type="pres">
      <dgm:prSet presAssocID="{680C666E-0768-4D4B-9EB2-95F359EC8168}" presName="node" presStyleLbl="node1" presStyleIdx="1" presStyleCnt="5">
        <dgm:presLayoutVars>
          <dgm:bulletEnabled val="1"/>
        </dgm:presLayoutVars>
      </dgm:prSet>
      <dgm:spPr/>
    </dgm:pt>
    <dgm:pt modelId="{DFD8B6EC-65A6-4A46-AFF3-FA4FCC514CAF}" type="pres">
      <dgm:prSet presAssocID="{900AAEE0-3251-4574-AA38-AFF66C4989B0}" presName="sibTrans" presStyleCnt="0"/>
      <dgm:spPr/>
    </dgm:pt>
    <dgm:pt modelId="{3E5F7230-72D6-467F-B972-56937D76A3A9}" type="pres">
      <dgm:prSet presAssocID="{72E912B9-AA6F-48CD-8B26-560F572921DA}" presName="node" presStyleLbl="node1" presStyleIdx="2" presStyleCnt="5">
        <dgm:presLayoutVars>
          <dgm:bulletEnabled val="1"/>
        </dgm:presLayoutVars>
      </dgm:prSet>
      <dgm:spPr/>
    </dgm:pt>
    <dgm:pt modelId="{C8915C59-0599-4E53-9B76-76B37D77B680}" type="pres">
      <dgm:prSet presAssocID="{69C5A882-0B67-4A97-96D2-D7BE19C43639}" presName="sibTrans" presStyleCnt="0"/>
      <dgm:spPr/>
    </dgm:pt>
    <dgm:pt modelId="{D83AD071-2F94-4658-BB49-045DC8ECF6CE}" type="pres">
      <dgm:prSet presAssocID="{9C59A6D9-3C9D-4933-84DF-5034F59E2E01}" presName="node" presStyleLbl="node1" presStyleIdx="3" presStyleCnt="5">
        <dgm:presLayoutVars>
          <dgm:bulletEnabled val="1"/>
        </dgm:presLayoutVars>
      </dgm:prSet>
      <dgm:spPr/>
    </dgm:pt>
    <dgm:pt modelId="{FCA0C858-3E05-402E-8AA8-60E4EBCBCDE7}" type="pres">
      <dgm:prSet presAssocID="{480FC079-01C3-41F6-99CD-FA14C96B540B}" presName="sibTrans" presStyleCnt="0"/>
      <dgm:spPr/>
    </dgm:pt>
    <dgm:pt modelId="{5C2D1EE5-B916-44F0-B9AB-C8C038523E03}" type="pres">
      <dgm:prSet presAssocID="{FED1778E-1371-43B9-B169-B76B59B9BCF5}" presName="node" presStyleLbl="node1" presStyleIdx="4" presStyleCnt="5">
        <dgm:presLayoutVars>
          <dgm:bulletEnabled val="1"/>
        </dgm:presLayoutVars>
      </dgm:prSet>
      <dgm:spPr/>
    </dgm:pt>
  </dgm:ptLst>
  <dgm:cxnLst>
    <dgm:cxn modelId="{BC45FF05-1A43-4096-A4BF-656886BFE706}" srcId="{BA5D20CA-4A96-41F9-9033-7F305B1A3D6A}" destId="{72E912B9-AA6F-48CD-8B26-560F572921DA}" srcOrd="2" destOrd="0" parTransId="{92075734-D2A4-4DC2-85EF-153D2B8B134D}" sibTransId="{69C5A882-0B67-4A97-96D2-D7BE19C43639}"/>
    <dgm:cxn modelId="{D7FE820F-A25E-47CD-A168-E4E5237CA78C}" type="presOf" srcId="{680C666E-0768-4D4B-9EB2-95F359EC8168}" destId="{C8BA2392-F8C1-4296-808C-096317F6E30D}" srcOrd="0" destOrd="0" presId="urn:microsoft.com/office/officeart/2005/8/layout/default"/>
    <dgm:cxn modelId="{F468F41F-4A9D-4411-844A-77DE67EAF9F8}" type="presOf" srcId="{BA5D20CA-4A96-41F9-9033-7F305B1A3D6A}" destId="{1C937EBC-C2AA-47A4-B441-06D55AD0392E}" srcOrd="0" destOrd="0" presId="urn:microsoft.com/office/officeart/2005/8/layout/default"/>
    <dgm:cxn modelId="{B223A53C-0055-49D7-BD46-E01020F26D90}" type="presOf" srcId="{72E912B9-AA6F-48CD-8B26-560F572921DA}" destId="{3E5F7230-72D6-467F-B972-56937D76A3A9}" srcOrd="0" destOrd="0" presId="urn:microsoft.com/office/officeart/2005/8/layout/default"/>
    <dgm:cxn modelId="{2217EF43-3111-463F-96B4-4935201D5163}" type="presOf" srcId="{0A97FAA2-2056-44F1-BE3F-A6B97AFBE127}" destId="{2ADD247B-C205-4D42-A353-5CECBADFF54F}" srcOrd="0" destOrd="0" presId="urn:microsoft.com/office/officeart/2005/8/layout/default"/>
    <dgm:cxn modelId="{678BA59E-D6C9-4654-B160-1BD0A10427FD}" type="presOf" srcId="{FED1778E-1371-43B9-B169-B76B59B9BCF5}" destId="{5C2D1EE5-B916-44F0-B9AB-C8C038523E03}" srcOrd="0" destOrd="0" presId="urn:microsoft.com/office/officeart/2005/8/layout/default"/>
    <dgm:cxn modelId="{37F07EAA-EA21-4C82-96CF-7573DCD741B3}" srcId="{BA5D20CA-4A96-41F9-9033-7F305B1A3D6A}" destId="{0A97FAA2-2056-44F1-BE3F-A6B97AFBE127}" srcOrd="0" destOrd="0" parTransId="{FD77A327-A33D-49DA-86DF-D716B853E058}" sibTransId="{35B09BA7-4398-4EB6-87F4-C6C55F10D6CB}"/>
    <dgm:cxn modelId="{D0B9D5AD-C0BA-4D8F-9531-3B4A7DB88446}" type="presOf" srcId="{9C59A6D9-3C9D-4933-84DF-5034F59E2E01}" destId="{D83AD071-2F94-4658-BB49-045DC8ECF6CE}" srcOrd="0" destOrd="0" presId="urn:microsoft.com/office/officeart/2005/8/layout/default"/>
    <dgm:cxn modelId="{25F888BD-0E6D-4E10-BA02-01DE68D4127C}" srcId="{BA5D20CA-4A96-41F9-9033-7F305B1A3D6A}" destId="{680C666E-0768-4D4B-9EB2-95F359EC8168}" srcOrd="1" destOrd="0" parTransId="{1203D6C2-DF9A-4E7C-A2D3-7419553657FF}" sibTransId="{900AAEE0-3251-4574-AA38-AFF66C4989B0}"/>
    <dgm:cxn modelId="{8714F1C6-26CC-457F-B487-72C428F7A792}" srcId="{BA5D20CA-4A96-41F9-9033-7F305B1A3D6A}" destId="{FED1778E-1371-43B9-B169-B76B59B9BCF5}" srcOrd="4" destOrd="0" parTransId="{EF2F9BCE-0027-4A8F-9027-4BF16F48A70F}" sibTransId="{1E0CE64B-E3E9-4978-B4D7-5C40B3817CD5}"/>
    <dgm:cxn modelId="{B6173CD7-DC1A-4C15-B0E1-F3E1BFC77142}" srcId="{BA5D20CA-4A96-41F9-9033-7F305B1A3D6A}" destId="{9C59A6D9-3C9D-4933-84DF-5034F59E2E01}" srcOrd="3" destOrd="0" parTransId="{9D4B8B7F-A91F-4FAB-AE24-BA8E7EE516E3}" sibTransId="{480FC079-01C3-41F6-99CD-FA14C96B540B}"/>
    <dgm:cxn modelId="{0C9B0F3A-DC04-470A-96CF-7B0BD939937F}" type="presParOf" srcId="{1C937EBC-C2AA-47A4-B441-06D55AD0392E}" destId="{2ADD247B-C205-4D42-A353-5CECBADFF54F}" srcOrd="0" destOrd="0" presId="urn:microsoft.com/office/officeart/2005/8/layout/default"/>
    <dgm:cxn modelId="{8CCE74A1-4926-4DD2-8839-7F1B61C66A9B}" type="presParOf" srcId="{1C937EBC-C2AA-47A4-B441-06D55AD0392E}" destId="{B029542A-5EC5-4C87-852D-81E08E64805B}" srcOrd="1" destOrd="0" presId="urn:microsoft.com/office/officeart/2005/8/layout/default"/>
    <dgm:cxn modelId="{C38135A2-0262-40F0-9968-4EFF5616E9B2}" type="presParOf" srcId="{1C937EBC-C2AA-47A4-B441-06D55AD0392E}" destId="{C8BA2392-F8C1-4296-808C-096317F6E30D}" srcOrd="2" destOrd="0" presId="urn:microsoft.com/office/officeart/2005/8/layout/default"/>
    <dgm:cxn modelId="{B9A92E5A-72ED-4310-B2BC-E538AA90D57A}" type="presParOf" srcId="{1C937EBC-C2AA-47A4-B441-06D55AD0392E}" destId="{DFD8B6EC-65A6-4A46-AFF3-FA4FCC514CAF}" srcOrd="3" destOrd="0" presId="urn:microsoft.com/office/officeart/2005/8/layout/default"/>
    <dgm:cxn modelId="{CA0D3584-BC5C-4A5E-9F84-68BF398F823F}" type="presParOf" srcId="{1C937EBC-C2AA-47A4-B441-06D55AD0392E}" destId="{3E5F7230-72D6-467F-B972-56937D76A3A9}" srcOrd="4" destOrd="0" presId="urn:microsoft.com/office/officeart/2005/8/layout/default"/>
    <dgm:cxn modelId="{80F30D6D-3042-4D39-A3BC-1855EB45BF68}" type="presParOf" srcId="{1C937EBC-C2AA-47A4-B441-06D55AD0392E}" destId="{C8915C59-0599-4E53-9B76-76B37D77B680}" srcOrd="5" destOrd="0" presId="urn:microsoft.com/office/officeart/2005/8/layout/default"/>
    <dgm:cxn modelId="{9071C09A-FC13-4C8D-9152-5A6A1E0262AF}" type="presParOf" srcId="{1C937EBC-C2AA-47A4-B441-06D55AD0392E}" destId="{D83AD071-2F94-4658-BB49-045DC8ECF6CE}" srcOrd="6" destOrd="0" presId="urn:microsoft.com/office/officeart/2005/8/layout/default"/>
    <dgm:cxn modelId="{3FCE0824-7D89-4CE2-872E-48A763FF39B6}" type="presParOf" srcId="{1C937EBC-C2AA-47A4-B441-06D55AD0392E}" destId="{FCA0C858-3E05-402E-8AA8-60E4EBCBCDE7}" srcOrd="7" destOrd="0" presId="urn:microsoft.com/office/officeart/2005/8/layout/default"/>
    <dgm:cxn modelId="{48983A54-E5DC-40CA-A895-0AF834BF0A61}" type="presParOf" srcId="{1C937EBC-C2AA-47A4-B441-06D55AD0392E}" destId="{5C2D1EE5-B916-44F0-B9AB-C8C038523E0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F510C1-9968-42E6-9700-E51D5DD2FBB0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A8B9028-147E-4184-9A0B-E444EB9DDEB4}">
      <dgm:prSet/>
      <dgm:spPr/>
      <dgm:t>
        <a:bodyPr/>
        <a:lstStyle/>
        <a:p>
          <a:r>
            <a:rPr lang="en-US" dirty="0"/>
            <a:t>Loss of skin’s barrier function leads to fluid loss and massive fluid shifts.</a:t>
          </a:r>
        </a:p>
      </dgm:t>
    </dgm:pt>
    <dgm:pt modelId="{52C059E4-9D7D-4E6B-A5CC-AE120A8C2EDB}" type="parTrans" cxnId="{ABC55431-26DD-47B5-8128-D14437A82392}">
      <dgm:prSet/>
      <dgm:spPr/>
      <dgm:t>
        <a:bodyPr/>
        <a:lstStyle/>
        <a:p>
          <a:endParaRPr lang="en-US"/>
        </a:p>
      </dgm:t>
    </dgm:pt>
    <dgm:pt modelId="{4526DDAF-8F78-444E-9C89-8BC3995EE92A}" type="sibTrans" cxnId="{ABC55431-26DD-47B5-8128-D14437A82392}">
      <dgm:prSet/>
      <dgm:spPr/>
      <dgm:t>
        <a:bodyPr/>
        <a:lstStyle/>
        <a:p>
          <a:endParaRPr lang="en-US"/>
        </a:p>
      </dgm:t>
    </dgm:pt>
    <dgm:pt modelId="{FCD340A1-06D8-4DCE-B554-C130D18021F6}">
      <dgm:prSet/>
      <dgm:spPr/>
      <dgm:t>
        <a:bodyPr/>
        <a:lstStyle/>
        <a:p>
          <a:r>
            <a:rPr lang="en-US"/>
            <a:t>Injured tissues release vasoactive mediators with secondary interstitial edema, hypoproteinemia, fluid shifts, and organ dysfunction.</a:t>
          </a:r>
        </a:p>
      </dgm:t>
    </dgm:pt>
    <dgm:pt modelId="{01F5EAD4-7791-4B9C-8165-594D275606B3}" type="parTrans" cxnId="{5371DD7A-1648-4842-8560-98AE0F694E06}">
      <dgm:prSet/>
      <dgm:spPr/>
      <dgm:t>
        <a:bodyPr/>
        <a:lstStyle/>
        <a:p>
          <a:endParaRPr lang="en-US"/>
        </a:p>
      </dgm:t>
    </dgm:pt>
    <dgm:pt modelId="{3F2D0C4F-73E3-463F-8F40-192A5D9ACAF8}" type="sibTrans" cxnId="{5371DD7A-1648-4842-8560-98AE0F694E06}">
      <dgm:prSet/>
      <dgm:spPr/>
      <dgm:t>
        <a:bodyPr/>
        <a:lstStyle/>
        <a:p>
          <a:endParaRPr lang="en-US"/>
        </a:p>
      </dgm:t>
    </dgm:pt>
    <dgm:pt modelId="{A5F93C7C-81F9-4FA4-9201-1C9339830460}">
      <dgm:prSet/>
      <dgm:spPr/>
      <dgm:t>
        <a:bodyPr/>
        <a:lstStyle/>
        <a:p>
          <a:r>
            <a:rPr lang="en-US"/>
            <a:t>Bacterial translocation</a:t>
          </a:r>
        </a:p>
      </dgm:t>
    </dgm:pt>
    <dgm:pt modelId="{7A91563C-C67E-4D9E-A8F0-D9AA7CA12A7D}" type="parTrans" cxnId="{83FFF733-53D0-4168-BD70-97F12392ADF6}">
      <dgm:prSet/>
      <dgm:spPr/>
      <dgm:t>
        <a:bodyPr/>
        <a:lstStyle/>
        <a:p>
          <a:endParaRPr lang="en-US"/>
        </a:p>
      </dgm:t>
    </dgm:pt>
    <dgm:pt modelId="{191F02A9-EA15-4E49-B6C9-642322631AC8}" type="sibTrans" cxnId="{83FFF733-53D0-4168-BD70-97F12392ADF6}">
      <dgm:prSet/>
      <dgm:spPr/>
      <dgm:t>
        <a:bodyPr/>
        <a:lstStyle/>
        <a:p>
          <a:endParaRPr lang="en-US"/>
        </a:p>
      </dgm:t>
    </dgm:pt>
    <dgm:pt modelId="{90C9A33C-AB45-4361-906C-3766343FFA15}">
      <dgm:prSet/>
      <dgm:spPr/>
      <dgm:t>
        <a:bodyPr/>
        <a:lstStyle/>
        <a:p>
          <a:r>
            <a:rPr lang="en-US"/>
            <a:t>Immune function: Hypermetabolic state</a:t>
          </a:r>
        </a:p>
      </dgm:t>
    </dgm:pt>
    <dgm:pt modelId="{649B2495-1EE3-4CB4-868A-3DA46C07AC50}" type="parTrans" cxnId="{54FE7B28-309E-4653-89C2-F2BA68EA9150}">
      <dgm:prSet/>
      <dgm:spPr/>
      <dgm:t>
        <a:bodyPr/>
        <a:lstStyle/>
        <a:p>
          <a:endParaRPr lang="en-US"/>
        </a:p>
      </dgm:t>
    </dgm:pt>
    <dgm:pt modelId="{0E5A8163-E407-4781-A99B-3C08B3A881C7}" type="sibTrans" cxnId="{54FE7B28-309E-4653-89C2-F2BA68EA9150}">
      <dgm:prSet/>
      <dgm:spPr/>
      <dgm:t>
        <a:bodyPr/>
        <a:lstStyle/>
        <a:p>
          <a:endParaRPr lang="en-US"/>
        </a:p>
      </dgm:t>
    </dgm:pt>
    <dgm:pt modelId="{E84789C6-683F-4B1F-B571-B951F50760F3}" type="pres">
      <dgm:prSet presAssocID="{0FF510C1-9968-42E6-9700-E51D5DD2FBB0}" presName="vert0" presStyleCnt="0">
        <dgm:presLayoutVars>
          <dgm:dir/>
          <dgm:animOne val="branch"/>
          <dgm:animLvl val="lvl"/>
        </dgm:presLayoutVars>
      </dgm:prSet>
      <dgm:spPr/>
    </dgm:pt>
    <dgm:pt modelId="{BB8D5935-17CA-412A-8A80-D10F50D51F88}" type="pres">
      <dgm:prSet presAssocID="{6A8B9028-147E-4184-9A0B-E444EB9DDEB4}" presName="thickLine" presStyleLbl="alignNode1" presStyleIdx="0" presStyleCnt="4"/>
      <dgm:spPr/>
    </dgm:pt>
    <dgm:pt modelId="{5260A2F9-D344-4CFE-B5E7-1B84995E262D}" type="pres">
      <dgm:prSet presAssocID="{6A8B9028-147E-4184-9A0B-E444EB9DDEB4}" presName="horz1" presStyleCnt="0"/>
      <dgm:spPr/>
    </dgm:pt>
    <dgm:pt modelId="{49E9A23A-1A29-44E8-97D6-30E0EA96E811}" type="pres">
      <dgm:prSet presAssocID="{6A8B9028-147E-4184-9A0B-E444EB9DDEB4}" presName="tx1" presStyleLbl="revTx" presStyleIdx="0" presStyleCnt="4"/>
      <dgm:spPr/>
    </dgm:pt>
    <dgm:pt modelId="{159FA896-ECE3-4923-B966-F20FE5A22AF8}" type="pres">
      <dgm:prSet presAssocID="{6A8B9028-147E-4184-9A0B-E444EB9DDEB4}" presName="vert1" presStyleCnt="0"/>
      <dgm:spPr/>
    </dgm:pt>
    <dgm:pt modelId="{5877D73E-AD3F-4F24-974D-2832555D710A}" type="pres">
      <dgm:prSet presAssocID="{FCD340A1-06D8-4DCE-B554-C130D18021F6}" presName="thickLine" presStyleLbl="alignNode1" presStyleIdx="1" presStyleCnt="4"/>
      <dgm:spPr/>
    </dgm:pt>
    <dgm:pt modelId="{9F6E6E22-4894-4055-BDF6-319951CE4851}" type="pres">
      <dgm:prSet presAssocID="{FCD340A1-06D8-4DCE-B554-C130D18021F6}" presName="horz1" presStyleCnt="0"/>
      <dgm:spPr/>
    </dgm:pt>
    <dgm:pt modelId="{D7DB48B2-6292-4104-8ADE-1CE89A11192C}" type="pres">
      <dgm:prSet presAssocID="{FCD340A1-06D8-4DCE-B554-C130D18021F6}" presName="tx1" presStyleLbl="revTx" presStyleIdx="1" presStyleCnt="4"/>
      <dgm:spPr/>
    </dgm:pt>
    <dgm:pt modelId="{A7923884-235C-42AA-95FC-89096507434D}" type="pres">
      <dgm:prSet presAssocID="{FCD340A1-06D8-4DCE-B554-C130D18021F6}" presName="vert1" presStyleCnt="0"/>
      <dgm:spPr/>
    </dgm:pt>
    <dgm:pt modelId="{4E5224C4-BD67-4745-A2B1-C7F33228DF7E}" type="pres">
      <dgm:prSet presAssocID="{A5F93C7C-81F9-4FA4-9201-1C9339830460}" presName="thickLine" presStyleLbl="alignNode1" presStyleIdx="2" presStyleCnt="4"/>
      <dgm:spPr/>
    </dgm:pt>
    <dgm:pt modelId="{EAE496FC-4D64-4877-A2B6-94AD631A9F64}" type="pres">
      <dgm:prSet presAssocID="{A5F93C7C-81F9-4FA4-9201-1C9339830460}" presName="horz1" presStyleCnt="0"/>
      <dgm:spPr/>
    </dgm:pt>
    <dgm:pt modelId="{D0A8ADA6-DBB3-4703-A48B-5DF6EE5FA6A9}" type="pres">
      <dgm:prSet presAssocID="{A5F93C7C-81F9-4FA4-9201-1C9339830460}" presName="tx1" presStyleLbl="revTx" presStyleIdx="2" presStyleCnt="4"/>
      <dgm:spPr/>
    </dgm:pt>
    <dgm:pt modelId="{96B1CB04-1B5E-4952-B343-D97197F6849F}" type="pres">
      <dgm:prSet presAssocID="{A5F93C7C-81F9-4FA4-9201-1C9339830460}" presName="vert1" presStyleCnt="0"/>
      <dgm:spPr/>
    </dgm:pt>
    <dgm:pt modelId="{5114D1EA-25B7-4CE2-890F-FFFB8F508122}" type="pres">
      <dgm:prSet presAssocID="{90C9A33C-AB45-4361-906C-3766343FFA15}" presName="thickLine" presStyleLbl="alignNode1" presStyleIdx="3" presStyleCnt="4"/>
      <dgm:spPr/>
    </dgm:pt>
    <dgm:pt modelId="{E6A002DD-0F18-4292-B2ED-B8D0EC4F044A}" type="pres">
      <dgm:prSet presAssocID="{90C9A33C-AB45-4361-906C-3766343FFA15}" presName="horz1" presStyleCnt="0"/>
      <dgm:spPr/>
    </dgm:pt>
    <dgm:pt modelId="{2DFCF36C-2CC9-40A8-A4FA-905C5A7D7762}" type="pres">
      <dgm:prSet presAssocID="{90C9A33C-AB45-4361-906C-3766343FFA15}" presName="tx1" presStyleLbl="revTx" presStyleIdx="3" presStyleCnt="4"/>
      <dgm:spPr/>
    </dgm:pt>
    <dgm:pt modelId="{852A765F-1350-42C2-8BE8-D1A35D182460}" type="pres">
      <dgm:prSet presAssocID="{90C9A33C-AB45-4361-906C-3766343FFA15}" presName="vert1" presStyleCnt="0"/>
      <dgm:spPr/>
    </dgm:pt>
  </dgm:ptLst>
  <dgm:cxnLst>
    <dgm:cxn modelId="{E965B015-8D42-4DA6-B099-D16D5A2AB338}" type="presOf" srcId="{90C9A33C-AB45-4361-906C-3766343FFA15}" destId="{2DFCF36C-2CC9-40A8-A4FA-905C5A7D7762}" srcOrd="0" destOrd="0" presId="urn:microsoft.com/office/officeart/2008/layout/LinedList"/>
    <dgm:cxn modelId="{54FE7B28-309E-4653-89C2-F2BA68EA9150}" srcId="{0FF510C1-9968-42E6-9700-E51D5DD2FBB0}" destId="{90C9A33C-AB45-4361-906C-3766343FFA15}" srcOrd="3" destOrd="0" parTransId="{649B2495-1EE3-4CB4-868A-3DA46C07AC50}" sibTransId="{0E5A8163-E407-4781-A99B-3C08B3A881C7}"/>
    <dgm:cxn modelId="{ABC55431-26DD-47B5-8128-D14437A82392}" srcId="{0FF510C1-9968-42E6-9700-E51D5DD2FBB0}" destId="{6A8B9028-147E-4184-9A0B-E444EB9DDEB4}" srcOrd="0" destOrd="0" parTransId="{52C059E4-9D7D-4E6B-A5CC-AE120A8C2EDB}" sibTransId="{4526DDAF-8F78-444E-9C89-8BC3995EE92A}"/>
    <dgm:cxn modelId="{83FFF733-53D0-4168-BD70-97F12392ADF6}" srcId="{0FF510C1-9968-42E6-9700-E51D5DD2FBB0}" destId="{A5F93C7C-81F9-4FA4-9201-1C9339830460}" srcOrd="2" destOrd="0" parTransId="{7A91563C-C67E-4D9E-A8F0-D9AA7CA12A7D}" sibTransId="{191F02A9-EA15-4E49-B6C9-642322631AC8}"/>
    <dgm:cxn modelId="{B898F334-5BF2-4B77-980F-3EA2C2368A58}" type="presOf" srcId="{A5F93C7C-81F9-4FA4-9201-1C9339830460}" destId="{D0A8ADA6-DBB3-4703-A48B-5DF6EE5FA6A9}" srcOrd="0" destOrd="0" presId="urn:microsoft.com/office/officeart/2008/layout/LinedList"/>
    <dgm:cxn modelId="{F6E42E3B-8C74-4472-897E-443CAD6B7F00}" type="presOf" srcId="{0FF510C1-9968-42E6-9700-E51D5DD2FBB0}" destId="{E84789C6-683F-4B1F-B571-B951F50760F3}" srcOrd="0" destOrd="0" presId="urn:microsoft.com/office/officeart/2008/layout/LinedList"/>
    <dgm:cxn modelId="{5371DD7A-1648-4842-8560-98AE0F694E06}" srcId="{0FF510C1-9968-42E6-9700-E51D5DD2FBB0}" destId="{FCD340A1-06D8-4DCE-B554-C130D18021F6}" srcOrd="1" destOrd="0" parTransId="{01F5EAD4-7791-4B9C-8165-594D275606B3}" sibTransId="{3F2D0C4F-73E3-463F-8F40-192A5D9ACAF8}"/>
    <dgm:cxn modelId="{A5845AED-7860-4017-B432-C239B1CB32AE}" type="presOf" srcId="{FCD340A1-06D8-4DCE-B554-C130D18021F6}" destId="{D7DB48B2-6292-4104-8ADE-1CE89A11192C}" srcOrd="0" destOrd="0" presId="urn:microsoft.com/office/officeart/2008/layout/LinedList"/>
    <dgm:cxn modelId="{7CAC85F6-173B-4B1A-8351-B9B6E7A51E4F}" type="presOf" srcId="{6A8B9028-147E-4184-9A0B-E444EB9DDEB4}" destId="{49E9A23A-1A29-44E8-97D6-30E0EA96E811}" srcOrd="0" destOrd="0" presId="urn:microsoft.com/office/officeart/2008/layout/LinedList"/>
    <dgm:cxn modelId="{6BA3D8F7-3FFA-4864-90D6-96436BA1191C}" type="presParOf" srcId="{E84789C6-683F-4B1F-B571-B951F50760F3}" destId="{BB8D5935-17CA-412A-8A80-D10F50D51F88}" srcOrd="0" destOrd="0" presId="urn:microsoft.com/office/officeart/2008/layout/LinedList"/>
    <dgm:cxn modelId="{F9945732-6A20-4BF2-A031-93B41588E113}" type="presParOf" srcId="{E84789C6-683F-4B1F-B571-B951F50760F3}" destId="{5260A2F9-D344-4CFE-B5E7-1B84995E262D}" srcOrd="1" destOrd="0" presId="urn:microsoft.com/office/officeart/2008/layout/LinedList"/>
    <dgm:cxn modelId="{42958855-5480-4002-A780-BE163FF8DADF}" type="presParOf" srcId="{5260A2F9-D344-4CFE-B5E7-1B84995E262D}" destId="{49E9A23A-1A29-44E8-97D6-30E0EA96E811}" srcOrd="0" destOrd="0" presId="urn:microsoft.com/office/officeart/2008/layout/LinedList"/>
    <dgm:cxn modelId="{B7ED0A69-3900-42B6-8712-0EB57BF15130}" type="presParOf" srcId="{5260A2F9-D344-4CFE-B5E7-1B84995E262D}" destId="{159FA896-ECE3-4923-B966-F20FE5A22AF8}" srcOrd="1" destOrd="0" presId="urn:microsoft.com/office/officeart/2008/layout/LinedList"/>
    <dgm:cxn modelId="{E509690A-33FC-4627-A159-E498B41325B7}" type="presParOf" srcId="{E84789C6-683F-4B1F-B571-B951F50760F3}" destId="{5877D73E-AD3F-4F24-974D-2832555D710A}" srcOrd="2" destOrd="0" presId="urn:microsoft.com/office/officeart/2008/layout/LinedList"/>
    <dgm:cxn modelId="{7BA90C64-3B0F-40B5-AFBF-38733B65B89F}" type="presParOf" srcId="{E84789C6-683F-4B1F-B571-B951F50760F3}" destId="{9F6E6E22-4894-4055-BDF6-319951CE4851}" srcOrd="3" destOrd="0" presId="urn:microsoft.com/office/officeart/2008/layout/LinedList"/>
    <dgm:cxn modelId="{BB968C03-A13C-4831-A686-5A599F5C4103}" type="presParOf" srcId="{9F6E6E22-4894-4055-BDF6-319951CE4851}" destId="{D7DB48B2-6292-4104-8ADE-1CE89A11192C}" srcOrd="0" destOrd="0" presId="urn:microsoft.com/office/officeart/2008/layout/LinedList"/>
    <dgm:cxn modelId="{248E8D6F-7685-445A-9E0F-EEE45C63877A}" type="presParOf" srcId="{9F6E6E22-4894-4055-BDF6-319951CE4851}" destId="{A7923884-235C-42AA-95FC-89096507434D}" srcOrd="1" destOrd="0" presId="urn:microsoft.com/office/officeart/2008/layout/LinedList"/>
    <dgm:cxn modelId="{E65EBFA6-1122-457B-BBAA-5B356511FAA0}" type="presParOf" srcId="{E84789C6-683F-4B1F-B571-B951F50760F3}" destId="{4E5224C4-BD67-4745-A2B1-C7F33228DF7E}" srcOrd="4" destOrd="0" presId="urn:microsoft.com/office/officeart/2008/layout/LinedList"/>
    <dgm:cxn modelId="{01E3A1B4-A55D-43F7-9AE5-D3A00E0D5653}" type="presParOf" srcId="{E84789C6-683F-4B1F-B571-B951F50760F3}" destId="{EAE496FC-4D64-4877-A2B6-94AD631A9F64}" srcOrd="5" destOrd="0" presId="urn:microsoft.com/office/officeart/2008/layout/LinedList"/>
    <dgm:cxn modelId="{C9A242F8-41EB-40B0-BA44-81CFCD402973}" type="presParOf" srcId="{EAE496FC-4D64-4877-A2B6-94AD631A9F64}" destId="{D0A8ADA6-DBB3-4703-A48B-5DF6EE5FA6A9}" srcOrd="0" destOrd="0" presId="urn:microsoft.com/office/officeart/2008/layout/LinedList"/>
    <dgm:cxn modelId="{A156999F-B155-49FB-9F02-C0EE076E8D58}" type="presParOf" srcId="{EAE496FC-4D64-4877-A2B6-94AD631A9F64}" destId="{96B1CB04-1B5E-4952-B343-D97197F6849F}" srcOrd="1" destOrd="0" presId="urn:microsoft.com/office/officeart/2008/layout/LinedList"/>
    <dgm:cxn modelId="{7A2EFD8C-8053-46F6-B861-030646B27AC2}" type="presParOf" srcId="{E84789C6-683F-4B1F-B571-B951F50760F3}" destId="{5114D1EA-25B7-4CE2-890F-FFFB8F508122}" srcOrd="6" destOrd="0" presId="urn:microsoft.com/office/officeart/2008/layout/LinedList"/>
    <dgm:cxn modelId="{30BCA1BD-3B23-4607-BE66-0F56320448CC}" type="presParOf" srcId="{E84789C6-683F-4B1F-B571-B951F50760F3}" destId="{E6A002DD-0F18-4292-B2ED-B8D0EC4F044A}" srcOrd="7" destOrd="0" presId="urn:microsoft.com/office/officeart/2008/layout/LinedList"/>
    <dgm:cxn modelId="{7B81D68D-AF83-4ED9-9C16-7597304A2E71}" type="presParOf" srcId="{E6A002DD-0F18-4292-B2ED-B8D0EC4F044A}" destId="{2DFCF36C-2CC9-40A8-A4FA-905C5A7D7762}" srcOrd="0" destOrd="0" presId="urn:microsoft.com/office/officeart/2008/layout/LinedList"/>
    <dgm:cxn modelId="{C41C1BA0-B7D8-4B91-BD8C-B62C2B62D2BD}" type="presParOf" srcId="{E6A002DD-0F18-4292-B2ED-B8D0EC4F044A}" destId="{852A765F-1350-42C2-8BE8-D1A35D1824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ECE4D2-DD7A-44A2-B318-35408A42039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3FF3898-0EFE-482E-AD02-5F03384198BB}">
      <dgm:prSet/>
      <dgm:spPr/>
      <dgm:t>
        <a:bodyPr/>
        <a:lstStyle/>
        <a:p>
          <a:r>
            <a:rPr lang="en-US"/>
            <a:t>Initial response: Decreased cardiac output, decreased metabolic rate</a:t>
          </a:r>
        </a:p>
      </dgm:t>
    </dgm:pt>
    <dgm:pt modelId="{C4DA6D86-B99B-4F1D-A481-D53C9EEDE3E7}" type="parTrans" cxnId="{47BE38E5-E851-40DC-A2EC-76A880D66493}">
      <dgm:prSet/>
      <dgm:spPr/>
      <dgm:t>
        <a:bodyPr/>
        <a:lstStyle/>
        <a:p>
          <a:endParaRPr lang="en-US"/>
        </a:p>
      </dgm:t>
    </dgm:pt>
    <dgm:pt modelId="{54B995C1-120C-4226-A6CB-65B4B481F912}" type="sibTrans" cxnId="{47BE38E5-E851-40DC-A2EC-76A880D66493}">
      <dgm:prSet/>
      <dgm:spPr/>
      <dgm:t>
        <a:bodyPr/>
        <a:lstStyle/>
        <a:p>
          <a:endParaRPr lang="en-US"/>
        </a:p>
      </dgm:t>
    </dgm:pt>
    <dgm:pt modelId="{155BC413-C836-4B93-BC93-9B8EC37DC3A2}">
      <dgm:prSet/>
      <dgm:spPr/>
      <dgm:t>
        <a:bodyPr/>
        <a:lstStyle/>
        <a:p>
          <a:r>
            <a:rPr lang="en-US"/>
            <a:t>24 to 48 hour after injury: Increased cardiac output (2 times</a:t>
          </a:r>
        </a:p>
      </dgm:t>
    </dgm:pt>
    <dgm:pt modelId="{20C1BE71-05F5-4B76-9807-57451D013220}" type="parTrans" cxnId="{8CA05E09-87F0-4A49-9113-56CE31AFC5A9}">
      <dgm:prSet/>
      <dgm:spPr/>
      <dgm:t>
        <a:bodyPr/>
        <a:lstStyle/>
        <a:p>
          <a:endParaRPr lang="en-US"/>
        </a:p>
      </dgm:t>
    </dgm:pt>
    <dgm:pt modelId="{622F2A5B-6D54-43E8-AB76-03BF882215C7}" type="sibTrans" cxnId="{8CA05E09-87F0-4A49-9113-56CE31AFC5A9}">
      <dgm:prSet/>
      <dgm:spPr/>
      <dgm:t>
        <a:bodyPr/>
        <a:lstStyle/>
        <a:p>
          <a:endParaRPr lang="en-US"/>
        </a:p>
      </dgm:t>
    </dgm:pt>
    <dgm:pt modelId="{578D5F7D-A34D-45C1-809D-2DA0B5D09AE4}">
      <dgm:prSet/>
      <dgm:spPr/>
      <dgm:t>
        <a:bodyPr/>
        <a:lstStyle/>
        <a:p>
          <a:r>
            <a:rPr lang="en-US"/>
            <a:t>normal),increased metabolic rate (2 times normal).</a:t>
          </a:r>
        </a:p>
      </dgm:t>
    </dgm:pt>
    <dgm:pt modelId="{767BEBCA-9001-4F07-A17E-57D190CF0A9A}" type="parTrans" cxnId="{B9A1865B-8A7A-453B-8775-D41CC97630AE}">
      <dgm:prSet/>
      <dgm:spPr/>
      <dgm:t>
        <a:bodyPr/>
        <a:lstStyle/>
        <a:p>
          <a:endParaRPr lang="en-US"/>
        </a:p>
      </dgm:t>
    </dgm:pt>
    <dgm:pt modelId="{743809E7-8373-407C-9CBA-EACDB79A21C2}" type="sibTrans" cxnId="{B9A1865B-8A7A-453B-8775-D41CC97630AE}">
      <dgm:prSet/>
      <dgm:spPr/>
      <dgm:t>
        <a:bodyPr/>
        <a:lstStyle/>
        <a:p>
          <a:endParaRPr lang="en-US"/>
        </a:p>
      </dgm:t>
    </dgm:pt>
    <dgm:pt modelId="{8E1826C9-D2D3-42B0-AF9A-7B528EB8B3DE}">
      <dgm:prSet/>
      <dgm:spPr/>
      <dgm:t>
        <a:bodyPr/>
        <a:lstStyle/>
        <a:p>
          <a:r>
            <a:rPr lang="en-US"/>
            <a:t>Hypothalamic function altered: Increased glucagon/cortisol/Catecholamines</a:t>
          </a:r>
        </a:p>
      </dgm:t>
    </dgm:pt>
    <dgm:pt modelId="{97776DA8-7D4C-4441-865F-9114E264F12E}" type="parTrans" cxnId="{6B82953E-C9FC-471A-A1BA-577C3F3F8D57}">
      <dgm:prSet/>
      <dgm:spPr/>
      <dgm:t>
        <a:bodyPr/>
        <a:lstStyle/>
        <a:p>
          <a:endParaRPr lang="en-US"/>
        </a:p>
      </dgm:t>
    </dgm:pt>
    <dgm:pt modelId="{0B45523E-CCD3-4929-B47F-171FBD933351}" type="sibTrans" cxnId="{6B82953E-C9FC-471A-A1BA-577C3F3F8D57}">
      <dgm:prSet/>
      <dgm:spPr/>
      <dgm:t>
        <a:bodyPr/>
        <a:lstStyle/>
        <a:p>
          <a:endParaRPr lang="en-US"/>
        </a:p>
      </dgm:t>
    </dgm:pt>
    <dgm:pt modelId="{8A44565B-F56C-427A-9103-50180ED2C66E}">
      <dgm:prSet/>
      <dgm:spPr/>
      <dgm:t>
        <a:bodyPr/>
        <a:lstStyle/>
        <a:p>
          <a:r>
            <a:rPr lang="en-US"/>
            <a:t>GI barrier function breaks down, leads to bacterial translocation</a:t>
          </a:r>
        </a:p>
      </dgm:t>
    </dgm:pt>
    <dgm:pt modelId="{C6377683-867B-4974-9DD6-7E3517DBAF66}" type="parTrans" cxnId="{C4DA2958-8C35-42BF-B6CA-191B0D4D5EC0}">
      <dgm:prSet/>
      <dgm:spPr/>
      <dgm:t>
        <a:bodyPr/>
        <a:lstStyle/>
        <a:p>
          <a:endParaRPr lang="en-US"/>
        </a:p>
      </dgm:t>
    </dgm:pt>
    <dgm:pt modelId="{400BBBA9-A65D-4AD0-ADB0-F50BEFD2DB79}" type="sibTrans" cxnId="{C4DA2958-8C35-42BF-B6CA-191B0D4D5EC0}">
      <dgm:prSet/>
      <dgm:spPr/>
      <dgm:t>
        <a:bodyPr/>
        <a:lstStyle/>
        <a:p>
          <a:endParaRPr lang="en-US"/>
        </a:p>
      </dgm:t>
    </dgm:pt>
    <dgm:pt modelId="{E24EADC5-BEE7-4C72-B246-90A37EF8E462}">
      <dgm:prSet/>
      <dgm:spPr/>
      <dgm:t>
        <a:bodyPr/>
        <a:lstStyle/>
        <a:p>
          <a:r>
            <a:rPr lang="en-US"/>
            <a:t>Nutritional needs dramatically increase (2 to 3 times normal)</a:t>
          </a:r>
        </a:p>
      </dgm:t>
    </dgm:pt>
    <dgm:pt modelId="{651F83E0-8766-4731-AE7E-45E04E026E99}" type="parTrans" cxnId="{67038107-5644-4991-A5D3-9990005F3ECA}">
      <dgm:prSet/>
      <dgm:spPr/>
      <dgm:t>
        <a:bodyPr/>
        <a:lstStyle/>
        <a:p>
          <a:endParaRPr lang="en-US"/>
        </a:p>
      </dgm:t>
    </dgm:pt>
    <dgm:pt modelId="{1C9F07AC-8FED-4B98-A6F2-8718AA755A4D}" type="sibTrans" cxnId="{67038107-5644-4991-A5D3-9990005F3ECA}">
      <dgm:prSet/>
      <dgm:spPr/>
      <dgm:t>
        <a:bodyPr/>
        <a:lstStyle/>
        <a:p>
          <a:endParaRPr lang="en-US"/>
        </a:p>
      </dgm:t>
    </dgm:pt>
    <dgm:pt modelId="{F0078C81-2FFC-4B31-ADBF-E563D47C25DC}" type="pres">
      <dgm:prSet presAssocID="{2EECE4D2-DD7A-44A2-B318-35408A420395}" presName="linear" presStyleCnt="0">
        <dgm:presLayoutVars>
          <dgm:animLvl val="lvl"/>
          <dgm:resizeHandles val="exact"/>
        </dgm:presLayoutVars>
      </dgm:prSet>
      <dgm:spPr/>
    </dgm:pt>
    <dgm:pt modelId="{570C1F6C-8490-40D7-9FE0-18246218E9B8}" type="pres">
      <dgm:prSet presAssocID="{73FF3898-0EFE-482E-AD02-5F03384198B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4A1FF2A-50CC-4939-A1A8-D47014F44F01}" type="pres">
      <dgm:prSet presAssocID="{54B995C1-120C-4226-A6CB-65B4B481F912}" presName="spacer" presStyleCnt="0"/>
      <dgm:spPr/>
    </dgm:pt>
    <dgm:pt modelId="{3C0CE5DA-6496-45DC-858D-04A6347DE727}" type="pres">
      <dgm:prSet presAssocID="{155BC413-C836-4B93-BC93-9B8EC37DC3A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EEBA35E-99D5-48A0-9380-B1745E56D9F0}" type="pres">
      <dgm:prSet presAssocID="{622F2A5B-6D54-43E8-AB76-03BF882215C7}" presName="spacer" presStyleCnt="0"/>
      <dgm:spPr/>
    </dgm:pt>
    <dgm:pt modelId="{E888B1FA-9659-4C3C-9FED-ADFFF891EE03}" type="pres">
      <dgm:prSet presAssocID="{578D5F7D-A34D-45C1-809D-2DA0B5D09AE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19FF906-EFC5-4B11-98C6-63A3B34331A5}" type="pres">
      <dgm:prSet presAssocID="{743809E7-8373-407C-9CBA-EACDB79A21C2}" presName="spacer" presStyleCnt="0"/>
      <dgm:spPr/>
    </dgm:pt>
    <dgm:pt modelId="{811788CA-F37A-4316-A273-24ECD8801253}" type="pres">
      <dgm:prSet presAssocID="{8E1826C9-D2D3-42B0-AF9A-7B528EB8B3D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60000B7-7184-410B-AD4A-15C39D48DBEF}" type="pres">
      <dgm:prSet presAssocID="{0B45523E-CCD3-4929-B47F-171FBD933351}" presName="spacer" presStyleCnt="0"/>
      <dgm:spPr/>
    </dgm:pt>
    <dgm:pt modelId="{4A507687-D285-4FB1-9E0F-DB9B4176BF9B}" type="pres">
      <dgm:prSet presAssocID="{8A44565B-F56C-427A-9103-50180ED2C66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9BFC60C-6682-46CC-A727-4F03E4A4DA33}" type="pres">
      <dgm:prSet presAssocID="{400BBBA9-A65D-4AD0-ADB0-F50BEFD2DB79}" presName="spacer" presStyleCnt="0"/>
      <dgm:spPr/>
    </dgm:pt>
    <dgm:pt modelId="{E63A7A5D-19D7-43D9-A61F-2877CD50D85F}" type="pres">
      <dgm:prSet presAssocID="{E24EADC5-BEE7-4C72-B246-90A37EF8E46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7038107-5644-4991-A5D3-9990005F3ECA}" srcId="{2EECE4D2-DD7A-44A2-B318-35408A420395}" destId="{E24EADC5-BEE7-4C72-B246-90A37EF8E462}" srcOrd="5" destOrd="0" parTransId="{651F83E0-8766-4731-AE7E-45E04E026E99}" sibTransId="{1C9F07AC-8FED-4B98-A6F2-8718AA755A4D}"/>
    <dgm:cxn modelId="{54BDF507-4498-42C7-B598-6942FB970BBC}" type="presOf" srcId="{8E1826C9-D2D3-42B0-AF9A-7B528EB8B3DE}" destId="{811788CA-F37A-4316-A273-24ECD8801253}" srcOrd="0" destOrd="0" presId="urn:microsoft.com/office/officeart/2005/8/layout/vList2"/>
    <dgm:cxn modelId="{8CA05E09-87F0-4A49-9113-56CE31AFC5A9}" srcId="{2EECE4D2-DD7A-44A2-B318-35408A420395}" destId="{155BC413-C836-4B93-BC93-9B8EC37DC3A2}" srcOrd="1" destOrd="0" parTransId="{20C1BE71-05F5-4B76-9807-57451D013220}" sibTransId="{622F2A5B-6D54-43E8-AB76-03BF882215C7}"/>
    <dgm:cxn modelId="{4D02CE33-859D-477E-8B79-4C23F7106451}" type="presOf" srcId="{E24EADC5-BEE7-4C72-B246-90A37EF8E462}" destId="{E63A7A5D-19D7-43D9-A61F-2877CD50D85F}" srcOrd="0" destOrd="0" presId="urn:microsoft.com/office/officeart/2005/8/layout/vList2"/>
    <dgm:cxn modelId="{6B82953E-C9FC-471A-A1BA-577C3F3F8D57}" srcId="{2EECE4D2-DD7A-44A2-B318-35408A420395}" destId="{8E1826C9-D2D3-42B0-AF9A-7B528EB8B3DE}" srcOrd="3" destOrd="0" parTransId="{97776DA8-7D4C-4441-865F-9114E264F12E}" sibTransId="{0B45523E-CCD3-4929-B47F-171FBD933351}"/>
    <dgm:cxn modelId="{B9A1865B-8A7A-453B-8775-D41CC97630AE}" srcId="{2EECE4D2-DD7A-44A2-B318-35408A420395}" destId="{578D5F7D-A34D-45C1-809D-2DA0B5D09AE4}" srcOrd="2" destOrd="0" parTransId="{767BEBCA-9001-4F07-A17E-57D190CF0A9A}" sibTransId="{743809E7-8373-407C-9CBA-EACDB79A21C2}"/>
    <dgm:cxn modelId="{FDB6C362-1879-4F3E-BAC2-45E5AEC6602E}" type="presOf" srcId="{73FF3898-0EFE-482E-AD02-5F03384198BB}" destId="{570C1F6C-8490-40D7-9FE0-18246218E9B8}" srcOrd="0" destOrd="0" presId="urn:microsoft.com/office/officeart/2005/8/layout/vList2"/>
    <dgm:cxn modelId="{FA73FB42-DA96-4274-8632-A5EC929DA008}" type="presOf" srcId="{2EECE4D2-DD7A-44A2-B318-35408A420395}" destId="{F0078C81-2FFC-4B31-ADBF-E563D47C25DC}" srcOrd="0" destOrd="0" presId="urn:microsoft.com/office/officeart/2005/8/layout/vList2"/>
    <dgm:cxn modelId="{C4DA2958-8C35-42BF-B6CA-191B0D4D5EC0}" srcId="{2EECE4D2-DD7A-44A2-B318-35408A420395}" destId="{8A44565B-F56C-427A-9103-50180ED2C66E}" srcOrd="4" destOrd="0" parTransId="{C6377683-867B-4974-9DD6-7E3517DBAF66}" sibTransId="{400BBBA9-A65D-4AD0-ADB0-F50BEFD2DB79}"/>
    <dgm:cxn modelId="{8159EA59-DD59-4E2B-BA97-55330898BE74}" type="presOf" srcId="{8A44565B-F56C-427A-9103-50180ED2C66E}" destId="{4A507687-D285-4FB1-9E0F-DB9B4176BF9B}" srcOrd="0" destOrd="0" presId="urn:microsoft.com/office/officeart/2005/8/layout/vList2"/>
    <dgm:cxn modelId="{47BE38E5-E851-40DC-A2EC-76A880D66493}" srcId="{2EECE4D2-DD7A-44A2-B318-35408A420395}" destId="{73FF3898-0EFE-482E-AD02-5F03384198BB}" srcOrd="0" destOrd="0" parTransId="{C4DA6D86-B99B-4F1D-A481-D53C9EEDE3E7}" sibTransId="{54B995C1-120C-4226-A6CB-65B4B481F912}"/>
    <dgm:cxn modelId="{68976BEA-7A02-4641-8861-52EC3418C69A}" type="presOf" srcId="{578D5F7D-A34D-45C1-809D-2DA0B5D09AE4}" destId="{E888B1FA-9659-4C3C-9FED-ADFFF891EE03}" srcOrd="0" destOrd="0" presId="urn:microsoft.com/office/officeart/2005/8/layout/vList2"/>
    <dgm:cxn modelId="{11BD49EE-D2A1-42DB-834A-36A05E229F97}" type="presOf" srcId="{155BC413-C836-4B93-BC93-9B8EC37DC3A2}" destId="{3C0CE5DA-6496-45DC-858D-04A6347DE727}" srcOrd="0" destOrd="0" presId="urn:microsoft.com/office/officeart/2005/8/layout/vList2"/>
    <dgm:cxn modelId="{92CCA86C-3324-43E8-8798-AF0895939961}" type="presParOf" srcId="{F0078C81-2FFC-4B31-ADBF-E563D47C25DC}" destId="{570C1F6C-8490-40D7-9FE0-18246218E9B8}" srcOrd="0" destOrd="0" presId="urn:microsoft.com/office/officeart/2005/8/layout/vList2"/>
    <dgm:cxn modelId="{3D061EF4-1FC5-401E-A73A-DBFFF90DDB3E}" type="presParOf" srcId="{F0078C81-2FFC-4B31-ADBF-E563D47C25DC}" destId="{D4A1FF2A-50CC-4939-A1A8-D47014F44F01}" srcOrd="1" destOrd="0" presId="urn:microsoft.com/office/officeart/2005/8/layout/vList2"/>
    <dgm:cxn modelId="{BEC3AB28-21A2-46EA-8D34-80D825B1FBED}" type="presParOf" srcId="{F0078C81-2FFC-4B31-ADBF-E563D47C25DC}" destId="{3C0CE5DA-6496-45DC-858D-04A6347DE727}" srcOrd="2" destOrd="0" presId="urn:microsoft.com/office/officeart/2005/8/layout/vList2"/>
    <dgm:cxn modelId="{4E9712DE-541E-411D-B2C9-27508A58AAE8}" type="presParOf" srcId="{F0078C81-2FFC-4B31-ADBF-E563D47C25DC}" destId="{9EEBA35E-99D5-48A0-9380-B1745E56D9F0}" srcOrd="3" destOrd="0" presId="urn:microsoft.com/office/officeart/2005/8/layout/vList2"/>
    <dgm:cxn modelId="{32FFA57B-3C07-4D11-9195-65E746390A91}" type="presParOf" srcId="{F0078C81-2FFC-4B31-ADBF-E563D47C25DC}" destId="{E888B1FA-9659-4C3C-9FED-ADFFF891EE03}" srcOrd="4" destOrd="0" presId="urn:microsoft.com/office/officeart/2005/8/layout/vList2"/>
    <dgm:cxn modelId="{897FE126-A621-49C2-B77E-40277F9640C5}" type="presParOf" srcId="{F0078C81-2FFC-4B31-ADBF-E563D47C25DC}" destId="{E19FF906-EFC5-4B11-98C6-63A3B34331A5}" srcOrd="5" destOrd="0" presId="urn:microsoft.com/office/officeart/2005/8/layout/vList2"/>
    <dgm:cxn modelId="{C8886FDF-1BD8-4F0A-8702-20619B81BFC9}" type="presParOf" srcId="{F0078C81-2FFC-4B31-ADBF-E563D47C25DC}" destId="{811788CA-F37A-4316-A273-24ECD8801253}" srcOrd="6" destOrd="0" presId="urn:microsoft.com/office/officeart/2005/8/layout/vList2"/>
    <dgm:cxn modelId="{F853C7A6-8C6F-4EB4-8BEA-16994098F8E0}" type="presParOf" srcId="{F0078C81-2FFC-4B31-ADBF-E563D47C25DC}" destId="{560000B7-7184-410B-AD4A-15C39D48DBEF}" srcOrd="7" destOrd="0" presId="urn:microsoft.com/office/officeart/2005/8/layout/vList2"/>
    <dgm:cxn modelId="{1494B6B5-C610-4EE2-AE32-5BBD038094F9}" type="presParOf" srcId="{F0078C81-2FFC-4B31-ADBF-E563D47C25DC}" destId="{4A507687-D285-4FB1-9E0F-DB9B4176BF9B}" srcOrd="8" destOrd="0" presId="urn:microsoft.com/office/officeart/2005/8/layout/vList2"/>
    <dgm:cxn modelId="{05098DC9-D719-48A1-B737-9412A06D4C45}" type="presParOf" srcId="{F0078C81-2FFC-4B31-ADBF-E563D47C25DC}" destId="{39BFC60C-6682-46CC-A727-4F03E4A4DA33}" srcOrd="9" destOrd="0" presId="urn:microsoft.com/office/officeart/2005/8/layout/vList2"/>
    <dgm:cxn modelId="{7DD5D8D1-0135-4A2B-B4F6-D6848F4765AB}" type="presParOf" srcId="{F0078C81-2FFC-4B31-ADBF-E563D47C25DC}" destId="{E63A7A5D-19D7-43D9-A61F-2877CD50D85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BB93E2-C503-4E1A-86BF-7575B9F6207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F01B65-2FF5-4D87-B67E-73A8FBAB21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→ Total body surface area (TBSA) burned and presence of inhalation injury are the most important.</a:t>
          </a:r>
          <a:endParaRPr lang="en-US" dirty="0"/>
        </a:p>
      </dgm:t>
    </dgm:pt>
    <dgm:pt modelId="{8C56B3FE-E014-4C03-8A18-24093D315AF3}" type="parTrans" cxnId="{05F1438D-B1E6-43AA-AFFA-3E871B87CB3A}">
      <dgm:prSet/>
      <dgm:spPr/>
      <dgm:t>
        <a:bodyPr/>
        <a:lstStyle/>
        <a:p>
          <a:endParaRPr lang="en-US"/>
        </a:p>
      </dgm:t>
    </dgm:pt>
    <dgm:pt modelId="{1F08AB4E-A5A0-44CC-BCAD-FD7DC3182EFF}" type="sibTrans" cxnId="{05F1438D-B1E6-43AA-AFFA-3E871B87CB3A}">
      <dgm:prSet/>
      <dgm:spPr/>
      <dgm:t>
        <a:bodyPr/>
        <a:lstStyle/>
        <a:p>
          <a:endParaRPr lang="en-US"/>
        </a:p>
      </dgm:t>
    </dgm:pt>
    <dgm:pt modelId="{3A3A3102-69D4-47C4-8FFD-37C746905B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→ Depth of burn can be affected by temperature, duration of contact, and thickness of skin.</a:t>
          </a:r>
          <a:endParaRPr lang="en-US"/>
        </a:p>
      </dgm:t>
    </dgm:pt>
    <dgm:pt modelId="{9ABFF1F2-60E2-4141-891F-9CE28321EAE9}" type="parTrans" cxnId="{EE2592D4-0473-47C7-8747-74D4F44919EA}">
      <dgm:prSet/>
      <dgm:spPr/>
      <dgm:t>
        <a:bodyPr/>
        <a:lstStyle/>
        <a:p>
          <a:endParaRPr lang="en-US"/>
        </a:p>
      </dgm:t>
    </dgm:pt>
    <dgm:pt modelId="{E30B1E3A-3FBA-464C-8462-71DAEF7C274A}" type="sibTrans" cxnId="{EE2592D4-0473-47C7-8747-74D4F44919EA}">
      <dgm:prSet/>
      <dgm:spPr/>
      <dgm:t>
        <a:bodyPr/>
        <a:lstStyle/>
        <a:p>
          <a:endParaRPr lang="en-US"/>
        </a:p>
      </dgm:t>
    </dgm:pt>
    <dgm:pt modelId="{9C56DD41-D06F-4FAB-886B-811387B3A7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→ Patient comorbidities and age are other important factors</a:t>
          </a:r>
          <a:endParaRPr lang="en-US"/>
        </a:p>
      </dgm:t>
    </dgm:pt>
    <dgm:pt modelId="{0586FD71-522A-4A8A-AA3F-5C0003616FAC}" type="parTrans" cxnId="{76BD7BF6-B605-451D-89ED-16C30C6C6122}">
      <dgm:prSet/>
      <dgm:spPr/>
      <dgm:t>
        <a:bodyPr/>
        <a:lstStyle/>
        <a:p>
          <a:endParaRPr lang="en-US"/>
        </a:p>
      </dgm:t>
    </dgm:pt>
    <dgm:pt modelId="{5E99C99B-8684-497A-831D-523DD24A6B6A}" type="sibTrans" cxnId="{76BD7BF6-B605-451D-89ED-16C30C6C6122}">
      <dgm:prSet/>
      <dgm:spPr/>
      <dgm:t>
        <a:bodyPr/>
        <a:lstStyle/>
        <a:p>
          <a:endParaRPr lang="en-US"/>
        </a:p>
      </dgm:t>
    </dgm:pt>
    <dgm:pt modelId="{0A43C5E7-EC99-4DB8-8A52-FAD6A2C9A6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→ Patients may have coexisting traumatic injury (motor vehicle accidents ,explosions, etc.)</a:t>
          </a:r>
          <a:endParaRPr lang="en-US"/>
        </a:p>
      </dgm:t>
    </dgm:pt>
    <dgm:pt modelId="{F3B10D82-BC87-429C-8E48-E1EE7ADC377B}" type="parTrans" cxnId="{F1CCD29D-BAA7-41A5-A653-6BD8F90A07D0}">
      <dgm:prSet/>
      <dgm:spPr/>
      <dgm:t>
        <a:bodyPr/>
        <a:lstStyle/>
        <a:p>
          <a:endParaRPr lang="en-US"/>
        </a:p>
      </dgm:t>
    </dgm:pt>
    <dgm:pt modelId="{BAE37113-E031-4EDF-82A3-778B33BB9E35}" type="sibTrans" cxnId="{F1CCD29D-BAA7-41A5-A653-6BD8F90A07D0}">
      <dgm:prSet/>
      <dgm:spPr/>
      <dgm:t>
        <a:bodyPr/>
        <a:lstStyle/>
        <a:p>
          <a:endParaRPr lang="en-US"/>
        </a:p>
      </dgm:t>
    </dgm:pt>
    <dgm:pt modelId="{5CD24888-E345-470E-B00B-331ABF2AD612}" type="pres">
      <dgm:prSet presAssocID="{59BB93E2-C503-4E1A-86BF-7575B9F6207A}" presName="root" presStyleCnt="0">
        <dgm:presLayoutVars>
          <dgm:dir/>
          <dgm:resizeHandles val="exact"/>
        </dgm:presLayoutVars>
      </dgm:prSet>
      <dgm:spPr/>
    </dgm:pt>
    <dgm:pt modelId="{2E93FAD3-2224-4207-B325-9BAE35A0E671}" type="pres">
      <dgm:prSet presAssocID="{A8F01B65-2FF5-4D87-B67E-73A8FBAB21C8}" presName="compNode" presStyleCnt="0"/>
      <dgm:spPr/>
    </dgm:pt>
    <dgm:pt modelId="{DFD94A4C-5A87-428E-BF6D-8D09091EA8B9}" type="pres">
      <dgm:prSet presAssocID="{A8F01B65-2FF5-4D87-B67E-73A8FBAB21C8}" presName="bgRect" presStyleLbl="bgShp" presStyleIdx="0" presStyleCnt="4"/>
      <dgm:spPr/>
    </dgm:pt>
    <dgm:pt modelId="{DC00711B-6CD7-4A3A-8F02-120FF5028B40}" type="pres">
      <dgm:prSet presAssocID="{A8F01B65-2FF5-4D87-B67E-73A8FBAB21C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انفجار"/>
        </a:ext>
      </dgm:extLst>
    </dgm:pt>
    <dgm:pt modelId="{1A4EAAC5-FF12-49AE-9CEA-8B0AE2CBC44B}" type="pres">
      <dgm:prSet presAssocID="{A8F01B65-2FF5-4D87-B67E-73A8FBAB21C8}" presName="spaceRect" presStyleCnt="0"/>
      <dgm:spPr/>
    </dgm:pt>
    <dgm:pt modelId="{61B9B26B-FAE6-46D2-94EC-E18A66CDAE5D}" type="pres">
      <dgm:prSet presAssocID="{A8F01B65-2FF5-4D87-B67E-73A8FBAB21C8}" presName="parTx" presStyleLbl="revTx" presStyleIdx="0" presStyleCnt="4">
        <dgm:presLayoutVars>
          <dgm:chMax val="0"/>
          <dgm:chPref val="0"/>
        </dgm:presLayoutVars>
      </dgm:prSet>
      <dgm:spPr/>
    </dgm:pt>
    <dgm:pt modelId="{2EBC6E18-82D4-46D8-BC04-AA4D5D027598}" type="pres">
      <dgm:prSet presAssocID="{1F08AB4E-A5A0-44CC-BCAD-FD7DC3182EFF}" presName="sibTrans" presStyleCnt="0"/>
      <dgm:spPr/>
    </dgm:pt>
    <dgm:pt modelId="{031B0DFC-1F48-4565-BEF9-B2B8ED826D2C}" type="pres">
      <dgm:prSet presAssocID="{3A3A3102-69D4-47C4-8FFD-37C746905BAC}" presName="compNode" presStyleCnt="0"/>
      <dgm:spPr/>
    </dgm:pt>
    <dgm:pt modelId="{73DEE48C-5B75-4F5B-A6F5-2149A60EDF4B}" type="pres">
      <dgm:prSet presAssocID="{3A3A3102-69D4-47C4-8FFD-37C746905BAC}" presName="bgRect" presStyleLbl="bgShp" presStyleIdx="1" presStyleCnt="4"/>
      <dgm:spPr/>
    </dgm:pt>
    <dgm:pt modelId="{1D8388BD-9C42-45EB-A7EF-F5B512BAD0E7}" type="pres">
      <dgm:prSet presAssocID="{3A3A3102-69D4-47C4-8FFD-37C746905BA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762AEF70-5146-4903-9E05-D8424762333C}" type="pres">
      <dgm:prSet presAssocID="{3A3A3102-69D4-47C4-8FFD-37C746905BAC}" presName="spaceRect" presStyleCnt="0"/>
      <dgm:spPr/>
    </dgm:pt>
    <dgm:pt modelId="{F59BA428-B5EB-4017-B0B1-6A6AB403BAF5}" type="pres">
      <dgm:prSet presAssocID="{3A3A3102-69D4-47C4-8FFD-37C746905BAC}" presName="parTx" presStyleLbl="revTx" presStyleIdx="1" presStyleCnt="4">
        <dgm:presLayoutVars>
          <dgm:chMax val="0"/>
          <dgm:chPref val="0"/>
        </dgm:presLayoutVars>
      </dgm:prSet>
      <dgm:spPr/>
    </dgm:pt>
    <dgm:pt modelId="{673D6909-B9B9-4F3B-BE81-D429D053B284}" type="pres">
      <dgm:prSet presAssocID="{E30B1E3A-3FBA-464C-8462-71DAEF7C274A}" presName="sibTrans" presStyleCnt="0"/>
      <dgm:spPr/>
    </dgm:pt>
    <dgm:pt modelId="{4C14892C-13D0-4B50-86FB-1762007E9C32}" type="pres">
      <dgm:prSet presAssocID="{9C56DD41-D06F-4FAB-886B-811387B3A721}" presName="compNode" presStyleCnt="0"/>
      <dgm:spPr/>
    </dgm:pt>
    <dgm:pt modelId="{575DA580-6C83-46B5-856C-3B40D70D18B7}" type="pres">
      <dgm:prSet presAssocID="{9C56DD41-D06F-4FAB-886B-811387B3A721}" presName="bgRect" presStyleLbl="bgShp" presStyleIdx="2" presStyleCnt="4"/>
      <dgm:spPr/>
    </dgm:pt>
    <dgm:pt modelId="{12320A53-DFA8-4539-BC9C-4D32F6D38933}" type="pres">
      <dgm:prSet presAssocID="{9C56DD41-D06F-4FAB-886B-811387B3A72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31574146-FE72-4808-852D-1622FEA68FF6}" type="pres">
      <dgm:prSet presAssocID="{9C56DD41-D06F-4FAB-886B-811387B3A721}" presName="spaceRect" presStyleCnt="0"/>
      <dgm:spPr/>
    </dgm:pt>
    <dgm:pt modelId="{F293CF10-92B1-4177-BECA-B2E3F03D4CA3}" type="pres">
      <dgm:prSet presAssocID="{9C56DD41-D06F-4FAB-886B-811387B3A721}" presName="parTx" presStyleLbl="revTx" presStyleIdx="2" presStyleCnt="4">
        <dgm:presLayoutVars>
          <dgm:chMax val="0"/>
          <dgm:chPref val="0"/>
        </dgm:presLayoutVars>
      </dgm:prSet>
      <dgm:spPr/>
    </dgm:pt>
    <dgm:pt modelId="{B337BDE3-828E-4F96-8242-C18314FCC584}" type="pres">
      <dgm:prSet presAssocID="{5E99C99B-8684-497A-831D-523DD24A6B6A}" presName="sibTrans" presStyleCnt="0"/>
      <dgm:spPr/>
    </dgm:pt>
    <dgm:pt modelId="{496584B0-543C-4A62-BA12-F17909454739}" type="pres">
      <dgm:prSet presAssocID="{0A43C5E7-EC99-4DB8-8A52-FAD6A2C9A670}" presName="compNode" presStyleCnt="0"/>
      <dgm:spPr/>
    </dgm:pt>
    <dgm:pt modelId="{5F6E326D-7621-4358-A58F-615C83C98190}" type="pres">
      <dgm:prSet presAssocID="{0A43C5E7-EC99-4DB8-8A52-FAD6A2C9A670}" presName="bgRect" presStyleLbl="bgShp" presStyleIdx="3" presStyleCnt="4"/>
      <dgm:spPr/>
    </dgm:pt>
    <dgm:pt modelId="{3D26E18C-A0BD-4CF2-B2B6-7718E66FD1BB}" type="pres">
      <dgm:prSet presAssocID="{0A43C5E7-EC99-4DB8-8A52-FAD6A2C9A67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عالم"/>
        </a:ext>
      </dgm:extLst>
    </dgm:pt>
    <dgm:pt modelId="{FF18A687-B2E6-4F6D-AE26-C7797B23C537}" type="pres">
      <dgm:prSet presAssocID="{0A43C5E7-EC99-4DB8-8A52-FAD6A2C9A670}" presName="spaceRect" presStyleCnt="0"/>
      <dgm:spPr/>
    </dgm:pt>
    <dgm:pt modelId="{3D02B9A4-3591-436A-9D65-A8D817510E1D}" type="pres">
      <dgm:prSet presAssocID="{0A43C5E7-EC99-4DB8-8A52-FAD6A2C9A67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129FA03-B22A-46A1-9DB4-AB425D387384}" type="presOf" srcId="{3A3A3102-69D4-47C4-8FFD-37C746905BAC}" destId="{F59BA428-B5EB-4017-B0B1-6A6AB403BAF5}" srcOrd="0" destOrd="0" presId="urn:microsoft.com/office/officeart/2018/2/layout/IconVerticalSolidList"/>
    <dgm:cxn modelId="{DC21C47C-B034-4418-8EAE-4A8907B4DDFD}" type="presOf" srcId="{A8F01B65-2FF5-4D87-B67E-73A8FBAB21C8}" destId="{61B9B26B-FAE6-46D2-94EC-E18A66CDAE5D}" srcOrd="0" destOrd="0" presId="urn:microsoft.com/office/officeart/2018/2/layout/IconVerticalSolidList"/>
    <dgm:cxn modelId="{05F1438D-B1E6-43AA-AFFA-3E871B87CB3A}" srcId="{59BB93E2-C503-4E1A-86BF-7575B9F6207A}" destId="{A8F01B65-2FF5-4D87-B67E-73A8FBAB21C8}" srcOrd="0" destOrd="0" parTransId="{8C56B3FE-E014-4C03-8A18-24093D315AF3}" sibTransId="{1F08AB4E-A5A0-44CC-BCAD-FD7DC3182EFF}"/>
    <dgm:cxn modelId="{F1CCD29D-BAA7-41A5-A653-6BD8F90A07D0}" srcId="{59BB93E2-C503-4E1A-86BF-7575B9F6207A}" destId="{0A43C5E7-EC99-4DB8-8A52-FAD6A2C9A670}" srcOrd="3" destOrd="0" parTransId="{F3B10D82-BC87-429C-8E48-E1EE7ADC377B}" sibTransId="{BAE37113-E031-4EDF-82A3-778B33BB9E35}"/>
    <dgm:cxn modelId="{134012CE-894E-43D4-947B-D5EA922324B8}" type="presOf" srcId="{59BB93E2-C503-4E1A-86BF-7575B9F6207A}" destId="{5CD24888-E345-470E-B00B-331ABF2AD612}" srcOrd="0" destOrd="0" presId="urn:microsoft.com/office/officeart/2018/2/layout/IconVerticalSolidList"/>
    <dgm:cxn modelId="{EE2592D4-0473-47C7-8747-74D4F44919EA}" srcId="{59BB93E2-C503-4E1A-86BF-7575B9F6207A}" destId="{3A3A3102-69D4-47C4-8FFD-37C746905BAC}" srcOrd="1" destOrd="0" parTransId="{9ABFF1F2-60E2-4141-891F-9CE28321EAE9}" sibTransId="{E30B1E3A-3FBA-464C-8462-71DAEF7C274A}"/>
    <dgm:cxn modelId="{EDFE42D9-62DD-4437-950D-D60AE4A20947}" type="presOf" srcId="{0A43C5E7-EC99-4DB8-8A52-FAD6A2C9A670}" destId="{3D02B9A4-3591-436A-9D65-A8D817510E1D}" srcOrd="0" destOrd="0" presId="urn:microsoft.com/office/officeart/2018/2/layout/IconVerticalSolidList"/>
    <dgm:cxn modelId="{A56EFBED-D01B-40D6-A856-F2FBFCE8FFD7}" type="presOf" srcId="{9C56DD41-D06F-4FAB-886B-811387B3A721}" destId="{F293CF10-92B1-4177-BECA-B2E3F03D4CA3}" srcOrd="0" destOrd="0" presId="urn:microsoft.com/office/officeart/2018/2/layout/IconVerticalSolidList"/>
    <dgm:cxn modelId="{76BD7BF6-B605-451D-89ED-16C30C6C6122}" srcId="{59BB93E2-C503-4E1A-86BF-7575B9F6207A}" destId="{9C56DD41-D06F-4FAB-886B-811387B3A721}" srcOrd="2" destOrd="0" parTransId="{0586FD71-522A-4A8A-AA3F-5C0003616FAC}" sibTransId="{5E99C99B-8684-497A-831D-523DD24A6B6A}"/>
    <dgm:cxn modelId="{144AE381-AFA0-4EF6-8194-1AA84073B7A7}" type="presParOf" srcId="{5CD24888-E345-470E-B00B-331ABF2AD612}" destId="{2E93FAD3-2224-4207-B325-9BAE35A0E671}" srcOrd="0" destOrd="0" presId="urn:microsoft.com/office/officeart/2018/2/layout/IconVerticalSolidList"/>
    <dgm:cxn modelId="{6A3C668D-3D5A-4274-8052-15C835B14735}" type="presParOf" srcId="{2E93FAD3-2224-4207-B325-9BAE35A0E671}" destId="{DFD94A4C-5A87-428E-BF6D-8D09091EA8B9}" srcOrd="0" destOrd="0" presId="urn:microsoft.com/office/officeart/2018/2/layout/IconVerticalSolidList"/>
    <dgm:cxn modelId="{F4BEC297-2FE4-4901-91F5-5108743065C3}" type="presParOf" srcId="{2E93FAD3-2224-4207-B325-9BAE35A0E671}" destId="{DC00711B-6CD7-4A3A-8F02-120FF5028B40}" srcOrd="1" destOrd="0" presId="urn:microsoft.com/office/officeart/2018/2/layout/IconVerticalSolidList"/>
    <dgm:cxn modelId="{8E121D0C-3377-4B71-95BF-4D99FBBAD773}" type="presParOf" srcId="{2E93FAD3-2224-4207-B325-9BAE35A0E671}" destId="{1A4EAAC5-FF12-49AE-9CEA-8B0AE2CBC44B}" srcOrd="2" destOrd="0" presId="urn:microsoft.com/office/officeart/2018/2/layout/IconVerticalSolidList"/>
    <dgm:cxn modelId="{AC4520F8-E330-45C9-8A56-83836DDC9F6A}" type="presParOf" srcId="{2E93FAD3-2224-4207-B325-9BAE35A0E671}" destId="{61B9B26B-FAE6-46D2-94EC-E18A66CDAE5D}" srcOrd="3" destOrd="0" presId="urn:microsoft.com/office/officeart/2018/2/layout/IconVerticalSolidList"/>
    <dgm:cxn modelId="{139E1196-C288-4205-B732-0B0B2221B3E1}" type="presParOf" srcId="{5CD24888-E345-470E-B00B-331ABF2AD612}" destId="{2EBC6E18-82D4-46D8-BC04-AA4D5D027598}" srcOrd="1" destOrd="0" presId="urn:microsoft.com/office/officeart/2018/2/layout/IconVerticalSolidList"/>
    <dgm:cxn modelId="{2E4E1D77-FF66-4FCA-A311-5DC23C7E93DA}" type="presParOf" srcId="{5CD24888-E345-470E-B00B-331ABF2AD612}" destId="{031B0DFC-1F48-4565-BEF9-B2B8ED826D2C}" srcOrd="2" destOrd="0" presId="urn:microsoft.com/office/officeart/2018/2/layout/IconVerticalSolidList"/>
    <dgm:cxn modelId="{FA1F475B-643D-417F-BC45-130CA2063D6D}" type="presParOf" srcId="{031B0DFC-1F48-4565-BEF9-B2B8ED826D2C}" destId="{73DEE48C-5B75-4F5B-A6F5-2149A60EDF4B}" srcOrd="0" destOrd="0" presId="urn:microsoft.com/office/officeart/2018/2/layout/IconVerticalSolidList"/>
    <dgm:cxn modelId="{ED041EB6-58DA-436E-B66C-FBD537761BA4}" type="presParOf" srcId="{031B0DFC-1F48-4565-BEF9-B2B8ED826D2C}" destId="{1D8388BD-9C42-45EB-A7EF-F5B512BAD0E7}" srcOrd="1" destOrd="0" presId="urn:microsoft.com/office/officeart/2018/2/layout/IconVerticalSolidList"/>
    <dgm:cxn modelId="{24246DD6-3D4E-4330-B8AB-2E25AAAA4657}" type="presParOf" srcId="{031B0DFC-1F48-4565-BEF9-B2B8ED826D2C}" destId="{762AEF70-5146-4903-9E05-D8424762333C}" srcOrd="2" destOrd="0" presId="urn:microsoft.com/office/officeart/2018/2/layout/IconVerticalSolidList"/>
    <dgm:cxn modelId="{5D095AB9-F8E5-495D-9892-2044D12FF5E9}" type="presParOf" srcId="{031B0DFC-1F48-4565-BEF9-B2B8ED826D2C}" destId="{F59BA428-B5EB-4017-B0B1-6A6AB403BAF5}" srcOrd="3" destOrd="0" presId="urn:microsoft.com/office/officeart/2018/2/layout/IconVerticalSolidList"/>
    <dgm:cxn modelId="{81E7C522-8F02-4575-985F-467DFC772329}" type="presParOf" srcId="{5CD24888-E345-470E-B00B-331ABF2AD612}" destId="{673D6909-B9B9-4F3B-BE81-D429D053B284}" srcOrd="3" destOrd="0" presId="urn:microsoft.com/office/officeart/2018/2/layout/IconVerticalSolidList"/>
    <dgm:cxn modelId="{C13DE83F-76EB-4F3D-9C81-FAF5C8FDE0D1}" type="presParOf" srcId="{5CD24888-E345-470E-B00B-331ABF2AD612}" destId="{4C14892C-13D0-4B50-86FB-1762007E9C32}" srcOrd="4" destOrd="0" presId="urn:microsoft.com/office/officeart/2018/2/layout/IconVerticalSolidList"/>
    <dgm:cxn modelId="{EB2C2EC4-3E97-4168-8353-7145E5FC9EE2}" type="presParOf" srcId="{4C14892C-13D0-4B50-86FB-1762007E9C32}" destId="{575DA580-6C83-46B5-856C-3B40D70D18B7}" srcOrd="0" destOrd="0" presId="urn:microsoft.com/office/officeart/2018/2/layout/IconVerticalSolidList"/>
    <dgm:cxn modelId="{8263CBA9-CAA0-4908-8A14-A586BB372FB8}" type="presParOf" srcId="{4C14892C-13D0-4B50-86FB-1762007E9C32}" destId="{12320A53-DFA8-4539-BC9C-4D32F6D38933}" srcOrd="1" destOrd="0" presId="urn:microsoft.com/office/officeart/2018/2/layout/IconVerticalSolidList"/>
    <dgm:cxn modelId="{F0CE7698-77BC-472C-818B-6F71297C580F}" type="presParOf" srcId="{4C14892C-13D0-4B50-86FB-1762007E9C32}" destId="{31574146-FE72-4808-852D-1622FEA68FF6}" srcOrd="2" destOrd="0" presId="urn:microsoft.com/office/officeart/2018/2/layout/IconVerticalSolidList"/>
    <dgm:cxn modelId="{5C2966BA-6F16-4A9A-B60B-05839F8B9D87}" type="presParOf" srcId="{4C14892C-13D0-4B50-86FB-1762007E9C32}" destId="{F293CF10-92B1-4177-BECA-B2E3F03D4CA3}" srcOrd="3" destOrd="0" presId="urn:microsoft.com/office/officeart/2018/2/layout/IconVerticalSolidList"/>
    <dgm:cxn modelId="{83626556-3819-436D-BBE3-7A7202189920}" type="presParOf" srcId="{5CD24888-E345-470E-B00B-331ABF2AD612}" destId="{B337BDE3-828E-4F96-8242-C18314FCC584}" srcOrd="5" destOrd="0" presId="urn:microsoft.com/office/officeart/2018/2/layout/IconVerticalSolidList"/>
    <dgm:cxn modelId="{CABCB1CC-E09A-4D73-BEB2-082B8E82A167}" type="presParOf" srcId="{5CD24888-E345-470E-B00B-331ABF2AD612}" destId="{496584B0-543C-4A62-BA12-F17909454739}" srcOrd="6" destOrd="0" presId="urn:microsoft.com/office/officeart/2018/2/layout/IconVerticalSolidList"/>
    <dgm:cxn modelId="{CCB7ACB3-15BF-4302-96F0-CEFE5701A198}" type="presParOf" srcId="{496584B0-543C-4A62-BA12-F17909454739}" destId="{5F6E326D-7621-4358-A58F-615C83C98190}" srcOrd="0" destOrd="0" presId="urn:microsoft.com/office/officeart/2018/2/layout/IconVerticalSolidList"/>
    <dgm:cxn modelId="{9BD15437-DE48-49D1-8EB1-62D3FAEA8E7C}" type="presParOf" srcId="{496584B0-543C-4A62-BA12-F17909454739}" destId="{3D26E18C-A0BD-4CF2-B2B6-7718E66FD1BB}" srcOrd="1" destOrd="0" presId="urn:microsoft.com/office/officeart/2018/2/layout/IconVerticalSolidList"/>
    <dgm:cxn modelId="{85917B64-E6E6-40E9-A5E3-EB6943626064}" type="presParOf" srcId="{496584B0-543C-4A62-BA12-F17909454739}" destId="{FF18A687-B2E6-4F6D-AE26-C7797B23C537}" srcOrd="2" destOrd="0" presId="urn:microsoft.com/office/officeart/2018/2/layout/IconVerticalSolidList"/>
    <dgm:cxn modelId="{C231EC3E-8A48-436F-A9A9-6519DB287AA6}" type="presParOf" srcId="{496584B0-543C-4A62-BA12-F17909454739}" destId="{3D02B9A4-3591-436A-9D65-A8D817510E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0E04E7-6706-4166-A35D-BBD3FB6D41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9B9C90-7037-4194-B2EC-0587A2B5CBF6}">
      <dgm:prSet/>
      <dgm:spPr/>
      <dgm:t>
        <a:bodyPr/>
        <a:lstStyle/>
        <a:p>
          <a:r>
            <a:rPr lang="en-US" b="1"/>
            <a:t>face </a:t>
          </a:r>
          <a:r>
            <a:rPr lang="en-US"/>
            <a:t>:</a:t>
          </a:r>
        </a:p>
      </dgm:t>
    </dgm:pt>
    <dgm:pt modelId="{9197C38A-1109-414A-BA59-E6BF05938210}" type="parTrans" cxnId="{86A625AD-454A-4A39-B30F-DDEFD63795D6}">
      <dgm:prSet/>
      <dgm:spPr/>
      <dgm:t>
        <a:bodyPr/>
        <a:lstStyle/>
        <a:p>
          <a:endParaRPr lang="en-US"/>
        </a:p>
      </dgm:t>
    </dgm:pt>
    <dgm:pt modelId="{CF7AB491-D04E-4F29-AF00-7E9DC1801796}" type="sibTrans" cxnId="{86A625AD-454A-4A39-B30F-DDEFD63795D6}">
      <dgm:prSet/>
      <dgm:spPr/>
      <dgm:t>
        <a:bodyPr/>
        <a:lstStyle/>
        <a:p>
          <a:endParaRPr lang="en-US"/>
        </a:p>
      </dgm:t>
    </dgm:pt>
    <dgm:pt modelId="{1111B565-8E42-4A08-9CDE-BE428BE47D90}">
      <dgm:prSet/>
      <dgm:spPr/>
      <dgm:t>
        <a:bodyPr/>
        <a:lstStyle/>
        <a:p>
          <a:r>
            <a:rPr lang="en-US"/>
            <a:t>The central face has deeper skin appendages and excellent blood supply, resulting in a greater</a:t>
          </a:r>
        </a:p>
      </dgm:t>
    </dgm:pt>
    <dgm:pt modelId="{8E162FAF-7603-4E82-9AC2-72CFF8C15E46}" type="parTrans" cxnId="{33948FD6-CBE3-44BD-A8C6-37CD0DECE05B}">
      <dgm:prSet/>
      <dgm:spPr/>
      <dgm:t>
        <a:bodyPr/>
        <a:lstStyle/>
        <a:p>
          <a:endParaRPr lang="en-US"/>
        </a:p>
      </dgm:t>
    </dgm:pt>
    <dgm:pt modelId="{1B85ACC0-5F46-4155-8AB6-04F11F547485}" type="sibTrans" cxnId="{33948FD6-CBE3-44BD-A8C6-37CD0DECE05B}">
      <dgm:prSet/>
      <dgm:spPr/>
      <dgm:t>
        <a:bodyPr/>
        <a:lstStyle/>
        <a:p>
          <a:endParaRPr lang="en-US"/>
        </a:p>
      </dgm:t>
    </dgm:pt>
    <dgm:pt modelId="{47FDDA64-7082-4AD2-985E-D73C4EA529BE}">
      <dgm:prSet/>
      <dgm:spPr/>
      <dgm:t>
        <a:bodyPr/>
        <a:lstStyle/>
        <a:p>
          <a:r>
            <a:rPr lang="en-US"/>
            <a:t>healing capacity.</a:t>
          </a:r>
        </a:p>
      </dgm:t>
    </dgm:pt>
    <dgm:pt modelId="{9651AA94-7DF4-42D6-96A2-12728AE138C1}" type="parTrans" cxnId="{CA0D6458-A1B1-4CD9-B652-A8C2AFF93905}">
      <dgm:prSet/>
      <dgm:spPr/>
      <dgm:t>
        <a:bodyPr/>
        <a:lstStyle/>
        <a:p>
          <a:endParaRPr lang="en-US"/>
        </a:p>
      </dgm:t>
    </dgm:pt>
    <dgm:pt modelId="{37F49683-ECC2-4E92-9048-68FBCBFBD8CE}" type="sibTrans" cxnId="{CA0D6458-A1B1-4CD9-B652-A8C2AFF93905}">
      <dgm:prSet/>
      <dgm:spPr/>
      <dgm:t>
        <a:bodyPr/>
        <a:lstStyle/>
        <a:p>
          <a:endParaRPr lang="en-US"/>
        </a:p>
      </dgm:t>
    </dgm:pt>
    <dgm:pt modelId="{A0FA0105-8DB3-491E-80B6-C2CDEA7C90D2}">
      <dgm:prSet/>
      <dgm:spPr/>
      <dgm:t>
        <a:bodyPr/>
        <a:lstStyle/>
        <a:p>
          <a:r>
            <a:rPr lang="en-US" dirty="0"/>
            <a:t>Assessed using the subunit principle: When greater than 50% of a subunit requires grafting, use unmeshed sheet grafts.</a:t>
          </a:r>
        </a:p>
      </dgm:t>
    </dgm:pt>
    <dgm:pt modelId="{83C701DD-C591-493E-AC86-E3D72941AF47}" type="parTrans" cxnId="{473B6A24-6C18-4EBF-BFFD-7B83A5247B17}">
      <dgm:prSet/>
      <dgm:spPr/>
      <dgm:t>
        <a:bodyPr/>
        <a:lstStyle/>
        <a:p>
          <a:endParaRPr lang="en-US"/>
        </a:p>
      </dgm:t>
    </dgm:pt>
    <dgm:pt modelId="{DC7CA947-4CC9-40A2-B419-DD56D4942FBF}" type="sibTrans" cxnId="{473B6A24-6C18-4EBF-BFFD-7B83A5247B17}">
      <dgm:prSet/>
      <dgm:spPr/>
      <dgm:t>
        <a:bodyPr/>
        <a:lstStyle/>
        <a:p>
          <a:endParaRPr lang="en-US"/>
        </a:p>
      </dgm:t>
    </dgm:pt>
    <dgm:pt modelId="{AADFE223-006F-4D84-B988-9E894CE793EE}">
      <dgm:prSet/>
      <dgm:spPr/>
      <dgm:t>
        <a:bodyPr/>
        <a:lstStyle/>
        <a:p>
          <a:r>
            <a:rPr lang="en-US"/>
            <a:t>Thicker grafts are preferable on the face.</a:t>
          </a:r>
        </a:p>
      </dgm:t>
    </dgm:pt>
    <dgm:pt modelId="{9A64CFFE-0C58-477B-99F3-DEC04FC07F7B}" type="parTrans" cxnId="{4D536258-6FF5-459D-8DE4-A4739EBA633E}">
      <dgm:prSet/>
      <dgm:spPr/>
      <dgm:t>
        <a:bodyPr/>
        <a:lstStyle/>
        <a:p>
          <a:endParaRPr lang="en-US"/>
        </a:p>
      </dgm:t>
    </dgm:pt>
    <dgm:pt modelId="{F582475E-4DB6-4831-A9E8-56DF99BD05EC}" type="sibTrans" cxnId="{4D536258-6FF5-459D-8DE4-A4739EBA633E}">
      <dgm:prSet/>
      <dgm:spPr/>
      <dgm:t>
        <a:bodyPr/>
        <a:lstStyle/>
        <a:p>
          <a:endParaRPr lang="en-US"/>
        </a:p>
      </dgm:t>
    </dgm:pt>
    <dgm:pt modelId="{97CB5D9E-8599-4425-B601-9C9DBFD2C7B8}">
      <dgm:prSet/>
      <dgm:spPr/>
      <dgm:t>
        <a:bodyPr/>
        <a:lstStyle/>
        <a:p>
          <a:r>
            <a:rPr lang="en-US"/>
            <a:t>Full thickness graft is the choice.</a:t>
          </a:r>
        </a:p>
      </dgm:t>
    </dgm:pt>
    <dgm:pt modelId="{E53F9A9D-3F11-4B63-BBEE-4E64C6F7C3DF}" type="parTrans" cxnId="{A1937D3A-BB93-4475-948B-565CF377147A}">
      <dgm:prSet/>
      <dgm:spPr/>
      <dgm:t>
        <a:bodyPr/>
        <a:lstStyle/>
        <a:p>
          <a:endParaRPr lang="en-US"/>
        </a:p>
      </dgm:t>
    </dgm:pt>
    <dgm:pt modelId="{1A0893AB-5636-4A88-8BBF-4511B4C4E555}" type="sibTrans" cxnId="{A1937D3A-BB93-4475-948B-565CF377147A}">
      <dgm:prSet/>
      <dgm:spPr/>
      <dgm:t>
        <a:bodyPr/>
        <a:lstStyle/>
        <a:p>
          <a:endParaRPr lang="en-US"/>
        </a:p>
      </dgm:t>
    </dgm:pt>
    <dgm:pt modelId="{857289B9-AA41-43CA-81A4-377717992A2A}">
      <dgm:prSet/>
      <dgm:spPr/>
      <dgm:t>
        <a:bodyPr/>
        <a:lstStyle/>
        <a:p>
          <a:r>
            <a:rPr lang="en-US"/>
            <a:t>Facial grafting should be performed less than 2 weeks from the time of injury to decrease</a:t>
          </a:r>
        </a:p>
      </dgm:t>
    </dgm:pt>
    <dgm:pt modelId="{BBDF493A-7935-4CCF-BFBA-D9738D138D42}" type="parTrans" cxnId="{3AB37F37-6795-4642-AF1F-418A644529EA}">
      <dgm:prSet/>
      <dgm:spPr/>
      <dgm:t>
        <a:bodyPr/>
        <a:lstStyle/>
        <a:p>
          <a:endParaRPr lang="en-US"/>
        </a:p>
      </dgm:t>
    </dgm:pt>
    <dgm:pt modelId="{6A8CECC0-17CA-4A9E-930F-4EDB38971DB2}" type="sibTrans" cxnId="{3AB37F37-6795-4642-AF1F-418A644529EA}">
      <dgm:prSet/>
      <dgm:spPr/>
      <dgm:t>
        <a:bodyPr/>
        <a:lstStyle/>
        <a:p>
          <a:endParaRPr lang="en-US"/>
        </a:p>
      </dgm:t>
    </dgm:pt>
    <dgm:pt modelId="{38EA4BA6-D897-40A3-BA0E-4143C1FC4658}">
      <dgm:prSet/>
      <dgm:spPr/>
      <dgm:t>
        <a:bodyPr/>
        <a:lstStyle/>
        <a:p>
          <a:r>
            <a:rPr lang="en-US"/>
            <a:t>scarring.</a:t>
          </a:r>
        </a:p>
      </dgm:t>
    </dgm:pt>
    <dgm:pt modelId="{704B24F1-D40E-4E9B-8C63-5EA56F8C8A36}" type="parTrans" cxnId="{CAF5DFCE-B39A-4950-B97B-506F944D92F9}">
      <dgm:prSet/>
      <dgm:spPr/>
      <dgm:t>
        <a:bodyPr/>
        <a:lstStyle/>
        <a:p>
          <a:endParaRPr lang="en-US"/>
        </a:p>
      </dgm:t>
    </dgm:pt>
    <dgm:pt modelId="{96131441-3688-4196-97F7-FEC2E3DB2449}" type="sibTrans" cxnId="{CAF5DFCE-B39A-4950-B97B-506F944D92F9}">
      <dgm:prSet/>
      <dgm:spPr/>
      <dgm:t>
        <a:bodyPr/>
        <a:lstStyle/>
        <a:p>
          <a:endParaRPr lang="en-US"/>
        </a:p>
      </dgm:t>
    </dgm:pt>
    <dgm:pt modelId="{B7A3E9BF-CB44-433B-8E41-79B16925E3EC}" type="pres">
      <dgm:prSet presAssocID="{F80E04E7-6706-4166-A35D-BBD3FB6D41D8}" presName="linear" presStyleCnt="0">
        <dgm:presLayoutVars>
          <dgm:animLvl val="lvl"/>
          <dgm:resizeHandles val="exact"/>
        </dgm:presLayoutVars>
      </dgm:prSet>
      <dgm:spPr/>
    </dgm:pt>
    <dgm:pt modelId="{E8A62A6E-507C-4CB8-940C-3438EB006626}" type="pres">
      <dgm:prSet presAssocID="{269B9C90-7037-4194-B2EC-0587A2B5CBF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4D8C48C-D04E-4B1E-B8FF-F399718A9BC3}" type="pres">
      <dgm:prSet presAssocID="{269B9C90-7037-4194-B2EC-0587A2B5CBF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D7EC81B-6060-44B6-A44C-0183A96E1F36}" type="presOf" srcId="{F80E04E7-6706-4166-A35D-BBD3FB6D41D8}" destId="{B7A3E9BF-CB44-433B-8E41-79B16925E3EC}" srcOrd="0" destOrd="0" presId="urn:microsoft.com/office/officeart/2005/8/layout/vList2"/>
    <dgm:cxn modelId="{473B6A24-6C18-4EBF-BFFD-7B83A5247B17}" srcId="{269B9C90-7037-4194-B2EC-0587A2B5CBF6}" destId="{A0FA0105-8DB3-491E-80B6-C2CDEA7C90D2}" srcOrd="2" destOrd="0" parTransId="{83C701DD-C591-493E-AC86-E3D72941AF47}" sibTransId="{DC7CA947-4CC9-40A2-B419-DD56D4942FBF}"/>
    <dgm:cxn modelId="{1734A629-BC25-4A9A-AE53-1C2E1C804986}" type="presOf" srcId="{857289B9-AA41-43CA-81A4-377717992A2A}" destId="{C4D8C48C-D04E-4B1E-B8FF-F399718A9BC3}" srcOrd="0" destOrd="5" presId="urn:microsoft.com/office/officeart/2005/8/layout/vList2"/>
    <dgm:cxn modelId="{3AB37F37-6795-4642-AF1F-418A644529EA}" srcId="{269B9C90-7037-4194-B2EC-0587A2B5CBF6}" destId="{857289B9-AA41-43CA-81A4-377717992A2A}" srcOrd="5" destOrd="0" parTransId="{BBDF493A-7935-4CCF-BFBA-D9738D138D42}" sibTransId="{6A8CECC0-17CA-4A9E-930F-4EDB38971DB2}"/>
    <dgm:cxn modelId="{A1937D3A-BB93-4475-948B-565CF377147A}" srcId="{269B9C90-7037-4194-B2EC-0587A2B5CBF6}" destId="{97CB5D9E-8599-4425-B601-9C9DBFD2C7B8}" srcOrd="4" destOrd="0" parTransId="{E53F9A9D-3F11-4B63-BBEE-4E64C6F7C3DF}" sibTransId="{1A0893AB-5636-4A88-8BBF-4511B4C4E555}"/>
    <dgm:cxn modelId="{1346D86B-2AC1-4029-8A85-36CAF9787CEC}" type="presOf" srcId="{AADFE223-006F-4D84-B988-9E894CE793EE}" destId="{C4D8C48C-D04E-4B1E-B8FF-F399718A9BC3}" srcOrd="0" destOrd="3" presId="urn:microsoft.com/office/officeart/2005/8/layout/vList2"/>
    <dgm:cxn modelId="{4D536258-6FF5-459D-8DE4-A4739EBA633E}" srcId="{269B9C90-7037-4194-B2EC-0587A2B5CBF6}" destId="{AADFE223-006F-4D84-B988-9E894CE793EE}" srcOrd="3" destOrd="0" parTransId="{9A64CFFE-0C58-477B-99F3-DEC04FC07F7B}" sibTransId="{F582475E-4DB6-4831-A9E8-56DF99BD05EC}"/>
    <dgm:cxn modelId="{CA0D6458-A1B1-4CD9-B652-A8C2AFF93905}" srcId="{269B9C90-7037-4194-B2EC-0587A2B5CBF6}" destId="{47FDDA64-7082-4AD2-985E-D73C4EA529BE}" srcOrd="1" destOrd="0" parTransId="{9651AA94-7DF4-42D6-96A2-12728AE138C1}" sibTransId="{37F49683-ECC2-4E92-9048-68FBCBFBD8CE}"/>
    <dgm:cxn modelId="{7832B278-2E94-430C-A4A8-59FAD4D96BC2}" type="presOf" srcId="{38EA4BA6-D897-40A3-BA0E-4143C1FC4658}" destId="{C4D8C48C-D04E-4B1E-B8FF-F399718A9BC3}" srcOrd="0" destOrd="6" presId="urn:microsoft.com/office/officeart/2005/8/layout/vList2"/>
    <dgm:cxn modelId="{D6F23EA3-0958-4C20-8A5F-54B910C4E830}" type="presOf" srcId="{97CB5D9E-8599-4425-B601-9C9DBFD2C7B8}" destId="{C4D8C48C-D04E-4B1E-B8FF-F399718A9BC3}" srcOrd="0" destOrd="4" presId="urn:microsoft.com/office/officeart/2005/8/layout/vList2"/>
    <dgm:cxn modelId="{86A625AD-454A-4A39-B30F-DDEFD63795D6}" srcId="{F80E04E7-6706-4166-A35D-BBD3FB6D41D8}" destId="{269B9C90-7037-4194-B2EC-0587A2B5CBF6}" srcOrd="0" destOrd="0" parTransId="{9197C38A-1109-414A-BA59-E6BF05938210}" sibTransId="{CF7AB491-D04E-4F29-AF00-7E9DC1801796}"/>
    <dgm:cxn modelId="{9CCD9BC0-7CEB-4A1C-9CD0-58B2955514A5}" type="presOf" srcId="{47FDDA64-7082-4AD2-985E-D73C4EA529BE}" destId="{C4D8C48C-D04E-4B1E-B8FF-F399718A9BC3}" srcOrd="0" destOrd="1" presId="urn:microsoft.com/office/officeart/2005/8/layout/vList2"/>
    <dgm:cxn modelId="{CAF5DFCE-B39A-4950-B97B-506F944D92F9}" srcId="{269B9C90-7037-4194-B2EC-0587A2B5CBF6}" destId="{38EA4BA6-D897-40A3-BA0E-4143C1FC4658}" srcOrd="6" destOrd="0" parTransId="{704B24F1-D40E-4E9B-8C63-5EA56F8C8A36}" sibTransId="{96131441-3688-4196-97F7-FEC2E3DB2449}"/>
    <dgm:cxn modelId="{351242D4-AB94-454E-B105-0FBA61B75C29}" type="presOf" srcId="{A0FA0105-8DB3-491E-80B6-C2CDEA7C90D2}" destId="{C4D8C48C-D04E-4B1E-B8FF-F399718A9BC3}" srcOrd="0" destOrd="2" presId="urn:microsoft.com/office/officeart/2005/8/layout/vList2"/>
    <dgm:cxn modelId="{33948FD6-CBE3-44BD-A8C6-37CD0DECE05B}" srcId="{269B9C90-7037-4194-B2EC-0587A2B5CBF6}" destId="{1111B565-8E42-4A08-9CDE-BE428BE47D90}" srcOrd="0" destOrd="0" parTransId="{8E162FAF-7603-4E82-9AC2-72CFF8C15E46}" sibTransId="{1B85ACC0-5F46-4155-8AB6-04F11F547485}"/>
    <dgm:cxn modelId="{DD082ADF-43DA-4767-A9C3-981EFA18644B}" type="presOf" srcId="{269B9C90-7037-4194-B2EC-0587A2B5CBF6}" destId="{E8A62A6E-507C-4CB8-940C-3438EB006626}" srcOrd="0" destOrd="0" presId="urn:microsoft.com/office/officeart/2005/8/layout/vList2"/>
    <dgm:cxn modelId="{B79B54E1-8876-427F-AACA-222A5982C677}" type="presOf" srcId="{1111B565-8E42-4A08-9CDE-BE428BE47D90}" destId="{C4D8C48C-D04E-4B1E-B8FF-F399718A9BC3}" srcOrd="0" destOrd="0" presId="urn:microsoft.com/office/officeart/2005/8/layout/vList2"/>
    <dgm:cxn modelId="{1408C6B5-54F3-46AD-97A0-A7731506C0DE}" type="presParOf" srcId="{B7A3E9BF-CB44-433B-8E41-79B16925E3EC}" destId="{E8A62A6E-507C-4CB8-940C-3438EB006626}" srcOrd="0" destOrd="0" presId="urn:microsoft.com/office/officeart/2005/8/layout/vList2"/>
    <dgm:cxn modelId="{6F2E1E4F-0FF8-448A-BEB9-8CC6E61D23D1}" type="presParOf" srcId="{B7A3E9BF-CB44-433B-8E41-79B16925E3EC}" destId="{C4D8C48C-D04E-4B1E-B8FF-F399718A9BC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69561D-125C-414A-A96B-DDC669B8DA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8486F90-6E37-4B9A-A5B7-8F5F1F802C22}">
      <dgm:prSet/>
      <dgm:spPr/>
      <dgm:t>
        <a:bodyPr/>
        <a:lstStyle/>
        <a:p>
          <a:r>
            <a:rPr lang="en-US"/>
            <a:t>Silvadene ( 1% silver sulfadiazine )</a:t>
          </a:r>
        </a:p>
      </dgm:t>
    </dgm:pt>
    <dgm:pt modelId="{F745438A-8E9B-46E7-80A5-E27388CCEDDC}" type="parTrans" cxnId="{0D3288DA-B263-4784-9FFE-996AA8FF9BDB}">
      <dgm:prSet/>
      <dgm:spPr/>
      <dgm:t>
        <a:bodyPr/>
        <a:lstStyle/>
        <a:p>
          <a:endParaRPr lang="en-US"/>
        </a:p>
      </dgm:t>
    </dgm:pt>
    <dgm:pt modelId="{3B755D4D-21E3-4E1B-824E-C77E9ED8D6BC}" type="sibTrans" cxnId="{0D3288DA-B263-4784-9FFE-996AA8FF9BDB}">
      <dgm:prSet/>
      <dgm:spPr/>
      <dgm:t>
        <a:bodyPr/>
        <a:lstStyle/>
        <a:p>
          <a:endParaRPr lang="en-US"/>
        </a:p>
      </dgm:t>
    </dgm:pt>
    <dgm:pt modelId="{E2B027FC-E695-407E-A980-D67F145860CA}">
      <dgm:prSet/>
      <dgm:spPr/>
      <dgm:t>
        <a:bodyPr/>
        <a:lstStyle/>
        <a:p>
          <a:r>
            <a:rPr lang="en-US" dirty="0" err="1"/>
            <a:t>Sulfamylon</a:t>
          </a:r>
          <a:r>
            <a:rPr lang="en-US" dirty="0"/>
            <a:t> : 10% mafenide acetate (a carbonic anhydrase inhibitor)</a:t>
          </a:r>
        </a:p>
      </dgm:t>
    </dgm:pt>
    <dgm:pt modelId="{1E057A3F-56FC-4AE6-B48D-7932AAA27526}" type="parTrans" cxnId="{B94B3C21-0B42-4118-8C77-523ADB5844BF}">
      <dgm:prSet/>
      <dgm:spPr/>
      <dgm:t>
        <a:bodyPr/>
        <a:lstStyle/>
        <a:p>
          <a:endParaRPr lang="en-US"/>
        </a:p>
      </dgm:t>
    </dgm:pt>
    <dgm:pt modelId="{DC223C3D-DE89-4D89-ACC9-DC115A693EBA}" type="sibTrans" cxnId="{B94B3C21-0B42-4118-8C77-523ADB5844BF}">
      <dgm:prSet/>
      <dgm:spPr/>
      <dgm:t>
        <a:bodyPr/>
        <a:lstStyle/>
        <a:p>
          <a:endParaRPr lang="en-US"/>
        </a:p>
      </dgm:t>
    </dgm:pt>
    <dgm:pt modelId="{CAA147C7-B3EF-48E8-B183-4BBB1F34FC33}">
      <dgm:prSet/>
      <dgm:spPr/>
      <dgm:t>
        <a:bodyPr/>
        <a:lstStyle/>
        <a:p>
          <a:r>
            <a:rPr lang="en-US"/>
            <a:t>Silver nitrate (0.5%)</a:t>
          </a:r>
        </a:p>
      </dgm:t>
    </dgm:pt>
    <dgm:pt modelId="{EF5B7B41-6C28-4EB2-A0F1-A14C16371A44}" type="parTrans" cxnId="{DCF0DE06-025B-495C-835A-9A94647D221D}">
      <dgm:prSet/>
      <dgm:spPr/>
      <dgm:t>
        <a:bodyPr/>
        <a:lstStyle/>
        <a:p>
          <a:endParaRPr lang="en-US"/>
        </a:p>
      </dgm:t>
    </dgm:pt>
    <dgm:pt modelId="{AA230272-1335-4E9C-B91E-E98E099C787F}" type="sibTrans" cxnId="{DCF0DE06-025B-495C-835A-9A94647D221D}">
      <dgm:prSet/>
      <dgm:spPr/>
      <dgm:t>
        <a:bodyPr/>
        <a:lstStyle/>
        <a:p>
          <a:endParaRPr lang="en-US"/>
        </a:p>
      </dgm:t>
    </dgm:pt>
    <dgm:pt modelId="{2B95F6E8-1CF9-4C78-B1F4-89F925ABB8CC}">
      <dgm:prSet/>
      <dgm:spPr/>
      <dgm:t>
        <a:bodyPr/>
        <a:lstStyle/>
        <a:p>
          <a:r>
            <a:rPr lang="en-US"/>
            <a:t>Acticoat a silver impregnated</a:t>
          </a:r>
        </a:p>
      </dgm:t>
    </dgm:pt>
    <dgm:pt modelId="{D82D8A03-3E4C-4792-A0C3-3CAF24F360D7}" type="parTrans" cxnId="{CEC9ED5B-8EB8-4A05-B84A-CB233D7C9C83}">
      <dgm:prSet/>
      <dgm:spPr/>
      <dgm:t>
        <a:bodyPr/>
        <a:lstStyle/>
        <a:p>
          <a:endParaRPr lang="en-US"/>
        </a:p>
      </dgm:t>
    </dgm:pt>
    <dgm:pt modelId="{AEFFD0F2-1EB6-48DE-8AF2-612ACC60601B}" type="sibTrans" cxnId="{CEC9ED5B-8EB8-4A05-B84A-CB233D7C9C83}">
      <dgm:prSet/>
      <dgm:spPr/>
      <dgm:t>
        <a:bodyPr/>
        <a:lstStyle/>
        <a:p>
          <a:endParaRPr lang="en-US"/>
        </a:p>
      </dgm:t>
    </dgm:pt>
    <dgm:pt modelId="{F6466A6C-6607-4391-A9AF-A8E0A78A0A16}">
      <dgm:prSet/>
      <dgm:spPr/>
      <dgm:t>
        <a:bodyPr/>
        <a:lstStyle/>
        <a:p>
          <a:r>
            <a:rPr lang="en-US"/>
            <a:t>Bacitracin zinc</a:t>
          </a:r>
        </a:p>
      </dgm:t>
    </dgm:pt>
    <dgm:pt modelId="{54DC33BD-6201-422A-88A3-1E0F19252631}" type="parTrans" cxnId="{6A65058F-8C65-48ED-AA42-A52E03CA19BD}">
      <dgm:prSet/>
      <dgm:spPr/>
      <dgm:t>
        <a:bodyPr/>
        <a:lstStyle/>
        <a:p>
          <a:endParaRPr lang="en-US"/>
        </a:p>
      </dgm:t>
    </dgm:pt>
    <dgm:pt modelId="{142BCCB6-7028-4778-B0C0-1F1ED659E7F8}" type="sibTrans" cxnId="{6A65058F-8C65-48ED-AA42-A52E03CA19BD}">
      <dgm:prSet/>
      <dgm:spPr/>
      <dgm:t>
        <a:bodyPr/>
        <a:lstStyle/>
        <a:p>
          <a:endParaRPr lang="en-US"/>
        </a:p>
      </dgm:t>
    </dgm:pt>
    <dgm:pt modelId="{7070086E-C934-4E1A-BE9A-0F157D93EA2B}" type="pres">
      <dgm:prSet presAssocID="{7F69561D-125C-414A-A96B-DDC669B8DAEF}" presName="linear" presStyleCnt="0">
        <dgm:presLayoutVars>
          <dgm:animLvl val="lvl"/>
          <dgm:resizeHandles val="exact"/>
        </dgm:presLayoutVars>
      </dgm:prSet>
      <dgm:spPr/>
    </dgm:pt>
    <dgm:pt modelId="{A434E9E3-9B1C-4E20-8A54-B3C0F0AB52B3}" type="pres">
      <dgm:prSet presAssocID="{A8486F90-6E37-4B9A-A5B7-8F5F1F802C2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A293BBA-D9E6-4C46-9691-DA09350382BC}" type="pres">
      <dgm:prSet presAssocID="{3B755D4D-21E3-4E1B-824E-C77E9ED8D6BC}" presName="spacer" presStyleCnt="0"/>
      <dgm:spPr/>
    </dgm:pt>
    <dgm:pt modelId="{9EF09154-F406-4C18-B4C0-15760974893F}" type="pres">
      <dgm:prSet presAssocID="{E2B027FC-E695-407E-A980-D67F145860C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6B844B9-5B13-4753-8D27-45C5549F5E4E}" type="pres">
      <dgm:prSet presAssocID="{DC223C3D-DE89-4D89-ACC9-DC115A693EBA}" presName="spacer" presStyleCnt="0"/>
      <dgm:spPr/>
    </dgm:pt>
    <dgm:pt modelId="{068421BB-05EA-4333-B81E-4E3F5B4AC7AD}" type="pres">
      <dgm:prSet presAssocID="{CAA147C7-B3EF-48E8-B183-4BBB1F34FC3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CC0E4FB-CF78-4AAB-9F7D-7B87DE9CDEEE}" type="pres">
      <dgm:prSet presAssocID="{AA230272-1335-4E9C-B91E-E98E099C787F}" presName="spacer" presStyleCnt="0"/>
      <dgm:spPr/>
    </dgm:pt>
    <dgm:pt modelId="{4A4375ED-73CD-4642-B649-47280EDC81FD}" type="pres">
      <dgm:prSet presAssocID="{2B95F6E8-1CF9-4C78-B1F4-89F925ABB8C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213E474-C915-4C93-A2E3-14DEF8E2EA27}" type="pres">
      <dgm:prSet presAssocID="{AEFFD0F2-1EB6-48DE-8AF2-612ACC60601B}" presName="spacer" presStyleCnt="0"/>
      <dgm:spPr/>
    </dgm:pt>
    <dgm:pt modelId="{881AFFA7-9DCA-4C9A-9F7C-CA5BF212F85F}" type="pres">
      <dgm:prSet presAssocID="{F6466A6C-6607-4391-A9AF-A8E0A78A0A1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CF0DE06-025B-495C-835A-9A94647D221D}" srcId="{7F69561D-125C-414A-A96B-DDC669B8DAEF}" destId="{CAA147C7-B3EF-48E8-B183-4BBB1F34FC33}" srcOrd="2" destOrd="0" parTransId="{EF5B7B41-6C28-4EB2-A0F1-A14C16371A44}" sibTransId="{AA230272-1335-4E9C-B91E-E98E099C787F}"/>
    <dgm:cxn modelId="{B94B3C21-0B42-4118-8C77-523ADB5844BF}" srcId="{7F69561D-125C-414A-A96B-DDC669B8DAEF}" destId="{E2B027FC-E695-407E-A980-D67F145860CA}" srcOrd="1" destOrd="0" parTransId="{1E057A3F-56FC-4AE6-B48D-7932AAA27526}" sibTransId="{DC223C3D-DE89-4D89-ACC9-DC115A693EBA}"/>
    <dgm:cxn modelId="{CEC9ED5B-8EB8-4A05-B84A-CB233D7C9C83}" srcId="{7F69561D-125C-414A-A96B-DDC669B8DAEF}" destId="{2B95F6E8-1CF9-4C78-B1F4-89F925ABB8CC}" srcOrd="3" destOrd="0" parTransId="{D82D8A03-3E4C-4792-A0C3-3CAF24F360D7}" sibTransId="{AEFFD0F2-1EB6-48DE-8AF2-612ACC60601B}"/>
    <dgm:cxn modelId="{346C5F48-80BB-4F50-A8DE-3B6E541FC97A}" type="presOf" srcId="{F6466A6C-6607-4391-A9AF-A8E0A78A0A16}" destId="{881AFFA7-9DCA-4C9A-9F7C-CA5BF212F85F}" srcOrd="0" destOrd="0" presId="urn:microsoft.com/office/officeart/2005/8/layout/vList2"/>
    <dgm:cxn modelId="{213E5F6F-2ADD-4F83-8F5F-EA479DB4537D}" type="presOf" srcId="{E2B027FC-E695-407E-A980-D67F145860CA}" destId="{9EF09154-F406-4C18-B4C0-15760974893F}" srcOrd="0" destOrd="0" presId="urn:microsoft.com/office/officeart/2005/8/layout/vList2"/>
    <dgm:cxn modelId="{0FC13B51-19FC-45F2-9E98-4CFC46553CD2}" type="presOf" srcId="{CAA147C7-B3EF-48E8-B183-4BBB1F34FC33}" destId="{068421BB-05EA-4333-B81E-4E3F5B4AC7AD}" srcOrd="0" destOrd="0" presId="urn:microsoft.com/office/officeart/2005/8/layout/vList2"/>
    <dgm:cxn modelId="{7DBC9284-3548-4352-92A8-0B76490C8712}" type="presOf" srcId="{7F69561D-125C-414A-A96B-DDC669B8DAEF}" destId="{7070086E-C934-4E1A-BE9A-0F157D93EA2B}" srcOrd="0" destOrd="0" presId="urn:microsoft.com/office/officeart/2005/8/layout/vList2"/>
    <dgm:cxn modelId="{6A65058F-8C65-48ED-AA42-A52E03CA19BD}" srcId="{7F69561D-125C-414A-A96B-DDC669B8DAEF}" destId="{F6466A6C-6607-4391-A9AF-A8E0A78A0A16}" srcOrd="4" destOrd="0" parTransId="{54DC33BD-6201-422A-88A3-1E0F19252631}" sibTransId="{142BCCB6-7028-4778-B0C0-1F1ED659E7F8}"/>
    <dgm:cxn modelId="{0D3288DA-B263-4784-9FFE-996AA8FF9BDB}" srcId="{7F69561D-125C-414A-A96B-DDC669B8DAEF}" destId="{A8486F90-6E37-4B9A-A5B7-8F5F1F802C22}" srcOrd="0" destOrd="0" parTransId="{F745438A-8E9B-46E7-80A5-E27388CCEDDC}" sibTransId="{3B755D4D-21E3-4E1B-824E-C77E9ED8D6BC}"/>
    <dgm:cxn modelId="{C4883AE5-F7D8-4E0A-8C32-4C4B50A3AB91}" type="presOf" srcId="{A8486F90-6E37-4B9A-A5B7-8F5F1F802C22}" destId="{A434E9E3-9B1C-4E20-8A54-B3C0F0AB52B3}" srcOrd="0" destOrd="0" presId="urn:microsoft.com/office/officeart/2005/8/layout/vList2"/>
    <dgm:cxn modelId="{4A7A77EA-A059-4BDD-B2CD-A28F748D5F97}" type="presOf" srcId="{2B95F6E8-1CF9-4C78-B1F4-89F925ABB8CC}" destId="{4A4375ED-73CD-4642-B649-47280EDC81FD}" srcOrd="0" destOrd="0" presId="urn:microsoft.com/office/officeart/2005/8/layout/vList2"/>
    <dgm:cxn modelId="{DBE9E85D-A5D0-49FF-9F8F-AB31B6C014EB}" type="presParOf" srcId="{7070086E-C934-4E1A-BE9A-0F157D93EA2B}" destId="{A434E9E3-9B1C-4E20-8A54-B3C0F0AB52B3}" srcOrd="0" destOrd="0" presId="urn:microsoft.com/office/officeart/2005/8/layout/vList2"/>
    <dgm:cxn modelId="{1DF14C98-1ABE-4C1E-B04C-3A251AE317A4}" type="presParOf" srcId="{7070086E-C934-4E1A-BE9A-0F157D93EA2B}" destId="{4A293BBA-D9E6-4C46-9691-DA09350382BC}" srcOrd="1" destOrd="0" presId="urn:microsoft.com/office/officeart/2005/8/layout/vList2"/>
    <dgm:cxn modelId="{8093F7D2-462F-4D1A-98EC-5A20230269F7}" type="presParOf" srcId="{7070086E-C934-4E1A-BE9A-0F157D93EA2B}" destId="{9EF09154-F406-4C18-B4C0-15760974893F}" srcOrd="2" destOrd="0" presId="urn:microsoft.com/office/officeart/2005/8/layout/vList2"/>
    <dgm:cxn modelId="{3C5A20E1-AB0E-4E92-95A9-FB07543390B1}" type="presParOf" srcId="{7070086E-C934-4E1A-BE9A-0F157D93EA2B}" destId="{E6B844B9-5B13-4753-8D27-45C5549F5E4E}" srcOrd="3" destOrd="0" presId="urn:microsoft.com/office/officeart/2005/8/layout/vList2"/>
    <dgm:cxn modelId="{96383234-70F5-4DE3-B3D6-0634DD76F4C5}" type="presParOf" srcId="{7070086E-C934-4E1A-BE9A-0F157D93EA2B}" destId="{068421BB-05EA-4333-B81E-4E3F5B4AC7AD}" srcOrd="4" destOrd="0" presId="urn:microsoft.com/office/officeart/2005/8/layout/vList2"/>
    <dgm:cxn modelId="{3D805784-BED4-46DC-B14E-8ECC591F3476}" type="presParOf" srcId="{7070086E-C934-4E1A-BE9A-0F157D93EA2B}" destId="{5CC0E4FB-CF78-4AAB-9F7D-7B87DE9CDEEE}" srcOrd="5" destOrd="0" presId="urn:microsoft.com/office/officeart/2005/8/layout/vList2"/>
    <dgm:cxn modelId="{4A0AD65F-F9A3-417E-B1E2-97C20804E7C6}" type="presParOf" srcId="{7070086E-C934-4E1A-BE9A-0F157D93EA2B}" destId="{4A4375ED-73CD-4642-B649-47280EDC81FD}" srcOrd="6" destOrd="0" presId="urn:microsoft.com/office/officeart/2005/8/layout/vList2"/>
    <dgm:cxn modelId="{5B2111C9-FF5C-4B01-A515-469CC647B5A5}" type="presParOf" srcId="{7070086E-C934-4E1A-BE9A-0F157D93EA2B}" destId="{2213E474-C915-4C93-A2E3-14DEF8E2EA27}" srcOrd="7" destOrd="0" presId="urn:microsoft.com/office/officeart/2005/8/layout/vList2"/>
    <dgm:cxn modelId="{6446A6C7-12A6-4CA7-B7E8-B505083290DE}" type="presParOf" srcId="{7070086E-C934-4E1A-BE9A-0F157D93EA2B}" destId="{881AFFA7-9DCA-4C9A-9F7C-CA5BF212F85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CE486E-CF1C-4AC0-AB84-E78471C5321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4E453EA-463E-453F-9060-37319059A538}">
      <dgm:prSet/>
      <dgm:spPr/>
      <dgm:t>
        <a:bodyPr/>
        <a:lstStyle/>
        <a:p>
          <a:r>
            <a:rPr lang="en-US"/>
            <a:t>Inadequate wound debridement prior to graft application is the primary cause.</a:t>
          </a:r>
        </a:p>
      </dgm:t>
    </dgm:pt>
    <dgm:pt modelId="{A9BA0F49-2827-439D-94B6-AB55C0D41E5D}" type="parTrans" cxnId="{B9B08509-7A2D-4EB7-B176-641258FB9898}">
      <dgm:prSet/>
      <dgm:spPr/>
      <dgm:t>
        <a:bodyPr/>
        <a:lstStyle/>
        <a:p>
          <a:endParaRPr lang="en-US"/>
        </a:p>
      </dgm:t>
    </dgm:pt>
    <dgm:pt modelId="{78B54A04-784A-45EE-80B5-1823DAE6A3F9}" type="sibTrans" cxnId="{B9B08509-7A2D-4EB7-B176-641258FB9898}">
      <dgm:prSet/>
      <dgm:spPr/>
      <dgm:t>
        <a:bodyPr/>
        <a:lstStyle/>
        <a:p>
          <a:endParaRPr lang="en-US"/>
        </a:p>
      </dgm:t>
    </dgm:pt>
    <dgm:pt modelId="{B081B469-E6DA-46B2-8678-AA6A080E1690}">
      <dgm:prSet/>
      <dgm:spPr/>
      <dgm:t>
        <a:bodyPr/>
        <a:lstStyle/>
        <a:p>
          <a:r>
            <a:rPr lang="en-US"/>
            <a:t>Quantitative cultures showing more than 105 cells will result in graft 	loss.(infection)</a:t>
          </a:r>
        </a:p>
      </dgm:t>
    </dgm:pt>
    <dgm:pt modelId="{DF03650D-B96B-4E84-8C16-F711EDA2807A}" type="parTrans" cxnId="{586B8607-9FC0-4D05-B046-5681817973B3}">
      <dgm:prSet/>
      <dgm:spPr/>
      <dgm:t>
        <a:bodyPr/>
        <a:lstStyle/>
        <a:p>
          <a:endParaRPr lang="en-US"/>
        </a:p>
      </dgm:t>
    </dgm:pt>
    <dgm:pt modelId="{D0761A80-3856-4F9E-BF1E-BBA5DEBAFEF2}" type="sibTrans" cxnId="{586B8607-9FC0-4D05-B046-5681817973B3}">
      <dgm:prSet/>
      <dgm:spPr/>
      <dgm:t>
        <a:bodyPr/>
        <a:lstStyle/>
        <a:p>
          <a:endParaRPr lang="en-US"/>
        </a:p>
      </dgm:t>
    </dgm:pt>
    <dgm:pt modelId="{E02D5515-7294-4978-B3CD-254AEB4C4556}">
      <dgm:prSet/>
      <dgm:spPr/>
      <dgm:t>
        <a:bodyPr/>
        <a:lstStyle/>
        <a:p>
          <a:r>
            <a:rPr lang="en-US"/>
            <a:t>Fluid collection beneath the graft, including hematoma (most common) or seroma.</a:t>
          </a:r>
        </a:p>
      </dgm:t>
    </dgm:pt>
    <dgm:pt modelId="{BB75F6F2-8CE6-4E99-9CD5-D4B6E675B22D}" type="parTrans" cxnId="{5B3BB865-4821-4351-88E5-E9E6966D268D}">
      <dgm:prSet/>
      <dgm:spPr/>
      <dgm:t>
        <a:bodyPr/>
        <a:lstStyle/>
        <a:p>
          <a:endParaRPr lang="en-US"/>
        </a:p>
      </dgm:t>
    </dgm:pt>
    <dgm:pt modelId="{7952308D-9C9A-44F0-80AA-E7314BB648F4}" type="sibTrans" cxnId="{5B3BB865-4821-4351-88E5-E9E6966D268D}">
      <dgm:prSet/>
      <dgm:spPr/>
      <dgm:t>
        <a:bodyPr/>
        <a:lstStyle/>
        <a:p>
          <a:endParaRPr lang="en-US"/>
        </a:p>
      </dgm:t>
    </dgm:pt>
    <dgm:pt modelId="{A7C32C46-DFAD-4F8C-AC46-9B95504952B3}">
      <dgm:prSet/>
      <dgm:spPr/>
      <dgm:t>
        <a:bodyPr/>
        <a:lstStyle/>
        <a:p>
          <a:r>
            <a:rPr lang="en-US"/>
            <a:t>Shear force to graft from inadequate immobilization and compression.</a:t>
          </a:r>
        </a:p>
      </dgm:t>
    </dgm:pt>
    <dgm:pt modelId="{69E4CD8F-E01E-4EB6-A95C-7F3A87BA7345}" type="parTrans" cxnId="{737C221E-A6DB-410D-BCC5-1ABF4F1F77B2}">
      <dgm:prSet/>
      <dgm:spPr/>
      <dgm:t>
        <a:bodyPr/>
        <a:lstStyle/>
        <a:p>
          <a:endParaRPr lang="en-US"/>
        </a:p>
      </dgm:t>
    </dgm:pt>
    <dgm:pt modelId="{74208F83-BDCC-445C-AD44-0EF0DC99619C}" type="sibTrans" cxnId="{737C221E-A6DB-410D-BCC5-1ABF4F1F77B2}">
      <dgm:prSet/>
      <dgm:spPr/>
      <dgm:t>
        <a:bodyPr/>
        <a:lstStyle/>
        <a:p>
          <a:endParaRPr lang="en-US"/>
        </a:p>
      </dgm:t>
    </dgm:pt>
    <dgm:pt modelId="{23058EFD-667B-477F-8FC6-667E3CB93FC2}">
      <dgm:prSet/>
      <dgm:spPr/>
      <dgm:t>
        <a:bodyPr/>
        <a:lstStyle/>
        <a:p>
          <a:r>
            <a:rPr lang="en-US"/>
            <a:t>Poor nutrition or overall physiologic status</a:t>
          </a:r>
        </a:p>
      </dgm:t>
    </dgm:pt>
    <dgm:pt modelId="{F59730BE-5B27-4726-A21D-465FBD7F5ADF}" type="parTrans" cxnId="{58B26FEA-E57B-4714-B153-918D7AD609BB}">
      <dgm:prSet/>
      <dgm:spPr/>
      <dgm:t>
        <a:bodyPr/>
        <a:lstStyle/>
        <a:p>
          <a:endParaRPr lang="en-US"/>
        </a:p>
      </dgm:t>
    </dgm:pt>
    <dgm:pt modelId="{7519E7A6-1436-4452-8783-E2AF0F3E5A47}" type="sibTrans" cxnId="{58B26FEA-E57B-4714-B153-918D7AD609BB}">
      <dgm:prSet/>
      <dgm:spPr/>
      <dgm:t>
        <a:bodyPr/>
        <a:lstStyle/>
        <a:p>
          <a:endParaRPr lang="en-US"/>
        </a:p>
      </dgm:t>
    </dgm:pt>
    <dgm:pt modelId="{C714C888-521D-41B9-85DF-7353701824A2}" type="pres">
      <dgm:prSet presAssocID="{F0CE486E-CF1C-4AC0-AB84-E78471C5321C}" presName="root" presStyleCnt="0">
        <dgm:presLayoutVars>
          <dgm:dir/>
          <dgm:resizeHandles val="exact"/>
        </dgm:presLayoutVars>
      </dgm:prSet>
      <dgm:spPr/>
    </dgm:pt>
    <dgm:pt modelId="{5C751C7D-14C8-416E-B932-34A63D11B42A}" type="pres">
      <dgm:prSet presAssocID="{74E453EA-463E-453F-9060-37319059A538}" presName="compNode" presStyleCnt="0"/>
      <dgm:spPr/>
    </dgm:pt>
    <dgm:pt modelId="{EABE81EE-42C3-4D54-837D-8D5F3F1C0BAF}" type="pres">
      <dgm:prSet presAssocID="{74E453EA-463E-453F-9060-37319059A538}" presName="bgRect" presStyleLbl="bgShp" presStyleIdx="0" presStyleCnt="5"/>
      <dgm:spPr/>
    </dgm:pt>
    <dgm:pt modelId="{C0FBC3CB-2114-4813-8B1F-49E35EC774E9}" type="pres">
      <dgm:prSet presAssocID="{74E453EA-463E-453F-9060-37319059A53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DC824846-5BC6-4137-A210-816E2A9282DC}" type="pres">
      <dgm:prSet presAssocID="{74E453EA-463E-453F-9060-37319059A538}" presName="spaceRect" presStyleCnt="0"/>
      <dgm:spPr/>
    </dgm:pt>
    <dgm:pt modelId="{A64F8999-6C70-4BC7-857F-1FC938B0E6CC}" type="pres">
      <dgm:prSet presAssocID="{74E453EA-463E-453F-9060-37319059A538}" presName="parTx" presStyleLbl="revTx" presStyleIdx="0" presStyleCnt="5">
        <dgm:presLayoutVars>
          <dgm:chMax val="0"/>
          <dgm:chPref val="0"/>
        </dgm:presLayoutVars>
      </dgm:prSet>
      <dgm:spPr/>
    </dgm:pt>
    <dgm:pt modelId="{B0228881-151A-4144-843E-B36A88E77269}" type="pres">
      <dgm:prSet presAssocID="{78B54A04-784A-45EE-80B5-1823DAE6A3F9}" presName="sibTrans" presStyleCnt="0"/>
      <dgm:spPr/>
    </dgm:pt>
    <dgm:pt modelId="{4C8D5D35-955C-4F2E-8DA1-FF617B073EF2}" type="pres">
      <dgm:prSet presAssocID="{B081B469-E6DA-46B2-8678-AA6A080E1690}" presName="compNode" presStyleCnt="0"/>
      <dgm:spPr/>
    </dgm:pt>
    <dgm:pt modelId="{9C2BEB80-56C7-4B59-B9CE-797CFC5445C1}" type="pres">
      <dgm:prSet presAssocID="{B081B469-E6DA-46B2-8678-AA6A080E1690}" presName="bgRect" presStyleLbl="bgShp" presStyleIdx="1" presStyleCnt="5"/>
      <dgm:spPr/>
    </dgm:pt>
    <dgm:pt modelId="{16C73B86-C8CD-4673-B813-728732518453}" type="pres">
      <dgm:prSet presAssocID="{B081B469-E6DA-46B2-8678-AA6A080E169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الكُلى"/>
        </a:ext>
      </dgm:extLst>
    </dgm:pt>
    <dgm:pt modelId="{6266567B-6500-45C7-B347-26439B4832D6}" type="pres">
      <dgm:prSet presAssocID="{B081B469-E6DA-46B2-8678-AA6A080E1690}" presName="spaceRect" presStyleCnt="0"/>
      <dgm:spPr/>
    </dgm:pt>
    <dgm:pt modelId="{413DA2F2-2459-49A6-BB23-BEBA8D7119FB}" type="pres">
      <dgm:prSet presAssocID="{B081B469-E6DA-46B2-8678-AA6A080E1690}" presName="parTx" presStyleLbl="revTx" presStyleIdx="1" presStyleCnt="5">
        <dgm:presLayoutVars>
          <dgm:chMax val="0"/>
          <dgm:chPref val="0"/>
        </dgm:presLayoutVars>
      </dgm:prSet>
      <dgm:spPr/>
    </dgm:pt>
    <dgm:pt modelId="{0B68EC8B-7146-4C11-9948-98AB610B4AB9}" type="pres">
      <dgm:prSet presAssocID="{D0761A80-3856-4F9E-BF1E-BBA5DEBAFEF2}" presName="sibTrans" presStyleCnt="0"/>
      <dgm:spPr/>
    </dgm:pt>
    <dgm:pt modelId="{1CE2FFFB-31A4-46C9-BAF6-9850274F5B02}" type="pres">
      <dgm:prSet presAssocID="{E02D5515-7294-4978-B3CD-254AEB4C4556}" presName="compNode" presStyleCnt="0"/>
      <dgm:spPr/>
    </dgm:pt>
    <dgm:pt modelId="{96ACAAA6-749C-461E-9630-38FA06F85DC1}" type="pres">
      <dgm:prSet presAssocID="{E02D5515-7294-4978-B3CD-254AEB4C4556}" presName="bgRect" presStyleLbl="bgShp" presStyleIdx="2" presStyleCnt="5"/>
      <dgm:spPr/>
    </dgm:pt>
    <dgm:pt modelId="{1431F8E9-F4E2-48EB-9CD0-CCCF785439BE}" type="pres">
      <dgm:prSet presAssocID="{E02D5515-7294-4978-B3CD-254AEB4C455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حقن وريدي"/>
        </a:ext>
      </dgm:extLst>
    </dgm:pt>
    <dgm:pt modelId="{6E075497-261A-44E5-8A1A-6378F3ABAEFB}" type="pres">
      <dgm:prSet presAssocID="{E02D5515-7294-4978-B3CD-254AEB4C4556}" presName="spaceRect" presStyleCnt="0"/>
      <dgm:spPr/>
    </dgm:pt>
    <dgm:pt modelId="{4EBD796A-E351-4589-880B-5C87629C6890}" type="pres">
      <dgm:prSet presAssocID="{E02D5515-7294-4978-B3CD-254AEB4C4556}" presName="parTx" presStyleLbl="revTx" presStyleIdx="2" presStyleCnt="5">
        <dgm:presLayoutVars>
          <dgm:chMax val="0"/>
          <dgm:chPref val="0"/>
        </dgm:presLayoutVars>
      </dgm:prSet>
      <dgm:spPr/>
    </dgm:pt>
    <dgm:pt modelId="{111B9248-8E59-400B-8B85-EE134883BD2C}" type="pres">
      <dgm:prSet presAssocID="{7952308D-9C9A-44F0-80AA-E7314BB648F4}" presName="sibTrans" presStyleCnt="0"/>
      <dgm:spPr/>
    </dgm:pt>
    <dgm:pt modelId="{31A1BC17-A524-451F-A0A2-17B5EA54D9A6}" type="pres">
      <dgm:prSet presAssocID="{A7C32C46-DFAD-4F8C-AC46-9B95504952B3}" presName="compNode" presStyleCnt="0"/>
      <dgm:spPr/>
    </dgm:pt>
    <dgm:pt modelId="{25F2C459-52D2-4F1D-A4DD-23B4ED82B2FD}" type="pres">
      <dgm:prSet presAssocID="{A7C32C46-DFAD-4F8C-AC46-9B95504952B3}" presName="bgRect" presStyleLbl="bgShp" presStyleIdx="3" presStyleCnt="5"/>
      <dgm:spPr/>
    </dgm:pt>
    <dgm:pt modelId="{CB0679B4-2177-4663-9ACC-335AAA263089}" type="pres">
      <dgm:prSet presAssocID="{A7C32C46-DFAD-4F8C-AC46-9B95504952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سماعة طبيب"/>
        </a:ext>
      </dgm:extLst>
    </dgm:pt>
    <dgm:pt modelId="{5A122DE2-98E1-48B4-9ECF-F52E5B93E9D6}" type="pres">
      <dgm:prSet presAssocID="{A7C32C46-DFAD-4F8C-AC46-9B95504952B3}" presName="spaceRect" presStyleCnt="0"/>
      <dgm:spPr/>
    </dgm:pt>
    <dgm:pt modelId="{AE83BF6C-7969-4CC6-8B54-B33854A07ED3}" type="pres">
      <dgm:prSet presAssocID="{A7C32C46-DFAD-4F8C-AC46-9B95504952B3}" presName="parTx" presStyleLbl="revTx" presStyleIdx="3" presStyleCnt="5">
        <dgm:presLayoutVars>
          <dgm:chMax val="0"/>
          <dgm:chPref val="0"/>
        </dgm:presLayoutVars>
      </dgm:prSet>
      <dgm:spPr/>
    </dgm:pt>
    <dgm:pt modelId="{7511D374-5957-434E-BC65-6526B71A8377}" type="pres">
      <dgm:prSet presAssocID="{74208F83-BDCC-445C-AD44-0EF0DC99619C}" presName="sibTrans" presStyleCnt="0"/>
      <dgm:spPr/>
    </dgm:pt>
    <dgm:pt modelId="{F36B349B-1EE3-49A7-BA81-5477FDDAE95D}" type="pres">
      <dgm:prSet presAssocID="{23058EFD-667B-477F-8FC6-667E3CB93FC2}" presName="compNode" presStyleCnt="0"/>
      <dgm:spPr/>
    </dgm:pt>
    <dgm:pt modelId="{C6269FEC-46F4-4326-BAAD-D8FEC08090A6}" type="pres">
      <dgm:prSet presAssocID="{23058EFD-667B-477F-8FC6-667E3CB93FC2}" presName="bgRect" presStyleLbl="bgShp" presStyleIdx="4" presStyleCnt="5"/>
      <dgm:spPr/>
    </dgm:pt>
    <dgm:pt modelId="{B30B790B-D426-4B3B-94E9-A45E3C8D2BD4}" type="pres">
      <dgm:prSet presAssocID="{23058EFD-667B-477F-8FC6-667E3CB93FC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1BDA5DD6-15E0-4558-BDB6-DE8548C2D237}" type="pres">
      <dgm:prSet presAssocID="{23058EFD-667B-477F-8FC6-667E3CB93FC2}" presName="spaceRect" presStyleCnt="0"/>
      <dgm:spPr/>
    </dgm:pt>
    <dgm:pt modelId="{CD1F13FC-B6C2-4382-BB6C-F9408A4D960F}" type="pres">
      <dgm:prSet presAssocID="{23058EFD-667B-477F-8FC6-667E3CB93FC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86B8607-9FC0-4D05-B046-5681817973B3}" srcId="{F0CE486E-CF1C-4AC0-AB84-E78471C5321C}" destId="{B081B469-E6DA-46B2-8678-AA6A080E1690}" srcOrd="1" destOrd="0" parTransId="{DF03650D-B96B-4E84-8C16-F711EDA2807A}" sibTransId="{D0761A80-3856-4F9E-BF1E-BBA5DEBAFEF2}"/>
    <dgm:cxn modelId="{B9B08509-7A2D-4EB7-B176-641258FB9898}" srcId="{F0CE486E-CF1C-4AC0-AB84-E78471C5321C}" destId="{74E453EA-463E-453F-9060-37319059A538}" srcOrd="0" destOrd="0" parTransId="{A9BA0F49-2827-439D-94B6-AB55C0D41E5D}" sibTransId="{78B54A04-784A-45EE-80B5-1823DAE6A3F9}"/>
    <dgm:cxn modelId="{737C221E-A6DB-410D-BCC5-1ABF4F1F77B2}" srcId="{F0CE486E-CF1C-4AC0-AB84-E78471C5321C}" destId="{A7C32C46-DFAD-4F8C-AC46-9B95504952B3}" srcOrd="3" destOrd="0" parTransId="{69E4CD8F-E01E-4EB6-A95C-7F3A87BA7345}" sibTransId="{74208F83-BDCC-445C-AD44-0EF0DC99619C}"/>
    <dgm:cxn modelId="{93579D2C-F92E-4D21-8656-FF6EFA18679D}" type="presOf" srcId="{74E453EA-463E-453F-9060-37319059A538}" destId="{A64F8999-6C70-4BC7-857F-1FC938B0E6CC}" srcOrd="0" destOrd="0" presId="urn:microsoft.com/office/officeart/2018/2/layout/IconVerticalSolidList"/>
    <dgm:cxn modelId="{6EB8CD35-7E3E-4C0E-8168-3442084489F2}" type="presOf" srcId="{E02D5515-7294-4978-B3CD-254AEB4C4556}" destId="{4EBD796A-E351-4589-880B-5C87629C6890}" srcOrd="0" destOrd="0" presId="urn:microsoft.com/office/officeart/2018/2/layout/IconVerticalSolidList"/>
    <dgm:cxn modelId="{76FC4360-7CE9-4908-8A86-E02616D65BBB}" type="presOf" srcId="{F0CE486E-CF1C-4AC0-AB84-E78471C5321C}" destId="{C714C888-521D-41B9-85DF-7353701824A2}" srcOrd="0" destOrd="0" presId="urn:microsoft.com/office/officeart/2018/2/layout/IconVerticalSolidList"/>
    <dgm:cxn modelId="{5B3BB865-4821-4351-88E5-E9E6966D268D}" srcId="{F0CE486E-CF1C-4AC0-AB84-E78471C5321C}" destId="{E02D5515-7294-4978-B3CD-254AEB4C4556}" srcOrd="2" destOrd="0" parTransId="{BB75F6F2-8CE6-4E99-9CD5-D4B6E675B22D}" sibTransId="{7952308D-9C9A-44F0-80AA-E7314BB648F4}"/>
    <dgm:cxn modelId="{17AF5077-39E7-4F45-AA3D-F34C983F2331}" type="presOf" srcId="{B081B469-E6DA-46B2-8678-AA6A080E1690}" destId="{413DA2F2-2459-49A6-BB23-BEBA8D7119FB}" srcOrd="0" destOrd="0" presId="urn:microsoft.com/office/officeart/2018/2/layout/IconVerticalSolidList"/>
    <dgm:cxn modelId="{D5DA31B4-01D2-479A-85D0-CD76B7F63505}" type="presOf" srcId="{23058EFD-667B-477F-8FC6-667E3CB93FC2}" destId="{CD1F13FC-B6C2-4382-BB6C-F9408A4D960F}" srcOrd="0" destOrd="0" presId="urn:microsoft.com/office/officeart/2018/2/layout/IconVerticalSolidList"/>
    <dgm:cxn modelId="{010971C7-4F57-430C-802B-AE9C50B8A123}" type="presOf" srcId="{A7C32C46-DFAD-4F8C-AC46-9B95504952B3}" destId="{AE83BF6C-7969-4CC6-8B54-B33854A07ED3}" srcOrd="0" destOrd="0" presId="urn:microsoft.com/office/officeart/2018/2/layout/IconVerticalSolidList"/>
    <dgm:cxn modelId="{58B26FEA-E57B-4714-B153-918D7AD609BB}" srcId="{F0CE486E-CF1C-4AC0-AB84-E78471C5321C}" destId="{23058EFD-667B-477F-8FC6-667E3CB93FC2}" srcOrd="4" destOrd="0" parTransId="{F59730BE-5B27-4726-A21D-465FBD7F5ADF}" sibTransId="{7519E7A6-1436-4452-8783-E2AF0F3E5A47}"/>
    <dgm:cxn modelId="{BCD08562-BDEA-44BB-B121-42F3E856F80E}" type="presParOf" srcId="{C714C888-521D-41B9-85DF-7353701824A2}" destId="{5C751C7D-14C8-416E-B932-34A63D11B42A}" srcOrd="0" destOrd="0" presId="urn:microsoft.com/office/officeart/2018/2/layout/IconVerticalSolidList"/>
    <dgm:cxn modelId="{17A1B651-885E-469B-8736-C4AEBF09C3AA}" type="presParOf" srcId="{5C751C7D-14C8-416E-B932-34A63D11B42A}" destId="{EABE81EE-42C3-4D54-837D-8D5F3F1C0BAF}" srcOrd="0" destOrd="0" presId="urn:microsoft.com/office/officeart/2018/2/layout/IconVerticalSolidList"/>
    <dgm:cxn modelId="{7E966AE5-1EA8-4DA5-A916-54AB754EE3E2}" type="presParOf" srcId="{5C751C7D-14C8-416E-B932-34A63D11B42A}" destId="{C0FBC3CB-2114-4813-8B1F-49E35EC774E9}" srcOrd="1" destOrd="0" presId="urn:microsoft.com/office/officeart/2018/2/layout/IconVerticalSolidList"/>
    <dgm:cxn modelId="{1E842F17-ED04-4EC8-9FB8-CE0AC2A6E567}" type="presParOf" srcId="{5C751C7D-14C8-416E-B932-34A63D11B42A}" destId="{DC824846-5BC6-4137-A210-816E2A9282DC}" srcOrd="2" destOrd="0" presId="urn:microsoft.com/office/officeart/2018/2/layout/IconVerticalSolidList"/>
    <dgm:cxn modelId="{73FD92A9-F78E-4892-B85A-EC329594AEB1}" type="presParOf" srcId="{5C751C7D-14C8-416E-B932-34A63D11B42A}" destId="{A64F8999-6C70-4BC7-857F-1FC938B0E6CC}" srcOrd="3" destOrd="0" presId="urn:microsoft.com/office/officeart/2018/2/layout/IconVerticalSolidList"/>
    <dgm:cxn modelId="{A9012451-1E88-46B0-9B71-AB61E0B69ED3}" type="presParOf" srcId="{C714C888-521D-41B9-85DF-7353701824A2}" destId="{B0228881-151A-4144-843E-B36A88E77269}" srcOrd="1" destOrd="0" presId="urn:microsoft.com/office/officeart/2018/2/layout/IconVerticalSolidList"/>
    <dgm:cxn modelId="{035F1A13-CD6E-47EA-BF57-7593243B3F24}" type="presParOf" srcId="{C714C888-521D-41B9-85DF-7353701824A2}" destId="{4C8D5D35-955C-4F2E-8DA1-FF617B073EF2}" srcOrd="2" destOrd="0" presId="urn:microsoft.com/office/officeart/2018/2/layout/IconVerticalSolidList"/>
    <dgm:cxn modelId="{04825460-56C8-468F-BFBF-03EBA81CC71F}" type="presParOf" srcId="{4C8D5D35-955C-4F2E-8DA1-FF617B073EF2}" destId="{9C2BEB80-56C7-4B59-B9CE-797CFC5445C1}" srcOrd="0" destOrd="0" presId="urn:microsoft.com/office/officeart/2018/2/layout/IconVerticalSolidList"/>
    <dgm:cxn modelId="{CF43DD12-5A53-4E46-8D29-F58138811C46}" type="presParOf" srcId="{4C8D5D35-955C-4F2E-8DA1-FF617B073EF2}" destId="{16C73B86-C8CD-4673-B813-728732518453}" srcOrd="1" destOrd="0" presId="urn:microsoft.com/office/officeart/2018/2/layout/IconVerticalSolidList"/>
    <dgm:cxn modelId="{158140DC-9765-4ED5-83EA-07F66D46F3F6}" type="presParOf" srcId="{4C8D5D35-955C-4F2E-8DA1-FF617B073EF2}" destId="{6266567B-6500-45C7-B347-26439B4832D6}" srcOrd="2" destOrd="0" presId="urn:microsoft.com/office/officeart/2018/2/layout/IconVerticalSolidList"/>
    <dgm:cxn modelId="{5E8F2EC2-6D03-4DAD-8C63-173D9617F862}" type="presParOf" srcId="{4C8D5D35-955C-4F2E-8DA1-FF617B073EF2}" destId="{413DA2F2-2459-49A6-BB23-BEBA8D7119FB}" srcOrd="3" destOrd="0" presId="urn:microsoft.com/office/officeart/2018/2/layout/IconVerticalSolidList"/>
    <dgm:cxn modelId="{67ECFD29-1E4F-4E11-A9E1-98D745881D49}" type="presParOf" srcId="{C714C888-521D-41B9-85DF-7353701824A2}" destId="{0B68EC8B-7146-4C11-9948-98AB610B4AB9}" srcOrd="3" destOrd="0" presId="urn:microsoft.com/office/officeart/2018/2/layout/IconVerticalSolidList"/>
    <dgm:cxn modelId="{503F06B6-1096-4A4D-90AF-7E88C13359EE}" type="presParOf" srcId="{C714C888-521D-41B9-85DF-7353701824A2}" destId="{1CE2FFFB-31A4-46C9-BAF6-9850274F5B02}" srcOrd="4" destOrd="0" presId="urn:microsoft.com/office/officeart/2018/2/layout/IconVerticalSolidList"/>
    <dgm:cxn modelId="{5FCF1023-8EB1-4147-AC37-14897C05B0F5}" type="presParOf" srcId="{1CE2FFFB-31A4-46C9-BAF6-9850274F5B02}" destId="{96ACAAA6-749C-461E-9630-38FA06F85DC1}" srcOrd="0" destOrd="0" presId="urn:microsoft.com/office/officeart/2018/2/layout/IconVerticalSolidList"/>
    <dgm:cxn modelId="{10CBCEE9-F2B2-4FDD-AC87-7D90CB1196DB}" type="presParOf" srcId="{1CE2FFFB-31A4-46C9-BAF6-9850274F5B02}" destId="{1431F8E9-F4E2-48EB-9CD0-CCCF785439BE}" srcOrd="1" destOrd="0" presId="urn:microsoft.com/office/officeart/2018/2/layout/IconVerticalSolidList"/>
    <dgm:cxn modelId="{315B0B45-818D-419C-971D-DE88FD6A4F42}" type="presParOf" srcId="{1CE2FFFB-31A4-46C9-BAF6-9850274F5B02}" destId="{6E075497-261A-44E5-8A1A-6378F3ABAEFB}" srcOrd="2" destOrd="0" presId="urn:microsoft.com/office/officeart/2018/2/layout/IconVerticalSolidList"/>
    <dgm:cxn modelId="{4BE1FCB2-86B9-4FBD-A471-1BD765445F1E}" type="presParOf" srcId="{1CE2FFFB-31A4-46C9-BAF6-9850274F5B02}" destId="{4EBD796A-E351-4589-880B-5C87629C6890}" srcOrd="3" destOrd="0" presId="urn:microsoft.com/office/officeart/2018/2/layout/IconVerticalSolidList"/>
    <dgm:cxn modelId="{2A8CAB49-2E36-47ED-8DFA-40E4129EC2C8}" type="presParOf" srcId="{C714C888-521D-41B9-85DF-7353701824A2}" destId="{111B9248-8E59-400B-8B85-EE134883BD2C}" srcOrd="5" destOrd="0" presId="urn:microsoft.com/office/officeart/2018/2/layout/IconVerticalSolidList"/>
    <dgm:cxn modelId="{9A1397C5-CAF9-4136-9077-9739F3925E74}" type="presParOf" srcId="{C714C888-521D-41B9-85DF-7353701824A2}" destId="{31A1BC17-A524-451F-A0A2-17B5EA54D9A6}" srcOrd="6" destOrd="0" presId="urn:microsoft.com/office/officeart/2018/2/layout/IconVerticalSolidList"/>
    <dgm:cxn modelId="{5C2138D8-8955-4B98-89A1-CD037BC31556}" type="presParOf" srcId="{31A1BC17-A524-451F-A0A2-17B5EA54D9A6}" destId="{25F2C459-52D2-4F1D-A4DD-23B4ED82B2FD}" srcOrd="0" destOrd="0" presId="urn:microsoft.com/office/officeart/2018/2/layout/IconVerticalSolidList"/>
    <dgm:cxn modelId="{A6E0CED1-ABA6-44BC-A9C0-D96C87EA4337}" type="presParOf" srcId="{31A1BC17-A524-451F-A0A2-17B5EA54D9A6}" destId="{CB0679B4-2177-4663-9ACC-335AAA263089}" srcOrd="1" destOrd="0" presId="urn:microsoft.com/office/officeart/2018/2/layout/IconVerticalSolidList"/>
    <dgm:cxn modelId="{FAB0E018-574F-47FC-B976-A3A2525599BE}" type="presParOf" srcId="{31A1BC17-A524-451F-A0A2-17B5EA54D9A6}" destId="{5A122DE2-98E1-48B4-9ECF-F52E5B93E9D6}" srcOrd="2" destOrd="0" presId="urn:microsoft.com/office/officeart/2018/2/layout/IconVerticalSolidList"/>
    <dgm:cxn modelId="{52CA86EF-9271-4879-853C-B8B40F921C67}" type="presParOf" srcId="{31A1BC17-A524-451F-A0A2-17B5EA54D9A6}" destId="{AE83BF6C-7969-4CC6-8B54-B33854A07ED3}" srcOrd="3" destOrd="0" presId="urn:microsoft.com/office/officeart/2018/2/layout/IconVerticalSolidList"/>
    <dgm:cxn modelId="{54254A19-5986-47D4-836D-B74DFB60F7DB}" type="presParOf" srcId="{C714C888-521D-41B9-85DF-7353701824A2}" destId="{7511D374-5957-434E-BC65-6526B71A8377}" srcOrd="7" destOrd="0" presId="urn:microsoft.com/office/officeart/2018/2/layout/IconVerticalSolidList"/>
    <dgm:cxn modelId="{543A6C8E-21EB-4CD2-A233-BBEA390D67B3}" type="presParOf" srcId="{C714C888-521D-41B9-85DF-7353701824A2}" destId="{F36B349B-1EE3-49A7-BA81-5477FDDAE95D}" srcOrd="8" destOrd="0" presId="urn:microsoft.com/office/officeart/2018/2/layout/IconVerticalSolidList"/>
    <dgm:cxn modelId="{ED1ACD5C-1B1D-4FC9-BD92-8D6EE831F2F1}" type="presParOf" srcId="{F36B349B-1EE3-49A7-BA81-5477FDDAE95D}" destId="{C6269FEC-46F4-4326-BAAD-D8FEC08090A6}" srcOrd="0" destOrd="0" presId="urn:microsoft.com/office/officeart/2018/2/layout/IconVerticalSolidList"/>
    <dgm:cxn modelId="{39BB3C3A-B606-4185-A449-DC62BFDA5C2E}" type="presParOf" srcId="{F36B349B-1EE3-49A7-BA81-5477FDDAE95D}" destId="{B30B790B-D426-4B3B-94E9-A45E3C8D2BD4}" srcOrd="1" destOrd="0" presId="urn:microsoft.com/office/officeart/2018/2/layout/IconVerticalSolidList"/>
    <dgm:cxn modelId="{7147AF75-A216-4423-8150-2CF280FB24A8}" type="presParOf" srcId="{F36B349B-1EE3-49A7-BA81-5477FDDAE95D}" destId="{1BDA5DD6-15E0-4558-BDB6-DE8548C2D237}" srcOrd="2" destOrd="0" presId="urn:microsoft.com/office/officeart/2018/2/layout/IconVerticalSolidList"/>
    <dgm:cxn modelId="{6366F1C5-12CA-401A-8F2B-FB5CC336CB09}" type="presParOf" srcId="{F36B349B-1EE3-49A7-BA81-5477FDDAE95D}" destId="{CD1F13FC-B6C2-4382-BB6C-F9408A4D960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D247B-C205-4D42-A353-5CECBADFF54F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Flame—damage from superheated oxidized air</a:t>
          </a:r>
        </a:p>
      </dsp:txBody>
      <dsp:txXfrm>
        <a:off x="0" y="39687"/>
        <a:ext cx="3286125" cy="1971675"/>
      </dsp:txXfrm>
    </dsp:sp>
    <dsp:sp modelId="{C8BA2392-F8C1-4296-808C-096317F6E30D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Scald—damage from contact with hot liquids</a:t>
          </a:r>
        </a:p>
      </dsp:txBody>
      <dsp:txXfrm>
        <a:off x="3614737" y="39687"/>
        <a:ext cx="3286125" cy="1971675"/>
      </dsp:txXfrm>
    </dsp:sp>
    <dsp:sp modelId="{3E5F7230-72D6-467F-B972-56937D76A3A9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Contact—damage from contact with hot or cold solid materials</a:t>
          </a:r>
        </a:p>
      </dsp:txBody>
      <dsp:txXfrm>
        <a:off x="7229475" y="39687"/>
        <a:ext cx="3286125" cy="1971675"/>
      </dsp:txXfrm>
    </dsp:sp>
    <dsp:sp modelId="{D83AD071-2F94-4658-BB49-045DC8ECF6CE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Chemicals—contact with noxious chemicals</a:t>
          </a:r>
        </a:p>
      </dsp:txBody>
      <dsp:txXfrm>
        <a:off x="1807368" y="2339975"/>
        <a:ext cx="3286125" cy="1971675"/>
      </dsp:txXfrm>
    </dsp:sp>
    <dsp:sp modelId="{5C2D1EE5-B916-44F0-B9AB-C8C038523E03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Electricity—conduction of electrical current through tissues</a:t>
          </a:r>
        </a:p>
      </dsp:txBody>
      <dsp:txXfrm>
        <a:off x="5422106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D5935-17CA-412A-8A80-D10F50D51F88}">
      <dsp:nvSpPr>
        <dsp:cNvPr id="0" name=""/>
        <dsp:cNvSpPr/>
      </dsp:nvSpPr>
      <dsp:spPr>
        <a:xfrm>
          <a:off x="0" y="0"/>
          <a:ext cx="71389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E9A23A-1A29-44E8-97D6-30E0EA96E811}">
      <dsp:nvSpPr>
        <dsp:cNvPr id="0" name=""/>
        <dsp:cNvSpPr/>
      </dsp:nvSpPr>
      <dsp:spPr>
        <a:xfrm>
          <a:off x="0" y="0"/>
          <a:ext cx="7138987" cy="1303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Loss of skin’s barrier function leads to fluid loss and massive fluid shifts.</a:t>
          </a:r>
        </a:p>
      </dsp:txBody>
      <dsp:txXfrm>
        <a:off x="0" y="0"/>
        <a:ext cx="7138987" cy="1303734"/>
      </dsp:txXfrm>
    </dsp:sp>
    <dsp:sp modelId="{5877D73E-AD3F-4F24-974D-2832555D710A}">
      <dsp:nvSpPr>
        <dsp:cNvPr id="0" name=""/>
        <dsp:cNvSpPr/>
      </dsp:nvSpPr>
      <dsp:spPr>
        <a:xfrm>
          <a:off x="0" y="1303734"/>
          <a:ext cx="713898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DB48B2-6292-4104-8ADE-1CE89A11192C}">
      <dsp:nvSpPr>
        <dsp:cNvPr id="0" name=""/>
        <dsp:cNvSpPr/>
      </dsp:nvSpPr>
      <dsp:spPr>
        <a:xfrm>
          <a:off x="0" y="1303734"/>
          <a:ext cx="7138987" cy="1303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Injured tissues release vasoactive mediators with secondary interstitial edema, hypoproteinemia, fluid shifts, and organ dysfunction.</a:t>
          </a:r>
        </a:p>
      </dsp:txBody>
      <dsp:txXfrm>
        <a:off x="0" y="1303734"/>
        <a:ext cx="7138987" cy="1303734"/>
      </dsp:txXfrm>
    </dsp:sp>
    <dsp:sp modelId="{4E5224C4-BD67-4745-A2B1-C7F33228DF7E}">
      <dsp:nvSpPr>
        <dsp:cNvPr id="0" name=""/>
        <dsp:cNvSpPr/>
      </dsp:nvSpPr>
      <dsp:spPr>
        <a:xfrm>
          <a:off x="0" y="2607469"/>
          <a:ext cx="713898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A8ADA6-DBB3-4703-A48B-5DF6EE5FA6A9}">
      <dsp:nvSpPr>
        <dsp:cNvPr id="0" name=""/>
        <dsp:cNvSpPr/>
      </dsp:nvSpPr>
      <dsp:spPr>
        <a:xfrm>
          <a:off x="0" y="2607469"/>
          <a:ext cx="7138987" cy="1303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Bacterial translocation</a:t>
          </a:r>
        </a:p>
      </dsp:txBody>
      <dsp:txXfrm>
        <a:off x="0" y="2607469"/>
        <a:ext cx="7138987" cy="1303734"/>
      </dsp:txXfrm>
    </dsp:sp>
    <dsp:sp modelId="{5114D1EA-25B7-4CE2-890F-FFFB8F508122}">
      <dsp:nvSpPr>
        <dsp:cNvPr id="0" name=""/>
        <dsp:cNvSpPr/>
      </dsp:nvSpPr>
      <dsp:spPr>
        <a:xfrm>
          <a:off x="0" y="3911204"/>
          <a:ext cx="713898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FCF36C-2CC9-40A8-A4FA-905C5A7D7762}">
      <dsp:nvSpPr>
        <dsp:cNvPr id="0" name=""/>
        <dsp:cNvSpPr/>
      </dsp:nvSpPr>
      <dsp:spPr>
        <a:xfrm>
          <a:off x="0" y="3911204"/>
          <a:ext cx="7138987" cy="1303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Immune function: Hypermetabolic state</a:t>
          </a:r>
        </a:p>
      </dsp:txBody>
      <dsp:txXfrm>
        <a:off x="0" y="3911204"/>
        <a:ext cx="7138987" cy="13037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C1F6C-8490-40D7-9FE0-18246218E9B8}">
      <dsp:nvSpPr>
        <dsp:cNvPr id="0" name=""/>
        <dsp:cNvSpPr/>
      </dsp:nvSpPr>
      <dsp:spPr>
        <a:xfrm>
          <a:off x="0" y="110730"/>
          <a:ext cx="6900512" cy="8353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Initial response: Decreased cardiac output, decreased metabolic rate</a:t>
          </a:r>
        </a:p>
      </dsp:txBody>
      <dsp:txXfrm>
        <a:off x="40780" y="151510"/>
        <a:ext cx="6818952" cy="753819"/>
      </dsp:txXfrm>
    </dsp:sp>
    <dsp:sp modelId="{3C0CE5DA-6496-45DC-858D-04A6347DE727}">
      <dsp:nvSpPr>
        <dsp:cNvPr id="0" name=""/>
        <dsp:cNvSpPr/>
      </dsp:nvSpPr>
      <dsp:spPr>
        <a:xfrm>
          <a:off x="0" y="1006590"/>
          <a:ext cx="6900512" cy="835379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24 to 48 hour after injury: Increased cardiac output (2 times</a:t>
          </a:r>
        </a:p>
      </dsp:txBody>
      <dsp:txXfrm>
        <a:off x="40780" y="1047370"/>
        <a:ext cx="6818952" cy="753819"/>
      </dsp:txXfrm>
    </dsp:sp>
    <dsp:sp modelId="{E888B1FA-9659-4C3C-9FED-ADFFF891EE03}">
      <dsp:nvSpPr>
        <dsp:cNvPr id="0" name=""/>
        <dsp:cNvSpPr/>
      </dsp:nvSpPr>
      <dsp:spPr>
        <a:xfrm>
          <a:off x="0" y="1902450"/>
          <a:ext cx="6900512" cy="835379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normal),increased metabolic rate (2 times normal).</a:t>
          </a:r>
        </a:p>
      </dsp:txBody>
      <dsp:txXfrm>
        <a:off x="40780" y="1943230"/>
        <a:ext cx="6818952" cy="753819"/>
      </dsp:txXfrm>
    </dsp:sp>
    <dsp:sp modelId="{811788CA-F37A-4316-A273-24ECD8801253}">
      <dsp:nvSpPr>
        <dsp:cNvPr id="0" name=""/>
        <dsp:cNvSpPr/>
      </dsp:nvSpPr>
      <dsp:spPr>
        <a:xfrm>
          <a:off x="0" y="2798310"/>
          <a:ext cx="6900512" cy="835379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Hypothalamic function altered: Increased glucagon/cortisol/Catecholamines</a:t>
          </a:r>
        </a:p>
      </dsp:txBody>
      <dsp:txXfrm>
        <a:off x="40780" y="2839090"/>
        <a:ext cx="6818952" cy="753819"/>
      </dsp:txXfrm>
    </dsp:sp>
    <dsp:sp modelId="{4A507687-D285-4FB1-9E0F-DB9B4176BF9B}">
      <dsp:nvSpPr>
        <dsp:cNvPr id="0" name=""/>
        <dsp:cNvSpPr/>
      </dsp:nvSpPr>
      <dsp:spPr>
        <a:xfrm>
          <a:off x="0" y="3694170"/>
          <a:ext cx="6900512" cy="835379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GI barrier function breaks down, leads to bacterial translocation</a:t>
          </a:r>
        </a:p>
      </dsp:txBody>
      <dsp:txXfrm>
        <a:off x="40780" y="3734950"/>
        <a:ext cx="6818952" cy="753819"/>
      </dsp:txXfrm>
    </dsp:sp>
    <dsp:sp modelId="{E63A7A5D-19D7-43D9-A61F-2877CD50D85F}">
      <dsp:nvSpPr>
        <dsp:cNvPr id="0" name=""/>
        <dsp:cNvSpPr/>
      </dsp:nvSpPr>
      <dsp:spPr>
        <a:xfrm>
          <a:off x="0" y="4590030"/>
          <a:ext cx="6900512" cy="8353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Nutritional needs dramatically increase (2 to 3 times normal)</a:t>
          </a:r>
        </a:p>
      </dsp:txBody>
      <dsp:txXfrm>
        <a:off x="40780" y="4630810"/>
        <a:ext cx="6818952" cy="753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4A4C-5A87-428E-BF6D-8D09091EA8B9}">
      <dsp:nvSpPr>
        <dsp:cNvPr id="0" name=""/>
        <dsp:cNvSpPr/>
      </dsp:nvSpPr>
      <dsp:spPr>
        <a:xfrm>
          <a:off x="0" y="1620"/>
          <a:ext cx="9448799" cy="821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0711B-6CD7-4A3A-8F02-120FF5028B40}">
      <dsp:nvSpPr>
        <dsp:cNvPr id="0" name=""/>
        <dsp:cNvSpPr/>
      </dsp:nvSpPr>
      <dsp:spPr>
        <a:xfrm>
          <a:off x="248507" y="186461"/>
          <a:ext cx="451831" cy="4518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9B26B-FAE6-46D2-94EC-E18A66CDAE5D}">
      <dsp:nvSpPr>
        <dsp:cNvPr id="0" name=""/>
        <dsp:cNvSpPr/>
      </dsp:nvSpPr>
      <dsp:spPr>
        <a:xfrm>
          <a:off x="948846" y="1620"/>
          <a:ext cx="8499953" cy="821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43" tIns="86943" rIns="86943" bIns="8694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→ Total body surface area (TBSA) burned and presence of inhalation injury are the most important.</a:t>
          </a:r>
          <a:endParaRPr lang="en-US" sz="2000" kern="1200" dirty="0"/>
        </a:p>
      </dsp:txBody>
      <dsp:txXfrm>
        <a:off x="948846" y="1620"/>
        <a:ext cx="8499953" cy="821512"/>
      </dsp:txXfrm>
    </dsp:sp>
    <dsp:sp modelId="{73DEE48C-5B75-4F5B-A6F5-2149A60EDF4B}">
      <dsp:nvSpPr>
        <dsp:cNvPr id="0" name=""/>
        <dsp:cNvSpPr/>
      </dsp:nvSpPr>
      <dsp:spPr>
        <a:xfrm>
          <a:off x="0" y="1028511"/>
          <a:ext cx="9448799" cy="821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388BD-9C42-45EB-A7EF-F5B512BAD0E7}">
      <dsp:nvSpPr>
        <dsp:cNvPr id="0" name=""/>
        <dsp:cNvSpPr/>
      </dsp:nvSpPr>
      <dsp:spPr>
        <a:xfrm>
          <a:off x="248507" y="1213351"/>
          <a:ext cx="451831" cy="4518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BA428-B5EB-4017-B0B1-6A6AB403BAF5}">
      <dsp:nvSpPr>
        <dsp:cNvPr id="0" name=""/>
        <dsp:cNvSpPr/>
      </dsp:nvSpPr>
      <dsp:spPr>
        <a:xfrm>
          <a:off x="948846" y="1028511"/>
          <a:ext cx="8499953" cy="821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43" tIns="86943" rIns="86943" bIns="8694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→ Depth of burn can be affected by temperature, duration of contact, and thickness of skin.</a:t>
          </a:r>
          <a:endParaRPr lang="en-US" sz="2000" kern="1200"/>
        </a:p>
      </dsp:txBody>
      <dsp:txXfrm>
        <a:off x="948846" y="1028511"/>
        <a:ext cx="8499953" cy="821512"/>
      </dsp:txXfrm>
    </dsp:sp>
    <dsp:sp modelId="{575DA580-6C83-46B5-856C-3B40D70D18B7}">
      <dsp:nvSpPr>
        <dsp:cNvPr id="0" name=""/>
        <dsp:cNvSpPr/>
      </dsp:nvSpPr>
      <dsp:spPr>
        <a:xfrm>
          <a:off x="0" y="2055402"/>
          <a:ext cx="9448799" cy="821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20A53-DFA8-4539-BC9C-4D32F6D38933}">
      <dsp:nvSpPr>
        <dsp:cNvPr id="0" name=""/>
        <dsp:cNvSpPr/>
      </dsp:nvSpPr>
      <dsp:spPr>
        <a:xfrm>
          <a:off x="248507" y="2240242"/>
          <a:ext cx="451831" cy="4518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3CF10-92B1-4177-BECA-B2E3F03D4CA3}">
      <dsp:nvSpPr>
        <dsp:cNvPr id="0" name=""/>
        <dsp:cNvSpPr/>
      </dsp:nvSpPr>
      <dsp:spPr>
        <a:xfrm>
          <a:off x="948846" y="2055402"/>
          <a:ext cx="8499953" cy="821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43" tIns="86943" rIns="86943" bIns="8694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→ Patient comorbidities and age are other important factors</a:t>
          </a:r>
          <a:endParaRPr lang="en-US" sz="2000" kern="1200"/>
        </a:p>
      </dsp:txBody>
      <dsp:txXfrm>
        <a:off x="948846" y="2055402"/>
        <a:ext cx="8499953" cy="821512"/>
      </dsp:txXfrm>
    </dsp:sp>
    <dsp:sp modelId="{5F6E326D-7621-4358-A58F-615C83C98190}">
      <dsp:nvSpPr>
        <dsp:cNvPr id="0" name=""/>
        <dsp:cNvSpPr/>
      </dsp:nvSpPr>
      <dsp:spPr>
        <a:xfrm>
          <a:off x="0" y="3082292"/>
          <a:ext cx="9448799" cy="821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6E18C-A0BD-4CF2-B2B6-7718E66FD1BB}">
      <dsp:nvSpPr>
        <dsp:cNvPr id="0" name=""/>
        <dsp:cNvSpPr/>
      </dsp:nvSpPr>
      <dsp:spPr>
        <a:xfrm>
          <a:off x="248507" y="3267132"/>
          <a:ext cx="451831" cy="4518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2B9A4-3591-436A-9D65-A8D817510E1D}">
      <dsp:nvSpPr>
        <dsp:cNvPr id="0" name=""/>
        <dsp:cNvSpPr/>
      </dsp:nvSpPr>
      <dsp:spPr>
        <a:xfrm>
          <a:off x="948846" y="3082292"/>
          <a:ext cx="8499953" cy="821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43" tIns="86943" rIns="86943" bIns="8694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→ Patients may have coexisting traumatic injury (motor vehicle accidents ,explosions, etc.)</a:t>
          </a:r>
          <a:endParaRPr lang="en-US" sz="2000" kern="1200"/>
        </a:p>
      </dsp:txBody>
      <dsp:txXfrm>
        <a:off x="948846" y="3082292"/>
        <a:ext cx="8499953" cy="8215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62A6E-507C-4CB8-940C-3438EB006626}">
      <dsp:nvSpPr>
        <dsp:cNvPr id="0" name=""/>
        <dsp:cNvSpPr/>
      </dsp:nvSpPr>
      <dsp:spPr>
        <a:xfrm>
          <a:off x="0" y="35254"/>
          <a:ext cx="11292459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face </a:t>
          </a:r>
          <a:r>
            <a:rPr lang="en-US" sz="3600" kern="1200"/>
            <a:t>:</a:t>
          </a:r>
        </a:p>
      </dsp:txBody>
      <dsp:txXfrm>
        <a:off x="42151" y="77405"/>
        <a:ext cx="11208157" cy="779158"/>
      </dsp:txXfrm>
    </dsp:sp>
    <dsp:sp modelId="{C4D8C48C-D04E-4B1E-B8FF-F399718A9BC3}">
      <dsp:nvSpPr>
        <dsp:cNvPr id="0" name=""/>
        <dsp:cNvSpPr/>
      </dsp:nvSpPr>
      <dsp:spPr>
        <a:xfrm>
          <a:off x="0" y="898714"/>
          <a:ext cx="11292459" cy="4545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536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The central face has deeper skin appendages and excellent blood supply, resulting in a greater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healing capacity.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Assessed using the subunit principle: When greater than 50% of a subunit requires grafting, use unmeshed sheet grafts.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Thicker grafts are preferable on the face.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Full thickness graft is the choice.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Facial grafting should be performed less than 2 weeks from the time of injury to decrease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scarring.</a:t>
          </a:r>
        </a:p>
      </dsp:txBody>
      <dsp:txXfrm>
        <a:off x="0" y="898714"/>
        <a:ext cx="11292459" cy="45457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4E9E3-9B1C-4E20-8A54-B3C0F0AB52B3}">
      <dsp:nvSpPr>
        <dsp:cNvPr id="0" name=""/>
        <dsp:cNvSpPr/>
      </dsp:nvSpPr>
      <dsp:spPr>
        <a:xfrm>
          <a:off x="0" y="61214"/>
          <a:ext cx="87630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Silvadene ( 1% silver sulfadiazine )</a:t>
          </a:r>
        </a:p>
      </dsp:txBody>
      <dsp:txXfrm>
        <a:off x="25759" y="86973"/>
        <a:ext cx="8711482" cy="476152"/>
      </dsp:txXfrm>
    </dsp:sp>
    <dsp:sp modelId="{9EF09154-F406-4C18-B4C0-15760974893F}">
      <dsp:nvSpPr>
        <dsp:cNvPr id="0" name=""/>
        <dsp:cNvSpPr/>
      </dsp:nvSpPr>
      <dsp:spPr>
        <a:xfrm>
          <a:off x="0" y="652244"/>
          <a:ext cx="87630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Sulfamylon</a:t>
          </a:r>
          <a:r>
            <a:rPr lang="en-US" sz="2200" kern="1200" dirty="0"/>
            <a:t> : 10% mafenide acetate (a carbonic anhydrase inhibitor)</a:t>
          </a:r>
        </a:p>
      </dsp:txBody>
      <dsp:txXfrm>
        <a:off x="25759" y="678003"/>
        <a:ext cx="8711482" cy="476152"/>
      </dsp:txXfrm>
    </dsp:sp>
    <dsp:sp modelId="{068421BB-05EA-4333-B81E-4E3F5B4AC7AD}">
      <dsp:nvSpPr>
        <dsp:cNvPr id="0" name=""/>
        <dsp:cNvSpPr/>
      </dsp:nvSpPr>
      <dsp:spPr>
        <a:xfrm>
          <a:off x="0" y="1243274"/>
          <a:ext cx="87630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Silver nitrate (0.5%)</a:t>
          </a:r>
        </a:p>
      </dsp:txBody>
      <dsp:txXfrm>
        <a:off x="25759" y="1269033"/>
        <a:ext cx="8711482" cy="476152"/>
      </dsp:txXfrm>
    </dsp:sp>
    <dsp:sp modelId="{4A4375ED-73CD-4642-B649-47280EDC81FD}">
      <dsp:nvSpPr>
        <dsp:cNvPr id="0" name=""/>
        <dsp:cNvSpPr/>
      </dsp:nvSpPr>
      <dsp:spPr>
        <a:xfrm>
          <a:off x="0" y="1834304"/>
          <a:ext cx="87630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Acticoat a silver impregnated</a:t>
          </a:r>
        </a:p>
      </dsp:txBody>
      <dsp:txXfrm>
        <a:off x="25759" y="1860063"/>
        <a:ext cx="8711482" cy="476152"/>
      </dsp:txXfrm>
    </dsp:sp>
    <dsp:sp modelId="{881AFFA7-9DCA-4C9A-9F7C-CA5BF212F85F}">
      <dsp:nvSpPr>
        <dsp:cNvPr id="0" name=""/>
        <dsp:cNvSpPr/>
      </dsp:nvSpPr>
      <dsp:spPr>
        <a:xfrm>
          <a:off x="0" y="2425334"/>
          <a:ext cx="87630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Bacitracin zinc</a:t>
          </a:r>
        </a:p>
      </dsp:txBody>
      <dsp:txXfrm>
        <a:off x="25759" y="2451093"/>
        <a:ext cx="8711482" cy="4761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E81EE-42C3-4D54-837D-8D5F3F1C0BAF}">
      <dsp:nvSpPr>
        <dsp:cNvPr id="0" name=""/>
        <dsp:cNvSpPr/>
      </dsp:nvSpPr>
      <dsp:spPr>
        <a:xfrm>
          <a:off x="0" y="4654"/>
          <a:ext cx="6991287" cy="9913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BC3CB-2114-4813-8B1F-49E35EC774E9}">
      <dsp:nvSpPr>
        <dsp:cNvPr id="0" name=""/>
        <dsp:cNvSpPr/>
      </dsp:nvSpPr>
      <dsp:spPr>
        <a:xfrm>
          <a:off x="299892" y="227715"/>
          <a:ext cx="545259" cy="5452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F8999-6C70-4BC7-857F-1FC938B0E6CC}">
      <dsp:nvSpPr>
        <dsp:cNvPr id="0" name=""/>
        <dsp:cNvSpPr/>
      </dsp:nvSpPr>
      <dsp:spPr>
        <a:xfrm>
          <a:off x="1145045" y="4654"/>
          <a:ext cx="5846241" cy="99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21" tIns="104921" rIns="104921" bIns="1049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Inadequate wound debridement prior to graft application is the primary cause.</a:t>
          </a:r>
        </a:p>
      </dsp:txBody>
      <dsp:txXfrm>
        <a:off x="1145045" y="4654"/>
        <a:ext cx="5846241" cy="991381"/>
      </dsp:txXfrm>
    </dsp:sp>
    <dsp:sp modelId="{9C2BEB80-56C7-4B59-B9CE-797CFC5445C1}">
      <dsp:nvSpPr>
        <dsp:cNvPr id="0" name=""/>
        <dsp:cNvSpPr/>
      </dsp:nvSpPr>
      <dsp:spPr>
        <a:xfrm>
          <a:off x="0" y="1243880"/>
          <a:ext cx="6991287" cy="9913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73B86-C8CD-4673-B813-728732518453}">
      <dsp:nvSpPr>
        <dsp:cNvPr id="0" name=""/>
        <dsp:cNvSpPr/>
      </dsp:nvSpPr>
      <dsp:spPr>
        <a:xfrm>
          <a:off x="299892" y="1466941"/>
          <a:ext cx="545259" cy="5452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DA2F2-2459-49A6-BB23-BEBA8D7119FB}">
      <dsp:nvSpPr>
        <dsp:cNvPr id="0" name=""/>
        <dsp:cNvSpPr/>
      </dsp:nvSpPr>
      <dsp:spPr>
        <a:xfrm>
          <a:off x="1145045" y="1243880"/>
          <a:ext cx="5846241" cy="99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21" tIns="104921" rIns="104921" bIns="1049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Quantitative cultures showing more than 105 cells will result in graft 	loss.(infection)</a:t>
          </a:r>
        </a:p>
      </dsp:txBody>
      <dsp:txXfrm>
        <a:off x="1145045" y="1243880"/>
        <a:ext cx="5846241" cy="991381"/>
      </dsp:txXfrm>
    </dsp:sp>
    <dsp:sp modelId="{96ACAAA6-749C-461E-9630-38FA06F85DC1}">
      <dsp:nvSpPr>
        <dsp:cNvPr id="0" name=""/>
        <dsp:cNvSpPr/>
      </dsp:nvSpPr>
      <dsp:spPr>
        <a:xfrm>
          <a:off x="0" y="2483106"/>
          <a:ext cx="6991287" cy="9913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1F8E9-F4E2-48EB-9CD0-CCCF785439BE}">
      <dsp:nvSpPr>
        <dsp:cNvPr id="0" name=""/>
        <dsp:cNvSpPr/>
      </dsp:nvSpPr>
      <dsp:spPr>
        <a:xfrm>
          <a:off x="299892" y="2706167"/>
          <a:ext cx="545259" cy="5452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D796A-E351-4589-880B-5C87629C6890}">
      <dsp:nvSpPr>
        <dsp:cNvPr id="0" name=""/>
        <dsp:cNvSpPr/>
      </dsp:nvSpPr>
      <dsp:spPr>
        <a:xfrm>
          <a:off x="1145045" y="2483106"/>
          <a:ext cx="5846241" cy="99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21" tIns="104921" rIns="104921" bIns="1049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Fluid collection beneath the graft, including hematoma (most common) or seroma.</a:t>
          </a:r>
        </a:p>
      </dsp:txBody>
      <dsp:txXfrm>
        <a:off x="1145045" y="2483106"/>
        <a:ext cx="5846241" cy="991381"/>
      </dsp:txXfrm>
    </dsp:sp>
    <dsp:sp modelId="{25F2C459-52D2-4F1D-A4DD-23B4ED82B2FD}">
      <dsp:nvSpPr>
        <dsp:cNvPr id="0" name=""/>
        <dsp:cNvSpPr/>
      </dsp:nvSpPr>
      <dsp:spPr>
        <a:xfrm>
          <a:off x="0" y="3722333"/>
          <a:ext cx="6991287" cy="9913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679B4-2177-4663-9ACC-335AAA263089}">
      <dsp:nvSpPr>
        <dsp:cNvPr id="0" name=""/>
        <dsp:cNvSpPr/>
      </dsp:nvSpPr>
      <dsp:spPr>
        <a:xfrm>
          <a:off x="299892" y="3945394"/>
          <a:ext cx="545259" cy="5452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3BF6C-7969-4CC6-8B54-B33854A07ED3}">
      <dsp:nvSpPr>
        <dsp:cNvPr id="0" name=""/>
        <dsp:cNvSpPr/>
      </dsp:nvSpPr>
      <dsp:spPr>
        <a:xfrm>
          <a:off x="1145045" y="3722333"/>
          <a:ext cx="5846241" cy="99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21" tIns="104921" rIns="104921" bIns="1049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Shear force to graft from inadequate immobilization and compression.</a:t>
          </a:r>
        </a:p>
      </dsp:txBody>
      <dsp:txXfrm>
        <a:off x="1145045" y="3722333"/>
        <a:ext cx="5846241" cy="991381"/>
      </dsp:txXfrm>
    </dsp:sp>
    <dsp:sp modelId="{C6269FEC-46F4-4326-BAAD-D8FEC08090A6}">
      <dsp:nvSpPr>
        <dsp:cNvPr id="0" name=""/>
        <dsp:cNvSpPr/>
      </dsp:nvSpPr>
      <dsp:spPr>
        <a:xfrm>
          <a:off x="0" y="4961559"/>
          <a:ext cx="6991287" cy="9913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B790B-D426-4B3B-94E9-A45E3C8D2BD4}">
      <dsp:nvSpPr>
        <dsp:cNvPr id="0" name=""/>
        <dsp:cNvSpPr/>
      </dsp:nvSpPr>
      <dsp:spPr>
        <a:xfrm>
          <a:off x="299892" y="5184620"/>
          <a:ext cx="545259" cy="54525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F13FC-B6C2-4382-BB6C-F9408A4D960F}">
      <dsp:nvSpPr>
        <dsp:cNvPr id="0" name=""/>
        <dsp:cNvSpPr/>
      </dsp:nvSpPr>
      <dsp:spPr>
        <a:xfrm>
          <a:off x="1145045" y="4961559"/>
          <a:ext cx="5846241" cy="99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21" tIns="104921" rIns="104921" bIns="1049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Poor nutrition or overall physiologic status</a:t>
          </a:r>
        </a:p>
      </dsp:txBody>
      <dsp:txXfrm>
        <a:off x="1145045" y="4961559"/>
        <a:ext cx="5846241" cy="991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83838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838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83838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838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797550" cy="6858000"/>
          </a:xfrm>
          <a:custGeom>
            <a:avLst/>
            <a:gdLst/>
            <a:ahLst/>
            <a:cxnLst/>
            <a:rect l="l" t="t" r="r" b="b"/>
            <a:pathLst>
              <a:path w="5797550" h="6858000">
                <a:moveTo>
                  <a:pt x="5797296" y="0"/>
                </a:moveTo>
                <a:lnTo>
                  <a:pt x="0" y="0"/>
                </a:lnTo>
                <a:lnTo>
                  <a:pt x="0" y="6858000"/>
                </a:lnTo>
                <a:lnTo>
                  <a:pt x="5797296" y="6858000"/>
                </a:lnTo>
                <a:lnTo>
                  <a:pt x="5797296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79" y="350520"/>
            <a:ext cx="2529840" cy="22250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83838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83838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1623" y="241452"/>
            <a:ext cx="9788753" cy="1007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83838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83383" y="2655570"/>
            <a:ext cx="7825232" cy="258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838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72059AC-3787-1885-E31E-835FD64ACE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29" r="25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33800" y="22123"/>
            <a:ext cx="693419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14900" kern="1200" spc="-20" dirty="0">
                <a:solidFill>
                  <a:schemeClr val="tx1"/>
                </a:solidFill>
                <a:latin typeface="+mj-lt"/>
                <a:cs typeface="+mj-cs"/>
              </a:rPr>
              <a:t>BURN</a:t>
            </a:r>
            <a:endParaRPr lang="en-US" sz="149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48895" algn="l" rtl="0">
              <a:lnSpc>
                <a:spcPct val="90000"/>
              </a:lnSpc>
              <a:spcBef>
                <a:spcPts val="105"/>
              </a:spcBef>
            </a:pPr>
            <a:r>
              <a:rPr lang="en-US" sz="3200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Presented</a:t>
            </a:r>
            <a:r>
              <a:rPr lang="en-US" sz="3200" kern="1200" spc="-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spc="-1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en-US" sz="32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en-US" sz="3200" kern="1200" spc="-55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5244" marR="48895" indent="-228600" algn="l" rtl="0">
              <a:lnSpc>
                <a:spcPct val="9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32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Ahmad </a:t>
            </a:r>
            <a:r>
              <a:rPr lang="en-US" sz="3200" kern="1200" spc="-55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Raed</a:t>
            </a:r>
            <a:endParaRPr lang="en-US" sz="3200" kern="1200" spc="-55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5244" marR="48895" indent="-228600" algn="l" rtl="0">
              <a:lnSpc>
                <a:spcPct val="9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3200" kern="1200" spc="-55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Auwid</a:t>
            </a:r>
            <a:r>
              <a:rPr lang="en-US" sz="32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spc="-55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Alshra`ah</a:t>
            </a:r>
            <a:endParaRPr lang="en-US" sz="3200" kern="1200" spc="-55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5244" marR="48895" indent="-228600" algn="l" rtl="0">
              <a:lnSpc>
                <a:spcPct val="9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3200" kern="1200" spc="-55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Qutiaba</a:t>
            </a:r>
            <a:r>
              <a:rPr lang="en-US" sz="32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Al-</a:t>
            </a:r>
            <a:r>
              <a:rPr lang="en-US" sz="3200" kern="1200" spc="-55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Tarawneh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>
              <a:lnSpc>
                <a:spcPct val="90000"/>
              </a:lnSpc>
            </a:pPr>
            <a:r>
              <a:rPr lang="en-US" sz="32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Supervising</a:t>
            </a:r>
            <a:r>
              <a:rPr lang="en-US" sz="3200" kern="1200" spc="-8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doctor</a:t>
            </a:r>
            <a:r>
              <a:rPr lang="en-US" sz="3200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35"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Mohammed</a:t>
            </a:r>
            <a:r>
              <a:rPr lang="en-US" sz="3200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Assem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76694" y="741391"/>
            <a:ext cx="2833324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200" u="sng" kern="1200">
                <a:solidFill>
                  <a:schemeClr val="tx1"/>
                </a:solidFill>
                <a:uFill>
                  <a:solidFill>
                    <a:srgbClr val="383838"/>
                  </a:solidFill>
                </a:uFill>
                <a:latin typeface="+mj-lt"/>
                <a:cs typeface="+mj-cs"/>
              </a:rPr>
              <a:t>Superficial</a:t>
            </a:r>
            <a:r>
              <a:rPr lang="en-US" sz="3200" u="sng" kern="1200" spc="-165">
                <a:solidFill>
                  <a:schemeClr val="tx1"/>
                </a:solidFill>
                <a:uFill>
                  <a:solidFill>
                    <a:srgbClr val="383838"/>
                  </a:solidFill>
                </a:uFill>
                <a:latin typeface="+mj-lt"/>
                <a:cs typeface="+mj-cs"/>
              </a:rPr>
              <a:t> </a:t>
            </a:r>
            <a:r>
              <a:rPr lang="en-US" sz="3200" u="sng" kern="1200" spc="-10">
                <a:solidFill>
                  <a:schemeClr val="tx1"/>
                </a:solidFill>
                <a:uFill>
                  <a:solidFill>
                    <a:srgbClr val="383838"/>
                  </a:solidFill>
                </a:uFill>
                <a:latin typeface="+mj-lt"/>
                <a:cs typeface="+mj-cs"/>
              </a:rPr>
              <a:t>burns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2400" y="2533476"/>
            <a:ext cx="3557618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55600" indent="-228600" algn="l" rtl="0">
              <a:lnSpc>
                <a:spcPct val="90000"/>
              </a:lnSpc>
              <a:spcBef>
                <a:spcPts val="100"/>
              </a:spcBef>
              <a:buClr>
                <a:srgbClr val="383838"/>
              </a:buClr>
              <a:buSzPct val="75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</a:t>
            </a:r>
            <a:r>
              <a:rPr lang="en-US" sz="2000" b="1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000" b="1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epidermis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228600" algn="l" rtl="0">
              <a:lnSpc>
                <a:spcPct val="90000"/>
              </a:lnSpc>
              <a:spcBef>
                <a:spcPts val="2565"/>
              </a:spcBef>
              <a:buSzPct val="75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Blisters</a:t>
            </a:r>
            <a:r>
              <a:rPr lang="en-US" sz="2000" b="1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en-US" sz="2000" b="1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n-US" sz="2000" b="1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5080" indent="-228600" algn="l" rtl="0">
              <a:lnSpc>
                <a:spcPct val="90000"/>
              </a:lnSpc>
              <a:spcBef>
                <a:spcPts val="2495"/>
              </a:spcBef>
              <a:buSzPct val="75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Symptoms</a:t>
            </a:r>
            <a:r>
              <a:rPr lang="en-US" sz="2000" b="1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</a:t>
            </a:r>
            <a:r>
              <a:rPr lang="en-US" sz="2000" b="1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2000" b="1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000" b="1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bad 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sunburn</a:t>
            </a:r>
            <a:r>
              <a:rPr lang="en-US" sz="2000" b="1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2000" b="1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 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hyperemia,</a:t>
            </a:r>
            <a:r>
              <a:rPr lang="en-US" sz="2000" b="1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blanching</a:t>
            </a:r>
            <a:r>
              <a:rPr lang="en-US" sz="2000" b="1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skin</a:t>
            </a:r>
            <a:r>
              <a:rPr lang="en-US" sz="2000" b="1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,and 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tenderness</a:t>
            </a:r>
            <a:r>
              <a:rPr lang="en-US" sz="2000" b="1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2000" b="1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palpation.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2471" y="1317413"/>
            <a:ext cx="3287840" cy="422317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83780" y="1475402"/>
            <a:ext cx="3331526" cy="39071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2AA144-DDFF-C43B-6866-516C9091D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557A69-9517-26A8-EF3F-E65057EEC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C5987E-7AB5-0A21-D727-68B38B342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97550" cy="6858000"/>
          </a:xfrm>
          <a:custGeom>
            <a:avLst/>
            <a:gdLst/>
            <a:ahLst/>
            <a:cxnLst/>
            <a:rect l="l" t="t" r="r" b="b"/>
            <a:pathLst>
              <a:path w="5797550" h="6858000">
                <a:moveTo>
                  <a:pt x="5797296" y="0"/>
                </a:moveTo>
                <a:lnTo>
                  <a:pt x="0" y="0"/>
                </a:lnTo>
                <a:lnTo>
                  <a:pt x="0" y="6858000"/>
                </a:lnTo>
                <a:lnTo>
                  <a:pt x="5797296" y="6858000"/>
                </a:lnTo>
                <a:lnTo>
                  <a:pt x="5797296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1623" y="241452"/>
            <a:ext cx="3399154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0895" marR="5080" indent="-798830">
              <a:lnSpc>
                <a:spcPct val="114999"/>
              </a:lnSpc>
              <a:spcBef>
                <a:spcPts val="100"/>
              </a:spcBef>
            </a:pPr>
            <a:r>
              <a:rPr sz="2800" u="sng" spc="-20" dirty="0">
                <a:solidFill>
                  <a:srgbClr val="EDEDED"/>
                </a:solidFill>
                <a:uFill>
                  <a:solidFill>
                    <a:srgbClr val="EDEDED"/>
                  </a:solidFill>
                </a:uFill>
              </a:rPr>
              <a:t>Partial-</a:t>
            </a:r>
            <a:r>
              <a:rPr sz="2800" u="sng" dirty="0">
                <a:solidFill>
                  <a:srgbClr val="EDEDED"/>
                </a:solidFill>
                <a:uFill>
                  <a:solidFill>
                    <a:srgbClr val="EDEDED"/>
                  </a:solidFill>
                </a:uFill>
              </a:rPr>
              <a:t>thickness</a:t>
            </a:r>
            <a:r>
              <a:rPr sz="2800" u="sng" spc="5" dirty="0">
                <a:solidFill>
                  <a:srgbClr val="EDEDED"/>
                </a:solidFill>
                <a:uFill>
                  <a:solidFill>
                    <a:srgbClr val="EDEDED"/>
                  </a:solidFill>
                </a:uFill>
              </a:rPr>
              <a:t> </a:t>
            </a:r>
            <a:r>
              <a:rPr sz="2800" u="sng" spc="-20" dirty="0">
                <a:solidFill>
                  <a:srgbClr val="EDEDED"/>
                </a:solidFill>
                <a:uFill>
                  <a:solidFill>
                    <a:srgbClr val="EDEDED"/>
                  </a:solidFill>
                </a:uFill>
              </a:rPr>
              <a:t>burns</a:t>
            </a:r>
            <a:r>
              <a:rPr sz="2800" u="none" spc="-20" dirty="0">
                <a:solidFill>
                  <a:srgbClr val="EDEDED"/>
                </a:solidFill>
              </a:rPr>
              <a:t> </a:t>
            </a:r>
            <a:r>
              <a:rPr sz="2800" u="sng" spc="-10" dirty="0">
                <a:solidFill>
                  <a:srgbClr val="EDEDED"/>
                </a:solidFill>
                <a:uFill>
                  <a:solidFill>
                    <a:srgbClr val="EDEDED"/>
                  </a:solidFill>
                </a:uFill>
              </a:rPr>
              <a:t>(Superficial)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396240" y="1835150"/>
            <a:ext cx="381000" cy="3486150"/>
            <a:chOff x="396240" y="1835150"/>
            <a:chExt cx="381000" cy="34861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1835150"/>
              <a:ext cx="381000" cy="2849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2749550"/>
              <a:ext cx="381000" cy="2849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3664330"/>
              <a:ext cx="381000" cy="2849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4578426"/>
              <a:ext cx="381000" cy="2852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5036185"/>
              <a:ext cx="381000" cy="28498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83540" y="1644751"/>
            <a:ext cx="490918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9800" indent="260350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Papillary</a:t>
            </a:r>
            <a:r>
              <a:rPr sz="2000" spc="-6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dermis</a:t>
            </a:r>
            <a:r>
              <a:rPr sz="2000" spc="-7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involved</a:t>
            </a:r>
            <a:r>
              <a:rPr sz="2000" spc="-4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EDEDED"/>
                </a:solidFill>
                <a:latin typeface="Arial"/>
                <a:cs typeface="Arial"/>
              </a:rPr>
              <a:t>without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involvement</a:t>
            </a:r>
            <a:r>
              <a:rPr sz="2000" spc="-4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of</a:t>
            </a:r>
            <a:r>
              <a:rPr sz="2000" spc="-3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skin</a:t>
            </a:r>
            <a:r>
              <a:rPr sz="2000" spc="-4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EDEDED"/>
                </a:solidFill>
                <a:latin typeface="Arial"/>
                <a:cs typeface="Arial"/>
              </a:rPr>
              <a:t>appendages</a:t>
            </a:r>
            <a:endParaRPr sz="2000">
              <a:latin typeface="Arial"/>
              <a:cs typeface="Arial"/>
            </a:endParaRPr>
          </a:p>
          <a:p>
            <a:pPr marL="12700" marR="72390" indent="260350">
              <a:lnSpc>
                <a:spcPts val="3600"/>
              </a:lnSpc>
              <a:spcBef>
                <a:spcPts val="320"/>
              </a:spcBef>
            </a:pP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Raw</a:t>
            </a:r>
            <a:r>
              <a:rPr sz="2000" spc="-3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surfaces</a:t>
            </a:r>
            <a:r>
              <a:rPr sz="2000" spc="-5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are</a:t>
            </a:r>
            <a:r>
              <a:rPr sz="2000" spc="-2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deeper</a:t>
            </a:r>
            <a:r>
              <a:rPr sz="2000" spc="-5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red</a:t>
            </a:r>
            <a:r>
              <a:rPr sz="2000" spc="-2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and</a:t>
            </a:r>
            <a:r>
              <a:rPr sz="2000" spc="-3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EDEDED"/>
                </a:solidFill>
                <a:latin typeface="Arial"/>
                <a:cs typeface="Arial"/>
              </a:rPr>
              <a:t>tender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EDEDED"/>
                </a:solidFill>
                <a:latin typeface="Arial"/>
                <a:cs typeface="Arial"/>
              </a:rPr>
              <a:t>palpation</a:t>
            </a:r>
            <a:endParaRPr sz="2000">
              <a:latin typeface="Arial"/>
              <a:cs typeface="Arial"/>
            </a:endParaRPr>
          </a:p>
          <a:p>
            <a:pPr marL="12700" marR="158115" indent="260350">
              <a:lnSpc>
                <a:spcPts val="3600"/>
              </a:lnSpc>
            </a:pP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Blisters</a:t>
            </a:r>
            <a:r>
              <a:rPr sz="2000" spc="-3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(either</a:t>
            </a:r>
            <a:r>
              <a:rPr sz="2000" spc="-6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intact</a:t>
            </a:r>
            <a:r>
              <a:rPr sz="2000" spc="-4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or</a:t>
            </a:r>
            <a:r>
              <a:rPr sz="2000" spc="-3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ruptured)</a:t>
            </a:r>
            <a:r>
              <a:rPr sz="2000" spc="-7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will</a:t>
            </a:r>
            <a:r>
              <a:rPr sz="2000" spc="-1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EDEDED"/>
                </a:solidFill>
                <a:latin typeface="Arial"/>
                <a:cs typeface="Arial"/>
              </a:rPr>
              <a:t>be </a:t>
            </a:r>
            <a:r>
              <a:rPr sz="2000" spc="-10" dirty="0">
                <a:solidFill>
                  <a:srgbClr val="EDEDED"/>
                </a:solidFill>
                <a:latin typeface="Arial"/>
                <a:cs typeface="Arial"/>
              </a:rPr>
              <a:t>present</a:t>
            </a:r>
            <a:endParaRPr sz="2000">
              <a:latin typeface="Arial"/>
              <a:cs typeface="Arial"/>
            </a:endParaRPr>
          </a:p>
          <a:p>
            <a:pPr marL="273050">
              <a:lnSpc>
                <a:spcPct val="100000"/>
              </a:lnSpc>
              <a:spcBef>
                <a:spcPts val="880"/>
              </a:spcBef>
            </a:pP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Blanches</a:t>
            </a:r>
            <a:r>
              <a:rPr sz="2000" spc="-4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with</a:t>
            </a:r>
            <a:r>
              <a:rPr sz="2000" spc="-2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EDEDED"/>
                </a:solidFill>
                <a:latin typeface="Arial"/>
                <a:cs typeface="Arial"/>
              </a:rPr>
              <a:t>pressure</a:t>
            </a:r>
            <a:endParaRPr sz="2000">
              <a:latin typeface="Arial"/>
              <a:cs typeface="Arial"/>
            </a:endParaRPr>
          </a:p>
          <a:p>
            <a:pPr marL="12700" marR="5080" indent="260350">
              <a:lnSpc>
                <a:spcPct val="150000"/>
              </a:lnSpc>
              <a:spcBef>
                <a:spcPts val="5"/>
              </a:spcBef>
            </a:pP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If</a:t>
            </a:r>
            <a:r>
              <a:rPr sz="2000" spc="-3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dermal</a:t>
            </a:r>
            <a:r>
              <a:rPr sz="2000" spc="-2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appendages</a:t>
            </a:r>
            <a:r>
              <a:rPr sz="2000" spc="-5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are</a:t>
            </a:r>
            <a:r>
              <a:rPr sz="2000" spc="-2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intact,</a:t>
            </a:r>
            <a:r>
              <a:rPr sz="2000" spc="-3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EDEDED"/>
                </a:solidFill>
                <a:latin typeface="Arial"/>
                <a:cs typeface="Arial"/>
              </a:rPr>
              <a:t>then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healing</a:t>
            </a:r>
            <a:r>
              <a:rPr sz="2000" spc="-4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without</a:t>
            </a:r>
            <a:r>
              <a:rPr sz="2000" spc="-4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skin</a:t>
            </a:r>
            <a:r>
              <a:rPr sz="2000" spc="-3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grafting</a:t>
            </a:r>
            <a:r>
              <a:rPr sz="2000" spc="-4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DEDED"/>
                </a:solidFill>
                <a:latin typeface="Arial"/>
                <a:cs typeface="Arial"/>
              </a:rPr>
              <a:t>is</a:t>
            </a:r>
            <a:r>
              <a:rPr sz="2000" spc="-2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EDEDED"/>
                </a:solidFill>
                <a:latin typeface="Arial"/>
                <a:cs typeface="Arial"/>
              </a:rPr>
              <a:t>possible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1947" y="1424939"/>
            <a:ext cx="5196840" cy="40081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797550" cy="6858000"/>
            <a:chOff x="0" y="0"/>
            <a:chExt cx="579755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797550" cy="6858000"/>
            </a:xfrm>
            <a:custGeom>
              <a:avLst/>
              <a:gdLst/>
              <a:ahLst/>
              <a:cxnLst/>
              <a:rect l="l" t="t" r="r" b="b"/>
              <a:pathLst>
                <a:path w="5797550" h="6858000">
                  <a:moveTo>
                    <a:pt x="57972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797296" y="6858000"/>
                  </a:lnTo>
                  <a:lnTo>
                    <a:pt x="5797296" y="0"/>
                  </a:lnTo>
                  <a:close/>
                </a:path>
              </a:pathLst>
            </a:custGeom>
            <a:solidFill>
              <a:srgbClr val="38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5" y="1612391"/>
              <a:ext cx="5385816" cy="38221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45756" y="885956"/>
            <a:ext cx="3396615" cy="1007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1420" marR="5080" indent="-1189355">
              <a:lnSpc>
                <a:spcPct val="114999"/>
              </a:lnSpc>
              <a:spcBef>
                <a:spcPts val="95"/>
              </a:spcBef>
            </a:pPr>
            <a:r>
              <a:rPr sz="2800" u="sng" spc="-20" dirty="0">
                <a:uFill>
                  <a:solidFill>
                    <a:srgbClr val="383838"/>
                  </a:solidFill>
                </a:uFill>
              </a:rPr>
              <a:t>Partial-</a:t>
            </a:r>
            <a:r>
              <a:rPr sz="2800" u="sng" dirty="0">
                <a:uFill>
                  <a:solidFill>
                    <a:srgbClr val="383838"/>
                  </a:solidFill>
                </a:uFill>
              </a:rPr>
              <a:t>thickness</a:t>
            </a:r>
            <a:r>
              <a:rPr sz="2800" u="sng" spc="10" dirty="0">
                <a:uFill>
                  <a:solidFill>
                    <a:srgbClr val="383838"/>
                  </a:solidFill>
                </a:uFill>
              </a:rPr>
              <a:t> </a:t>
            </a:r>
            <a:r>
              <a:rPr sz="2800" u="sng" spc="-10" dirty="0">
                <a:uFill>
                  <a:solidFill>
                    <a:srgbClr val="383838"/>
                  </a:solidFill>
                </a:uFill>
              </a:rPr>
              <a:t>burns</a:t>
            </a:r>
            <a:r>
              <a:rPr sz="2800" u="none" spc="-10" dirty="0"/>
              <a:t> </a:t>
            </a:r>
            <a:r>
              <a:rPr sz="2800" u="sng" spc="-10" dirty="0">
                <a:uFill>
                  <a:solidFill>
                    <a:srgbClr val="383838"/>
                  </a:solidFill>
                </a:uFill>
              </a:rPr>
              <a:t>(Deep)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6175628" y="2227786"/>
            <a:ext cx="4252595" cy="27692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295"/>
              </a:spcBef>
              <a:buFont typeface="Wingdings"/>
              <a:buChar char=""/>
              <a:tabLst>
                <a:tab pos="354965" algn="l"/>
              </a:tabLst>
            </a:pP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Reticular</a:t>
            </a:r>
            <a:r>
              <a:rPr sz="2000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dermis</a:t>
            </a:r>
            <a:r>
              <a:rPr sz="2000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involved</a:t>
            </a:r>
            <a:r>
              <a:rPr sz="2000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with</a:t>
            </a:r>
            <a:r>
              <a:rPr sz="2000" spc="-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383838"/>
                </a:solidFill>
                <a:latin typeface="Arial"/>
                <a:cs typeface="Arial"/>
              </a:rPr>
              <a:t>skin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appendages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354965" algn="l"/>
              </a:tabLst>
            </a:pP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No</a:t>
            </a:r>
            <a:r>
              <a:rPr sz="2000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capillary</a:t>
            </a:r>
            <a:r>
              <a:rPr sz="2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refill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354965" algn="l"/>
              </a:tabLst>
            </a:pP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White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354965" algn="l"/>
              </a:tabLst>
            </a:pP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Decreased</a:t>
            </a:r>
            <a:r>
              <a:rPr sz="2000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sensation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5"/>
              </a:spcBef>
              <a:buFont typeface="Wingdings"/>
              <a:buChar char=""/>
              <a:tabLst>
                <a:tab pos="354965" algn="l"/>
              </a:tabLst>
            </a:pP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Blisters</a:t>
            </a:r>
            <a:r>
              <a:rPr sz="2000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present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-2253996" y="445770"/>
            <a:ext cx="5769864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043555" algn="l" rtl="0">
              <a:lnSpc>
                <a:spcPct val="90000"/>
              </a:lnSpc>
              <a:spcBef>
                <a:spcPct val="0"/>
              </a:spcBef>
            </a:pPr>
            <a:r>
              <a:rPr lang="en-US" sz="3000" u="sng" kern="1200" dirty="0">
                <a:solidFill>
                  <a:schemeClr val="tx1"/>
                </a:solidFill>
                <a:uFill>
                  <a:solidFill>
                    <a:srgbClr val="383838"/>
                  </a:solidFill>
                </a:uFill>
                <a:latin typeface="+mj-lt"/>
                <a:ea typeface="+mj-ea"/>
                <a:cs typeface="+mj-cs"/>
              </a:rPr>
              <a:t>Full</a:t>
            </a:r>
            <a:r>
              <a:rPr lang="en-US" sz="3000" u="sng" kern="1200" spc="-50" dirty="0">
                <a:solidFill>
                  <a:schemeClr val="tx1"/>
                </a:solidFill>
                <a:uFill>
                  <a:solidFill>
                    <a:srgbClr val="383838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sz="3000" u="sng" kern="1200" dirty="0">
                <a:solidFill>
                  <a:schemeClr val="tx1"/>
                </a:solidFill>
                <a:uFill>
                  <a:solidFill>
                    <a:srgbClr val="383838"/>
                  </a:solidFill>
                </a:uFill>
                <a:latin typeface="+mj-lt"/>
                <a:ea typeface="+mj-ea"/>
                <a:cs typeface="+mj-cs"/>
              </a:rPr>
              <a:t>thickness</a:t>
            </a:r>
            <a:r>
              <a:rPr lang="en-US" sz="3000" u="sng" kern="1200" spc="-65" dirty="0">
                <a:solidFill>
                  <a:schemeClr val="tx1"/>
                </a:solidFill>
                <a:uFill>
                  <a:solidFill>
                    <a:srgbClr val="383838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sz="3000" u="sng" kern="1200" spc="-10" dirty="0">
                <a:solidFill>
                  <a:schemeClr val="tx1"/>
                </a:solidFill>
                <a:uFill>
                  <a:solidFill>
                    <a:srgbClr val="383838"/>
                  </a:solidFill>
                </a:uFill>
                <a:latin typeface="+mj-lt"/>
                <a:ea typeface="+mj-ea"/>
                <a:cs typeface="+mj-cs"/>
              </a:rPr>
              <a:t>burns</a:t>
            </a:r>
            <a:endParaRPr lang="en-US" sz="3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8"/>
          <p:cNvSpPr txBox="1"/>
          <p:nvPr/>
        </p:nvSpPr>
        <p:spPr>
          <a:xfrm>
            <a:off x="320040" y="2660904"/>
            <a:ext cx="5769864" cy="402640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55600" indent="-228600" algn="l" rtl="0">
              <a:lnSpc>
                <a:spcPct val="90000"/>
              </a:lnSpc>
              <a:spcBef>
                <a:spcPts val="105"/>
              </a:spcBef>
              <a:buClr>
                <a:srgbClr val="383838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</a:t>
            </a:r>
            <a:r>
              <a:rPr lang="en-US" sz="24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destruction</a:t>
            </a:r>
            <a:r>
              <a:rPr lang="en-US" sz="24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4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epidermal</a:t>
            </a:r>
            <a:r>
              <a:rPr lang="en-US" sz="24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24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dermal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512445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layers</a:t>
            </a:r>
            <a:r>
              <a:rPr lang="en-US" sz="24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Burns</a:t>
            </a:r>
            <a:r>
              <a:rPr lang="en-US" sz="24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extend</a:t>
            </a:r>
            <a:r>
              <a:rPr lang="en-US" sz="24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en-US" sz="24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4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subcutaneous</a:t>
            </a:r>
            <a:r>
              <a:rPr lang="en-US"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tissues,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muscle,</a:t>
            </a:r>
            <a:r>
              <a:rPr lang="en-US"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n-US" sz="24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bone.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5080" indent="-228600" algn="l" rtl="0">
              <a:lnSpc>
                <a:spcPct val="90000"/>
              </a:lnSpc>
              <a:spcBef>
                <a:spcPts val="24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Skin</a:t>
            </a:r>
            <a:r>
              <a:rPr lang="en-US" sz="24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US" sz="24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</a:t>
            </a:r>
            <a:r>
              <a:rPr lang="en-US" sz="24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24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</a:t>
            </a:r>
            <a:r>
              <a:rPr lang="en-US" sz="24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blanching</a:t>
            </a:r>
            <a:r>
              <a:rPr lang="en-US"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or,</a:t>
            </a:r>
            <a:r>
              <a:rPr lang="en-US"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24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deeper</a:t>
            </a:r>
            <a:r>
              <a:rPr lang="en-US" sz="24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burns,</a:t>
            </a:r>
            <a:r>
              <a:rPr lang="en-US" sz="24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dry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24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leathery</a:t>
            </a:r>
            <a:r>
              <a:rPr lang="en-US" sz="24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2400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appearance</a:t>
            </a:r>
            <a:r>
              <a:rPr lang="en-US" sz="24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</a:t>
            </a:r>
            <a:r>
              <a:rPr lang="en-US" sz="24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sensation</a:t>
            </a:r>
            <a:r>
              <a:rPr lang="en-US" sz="24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</a:t>
            </a:r>
            <a:r>
              <a:rPr lang="en-US" sz="24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(If</a:t>
            </a:r>
            <a:r>
              <a:rPr lang="en-US" sz="24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</a:t>
            </a:r>
            <a:r>
              <a:rPr lang="en-US" sz="24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US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painful,</a:t>
            </a:r>
            <a:r>
              <a:rPr lang="en-US" sz="24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en-US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n-US" sz="24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full</a:t>
            </a:r>
            <a:r>
              <a:rPr lang="en-US" sz="24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thickness</a:t>
            </a:r>
            <a:r>
              <a:rPr lang="en-US" sz="24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sensory</a:t>
            </a:r>
            <a:r>
              <a:rPr lang="en-US" sz="24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nerves</a:t>
            </a:r>
            <a:r>
              <a:rPr lang="en-US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en-US" sz="24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preserved)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908685" indent="-228600" algn="l" rtl="0">
              <a:lnSpc>
                <a:spcPct val="90000"/>
              </a:lnSpc>
              <a:spcBef>
                <a:spcPts val="12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en-US" sz="24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n-US" sz="24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</a:t>
            </a:r>
            <a:r>
              <a:rPr lang="en-US" sz="24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en-US" sz="24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own</a:t>
            </a:r>
            <a:r>
              <a:rPr lang="en-US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24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require</a:t>
            </a:r>
            <a:r>
              <a:rPr lang="en-US" sz="24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surgery</a:t>
            </a:r>
            <a:r>
              <a:rPr lang="en-US" sz="2400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coverage</a:t>
            </a:r>
            <a:r>
              <a:rPr lang="en-US"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n-US" sz="24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closure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object 10" descr="صورة تحتوي على طبي, غرفة المستشفى, لحم, معدات طبية&#10;&#10;تم إنشاء الوصف تلقائياً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9048" y="1010773"/>
            <a:ext cx="5458968" cy="483645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18"/>
            <a:ext cx="12192000" cy="6850380"/>
          </a:xfrm>
          <a:custGeom>
            <a:avLst/>
            <a:gdLst/>
            <a:ahLst/>
            <a:cxnLst/>
            <a:rect l="l" t="t" r="r" b="b"/>
            <a:pathLst>
              <a:path w="12192000" h="6850380">
                <a:moveTo>
                  <a:pt x="12192000" y="0"/>
                </a:moveTo>
                <a:lnTo>
                  <a:pt x="0" y="0"/>
                </a:lnTo>
                <a:lnTo>
                  <a:pt x="0" y="6850378"/>
                </a:lnTo>
                <a:lnTo>
                  <a:pt x="12192000" y="6850378"/>
                </a:lnTo>
                <a:lnTo>
                  <a:pt x="12192000" y="0"/>
                </a:lnTo>
                <a:close/>
              </a:path>
            </a:pathLst>
          </a:custGeom>
          <a:solidFill>
            <a:srgbClr val="EDEDED">
              <a:alpha val="2352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542509" y="-9525"/>
            <a:ext cx="2659380" cy="2579370"/>
            <a:chOff x="9542509" y="-9525"/>
            <a:chExt cx="2659380" cy="2579370"/>
          </a:xfrm>
        </p:grpSpPr>
        <p:sp>
          <p:nvSpPr>
            <p:cNvPr id="4" name="object 4"/>
            <p:cNvSpPr/>
            <p:nvPr/>
          </p:nvSpPr>
          <p:spPr>
            <a:xfrm>
              <a:off x="9552034" y="0"/>
              <a:ext cx="2640330" cy="2560320"/>
            </a:xfrm>
            <a:custGeom>
              <a:avLst/>
              <a:gdLst/>
              <a:ahLst/>
              <a:cxnLst/>
              <a:rect l="l" t="t" r="r" b="b"/>
              <a:pathLst>
                <a:path w="2640329" h="2560320">
                  <a:moveTo>
                    <a:pt x="2639966" y="2560235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38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75434" y="0"/>
              <a:ext cx="2216785" cy="2149475"/>
            </a:xfrm>
            <a:custGeom>
              <a:avLst/>
              <a:gdLst/>
              <a:ahLst/>
              <a:cxnLst/>
              <a:rect l="l" t="t" r="r" b="b"/>
              <a:pathLst>
                <a:path w="2216784" h="2149475">
                  <a:moveTo>
                    <a:pt x="2216565" y="0"/>
                  </a:moveTo>
                  <a:lnTo>
                    <a:pt x="0" y="0"/>
                  </a:lnTo>
                  <a:lnTo>
                    <a:pt x="2216565" y="2148878"/>
                  </a:lnTo>
                  <a:lnTo>
                    <a:pt x="221656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617219"/>
            <a:ext cx="6414770" cy="1403985"/>
          </a:xfrm>
          <a:prstGeom prst="rect">
            <a:avLst/>
          </a:prstGeom>
          <a:solidFill>
            <a:srgbClr val="383838"/>
          </a:solidFill>
        </p:spPr>
        <p:txBody>
          <a:bodyPr vert="horz" wrap="square" lIns="0" tIns="274955" rIns="0" bIns="0" rtlCol="0">
            <a:spAutoFit/>
          </a:bodyPr>
          <a:lstStyle/>
          <a:p>
            <a:pPr marL="501650">
              <a:lnSpc>
                <a:spcPct val="100000"/>
              </a:lnSpc>
              <a:spcBef>
                <a:spcPts val="2165"/>
              </a:spcBef>
            </a:pPr>
            <a:r>
              <a:rPr sz="4800" dirty="0">
                <a:solidFill>
                  <a:srgbClr val="EDEDED"/>
                </a:solidFill>
              </a:rPr>
              <a:t>Jackson</a:t>
            </a:r>
            <a:r>
              <a:rPr sz="4800" spc="-65" dirty="0">
                <a:solidFill>
                  <a:srgbClr val="EDEDED"/>
                </a:solidFill>
              </a:rPr>
              <a:t> </a:t>
            </a:r>
            <a:r>
              <a:rPr sz="4800" dirty="0">
                <a:solidFill>
                  <a:srgbClr val="EDEDED"/>
                </a:solidFill>
              </a:rPr>
              <a:t>burn</a:t>
            </a:r>
            <a:r>
              <a:rPr sz="4800" spc="-60" dirty="0">
                <a:solidFill>
                  <a:srgbClr val="EDEDED"/>
                </a:solidFill>
              </a:rPr>
              <a:t> </a:t>
            </a:r>
            <a:r>
              <a:rPr sz="4800" spc="-10" dirty="0">
                <a:solidFill>
                  <a:srgbClr val="EDEDED"/>
                </a:solidFill>
              </a:rPr>
              <a:t>model</a:t>
            </a:r>
            <a:endParaRPr sz="4800"/>
          </a:p>
        </p:txBody>
      </p:sp>
      <p:sp>
        <p:nvSpPr>
          <p:cNvPr id="7" name="object 7"/>
          <p:cNvSpPr txBox="1"/>
          <p:nvPr/>
        </p:nvSpPr>
        <p:spPr>
          <a:xfrm>
            <a:off x="489000" y="2296769"/>
            <a:ext cx="7188834" cy="4140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Describes</a:t>
            </a:r>
            <a:r>
              <a:rPr sz="2000" spc="-7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distinct</a:t>
            </a:r>
            <a:r>
              <a:rPr sz="2000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areas</a:t>
            </a:r>
            <a:r>
              <a:rPr sz="2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within</a:t>
            </a:r>
            <a:r>
              <a:rPr sz="2000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every</a:t>
            </a:r>
            <a:r>
              <a:rPr sz="2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burn</a:t>
            </a:r>
            <a:r>
              <a:rPr sz="2000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wound</a:t>
            </a:r>
            <a:endParaRPr sz="2000">
              <a:latin typeface="Arial"/>
              <a:cs typeface="Arial"/>
            </a:endParaRPr>
          </a:p>
          <a:p>
            <a:pPr marL="353695" marR="221615" indent="-340995" algn="just">
              <a:lnSpc>
                <a:spcPct val="150000"/>
              </a:lnSpc>
              <a:buAutoNum type="arabicPeriod"/>
              <a:tabLst>
                <a:tab pos="355600" algn="l"/>
              </a:tabLst>
            </a:pPr>
            <a:r>
              <a:rPr sz="2000" b="1" dirty="0">
                <a:solidFill>
                  <a:srgbClr val="383838"/>
                </a:solidFill>
                <a:latin typeface="Arial"/>
                <a:cs typeface="Arial"/>
              </a:rPr>
              <a:t>Zone</a:t>
            </a:r>
            <a:r>
              <a:rPr sz="2000" b="1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83838"/>
                </a:solidFill>
                <a:latin typeface="Arial"/>
                <a:cs typeface="Arial"/>
              </a:rPr>
              <a:t>of</a:t>
            </a:r>
            <a:r>
              <a:rPr sz="2000" b="1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83838"/>
                </a:solidFill>
                <a:latin typeface="Arial"/>
                <a:cs typeface="Arial"/>
              </a:rPr>
              <a:t>coagulation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:</a:t>
            </a:r>
            <a:r>
              <a:rPr sz="2000" spc="-8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Tissue</a:t>
            </a:r>
            <a:r>
              <a:rPr sz="2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is</a:t>
            </a:r>
            <a:r>
              <a:rPr sz="2000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severely</a:t>
            </a:r>
            <a:r>
              <a:rPr sz="2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damaged</a:t>
            </a:r>
            <a:r>
              <a:rPr sz="2000" spc="-6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and</a:t>
            </a:r>
            <a:r>
              <a:rPr sz="20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383838"/>
                </a:solidFill>
                <a:latin typeface="Arial"/>
                <a:cs typeface="Arial"/>
              </a:rPr>
              <a:t>will 	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not</a:t>
            </a:r>
            <a:r>
              <a:rPr sz="2000" spc="-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recover</a:t>
            </a:r>
            <a:r>
              <a:rPr sz="2000" spc="-8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Treatment:</a:t>
            </a:r>
            <a:r>
              <a:rPr sz="2000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excision</a:t>
            </a:r>
            <a:r>
              <a:rPr sz="2000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grafting</a:t>
            </a:r>
            <a:endParaRPr sz="2000">
              <a:latin typeface="Arial"/>
              <a:cs typeface="Arial"/>
            </a:endParaRPr>
          </a:p>
          <a:p>
            <a:pPr marL="353060" marR="5080" indent="-340360" algn="just">
              <a:lnSpc>
                <a:spcPct val="150000"/>
              </a:lnSpc>
              <a:buAutoNum type="arabicPeriod"/>
              <a:tabLst>
                <a:tab pos="355600" algn="l"/>
              </a:tabLst>
            </a:pPr>
            <a:r>
              <a:rPr sz="2000" b="1" dirty="0">
                <a:solidFill>
                  <a:srgbClr val="383838"/>
                </a:solidFill>
                <a:latin typeface="Arial"/>
                <a:cs typeface="Arial"/>
              </a:rPr>
              <a:t>Zone</a:t>
            </a:r>
            <a:r>
              <a:rPr sz="2000" b="1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83838"/>
                </a:solidFill>
                <a:latin typeface="Arial"/>
                <a:cs typeface="Arial"/>
              </a:rPr>
              <a:t>of</a:t>
            </a:r>
            <a:r>
              <a:rPr sz="2000" b="1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83838"/>
                </a:solidFill>
                <a:latin typeface="Arial"/>
                <a:cs typeface="Arial"/>
              </a:rPr>
              <a:t>stasis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:</a:t>
            </a:r>
            <a:r>
              <a:rPr sz="2000" spc="-10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Tissue</a:t>
            </a:r>
            <a:r>
              <a:rPr sz="2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is</a:t>
            </a:r>
            <a:r>
              <a:rPr sz="2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inflamed</a:t>
            </a:r>
            <a:r>
              <a:rPr sz="20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with</a:t>
            </a:r>
            <a:r>
              <a:rPr sz="2000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impaired</a:t>
            </a:r>
            <a:r>
              <a:rPr sz="2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vasculature 	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Tissue</a:t>
            </a:r>
            <a:r>
              <a:rPr sz="2000" spc="-6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may</a:t>
            </a:r>
            <a:r>
              <a:rPr sz="2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recover</a:t>
            </a:r>
            <a:r>
              <a:rPr sz="2000" spc="-7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with</a:t>
            </a:r>
            <a:r>
              <a:rPr sz="2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appropriate</a:t>
            </a:r>
            <a:r>
              <a:rPr sz="2000" spc="-7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resuscitation</a:t>
            </a:r>
            <a:r>
              <a:rPr sz="2000" spc="-9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Surrounds 	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zone</a:t>
            </a:r>
            <a:r>
              <a:rPr sz="2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of</a:t>
            </a:r>
            <a:r>
              <a:rPr sz="2000" spc="-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coagulation</a:t>
            </a:r>
            <a:r>
              <a:rPr sz="2000" spc="-8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Treatment:</a:t>
            </a:r>
            <a:r>
              <a:rPr sz="2000" spc="-16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Aggressive</a:t>
            </a:r>
            <a:r>
              <a:rPr sz="2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resuscitation</a:t>
            </a:r>
            <a:endParaRPr sz="2000">
              <a:latin typeface="Arial"/>
              <a:cs typeface="Arial"/>
            </a:endParaRPr>
          </a:p>
          <a:p>
            <a:pPr marL="353695" indent="-340995" algn="just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53695" algn="l"/>
              </a:tabLst>
            </a:pPr>
            <a:r>
              <a:rPr sz="2000" b="1" dirty="0">
                <a:solidFill>
                  <a:srgbClr val="383838"/>
                </a:solidFill>
                <a:latin typeface="Arial"/>
                <a:cs typeface="Arial"/>
              </a:rPr>
              <a:t>Zone</a:t>
            </a:r>
            <a:r>
              <a:rPr sz="2000" b="1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83838"/>
                </a:solidFill>
                <a:latin typeface="Arial"/>
                <a:cs typeface="Arial"/>
              </a:rPr>
              <a:t>of</a:t>
            </a:r>
            <a:r>
              <a:rPr sz="2000" b="1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83838"/>
                </a:solidFill>
                <a:latin typeface="Arial"/>
                <a:cs typeface="Arial"/>
              </a:rPr>
              <a:t>hyperemia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:</a:t>
            </a:r>
            <a:r>
              <a:rPr sz="2000" spc="-7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Tissue</a:t>
            </a:r>
            <a:r>
              <a:rPr sz="2000" spc="-6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has</a:t>
            </a:r>
            <a:r>
              <a:rPr sz="2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intense</a:t>
            </a:r>
            <a:r>
              <a:rPr sz="2000" spc="-6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vasodilation</a:t>
            </a:r>
            <a:r>
              <a:rPr sz="2000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383838"/>
                </a:solidFill>
                <a:latin typeface="Arial"/>
                <a:cs typeface="Arial"/>
              </a:rPr>
              <a:t>with</a:t>
            </a:r>
            <a:endParaRPr sz="2000">
              <a:latin typeface="Arial"/>
              <a:cs typeface="Arial"/>
            </a:endParaRPr>
          </a:p>
          <a:p>
            <a:pPr marL="355600" marR="1010285" algn="just">
              <a:lnSpc>
                <a:spcPct val="150000"/>
              </a:lnSpc>
            </a:pP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increased</a:t>
            </a:r>
            <a:r>
              <a:rPr sz="2000" spc="-6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blood</a:t>
            </a:r>
            <a:r>
              <a:rPr sz="20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flow</a:t>
            </a:r>
            <a:r>
              <a:rPr sz="2000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and</a:t>
            </a:r>
            <a:r>
              <a:rPr sz="20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should</a:t>
            </a:r>
            <a:r>
              <a:rPr sz="2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recover,</a:t>
            </a:r>
            <a:r>
              <a:rPr sz="2000" spc="-6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treatment: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Aggressive</a:t>
            </a:r>
            <a:r>
              <a:rPr sz="20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resuscitation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9747" y="2788920"/>
            <a:ext cx="4030979" cy="28148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58060">
              <a:lnSpc>
                <a:spcPct val="100000"/>
              </a:lnSpc>
              <a:spcBef>
                <a:spcPts val="95"/>
              </a:spcBef>
            </a:pPr>
            <a:r>
              <a:rPr dirty="0"/>
              <a:t>Inhalation</a:t>
            </a:r>
            <a:r>
              <a:rPr spc="-140" dirty="0"/>
              <a:t> </a:t>
            </a:r>
            <a:r>
              <a:rPr spc="-10" dirty="0"/>
              <a:t>Injury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80142" y="530608"/>
            <a:ext cx="2375662" cy="209816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57200" y="1573224"/>
            <a:ext cx="7910779" cy="48673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Occurs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in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chemeClr val="tx1"/>
                </a:solidFill>
                <a:latin typeface="DejaVu Sans"/>
                <a:cs typeface="DejaVu Sans"/>
              </a:rPr>
              <a:t>∼</a:t>
            </a:r>
            <a:r>
              <a:rPr sz="2200" spc="-55" dirty="0">
                <a:solidFill>
                  <a:schemeClr val="tx1"/>
                </a:solidFill>
                <a:latin typeface="Arial"/>
                <a:cs typeface="Arial"/>
              </a:rPr>
              <a:t>10%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burn</a:t>
            </a:r>
            <a:r>
              <a:rPr sz="22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patients.</a:t>
            </a:r>
            <a:endParaRPr sz="2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Present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in</a:t>
            </a:r>
            <a:r>
              <a:rPr sz="22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chemeClr val="tx1"/>
                </a:solidFill>
                <a:latin typeface="DejaVu Sans"/>
                <a:cs typeface="DejaVu Sans"/>
              </a:rPr>
              <a:t>∼</a:t>
            </a:r>
            <a:r>
              <a:rPr sz="2200" spc="-55" dirty="0">
                <a:solidFill>
                  <a:schemeClr val="tx1"/>
                </a:solidFill>
                <a:latin typeface="Arial"/>
                <a:cs typeface="Arial"/>
              </a:rPr>
              <a:t>70%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patients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who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die</a:t>
            </a:r>
            <a:r>
              <a:rPr sz="22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their</a:t>
            </a:r>
            <a:r>
              <a:rPr sz="22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burn</a:t>
            </a:r>
            <a:r>
              <a:rPr sz="22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injury.</a:t>
            </a:r>
            <a:endParaRPr sz="2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5600" marR="84455" indent="-34353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History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:often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includes</a:t>
            </a:r>
            <a:r>
              <a:rPr sz="22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fire</a:t>
            </a:r>
            <a:r>
              <a:rPr sz="22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in</a:t>
            </a:r>
            <a:r>
              <a:rPr sz="22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an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enclosed</a:t>
            </a:r>
            <a:r>
              <a:rPr sz="22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space</a:t>
            </a:r>
            <a:r>
              <a:rPr sz="22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such</a:t>
            </a:r>
            <a:r>
              <a:rPr sz="22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as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a 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basement.</a:t>
            </a:r>
            <a:endParaRPr sz="2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5600" marR="80645" indent="-34353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Physical</a:t>
            </a:r>
            <a:r>
              <a:rPr sz="22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examination</a:t>
            </a:r>
            <a:r>
              <a:rPr sz="22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r>
              <a:rPr sz="22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singed</a:t>
            </a:r>
            <a:r>
              <a:rPr sz="22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nasal</a:t>
            </a:r>
            <a:r>
              <a:rPr sz="22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hairs,</a:t>
            </a:r>
            <a:r>
              <a:rPr sz="22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facial</a:t>
            </a:r>
            <a:r>
              <a:rPr sz="22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burns,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carbonaceous</a:t>
            </a:r>
            <a:r>
              <a:rPr sz="2200" spc="-10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sputum,</a:t>
            </a:r>
            <a:r>
              <a:rPr sz="22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hoarseness,</a:t>
            </a:r>
            <a:r>
              <a:rPr sz="2200" spc="-1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Agitation</a:t>
            </a:r>
            <a:r>
              <a:rPr sz="22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or</a:t>
            </a:r>
            <a:r>
              <a:rPr sz="22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shortness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breath</a:t>
            </a:r>
            <a:r>
              <a:rPr sz="22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may</a:t>
            </a:r>
            <a:r>
              <a:rPr sz="22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be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caused</a:t>
            </a:r>
            <a:r>
              <a:rPr sz="22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by</a:t>
            </a:r>
            <a:r>
              <a:rPr sz="22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hypoxia.</a:t>
            </a:r>
            <a:endParaRPr sz="22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90"/>
              </a:spcBef>
              <a:buClr>
                <a:srgbClr val="383838"/>
              </a:buClr>
              <a:buFont typeface="Arial"/>
              <a:buChar char="•"/>
            </a:pPr>
            <a:endParaRPr sz="2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5600" marR="211454" indent="-34353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Definitive</a:t>
            </a:r>
            <a:r>
              <a:rPr sz="22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diagnosis</a:t>
            </a:r>
            <a:r>
              <a:rPr sz="22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22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made</a:t>
            </a:r>
            <a:r>
              <a:rPr sz="22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by</a:t>
            </a:r>
            <a:r>
              <a:rPr sz="22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direct</a:t>
            </a:r>
            <a:r>
              <a:rPr sz="22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airway</a:t>
            </a:r>
            <a:r>
              <a:rPr sz="22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examination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using</a:t>
            </a:r>
            <a:r>
              <a:rPr sz="22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nasopharyngeal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scope</a:t>
            </a:r>
            <a:r>
              <a:rPr sz="22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or</a:t>
            </a:r>
            <a:r>
              <a:rPr sz="22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fiberoptic</a:t>
            </a:r>
            <a:r>
              <a:rPr sz="22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bronchoscopy.</a:t>
            </a:r>
            <a:endParaRPr sz="2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Early</a:t>
            </a:r>
            <a:r>
              <a:rPr sz="22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intubation</a:t>
            </a:r>
            <a:r>
              <a:rPr sz="22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for</a:t>
            </a:r>
            <a:r>
              <a:rPr sz="22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airway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protection</a:t>
            </a:r>
            <a:r>
              <a:rPr sz="22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22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mandatory.</a:t>
            </a:r>
            <a:endParaRPr sz="2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Intubation</a:t>
            </a:r>
            <a:r>
              <a:rPr sz="22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becomes</a:t>
            </a:r>
            <a:r>
              <a:rPr sz="22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much</a:t>
            </a:r>
            <a:r>
              <a:rPr sz="22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harder</a:t>
            </a:r>
            <a:r>
              <a:rPr sz="22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when</a:t>
            </a:r>
            <a:r>
              <a:rPr sz="22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2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airway</a:t>
            </a:r>
            <a:r>
              <a:rPr sz="22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swells.</a:t>
            </a:r>
            <a:endParaRPr sz="2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Fluorescein</a:t>
            </a:r>
            <a:r>
              <a:rPr sz="22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eye</a:t>
            </a:r>
            <a:r>
              <a:rPr sz="22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examination</a:t>
            </a:r>
            <a:r>
              <a:rPr sz="22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22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mandatory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for</a:t>
            </a:r>
            <a:r>
              <a:rPr sz="22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patients</a:t>
            </a:r>
            <a:r>
              <a:rPr sz="22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chemeClr val="tx1"/>
                </a:solidFill>
                <a:latin typeface="Arial"/>
                <a:cs typeface="Arial"/>
              </a:rPr>
              <a:t>with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facial</a:t>
            </a:r>
            <a:r>
              <a:rPr sz="22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burns</a:t>
            </a:r>
            <a:endParaRPr sz="2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1164" y="3244595"/>
            <a:ext cx="3392424" cy="320801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83474"/>
            <a:ext cx="1417955" cy="1374775"/>
          </a:xfrm>
          <a:custGeom>
            <a:avLst/>
            <a:gdLst/>
            <a:ahLst/>
            <a:cxnLst/>
            <a:rect l="l" t="t" r="r" b="b"/>
            <a:pathLst>
              <a:path w="1417955" h="1374775">
                <a:moveTo>
                  <a:pt x="0" y="0"/>
                </a:moveTo>
                <a:lnTo>
                  <a:pt x="0" y="1374524"/>
                </a:lnTo>
                <a:lnTo>
                  <a:pt x="1417820" y="1374524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06221" y="-9525"/>
            <a:ext cx="2386330" cy="1858645"/>
            <a:chOff x="9806221" y="-9525"/>
            <a:chExt cx="2386330" cy="1858645"/>
          </a:xfrm>
        </p:grpSpPr>
        <p:sp>
          <p:nvSpPr>
            <p:cNvPr id="4" name="object 4"/>
            <p:cNvSpPr/>
            <p:nvPr/>
          </p:nvSpPr>
          <p:spPr>
            <a:xfrm>
              <a:off x="10284820" y="0"/>
              <a:ext cx="1907539" cy="1849120"/>
            </a:xfrm>
            <a:custGeom>
              <a:avLst/>
              <a:gdLst/>
              <a:ahLst/>
              <a:cxnLst/>
              <a:rect l="l" t="t" r="r" b="b"/>
              <a:pathLst>
                <a:path w="1907540" h="1849120">
                  <a:moveTo>
                    <a:pt x="1907178" y="0"/>
                  </a:moveTo>
                  <a:lnTo>
                    <a:pt x="0" y="0"/>
                  </a:lnTo>
                  <a:lnTo>
                    <a:pt x="1907178" y="1848938"/>
                  </a:lnTo>
                  <a:lnTo>
                    <a:pt x="1907178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15746" y="0"/>
              <a:ext cx="2068830" cy="970280"/>
            </a:xfrm>
            <a:custGeom>
              <a:avLst/>
              <a:gdLst/>
              <a:ahLst/>
              <a:cxnLst/>
              <a:rect l="l" t="t" r="r" b="b"/>
              <a:pathLst>
                <a:path w="2068829" h="970280">
                  <a:moveTo>
                    <a:pt x="2068742" y="0"/>
                  </a:moveTo>
                  <a:lnTo>
                    <a:pt x="1034371" y="97002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38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7862" rIns="0" bIns="0" rtlCol="0">
            <a:spAutoFit/>
          </a:bodyPr>
          <a:lstStyle/>
          <a:p>
            <a:pPr marL="93535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Inhalation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injury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divided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into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three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categories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:-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1024" y="1953895"/>
            <a:ext cx="1076388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4965" algn="l"/>
              </a:tabLst>
            </a:pPr>
            <a:r>
              <a:rPr sz="2400" b="1" dirty="0">
                <a:solidFill>
                  <a:srgbClr val="383838"/>
                </a:solidFill>
                <a:latin typeface="Arial"/>
                <a:cs typeface="Arial"/>
              </a:rPr>
              <a:t>Injury</a:t>
            </a:r>
            <a:r>
              <a:rPr sz="2400" b="1" spc="-8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83838"/>
                </a:solidFill>
                <a:latin typeface="Arial"/>
                <a:cs typeface="Arial"/>
              </a:rPr>
              <a:t>above</a:t>
            </a:r>
            <a:r>
              <a:rPr sz="2400" b="1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2400" b="1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83838"/>
                </a:solidFill>
                <a:latin typeface="Arial"/>
                <a:cs typeface="Arial"/>
              </a:rPr>
              <a:t>glottis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:</a:t>
            </a:r>
            <a:r>
              <a:rPr sz="2400" spc="-8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from</a:t>
            </a:r>
            <a:r>
              <a:rPr sz="2400" spc="-6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inhalation</a:t>
            </a:r>
            <a:r>
              <a:rPr sz="2400" spc="-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of</a:t>
            </a:r>
            <a:r>
              <a:rPr sz="2400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83838"/>
                </a:solidFill>
                <a:latin typeface="Arial"/>
                <a:cs typeface="Arial"/>
              </a:rPr>
              <a:t>superheated</a:t>
            </a:r>
            <a:r>
              <a:rPr sz="24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383838"/>
                </a:solidFill>
                <a:latin typeface="Arial"/>
                <a:cs typeface="Arial"/>
              </a:rPr>
              <a:t>air.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83838"/>
              </a:buClr>
              <a:buFont typeface="Wingdings"/>
              <a:buChar char=""/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0"/>
              </a:spcBef>
              <a:buClr>
                <a:srgbClr val="383838"/>
              </a:buClr>
              <a:buFont typeface="Wingdings"/>
              <a:buChar char=""/>
            </a:pP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"/>
              <a:tabLst>
                <a:tab pos="354965" algn="l"/>
              </a:tabLst>
            </a:pPr>
            <a:r>
              <a:rPr sz="2400" b="1" dirty="0">
                <a:solidFill>
                  <a:srgbClr val="383838"/>
                </a:solidFill>
                <a:latin typeface="Arial"/>
                <a:cs typeface="Arial"/>
              </a:rPr>
              <a:t>Injury</a:t>
            </a:r>
            <a:r>
              <a:rPr sz="2400" b="1" spc="-8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83838"/>
                </a:solidFill>
                <a:latin typeface="Arial"/>
                <a:cs typeface="Arial"/>
              </a:rPr>
              <a:t>below</a:t>
            </a:r>
            <a:r>
              <a:rPr sz="2400" b="1" spc="-6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2400" b="1" spc="-6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83838"/>
                </a:solidFill>
                <a:latin typeface="Arial"/>
                <a:cs typeface="Arial"/>
              </a:rPr>
              <a:t>glottis</a:t>
            </a:r>
            <a:r>
              <a:rPr sz="2400" b="1" spc="-6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:</a:t>
            </a:r>
            <a:r>
              <a:rPr sz="2400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smoke</a:t>
            </a:r>
            <a:r>
              <a:rPr sz="2400" spc="-6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particles</a:t>
            </a:r>
            <a:r>
              <a:rPr sz="2400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damaging</a:t>
            </a:r>
            <a:r>
              <a:rPr sz="2400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large</a:t>
            </a:r>
            <a:r>
              <a:rPr sz="24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airway</a:t>
            </a:r>
            <a:r>
              <a:rPr sz="24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83838"/>
                </a:solidFill>
                <a:latin typeface="Arial"/>
                <a:cs typeface="Arial"/>
              </a:rPr>
              <a:t>epithelium.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65"/>
              </a:spcBef>
              <a:buClr>
                <a:srgbClr val="383838"/>
              </a:buClr>
              <a:buFont typeface="Wingdings"/>
              <a:buChar char=""/>
            </a:pPr>
            <a:endParaRPr sz="2400">
              <a:latin typeface="Arial"/>
              <a:cs typeface="Arial"/>
            </a:endParaRPr>
          </a:p>
          <a:p>
            <a:pPr marL="354965" marR="55244" indent="-342900">
              <a:lnSpc>
                <a:spcPct val="150000"/>
              </a:lnSpc>
              <a:buFont typeface="Wingdings"/>
              <a:buChar char=""/>
              <a:tabLst>
                <a:tab pos="354965" algn="l"/>
              </a:tabLst>
            </a:pPr>
            <a:r>
              <a:rPr sz="2400" b="1" dirty="0">
                <a:solidFill>
                  <a:srgbClr val="383838"/>
                </a:solidFill>
                <a:latin typeface="Arial"/>
                <a:cs typeface="Arial"/>
              </a:rPr>
              <a:t>Carbon</a:t>
            </a:r>
            <a:r>
              <a:rPr sz="2400" b="1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83838"/>
                </a:solidFill>
                <a:latin typeface="Arial"/>
                <a:cs typeface="Arial"/>
              </a:rPr>
              <a:t>monoxide</a:t>
            </a:r>
            <a:r>
              <a:rPr sz="2400" b="1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83838"/>
                </a:solidFill>
                <a:latin typeface="Arial"/>
                <a:cs typeface="Arial"/>
              </a:rPr>
              <a:t>CO</a:t>
            </a:r>
            <a:r>
              <a:rPr sz="2400" b="1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83838"/>
                </a:solidFill>
                <a:latin typeface="Arial"/>
                <a:cs typeface="Arial"/>
              </a:rPr>
              <a:t>poisoning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:</a:t>
            </a:r>
            <a:r>
              <a:rPr sz="2400" spc="-6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CO</a:t>
            </a:r>
            <a:r>
              <a:rPr sz="2400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will</a:t>
            </a:r>
            <a:r>
              <a:rPr sz="2400" spc="-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shift</a:t>
            </a:r>
            <a:r>
              <a:rPr sz="2400" spc="-6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oxygen</a:t>
            </a:r>
            <a:r>
              <a:rPr sz="2400" spc="-2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83838"/>
                </a:solidFill>
                <a:latin typeface="Arial"/>
                <a:cs typeface="Arial"/>
              </a:rPr>
              <a:t>disassociation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83838"/>
                </a:solidFill>
                <a:latin typeface="Arial"/>
                <a:cs typeface="Arial"/>
              </a:rPr>
              <a:t>curve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to</a:t>
            </a:r>
            <a:r>
              <a:rPr sz="2400" spc="-6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2400" spc="-7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left</a:t>
            </a:r>
            <a:r>
              <a:rPr sz="2400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and</a:t>
            </a:r>
            <a:r>
              <a:rPr sz="2400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create</a:t>
            </a:r>
            <a:r>
              <a:rPr sz="2400" spc="-6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tissue</a:t>
            </a:r>
            <a:r>
              <a:rPr sz="2400" spc="-7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hypoxia,</a:t>
            </a:r>
            <a:r>
              <a:rPr sz="2400" spc="-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occurs</a:t>
            </a:r>
            <a:r>
              <a:rPr sz="2400" spc="-6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because</a:t>
            </a:r>
            <a:r>
              <a:rPr sz="24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CO</a:t>
            </a:r>
            <a:r>
              <a:rPr sz="2400" spc="-6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has</a:t>
            </a:r>
            <a:r>
              <a:rPr sz="24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200</a:t>
            </a:r>
            <a:r>
              <a:rPr sz="2400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83838"/>
                </a:solidFill>
                <a:latin typeface="Arial"/>
                <a:cs typeface="Arial"/>
              </a:rPr>
              <a:t>times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affinity</a:t>
            </a:r>
            <a:r>
              <a:rPr sz="2400" spc="-9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for</a:t>
            </a:r>
            <a:r>
              <a:rPr sz="2400" spc="-10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hemoglobin</a:t>
            </a:r>
            <a:r>
              <a:rPr sz="2400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compared</a:t>
            </a:r>
            <a:r>
              <a:rPr sz="2400" spc="-8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to</a:t>
            </a:r>
            <a:r>
              <a:rPr sz="2400" spc="-10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383838"/>
                </a:solidFill>
                <a:latin typeface="Arial"/>
                <a:cs typeface="Arial"/>
              </a:rPr>
              <a:t>O2.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94703" y="0"/>
            <a:ext cx="5797550" cy="6858000"/>
            <a:chOff x="6394703" y="0"/>
            <a:chExt cx="5797550" cy="6858000"/>
          </a:xfrm>
        </p:grpSpPr>
        <p:sp>
          <p:nvSpPr>
            <p:cNvPr id="3" name="object 3"/>
            <p:cNvSpPr/>
            <p:nvPr/>
          </p:nvSpPr>
          <p:spPr>
            <a:xfrm>
              <a:off x="6394703" y="0"/>
              <a:ext cx="5797550" cy="6858000"/>
            </a:xfrm>
            <a:custGeom>
              <a:avLst/>
              <a:gdLst/>
              <a:ahLst/>
              <a:cxnLst/>
              <a:rect l="l" t="t" r="r" b="b"/>
              <a:pathLst>
                <a:path w="5797550" h="6858000">
                  <a:moveTo>
                    <a:pt x="5797295" y="0"/>
                  </a:moveTo>
                  <a:lnTo>
                    <a:pt x="0" y="0"/>
                  </a:lnTo>
                  <a:lnTo>
                    <a:pt x="0" y="6857996"/>
                  </a:lnTo>
                  <a:lnTo>
                    <a:pt x="5797295" y="6857996"/>
                  </a:lnTo>
                  <a:lnTo>
                    <a:pt x="5797295" y="0"/>
                  </a:lnTo>
                  <a:close/>
                </a:path>
              </a:pathLst>
            </a:custGeom>
            <a:solidFill>
              <a:srgbClr val="38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6559" y="0"/>
              <a:ext cx="4959096" cy="685799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2704" y="368554"/>
            <a:ext cx="5045075" cy="1553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spc="55" dirty="0">
                <a:uFill>
                  <a:solidFill>
                    <a:srgbClr val="383838"/>
                  </a:solidFill>
                </a:uFill>
                <a:latin typeface="Liberation Sans Narrow"/>
                <a:cs typeface="Liberation Sans Narrow"/>
              </a:rPr>
              <a:t>Physical</a:t>
            </a:r>
            <a:r>
              <a:rPr sz="2800" u="sng" spc="-50" dirty="0">
                <a:uFill>
                  <a:solidFill>
                    <a:srgbClr val="383838"/>
                  </a:solidFill>
                </a:uFill>
                <a:latin typeface="Liberation Sans Narrow"/>
                <a:cs typeface="Liberation Sans Narrow"/>
              </a:rPr>
              <a:t> </a:t>
            </a:r>
            <a:r>
              <a:rPr sz="2800" u="sng" spc="105" dirty="0">
                <a:uFill>
                  <a:solidFill>
                    <a:srgbClr val="383838"/>
                  </a:solidFill>
                </a:uFill>
                <a:latin typeface="Liberation Sans Narrow"/>
                <a:cs typeface="Liberation Sans Narrow"/>
              </a:rPr>
              <a:t>examination:-</a:t>
            </a:r>
            <a:endParaRPr sz="28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sz="2400" b="0" spc="-60" dirty="0">
                <a:latin typeface="Arial"/>
                <a:cs typeface="Arial"/>
              </a:rPr>
              <a:t>cherry</a:t>
            </a:r>
            <a:r>
              <a:rPr sz="2400" b="0" spc="-125" dirty="0">
                <a:latin typeface="Arial"/>
                <a:cs typeface="Arial"/>
              </a:rPr>
              <a:t> </a:t>
            </a:r>
            <a:r>
              <a:rPr sz="2400" b="0" spc="-20" dirty="0">
                <a:latin typeface="Arial"/>
                <a:cs typeface="Arial"/>
              </a:rPr>
              <a:t>red</a:t>
            </a:r>
            <a:r>
              <a:rPr sz="2400" b="0" spc="-120" dirty="0">
                <a:latin typeface="Arial"/>
                <a:cs typeface="Arial"/>
              </a:rPr>
              <a:t> </a:t>
            </a:r>
            <a:r>
              <a:rPr sz="2400" b="0" spc="-60" dirty="0">
                <a:latin typeface="Arial"/>
                <a:cs typeface="Arial"/>
              </a:rPr>
              <a:t>color</a:t>
            </a:r>
            <a:r>
              <a:rPr sz="2400" b="0" spc="-110" dirty="0">
                <a:latin typeface="Arial"/>
                <a:cs typeface="Arial"/>
              </a:rPr>
              <a:t> </a:t>
            </a:r>
            <a:r>
              <a:rPr sz="2400" b="0" spc="-40" dirty="0">
                <a:latin typeface="Arial"/>
                <a:cs typeface="Arial"/>
              </a:rPr>
              <a:t>of</a:t>
            </a:r>
            <a:r>
              <a:rPr sz="2400" b="0" spc="-125" dirty="0">
                <a:latin typeface="Arial"/>
                <a:cs typeface="Arial"/>
              </a:rPr>
              <a:t> </a:t>
            </a:r>
            <a:r>
              <a:rPr sz="2400" b="0" spc="-85" dirty="0">
                <a:latin typeface="Arial"/>
                <a:cs typeface="Arial"/>
              </a:rPr>
              <a:t>mucous</a:t>
            </a:r>
            <a:r>
              <a:rPr sz="2400" b="0" spc="-110" dirty="0">
                <a:latin typeface="Arial"/>
                <a:cs typeface="Arial"/>
              </a:rPr>
              <a:t> </a:t>
            </a:r>
            <a:r>
              <a:rPr sz="2400" b="0" spc="-50" dirty="0">
                <a:latin typeface="Arial"/>
                <a:cs typeface="Arial"/>
              </a:rPr>
              <a:t>membranes </a:t>
            </a:r>
            <a:r>
              <a:rPr sz="2400" b="0" spc="-30" dirty="0">
                <a:latin typeface="Arial"/>
                <a:cs typeface="Arial"/>
              </a:rPr>
              <a:t>altered</a:t>
            </a:r>
            <a:r>
              <a:rPr sz="2400" b="0" spc="-125" dirty="0">
                <a:latin typeface="Arial"/>
                <a:cs typeface="Arial"/>
              </a:rPr>
              <a:t> </a:t>
            </a:r>
            <a:r>
              <a:rPr sz="2400" b="0" spc="-80" dirty="0">
                <a:latin typeface="Arial"/>
                <a:cs typeface="Arial"/>
              </a:rPr>
              <a:t>level</a:t>
            </a:r>
            <a:r>
              <a:rPr sz="2400" b="0" spc="-135" dirty="0">
                <a:latin typeface="Arial"/>
                <a:cs typeface="Arial"/>
              </a:rPr>
              <a:t> </a:t>
            </a:r>
            <a:r>
              <a:rPr sz="2400" b="0" spc="-40" dirty="0">
                <a:latin typeface="Arial"/>
                <a:cs typeface="Arial"/>
              </a:rPr>
              <a:t>of</a:t>
            </a:r>
            <a:r>
              <a:rPr sz="2400" b="0" spc="-135" dirty="0"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consciousness agitation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2704" y="2261438"/>
            <a:ext cx="5404485" cy="411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100"/>
              </a:spcBef>
            </a:pPr>
            <a:r>
              <a:rPr sz="2400" spc="-130" dirty="0">
                <a:solidFill>
                  <a:srgbClr val="383838"/>
                </a:solidFill>
                <a:latin typeface="Arial"/>
                <a:cs typeface="Arial"/>
              </a:rPr>
              <a:t>Pulse</a:t>
            </a:r>
            <a:r>
              <a:rPr sz="2400" spc="-10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383838"/>
                </a:solidFill>
                <a:latin typeface="Arial"/>
                <a:cs typeface="Arial"/>
              </a:rPr>
              <a:t>oximetry</a:t>
            </a:r>
            <a:r>
              <a:rPr sz="2400" spc="-100" dirty="0">
                <a:solidFill>
                  <a:srgbClr val="383838"/>
                </a:solidFill>
                <a:latin typeface="Arial"/>
                <a:cs typeface="Arial"/>
              </a:rPr>
              <a:t> may</a:t>
            </a:r>
            <a:r>
              <a:rPr sz="2400" spc="-10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383838"/>
                </a:solidFill>
                <a:latin typeface="Arial"/>
                <a:cs typeface="Arial"/>
              </a:rPr>
              <a:t>be</a:t>
            </a:r>
            <a:r>
              <a:rPr sz="2400" spc="-1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383838"/>
                </a:solidFill>
                <a:latin typeface="Arial"/>
                <a:cs typeface="Arial"/>
              </a:rPr>
              <a:t>normal</a:t>
            </a:r>
            <a:r>
              <a:rPr sz="2400" spc="-9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383838"/>
                </a:solidFill>
                <a:latin typeface="Arial"/>
                <a:cs typeface="Arial"/>
              </a:rPr>
              <a:t>;</a:t>
            </a:r>
            <a:r>
              <a:rPr sz="2400" spc="-11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383838"/>
                </a:solidFill>
                <a:latin typeface="Arial"/>
                <a:cs typeface="Arial"/>
              </a:rPr>
              <a:t>why</a:t>
            </a:r>
            <a:r>
              <a:rPr sz="2400" spc="-10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383838"/>
                </a:solidFill>
                <a:latin typeface="Arial"/>
                <a:cs typeface="Arial"/>
              </a:rPr>
              <a:t>? cannot</a:t>
            </a:r>
            <a:r>
              <a:rPr sz="2400" spc="-1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distinguish</a:t>
            </a:r>
            <a:r>
              <a:rPr sz="2400" spc="-1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383838"/>
                </a:solidFill>
                <a:latin typeface="Arial"/>
                <a:cs typeface="Arial"/>
              </a:rPr>
              <a:t>between</a:t>
            </a:r>
            <a:r>
              <a:rPr sz="2400" spc="-12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254" dirty="0">
                <a:solidFill>
                  <a:srgbClr val="383838"/>
                </a:solidFill>
                <a:latin typeface="Arial"/>
                <a:cs typeface="Arial"/>
              </a:rPr>
              <a:t>CO</a:t>
            </a:r>
            <a:r>
              <a:rPr sz="2400" spc="-1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and</a:t>
            </a:r>
            <a:r>
              <a:rPr sz="2400" spc="-12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383838"/>
                </a:solidFill>
                <a:latin typeface="Arial"/>
                <a:cs typeface="Arial"/>
              </a:rPr>
              <a:t>O2 </a:t>
            </a:r>
            <a:r>
              <a:rPr sz="2400" spc="-75" dirty="0">
                <a:solidFill>
                  <a:srgbClr val="383838"/>
                </a:solidFill>
                <a:latin typeface="Arial"/>
                <a:cs typeface="Arial"/>
              </a:rPr>
              <a:t>Carbon</a:t>
            </a:r>
            <a:r>
              <a:rPr sz="2400" spc="-11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83838"/>
                </a:solidFill>
                <a:latin typeface="Arial"/>
                <a:cs typeface="Arial"/>
              </a:rPr>
              <a:t>dioxide</a:t>
            </a:r>
            <a:r>
              <a:rPr sz="2400" spc="-11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383838"/>
                </a:solidFill>
                <a:latin typeface="Arial"/>
                <a:cs typeface="Arial"/>
              </a:rPr>
              <a:t>removal</a:t>
            </a:r>
            <a:r>
              <a:rPr sz="2400" spc="-10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is</a:t>
            </a:r>
            <a:r>
              <a:rPr sz="2400" spc="-11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83838"/>
                </a:solidFill>
                <a:latin typeface="Arial"/>
                <a:cs typeface="Arial"/>
              </a:rPr>
              <a:t>unaffected, </a:t>
            </a:r>
            <a:r>
              <a:rPr sz="2400" spc="-85" dirty="0">
                <a:solidFill>
                  <a:srgbClr val="383838"/>
                </a:solidFill>
                <a:latin typeface="Arial"/>
                <a:cs typeface="Arial"/>
              </a:rPr>
              <a:t>so</a:t>
            </a:r>
            <a:r>
              <a:rPr sz="2400" spc="-1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383838"/>
                </a:solidFill>
                <a:latin typeface="Arial"/>
                <a:cs typeface="Arial"/>
              </a:rPr>
              <a:t>cyanosis</a:t>
            </a:r>
            <a:r>
              <a:rPr sz="2400" spc="-1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83838"/>
                </a:solidFill>
                <a:latin typeface="Arial"/>
                <a:cs typeface="Arial"/>
              </a:rPr>
              <a:t>and</a:t>
            </a:r>
            <a:r>
              <a:rPr sz="2400" spc="-11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383838"/>
                </a:solidFill>
                <a:latin typeface="Arial"/>
                <a:cs typeface="Arial"/>
              </a:rPr>
              <a:t>tachypnea</a:t>
            </a:r>
            <a:r>
              <a:rPr sz="2400" spc="-10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383838"/>
                </a:solidFill>
                <a:latin typeface="Arial"/>
                <a:cs typeface="Arial"/>
              </a:rPr>
              <a:t>are</a:t>
            </a:r>
            <a:r>
              <a:rPr sz="2400" spc="-11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383838"/>
                </a:solidFill>
                <a:latin typeface="Arial"/>
                <a:cs typeface="Arial"/>
              </a:rPr>
              <a:t>less </a:t>
            </a:r>
            <a:r>
              <a:rPr sz="2400" spc="-10" dirty="0">
                <a:solidFill>
                  <a:srgbClr val="383838"/>
                </a:solidFill>
                <a:latin typeface="Arial"/>
                <a:cs typeface="Arial"/>
              </a:rPr>
              <a:t>likely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24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sz="2400" b="1" u="sng" spc="-10" dirty="0">
                <a:solidFill>
                  <a:srgbClr val="383838"/>
                </a:solidFill>
                <a:uFill>
                  <a:solidFill>
                    <a:srgbClr val="383838"/>
                  </a:solidFill>
                </a:uFill>
                <a:latin typeface="Arial"/>
                <a:cs typeface="Arial"/>
              </a:rPr>
              <a:t>Treatment</a:t>
            </a:r>
            <a:r>
              <a:rPr sz="2400" b="1" u="sng" spc="-145" dirty="0">
                <a:solidFill>
                  <a:srgbClr val="383838"/>
                </a:solidFill>
                <a:uFill>
                  <a:solidFill>
                    <a:srgbClr val="383838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60" dirty="0">
                <a:solidFill>
                  <a:srgbClr val="383838"/>
                </a:solidFill>
                <a:uFill>
                  <a:solidFill>
                    <a:srgbClr val="383838"/>
                  </a:solidFill>
                </a:u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Arial"/>
              <a:cs typeface="Arial"/>
            </a:endParaRPr>
          </a:p>
          <a:p>
            <a:pPr marL="17145" marR="694055">
              <a:lnSpc>
                <a:spcPct val="100000"/>
              </a:lnSpc>
            </a:pP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100%</a:t>
            </a:r>
            <a:r>
              <a:rPr sz="2400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oxygen</a:t>
            </a:r>
            <a:r>
              <a:rPr sz="24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because</a:t>
            </a:r>
            <a:r>
              <a:rPr sz="2400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CO</a:t>
            </a:r>
            <a:r>
              <a:rPr sz="2400" spc="-6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half</a:t>
            </a:r>
            <a:r>
              <a:rPr sz="2400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383838"/>
                </a:solidFill>
                <a:latin typeface="Arial"/>
                <a:cs typeface="Arial"/>
              </a:rPr>
              <a:t>life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is</a:t>
            </a:r>
            <a:r>
              <a:rPr sz="24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4</a:t>
            </a:r>
            <a:r>
              <a:rPr sz="24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hours</a:t>
            </a:r>
            <a:r>
              <a:rPr sz="24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on</a:t>
            </a:r>
            <a:r>
              <a:rPr sz="24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room</a:t>
            </a:r>
            <a:r>
              <a:rPr sz="24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air</a:t>
            </a:r>
            <a:r>
              <a:rPr sz="24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versus</a:t>
            </a:r>
            <a:r>
              <a:rPr sz="2400" spc="-7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383838"/>
                </a:solidFill>
                <a:latin typeface="Arial"/>
                <a:cs typeface="Arial"/>
              </a:rPr>
              <a:t>1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hour</a:t>
            </a:r>
            <a:r>
              <a:rPr sz="2400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on</a:t>
            </a:r>
            <a:r>
              <a:rPr sz="2400" spc="-6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100%</a:t>
            </a:r>
            <a:r>
              <a:rPr sz="24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383838"/>
                </a:solidFill>
                <a:latin typeface="Arial"/>
                <a:cs typeface="Arial"/>
              </a:rPr>
              <a:t>FiO2.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03199" y="5122355"/>
            <a:ext cx="1798320" cy="1745614"/>
            <a:chOff x="10403199" y="5122355"/>
            <a:chExt cx="1798320" cy="1745614"/>
          </a:xfrm>
        </p:grpSpPr>
        <p:sp>
          <p:nvSpPr>
            <p:cNvPr id="3" name="object 3"/>
            <p:cNvSpPr/>
            <p:nvPr/>
          </p:nvSpPr>
          <p:spPr>
            <a:xfrm>
              <a:off x="10412724" y="5131880"/>
              <a:ext cx="1779270" cy="1726564"/>
            </a:xfrm>
            <a:custGeom>
              <a:avLst/>
              <a:gdLst/>
              <a:ahLst/>
              <a:cxnLst/>
              <a:rect l="l" t="t" r="r" b="b"/>
              <a:pathLst>
                <a:path w="1779270" h="1726565">
                  <a:moveTo>
                    <a:pt x="1779274" y="0"/>
                  </a:moveTo>
                  <a:lnTo>
                    <a:pt x="0" y="1726116"/>
                  </a:lnTo>
                </a:path>
              </a:pathLst>
            </a:custGeom>
            <a:ln w="19050">
              <a:solidFill>
                <a:srgbClr val="38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50212" y="5265794"/>
              <a:ext cx="1642110" cy="1592580"/>
            </a:xfrm>
            <a:custGeom>
              <a:avLst/>
              <a:gdLst/>
              <a:ahLst/>
              <a:cxnLst/>
              <a:rect l="l" t="t" r="r" b="b"/>
              <a:pathLst>
                <a:path w="1642109" h="1592579">
                  <a:moveTo>
                    <a:pt x="1641786" y="0"/>
                  </a:moveTo>
                  <a:lnTo>
                    <a:pt x="0" y="1592202"/>
                  </a:lnTo>
                  <a:lnTo>
                    <a:pt x="1641786" y="1592202"/>
                  </a:lnTo>
                  <a:lnTo>
                    <a:pt x="1641786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811" rIns="0" bIns="0" rtlCol="0">
            <a:spAutoFit/>
          </a:bodyPr>
          <a:lstStyle/>
          <a:p>
            <a:pPr marL="259905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Circumferential</a:t>
            </a:r>
            <a:r>
              <a:rPr spc="-90" dirty="0"/>
              <a:t> </a:t>
            </a:r>
            <a:r>
              <a:rPr spc="-10" dirty="0"/>
              <a:t>burns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2006853"/>
            <a:ext cx="7842884" cy="380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It</a:t>
            </a:r>
            <a:r>
              <a:rPr sz="2400" spc="-6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can</a:t>
            </a:r>
            <a:r>
              <a:rPr sz="2400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produce</a:t>
            </a:r>
            <a:r>
              <a:rPr sz="24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sz="2400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tight,</a:t>
            </a:r>
            <a:r>
              <a:rPr sz="2400" spc="-6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inelastic</a:t>
            </a:r>
            <a:r>
              <a:rPr sz="24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contraction</a:t>
            </a:r>
            <a:r>
              <a:rPr sz="24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with</a:t>
            </a:r>
            <a:r>
              <a:rPr sz="2400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83838"/>
                </a:solidFill>
                <a:latin typeface="Arial"/>
                <a:cs typeface="Arial"/>
              </a:rPr>
              <a:t>limited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ability</a:t>
            </a:r>
            <a:r>
              <a:rPr sz="2400" spc="-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for</a:t>
            </a:r>
            <a:r>
              <a:rPr sz="2400" spc="-6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expansion</a:t>
            </a:r>
            <a:r>
              <a:rPr sz="2400" spc="-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of</a:t>
            </a:r>
            <a:r>
              <a:rPr sz="2400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tissues.</a:t>
            </a:r>
            <a:r>
              <a:rPr sz="2400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so;</a:t>
            </a:r>
            <a:r>
              <a:rPr sz="2400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as</a:t>
            </a:r>
            <a:r>
              <a:rPr sz="2400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tissue</a:t>
            </a:r>
            <a:r>
              <a:rPr sz="2400" spc="-6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83838"/>
                </a:solidFill>
                <a:latin typeface="Arial"/>
                <a:cs typeface="Arial"/>
              </a:rPr>
              <a:t>edema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develops</a:t>
            </a:r>
            <a:r>
              <a:rPr sz="2400" spc="-10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during</a:t>
            </a:r>
            <a:r>
              <a:rPr sz="2400" spc="-9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resuscitation,</a:t>
            </a:r>
            <a:r>
              <a:rPr sz="2400" spc="-11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83838"/>
                </a:solidFill>
                <a:latin typeface="Arial"/>
                <a:cs typeface="Arial"/>
              </a:rPr>
              <a:t>supraphysiologic</a:t>
            </a:r>
            <a:r>
              <a:rPr sz="2400" spc="-7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83838"/>
                </a:solidFill>
                <a:latin typeface="Arial"/>
                <a:cs typeface="Arial"/>
              </a:rPr>
              <a:t>pressures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can</a:t>
            </a:r>
            <a:r>
              <a:rPr sz="2400" spc="-10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develop</a:t>
            </a:r>
            <a:r>
              <a:rPr sz="2400" spc="-8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with</a:t>
            </a:r>
            <a:r>
              <a:rPr sz="2400" spc="-9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subsequent</a:t>
            </a:r>
            <a:r>
              <a:rPr sz="2400" spc="-7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tissue</a:t>
            </a:r>
            <a:r>
              <a:rPr sz="2400" spc="-10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ischemia</a:t>
            </a:r>
            <a:r>
              <a:rPr sz="2400" spc="-9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383838"/>
                </a:solidFill>
                <a:latin typeface="Arial"/>
                <a:cs typeface="Arial"/>
              </a:rPr>
              <a:t>and </a:t>
            </a:r>
            <a:r>
              <a:rPr sz="2400" spc="-10" dirty="0">
                <a:solidFill>
                  <a:srgbClr val="383838"/>
                </a:solidFill>
                <a:latin typeface="Arial"/>
                <a:cs typeface="Arial"/>
              </a:rPr>
              <a:t>necrosis.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10"/>
              </a:spcBef>
            </a:pPr>
            <a:endParaRPr sz="2400">
              <a:latin typeface="Arial"/>
              <a:cs typeface="Arial"/>
            </a:endParaRPr>
          </a:p>
          <a:p>
            <a:pPr marL="297815" marR="4859655" indent="-28575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Escharotomy</a:t>
            </a:r>
            <a:r>
              <a:rPr sz="2400" spc="-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:</a:t>
            </a:r>
            <a:r>
              <a:rPr sz="2400" spc="-5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is</a:t>
            </a:r>
            <a:r>
              <a:rPr sz="2400" spc="-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171717"/>
                </a:solidFill>
                <a:latin typeface="Arial"/>
                <a:cs typeface="Arial"/>
              </a:rPr>
              <a:t>an 	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incision</a:t>
            </a:r>
            <a:r>
              <a:rPr sz="2400" spc="-3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of</a:t>
            </a:r>
            <a:r>
              <a:rPr sz="2400" spc="-6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171717"/>
                </a:solidFill>
                <a:latin typeface="Arial"/>
                <a:cs typeface="Arial"/>
              </a:rPr>
              <a:t>burned 	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skin</a:t>
            </a:r>
            <a:r>
              <a:rPr sz="2400" spc="-3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to</a:t>
            </a:r>
            <a:r>
              <a:rPr sz="2400" spc="-4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171717"/>
                </a:solidFill>
                <a:latin typeface="Arial"/>
                <a:cs typeface="Arial"/>
              </a:rPr>
              <a:t>relieve 	constriction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0807" y="999744"/>
            <a:ext cx="3176016" cy="571042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88308" y="3802379"/>
            <a:ext cx="4386072" cy="28590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6"/>
          <p:cNvSpPr txBox="1"/>
          <p:nvPr/>
        </p:nvSpPr>
        <p:spPr>
          <a:xfrm>
            <a:off x="304800" y="2002536"/>
            <a:ext cx="11353800" cy="485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99085" indent="-228600" algn="l" rtl="0">
              <a:lnSpc>
                <a:spcPct val="90000"/>
              </a:lnSpc>
              <a:spcBef>
                <a:spcPts val="105"/>
              </a:spcBef>
              <a:buClr>
                <a:srgbClr val="383838"/>
              </a:buClr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Burned</a:t>
            </a:r>
            <a:r>
              <a:rPr lang="en-US" sz="2000" b="1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extremities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700" marR="76327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91465" algn="l"/>
              </a:tabLst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signs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en-US" sz="20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often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obscured</a:t>
            </a:r>
            <a:r>
              <a:rPr lang="en-US" sz="20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</a:t>
            </a:r>
            <a:r>
              <a:rPr lang="en-US" sz="20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injury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n-US" sz="20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tissue</a:t>
            </a:r>
            <a:r>
              <a:rPr lang="en-US" sz="20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edema.</a:t>
            </a:r>
            <a:r>
              <a:rPr lang="en-US" sz="20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</a:t>
            </a:r>
            <a:r>
              <a:rPr lang="en-US" sz="20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examination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remains</a:t>
            </a:r>
            <a:r>
              <a:rPr lang="en-US" sz="20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diagnostic</a:t>
            </a:r>
            <a:r>
              <a:rPr lang="en-US" sz="20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tool.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91465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91465" algn="l"/>
              </a:tabLst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Doppler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examination</a:t>
            </a:r>
            <a:r>
              <a:rPr lang="en-US" sz="20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unreliable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estimating</a:t>
            </a:r>
            <a:r>
              <a:rPr lang="en-US" sz="20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tissue</a:t>
            </a:r>
            <a:r>
              <a:rPr lang="en-US" sz="20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perfusion.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100"/>
              </a:spcBef>
              <a:buClr>
                <a:srgbClr val="383838"/>
              </a:buClr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99085" marR="1067435" lvl="1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Burned</a:t>
            </a:r>
            <a:r>
              <a:rPr lang="en-US" sz="2000" b="1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chest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20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Circumferential</a:t>
            </a:r>
            <a:r>
              <a:rPr lang="en-US" sz="20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burns</a:t>
            </a:r>
            <a:r>
              <a:rPr lang="en-US" sz="20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</a:t>
            </a:r>
            <a:r>
              <a:rPr lang="en-US" sz="20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difficulty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ventilation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peak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pulmonary</a:t>
            </a:r>
            <a:r>
              <a:rPr lang="en-US" sz="20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pressures.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 algn="l" rtl="0">
              <a:lnSpc>
                <a:spcPct val="90000"/>
              </a:lnSpc>
              <a:spcBef>
                <a:spcPts val="100"/>
              </a:spcBef>
              <a:buClr>
                <a:srgbClr val="383838"/>
              </a:buClr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99085" lvl="1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Burned</a:t>
            </a:r>
            <a:r>
              <a:rPr lang="en-US" sz="2000" b="1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abdomen</a:t>
            </a:r>
            <a:r>
              <a:rPr lang="en-US" sz="2000" b="1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en-US" sz="20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Circumferential</a:t>
            </a:r>
            <a:r>
              <a:rPr lang="en-US" sz="20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burns</a:t>
            </a:r>
            <a:r>
              <a:rPr lang="en-US" sz="20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</a:t>
            </a:r>
            <a:r>
              <a:rPr lang="en-US" sz="20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abdominal</a:t>
            </a:r>
            <a:r>
              <a:rPr lang="en-US" sz="20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compartment</a:t>
            </a:r>
            <a:r>
              <a:rPr lang="en-US" sz="2000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syndrome.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700" marR="74295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Bladder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pressure</a:t>
            </a:r>
            <a:r>
              <a:rPr lang="en-US" sz="20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US" sz="2000" kern="1200" spc="-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estimate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intra-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abdominal</a:t>
            </a:r>
            <a:r>
              <a:rPr lang="en-US" sz="20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pressure</a:t>
            </a:r>
            <a:r>
              <a:rPr lang="en-US" sz="20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en-US" sz="2000" kern="1200" spc="-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measured</a:t>
            </a:r>
            <a:r>
              <a:rPr lang="en-US" sz="20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</a:t>
            </a:r>
            <a:r>
              <a:rPr lang="en-US" sz="2000" kern="1200" spc="-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foley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catheter.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99085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Arms</a:t>
            </a:r>
            <a:r>
              <a:rPr lang="en-US" sz="2000" b="1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2000" b="1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legs</a:t>
            </a:r>
            <a:r>
              <a:rPr lang="en-US" sz="2000" b="1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decompressed</a:t>
            </a:r>
            <a:r>
              <a:rPr lang="en-US" sz="2000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axially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oriented</a:t>
            </a:r>
            <a:r>
              <a:rPr lang="en-US" sz="20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medial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lateral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incisions.</a:t>
            </a:r>
            <a:r>
              <a:rPr lang="en-US" sz="20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Digital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99085"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escharotomies</a:t>
            </a:r>
            <a:r>
              <a:rPr lang="en-US" sz="2000" kern="1200" spc="-7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en-US" sz="20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needed.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99085" marR="17399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Chest</a:t>
            </a:r>
            <a:r>
              <a:rPr lang="en-US" sz="2000" b="1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2000" b="1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upper</a:t>
            </a:r>
            <a:r>
              <a:rPr lang="en-US" sz="2000" b="1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abdomen</a:t>
            </a:r>
            <a:r>
              <a:rPr lang="en-US" sz="2000" b="1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decompressed</a:t>
            </a:r>
            <a:r>
              <a:rPr lang="en-US" sz="20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bilateral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midaxillary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releases.</a:t>
            </a:r>
            <a:r>
              <a:rPr lang="en-US" sz="2000" kern="1200" spc="-10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connected</a:t>
            </a:r>
            <a:r>
              <a:rPr lang="en-US" sz="2000" kern="1200" spc="-7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en-US" sz="20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horizontal</a:t>
            </a:r>
            <a:r>
              <a:rPr lang="en-US" sz="2000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incision</a:t>
            </a:r>
            <a:r>
              <a:rPr lang="en-US" sz="2000" kern="120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toform</a:t>
            </a:r>
            <a:r>
              <a:rPr lang="en-US" sz="20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“H”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مربع نص 9">
            <a:extLst>
              <a:ext uri="{FF2B5EF4-FFF2-40B4-BE49-F238E27FC236}">
                <a16:creationId xmlns:a16="http://schemas.microsoft.com/office/drawing/2014/main" id="{64AA0EF5-E3E7-72E3-9994-087928FEA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8851456"/>
              </p:ext>
            </p:extLst>
          </p:nvPr>
        </p:nvGraphicFramePr>
        <p:xfrm>
          <a:off x="838200" y="200501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A5B6767-574B-2F96-482F-08B8D3BDF821}"/>
              </a:ext>
            </a:extLst>
          </p:cNvPr>
          <p:cNvSpPr txBox="1"/>
          <p:nvPr/>
        </p:nvSpPr>
        <p:spPr>
          <a:xfrm>
            <a:off x="-228600" y="1032598"/>
            <a:ext cx="4973103" cy="14664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b="1" kern="1200" dirty="0">
                <a:solidFill>
                  <a:schemeClr val="tx1"/>
                </a:solidFill>
              </a:rPr>
              <a:t>Primarily caused by </a:t>
            </a:r>
            <a:r>
              <a:rPr lang="en-US" sz="2300" kern="12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5D65B0F-BCEF-0BD6-B821-957CEEBD5685}"/>
              </a:ext>
            </a:extLst>
          </p:cNvPr>
          <p:cNvSpPr txBox="1"/>
          <p:nvPr/>
        </p:nvSpPr>
        <p:spPr>
          <a:xfrm>
            <a:off x="295575" y="100482"/>
            <a:ext cx="10677225" cy="19716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8110" tIns="118110" rIns="118110" bIns="118110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b="1" kern="1200" dirty="0"/>
              <a:t>A burn </a:t>
            </a:r>
            <a:r>
              <a:rPr lang="en-US" sz="3100" kern="1200" dirty="0"/>
              <a:t>is an injury to the skin or other organic tissue.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66561" y="5476087"/>
            <a:ext cx="1425575" cy="1382395"/>
          </a:xfrm>
          <a:custGeom>
            <a:avLst/>
            <a:gdLst/>
            <a:ahLst/>
            <a:cxnLst/>
            <a:rect l="l" t="t" r="r" b="b"/>
            <a:pathLst>
              <a:path w="1425575" h="1382395">
                <a:moveTo>
                  <a:pt x="1425438" y="0"/>
                </a:moveTo>
                <a:lnTo>
                  <a:pt x="0" y="1381909"/>
                </a:lnTo>
                <a:lnTo>
                  <a:pt x="1425438" y="1381909"/>
                </a:lnTo>
                <a:lnTo>
                  <a:pt x="1425438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9525"/>
            <a:ext cx="1679575" cy="1412875"/>
            <a:chOff x="0" y="-9525"/>
            <a:chExt cx="1679575" cy="141287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46530" cy="1403350"/>
            </a:xfrm>
            <a:custGeom>
              <a:avLst/>
              <a:gdLst/>
              <a:ahLst/>
              <a:cxnLst/>
              <a:rect l="l" t="t" r="r" b="b"/>
              <a:pathLst>
                <a:path w="1446530" h="1403350">
                  <a:moveTo>
                    <a:pt x="1446423" y="0"/>
                  </a:moveTo>
                  <a:lnTo>
                    <a:pt x="0" y="0"/>
                  </a:lnTo>
                  <a:lnTo>
                    <a:pt x="0" y="1402739"/>
                  </a:lnTo>
                  <a:lnTo>
                    <a:pt x="1446423" y="0"/>
                  </a:lnTo>
                  <a:close/>
                </a:path>
              </a:pathLst>
            </a:custGeom>
            <a:solidFill>
              <a:srgbClr val="38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0306" y="0"/>
              <a:ext cx="1510030" cy="708025"/>
            </a:xfrm>
            <a:custGeom>
              <a:avLst/>
              <a:gdLst/>
              <a:ahLst/>
              <a:cxnLst/>
              <a:rect l="l" t="t" r="r" b="b"/>
              <a:pathLst>
                <a:path w="1510030" h="708025">
                  <a:moveTo>
                    <a:pt x="0" y="0"/>
                  </a:moveTo>
                  <a:lnTo>
                    <a:pt x="754855" y="707898"/>
                  </a:lnTo>
                  <a:lnTo>
                    <a:pt x="1509710" y="0"/>
                  </a:lnTo>
                </a:path>
              </a:pathLst>
            </a:custGeom>
            <a:ln w="19050"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59122" y="262890"/>
            <a:ext cx="3876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sng" dirty="0">
                <a:uFill>
                  <a:solidFill>
                    <a:srgbClr val="383838"/>
                  </a:solidFill>
                </a:uFill>
              </a:rPr>
              <a:t>Special</a:t>
            </a:r>
            <a:r>
              <a:rPr u="sng" spc="-90" dirty="0">
                <a:uFill>
                  <a:solidFill>
                    <a:srgbClr val="383838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383838"/>
                  </a:solidFill>
                </a:uFill>
              </a:rPr>
              <a:t>burn</a:t>
            </a:r>
            <a:r>
              <a:rPr u="sng" spc="-95" dirty="0">
                <a:uFill>
                  <a:solidFill>
                    <a:srgbClr val="383838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383838"/>
                  </a:solidFill>
                </a:uFill>
              </a:rPr>
              <a:t>areas</a:t>
            </a:r>
          </a:p>
        </p:txBody>
      </p:sp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53700926-805C-2869-B8E6-00D01EF53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673098"/>
              </p:ext>
            </p:extLst>
          </p:nvPr>
        </p:nvGraphicFramePr>
        <p:xfrm>
          <a:off x="304800" y="1115420"/>
          <a:ext cx="11292459" cy="5479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83474"/>
            <a:ext cx="1417955" cy="1374775"/>
          </a:xfrm>
          <a:custGeom>
            <a:avLst/>
            <a:gdLst/>
            <a:ahLst/>
            <a:cxnLst/>
            <a:rect l="l" t="t" r="r" b="b"/>
            <a:pathLst>
              <a:path w="1417955" h="1374775">
                <a:moveTo>
                  <a:pt x="0" y="0"/>
                </a:moveTo>
                <a:lnTo>
                  <a:pt x="0" y="1374524"/>
                </a:lnTo>
                <a:lnTo>
                  <a:pt x="1417820" y="1374524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06221" y="-9525"/>
            <a:ext cx="2386330" cy="1858645"/>
            <a:chOff x="9806221" y="-9525"/>
            <a:chExt cx="2386330" cy="1858645"/>
          </a:xfrm>
        </p:grpSpPr>
        <p:sp>
          <p:nvSpPr>
            <p:cNvPr id="4" name="object 4"/>
            <p:cNvSpPr/>
            <p:nvPr/>
          </p:nvSpPr>
          <p:spPr>
            <a:xfrm>
              <a:off x="10284820" y="0"/>
              <a:ext cx="1907539" cy="1849120"/>
            </a:xfrm>
            <a:custGeom>
              <a:avLst/>
              <a:gdLst/>
              <a:ahLst/>
              <a:cxnLst/>
              <a:rect l="l" t="t" r="r" b="b"/>
              <a:pathLst>
                <a:path w="1907540" h="1849120">
                  <a:moveTo>
                    <a:pt x="1907178" y="0"/>
                  </a:moveTo>
                  <a:lnTo>
                    <a:pt x="0" y="0"/>
                  </a:lnTo>
                  <a:lnTo>
                    <a:pt x="1907178" y="1848938"/>
                  </a:lnTo>
                  <a:lnTo>
                    <a:pt x="1907178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15746" y="0"/>
              <a:ext cx="2068830" cy="970280"/>
            </a:xfrm>
            <a:custGeom>
              <a:avLst/>
              <a:gdLst/>
              <a:ahLst/>
              <a:cxnLst/>
              <a:rect l="l" t="t" r="r" b="b"/>
              <a:pathLst>
                <a:path w="2068829" h="970280">
                  <a:moveTo>
                    <a:pt x="2068742" y="0"/>
                  </a:moveTo>
                  <a:lnTo>
                    <a:pt x="1034371" y="97002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38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5855" y="386283"/>
            <a:ext cx="12598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2)eye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2400" b="0" spc="-5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1523" y="5015484"/>
            <a:ext cx="4212590" cy="163068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46990" rIns="0" bIns="0" rtlCol="0">
            <a:spAutoFit/>
          </a:bodyPr>
          <a:lstStyle/>
          <a:p>
            <a:pPr marL="92075" marR="1525270">
              <a:lnSpc>
                <a:spcPct val="99400"/>
              </a:lnSpc>
              <a:spcBef>
                <a:spcPts val="370"/>
              </a:spcBef>
            </a:pPr>
            <a:r>
              <a:rPr sz="2000" b="1" spc="-130" dirty="0">
                <a:solidFill>
                  <a:srgbClr val="383838"/>
                </a:solidFill>
                <a:latin typeface="Arial"/>
                <a:cs typeface="Arial"/>
              </a:rPr>
              <a:t>Don’t</a:t>
            </a:r>
            <a:r>
              <a:rPr sz="2000" b="1" spc="-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383838"/>
                </a:solidFill>
                <a:latin typeface="Arial"/>
                <a:cs typeface="Arial"/>
              </a:rPr>
              <a:t>forget</a:t>
            </a:r>
            <a:r>
              <a:rPr sz="2000" b="1" spc="-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383838"/>
                </a:solidFill>
                <a:latin typeface="Arial"/>
                <a:cs typeface="Arial"/>
              </a:rPr>
              <a:t>: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Ophthalmology</a:t>
            </a:r>
            <a:r>
              <a:rPr sz="2000" spc="-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consult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Eye</a:t>
            </a:r>
            <a:r>
              <a:rPr sz="2000" spc="-2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lubrication Tarsorrhaphy</a:t>
            </a:r>
            <a:endParaRPr sz="20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Definitive</a:t>
            </a:r>
            <a:r>
              <a:rPr sz="2000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surgical</a:t>
            </a:r>
            <a:r>
              <a:rPr sz="2000" spc="-8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correction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625855" y="900429"/>
            <a:ext cx="10012680" cy="386651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54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Lid</a:t>
            </a:r>
            <a:r>
              <a:rPr sz="24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edema</a:t>
            </a:r>
            <a:r>
              <a:rPr sz="24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usually</a:t>
            </a:r>
            <a:r>
              <a:rPr sz="24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protects</a:t>
            </a:r>
            <a:r>
              <a:rPr sz="24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4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eyes</a:t>
            </a:r>
            <a:r>
              <a:rPr sz="24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in</a:t>
            </a:r>
            <a:r>
              <a:rPr sz="24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4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early</a:t>
            </a:r>
            <a:r>
              <a:rPr sz="24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stages.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Patients</a:t>
            </a:r>
            <a:r>
              <a:rPr sz="24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are</a:t>
            </a:r>
            <a:r>
              <a:rPr sz="24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at</a:t>
            </a:r>
            <a:r>
              <a:rPr sz="24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risk</a:t>
            </a:r>
            <a:r>
              <a:rPr sz="24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4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corneal</a:t>
            </a:r>
            <a:r>
              <a:rPr sz="24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exposure</a:t>
            </a:r>
            <a:r>
              <a:rPr sz="24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sz="24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corneal</a:t>
            </a:r>
            <a:r>
              <a:rPr sz="24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abrasion</a:t>
            </a:r>
            <a:r>
              <a:rPr sz="24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as</a:t>
            </a:r>
            <a:r>
              <a:rPr sz="24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edema subsides.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Fluorescent</a:t>
            </a:r>
            <a:r>
              <a:rPr sz="24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staining</a:t>
            </a:r>
            <a:r>
              <a:rPr sz="24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often</a:t>
            </a:r>
            <a:r>
              <a:rPr sz="2400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indicated</a:t>
            </a:r>
            <a:r>
              <a:rPr sz="24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2400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assess</a:t>
            </a:r>
            <a:r>
              <a:rPr sz="24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for</a:t>
            </a:r>
            <a:r>
              <a:rPr sz="24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corneal</a:t>
            </a:r>
            <a:r>
              <a:rPr sz="24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abrasions.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Electrical</a:t>
            </a:r>
            <a:r>
              <a:rPr sz="24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burn</a:t>
            </a:r>
            <a:r>
              <a:rPr sz="24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could</a:t>
            </a:r>
            <a:r>
              <a:rPr sz="24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make</a:t>
            </a:r>
            <a:r>
              <a:rPr sz="24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glaucoma</a:t>
            </a:r>
            <a:r>
              <a:rPr sz="24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so</a:t>
            </a:r>
            <a:r>
              <a:rPr sz="24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consultation</a:t>
            </a:r>
            <a:r>
              <a:rPr sz="24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24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4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must.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Goals:</a:t>
            </a:r>
            <a:r>
              <a:rPr sz="24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Restore</a:t>
            </a:r>
            <a:r>
              <a:rPr sz="24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4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lid</a:t>
            </a:r>
            <a:r>
              <a:rPr sz="24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24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4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proper</a:t>
            </a:r>
            <a:r>
              <a:rPr sz="24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functional</a:t>
            </a:r>
            <a:r>
              <a:rPr sz="24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position.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4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Covering</a:t>
            </a:r>
            <a:r>
              <a:rPr sz="24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4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inferior</a:t>
            </a:r>
            <a:r>
              <a:rPr sz="24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margin</a:t>
            </a:r>
            <a:r>
              <a:rPr sz="24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4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4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corneoscleral</a:t>
            </a:r>
            <a:r>
              <a:rPr sz="24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limbus</a:t>
            </a:r>
            <a:r>
              <a:rPr sz="24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in</a:t>
            </a:r>
            <a:r>
              <a:rPr sz="24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neutral</a:t>
            </a:r>
            <a:r>
              <a:rPr sz="24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Arial"/>
                <a:cs typeface="Arial"/>
              </a:rPr>
              <a:t>gaze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ject 7"/>
          <p:cNvSpPr txBox="1"/>
          <p:nvPr/>
        </p:nvSpPr>
        <p:spPr>
          <a:xfrm>
            <a:off x="304800" y="591344"/>
            <a:ext cx="11506200" cy="5585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22300" marR="1068705" indent="-228600" algn="l" rtl="0">
              <a:lnSpc>
                <a:spcPct val="90000"/>
              </a:lnSpc>
              <a:spcBef>
                <a:spcPts val="100"/>
              </a:spcBef>
              <a:buSzPct val="58333"/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en-US" sz="2800" b="1" kern="1200" spc="1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3)ears</a:t>
            </a:r>
            <a:r>
              <a:rPr lang="en-US" sz="2800" b="1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sz="2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2300" marR="1068705" indent="-228600" algn="l" rtl="0">
              <a:lnSpc>
                <a:spcPct val="90000"/>
              </a:lnSpc>
              <a:spcBef>
                <a:spcPts val="100"/>
              </a:spcBef>
              <a:buSzPct val="58333"/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en-US" sz="2800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</a:t>
            </a:r>
            <a:r>
              <a:rPr lang="en-US" sz="2800" kern="1200" spc="-114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cartilage</a:t>
            </a:r>
            <a:r>
              <a:rPr lang="en-US" sz="2800" kern="1200" spc="-9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exposure</a:t>
            </a:r>
            <a:r>
              <a:rPr lang="en-US" sz="2800" kern="1200" spc="-8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→</a:t>
            </a:r>
            <a:r>
              <a:rPr lang="en-US" sz="28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split-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thickness</a:t>
            </a:r>
            <a:r>
              <a:rPr lang="en-US" sz="2800" kern="1200" spc="-1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skin</a:t>
            </a:r>
            <a:r>
              <a:rPr lang="en-US" sz="2800" kern="1200" spc="-1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grafting</a:t>
            </a:r>
            <a:r>
              <a:rPr lang="en-US" sz="2800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2800" kern="1200" spc="-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800" kern="1200" spc="-1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bolster</a:t>
            </a:r>
            <a:r>
              <a:rPr lang="en-US" sz="2800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appropriate.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1665" indent="-228600" algn="l" rtl="0">
              <a:lnSpc>
                <a:spcPct val="90000"/>
              </a:lnSpc>
              <a:spcBef>
                <a:spcPts val="1440"/>
              </a:spcBef>
              <a:buSzPct val="58333"/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2800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</a:t>
            </a:r>
            <a:r>
              <a:rPr lang="en-US" sz="2800" kern="1200" spc="-1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amounts</a:t>
            </a:r>
            <a:r>
              <a:rPr lang="en-US" sz="2800" kern="1200" spc="-1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800" kern="1200" spc="-1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exposed</a:t>
            </a:r>
            <a:r>
              <a:rPr lang="en-US" sz="2800" kern="1200" spc="-10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cartilage</a:t>
            </a:r>
            <a:r>
              <a:rPr lang="en-US" sz="2800" kern="1200" spc="-10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→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debrided</a:t>
            </a:r>
            <a:r>
              <a:rPr lang="en-US" sz="2800" kern="1200" spc="-114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2800" kern="1200" spc="-1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</a:t>
            </a:r>
            <a:r>
              <a:rPr lang="en-US" sz="2800" kern="1200" spc="-1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</a:t>
            </a:r>
            <a:r>
              <a:rPr lang="en-US" sz="2800" kern="1200" spc="-1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wound</a:t>
            </a:r>
            <a:r>
              <a:rPr lang="en-US" sz="2800" kern="1200" spc="-1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closure.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2300" marR="194945" indent="-228600" algn="l" rtl="0">
              <a:lnSpc>
                <a:spcPct val="90000"/>
              </a:lnSpc>
              <a:buSzPct val="58333"/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</a:t>
            </a:r>
            <a:r>
              <a:rPr lang="en-US" sz="2800" kern="1200" spc="-1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amounts</a:t>
            </a:r>
            <a:r>
              <a:rPr lang="en-US" sz="2800" kern="1200" spc="-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800" kern="1200" spc="-114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exposed</a:t>
            </a:r>
            <a:r>
              <a:rPr lang="en-US" sz="2800" kern="1200" spc="-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cartilage→</a:t>
            </a:r>
            <a:r>
              <a:rPr lang="en-US" sz="28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necessitate</a:t>
            </a:r>
            <a:r>
              <a:rPr lang="en-US" sz="2800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vascularized</a:t>
            </a:r>
            <a:r>
              <a:rPr lang="en-US" sz="2800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coverage</a:t>
            </a:r>
            <a:r>
              <a:rPr lang="en-US" sz="2800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 </a:t>
            </a:r>
            <a:r>
              <a:rPr lang="en-US" sz="28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2800" kern="1200" spc="-114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grafting</a:t>
            </a:r>
            <a:r>
              <a:rPr lang="en-US" sz="2800" kern="1200" spc="-9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2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800" kern="1200" spc="-1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en-US" sz="2800" kern="1200" spc="-1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ipsilateral</a:t>
            </a:r>
            <a:r>
              <a:rPr lang="en-US" sz="2800" kern="1200" spc="-1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temporal-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parietal</a:t>
            </a:r>
            <a:r>
              <a:rPr lang="en-US" sz="2800" kern="1200" spc="-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fascia</a:t>
            </a:r>
            <a:r>
              <a:rPr lang="en-US" sz="2800" kern="1200" spc="-9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flap</a:t>
            </a:r>
            <a:r>
              <a:rPr lang="en-US" sz="2800" kern="1200" spc="-1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US" sz="2800" kern="1200" spc="-114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ideal.</a:t>
            </a:r>
            <a:r>
              <a:rPr lang="en-US" sz="2800" kern="1200" spc="-1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700"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4)hands</a:t>
            </a:r>
            <a:r>
              <a:rPr lang="en-US" sz="2800" b="1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  <a:r>
              <a:rPr lang="en-US" sz="2800" b="1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feet: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4965" indent="-228600" algn="l" rtl="0">
              <a:lnSpc>
                <a:spcPct val="90000"/>
              </a:lnSpc>
              <a:spcBef>
                <a:spcPts val="1540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en-US" sz="2800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days</a:t>
            </a:r>
            <a:r>
              <a:rPr lang="en-US" sz="28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immobilization,</a:t>
            </a:r>
            <a:r>
              <a:rPr lang="en-US" sz="28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exercises</a:t>
            </a:r>
            <a:r>
              <a:rPr lang="en-US" sz="28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</a:t>
            </a:r>
            <a:r>
              <a:rPr lang="en-US" sz="28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restarted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4965" indent="-228600" algn="l" rtl="0">
              <a:lnSpc>
                <a:spcPct val="90000"/>
              </a:lnSpc>
              <a:spcBef>
                <a:spcPts val="1440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Burns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800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feet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managed</a:t>
            </a:r>
            <a:r>
              <a:rPr lang="en-US" sz="28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similarly</a:t>
            </a:r>
            <a:r>
              <a:rPr lang="en-US" sz="28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</a:t>
            </a:r>
            <a:r>
              <a:rPr lang="en-US" sz="28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burns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83474"/>
            <a:ext cx="1417955" cy="1374775"/>
          </a:xfrm>
          <a:custGeom>
            <a:avLst/>
            <a:gdLst/>
            <a:ahLst/>
            <a:cxnLst/>
            <a:rect l="l" t="t" r="r" b="b"/>
            <a:pathLst>
              <a:path w="1417955" h="1374775">
                <a:moveTo>
                  <a:pt x="0" y="0"/>
                </a:moveTo>
                <a:lnTo>
                  <a:pt x="0" y="1374524"/>
                </a:lnTo>
                <a:lnTo>
                  <a:pt x="1417820" y="1374524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06221" y="-9525"/>
            <a:ext cx="2386330" cy="1858645"/>
            <a:chOff x="9806221" y="-9525"/>
            <a:chExt cx="2386330" cy="1858645"/>
          </a:xfrm>
        </p:grpSpPr>
        <p:sp>
          <p:nvSpPr>
            <p:cNvPr id="4" name="object 4"/>
            <p:cNvSpPr/>
            <p:nvPr/>
          </p:nvSpPr>
          <p:spPr>
            <a:xfrm>
              <a:off x="10284820" y="0"/>
              <a:ext cx="1907539" cy="1849120"/>
            </a:xfrm>
            <a:custGeom>
              <a:avLst/>
              <a:gdLst/>
              <a:ahLst/>
              <a:cxnLst/>
              <a:rect l="l" t="t" r="r" b="b"/>
              <a:pathLst>
                <a:path w="1907540" h="1849120">
                  <a:moveTo>
                    <a:pt x="1907178" y="0"/>
                  </a:moveTo>
                  <a:lnTo>
                    <a:pt x="0" y="0"/>
                  </a:lnTo>
                  <a:lnTo>
                    <a:pt x="1907178" y="1848938"/>
                  </a:lnTo>
                  <a:lnTo>
                    <a:pt x="1907178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15746" y="0"/>
              <a:ext cx="2068830" cy="970280"/>
            </a:xfrm>
            <a:custGeom>
              <a:avLst/>
              <a:gdLst/>
              <a:ahLst/>
              <a:cxnLst/>
              <a:rect l="l" t="t" r="r" b="b"/>
              <a:pathLst>
                <a:path w="2068829" h="970280">
                  <a:moveTo>
                    <a:pt x="2068742" y="0"/>
                  </a:moveTo>
                  <a:lnTo>
                    <a:pt x="1034371" y="97002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38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4202" y="1053211"/>
            <a:ext cx="2379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5)Genital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area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654202" y="1492377"/>
            <a:ext cx="9855200" cy="3690754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540"/>
              </a:spcBef>
              <a:buAutoNum type="arabicPeriod"/>
              <a:tabLst>
                <a:tab pos="353695" algn="l"/>
              </a:tabLst>
            </a:pP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Place</a:t>
            </a:r>
            <a:r>
              <a:rPr sz="32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burned</a:t>
            </a:r>
            <a:r>
              <a:rPr sz="32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foreskin</a:t>
            </a:r>
            <a:r>
              <a:rPr sz="32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into</a:t>
            </a:r>
            <a:r>
              <a:rPr sz="32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its</a:t>
            </a:r>
            <a:r>
              <a:rPr sz="32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normal</a:t>
            </a:r>
            <a:r>
              <a:rPr sz="32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position</a:t>
            </a:r>
            <a:r>
              <a:rPr sz="3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3200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prevent</a:t>
            </a:r>
            <a:r>
              <a:rPr sz="32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chemeClr val="tx1"/>
                </a:solidFill>
                <a:latin typeface="Arial"/>
                <a:cs typeface="Arial"/>
              </a:rPr>
              <a:t>paraphimosis.</a:t>
            </a:r>
            <a:endParaRPr sz="3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53695" algn="l"/>
              </a:tabLst>
            </a:pPr>
            <a:r>
              <a:rPr sz="3200" spc="-35" dirty="0">
                <a:solidFill>
                  <a:schemeClr val="tx1"/>
                </a:solidFill>
                <a:latin typeface="Arial"/>
                <a:cs typeface="Arial"/>
              </a:rPr>
              <a:t>Topical</a:t>
            </a:r>
            <a:r>
              <a:rPr sz="32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antibiotic</a:t>
            </a:r>
            <a:r>
              <a:rPr sz="3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for</a:t>
            </a:r>
            <a:r>
              <a:rPr sz="3200" spc="-9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several</a:t>
            </a:r>
            <a:r>
              <a:rPr sz="32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weeks</a:t>
            </a:r>
            <a:r>
              <a:rPr sz="32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as</a:t>
            </a:r>
            <a:r>
              <a:rPr sz="32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chemeClr val="tx1"/>
                </a:solidFill>
                <a:latin typeface="Arial"/>
                <a:cs typeface="Arial"/>
              </a:rPr>
              <a:t>needed.</a:t>
            </a:r>
            <a:endParaRPr sz="3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53695" algn="l"/>
              </a:tabLst>
            </a:pP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Any</a:t>
            </a:r>
            <a:r>
              <a:rPr sz="32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remaining</a:t>
            </a:r>
            <a:r>
              <a:rPr sz="32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open</a:t>
            </a:r>
            <a:r>
              <a:rPr sz="32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wounds</a:t>
            </a:r>
            <a:r>
              <a:rPr sz="32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should</a:t>
            </a:r>
            <a:r>
              <a:rPr sz="32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then</a:t>
            </a:r>
            <a:r>
              <a:rPr sz="32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be</a:t>
            </a:r>
            <a:r>
              <a:rPr sz="32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chemeClr val="tx1"/>
                </a:solidFill>
                <a:latin typeface="Arial"/>
                <a:cs typeface="Arial"/>
              </a:rPr>
              <a:t>sheet-grafted.</a:t>
            </a:r>
            <a:endParaRPr sz="3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53695" algn="l"/>
              </a:tabLst>
            </a:pP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Early</a:t>
            </a:r>
            <a:r>
              <a:rPr sz="3200" spc="-9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urologist</a:t>
            </a:r>
            <a:r>
              <a:rPr sz="32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consultation</a:t>
            </a:r>
            <a:r>
              <a:rPr sz="32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3200" spc="-9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chemeClr val="tx1"/>
                </a:solidFill>
                <a:latin typeface="Arial"/>
                <a:cs typeface="Arial"/>
              </a:rPr>
              <a:t>recommended.</a:t>
            </a:r>
            <a:endParaRPr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8"/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 algn="l" rtl="0">
              <a:lnSpc>
                <a:spcPct val="90000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4965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Suspected</a:t>
            </a:r>
            <a:r>
              <a:rPr lang="en-US" sz="2800" kern="1200" spc="-1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airway</a:t>
            </a:r>
            <a:r>
              <a:rPr lang="en-US" sz="2800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n-US" sz="2800" kern="1200" spc="-1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inhalational</a:t>
            </a:r>
            <a:r>
              <a:rPr lang="en-US" sz="2800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injury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4965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en-US" sz="2800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likely</a:t>
            </a:r>
            <a:r>
              <a:rPr lang="en-US" sz="28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fluid</a:t>
            </a:r>
            <a:r>
              <a:rPr lang="en-US" sz="28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resuscitation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4965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likely</a:t>
            </a:r>
            <a:r>
              <a:rPr lang="en-US" sz="28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</a:t>
            </a:r>
            <a:r>
              <a:rPr lang="en-US" sz="28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surgery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4965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en-US" sz="28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en-US" sz="28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burns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significance</a:t>
            </a:r>
            <a:r>
              <a:rPr lang="en-US" sz="28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800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hands,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face,</a:t>
            </a:r>
            <a:r>
              <a:rPr lang="en-US" sz="28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feet</a:t>
            </a:r>
            <a:r>
              <a:rPr lang="en-US" sz="2800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perineum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5080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en-US" sz="2800" kern="1200" spc="-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whose</a:t>
            </a:r>
            <a:r>
              <a:rPr lang="en-US" sz="2800" kern="1200" spc="-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psychiatric</a:t>
            </a:r>
            <a:r>
              <a:rPr lang="en-US" sz="2800" kern="1200" spc="-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n-US" sz="2800" kern="1200" spc="-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</a:t>
            </a:r>
            <a:r>
              <a:rPr lang="en-US" sz="2800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2800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makes</a:t>
            </a:r>
            <a:r>
              <a:rPr lang="en-US" sz="2800" kern="1200" spc="-8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en-US" sz="2800" kern="1200" spc="-8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inadvisable</a:t>
            </a:r>
            <a:r>
              <a:rPr lang="en-US" sz="28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2800" kern="1200" spc="-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</a:t>
            </a:r>
            <a:r>
              <a:rPr lang="en-US" sz="28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4965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en-US" sz="2800" kern="1200" spc="-8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suspicion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800" kern="1200" spc="-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accidental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injury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4965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en-US" sz="28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</a:t>
            </a:r>
            <a:r>
              <a:rPr lang="en-US" sz="28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28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</a:t>
            </a:r>
            <a:r>
              <a:rPr lang="en-US" sz="28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en-US" sz="28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8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extremes</a:t>
            </a:r>
            <a:r>
              <a:rPr lang="en-US" sz="28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8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508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en-US" sz="2800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</a:t>
            </a:r>
            <a:r>
              <a:rPr lang="en-US" sz="2800" kern="1200" spc="-9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en-US" sz="2800" kern="1200" spc="-8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</a:t>
            </a:r>
            <a:r>
              <a:rPr lang="en-US" sz="2800" kern="1200" spc="-8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potentially</a:t>
            </a:r>
            <a:r>
              <a:rPr lang="en-US" sz="2800" kern="1200" spc="-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serious</a:t>
            </a:r>
            <a:r>
              <a:rPr lang="en-US" sz="2800" kern="1200" spc="-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sequelae,</a:t>
            </a:r>
            <a:r>
              <a:rPr lang="en-US" sz="2800" kern="1200" spc="-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</a:t>
            </a:r>
            <a:r>
              <a:rPr lang="en-US" sz="2800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high-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tension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electrical</a:t>
            </a:r>
            <a:r>
              <a:rPr lang="en-US" sz="28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burns</a:t>
            </a:r>
            <a:r>
              <a:rPr lang="en-US" sz="2800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2800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concentrated</a:t>
            </a:r>
            <a:r>
              <a:rPr lang="en-US" sz="2800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hydrofluoric</a:t>
            </a:r>
            <a:r>
              <a:rPr lang="en-US" sz="28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acid</a:t>
            </a:r>
            <a:r>
              <a:rPr lang="en-US" sz="2800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burns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DC5537A-718D-EDA2-63CD-AC35DFE66A98}"/>
              </a:ext>
            </a:extLst>
          </p:cNvPr>
          <p:cNvSpPr txBox="1"/>
          <p:nvPr/>
        </p:nvSpPr>
        <p:spPr>
          <a:xfrm>
            <a:off x="228600" y="417576"/>
            <a:ext cx="10134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4975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4000" b="1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criteria</a:t>
            </a:r>
            <a:r>
              <a:rPr lang="en-US" sz="4000" b="1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n-US" sz="4000" b="1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acute</a:t>
            </a:r>
            <a:r>
              <a:rPr lang="en-US" sz="4000" b="1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admission</a:t>
            </a:r>
            <a:r>
              <a:rPr lang="en-US" sz="4000" b="1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4000" b="1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4000" b="1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burns</a:t>
            </a:r>
            <a:r>
              <a:rPr lang="en-US" sz="4000" b="1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unit:</a:t>
            </a:r>
            <a:endParaRPr lang="en-US" sz="4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91180">
              <a:lnSpc>
                <a:spcPct val="100000"/>
              </a:lnSpc>
              <a:spcBef>
                <a:spcPts val="95"/>
              </a:spcBef>
            </a:pPr>
            <a:r>
              <a:rPr dirty="0"/>
              <a:t>Burn</a:t>
            </a:r>
            <a:r>
              <a:rPr spc="-95" dirty="0"/>
              <a:t> </a:t>
            </a:r>
            <a:r>
              <a:rPr dirty="0"/>
              <a:t>wound</a:t>
            </a:r>
            <a:r>
              <a:rPr spc="-100" dirty="0"/>
              <a:t> </a:t>
            </a:r>
            <a:r>
              <a:rPr spc="-20" dirty="0"/>
              <a:t>care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4428" y="1264996"/>
            <a:ext cx="3444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383838"/>
                </a:solidFill>
                <a:latin typeface="Carlito"/>
                <a:cs typeface="Carlito"/>
              </a:rPr>
              <a:t>1-</a:t>
            </a:r>
            <a:r>
              <a:rPr sz="3200" b="1" dirty="0">
                <a:solidFill>
                  <a:srgbClr val="383838"/>
                </a:solidFill>
                <a:latin typeface="Carlito"/>
                <a:cs typeface="Carlito"/>
              </a:rPr>
              <a:t>Fluid</a:t>
            </a:r>
            <a:r>
              <a:rPr sz="3200" b="1" spc="-5" dirty="0">
                <a:solidFill>
                  <a:srgbClr val="383838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383838"/>
                </a:solidFill>
                <a:latin typeface="Carlito"/>
                <a:cs typeface="Carlito"/>
              </a:rPr>
              <a:t>resuscitation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484428" y="2101977"/>
            <a:ext cx="11054080" cy="42832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0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simplest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most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widely</a:t>
            </a:r>
            <a:r>
              <a:rPr sz="20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used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formula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Parkland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formula.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This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calculates</a:t>
            </a:r>
            <a:r>
              <a:rPr sz="20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fluid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be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replaced</a:t>
            </a:r>
            <a:r>
              <a:rPr sz="20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first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24</a:t>
            </a:r>
            <a:r>
              <a:rPr sz="20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hours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by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following</a:t>
            </a:r>
            <a:r>
              <a:rPr sz="2000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formula: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total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percentage</a:t>
            </a:r>
            <a:r>
              <a:rPr sz="20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body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surface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area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×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weight</a:t>
            </a:r>
            <a:r>
              <a:rPr sz="2000" spc="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(kg)</a:t>
            </a:r>
            <a:r>
              <a:rPr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×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4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volume</a:t>
            </a:r>
            <a:r>
              <a:rPr sz="20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(mL).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marR="78105">
              <a:lnSpc>
                <a:spcPct val="100000"/>
              </a:lnSpc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Administer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half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above</a:t>
            </a:r>
            <a:r>
              <a:rPr sz="20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volume</a:t>
            </a:r>
            <a:r>
              <a:rPr sz="20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during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first</a:t>
            </a:r>
            <a:r>
              <a:rPr sz="20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8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hours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(calculated from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time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injury,</a:t>
            </a:r>
            <a:r>
              <a:rPr sz="2000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not</a:t>
            </a:r>
            <a:r>
              <a:rPr sz="20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time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hospital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admission),and</a:t>
            </a:r>
            <a:r>
              <a:rPr sz="20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other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half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over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next</a:t>
            </a:r>
            <a:r>
              <a:rPr sz="20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16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hours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0"/>
              </a:spcBef>
            </a:pP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Do</a:t>
            </a:r>
            <a:r>
              <a:rPr sz="20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not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include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superficial/first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degree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burns.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Lactated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Ringer’s</a:t>
            </a:r>
            <a:r>
              <a:rPr sz="20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solution</a:t>
            </a:r>
            <a:r>
              <a:rPr sz="20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(LR)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should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be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used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as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its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composition</a:t>
            </a:r>
            <a:r>
              <a:rPr sz="20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closest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extracellular</a:t>
            </a:r>
            <a:r>
              <a:rPr sz="20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fluid.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DO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NOT</a:t>
            </a:r>
            <a:r>
              <a:rPr sz="20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resuscitate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with 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colloids.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83474"/>
            <a:ext cx="1417955" cy="1374775"/>
          </a:xfrm>
          <a:custGeom>
            <a:avLst/>
            <a:gdLst/>
            <a:ahLst/>
            <a:cxnLst/>
            <a:rect l="l" t="t" r="r" b="b"/>
            <a:pathLst>
              <a:path w="1417955" h="1374775">
                <a:moveTo>
                  <a:pt x="0" y="0"/>
                </a:moveTo>
                <a:lnTo>
                  <a:pt x="0" y="1374524"/>
                </a:lnTo>
                <a:lnTo>
                  <a:pt x="1417820" y="1374524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124455" y="4351546"/>
            <a:ext cx="2764155" cy="313055"/>
            <a:chOff x="2124455" y="4351546"/>
            <a:chExt cx="2764155" cy="3130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1838" y="4351546"/>
              <a:ext cx="2701411" cy="3046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4455" y="4594813"/>
              <a:ext cx="2763773" cy="6938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71322" y="449427"/>
            <a:ext cx="10322560" cy="5665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22985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adequacy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resuscitation</a:t>
            </a:r>
            <a:r>
              <a:rPr sz="20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best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judged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by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hourly</a:t>
            </a:r>
            <a:r>
              <a:rPr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urine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output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(0.5</a:t>
            </a:r>
            <a:r>
              <a:rPr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mL/kg/h</a:t>
            </a:r>
            <a:r>
              <a:rPr sz="20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adults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or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sz="20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mL/kg/h</a:t>
            </a:r>
            <a:r>
              <a:rPr sz="20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 children.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marR="3215005">
              <a:lnSpc>
                <a:spcPct val="150000"/>
              </a:lnSpc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Also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important</a:t>
            </a:r>
            <a:r>
              <a:rPr sz="20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follow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trend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base</a:t>
            </a:r>
            <a:r>
              <a:rPr sz="20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deficit,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lactate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pH.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These</a:t>
            </a:r>
            <a:r>
              <a:rPr sz="20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should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continue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go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down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with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adequate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resuscitation.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Swan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Ganz</a:t>
            </a:r>
            <a:r>
              <a:rPr sz="20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Catheter</a:t>
            </a:r>
            <a:r>
              <a:rPr sz="20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or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bedside</a:t>
            </a:r>
            <a:r>
              <a:rPr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ultrasound</a:t>
            </a:r>
            <a:r>
              <a:rPr sz="20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(IVC</a:t>
            </a:r>
            <a:r>
              <a:rPr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filling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cardiac</a:t>
            </a:r>
            <a:r>
              <a:rPr sz="20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contractility)</a:t>
            </a:r>
            <a:r>
              <a:rPr sz="20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can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also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be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used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assess</a:t>
            </a:r>
            <a:r>
              <a:rPr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fluid</a:t>
            </a:r>
            <a:r>
              <a:rPr sz="20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status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660525">
              <a:lnSpc>
                <a:spcPct val="100000"/>
              </a:lnSpc>
            </a:pPr>
            <a:r>
              <a:rPr sz="2400" b="1" u="sng" dirty="0">
                <a:solidFill>
                  <a:schemeClr val="tx1"/>
                </a:solidFill>
                <a:uFill>
                  <a:solidFill>
                    <a:srgbClr val="383838"/>
                  </a:solidFill>
                </a:uFill>
                <a:latin typeface="Arial"/>
                <a:cs typeface="Arial"/>
              </a:rPr>
              <a:t>Pediatric</a:t>
            </a:r>
            <a:r>
              <a:rPr sz="2400" b="1" u="sng" spc="-55" dirty="0">
                <a:solidFill>
                  <a:schemeClr val="tx1"/>
                </a:solidFill>
                <a:uFill>
                  <a:solidFill>
                    <a:srgbClr val="383838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chemeClr val="tx1"/>
                </a:solidFill>
                <a:uFill>
                  <a:solidFill>
                    <a:srgbClr val="383838"/>
                  </a:solidFill>
                </a:uFill>
                <a:latin typeface="Arial"/>
                <a:cs typeface="Arial"/>
              </a:rPr>
              <a:t>patients</a:t>
            </a:r>
            <a:r>
              <a:rPr sz="2400" b="1" u="sng" spc="-65" dirty="0">
                <a:solidFill>
                  <a:schemeClr val="tx1"/>
                </a:solidFill>
                <a:uFill>
                  <a:solidFill>
                    <a:srgbClr val="383838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50" dirty="0">
                <a:solidFill>
                  <a:schemeClr val="tx1"/>
                </a:solidFill>
                <a:uFill>
                  <a:solidFill>
                    <a:srgbClr val="383838"/>
                  </a:solidFill>
                </a:uFill>
                <a:latin typeface="Arial"/>
                <a:cs typeface="Arial"/>
              </a:rPr>
              <a:t>: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660525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Add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maintenance</a:t>
            </a:r>
            <a:r>
              <a:rPr sz="20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fluid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with</a:t>
            </a:r>
            <a:r>
              <a:rPr sz="20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D5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LR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66052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Infants</a:t>
            </a:r>
            <a:r>
              <a:rPr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children</a:t>
            </a:r>
            <a:r>
              <a:rPr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have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limited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stores</a:t>
            </a:r>
            <a:r>
              <a:rPr sz="20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glycogen</a:t>
            </a:r>
            <a:r>
              <a:rPr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which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can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quickly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lead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660525">
              <a:lnSpc>
                <a:spcPct val="100000"/>
              </a:lnSpc>
              <a:spcBef>
                <a:spcPts val="1205"/>
              </a:spcBef>
            </a:pP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hypoglycemia.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12541" y="-9525"/>
            <a:ext cx="1889125" cy="1832610"/>
            <a:chOff x="10312541" y="-9525"/>
            <a:chExt cx="1889125" cy="1832610"/>
          </a:xfrm>
        </p:grpSpPr>
        <p:sp>
          <p:nvSpPr>
            <p:cNvPr id="3" name="object 3"/>
            <p:cNvSpPr/>
            <p:nvPr/>
          </p:nvSpPr>
          <p:spPr>
            <a:xfrm>
              <a:off x="10322066" y="0"/>
              <a:ext cx="1870075" cy="1813560"/>
            </a:xfrm>
            <a:custGeom>
              <a:avLst/>
              <a:gdLst/>
              <a:ahLst/>
              <a:cxnLst/>
              <a:rect l="l" t="t" r="r" b="b"/>
              <a:pathLst>
                <a:path w="1870075" h="1813560">
                  <a:moveTo>
                    <a:pt x="1869933" y="181344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33328" y="0"/>
              <a:ext cx="1659255" cy="1609090"/>
            </a:xfrm>
            <a:custGeom>
              <a:avLst/>
              <a:gdLst/>
              <a:ahLst/>
              <a:cxnLst/>
              <a:rect l="l" t="t" r="r" b="b"/>
              <a:pathLst>
                <a:path w="1659254" h="1609090">
                  <a:moveTo>
                    <a:pt x="1658667" y="0"/>
                  </a:moveTo>
                  <a:lnTo>
                    <a:pt x="0" y="0"/>
                  </a:lnTo>
                  <a:lnTo>
                    <a:pt x="1658667" y="1608573"/>
                  </a:lnTo>
                  <a:lnTo>
                    <a:pt x="1658667" y="0"/>
                  </a:lnTo>
                  <a:close/>
                </a:path>
              </a:pathLst>
            </a:custGeom>
            <a:solidFill>
              <a:srgbClr val="38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1017" y="673353"/>
            <a:ext cx="3019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2-</a:t>
            </a:r>
            <a:r>
              <a:rPr sz="3600" spc="-35" dirty="0"/>
              <a:t> </a:t>
            </a:r>
            <a:r>
              <a:rPr sz="3600" spc="-10" dirty="0"/>
              <a:t>Debridement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4591811" y="265175"/>
            <a:ext cx="5207635" cy="1420495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1352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65"/>
              </a:spcBef>
            </a:pP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All</a:t>
            </a:r>
            <a:r>
              <a:rPr sz="2000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blisters</a:t>
            </a:r>
            <a:r>
              <a:rPr sz="2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and</a:t>
            </a:r>
            <a:r>
              <a:rPr sz="20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nonviable</a:t>
            </a:r>
            <a:r>
              <a:rPr sz="2000" spc="-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tissue</a:t>
            </a:r>
            <a:r>
              <a:rPr sz="2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should</a:t>
            </a:r>
            <a:r>
              <a:rPr sz="2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be</a:t>
            </a:r>
            <a:r>
              <a:rPr sz="2000" spc="-2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383838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385445" indent="-294005">
              <a:lnSpc>
                <a:spcPct val="100000"/>
              </a:lnSpc>
              <a:spcBef>
                <a:spcPts val="1200"/>
              </a:spcBef>
              <a:buAutoNum type="arabicPlain"/>
              <a:tabLst>
                <a:tab pos="385445" algn="l"/>
              </a:tabLst>
            </a:pP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debrided</a:t>
            </a:r>
            <a:r>
              <a:rPr sz="2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at</a:t>
            </a:r>
            <a:r>
              <a:rPr sz="2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2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bedside.</a:t>
            </a:r>
            <a:endParaRPr sz="2000">
              <a:latin typeface="Arial"/>
              <a:cs typeface="Arial"/>
            </a:endParaRPr>
          </a:p>
          <a:p>
            <a:pPr marL="385445" indent="-294005">
              <a:lnSpc>
                <a:spcPct val="100000"/>
              </a:lnSpc>
              <a:spcBef>
                <a:spcPts val="1200"/>
              </a:spcBef>
              <a:buAutoNum type="arabicPlain"/>
              <a:tabLst>
                <a:tab pos="385445" algn="l"/>
              </a:tabLst>
            </a:pP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dressed</a:t>
            </a:r>
            <a:r>
              <a:rPr sz="2000" spc="-8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with</a:t>
            </a:r>
            <a:r>
              <a:rPr sz="2000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sz="20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topical</a:t>
            </a:r>
            <a:r>
              <a:rPr sz="2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antimicrobial</a:t>
            </a:r>
            <a:r>
              <a:rPr sz="2000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agent.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1017" y="2044420"/>
            <a:ext cx="11198860" cy="45986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300"/>
              </a:spcBef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Initial</a:t>
            </a:r>
            <a:r>
              <a:rPr sz="2000" spc="-2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debridement</a:t>
            </a:r>
            <a:r>
              <a:rPr sz="2000" spc="-6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blisters</a:t>
            </a:r>
            <a:r>
              <a:rPr sz="2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should</a:t>
            </a:r>
            <a:r>
              <a:rPr sz="2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be</a:t>
            </a:r>
            <a:r>
              <a:rPr sz="20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performed</a:t>
            </a:r>
            <a:r>
              <a:rPr sz="2000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at</a:t>
            </a:r>
            <a:r>
              <a:rPr sz="2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bedside</a:t>
            </a:r>
            <a:r>
              <a:rPr sz="2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prior</a:t>
            </a:r>
            <a:r>
              <a:rPr sz="2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to</a:t>
            </a:r>
            <a:r>
              <a:rPr sz="2000" spc="-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initial</a:t>
            </a:r>
            <a:r>
              <a:rPr sz="2000" spc="-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wound</a:t>
            </a:r>
            <a:r>
              <a:rPr sz="2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dressing.</a:t>
            </a:r>
            <a:endParaRPr sz="2000">
              <a:latin typeface="Arial"/>
              <a:cs typeface="Arial"/>
            </a:endParaRPr>
          </a:p>
          <a:p>
            <a:pPr marL="354965" marR="5080" indent="-342900">
              <a:lnSpc>
                <a:spcPts val="3600"/>
              </a:lnSpc>
              <a:spcBef>
                <a:spcPts val="320"/>
              </a:spcBef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Formal</a:t>
            </a:r>
            <a:r>
              <a:rPr sz="2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debridement</a:t>
            </a:r>
            <a:r>
              <a:rPr sz="2000" spc="-7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and</a:t>
            </a:r>
            <a:r>
              <a:rPr sz="2000" spc="-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grafting</a:t>
            </a:r>
            <a:r>
              <a:rPr sz="2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2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operating</a:t>
            </a:r>
            <a:r>
              <a:rPr sz="2000" spc="-6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room</a:t>
            </a:r>
            <a:r>
              <a:rPr sz="2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is</a:t>
            </a:r>
            <a:r>
              <a:rPr sz="2000" spc="-2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performed</a:t>
            </a:r>
            <a:r>
              <a:rPr sz="2000" spc="-6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after</a:t>
            </a:r>
            <a:r>
              <a:rPr sz="2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adequate</a:t>
            </a:r>
            <a:r>
              <a:rPr sz="2000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resuscitation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and</a:t>
            </a:r>
            <a:r>
              <a:rPr sz="20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when</a:t>
            </a:r>
            <a:r>
              <a:rPr sz="2000" spc="-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patient</a:t>
            </a:r>
            <a:r>
              <a:rPr sz="2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is</a:t>
            </a:r>
            <a:r>
              <a:rPr sz="2000" spc="-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hemodynamically</a:t>
            </a:r>
            <a:r>
              <a:rPr sz="2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stable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80"/>
              </a:spcBef>
              <a:buClr>
                <a:srgbClr val="383838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Early</a:t>
            </a:r>
            <a:r>
              <a:rPr sz="2000" spc="-2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debridement</a:t>
            </a:r>
            <a:r>
              <a:rPr sz="2000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can</a:t>
            </a:r>
            <a:r>
              <a:rPr sz="2000" spc="-2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prevent</a:t>
            </a:r>
            <a:r>
              <a:rPr sz="2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burn</a:t>
            </a:r>
            <a:r>
              <a:rPr sz="20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wound</a:t>
            </a:r>
            <a:r>
              <a:rPr sz="2000" spc="-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infection;</a:t>
            </a:r>
            <a:r>
              <a:rPr sz="2000" spc="-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first</a:t>
            </a:r>
            <a:r>
              <a:rPr sz="20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debridement</a:t>
            </a:r>
            <a:r>
              <a:rPr sz="2000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(formal)</a:t>
            </a:r>
            <a:r>
              <a:rPr sz="2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is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 often</a:t>
            </a:r>
            <a:endParaRPr sz="20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within</a:t>
            </a:r>
            <a:r>
              <a:rPr sz="2000" spc="-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2</a:t>
            </a:r>
            <a:r>
              <a:rPr sz="2000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to</a:t>
            </a:r>
            <a:r>
              <a:rPr sz="2000" spc="-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4</a:t>
            </a:r>
            <a:r>
              <a:rPr sz="2000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days</a:t>
            </a:r>
            <a:r>
              <a:rPr sz="2000" spc="-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of</a:t>
            </a:r>
            <a:r>
              <a:rPr sz="2000" spc="-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injury.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5"/>
              </a:spcBef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For</a:t>
            </a:r>
            <a:r>
              <a:rPr sz="2000" spc="-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large</a:t>
            </a:r>
            <a:r>
              <a:rPr sz="2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burns,</a:t>
            </a:r>
            <a:r>
              <a:rPr sz="2000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sequential</a:t>
            </a:r>
            <a:r>
              <a:rPr sz="2000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debridement</a:t>
            </a:r>
            <a:r>
              <a:rPr sz="2000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and</a:t>
            </a:r>
            <a:r>
              <a:rPr sz="2000" spc="-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grafting</a:t>
            </a:r>
            <a:r>
              <a:rPr sz="2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is</a:t>
            </a:r>
            <a:r>
              <a:rPr sz="2000" spc="-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appropriate.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195"/>
              </a:spcBef>
              <a:buChar char="•"/>
              <a:tabLst>
                <a:tab pos="354965" algn="l"/>
              </a:tabLst>
            </a:pP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Ideally,</a:t>
            </a:r>
            <a:r>
              <a:rPr sz="20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all</a:t>
            </a:r>
            <a:r>
              <a:rPr sz="2000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burn</a:t>
            </a:r>
            <a:r>
              <a:rPr sz="2000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wounds</a:t>
            </a:r>
            <a:r>
              <a:rPr sz="2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would</a:t>
            </a:r>
            <a:r>
              <a:rPr sz="20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be</a:t>
            </a:r>
            <a:r>
              <a:rPr sz="2000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grafted</a:t>
            </a:r>
            <a:r>
              <a:rPr sz="2000" spc="-6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by</a:t>
            </a:r>
            <a:r>
              <a:rPr sz="2000" spc="-2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3</a:t>
            </a:r>
            <a:r>
              <a:rPr sz="2000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weeks</a:t>
            </a:r>
            <a:r>
              <a:rPr sz="2000" spc="-6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to</a:t>
            </a:r>
            <a:r>
              <a:rPr sz="20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prevent</a:t>
            </a:r>
            <a:r>
              <a:rPr sz="2000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hypertrophic</a:t>
            </a:r>
            <a:r>
              <a:rPr sz="2000" spc="-7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scar</a:t>
            </a:r>
            <a:r>
              <a:rPr sz="2000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formation</a:t>
            </a:r>
            <a:r>
              <a:rPr sz="2000" spc="-6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383838"/>
                </a:solidFill>
                <a:latin typeface="Arial"/>
                <a:cs typeface="Arial"/>
              </a:rPr>
              <a:t>that</a:t>
            </a:r>
            <a:endParaRPr sz="20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lead</a:t>
            </a:r>
            <a:r>
              <a:rPr sz="2000" spc="-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form</a:t>
            </a:r>
            <a:r>
              <a:rPr sz="2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fibrotic</a:t>
            </a:r>
            <a:r>
              <a:rPr sz="2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bands</a:t>
            </a:r>
            <a:r>
              <a:rPr sz="20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that</a:t>
            </a:r>
            <a:r>
              <a:rPr sz="2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lead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contractures</a:t>
            </a:r>
            <a:r>
              <a:rPr sz="2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20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however,</a:t>
            </a:r>
            <a:r>
              <a:rPr sz="2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in</a:t>
            </a:r>
            <a:r>
              <a:rPr sz="2000" spc="-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very</a:t>
            </a:r>
            <a:r>
              <a:rPr sz="2000" spc="-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large</a:t>
            </a:r>
            <a:r>
              <a:rPr sz="2000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burns,</a:t>
            </a:r>
            <a:r>
              <a:rPr sz="2000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it</a:t>
            </a:r>
            <a:r>
              <a:rPr sz="2000" spc="-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is</a:t>
            </a:r>
            <a:r>
              <a:rPr sz="2000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important</a:t>
            </a:r>
            <a:endParaRPr sz="20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to</a:t>
            </a:r>
            <a:r>
              <a:rPr sz="20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perform</a:t>
            </a:r>
            <a:r>
              <a:rPr sz="2000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early</a:t>
            </a:r>
            <a:r>
              <a:rPr sz="2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escharotomies</a:t>
            </a:r>
            <a:r>
              <a:rPr sz="2000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to</a:t>
            </a:r>
            <a:r>
              <a:rPr sz="20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remove</a:t>
            </a:r>
            <a:r>
              <a:rPr sz="2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large</a:t>
            </a:r>
            <a:r>
              <a:rPr sz="2000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bioburden</a:t>
            </a:r>
            <a:r>
              <a:rPr sz="2000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3838"/>
                </a:solidFill>
                <a:latin typeface="Arial"/>
                <a:cs typeface="Arial"/>
              </a:rPr>
              <a:t>dead</a:t>
            </a:r>
            <a:r>
              <a:rPr sz="2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83838"/>
                </a:solidFill>
                <a:latin typeface="Arial"/>
                <a:cs typeface="Arial"/>
              </a:rPr>
              <a:t>tissue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06803"/>
            <a:ext cx="1816100" cy="1651635"/>
          </a:xfrm>
          <a:custGeom>
            <a:avLst/>
            <a:gdLst/>
            <a:ahLst/>
            <a:cxnLst/>
            <a:rect l="l" t="t" r="r" b="b"/>
            <a:pathLst>
              <a:path w="1816100" h="1651634">
                <a:moveTo>
                  <a:pt x="0" y="0"/>
                </a:moveTo>
                <a:lnTo>
                  <a:pt x="0" y="1651193"/>
                </a:lnTo>
                <a:lnTo>
                  <a:pt x="1815951" y="1651193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91955" y="0"/>
            <a:ext cx="1700530" cy="1544955"/>
          </a:xfrm>
          <a:custGeom>
            <a:avLst/>
            <a:gdLst/>
            <a:ahLst/>
            <a:cxnLst/>
            <a:rect l="l" t="t" r="r" b="b"/>
            <a:pathLst>
              <a:path w="1700529" h="1544955">
                <a:moveTo>
                  <a:pt x="1700043" y="0"/>
                </a:moveTo>
                <a:lnTo>
                  <a:pt x="0" y="0"/>
                </a:lnTo>
                <a:lnTo>
                  <a:pt x="1700043" y="1544954"/>
                </a:lnTo>
                <a:lnTo>
                  <a:pt x="1700043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988558"/>
            <a:ext cx="1353185" cy="869950"/>
          </a:xfrm>
          <a:custGeom>
            <a:avLst/>
            <a:gdLst/>
            <a:ahLst/>
            <a:cxnLst/>
            <a:rect l="l" t="t" r="r" b="b"/>
            <a:pathLst>
              <a:path w="1353185" h="869950">
                <a:moveTo>
                  <a:pt x="1352647" y="869437"/>
                </a:moveTo>
                <a:lnTo>
                  <a:pt x="425958" y="0"/>
                </a:lnTo>
                <a:lnTo>
                  <a:pt x="0" y="399641"/>
                </a:lnTo>
              </a:path>
            </a:pathLst>
          </a:custGeom>
          <a:ln w="19050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82578" y="463385"/>
            <a:ext cx="709930" cy="1513205"/>
          </a:xfrm>
          <a:custGeom>
            <a:avLst/>
            <a:gdLst/>
            <a:ahLst/>
            <a:cxnLst/>
            <a:rect l="l" t="t" r="r" b="b"/>
            <a:pathLst>
              <a:path w="709929" h="1513205">
                <a:moveTo>
                  <a:pt x="709422" y="0"/>
                </a:moveTo>
                <a:lnTo>
                  <a:pt x="0" y="756576"/>
                </a:lnTo>
                <a:lnTo>
                  <a:pt x="709422" y="1513152"/>
                </a:lnTo>
              </a:path>
            </a:pathLst>
          </a:custGeom>
          <a:ln w="19050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7576" y="152400"/>
            <a:ext cx="11476838" cy="56400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383838"/>
              </a:buClr>
              <a:buFont typeface="Wingdings"/>
              <a:buChar char=""/>
              <a:tabLst>
                <a:tab pos="354965" algn="l"/>
              </a:tabLst>
            </a:pPr>
            <a:r>
              <a:rPr sz="2800" spc="-30" dirty="0">
                <a:solidFill>
                  <a:schemeClr val="tx1"/>
                </a:solidFill>
                <a:latin typeface="Arial"/>
                <a:cs typeface="Arial"/>
              </a:rPr>
              <a:t>Tangential</a:t>
            </a:r>
            <a:r>
              <a:rPr sz="28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excision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allows</a:t>
            </a:r>
            <a:r>
              <a:rPr sz="28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sequential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excision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800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thin</a:t>
            </a:r>
            <a:r>
              <a:rPr sz="2800" spc="-9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layers</a:t>
            </a:r>
            <a:r>
              <a:rPr sz="28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800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nonviable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tissue</a:t>
            </a:r>
            <a:r>
              <a:rPr sz="28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until</a:t>
            </a:r>
            <a:r>
              <a:rPr sz="28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bleeding,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healthy</a:t>
            </a:r>
            <a:r>
              <a:rPr sz="28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tissue</a:t>
            </a:r>
            <a:r>
              <a:rPr sz="28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28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reached.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3695" marR="52705" indent="-340995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Thin</a:t>
            </a:r>
            <a:r>
              <a:rPr sz="28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layer</a:t>
            </a:r>
            <a:r>
              <a:rPr sz="28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sequential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excision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8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all</a:t>
            </a:r>
            <a:r>
              <a:rPr sz="28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nonviable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tissue,</a:t>
            </a:r>
            <a:r>
              <a:rPr sz="28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until</a:t>
            </a:r>
            <a:r>
              <a:rPr sz="28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viable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tissue 	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level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reached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3695" marR="5080" indent="-340995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At</a:t>
            </a:r>
            <a:r>
              <a:rPr sz="2800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debridement,</a:t>
            </a:r>
            <a:r>
              <a:rPr sz="28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800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most</a:t>
            </a:r>
            <a:r>
              <a:rPr sz="2800" spc="-9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important</a:t>
            </a:r>
            <a:r>
              <a:rPr sz="2800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distinction</a:t>
            </a:r>
            <a:r>
              <a:rPr sz="28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2800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between</a:t>
            </a:r>
            <a:r>
              <a:rPr sz="28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superficial</a:t>
            </a:r>
            <a:r>
              <a:rPr sz="28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and 	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deep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partial-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thickness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burns.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383838"/>
              </a:buClr>
              <a:buFont typeface="Arial"/>
              <a:buAutoNum type="arabicPeriod"/>
            </a:pP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4965" lvl="1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Deep</a:t>
            </a:r>
            <a:r>
              <a:rPr sz="28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partial-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thickness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burns</a:t>
            </a:r>
            <a:r>
              <a:rPr sz="28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require</a:t>
            </a:r>
            <a:r>
              <a:rPr sz="28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skin</a:t>
            </a:r>
            <a:r>
              <a:rPr sz="28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grafting.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5600" marR="1068070" lvl="1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Superficial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partial-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thickness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injuries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will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heal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on</a:t>
            </a:r>
            <a:r>
              <a:rPr sz="28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their</a:t>
            </a:r>
            <a:r>
              <a:rPr sz="28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own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without grafting.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4965" lvl="1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Delayed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grafting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can</a:t>
            </a:r>
            <a:r>
              <a:rPr sz="28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be</a:t>
            </a:r>
            <a:r>
              <a:rPr sz="28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performed</a:t>
            </a:r>
            <a:r>
              <a:rPr sz="28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if</a:t>
            </a:r>
            <a:r>
              <a:rPr sz="28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inadequate</a:t>
            </a:r>
            <a:r>
              <a:rPr sz="28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donor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skin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28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present.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8200" y="0"/>
            <a:ext cx="10439400" cy="5931535"/>
            <a:chOff x="1798320" y="0"/>
            <a:chExt cx="8761730" cy="5931535"/>
          </a:xfrm>
        </p:grpSpPr>
        <p:sp>
          <p:nvSpPr>
            <p:cNvPr id="3" name="object 3"/>
            <p:cNvSpPr/>
            <p:nvPr/>
          </p:nvSpPr>
          <p:spPr>
            <a:xfrm>
              <a:off x="1798320" y="926591"/>
              <a:ext cx="8761730" cy="5005070"/>
            </a:xfrm>
            <a:custGeom>
              <a:avLst/>
              <a:gdLst/>
              <a:ahLst/>
              <a:cxnLst/>
              <a:rect l="l" t="t" r="r" b="b"/>
              <a:pathLst>
                <a:path w="8761730" h="5005070">
                  <a:moveTo>
                    <a:pt x="8761476" y="0"/>
                  </a:moveTo>
                  <a:lnTo>
                    <a:pt x="0" y="0"/>
                  </a:lnTo>
                  <a:lnTo>
                    <a:pt x="0" y="5004816"/>
                  </a:lnTo>
                  <a:lnTo>
                    <a:pt x="8761476" y="5004816"/>
                  </a:lnTo>
                  <a:lnTo>
                    <a:pt x="876147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12620" y="0"/>
              <a:ext cx="3766820" cy="1697989"/>
            </a:xfrm>
            <a:custGeom>
              <a:avLst/>
              <a:gdLst/>
              <a:ahLst/>
              <a:cxnLst/>
              <a:rect l="l" t="t" r="r" b="b"/>
              <a:pathLst>
                <a:path w="3766820" h="1697989">
                  <a:moveTo>
                    <a:pt x="3766758" y="0"/>
                  </a:moveTo>
                  <a:lnTo>
                    <a:pt x="0" y="0"/>
                  </a:lnTo>
                  <a:lnTo>
                    <a:pt x="1883379" y="1697736"/>
                  </a:lnTo>
                  <a:lnTo>
                    <a:pt x="3766758" y="0"/>
                  </a:lnTo>
                  <a:close/>
                </a:path>
              </a:pathLst>
            </a:custGeom>
            <a:solidFill>
              <a:srgbClr val="38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76573" y="1602689"/>
            <a:ext cx="5043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Dressing</a:t>
            </a:r>
            <a:r>
              <a:rPr spc="-95" dirty="0"/>
              <a:t> </a:t>
            </a:r>
            <a:r>
              <a:rPr dirty="0"/>
              <a:t>used</a:t>
            </a:r>
            <a:r>
              <a:rPr spc="-110" dirty="0"/>
              <a:t> </a:t>
            </a:r>
            <a:r>
              <a:rPr spc="-10" dirty="0"/>
              <a:t>materials</a:t>
            </a:r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30D45F70-381E-AD90-6DAE-B01682D38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486137"/>
              </p:ext>
            </p:extLst>
          </p:nvPr>
        </p:nvGraphicFramePr>
        <p:xfrm>
          <a:off x="1752600" y="2624580"/>
          <a:ext cx="8763000" cy="3014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عنوان 12">
            <a:extLst>
              <a:ext uri="{FF2B5EF4-FFF2-40B4-BE49-F238E27FC236}">
                <a16:creationId xmlns:a16="http://schemas.microsoft.com/office/drawing/2014/main" id="{0C1CC6C8-89B6-30D7-20BE-C5856AAB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kern="1200" spc="80">
                <a:solidFill>
                  <a:schemeClr val="tx1"/>
                </a:solidFill>
                <a:latin typeface="+mj-lt"/>
                <a:cs typeface="+mj-cs"/>
              </a:rPr>
              <a:t>Pathophysiology</a:t>
            </a:r>
            <a:r>
              <a:rPr lang="en-US" kern="1200" spc="2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kern="1200" spc="50">
                <a:solidFill>
                  <a:schemeClr val="tx1"/>
                </a:solidFill>
                <a:latin typeface="+mj-lt"/>
                <a:cs typeface="+mj-cs"/>
              </a:rPr>
              <a:t>of </a:t>
            </a:r>
            <a:r>
              <a:rPr lang="en-US" kern="1200" spc="120">
                <a:solidFill>
                  <a:schemeClr val="tx1"/>
                </a:solidFill>
                <a:latin typeface="+mj-lt"/>
                <a:cs typeface="+mj-cs"/>
              </a:rPr>
              <a:t>burn</a:t>
            </a:r>
            <a:r>
              <a:rPr lang="en-US" kern="1200" spc="35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kern="1200">
                <a:solidFill>
                  <a:schemeClr val="tx1"/>
                </a:solidFill>
                <a:latin typeface="+mj-lt"/>
                <a:cs typeface="+mj-cs"/>
              </a:rPr>
              <a:t>injury</a:t>
            </a:r>
            <a:r>
              <a:rPr lang="en-US" kern="1200" spc="55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b="0" kern="1200" spc="-50">
                <a:solidFill>
                  <a:schemeClr val="tx1"/>
                </a:solidFill>
                <a:latin typeface="+mj-lt"/>
                <a:cs typeface="+mj-cs"/>
              </a:rPr>
              <a:t>:</a:t>
            </a:r>
            <a:endParaRPr lang="en-US" kern="120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761800" y="2470244"/>
            <a:ext cx="5334197" cy="3769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69265" indent="-228600" algn="l" rtl="0">
              <a:lnSpc>
                <a:spcPct val="90000"/>
              </a:lnSpc>
              <a:spcBef>
                <a:spcPts val="95"/>
              </a:spcBef>
              <a:buSzPct val="50000"/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lang="en-US" sz="36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Coagulation</a:t>
            </a:r>
            <a:r>
              <a:rPr lang="en-US" sz="3600" kern="1200" spc="-1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3600" kern="1200" spc="-1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</a:t>
            </a:r>
            <a:r>
              <a:rPr lang="en-US" sz="3600" kern="1200" spc="-1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</a:t>
            </a:r>
            <a:r>
              <a:rPr lang="en-US" sz="3600" kern="1200" spc="-1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3600" kern="1200" spc="-1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intense</a:t>
            </a:r>
            <a:r>
              <a:rPr lang="en-US" sz="3600" kern="1200" spc="-1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heat</a:t>
            </a:r>
            <a:endParaRPr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265" indent="-228600" algn="l" rtl="0">
              <a:lnSpc>
                <a:spcPct val="90000"/>
              </a:lnSpc>
              <a:buSzPct val="50000"/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lang="en-US" sz="3600" kern="1200" spc="-1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Release</a:t>
            </a:r>
            <a:r>
              <a:rPr lang="en-US" sz="3600" kern="1200" spc="-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3600" kern="1200" spc="-1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</a:t>
            </a:r>
            <a:r>
              <a:rPr lang="en-US" sz="3600" kern="1200" spc="-114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mediators</a:t>
            </a:r>
            <a:endParaRPr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marR="5080" indent="-228600" algn="l" rtl="0">
              <a:lnSpc>
                <a:spcPct val="90000"/>
              </a:lnSpc>
              <a:buSzPct val="50000"/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3600" kern="1200" spc="-10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</a:t>
            </a:r>
            <a:r>
              <a:rPr lang="en-US" sz="3600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3600" kern="1200" spc="-1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blood</a:t>
            </a:r>
            <a:r>
              <a:rPr lang="en-US" sz="3600" kern="1200" spc="-1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</a:t>
            </a:r>
            <a:r>
              <a:rPr lang="en-US" sz="3600" kern="1200" spc="-1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</a:t>
            </a:r>
            <a:r>
              <a:rPr lang="en-US" sz="3600" kern="1200" spc="-1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3600" kern="1200" spc="-1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vasoconstriction</a:t>
            </a:r>
            <a:r>
              <a:rPr lang="en-US" sz="3600" kern="1200" spc="-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3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thrombosis</a:t>
            </a:r>
            <a:endParaRPr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265" indent="-228600" algn="l" rtl="0">
              <a:lnSpc>
                <a:spcPct val="90000"/>
              </a:lnSpc>
              <a:spcBef>
                <a:spcPts val="5"/>
              </a:spcBef>
              <a:buSzPct val="50000"/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lang="en-US" sz="3600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Tissue</a:t>
            </a:r>
            <a:r>
              <a:rPr lang="en-US" sz="3600" kern="1200" spc="-8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edema</a:t>
            </a:r>
            <a:endParaRPr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Chemical formulae are written on paper">
            <a:extLst>
              <a:ext uri="{FF2B5EF4-FFF2-40B4-BE49-F238E27FC236}">
                <a16:creationId xmlns:a16="http://schemas.microsoft.com/office/drawing/2014/main" id="{F47A3E59-FE25-4490-6723-C0825394F4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31" r="28386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487121" y="5258450"/>
            <a:ext cx="1704975" cy="1599565"/>
          </a:xfrm>
          <a:custGeom>
            <a:avLst/>
            <a:gdLst/>
            <a:ahLst/>
            <a:cxnLst/>
            <a:rect l="l" t="t" r="r" b="b"/>
            <a:pathLst>
              <a:path w="1704975" h="1599565">
                <a:moveTo>
                  <a:pt x="0" y="1599548"/>
                </a:moveTo>
                <a:lnTo>
                  <a:pt x="1704877" y="0"/>
                </a:lnTo>
              </a:path>
            </a:pathLst>
          </a:custGeom>
          <a:ln w="1905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1623" y="241452"/>
            <a:ext cx="9788753" cy="730302"/>
          </a:xfrm>
          <a:prstGeom prst="rect">
            <a:avLst/>
          </a:prstGeom>
        </p:spPr>
        <p:txBody>
          <a:bodyPr vert="horz" wrap="square" lIns="0" tIns="113639" rIns="0" bIns="0" rtlCol="0">
            <a:spAutoFit/>
          </a:bodyPr>
          <a:lstStyle/>
          <a:p>
            <a:pPr marL="3803015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chemeClr val="tx1"/>
                </a:solidFill>
              </a:rPr>
              <a:t>Grafting</a:t>
            </a:r>
          </a:p>
        </p:txBody>
      </p:sp>
      <p:sp>
        <p:nvSpPr>
          <p:cNvPr id="7" name="object 6"/>
          <p:cNvSpPr txBox="1"/>
          <p:nvPr/>
        </p:nvSpPr>
        <p:spPr>
          <a:xfrm>
            <a:off x="533400" y="1252216"/>
            <a:ext cx="10634472" cy="53741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7530" indent="-330200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557530" algn="l"/>
              </a:tabLst>
            </a:pPr>
            <a:r>
              <a:rPr sz="3200" b="1" u="sng" spc="-125" dirty="0">
                <a:solidFill>
                  <a:schemeClr val="tx1"/>
                </a:solidFill>
                <a:uFill>
                  <a:solidFill>
                    <a:srgbClr val="EDEDED"/>
                  </a:solidFill>
                </a:uFill>
                <a:latin typeface="Arial"/>
                <a:cs typeface="Arial"/>
              </a:rPr>
              <a:t> </a:t>
            </a:r>
            <a:r>
              <a:rPr sz="3200" b="1" u="sng" dirty="0">
                <a:solidFill>
                  <a:schemeClr val="tx1"/>
                </a:solidFill>
                <a:uFill>
                  <a:solidFill>
                    <a:srgbClr val="EDEDED"/>
                  </a:solidFill>
                </a:uFill>
                <a:latin typeface="Arial"/>
                <a:cs typeface="Arial"/>
              </a:rPr>
              <a:t>Autograft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r>
              <a:rPr sz="2400" u="none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It</a:t>
            </a:r>
            <a:r>
              <a:rPr sz="2400" u="none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2400" u="none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tissue</a:t>
            </a:r>
            <a:r>
              <a:rPr sz="2400" u="none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transfer</a:t>
            </a:r>
            <a:r>
              <a:rPr sz="2400" u="none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from</a:t>
            </a:r>
            <a:r>
              <a:rPr sz="2400" u="none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one</a:t>
            </a:r>
            <a:r>
              <a:rPr sz="2400" u="none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location</a:t>
            </a:r>
            <a:r>
              <a:rPr sz="2400" u="none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2400" u="none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another</a:t>
            </a:r>
            <a:r>
              <a:rPr sz="2400" u="none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on</a:t>
            </a:r>
            <a:r>
              <a:rPr sz="2400" u="none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400" u="none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same</a:t>
            </a:r>
            <a:r>
              <a:rPr sz="2400" u="none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spc="-10" dirty="0">
                <a:solidFill>
                  <a:schemeClr val="tx1"/>
                </a:solidFill>
                <a:latin typeface="Arial"/>
                <a:cs typeface="Arial"/>
              </a:rPr>
              <a:t>patient.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5"/>
              </a:spcBef>
              <a:buAutoNum type="arabicParenR"/>
            </a:pP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56895" indent="-330200">
              <a:lnSpc>
                <a:spcPts val="3250"/>
              </a:lnSpc>
              <a:buAutoNum type="arabicParenR"/>
              <a:tabLst>
                <a:tab pos="556895" algn="l"/>
              </a:tabLst>
            </a:pPr>
            <a:r>
              <a:rPr sz="3200" b="1" u="sng" spc="-40" dirty="0">
                <a:solidFill>
                  <a:schemeClr val="tx1"/>
                </a:solidFill>
                <a:uFill>
                  <a:solidFill>
                    <a:srgbClr val="EDEDED"/>
                  </a:solidFill>
                </a:uFill>
                <a:latin typeface="Arial"/>
                <a:cs typeface="Arial"/>
              </a:rPr>
              <a:t> </a:t>
            </a:r>
            <a:r>
              <a:rPr sz="3200" b="1" u="sng" dirty="0">
                <a:solidFill>
                  <a:schemeClr val="tx1"/>
                </a:solidFill>
                <a:uFill>
                  <a:solidFill>
                    <a:srgbClr val="EDEDED"/>
                  </a:solidFill>
                </a:uFill>
                <a:latin typeface="Arial"/>
                <a:cs typeface="Arial"/>
              </a:rPr>
              <a:t>Isograft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r>
              <a:rPr sz="2400" u="none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Tissue</a:t>
            </a:r>
            <a:r>
              <a:rPr sz="2400" u="none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transfer</a:t>
            </a:r>
            <a:r>
              <a:rPr sz="2400" u="none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between</a:t>
            </a:r>
            <a:r>
              <a:rPr sz="2400" u="none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two</a:t>
            </a:r>
            <a:r>
              <a:rPr sz="2400" u="none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genetically</a:t>
            </a:r>
            <a:r>
              <a:rPr sz="2400" u="none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identical</a:t>
            </a:r>
            <a:r>
              <a:rPr sz="2400" u="none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individuals</a:t>
            </a:r>
            <a:r>
              <a:rPr sz="2400" u="none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r>
              <a:rPr sz="2400" u="none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spc="-10" dirty="0">
                <a:solidFill>
                  <a:schemeClr val="tx1"/>
                </a:solidFill>
                <a:latin typeface="Arial"/>
                <a:cs typeface="Arial"/>
              </a:rPr>
              <a:t>monozygotic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lnSpc>
                <a:spcPts val="2290"/>
              </a:lnSpc>
            </a:pP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twins.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marR="87630" indent="728980">
              <a:lnSpc>
                <a:spcPct val="91400"/>
              </a:lnSpc>
              <a:buAutoNum type="arabicParenR" startAt="3"/>
              <a:tabLst>
                <a:tab pos="741680" algn="l"/>
              </a:tabLst>
            </a:pPr>
            <a:r>
              <a:rPr sz="3200" b="1" u="sng" dirty="0">
                <a:solidFill>
                  <a:schemeClr val="tx1"/>
                </a:solidFill>
                <a:uFill>
                  <a:solidFill>
                    <a:srgbClr val="EDEDED"/>
                  </a:solidFill>
                </a:uFill>
                <a:latin typeface="Arial"/>
                <a:cs typeface="Arial"/>
              </a:rPr>
              <a:t>Allograft</a:t>
            </a:r>
            <a:r>
              <a:rPr sz="3200" b="1" u="none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(Homograft):</a:t>
            </a:r>
            <a:r>
              <a:rPr sz="2400" u="none" spc="-1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Tissue</a:t>
            </a:r>
            <a:r>
              <a:rPr sz="2400" u="none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transfer</a:t>
            </a:r>
            <a:r>
              <a:rPr sz="2400" u="none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between</a:t>
            </a:r>
            <a:r>
              <a:rPr sz="2400" u="none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two</a:t>
            </a:r>
            <a:r>
              <a:rPr sz="2400" u="none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genetically</a:t>
            </a:r>
            <a:r>
              <a:rPr sz="2400" u="none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different</a:t>
            </a:r>
            <a:r>
              <a:rPr sz="2400" u="none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spc="-10" dirty="0">
                <a:solidFill>
                  <a:schemeClr val="tx1"/>
                </a:solidFill>
                <a:latin typeface="Arial"/>
                <a:cs typeface="Arial"/>
              </a:rPr>
              <a:t>members,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same</a:t>
            </a:r>
            <a:r>
              <a:rPr sz="2400" u="none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species</a:t>
            </a:r>
            <a:r>
              <a:rPr sz="2400" u="none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r>
              <a:rPr sz="2400" u="none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kidney</a:t>
            </a:r>
            <a:r>
              <a:rPr sz="2400" u="none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spc="-10" dirty="0">
                <a:solidFill>
                  <a:schemeClr val="tx1"/>
                </a:solidFill>
                <a:latin typeface="Arial"/>
                <a:cs typeface="Arial"/>
              </a:rPr>
              <a:t>transplant.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  <a:buAutoNum type="arabicParenR" startAt="3"/>
            </a:pP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marR="5080" indent="741680">
              <a:lnSpc>
                <a:spcPct val="91400"/>
              </a:lnSpc>
              <a:buAutoNum type="arabicParenR" startAt="3"/>
              <a:tabLst>
                <a:tab pos="754380" algn="l"/>
              </a:tabLst>
            </a:pPr>
            <a:r>
              <a:rPr sz="3200" b="1" u="sng" dirty="0">
                <a:solidFill>
                  <a:schemeClr val="tx1"/>
                </a:solidFill>
                <a:uFill>
                  <a:solidFill>
                    <a:srgbClr val="EDEDED"/>
                  </a:solidFill>
                </a:uFill>
                <a:latin typeface="Arial"/>
                <a:cs typeface="Arial"/>
              </a:rPr>
              <a:t>Xenograft</a:t>
            </a:r>
            <a:r>
              <a:rPr sz="3200" b="1" u="none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spc="-10" dirty="0">
                <a:solidFill>
                  <a:schemeClr val="tx1"/>
                </a:solidFill>
                <a:latin typeface="Arial"/>
                <a:cs typeface="Arial"/>
              </a:rPr>
              <a:t>(Heterograft):</a:t>
            </a:r>
            <a:r>
              <a:rPr sz="2400" u="none" spc="-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Tissue</a:t>
            </a:r>
            <a:r>
              <a:rPr sz="2400" u="none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transfer</a:t>
            </a:r>
            <a:r>
              <a:rPr sz="2400" u="none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from</a:t>
            </a:r>
            <a:r>
              <a:rPr sz="2400" u="none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400" u="none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donor</a:t>
            </a:r>
            <a:r>
              <a:rPr sz="2400" u="none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400" u="none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one</a:t>
            </a:r>
            <a:r>
              <a:rPr sz="2400" u="none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species</a:t>
            </a:r>
            <a:r>
              <a:rPr sz="2400" u="none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2400" u="none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400" u="none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spc="-10" dirty="0">
                <a:solidFill>
                  <a:schemeClr val="tx1"/>
                </a:solidFill>
                <a:latin typeface="Arial"/>
                <a:cs typeface="Arial"/>
              </a:rPr>
              <a:t>recipient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400" u="none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another</a:t>
            </a:r>
            <a:r>
              <a:rPr sz="2400" u="none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species</a:t>
            </a:r>
            <a:r>
              <a:rPr sz="2400" u="none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,</a:t>
            </a:r>
            <a:r>
              <a:rPr sz="2400" u="none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400" u="none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donor</a:t>
            </a:r>
            <a:r>
              <a:rPr sz="2400" u="none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sz="2400" u="none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recipient</a:t>
            </a:r>
            <a:r>
              <a:rPr sz="2400" u="none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are</a:t>
            </a:r>
            <a:r>
              <a:rPr sz="2400" u="none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400" u="none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chemeClr val="tx1"/>
                </a:solidFill>
                <a:latin typeface="Arial"/>
                <a:cs typeface="Arial"/>
              </a:rPr>
              <a:t>different</a:t>
            </a:r>
            <a:r>
              <a:rPr sz="2400" u="none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none" spc="-10" dirty="0">
                <a:solidFill>
                  <a:schemeClr val="tx1"/>
                </a:solidFill>
                <a:latin typeface="Arial"/>
                <a:cs typeface="Arial"/>
              </a:rPr>
              <a:t>species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487121" y="5258450"/>
            <a:ext cx="1704975" cy="1599565"/>
          </a:xfrm>
          <a:custGeom>
            <a:avLst/>
            <a:gdLst/>
            <a:ahLst/>
            <a:cxnLst/>
            <a:rect l="l" t="t" r="r" b="b"/>
            <a:pathLst>
              <a:path w="1704975" h="1599565">
                <a:moveTo>
                  <a:pt x="0" y="1599548"/>
                </a:moveTo>
                <a:lnTo>
                  <a:pt x="1704877" y="0"/>
                </a:lnTo>
              </a:path>
            </a:pathLst>
          </a:custGeom>
          <a:ln w="1905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2066" y="3261778"/>
            <a:ext cx="10405745" cy="693420"/>
          </a:xfrm>
          <a:custGeom>
            <a:avLst/>
            <a:gdLst/>
            <a:ahLst/>
            <a:cxnLst/>
            <a:rect l="l" t="t" r="r" b="b"/>
            <a:pathLst>
              <a:path w="10405745" h="693420">
                <a:moveTo>
                  <a:pt x="10405694" y="0"/>
                </a:moveTo>
                <a:lnTo>
                  <a:pt x="5372608" y="0"/>
                </a:lnTo>
                <a:lnTo>
                  <a:pt x="0" y="0"/>
                </a:lnTo>
                <a:lnTo>
                  <a:pt x="0" y="693381"/>
                </a:lnTo>
                <a:lnTo>
                  <a:pt x="5372557" y="693381"/>
                </a:lnTo>
                <a:lnTo>
                  <a:pt x="10405694" y="693381"/>
                </a:lnTo>
                <a:lnTo>
                  <a:pt x="10405694" y="0"/>
                </a:lnTo>
                <a:close/>
              </a:path>
            </a:pathLst>
          </a:custGeom>
          <a:solidFill>
            <a:srgbClr val="383838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5716" y="2767838"/>
            <a:ext cx="10418445" cy="3777615"/>
            <a:chOff x="375716" y="2767838"/>
            <a:chExt cx="10418445" cy="3777615"/>
          </a:xfrm>
        </p:grpSpPr>
        <p:sp>
          <p:nvSpPr>
            <p:cNvPr id="7" name="object 7"/>
            <p:cNvSpPr/>
            <p:nvPr/>
          </p:nvSpPr>
          <p:spPr>
            <a:xfrm>
              <a:off x="382066" y="4648618"/>
              <a:ext cx="10405745" cy="693420"/>
            </a:xfrm>
            <a:custGeom>
              <a:avLst/>
              <a:gdLst/>
              <a:ahLst/>
              <a:cxnLst/>
              <a:rect l="l" t="t" r="r" b="b"/>
              <a:pathLst>
                <a:path w="10405745" h="693420">
                  <a:moveTo>
                    <a:pt x="10405694" y="0"/>
                  </a:moveTo>
                  <a:lnTo>
                    <a:pt x="5372608" y="0"/>
                  </a:lnTo>
                  <a:lnTo>
                    <a:pt x="0" y="0"/>
                  </a:lnTo>
                  <a:lnTo>
                    <a:pt x="0" y="693381"/>
                  </a:lnTo>
                  <a:lnTo>
                    <a:pt x="5372557" y="693381"/>
                  </a:lnTo>
                  <a:lnTo>
                    <a:pt x="10405694" y="693381"/>
                  </a:lnTo>
                  <a:lnTo>
                    <a:pt x="10405694" y="0"/>
                  </a:lnTo>
                  <a:close/>
                </a:path>
              </a:pathLst>
            </a:custGeom>
            <a:solidFill>
              <a:srgbClr val="38383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75716" y="2767838"/>
              <a:ext cx="10418445" cy="3777615"/>
            </a:xfrm>
            <a:custGeom>
              <a:avLst/>
              <a:gdLst/>
              <a:ahLst/>
              <a:cxnLst/>
              <a:rect l="l" t="t" r="r" b="b"/>
              <a:pathLst>
                <a:path w="10418445" h="3777615">
                  <a:moveTo>
                    <a:pt x="6350" y="0"/>
                  </a:moveTo>
                  <a:lnTo>
                    <a:pt x="6350" y="3777297"/>
                  </a:lnTo>
                </a:path>
                <a:path w="10418445" h="3777615">
                  <a:moveTo>
                    <a:pt x="10412044" y="0"/>
                  </a:moveTo>
                  <a:lnTo>
                    <a:pt x="10412044" y="3777297"/>
                  </a:lnTo>
                </a:path>
                <a:path w="10418445" h="3777615">
                  <a:moveTo>
                    <a:pt x="0" y="6350"/>
                  </a:moveTo>
                  <a:lnTo>
                    <a:pt x="10418394" y="6350"/>
                  </a:lnTo>
                </a:path>
                <a:path w="10418445" h="3777615">
                  <a:moveTo>
                    <a:pt x="0" y="3770947"/>
                  </a:moveTo>
                  <a:lnTo>
                    <a:pt x="10418394" y="3770947"/>
                  </a:lnTo>
                </a:path>
              </a:pathLst>
            </a:custGeom>
            <a:ln w="12700"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1439" y="2809494"/>
            <a:ext cx="1751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chemeClr val="tx1"/>
                </a:solidFill>
                <a:latin typeface="Arial"/>
                <a:cs typeface="Arial"/>
              </a:rPr>
              <a:t>Advantages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64733" y="2809494"/>
            <a:ext cx="2174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chemeClr val="tx1"/>
                </a:solidFill>
                <a:latin typeface="Arial"/>
                <a:cs typeface="Arial"/>
              </a:rPr>
              <a:t>Disadvantages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5259" y="3297173"/>
            <a:ext cx="3004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It</a:t>
            </a:r>
            <a:r>
              <a:rPr sz="24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24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technically</a:t>
            </a:r>
            <a:r>
              <a:rPr sz="24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easier.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48553" y="3297173"/>
            <a:ext cx="1178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Infection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5259" y="3990594"/>
            <a:ext cx="2954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Graft</a:t>
            </a:r>
            <a:r>
              <a:rPr sz="24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take</a:t>
            </a:r>
            <a:r>
              <a:rPr sz="24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up</a:t>
            </a:r>
            <a:r>
              <a:rPr sz="24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24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better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64733" y="3990594"/>
            <a:ext cx="1617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Contracture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1439" y="4684267"/>
            <a:ext cx="3905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Donor</a:t>
            </a:r>
            <a:r>
              <a:rPr sz="24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area</a:t>
            </a:r>
            <a:r>
              <a:rPr sz="24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heals</a:t>
            </a:r>
            <a:r>
              <a:rPr sz="24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on</a:t>
            </a:r>
            <a:r>
              <a:rPr sz="24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its</a:t>
            </a:r>
            <a:r>
              <a:rPr sz="24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Arial"/>
                <a:cs typeface="Arial"/>
              </a:rPr>
              <a:t>own.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64733" y="4684267"/>
            <a:ext cx="2601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Loss</a:t>
            </a:r>
            <a:r>
              <a:rPr sz="24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4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hair</a:t>
            </a:r>
            <a:r>
              <a:rPr sz="24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growth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64733" y="5383783"/>
            <a:ext cx="4432300" cy="75120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2830"/>
              </a:lnSpc>
              <a:spcBef>
                <a:spcPts val="235"/>
              </a:spcBef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hematoma</a:t>
            </a:r>
            <a:r>
              <a:rPr sz="2400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formation</a:t>
            </a:r>
            <a:r>
              <a:rPr sz="24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will</a:t>
            </a:r>
            <a:r>
              <a:rPr sz="24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prevent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graft</a:t>
            </a:r>
            <a:r>
              <a:rPr sz="24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take</a:t>
            </a:r>
            <a:r>
              <a:rPr sz="24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Arial"/>
                <a:cs typeface="Arial"/>
              </a:rPr>
              <a:t>up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201623" y="241452"/>
            <a:ext cx="9788753" cy="671953"/>
          </a:xfrm>
          <a:prstGeom prst="rect">
            <a:avLst/>
          </a:prstGeom>
        </p:spPr>
        <p:txBody>
          <a:bodyPr vert="horz" wrap="square" lIns="0" tIns="101574" rIns="0" bIns="0" rtlCol="0">
            <a:spAutoFit/>
          </a:bodyPr>
          <a:lstStyle/>
          <a:p>
            <a:pPr marL="1878330">
              <a:lnSpc>
                <a:spcPct val="100000"/>
              </a:lnSpc>
              <a:spcBef>
                <a:spcPts val="130"/>
              </a:spcBef>
            </a:pPr>
            <a:r>
              <a:rPr sz="3700" b="0" dirty="0">
                <a:solidFill>
                  <a:schemeClr val="tx1"/>
                </a:solidFill>
                <a:latin typeface="Arial Black"/>
                <a:cs typeface="Arial Black"/>
              </a:rPr>
              <a:t>Partial</a:t>
            </a:r>
            <a:r>
              <a:rPr sz="3700" b="0" spc="12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3700" b="0" dirty="0">
                <a:solidFill>
                  <a:schemeClr val="tx1"/>
                </a:solidFill>
                <a:latin typeface="Arial Black"/>
                <a:cs typeface="Arial Black"/>
              </a:rPr>
              <a:t>Thickness</a:t>
            </a:r>
            <a:r>
              <a:rPr sz="3700" b="0" spc="13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3700" b="0" spc="-10" dirty="0">
                <a:solidFill>
                  <a:schemeClr val="tx1"/>
                </a:solidFill>
                <a:latin typeface="Arial Black"/>
                <a:cs typeface="Arial Black"/>
              </a:rPr>
              <a:t>Graft</a:t>
            </a:r>
            <a:endParaRPr sz="37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44904" y="1387221"/>
            <a:ext cx="9634220" cy="75120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2830"/>
              </a:lnSpc>
              <a:spcBef>
                <a:spcPts val="235"/>
              </a:spcBef>
            </a:pPr>
            <a:r>
              <a:rPr sz="2400" spc="50" dirty="0">
                <a:solidFill>
                  <a:schemeClr val="tx1"/>
                </a:solidFill>
                <a:latin typeface="Arial"/>
                <a:cs typeface="Arial"/>
              </a:rPr>
              <a:t>It</a:t>
            </a:r>
            <a:r>
              <a:rPr sz="2400" spc="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2400" spc="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removal</a:t>
            </a:r>
            <a:r>
              <a:rPr sz="2400" spc="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400" spc="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chemeClr val="tx1"/>
                </a:solidFill>
                <a:latin typeface="Arial"/>
                <a:cs typeface="Arial"/>
              </a:rPr>
              <a:t>full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epidermis</a:t>
            </a:r>
            <a:r>
              <a:rPr sz="2400" spc="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plus</a:t>
            </a:r>
            <a:r>
              <a:rPr sz="2400" spc="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chemeClr val="tx1"/>
                </a:solidFill>
                <a:latin typeface="Arial"/>
                <a:cs typeface="Arial"/>
              </a:rPr>
              <a:t>part</a:t>
            </a:r>
            <a:r>
              <a:rPr sz="2400" spc="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400" spc="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dermis</a:t>
            </a:r>
            <a:r>
              <a:rPr sz="2400" spc="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chemeClr val="tx1"/>
                </a:solidFill>
                <a:latin typeface="Arial"/>
                <a:cs typeface="Arial"/>
              </a:rPr>
              <a:t>from</a:t>
            </a:r>
            <a:r>
              <a:rPr sz="2400" spc="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400" spc="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donor</a:t>
            </a:r>
            <a:r>
              <a:rPr sz="2400" spc="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area,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leaving</a:t>
            </a:r>
            <a:r>
              <a:rPr sz="2400" spc="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some</a:t>
            </a:r>
            <a:r>
              <a:rPr sz="2400" spc="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skin</a:t>
            </a:r>
            <a:r>
              <a:rPr sz="2400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chemeClr val="tx1"/>
                </a:solidFill>
                <a:latin typeface="Arial"/>
                <a:cs typeface="Arial"/>
              </a:rPr>
              <a:t>appendages</a:t>
            </a:r>
            <a:r>
              <a:rPr sz="2400" spc="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in</a:t>
            </a:r>
            <a:r>
              <a:rPr sz="2400" spc="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400" spc="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remaining</a:t>
            </a:r>
            <a:r>
              <a:rPr sz="2400" spc="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dermis.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FE1EC756-41E9-4FD6-AD48-EF46A2813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66F6371-9EA5-9354-29DC-1D07B921F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1995" y="307447"/>
            <a:ext cx="10693884" cy="1109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892935" algn="l" rtl="0">
              <a:lnSpc>
                <a:spcPct val="90000"/>
              </a:lnSpc>
              <a:spcBef>
                <a:spcPct val="0"/>
              </a:spcBef>
            </a:pPr>
            <a:r>
              <a:rPr lang="en-US" b="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Full Thickness</a:t>
            </a:r>
            <a:r>
              <a:rPr lang="en-US" b="0" kern="1200" spc="3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Graft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90509" y="2357888"/>
            <a:ext cx="4265370" cy="390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 indent="-228600" algn="l" rtl="0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800" kern="1200" spc="-1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full-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thickness</a:t>
            </a:r>
            <a:r>
              <a:rPr lang="en-US" sz="28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skin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graft</a:t>
            </a:r>
            <a:r>
              <a:rPr lang="en-US" sz="2800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(FTSGs)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removes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epidermis</a:t>
            </a:r>
            <a:r>
              <a:rPr lang="en-US" sz="28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28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entire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thickness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800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dermis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28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leaves</a:t>
            </a:r>
            <a:r>
              <a:rPr lang="en-US" sz="28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donor</a:t>
            </a:r>
            <a:r>
              <a:rPr lang="en-US" sz="28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defect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(which</a:t>
            </a:r>
            <a:r>
              <a:rPr lang="en-US" sz="28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needs</a:t>
            </a:r>
            <a:r>
              <a:rPr lang="en-US" sz="28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28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sutured</a:t>
            </a:r>
            <a:r>
              <a:rPr lang="en-US" sz="2800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grafted)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306474"/>
              </p:ext>
            </p:extLst>
          </p:nvPr>
        </p:nvGraphicFramePr>
        <p:xfrm>
          <a:off x="381000" y="2514600"/>
          <a:ext cx="6160077" cy="374592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43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288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en-US" sz="1800" b="1" spc="-10">
                          <a:solidFill>
                            <a:schemeClr val="tx1"/>
                          </a:solidFill>
                        </a:rPr>
                        <a:t>Advantages</a:t>
                      </a:r>
                      <a:endParaRPr lang="en-US" sz="18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7897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en-US" sz="1800" b="1" spc="-10">
                          <a:solidFill>
                            <a:schemeClr val="tx1"/>
                          </a:solidFill>
                        </a:rPr>
                        <a:t>Disadvantages</a:t>
                      </a:r>
                      <a:endParaRPr lang="en-US" sz="18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7897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06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Color</a:t>
                      </a:r>
                      <a:r>
                        <a:rPr lang="en-US" sz="2100" spc="-3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match</a:t>
                      </a:r>
                      <a:r>
                        <a:rPr lang="en-US" sz="2100" spc="-55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n-US" sz="2100" spc="-45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spc="-2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US" sz="2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1770" marB="0"/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Used</a:t>
                      </a:r>
                      <a:r>
                        <a:rPr lang="en-US" sz="2100" spc="-5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only</a:t>
                      </a:r>
                      <a:r>
                        <a:rPr lang="en-US" sz="2100" spc="-4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en-US" sz="2100" spc="-4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small</a:t>
                      </a:r>
                      <a:r>
                        <a:rPr lang="en-US" sz="2100" spc="-45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spc="-10">
                          <a:solidFill>
                            <a:schemeClr val="tx1"/>
                          </a:solidFill>
                        </a:rPr>
                        <a:t>areas</a:t>
                      </a:r>
                      <a:endParaRPr lang="en-US" sz="2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17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576">
                <a:tc>
                  <a:txBody>
                    <a:bodyPr/>
                    <a:lstStyle/>
                    <a:p>
                      <a:pPr marL="121920">
                        <a:lnSpc>
                          <a:spcPts val="2860"/>
                        </a:lnSpc>
                        <a:spcBef>
                          <a:spcPts val="425"/>
                        </a:spcBef>
                      </a:pPr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Sensation</a:t>
                      </a:r>
                      <a:r>
                        <a:rPr lang="en-US" sz="2100" spc="-45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en-US" sz="2100" spc="-6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function</a:t>
                      </a:r>
                      <a:r>
                        <a:rPr lang="en-US" sz="2100" spc="-5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n-US" sz="2100" spc="-7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spc="-10">
                          <a:solidFill>
                            <a:schemeClr val="tx1"/>
                          </a:solidFill>
                        </a:rPr>
                        <a:t>sebaceous</a:t>
                      </a:r>
                      <a:endParaRPr lang="en-US" sz="2100">
                        <a:solidFill>
                          <a:schemeClr val="tx1"/>
                        </a:solidFill>
                      </a:endParaRPr>
                    </a:p>
                    <a:p>
                      <a:pPr marL="121920">
                        <a:lnSpc>
                          <a:spcPts val="2860"/>
                        </a:lnSpc>
                      </a:pPr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gland,</a:t>
                      </a:r>
                      <a:r>
                        <a:rPr lang="en-US" sz="2100" spc="-85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hair</a:t>
                      </a:r>
                      <a:r>
                        <a:rPr lang="en-US" sz="2100" spc="-85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follicles</a:t>
                      </a:r>
                      <a:r>
                        <a:rPr lang="en-US" sz="2100" spc="-75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retained</a:t>
                      </a:r>
                      <a:r>
                        <a:rPr lang="en-US" sz="2100" spc="-95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spc="-10">
                          <a:solidFill>
                            <a:schemeClr val="tx1"/>
                          </a:solidFill>
                        </a:rPr>
                        <a:t>better.</a:t>
                      </a:r>
                      <a:endParaRPr lang="en-US" sz="2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7340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2860"/>
                        </a:lnSpc>
                        <a:spcBef>
                          <a:spcPts val="425"/>
                        </a:spcBef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Wider</a:t>
                      </a:r>
                      <a:r>
                        <a:rPr lang="en-US" sz="2100" spc="-4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donor</a:t>
                      </a:r>
                      <a:r>
                        <a:rPr lang="en-US" sz="2100" spc="-3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area</a:t>
                      </a:r>
                      <a:r>
                        <a:rPr lang="en-US" sz="2100" spc="-4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has</a:t>
                      </a:r>
                      <a:r>
                        <a:rPr lang="en-US" sz="2100" spc="-4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sz="2100" spc="-4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en-US" sz="2100" spc="-4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spc="-10" dirty="0">
                          <a:solidFill>
                            <a:schemeClr val="tx1"/>
                          </a:solidFill>
                        </a:rPr>
                        <a:t>covered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  <a:p>
                      <a:pPr marL="122555">
                        <a:lnSpc>
                          <a:spcPts val="2860"/>
                        </a:lnSpc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n-US" sz="2100" spc="-4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spc="-25" dirty="0">
                          <a:solidFill>
                            <a:schemeClr val="tx1"/>
                          </a:solidFill>
                        </a:rPr>
                        <a:t>SSG</a:t>
                      </a:r>
                      <a:endParaRPr lang="en-US" sz="2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73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6846" y="234442"/>
            <a:ext cx="1839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Meshing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91681" y="1438783"/>
            <a:ext cx="465582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Is</a:t>
            </a:r>
            <a:r>
              <a:rPr sz="2400" spc="-1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383838"/>
                </a:solidFill>
                <a:latin typeface="Arial"/>
                <a:cs typeface="Arial"/>
              </a:rPr>
              <a:t>typically</a:t>
            </a:r>
            <a:r>
              <a:rPr sz="2400" spc="-1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383838"/>
                </a:solidFill>
                <a:latin typeface="Arial"/>
                <a:cs typeface="Arial"/>
              </a:rPr>
              <a:t>performed</a:t>
            </a:r>
            <a:r>
              <a:rPr sz="2400" spc="-9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at</a:t>
            </a:r>
            <a:r>
              <a:rPr sz="2400" spc="-1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sz="2400" spc="-10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200" dirty="0">
                <a:solidFill>
                  <a:srgbClr val="383838"/>
                </a:solidFill>
                <a:latin typeface="Arial"/>
                <a:cs typeface="Arial"/>
              </a:rPr>
              <a:t>1:1.5</a:t>
            </a:r>
            <a:r>
              <a:rPr sz="2400" spc="-1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83838"/>
                </a:solidFill>
                <a:latin typeface="Arial"/>
                <a:cs typeface="Arial"/>
              </a:rPr>
              <a:t>ratio </a:t>
            </a:r>
            <a:r>
              <a:rPr sz="2400" spc="-40" dirty="0">
                <a:solidFill>
                  <a:srgbClr val="383838"/>
                </a:solidFill>
                <a:latin typeface="Arial"/>
                <a:cs typeface="Arial"/>
              </a:rPr>
              <a:t>to</a:t>
            </a:r>
            <a:r>
              <a:rPr sz="2400" spc="-12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383838"/>
                </a:solidFill>
                <a:latin typeface="Arial"/>
                <a:cs typeface="Arial"/>
              </a:rPr>
              <a:t>increase</a:t>
            </a:r>
            <a:r>
              <a:rPr sz="2400" spc="-10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383838"/>
                </a:solidFill>
                <a:latin typeface="Arial"/>
                <a:cs typeface="Arial"/>
              </a:rPr>
              <a:t>surface</a:t>
            </a:r>
            <a:r>
              <a:rPr sz="2400" spc="-10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83838"/>
                </a:solidFill>
                <a:latin typeface="Arial"/>
                <a:cs typeface="Arial"/>
              </a:rPr>
              <a:t>area</a:t>
            </a:r>
            <a:r>
              <a:rPr sz="2400" spc="-10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383838"/>
                </a:solidFill>
                <a:latin typeface="Arial"/>
                <a:cs typeface="Arial"/>
              </a:rPr>
              <a:t>and </a:t>
            </a:r>
            <a:r>
              <a:rPr sz="2400" spc="-50" dirty="0">
                <a:solidFill>
                  <a:srgbClr val="383838"/>
                </a:solidFill>
                <a:latin typeface="Arial"/>
                <a:cs typeface="Arial"/>
              </a:rPr>
              <a:t>decrease</a:t>
            </a:r>
            <a:r>
              <a:rPr sz="2400" spc="-9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3838"/>
                </a:solidFill>
                <a:latin typeface="Arial"/>
                <a:cs typeface="Arial"/>
              </a:rPr>
              <a:t>fluid</a:t>
            </a:r>
            <a:r>
              <a:rPr sz="2400" spc="-11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383838"/>
                </a:solidFill>
                <a:latin typeface="Arial"/>
                <a:cs typeface="Arial"/>
              </a:rPr>
              <a:t>collection</a:t>
            </a:r>
            <a:r>
              <a:rPr sz="2400" spc="-1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83838"/>
                </a:solidFill>
                <a:latin typeface="Arial"/>
                <a:cs typeface="Arial"/>
              </a:rPr>
              <a:t>beneath </a:t>
            </a:r>
            <a:r>
              <a:rPr sz="2400" spc="-65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2400" spc="-1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83838"/>
                </a:solidFill>
                <a:latin typeface="Arial"/>
                <a:cs typeface="Arial"/>
              </a:rPr>
              <a:t>graft.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Arial"/>
              <a:cs typeface="Arial"/>
            </a:endParaRPr>
          </a:p>
          <a:p>
            <a:pPr marL="329565" marR="197485" indent="-317500">
              <a:lnSpc>
                <a:spcPct val="100000"/>
              </a:lnSpc>
            </a:pPr>
            <a:r>
              <a:rPr sz="2400" spc="-40" dirty="0">
                <a:solidFill>
                  <a:srgbClr val="383838"/>
                </a:solidFill>
                <a:latin typeface="Arial"/>
                <a:cs typeface="Arial"/>
              </a:rPr>
              <a:t>Meshing</a:t>
            </a:r>
            <a:r>
              <a:rPr sz="2400" spc="-11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383838"/>
                </a:solidFill>
                <a:latin typeface="Arial"/>
                <a:cs typeface="Arial"/>
              </a:rPr>
              <a:t>decrease</a:t>
            </a:r>
            <a:r>
              <a:rPr sz="2400" spc="-7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383838"/>
                </a:solidFill>
                <a:latin typeface="Arial"/>
                <a:cs typeface="Arial"/>
              </a:rPr>
              <a:t>hematoma</a:t>
            </a:r>
            <a:r>
              <a:rPr sz="2400" spc="-7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383838"/>
                </a:solidFill>
                <a:latin typeface="Arial"/>
                <a:cs typeface="Arial"/>
              </a:rPr>
              <a:t>and </a:t>
            </a:r>
            <a:r>
              <a:rPr sz="2400" spc="-10" dirty="0">
                <a:solidFill>
                  <a:srgbClr val="383838"/>
                </a:solidFill>
                <a:latin typeface="Arial"/>
                <a:cs typeface="Arial"/>
              </a:rPr>
              <a:t>seroma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1681" y="4365497"/>
            <a:ext cx="44392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383838"/>
                </a:solidFill>
                <a:latin typeface="Arial"/>
                <a:cs typeface="Arial"/>
              </a:rPr>
              <a:t>Higher</a:t>
            </a:r>
            <a:r>
              <a:rPr sz="2400" spc="-10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383838"/>
                </a:solidFill>
                <a:latin typeface="Arial"/>
                <a:cs typeface="Arial"/>
              </a:rPr>
              <a:t>mesh</a:t>
            </a:r>
            <a:r>
              <a:rPr sz="2400" spc="-10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83838"/>
                </a:solidFill>
                <a:latin typeface="Arial"/>
                <a:cs typeface="Arial"/>
              </a:rPr>
              <a:t>ratios</a:t>
            </a:r>
            <a:r>
              <a:rPr sz="2400" spc="-11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383838"/>
                </a:solidFill>
                <a:latin typeface="Arial"/>
                <a:cs typeface="Arial"/>
              </a:rPr>
              <a:t>(e.g.,</a:t>
            </a:r>
            <a:r>
              <a:rPr sz="2400" spc="-8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204" dirty="0">
                <a:solidFill>
                  <a:srgbClr val="383838"/>
                </a:solidFill>
                <a:latin typeface="Arial"/>
                <a:cs typeface="Arial"/>
              </a:rPr>
              <a:t>1:2,</a:t>
            </a:r>
            <a:r>
              <a:rPr sz="2400" spc="-1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195" dirty="0">
                <a:solidFill>
                  <a:srgbClr val="383838"/>
                </a:solidFill>
                <a:latin typeface="Arial"/>
                <a:cs typeface="Arial"/>
              </a:rPr>
              <a:t>1:3,</a:t>
            </a:r>
            <a:r>
              <a:rPr sz="2400" spc="-1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383838"/>
                </a:solidFill>
                <a:latin typeface="Arial"/>
                <a:cs typeface="Arial"/>
              </a:rPr>
              <a:t>or </a:t>
            </a:r>
            <a:r>
              <a:rPr sz="2400" spc="-180" dirty="0">
                <a:solidFill>
                  <a:srgbClr val="383838"/>
                </a:solidFill>
                <a:latin typeface="Arial"/>
                <a:cs typeface="Arial"/>
              </a:rPr>
              <a:t>1:4)</a:t>
            </a:r>
            <a:r>
              <a:rPr sz="2400" spc="-1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383838"/>
                </a:solidFill>
                <a:latin typeface="Arial"/>
                <a:cs typeface="Arial"/>
              </a:rPr>
              <a:t>can</a:t>
            </a:r>
            <a:r>
              <a:rPr sz="2400" spc="-10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383838"/>
                </a:solidFill>
                <a:latin typeface="Arial"/>
                <a:cs typeface="Arial"/>
              </a:rPr>
              <a:t>be</a:t>
            </a:r>
            <a:r>
              <a:rPr sz="2400" spc="-1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383838"/>
                </a:solidFill>
                <a:latin typeface="Arial"/>
                <a:cs typeface="Arial"/>
              </a:rPr>
              <a:t>used</a:t>
            </a:r>
            <a:r>
              <a:rPr sz="2400" spc="-10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383838"/>
                </a:solidFill>
                <a:latin typeface="Arial"/>
                <a:cs typeface="Arial"/>
              </a:rPr>
              <a:t>but</a:t>
            </a:r>
            <a:r>
              <a:rPr sz="2400" spc="-1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83838"/>
                </a:solidFill>
                <a:latin typeface="Arial"/>
                <a:cs typeface="Arial"/>
              </a:rPr>
              <a:t>prolong healing.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67914" y="377139"/>
            <a:ext cx="28428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cut</a:t>
            </a:r>
            <a:r>
              <a:rPr sz="1800" spc="-3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with</a:t>
            </a:r>
            <a:r>
              <a:rPr sz="1800" spc="-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a</a:t>
            </a:r>
            <a:r>
              <a:rPr sz="1800" spc="-3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special</a:t>
            </a:r>
            <a:r>
              <a:rPr sz="1800" spc="-2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DEDED"/>
                </a:solidFill>
                <a:latin typeface="Arial"/>
                <a:cs typeface="Arial"/>
              </a:rPr>
              <a:t>guarded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freehand</a:t>
            </a:r>
            <a:r>
              <a:rPr sz="1800" spc="-1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knife</a:t>
            </a:r>
            <a:r>
              <a:rPr sz="1800" spc="-1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or</a:t>
            </a:r>
            <a:r>
              <a:rPr sz="1800" spc="-2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an</a:t>
            </a:r>
            <a:r>
              <a:rPr sz="1800" spc="-1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DEDED"/>
                </a:solidFill>
                <a:latin typeface="Arial"/>
                <a:cs typeface="Arial"/>
              </a:rPr>
              <a:t>electric dermatome.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9079" y="2255520"/>
            <a:ext cx="5334000" cy="4251960"/>
            <a:chOff x="259079" y="2255520"/>
            <a:chExt cx="5334000" cy="42519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3119" y="2255520"/>
              <a:ext cx="3489959" cy="23469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79" y="4725924"/>
              <a:ext cx="4739640" cy="17815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56522" y="591829"/>
            <a:ext cx="3939688" cy="558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8000" u="sng" kern="1200">
                <a:solidFill>
                  <a:schemeClr val="tx1"/>
                </a:solidFill>
                <a:uFill>
                  <a:solidFill>
                    <a:srgbClr val="383838"/>
                  </a:solidFill>
                </a:uFill>
                <a:latin typeface="+mj-lt"/>
                <a:ea typeface="+mj-ea"/>
                <a:cs typeface="+mj-cs"/>
              </a:rPr>
              <a:t>Graft</a:t>
            </a:r>
            <a:r>
              <a:rPr lang="en-US" sz="8000" u="sng" kern="1200" spc="-80">
                <a:solidFill>
                  <a:schemeClr val="tx1"/>
                </a:solidFill>
                <a:uFill>
                  <a:solidFill>
                    <a:srgbClr val="383838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sz="8000" u="sng" kern="1200" spc="-10">
                <a:solidFill>
                  <a:schemeClr val="tx1"/>
                </a:solidFill>
                <a:uFill>
                  <a:solidFill>
                    <a:srgbClr val="383838"/>
                  </a:solidFill>
                </a:uFill>
                <a:latin typeface="+mj-lt"/>
                <a:ea typeface="+mj-ea"/>
                <a:cs typeface="+mj-cs"/>
              </a:rPr>
              <a:t>failure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AB082BA5-B667-1E74-950E-CC5498228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0153074"/>
              </p:ext>
            </p:extLst>
          </p:nvPr>
        </p:nvGraphicFramePr>
        <p:xfrm>
          <a:off x="4891737" y="671804"/>
          <a:ext cx="6991287" cy="5957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ctr" rtl="0">
              <a:lnSpc>
                <a:spcPct val="90000"/>
              </a:lnSpc>
              <a:spcBef>
                <a:spcPct val="0"/>
              </a:spcBef>
            </a:pP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Differences</a:t>
            </a:r>
            <a:r>
              <a:rPr lang="en-US" sz="3200" kern="1200" spc="-4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between</a:t>
            </a:r>
            <a:r>
              <a:rPr lang="en-US" sz="3200" kern="1200" spc="-3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grafts</a:t>
            </a:r>
            <a:r>
              <a:rPr lang="en-US" sz="3200" kern="1200" spc="-5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en-US" sz="3200" kern="1200" spc="-15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spc="-2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flaps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81496"/>
              </p:ext>
            </p:extLst>
          </p:nvPr>
        </p:nvGraphicFramePr>
        <p:xfrm>
          <a:off x="556533" y="2023657"/>
          <a:ext cx="10992002" cy="4190876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{2D5ABB26-0587-4C30-8999-92F81FD0307C}</a:tableStyleId>
              </a:tblPr>
              <a:tblGrid>
                <a:gridCol w="5644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7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56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b="0" cap="none" spc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Grafts</a:t>
                      </a:r>
                    </a:p>
                  </a:txBody>
                  <a:tcPr marL="150849" marR="0" marT="116038" marB="116038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800" b="0" cap="none" spc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Flaps</a:t>
                      </a:r>
                    </a:p>
                  </a:txBody>
                  <a:tcPr marL="150849" marR="0" marT="116038" marB="116038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562">
                <a:tc>
                  <a:txBody>
                    <a:bodyPr/>
                    <a:lstStyle/>
                    <a:p>
                      <a:pPr marL="31750" marR="115951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cap="none" spc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Depends on recipient site for nutrition.</a:t>
                      </a:r>
                    </a:p>
                  </a:txBody>
                  <a:tcPr marL="150849" marR="0" marT="116038" marB="11603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cap="none" spc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Has own blood supply.</a:t>
                      </a:r>
                    </a:p>
                  </a:txBody>
                  <a:tcPr marL="150849" marR="0" marT="116038" marB="11603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56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cap="none" spc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Cosmetic may discolor or contract.</a:t>
                      </a:r>
                    </a:p>
                  </a:txBody>
                  <a:tcPr marL="150849" marR="0" marT="116038" marB="11603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5280" marR="5340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cap="none" spc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Better color take, less likely to contract.</a:t>
                      </a:r>
                    </a:p>
                  </a:txBody>
                  <a:tcPr marL="150849" marR="0" marT="116038" marB="11603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56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cap="none" spc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adaptable to weight bearing.</a:t>
                      </a:r>
                    </a:p>
                  </a:txBody>
                  <a:tcPr marL="150849" marR="0" marT="116038" marB="11603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cap="none" spc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adaptable to weight bearing</a:t>
                      </a:r>
                    </a:p>
                  </a:txBody>
                  <a:tcPr marL="150849" marR="0" marT="116038" marB="11603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458">
                <a:tc>
                  <a:txBody>
                    <a:bodyPr/>
                    <a:lstStyle/>
                    <a:p>
                      <a:pPr marL="31750" marR="327660" indent="88265"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r>
                        <a:rPr sz="1800" cap="none" spc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able to survive on a bed with questionable nutrition.</a:t>
                      </a:r>
                    </a:p>
                  </a:txBody>
                  <a:tcPr marL="150849" marR="0" marT="116038" marB="11603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5280" marR="959485"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r>
                        <a:rPr sz="1800" cap="none" spc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Can be used on a bed with questionable nutrition.</a:t>
                      </a:r>
                    </a:p>
                  </a:txBody>
                  <a:tcPr marL="150849" marR="0" marT="116038" marB="11603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170">
                <a:tc>
                  <a:txBody>
                    <a:bodyPr/>
                    <a:lstStyle/>
                    <a:p>
                      <a:pPr marL="31750">
                        <a:lnSpc>
                          <a:spcPts val="2930"/>
                        </a:lnSpc>
                        <a:spcBef>
                          <a:spcPts val="1825"/>
                        </a:spcBef>
                      </a:pPr>
                      <a:r>
                        <a:rPr sz="1800" cap="none" spc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Requires pressure dressing.</a:t>
                      </a:r>
                    </a:p>
                  </a:txBody>
                  <a:tcPr marL="150849" marR="0" marT="116038" marB="11603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ts val="2930"/>
                        </a:lnSpc>
                        <a:spcBef>
                          <a:spcPts val="1825"/>
                        </a:spcBef>
                      </a:pPr>
                      <a:r>
                        <a:rPr sz="1800" cap="none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Requires no pressure dressing.</a:t>
                      </a:r>
                    </a:p>
                  </a:txBody>
                  <a:tcPr marL="150849" marR="0" marT="116038" marB="11603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676400"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3.Nutritional</a:t>
            </a:r>
            <a:r>
              <a:rPr lang="en-US" sz="5400" kern="1200" spc="-14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supplementation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9"/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indent="-228600" algn="l" rtl="0">
              <a:lnSpc>
                <a:spcPct val="90000"/>
              </a:lnSpc>
              <a:spcBef>
                <a:spcPts val="1295"/>
              </a:spcBef>
              <a:buFont typeface="Arial" panose="020B0604020202020204" pitchFamily="34" charset="0"/>
              <a:buChar char="•"/>
            </a:pP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000" b="1" kern="1200" spc="-1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hypermetabolic</a:t>
            </a:r>
            <a:r>
              <a:rPr lang="en-US" sz="2000" b="1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</a:t>
            </a:r>
            <a:r>
              <a:rPr lang="en-US" sz="2000" b="1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</a:t>
            </a:r>
            <a:r>
              <a:rPr lang="en-US" sz="20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burns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7020" indent="-228600" algn="l" rtl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87020" algn="l"/>
              </a:tabLst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0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metabolic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proportional</a:t>
            </a:r>
            <a:r>
              <a:rPr lang="en-US" sz="20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20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0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burn,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20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TBSA,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remains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constant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700" indent="-228600" algn="l" rtl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thereafter.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7020" indent="-228600" algn="l" rtl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87020" algn="l"/>
              </a:tabLst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</a:t>
            </a:r>
            <a:r>
              <a:rPr lang="en-US" sz="2000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begins</a:t>
            </a:r>
            <a:r>
              <a:rPr lang="en-US" sz="20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soon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injury,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reaching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0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plateau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0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0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week.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91465" indent="-228600" algn="l" rtl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91465" algn="l"/>
              </a:tabLst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burns</a:t>
            </a:r>
            <a:r>
              <a:rPr lang="en-US" sz="20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&gt;30%</a:t>
            </a:r>
            <a:r>
              <a:rPr lang="en-US" sz="2000" kern="1200" spc="-8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TBSA</a:t>
            </a:r>
            <a:r>
              <a:rPr lang="en-US" sz="2000" kern="1200" spc="-1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intensive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nutritional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</a:t>
            </a:r>
            <a:r>
              <a:rPr lang="en-US" sz="20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wound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healing</a:t>
            </a:r>
            <a:r>
              <a:rPr lang="en-US" sz="20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US" sz="20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complete.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700" marR="762000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91465" algn="l"/>
              </a:tabLst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*Curreri</a:t>
            </a:r>
            <a:r>
              <a:rPr lang="en-US" sz="20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formula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caloric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requirements:</a:t>
            </a:r>
            <a:r>
              <a:rPr lang="en-US" sz="20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hour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caloric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</a:t>
            </a:r>
            <a:r>
              <a:rPr lang="en-US" sz="2000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(25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kcal</a:t>
            </a:r>
            <a:r>
              <a:rPr lang="en-US" sz="20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×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kg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body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weight)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(40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kcal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×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%TBSA).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91465" indent="-228600" algn="l" rtl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91465" algn="l"/>
              </a:tabLst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requirements:</a:t>
            </a:r>
            <a:r>
              <a:rPr lang="en-US" sz="20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2.5</a:t>
            </a:r>
            <a:r>
              <a:rPr lang="en-US" sz="20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20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20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g/kg/day</a:t>
            </a:r>
            <a:r>
              <a:rPr lang="en-US" sz="20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recommended.</a:t>
            </a:r>
            <a:r>
              <a:rPr lang="en-US" sz="20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20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children,</a:t>
            </a:r>
            <a:r>
              <a:rPr lang="en-US" sz="20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</a:t>
            </a:r>
            <a:r>
              <a:rPr lang="en-US" sz="20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20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20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700" indent="-228600" algn="l" rtl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g/kg/day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6"/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indent="-228600" algn="l" rtl="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2200" b="1" kern="1200" spc="-8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Intestinal</a:t>
            </a:r>
            <a:r>
              <a:rPr lang="en-US" sz="2200" b="1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feeding</a:t>
            </a:r>
            <a:r>
              <a:rPr lang="en-US" sz="2200" b="1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</a:t>
            </a:r>
            <a:r>
              <a:rPr lang="en-US" sz="2200" kern="1200" spc="-8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en-US" sz="2200" kern="1200" spc="-7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performed</a:t>
            </a:r>
            <a:r>
              <a:rPr lang="en-US" sz="22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21945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21945" algn="l"/>
              </a:tabLst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</a:t>
            </a:r>
            <a:r>
              <a:rPr lang="en-US" sz="2200" kern="1200" spc="-7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feeds</a:t>
            </a:r>
            <a:r>
              <a:rPr lang="en-US" sz="22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en-US" sz="2200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en-US" sz="22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performed</a:t>
            </a:r>
            <a:r>
              <a:rPr lang="en-US" sz="22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</a:t>
            </a:r>
            <a:r>
              <a:rPr lang="en-US" sz="2200" kern="1200" spc="-7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2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nasogastric</a:t>
            </a:r>
            <a:r>
              <a:rPr lang="en-US" sz="2200" kern="1200" spc="-7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tube.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110"/>
              </a:spcBef>
              <a:buClr>
                <a:srgbClr val="383838"/>
              </a:buClr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21945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21945" algn="l"/>
              </a:tabLst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en-US" sz="22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feeds</a:t>
            </a:r>
            <a:r>
              <a:rPr lang="en-US" sz="22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en-US" sz="22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administered</a:t>
            </a:r>
            <a:r>
              <a:rPr lang="en-US" sz="22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22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2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stomach,</a:t>
            </a:r>
            <a:r>
              <a:rPr lang="en-US" sz="22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feeding</a:t>
            </a:r>
            <a:r>
              <a:rPr lang="en-US" sz="22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</a:t>
            </a:r>
            <a:r>
              <a:rPr lang="en-US" sz="22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en-US" sz="22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held</a:t>
            </a:r>
            <a:r>
              <a:rPr lang="en-US" sz="2200" kern="1200" spc="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en-US" sz="22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hours</a:t>
            </a:r>
            <a:r>
              <a:rPr lang="en-US" sz="22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</a:t>
            </a:r>
            <a:r>
              <a:rPr lang="en-US" sz="22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22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2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OR.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110"/>
              </a:spcBef>
              <a:buClr>
                <a:srgbClr val="383838"/>
              </a:buClr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21945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21945" algn="l"/>
              </a:tabLst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200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post-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pyloric</a:t>
            </a:r>
            <a:r>
              <a:rPr lang="en-US" sz="22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Dobhoff</a:t>
            </a:r>
            <a:r>
              <a:rPr lang="en-US" sz="22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tube</a:t>
            </a:r>
            <a:r>
              <a:rPr lang="en-US" sz="22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US" sz="22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appropriate</a:t>
            </a:r>
            <a:r>
              <a:rPr lang="en-US" sz="22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n-US" sz="22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long-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</a:t>
            </a:r>
            <a:r>
              <a:rPr lang="en-US" sz="22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feeding.</a:t>
            </a:r>
            <a:r>
              <a:rPr lang="en-US" sz="22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Post-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pyloric</a:t>
            </a:r>
            <a:r>
              <a:rPr lang="en-US" sz="22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feeds</a:t>
            </a:r>
            <a:r>
              <a:rPr lang="en-US" sz="22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700"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en-US" sz="2200" kern="1200" spc="-8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continued</a:t>
            </a:r>
            <a:r>
              <a:rPr lang="en-US" sz="2200" kern="1200" spc="-7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2200" kern="1200" spc="-7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200" kern="1200" spc="-8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perioperative</a:t>
            </a:r>
            <a:r>
              <a:rPr lang="en-US" sz="22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period.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114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700"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</a:t>
            </a:r>
            <a:r>
              <a:rPr lang="en-US" sz="2200" kern="1200" spc="-7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Weekly</a:t>
            </a:r>
            <a:r>
              <a:rPr lang="en-US" sz="2200" kern="1200" spc="-7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nutrition</a:t>
            </a:r>
            <a:r>
              <a:rPr lang="en-US" sz="22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labs,</a:t>
            </a:r>
            <a:r>
              <a:rPr lang="en-US" sz="2200" kern="1200" spc="-7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prealbumin</a:t>
            </a:r>
            <a:r>
              <a:rPr lang="en-US" sz="22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</a:t>
            </a:r>
            <a:r>
              <a:rPr lang="en-US" sz="2200" kern="1200" spc="-7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en-US" sz="22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drawn</a:t>
            </a:r>
            <a:r>
              <a:rPr lang="en-US" sz="22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2200" kern="1200" spc="-7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</a:t>
            </a:r>
            <a:r>
              <a:rPr lang="en-US" sz="22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nutrition</a:t>
            </a:r>
            <a:r>
              <a:rPr lang="en-US" sz="2200" kern="1200" spc="-7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status.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700"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</a:t>
            </a:r>
            <a:r>
              <a:rPr lang="en-US" sz="2200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</a:t>
            </a:r>
            <a:r>
              <a:rPr lang="en-US" sz="22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involvement</a:t>
            </a:r>
            <a:r>
              <a:rPr lang="en-US" sz="22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2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2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registered</a:t>
            </a:r>
            <a:r>
              <a:rPr lang="en-US" sz="2200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dietician</a:t>
            </a:r>
            <a:r>
              <a:rPr lang="en-US" sz="2200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US" sz="22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imperative.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</a:t>
            </a:r>
            <a:r>
              <a:rPr lang="en-US" sz="6600" kern="1200" spc="-229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spc="-25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</a:t>
            </a:r>
            <a:endParaRPr lang="en-US" sz="6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EDE80EE-3BC6-37A4-E979-06210C4D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391" r="-2" b="-2"/>
          <a:stretch/>
        </p:blipFill>
        <p:spPr>
          <a:xfrm>
            <a:off x="7848600" y="1"/>
            <a:ext cx="4343400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84A4CA56-96A6-C237-C7CE-9F44FC1D3A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0446784"/>
              </p:ext>
            </p:extLst>
          </p:nvPr>
        </p:nvGraphicFramePr>
        <p:xfrm>
          <a:off x="481013" y="990600"/>
          <a:ext cx="7138987" cy="5214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Immune</a:t>
            </a:r>
            <a:r>
              <a:rPr lang="en-US" sz="3800" kern="1200" spc="-14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function:</a:t>
            </a:r>
            <a:r>
              <a:rPr lang="en-US" sz="3800" kern="1200" spc="-12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Hypermetabolic</a:t>
            </a:r>
            <a:r>
              <a:rPr lang="en-US" sz="3800" kern="1200" spc="-9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A337DE77-BCCF-A76E-9BDB-69BD922A98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72741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0"/>
            <a:ext cx="11125200" cy="6629400"/>
            <a:chOff x="1798320" y="0"/>
            <a:chExt cx="8761730" cy="5931535"/>
          </a:xfrm>
        </p:grpSpPr>
        <p:sp>
          <p:nvSpPr>
            <p:cNvPr id="3" name="object 3"/>
            <p:cNvSpPr/>
            <p:nvPr/>
          </p:nvSpPr>
          <p:spPr>
            <a:xfrm>
              <a:off x="1798320" y="926591"/>
              <a:ext cx="8761730" cy="5005070"/>
            </a:xfrm>
            <a:custGeom>
              <a:avLst/>
              <a:gdLst/>
              <a:ahLst/>
              <a:cxnLst/>
              <a:rect l="l" t="t" r="r" b="b"/>
              <a:pathLst>
                <a:path w="8761730" h="5005070">
                  <a:moveTo>
                    <a:pt x="8761476" y="0"/>
                  </a:moveTo>
                  <a:lnTo>
                    <a:pt x="0" y="0"/>
                  </a:lnTo>
                  <a:lnTo>
                    <a:pt x="0" y="5004816"/>
                  </a:lnTo>
                  <a:lnTo>
                    <a:pt x="8761476" y="5004816"/>
                  </a:lnTo>
                  <a:lnTo>
                    <a:pt x="876147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12620" y="0"/>
              <a:ext cx="3766820" cy="1697989"/>
            </a:xfrm>
            <a:custGeom>
              <a:avLst/>
              <a:gdLst/>
              <a:ahLst/>
              <a:cxnLst/>
              <a:rect l="l" t="t" r="r" b="b"/>
              <a:pathLst>
                <a:path w="3766820" h="1697989">
                  <a:moveTo>
                    <a:pt x="3766758" y="0"/>
                  </a:moveTo>
                  <a:lnTo>
                    <a:pt x="0" y="0"/>
                  </a:lnTo>
                  <a:lnTo>
                    <a:pt x="1883379" y="1697736"/>
                  </a:lnTo>
                  <a:lnTo>
                    <a:pt x="3766758" y="0"/>
                  </a:lnTo>
                  <a:close/>
                </a:path>
              </a:pathLst>
            </a:custGeom>
            <a:solidFill>
              <a:srgbClr val="38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27446" y="1633219"/>
            <a:ext cx="17392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Severity</a:t>
            </a:r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F63ECF22-7923-58C2-30C9-32B35D29DB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5287928"/>
              </p:ext>
            </p:extLst>
          </p:nvPr>
        </p:nvGraphicFramePr>
        <p:xfrm>
          <a:off x="1524000" y="2495374"/>
          <a:ext cx="9448800" cy="390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97550" cy="6858000"/>
          </a:xfrm>
          <a:custGeom>
            <a:avLst/>
            <a:gdLst/>
            <a:ahLst/>
            <a:cxnLst/>
            <a:rect l="l" t="t" r="r" b="b"/>
            <a:pathLst>
              <a:path w="5797550" h="6858000">
                <a:moveTo>
                  <a:pt x="5797296" y="0"/>
                </a:moveTo>
                <a:lnTo>
                  <a:pt x="0" y="0"/>
                </a:lnTo>
                <a:lnTo>
                  <a:pt x="0" y="6858000"/>
                </a:lnTo>
                <a:lnTo>
                  <a:pt x="5797296" y="6858000"/>
                </a:lnTo>
                <a:lnTo>
                  <a:pt x="5797296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8211" y="839724"/>
            <a:ext cx="5405628" cy="51785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4980" y="304926"/>
            <a:ext cx="29502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How</a:t>
            </a:r>
            <a:r>
              <a:rPr sz="2000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to</a:t>
            </a:r>
            <a:r>
              <a:rPr sz="2000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estimate</a:t>
            </a:r>
            <a:r>
              <a:rPr sz="20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TBSA</a:t>
            </a:r>
            <a:r>
              <a:rPr sz="2000" u="sng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980" y="620507"/>
            <a:ext cx="4552950" cy="5348605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2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1)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“Rule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nines”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34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Rule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Nines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altered</a:t>
            </a:r>
            <a:r>
              <a:rPr sz="2400" u="none" spc="-25" dirty="0">
                <a:solidFill>
                  <a:srgbClr val="FFFFFF"/>
                </a:solidFill>
                <a:latin typeface="Arial"/>
                <a:cs typeface="Arial"/>
              </a:rPr>
              <a:t> for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</a:pP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children</a:t>
            </a:r>
            <a:r>
              <a:rPr sz="2400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and</a:t>
            </a:r>
            <a:r>
              <a:rPr sz="24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infants</a:t>
            </a:r>
            <a:r>
              <a:rPr sz="2400" u="none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rgbClr val="FFFFFF"/>
                </a:solidFill>
                <a:latin typeface="Arial"/>
                <a:cs typeface="Arial"/>
              </a:rPr>
              <a:t>whose</a:t>
            </a:r>
            <a:r>
              <a:rPr sz="2400" u="none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heads</a:t>
            </a:r>
            <a:r>
              <a:rPr sz="2400" u="none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are</a:t>
            </a:r>
            <a:r>
              <a:rPr sz="2400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larger</a:t>
            </a:r>
            <a:r>
              <a:rPr sz="2400" u="none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u="none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extremities</a:t>
            </a:r>
            <a:r>
              <a:rPr sz="2400" u="sng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smaller</a:t>
            </a:r>
            <a:r>
              <a:rPr sz="2400" u="none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400" u="none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rgbClr val="FFFFFF"/>
                </a:solidFill>
                <a:latin typeface="Arial"/>
                <a:cs typeface="Arial"/>
              </a:rPr>
              <a:t>adult</a:t>
            </a:r>
            <a:r>
              <a:rPr sz="2400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u="none" spc="-10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800" u="none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1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Each</a:t>
            </a:r>
            <a:r>
              <a:rPr sz="1800" spc="-2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upper</a:t>
            </a:r>
            <a:r>
              <a:rPr sz="1800" spc="-1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limb</a:t>
            </a:r>
            <a:r>
              <a:rPr sz="1800" spc="-1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=</a:t>
            </a:r>
            <a:r>
              <a:rPr sz="1800" spc="-2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EDEDED"/>
                </a:solidFill>
                <a:latin typeface="Arial"/>
                <a:cs typeface="Arial"/>
              </a:rPr>
              <a:t>9%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45"/>
              </a:spcBef>
            </a:pP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Each</a:t>
            </a:r>
            <a:r>
              <a:rPr sz="1800" spc="-4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lower</a:t>
            </a:r>
            <a:r>
              <a:rPr sz="1800" spc="1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limb</a:t>
            </a:r>
            <a:r>
              <a:rPr sz="1800" spc="-2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=</a:t>
            </a:r>
            <a:r>
              <a:rPr sz="1800" spc="-25" dirty="0">
                <a:solidFill>
                  <a:srgbClr val="EDEDED"/>
                </a:solidFill>
                <a:latin typeface="Arial"/>
                <a:cs typeface="Arial"/>
              </a:rPr>
              <a:t> 18%</a:t>
            </a:r>
            <a:endParaRPr sz="1800">
              <a:latin typeface="Arial"/>
              <a:cs typeface="Arial"/>
            </a:endParaRPr>
          </a:p>
          <a:p>
            <a:pPr marL="12700" marR="1045210">
              <a:lnSpc>
                <a:spcPct val="150100"/>
              </a:lnSpc>
              <a:spcBef>
                <a:spcPts val="350"/>
              </a:spcBef>
            </a:pP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Anterior</a:t>
            </a:r>
            <a:r>
              <a:rPr sz="1800" spc="-2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posterior</a:t>
            </a:r>
            <a:r>
              <a:rPr sz="1800" spc="-2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trunk</a:t>
            </a:r>
            <a:r>
              <a:rPr sz="1800" spc="-3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=</a:t>
            </a:r>
            <a:r>
              <a:rPr sz="1800" spc="-1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EDEDED"/>
                </a:solidFill>
                <a:latin typeface="Arial"/>
                <a:cs typeface="Arial"/>
              </a:rPr>
              <a:t>18%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each</a:t>
            </a:r>
            <a:r>
              <a:rPr sz="1800" spc="-1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Head</a:t>
            </a:r>
            <a:r>
              <a:rPr sz="1800" spc="-1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and</a:t>
            </a:r>
            <a:r>
              <a:rPr sz="1800" spc="-1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neck</a:t>
            </a:r>
            <a:r>
              <a:rPr sz="1800" spc="-1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=</a:t>
            </a:r>
            <a:r>
              <a:rPr sz="1800" spc="-1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EDEDED"/>
                </a:solidFill>
                <a:latin typeface="Arial"/>
                <a:cs typeface="Arial"/>
              </a:rPr>
              <a:t>9%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Perineum</a:t>
            </a:r>
            <a:r>
              <a:rPr sz="1800" spc="-2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genitalia</a:t>
            </a:r>
            <a:r>
              <a:rPr sz="1800" spc="-1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DEDED"/>
                </a:solidFill>
                <a:latin typeface="Arial"/>
                <a:cs typeface="Arial"/>
              </a:rPr>
              <a:t>=</a:t>
            </a:r>
            <a:r>
              <a:rPr sz="1800" spc="-3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EDEDED"/>
                </a:solidFill>
                <a:latin typeface="Arial"/>
                <a:cs typeface="Arial"/>
              </a:rPr>
              <a:t>1%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16535" y="4613338"/>
            <a:ext cx="2175510" cy="2244725"/>
          </a:xfrm>
          <a:custGeom>
            <a:avLst/>
            <a:gdLst/>
            <a:ahLst/>
            <a:cxnLst/>
            <a:rect l="l" t="t" r="r" b="b"/>
            <a:pathLst>
              <a:path w="2175509" h="2244725">
                <a:moveTo>
                  <a:pt x="2175464" y="0"/>
                </a:moveTo>
                <a:lnTo>
                  <a:pt x="0" y="2244661"/>
                </a:lnTo>
                <a:lnTo>
                  <a:pt x="2175464" y="2244661"/>
                </a:lnTo>
                <a:lnTo>
                  <a:pt x="217546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9525" y="3844855"/>
            <a:ext cx="3117850" cy="3023235"/>
            <a:chOff x="-9525" y="3844855"/>
            <a:chExt cx="3117850" cy="3023235"/>
          </a:xfrm>
        </p:grpSpPr>
        <p:sp>
          <p:nvSpPr>
            <p:cNvPr id="5" name="object 5"/>
            <p:cNvSpPr/>
            <p:nvPr/>
          </p:nvSpPr>
          <p:spPr>
            <a:xfrm>
              <a:off x="0" y="3854380"/>
              <a:ext cx="3098800" cy="3004185"/>
            </a:xfrm>
            <a:custGeom>
              <a:avLst/>
              <a:gdLst/>
              <a:ahLst/>
              <a:cxnLst/>
              <a:rect l="l" t="t" r="r" b="b"/>
              <a:pathLst>
                <a:path w="3098800" h="3004184">
                  <a:moveTo>
                    <a:pt x="0" y="0"/>
                  </a:moveTo>
                  <a:lnTo>
                    <a:pt x="3098226" y="3003616"/>
                  </a:lnTo>
                </a:path>
              </a:pathLst>
            </a:custGeom>
            <a:ln w="19050"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264888"/>
              <a:ext cx="2673985" cy="2593340"/>
            </a:xfrm>
            <a:custGeom>
              <a:avLst/>
              <a:gdLst/>
              <a:ahLst/>
              <a:cxnLst/>
              <a:rect l="l" t="t" r="r" b="b"/>
              <a:pathLst>
                <a:path w="2673985" h="2593340">
                  <a:moveTo>
                    <a:pt x="0" y="0"/>
                  </a:moveTo>
                  <a:lnTo>
                    <a:pt x="0" y="2593109"/>
                  </a:lnTo>
                  <a:lnTo>
                    <a:pt x="2673892" y="2593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229439" y="0"/>
            <a:ext cx="1962785" cy="1903095"/>
          </a:xfrm>
          <a:custGeom>
            <a:avLst/>
            <a:gdLst/>
            <a:ahLst/>
            <a:cxnLst/>
            <a:rect l="l" t="t" r="r" b="b"/>
            <a:pathLst>
              <a:path w="1962784" h="1903095">
                <a:moveTo>
                  <a:pt x="1962557" y="0"/>
                </a:moveTo>
                <a:lnTo>
                  <a:pt x="0" y="0"/>
                </a:lnTo>
                <a:lnTo>
                  <a:pt x="1962557" y="1902627"/>
                </a:lnTo>
                <a:lnTo>
                  <a:pt x="1962557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614170" cy="1664970"/>
          </a:xfrm>
          <a:custGeom>
            <a:avLst/>
            <a:gdLst/>
            <a:ahLst/>
            <a:cxnLst/>
            <a:rect l="l" t="t" r="r" b="b"/>
            <a:pathLst>
              <a:path w="1614170" h="1664970">
                <a:moveTo>
                  <a:pt x="1613713" y="0"/>
                </a:moveTo>
                <a:lnTo>
                  <a:pt x="0" y="1664543"/>
                </a:lnTo>
              </a:path>
            </a:pathLst>
          </a:custGeom>
          <a:ln w="19049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4679" y="289559"/>
            <a:ext cx="5487924" cy="62788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94703" y="0"/>
            <a:ext cx="5797550" cy="6858000"/>
          </a:xfrm>
          <a:custGeom>
            <a:avLst/>
            <a:gdLst/>
            <a:ahLst/>
            <a:cxnLst/>
            <a:rect l="l" t="t" r="r" b="b"/>
            <a:pathLst>
              <a:path w="5797550" h="6858000">
                <a:moveTo>
                  <a:pt x="5797295" y="0"/>
                </a:moveTo>
                <a:lnTo>
                  <a:pt x="0" y="0"/>
                </a:lnTo>
                <a:lnTo>
                  <a:pt x="0" y="6857996"/>
                </a:lnTo>
                <a:lnTo>
                  <a:pt x="5797295" y="6857996"/>
                </a:lnTo>
                <a:lnTo>
                  <a:pt x="5797295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19100"/>
            <a:ext cx="6367780" cy="5676900"/>
            <a:chOff x="0" y="419100"/>
            <a:chExt cx="6367780" cy="5676900"/>
          </a:xfrm>
        </p:grpSpPr>
        <p:sp>
          <p:nvSpPr>
            <p:cNvPr id="4" name="object 4"/>
            <p:cNvSpPr/>
            <p:nvPr/>
          </p:nvSpPr>
          <p:spPr>
            <a:xfrm>
              <a:off x="1123188" y="719327"/>
              <a:ext cx="1066800" cy="1143000"/>
            </a:xfrm>
            <a:custGeom>
              <a:avLst/>
              <a:gdLst/>
              <a:ahLst/>
              <a:cxnLst/>
              <a:rect l="l" t="t" r="r" b="b"/>
              <a:pathLst>
                <a:path w="1066800" h="1143000">
                  <a:moveTo>
                    <a:pt x="0" y="0"/>
                  </a:moveTo>
                  <a:lnTo>
                    <a:pt x="0" y="1143000"/>
                  </a:lnTo>
                  <a:lnTo>
                    <a:pt x="106680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19100"/>
              <a:ext cx="6367271" cy="56769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97648" y="1304031"/>
            <a:ext cx="4131945" cy="288734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5080">
              <a:lnSpc>
                <a:spcPct val="149000"/>
              </a:lnSpc>
              <a:spcBef>
                <a:spcPts val="244"/>
              </a:spcBef>
            </a:pPr>
            <a:r>
              <a:rPr sz="2800" dirty="0">
                <a:solidFill>
                  <a:srgbClr val="EDEDED"/>
                </a:solidFill>
                <a:latin typeface="Arial"/>
                <a:cs typeface="Arial"/>
              </a:rPr>
              <a:t>2)</a:t>
            </a:r>
            <a:r>
              <a:rPr sz="2800" spc="-4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EDEDED"/>
                </a:solidFill>
                <a:latin typeface="Arial"/>
                <a:cs typeface="Arial"/>
              </a:rPr>
              <a:t>“Rule</a:t>
            </a:r>
            <a:r>
              <a:rPr sz="2800" spc="-5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EDEDED"/>
                </a:solidFill>
                <a:latin typeface="Arial"/>
                <a:cs typeface="Arial"/>
              </a:rPr>
              <a:t>of</a:t>
            </a:r>
            <a:r>
              <a:rPr sz="2800" spc="-3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EDEDED"/>
                </a:solidFill>
                <a:latin typeface="Arial"/>
                <a:cs typeface="Arial"/>
              </a:rPr>
              <a:t>the</a:t>
            </a:r>
            <a:r>
              <a:rPr sz="2800" spc="-4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EDEDED"/>
                </a:solidFill>
                <a:latin typeface="Arial"/>
                <a:cs typeface="Arial"/>
              </a:rPr>
              <a:t>palm” </a:t>
            </a:r>
            <a:r>
              <a:rPr sz="2400" b="0" dirty="0">
                <a:solidFill>
                  <a:srgbClr val="EDEDED"/>
                </a:solidFill>
                <a:latin typeface="Arial"/>
                <a:cs typeface="Arial"/>
              </a:rPr>
              <a:t>Surface</a:t>
            </a:r>
            <a:r>
              <a:rPr sz="2400" b="0" spc="-5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EDEDED"/>
                </a:solidFill>
                <a:latin typeface="Arial"/>
                <a:cs typeface="Arial"/>
              </a:rPr>
              <a:t>area</a:t>
            </a:r>
            <a:r>
              <a:rPr sz="2400" b="0" spc="-5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EDEDED"/>
                </a:solidFill>
                <a:latin typeface="Arial"/>
                <a:cs typeface="Arial"/>
              </a:rPr>
              <a:t>of</a:t>
            </a:r>
            <a:r>
              <a:rPr sz="2400" b="0" spc="-5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EDEDED"/>
                </a:solidFill>
                <a:latin typeface="Arial"/>
                <a:cs typeface="Arial"/>
              </a:rPr>
              <a:t>the</a:t>
            </a:r>
            <a:r>
              <a:rPr sz="2400" b="0" spc="-5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EDEDED"/>
                </a:solidFill>
                <a:latin typeface="Arial"/>
                <a:cs typeface="Arial"/>
              </a:rPr>
              <a:t>patient’s </a:t>
            </a:r>
            <a:r>
              <a:rPr sz="2400" b="0" dirty="0">
                <a:solidFill>
                  <a:srgbClr val="EDEDED"/>
                </a:solidFill>
                <a:latin typeface="Arial"/>
                <a:cs typeface="Arial"/>
              </a:rPr>
              <a:t>palm</a:t>
            </a:r>
            <a:r>
              <a:rPr sz="2400" b="0" spc="-2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EDEDED"/>
                </a:solidFill>
                <a:latin typeface="Arial"/>
                <a:cs typeface="Arial"/>
              </a:rPr>
              <a:t>is</a:t>
            </a:r>
            <a:r>
              <a:rPr sz="2400" b="0" spc="-4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EDEDED"/>
                </a:solidFill>
                <a:latin typeface="Arial"/>
                <a:cs typeface="Arial"/>
              </a:rPr>
              <a:t>≈1%</a:t>
            </a:r>
            <a:r>
              <a:rPr sz="2400" b="0" spc="-3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EDEDED"/>
                </a:solidFill>
                <a:latin typeface="Arial"/>
                <a:cs typeface="Arial"/>
              </a:rPr>
              <a:t>of</a:t>
            </a:r>
            <a:r>
              <a:rPr sz="2400" b="0" spc="-3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EDEDED"/>
                </a:solidFill>
                <a:latin typeface="Arial"/>
                <a:cs typeface="Arial"/>
              </a:rPr>
              <a:t>the</a:t>
            </a:r>
            <a:r>
              <a:rPr sz="2400" b="0" spc="-9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EDEDED"/>
                </a:solidFill>
                <a:latin typeface="Arial"/>
                <a:cs typeface="Arial"/>
              </a:rPr>
              <a:t>TBSA</a:t>
            </a:r>
            <a:r>
              <a:rPr sz="2400" b="0" spc="-16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400" b="0" spc="-20" dirty="0">
                <a:solidFill>
                  <a:srgbClr val="EDEDED"/>
                </a:solidFill>
                <a:latin typeface="Arial"/>
                <a:cs typeface="Arial"/>
              </a:rPr>
              <a:t>used </a:t>
            </a:r>
            <a:r>
              <a:rPr sz="2400" b="0" dirty="0">
                <a:solidFill>
                  <a:srgbClr val="EDEDED"/>
                </a:solidFill>
                <a:latin typeface="Arial"/>
                <a:cs typeface="Arial"/>
              </a:rPr>
              <a:t>for</a:t>
            </a:r>
            <a:r>
              <a:rPr sz="2400" b="0" spc="-3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EDEDED"/>
                </a:solidFill>
                <a:latin typeface="Arial"/>
                <a:cs typeface="Arial"/>
              </a:rPr>
              <a:t>estimating</a:t>
            </a:r>
            <a:r>
              <a:rPr sz="2400" b="0" spc="-3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EDEDED"/>
                </a:solidFill>
                <a:latin typeface="Arial"/>
                <a:cs typeface="Arial"/>
              </a:rPr>
              <a:t>size</a:t>
            </a:r>
            <a:r>
              <a:rPr sz="2400" b="0" spc="-25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EDEDED"/>
                </a:solidFill>
                <a:latin typeface="Arial"/>
                <a:cs typeface="Arial"/>
              </a:rPr>
              <a:t>of</a:t>
            </a:r>
            <a:r>
              <a:rPr sz="2400" b="0" spc="-30" dirty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EDEDED"/>
                </a:solidFill>
                <a:latin typeface="Arial"/>
                <a:cs typeface="Arial"/>
              </a:rPr>
              <a:t>small burns.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2480</Words>
  <Application>Microsoft Office PowerPoint</Application>
  <PresentationFormat>شاشة عريضة</PresentationFormat>
  <Paragraphs>286</Paragraphs>
  <Slides>38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45" baseType="lpstr">
      <vt:lpstr>Arial</vt:lpstr>
      <vt:lpstr>Arial Black</vt:lpstr>
      <vt:lpstr>Carlito</vt:lpstr>
      <vt:lpstr>DejaVu Sans</vt:lpstr>
      <vt:lpstr>Liberation Sans Narrow</vt:lpstr>
      <vt:lpstr>Wingdings</vt:lpstr>
      <vt:lpstr>Office Theme</vt:lpstr>
      <vt:lpstr>BURN</vt:lpstr>
      <vt:lpstr>عرض تقديمي في PowerPoint</vt:lpstr>
      <vt:lpstr>Pathophysiology of burn injury :</vt:lpstr>
      <vt:lpstr>عرض تقديمي في PowerPoint</vt:lpstr>
      <vt:lpstr>Immune function: Hypermetabolic state</vt:lpstr>
      <vt:lpstr>Severity</vt:lpstr>
      <vt:lpstr>How to estimate TBSA ?</vt:lpstr>
      <vt:lpstr>عرض تقديمي في PowerPoint</vt:lpstr>
      <vt:lpstr>2) “Rule of the palm” Surface area of the patient’s palm is ≈1% of the TBSA used for estimating size of small burns.</vt:lpstr>
      <vt:lpstr>Superficial burns</vt:lpstr>
      <vt:lpstr>Partial-thickness burns (Superficial)</vt:lpstr>
      <vt:lpstr>Partial-thickness burns (Deep)</vt:lpstr>
      <vt:lpstr>Full thickness burns</vt:lpstr>
      <vt:lpstr>Jackson burn model</vt:lpstr>
      <vt:lpstr>Inhalation Injury</vt:lpstr>
      <vt:lpstr>Inhalation injury can be divided into three categories :-</vt:lpstr>
      <vt:lpstr>Physical examination:- cherry red color of mucous membranes altered level of consciousness agitation</vt:lpstr>
      <vt:lpstr>Circumferential burns</vt:lpstr>
      <vt:lpstr>عرض تقديمي في PowerPoint</vt:lpstr>
      <vt:lpstr>Special burn areas</vt:lpstr>
      <vt:lpstr>2)eye :</vt:lpstr>
      <vt:lpstr>عرض تقديمي في PowerPoint</vt:lpstr>
      <vt:lpstr>5)Genital area</vt:lpstr>
      <vt:lpstr>عرض تقديمي في PowerPoint</vt:lpstr>
      <vt:lpstr>Burn wound care</vt:lpstr>
      <vt:lpstr>عرض تقديمي في PowerPoint</vt:lpstr>
      <vt:lpstr>2- Debridement</vt:lpstr>
      <vt:lpstr>عرض تقديمي في PowerPoint</vt:lpstr>
      <vt:lpstr>Dressing used materials</vt:lpstr>
      <vt:lpstr>Grafting</vt:lpstr>
      <vt:lpstr>Partial Thickness Graft</vt:lpstr>
      <vt:lpstr>Full Thickness Graft</vt:lpstr>
      <vt:lpstr>Meshing</vt:lpstr>
      <vt:lpstr>Graft failure</vt:lpstr>
      <vt:lpstr>Differences between grafts and flaps</vt:lpstr>
      <vt:lpstr>3.Nutritional supplementation</vt:lpstr>
      <vt:lpstr>عرض تقديمي في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</dc:title>
  <dc:creator>Administrator</dc:creator>
  <cp:lastModifiedBy>Sondos Yousef AlQatawna</cp:lastModifiedBy>
  <cp:revision>1</cp:revision>
  <dcterms:created xsi:type="dcterms:W3CDTF">2024-09-17T10:33:43Z</dcterms:created>
  <dcterms:modified xsi:type="dcterms:W3CDTF">2024-09-17T11:06:19Z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2023-10-24T00:00:00Z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2024-09-17T00:00:00Z</vt:filetime>
  </property>
  <property fmtid="{D5CDD505-2E9C-101B-9397-08002B2CF9AE}" pid="5" name="Producer">
    <vt:lpwstr>3-Heights(TM) PDF Security Shell 4.8.25.2 (http://www.pdf-tools.com)</vt:lpwstr>
  </property>
</Properties>
</file>