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8"/>
  </p:notesMasterIdLst>
  <p:sldIdLst>
    <p:sldId id="256" r:id="rId2"/>
    <p:sldId id="265" r:id="rId3"/>
    <p:sldId id="264" r:id="rId4"/>
    <p:sldId id="310" r:id="rId5"/>
    <p:sldId id="268" r:id="rId6"/>
    <p:sldId id="308" r:id="rId7"/>
    <p:sldId id="270" r:id="rId8"/>
    <p:sldId id="271" r:id="rId9"/>
    <p:sldId id="272" r:id="rId10"/>
    <p:sldId id="281" r:id="rId11"/>
    <p:sldId id="282" r:id="rId12"/>
    <p:sldId id="273" r:id="rId13"/>
    <p:sldId id="284" r:id="rId14"/>
    <p:sldId id="285" r:id="rId15"/>
    <p:sldId id="274" r:id="rId16"/>
    <p:sldId id="289" r:id="rId17"/>
    <p:sldId id="302" r:id="rId18"/>
    <p:sldId id="303" r:id="rId19"/>
    <p:sldId id="304" r:id="rId20"/>
    <p:sldId id="286" r:id="rId21"/>
    <p:sldId id="275" r:id="rId22"/>
    <p:sldId id="283" r:id="rId23"/>
    <p:sldId id="305" r:id="rId24"/>
    <p:sldId id="306" r:id="rId25"/>
    <p:sldId id="307" r:id="rId26"/>
    <p:sldId id="276" r:id="rId27"/>
    <p:sldId id="298" r:id="rId28"/>
    <p:sldId id="299" r:id="rId29"/>
    <p:sldId id="300" r:id="rId30"/>
    <p:sldId id="301" r:id="rId31"/>
    <p:sldId id="277" r:id="rId32"/>
    <p:sldId id="295" r:id="rId33"/>
    <p:sldId id="296" r:id="rId34"/>
    <p:sldId id="297" r:id="rId35"/>
    <p:sldId id="278" r:id="rId36"/>
    <p:sldId id="292" r:id="rId37"/>
    <p:sldId id="293" r:id="rId38"/>
    <p:sldId id="294" r:id="rId39"/>
    <p:sldId id="279" r:id="rId40"/>
    <p:sldId id="290" r:id="rId41"/>
    <p:sldId id="291" r:id="rId42"/>
    <p:sldId id="280" r:id="rId43"/>
    <p:sldId id="311" r:id="rId44"/>
    <p:sldId id="309" r:id="rId45"/>
    <p:sldId id="312" r:id="rId46"/>
    <p:sldId id="326" r:id="rId47"/>
    <p:sldId id="315" r:id="rId48"/>
    <p:sldId id="316" r:id="rId49"/>
    <p:sldId id="325" r:id="rId50"/>
    <p:sldId id="327" r:id="rId51"/>
    <p:sldId id="318" r:id="rId52"/>
    <p:sldId id="319" r:id="rId53"/>
    <p:sldId id="320" r:id="rId54"/>
    <p:sldId id="321" r:id="rId55"/>
    <p:sldId id="322" r:id="rId56"/>
    <p:sldId id="32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A7F77-711B-4497-96CB-496B6358910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2CC81-14DA-4EB3-B43E-19AAB6D6D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C574FC-FDBF-4279-8517-333359917ED2}" type="slidenum">
              <a:rPr lang="en-US"/>
              <a:pPr/>
              <a:t>6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57338" y="860425"/>
            <a:ext cx="3933825" cy="2949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75794" y="4094774"/>
            <a:ext cx="4905155" cy="4603906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15465" rIns="0" bIns="0">
            <a:normAutofit lnSpcReduction="10000"/>
          </a:bodyPr>
          <a:lstStyle/>
          <a:p>
            <a:pPr marL="189280" indent="-187888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</a:tabLst>
            </a:pP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Pathogenesis of psoriasis. Reprinted by permission from Macmillan Publishers Ltd: [NATURE] (494(7429):552‐554), copyright .</a:t>
            </a:r>
          </a:p>
          <a:p>
            <a:pPr marL="189280" indent="-187888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</a:tabLst>
            </a:pP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C6838F-4BD7-406B-AE03-01931B1739E5}" type="slidenum">
              <a:rPr lang="en-US"/>
              <a:pPr/>
              <a:t>46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57338" y="860425"/>
            <a:ext cx="3933825" cy="2949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75794" y="4094774"/>
            <a:ext cx="4905155" cy="4603906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15465" rIns="0" bIns="0">
            <a:normAutofit lnSpcReduction="10000"/>
          </a:bodyPr>
          <a:lstStyle/>
          <a:p>
            <a:pPr marL="189280" indent="-187888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</a:tabLst>
            </a:pP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Prevalence of psoriasis </a:t>
            </a:r>
            <a:r>
              <a:rPr lang="en-US" sz="1800" dirty="0" err="1">
                <a:latin typeface="Arial" charset="0"/>
                <a:ea typeface="Baekmuk Gulim" charset="0"/>
                <a:cs typeface="Baekmuk Gulim" charset="0"/>
              </a:rPr>
              <a:t>comorbidities</a:t>
            </a: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 by disease severity (Armstrong, </a:t>
            </a:r>
            <a:r>
              <a:rPr lang="en-US" sz="1800" dirty="0" err="1">
                <a:latin typeface="Arial" charset="0"/>
                <a:ea typeface="Baekmuk Gulim" charset="0"/>
                <a:cs typeface="Baekmuk Gulim" charset="0"/>
              </a:rPr>
              <a:t>Schupp</a:t>
            </a: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, &amp; </a:t>
            </a:r>
            <a:r>
              <a:rPr lang="en-US" sz="1800" dirty="0" err="1">
                <a:latin typeface="Arial" charset="0"/>
                <a:ea typeface="Baekmuk Gulim" charset="0"/>
                <a:cs typeface="Baekmuk Gulim" charset="0"/>
              </a:rPr>
              <a:t>Bebo</a:t>
            </a: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, ).</a:t>
            </a:r>
          </a:p>
          <a:p>
            <a:pPr marL="189280" indent="-187888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</a:tabLst>
            </a:pPr>
            <a:r>
              <a:rPr lang="en-US" sz="1800" dirty="0">
                <a:latin typeface="Arial" charset="0"/>
                <a:ea typeface="Baekmuk Gulim" charset="0"/>
                <a:cs typeface="Baekmuk Gulim" charset="0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AB17A9-96CF-4C64-9D95-4FBFC47D3957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A2B399-0AF7-4E9D-9496-0E43222BDB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Psoriasis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53442" cy="1752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Dr. </a:t>
            </a:r>
            <a:r>
              <a:rPr lang="en-US" sz="2800" dirty="0" err="1" smtClean="0"/>
              <a:t>Awad</a:t>
            </a:r>
            <a:r>
              <a:rPr lang="en-US" sz="2800" dirty="0" smtClean="0"/>
              <a:t> </a:t>
            </a:r>
            <a:r>
              <a:rPr lang="en-US" sz="2800" dirty="0" err="1" smtClean="0"/>
              <a:t>Hasan</a:t>
            </a:r>
            <a:r>
              <a:rPr lang="en-US" sz="2800" dirty="0" smtClean="0"/>
              <a:t> Al-</a:t>
            </a:r>
            <a:r>
              <a:rPr lang="en-US" sz="2800" dirty="0" err="1" smtClean="0"/>
              <a:t>Tarawneh,MD</a:t>
            </a:r>
            <a:endParaRPr lang="en-US" sz="2800" dirty="0" smtClean="0"/>
          </a:p>
          <a:p>
            <a:pPr algn="ctr"/>
            <a:r>
              <a:rPr lang="en-US" sz="2800" dirty="0" smtClean="0"/>
              <a:t>Consultant Dermatologist and </a:t>
            </a:r>
            <a:r>
              <a:rPr lang="en-US" sz="2800" dirty="0" err="1" smtClean="0"/>
              <a:t>Dermatopathologist</a:t>
            </a:r>
            <a:endParaRPr lang="en-US" sz="2800" dirty="0" smtClean="0"/>
          </a:p>
          <a:p>
            <a:pPr algn="ctr"/>
            <a:r>
              <a:rPr lang="en-US" sz="2800" dirty="0" smtClean="0"/>
              <a:t>Associate professor, </a:t>
            </a:r>
            <a:r>
              <a:rPr lang="en-US" sz="2800" dirty="0" err="1" smtClean="0"/>
              <a:t>Mu`tah</a:t>
            </a:r>
            <a:r>
              <a:rPr lang="en-US" sz="2800" dirty="0" smtClean="0"/>
              <a:t> University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Plaque psoriasis(</a:t>
            </a:r>
            <a:r>
              <a:rPr lang="en-US" b="1" dirty="0" err="1" smtClean="0"/>
              <a:t>vulgaris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 descr="p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500306"/>
            <a:ext cx="5572163" cy="3661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Plaque psoriasis(</a:t>
            </a:r>
            <a:r>
              <a:rPr lang="en-US" b="1" dirty="0" err="1" smtClean="0"/>
              <a:t>vulgaris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 descr="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357430"/>
            <a:ext cx="6430364" cy="34673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Scalp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50% and 80% of patients with psoriasis develop lesions on their scalp</a:t>
            </a:r>
          </a:p>
          <a:p>
            <a:r>
              <a:rPr lang="en-US" dirty="0" smtClean="0"/>
              <a:t>It can occur without skin lesions and called scalp psoriasis</a:t>
            </a:r>
          </a:p>
          <a:p>
            <a:r>
              <a:rPr lang="en-US" dirty="0" smtClean="0"/>
              <a:t>The sales are dry and silvery and the lesions can be felt </a:t>
            </a:r>
          </a:p>
          <a:p>
            <a:r>
              <a:rPr lang="en-US" dirty="0" smtClean="0"/>
              <a:t>lesions may extend onto facial skin or posterior neck( do not respect the hair margin)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Scapl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as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0068" y="2357430"/>
            <a:ext cx="5562196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Scalp psoriasis</a:t>
            </a:r>
            <a:endParaRPr lang="en-US" b="1" dirty="0"/>
          </a:p>
        </p:txBody>
      </p:sp>
      <p:pic>
        <p:nvPicPr>
          <p:cNvPr id="4" name="Content Placeholder 3" descr="mk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1" y="2143116"/>
            <a:ext cx="5616029" cy="3854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Nail disease(Nail psoriasis)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Nail involvement is common in all forms of psoriasis, affecting an estimated 80% of patients with the disease especially in </a:t>
            </a:r>
            <a:r>
              <a:rPr lang="en-US" dirty="0" err="1" smtClean="0"/>
              <a:t>pustular</a:t>
            </a:r>
            <a:r>
              <a:rPr lang="en-US" dirty="0" smtClean="0"/>
              <a:t>,  </a:t>
            </a:r>
            <a:r>
              <a:rPr lang="en-US" dirty="0" err="1" smtClean="0"/>
              <a:t>erythrodermic</a:t>
            </a:r>
            <a:r>
              <a:rPr lang="en-US" dirty="0" smtClean="0"/>
              <a:t> and </a:t>
            </a:r>
            <a:r>
              <a:rPr lang="en-US" dirty="0" err="1" smtClean="0"/>
              <a:t>palmoplantar</a:t>
            </a:r>
            <a:r>
              <a:rPr lang="en-US" dirty="0" smtClean="0"/>
              <a:t> forms and with psoriatic arthritis  </a:t>
            </a:r>
          </a:p>
          <a:p>
            <a:r>
              <a:rPr lang="en-US" dirty="0" smtClean="0"/>
              <a:t>nail pitting, oil drop–like patterns of yellow or salmon discoloration , nail thickening ,</a:t>
            </a:r>
            <a:r>
              <a:rPr lang="en-US" dirty="0" err="1" smtClean="0"/>
              <a:t>onycolysis</a:t>
            </a:r>
            <a:r>
              <a:rPr lang="en-US" dirty="0" smtClean="0"/>
              <a:t> and </a:t>
            </a:r>
            <a:r>
              <a:rPr lang="en-US" dirty="0" err="1" smtClean="0"/>
              <a:t>dyscoloration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Nail disease can occur without any skin involvement(nail psoriasis )Which is sometimes difficult to diagnose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Nail psoriasis-(</a:t>
            </a:r>
            <a:r>
              <a:rPr lang="en-US" sz="4800" b="1" dirty="0" err="1" smtClean="0"/>
              <a:t>pitting,onycholysis,oil</a:t>
            </a:r>
            <a:r>
              <a:rPr lang="en-US" sz="4800" b="1" dirty="0" smtClean="0"/>
              <a:t> spots)</a:t>
            </a:r>
            <a:endParaRPr lang="en-US" sz="4800" b="1" dirty="0"/>
          </a:p>
        </p:txBody>
      </p:sp>
      <p:pic>
        <p:nvPicPr>
          <p:cNvPr id="4" name="Content Placeholder 3" descr="na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428868"/>
            <a:ext cx="5929354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Nail psoriasis</a:t>
            </a:r>
            <a:endParaRPr lang="en-US" b="1" dirty="0"/>
          </a:p>
        </p:txBody>
      </p:sp>
      <p:pic>
        <p:nvPicPr>
          <p:cNvPr id="4" name="Content Placeholder 3" descr="nho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71678"/>
            <a:ext cx="5860115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Nail psoriasis</a:t>
            </a:r>
            <a:endParaRPr lang="en-US" b="1" dirty="0"/>
          </a:p>
        </p:txBody>
      </p:sp>
      <p:pic>
        <p:nvPicPr>
          <p:cNvPr id="4" name="Content Placeholder 3" descr="ki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5440978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Nail psoriasis</a:t>
            </a:r>
            <a:endParaRPr lang="en-US" b="1" dirty="0"/>
          </a:p>
        </p:txBody>
      </p:sp>
      <p:pic>
        <p:nvPicPr>
          <p:cNvPr id="4" name="Content Placeholder 3" descr="wa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591" y="2143116"/>
            <a:ext cx="5400713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Epidemiology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Clinical presentations and variants</a:t>
            </a:r>
          </a:p>
          <a:p>
            <a:r>
              <a:rPr lang="en-US" dirty="0" err="1" smtClean="0"/>
              <a:t>Histopathological</a:t>
            </a:r>
            <a:r>
              <a:rPr lang="en-US" dirty="0" smtClean="0"/>
              <a:t> features</a:t>
            </a:r>
          </a:p>
          <a:p>
            <a:r>
              <a:rPr lang="en-US" dirty="0" smtClean="0"/>
              <a:t>Exacerbating factors</a:t>
            </a:r>
          </a:p>
          <a:p>
            <a:r>
              <a:rPr lang="en-US" dirty="0" smtClean="0"/>
              <a:t>Differential diagnosis</a:t>
            </a:r>
          </a:p>
          <a:p>
            <a:r>
              <a:rPr lang="en-US" dirty="0" smtClean="0"/>
              <a:t>Associated co morbidities</a:t>
            </a:r>
          </a:p>
          <a:p>
            <a:r>
              <a:rPr lang="en-US" dirty="0" smtClean="0"/>
              <a:t>treatment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Nail psoriasis</a:t>
            </a:r>
            <a:endParaRPr lang="en-US" b="1" dirty="0"/>
          </a:p>
        </p:txBody>
      </p:sp>
      <p:pic>
        <p:nvPicPr>
          <p:cNvPr id="4" name="Content Placeholder 3" descr="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915572"/>
            <a:ext cx="4643470" cy="4299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Inverse(flexural)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r>
              <a:rPr lang="en-US" dirty="0" smtClean="0"/>
              <a:t>Inverse or flexural psoriasis involves the groin and/or other </a:t>
            </a:r>
            <a:r>
              <a:rPr lang="en-US" dirty="0" err="1" smtClean="0"/>
              <a:t>intertriginous</a:t>
            </a:r>
            <a:r>
              <a:rPr lang="en-US" dirty="0" smtClean="0"/>
              <a:t> areas, such as the armpits, under the breasts, or in abdominal skin folds</a:t>
            </a:r>
          </a:p>
          <a:p>
            <a:r>
              <a:rPr lang="en-US" dirty="0" smtClean="0"/>
              <a:t>Characterized by well‐defined, shiny, </a:t>
            </a:r>
            <a:r>
              <a:rPr lang="en-US" dirty="0" err="1" smtClean="0"/>
              <a:t>erythematous</a:t>
            </a:r>
            <a:r>
              <a:rPr lang="en-US" dirty="0" smtClean="0"/>
              <a:t> plaques with minimal scaling</a:t>
            </a:r>
          </a:p>
          <a:p>
            <a:r>
              <a:rPr lang="en-US" dirty="0" smtClean="0"/>
              <a:t>Should be differentiated from fungal infection and </a:t>
            </a:r>
            <a:r>
              <a:rPr lang="en-US" dirty="0" err="1" smtClean="0"/>
              <a:t>seborrheic</a:t>
            </a:r>
            <a:r>
              <a:rPr lang="en-US" dirty="0" smtClean="0"/>
              <a:t> dermatitis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Flexural(inverse)psoriasis</a:t>
            </a:r>
            <a:endParaRPr lang="en-US" b="1" dirty="0"/>
          </a:p>
        </p:txBody>
      </p:sp>
      <p:pic>
        <p:nvPicPr>
          <p:cNvPr id="4" name="Content Placeholder 3" descr="fp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143116"/>
            <a:ext cx="5786478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Inverse(flexural) psoriasis</a:t>
            </a:r>
            <a:endParaRPr lang="en-US" b="1" dirty="0"/>
          </a:p>
        </p:txBody>
      </p:sp>
      <p:pic>
        <p:nvPicPr>
          <p:cNvPr id="4" name="Content Placeholder 3" descr="j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143116"/>
            <a:ext cx="5133331" cy="43119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Inverse(flexural) psoriasis-with nail changes</a:t>
            </a:r>
            <a:endParaRPr lang="en-US" b="1" dirty="0"/>
          </a:p>
        </p:txBody>
      </p:sp>
      <p:pic>
        <p:nvPicPr>
          <p:cNvPr id="4" name="Content Placeholder 3" descr="s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7"/>
            <a:ext cx="4719468" cy="38914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Inverse(flexural)psoriasis-umbilical area </a:t>
            </a:r>
            <a:endParaRPr lang="en-US" b="1" dirty="0"/>
          </a:p>
        </p:txBody>
      </p:sp>
      <p:pic>
        <p:nvPicPr>
          <p:cNvPr id="4" name="Content Placeholder 3" descr="iv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500306"/>
            <a:ext cx="4880646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Pustular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Eruption of sterile pustules that can be generalized and extensive or localized to existing plaques</a:t>
            </a:r>
          </a:p>
          <a:p>
            <a:r>
              <a:rPr lang="en-US" dirty="0" smtClean="0"/>
              <a:t> Acute generalized </a:t>
            </a:r>
            <a:r>
              <a:rPr lang="en-US" dirty="0" err="1" smtClean="0"/>
              <a:t>pustular</a:t>
            </a:r>
            <a:r>
              <a:rPr lang="en-US" dirty="0" smtClean="0"/>
              <a:t> psoriasis is known as the von </a:t>
            </a:r>
            <a:r>
              <a:rPr lang="en-US" dirty="0" err="1" smtClean="0"/>
              <a:t>Zumbusch</a:t>
            </a:r>
            <a:r>
              <a:rPr lang="en-US" dirty="0" smtClean="0"/>
              <a:t> variant, an uncommon, severe form of psoriasis that may be accompanied by edema and fever and  may require hospitalization 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Pustular</a:t>
            </a:r>
            <a:r>
              <a:rPr lang="en-US" b="1" dirty="0" smtClean="0"/>
              <a:t> psoriasis-Generalized</a:t>
            </a:r>
            <a:endParaRPr lang="en-US" b="1" dirty="0"/>
          </a:p>
        </p:txBody>
      </p:sp>
      <p:pic>
        <p:nvPicPr>
          <p:cNvPr id="4" name="Content Placeholder 3" descr="pss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71678"/>
            <a:ext cx="4513350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Pustular</a:t>
            </a:r>
            <a:r>
              <a:rPr lang="en-US" b="1" dirty="0" smtClean="0"/>
              <a:t> psoriasis(generalized)</a:t>
            </a:r>
            <a:endParaRPr lang="en-US" b="1" dirty="0"/>
          </a:p>
        </p:txBody>
      </p:sp>
      <p:pic>
        <p:nvPicPr>
          <p:cNvPr id="4" name="Content Placeholder 3" descr="psso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285991"/>
            <a:ext cx="4071966" cy="40005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Pustular</a:t>
            </a:r>
            <a:r>
              <a:rPr lang="en-US" b="1" dirty="0" smtClean="0"/>
              <a:t> psoriasis-Generalized(Sterile pustules)</a:t>
            </a:r>
            <a:endParaRPr lang="en-US" b="1" dirty="0"/>
          </a:p>
        </p:txBody>
      </p:sp>
      <p:pic>
        <p:nvPicPr>
          <p:cNvPr id="4" name="Content Placeholder 3" descr="ps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786058"/>
            <a:ext cx="5376924" cy="36570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Psoriasis-Definition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Psoriasis is  a chronic, inflammatory,  immune‐mediated systemic disease affecting mainly the skin with characteristic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clinical and </a:t>
            </a:r>
            <a:r>
              <a:rPr lang="en-US" sz="2800" dirty="0" err="1" smtClean="0"/>
              <a:t>histopathological</a:t>
            </a:r>
            <a:r>
              <a:rPr lang="en-US" sz="2800" dirty="0" smtClean="0"/>
              <a:t> features .It can be associated with significant morbidity and impaired patient quality of life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Pustular</a:t>
            </a:r>
            <a:r>
              <a:rPr lang="en-US" b="1" dirty="0" smtClean="0"/>
              <a:t> psoriasis-Localized(</a:t>
            </a:r>
            <a:r>
              <a:rPr lang="en-US" b="1" dirty="0" err="1" smtClean="0"/>
              <a:t>palmoplantar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 descr="ploi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476470"/>
            <a:ext cx="4929222" cy="4167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Palmoplantar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Palmoplantar</a:t>
            </a:r>
            <a:r>
              <a:rPr lang="en-US" dirty="0" smtClean="0"/>
              <a:t> </a:t>
            </a:r>
            <a:r>
              <a:rPr lang="en-US" dirty="0" err="1" smtClean="0"/>
              <a:t>pustular</a:t>
            </a:r>
            <a:r>
              <a:rPr lang="en-US" dirty="0" smtClean="0"/>
              <a:t> psoriasis is characterized by yellow‐brown sterile pustules on the hands and feet</a:t>
            </a:r>
          </a:p>
          <a:p>
            <a:r>
              <a:rPr lang="en-US" dirty="0" smtClean="0"/>
              <a:t>Nail changes are more frequent in this variant  </a:t>
            </a:r>
          </a:p>
          <a:p>
            <a:r>
              <a:rPr lang="en-US" dirty="0" smtClean="0"/>
              <a:t>Patients may also experience scaling and severe </a:t>
            </a:r>
            <a:r>
              <a:rPr lang="en-US" dirty="0" err="1" smtClean="0"/>
              <a:t>pruritus</a:t>
            </a:r>
            <a:r>
              <a:rPr lang="en-US" dirty="0" smtClean="0"/>
              <a:t>, making this variant difficult to differentiate from hand eczema  </a:t>
            </a:r>
          </a:p>
          <a:p>
            <a:r>
              <a:rPr lang="en-US" dirty="0" smtClean="0"/>
              <a:t>This form of psoriasis is more common in women</a:t>
            </a:r>
          </a:p>
          <a:p>
            <a:r>
              <a:rPr lang="en-US" dirty="0" smtClean="0"/>
              <a:t>Smoking is a risk factor for this variant</a:t>
            </a:r>
          </a:p>
          <a:p>
            <a:r>
              <a:rPr lang="en-US" dirty="0" smtClean="0"/>
              <a:t>Differential diagnosis includes ;eczema and fungal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Palmoplantar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ppl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072" y="2071678"/>
            <a:ext cx="5539192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Palmoplantar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plo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1" y="2143115"/>
            <a:ext cx="5286412" cy="41734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Palmoplantar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plo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143116"/>
            <a:ext cx="5073527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Erythrodermic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Erythrodermic</a:t>
            </a:r>
            <a:r>
              <a:rPr lang="en-US" dirty="0" smtClean="0"/>
              <a:t> psoriasis appears as generalized </a:t>
            </a:r>
            <a:r>
              <a:rPr lang="en-US" dirty="0" err="1" smtClean="0"/>
              <a:t>exfoliative</a:t>
            </a:r>
            <a:r>
              <a:rPr lang="en-US" dirty="0" smtClean="0"/>
              <a:t> dermatitis that can affect a large percentage of a patient's body surface area </a:t>
            </a:r>
          </a:p>
          <a:p>
            <a:r>
              <a:rPr lang="en-US" dirty="0" smtClean="0"/>
              <a:t>Hair loss and nail dystrophy are common with this type </a:t>
            </a:r>
          </a:p>
          <a:p>
            <a:r>
              <a:rPr lang="en-US" dirty="0" smtClean="0"/>
              <a:t>Patients may experience fever, chills, and/or fatigue </a:t>
            </a:r>
          </a:p>
          <a:p>
            <a:r>
              <a:rPr lang="en-US" dirty="0" err="1" smtClean="0"/>
              <a:t>Erythrodermic</a:t>
            </a:r>
            <a:r>
              <a:rPr lang="en-US" dirty="0" smtClean="0"/>
              <a:t> psoriasis can be life‐threatening and require hospitalization 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Erythrodermic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214554"/>
            <a:ext cx="5017669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Erythrodermic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214554"/>
            <a:ext cx="4000527" cy="41605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Erythrodermic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ser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143116"/>
            <a:ext cx="4286279" cy="4209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/>
              <a:t>Guttate</a:t>
            </a:r>
            <a:r>
              <a:rPr lang="en-US" sz="6000" b="1" dirty="0" smtClean="0"/>
              <a:t> </a:t>
            </a:r>
            <a:r>
              <a:rPr lang="en-US" sz="6000" b="1" dirty="0" smtClean="0"/>
              <a:t>psorias</a:t>
            </a:r>
            <a:r>
              <a:rPr lang="en-US" sz="6000" b="1" dirty="0" smtClean="0"/>
              <a:t>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It is characterized by small, scattered, pink, oval (drop‐shaped) papules with silvery scaling that usually appear on the trunk and extremities </a:t>
            </a:r>
          </a:p>
          <a:p>
            <a:r>
              <a:rPr lang="en-US" dirty="0" smtClean="0"/>
              <a:t>It is typically occurs as new onset psoriasis in patients under 30 years of age  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Guttate</a:t>
            </a:r>
            <a:r>
              <a:rPr lang="en-US" dirty="0" smtClean="0"/>
              <a:t> psoriasis is often triggered by strep throat infections</a:t>
            </a:r>
          </a:p>
          <a:p>
            <a:r>
              <a:rPr lang="en-US" dirty="0" smtClean="0"/>
              <a:t>Differential diagnosis :</a:t>
            </a:r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rosea</a:t>
            </a:r>
            <a:r>
              <a:rPr lang="en-US" dirty="0" smtClean="0"/>
              <a:t>, lichen </a:t>
            </a:r>
            <a:r>
              <a:rPr lang="en-US" dirty="0" err="1" smtClean="0"/>
              <a:t>planus,pityriasis</a:t>
            </a:r>
            <a:r>
              <a:rPr lang="en-US" dirty="0" smtClean="0"/>
              <a:t> </a:t>
            </a:r>
            <a:r>
              <a:rPr lang="en-US" dirty="0" err="1" smtClean="0"/>
              <a:t>lichenoides</a:t>
            </a:r>
            <a:endParaRPr lang="en-US" dirty="0" smtClean="0"/>
          </a:p>
          <a:p>
            <a:r>
              <a:rPr lang="en-US" dirty="0" smtClean="0"/>
              <a:t>Good prognosis  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 young person's disease with a median age at onset of 25 years in women and 28 years in men</a:t>
            </a:r>
          </a:p>
          <a:p>
            <a:r>
              <a:rPr lang="en-US" sz="2800" dirty="0" smtClean="0"/>
              <a:t>Its incidence is 2-3% by some studies</a:t>
            </a:r>
          </a:p>
          <a:p>
            <a:r>
              <a:rPr lang="en-US" sz="2800" dirty="0" smtClean="0"/>
              <a:t>Genetic predisposition is important (Between 60% and 90% of patients with psoriasis have a family history of the disease -by one study)  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Guttate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285992"/>
            <a:ext cx="4019560" cy="3830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Guttate</a:t>
            </a:r>
            <a:r>
              <a:rPr lang="en-US" b="1" dirty="0" smtClean="0"/>
              <a:t> psoriasis</a:t>
            </a:r>
            <a:endParaRPr lang="en-US" b="1" dirty="0"/>
          </a:p>
        </p:txBody>
      </p:sp>
      <p:pic>
        <p:nvPicPr>
          <p:cNvPr id="4" name="Content Placeholder 3" descr="g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500306"/>
            <a:ext cx="7072362" cy="3813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Histopathological</a:t>
            </a:r>
            <a:r>
              <a:rPr lang="en-US" b="1" dirty="0" smtClean="0"/>
              <a:t>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Hyperkeratosis</a:t>
            </a:r>
          </a:p>
          <a:p>
            <a:r>
              <a:rPr lang="en-US" dirty="0" err="1" smtClean="0"/>
              <a:t>Parakeratosis</a:t>
            </a:r>
            <a:r>
              <a:rPr lang="en-US" dirty="0" smtClean="0"/>
              <a:t> containing </a:t>
            </a:r>
            <a:r>
              <a:rPr lang="en-US" dirty="0" err="1" smtClean="0"/>
              <a:t>neutrophils</a:t>
            </a:r>
            <a:r>
              <a:rPr lang="en-US" dirty="0" smtClean="0"/>
              <a:t> (Munro`s </a:t>
            </a:r>
            <a:r>
              <a:rPr lang="en-US" dirty="0" err="1" smtClean="0"/>
              <a:t>microabscess</a:t>
            </a:r>
            <a:r>
              <a:rPr lang="en-US" dirty="0" smtClean="0"/>
              <a:t>)  </a:t>
            </a:r>
          </a:p>
          <a:p>
            <a:r>
              <a:rPr lang="en-US" dirty="0" err="1" smtClean="0"/>
              <a:t>Acanthosis</a:t>
            </a:r>
            <a:endParaRPr lang="en-US" dirty="0" smtClean="0"/>
          </a:p>
          <a:p>
            <a:r>
              <a:rPr lang="en-US" dirty="0" err="1" smtClean="0"/>
              <a:t>Hypogranulosis</a:t>
            </a:r>
            <a:endParaRPr lang="en-US" dirty="0" smtClean="0"/>
          </a:p>
          <a:p>
            <a:r>
              <a:rPr lang="en-US" dirty="0" smtClean="0"/>
              <a:t>Lymphocytic inflammatory infiltrate</a:t>
            </a:r>
          </a:p>
          <a:p>
            <a:r>
              <a:rPr lang="en-US" dirty="0" smtClean="0"/>
              <a:t>So psoriasis has a diagnostic </a:t>
            </a:r>
            <a:r>
              <a:rPr lang="en-US" dirty="0" err="1" smtClean="0"/>
              <a:t>histopathological</a:t>
            </a:r>
            <a:r>
              <a:rPr lang="en-US" dirty="0" smtClean="0"/>
              <a:t>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Psoriasis pathology compared with normal skin</a:t>
            </a:r>
            <a:endParaRPr lang="en-US" b="1" dirty="0"/>
          </a:p>
        </p:txBody>
      </p:sp>
      <p:pic>
        <p:nvPicPr>
          <p:cNvPr id="5" name="Content Placeholder 4" descr="hi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571744"/>
            <a:ext cx="4071965" cy="3214709"/>
          </a:xfrm>
        </p:spPr>
      </p:pic>
      <p:pic>
        <p:nvPicPr>
          <p:cNvPr id="6" name="Content Placeholder 5" descr="hjfd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571744"/>
            <a:ext cx="3892406" cy="3000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en-US" b="1" dirty="0" smtClean="0"/>
              <a:t>Exacerbating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Infections, particularly strep throat</a:t>
            </a:r>
          </a:p>
          <a:p>
            <a:r>
              <a:rPr lang="en-US" dirty="0" smtClean="0"/>
              <a:t> smoking, alcohol consumption , obesity  </a:t>
            </a:r>
          </a:p>
          <a:p>
            <a:r>
              <a:rPr lang="en-US" dirty="0" smtClean="0"/>
              <a:t>Drugs: lithium, synthetic </a:t>
            </a:r>
            <a:r>
              <a:rPr lang="en-US" dirty="0" err="1" smtClean="0"/>
              <a:t>antimalarial</a:t>
            </a:r>
            <a:r>
              <a:rPr lang="en-US" dirty="0" smtClean="0"/>
              <a:t> drugs, tetracycline antibiotics, beta blockers, and non- steroidal anti‐inflammatory drugs (NSAIDS) </a:t>
            </a:r>
          </a:p>
          <a:p>
            <a:r>
              <a:rPr lang="en-US" dirty="0" smtClean="0"/>
              <a:t>Skin trauma </a:t>
            </a:r>
          </a:p>
          <a:p>
            <a:r>
              <a:rPr lang="en-US" dirty="0" smtClean="0"/>
              <a:t>Emotional stress</a:t>
            </a:r>
          </a:p>
          <a:p>
            <a:r>
              <a:rPr lang="en-US" dirty="0" smtClean="0"/>
              <a:t> In women, psoriasis severity often fluctuates with changes in hormone levels( High levels of disease activity are often observed during puberty, postpartum, and during </a:t>
            </a:r>
            <a:r>
              <a:rPr lang="en-US" dirty="0" err="1" smtClean="0"/>
              <a:t>menopaus</a:t>
            </a:r>
            <a:r>
              <a:rPr lang="en-US" dirty="0" smtClean="0"/>
              <a:t> psoriasis often improve during pregnancy when levels of estrogen are increased )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Associated co morbidities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Psoriatic arthritis</a:t>
            </a:r>
          </a:p>
          <a:p>
            <a:r>
              <a:rPr lang="en-US" dirty="0" err="1" smtClean="0"/>
              <a:t>Hyperlipidemia</a:t>
            </a:r>
            <a:endParaRPr lang="en-US" dirty="0" smtClean="0"/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Hyper metabolic syndrome</a:t>
            </a:r>
          </a:p>
          <a:p>
            <a:r>
              <a:rPr lang="en-US" dirty="0" smtClean="0"/>
              <a:t>Increased risk for cardiovascular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260475" y="152400"/>
            <a:ext cx="7199313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1100">
                <a:solidFill>
                  <a:srgbClr val="000000"/>
                </a:solidFill>
              </a:rPr>
              <a:t>Psoriasis for the primary care practitioner</a:t>
            </a:r>
          </a:p>
        </p:txBody>
      </p:sp>
      <p:sp>
        <p:nvSpPr>
          <p:cNvPr id="3074" name="AutoShape 2"/>
          <p:cNvSpPr>
            <a:spLocks noChangeAspect="1" noChangeArrowheads="1"/>
          </p:cNvSpPr>
          <p:nvPr/>
        </p:nvSpPr>
        <p:spPr bwMode="auto">
          <a:xfrm>
            <a:off x="4926013" y="152400"/>
            <a:ext cx="3670300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0363" y="5940425"/>
            <a:ext cx="8640762" cy="212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800" b="1">
                <a:solidFill>
                  <a:srgbClr val="0054A6"/>
                </a:solidFill>
              </a:rPr>
              <a:t>Journal of the American Association of Nurse Practitioners, Volume: 29, Issue: 3, Pages: 157-178, First published: 23 February 2017, DOI: (10.1002/2327-6924.12443)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8143932" cy="5357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Psoriatic arthritis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in five patients with psoriasis has psoriatic arthritis (20%).</a:t>
            </a:r>
            <a:r>
              <a:rPr lang="en-US" baseline="30000" dirty="0" smtClean="0"/>
              <a:t>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Psoriasis appears to precede the onset of psoriatic arthritis in 60-80% of patients (by as many as 20 years, but usually by less than 10 years) </a:t>
            </a:r>
          </a:p>
          <a:p>
            <a:r>
              <a:rPr lang="en-US" dirty="0" smtClean="0"/>
              <a:t>In as many as 15-20% of patients, arthritis appears before the </a:t>
            </a:r>
            <a:r>
              <a:rPr lang="en-US" dirty="0" err="1" smtClean="0"/>
              <a:t>psoriasis.They</a:t>
            </a:r>
            <a:r>
              <a:rPr lang="en-US" dirty="0" smtClean="0"/>
              <a:t> my appear simultaneously</a:t>
            </a:r>
          </a:p>
          <a:p>
            <a:r>
              <a:rPr lang="en-US" dirty="0" smtClean="0"/>
              <a:t>It is a </a:t>
            </a:r>
            <a:r>
              <a:rPr lang="en-US" dirty="0" err="1" smtClean="0"/>
              <a:t>seronegative</a:t>
            </a:r>
            <a:r>
              <a:rPr lang="en-US" dirty="0" smtClean="0"/>
              <a:t> arthritis</a:t>
            </a:r>
          </a:p>
          <a:p>
            <a:r>
              <a:rPr lang="en-US" dirty="0" smtClean="0"/>
              <a:t>Nail changes is seen more with psoriatic arthritis</a:t>
            </a:r>
          </a:p>
          <a:p>
            <a:r>
              <a:rPr lang="en-US" dirty="0" err="1" smtClean="0"/>
              <a:t>Dactilitis</a:t>
            </a:r>
            <a:r>
              <a:rPr lang="en-US" dirty="0" smtClean="0"/>
              <a:t> is a clinical feature</a:t>
            </a:r>
          </a:p>
          <a:p>
            <a:r>
              <a:rPr lang="en-US" dirty="0" smtClean="0"/>
              <a:t>X-ray is helpful in the diagnosis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Psoriatic arthritis-Clinical variants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Asymmetrical </a:t>
            </a:r>
            <a:r>
              <a:rPr lang="en-US" dirty="0" err="1" smtClean="0"/>
              <a:t>oligoarticular</a:t>
            </a:r>
            <a:r>
              <a:rPr lang="en-US" dirty="0" smtClean="0"/>
              <a:t> arthritis( most common)</a:t>
            </a:r>
          </a:p>
          <a:p>
            <a:r>
              <a:rPr lang="en-US" dirty="0" smtClean="0"/>
              <a:t> Symmetrical </a:t>
            </a:r>
            <a:r>
              <a:rPr lang="en-US" dirty="0" err="1" smtClean="0"/>
              <a:t>polyarthritis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Distal </a:t>
            </a:r>
            <a:r>
              <a:rPr lang="en-US" dirty="0" err="1" smtClean="0"/>
              <a:t>interphalangeal</a:t>
            </a:r>
            <a:r>
              <a:rPr lang="en-US" dirty="0" smtClean="0"/>
              <a:t> </a:t>
            </a:r>
            <a:r>
              <a:rPr lang="en-US" dirty="0" err="1" smtClean="0"/>
              <a:t>arthropathy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Arthritis </a:t>
            </a:r>
            <a:r>
              <a:rPr lang="en-US" dirty="0" err="1" smtClean="0"/>
              <a:t>mutilans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Spondylitis</a:t>
            </a:r>
            <a:r>
              <a:rPr lang="en-US" dirty="0" smtClean="0"/>
              <a:t> with or without </a:t>
            </a:r>
            <a:r>
              <a:rPr lang="en-US" dirty="0" err="1" smtClean="0"/>
              <a:t>sacroiliitis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Psoriatic arthritis</a:t>
            </a:r>
            <a:endParaRPr lang="en-US" b="1" dirty="0"/>
          </a:p>
        </p:txBody>
      </p:sp>
      <p:pic>
        <p:nvPicPr>
          <p:cNvPr id="4" name="Content Placeholder 3" descr="cbd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143115"/>
            <a:ext cx="4643469" cy="43854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Precise etiology of psoriasis is not known yet but the pathogenesis is well understood</a:t>
            </a:r>
          </a:p>
          <a:p>
            <a:r>
              <a:rPr lang="en-US" dirty="0" smtClean="0"/>
              <a:t>The development of psoriasis is the end result of interplay between </a:t>
            </a:r>
            <a:r>
              <a:rPr lang="en-US" dirty="0" err="1" smtClean="0"/>
              <a:t>keratinocytes</a:t>
            </a:r>
            <a:r>
              <a:rPr lang="en-US" dirty="0" smtClean="0"/>
              <a:t> and T lymphocytes with the participation of </a:t>
            </a:r>
            <a:r>
              <a:rPr lang="en-US" dirty="0" err="1" smtClean="0"/>
              <a:t>dendritic</a:t>
            </a:r>
            <a:r>
              <a:rPr lang="en-US" dirty="0" smtClean="0"/>
              <a:t> cells-the end result of this is hyper proliferation and increased turnover of the epidermal cells and formation of psoriatic plaques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Differentioal</a:t>
            </a:r>
            <a:r>
              <a:rPr lang="en-US" b="1" dirty="0" smtClean="0"/>
              <a:t> diagnosis for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389120"/>
          </a:xfrm>
        </p:spPr>
        <p:txBody>
          <a:bodyPr/>
          <a:lstStyle/>
          <a:p>
            <a:r>
              <a:rPr lang="en-US" dirty="0" smtClean="0"/>
              <a:t>Eczema</a:t>
            </a:r>
          </a:p>
          <a:p>
            <a:r>
              <a:rPr lang="en-US" dirty="0" smtClean="0"/>
              <a:t>Lichen </a:t>
            </a:r>
            <a:r>
              <a:rPr lang="en-US" dirty="0" err="1" smtClean="0"/>
              <a:t>planus</a:t>
            </a:r>
            <a:endParaRPr lang="en-US" dirty="0" smtClean="0"/>
          </a:p>
          <a:p>
            <a:r>
              <a:rPr lang="en-US" dirty="0" smtClean="0"/>
              <a:t>Fungal infection</a:t>
            </a:r>
          </a:p>
          <a:p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rubra</a:t>
            </a:r>
            <a:r>
              <a:rPr lang="en-US" dirty="0" smtClean="0"/>
              <a:t> </a:t>
            </a:r>
            <a:r>
              <a:rPr lang="en-US" dirty="0" err="1" smtClean="0"/>
              <a:t>pilaris</a:t>
            </a:r>
            <a:endParaRPr lang="en-US" dirty="0" smtClean="0"/>
          </a:p>
          <a:p>
            <a:r>
              <a:rPr lang="en-US" dirty="0" err="1" smtClean="0"/>
              <a:t>Pityriasis</a:t>
            </a:r>
            <a:r>
              <a:rPr lang="en-US" dirty="0" smtClean="0"/>
              <a:t> </a:t>
            </a:r>
            <a:r>
              <a:rPr lang="en-US" dirty="0" err="1" smtClean="0"/>
              <a:t>lichenoides</a:t>
            </a:r>
            <a:endParaRPr lang="en-US" dirty="0" smtClean="0"/>
          </a:p>
          <a:p>
            <a:r>
              <a:rPr lang="en-US" dirty="0" smtClean="0"/>
              <a:t>Mycosis </a:t>
            </a:r>
            <a:r>
              <a:rPr lang="en-US" dirty="0" err="1" smtClean="0"/>
              <a:t>fungoides</a:t>
            </a:r>
            <a:endParaRPr lang="en-US" dirty="0" smtClean="0"/>
          </a:p>
          <a:p>
            <a:r>
              <a:rPr lang="en-US" dirty="0" smtClean="0"/>
              <a:t>Secondary syphilis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curable treatment till now</a:t>
            </a:r>
          </a:p>
          <a:p>
            <a:r>
              <a:rPr lang="en-US" dirty="0" smtClean="0"/>
              <a:t>Our treatment control the disease to go into a remission</a:t>
            </a:r>
          </a:p>
          <a:p>
            <a:r>
              <a:rPr lang="en-US" dirty="0" smtClean="0"/>
              <a:t>Topical treatment for less severe not </a:t>
            </a:r>
            <a:r>
              <a:rPr lang="en-US" dirty="0" err="1" smtClean="0"/>
              <a:t>extesive</a:t>
            </a:r>
            <a:r>
              <a:rPr lang="en-US" dirty="0" smtClean="0"/>
              <a:t> disease(less than 10% body surface area) as first line of treatment</a:t>
            </a:r>
          </a:p>
          <a:p>
            <a:r>
              <a:rPr lang="en-US" dirty="0" smtClean="0"/>
              <a:t>Systemic treatment for more extensive and severe disease and for </a:t>
            </a:r>
            <a:r>
              <a:rPr lang="en-US" smtClean="0"/>
              <a:t>disease that </a:t>
            </a:r>
            <a:r>
              <a:rPr lang="en-US" dirty="0" smtClean="0"/>
              <a:t>is not responding to topical treatment and affecting the quality of life of the patients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Topical treatment agents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Crude coal tar</a:t>
            </a:r>
          </a:p>
          <a:p>
            <a:r>
              <a:rPr lang="en-US" dirty="0" smtClean="0"/>
              <a:t>Emollients</a:t>
            </a:r>
          </a:p>
          <a:p>
            <a:r>
              <a:rPr lang="en-US" dirty="0" err="1" smtClean="0"/>
              <a:t>Dithranol</a:t>
            </a:r>
            <a:endParaRPr lang="en-US" dirty="0" smtClean="0"/>
          </a:p>
          <a:p>
            <a:r>
              <a:rPr lang="en-US" dirty="0" smtClean="0"/>
              <a:t>Topical steroids</a:t>
            </a:r>
          </a:p>
          <a:p>
            <a:r>
              <a:rPr lang="en-US" dirty="0" smtClean="0"/>
              <a:t>Topical </a:t>
            </a:r>
            <a:r>
              <a:rPr lang="en-US" dirty="0" err="1" smtClean="0"/>
              <a:t>calcipotriol</a:t>
            </a:r>
            <a:r>
              <a:rPr lang="en-US" dirty="0" smtClean="0"/>
              <a:t> (</a:t>
            </a:r>
            <a:r>
              <a:rPr lang="en-US" dirty="0" err="1" smtClean="0"/>
              <a:t>Vit.D</a:t>
            </a:r>
            <a:r>
              <a:rPr lang="en-US" dirty="0" smtClean="0"/>
              <a:t> </a:t>
            </a:r>
            <a:r>
              <a:rPr lang="en-US" dirty="0" err="1" smtClean="0"/>
              <a:t>dirivative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Topica</a:t>
            </a:r>
            <a:r>
              <a:rPr lang="en-US" dirty="0" smtClean="0"/>
              <a:t> </a:t>
            </a:r>
            <a:r>
              <a:rPr lang="en-US" dirty="0" err="1" smtClean="0"/>
              <a:t>calcineurin</a:t>
            </a:r>
            <a:r>
              <a:rPr lang="en-US" dirty="0" smtClean="0"/>
              <a:t> inhibitors (</a:t>
            </a:r>
            <a:r>
              <a:rPr lang="en-US" dirty="0" err="1" smtClean="0"/>
              <a:t>Tacrolimus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Topical </a:t>
            </a:r>
            <a:r>
              <a:rPr lang="en-US" dirty="0" err="1" smtClean="0"/>
              <a:t>retinoids</a:t>
            </a:r>
            <a:r>
              <a:rPr lang="en-US" dirty="0" smtClean="0"/>
              <a:t> (</a:t>
            </a:r>
            <a:r>
              <a:rPr lang="en-US" dirty="0" err="1" smtClean="0"/>
              <a:t>Vit</a:t>
            </a:r>
            <a:r>
              <a:rPr lang="en-US" dirty="0" smtClean="0"/>
              <a:t>. A derivatives)</a:t>
            </a:r>
          </a:p>
          <a:p>
            <a:r>
              <a:rPr lang="en-US" dirty="0" smtClean="0"/>
              <a:t>Local phototherapy</a:t>
            </a:r>
          </a:p>
          <a:p>
            <a:r>
              <a:rPr lang="en-US" dirty="0" smtClean="0"/>
              <a:t>Local laser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Systemic treatment </a:t>
            </a:r>
            <a:r>
              <a:rPr lang="en-US" b="1" dirty="0" err="1" smtClean="0"/>
              <a:t>Obtions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Phototherapy (PUVA  and NB-UVB)</a:t>
            </a:r>
          </a:p>
          <a:p>
            <a:r>
              <a:rPr lang="en-US" dirty="0" err="1" smtClean="0"/>
              <a:t>Methotrexate</a:t>
            </a:r>
            <a:r>
              <a:rPr lang="en-US" dirty="0" smtClean="0"/>
              <a:t> ( low weekly dose)</a:t>
            </a:r>
          </a:p>
          <a:p>
            <a:r>
              <a:rPr lang="en-US" dirty="0" err="1" smtClean="0"/>
              <a:t>Retinoids</a:t>
            </a:r>
            <a:r>
              <a:rPr lang="en-US" dirty="0" smtClean="0"/>
              <a:t> ( </a:t>
            </a:r>
            <a:r>
              <a:rPr lang="en-US" dirty="0" err="1" smtClean="0"/>
              <a:t>Vit.A</a:t>
            </a:r>
            <a:r>
              <a:rPr lang="en-US" dirty="0" smtClean="0"/>
              <a:t> derivatives : </a:t>
            </a:r>
            <a:r>
              <a:rPr lang="en-US" dirty="0" err="1" smtClean="0"/>
              <a:t>Acitritin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Cylosporin</a:t>
            </a:r>
            <a:endParaRPr lang="en-US" dirty="0" smtClean="0"/>
          </a:p>
          <a:p>
            <a:r>
              <a:rPr lang="en-US" dirty="0" err="1" smtClean="0"/>
              <a:t>Apremilist</a:t>
            </a:r>
            <a:endParaRPr lang="en-US" dirty="0" smtClean="0"/>
          </a:p>
          <a:p>
            <a:r>
              <a:rPr lang="en-US" dirty="0" smtClean="0"/>
              <a:t>Biological treatment(</a:t>
            </a:r>
            <a:r>
              <a:rPr lang="en-US" dirty="0" err="1" smtClean="0"/>
              <a:t>Adalimumab</a:t>
            </a:r>
            <a:r>
              <a:rPr lang="en-US" dirty="0" smtClean="0"/>
              <a:t>, </a:t>
            </a:r>
            <a:r>
              <a:rPr lang="en-US" dirty="0" err="1" smtClean="0"/>
              <a:t>Etanercept</a:t>
            </a:r>
            <a:r>
              <a:rPr lang="en-US" dirty="0" smtClean="0"/>
              <a:t>, </a:t>
            </a:r>
            <a:r>
              <a:rPr lang="en-US" dirty="0" err="1" smtClean="0"/>
              <a:t>Secukinumab,Ustekinumab</a:t>
            </a:r>
            <a:r>
              <a:rPr lang="en-US" dirty="0" smtClean="0"/>
              <a:t> and others)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Phototherapy machine</a:t>
            </a:r>
            <a:endParaRPr lang="en-US" b="1" dirty="0"/>
          </a:p>
        </p:txBody>
      </p:sp>
      <p:pic>
        <p:nvPicPr>
          <p:cNvPr id="4" name="Content Placeholder 3" descr="ko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857364"/>
            <a:ext cx="5153906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Phototherapy-Local for nail disease</a:t>
            </a:r>
            <a:endParaRPr lang="en-US" b="1" dirty="0"/>
          </a:p>
        </p:txBody>
      </p:sp>
      <p:pic>
        <p:nvPicPr>
          <p:cNvPr id="4" name="Content Placeholder 3" descr="hjj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285992"/>
            <a:ext cx="4429155" cy="4143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7851648" cy="18288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260475" y="152400"/>
            <a:ext cx="7199313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1100">
                <a:solidFill>
                  <a:srgbClr val="000000"/>
                </a:solidFill>
              </a:rPr>
              <a:t>Psoriasis for the primary care practitioner</a:t>
            </a:r>
          </a:p>
        </p:txBody>
      </p:sp>
      <p:sp>
        <p:nvSpPr>
          <p:cNvPr id="3074" name="AutoShape 2"/>
          <p:cNvSpPr>
            <a:spLocks noChangeAspect="1" noChangeArrowheads="1"/>
          </p:cNvSpPr>
          <p:nvPr/>
        </p:nvSpPr>
        <p:spPr bwMode="auto">
          <a:xfrm>
            <a:off x="4926013" y="152400"/>
            <a:ext cx="3670300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0363" y="5940425"/>
            <a:ext cx="8640762" cy="212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800" b="1">
                <a:solidFill>
                  <a:srgbClr val="0054A6"/>
                </a:solidFill>
              </a:rPr>
              <a:t>Journal of the American Association of Nurse Practitioners, Volume: 29, Issue: 3, Pages: 157-178, First published: 23 February 2017, DOI: (10.1002/2327-6924.12443)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071546"/>
            <a:ext cx="5429288" cy="488157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Skin: Well demarcated </a:t>
            </a:r>
            <a:r>
              <a:rPr lang="en-US" dirty="0" err="1" smtClean="0"/>
              <a:t>erythematous</a:t>
            </a:r>
            <a:r>
              <a:rPr lang="en-US" dirty="0" smtClean="0"/>
              <a:t> plaques covered with dry silver scales on extensor surfaces ( in psoriasis </a:t>
            </a:r>
            <a:r>
              <a:rPr lang="en-US" dirty="0" err="1" smtClean="0"/>
              <a:t>vulgaris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Positive </a:t>
            </a:r>
            <a:r>
              <a:rPr lang="en-US" dirty="0" err="1" smtClean="0"/>
              <a:t>Ozpit`s</a:t>
            </a:r>
            <a:r>
              <a:rPr lang="en-US" dirty="0" smtClean="0"/>
              <a:t> sign</a:t>
            </a:r>
          </a:p>
          <a:p>
            <a:r>
              <a:rPr lang="en-US" dirty="0" smtClean="0"/>
              <a:t>Nails: pitting, oil spot, </a:t>
            </a:r>
            <a:r>
              <a:rPr lang="en-US" dirty="0" err="1" smtClean="0"/>
              <a:t>onychlysis,dyscoloration</a:t>
            </a:r>
            <a:r>
              <a:rPr lang="en-US" dirty="0" smtClean="0"/>
              <a:t> and thickening</a:t>
            </a:r>
          </a:p>
          <a:p>
            <a:r>
              <a:rPr lang="en-US" dirty="0" smtClean="0"/>
              <a:t>Scalp: Thick scaly plaques covered with </a:t>
            </a:r>
            <a:r>
              <a:rPr lang="en-US" dirty="0" err="1" smtClean="0"/>
              <a:t>sivery</a:t>
            </a:r>
            <a:r>
              <a:rPr lang="en-US" dirty="0" smtClean="0"/>
              <a:t> dry scales that may extend beyond the hair margin</a:t>
            </a:r>
          </a:p>
          <a:p>
            <a:r>
              <a:rPr lang="en-US" dirty="0" smtClean="0"/>
              <a:t>Mouth –Geographical tongue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variants of psoriasis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Plaque psoriasis (psoriasis </a:t>
            </a:r>
            <a:r>
              <a:rPr lang="en-US" sz="3000" dirty="0" err="1" smtClean="0"/>
              <a:t>vulgaris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 Scalp psoriasis</a:t>
            </a:r>
          </a:p>
          <a:p>
            <a:r>
              <a:rPr lang="en-US" sz="3000" dirty="0" smtClean="0"/>
              <a:t>Nail disease</a:t>
            </a:r>
          </a:p>
          <a:p>
            <a:r>
              <a:rPr lang="en-US" sz="3000" dirty="0" smtClean="0"/>
              <a:t>Inverse psoriasis </a:t>
            </a:r>
          </a:p>
          <a:p>
            <a:r>
              <a:rPr lang="en-US" sz="3000" dirty="0" err="1" smtClean="0"/>
              <a:t>Pustular</a:t>
            </a:r>
            <a:r>
              <a:rPr lang="en-US" sz="3000" dirty="0" smtClean="0"/>
              <a:t> psoriasis</a:t>
            </a:r>
          </a:p>
          <a:p>
            <a:r>
              <a:rPr lang="en-US" sz="3000" dirty="0" err="1" smtClean="0"/>
              <a:t>Palmoplatar</a:t>
            </a:r>
            <a:r>
              <a:rPr lang="en-US" sz="3000" dirty="0" smtClean="0"/>
              <a:t> psoriasis</a:t>
            </a:r>
          </a:p>
          <a:p>
            <a:r>
              <a:rPr lang="en-US" sz="3000" dirty="0" smtClean="0"/>
              <a:t> </a:t>
            </a:r>
            <a:r>
              <a:rPr lang="en-US" sz="3000" dirty="0" err="1" smtClean="0"/>
              <a:t>Erythrodermic</a:t>
            </a:r>
            <a:r>
              <a:rPr lang="en-US" sz="3000" dirty="0" smtClean="0"/>
              <a:t> psoriasis </a:t>
            </a:r>
          </a:p>
          <a:p>
            <a:r>
              <a:rPr lang="en-US" sz="3000" dirty="0" err="1" smtClean="0"/>
              <a:t>Guttate</a:t>
            </a:r>
            <a:r>
              <a:rPr lang="en-US" sz="3000" dirty="0" smtClean="0"/>
              <a:t> psoriasis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Plaque psoriasis( Psoriasis </a:t>
            </a:r>
            <a:r>
              <a:rPr lang="en-US" b="1" dirty="0" err="1" smtClean="0"/>
              <a:t>vulgaris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presentation is most common and accounts for more than 80% of all cases  </a:t>
            </a:r>
          </a:p>
          <a:p>
            <a:r>
              <a:rPr lang="en-US" dirty="0" smtClean="0"/>
              <a:t>It is characterized by well‐defined </a:t>
            </a:r>
            <a:r>
              <a:rPr lang="en-US" dirty="0" err="1" smtClean="0"/>
              <a:t>erythematous</a:t>
            </a:r>
            <a:r>
              <a:rPr lang="en-US" dirty="0" smtClean="0"/>
              <a:t> plaques that may have adherent dry silvery scales  </a:t>
            </a:r>
          </a:p>
          <a:p>
            <a:r>
              <a:rPr lang="en-US" dirty="0" smtClean="0"/>
              <a:t>Symmetrical plaques on  elbows, knees, and lower trunk , with scalp involvement </a:t>
            </a:r>
            <a:r>
              <a:rPr lang="en-US" smtClean="0"/>
              <a:t>and it </a:t>
            </a:r>
            <a:r>
              <a:rPr lang="en-US" dirty="0" smtClean="0"/>
              <a:t>can be </a:t>
            </a:r>
            <a:r>
              <a:rPr lang="en-US" dirty="0" err="1" smtClean="0"/>
              <a:t>pruritic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development of lesions on previously uninvolved skin following </a:t>
            </a:r>
            <a:r>
              <a:rPr lang="en-US" dirty="0" err="1" smtClean="0"/>
              <a:t>cutaneous</a:t>
            </a:r>
            <a:r>
              <a:rPr lang="en-US" dirty="0" smtClean="0"/>
              <a:t> injury is known as the </a:t>
            </a:r>
            <a:r>
              <a:rPr lang="en-US" dirty="0" err="1" smtClean="0"/>
              <a:t>Koebner</a:t>
            </a:r>
            <a:r>
              <a:rPr lang="en-US" dirty="0" smtClean="0"/>
              <a:t> phenomenon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675</TotalTime>
  <Words>1188</Words>
  <Application>Microsoft Office PowerPoint</Application>
  <PresentationFormat>On-screen Show (4:3)</PresentationFormat>
  <Paragraphs>187</Paragraphs>
  <Slides>56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Psoriasis</vt:lpstr>
      <vt:lpstr>Slide 2</vt:lpstr>
      <vt:lpstr>Psoriasis-Definition </vt:lpstr>
      <vt:lpstr>Epidemiology</vt:lpstr>
      <vt:lpstr>Pathogenesis</vt:lpstr>
      <vt:lpstr>Slide 6</vt:lpstr>
      <vt:lpstr>Clinical presentations</vt:lpstr>
      <vt:lpstr>Clinical variants of psoriasis</vt:lpstr>
      <vt:lpstr>Plaque psoriasis( Psoriasis vulgaris)</vt:lpstr>
      <vt:lpstr>Plaque psoriasis(vulgaris)</vt:lpstr>
      <vt:lpstr>Plaque psoriasis(vulgaris)</vt:lpstr>
      <vt:lpstr>Scalp psoriasis</vt:lpstr>
      <vt:lpstr>Scapl psoriasis</vt:lpstr>
      <vt:lpstr>Scalp psoriasis</vt:lpstr>
      <vt:lpstr>Nail disease(Nail psoriasis)</vt:lpstr>
      <vt:lpstr>Nail psoriasis-(pitting,onycholysis,oil spots)</vt:lpstr>
      <vt:lpstr>Nail psoriasis</vt:lpstr>
      <vt:lpstr>Nail psoriasis</vt:lpstr>
      <vt:lpstr>Nail psoriasis</vt:lpstr>
      <vt:lpstr>Nail psoriasis</vt:lpstr>
      <vt:lpstr>Inverse(flexural) psoriasis</vt:lpstr>
      <vt:lpstr>Flexural(inverse)psoriasis</vt:lpstr>
      <vt:lpstr>Inverse(flexural) psoriasis</vt:lpstr>
      <vt:lpstr>Inverse(flexural) psoriasis-with nail changes</vt:lpstr>
      <vt:lpstr>Inverse(flexural)psoriasis-umbilical area </vt:lpstr>
      <vt:lpstr>Pustular psoriasis</vt:lpstr>
      <vt:lpstr>Pustular psoriasis-Generalized</vt:lpstr>
      <vt:lpstr>Pustular psoriasis(generalized)</vt:lpstr>
      <vt:lpstr>Pustular psoriasis-Generalized(Sterile pustules)</vt:lpstr>
      <vt:lpstr>Pustular psoriasis-Localized(palmoplantar)</vt:lpstr>
      <vt:lpstr>Palmoplantar psoriasis</vt:lpstr>
      <vt:lpstr>Palmoplantar psoriasis</vt:lpstr>
      <vt:lpstr>Palmoplantar psoriasis</vt:lpstr>
      <vt:lpstr>Palmoplantar psoriasis</vt:lpstr>
      <vt:lpstr>Erythrodermic psoriasis</vt:lpstr>
      <vt:lpstr>Erythrodermic psoriasis</vt:lpstr>
      <vt:lpstr>Erythrodermic psoriasis</vt:lpstr>
      <vt:lpstr>Erythrodermic psoriasis</vt:lpstr>
      <vt:lpstr>Guttate psoriasis </vt:lpstr>
      <vt:lpstr>Guttate psoriasis</vt:lpstr>
      <vt:lpstr>Guttate psoriasis</vt:lpstr>
      <vt:lpstr>Histopathological features</vt:lpstr>
      <vt:lpstr>Psoriasis pathology compared with normal skin</vt:lpstr>
      <vt:lpstr>Exacerbating factors</vt:lpstr>
      <vt:lpstr>Associated co morbidities</vt:lpstr>
      <vt:lpstr>Slide 46</vt:lpstr>
      <vt:lpstr>Psoriatic arthritis</vt:lpstr>
      <vt:lpstr>Psoriatic arthritis-Clinical variants</vt:lpstr>
      <vt:lpstr>Psoriatic arthritis</vt:lpstr>
      <vt:lpstr>Differentioal diagnosis for psoriasis</vt:lpstr>
      <vt:lpstr>Treatment</vt:lpstr>
      <vt:lpstr>Topical treatment agents</vt:lpstr>
      <vt:lpstr>Systemic treatment Obtions</vt:lpstr>
      <vt:lpstr>Phototherapy machine</vt:lpstr>
      <vt:lpstr>Phototherapy-Local for nail disease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Psoriasis</dc:title>
  <dc:creator>User</dc:creator>
  <cp:lastModifiedBy>User</cp:lastModifiedBy>
  <cp:revision>25</cp:revision>
  <dcterms:created xsi:type="dcterms:W3CDTF">2020-03-21T12:56:50Z</dcterms:created>
  <dcterms:modified xsi:type="dcterms:W3CDTF">2020-04-06T20:20:23Z</dcterms:modified>
</cp:coreProperties>
</file>