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8"/>
  </p:notesMasterIdLst>
  <p:sldIdLst>
    <p:sldId id="325" r:id="rId2"/>
    <p:sldId id="316" r:id="rId3"/>
    <p:sldId id="317" r:id="rId4"/>
    <p:sldId id="318" r:id="rId5"/>
    <p:sldId id="319" r:id="rId6"/>
    <p:sldId id="324" r:id="rId7"/>
    <p:sldId id="320" r:id="rId8"/>
    <p:sldId id="321" r:id="rId9"/>
    <p:sldId id="322" r:id="rId10"/>
    <p:sldId id="257" r:id="rId11"/>
    <p:sldId id="286" r:id="rId12"/>
    <p:sldId id="287" r:id="rId13"/>
    <p:sldId id="288" r:id="rId14"/>
    <p:sldId id="301"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2" r:id="rId28"/>
    <p:sldId id="303" r:id="rId29"/>
    <p:sldId id="315" r:id="rId30"/>
    <p:sldId id="304" r:id="rId31"/>
    <p:sldId id="305" r:id="rId32"/>
    <p:sldId id="306" r:id="rId33"/>
    <p:sldId id="307" r:id="rId34"/>
    <p:sldId id="308" r:id="rId35"/>
    <p:sldId id="309" r:id="rId36"/>
    <p:sldId id="310" r:id="rId37"/>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r" rtl="1"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r" rtl="1"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r" rtl="1"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r" rtl="1"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06A4"/>
    <a:srgbClr val="FFFF00"/>
    <a:srgbClr val="FFFF66"/>
    <a:srgbClr val="000099"/>
    <a:srgbClr val="0066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4" autoAdjust="0"/>
    <p:restoredTop sz="93245" autoAdjust="0"/>
  </p:normalViewPr>
  <p:slideViewPr>
    <p:cSldViewPr>
      <p:cViewPr>
        <p:scale>
          <a:sx n="65" d="100"/>
          <a:sy n="65" d="100"/>
        </p:scale>
        <p:origin x="-144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F9D6108-4C0B-425E-933A-7F61C5A81C2A}" type="datetimeFigureOut">
              <a:rPr lang="ar-JO" smtClean="0"/>
              <a:pPr/>
              <a:t>12/03/1442</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C098339-F665-4F52-B6A8-27FFC9D5CD22}" type="slidenum">
              <a:rPr lang="ar-JO" smtClean="0"/>
              <a:pPr/>
              <a:t>‹#›</a:t>
            </a:fld>
            <a:endParaRPr lang="ar-JO"/>
          </a:p>
        </p:txBody>
      </p:sp>
    </p:spTree>
    <p:extLst>
      <p:ext uri="{BB962C8B-B14F-4D97-AF65-F5344CB8AC3E}">
        <p14:creationId xmlns:p14="http://schemas.microsoft.com/office/powerpoint/2010/main" val="39822444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C6183CB-907A-4998-A712-6DB15DABE559}" type="slidenum">
              <a:rPr lang="ar-SA" altLang="en-US" smtClean="0"/>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F3342B74-C423-425E-9775-1B9BD107A398}" type="slidenum">
              <a:rPr lang="ar-SA"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D492C64E-2B74-4B07-BB81-202B58699948}" type="slidenum">
              <a:rPr lang="ar-SA" altLang="en-US" smtClean="0"/>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E0C66530-2BFD-4AAA-AFC5-9CEFE671984A}" type="slidenum">
              <a:rPr lang="ar-SA" altLang="en-US" smtClean="0"/>
              <a:pPr/>
              <a:t>‹#›</a:t>
            </a:fld>
            <a:endParaRPr lang="en-US" alt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fld id="{84EE51F5-3B85-4B24-9D8B-181D3CD1B617}" type="slidenum">
              <a:rPr lang="ar-SA" altLang="en-US" smtClean="0"/>
              <a:pPr/>
              <a:t>‹#›</a:t>
            </a:fld>
            <a:endParaRPr lang="en-US" alt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fld id="{2B98BBEB-3472-46E1-BC04-3118705382C4}" type="slidenum">
              <a:rPr lang="ar-SA" altLang="en-US" smtClean="0"/>
              <a:pPr/>
              <a:t>‹#›</a:t>
            </a:fld>
            <a:endParaRPr lang="en-US" alt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p:txBody>
          <a:bodyPr/>
          <a:lstStyle>
            <a:extLst/>
          </a:lstStyle>
          <a:p>
            <a:fld id="{7A260C45-93A3-4035-8798-E011783CB52F}" type="slidenum">
              <a:rPr lang="ar-SA" altLang="en-US" smtClean="0"/>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fld id="{2D5B42D0-F84F-418F-84C2-963658615A00}" type="slidenum">
              <a:rPr lang="ar-SA" altLang="en-US" smtClean="0"/>
              <a:pPr/>
              <a:t>‹#›</a:t>
            </a:fld>
            <a:endParaRPr lang="en-US" alt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fld id="{1BFE2024-5799-4546-B129-2372396C9C41}" type="slidenum">
              <a:rPr lang="ar-SA"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fld id="{1D8DD1CE-5442-4E8C-AA6D-6193591B0718}" type="slidenum">
              <a:rPr lang="ar-SA" altLang="en-US" smtClean="0"/>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96A07F7-7EA1-4D1E-B229-7C24FD467D2A}" type="slidenum">
              <a:rPr lang="ar-SA" altLang="en-US" smtClean="0"/>
              <a:pPr/>
              <a:t>‹#›</a:t>
            </a:fld>
            <a:endParaRPr lang="en-US" alt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0872D88-21D3-4C70-8DCE-6E3000C1C0A6}" type="slidenum">
              <a:rPr lang="ar-SA"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96552" y="1124744"/>
            <a:ext cx="8564488" cy="1571625"/>
          </a:xfrm>
        </p:spPr>
        <p:txBody>
          <a:bodyPr>
            <a:normAutofit fontScale="90000"/>
          </a:bodyPr>
          <a:lstStyle/>
          <a:p>
            <a:pPr fontAlgn="auto">
              <a:spcAft>
                <a:spcPts val="0"/>
              </a:spcAft>
              <a:defRPr/>
            </a:pPr>
            <a:r>
              <a:rPr lang="en-US" sz="6600" dirty="0" smtClean="0">
                <a:solidFill>
                  <a:srgbClr val="FF0000"/>
                </a:solidFill>
                <a:latin typeface="Times New Roman" pitchFamily="18" charset="0"/>
                <a:cs typeface="Times New Roman" pitchFamily="18" charset="0"/>
              </a:rPr>
              <a:t>Respiratory </a:t>
            </a:r>
            <a:r>
              <a:rPr lang="en-US" sz="6600" dirty="0" smtClean="0">
                <a:solidFill>
                  <a:srgbClr val="FF0000"/>
                </a:solidFill>
                <a:latin typeface="Times New Roman" pitchFamily="18" charset="0"/>
                <a:cs typeface="Times New Roman" pitchFamily="18" charset="0"/>
              </a:rPr>
              <a:t>Module lab</a:t>
            </a:r>
            <a:r>
              <a:rPr lang="en-US" sz="6600" dirty="0" smtClean="0">
                <a:solidFill>
                  <a:srgbClr val="FF0000"/>
                </a:solidFill>
                <a:latin typeface="Times New Roman" pitchFamily="18" charset="0"/>
                <a:cs typeface="Times New Roman" pitchFamily="18" charset="0"/>
              </a:rPr>
              <a:t/>
            </a:r>
            <a:br>
              <a:rPr lang="en-US" sz="6600" dirty="0" smtClean="0">
                <a:solidFill>
                  <a:srgbClr val="FF0000"/>
                </a:solidFill>
                <a:latin typeface="Times New Roman" pitchFamily="18" charset="0"/>
                <a:cs typeface="Times New Roman" pitchFamily="18" charset="0"/>
              </a:rPr>
            </a:br>
            <a:endParaRPr lang="ar-JO" sz="6600" dirty="0" smtClean="0">
              <a:solidFill>
                <a:srgbClr val="FF0000"/>
              </a:solidFill>
              <a:latin typeface="Times New Roman" pitchFamily="18" charset="0"/>
              <a:cs typeface="Times New Roman" pitchFamily="18" charset="0"/>
            </a:endParaRPr>
          </a:p>
        </p:txBody>
      </p:sp>
      <p:sp>
        <p:nvSpPr>
          <p:cNvPr id="9219" name="Subtitle 2"/>
          <p:cNvSpPr>
            <a:spLocks noGrp="1"/>
          </p:cNvSpPr>
          <p:nvPr>
            <p:ph type="subTitle" idx="1"/>
          </p:nvPr>
        </p:nvSpPr>
        <p:spPr>
          <a:xfrm>
            <a:off x="685800" y="3611563"/>
            <a:ext cx="7772400" cy="1200150"/>
          </a:xfrm>
        </p:spPr>
        <p:txBody>
          <a:bodyPr/>
          <a:lstStyle/>
          <a:p>
            <a:pPr marR="0"/>
            <a:r>
              <a:rPr lang="en-US" dirty="0" err="1" smtClean="0"/>
              <a:t>Dr.Bushra</a:t>
            </a:r>
            <a:r>
              <a:rPr lang="en-US" dirty="0" smtClean="0"/>
              <a:t> Al-</a:t>
            </a:r>
            <a:r>
              <a:rPr lang="en-US" dirty="0" err="1" smtClean="0"/>
              <a:t>Tarawneh</a:t>
            </a:r>
            <a:r>
              <a:rPr lang="en-US" dirty="0" smtClean="0"/>
              <a:t>, MD</a:t>
            </a:r>
          </a:p>
          <a:p>
            <a:pPr marR="0"/>
            <a:r>
              <a:rPr lang="en-US" smtClean="0"/>
              <a:t>Consultant Pathologist</a:t>
            </a:r>
            <a:endParaRPr lang="ar-JO" dirty="0" smtClean="0"/>
          </a:p>
        </p:txBody>
      </p:sp>
    </p:spTree>
    <p:extLst>
      <p:ext uri="{BB962C8B-B14F-4D97-AF65-F5344CB8AC3E}">
        <p14:creationId xmlns:p14="http://schemas.microsoft.com/office/powerpoint/2010/main" val="1073469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57298"/>
            <a:ext cx="9572660" cy="5500702"/>
          </a:xfrm>
        </p:spPr>
        <p:txBody>
          <a:bodyPr/>
          <a:lstStyle/>
          <a:p>
            <a:pPr algn="l" rtl="0"/>
            <a:r>
              <a:rPr lang="en-US" sz="4000" b="1" dirty="0" smtClean="0">
                <a:latin typeface="Times New Roman" pitchFamily="18" charset="0"/>
                <a:cs typeface="Times New Roman" pitchFamily="18" charset="0"/>
              </a:rPr>
              <a:t>Malignant tumor: Carcinoma</a:t>
            </a:r>
          </a:p>
          <a:p>
            <a:pPr algn="l" rtl="0"/>
            <a:endParaRPr lang="en-US" sz="4000" b="1" dirty="0" smtClean="0">
              <a:latin typeface="Times New Roman" pitchFamily="18" charset="0"/>
              <a:cs typeface="Times New Roman" pitchFamily="18" charset="0"/>
            </a:endParaRPr>
          </a:p>
          <a:p>
            <a:pPr algn="l" rtl="0"/>
            <a:r>
              <a:rPr lang="en-US" sz="4000" b="1" dirty="0" smtClean="0">
                <a:latin typeface="Times New Roman" pitchFamily="18" charset="0"/>
                <a:cs typeface="Times New Roman" pitchFamily="18" charset="0"/>
              </a:rPr>
              <a:t>Benign tumor: Pulmonary </a:t>
            </a:r>
            <a:r>
              <a:rPr lang="en-US" sz="4000" b="1" dirty="0" err="1" smtClean="0">
                <a:latin typeface="Times New Roman" pitchFamily="18" charset="0"/>
                <a:cs typeface="Times New Roman" pitchFamily="18" charset="0"/>
              </a:rPr>
              <a:t>Hamartoma</a:t>
            </a:r>
            <a:endParaRPr lang="en-US" sz="4000" b="1" dirty="0" smtClean="0">
              <a:latin typeface="Times New Roman" pitchFamily="18" charset="0"/>
              <a:cs typeface="Times New Roman" pitchFamily="18" charset="0"/>
            </a:endParaRPr>
          </a:p>
          <a:p>
            <a:endParaRPr lang="ar-JO" sz="4000" dirty="0"/>
          </a:p>
        </p:txBody>
      </p:sp>
      <p:sp>
        <p:nvSpPr>
          <p:cNvPr id="2" name="Title 1"/>
          <p:cNvSpPr>
            <a:spLocks noGrp="1"/>
          </p:cNvSpPr>
          <p:nvPr>
            <p:ph type="title"/>
          </p:nvPr>
        </p:nvSpPr>
        <p:spPr>
          <a:xfrm>
            <a:off x="457200" y="1"/>
            <a:ext cx="8229600" cy="1142983"/>
          </a:xfrm>
        </p:spPr>
        <p:txBody>
          <a:bodyPr/>
          <a:lstStyle/>
          <a:p>
            <a:r>
              <a:rPr lang="en-US" sz="5400" b="1" dirty="0" smtClean="0"/>
              <a:t>Lung tumors</a:t>
            </a:r>
            <a:endParaRPr lang="ar-JO" sz="5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cstate="print"/>
          <a:stretch>
            <a:fillRect/>
          </a:stretch>
        </p:blipFill>
        <p:spPr>
          <a:xfrm>
            <a:off x="2805112" y="1862931"/>
            <a:ext cx="3533775" cy="3762375"/>
          </a:xfrm>
          <a:noFill/>
        </p:spPr>
      </p:pic>
      <p:sp>
        <p:nvSpPr>
          <p:cNvPr id="6146" name="Title 1"/>
          <p:cNvSpPr>
            <a:spLocks noGrp="1"/>
          </p:cNvSpPr>
          <p:nvPr>
            <p:ph type="title"/>
          </p:nvPr>
        </p:nvSpPr>
        <p:spPr>
          <a:xfrm>
            <a:off x="0" y="0"/>
            <a:ext cx="9144000" cy="1500188"/>
          </a:xfrm>
        </p:spPr>
        <p:txBody>
          <a:bodyPr>
            <a:normAutofit fontScale="90000"/>
          </a:bodyPr>
          <a:lstStyle/>
          <a:p>
            <a:r>
              <a:rPr lang="en-US" sz="3600" b="1" u="sng" dirty="0" smtClean="0">
                <a:latin typeface="Times New Roman" pitchFamily="18" charset="0"/>
                <a:cs typeface="Times New Roman" pitchFamily="18" charset="0"/>
              </a:rPr>
              <a:t>Pulmonary </a:t>
            </a:r>
            <a:r>
              <a:rPr lang="en-US" sz="3600" b="1" u="sng" dirty="0" err="1" smtClean="0">
                <a:latin typeface="Times New Roman" pitchFamily="18" charset="0"/>
                <a:cs typeface="Times New Roman" pitchFamily="18" charset="0"/>
              </a:rPr>
              <a:t>Hamartoma</a:t>
            </a:r>
            <a:r>
              <a:rPr lang="en-US" sz="3600" b="1" u="sng" dirty="0" smtClean="0">
                <a:latin typeface="Times New Roman" pitchFamily="18" charset="0"/>
                <a:cs typeface="Times New Roman" pitchFamily="18" charset="0"/>
              </a:rPr>
              <a:t>: Coin lesion.</a:t>
            </a:r>
            <a:br>
              <a:rPr lang="en-US" sz="3600" b="1" u="sng"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(Popcorn calcification)</a:t>
            </a:r>
            <a:r>
              <a:rPr lang="en-US" sz="3600" b="1" u="sng" dirty="0" smtClean="0">
                <a:latin typeface="Times New Roman" pitchFamily="18" charset="0"/>
                <a:cs typeface="Times New Roman" pitchFamily="18" charset="0"/>
              </a:rPr>
              <a:t/>
            </a:r>
            <a:br>
              <a:rPr lang="en-US" sz="3600" b="1" u="sng" dirty="0" smtClean="0">
                <a:latin typeface="Times New Roman" pitchFamily="18" charset="0"/>
                <a:cs typeface="Times New Roman" pitchFamily="18" charset="0"/>
              </a:rPr>
            </a:br>
            <a:endParaRPr lang="ar-JO" sz="3600"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C:\Users\Mohammed\Desktop\220px-Hamartoma_of_the_lung.jpg"/>
          <p:cNvPicPr>
            <a:picLocks noGrp="1" noChangeAspect="1" noChangeArrowheads="1"/>
          </p:cNvPicPr>
          <p:nvPr>
            <p:ph idx="1"/>
          </p:nvPr>
        </p:nvPicPr>
        <p:blipFill>
          <a:blip r:embed="rId2" cstate="print"/>
          <a:srcRect/>
          <a:stretch>
            <a:fillRect/>
          </a:stretch>
        </p:blipFill>
        <p:spPr>
          <a:xfrm>
            <a:off x="0" y="1928813"/>
            <a:ext cx="4357688" cy="4929187"/>
          </a:xfrm>
          <a:noFill/>
        </p:spPr>
      </p:pic>
      <p:sp>
        <p:nvSpPr>
          <p:cNvPr id="7170" name="Title 1"/>
          <p:cNvSpPr>
            <a:spLocks noGrp="1"/>
          </p:cNvSpPr>
          <p:nvPr>
            <p:ph type="title"/>
          </p:nvPr>
        </p:nvSpPr>
        <p:spPr>
          <a:xfrm>
            <a:off x="0" y="0"/>
            <a:ext cx="9144000" cy="1785938"/>
          </a:xfrm>
        </p:spPr>
        <p:txBody>
          <a:bodyPr>
            <a:normAutofit fontScale="90000"/>
          </a:bodyPr>
          <a:lstStyle/>
          <a:p>
            <a:pPr algn="l"/>
            <a:r>
              <a:rPr lang="en-US" sz="4000" b="1" u="sng" dirty="0" smtClean="0">
                <a:solidFill>
                  <a:srgbClr val="BE06A4"/>
                </a:solidFill>
                <a:latin typeface="Times New Roman" pitchFamily="18" charset="0"/>
                <a:cs typeface="Times New Roman" pitchFamily="18" charset="0"/>
              </a:rPr>
              <a:t>Parenchymal </a:t>
            </a:r>
            <a:r>
              <a:rPr lang="en-US" sz="4000" b="1" u="sng" dirty="0" err="1" smtClean="0">
                <a:solidFill>
                  <a:srgbClr val="BE06A4"/>
                </a:solidFill>
                <a:latin typeface="Times New Roman" pitchFamily="18" charset="0"/>
                <a:cs typeface="Times New Roman" pitchFamily="18" charset="0"/>
              </a:rPr>
              <a:t>hamartoma</a:t>
            </a:r>
            <a:r>
              <a:rPr lang="en-US" sz="4000" b="1" u="sng" dirty="0" smtClean="0">
                <a:solidFill>
                  <a:srgbClr val="BE06A4"/>
                </a:solidFill>
                <a:latin typeface="Times New Roman" pitchFamily="18" charset="0"/>
                <a:cs typeface="Times New Roman" pitchFamily="18" charset="0"/>
              </a:rPr>
              <a:t> of the lung. </a:t>
            </a:r>
            <a:r>
              <a:rPr lang="en-US" sz="3200" b="1" u="sng" dirty="0" smtClean="0">
                <a:latin typeface="Times New Roman" pitchFamily="18" charset="0"/>
                <a:cs typeface="Times New Roman" pitchFamily="18" charset="0"/>
              </a:rPr>
              <a:t/>
            </a:r>
            <a:br>
              <a:rPr lang="en-US" sz="3200" b="1" u="sng"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Typical feature: Well-circumscribed mass with variegated yellow and white appearance due to fat and cartilage  content.</a:t>
            </a:r>
            <a:endParaRPr lang="ar-JO" sz="3200" b="1" dirty="0" smtClean="0">
              <a:latin typeface="Times New Roman" pitchFamily="18" charset="0"/>
              <a:cs typeface="Times New Roman" pitchFamily="18" charset="0"/>
            </a:endParaRPr>
          </a:p>
        </p:txBody>
      </p:sp>
      <p:pic>
        <p:nvPicPr>
          <p:cNvPr id="7172" name="Picture 3" descr="C:\Users\Mohammed\Desktop\800px-Pulmonary_hamartoma_-_high_mag.jpg"/>
          <p:cNvPicPr>
            <a:picLocks noChangeAspect="1" noChangeArrowheads="1"/>
          </p:cNvPicPr>
          <p:nvPr/>
        </p:nvPicPr>
        <p:blipFill>
          <a:blip r:embed="rId3" cstate="print"/>
          <a:srcRect/>
          <a:stretch>
            <a:fillRect/>
          </a:stretch>
        </p:blipFill>
        <p:spPr bwMode="auto">
          <a:xfrm>
            <a:off x="4046538" y="1928813"/>
            <a:ext cx="5097462" cy="492918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0" y="0"/>
            <a:ext cx="9572625" cy="7715280"/>
          </a:xfrm>
        </p:spPr>
        <p:txBody>
          <a:bodyPr/>
          <a:lstStyle/>
          <a:p>
            <a:pPr algn="l" rtl="0"/>
            <a:endParaRPr lang="en-US" sz="3600" b="1" u="sng" dirty="0" smtClean="0">
              <a:solidFill>
                <a:srgbClr val="FFFFFF"/>
              </a:solidFill>
              <a:latin typeface="Times New Roman" pitchFamily="18" charset="0"/>
              <a:cs typeface="Times New Roman" pitchFamily="18" charset="0"/>
            </a:endParaRPr>
          </a:p>
          <a:p>
            <a:pPr marL="0" indent="0" algn="l" rtl="0">
              <a:buNone/>
            </a:pPr>
            <a:r>
              <a:rPr lang="en-US" sz="3600" b="1" u="sng" dirty="0" smtClean="0">
                <a:solidFill>
                  <a:srgbClr val="BE06A4"/>
                </a:solidFill>
                <a:latin typeface="Times New Roman" pitchFamily="18" charset="0"/>
                <a:cs typeface="Times New Roman" pitchFamily="18" charset="0"/>
              </a:rPr>
              <a:t>Carcinoma of the lung (lung cancer):</a:t>
            </a:r>
            <a:endParaRPr lang="ar-JO" sz="3600" b="1" u="sng" dirty="0" smtClean="0">
              <a:solidFill>
                <a:srgbClr val="BE06A4"/>
              </a:solidFill>
              <a:latin typeface="Times New Roman" pitchFamily="18" charset="0"/>
              <a:cs typeface="Times New Roman" pitchFamily="18" charset="0"/>
            </a:endParaRPr>
          </a:p>
          <a:p>
            <a:pPr marL="0" indent="0" algn="l" rtl="0">
              <a:buNone/>
            </a:pPr>
            <a:r>
              <a:rPr lang="en-US" b="1" dirty="0" smtClean="0">
                <a:latin typeface="Times New Roman" pitchFamily="18" charset="0"/>
                <a:cs typeface="Times New Roman" pitchFamily="18" charset="0"/>
              </a:rPr>
              <a:t>Four major </a:t>
            </a:r>
            <a:r>
              <a:rPr lang="en-US" b="1" dirty="0" err="1" smtClean="0">
                <a:latin typeface="Times New Roman" pitchFamily="18" charset="0"/>
                <a:cs typeface="Times New Roman" pitchFamily="18" charset="0"/>
              </a:rPr>
              <a:t>histologic</a:t>
            </a:r>
            <a:r>
              <a:rPr lang="en-US" b="1" dirty="0" smtClean="0">
                <a:latin typeface="Times New Roman" pitchFamily="18" charset="0"/>
                <a:cs typeface="Times New Roman" pitchFamily="18" charset="0"/>
              </a:rPr>
              <a:t> types:</a:t>
            </a:r>
          </a:p>
          <a:p>
            <a:pPr marL="0" indent="0" algn="l" rtl="0">
              <a:buNone/>
            </a:pPr>
            <a:endParaRPr lang="en-US" b="1" dirty="0" smtClean="0">
              <a:latin typeface="Times New Roman" pitchFamily="18" charset="0"/>
              <a:cs typeface="Times New Roman" pitchFamily="18" charset="0"/>
            </a:endParaRPr>
          </a:p>
          <a:p>
            <a:pPr marL="0" indent="0" algn="l" rtl="0">
              <a:buNone/>
            </a:pPr>
            <a:r>
              <a:rPr lang="en-US" b="1" dirty="0" smtClean="0">
                <a:latin typeface="Times New Roman" pitchFamily="18" charset="0"/>
                <a:cs typeface="Times New Roman" pitchFamily="18" charset="0"/>
              </a:rPr>
              <a:t>1- </a:t>
            </a:r>
            <a:r>
              <a:rPr lang="en-US" b="1" dirty="0" err="1" smtClean="0">
                <a:latin typeface="Times New Roman" pitchFamily="18" charset="0"/>
                <a:cs typeface="Times New Roman" pitchFamily="18" charset="0"/>
              </a:rPr>
              <a:t>Squamous</a:t>
            </a:r>
            <a:r>
              <a:rPr lang="en-US" b="1" dirty="0" smtClean="0">
                <a:latin typeface="Times New Roman" pitchFamily="18" charset="0"/>
                <a:cs typeface="Times New Roman" pitchFamily="18" charset="0"/>
              </a:rPr>
              <a:t> cell carcinoma. </a:t>
            </a:r>
          </a:p>
          <a:p>
            <a:pPr marL="0" indent="0" algn="l" rtl="0">
              <a:buNone/>
            </a:pPr>
            <a:r>
              <a:rPr lang="en-US" b="1" dirty="0" smtClean="0">
                <a:latin typeface="Times New Roman" pitchFamily="18" charset="0"/>
                <a:cs typeface="Times New Roman" pitchFamily="18" charset="0"/>
              </a:rPr>
              <a:t>2- </a:t>
            </a:r>
            <a:r>
              <a:rPr lang="en-US" b="1" dirty="0" err="1" smtClean="0">
                <a:latin typeface="Times New Roman" pitchFamily="18" charset="0"/>
                <a:cs typeface="Times New Roman" pitchFamily="18" charset="0"/>
              </a:rPr>
              <a:t>Adenocarcinoma</a:t>
            </a:r>
            <a:r>
              <a:rPr lang="en-US" b="1" dirty="0" smtClean="0">
                <a:latin typeface="Times New Roman" pitchFamily="18" charset="0"/>
                <a:cs typeface="Times New Roman" pitchFamily="18" charset="0"/>
              </a:rPr>
              <a:t>.</a:t>
            </a:r>
          </a:p>
          <a:p>
            <a:pPr marL="0" indent="0" algn="l" rtl="0">
              <a:buNone/>
            </a:pPr>
            <a:r>
              <a:rPr lang="en-US" b="1" dirty="0" smtClean="0">
                <a:latin typeface="Times New Roman" pitchFamily="18" charset="0"/>
                <a:cs typeface="Times New Roman" pitchFamily="18" charset="0"/>
              </a:rPr>
              <a:t>3- Small cell carcinoma.</a:t>
            </a:r>
          </a:p>
          <a:p>
            <a:pPr marL="0" indent="0" algn="l" rtl="0">
              <a:buNone/>
            </a:pPr>
            <a:r>
              <a:rPr lang="en-US" b="1" dirty="0" smtClean="0">
                <a:latin typeface="Times New Roman" pitchFamily="18" charset="0"/>
                <a:cs typeface="Times New Roman" pitchFamily="18" charset="0"/>
              </a:rPr>
              <a:t>4- Large cell carcinoma. </a:t>
            </a:r>
          </a:p>
          <a:p>
            <a:pPr algn="l" rtl="0"/>
            <a:endParaRPr lang="en-US" b="1" dirty="0" smtClean="0">
              <a:latin typeface="Times New Roman" pitchFamily="18" charset="0"/>
              <a:cs typeface="Times New Roman" pitchFamily="18" charset="0"/>
            </a:endParaRPr>
          </a:p>
          <a:p>
            <a:pPr algn="l" rtl="0"/>
            <a:endParaRPr lang="en-US" b="1" dirty="0" smtClean="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C:\Users\Mohammed\Desktop\Lung-Cancer-Infograph.jpg"/>
          <p:cNvPicPr>
            <a:picLocks noGrp="1" noChangeAspect="1" noChangeArrowheads="1"/>
          </p:cNvPicPr>
          <p:nvPr>
            <p:ph idx="1"/>
          </p:nvPr>
        </p:nvPicPr>
        <p:blipFill>
          <a:blip r:embed="rId2" cstate="print"/>
          <a:srcRect/>
          <a:stretch>
            <a:fillRect/>
          </a:stretch>
        </p:blipFill>
        <p:spPr>
          <a:xfrm>
            <a:off x="0" y="0"/>
            <a:ext cx="9358313" cy="6858000"/>
          </a:xfrm>
          <a:noFill/>
        </p:spPr>
      </p:pic>
      <p:sp>
        <p:nvSpPr>
          <p:cNvPr id="4098" name="Title 1"/>
          <p:cNvSpPr>
            <a:spLocks noGrp="1"/>
          </p:cNvSpPr>
          <p:nvPr>
            <p:ph type="title"/>
          </p:nvPr>
        </p:nvSpPr>
        <p:spPr/>
        <p:txBody>
          <a:bodyPr/>
          <a:lstStyle/>
          <a:p>
            <a:endParaRPr lang="ar-JO"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ar-JO" smtClean="0"/>
          </a:p>
        </p:txBody>
      </p:sp>
      <p:pic>
        <p:nvPicPr>
          <p:cNvPr id="15363" name="Picture 3" descr="C:\Users\Mohammed\Desktop\squamous-cell-lung-cancer-lungevity-foundation.png"/>
          <p:cNvPicPr>
            <a:picLocks noChangeAspect="1" noChangeArrowheads="1"/>
          </p:cNvPicPr>
          <p:nvPr/>
        </p:nvPicPr>
        <p:blipFill>
          <a:blip r:embed="rId2" cstate="print"/>
          <a:srcRect/>
          <a:stretch>
            <a:fillRect/>
          </a:stretch>
        </p:blipFill>
        <p:spPr bwMode="auto">
          <a:xfrm>
            <a:off x="0" y="12700"/>
            <a:ext cx="9144000" cy="68453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p:txBody>
          <a:bodyPr/>
          <a:lstStyle/>
          <a:p>
            <a:endParaRPr lang="ar-JO" smtClean="0"/>
          </a:p>
        </p:txBody>
      </p:sp>
      <p:sp>
        <p:nvSpPr>
          <p:cNvPr id="18434" name="Title 1"/>
          <p:cNvSpPr>
            <a:spLocks noGrp="1"/>
          </p:cNvSpPr>
          <p:nvPr>
            <p:ph type="title"/>
          </p:nvPr>
        </p:nvSpPr>
        <p:spPr/>
        <p:txBody>
          <a:bodyPr/>
          <a:lstStyle/>
          <a:p>
            <a:endParaRPr lang="ar-JO" smtClean="0"/>
          </a:p>
        </p:txBody>
      </p:sp>
      <p:pic>
        <p:nvPicPr>
          <p:cNvPr id="1843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7" name="Rectangle 4"/>
          <p:cNvSpPr>
            <a:spLocks noChangeArrowheads="1"/>
          </p:cNvSpPr>
          <p:nvPr/>
        </p:nvSpPr>
        <p:spPr bwMode="auto">
          <a:xfrm>
            <a:off x="0" y="0"/>
            <a:ext cx="555625" cy="708025"/>
          </a:xfrm>
          <a:prstGeom prst="rect">
            <a:avLst/>
          </a:prstGeom>
          <a:noFill/>
          <a:ln w="9525">
            <a:noFill/>
            <a:miter lim="800000"/>
            <a:headEnd/>
            <a:tailEnd/>
          </a:ln>
        </p:spPr>
        <p:txBody>
          <a:bodyPr>
            <a:spAutoFit/>
          </a:bodyPr>
          <a:lstStyle/>
          <a:p>
            <a:r>
              <a:rPr lang="en-US" sz="4000" b="1">
                <a:solidFill>
                  <a:srgbClr val="7030A0"/>
                </a:solidFill>
                <a:latin typeface="Times New Roman" pitchFamily="18" charset="0"/>
                <a:cs typeface="Times New Roman" pitchFamily="18" charset="0"/>
              </a:rPr>
              <a:t>A</a:t>
            </a:r>
            <a:endParaRPr lang="ar-JO" sz="4000">
              <a:solidFill>
                <a:srgbClr val="7030A0"/>
              </a:solidFill>
            </a:endParaRPr>
          </a:p>
        </p:txBody>
      </p:sp>
      <p:sp>
        <p:nvSpPr>
          <p:cNvPr id="18438" name="Rectangle 5"/>
          <p:cNvSpPr>
            <a:spLocks noChangeArrowheads="1"/>
          </p:cNvSpPr>
          <p:nvPr/>
        </p:nvSpPr>
        <p:spPr bwMode="auto">
          <a:xfrm>
            <a:off x="3143250" y="0"/>
            <a:ext cx="525463" cy="708025"/>
          </a:xfrm>
          <a:prstGeom prst="rect">
            <a:avLst/>
          </a:prstGeom>
          <a:noFill/>
          <a:ln w="9525">
            <a:noFill/>
            <a:miter lim="800000"/>
            <a:headEnd/>
            <a:tailEnd/>
          </a:ln>
        </p:spPr>
        <p:txBody>
          <a:bodyPr wrap="none">
            <a:spAutoFit/>
          </a:bodyPr>
          <a:lstStyle/>
          <a:p>
            <a:r>
              <a:rPr lang="en-US" sz="4000" b="1">
                <a:solidFill>
                  <a:srgbClr val="7030A0"/>
                </a:solidFill>
                <a:latin typeface="Times New Roman" pitchFamily="18" charset="0"/>
                <a:cs typeface="Times New Roman" pitchFamily="18" charset="0"/>
              </a:rPr>
              <a:t>B</a:t>
            </a:r>
            <a:endParaRPr lang="ar-JO" sz="4000">
              <a:solidFill>
                <a:srgbClr val="7030A0"/>
              </a:solidFill>
            </a:endParaRPr>
          </a:p>
        </p:txBody>
      </p:sp>
      <p:sp>
        <p:nvSpPr>
          <p:cNvPr id="18439" name="Rectangle 6"/>
          <p:cNvSpPr>
            <a:spLocks noChangeArrowheads="1"/>
          </p:cNvSpPr>
          <p:nvPr/>
        </p:nvSpPr>
        <p:spPr bwMode="auto">
          <a:xfrm>
            <a:off x="6143625" y="0"/>
            <a:ext cx="555625" cy="708025"/>
          </a:xfrm>
          <a:prstGeom prst="rect">
            <a:avLst/>
          </a:prstGeom>
          <a:noFill/>
          <a:ln w="9525">
            <a:noFill/>
            <a:miter lim="800000"/>
            <a:headEnd/>
            <a:tailEnd/>
          </a:ln>
        </p:spPr>
        <p:txBody>
          <a:bodyPr wrap="none">
            <a:spAutoFit/>
          </a:bodyPr>
          <a:lstStyle/>
          <a:p>
            <a:r>
              <a:rPr lang="en-US" sz="4000" b="1">
                <a:solidFill>
                  <a:srgbClr val="7030A0"/>
                </a:solidFill>
                <a:latin typeface="Times New Roman" pitchFamily="18" charset="0"/>
                <a:cs typeface="Times New Roman" pitchFamily="18" charset="0"/>
              </a:rPr>
              <a:t>C</a:t>
            </a:r>
            <a:endParaRPr lang="ar-JO" sz="4000">
              <a:solidFill>
                <a:srgbClr val="7030A0"/>
              </a:solidFill>
            </a:endParaRPr>
          </a:p>
        </p:txBody>
      </p:sp>
      <p:sp>
        <p:nvSpPr>
          <p:cNvPr id="18440" name="Rectangle 7"/>
          <p:cNvSpPr>
            <a:spLocks noChangeArrowheads="1"/>
          </p:cNvSpPr>
          <p:nvPr/>
        </p:nvSpPr>
        <p:spPr bwMode="auto">
          <a:xfrm>
            <a:off x="0" y="3429000"/>
            <a:ext cx="555625" cy="708025"/>
          </a:xfrm>
          <a:prstGeom prst="rect">
            <a:avLst/>
          </a:prstGeom>
          <a:noFill/>
          <a:ln w="9525">
            <a:noFill/>
            <a:miter lim="800000"/>
            <a:headEnd/>
            <a:tailEnd/>
          </a:ln>
        </p:spPr>
        <p:txBody>
          <a:bodyPr wrap="none">
            <a:spAutoFit/>
          </a:bodyPr>
          <a:lstStyle/>
          <a:p>
            <a:r>
              <a:rPr lang="en-US" sz="4000" b="1">
                <a:solidFill>
                  <a:srgbClr val="7030A0"/>
                </a:solidFill>
                <a:latin typeface="Times New Roman" pitchFamily="18" charset="0"/>
                <a:cs typeface="Times New Roman" pitchFamily="18" charset="0"/>
              </a:rPr>
              <a:t>D</a:t>
            </a:r>
            <a:endParaRPr lang="ar-JO" sz="4000">
              <a:solidFill>
                <a:srgbClr val="7030A0"/>
              </a:solidFill>
            </a:endParaRPr>
          </a:p>
        </p:txBody>
      </p:sp>
      <p:sp>
        <p:nvSpPr>
          <p:cNvPr id="18441" name="Rectangle 8"/>
          <p:cNvSpPr>
            <a:spLocks noChangeArrowheads="1"/>
          </p:cNvSpPr>
          <p:nvPr/>
        </p:nvSpPr>
        <p:spPr bwMode="auto">
          <a:xfrm>
            <a:off x="5715000" y="3429000"/>
            <a:ext cx="407988" cy="708025"/>
          </a:xfrm>
          <a:prstGeom prst="rect">
            <a:avLst/>
          </a:prstGeom>
          <a:noFill/>
          <a:ln w="9525">
            <a:noFill/>
            <a:miter lim="800000"/>
            <a:headEnd/>
            <a:tailEnd/>
          </a:ln>
        </p:spPr>
        <p:txBody>
          <a:bodyPr>
            <a:spAutoFit/>
          </a:bodyPr>
          <a:lstStyle/>
          <a:p>
            <a:r>
              <a:rPr lang="en-US" sz="4000" b="1">
                <a:solidFill>
                  <a:srgbClr val="7030A0"/>
                </a:solidFill>
                <a:latin typeface="Times New Roman" pitchFamily="18" charset="0"/>
                <a:cs typeface="Times New Roman" pitchFamily="18" charset="0"/>
              </a:rPr>
              <a:t>E</a:t>
            </a:r>
            <a:endParaRPr lang="ar-JO" sz="4000">
              <a:solidFill>
                <a:srgbClr val="7030A0"/>
              </a:solidFill>
            </a:endParaRPr>
          </a:p>
        </p:txBody>
      </p:sp>
      <p:sp>
        <p:nvSpPr>
          <p:cNvPr id="18442" name="Rectangle 9"/>
          <p:cNvSpPr>
            <a:spLocks noChangeArrowheads="1"/>
          </p:cNvSpPr>
          <p:nvPr/>
        </p:nvSpPr>
        <p:spPr bwMode="auto">
          <a:xfrm>
            <a:off x="8286750" y="6149975"/>
            <a:ext cx="639763" cy="708025"/>
          </a:xfrm>
          <a:prstGeom prst="rect">
            <a:avLst/>
          </a:prstGeom>
          <a:noFill/>
          <a:ln w="9525">
            <a:noFill/>
            <a:miter lim="800000"/>
            <a:headEnd/>
            <a:tailEnd/>
          </a:ln>
        </p:spPr>
        <p:txBody>
          <a:bodyPr>
            <a:spAutoFit/>
          </a:bodyPr>
          <a:lstStyle/>
          <a:p>
            <a:r>
              <a:rPr lang="en-US" sz="4000" b="1">
                <a:solidFill>
                  <a:srgbClr val="7030A0"/>
                </a:solidFill>
                <a:latin typeface="Times New Roman" pitchFamily="18" charset="0"/>
                <a:cs typeface="Times New Roman" pitchFamily="18" charset="0"/>
              </a:rPr>
              <a:t>F</a:t>
            </a:r>
            <a:endParaRPr lang="ar-JO" sz="4000">
              <a:solidFill>
                <a:srgbClr val="7030A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0" y="0"/>
            <a:ext cx="9358313" cy="6858000"/>
          </a:xfrm>
        </p:spPr>
        <p:txBody>
          <a:bodyPr/>
          <a:lstStyle/>
          <a:p>
            <a:pPr marL="0" indent="0" algn="l" rtl="0">
              <a:buNone/>
            </a:pPr>
            <a:r>
              <a:rPr lang="en-US" b="1" dirty="0" smtClean="0">
                <a:solidFill>
                  <a:srgbClr val="BE06A4"/>
                </a:solidFill>
                <a:latin typeface="Times New Roman" pitchFamily="18" charset="0"/>
                <a:cs typeface="Times New Roman" pitchFamily="18" charset="0"/>
              </a:rPr>
              <a:t>Precursor lesions of </a:t>
            </a:r>
            <a:r>
              <a:rPr lang="en-US" b="1" dirty="0" err="1" smtClean="0">
                <a:solidFill>
                  <a:srgbClr val="BE06A4"/>
                </a:solidFill>
                <a:latin typeface="Times New Roman" pitchFamily="18" charset="0"/>
                <a:cs typeface="Times New Roman" pitchFamily="18" charset="0"/>
              </a:rPr>
              <a:t>squamous</a:t>
            </a:r>
            <a:r>
              <a:rPr lang="en-US" b="1" dirty="0" smtClean="0">
                <a:solidFill>
                  <a:srgbClr val="BE06A4"/>
                </a:solidFill>
                <a:latin typeface="Times New Roman" pitchFamily="18" charset="0"/>
                <a:cs typeface="Times New Roman" pitchFamily="18" charset="0"/>
              </a:rPr>
              <a:t> cell carcinomas  precedes the appearance of invasive tumor by years. </a:t>
            </a:r>
          </a:p>
          <a:p>
            <a:pPr marL="0" indent="0" algn="l" rtl="0">
              <a:buNone/>
            </a:pPr>
            <a:r>
              <a:rPr lang="en-US" b="1" dirty="0" smtClean="0">
                <a:latin typeface="Times New Roman" pitchFamily="18" charset="0"/>
                <a:cs typeface="Times New Roman" pitchFamily="18" charset="0"/>
              </a:rPr>
              <a:t>A–C, Some of the earliest mild changes in smoking-damaged respiratory epithelium include:</a:t>
            </a:r>
          </a:p>
          <a:p>
            <a:pPr marL="0" indent="0" algn="l" rtl="0">
              <a:buNone/>
            </a:pPr>
            <a:r>
              <a:rPr lang="en-US" b="1" dirty="0" smtClean="0">
                <a:latin typeface="Times New Roman" pitchFamily="18" charset="0"/>
                <a:cs typeface="Times New Roman" pitchFamily="18" charset="0"/>
              </a:rPr>
              <a:t>A. Goblet cell hyperplasia.</a:t>
            </a:r>
          </a:p>
          <a:p>
            <a:pPr marL="0" indent="0" algn="l" rtl="0">
              <a:buNone/>
            </a:pPr>
            <a:r>
              <a:rPr lang="en-US" b="1" dirty="0" smtClean="0">
                <a:latin typeface="Times New Roman" pitchFamily="18" charset="0"/>
                <a:cs typeface="Times New Roman" pitchFamily="18" charset="0"/>
              </a:rPr>
              <a:t>B. Basal cell hyperplasia.</a:t>
            </a:r>
          </a:p>
          <a:p>
            <a:pPr marL="0" indent="0" algn="l" rtl="0">
              <a:buNone/>
            </a:pPr>
            <a:r>
              <a:rPr lang="en-US" b="1" dirty="0" smtClean="0">
                <a:latin typeface="Times New Roman" pitchFamily="18" charset="0"/>
                <a:cs typeface="Times New Roman" pitchFamily="18" charset="0"/>
              </a:rPr>
              <a:t>C. </a:t>
            </a:r>
            <a:r>
              <a:rPr lang="en-US" b="1" dirty="0" err="1" smtClean="0">
                <a:latin typeface="Times New Roman" pitchFamily="18" charset="0"/>
                <a:cs typeface="Times New Roman" pitchFamily="18" charset="0"/>
              </a:rPr>
              <a:t>Squamous</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metaplasia</a:t>
            </a:r>
            <a:r>
              <a:rPr lang="en-US" b="1" dirty="0" smtClean="0">
                <a:latin typeface="Times New Roman" pitchFamily="18" charset="0"/>
                <a:cs typeface="Times New Roman" pitchFamily="18" charset="0"/>
              </a:rPr>
              <a:t>. </a:t>
            </a:r>
          </a:p>
          <a:p>
            <a:pPr marL="0" indent="0" algn="l" rtl="0">
              <a:buNone/>
            </a:pPr>
            <a:r>
              <a:rPr lang="en-US" b="1" dirty="0" smtClean="0">
                <a:latin typeface="Times New Roman" pitchFamily="18" charset="0"/>
                <a:cs typeface="Times New Roman" pitchFamily="18" charset="0"/>
              </a:rPr>
              <a:t>D. </a:t>
            </a:r>
            <a:r>
              <a:rPr lang="en-US" b="1" dirty="0" err="1" smtClean="0">
                <a:latin typeface="Times New Roman" pitchFamily="18" charset="0"/>
                <a:cs typeface="Times New Roman" pitchFamily="18" charset="0"/>
              </a:rPr>
              <a:t>Squamous</a:t>
            </a:r>
            <a:r>
              <a:rPr lang="en-US" b="1" dirty="0" smtClean="0">
                <a:latin typeface="Times New Roman" pitchFamily="18" charset="0"/>
                <a:cs typeface="Times New Roman" pitchFamily="18" charset="0"/>
              </a:rPr>
              <a:t> dysplasia: Disordered </a:t>
            </a:r>
            <a:r>
              <a:rPr lang="en-US" b="1" dirty="0" err="1" smtClean="0">
                <a:latin typeface="Times New Roman" pitchFamily="18" charset="0"/>
                <a:cs typeface="Times New Roman" pitchFamily="18" charset="0"/>
              </a:rPr>
              <a:t>squamus</a:t>
            </a:r>
            <a:r>
              <a:rPr lang="en-US" b="1" dirty="0" smtClean="0">
                <a:latin typeface="Times New Roman" pitchFamily="18" charset="0"/>
                <a:cs typeface="Times New Roman" pitchFamily="18" charset="0"/>
              </a:rPr>
              <a:t> epithelium, loss of nuclear polarity, nuclear </a:t>
            </a:r>
            <a:r>
              <a:rPr lang="en-US" b="1" dirty="0" err="1" smtClean="0">
                <a:latin typeface="Times New Roman" pitchFamily="18" charset="0"/>
                <a:cs typeface="Times New Roman" pitchFamily="18" charset="0"/>
              </a:rPr>
              <a:t>hyperchromasia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pleomorphism</a:t>
            </a:r>
            <a:r>
              <a:rPr lang="en-US" b="1" dirty="0" smtClean="0">
                <a:latin typeface="Times New Roman" pitchFamily="18" charset="0"/>
                <a:cs typeface="Times New Roman" pitchFamily="18" charset="0"/>
              </a:rPr>
              <a:t>, and mitotic figures.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0" y="0"/>
            <a:ext cx="9144000" cy="6858000"/>
          </a:xfrm>
        </p:spPr>
        <p:txBody>
          <a:bodyPr/>
          <a:lstStyle/>
          <a:p>
            <a:pPr algn="l" rtl="0"/>
            <a:r>
              <a:rPr lang="en-US" b="1" dirty="0" smtClean="0">
                <a:latin typeface="Times New Roman" pitchFamily="18" charset="0"/>
                <a:cs typeface="Times New Roman" pitchFamily="18" charset="0"/>
              </a:rPr>
              <a:t>E and F:</a:t>
            </a:r>
          </a:p>
          <a:p>
            <a:pPr marL="0" indent="0" algn="l" rtl="0">
              <a:buNone/>
            </a:pP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Squamous</a:t>
            </a:r>
            <a:r>
              <a:rPr lang="en-US" b="1" dirty="0" smtClean="0">
                <a:latin typeface="Times New Roman" pitchFamily="18" charset="0"/>
                <a:cs typeface="Times New Roman" pitchFamily="18" charset="0"/>
              </a:rPr>
              <a:t> dysplasia progress through the stages of mild, moderate, and severe dysplasia. </a:t>
            </a:r>
          </a:p>
          <a:p>
            <a:pPr marL="0" indent="0" algn="l" rtl="0">
              <a:buNone/>
            </a:pPr>
            <a:r>
              <a:rPr lang="en-US" b="1" dirty="0" smtClean="0">
                <a:latin typeface="Times New Roman" pitchFamily="18" charset="0"/>
                <a:cs typeface="Times New Roman" pitchFamily="18" charset="0"/>
              </a:rPr>
              <a:t>Carcinoma in situ (CIS) (E):</a:t>
            </a:r>
          </a:p>
          <a:p>
            <a:pPr marL="0" indent="0" algn="l" rtl="0">
              <a:buNone/>
            </a:pPr>
            <a:r>
              <a:rPr lang="en-US" b="1" dirty="0" smtClean="0">
                <a:latin typeface="Times New Roman" pitchFamily="18" charset="0"/>
                <a:cs typeface="Times New Roman" pitchFamily="18" charset="0"/>
              </a:rPr>
              <a:t>It is the stage immediately precedes invasive </a:t>
            </a:r>
            <a:r>
              <a:rPr lang="en-US" b="1" dirty="0" err="1" smtClean="0">
                <a:latin typeface="Times New Roman" pitchFamily="18" charset="0"/>
                <a:cs typeface="Times New Roman" pitchFamily="18" charset="0"/>
              </a:rPr>
              <a:t>squamous</a:t>
            </a:r>
            <a:r>
              <a:rPr lang="en-US" b="1" dirty="0" smtClean="0">
                <a:latin typeface="Times New Roman" pitchFamily="18" charset="0"/>
                <a:cs typeface="Times New Roman" pitchFamily="18" charset="0"/>
              </a:rPr>
              <a:t> carcinoma (F). </a:t>
            </a:r>
          </a:p>
          <a:p>
            <a:pPr marL="0" indent="0" algn="l" rtl="0">
              <a:buNone/>
            </a:pPr>
            <a:endParaRPr lang="en-US" b="1" dirty="0" smtClean="0">
              <a:latin typeface="Times New Roman" pitchFamily="18" charset="0"/>
              <a:cs typeface="Times New Roman" pitchFamily="18" charset="0"/>
            </a:endParaRPr>
          </a:p>
          <a:p>
            <a:pPr algn="l" rtl="0"/>
            <a:r>
              <a:rPr lang="en-US" b="1" dirty="0" smtClean="0">
                <a:latin typeface="Times New Roman" pitchFamily="18" charset="0"/>
                <a:cs typeface="Times New Roman" pitchFamily="18" charset="0"/>
              </a:rPr>
              <a:t>The </a:t>
            </a:r>
            <a:r>
              <a:rPr lang="en-US" b="1" dirty="0" err="1" smtClean="0">
                <a:latin typeface="Times New Roman" pitchFamily="18" charset="0"/>
                <a:cs typeface="Times New Roman" pitchFamily="18" charset="0"/>
              </a:rPr>
              <a:t>cytologic</a:t>
            </a:r>
            <a:r>
              <a:rPr lang="en-US" b="1" dirty="0" smtClean="0">
                <a:latin typeface="Times New Roman" pitchFamily="18" charset="0"/>
                <a:cs typeface="Times New Roman" pitchFamily="18" charset="0"/>
              </a:rPr>
              <a:t> features of CIS are similar to those in frank carcinoma except  that in CIS there is  lack of basement membrane disruption.</a:t>
            </a:r>
          </a:p>
          <a:p>
            <a:pPr algn="l" rtl="0"/>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Unless treated, CIS progresses to invasive cancer.</a:t>
            </a:r>
            <a:endParaRPr lang="ar-JO" b="1" dirty="0" smtClean="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Grp="1" noChangeAspect="1" noChangeArrowheads="1"/>
          </p:cNvPicPr>
          <p:nvPr>
            <p:ph idx="1"/>
          </p:nvPr>
        </p:nvPicPr>
        <p:blipFill>
          <a:blip r:embed="rId2" cstate="print"/>
          <a:srcRect/>
          <a:stretch>
            <a:fillRect/>
          </a:stretch>
        </p:blipFill>
        <p:spPr>
          <a:xfrm>
            <a:off x="-23813" y="2214563"/>
            <a:ext cx="9167813" cy="4625975"/>
          </a:xfrm>
          <a:noFill/>
        </p:spPr>
      </p:pic>
      <p:sp>
        <p:nvSpPr>
          <p:cNvPr id="21506" name="Title 1"/>
          <p:cNvSpPr>
            <a:spLocks noGrp="1"/>
          </p:cNvSpPr>
          <p:nvPr>
            <p:ph type="title"/>
          </p:nvPr>
        </p:nvSpPr>
        <p:spPr>
          <a:xfrm>
            <a:off x="0" y="642938"/>
            <a:ext cx="9144000" cy="1571625"/>
          </a:xfrm>
        </p:spPr>
        <p:txBody>
          <a:bodyPr>
            <a:normAutofit fontScale="90000"/>
          </a:bodyPr>
          <a:lstStyle/>
          <a:p>
            <a:pPr algn="l"/>
            <a:r>
              <a:rPr lang="en-US" sz="3200" b="1" dirty="0" smtClean="0">
                <a:solidFill>
                  <a:srgbClr val="BE06A4"/>
                </a:solidFill>
                <a:latin typeface="Times New Roman" pitchFamily="18" charset="0"/>
                <a:cs typeface="Times New Roman" pitchFamily="18" charset="0"/>
              </a:rPr>
              <a:t>Squamous cell carcinoma begins as a central (</a:t>
            </a:r>
            <a:r>
              <a:rPr lang="en-US" sz="3200" b="1" dirty="0" err="1" smtClean="0">
                <a:solidFill>
                  <a:srgbClr val="BE06A4"/>
                </a:solidFill>
                <a:latin typeface="Times New Roman" pitchFamily="18" charset="0"/>
                <a:cs typeface="Times New Roman" pitchFamily="18" charset="0"/>
              </a:rPr>
              <a:t>hilar</a:t>
            </a:r>
            <a:r>
              <a:rPr lang="en-US" sz="3200" b="1" dirty="0" smtClean="0">
                <a:solidFill>
                  <a:srgbClr val="BE06A4"/>
                </a:solidFill>
                <a:latin typeface="Times New Roman" pitchFamily="18" charset="0"/>
                <a:cs typeface="Times New Roman" pitchFamily="18" charset="0"/>
              </a:rPr>
              <a:t>) mass and grows contiguously into the peripheral parenchyma</a:t>
            </a:r>
            <a:r>
              <a:rPr lang="en-US" sz="3200" dirty="0" smtClean="0">
                <a:solidFill>
                  <a:srgbClr val="BE06A4"/>
                </a:solidFill>
                <a:latin typeface="Times New Roman" pitchFamily="18" charset="0"/>
                <a:cs typeface="Times New Roman" pitchFamily="18" charset="0"/>
              </a:rPr>
              <a:t>.</a:t>
            </a:r>
            <a:r>
              <a:rPr lang="en-US" sz="3200" b="1" dirty="0" smtClean="0">
                <a:solidFill>
                  <a:srgbClr val="BE06A4"/>
                </a:solidFill>
                <a:latin typeface="Times New Roman" pitchFamily="18" charset="0"/>
                <a:cs typeface="Times New Roman" pitchFamily="18" charset="0"/>
              </a:rPr>
              <a:t> The lesion invades surrounding pulmonary substance. </a:t>
            </a:r>
            <a:br>
              <a:rPr lang="en-US" sz="3200" b="1" dirty="0" smtClean="0">
                <a:solidFill>
                  <a:srgbClr val="BE06A4"/>
                </a:solidFill>
                <a:latin typeface="Times New Roman" pitchFamily="18" charset="0"/>
                <a:cs typeface="Times New Roman" pitchFamily="18" charset="0"/>
              </a:rPr>
            </a:br>
            <a:r>
              <a:rPr lang="en-US" sz="3200" dirty="0" smtClean="0">
                <a:solidFill>
                  <a:srgbClr val="BE06A4"/>
                </a:solidFill>
                <a:latin typeface="Times New Roman" pitchFamily="18" charset="0"/>
                <a:cs typeface="Times New Roman" pitchFamily="18" charset="0"/>
              </a:rPr>
              <a:t> </a:t>
            </a:r>
            <a:r>
              <a:rPr lang="en-US" sz="2800" dirty="0" smtClean="0">
                <a:solidFill>
                  <a:srgbClr val="BE06A4"/>
                </a:solidFill>
                <a:latin typeface="Times New Roman" pitchFamily="18" charset="0"/>
                <a:cs typeface="Times New Roman" pitchFamily="18" charset="0"/>
              </a:rPr>
              <a:t/>
            </a:r>
            <a:br>
              <a:rPr lang="en-US" sz="2800" dirty="0" smtClean="0">
                <a:solidFill>
                  <a:srgbClr val="BE06A4"/>
                </a:solidFill>
                <a:latin typeface="Times New Roman" pitchFamily="18" charset="0"/>
                <a:cs typeface="Times New Roman" pitchFamily="18" charset="0"/>
              </a:rPr>
            </a:br>
            <a:endParaRPr lang="ar-JO" sz="2800" dirty="0" smtClean="0">
              <a:solidFill>
                <a:srgbClr val="BE06A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3600" smtClean="0"/>
              <a:t> </a:t>
            </a:r>
            <a:r>
              <a:rPr lang="en-US" altLang="ar-SA" sz="2800" b="1" smtClean="0"/>
              <a:t>Types of Atelectasis :</a:t>
            </a:r>
            <a:endParaRPr lang="en-US" altLang="ar-SA" sz="2800" smtClean="0"/>
          </a:p>
        </p:txBody>
      </p:sp>
      <p:sp>
        <p:nvSpPr>
          <p:cNvPr id="6147" name="Rectangle 3"/>
          <p:cNvSpPr>
            <a:spLocks noGrp="1" noChangeArrowheads="1"/>
          </p:cNvSpPr>
          <p:nvPr>
            <p:ph sz="quarter" idx="1"/>
          </p:nvPr>
        </p:nvSpPr>
        <p:spPr>
          <a:xfrm>
            <a:off x="304800" y="1600200"/>
            <a:ext cx="5638800" cy="5257800"/>
          </a:xfrm>
        </p:spPr>
        <p:txBody>
          <a:bodyPr>
            <a:noAutofit/>
          </a:bodyPr>
          <a:lstStyle/>
          <a:p>
            <a:pPr marL="274320" indent="-274320" eaLnBrk="1" fontAlgn="auto" hangingPunct="1">
              <a:lnSpc>
                <a:spcPct val="80000"/>
              </a:lnSpc>
              <a:spcBef>
                <a:spcPts val="580"/>
              </a:spcBef>
              <a:spcAft>
                <a:spcPts val="0"/>
              </a:spcAft>
              <a:buFont typeface="Wingdings" pitchFamily="2" charset="2"/>
              <a:buNone/>
              <a:defRPr/>
            </a:pPr>
            <a:r>
              <a:rPr lang="en-US" altLang="en-US" sz="3200" dirty="0" smtClean="0"/>
              <a:t>   1-</a:t>
            </a:r>
            <a:r>
              <a:rPr lang="en-US" altLang="ar-SA" sz="3200" dirty="0" smtClean="0"/>
              <a:t>Resorption atelectasis</a:t>
            </a:r>
          </a:p>
          <a:p>
            <a:pPr marL="274320" indent="-274320" eaLnBrk="1" fontAlgn="auto" hangingPunct="1">
              <a:lnSpc>
                <a:spcPct val="80000"/>
              </a:lnSpc>
              <a:spcBef>
                <a:spcPts val="580"/>
              </a:spcBef>
              <a:spcAft>
                <a:spcPts val="0"/>
              </a:spcAft>
              <a:buFont typeface="Wingdings" pitchFamily="2" charset="2"/>
              <a:buNone/>
              <a:defRPr/>
            </a:pPr>
            <a:r>
              <a:rPr lang="en-US" altLang="ar-SA" sz="3200" dirty="0" smtClean="0"/>
              <a:t>    ( obstructive ) : </a:t>
            </a:r>
          </a:p>
          <a:p>
            <a:pPr marL="274320" indent="-274320" eaLnBrk="1" fontAlgn="auto" hangingPunct="1">
              <a:lnSpc>
                <a:spcPct val="80000"/>
              </a:lnSpc>
              <a:spcBef>
                <a:spcPts val="580"/>
              </a:spcBef>
              <a:spcAft>
                <a:spcPts val="0"/>
              </a:spcAft>
              <a:buFont typeface="Wingdings" pitchFamily="2" charset="2"/>
              <a:buNone/>
              <a:defRPr/>
            </a:pPr>
            <a:endParaRPr lang="en-US" altLang="ar-SA" sz="3200" dirty="0" smtClean="0"/>
          </a:p>
          <a:p>
            <a:pPr marL="548640" lvl="1" eaLnBrk="1" fontAlgn="auto" hangingPunct="1">
              <a:lnSpc>
                <a:spcPct val="80000"/>
              </a:lnSpc>
              <a:spcBef>
                <a:spcPts val="370"/>
              </a:spcBef>
              <a:spcAft>
                <a:spcPts val="0"/>
              </a:spcAft>
              <a:buFontTx/>
              <a:buNone/>
              <a:defRPr/>
            </a:pPr>
            <a:r>
              <a:rPr lang="en-US" altLang="ar-SA" sz="3200" dirty="0" smtClean="0"/>
              <a:t>- Foreign body </a:t>
            </a:r>
          </a:p>
          <a:p>
            <a:pPr marL="548640" lvl="1" eaLnBrk="1" fontAlgn="auto" hangingPunct="1">
              <a:lnSpc>
                <a:spcPct val="80000"/>
              </a:lnSpc>
              <a:spcBef>
                <a:spcPts val="370"/>
              </a:spcBef>
              <a:spcAft>
                <a:spcPts val="0"/>
              </a:spcAft>
              <a:buFontTx/>
              <a:buChar char="-"/>
              <a:defRPr/>
            </a:pPr>
            <a:r>
              <a:rPr lang="en-US" altLang="ar-SA" sz="3200" dirty="0" smtClean="0"/>
              <a:t>Mucus plug in asthma    &amp;</a:t>
            </a:r>
          </a:p>
          <a:p>
            <a:pPr marL="320040" lvl="1" indent="0" eaLnBrk="1" fontAlgn="auto" hangingPunct="1">
              <a:lnSpc>
                <a:spcPct val="80000"/>
              </a:lnSpc>
              <a:spcBef>
                <a:spcPts val="370"/>
              </a:spcBef>
              <a:spcAft>
                <a:spcPts val="0"/>
              </a:spcAft>
              <a:buFont typeface="Wingdings 2"/>
              <a:buNone/>
              <a:defRPr/>
            </a:pPr>
            <a:r>
              <a:rPr lang="en-US" altLang="ar-SA" sz="3200" dirty="0" smtClean="0"/>
              <a:t>chronic bronchitis</a:t>
            </a:r>
          </a:p>
          <a:p>
            <a:pPr marL="548640" lvl="1" eaLnBrk="1" fontAlgn="auto" hangingPunct="1">
              <a:lnSpc>
                <a:spcPct val="80000"/>
              </a:lnSpc>
              <a:spcBef>
                <a:spcPts val="370"/>
              </a:spcBef>
              <a:spcAft>
                <a:spcPts val="0"/>
              </a:spcAft>
              <a:buFontTx/>
              <a:buNone/>
              <a:defRPr/>
            </a:pPr>
            <a:r>
              <a:rPr lang="en-US" altLang="ar-SA" sz="3200" dirty="0" smtClean="0"/>
              <a:t>- Post  surgery</a:t>
            </a:r>
          </a:p>
          <a:p>
            <a:pPr marL="548640" lvl="1" eaLnBrk="1" fontAlgn="auto" hangingPunct="1">
              <a:lnSpc>
                <a:spcPct val="80000"/>
              </a:lnSpc>
              <a:spcBef>
                <a:spcPts val="370"/>
              </a:spcBef>
              <a:spcAft>
                <a:spcPts val="0"/>
              </a:spcAft>
              <a:buFontTx/>
              <a:buNone/>
              <a:defRPr/>
            </a:pPr>
            <a:r>
              <a:rPr lang="en-US" altLang="ar-SA" sz="3200" dirty="0" smtClean="0"/>
              <a:t>- Tumor.</a:t>
            </a:r>
          </a:p>
          <a:p>
            <a:pPr marL="274320" indent="-274320" eaLnBrk="1" fontAlgn="auto" hangingPunct="1">
              <a:lnSpc>
                <a:spcPct val="80000"/>
              </a:lnSpc>
              <a:spcBef>
                <a:spcPts val="580"/>
              </a:spcBef>
              <a:spcAft>
                <a:spcPts val="0"/>
              </a:spcAft>
              <a:buFont typeface="Wingdings" pitchFamily="2" charset="2"/>
              <a:buNone/>
              <a:defRPr/>
            </a:pPr>
            <a:r>
              <a:rPr lang="en-US" altLang="ar-SA" sz="3200" dirty="0" smtClean="0"/>
              <a:t>                </a:t>
            </a:r>
          </a:p>
          <a:p>
            <a:pPr marL="274320" indent="-274320" eaLnBrk="1" fontAlgn="auto" hangingPunct="1">
              <a:lnSpc>
                <a:spcPct val="80000"/>
              </a:lnSpc>
              <a:spcBef>
                <a:spcPts val="580"/>
              </a:spcBef>
              <a:spcAft>
                <a:spcPts val="0"/>
              </a:spcAft>
              <a:buFont typeface="Wingdings" pitchFamily="2" charset="2"/>
              <a:buNone/>
              <a:defRPr/>
            </a:pPr>
            <a:r>
              <a:rPr lang="en-US" altLang="ar-SA" sz="3200" dirty="0" smtClean="0"/>
              <a:t>    </a:t>
            </a:r>
            <a:r>
              <a:rPr lang="en-US" altLang="ar-SA" sz="3200" b="1" i="1" dirty="0" err="1" smtClean="0"/>
              <a:t>Mediastinal</a:t>
            </a:r>
            <a:r>
              <a:rPr lang="en-US" altLang="ar-SA" sz="3200" b="1" i="1" dirty="0" smtClean="0"/>
              <a:t> Shift to Same Side</a:t>
            </a:r>
          </a:p>
          <a:p>
            <a:pPr marL="274320" indent="-274320" eaLnBrk="1" fontAlgn="auto" hangingPunct="1">
              <a:lnSpc>
                <a:spcPct val="80000"/>
              </a:lnSpc>
              <a:spcBef>
                <a:spcPts val="580"/>
              </a:spcBef>
              <a:spcAft>
                <a:spcPts val="0"/>
              </a:spcAft>
              <a:buFont typeface="Wingdings" pitchFamily="2" charset="2"/>
              <a:buNone/>
              <a:defRPr/>
            </a:pPr>
            <a:r>
              <a:rPr lang="en-US" altLang="ar-SA" sz="3200" dirty="0" smtClean="0"/>
              <a:t> </a:t>
            </a:r>
          </a:p>
          <a:p>
            <a:pPr marL="274320" indent="-274320" eaLnBrk="1" fontAlgn="auto" hangingPunct="1">
              <a:lnSpc>
                <a:spcPct val="80000"/>
              </a:lnSpc>
              <a:spcBef>
                <a:spcPts val="580"/>
              </a:spcBef>
              <a:spcAft>
                <a:spcPts val="0"/>
              </a:spcAft>
              <a:buFont typeface="Wingdings" pitchFamily="2" charset="2"/>
              <a:buNone/>
              <a:defRPr/>
            </a:pPr>
            <a:r>
              <a:rPr lang="en-US" altLang="ar-SA" sz="3200" dirty="0" smtClean="0"/>
              <a:t>    </a:t>
            </a:r>
            <a:endParaRPr lang="en-US" altLang="ar-SA" sz="3200" b="1" i="1" dirty="0" smtClean="0"/>
          </a:p>
        </p:txBody>
      </p:sp>
      <p:pic>
        <p:nvPicPr>
          <p:cNvPr id="10244" name="Picture 4" descr="S01871-015-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81200"/>
            <a:ext cx="358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098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0" y="0"/>
            <a:ext cx="9144000" cy="6096000"/>
          </a:xfrm>
        </p:spPr>
        <p:txBody>
          <a:bodyPr/>
          <a:lstStyle/>
          <a:p>
            <a:pPr marL="109728" indent="0">
              <a:buNone/>
            </a:pPr>
            <a:r>
              <a:rPr lang="en-US" sz="4400" b="1" u="sng" dirty="0" smtClean="0">
                <a:latin typeface="Times New Roman" pitchFamily="18" charset="0"/>
                <a:cs typeface="Times New Roman" pitchFamily="18" charset="0"/>
              </a:rPr>
              <a:t>Histologic examination:</a:t>
            </a:r>
            <a:endParaRPr lang="en-US" b="1" dirty="0" smtClean="0">
              <a:latin typeface="Times New Roman" pitchFamily="18" charset="0"/>
              <a:cs typeface="Times New Roman" pitchFamily="18" charset="0"/>
            </a:endParaRPr>
          </a:p>
          <a:p>
            <a:pPr marL="109728" indent="0">
              <a:buNone/>
            </a:pPr>
            <a:r>
              <a:rPr lang="en-US" b="1" dirty="0" smtClean="0">
                <a:latin typeface="Times New Roman" pitchFamily="18" charset="0"/>
                <a:cs typeface="Times New Roman" pitchFamily="18" charset="0"/>
              </a:rPr>
              <a:t>These tumors range from:</a:t>
            </a:r>
          </a:p>
          <a:p>
            <a:pPr marL="109728" indent="0">
              <a:buNone/>
            </a:pPr>
            <a:r>
              <a:rPr lang="en-US" b="1" dirty="0" smtClean="0">
                <a:latin typeface="Times New Roman" pitchFamily="18" charset="0"/>
                <a:cs typeface="Times New Roman" pitchFamily="18" charset="0"/>
              </a:rPr>
              <a:t>Well differentiated squamous cell neoplasms showing keratin pearls to poorly differentiated neoplasms.</a:t>
            </a:r>
            <a:endParaRPr lang="ar-JO" b="1" dirty="0" smtClean="0">
              <a:latin typeface="Times New Roman" pitchFamily="18" charset="0"/>
              <a:cs typeface="Times New Roman" pitchFamily="18" charset="0"/>
            </a:endParaRPr>
          </a:p>
          <a:p>
            <a:pPr marL="109728" indent="0">
              <a:buNone/>
            </a:pPr>
            <a:endParaRPr lang="ar-JO" dirty="0" smtClean="0"/>
          </a:p>
        </p:txBody>
      </p:sp>
      <p:pic>
        <p:nvPicPr>
          <p:cNvPr id="22531" name="Picture 3" descr="C:\Users\Mohammed\Desktop\Lung_squamous_carcinoma 72dpi RGB.jpg"/>
          <p:cNvPicPr>
            <a:picLocks noChangeAspect="1" noChangeArrowheads="1"/>
          </p:cNvPicPr>
          <p:nvPr/>
        </p:nvPicPr>
        <p:blipFill>
          <a:blip r:embed="rId2" cstate="print"/>
          <a:srcRect/>
          <a:stretch>
            <a:fillRect/>
          </a:stretch>
        </p:blipFill>
        <p:spPr bwMode="auto">
          <a:xfrm>
            <a:off x="4429125" y="3000375"/>
            <a:ext cx="4714875" cy="3857625"/>
          </a:xfrm>
          <a:prstGeom prst="rect">
            <a:avLst/>
          </a:prstGeom>
          <a:noFill/>
          <a:ln w="9525">
            <a:noFill/>
            <a:miter lim="800000"/>
            <a:headEnd/>
            <a:tailEnd/>
          </a:ln>
        </p:spPr>
      </p:pic>
      <p:pic>
        <p:nvPicPr>
          <p:cNvPr id="22532" name="Picture 4" descr="C:\Users\Mohammed\Desktop\Squamous-cell-carcinoma-poorly-differentiated-HE-staining-200.png"/>
          <p:cNvPicPr>
            <a:picLocks noChangeAspect="1" noChangeArrowheads="1"/>
          </p:cNvPicPr>
          <p:nvPr/>
        </p:nvPicPr>
        <p:blipFill>
          <a:blip r:embed="rId3" cstate="print"/>
          <a:srcRect/>
          <a:stretch>
            <a:fillRect/>
          </a:stretch>
        </p:blipFill>
        <p:spPr bwMode="auto">
          <a:xfrm>
            <a:off x="0" y="3000375"/>
            <a:ext cx="4357688" cy="38576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Grp="1" noChangeAspect="1" noChangeArrowheads="1"/>
          </p:cNvPicPr>
          <p:nvPr>
            <p:ph idx="1"/>
          </p:nvPr>
        </p:nvPicPr>
        <p:blipFill>
          <a:blip r:embed="rId2" cstate="print"/>
          <a:stretch>
            <a:fillRect/>
          </a:stretch>
        </p:blipFill>
        <p:spPr>
          <a:xfrm>
            <a:off x="1572234" y="1481138"/>
            <a:ext cx="5999531" cy="4525962"/>
          </a:xfrm>
          <a:noFill/>
        </p:spPr>
      </p:pic>
      <p:sp>
        <p:nvSpPr>
          <p:cNvPr id="23554" name="Title 1"/>
          <p:cNvSpPr>
            <a:spLocks noGrp="1"/>
          </p:cNvSpPr>
          <p:nvPr>
            <p:ph type="title"/>
          </p:nvPr>
        </p:nvSpPr>
        <p:spPr>
          <a:xfrm>
            <a:off x="0" y="0"/>
            <a:ext cx="9144000" cy="1000125"/>
          </a:xfrm>
        </p:spPr>
        <p:txBody>
          <a:bodyPr/>
          <a:lstStyle/>
          <a:p>
            <a:pPr algn="l"/>
            <a:r>
              <a:rPr lang="en-US" sz="2800" b="1" dirty="0" smtClean="0">
                <a:solidFill>
                  <a:srgbClr val="BE06A4"/>
                </a:solidFill>
                <a:latin typeface="Times New Roman" pitchFamily="18" charset="0"/>
                <a:cs typeface="Times New Roman" pitchFamily="18" charset="0"/>
              </a:rPr>
              <a:t>Well-differentiated squamous cell carcinoma showing keratinization and pearls.</a:t>
            </a:r>
            <a:endParaRPr lang="ar-JO" sz="2800" dirty="0" smtClean="0">
              <a:solidFill>
                <a:srgbClr val="BE06A4"/>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p:txBody>
          <a:bodyPr/>
          <a:lstStyle/>
          <a:p>
            <a:endParaRPr lang="ar-JO" smtClean="0"/>
          </a:p>
        </p:txBody>
      </p:sp>
      <p:sp>
        <p:nvSpPr>
          <p:cNvPr id="26626" name="Title 1"/>
          <p:cNvSpPr>
            <a:spLocks noGrp="1"/>
          </p:cNvSpPr>
          <p:nvPr>
            <p:ph type="title"/>
          </p:nvPr>
        </p:nvSpPr>
        <p:spPr>
          <a:xfrm>
            <a:off x="0" y="0"/>
            <a:ext cx="9144000" cy="642938"/>
          </a:xfrm>
        </p:spPr>
        <p:txBody>
          <a:bodyPr/>
          <a:lstStyle/>
          <a:p>
            <a:pPr algn="l"/>
            <a:r>
              <a:rPr lang="en-US" sz="3200" b="1" dirty="0" smtClean="0">
                <a:solidFill>
                  <a:srgbClr val="BE06A4"/>
                </a:solidFill>
                <a:latin typeface="Times New Roman" pitchFamily="18" charset="0"/>
                <a:cs typeface="Times New Roman" pitchFamily="18" charset="0"/>
              </a:rPr>
              <a:t>Gland-forming  (</a:t>
            </a:r>
            <a:r>
              <a:rPr lang="en-US" sz="3200" b="1" dirty="0" err="1" smtClean="0">
                <a:solidFill>
                  <a:srgbClr val="BE06A4"/>
                </a:solidFill>
                <a:latin typeface="Times New Roman" pitchFamily="18" charset="0"/>
                <a:cs typeface="Times New Roman" pitchFamily="18" charset="0"/>
              </a:rPr>
              <a:t>Acinar</a:t>
            </a:r>
            <a:r>
              <a:rPr lang="en-US" sz="3200" b="1" dirty="0" smtClean="0">
                <a:solidFill>
                  <a:srgbClr val="BE06A4"/>
                </a:solidFill>
                <a:latin typeface="Times New Roman" pitchFamily="18" charset="0"/>
                <a:cs typeface="Times New Roman" pitchFamily="18" charset="0"/>
              </a:rPr>
              <a:t>) adenocarcinoma.</a:t>
            </a:r>
            <a:endParaRPr lang="ar-JO" sz="3200" b="1" dirty="0" smtClean="0">
              <a:solidFill>
                <a:srgbClr val="BE06A4"/>
              </a:solidFill>
              <a:latin typeface="Times New Roman" pitchFamily="18" charset="0"/>
              <a:cs typeface="Times New Roman" pitchFamily="18" charset="0"/>
            </a:endParaRPr>
          </a:p>
        </p:txBody>
      </p:sp>
      <p:pic>
        <p:nvPicPr>
          <p:cNvPr id="26628" name="Picture 5"/>
          <p:cNvPicPr>
            <a:picLocks noChangeAspect="1" noChangeArrowheads="1"/>
          </p:cNvPicPr>
          <p:nvPr/>
        </p:nvPicPr>
        <p:blipFill>
          <a:blip r:embed="rId2" cstate="print"/>
          <a:srcRect/>
          <a:stretch>
            <a:fillRect/>
          </a:stretch>
        </p:blipFill>
        <p:spPr bwMode="auto">
          <a:xfrm>
            <a:off x="0" y="785813"/>
            <a:ext cx="9144000" cy="605948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Grp="1" noChangeAspect="1" noChangeArrowheads="1"/>
          </p:cNvPicPr>
          <p:nvPr>
            <p:ph idx="1"/>
          </p:nvPr>
        </p:nvPicPr>
        <p:blipFill>
          <a:blip r:embed="rId2" cstate="print"/>
          <a:stretch>
            <a:fillRect/>
          </a:stretch>
        </p:blipFill>
        <p:spPr>
          <a:xfrm>
            <a:off x="1979712" y="2420888"/>
            <a:ext cx="4933950" cy="3800475"/>
          </a:xfrm>
          <a:noFill/>
        </p:spPr>
      </p:pic>
      <p:sp>
        <p:nvSpPr>
          <p:cNvPr id="27650" name="Title 1"/>
          <p:cNvSpPr>
            <a:spLocks noGrp="1"/>
          </p:cNvSpPr>
          <p:nvPr>
            <p:ph type="title"/>
          </p:nvPr>
        </p:nvSpPr>
        <p:spPr>
          <a:xfrm>
            <a:off x="0" y="0"/>
            <a:ext cx="9144000" cy="2714625"/>
          </a:xfrm>
        </p:spPr>
        <p:txBody>
          <a:bodyPr>
            <a:normAutofit fontScale="90000"/>
          </a:bodyPr>
          <a:lstStyle/>
          <a:p>
            <a:pPr algn="l"/>
            <a:r>
              <a:rPr lang="en-US" sz="3600" b="1" dirty="0" smtClean="0">
                <a:solidFill>
                  <a:srgbClr val="BE06A4"/>
                </a:solidFill>
                <a:latin typeface="Times New Roman" pitchFamily="18" charset="0"/>
                <a:cs typeface="Times New Roman" pitchFamily="18" charset="0"/>
              </a:rPr>
              <a:t>Adenocarcinoma</a:t>
            </a:r>
            <a:r>
              <a:rPr lang="en-US" sz="3600" dirty="0" smtClean="0">
                <a:solidFill>
                  <a:srgbClr val="BE06A4"/>
                </a:solidFill>
                <a:latin typeface="Times New Roman" pitchFamily="18" charset="0"/>
                <a:cs typeface="Times New Roman" pitchFamily="18" charset="0"/>
              </a:rPr>
              <a:t>: </a:t>
            </a:r>
            <a:r>
              <a:rPr lang="en-US" sz="3600" b="1" dirty="0" smtClean="0">
                <a:solidFill>
                  <a:srgbClr val="BE06A4"/>
                </a:solidFill>
                <a:latin typeface="Times New Roman" pitchFamily="18" charset="0"/>
                <a:cs typeface="Times New Roman" pitchFamily="18" charset="0"/>
              </a:rPr>
              <a:t>Papillary subtype:</a:t>
            </a:r>
            <a:br>
              <a:rPr lang="en-US" sz="3600" b="1" dirty="0" smtClean="0">
                <a:solidFill>
                  <a:srgbClr val="BE06A4"/>
                </a:solidFill>
                <a:latin typeface="Times New Roman" pitchFamily="18" charset="0"/>
                <a:cs typeface="Times New Roman" pitchFamily="18" charset="0"/>
              </a:rPr>
            </a:br>
            <a:r>
              <a:rPr lang="en-US" sz="2800" b="1" dirty="0" smtClean="0">
                <a:latin typeface="Times New Roman" pitchFamily="18" charset="0"/>
                <a:cs typeface="Times New Roman" pitchFamily="18" charset="0"/>
              </a:rPr>
              <a:t>Presence of papillary structures with </a:t>
            </a:r>
            <a:r>
              <a:rPr lang="en-US" sz="2800" b="1" dirty="0" err="1" smtClean="0">
                <a:latin typeface="Times New Roman" pitchFamily="18" charset="0"/>
                <a:cs typeface="Times New Roman" pitchFamily="18" charset="0"/>
              </a:rPr>
              <a:t>fibrovascular</a:t>
            </a:r>
            <a:r>
              <a:rPr lang="en-US" sz="2800" b="1" dirty="0" smtClean="0">
                <a:latin typeface="Times New Roman" pitchFamily="18" charset="0"/>
                <a:cs typeface="Times New Roman" pitchFamily="18" charset="0"/>
              </a:rPr>
              <a:t> cores lined by cuboidal to columnar neoplastic cells and replacing the alveolar lining or present within the alveolar spaces. </a:t>
            </a:r>
            <a:r>
              <a:rPr lang="en-US" dirty="0" smtClean="0">
                <a:solidFill>
                  <a:srgbClr val="BE06A4"/>
                </a:solidFill>
              </a:rPr>
              <a:t/>
            </a:r>
            <a:br>
              <a:rPr lang="en-US" dirty="0" smtClean="0">
                <a:solidFill>
                  <a:srgbClr val="BE06A4"/>
                </a:solidFill>
              </a:rPr>
            </a:br>
            <a:endParaRPr lang="ar-JO" dirty="0" smtClean="0">
              <a:solidFill>
                <a:srgbClr val="BE06A4"/>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Grp="1" noChangeAspect="1" noChangeArrowheads="1"/>
          </p:cNvPicPr>
          <p:nvPr>
            <p:ph idx="1"/>
          </p:nvPr>
        </p:nvPicPr>
        <p:blipFill>
          <a:blip r:embed="rId2" cstate="print"/>
          <a:stretch>
            <a:fillRect/>
          </a:stretch>
        </p:blipFill>
        <p:spPr>
          <a:xfrm>
            <a:off x="1259632" y="2132856"/>
            <a:ext cx="6034616" cy="4525962"/>
          </a:xfrm>
          <a:noFill/>
        </p:spPr>
      </p:pic>
      <p:sp>
        <p:nvSpPr>
          <p:cNvPr id="28674" name="Title 1"/>
          <p:cNvSpPr>
            <a:spLocks noGrp="1"/>
          </p:cNvSpPr>
          <p:nvPr>
            <p:ph type="title"/>
          </p:nvPr>
        </p:nvSpPr>
        <p:spPr>
          <a:xfrm>
            <a:off x="0" y="0"/>
            <a:ext cx="9144000" cy="2500313"/>
          </a:xfrm>
        </p:spPr>
        <p:txBody>
          <a:bodyPr>
            <a:normAutofit fontScale="90000"/>
          </a:bodyPr>
          <a:lstStyle/>
          <a:p>
            <a:pPr algn="l"/>
            <a:r>
              <a:rPr lang="en-US" sz="3600" b="1" dirty="0" smtClean="0">
                <a:solidFill>
                  <a:srgbClr val="FF99FF"/>
                </a:solidFill>
                <a:latin typeface="Times New Roman" pitchFamily="18" charset="0"/>
                <a:cs typeface="Times New Roman" pitchFamily="18" charset="0"/>
              </a:rPr>
              <a:t>Adenocarcinoma, mucinous subtype: Adenocarcinoma in situ:</a:t>
            </a:r>
            <a:r>
              <a:rPr lang="en-US" sz="3200" b="1" dirty="0" smtClean="0">
                <a:solidFill>
                  <a:srgbClr val="FFFFFF"/>
                </a:solidFill>
                <a:latin typeface="Times New Roman" pitchFamily="18" charset="0"/>
                <a:cs typeface="Times New Roman" pitchFamily="18" charset="0"/>
              </a:rPr>
              <a:t/>
            </a:r>
            <a:br>
              <a:rPr lang="en-US" sz="3200" b="1" dirty="0" smtClean="0">
                <a:solidFill>
                  <a:srgbClr val="FFFFFF"/>
                </a:solidFill>
                <a:latin typeface="Times New Roman" pitchFamily="18" charset="0"/>
                <a:cs typeface="Times New Roman" pitchFamily="18" charset="0"/>
              </a:rPr>
            </a:br>
            <a:r>
              <a:rPr lang="en-US" sz="3200" b="1" dirty="0" smtClean="0">
                <a:solidFill>
                  <a:schemeClr val="tx1"/>
                </a:solidFill>
                <a:latin typeface="Times New Roman" pitchFamily="18" charset="0"/>
                <a:cs typeface="Times New Roman" pitchFamily="18" charset="0"/>
              </a:rPr>
              <a:t>Characteristic growth of </a:t>
            </a:r>
            <a:r>
              <a:rPr lang="en-US" sz="3200" b="1" dirty="0" err="1" smtClean="0">
                <a:solidFill>
                  <a:schemeClr val="tx1"/>
                </a:solidFill>
                <a:latin typeface="Times New Roman" pitchFamily="18" charset="0"/>
                <a:cs typeface="Times New Roman" pitchFamily="18" charset="0"/>
              </a:rPr>
              <a:t>mucin</a:t>
            </a:r>
            <a:r>
              <a:rPr lang="en-US" sz="3200" b="1" dirty="0" smtClean="0">
                <a:solidFill>
                  <a:schemeClr val="tx1"/>
                </a:solidFill>
                <a:latin typeface="Times New Roman" pitchFamily="18" charset="0"/>
                <a:cs typeface="Times New Roman" pitchFamily="18" charset="0"/>
              </a:rPr>
              <a:t> forming cells along preexisting  alveolar septa, without invasion.</a:t>
            </a:r>
            <a:r>
              <a:rPr lang="en-US" sz="3200" b="1" dirty="0" smtClean="0">
                <a:solidFill>
                  <a:srgbClr val="FFFFFF"/>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endParaRPr lang="ar-JO" b="1" dirty="0" smtClean="0">
              <a:solidFill>
                <a:srgbClr val="FFFFFF"/>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C:\Users\Mohammed\Desktop\Poorly_differentiated_(solid)_adenocarcinoma_of_the_lung.jpg"/>
          <p:cNvPicPr>
            <a:picLocks noGrp="1" noChangeAspect="1" noChangeArrowheads="1"/>
          </p:cNvPicPr>
          <p:nvPr>
            <p:ph idx="1"/>
          </p:nvPr>
        </p:nvPicPr>
        <p:blipFill>
          <a:blip r:embed="rId2" cstate="print"/>
          <a:stretch>
            <a:fillRect/>
          </a:stretch>
        </p:blipFill>
        <p:spPr>
          <a:xfrm>
            <a:off x="1447141" y="1481138"/>
            <a:ext cx="6249717" cy="4525962"/>
          </a:xfrm>
          <a:noFill/>
        </p:spPr>
      </p:pic>
      <p:sp>
        <p:nvSpPr>
          <p:cNvPr id="29698" name="Title 1"/>
          <p:cNvSpPr>
            <a:spLocks noGrp="1"/>
          </p:cNvSpPr>
          <p:nvPr>
            <p:ph type="title"/>
          </p:nvPr>
        </p:nvSpPr>
        <p:spPr>
          <a:xfrm>
            <a:off x="0" y="0"/>
            <a:ext cx="9144000" cy="1285875"/>
          </a:xfrm>
        </p:spPr>
        <p:txBody>
          <a:bodyPr/>
          <a:lstStyle/>
          <a:p>
            <a:pPr algn="l"/>
            <a:r>
              <a:rPr lang="en-US" sz="3600" b="1" smtClean="0">
                <a:solidFill>
                  <a:srgbClr val="FF99FF"/>
                </a:solidFill>
                <a:latin typeface="Times New Roman" pitchFamily="18" charset="0"/>
                <a:cs typeface="Times New Roman" pitchFamily="18" charset="0"/>
              </a:rPr>
              <a:t>Adenocarcinoma: Solid type: Poorly diff.</a:t>
            </a:r>
            <a:r>
              <a:rPr lang="en-US" sz="3600" smtClean="0">
                <a:latin typeface="Times New Roman" pitchFamily="18" charset="0"/>
                <a:cs typeface="Times New Roman" pitchFamily="18" charset="0"/>
              </a:rPr>
              <a:t> </a:t>
            </a:r>
            <a:br>
              <a:rPr lang="en-US" sz="3600" smtClean="0">
                <a:latin typeface="Times New Roman" pitchFamily="18" charset="0"/>
                <a:cs typeface="Times New Roman" pitchFamily="18" charset="0"/>
              </a:rPr>
            </a:br>
            <a:r>
              <a:rPr lang="en-US" sz="3600" smtClean="0">
                <a:solidFill>
                  <a:srgbClr val="FFFFFF"/>
                </a:solidFill>
                <a:latin typeface="Times New Roman" pitchFamily="18" charset="0"/>
                <a:cs typeface="Times New Roman" pitchFamily="18" charset="0"/>
              </a:rPr>
              <a:t>cells with mucin vacuoles stained with PAS.</a:t>
            </a:r>
            <a:r>
              <a:rPr lang="en-US" sz="3600" b="1" smtClean="0">
                <a:solidFill>
                  <a:srgbClr val="FFFFFF"/>
                </a:solidFill>
                <a:latin typeface="Times New Roman" pitchFamily="18" charset="0"/>
                <a:cs typeface="Times New Roman" pitchFamily="18" charset="0"/>
              </a:rPr>
              <a:t> </a:t>
            </a:r>
            <a:endParaRPr lang="ar-JO" sz="3600" smtClean="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Grp="1" noChangeAspect="1" noChangeArrowheads="1"/>
          </p:cNvPicPr>
          <p:nvPr>
            <p:ph idx="1"/>
          </p:nvPr>
        </p:nvPicPr>
        <p:blipFill>
          <a:blip r:embed="rId2" cstate="print"/>
          <a:stretch>
            <a:fillRect/>
          </a:stretch>
        </p:blipFill>
        <p:spPr>
          <a:xfrm>
            <a:off x="1560562" y="1481138"/>
            <a:ext cx="6022875" cy="4525962"/>
          </a:xfrm>
          <a:noFill/>
        </p:spPr>
      </p:pic>
      <p:sp>
        <p:nvSpPr>
          <p:cNvPr id="32770" name="Title 1"/>
          <p:cNvSpPr>
            <a:spLocks noGrp="1"/>
          </p:cNvSpPr>
          <p:nvPr>
            <p:ph type="title"/>
          </p:nvPr>
        </p:nvSpPr>
        <p:spPr>
          <a:xfrm>
            <a:off x="0" y="0"/>
            <a:ext cx="9144000" cy="2000250"/>
          </a:xfrm>
        </p:spPr>
        <p:txBody>
          <a:bodyPr>
            <a:normAutofit fontScale="90000"/>
          </a:bodyPr>
          <a:lstStyle/>
          <a:p>
            <a:pPr algn="l"/>
            <a:r>
              <a:rPr lang="en-US" sz="4000" b="1" u="sng" dirty="0" smtClean="0">
                <a:solidFill>
                  <a:srgbClr val="FF66FF"/>
                </a:solidFill>
                <a:latin typeface="Times New Roman" pitchFamily="18" charset="0"/>
                <a:cs typeface="Times New Roman" pitchFamily="18" charset="0"/>
              </a:rPr>
              <a:t>Glandular lesions of the lung: </a:t>
            </a:r>
            <a:r>
              <a:rPr lang="en-US" sz="3200" b="1" dirty="0" smtClean="0">
                <a:solidFill>
                  <a:srgbClr val="FFFFFF"/>
                </a:solidFill>
                <a:latin typeface="Times New Roman" pitchFamily="18" charset="0"/>
                <a:cs typeface="Times New Roman" pitchFamily="18" charset="0"/>
              </a:rPr>
              <a:t/>
            </a:r>
            <a:br>
              <a:rPr lang="en-US" sz="3200" b="1" dirty="0" smtClean="0">
                <a:solidFill>
                  <a:srgbClr val="FFFFFF"/>
                </a:solidFill>
                <a:latin typeface="Times New Roman" pitchFamily="18" charset="0"/>
                <a:cs typeface="Times New Roman" pitchFamily="18" charset="0"/>
              </a:rPr>
            </a:br>
            <a:r>
              <a:rPr lang="en-US" sz="3200" b="1" dirty="0" smtClean="0">
                <a:solidFill>
                  <a:srgbClr val="FFFFFF"/>
                </a:solidFill>
                <a:latin typeface="Times New Roman" pitchFamily="18" charset="0"/>
                <a:cs typeface="Times New Roman" pitchFamily="18" charset="0"/>
              </a:rPr>
              <a:t> </a:t>
            </a:r>
            <a:r>
              <a:rPr lang="en-US" sz="3200" b="1" dirty="0" smtClean="0">
                <a:solidFill>
                  <a:schemeClr val="tx1"/>
                </a:solidFill>
                <a:latin typeface="Times New Roman" pitchFamily="18" charset="0"/>
                <a:cs typeface="Times New Roman" pitchFamily="18" charset="0"/>
              </a:rPr>
              <a:t>Atypical adenomatous hyperplasia with cuboidal epithelium and mild interstitial fibrosis</a:t>
            </a:r>
            <a:r>
              <a:rPr lang="en-US" sz="3200" b="1" dirty="0" smtClean="0">
                <a:solidFill>
                  <a:srgbClr val="FFFFFF"/>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endParaRPr lang="ar-JO" sz="3200" dirty="0" smtClean="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C:\Users\Mohammed\Desktop\lung-cancer-animated-17-728.jpg"/>
          <p:cNvPicPr>
            <a:picLocks noGrp="1" noChangeAspect="1" noChangeArrowheads="1"/>
          </p:cNvPicPr>
          <p:nvPr>
            <p:ph idx="1"/>
          </p:nvPr>
        </p:nvPicPr>
        <p:blipFill>
          <a:blip r:embed="rId2" cstate="print"/>
          <a:srcRect/>
          <a:stretch>
            <a:fillRect/>
          </a:stretch>
        </p:blipFill>
        <p:spPr>
          <a:xfrm>
            <a:off x="0" y="0"/>
            <a:ext cx="9144000" cy="6858000"/>
          </a:xfrm>
          <a:noFill/>
        </p:spPr>
      </p:pic>
      <p:sp>
        <p:nvSpPr>
          <p:cNvPr id="6146" name="Title 1"/>
          <p:cNvSpPr>
            <a:spLocks noGrp="1"/>
          </p:cNvSpPr>
          <p:nvPr>
            <p:ph type="title"/>
          </p:nvPr>
        </p:nvSpPr>
        <p:spPr/>
        <p:txBody>
          <a:bodyPr/>
          <a:lstStyle/>
          <a:p>
            <a:endParaRPr lang="ar-JO"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Grp="1" noChangeAspect="1" noChangeArrowheads="1"/>
          </p:cNvPicPr>
          <p:nvPr>
            <p:ph idx="1"/>
          </p:nvPr>
        </p:nvPicPr>
        <p:blipFill>
          <a:blip r:embed="rId2" cstate="print"/>
          <a:srcRect/>
          <a:stretch>
            <a:fillRect/>
          </a:stretch>
        </p:blipFill>
        <p:spPr>
          <a:xfrm>
            <a:off x="-179388" y="-71438"/>
            <a:ext cx="9323388" cy="6858001"/>
          </a:xfrm>
          <a:noFill/>
        </p:spPr>
      </p:pic>
      <p:sp>
        <p:nvSpPr>
          <p:cNvPr id="7170" name="Title 1"/>
          <p:cNvSpPr>
            <a:spLocks noGrp="1"/>
          </p:cNvSpPr>
          <p:nvPr>
            <p:ph type="title"/>
          </p:nvPr>
        </p:nvSpPr>
        <p:spPr/>
        <p:txBody>
          <a:bodyPr/>
          <a:lstStyle/>
          <a:p>
            <a:endParaRPr lang="ar-JO"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just"/>
            <a:r>
              <a:rPr lang="en-US" sz="1800" dirty="0" smtClean="0"/>
              <a:t>Small cell carcinoma with small deeply basophilic cells and</a:t>
            </a:r>
            <a:br>
              <a:rPr lang="en-US" sz="1800" dirty="0" smtClean="0"/>
            </a:br>
            <a:r>
              <a:rPr lang="en-US" sz="1800" dirty="0" smtClean="0"/>
              <a:t>areas of necrosis (top left). Note basophilic staining of vascular walls due to encrustation by DNA from necrotic tumor cells (</a:t>
            </a:r>
            <a:r>
              <a:rPr lang="en-US" sz="1800" dirty="0" err="1" smtClean="0"/>
              <a:t>Azzopardi</a:t>
            </a:r>
            <a:r>
              <a:rPr lang="en-US" sz="1800" dirty="0" smtClean="0"/>
              <a:t> effect).</a:t>
            </a:r>
            <a:endParaRPr lang="en-US" sz="1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628800"/>
            <a:ext cx="5961292" cy="38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2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sz="quarter" idx="1"/>
          </p:nvPr>
        </p:nvSpPr>
        <p:spPr>
          <a:xfrm>
            <a:off x="152400" y="914400"/>
            <a:ext cx="5181600" cy="4191000"/>
          </a:xfrm>
        </p:spPr>
        <p:txBody>
          <a:bodyPr/>
          <a:lstStyle/>
          <a:p>
            <a:pPr eaLnBrk="1" hangingPunct="1">
              <a:buFont typeface="Wingdings" pitchFamily="2" charset="2"/>
              <a:buNone/>
            </a:pPr>
            <a:r>
              <a:rPr lang="en-US" altLang="ar-SA" sz="2400" b="1" smtClean="0"/>
              <a:t>2- Compression atelectasis causes include:</a:t>
            </a:r>
          </a:p>
          <a:p>
            <a:pPr eaLnBrk="1" hangingPunct="1">
              <a:buFont typeface="Wingdings" pitchFamily="2" charset="2"/>
              <a:buNone/>
            </a:pPr>
            <a:r>
              <a:rPr lang="en-US" altLang="ar-SA" sz="2400" smtClean="0"/>
              <a:t>-Air</a:t>
            </a:r>
            <a:r>
              <a:rPr lang="en-GB" altLang="ar-SA" sz="2400" smtClean="0"/>
              <a:t>,</a:t>
            </a:r>
            <a:r>
              <a:rPr lang="en-US" altLang="ar-SA" sz="2400" smtClean="0"/>
              <a:t> fluid, tumor in pleural</a:t>
            </a:r>
          </a:p>
          <a:p>
            <a:pPr eaLnBrk="1" hangingPunct="1">
              <a:buFont typeface="Wingdings" pitchFamily="2" charset="2"/>
              <a:buNone/>
            </a:pPr>
            <a:r>
              <a:rPr lang="en-US" altLang="ar-SA" sz="2400" smtClean="0"/>
              <a:t> cavity.</a:t>
            </a:r>
          </a:p>
          <a:p>
            <a:pPr eaLnBrk="1" hangingPunct="1">
              <a:buFontTx/>
              <a:buNone/>
            </a:pPr>
            <a:r>
              <a:rPr lang="en-US" altLang="ar-SA" sz="2400" smtClean="0"/>
              <a:t>- Elevated diaphragm</a:t>
            </a:r>
          </a:p>
          <a:p>
            <a:pPr eaLnBrk="1" hangingPunct="1">
              <a:buFont typeface="Wingdings" pitchFamily="2" charset="2"/>
              <a:buNone/>
            </a:pPr>
            <a:r>
              <a:rPr lang="en-US" altLang="ar-SA" sz="2800" smtClean="0"/>
              <a:t>                 </a:t>
            </a:r>
          </a:p>
          <a:p>
            <a:pPr eaLnBrk="1" hangingPunct="1">
              <a:buFont typeface="Wingdings" pitchFamily="2" charset="2"/>
              <a:buNone/>
            </a:pPr>
            <a:r>
              <a:rPr lang="en-US" altLang="ar-SA" sz="2800" smtClean="0"/>
              <a:t>  </a:t>
            </a:r>
            <a:r>
              <a:rPr lang="en-US" altLang="ar-SA" sz="2400" b="1" i="1" smtClean="0"/>
              <a:t>Mediastinal Shift to Opposite Side</a:t>
            </a:r>
          </a:p>
        </p:txBody>
      </p:sp>
      <p:pic>
        <p:nvPicPr>
          <p:cNvPr id="11267" name="Picture 4" descr="S01871-015-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905000"/>
            <a:ext cx="3111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945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C:\Users\Mohammed\Desktop\large-cell-histology.png"/>
          <p:cNvPicPr>
            <a:picLocks noGrp="1" noChangeAspect="1" noChangeArrowheads="1"/>
          </p:cNvPicPr>
          <p:nvPr>
            <p:ph idx="1"/>
          </p:nvPr>
        </p:nvPicPr>
        <p:blipFill>
          <a:blip r:embed="rId2" cstate="print"/>
          <a:srcRect/>
          <a:stretch>
            <a:fillRect/>
          </a:stretch>
        </p:blipFill>
        <p:spPr>
          <a:xfrm>
            <a:off x="4763" y="0"/>
            <a:ext cx="9139237" cy="6858000"/>
          </a:xfrm>
          <a:noFill/>
        </p:spPr>
      </p:pic>
      <p:sp>
        <p:nvSpPr>
          <p:cNvPr id="9218" name="Title 1"/>
          <p:cNvSpPr>
            <a:spLocks noGrp="1"/>
          </p:cNvSpPr>
          <p:nvPr>
            <p:ph type="title"/>
          </p:nvPr>
        </p:nvSpPr>
        <p:spPr/>
        <p:txBody>
          <a:bodyPr/>
          <a:lstStyle/>
          <a:p>
            <a:endParaRPr lang="ar-JO"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C:\Users\Mohammed\Desktop\03_CA_Slide12-619.jpg"/>
          <p:cNvPicPr>
            <a:picLocks noGrp="1" noChangeAspect="1" noChangeArrowheads="1"/>
          </p:cNvPicPr>
          <p:nvPr>
            <p:ph idx="1"/>
          </p:nvPr>
        </p:nvPicPr>
        <p:blipFill>
          <a:blip r:embed="rId2" cstate="print"/>
          <a:stretch>
            <a:fillRect/>
          </a:stretch>
        </p:blipFill>
        <p:spPr>
          <a:xfrm>
            <a:off x="2309019" y="1481138"/>
            <a:ext cx="4525962" cy="4525962"/>
          </a:xfrm>
          <a:noFill/>
        </p:spPr>
      </p:pic>
      <p:sp>
        <p:nvSpPr>
          <p:cNvPr id="11266" name="Title 1"/>
          <p:cNvSpPr>
            <a:spLocks noGrp="1"/>
          </p:cNvSpPr>
          <p:nvPr>
            <p:ph type="title"/>
          </p:nvPr>
        </p:nvSpPr>
        <p:spPr>
          <a:xfrm>
            <a:off x="0" y="0"/>
            <a:ext cx="9144000" cy="1143000"/>
          </a:xfrm>
        </p:spPr>
        <p:txBody>
          <a:bodyPr/>
          <a:lstStyle/>
          <a:p>
            <a:r>
              <a:rPr lang="en-US" b="1" u="sng" dirty="0" smtClean="0">
                <a:solidFill>
                  <a:schemeClr val="tx1"/>
                </a:solidFill>
                <a:latin typeface="Times New Roman" pitchFamily="18" charset="0"/>
                <a:cs typeface="Times New Roman" pitchFamily="18" charset="0"/>
              </a:rPr>
              <a:t>Large cell carcinomas</a:t>
            </a:r>
            <a:endParaRPr lang="ar-JO" dirty="0" smtClean="0">
              <a:solidFill>
                <a:schemeClr val="tx1"/>
              </a:solidFill>
            </a:endParaRPr>
          </a:p>
        </p:txBody>
      </p:sp>
      <p:pic>
        <p:nvPicPr>
          <p:cNvPr id="11268" name="Picture 2" descr="C:\Users\Mohammed\Desktop\c12_s63.jpg"/>
          <p:cNvPicPr>
            <a:picLocks noChangeAspect="1" noChangeArrowheads="1"/>
          </p:cNvPicPr>
          <p:nvPr/>
        </p:nvPicPr>
        <p:blipFill>
          <a:blip r:embed="rId3" cstate="print"/>
          <a:srcRect/>
          <a:stretch>
            <a:fillRect/>
          </a:stretch>
        </p:blipFill>
        <p:spPr bwMode="auto">
          <a:xfrm>
            <a:off x="-23813" y="1357313"/>
            <a:ext cx="4738688" cy="550068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Grp="1" noChangeAspect="1" noChangeArrowheads="1"/>
          </p:cNvPicPr>
          <p:nvPr>
            <p:ph idx="1"/>
          </p:nvPr>
        </p:nvPicPr>
        <p:blipFill>
          <a:blip r:embed="rId2" cstate="print"/>
          <a:stretch>
            <a:fillRect/>
          </a:stretch>
        </p:blipFill>
        <p:spPr>
          <a:xfrm>
            <a:off x="2695575" y="1586706"/>
            <a:ext cx="3752850" cy="4314825"/>
          </a:xfrm>
          <a:noFill/>
        </p:spPr>
      </p:pic>
      <p:sp>
        <p:nvSpPr>
          <p:cNvPr id="15362" name="Title 1"/>
          <p:cNvSpPr>
            <a:spLocks noGrp="1"/>
          </p:cNvSpPr>
          <p:nvPr>
            <p:ph type="title"/>
          </p:nvPr>
        </p:nvSpPr>
        <p:spPr>
          <a:xfrm>
            <a:off x="0" y="0"/>
            <a:ext cx="9144000" cy="1357313"/>
          </a:xfrm>
        </p:spPr>
        <p:txBody>
          <a:bodyPr/>
          <a:lstStyle/>
          <a:p>
            <a:pPr algn="l"/>
            <a:r>
              <a:rPr lang="en-US" b="1" dirty="0" smtClean="0">
                <a:solidFill>
                  <a:schemeClr val="tx1"/>
                </a:solidFill>
                <a:latin typeface="Times New Roman" pitchFamily="18" charset="0"/>
                <a:cs typeface="Times New Roman" pitchFamily="18" charset="0"/>
              </a:rPr>
              <a:t> </a:t>
            </a:r>
            <a:r>
              <a:rPr lang="en-US" sz="3600" b="1" dirty="0" smtClean="0">
                <a:solidFill>
                  <a:schemeClr val="tx1"/>
                </a:solidFill>
                <a:latin typeface="Times New Roman" pitchFamily="18" charset="0"/>
                <a:cs typeface="Times New Roman" pitchFamily="18" charset="0"/>
              </a:rPr>
              <a:t>Carcinoid growing as a spherical, pale mass  protruding into the lumen of bronchus.</a:t>
            </a:r>
            <a:endParaRPr lang="ar-JO" sz="3600" dirty="0" smtClean="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C:\Users\Mohammed\Desktop\jpg_bronchial_carcinoid_tumor_03_2.jpg"/>
          <p:cNvPicPr>
            <a:picLocks noGrp="1" noChangeAspect="1" noChangeArrowheads="1"/>
          </p:cNvPicPr>
          <p:nvPr>
            <p:ph idx="1"/>
          </p:nvPr>
        </p:nvPicPr>
        <p:blipFill>
          <a:blip r:embed="rId2" cstate="print"/>
          <a:stretch>
            <a:fillRect/>
          </a:stretch>
        </p:blipFill>
        <p:spPr>
          <a:xfrm>
            <a:off x="1941576" y="2311559"/>
            <a:ext cx="5260848" cy="2865120"/>
          </a:xfrm>
          <a:noFill/>
        </p:spPr>
      </p:pic>
      <p:sp>
        <p:nvSpPr>
          <p:cNvPr id="16386" name="Title 1"/>
          <p:cNvSpPr>
            <a:spLocks noGrp="1"/>
          </p:cNvSpPr>
          <p:nvPr>
            <p:ph type="title"/>
          </p:nvPr>
        </p:nvSpPr>
        <p:spPr>
          <a:xfrm>
            <a:off x="0" y="0"/>
            <a:ext cx="9144000" cy="1285875"/>
          </a:xfrm>
        </p:spPr>
        <p:txBody>
          <a:bodyPr/>
          <a:lstStyle/>
          <a:p>
            <a:r>
              <a:rPr lang="en-US" sz="3600" b="1" dirty="0" smtClean="0">
                <a:solidFill>
                  <a:schemeClr val="tx1"/>
                </a:solidFill>
                <a:latin typeface="Times New Roman" pitchFamily="18" charset="0"/>
                <a:cs typeface="Times New Roman" pitchFamily="18" charset="0"/>
              </a:rPr>
              <a:t>Pulmonary carcinoid tumor:</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Well demarcated lesion inside lung tissues.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1643063"/>
          </a:xfrm>
        </p:spPr>
        <p:txBody>
          <a:bodyPr/>
          <a:lstStyle/>
          <a:p>
            <a:pPr algn="l"/>
            <a:r>
              <a:rPr lang="en-US" sz="3600" b="1" smtClean="0">
                <a:solidFill>
                  <a:srgbClr val="FF99FF"/>
                </a:solidFill>
                <a:latin typeface="Times New Roman" pitchFamily="18" charset="0"/>
                <a:cs typeface="Times New Roman" pitchFamily="18" charset="0"/>
              </a:rPr>
              <a:t> </a:t>
            </a:r>
            <a:r>
              <a:rPr lang="en-US" sz="3600" b="1" u="sng" smtClean="0">
                <a:solidFill>
                  <a:srgbClr val="FF99FF"/>
                </a:solidFill>
                <a:latin typeface="Times New Roman" pitchFamily="18" charset="0"/>
                <a:cs typeface="Times New Roman" pitchFamily="18" charset="0"/>
              </a:rPr>
              <a:t>Typical Bronchial carcinoid</a:t>
            </a:r>
            <a:r>
              <a:rPr lang="en-US" sz="3600" b="1" u="sng" smtClean="0">
                <a:solidFill>
                  <a:srgbClr val="FFFFFF"/>
                </a:solidFill>
                <a:latin typeface="Times New Roman" pitchFamily="18" charset="0"/>
                <a:cs typeface="Times New Roman" pitchFamily="18" charset="0"/>
              </a:rPr>
              <a:t>. </a:t>
            </a:r>
            <a:r>
              <a:rPr lang="en-US" sz="2800" b="1" smtClean="0">
                <a:solidFill>
                  <a:srgbClr val="FFFFFF"/>
                </a:solidFill>
                <a:latin typeface="Times New Roman" pitchFamily="18" charset="0"/>
                <a:cs typeface="Times New Roman" pitchFamily="18" charset="0"/>
              </a:rPr>
              <a:t/>
            </a:r>
            <a:br>
              <a:rPr lang="en-US" sz="2800" b="1" smtClean="0">
                <a:solidFill>
                  <a:srgbClr val="FFFFFF"/>
                </a:solidFill>
                <a:latin typeface="Times New Roman" pitchFamily="18" charset="0"/>
                <a:cs typeface="Times New Roman" pitchFamily="18" charset="0"/>
              </a:rPr>
            </a:br>
            <a:r>
              <a:rPr lang="en-US" sz="2800" b="1" smtClean="0">
                <a:solidFill>
                  <a:srgbClr val="FFFFFF"/>
                </a:solidFill>
                <a:latin typeface="Times New Roman" pitchFamily="18" charset="0"/>
                <a:cs typeface="Times New Roman" pitchFamily="18" charset="0"/>
              </a:rPr>
              <a:t> </a:t>
            </a:r>
            <a:r>
              <a:rPr lang="en-US" sz="3200" b="1" smtClean="0">
                <a:solidFill>
                  <a:srgbClr val="FFFFFF"/>
                </a:solidFill>
                <a:latin typeface="Times New Roman" pitchFamily="18" charset="0"/>
                <a:cs typeface="Times New Roman" pitchFamily="18" charset="0"/>
              </a:rPr>
              <a:t>Small, rounded, uniform nuclei (salt and peper chromatin) and moderate cytoplasm.</a:t>
            </a:r>
            <a:endParaRPr lang="ar-JO" sz="3200" b="1" smtClean="0">
              <a:solidFill>
                <a:srgbClr val="FFFFFF"/>
              </a:solidFill>
              <a:latin typeface="Times New Roman" pitchFamily="18" charset="0"/>
              <a:cs typeface="Times New Roman" pitchFamily="18" charset="0"/>
            </a:endParaRPr>
          </a:p>
        </p:txBody>
      </p:sp>
      <p:pic>
        <p:nvPicPr>
          <p:cNvPr id="18435" name="Picture 3"/>
          <p:cNvPicPr>
            <a:picLocks noChangeAspect="1" noChangeArrowheads="1"/>
          </p:cNvPicPr>
          <p:nvPr/>
        </p:nvPicPr>
        <p:blipFill>
          <a:blip r:embed="rId2" cstate="print"/>
          <a:srcRect/>
          <a:stretch>
            <a:fillRect/>
          </a:stretch>
        </p:blipFill>
        <p:spPr bwMode="auto">
          <a:xfrm>
            <a:off x="0" y="1714500"/>
            <a:ext cx="9144000" cy="5143500"/>
          </a:xfrm>
          <a:prstGeom prst="rect">
            <a:avLst/>
          </a:prstGeom>
          <a:noFill/>
          <a:ln w="9525">
            <a:noFill/>
            <a:miter lim="800000"/>
            <a:headEnd/>
            <a:tailEnd/>
          </a:ln>
        </p:spPr>
      </p:pic>
      <p:sp>
        <p:nvSpPr>
          <p:cNvPr id="18436" name="Rectangle 4"/>
          <p:cNvSpPr>
            <a:spLocks noChangeArrowheads="1"/>
          </p:cNvSpPr>
          <p:nvPr/>
        </p:nvSpPr>
        <p:spPr bwMode="auto">
          <a:xfrm>
            <a:off x="0" y="2428875"/>
            <a:ext cx="481013" cy="584200"/>
          </a:xfrm>
          <a:prstGeom prst="rect">
            <a:avLst/>
          </a:prstGeom>
          <a:noFill/>
          <a:ln w="9525">
            <a:noFill/>
            <a:miter lim="800000"/>
            <a:headEnd/>
            <a:tailEnd/>
          </a:ln>
        </p:spPr>
        <p:txBody>
          <a:bodyPr wrap="none">
            <a:spAutoFit/>
          </a:bodyPr>
          <a:lstStyle/>
          <a:p>
            <a:r>
              <a:rPr lang="en-US" sz="3200" b="1">
                <a:solidFill>
                  <a:srgbClr val="FFFFFF"/>
                </a:solidFill>
                <a:latin typeface="Times New Roman" pitchFamily="18" charset="0"/>
                <a:cs typeface="Times New Roman" pitchFamily="18" charset="0"/>
              </a:rPr>
              <a:t>A</a:t>
            </a:r>
            <a:endParaRPr lang="ar-JO" sz="3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C:\Users\Mohammed\Desktop\lung-carcinoid-tumor-1-638.jpg"/>
          <p:cNvPicPr>
            <a:picLocks noGrp="1" noChangeAspect="1" noChangeArrowheads="1"/>
          </p:cNvPicPr>
          <p:nvPr>
            <p:ph idx="1"/>
          </p:nvPr>
        </p:nvPicPr>
        <p:blipFill>
          <a:blip r:embed="rId2" cstate="print"/>
          <a:srcRect/>
          <a:stretch>
            <a:fillRect/>
          </a:stretch>
        </p:blipFill>
        <p:spPr>
          <a:xfrm>
            <a:off x="-46038" y="0"/>
            <a:ext cx="9190038" cy="7572375"/>
          </a:xfrm>
          <a:noFill/>
        </p:spPr>
      </p:pic>
      <p:sp>
        <p:nvSpPr>
          <p:cNvPr id="19458" name="Title 1"/>
          <p:cNvSpPr>
            <a:spLocks noGrp="1"/>
          </p:cNvSpPr>
          <p:nvPr>
            <p:ph type="title"/>
          </p:nvPr>
        </p:nvSpPr>
        <p:spPr/>
        <p:txBody>
          <a:bodyPr/>
          <a:lstStyle/>
          <a:p>
            <a:endParaRPr lang="ar-JO" smtClean="0"/>
          </a:p>
        </p:txBody>
      </p:sp>
      <p:sp>
        <p:nvSpPr>
          <p:cNvPr id="19460" name="Rectangle 4"/>
          <p:cNvSpPr>
            <a:spLocks noChangeArrowheads="1"/>
          </p:cNvSpPr>
          <p:nvPr/>
        </p:nvSpPr>
        <p:spPr bwMode="auto">
          <a:xfrm>
            <a:off x="1143000" y="214313"/>
            <a:ext cx="1630363" cy="646112"/>
          </a:xfrm>
          <a:prstGeom prst="rect">
            <a:avLst/>
          </a:prstGeom>
          <a:noFill/>
          <a:ln w="9525">
            <a:noFill/>
            <a:miter lim="800000"/>
            <a:headEnd/>
            <a:tailEnd/>
          </a:ln>
        </p:spPr>
        <p:txBody>
          <a:bodyPr wrap="none">
            <a:spAutoFit/>
          </a:bodyPr>
          <a:lstStyle/>
          <a:p>
            <a:r>
              <a:rPr lang="en-US" sz="3600">
                <a:solidFill>
                  <a:srgbClr val="000000"/>
                </a:solidFill>
                <a:latin typeface="Forte" pitchFamily="66" charset="0"/>
                <a:cs typeface="Times New Roman" pitchFamily="18" charset="0"/>
              </a:rPr>
              <a:t>Typical</a:t>
            </a:r>
            <a:endParaRPr lang="ar-JO" sz="3600">
              <a:solidFill>
                <a:srgbClr val="000000"/>
              </a:solidFill>
              <a:latin typeface="Forte"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Mohammed\Desktop\800px-Atypical_lung_carcinoid_--_intermed_mag.jpg"/>
          <p:cNvPicPr>
            <a:picLocks noGrp="1" noChangeAspect="1" noChangeArrowheads="1"/>
          </p:cNvPicPr>
          <p:nvPr>
            <p:ph idx="1"/>
          </p:nvPr>
        </p:nvPicPr>
        <p:blipFill>
          <a:blip r:embed="rId2" cstate="print"/>
          <a:stretch>
            <a:fillRect/>
          </a:stretch>
        </p:blipFill>
        <p:spPr>
          <a:xfrm>
            <a:off x="1175406" y="1481138"/>
            <a:ext cx="6793188" cy="4525962"/>
          </a:xfrm>
          <a:noFill/>
        </p:spPr>
      </p:pic>
      <p:sp>
        <p:nvSpPr>
          <p:cNvPr id="21506" name="Title 1"/>
          <p:cNvSpPr>
            <a:spLocks noGrp="1"/>
          </p:cNvSpPr>
          <p:nvPr>
            <p:ph type="title"/>
          </p:nvPr>
        </p:nvSpPr>
        <p:spPr>
          <a:xfrm>
            <a:off x="0" y="0"/>
            <a:ext cx="9144000" cy="1143000"/>
          </a:xfrm>
        </p:spPr>
        <p:txBody>
          <a:bodyPr/>
          <a:lstStyle/>
          <a:p>
            <a:r>
              <a:rPr lang="en-US" b="1" u="sng" dirty="0" smtClean="0">
                <a:solidFill>
                  <a:schemeClr val="tx1"/>
                </a:solidFill>
                <a:latin typeface="Times New Roman" pitchFamily="18" charset="0"/>
                <a:cs typeface="Times New Roman" pitchFamily="18" charset="0"/>
              </a:rPr>
              <a:t>Atypical carcinoid tumors</a:t>
            </a:r>
            <a:endParaRPr lang="ar-JO" dirty="0" smtClean="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sz="quarter" idx="1"/>
          </p:nvPr>
        </p:nvSpPr>
        <p:spPr>
          <a:xfrm>
            <a:off x="533400" y="1981200"/>
            <a:ext cx="4648200" cy="4114800"/>
          </a:xfrm>
        </p:spPr>
        <p:txBody>
          <a:bodyPr/>
          <a:lstStyle/>
          <a:p>
            <a:pPr eaLnBrk="1" hangingPunct="1">
              <a:buFont typeface="Wingdings" pitchFamily="2" charset="2"/>
              <a:buNone/>
            </a:pPr>
            <a:r>
              <a:rPr lang="en-US" altLang="en-US" sz="2400" smtClean="0"/>
              <a:t>3</a:t>
            </a:r>
            <a:r>
              <a:rPr lang="en-US" altLang="ar-SA" sz="2400" smtClean="0"/>
              <a:t>- Contraction atelectasis :</a:t>
            </a:r>
          </a:p>
          <a:p>
            <a:pPr eaLnBrk="1" hangingPunct="1">
              <a:buFontTx/>
              <a:buChar char="-"/>
            </a:pPr>
            <a:r>
              <a:rPr lang="en-US" altLang="ar-SA" sz="2400" smtClean="0"/>
              <a:t>Localized or generalized </a:t>
            </a:r>
          </a:p>
          <a:p>
            <a:pPr eaLnBrk="1" hangingPunct="1">
              <a:buFontTx/>
              <a:buChar char="-"/>
            </a:pPr>
            <a:r>
              <a:rPr lang="en-US" altLang="ar-SA" sz="2400" smtClean="0"/>
              <a:t>Post inflammatory scarring</a:t>
            </a:r>
          </a:p>
          <a:p>
            <a:pPr eaLnBrk="1" hangingPunct="1">
              <a:buFontTx/>
              <a:buChar char="-"/>
            </a:pPr>
            <a:r>
              <a:rPr lang="en-US" altLang="ar-SA" sz="2400" smtClean="0"/>
              <a:t>Fibrotic changes </a:t>
            </a:r>
          </a:p>
          <a:p>
            <a:pPr eaLnBrk="1" hangingPunct="1">
              <a:buFont typeface="Wingdings" pitchFamily="2" charset="2"/>
              <a:buNone/>
            </a:pPr>
            <a:r>
              <a:rPr lang="en-US" altLang="en-US" sz="2400" smtClean="0"/>
              <a:t>      </a:t>
            </a:r>
          </a:p>
          <a:p>
            <a:pPr eaLnBrk="1" hangingPunct="1">
              <a:buFont typeface="Wingdings" pitchFamily="2" charset="2"/>
              <a:buNone/>
            </a:pPr>
            <a:r>
              <a:rPr lang="en-US" altLang="en-US" sz="2400" smtClean="0"/>
              <a:t> </a:t>
            </a:r>
            <a:r>
              <a:rPr lang="en-US" altLang="ar-SA" sz="2400" b="1" i="1" smtClean="0"/>
              <a:t>Note : No mediastinal shift</a:t>
            </a:r>
          </a:p>
          <a:p>
            <a:pPr eaLnBrk="1" hangingPunct="1">
              <a:buFont typeface="Wingdings" pitchFamily="2" charset="2"/>
              <a:buNone/>
            </a:pPr>
            <a:endParaRPr lang="en-US" altLang="en-US" sz="2400" smtClean="0"/>
          </a:p>
        </p:txBody>
      </p:sp>
      <p:pic>
        <p:nvPicPr>
          <p:cNvPr id="12291" name="Picture 4" descr="S01871-015-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81200"/>
            <a:ext cx="34845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0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smtClean="0"/>
          </a:p>
        </p:txBody>
      </p:sp>
      <p:sp>
        <p:nvSpPr>
          <p:cNvPr id="21507" name="Content Placeholder 2"/>
          <p:cNvSpPr>
            <a:spLocks noGrp="1"/>
          </p:cNvSpPr>
          <p:nvPr>
            <p:ph sz="quarter" idx="1"/>
          </p:nvPr>
        </p:nvSpPr>
        <p:spPr/>
        <p:txBody>
          <a:bodyPr/>
          <a:lstStyle/>
          <a:p>
            <a:pPr eaLnBrk="1" hangingPunct="1"/>
            <a:endParaRPr lang="en-US"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38238"/>
            <a:ext cx="6924675" cy="541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326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Pathology Outlines - ARDS / 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7940815" cy="595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4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3200" smtClean="0"/>
              <a:t> </a:t>
            </a:r>
            <a:r>
              <a:rPr lang="en-US" altLang="ar-SA" sz="3200" b="1" smtClean="0"/>
              <a:t>Outcome of occlusion :</a:t>
            </a:r>
          </a:p>
        </p:txBody>
      </p:sp>
      <p:sp>
        <p:nvSpPr>
          <p:cNvPr id="25603" name="Rectangle 3"/>
          <p:cNvSpPr>
            <a:spLocks noGrp="1" noChangeArrowheads="1"/>
          </p:cNvSpPr>
          <p:nvPr>
            <p:ph sz="quarter" idx="1"/>
          </p:nvPr>
        </p:nvSpPr>
        <p:spPr>
          <a:xfrm>
            <a:off x="228600" y="1447800"/>
            <a:ext cx="8763000" cy="4572000"/>
          </a:xfrm>
        </p:spPr>
        <p:txBody>
          <a:bodyPr/>
          <a:lstStyle/>
          <a:p>
            <a:pPr eaLnBrk="1" hangingPunct="1">
              <a:buFont typeface="Wingdings" pitchFamily="2" charset="2"/>
              <a:buNone/>
            </a:pPr>
            <a:r>
              <a:rPr lang="en-US" altLang="en-US" sz="2800" smtClean="0"/>
              <a:t>  </a:t>
            </a:r>
            <a:r>
              <a:rPr lang="en-US" altLang="ar-SA" sz="2400" smtClean="0"/>
              <a:t>Depends on size of vessel &amp; state of  circulation</a:t>
            </a:r>
          </a:p>
          <a:p>
            <a:pPr eaLnBrk="1" hangingPunct="1">
              <a:buFont typeface="Wingdings" pitchFamily="2" charset="2"/>
              <a:buNone/>
            </a:pPr>
            <a:r>
              <a:rPr lang="en-US" altLang="ar-SA" sz="2400" smtClean="0"/>
              <a:t>     i - </a:t>
            </a:r>
            <a:r>
              <a:rPr lang="en-US" altLang="ar-SA" sz="2400" b="1" smtClean="0"/>
              <a:t>Large  size</a:t>
            </a:r>
            <a:r>
              <a:rPr lang="en-US" altLang="ar-SA" sz="2400" smtClean="0"/>
              <a:t>:  in  P.Trunk or at bifurcation</a:t>
            </a:r>
          </a:p>
          <a:p>
            <a:pPr eaLnBrk="1" hangingPunct="1">
              <a:buFont typeface="Wingdings" pitchFamily="2" charset="2"/>
              <a:buNone/>
            </a:pPr>
            <a:r>
              <a:rPr lang="en-GB" altLang="ar-SA" sz="2400" smtClean="0"/>
              <a:t>         </a:t>
            </a:r>
            <a:r>
              <a:rPr lang="en-US" altLang="ar-SA" sz="2400" smtClean="0"/>
              <a:t>( Saddle embolus ) </a:t>
            </a:r>
            <a:r>
              <a:rPr lang="en-US" altLang="ar-SA" sz="2400" smtClean="0">
                <a:sym typeface="Symbol" pitchFamily="18" charset="2"/>
              </a:rPr>
              <a:t>              </a:t>
            </a:r>
            <a:r>
              <a:rPr lang="en-US" altLang="ar-SA" sz="2400" i="1" u="sng" smtClean="0">
                <a:sym typeface="Symbol" pitchFamily="18" charset="2"/>
              </a:rPr>
              <a:t>Sudden Death</a:t>
            </a:r>
          </a:p>
          <a:p>
            <a:pPr eaLnBrk="1" hangingPunct="1">
              <a:buFont typeface="Wingdings" pitchFamily="2" charset="2"/>
              <a:buNone/>
            </a:pPr>
            <a:r>
              <a:rPr lang="en-US" altLang="ar-SA" sz="2400" smtClean="0">
                <a:sym typeface="Symbol" pitchFamily="18" charset="2"/>
              </a:rPr>
              <a:t>    ii- </a:t>
            </a:r>
            <a:r>
              <a:rPr lang="en-US" altLang="ar-SA" sz="2400" b="1" smtClean="0">
                <a:sym typeface="Symbol" pitchFamily="18" charset="2"/>
              </a:rPr>
              <a:t>Medium size </a:t>
            </a:r>
            <a:r>
              <a:rPr lang="en-US" altLang="ar-SA" sz="2400" smtClean="0">
                <a:sym typeface="Symbol" pitchFamily="18" charset="2"/>
              </a:rPr>
              <a:t>,</a:t>
            </a:r>
            <a:r>
              <a:rPr lang="en-GB" altLang="ar-SA" sz="2400" smtClean="0">
                <a:sym typeface="Symbol" pitchFamily="18" charset="2"/>
              </a:rPr>
              <a:t>         - </a:t>
            </a:r>
            <a:r>
              <a:rPr lang="en-US" altLang="ar-SA" sz="2400" smtClean="0">
                <a:sym typeface="Symbol" pitchFamily="18" charset="2"/>
              </a:rPr>
              <a:t>adequate circ.  </a:t>
            </a:r>
          </a:p>
          <a:p>
            <a:pPr eaLnBrk="1" hangingPunct="1">
              <a:buFont typeface="Wingdings" pitchFamily="2" charset="2"/>
              <a:buNone/>
            </a:pPr>
            <a:r>
              <a:rPr lang="en-US" altLang="ar-SA" sz="2400" smtClean="0">
                <a:sym typeface="Symbol" pitchFamily="18" charset="2"/>
              </a:rPr>
              <a:t>         damage to capillaries            </a:t>
            </a:r>
            <a:r>
              <a:rPr lang="en-US" altLang="ar-SA" sz="2400" i="1" u="sng" smtClean="0">
                <a:sym typeface="Symbol" pitchFamily="18" charset="2"/>
              </a:rPr>
              <a:t>Lung Hemorrhage</a:t>
            </a:r>
            <a:r>
              <a:rPr lang="en-US" altLang="ar-SA" sz="2400" smtClean="0">
                <a:sym typeface="Symbol" pitchFamily="18" charset="2"/>
              </a:rPr>
              <a:t> </a:t>
            </a:r>
            <a:endParaRPr lang="en-GB" altLang="ar-SA" sz="2400" smtClean="0">
              <a:sym typeface="Symbol" pitchFamily="18" charset="2"/>
            </a:endParaRPr>
          </a:p>
          <a:p>
            <a:pPr eaLnBrk="1" hangingPunct="1">
              <a:buFont typeface="Wingdings" pitchFamily="2" charset="2"/>
              <a:buNone/>
            </a:pPr>
            <a:r>
              <a:rPr lang="en-US" altLang="ar-SA" sz="2400" smtClean="0">
                <a:sym typeface="Symbol" pitchFamily="18" charset="2"/>
              </a:rPr>
              <a:t>       - If circulation is poor      </a:t>
            </a:r>
            <a:r>
              <a:rPr lang="en-US" altLang="ar-SA" smtClean="0">
                <a:sym typeface="Symbol" pitchFamily="18" charset="2"/>
              </a:rPr>
              <a:t>   </a:t>
            </a:r>
            <a:r>
              <a:rPr lang="en-US" altLang="ar-SA" i="1" u="sng" smtClean="0">
                <a:sym typeface="Symbol" pitchFamily="18" charset="2"/>
              </a:rPr>
              <a:t>Pulmonary Infarction</a:t>
            </a:r>
          </a:p>
          <a:p>
            <a:pPr eaLnBrk="1" hangingPunct="1">
              <a:buFont typeface="Wingdings" pitchFamily="2" charset="2"/>
              <a:buNone/>
            </a:pPr>
            <a:r>
              <a:rPr lang="en-US" altLang="ar-SA" sz="2400" smtClean="0">
                <a:sym typeface="Symbol" pitchFamily="18" charset="2"/>
              </a:rPr>
              <a:t>    </a:t>
            </a:r>
            <a:r>
              <a:rPr lang="en-US" altLang="ar-SA" sz="2400" smtClean="0"/>
              <a:t> </a:t>
            </a:r>
            <a:r>
              <a:rPr lang="en-US" altLang="en-US" sz="2400" smtClean="0"/>
              <a:t>         </a:t>
            </a:r>
            <a:endParaRPr lang="en-US" altLang="ar-SA" sz="2400" smtClean="0"/>
          </a:p>
          <a:p>
            <a:pPr eaLnBrk="1" hangingPunct="1">
              <a:buFont typeface="Wingdings" pitchFamily="2" charset="2"/>
              <a:buNone/>
            </a:pPr>
            <a:endParaRPr lang="en-US" altLang="en-US" sz="2400" smtClean="0"/>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933056"/>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26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0"/>
            <a:ext cx="3581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7651" name="Content Placeholder 1"/>
          <p:cNvSpPr>
            <a:spLocks noGrp="1"/>
          </p:cNvSpPr>
          <p:nvPr>
            <p:ph sz="quarter" idx="1"/>
          </p:nvPr>
        </p:nvSpPr>
        <p:spPr>
          <a:xfrm>
            <a:off x="685800" y="990600"/>
            <a:ext cx="7772400" cy="4572000"/>
          </a:xfrm>
        </p:spPr>
        <p:txBody>
          <a:bodyPr/>
          <a:lstStyle/>
          <a:p>
            <a:pPr marL="0" indent="0" eaLnBrk="1" hangingPunct="1">
              <a:buFont typeface="Wingdings 2" pitchFamily="18" charset="2"/>
              <a:buNone/>
            </a:pPr>
            <a:r>
              <a:rPr lang="en-US" altLang="en-US" smtClean="0"/>
              <a:t>A small, roughly wedge-shaped hemorrhagic pulmonary</a:t>
            </a:r>
          </a:p>
          <a:p>
            <a:pPr marL="0" indent="0" eaLnBrk="1" hangingPunct="1">
              <a:buFont typeface="Wingdings 2" pitchFamily="18" charset="2"/>
              <a:buNone/>
            </a:pPr>
            <a:r>
              <a:rPr lang="en-US" altLang="en-US" smtClean="0"/>
              <a:t>infarct of recent occurrence.</a:t>
            </a:r>
          </a:p>
        </p:txBody>
      </p:sp>
    </p:spTree>
    <p:extLst>
      <p:ext uri="{BB962C8B-B14F-4D97-AF65-F5344CB8AC3E}">
        <p14:creationId xmlns:p14="http://schemas.microsoft.com/office/powerpoint/2010/main" val="176380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ar-JO" altLang="en-US" smtClean="0"/>
          </a:p>
        </p:txBody>
      </p:sp>
      <p:sp>
        <p:nvSpPr>
          <p:cNvPr id="35843" name="Rectangle 3"/>
          <p:cNvSpPr>
            <a:spLocks noGrp="1" noChangeArrowheads="1"/>
          </p:cNvSpPr>
          <p:nvPr>
            <p:ph sz="quarter" idx="1"/>
          </p:nvPr>
        </p:nvSpPr>
        <p:spPr/>
        <p:txBody>
          <a:bodyPr/>
          <a:lstStyle/>
          <a:p>
            <a:pPr eaLnBrk="1" hangingPunct="1"/>
            <a:endParaRPr lang="ar-JO" altLang="en-US" smtClean="0"/>
          </a:p>
        </p:txBody>
      </p:sp>
      <p:pic>
        <p:nvPicPr>
          <p:cNvPr id="35844" name="Picture 4" descr="S01871-015-f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4648200" y="3962400"/>
            <a:ext cx="449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cs typeface="Times New Roman" pitchFamily="18" charset="0"/>
              </a:defRPr>
            </a:lvl1pPr>
            <a:lvl2pPr marL="742950" indent="-285750">
              <a:defRPr>
                <a:solidFill>
                  <a:schemeClr val="tx1"/>
                </a:solidFill>
                <a:latin typeface="Arial" charset="0"/>
                <a:cs typeface="Times New Roman" pitchFamily="18" charset="0"/>
              </a:defRPr>
            </a:lvl2pPr>
            <a:lvl3pPr marL="1143000" indent="-228600">
              <a:defRPr>
                <a:solidFill>
                  <a:schemeClr val="tx1"/>
                </a:solidFill>
                <a:latin typeface="Arial" charset="0"/>
                <a:cs typeface="Times New Roman" pitchFamily="18" charset="0"/>
              </a:defRPr>
            </a:lvl3pPr>
            <a:lvl4pPr marL="1600200" indent="-228600">
              <a:defRPr>
                <a:solidFill>
                  <a:schemeClr val="tx1"/>
                </a:solidFill>
                <a:latin typeface="Arial" charset="0"/>
                <a:cs typeface="Times New Roman" pitchFamily="18" charset="0"/>
              </a:defRPr>
            </a:lvl4pPr>
            <a:lvl5pPr marL="2057400" indent="-22860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altLang="en-US" sz="2800" b="1">
                <a:latin typeface="Times New Roman" pitchFamily="18" charset="0"/>
              </a:rPr>
              <a:t>Vascular lesions in Pulmonary Hypertension</a:t>
            </a:r>
          </a:p>
        </p:txBody>
      </p:sp>
      <p:sp>
        <p:nvSpPr>
          <p:cNvPr id="35846" name="Text Box 6"/>
          <p:cNvSpPr txBox="1">
            <a:spLocks noChangeArrowheads="1"/>
          </p:cNvSpPr>
          <p:nvPr/>
        </p:nvSpPr>
        <p:spPr bwMode="auto">
          <a:xfrm>
            <a:off x="4191000" y="6096000"/>
            <a:ext cx="1219200" cy="51911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cs typeface="Times New Roman" pitchFamily="18" charset="0"/>
              </a:defRPr>
            </a:lvl1pPr>
            <a:lvl2pPr marL="742950" indent="-285750">
              <a:defRPr>
                <a:solidFill>
                  <a:schemeClr val="tx1"/>
                </a:solidFill>
                <a:latin typeface="Arial" charset="0"/>
                <a:cs typeface="Times New Roman" pitchFamily="18" charset="0"/>
              </a:defRPr>
            </a:lvl2pPr>
            <a:lvl3pPr marL="1143000" indent="-228600">
              <a:defRPr>
                <a:solidFill>
                  <a:schemeClr val="tx1"/>
                </a:solidFill>
                <a:latin typeface="Arial" charset="0"/>
                <a:cs typeface="Times New Roman" pitchFamily="18" charset="0"/>
              </a:defRPr>
            </a:lvl3pPr>
            <a:lvl4pPr marL="1600200" indent="-228600">
              <a:defRPr>
                <a:solidFill>
                  <a:schemeClr val="tx1"/>
                </a:solidFill>
                <a:latin typeface="Arial" charset="0"/>
                <a:cs typeface="Times New Roman" pitchFamily="18" charset="0"/>
              </a:defRPr>
            </a:lvl4pPr>
            <a:lvl5pPr marL="2057400" indent="-22860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endParaRPr lang="ar-JO" altLang="en-US" sz="2800">
              <a:latin typeface="Times New Roman" pitchFamily="18" charset="0"/>
            </a:endParaRPr>
          </a:p>
        </p:txBody>
      </p:sp>
    </p:spTree>
    <p:extLst>
      <p:ext uri="{BB962C8B-B14F-4D97-AF65-F5344CB8AC3E}">
        <p14:creationId xmlns:p14="http://schemas.microsoft.com/office/powerpoint/2010/main" val="2434887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3903</TotalTime>
  <Words>506</Words>
  <Application>Microsoft Office PowerPoint</Application>
  <PresentationFormat>On-screen Show (4:3)</PresentationFormat>
  <Paragraphs>91</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Concourse</vt:lpstr>
      <vt:lpstr>Respiratory Module lab </vt:lpstr>
      <vt:lpstr> Types of Atelectasis :</vt:lpstr>
      <vt:lpstr>PowerPoint Presentation</vt:lpstr>
      <vt:lpstr>PowerPoint Presentation</vt:lpstr>
      <vt:lpstr>PowerPoint Presentation</vt:lpstr>
      <vt:lpstr>PowerPoint Presentation</vt:lpstr>
      <vt:lpstr> Outcome of occlusion :</vt:lpstr>
      <vt:lpstr>PowerPoint Presentation</vt:lpstr>
      <vt:lpstr>PowerPoint Presentation</vt:lpstr>
      <vt:lpstr>Lung tumors</vt:lpstr>
      <vt:lpstr>Pulmonary Hamartoma: Coin lesion. (Popcorn calcification) </vt:lpstr>
      <vt:lpstr>Parenchymal hamartoma of the lung.   Typical feature: Well-circumscribed mass with variegated yellow and white appearance due to fat and cartilage  content.</vt:lpstr>
      <vt:lpstr>PowerPoint Presentation</vt:lpstr>
      <vt:lpstr>PowerPoint Presentation</vt:lpstr>
      <vt:lpstr>PowerPoint Presentation</vt:lpstr>
      <vt:lpstr>PowerPoint Presentation</vt:lpstr>
      <vt:lpstr>PowerPoint Presentation</vt:lpstr>
      <vt:lpstr>PowerPoint Presentation</vt:lpstr>
      <vt:lpstr>Squamous cell carcinoma begins as a central (hilar) mass and grows contiguously into the peripheral parenchyma. The lesion invades surrounding pulmonary substance.    </vt:lpstr>
      <vt:lpstr>PowerPoint Presentation</vt:lpstr>
      <vt:lpstr>Well-differentiated squamous cell carcinoma showing keratinization and pearls.</vt:lpstr>
      <vt:lpstr>Gland-forming  (Acinar) adenocarcinoma.</vt:lpstr>
      <vt:lpstr>Adenocarcinoma: Papillary subtype: Presence of papillary structures with fibrovascular cores lined by cuboidal to columnar neoplastic cells and replacing the alveolar lining or present within the alveolar spaces.  </vt:lpstr>
      <vt:lpstr>Adenocarcinoma, mucinous subtype: Adenocarcinoma in situ: Characteristic growth of mucin forming cells along preexisting  alveolar septa, without invasion.  </vt:lpstr>
      <vt:lpstr>Adenocarcinoma: Solid type: Poorly diff.  cells with mucin vacuoles stained with PAS. </vt:lpstr>
      <vt:lpstr>Glandular lesions of the lung:   Atypical adenomatous hyperplasia with cuboidal epithelium and mild interstitial fibrosis.  </vt:lpstr>
      <vt:lpstr>PowerPoint Presentation</vt:lpstr>
      <vt:lpstr>PowerPoint Presentation</vt:lpstr>
      <vt:lpstr>Small cell carcinoma with small deeply basophilic cells and areas of necrosis (top left). Note basophilic staining of vascular walls due to encrustation by DNA from necrotic tumor cells (Azzopardi effect).</vt:lpstr>
      <vt:lpstr>PowerPoint Presentation</vt:lpstr>
      <vt:lpstr>Large cell carcinomas</vt:lpstr>
      <vt:lpstr> Carcinoid growing as a spherical, pale mass  protruding into the lumen of bronchus.</vt:lpstr>
      <vt:lpstr>Pulmonary carcinoid tumor:  Well demarcated lesion inside lung tissues. </vt:lpstr>
      <vt:lpstr> Typical Bronchial carcinoid.   Small, rounded, uniform nuclei (salt and peper chromatin) and moderate cytoplasm.</vt:lpstr>
      <vt:lpstr>PowerPoint Presentation</vt:lpstr>
      <vt:lpstr>Atypical carcinoid tumors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Toshiba</cp:lastModifiedBy>
  <cp:revision>402</cp:revision>
  <cp:lastPrinted>1601-01-01T00:00:00Z</cp:lastPrinted>
  <dcterms:created xsi:type="dcterms:W3CDTF">1601-01-01T00:00:00Z</dcterms:created>
  <dcterms:modified xsi:type="dcterms:W3CDTF">2020-10-28T08:16:28Z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