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sldIdLst>
    <p:sldId id="256" r:id="rId2"/>
    <p:sldId id="391" r:id="rId3"/>
    <p:sldId id="395" r:id="rId4"/>
    <p:sldId id="392" r:id="rId5"/>
    <p:sldId id="393" r:id="rId6"/>
    <p:sldId id="394" r:id="rId7"/>
    <p:sldId id="259" r:id="rId8"/>
    <p:sldId id="260" r:id="rId9"/>
    <p:sldId id="261" r:id="rId10"/>
    <p:sldId id="263" r:id="rId11"/>
    <p:sldId id="257" r:id="rId12"/>
    <p:sldId id="390" r:id="rId13"/>
    <p:sldId id="262" r:id="rId14"/>
    <p:sldId id="264" r:id="rId15"/>
    <p:sldId id="265" r:id="rId16"/>
    <p:sldId id="266" r:id="rId17"/>
    <p:sldId id="267" r:id="rId18"/>
    <p:sldId id="268" r:id="rId19"/>
    <p:sldId id="303" r:id="rId20"/>
    <p:sldId id="271" r:id="rId21"/>
    <p:sldId id="275" r:id="rId22"/>
    <p:sldId id="276" r:id="rId23"/>
    <p:sldId id="277" r:id="rId24"/>
    <p:sldId id="314" r:id="rId25"/>
    <p:sldId id="278" r:id="rId26"/>
    <p:sldId id="279" r:id="rId27"/>
    <p:sldId id="304" r:id="rId28"/>
    <p:sldId id="280" r:id="rId29"/>
    <p:sldId id="334" r:id="rId30"/>
    <p:sldId id="396"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DEC9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24" autoAdjust="0"/>
    <p:restoredTop sz="93575" autoAdjust="0"/>
  </p:normalViewPr>
  <p:slideViewPr>
    <p:cSldViewPr>
      <p:cViewPr>
        <p:scale>
          <a:sx n="69" d="100"/>
          <a:sy n="69" d="100"/>
        </p:scale>
        <p:origin x="-13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 /><Relationship Id="rId1" Type="http://schemas.openxmlformats.org/officeDocument/2006/relationships/themeOverride" Target="../theme/themeOverride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3D4699-1C11-421A-9723-DCEA98E4F89E}"/>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6E17EA33-DA52-42CF-9583-451BF58F746D}"/>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49936E9C-1FB3-4D8A-8662-9D11028C74C8}"/>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C018DAA0-E588-4F45-9155-6EDFD56E64BD}"/>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a:extLst>
              <a:ext uri="{FF2B5EF4-FFF2-40B4-BE49-F238E27FC236}">
                <a16:creationId xmlns:a16="http://schemas.microsoft.com/office/drawing/2014/main" id="{14AB0936-DAA9-42E9-AF6B-1C49B41FEC5D}"/>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1" name="Straight Connector 10">
            <a:extLst>
              <a:ext uri="{FF2B5EF4-FFF2-40B4-BE49-F238E27FC236}">
                <a16:creationId xmlns:a16="http://schemas.microsoft.com/office/drawing/2014/main" id="{5F5F92D5-E144-4848-BC7D-D0C80A5942E8}"/>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F531E9E5-3BAB-4E98-8F28-D0575CFE8587}"/>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Straight Connector 12">
            <a:extLst>
              <a:ext uri="{FF2B5EF4-FFF2-40B4-BE49-F238E27FC236}">
                <a16:creationId xmlns:a16="http://schemas.microsoft.com/office/drawing/2014/main" id="{51D6DDB1-3F26-4026-B294-F7DF04C28B73}"/>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4" name="Straight Connector 13">
            <a:extLst>
              <a:ext uri="{FF2B5EF4-FFF2-40B4-BE49-F238E27FC236}">
                <a16:creationId xmlns:a16="http://schemas.microsoft.com/office/drawing/2014/main" id="{09683AD9-A5E6-4A51-8CA6-BFAC79BB3BE2}"/>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5" name="Straight Connector 14">
            <a:extLst>
              <a:ext uri="{FF2B5EF4-FFF2-40B4-BE49-F238E27FC236}">
                <a16:creationId xmlns:a16="http://schemas.microsoft.com/office/drawing/2014/main" id="{CF7C02C4-24D0-4B9C-8248-2962182D2C1C}"/>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6" name="Rectangle 15">
            <a:extLst>
              <a:ext uri="{FF2B5EF4-FFF2-40B4-BE49-F238E27FC236}">
                <a16:creationId xmlns:a16="http://schemas.microsoft.com/office/drawing/2014/main" id="{AEB5D03E-DBC8-4530-94C1-FF7B0B6CBEDD}"/>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a:extLst>
              <a:ext uri="{FF2B5EF4-FFF2-40B4-BE49-F238E27FC236}">
                <a16:creationId xmlns:a16="http://schemas.microsoft.com/office/drawing/2014/main" id="{F4680E5E-3843-4F61-9914-29F1068378E7}"/>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a:extLst>
              <a:ext uri="{FF2B5EF4-FFF2-40B4-BE49-F238E27FC236}">
                <a16:creationId xmlns:a16="http://schemas.microsoft.com/office/drawing/2014/main" id="{D2787536-1CE6-4BE8-BA02-011BC3507715}"/>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a:extLst>
              <a:ext uri="{FF2B5EF4-FFF2-40B4-BE49-F238E27FC236}">
                <a16:creationId xmlns:a16="http://schemas.microsoft.com/office/drawing/2014/main" id="{E70D5B37-B130-4655-BE50-2892963F3A08}"/>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a:extLst>
              <a:ext uri="{FF2B5EF4-FFF2-40B4-BE49-F238E27FC236}">
                <a16:creationId xmlns:a16="http://schemas.microsoft.com/office/drawing/2014/main" id="{802F09B9-9E26-45A0-BF7E-8A1373E1CA4A}"/>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a:extLst>
              <a:ext uri="{FF2B5EF4-FFF2-40B4-BE49-F238E27FC236}">
                <a16:creationId xmlns:a16="http://schemas.microsoft.com/office/drawing/2014/main" id="{86B3B342-090C-4EB0-A5FF-F336114730E0}"/>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a:extLst>
              <a:ext uri="{FF2B5EF4-FFF2-40B4-BE49-F238E27FC236}">
                <a16:creationId xmlns:a16="http://schemas.microsoft.com/office/drawing/2014/main" id="{0C59BE29-0CFD-4CDD-A3F9-C2D4B964E03F}"/>
              </a:ext>
            </a:extLst>
          </p:cNvPr>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a:extLst>
              <a:ext uri="{FF2B5EF4-FFF2-40B4-BE49-F238E27FC236}">
                <a16:creationId xmlns:a16="http://schemas.microsoft.com/office/drawing/2014/main" id="{FFCA0D12-B11D-442F-8018-6E083C62B471}"/>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a:extLst>
              <a:ext uri="{FF2B5EF4-FFF2-40B4-BE49-F238E27FC236}">
                <a16:creationId xmlns:a16="http://schemas.microsoft.com/office/drawing/2014/main" id="{A9DD4478-5B87-443A-8BEC-6787F095F8A7}"/>
              </a:ext>
            </a:extLst>
          </p:cNvPr>
          <p:cNvSpPr>
            <a:spLocks noGrp="1"/>
          </p:cNvSpPr>
          <p:nvPr>
            <p:ph type="sldNum" sz="quarter" idx="12"/>
          </p:nvPr>
        </p:nvSpPr>
        <p:spPr bwMode="auto">
          <a:xfrm>
            <a:off x="1325563" y="4929188"/>
            <a:ext cx="609600" cy="517525"/>
          </a:xfrm>
        </p:spPr>
        <p:txBody>
          <a:bodyPr/>
          <a:lstStyle>
            <a:lvl1pPr>
              <a:defRPr/>
            </a:lvl1pPr>
          </a:lstStyle>
          <a:p>
            <a:fld id="{682D02AB-D350-499B-B8D2-5115F9D8B77C}" type="slidenum">
              <a:rPr lang="en-US" altLang="en-US"/>
              <a:pPr/>
              <a:t>‹#›</a:t>
            </a:fld>
            <a:endParaRPr lang="en-US" altLang="en-US"/>
          </a:p>
        </p:txBody>
      </p:sp>
    </p:spTree>
    <p:extLst>
      <p:ext uri="{BB962C8B-B14F-4D97-AF65-F5344CB8AC3E}">
        <p14:creationId xmlns:p14="http://schemas.microsoft.com/office/powerpoint/2010/main" val="27906480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8C36B1B5-CFAD-47BB-9468-1E3B0D05AB25}"/>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7AE9D4E8-44D6-4887-A098-B2EC05D581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7F27CD1E-6976-4DD7-BF04-D02FAFF278DB}"/>
              </a:ext>
            </a:extLst>
          </p:cNvPr>
          <p:cNvSpPr>
            <a:spLocks noGrp="1"/>
          </p:cNvSpPr>
          <p:nvPr>
            <p:ph type="sldNum" sz="quarter" idx="12"/>
          </p:nvPr>
        </p:nvSpPr>
        <p:spPr/>
        <p:txBody>
          <a:bodyPr/>
          <a:lstStyle>
            <a:lvl1pPr>
              <a:defRPr/>
            </a:lvl1pPr>
          </a:lstStyle>
          <a:p>
            <a:fld id="{1A684716-B7B9-44BA-8138-C6A616D07F06}" type="slidenum">
              <a:rPr lang="en-US" altLang="en-US"/>
              <a:pPr/>
              <a:t>‹#›</a:t>
            </a:fld>
            <a:endParaRPr lang="en-US" altLang="en-US"/>
          </a:p>
        </p:txBody>
      </p:sp>
    </p:spTree>
    <p:extLst>
      <p:ext uri="{BB962C8B-B14F-4D97-AF65-F5344CB8AC3E}">
        <p14:creationId xmlns:p14="http://schemas.microsoft.com/office/powerpoint/2010/main" val="1209145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F02D05E8-2759-4E3D-8F50-C8B9AC396BAD}"/>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696566AC-8BB2-4B46-8512-FAF183DE084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69BE26D3-79A6-4F2F-A8F9-DE7A7A76C956}"/>
              </a:ext>
            </a:extLst>
          </p:cNvPr>
          <p:cNvSpPr>
            <a:spLocks noGrp="1"/>
          </p:cNvSpPr>
          <p:nvPr>
            <p:ph type="sldNum" sz="quarter" idx="12"/>
          </p:nvPr>
        </p:nvSpPr>
        <p:spPr/>
        <p:txBody>
          <a:bodyPr/>
          <a:lstStyle>
            <a:lvl1pPr>
              <a:defRPr/>
            </a:lvl1pPr>
          </a:lstStyle>
          <a:p>
            <a:fld id="{731EF974-5E44-4EB9-B1A1-F6A252DE57EA}" type="slidenum">
              <a:rPr lang="en-US" altLang="en-US"/>
              <a:pPr/>
              <a:t>‹#›</a:t>
            </a:fld>
            <a:endParaRPr lang="en-US" altLang="en-US"/>
          </a:p>
        </p:txBody>
      </p:sp>
    </p:spTree>
    <p:extLst>
      <p:ext uri="{BB962C8B-B14F-4D97-AF65-F5344CB8AC3E}">
        <p14:creationId xmlns:p14="http://schemas.microsoft.com/office/powerpoint/2010/main" val="1789609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endParaRPr lang="ar-JO"/>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Rectangle 24">
            <a:extLst>
              <a:ext uri="{FF2B5EF4-FFF2-40B4-BE49-F238E27FC236}">
                <a16:creationId xmlns:a16="http://schemas.microsoft.com/office/drawing/2014/main" id="{0E7171AB-4695-4EC1-B19F-D8FFEF19CFF6}"/>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DEA9ADA-9CB4-4E23-89DC-0F595D52DB31}"/>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E3F41A79-5AD3-4A9B-B63F-CDC063F15841}"/>
              </a:ext>
            </a:extLst>
          </p:cNvPr>
          <p:cNvSpPr>
            <a:spLocks noGrp="1" noChangeArrowheads="1"/>
          </p:cNvSpPr>
          <p:nvPr>
            <p:ph type="sldNum" sz="quarter" idx="12"/>
          </p:nvPr>
        </p:nvSpPr>
        <p:spPr/>
        <p:txBody>
          <a:bodyPr/>
          <a:lstStyle>
            <a:lvl1pPr>
              <a:defRPr/>
            </a:lvl1pPr>
          </a:lstStyle>
          <a:p>
            <a:fld id="{89B8758F-C949-4462-A31F-C1A7EFF94D0C}" type="slidenum">
              <a:rPr lang="en-US" altLang="en-US"/>
              <a:pPr/>
              <a:t>‹#›</a:t>
            </a:fld>
            <a:endParaRPr lang="en-US" altLang="en-US"/>
          </a:p>
        </p:txBody>
      </p:sp>
    </p:spTree>
    <p:extLst>
      <p:ext uri="{BB962C8B-B14F-4D97-AF65-F5344CB8AC3E}">
        <p14:creationId xmlns:p14="http://schemas.microsoft.com/office/powerpoint/2010/main" val="139646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80EC0D24-8F08-4341-BF9F-E3E3D94F579E}"/>
              </a:ext>
            </a:extLst>
          </p:cNvPr>
          <p:cNvSpPr>
            <a:spLocks noGrp="1"/>
          </p:cNvSpPr>
          <p:nvPr>
            <p:ph type="dt" sz="half" idx="10"/>
          </p:nvPr>
        </p:nvSpPr>
        <p:spPr/>
        <p:txBody>
          <a:bodyPr rtlCol="0"/>
          <a:lstStyle>
            <a:lvl1pPr>
              <a:defRPr/>
            </a:lvl1pPr>
          </a:lstStyle>
          <a:p>
            <a:pPr>
              <a:defRPr/>
            </a:pPr>
            <a:endParaRPr lang="en-US"/>
          </a:p>
        </p:txBody>
      </p:sp>
      <p:sp>
        <p:nvSpPr>
          <p:cNvPr id="5" name="Slide Number Placeholder 8">
            <a:extLst>
              <a:ext uri="{FF2B5EF4-FFF2-40B4-BE49-F238E27FC236}">
                <a16:creationId xmlns:a16="http://schemas.microsoft.com/office/drawing/2014/main" id="{2760E627-385D-4376-AB24-5BA601A78A7B}"/>
              </a:ext>
            </a:extLst>
          </p:cNvPr>
          <p:cNvSpPr>
            <a:spLocks noGrp="1"/>
          </p:cNvSpPr>
          <p:nvPr>
            <p:ph type="sldNum" sz="quarter" idx="11"/>
          </p:nvPr>
        </p:nvSpPr>
        <p:spPr/>
        <p:txBody>
          <a:bodyPr/>
          <a:lstStyle>
            <a:lvl1pPr>
              <a:defRPr/>
            </a:lvl1pPr>
          </a:lstStyle>
          <a:p>
            <a:fld id="{194D95AA-B22D-4E81-86E7-7890B7A38E9E}" type="slidenum">
              <a:rPr lang="en-US" altLang="en-US"/>
              <a:pPr/>
              <a:t>‹#›</a:t>
            </a:fld>
            <a:endParaRPr lang="en-US" altLang="en-US"/>
          </a:p>
        </p:txBody>
      </p:sp>
      <p:sp>
        <p:nvSpPr>
          <p:cNvPr id="6" name="Footer Placeholder 9">
            <a:extLst>
              <a:ext uri="{FF2B5EF4-FFF2-40B4-BE49-F238E27FC236}">
                <a16:creationId xmlns:a16="http://schemas.microsoft.com/office/drawing/2014/main" id="{FF3DEEE7-5184-4359-969E-B2DB9AA7A1AB}"/>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07853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D94CCB-7587-4463-B24D-DF8D6AB89EEF}"/>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id="{0277FE0D-5038-47B8-9B03-EB76268413EA}"/>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a:extLst>
              <a:ext uri="{FF2B5EF4-FFF2-40B4-BE49-F238E27FC236}">
                <a16:creationId xmlns:a16="http://schemas.microsoft.com/office/drawing/2014/main" id="{7D097DA4-8950-4796-89FC-9C883E188534}"/>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a:extLst>
              <a:ext uri="{FF2B5EF4-FFF2-40B4-BE49-F238E27FC236}">
                <a16:creationId xmlns:a16="http://schemas.microsoft.com/office/drawing/2014/main" id="{1F54529E-E764-42AA-9A18-E0F4A1CC4A02}"/>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a:extLst>
              <a:ext uri="{FF2B5EF4-FFF2-40B4-BE49-F238E27FC236}">
                <a16:creationId xmlns:a16="http://schemas.microsoft.com/office/drawing/2014/main" id="{1DC5CAF3-4513-49BE-AC00-1F1AE0FD176E}"/>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9" name="Straight Connector 8">
            <a:extLst>
              <a:ext uri="{FF2B5EF4-FFF2-40B4-BE49-F238E27FC236}">
                <a16:creationId xmlns:a16="http://schemas.microsoft.com/office/drawing/2014/main" id="{D21225A1-E4E8-4F5D-9EFA-BA9D12585D12}"/>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 name="Straight Connector 9">
            <a:extLst>
              <a:ext uri="{FF2B5EF4-FFF2-40B4-BE49-F238E27FC236}">
                <a16:creationId xmlns:a16="http://schemas.microsoft.com/office/drawing/2014/main" id="{459310AB-7FE7-440C-B2B5-6127249AA850}"/>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1" name="Straight Connector 10">
            <a:extLst>
              <a:ext uri="{FF2B5EF4-FFF2-40B4-BE49-F238E27FC236}">
                <a16:creationId xmlns:a16="http://schemas.microsoft.com/office/drawing/2014/main" id="{461E5155-6B0B-47D7-9046-62494268B616}"/>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260F3029-F996-4759-B0C8-51431A2050C5}"/>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Rectangle 12">
            <a:extLst>
              <a:ext uri="{FF2B5EF4-FFF2-40B4-BE49-F238E27FC236}">
                <a16:creationId xmlns:a16="http://schemas.microsoft.com/office/drawing/2014/main" id="{14BB0262-812E-4006-BD34-66D7EBEFAC96}"/>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a:extLst>
              <a:ext uri="{FF2B5EF4-FFF2-40B4-BE49-F238E27FC236}">
                <a16:creationId xmlns:a16="http://schemas.microsoft.com/office/drawing/2014/main" id="{0AA918D8-490D-4E90-B813-B5C9541DA61B}"/>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a:extLst>
              <a:ext uri="{FF2B5EF4-FFF2-40B4-BE49-F238E27FC236}">
                <a16:creationId xmlns:a16="http://schemas.microsoft.com/office/drawing/2014/main" id="{903984CD-5ACC-403B-85B4-FC02FCE321F4}"/>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a:extLst>
              <a:ext uri="{FF2B5EF4-FFF2-40B4-BE49-F238E27FC236}">
                <a16:creationId xmlns:a16="http://schemas.microsoft.com/office/drawing/2014/main" id="{8FF27E96-8E93-4975-A649-5DF4F671DDB5}"/>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a:extLst>
              <a:ext uri="{FF2B5EF4-FFF2-40B4-BE49-F238E27FC236}">
                <a16:creationId xmlns:a16="http://schemas.microsoft.com/office/drawing/2014/main" id="{3E28F3FD-DEB2-4E1A-9197-FD3FB2FFEF7E}"/>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a:extLst>
              <a:ext uri="{FF2B5EF4-FFF2-40B4-BE49-F238E27FC236}">
                <a16:creationId xmlns:a16="http://schemas.microsoft.com/office/drawing/2014/main" id="{C03FF9CB-B7DE-4F65-BB7C-994CCBB63379}"/>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a:extLst>
              <a:ext uri="{FF2B5EF4-FFF2-40B4-BE49-F238E27FC236}">
                <a16:creationId xmlns:a16="http://schemas.microsoft.com/office/drawing/2014/main" id="{384CD668-F39C-4D10-BBA5-C4F983AF880F}"/>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a:extLst>
              <a:ext uri="{FF2B5EF4-FFF2-40B4-BE49-F238E27FC236}">
                <a16:creationId xmlns:a16="http://schemas.microsoft.com/office/drawing/2014/main" id="{6E77CA96-3113-4280-BCE4-8691C9446613}"/>
              </a:ext>
            </a:extLst>
          </p:cNvPr>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a:extLst>
              <a:ext uri="{FF2B5EF4-FFF2-40B4-BE49-F238E27FC236}">
                <a16:creationId xmlns:a16="http://schemas.microsoft.com/office/drawing/2014/main" id="{8B3D0573-9E21-4257-AEB6-C9175EC60C68}"/>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a:extLst>
              <a:ext uri="{FF2B5EF4-FFF2-40B4-BE49-F238E27FC236}">
                <a16:creationId xmlns:a16="http://schemas.microsoft.com/office/drawing/2014/main" id="{EAAABC23-79F8-4CCD-BA21-696EBDE3A8F5}"/>
              </a:ext>
            </a:extLst>
          </p:cNvPr>
          <p:cNvSpPr>
            <a:spLocks noGrp="1"/>
          </p:cNvSpPr>
          <p:nvPr>
            <p:ph type="sldNum" sz="quarter" idx="12"/>
          </p:nvPr>
        </p:nvSpPr>
        <p:spPr bwMode="auto">
          <a:xfrm>
            <a:off x="1339850" y="4929188"/>
            <a:ext cx="609600" cy="517525"/>
          </a:xfrm>
        </p:spPr>
        <p:txBody>
          <a:bodyPr/>
          <a:lstStyle>
            <a:lvl1pPr>
              <a:defRPr/>
            </a:lvl1pPr>
          </a:lstStyle>
          <a:p>
            <a:fld id="{83F20E6E-87BF-4CD9-B319-F47B15689C4C}" type="slidenum">
              <a:rPr lang="en-US" altLang="en-US"/>
              <a:pPr/>
              <a:t>‹#›</a:t>
            </a:fld>
            <a:endParaRPr lang="en-US" altLang="en-US"/>
          </a:p>
        </p:txBody>
      </p:sp>
    </p:spTree>
    <p:extLst>
      <p:ext uri="{BB962C8B-B14F-4D97-AF65-F5344CB8AC3E}">
        <p14:creationId xmlns:p14="http://schemas.microsoft.com/office/powerpoint/2010/main" val="30670772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EF186854-1260-469B-80AE-F4CCCC375339}"/>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AA3E55C0-FEF1-449A-B728-C1AA3E7CE50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DE169E92-F7B3-49F2-92E8-686DC09E2B47}"/>
              </a:ext>
            </a:extLst>
          </p:cNvPr>
          <p:cNvSpPr>
            <a:spLocks noGrp="1"/>
          </p:cNvSpPr>
          <p:nvPr>
            <p:ph type="sldNum" sz="quarter" idx="12"/>
          </p:nvPr>
        </p:nvSpPr>
        <p:spPr/>
        <p:txBody>
          <a:bodyPr/>
          <a:lstStyle>
            <a:lvl1pPr>
              <a:defRPr/>
            </a:lvl1pPr>
          </a:lstStyle>
          <a:p>
            <a:fld id="{2AB14F13-E634-40AD-88E0-75DFCEDB839B}" type="slidenum">
              <a:rPr lang="en-US" altLang="en-US"/>
              <a:pPr/>
              <a:t>‹#›</a:t>
            </a:fld>
            <a:endParaRPr lang="en-US" altLang="en-US"/>
          </a:p>
        </p:txBody>
      </p:sp>
    </p:spTree>
    <p:extLst>
      <p:ext uri="{BB962C8B-B14F-4D97-AF65-F5344CB8AC3E}">
        <p14:creationId xmlns:p14="http://schemas.microsoft.com/office/powerpoint/2010/main" val="396944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a:extLst>
              <a:ext uri="{FF2B5EF4-FFF2-40B4-BE49-F238E27FC236}">
                <a16:creationId xmlns:a16="http://schemas.microsoft.com/office/drawing/2014/main" id="{D571A23A-FDFC-4F3E-A9F8-53F359726312}"/>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8FE6AC2C-E0DF-4896-8A80-CADA9501365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FD2D6166-7BDF-4A3D-8A81-069DD59DBEE4}"/>
              </a:ext>
            </a:extLst>
          </p:cNvPr>
          <p:cNvSpPr>
            <a:spLocks noGrp="1"/>
          </p:cNvSpPr>
          <p:nvPr>
            <p:ph type="sldNum" sz="quarter" idx="12"/>
          </p:nvPr>
        </p:nvSpPr>
        <p:spPr/>
        <p:txBody>
          <a:bodyPr/>
          <a:lstStyle>
            <a:lvl1pPr>
              <a:defRPr/>
            </a:lvl1pPr>
          </a:lstStyle>
          <a:p>
            <a:fld id="{6F730132-9800-4C2B-A6D4-F14AF630E7AA}" type="slidenum">
              <a:rPr lang="en-US" altLang="en-US"/>
              <a:pPr/>
              <a:t>‹#›</a:t>
            </a:fld>
            <a:endParaRPr lang="en-US" altLang="en-US"/>
          </a:p>
        </p:txBody>
      </p:sp>
    </p:spTree>
    <p:extLst>
      <p:ext uri="{BB962C8B-B14F-4D97-AF65-F5344CB8AC3E}">
        <p14:creationId xmlns:p14="http://schemas.microsoft.com/office/powerpoint/2010/main" val="62559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AC3E55D6-87B5-4364-9A06-22EE160494E7}"/>
              </a:ext>
            </a:extLst>
          </p:cNvPr>
          <p:cNvSpPr>
            <a:spLocks noGrp="1"/>
          </p:cNvSpPr>
          <p:nvPr>
            <p:ph type="dt" sz="half" idx="10"/>
          </p:nvPr>
        </p:nvSpPr>
        <p:spPr/>
        <p:txBody>
          <a:bodyPr rtlCol="0"/>
          <a:lstStyle>
            <a:lvl1pPr>
              <a:defRPr/>
            </a:lvl1pPr>
          </a:lstStyle>
          <a:p>
            <a:pPr>
              <a:defRPr/>
            </a:pPr>
            <a:endParaRPr lang="en-US"/>
          </a:p>
        </p:txBody>
      </p:sp>
      <p:sp>
        <p:nvSpPr>
          <p:cNvPr id="4" name="Slide Number Placeholder 6">
            <a:extLst>
              <a:ext uri="{FF2B5EF4-FFF2-40B4-BE49-F238E27FC236}">
                <a16:creationId xmlns:a16="http://schemas.microsoft.com/office/drawing/2014/main" id="{8C07375A-B261-4DB3-BEB8-4E7024DB6B49}"/>
              </a:ext>
            </a:extLst>
          </p:cNvPr>
          <p:cNvSpPr>
            <a:spLocks noGrp="1"/>
          </p:cNvSpPr>
          <p:nvPr>
            <p:ph type="sldNum" sz="quarter" idx="11"/>
          </p:nvPr>
        </p:nvSpPr>
        <p:spPr/>
        <p:txBody>
          <a:bodyPr/>
          <a:lstStyle>
            <a:lvl1pPr>
              <a:defRPr/>
            </a:lvl1pPr>
          </a:lstStyle>
          <a:p>
            <a:fld id="{31920352-F156-4975-B8D3-3CFD3A9F6B17}" type="slidenum">
              <a:rPr lang="en-US" altLang="en-US"/>
              <a:pPr/>
              <a:t>‹#›</a:t>
            </a:fld>
            <a:endParaRPr lang="en-US" altLang="en-US"/>
          </a:p>
        </p:txBody>
      </p:sp>
      <p:sp>
        <p:nvSpPr>
          <p:cNvPr id="5" name="Footer Placeholder 7">
            <a:extLst>
              <a:ext uri="{FF2B5EF4-FFF2-40B4-BE49-F238E27FC236}">
                <a16:creationId xmlns:a16="http://schemas.microsoft.com/office/drawing/2014/main" id="{993DB1B2-F787-4A6A-8D5F-87E9C5701E30}"/>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9580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591BE761-D58A-4B06-A98A-9D661D9184AE}"/>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892853FD-A95B-4B42-8D4C-613954F0423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2188C5F1-07CA-472A-981F-682AE4E89CAF}"/>
              </a:ext>
            </a:extLst>
          </p:cNvPr>
          <p:cNvSpPr>
            <a:spLocks noGrp="1"/>
          </p:cNvSpPr>
          <p:nvPr>
            <p:ph type="sldNum" sz="quarter" idx="12"/>
          </p:nvPr>
        </p:nvSpPr>
        <p:spPr/>
        <p:txBody>
          <a:bodyPr/>
          <a:lstStyle>
            <a:lvl1pPr>
              <a:defRPr/>
            </a:lvl1pPr>
          </a:lstStyle>
          <a:p>
            <a:fld id="{1EB79357-BB8A-4FC4-B86E-D7B4EE1B0DCC}" type="slidenum">
              <a:rPr lang="en-US" altLang="en-US"/>
              <a:pPr/>
              <a:t>‹#›</a:t>
            </a:fld>
            <a:endParaRPr lang="en-US" altLang="en-US"/>
          </a:p>
        </p:txBody>
      </p:sp>
    </p:spTree>
    <p:extLst>
      <p:ext uri="{BB962C8B-B14F-4D97-AF65-F5344CB8AC3E}">
        <p14:creationId xmlns:p14="http://schemas.microsoft.com/office/powerpoint/2010/main" val="348388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40CF70F8-8E18-41C2-B176-C378299A8CFA}"/>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6" name="Straight Connector 5">
            <a:extLst>
              <a:ext uri="{FF2B5EF4-FFF2-40B4-BE49-F238E27FC236}">
                <a16:creationId xmlns:a16="http://schemas.microsoft.com/office/drawing/2014/main" id="{F49653D6-64BA-4F39-B41D-90FEEFCCFD0D}"/>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7" name="Straight Connector 17">
            <a:extLst>
              <a:ext uri="{FF2B5EF4-FFF2-40B4-BE49-F238E27FC236}">
                <a16:creationId xmlns:a16="http://schemas.microsoft.com/office/drawing/2014/main" id="{995720E8-BFFF-459F-BE5D-4E6727E28CBD}"/>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8">
            <a:extLst>
              <a:ext uri="{FF2B5EF4-FFF2-40B4-BE49-F238E27FC236}">
                <a16:creationId xmlns:a16="http://schemas.microsoft.com/office/drawing/2014/main" id="{5A084970-8303-4107-9DF6-4B5491F07964}"/>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a:extLst>
              <a:ext uri="{FF2B5EF4-FFF2-40B4-BE49-F238E27FC236}">
                <a16:creationId xmlns:a16="http://schemas.microsoft.com/office/drawing/2014/main" id="{E7B3CA32-7ACB-45EC-AB84-E5F17B8AAC84}"/>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20">
            <a:extLst>
              <a:ext uri="{FF2B5EF4-FFF2-40B4-BE49-F238E27FC236}">
                <a16:creationId xmlns:a16="http://schemas.microsoft.com/office/drawing/2014/main" id="{5F3100F3-0C33-4D10-9FF6-DB57AAFA1B23}"/>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a:extLst>
              <a:ext uri="{FF2B5EF4-FFF2-40B4-BE49-F238E27FC236}">
                <a16:creationId xmlns:a16="http://schemas.microsoft.com/office/drawing/2014/main" id="{F5C58029-D47E-4A70-A5E0-EAF7DB2F22DD}"/>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a:extLst>
              <a:ext uri="{FF2B5EF4-FFF2-40B4-BE49-F238E27FC236}">
                <a16:creationId xmlns:a16="http://schemas.microsoft.com/office/drawing/2014/main" id="{49A839B8-1B04-4C43-832A-5EFAFA92AB70}"/>
              </a:ext>
            </a:extLst>
          </p:cNvPr>
          <p:cNvSpPr>
            <a:spLocks noGrp="1"/>
          </p:cNvSpPr>
          <p:nvPr>
            <p:ph type="dt" sz="half" idx="10"/>
          </p:nvPr>
        </p:nvSpPr>
        <p:spPr/>
        <p:txBody>
          <a:bodyPr rtlCol="0"/>
          <a:lstStyle>
            <a:lvl1pPr>
              <a:defRPr/>
            </a:lvl1pPr>
          </a:lstStyle>
          <a:p>
            <a:pPr>
              <a:defRPr/>
            </a:pPr>
            <a:endParaRPr lang="en-US"/>
          </a:p>
        </p:txBody>
      </p:sp>
      <p:sp>
        <p:nvSpPr>
          <p:cNvPr id="13" name="Slide Number Placeholder 21">
            <a:extLst>
              <a:ext uri="{FF2B5EF4-FFF2-40B4-BE49-F238E27FC236}">
                <a16:creationId xmlns:a16="http://schemas.microsoft.com/office/drawing/2014/main" id="{1EF3E049-EE1A-4AFB-ADDB-169C46C2CFA2}"/>
              </a:ext>
            </a:extLst>
          </p:cNvPr>
          <p:cNvSpPr>
            <a:spLocks noGrp="1"/>
          </p:cNvSpPr>
          <p:nvPr>
            <p:ph type="sldNum" sz="quarter" idx="11"/>
          </p:nvPr>
        </p:nvSpPr>
        <p:spPr/>
        <p:txBody>
          <a:bodyPr/>
          <a:lstStyle>
            <a:lvl1pPr>
              <a:defRPr/>
            </a:lvl1pPr>
          </a:lstStyle>
          <a:p>
            <a:fld id="{8F75CF7E-F5EC-4725-B95F-BAE14BFF816A}" type="slidenum">
              <a:rPr lang="en-US" altLang="en-US"/>
              <a:pPr/>
              <a:t>‹#›</a:t>
            </a:fld>
            <a:endParaRPr lang="en-US" altLang="en-US"/>
          </a:p>
        </p:txBody>
      </p:sp>
      <p:sp>
        <p:nvSpPr>
          <p:cNvPr id="14" name="Footer Placeholder 22">
            <a:extLst>
              <a:ext uri="{FF2B5EF4-FFF2-40B4-BE49-F238E27FC236}">
                <a16:creationId xmlns:a16="http://schemas.microsoft.com/office/drawing/2014/main" id="{DC77271A-D732-4700-AD77-508CD30D04C7}"/>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41474288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CEA14062-3B9D-498D-8E31-34368FA86245}"/>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Oval 5">
            <a:extLst>
              <a:ext uri="{FF2B5EF4-FFF2-40B4-BE49-F238E27FC236}">
                <a16:creationId xmlns:a16="http://schemas.microsoft.com/office/drawing/2014/main" id="{9284AC1F-6EBA-4925-8555-21DA341796DE}"/>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17">
            <a:extLst>
              <a:ext uri="{FF2B5EF4-FFF2-40B4-BE49-F238E27FC236}">
                <a16:creationId xmlns:a16="http://schemas.microsoft.com/office/drawing/2014/main" id="{F02BBDDD-01D5-47BF-B7ED-10974B3A7D05}"/>
              </a:ext>
            </a:extLst>
          </p:cNvPr>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a:extLst>
              <a:ext uri="{FF2B5EF4-FFF2-40B4-BE49-F238E27FC236}">
                <a16:creationId xmlns:a16="http://schemas.microsoft.com/office/drawing/2014/main" id="{6E47D48D-92B1-4C98-BDFA-A33496684E02}"/>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19">
            <a:extLst>
              <a:ext uri="{FF2B5EF4-FFF2-40B4-BE49-F238E27FC236}">
                <a16:creationId xmlns:a16="http://schemas.microsoft.com/office/drawing/2014/main" id="{BD0BC37D-26CE-42A6-845A-095E1AB7593B}"/>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a:extLst>
              <a:ext uri="{FF2B5EF4-FFF2-40B4-BE49-F238E27FC236}">
                <a16:creationId xmlns:a16="http://schemas.microsoft.com/office/drawing/2014/main" id="{A32781BC-F2A5-473C-AD06-39B1914EB141}"/>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Straight Connector 23">
            <a:extLst>
              <a:ext uri="{FF2B5EF4-FFF2-40B4-BE49-F238E27FC236}">
                <a16:creationId xmlns:a16="http://schemas.microsoft.com/office/drawing/2014/main" id="{DCD76580-1A4C-465F-AA44-45DC1C51E8E4}"/>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a:extLst>
              <a:ext uri="{FF2B5EF4-FFF2-40B4-BE49-F238E27FC236}">
                <a16:creationId xmlns:a16="http://schemas.microsoft.com/office/drawing/2014/main" id="{FB78BCC0-6F1C-41C9-95D8-1560F1A16D3B}"/>
              </a:ext>
            </a:extLst>
          </p:cNvPr>
          <p:cNvSpPr>
            <a:spLocks noGrp="1"/>
          </p:cNvSpPr>
          <p:nvPr>
            <p:ph type="dt" sz="half" idx="10"/>
          </p:nvPr>
        </p:nvSpPr>
        <p:spPr/>
        <p:txBody>
          <a:bodyPr rtlCol="0"/>
          <a:lstStyle>
            <a:lvl1pPr>
              <a:defRPr/>
            </a:lvl1pPr>
          </a:lstStyle>
          <a:p>
            <a:pPr>
              <a:defRPr/>
            </a:pPr>
            <a:endParaRPr lang="en-US"/>
          </a:p>
        </p:txBody>
      </p:sp>
      <p:sp>
        <p:nvSpPr>
          <p:cNvPr id="13" name="Slide Number Placeholder 17">
            <a:extLst>
              <a:ext uri="{FF2B5EF4-FFF2-40B4-BE49-F238E27FC236}">
                <a16:creationId xmlns:a16="http://schemas.microsoft.com/office/drawing/2014/main" id="{46A4E595-0C78-4B02-813C-299A8A8F8017}"/>
              </a:ext>
            </a:extLst>
          </p:cNvPr>
          <p:cNvSpPr>
            <a:spLocks noGrp="1"/>
          </p:cNvSpPr>
          <p:nvPr>
            <p:ph type="sldNum" sz="quarter" idx="11"/>
          </p:nvPr>
        </p:nvSpPr>
        <p:spPr/>
        <p:txBody>
          <a:bodyPr/>
          <a:lstStyle>
            <a:lvl1pPr>
              <a:defRPr/>
            </a:lvl1pPr>
          </a:lstStyle>
          <a:p>
            <a:fld id="{D97F2E7E-EFD0-48F9-9230-70414F305B77}" type="slidenum">
              <a:rPr lang="en-US" altLang="en-US"/>
              <a:pPr/>
              <a:t>‹#›</a:t>
            </a:fld>
            <a:endParaRPr lang="en-US" altLang="en-US"/>
          </a:p>
        </p:txBody>
      </p:sp>
      <p:sp>
        <p:nvSpPr>
          <p:cNvPr id="14" name="Footer Placeholder 20">
            <a:extLst>
              <a:ext uri="{FF2B5EF4-FFF2-40B4-BE49-F238E27FC236}">
                <a16:creationId xmlns:a16="http://schemas.microsoft.com/office/drawing/2014/main" id="{0B31FFF6-2162-4B7D-8585-274219E9F3C5}"/>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20004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a:extLst>
              <a:ext uri="{FF2B5EF4-FFF2-40B4-BE49-F238E27FC236}">
                <a16:creationId xmlns:a16="http://schemas.microsoft.com/office/drawing/2014/main" id="{DCF0A0F2-F837-4912-8B43-2343EC253974}"/>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2" name="Title Placeholder 21">
            <a:extLst>
              <a:ext uri="{FF2B5EF4-FFF2-40B4-BE49-F238E27FC236}">
                <a16:creationId xmlns:a16="http://schemas.microsoft.com/office/drawing/2014/main" id="{EC01F2F3-B711-42D4-AE3D-72A651683E49}"/>
              </a:ext>
            </a:extLst>
          </p:cNvPr>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a:extLst>
              <a:ext uri="{FF2B5EF4-FFF2-40B4-BE49-F238E27FC236}">
                <a16:creationId xmlns:a16="http://schemas.microsoft.com/office/drawing/2014/main" id="{748090C0-942A-47B4-96FD-5504B86CB9FB}"/>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83B6B459-5E5C-42E1-BB09-CC541656DC2D}"/>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cs typeface="Arial" charset="0"/>
              </a:defRPr>
            </a:lvl1pPr>
          </a:lstStyle>
          <a:p>
            <a:pPr>
              <a:defRPr/>
            </a:pPr>
            <a:endParaRPr lang="en-US"/>
          </a:p>
        </p:txBody>
      </p:sp>
      <p:sp>
        <p:nvSpPr>
          <p:cNvPr id="3" name="Footer Placeholder 2">
            <a:extLst>
              <a:ext uri="{FF2B5EF4-FFF2-40B4-BE49-F238E27FC236}">
                <a16:creationId xmlns:a16="http://schemas.microsoft.com/office/drawing/2014/main" id="{490B029E-A6B5-4DD0-8B20-57073B4A84B6}"/>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cs typeface="Arial" charset="0"/>
              </a:defRPr>
            </a:lvl1pPr>
          </a:lstStyle>
          <a:p>
            <a:pPr>
              <a:defRPr/>
            </a:pPr>
            <a:endParaRPr lang="en-US"/>
          </a:p>
        </p:txBody>
      </p:sp>
      <p:sp>
        <p:nvSpPr>
          <p:cNvPr id="7" name="Straight Connector 6">
            <a:extLst>
              <a:ext uri="{FF2B5EF4-FFF2-40B4-BE49-F238E27FC236}">
                <a16:creationId xmlns:a16="http://schemas.microsoft.com/office/drawing/2014/main" id="{1501C9A5-411C-41E2-ABBE-88E629D0139A}"/>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32" name="Straight Connector 8">
            <a:extLst>
              <a:ext uri="{FF2B5EF4-FFF2-40B4-BE49-F238E27FC236}">
                <a16:creationId xmlns:a16="http://schemas.microsoft.com/office/drawing/2014/main" id="{B7C2AB0A-1E7E-4CFC-BA6F-9FA38D4E18B1}"/>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a:extLst>
              <a:ext uri="{FF2B5EF4-FFF2-40B4-BE49-F238E27FC236}">
                <a16:creationId xmlns:a16="http://schemas.microsoft.com/office/drawing/2014/main" id="{8D4A1717-D7EE-4948-A8BF-BD87AB1A3303}"/>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a:extLst>
              <a:ext uri="{FF2B5EF4-FFF2-40B4-BE49-F238E27FC236}">
                <a16:creationId xmlns:a16="http://schemas.microsoft.com/office/drawing/2014/main" id="{BC9EDAFC-F88D-4F86-9AC5-BA547564328D}"/>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a:extLst>
              <a:ext uri="{FF2B5EF4-FFF2-40B4-BE49-F238E27FC236}">
                <a16:creationId xmlns:a16="http://schemas.microsoft.com/office/drawing/2014/main" id="{7A844B3D-49A7-4F76-86C8-7905A82090D5}"/>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a:extLst>
              <a:ext uri="{FF2B5EF4-FFF2-40B4-BE49-F238E27FC236}">
                <a16:creationId xmlns:a16="http://schemas.microsoft.com/office/drawing/2014/main" id="{E70CC3A9-AE52-4E48-AFD3-3C32EF01ED03}"/>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fld id="{0D887E4C-6277-4F7C-BCE2-D6F97C50A1B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07" r:id="rId4"/>
    <p:sldLayoutId id="2147483908" r:id="rId5"/>
    <p:sldLayoutId id="2147483915" r:id="rId6"/>
    <p:sldLayoutId id="2147483909" r:id="rId7"/>
    <p:sldLayoutId id="2147483916" r:id="rId8"/>
    <p:sldLayoutId id="2147483917" r:id="rId9"/>
    <p:sldLayoutId id="2147483910" r:id="rId10"/>
    <p:sldLayoutId id="2147483911" r:id="rId11"/>
    <p:sldLayoutId id="2147483918" r:id="rId12"/>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anose="02040604050505020304" pitchFamily="18" charset="0"/>
        </a:defRPr>
      </a:lvl2pPr>
      <a:lvl3pPr algn="l" rtl="0" fontAlgn="base">
        <a:spcBef>
          <a:spcPct val="0"/>
        </a:spcBef>
        <a:spcAft>
          <a:spcPct val="0"/>
        </a:spcAft>
        <a:defRPr sz="3000">
          <a:solidFill>
            <a:schemeClr val="tx2"/>
          </a:solidFill>
          <a:latin typeface="Century Schoolbook" panose="02040604050505020304" pitchFamily="18" charset="0"/>
        </a:defRPr>
      </a:lvl3pPr>
      <a:lvl4pPr algn="l" rtl="0" fontAlgn="base">
        <a:spcBef>
          <a:spcPct val="0"/>
        </a:spcBef>
        <a:spcAft>
          <a:spcPct val="0"/>
        </a:spcAft>
        <a:defRPr sz="3000">
          <a:solidFill>
            <a:schemeClr val="tx2"/>
          </a:solidFill>
          <a:latin typeface="Century Schoolbook" panose="02040604050505020304" pitchFamily="18" charset="0"/>
        </a:defRPr>
      </a:lvl4pPr>
      <a:lvl5pPr algn="l" rtl="0" fontAlgn="base">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fontAlgn="base">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2.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hyperlink" Target="mk:@MSITStore:H:\Nadia\RBPAT.CHM::/www.studentconsult.com/content/bookcontent.cfm@id=hc003013.htm##" TargetMode="External" /><Relationship Id="rId1" Type="http://schemas.openxmlformats.org/officeDocument/2006/relationships/slideLayout" Target="../slideLayouts/slideLayout6.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2036FED0-B6DF-4F14-8473-4BCE8CECEAAE}"/>
              </a:ext>
            </a:extLst>
          </p:cNvPr>
          <p:cNvSpPr>
            <a:spLocks noGrp="1" noChangeArrowheads="1"/>
          </p:cNvSpPr>
          <p:nvPr>
            <p:ph type="subTitle" idx="1"/>
          </p:nvPr>
        </p:nvSpPr>
        <p:spPr>
          <a:xfrm>
            <a:off x="0" y="0"/>
            <a:ext cx="9144000" cy="6858000"/>
          </a:xfrm>
        </p:spPr>
        <p:txBody>
          <a:bodyPr/>
          <a:lstStyle/>
          <a:p>
            <a:endParaRPr lang="en-US" altLang="en-US" sz="5400">
              <a:solidFill>
                <a:srgbClr val="FF0000"/>
              </a:solidFill>
            </a:endParaRPr>
          </a:p>
          <a:p>
            <a:r>
              <a:rPr lang="en-US" altLang="en-US" sz="5400">
                <a:solidFill>
                  <a:srgbClr val="FF0000"/>
                </a:solidFill>
              </a:rPr>
              <a:t>      </a:t>
            </a:r>
          </a:p>
          <a:p>
            <a:pPr algn="ctr"/>
            <a:r>
              <a:rPr lang="en-US" altLang="en-US" sz="5400">
                <a:solidFill>
                  <a:srgbClr val="FF0000"/>
                </a:solidFill>
              </a:rPr>
              <a:t>  Healing and Repair,      Lecture 1</a:t>
            </a:r>
          </a:p>
          <a:p>
            <a:endParaRPr lang="en-US" altLang="en-US" sz="3600">
              <a:solidFill>
                <a:srgbClr val="FFFF00"/>
              </a:solidFill>
            </a:endParaRPr>
          </a:p>
          <a:p>
            <a:endParaRPr lang="en-US" altLang="en-US" sz="3600"/>
          </a:p>
          <a:p>
            <a:endParaRPr lang="en-US" altLang="en-US" sz="3600"/>
          </a:p>
          <a:p>
            <a:endParaRPr lang="en-US" altLang="en-US" sz="3600"/>
          </a:p>
          <a:p>
            <a:endParaRPr lang="en-US" altLang="en-US" sz="3600"/>
          </a:p>
          <a:p>
            <a:endParaRPr lang="en-US" altLang="en-US" sz="3600"/>
          </a:p>
          <a:p>
            <a:endParaRPr lang="en-US" altLang="en-US" sz="3600"/>
          </a:p>
          <a:p>
            <a:endParaRPr lang="en-US" altLang="en-US" sz="3600"/>
          </a:p>
        </p:txBody>
      </p:sp>
      <p:sp>
        <p:nvSpPr>
          <p:cNvPr id="7" name="Rectangle 6">
            <a:extLst>
              <a:ext uri="{FF2B5EF4-FFF2-40B4-BE49-F238E27FC236}">
                <a16:creationId xmlns:a16="http://schemas.microsoft.com/office/drawing/2014/main" id="{86A612F7-0991-46EC-8928-BD99CDD3DC3D}"/>
              </a:ext>
            </a:extLst>
          </p:cNvPr>
          <p:cNvSpPr/>
          <p:nvPr/>
        </p:nvSpPr>
        <p:spPr>
          <a:xfrm>
            <a:off x="2741613" y="4203700"/>
            <a:ext cx="6378575" cy="584200"/>
          </a:xfrm>
          <a:prstGeom prst="rect">
            <a:avLst/>
          </a:prstGeom>
        </p:spPr>
        <p:txBody>
          <a:bodyPr wrap="none">
            <a:spAutoFit/>
          </a:bodyPr>
          <a:lstStyle/>
          <a:p>
            <a:pPr>
              <a:defRPr/>
            </a:pPr>
            <a:r>
              <a:rPr lang="en-US" sz="3200" b="1" dirty="0">
                <a:solidFill>
                  <a:srgbClr val="FF0000"/>
                </a:solidFill>
                <a:latin typeface="+mj-lt"/>
                <a:cs typeface="+mn-cs"/>
              </a:rPr>
              <a:t>Dr. </a:t>
            </a:r>
            <a:r>
              <a:rPr lang="en-US" sz="3200" b="1" dirty="0" err="1">
                <a:solidFill>
                  <a:srgbClr val="FF0000"/>
                </a:solidFill>
                <a:latin typeface="+mj-lt"/>
                <a:cs typeface="+mn-cs"/>
              </a:rPr>
              <a:t>Bushra</a:t>
            </a:r>
            <a:r>
              <a:rPr lang="en-US" sz="3200" b="1" dirty="0">
                <a:solidFill>
                  <a:srgbClr val="FF0000"/>
                </a:solidFill>
                <a:latin typeface="+mj-lt"/>
                <a:cs typeface="+mn-cs"/>
              </a:rPr>
              <a:t> Al-</a:t>
            </a:r>
            <a:r>
              <a:rPr lang="en-US" sz="3200" b="1" dirty="0" err="1">
                <a:solidFill>
                  <a:srgbClr val="FF0000"/>
                </a:solidFill>
                <a:latin typeface="+mj-lt"/>
                <a:cs typeface="+mn-cs"/>
              </a:rPr>
              <a:t>Tarawneh</a:t>
            </a:r>
            <a:r>
              <a:rPr lang="en-US" sz="3200" b="1" dirty="0">
                <a:solidFill>
                  <a:srgbClr val="FF0000"/>
                </a:solidFill>
                <a:latin typeface="+mj-lt"/>
                <a:cs typeface="+mn-cs"/>
              </a:rPr>
              <a:t>, MD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7B118602-324A-43A9-B35B-B03AAD6F9189}"/>
              </a:ext>
            </a:extLst>
          </p:cNvPr>
          <p:cNvSpPr>
            <a:spLocks noGrp="1" noChangeArrowheads="1"/>
          </p:cNvSpPr>
          <p:nvPr>
            <p:ph sz="quarter" idx="1"/>
          </p:nvPr>
        </p:nvSpPr>
        <p:spPr>
          <a:xfrm>
            <a:off x="0" y="0"/>
            <a:ext cx="9144000" cy="6858000"/>
          </a:xfrm>
        </p:spPr>
        <p:txBody>
          <a:bodyPr/>
          <a:lstStyle/>
          <a:p>
            <a:pPr algn="ctr">
              <a:buFontTx/>
              <a:buNone/>
            </a:pPr>
            <a:r>
              <a:rPr lang="en-US" altLang="en-US" sz="3600" b="1"/>
              <a:t>Stem cells</a:t>
            </a:r>
          </a:p>
          <a:p>
            <a:pPr algn="ctr">
              <a:buFontTx/>
              <a:buNone/>
            </a:pPr>
            <a:endParaRPr lang="en-US" altLang="en-US" sz="3600" b="1"/>
          </a:p>
          <a:p>
            <a:pPr>
              <a:buFontTx/>
              <a:buNone/>
            </a:pPr>
            <a:r>
              <a:rPr lang="en-US" altLang="en-US" b="1"/>
              <a:t>	Differentiated cell 		  Undifferentiated cell     					  </a:t>
            </a:r>
            <a:r>
              <a:rPr lang="en-US" altLang="en-US" sz="2800" b="1"/>
              <a:t>(Stem cells)</a:t>
            </a:r>
          </a:p>
          <a:p>
            <a:pPr>
              <a:buFontTx/>
              <a:buNone/>
            </a:pPr>
            <a:r>
              <a:rPr lang="en-US" altLang="en-US" b="1"/>
              <a:t>		</a:t>
            </a:r>
          </a:p>
          <a:p>
            <a:pPr>
              <a:buFontTx/>
              <a:buNone/>
            </a:pPr>
            <a:r>
              <a:rPr lang="en-US" altLang="en-US" b="1"/>
              <a:t>		mature cells      </a:t>
            </a:r>
            <a:r>
              <a:rPr lang="en-US" altLang="en-US" sz="2800" b="1"/>
              <a:t>Differentiated 		Stem cells</a:t>
            </a:r>
          </a:p>
          <a:p>
            <a:pPr>
              <a:buFontTx/>
              <a:buNone/>
            </a:pPr>
            <a:r>
              <a:rPr lang="en-US" altLang="en-US" b="1"/>
              <a:t>		</a:t>
            </a:r>
          </a:p>
          <a:p>
            <a:pPr>
              <a:buFontTx/>
              <a:buNone/>
            </a:pPr>
            <a:r>
              <a:rPr lang="en-US" altLang="en-US" b="1"/>
              <a:t>		short-lived        mature cells </a:t>
            </a:r>
          </a:p>
          <a:p>
            <a:pPr>
              <a:buFontTx/>
              <a:buNone/>
            </a:pPr>
            <a:r>
              <a:rPr lang="en-US" altLang="en-US" b="1"/>
              <a:t>		</a:t>
            </a:r>
          </a:p>
          <a:p>
            <a:pPr>
              <a:buFontTx/>
              <a:buNone/>
            </a:pPr>
            <a:r>
              <a:rPr lang="en-US" altLang="en-US" b="1"/>
              <a:t>		      die                short-lived</a:t>
            </a:r>
          </a:p>
        </p:txBody>
      </p:sp>
      <p:sp>
        <p:nvSpPr>
          <p:cNvPr id="18435" name="Line 5">
            <a:extLst>
              <a:ext uri="{FF2B5EF4-FFF2-40B4-BE49-F238E27FC236}">
                <a16:creationId xmlns:a16="http://schemas.microsoft.com/office/drawing/2014/main" id="{4861F3C0-8CE2-4F2A-96EF-1EBAD0A9D709}"/>
              </a:ext>
            </a:extLst>
          </p:cNvPr>
          <p:cNvSpPr>
            <a:spLocks noChangeShapeType="1"/>
          </p:cNvSpPr>
          <p:nvPr/>
        </p:nvSpPr>
        <p:spPr bwMode="auto">
          <a:xfrm flipH="1">
            <a:off x="3581400" y="533400"/>
            <a:ext cx="9906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6" name="Line 6">
            <a:extLst>
              <a:ext uri="{FF2B5EF4-FFF2-40B4-BE49-F238E27FC236}">
                <a16:creationId xmlns:a16="http://schemas.microsoft.com/office/drawing/2014/main" id="{3B884641-856E-4040-84A0-B42F6C020340}"/>
              </a:ext>
            </a:extLst>
          </p:cNvPr>
          <p:cNvSpPr>
            <a:spLocks noChangeShapeType="1"/>
          </p:cNvSpPr>
          <p:nvPr/>
        </p:nvSpPr>
        <p:spPr bwMode="auto">
          <a:xfrm>
            <a:off x="4572000" y="533400"/>
            <a:ext cx="6858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7" name="Line 7">
            <a:extLst>
              <a:ext uri="{FF2B5EF4-FFF2-40B4-BE49-F238E27FC236}">
                <a16:creationId xmlns:a16="http://schemas.microsoft.com/office/drawing/2014/main" id="{93DE6D04-251A-4AEB-9078-7382A48957B1}"/>
              </a:ext>
            </a:extLst>
          </p:cNvPr>
          <p:cNvSpPr>
            <a:spLocks noChangeShapeType="1"/>
          </p:cNvSpPr>
          <p:nvPr/>
        </p:nvSpPr>
        <p:spPr bwMode="auto">
          <a:xfrm flipH="1">
            <a:off x="5410200" y="2019300"/>
            <a:ext cx="106680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8" name="Line 8">
            <a:extLst>
              <a:ext uri="{FF2B5EF4-FFF2-40B4-BE49-F238E27FC236}">
                <a16:creationId xmlns:a16="http://schemas.microsoft.com/office/drawing/2014/main" id="{5C080D1A-9217-41AF-9CFE-9E7B4991A286}"/>
              </a:ext>
            </a:extLst>
          </p:cNvPr>
          <p:cNvSpPr>
            <a:spLocks noChangeShapeType="1"/>
          </p:cNvSpPr>
          <p:nvPr/>
        </p:nvSpPr>
        <p:spPr bwMode="auto">
          <a:xfrm>
            <a:off x="6494463" y="2063750"/>
            <a:ext cx="685800" cy="762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39" name="Line 9">
            <a:extLst>
              <a:ext uri="{FF2B5EF4-FFF2-40B4-BE49-F238E27FC236}">
                <a16:creationId xmlns:a16="http://schemas.microsoft.com/office/drawing/2014/main" id="{02DC3AFE-216E-450F-9142-0648E4BA6051}"/>
              </a:ext>
            </a:extLst>
          </p:cNvPr>
          <p:cNvSpPr>
            <a:spLocks noChangeShapeType="1"/>
          </p:cNvSpPr>
          <p:nvPr/>
        </p:nvSpPr>
        <p:spPr bwMode="auto">
          <a:xfrm>
            <a:off x="1905000" y="1752600"/>
            <a:ext cx="0"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0" name="Line 10">
            <a:extLst>
              <a:ext uri="{FF2B5EF4-FFF2-40B4-BE49-F238E27FC236}">
                <a16:creationId xmlns:a16="http://schemas.microsoft.com/office/drawing/2014/main" id="{B8051A03-F6ED-4B3C-BA6E-5C6EA4241EBE}"/>
              </a:ext>
            </a:extLst>
          </p:cNvPr>
          <p:cNvSpPr>
            <a:spLocks noChangeShapeType="1"/>
          </p:cNvSpPr>
          <p:nvPr/>
        </p:nvSpPr>
        <p:spPr bwMode="auto">
          <a:xfrm>
            <a:off x="1884363" y="4419600"/>
            <a:ext cx="0" cy="3810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1" name="Line 11">
            <a:extLst>
              <a:ext uri="{FF2B5EF4-FFF2-40B4-BE49-F238E27FC236}">
                <a16:creationId xmlns:a16="http://schemas.microsoft.com/office/drawing/2014/main" id="{850748A7-DFA3-46F2-B40D-F5F378C8E1F1}"/>
              </a:ext>
            </a:extLst>
          </p:cNvPr>
          <p:cNvSpPr>
            <a:spLocks noChangeShapeType="1"/>
          </p:cNvSpPr>
          <p:nvPr/>
        </p:nvSpPr>
        <p:spPr bwMode="auto">
          <a:xfrm>
            <a:off x="1905000" y="3162300"/>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2" name="Line 12">
            <a:extLst>
              <a:ext uri="{FF2B5EF4-FFF2-40B4-BE49-F238E27FC236}">
                <a16:creationId xmlns:a16="http://schemas.microsoft.com/office/drawing/2014/main" id="{46D201B3-EA47-4812-AC95-3865B2B6F601}"/>
              </a:ext>
            </a:extLst>
          </p:cNvPr>
          <p:cNvSpPr>
            <a:spLocks noChangeShapeType="1"/>
          </p:cNvSpPr>
          <p:nvPr/>
        </p:nvSpPr>
        <p:spPr bwMode="auto">
          <a:xfrm>
            <a:off x="4495800" y="3086100"/>
            <a:ext cx="0" cy="685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3" name="Line 13">
            <a:extLst>
              <a:ext uri="{FF2B5EF4-FFF2-40B4-BE49-F238E27FC236}">
                <a16:creationId xmlns:a16="http://schemas.microsoft.com/office/drawing/2014/main" id="{47E8C299-9D74-4919-9D01-F0B628232AFE}"/>
              </a:ext>
            </a:extLst>
          </p:cNvPr>
          <p:cNvSpPr>
            <a:spLocks noChangeShapeType="1"/>
          </p:cNvSpPr>
          <p:nvPr/>
        </p:nvSpPr>
        <p:spPr bwMode="auto">
          <a:xfrm flipH="1">
            <a:off x="4464050" y="4298950"/>
            <a:ext cx="17463"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444" name="Rectangle 14">
            <a:extLst>
              <a:ext uri="{FF2B5EF4-FFF2-40B4-BE49-F238E27FC236}">
                <a16:creationId xmlns:a16="http://schemas.microsoft.com/office/drawing/2014/main" id="{E39C5046-267B-4460-AE36-BE949BCA5601}"/>
              </a:ext>
            </a:extLst>
          </p:cNvPr>
          <p:cNvSpPr>
            <a:spLocks noChangeArrowheads="1"/>
          </p:cNvSpPr>
          <p:nvPr/>
        </p:nvSpPr>
        <p:spPr bwMode="auto">
          <a:xfrm>
            <a:off x="4076700" y="5862638"/>
            <a:ext cx="7270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800">
                <a:latin typeface="Times New Roman" panose="02020603050405020304" pitchFamily="18" charset="0"/>
                <a:cs typeface="Times New Roman" panose="02020603050405020304" pitchFamily="18" charset="0"/>
              </a:rPr>
              <a:t> </a:t>
            </a:r>
            <a:r>
              <a:rPr lang="en-US" altLang="en-US" sz="2800" b="1">
                <a:latin typeface="Times New Roman" panose="02020603050405020304" pitchFamily="18" charset="0"/>
                <a:cs typeface="Times New Roman" panose="02020603050405020304" pitchFamily="18" charset="0"/>
              </a:rPr>
              <a:t>die</a:t>
            </a:r>
          </a:p>
        </p:txBody>
      </p:sp>
      <p:sp>
        <p:nvSpPr>
          <p:cNvPr id="18445" name="Line 13">
            <a:extLst>
              <a:ext uri="{FF2B5EF4-FFF2-40B4-BE49-F238E27FC236}">
                <a16:creationId xmlns:a16="http://schemas.microsoft.com/office/drawing/2014/main" id="{007CBB15-0DD6-4CA2-860C-D1C7C230D5A7}"/>
              </a:ext>
            </a:extLst>
          </p:cNvPr>
          <p:cNvSpPr>
            <a:spLocks noChangeShapeType="1"/>
          </p:cNvSpPr>
          <p:nvPr/>
        </p:nvSpPr>
        <p:spPr bwMode="auto">
          <a:xfrm flipH="1">
            <a:off x="4478338" y="5334000"/>
            <a:ext cx="17462"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EE7BE48-EC47-4E64-BAB6-2ACB7F05D79F}"/>
              </a:ext>
            </a:extLst>
          </p:cNvPr>
          <p:cNvSpPr>
            <a:spLocks noGrp="1" noChangeArrowheads="1"/>
          </p:cNvSpPr>
          <p:nvPr>
            <p:ph type="title"/>
          </p:nvPr>
        </p:nvSpPr>
        <p:spPr>
          <a:xfrm>
            <a:off x="533400" y="0"/>
            <a:ext cx="8229600" cy="1143000"/>
          </a:xfrm>
        </p:spPr>
        <p:txBody>
          <a:bodyPr/>
          <a:lstStyle/>
          <a:p>
            <a:pPr fontAlgn="auto">
              <a:spcAft>
                <a:spcPts val="0"/>
              </a:spcAft>
              <a:defRPr/>
            </a:pPr>
            <a:r>
              <a:rPr lang="en-US" b="1" dirty="0">
                <a:solidFill>
                  <a:srgbClr val="C00000"/>
                </a:solidFill>
              </a:rPr>
              <a:t>Homeostasis </a:t>
            </a:r>
            <a:endParaRPr lang="en-US" dirty="0">
              <a:solidFill>
                <a:srgbClr val="C00000"/>
              </a:solidFill>
            </a:endParaRPr>
          </a:p>
        </p:txBody>
      </p:sp>
      <p:sp>
        <p:nvSpPr>
          <p:cNvPr id="19459" name="Rectangle 3">
            <a:extLst>
              <a:ext uri="{FF2B5EF4-FFF2-40B4-BE49-F238E27FC236}">
                <a16:creationId xmlns:a16="http://schemas.microsoft.com/office/drawing/2014/main" id="{26432A7C-100B-4A77-BEF2-873A6BB3AE4C}"/>
              </a:ext>
            </a:extLst>
          </p:cNvPr>
          <p:cNvSpPr>
            <a:spLocks noGrp="1" noChangeArrowheads="1"/>
          </p:cNvSpPr>
          <p:nvPr>
            <p:ph type="body" sz="half" idx="1"/>
          </p:nvPr>
        </p:nvSpPr>
        <p:spPr>
          <a:xfrm>
            <a:off x="0" y="990600"/>
            <a:ext cx="9144000" cy="1371600"/>
          </a:xfrm>
        </p:spPr>
        <p:txBody>
          <a:bodyPr/>
          <a:lstStyle/>
          <a:p>
            <a:pPr algn="ctr">
              <a:buFontTx/>
              <a:buNone/>
            </a:pPr>
            <a:r>
              <a:rPr lang="en-US" altLang="en-US" sz="2800"/>
              <a:t>	</a:t>
            </a:r>
            <a:r>
              <a:rPr lang="en-US" altLang="en-US" b="1"/>
              <a:t>Keeping  a constant number of cells and tissue size to get normal shape and function. </a:t>
            </a:r>
          </a:p>
          <a:p>
            <a:pPr algn="ctr">
              <a:buFontTx/>
              <a:buNone/>
            </a:pPr>
            <a:endParaRPr lang="en-US" altLang="en-US" sz="2800" b="1"/>
          </a:p>
        </p:txBody>
      </p:sp>
      <p:sp>
        <p:nvSpPr>
          <p:cNvPr id="19460" name="Oval 17">
            <a:extLst>
              <a:ext uri="{FF2B5EF4-FFF2-40B4-BE49-F238E27FC236}">
                <a16:creationId xmlns:a16="http://schemas.microsoft.com/office/drawing/2014/main" id="{85F33180-0BFE-40C6-967E-2A424FD10599}"/>
              </a:ext>
            </a:extLst>
          </p:cNvPr>
          <p:cNvSpPr>
            <a:spLocks noChangeArrowheads="1"/>
          </p:cNvSpPr>
          <p:nvPr/>
        </p:nvSpPr>
        <p:spPr bwMode="auto">
          <a:xfrm>
            <a:off x="685800" y="4876800"/>
            <a:ext cx="3048000" cy="14478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1" name="Oval 18">
            <a:extLst>
              <a:ext uri="{FF2B5EF4-FFF2-40B4-BE49-F238E27FC236}">
                <a16:creationId xmlns:a16="http://schemas.microsoft.com/office/drawing/2014/main" id="{D3705387-0F8A-4B8C-A406-48FF31FFA511}"/>
              </a:ext>
            </a:extLst>
          </p:cNvPr>
          <p:cNvSpPr>
            <a:spLocks noChangeArrowheads="1"/>
          </p:cNvSpPr>
          <p:nvPr/>
        </p:nvSpPr>
        <p:spPr bwMode="auto">
          <a:xfrm>
            <a:off x="5334000" y="4953000"/>
            <a:ext cx="2971800" cy="14478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2" name="Oval 19">
            <a:extLst>
              <a:ext uri="{FF2B5EF4-FFF2-40B4-BE49-F238E27FC236}">
                <a16:creationId xmlns:a16="http://schemas.microsoft.com/office/drawing/2014/main" id="{B27385C9-4A38-4908-9130-40A61F4CAFF2}"/>
              </a:ext>
            </a:extLst>
          </p:cNvPr>
          <p:cNvSpPr>
            <a:spLocks noChangeArrowheads="1"/>
          </p:cNvSpPr>
          <p:nvPr/>
        </p:nvSpPr>
        <p:spPr bwMode="auto">
          <a:xfrm>
            <a:off x="3276600" y="2209800"/>
            <a:ext cx="2971800" cy="1447800"/>
          </a:xfrm>
          <a:prstGeom prst="ellipse">
            <a:avLst/>
          </a:prstGeom>
          <a:solidFill>
            <a:schemeClr val="accent2"/>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3" name="Text Box 20">
            <a:extLst>
              <a:ext uri="{FF2B5EF4-FFF2-40B4-BE49-F238E27FC236}">
                <a16:creationId xmlns:a16="http://schemas.microsoft.com/office/drawing/2014/main" id="{AEB11548-F254-4FEA-8D51-965779529D91}"/>
              </a:ext>
            </a:extLst>
          </p:cNvPr>
          <p:cNvSpPr txBox="1">
            <a:spLocks noChangeArrowheads="1"/>
          </p:cNvSpPr>
          <p:nvPr/>
        </p:nvSpPr>
        <p:spPr bwMode="auto">
          <a:xfrm>
            <a:off x="2819400" y="3810000"/>
            <a:ext cx="3352800" cy="9540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800" b="1"/>
              <a:t>Normal number Of Cell Population</a:t>
            </a:r>
          </a:p>
        </p:txBody>
      </p:sp>
      <p:sp>
        <p:nvSpPr>
          <p:cNvPr id="19464" name="AutoShape 21">
            <a:extLst>
              <a:ext uri="{FF2B5EF4-FFF2-40B4-BE49-F238E27FC236}">
                <a16:creationId xmlns:a16="http://schemas.microsoft.com/office/drawing/2014/main" id="{BF2D904F-DC30-4BE5-9F3E-D362B9E40774}"/>
              </a:ext>
            </a:extLst>
          </p:cNvPr>
          <p:cNvSpPr>
            <a:spLocks noChangeArrowheads="1"/>
          </p:cNvSpPr>
          <p:nvPr/>
        </p:nvSpPr>
        <p:spPr bwMode="auto">
          <a:xfrm rot="-9607751">
            <a:off x="1898650" y="2976563"/>
            <a:ext cx="809625" cy="1716087"/>
          </a:xfrm>
          <a:prstGeom prst="curvedLeftArrow">
            <a:avLst>
              <a:gd name="adj1" fmla="val 42392"/>
              <a:gd name="adj2" fmla="val 84784"/>
              <a:gd name="adj3" fmla="val 33333"/>
            </a:avLst>
          </a:prstGeom>
          <a:solidFill>
            <a:srgbClr val="FF33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5" name="AutoShape 22">
            <a:extLst>
              <a:ext uri="{FF2B5EF4-FFF2-40B4-BE49-F238E27FC236}">
                <a16:creationId xmlns:a16="http://schemas.microsoft.com/office/drawing/2014/main" id="{469D9E3E-9983-4410-9ABE-9B8A7D24E27F}"/>
              </a:ext>
            </a:extLst>
          </p:cNvPr>
          <p:cNvSpPr>
            <a:spLocks noChangeArrowheads="1"/>
          </p:cNvSpPr>
          <p:nvPr/>
        </p:nvSpPr>
        <p:spPr bwMode="auto">
          <a:xfrm rot="-373243">
            <a:off x="6858000" y="3124200"/>
            <a:ext cx="809625" cy="1716088"/>
          </a:xfrm>
          <a:prstGeom prst="curvedLeftArrow">
            <a:avLst>
              <a:gd name="adj1" fmla="val 42392"/>
              <a:gd name="adj2" fmla="val 84784"/>
              <a:gd name="adj3" fmla="val 33333"/>
            </a:avLst>
          </a:prstGeom>
          <a:solidFill>
            <a:srgbClr val="FF33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6" name="AutoShape 23">
            <a:extLst>
              <a:ext uri="{FF2B5EF4-FFF2-40B4-BE49-F238E27FC236}">
                <a16:creationId xmlns:a16="http://schemas.microsoft.com/office/drawing/2014/main" id="{D35BE88D-0E44-4F6A-906B-B18760086183}"/>
              </a:ext>
            </a:extLst>
          </p:cNvPr>
          <p:cNvSpPr>
            <a:spLocks noChangeArrowheads="1"/>
          </p:cNvSpPr>
          <p:nvPr/>
        </p:nvSpPr>
        <p:spPr bwMode="auto">
          <a:xfrm rot="5651263">
            <a:off x="4110831" y="5595144"/>
            <a:ext cx="809625" cy="1716088"/>
          </a:xfrm>
          <a:prstGeom prst="curvedLeftArrow">
            <a:avLst>
              <a:gd name="adj1" fmla="val 42392"/>
              <a:gd name="adj2" fmla="val 84784"/>
              <a:gd name="adj3" fmla="val 33333"/>
            </a:avLst>
          </a:prstGeom>
          <a:solidFill>
            <a:srgbClr val="FF33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19467" name="Text Box 25">
            <a:extLst>
              <a:ext uri="{FF2B5EF4-FFF2-40B4-BE49-F238E27FC236}">
                <a16:creationId xmlns:a16="http://schemas.microsoft.com/office/drawing/2014/main" id="{35175660-0A5D-4283-AE07-B93ED3CD8C80}"/>
              </a:ext>
            </a:extLst>
          </p:cNvPr>
          <p:cNvSpPr txBox="1">
            <a:spLocks noChangeArrowheads="1"/>
          </p:cNvSpPr>
          <p:nvPr/>
        </p:nvSpPr>
        <p:spPr bwMode="auto">
          <a:xfrm>
            <a:off x="838200" y="5181600"/>
            <a:ext cx="2819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chemeClr val="bg1"/>
                </a:solidFill>
              </a:rPr>
              <a:t>Cell Death By Apoptosis</a:t>
            </a:r>
            <a:r>
              <a:rPr lang="en-US" altLang="en-US" sz="2400"/>
              <a:t> </a:t>
            </a:r>
          </a:p>
        </p:txBody>
      </p:sp>
      <p:sp>
        <p:nvSpPr>
          <p:cNvPr id="19468" name="Text Box 26">
            <a:extLst>
              <a:ext uri="{FF2B5EF4-FFF2-40B4-BE49-F238E27FC236}">
                <a16:creationId xmlns:a16="http://schemas.microsoft.com/office/drawing/2014/main" id="{D6B07D66-CE10-4A1B-AFEE-C9E5E45DCD2D}"/>
              </a:ext>
            </a:extLst>
          </p:cNvPr>
          <p:cNvSpPr txBox="1">
            <a:spLocks noChangeArrowheads="1"/>
          </p:cNvSpPr>
          <p:nvPr/>
        </p:nvSpPr>
        <p:spPr bwMode="auto">
          <a:xfrm>
            <a:off x="3581400" y="2514600"/>
            <a:ext cx="236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chemeClr val="bg1"/>
                </a:solidFill>
              </a:rPr>
              <a:t>Cell Proliferation</a:t>
            </a:r>
            <a:r>
              <a:rPr lang="en-US" altLang="en-US" sz="2400">
                <a:solidFill>
                  <a:schemeClr val="bg1"/>
                </a:solidFill>
              </a:rPr>
              <a:t> </a:t>
            </a:r>
          </a:p>
        </p:txBody>
      </p:sp>
      <p:sp>
        <p:nvSpPr>
          <p:cNvPr id="19469" name="Text Box 27">
            <a:extLst>
              <a:ext uri="{FF2B5EF4-FFF2-40B4-BE49-F238E27FC236}">
                <a16:creationId xmlns:a16="http://schemas.microsoft.com/office/drawing/2014/main" id="{553F335F-B34C-473B-9C15-25F319E76F60}"/>
              </a:ext>
            </a:extLst>
          </p:cNvPr>
          <p:cNvSpPr txBox="1">
            <a:spLocks noChangeArrowheads="1"/>
          </p:cNvSpPr>
          <p:nvPr/>
        </p:nvSpPr>
        <p:spPr bwMode="auto">
          <a:xfrm>
            <a:off x="5638800" y="5257800"/>
            <a:ext cx="2362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chemeClr val="bg1"/>
                </a:solidFill>
              </a:rPr>
              <a:t>Cell Differentiation </a:t>
            </a:r>
            <a:endParaRPr lang="en-US" altLang="en-US" sz="240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4A2C7-BBB6-4178-A7B6-03211399BAA0}"/>
              </a:ext>
            </a:extLst>
          </p:cNvPr>
          <p:cNvSpPr>
            <a:spLocks noGrp="1"/>
          </p:cNvSpPr>
          <p:nvPr>
            <p:ph type="title"/>
          </p:nvPr>
        </p:nvSpPr>
        <p:spPr/>
        <p:txBody>
          <a:bodyPr/>
          <a:lstStyle/>
          <a:p>
            <a:pPr fontAlgn="auto">
              <a:spcAft>
                <a:spcPts val="0"/>
              </a:spcAft>
              <a:defRPr/>
            </a:pPr>
            <a:endParaRPr lang="ar-JO"/>
          </a:p>
        </p:txBody>
      </p:sp>
      <p:sp>
        <p:nvSpPr>
          <p:cNvPr id="20483" name="Text Placeholder 2">
            <a:extLst>
              <a:ext uri="{FF2B5EF4-FFF2-40B4-BE49-F238E27FC236}">
                <a16:creationId xmlns:a16="http://schemas.microsoft.com/office/drawing/2014/main" id="{2EEF7A0C-4056-41BF-8489-094D9482F218}"/>
              </a:ext>
            </a:extLst>
          </p:cNvPr>
          <p:cNvSpPr>
            <a:spLocks noGrp="1"/>
          </p:cNvSpPr>
          <p:nvPr>
            <p:ph type="body" sz="half" idx="1"/>
          </p:nvPr>
        </p:nvSpPr>
        <p:spPr/>
        <p:txBody>
          <a:bodyPr/>
          <a:lstStyle/>
          <a:p>
            <a:endParaRPr lang="ar-JO" altLang="en-US"/>
          </a:p>
        </p:txBody>
      </p:sp>
      <p:sp>
        <p:nvSpPr>
          <p:cNvPr id="20484" name="Content Placeholder 3">
            <a:extLst>
              <a:ext uri="{FF2B5EF4-FFF2-40B4-BE49-F238E27FC236}">
                <a16:creationId xmlns:a16="http://schemas.microsoft.com/office/drawing/2014/main" id="{4F5176AF-C2C6-41BB-85E0-9971F961EF75}"/>
              </a:ext>
            </a:extLst>
          </p:cNvPr>
          <p:cNvSpPr>
            <a:spLocks noGrp="1"/>
          </p:cNvSpPr>
          <p:nvPr>
            <p:ph sz="half" idx="2"/>
          </p:nvPr>
        </p:nvSpPr>
        <p:spPr/>
        <p:txBody>
          <a:bodyPr/>
          <a:lstStyle/>
          <a:p>
            <a:endParaRPr lang="ar-JO" altLang="en-US"/>
          </a:p>
        </p:txBody>
      </p:sp>
      <p:pic>
        <p:nvPicPr>
          <p:cNvPr id="20485" name="Picture 2" descr="C:\Users\Mohammed\Desktop\healing pictures\52c02a97c51f54160f2dbcbae4d45ded--the-skin.jpg">
            <a:extLst>
              <a:ext uri="{FF2B5EF4-FFF2-40B4-BE49-F238E27FC236}">
                <a16:creationId xmlns:a16="http://schemas.microsoft.com/office/drawing/2014/main" id="{801378F6-FCA8-41CC-9800-E3982106B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E900387-9C2D-422D-89F4-955F22586238}"/>
              </a:ext>
            </a:extLst>
          </p:cNvPr>
          <p:cNvSpPr>
            <a:spLocks noGrp="1" noChangeArrowheads="1"/>
          </p:cNvSpPr>
          <p:nvPr>
            <p:ph type="title"/>
          </p:nvPr>
        </p:nvSpPr>
        <p:spPr>
          <a:xfrm>
            <a:off x="0" y="0"/>
            <a:ext cx="9144000" cy="1143000"/>
          </a:xfrm>
        </p:spPr>
        <p:txBody>
          <a:bodyPr/>
          <a:lstStyle/>
          <a:p>
            <a:pPr fontAlgn="auto">
              <a:spcAft>
                <a:spcPts val="0"/>
              </a:spcAft>
              <a:defRPr/>
            </a:pPr>
            <a:r>
              <a:rPr lang="en-US" sz="4000" b="1" dirty="0">
                <a:solidFill>
                  <a:srgbClr val="C00000"/>
                </a:solidFill>
              </a:rPr>
              <a:t>Example of labile tissues</a:t>
            </a:r>
          </a:p>
        </p:txBody>
      </p:sp>
      <p:sp>
        <p:nvSpPr>
          <p:cNvPr id="12291" name="Rectangle 3">
            <a:extLst>
              <a:ext uri="{FF2B5EF4-FFF2-40B4-BE49-F238E27FC236}">
                <a16:creationId xmlns:a16="http://schemas.microsoft.com/office/drawing/2014/main" id="{4E677E89-6037-47D9-AD72-E84752876B59}"/>
              </a:ext>
            </a:extLst>
          </p:cNvPr>
          <p:cNvSpPr>
            <a:spLocks noGrp="1" noChangeArrowheads="1"/>
          </p:cNvSpPr>
          <p:nvPr>
            <p:ph sz="quarter" idx="1"/>
          </p:nvPr>
        </p:nvSpPr>
        <p:spPr>
          <a:xfrm>
            <a:off x="0" y="990600"/>
            <a:ext cx="9144000" cy="5867400"/>
          </a:xfrm>
        </p:spPr>
        <p:txBody>
          <a:bodyPr>
            <a:normAutofit/>
          </a:bodyPr>
          <a:lstStyle/>
          <a:p>
            <a:pPr marL="274320" indent="-274320" fontAlgn="auto">
              <a:spcAft>
                <a:spcPts val="0"/>
              </a:spcAft>
              <a:buFontTx/>
              <a:buNone/>
              <a:defRPr/>
            </a:pPr>
            <a:r>
              <a:rPr lang="en-US" altLang="en-US" b="1" dirty="0"/>
              <a:t>	1- Hematopoietic cells in the bone marrow.</a:t>
            </a:r>
          </a:p>
          <a:p>
            <a:pPr marL="274320" indent="-274320" fontAlgn="auto">
              <a:spcAft>
                <a:spcPts val="0"/>
              </a:spcAft>
              <a:buFontTx/>
              <a:buNone/>
              <a:defRPr/>
            </a:pPr>
            <a:r>
              <a:rPr lang="en-US" altLang="en-US" b="1" dirty="0"/>
              <a:t>	2- The majority of surface epithelia.</a:t>
            </a:r>
          </a:p>
          <a:p>
            <a:pPr marL="274320" indent="-274320" fontAlgn="auto">
              <a:spcAft>
                <a:spcPts val="0"/>
              </a:spcAft>
              <a:buFontTx/>
              <a:buNone/>
              <a:defRPr/>
            </a:pPr>
            <a:r>
              <a:rPr lang="en-US" altLang="en-US" dirty="0"/>
              <a:t>		</a:t>
            </a:r>
            <a:r>
              <a:rPr lang="en-US" altLang="en-US" b="1" dirty="0"/>
              <a:t>(Skin, oral cavity, vagina, and cervix). </a:t>
            </a:r>
          </a:p>
          <a:p>
            <a:pPr marL="274320" indent="-274320" fontAlgn="auto">
              <a:spcAft>
                <a:spcPts val="0"/>
              </a:spcAft>
              <a:buFontTx/>
              <a:buNone/>
              <a:defRPr/>
            </a:pPr>
            <a:r>
              <a:rPr lang="en-US" altLang="en-US" b="1" dirty="0"/>
              <a:t>	3- The cuboidal epithelia of the ducts draining  </a:t>
            </a:r>
          </a:p>
          <a:p>
            <a:pPr marL="274320" indent="-274320" fontAlgn="auto">
              <a:spcAft>
                <a:spcPts val="0"/>
              </a:spcAft>
              <a:buFontTx/>
              <a:buNone/>
              <a:defRPr/>
            </a:pPr>
            <a:r>
              <a:rPr lang="en-US" altLang="en-US" b="1" dirty="0"/>
              <a:t>        exocrine organs.</a:t>
            </a:r>
            <a:endParaRPr lang="en-US" altLang="en-US" dirty="0"/>
          </a:p>
          <a:p>
            <a:pPr marL="274320" indent="-274320" fontAlgn="auto">
              <a:spcAft>
                <a:spcPts val="0"/>
              </a:spcAft>
              <a:buFontTx/>
              <a:buNone/>
              <a:defRPr/>
            </a:pPr>
            <a:r>
              <a:rPr lang="en-US" altLang="en-US" b="1" dirty="0"/>
              <a:t>        (Salivary glands, pancreas, biliary tract)</a:t>
            </a:r>
          </a:p>
          <a:p>
            <a:pPr marL="0" indent="0" fontAlgn="auto">
              <a:spcAft>
                <a:spcPts val="0"/>
              </a:spcAft>
              <a:buFont typeface="Wingdings"/>
              <a:buNone/>
              <a:defRPr/>
            </a:pPr>
            <a:r>
              <a:rPr lang="en-US" altLang="en-US" b="1" dirty="0"/>
              <a:t>4- The columnar epithelium of the GIT, uterus,    </a:t>
            </a:r>
          </a:p>
          <a:p>
            <a:pPr marL="0" indent="0" fontAlgn="auto">
              <a:spcAft>
                <a:spcPts val="0"/>
              </a:spcAft>
              <a:buFont typeface="Wingdings"/>
              <a:buNone/>
              <a:defRPr/>
            </a:pPr>
            <a:r>
              <a:rPr lang="en-US" altLang="en-US" b="1" dirty="0"/>
              <a:t>    fallopian tubes &amp; the transitional epithelium  </a:t>
            </a:r>
          </a:p>
          <a:p>
            <a:pPr marL="0" indent="0" fontAlgn="auto">
              <a:spcAft>
                <a:spcPts val="0"/>
              </a:spcAft>
              <a:buFont typeface="Wingdings"/>
              <a:buNone/>
              <a:defRPr/>
            </a:pPr>
            <a:r>
              <a:rPr lang="en-US" altLang="en-US" b="1" dirty="0"/>
              <a:t>    of the urinary tract.</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AA51126-52A5-4632-81D1-C58DD333C8DA}"/>
              </a:ext>
            </a:extLst>
          </p:cNvPr>
          <p:cNvSpPr>
            <a:spLocks noGrp="1" noChangeArrowheads="1"/>
          </p:cNvSpPr>
          <p:nvPr>
            <p:ph type="title"/>
          </p:nvPr>
        </p:nvSpPr>
        <p:spPr>
          <a:xfrm>
            <a:off x="0" y="0"/>
            <a:ext cx="9144000" cy="990600"/>
          </a:xfrm>
        </p:spPr>
        <p:txBody>
          <a:bodyPr>
            <a:normAutofit fontScale="90000"/>
          </a:bodyPr>
          <a:lstStyle/>
          <a:p>
            <a:pPr fontAlgn="auto">
              <a:spcAft>
                <a:spcPts val="0"/>
              </a:spcAft>
              <a:defRPr/>
            </a:pPr>
            <a:r>
              <a:rPr lang="en-US" sz="4000" b="1" dirty="0">
                <a:solidFill>
                  <a:srgbClr val="C00000"/>
                </a:solidFill>
              </a:rPr>
              <a:t>2. Stable Tissues (Quiescent cells)</a:t>
            </a:r>
            <a:r>
              <a:rPr lang="en-US" sz="4000" dirty="0">
                <a:solidFill>
                  <a:srgbClr val="C00000"/>
                </a:solidFill>
              </a:rPr>
              <a:t> </a:t>
            </a:r>
          </a:p>
        </p:txBody>
      </p:sp>
      <p:sp>
        <p:nvSpPr>
          <p:cNvPr id="22531" name="Rectangle 3">
            <a:extLst>
              <a:ext uri="{FF2B5EF4-FFF2-40B4-BE49-F238E27FC236}">
                <a16:creationId xmlns:a16="http://schemas.microsoft.com/office/drawing/2014/main" id="{109B8A9C-043B-4C8F-8ACF-C431DB54D785}"/>
              </a:ext>
            </a:extLst>
          </p:cNvPr>
          <p:cNvSpPr>
            <a:spLocks noGrp="1" noChangeArrowheads="1"/>
          </p:cNvSpPr>
          <p:nvPr>
            <p:ph sz="quarter" idx="1"/>
          </p:nvPr>
        </p:nvSpPr>
        <p:spPr>
          <a:xfrm>
            <a:off x="0" y="1143000"/>
            <a:ext cx="9144000" cy="5715000"/>
          </a:xfrm>
        </p:spPr>
        <p:txBody>
          <a:bodyPr/>
          <a:lstStyle/>
          <a:p>
            <a:pPr>
              <a:buFontTx/>
              <a:buNone/>
            </a:pPr>
            <a:r>
              <a:rPr lang="en-US" altLang="en-US" b="1"/>
              <a:t>- Cells of these tissues are </a:t>
            </a:r>
            <a:r>
              <a:rPr lang="en-US" altLang="en-US" b="1" u="sng"/>
              <a:t>quite</a:t>
            </a:r>
            <a:r>
              <a:rPr lang="en-US" altLang="en-US" b="1"/>
              <a:t> and </a:t>
            </a:r>
            <a:r>
              <a:rPr lang="en-US" altLang="en-US" b="1" u="sng"/>
              <a:t>stable.</a:t>
            </a:r>
          </a:p>
          <a:p>
            <a:pPr>
              <a:buFontTx/>
              <a:buNone/>
            </a:pPr>
            <a:r>
              <a:rPr lang="en-US" altLang="en-US" b="1"/>
              <a:t>- Have minimal proliferative activity in normal state. </a:t>
            </a:r>
          </a:p>
          <a:p>
            <a:pPr>
              <a:buFontTx/>
              <a:buNone/>
            </a:pPr>
            <a:r>
              <a:rPr lang="en-US" altLang="en-US" b="1"/>
              <a:t>- Capable of proliferating  in  response to injury.</a:t>
            </a:r>
            <a:r>
              <a:rPr lang="en-US" altLang="en-US"/>
              <a:t> </a:t>
            </a:r>
          </a:p>
          <a:p>
            <a:pPr>
              <a:buFontTx/>
              <a:buNone/>
            </a:pPr>
            <a:r>
              <a:rPr lang="en-US" altLang="en-US" b="1" u="sng"/>
              <a:t>Examples of Stable cells:	</a:t>
            </a:r>
          </a:p>
          <a:p>
            <a:pPr>
              <a:buFontTx/>
              <a:buNone/>
            </a:pPr>
            <a:r>
              <a:rPr lang="en-US" altLang="en-US" sz="2800" b="1"/>
              <a:t>    </a:t>
            </a:r>
            <a:r>
              <a:rPr lang="en-US" altLang="en-US" b="1"/>
              <a:t>1. The parenchyma of most solid tissues.</a:t>
            </a:r>
          </a:p>
          <a:p>
            <a:pPr>
              <a:buFontTx/>
              <a:buNone/>
            </a:pPr>
            <a:r>
              <a:rPr lang="en-US" altLang="en-US" b="1"/>
              <a:t>        (liver, kidney, and pancreas).</a:t>
            </a:r>
          </a:p>
          <a:p>
            <a:pPr>
              <a:buFontTx/>
              <a:buNone/>
            </a:pPr>
            <a:r>
              <a:rPr lang="en-US" altLang="en-US" b="1"/>
              <a:t>	2. The endothelial cells.</a:t>
            </a:r>
          </a:p>
          <a:p>
            <a:pPr>
              <a:buFontTx/>
              <a:buNone/>
            </a:pPr>
            <a:r>
              <a:rPr lang="en-US" altLang="en-US" b="1"/>
              <a:t>	3. The fibroblasts.</a:t>
            </a:r>
          </a:p>
          <a:p>
            <a:pPr>
              <a:buFontTx/>
              <a:buNone/>
            </a:pPr>
            <a:r>
              <a:rPr lang="en-US" altLang="en-US" b="1"/>
              <a:t>	4. The smooth muscle cells.</a:t>
            </a: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25195DB-9298-439B-9313-08B8554579C7}"/>
              </a:ext>
            </a:extLst>
          </p:cNvPr>
          <p:cNvSpPr>
            <a:spLocks noGrp="1" noChangeArrowheads="1"/>
          </p:cNvSpPr>
          <p:nvPr>
            <p:ph type="title"/>
          </p:nvPr>
        </p:nvSpPr>
        <p:spPr>
          <a:xfrm>
            <a:off x="0" y="0"/>
            <a:ext cx="9144000" cy="1371600"/>
          </a:xfrm>
        </p:spPr>
        <p:txBody>
          <a:bodyPr/>
          <a:lstStyle/>
          <a:p>
            <a:pPr fontAlgn="auto">
              <a:spcAft>
                <a:spcPts val="0"/>
              </a:spcAft>
              <a:defRPr/>
            </a:pPr>
            <a:r>
              <a:rPr lang="en-US" sz="3600" b="1" dirty="0">
                <a:solidFill>
                  <a:srgbClr val="FF0000"/>
                </a:solidFill>
              </a:rPr>
              <a:t>3. Permanent Tissues: (Non dividing cells)</a:t>
            </a:r>
            <a:endParaRPr lang="en-US" sz="3600" dirty="0">
              <a:solidFill>
                <a:srgbClr val="FF0000"/>
              </a:solidFill>
            </a:endParaRPr>
          </a:p>
        </p:txBody>
      </p:sp>
      <p:sp>
        <p:nvSpPr>
          <p:cNvPr id="23555" name="Rectangle 3">
            <a:extLst>
              <a:ext uri="{FF2B5EF4-FFF2-40B4-BE49-F238E27FC236}">
                <a16:creationId xmlns:a16="http://schemas.microsoft.com/office/drawing/2014/main" id="{CAAD87E1-D7D3-4916-851B-E56BBE6D354B}"/>
              </a:ext>
            </a:extLst>
          </p:cNvPr>
          <p:cNvSpPr>
            <a:spLocks noGrp="1" noChangeArrowheads="1"/>
          </p:cNvSpPr>
          <p:nvPr>
            <p:ph sz="quarter" idx="1"/>
          </p:nvPr>
        </p:nvSpPr>
        <p:spPr>
          <a:xfrm>
            <a:off x="0" y="609600"/>
            <a:ext cx="9144000" cy="6248400"/>
          </a:xfrm>
        </p:spPr>
        <p:txBody>
          <a:bodyPr/>
          <a:lstStyle/>
          <a:p>
            <a:pPr marL="609600" indent="-609600" algn="ctr">
              <a:buFontTx/>
              <a:buNone/>
            </a:pPr>
            <a:endParaRPr lang="en-US" altLang="en-US" b="1"/>
          </a:p>
          <a:p>
            <a:pPr marL="609600" indent="-609600" algn="ctr">
              <a:buFontTx/>
              <a:buNone/>
            </a:pPr>
            <a:r>
              <a:rPr lang="en-US" altLang="en-US" b="1"/>
              <a:t>	</a:t>
            </a:r>
          </a:p>
          <a:p>
            <a:pPr marL="609600" indent="-609600" algn="ctr">
              <a:buFontTx/>
              <a:buNone/>
            </a:pPr>
            <a:r>
              <a:rPr lang="en-US" altLang="en-US" b="1"/>
              <a:t>Terminally differentiated and non-proliferative in postnatal life</a:t>
            </a:r>
          </a:p>
          <a:p>
            <a:pPr marL="609600" indent="-609600">
              <a:buFontTx/>
              <a:buNone/>
            </a:pPr>
            <a:r>
              <a:rPr lang="en-US" altLang="en-US"/>
              <a:t>   </a:t>
            </a:r>
            <a:r>
              <a:rPr lang="en-US" altLang="en-US" b="1"/>
              <a:t>Examples</a:t>
            </a:r>
            <a:r>
              <a:rPr lang="en-US" altLang="en-US"/>
              <a:t>: </a:t>
            </a:r>
            <a:r>
              <a:rPr lang="en-US" altLang="en-US" b="1"/>
              <a:t>Neurons and Cardiac muscle cells</a:t>
            </a:r>
          </a:p>
          <a:p>
            <a:pPr marL="609600" indent="-609600">
              <a:buFontTx/>
              <a:buNone/>
            </a:pPr>
            <a:r>
              <a:rPr lang="en-US" altLang="en-US" sz="1800" b="1"/>
              <a:t>                                                       </a:t>
            </a:r>
          </a:p>
          <a:p>
            <a:pPr marL="609600" indent="-609600">
              <a:buFontTx/>
              <a:buNone/>
            </a:pPr>
            <a:r>
              <a:rPr lang="en-US" altLang="en-US" sz="1800" b="1"/>
              <a:t>                                                                   </a:t>
            </a:r>
            <a:r>
              <a:rPr lang="en-US" altLang="en-US" b="1"/>
              <a:t>Injury</a:t>
            </a:r>
          </a:p>
          <a:p>
            <a:pPr marL="609600" indent="-609600" algn="ctr">
              <a:buFontTx/>
              <a:buNone/>
            </a:pPr>
            <a:r>
              <a:rPr lang="en-US" altLang="en-US" b="1"/>
              <a:t>                                                                 </a:t>
            </a:r>
          </a:p>
          <a:p>
            <a:pPr marL="609600" indent="-609600" algn="ctr">
              <a:buFontTx/>
              <a:buNone/>
            </a:pPr>
            <a:r>
              <a:rPr lang="en-US" altLang="en-US" b="1"/>
              <a:t>Irreversible damage</a:t>
            </a:r>
          </a:p>
          <a:p>
            <a:pPr marL="609600" indent="-609600" algn="ctr">
              <a:buFontTx/>
              <a:buNone/>
            </a:pPr>
            <a:r>
              <a:rPr lang="en-US" altLang="en-US" b="1"/>
              <a:t>             </a:t>
            </a:r>
          </a:p>
          <a:p>
            <a:pPr marL="609600" indent="-609600" algn="ctr">
              <a:buFontTx/>
              <a:buNone/>
            </a:pPr>
            <a:r>
              <a:rPr lang="en-US" altLang="en-US" sz="4000" b="1"/>
              <a:t>   </a:t>
            </a:r>
            <a:r>
              <a:rPr lang="en-US" altLang="en-US" sz="4800" b="1"/>
              <a:t>Scar formation </a:t>
            </a:r>
          </a:p>
          <a:p>
            <a:pPr marL="609600" indent="-609600" algn="ctr">
              <a:buFontTx/>
              <a:buNone/>
            </a:pPr>
            <a:r>
              <a:rPr lang="en-US" altLang="en-US" sz="4800" b="1"/>
              <a:t>(Fibrosis)</a:t>
            </a:r>
          </a:p>
        </p:txBody>
      </p:sp>
      <p:sp>
        <p:nvSpPr>
          <p:cNvPr id="23556" name="Line 4">
            <a:extLst>
              <a:ext uri="{FF2B5EF4-FFF2-40B4-BE49-F238E27FC236}">
                <a16:creationId xmlns:a16="http://schemas.microsoft.com/office/drawing/2014/main" id="{F44C5893-19E3-454D-B96C-2D4B396CBB7E}"/>
              </a:ext>
            </a:extLst>
          </p:cNvPr>
          <p:cNvSpPr>
            <a:spLocks noChangeShapeType="1"/>
          </p:cNvSpPr>
          <p:nvPr/>
        </p:nvSpPr>
        <p:spPr bwMode="auto">
          <a:xfrm>
            <a:off x="4495800" y="2819400"/>
            <a:ext cx="0" cy="4572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7" name="Line 5">
            <a:extLst>
              <a:ext uri="{FF2B5EF4-FFF2-40B4-BE49-F238E27FC236}">
                <a16:creationId xmlns:a16="http://schemas.microsoft.com/office/drawing/2014/main" id="{04E3F3F2-DB44-467E-925C-CB64BD1589EC}"/>
              </a:ext>
            </a:extLst>
          </p:cNvPr>
          <p:cNvSpPr>
            <a:spLocks noChangeShapeType="1"/>
          </p:cNvSpPr>
          <p:nvPr/>
        </p:nvSpPr>
        <p:spPr bwMode="auto">
          <a:xfrm>
            <a:off x="4495800" y="3733800"/>
            <a:ext cx="0" cy="4572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8" name="Line 6">
            <a:extLst>
              <a:ext uri="{FF2B5EF4-FFF2-40B4-BE49-F238E27FC236}">
                <a16:creationId xmlns:a16="http://schemas.microsoft.com/office/drawing/2014/main" id="{F54FFD57-16DA-4E94-8C84-3B80B93797A4}"/>
              </a:ext>
            </a:extLst>
          </p:cNvPr>
          <p:cNvSpPr>
            <a:spLocks noChangeShapeType="1"/>
          </p:cNvSpPr>
          <p:nvPr/>
        </p:nvSpPr>
        <p:spPr bwMode="auto">
          <a:xfrm>
            <a:off x="4495800" y="4800600"/>
            <a:ext cx="0" cy="5334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2C0B646-94AD-442E-A95B-6D598E1EFC20}"/>
              </a:ext>
            </a:extLst>
          </p:cNvPr>
          <p:cNvSpPr>
            <a:spLocks noGrp="1" noChangeArrowheads="1"/>
          </p:cNvSpPr>
          <p:nvPr>
            <p:ph type="title"/>
          </p:nvPr>
        </p:nvSpPr>
        <p:spPr>
          <a:xfrm>
            <a:off x="228600" y="0"/>
            <a:ext cx="8915400" cy="1219200"/>
          </a:xfrm>
        </p:spPr>
        <p:txBody>
          <a:bodyPr/>
          <a:lstStyle/>
          <a:p>
            <a:pPr fontAlgn="auto">
              <a:spcAft>
                <a:spcPts val="0"/>
              </a:spcAft>
              <a:defRPr/>
            </a:pPr>
            <a:r>
              <a:rPr lang="en-US" b="1" dirty="0">
                <a:solidFill>
                  <a:srgbClr val="FF0000"/>
                </a:solidFill>
              </a:rPr>
              <a:t>Cells involved in repair:-</a:t>
            </a:r>
            <a:endParaRPr lang="en-US" dirty="0">
              <a:solidFill>
                <a:srgbClr val="FF0000"/>
              </a:solidFill>
            </a:endParaRPr>
          </a:p>
        </p:txBody>
      </p:sp>
      <p:sp>
        <p:nvSpPr>
          <p:cNvPr id="24579" name="Rectangle 3">
            <a:extLst>
              <a:ext uri="{FF2B5EF4-FFF2-40B4-BE49-F238E27FC236}">
                <a16:creationId xmlns:a16="http://schemas.microsoft.com/office/drawing/2014/main" id="{A7952BD5-3528-4B9B-A5BA-444D5440F3E1}"/>
              </a:ext>
            </a:extLst>
          </p:cNvPr>
          <p:cNvSpPr>
            <a:spLocks noGrp="1" noChangeArrowheads="1"/>
          </p:cNvSpPr>
          <p:nvPr>
            <p:ph sz="quarter" idx="1"/>
          </p:nvPr>
        </p:nvSpPr>
        <p:spPr>
          <a:xfrm>
            <a:off x="0" y="1371600"/>
            <a:ext cx="9144000" cy="5486400"/>
          </a:xfrm>
        </p:spPr>
        <p:txBody>
          <a:bodyPr/>
          <a:lstStyle/>
          <a:p>
            <a:pPr>
              <a:buFontTx/>
              <a:buNone/>
            </a:pPr>
            <a:r>
              <a:rPr lang="en-US" altLang="en-US" sz="3600" b="1"/>
              <a:t> </a:t>
            </a:r>
            <a:r>
              <a:rPr lang="en-US" altLang="en-US" b="1"/>
              <a:t>1- </a:t>
            </a:r>
            <a:r>
              <a:rPr lang="en-US" altLang="en-US" b="1" u="sng"/>
              <a:t>The remnants of the injured tissue.</a:t>
            </a:r>
            <a:endParaRPr lang="en-US" altLang="en-US" u="sng"/>
          </a:p>
          <a:p>
            <a:pPr>
              <a:buFontTx/>
              <a:buNone/>
            </a:pPr>
            <a:r>
              <a:rPr lang="en-US" altLang="en-US" b="1"/>
              <a:t> 2- </a:t>
            </a:r>
            <a:r>
              <a:rPr lang="en-US" altLang="en-US" b="1" u="sng"/>
              <a:t>Vascular endothelial cells:</a:t>
            </a:r>
          </a:p>
          <a:p>
            <a:pPr>
              <a:buFontTx/>
              <a:buNone/>
            </a:pPr>
            <a:r>
              <a:rPr lang="en-US" altLang="en-US" b="1"/>
              <a:t>    Form new blood vessels that provide the nutrients needed for the repair process.</a:t>
            </a:r>
          </a:p>
          <a:p>
            <a:pPr>
              <a:buFontTx/>
              <a:buNone/>
            </a:pPr>
            <a:r>
              <a:rPr lang="en-US" altLang="en-US" b="1"/>
              <a:t> 3. </a:t>
            </a:r>
            <a:r>
              <a:rPr lang="en-US" altLang="en-US" b="1" u="sng"/>
              <a:t>Fibroblasts: </a:t>
            </a:r>
            <a:r>
              <a:rPr lang="en-US" altLang="en-US"/>
              <a:t>   T</a:t>
            </a:r>
            <a:r>
              <a:rPr lang="en-US" altLang="en-US" b="1"/>
              <a:t>he source of the fibrous tissue. </a:t>
            </a:r>
            <a:r>
              <a:rPr lang="en-US" altLang="en-US">
                <a:solidFill>
                  <a:srgbClr val="FF0000"/>
                </a:solidFill>
              </a:rPr>
              <a:t>(</a:t>
            </a:r>
            <a:r>
              <a:rPr lang="en-US" altLang="en-US" b="1">
                <a:solidFill>
                  <a:srgbClr val="FF0000"/>
                </a:solidFill>
              </a:rPr>
              <a:t>Scar</a:t>
            </a:r>
            <a:r>
              <a:rPr lang="en-US" altLang="en-US">
                <a:solidFill>
                  <a:srgbClr val="FFFF00"/>
                </a:solidFill>
              </a:rPr>
              <a:t>) </a:t>
            </a:r>
          </a:p>
          <a:p>
            <a:pPr>
              <a:buFontTx/>
              <a:buNone/>
            </a:pPr>
            <a:r>
              <a:rPr lang="en-US" altLang="en-US" sz="360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2B2ECA6-A9E0-4A19-98F7-509397E83355}"/>
              </a:ext>
            </a:extLst>
          </p:cNvPr>
          <p:cNvSpPr>
            <a:spLocks noGrp="1" noChangeArrowheads="1"/>
          </p:cNvSpPr>
          <p:nvPr>
            <p:ph type="title"/>
          </p:nvPr>
        </p:nvSpPr>
        <p:spPr>
          <a:xfrm>
            <a:off x="0" y="0"/>
            <a:ext cx="9144000" cy="1143000"/>
          </a:xfrm>
        </p:spPr>
        <p:txBody>
          <a:bodyPr/>
          <a:lstStyle/>
          <a:p>
            <a:pPr fontAlgn="auto">
              <a:spcAft>
                <a:spcPts val="0"/>
              </a:spcAft>
              <a:defRPr/>
            </a:pPr>
            <a:r>
              <a:rPr lang="en-US" b="1" dirty="0"/>
              <a:t>Control of cell proliferation:</a:t>
            </a:r>
            <a:endParaRPr lang="en-US" dirty="0"/>
          </a:p>
        </p:txBody>
      </p:sp>
      <p:sp>
        <p:nvSpPr>
          <p:cNvPr id="25603" name="Rectangle 3">
            <a:extLst>
              <a:ext uri="{FF2B5EF4-FFF2-40B4-BE49-F238E27FC236}">
                <a16:creationId xmlns:a16="http://schemas.microsoft.com/office/drawing/2014/main" id="{BD5741C4-1166-43C4-8950-7A27B65F400D}"/>
              </a:ext>
            </a:extLst>
          </p:cNvPr>
          <p:cNvSpPr>
            <a:spLocks noGrp="1" noChangeArrowheads="1"/>
          </p:cNvSpPr>
          <p:nvPr>
            <p:ph sz="quarter" idx="1"/>
          </p:nvPr>
        </p:nvSpPr>
        <p:spPr>
          <a:xfrm>
            <a:off x="0" y="1371600"/>
            <a:ext cx="9144000" cy="5486400"/>
          </a:xfrm>
        </p:spPr>
        <p:txBody>
          <a:bodyPr/>
          <a:lstStyle/>
          <a:p>
            <a:pPr>
              <a:buFontTx/>
              <a:buNone/>
            </a:pPr>
            <a:r>
              <a:rPr lang="en-US" altLang="en-US" b="1">
                <a:solidFill>
                  <a:srgbClr val="FF0000"/>
                </a:solidFill>
              </a:rPr>
              <a:t>Cell proliferation can be triggered by:</a:t>
            </a:r>
          </a:p>
          <a:p>
            <a:pPr>
              <a:buFontTx/>
              <a:buNone/>
            </a:pPr>
            <a:r>
              <a:rPr lang="en-US" altLang="en-US" b="1"/>
              <a:t>	1. </a:t>
            </a:r>
            <a:r>
              <a:rPr lang="en-US" altLang="en-US" b="1" u="sng"/>
              <a:t>Chemical mediators</a:t>
            </a:r>
            <a:r>
              <a:rPr lang="en-US" altLang="en-US" b="1"/>
              <a:t>:</a:t>
            </a:r>
          </a:p>
          <a:p>
            <a:pPr>
              <a:buFontTx/>
              <a:buNone/>
            </a:pPr>
            <a:r>
              <a:rPr lang="en-US" altLang="en-US" b="1"/>
              <a:t>		          </a:t>
            </a:r>
            <a:r>
              <a:rPr lang="en-US" altLang="en-US" sz="2800" b="1" u="sng"/>
              <a:t>Growth factors, Cytokines</a:t>
            </a:r>
            <a:r>
              <a:rPr lang="en-US" altLang="en-US" sz="2800"/>
              <a:t> </a:t>
            </a:r>
          </a:p>
          <a:p>
            <a:pPr>
              <a:buFontTx/>
              <a:buNone/>
            </a:pPr>
            <a:r>
              <a:rPr lang="en-US" altLang="en-US"/>
              <a:t>	    </a:t>
            </a:r>
          </a:p>
          <a:p>
            <a:pPr>
              <a:buFontTx/>
              <a:buNone/>
            </a:pPr>
            <a:r>
              <a:rPr lang="en-US" altLang="en-US"/>
              <a:t>      </a:t>
            </a:r>
          </a:p>
          <a:p>
            <a:pPr algn="ctr">
              <a:buFontTx/>
              <a:buNone/>
            </a:pPr>
            <a:r>
              <a:rPr lang="en-US" altLang="en-US">
                <a:solidFill>
                  <a:srgbClr val="FF0000"/>
                </a:solidFill>
              </a:rPr>
              <a:t>        </a:t>
            </a:r>
            <a:r>
              <a:rPr lang="en-US" altLang="en-US" b="1">
                <a:solidFill>
                  <a:srgbClr val="FF0000"/>
                </a:solidFill>
              </a:rPr>
              <a:t>Stimulation or inhibition of cell growth.</a:t>
            </a:r>
          </a:p>
          <a:p>
            <a:pPr>
              <a:buFontTx/>
              <a:buNone/>
            </a:pPr>
            <a:r>
              <a:rPr lang="en-US" altLang="en-US" b="1"/>
              <a:t>   </a:t>
            </a:r>
          </a:p>
          <a:p>
            <a:pPr>
              <a:buFontTx/>
              <a:buNone/>
            </a:pPr>
            <a:r>
              <a:rPr lang="en-US" altLang="en-US" b="1"/>
              <a:t>   2. </a:t>
            </a:r>
            <a:r>
              <a:rPr lang="en-US" altLang="en-US" b="1" u="sng"/>
              <a:t>Signals from the extracellular matrix </a:t>
            </a:r>
            <a:r>
              <a:rPr lang="en-US" altLang="en-US" b="1"/>
              <a:t>(ECM).</a:t>
            </a:r>
          </a:p>
        </p:txBody>
      </p:sp>
      <p:sp>
        <p:nvSpPr>
          <p:cNvPr id="25604" name="Line 7">
            <a:extLst>
              <a:ext uri="{FF2B5EF4-FFF2-40B4-BE49-F238E27FC236}">
                <a16:creationId xmlns:a16="http://schemas.microsoft.com/office/drawing/2014/main" id="{58A14C59-6E63-48A4-A135-57B7184F5D3D}"/>
              </a:ext>
            </a:extLst>
          </p:cNvPr>
          <p:cNvSpPr>
            <a:spLocks noChangeShapeType="1"/>
          </p:cNvSpPr>
          <p:nvPr/>
        </p:nvSpPr>
        <p:spPr bwMode="auto">
          <a:xfrm>
            <a:off x="4191000" y="3200400"/>
            <a:ext cx="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D42D10D-D6D3-41BE-8E85-9C6409252921}"/>
              </a:ext>
            </a:extLst>
          </p:cNvPr>
          <p:cNvSpPr>
            <a:spLocks noGrp="1" noChangeArrowheads="1"/>
          </p:cNvSpPr>
          <p:nvPr>
            <p:ph type="title"/>
          </p:nvPr>
        </p:nvSpPr>
        <p:spPr>
          <a:xfrm>
            <a:off x="0" y="0"/>
            <a:ext cx="9144000" cy="914400"/>
          </a:xfrm>
        </p:spPr>
        <p:txBody>
          <a:bodyPr>
            <a:normAutofit fontScale="90000"/>
          </a:bodyPr>
          <a:lstStyle/>
          <a:p>
            <a:pPr fontAlgn="auto">
              <a:spcAft>
                <a:spcPts val="0"/>
              </a:spcAft>
              <a:defRPr/>
            </a:pPr>
            <a:r>
              <a:rPr lang="en-US" sz="3600" b="1" dirty="0">
                <a:solidFill>
                  <a:schemeClr val="tx1"/>
                </a:solidFill>
              </a:rPr>
              <a:t>1. Chemical mediators:- Growth factor</a:t>
            </a:r>
            <a:r>
              <a:rPr lang="en-US" sz="3600" dirty="0">
                <a:solidFill>
                  <a:schemeClr val="tx1"/>
                </a:solidFill>
              </a:rPr>
              <a:t> </a:t>
            </a:r>
          </a:p>
        </p:txBody>
      </p:sp>
      <p:sp>
        <p:nvSpPr>
          <p:cNvPr id="26627" name="Rectangle 3">
            <a:extLst>
              <a:ext uri="{FF2B5EF4-FFF2-40B4-BE49-F238E27FC236}">
                <a16:creationId xmlns:a16="http://schemas.microsoft.com/office/drawing/2014/main" id="{6B62DDBC-5E93-4979-B8E6-37219A277FED}"/>
              </a:ext>
            </a:extLst>
          </p:cNvPr>
          <p:cNvSpPr>
            <a:spLocks noGrp="1" noChangeArrowheads="1"/>
          </p:cNvSpPr>
          <p:nvPr>
            <p:ph sz="quarter" idx="1"/>
          </p:nvPr>
        </p:nvSpPr>
        <p:spPr>
          <a:xfrm>
            <a:off x="0" y="838200"/>
            <a:ext cx="9144000" cy="6019800"/>
          </a:xfrm>
        </p:spPr>
        <p:txBody>
          <a:bodyPr/>
          <a:lstStyle/>
          <a:p>
            <a:pPr>
              <a:buFontTx/>
              <a:buNone/>
            </a:pPr>
            <a:r>
              <a:rPr lang="en-US" altLang="en-US" b="1"/>
              <a:t>	</a:t>
            </a:r>
            <a:r>
              <a:rPr lang="en-US" altLang="en-US" b="1">
                <a:solidFill>
                  <a:srgbClr val="FF0000"/>
                </a:solidFill>
              </a:rPr>
              <a:t>Growth factor: </a:t>
            </a:r>
            <a:r>
              <a:rPr lang="en-US" altLang="en-US" b="1"/>
              <a:t>It is a protein secreted by</a:t>
            </a:r>
          </a:p>
          <a:p>
            <a:pPr>
              <a:buFontTx/>
              <a:buNone/>
            </a:pPr>
            <a:r>
              <a:rPr lang="en-US" altLang="en-US" b="1" u="sng"/>
              <a:t>1- Leukocytes</a:t>
            </a:r>
            <a:r>
              <a:rPr lang="en-US" altLang="en-US" b="1"/>
              <a:t>: At the site of injury </a:t>
            </a:r>
          </a:p>
          <a:p>
            <a:pPr>
              <a:buFontTx/>
              <a:buNone/>
            </a:pPr>
            <a:r>
              <a:rPr lang="en-US" altLang="en-US" b="1" u="sng"/>
              <a:t>2- Parenchyma  or connective tissue cells</a:t>
            </a:r>
          </a:p>
          <a:p>
            <a:pPr>
              <a:buFontTx/>
              <a:buNone/>
            </a:pPr>
            <a:r>
              <a:rPr lang="en-US" altLang="en-US" b="1">
                <a:solidFill>
                  <a:srgbClr val="FF0000"/>
                </a:solidFill>
              </a:rPr>
              <a:t>Functions: </a:t>
            </a:r>
          </a:p>
          <a:p>
            <a:pPr>
              <a:buFontTx/>
              <a:buNone/>
            </a:pPr>
            <a:r>
              <a:rPr lang="en-US" altLang="en-US"/>
              <a:t>	</a:t>
            </a:r>
            <a:r>
              <a:rPr lang="en-US" altLang="en-US" b="1"/>
              <a:t>- Stimulate cell division.</a:t>
            </a:r>
          </a:p>
          <a:p>
            <a:pPr>
              <a:buFontTx/>
              <a:buNone/>
            </a:pPr>
            <a:r>
              <a:rPr lang="en-US" altLang="en-US" b="1"/>
              <a:t>	- Promoting cell survival. </a:t>
            </a:r>
          </a:p>
          <a:p>
            <a:pPr>
              <a:buFontTx/>
              <a:buNone/>
            </a:pPr>
            <a:r>
              <a:rPr lang="en-US" altLang="en-US" b="1"/>
              <a:t>	- Stimulate Migration.</a:t>
            </a:r>
          </a:p>
          <a:p>
            <a:pPr>
              <a:buFontTx/>
              <a:buNone/>
            </a:pPr>
            <a:r>
              <a:rPr lang="en-US" altLang="en-US" b="1"/>
              <a:t>  	- Stimulate Differentiation.</a:t>
            </a:r>
          </a:p>
          <a:p>
            <a:pPr>
              <a:buFontTx/>
              <a:buNone/>
            </a:pPr>
            <a:r>
              <a:rPr lang="en-US" altLang="en-US" b="1"/>
              <a:t>	- Enhance the synthesis of collagen in fibroblasts.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a:extLst>
              <a:ext uri="{FF2B5EF4-FFF2-40B4-BE49-F238E27FC236}">
                <a16:creationId xmlns:a16="http://schemas.microsoft.com/office/drawing/2014/main" id="{82536FE8-CBEB-4D37-B1C5-9997B2D6DB65}"/>
              </a:ext>
            </a:extLst>
          </p:cNvPr>
          <p:cNvSpPr>
            <a:spLocks noGrp="1" noChangeArrowheads="1"/>
          </p:cNvSpPr>
          <p:nvPr>
            <p:ph type="title"/>
          </p:nvPr>
        </p:nvSpPr>
        <p:spPr>
          <a:xfrm>
            <a:off x="0" y="0"/>
            <a:ext cx="9144000" cy="914400"/>
          </a:xfrm>
        </p:spPr>
        <p:txBody>
          <a:bodyPr>
            <a:normAutofit fontScale="90000"/>
          </a:bodyPr>
          <a:lstStyle/>
          <a:p>
            <a:pPr fontAlgn="auto">
              <a:spcAft>
                <a:spcPts val="0"/>
              </a:spcAft>
              <a:defRPr/>
            </a:pPr>
            <a:r>
              <a:rPr lang="en-US" sz="3600" b="1" dirty="0">
                <a:solidFill>
                  <a:srgbClr val="FF0000"/>
                </a:solidFill>
              </a:rPr>
              <a:t>Mechanism of growth factor action</a:t>
            </a:r>
            <a:r>
              <a:rPr lang="en-US" sz="4000" b="1" dirty="0">
                <a:solidFill>
                  <a:srgbClr val="FF0000"/>
                </a:solidFill>
              </a:rPr>
              <a:t>:</a:t>
            </a:r>
          </a:p>
        </p:txBody>
      </p:sp>
      <p:sp>
        <p:nvSpPr>
          <p:cNvPr id="27651" name="Rectangle 5">
            <a:extLst>
              <a:ext uri="{FF2B5EF4-FFF2-40B4-BE49-F238E27FC236}">
                <a16:creationId xmlns:a16="http://schemas.microsoft.com/office/drawing/2014/main" id="{FCC13622-EA51-4191-A91D-EADF5F76EF5F}"/>
              </a:ext>
            </a:extLst>
          </p:cNvPr>
          <p:cNvSpPr>
            <a:spLocks noGrp="1" noChangeArrowheads="1"/>
          </p:cNvSpPr>
          <p:nvPr>
            <p:ph type="body" sz="half" idx="1"/>
          </p:nvPr>
        </p:nvSpPr>
        <p:spPr>
          <a:xfrm>
            <a:off x="0" y="914400"/>
            <a:ext cx="6019800" cy="5867400"/>
          </a:xfrm>
        </p:spPr>
        <p:txBody>
          <a:bodyPr/>
          <a:lstStyle/>
          <a:p>
            <a:pPr>
              <a:buFontTx/>
              <a:buNone/>
            </a:pPr>
            <a:r>
              <a:rPr lang="en-US" altLang="en-US" sz="2800"/>
              <a:t>1- </a:t>
            </a:r>
            <a:r>
              <a:rPr lang="en-US" altLang="en-US" sz="2800" b="1"/>
              <a:t>They </a:t>
            </a:r>
            <a:r>
              <a:rPr lang="en-US" altLang="en-US" sz="2800" b="1" u="sng">
                <a:solidFill>
                  <a:srgbClr val="FF0000"/>
                </a:solidFill>
              </a:rPr>
              <a:t>stimulate</a:t>
            </a:r>
            <a:r>
              <a:rPr lang="en-US" altLang="en-US" sz="2800" b="1">
                <a:solidFill>
                  <a:srgbClr val="FF0000"/>
                </a:solidFill>
              </a:rPr>
              <a:t> </a:t>
            </a:r>
            <a:r>
              <a:rPr lang="en-US" altLang="en-US" sz="2800" b="1"/>
              <a:t>the function of growth control genes.</a:t>
            </a:r>
            <a:r>
              <a:rPr lang="en-US" altLang="en-US" sz="2800"/>
              <a:t> </a:t>
            </a:r>
          </a:p>
          <a:p>
            <a:pPr>
              <a:buFontTx/>
              <a:buNone/>
            </a:pPr>
            <a:endParaRPr lang="en-US" altLang="en-US" sz="2800"/>
          </a:p>
          <a:p>
            <a:pPr>
              <a:buFontTx/>
              <a:buNone/>
            </a:pPr>
            <a:r>
              <a:rPr lang="en-US" altLang="en-US" sz="2800" b="1"/>
              <a:t>2- Stimulate proliferation of some cells and inhibit proliferation of others</a:t>
            </a:r>
            <a:r>
              <a:rPr lang="en-US" altLang="en-US" sz="2800"/>
              <a:t>. </a:t>
            </a:r>
          </a:p>
          <a:p>
            <a:pPr>
              <a:buFontTx/>
              <a:buNone/>
            </a:pPr>
            <a:endParaRPr lang="en-US" altLang="en-US" sz="2800"/>
          </a:p>
          <a:p>
            <a:pPr>
              <a:buFontTx/>
              <a:buNone/>
            </a:pPr>
            <a:r>
              <a:rPr lang="en-US" altLang="en-US" sz="2800" b="1"/>
              <a:t>3- They can have opposite effects on the same cell depending on its concentration.  </a:t>
            </a:r>
          </a:p>
          <a:p>
            <a:endParaRPr lang="en-US" altLang="en-US" sz="2800"/>
          </a:p>
        </p:txBody>
      </p:sp>
      <p:sp>
        <p:nvSpPr>
          <p:cNvPr id="27652" name="Oval 7">
            <a:extLst>
              <a:ext uri="{FF2B5EF4-FFF2-40B4-BE49-F238E27FC236}">
                <a16:creationId xmlns:a16="http://schemas.microsoft.com/office/drawing/2014/main" id="{4FFC0434-DF4F-49C7-BAFC-CBCA301D1027}"/>
              </a:ext>
            </a:extLst>
          </p:cNvPr>
          <p:cNvSpPr>
            <a:spLocks noChangeArrowheads="1"/>
          </p:cNvSpPr>
          <p:nvPr/>
        </p:nvSpPr>
        <p:spPr bwMode="auto">
          <a:xfrm>
            <a:off x="6781800" y="914400"/>
            <a:ext cx="1676400" cy="1676400"/>
          </a:xfrm>
          <a:prstGeom prst="ellipse">
            <a:avLst/>
          </a:prstGeom>
          <a:solidFill>
            <a:srgbClr val="DEC9C0"/>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7653" name="Oval 8">
            <a:extLst>
              <a:ext uri="{FF2B5EF4-FFF2-40B4-BE49-F238E27FC236}">
                <a16:creationId xmlns:a16="http://schemas.microsoft.com/office/drawing/2014/main" id="{823A4AB0-FBB7-499C-97CD-4393B17429AF}"/>
              </a:ext>
            </a:extLst>
          </p:cNvPr>
          <p:cNvSpPr>
            <a:spLocks noChangeArrowheads="1"/>
          </p:cNvSpPr>
          <p:nvPr/>
        </p:nvSpPr>
        <p:spPr bwMode="auto">
          <a:xfrm>
            <a:off x="7162800" y="1295400"/>
            <a:ext cx="762000" cy="83820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7654" name="Freeform 9">
            <a:extLst>
              <a:ext uri="{FF2B5EF4-FFF2-40B4-BE49-F238E27FC236}">
                <a16:creationId xmlns:a16="http://schemas.microsoft.com/office/drawing/2014/main" id="{9AE6A41B-BF05-4AF7-86C9-3698EC36627E}"/>
              </a:ext>
            </a:extLst>
          </p:cNvPr>
          <p:cNvSpPr>
            <a:spLocks/>
          </p:cNvSpPr>
          <p:nvPr/>
        </p:nvSpPr>
        <p:spPr bwMode="auto">
          <a:xfrm>
            <a:off x="7467600" y="1447800"/>
            <a:ext cx="266700" cy="533400"/>
          </a:xfrm>
          <a:custGeom>
            <a:avLst/>
            <a:gdLst>
              <a:gd name="T0" fmla="*/ 2147483647 w 168"/>
              <a:gd name="T1" fmla="*/ 0 h 336"/>
              <a:gd name="T2" fmla="*/ 2147483647 w 168"/>
              <a:gd name="T3" fmla="*/ 2147483647 h 336"/>
              <a:gd name="T4" fmla="*/ 2147483647 w 168"/>
              <a:gd name="T5" fmla="*/ 2147483647 h 336"/>
              <a:gd name="T6" fmla="*/ 2147483647 w 168"/>
              <a:gd name="T7" fmla="*/ 2147483647 h 336"/>
              <a:gd name="T8" fmla="*/ 0 60000 65536"/>
              <a:gd name="T9" fmla="*/ 0 60000 65536"/>
              <a:gd name="T10" fmla="*/ 0 60000 65536"/>
              <a:gd name="T11" fmla="*/ 0 60000 65536"/>
              <a:gd name="T12" fmla="*/ 0 w 168"/>
              <a:gd name="T13" fmla="*/ 0 h 336"/>
              <a:gd name="T14" fmla="*/ 168 w 168"/>
              <a:gd name="T15" fmla="*/ 336 h 336"/>
            </a:gdLst>
            <a:ahLst/>
            <a:cxnLst>
              <a:cxn ang="T8">
                <a:pos x="T0" y="T1"/>
              </a:cxn>
              <a:cxn ang="T9">
                <a:pos x="T2" y="T3"/>
              </a:cxn>
              <a:cxn ang="T10">
                <a:pos x="T4" y="T5"/>
              </a:cxn>
              <a:cxn ang="T11">
                <a:pos x="T6" y="T7"/>
              </a:cxn>
            </a:cxnLst>
            <a:rect l="T12" t="T13" r="T14" b="T15"/>
            <a:pathLst>
              <a:path w="168" h="336">
                <a:moveTo>
                  <a:pt x="64" y="0"/>
                </a:moveTo>
                <a:cubicBezTo>
                  <a:pt x="32" y="52"/>
                  <a:pt x="0" y="104"/>
                  <a:pt x="16" y="144"/>
                </a:cubicBezTo>
                <a:cubicBezTo>
                  <a:pt x="32" y="184"/>
                  <a:pt x="152" y="208"/>
                  <a:pt x="160" y="240"/>
                </a:cubicBezTo>
                <a:cubicBezTo>
                  <a:pt x="168" y="272"/>
                  <a:pt x="80" y="320"/>
                  <a:pt x="64" y="336"/>
                </a:cubicBezTo>
              </a:path>
            </a:pathLst>
          </a:custGeom>
          <a:noFill/>
          <a:ln w="38100" cap="flat" cmpd="sng">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5" name="Line 10">
            <a:extLst>
              <a:ext uri="{FF2B5EF4-FFF2-40B4-BE49-F238E27FC236}">
                <a16:creationId xmlns:a16="http://schemas.microsoft.com/office/drawing/2014/main" id="{488A7D14-FEBB-4715-B540-6B3E8593E1AB}"/>
              </a:ext>
            </a:extLst>
          </p:cNvPr>
          <p:cNvSpPr>
            <a:spLocks noChangeShapeType="1"/>
          </p:cNvSpPr>
          <p:nvPr/>
        </p:nvSpPr>
        <p:spPr bwMode="auto">
          <a:xfrm>
            <a:off x="5181600" y="1143000"/>
            <a:ext cx="2362200" cy="457200"/>
          </a:xfrm>
          <a:prstGeom prst="line">
            <a:avLst/>
          </a:prstGeom>
          <a:noFill/>
          <a:ln w="381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656" name="AutoShape 17">
            <a:extLst>
              <a:ext uri="{FF2B5EF4-FFF2-40B4-BE49-F238E27FC236}">
                <a16:creationId xmlns:a16="http://schemas.microsoft.com/office/drawing/2014/main" id="{8B349696-BC6D-4B89-8E04-D75B74FCE759}"/>
              </a:ext>
            </a:extLst>
          </p:cNvPr>
          <p:cNvSpPr>
            <a:spLocks noChangeArrowheads="1"/>
          </p:cNvSpPr>
          <p:nvPr/>
        </p:nvSpPr>
        <p:spPr bwMode="auto">
          <a:xfrm>
            <a:off x="7391400" y="2667000"/>
            <a:ext cx="381000" cy="533400"/>
          </a:xfrm>
          <a:prstGeom prst="downArrow">
            <a:avLst>
              <a:gd name="adj1" fmla="val 50000"/>
              <a:gd name="adj2" fmla="val 3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7657" name="Text Box 18">
            <a:extLst>
              <a:ext uri="{FF2B5EF4-FFF2-40B4-BE49-F238E27FC236}">
                <a16:creationId xmlns:a16="http://schemas.microsoft.com/office/drawing/2014/main" id="{F331FC81-6395-4094-9DEB-B4D645F2220C}"/>
              </a:ext>
            </a:extLst>
          </p:cNvPr>
          <p:cNvSpPr txBox="1">
            <a:spLocks noChangeArrowheads="1"/>
          </p:cNvSpPr>
          <p:nvPr/>
        </p:nvSpPr>
        <p:spPr bwMode="auto">
          <a:xfrm>
            <a:off x="6477000" y="32004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chemeClr val="accent2"/>
                </a:solidFill>
              </a:rPr>
              <a:t>Growth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887210-0EC3-4A58-8568-1121167C7268}"/>
              </a:ext>
            </a:extLst>
          </p:cNvPr>
          <p:cNvSpPr>
            <a:spLocks noGrp="1"/>
          </p:cNvSpPr>
          <p:nvPr>
            <p:ph sz="quarter" idx="1"/>
          </p:nvPr>
        </p:nvSpPr>
        <p:spPr>
          <a:xfrm>
            <a:off x="457200" y="228600"/>
            <a:ext cx="8001000" cy="6245225"/>
          </a:xfrm>
        </p:spPr>
        <p:txBody>
          <a:bodyPr>
            <a:normAutofit fontScale="92500"/>
          </a:bodyPr>
          <a:lstStyle/>
          <a:p>
            <a:pPr marL="274320" indent="-274320" fontAlgn="auto">
              <a:spcAft>
                <a:spcPts val="0"/>
              </a:spcAft>
              <a:buFont typeface="Wingdings"/>
              <a:buChar char=""/>
              <a:defRPr/>
            </a:pPr>
            <a:r>
              <a:rPr lang="en-US" dirty="0"/>
              <a:t>Restoration of tissue architecture &amp; function after an injury.</a:t>
            </a:r>
          </a:p>
          <a:p>
            <a:pPr marL="274320" indent="-274320" fontAlgn="auto">
              <a:spcAft>
                <a:spcPts val="0"/>
              </a:spcAft>
              <a:buFont typeface="Wingdings"/>
              <a:buChar char=""/>
              <a:defRPr/>
            </a:pPr>
            <a:endParaRPr lang="en-US" dirty="0"/>
          </a:p>
          <a:p>
            <a:pPr marL="274320" indent="-274320" fontAlgn="auto">
              <a:spcAft>
                <a:spcPts val="0"/>
              </a:spcAft>
              <a:buFont typeface="Wingdings"/>
              <a:buChar char=""/>
              <a:defRPr/>
            </a:pPr>
            <a:r>
              <a:rPr lang="en-US" dirty="0"/>
              <a:t>Repair of damaged tissues occurs by two types of</a:t>
            </a:r>
          </a:p>
          <a:p>
            <a:pPr marL="0" indent="0" fontAlgn="auto">
              <a:spcAft>
                <a:spcPts val="0"/>
              </a:spcAft>
              <a:buFont typeface="Wingdings"/>
              <a:buNone/>
              <a:defRPr/>
            </a:pPr>
            <a:r>
              <a:rPr lang="en-US" dirty="0"/>
              <a:t>reactions:</a:t>
            </a:r>
          </a:p>
          <a:p>
            <a:pPr marL="0" indent="0" fontAlgn="auto">
              <a:spcAft>
                <a:spcPts val="0"/>
              </a:spcAft>
              <a:buFont typeface="Wingdings"/>
              <a:buNone/>
              <a:defRPr/>
            </a:pPr>
            <a:r>
              <a:rPr lang="en-US" dirty="0"/>
              <a:t>1- Regeneration by proliferation of residual (uninjured) cells and maturation of tissue stem cells.</a:t>
            </a:r>
          </a:p>
          <a:p>
            <a:pPr marL="0" indent="0" fontAlgn="auto">
              <a:spcAft>
                <a:spcPts val="0"/>
              </a:spcAft>
              <a:buFont typeface="Wingdings"/>
              <a:buNone/>
              <a:defRPr/>
            </a:pPr>
            <a:r>
              <a:rPr lang="en-US" dirty="0"/>
              <a:t>2- The deposition of connective tissue to form a scar</a:t>
            </a:r>
          </a:p>
          <a:p>
            <a:pPr marL="0" indent="0" fontAlgn="auto">
              <a:spcAft>
                <a:spcPts val="0"/>
              </a:spcAft>
              <a:buFont typeface="Wingdings"/>
              <a:buNone/>
              <a:defRPr/>
            </a:pPr>
            <a:endParaRPr lang="en-US" dirty="0"/>
          </a:p>
          <a:p>
            <a:pPr marL="274320" indent="-274320" fontAlgn="auto">
              <a:spcAft>
                <a:spcPts val="0"/>
              </a:spcAft>
              <a:buFont typeface="Wingdings"/>
              <a:buChar char=""/>
              <a:defRPr/>
            </a:pPr>
            <a:r>
              <a:rPr lang="en-US" dirty="0"/>
              <a:t>After many common types of injury, both regeneration</a:t>
            </a:r>
          </a:p>
          <a:p>
            <a:pPr marL="0" indent="0" fontAlgn="auto">
              <a:spcAft>
                <a:spcPts val="0"/>
              </a:spcAft>
              <a:buFont typeface="Wingdings"/>
              <a:buNone/>
              <a:defRPr/>
            </a:pPr>
            <a:r>
              <a:rPr lang="en-US" dirty="0"/>
              <a:t>and scar formation contribute in varying degrees to the</a:t>
            </a:r>
          </a:p>
          <a:p>
            <a:pPr marL="0" indent="0" fontAlgn="auto">
              <a:spcAft>
                <a:spcPts val="0"/>
              </a:spcAft>
              <a:buFont typeface="Wingdings"/>
              <a:buNone/>
              <a:defRPr/>
            </a:pPr>
            <a:r>
              <a:rPr lang="en-US" dirty="0"/>
              <a:t>ultimate repair. Both processes involve the proliferation of</a:t>
            </a:r>
          </a:p>
          <a:p>
            <a:pPr marL="0" indent="0" fontAlgn="auto">
              <a:spcAft>
                <a:spcPts val="0"/>
              </a:spcAft>
              <a:buFont typeface="Wingdings"/>
              <a:buNone/>
              <a:defRPr/>
            </a:pPr>
            <a:r>
              <a:rPr lang="en-US" dirty="0"/>
              <a:t>various cells, and close interactions between cells and the</a:t>
            </a:r>
          </a:p>
          <a:p>
            <a:pPr marL="0" indent="0" fontAlgn="auto">
              <a:spcAft>
                <a:spcPts val="0"/>
              </a:spcAft>
              <a:buFont typeface="Wingdings"/>
              <a:buNone/>
              <a:defRPr/>
            </a:pPr>
            <a:r>
              <a:rPr lang="en-US" dirty="0"/>
              <a:t>extracellular matrix (ECM).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0AEBEA9-A7C0-49FA-BBC7-48FE483EF726}"/>
              </a:ext>
            </a:extLst>
          </p:cNvPr>
          <p:cNvSpPr>
            <a:spLocks noGrp="1" noChangeArrowheads="1"/>
          </p:cNvSpPr>
          <p:nvPr>
            <p:ph type="title"/>
          </p:nvPr>
        </p:nvSpPr>
        <p:spPr>
          <a:xfrm>
            <a:off x="0" y="0"/>
            <a:ext cx="9144000" cy="838200"/>
          </a:xfrm>
        </p:spPr>
        <p:txBody>
          <a:bodyPr>
            <a:normAutofit fontScale="90000"/>
          </a:bodyPr>
          <a:lstStyle/>
          <a:p>
            <a:pPr fontAlgn="auto">
              <a:spcAft>
                <a:spcPts val="0"/>
              </a:spcAft>
              <a:defRPr/>
            </a:pPr>
            <a:r>
              <a:rPr lang="en-US" sz="3600" b="1" dirty="0"/>
              <a:t>Mechanism of growth factor action:</a:t>
            </a:r>
          </a:p>
        </p:txBody>
      </p:sp>
      <p:sp>
        <p:nvSpPr>
          <p:cNvPr id="28675" name="Rectangle 3">
            <a:extLst>
              <a:ext uri="{FF2B5EF4-FFF2-40B4-BE49-F238E27FC236}">
                <a16:creationId xmlns:a16="http://schemas.microsoft.com/office/drawing/2014/main" id="{6B898B2A-ECA3-493F-8B78-22C55F5138DB}"/>
              </a:ext>
            </a:extLst>
          </p:cNvPr>
          <p:cNvSpPr>
            <a:spLocks noGrp="1" noChangeArrowheads="1"/>
          </p:cNvSpPr>
          <p:nvPr>
            <p:ph sz="quarter" idx="1"/>
          </p:nvPr>
        </p:nvSpPr>
        <p:spPr>
          <a:xfrm>
            <a:off x="0" y="914400"/>
            <a:ext cx="9144000" cy="5715000"/>
          </a:xfrm>
        </p:spPr>
        <p:txBody>
          <a:bodyPr/>
          <a:lstStyle/>
          <a:p>
            <a:pPr>
              <a:buFontTx/>
              <a:buNone/>
            </a:pPr>
            <a:r>
              <a:rPr lang="en-US" altLang="en-US" sz="2800" b="1"/>
              <a:t>Growth factors act as an </a:t>
            </a:r>
            <a:r>
              <a:rPr lang="en-US" altLang="en-US" sz="2800" b="1" u="sng"/>
              <a:t>extra-cellular signals </a:t>
            </a:r>
            <a:r>
              <a:rPr lang="en-US" altLang="en-US" sz="2800" b="1"/>
              <a:t>binding a receptors on the cell surface or intracellular</a:t>
            </a:r>
            <a:r>
              <a:rPr lang="en-US" altLang="en-US" b="1"/>
              <a:t>.</a:t>
            </a:r>
            <a:r>
              <a:rPr lang="en-US" altLang="en-US"/>
              <a:t> </a:t>
            </a:r>
          </a:p>
          <a:p>
            <a:pPr>
              <a:buFontTx/>
              <a:buNone/>
            </a:pPr>
            <a:r>
              <a:rPr lang="en-US" altLang="en-US"/>
              <a:t>          </a:t>
            </a:r>
            <a:r>
              <a:rPr lang="en-US" altLang="en-US" b="1"/>
              <a:t>Activation of the receptor</a:t>
            </a:r>
          </a:p>
          <a:p>
            <a:pPr>
              <a:buFontTx/>
              <a:buNone/>
            </a:pPr>
            <a:r>
              <a:rPr lang="en-US" altLang="en-US" b="1"/>
              <a:t>		Series of events</a:t>
            </a:r>
          </a:p>
          <a:p>
            <a:pPr>
              <a:buFontTx/>
              <a:buNone/>
            </a:pPr>
            <a:r>
              <a:rPr lang="en-US" altLang="en-US" b="1"/>
              <a:t>		Stimulation of gene expression.</a:t>
            </a:r>
            <a:r>
              <a:rPr lang="en-US" altLang="en-US"/>
              <a:t> </a:t>
            </a:r>
          </a:p>
          <a:p>
            <a:pPr>
              <a:buFontTx/>
              <a:buNone/>
            </a:pPr>
            <a:r>
              <a:rPr lang="en-US" altLang="en-US" sz="3600" b="1" u="sng"/>
              <a:t>Signaling may occur as:</a:t>
            </a:r>
          </a:p>
          <a:p>
            <a:pPr>
              <a:buFontTx/>
              <a:buNone/>
            </a:pPr>
            <a:r>
              <a:rPr lang="en-US" altLang="en-US" sz="3600"/>
              <a:t> </a:t>
            </a:r>
            <a:r>
              <a:rPr lang="en-US" altLang="en-US" b="1" u="sng"/>
              <a:t>Autocrine: </a:t>
            </a:r>
            <a:r>
              <a:rPr lang="en-US" altLang="en-US" b="1"/>
              <a:t>Act directly in the same cell.</a:t>
            </a:r>
          </a:p>
          <a:p>
            <a:pPr>
              <a:buFontTx/>
              <a:buNone/>
            </a:pPr>
            <a:r>
              <a:rPr lang="en-US" altLang="en-US" b="1" u="sng"/>
              <a:t> Paracrine</a:t>
            </a:r>
            <a:r>
              <a:rPr lang="en-US" altLang="en-US" b="1"/>
              <a:t>: Act on adjacent cells.</a:t>
            </a:r>
          </a:p>
          <a:p>
            <a:pPr>
              <a:buFontTx/>
              <a:buNone/>
            </a:pPr>
            <a:r>
              <a:rPr lang="en-US" altLang="en-US" b="1"/>
              <a:t> </a:t>
            </a:r>
            <a:r>
              <a:rPr lang="en-US" altLang="en-US" b="1" u="sng"/>
              <a:t>Endocrine: </a:t>
            </a:r>
            <a:r>
              <a:rPr lang="en-US" altLang="en-US" b="1"/>
              <a:t>Act on cell over a greater distances</a:t>
            </a:r>
            <a:r>
              <a:rPr lang="en-US" altLang="en-US" b="1">
                <a:solidFill>
                  <a:srgbClr val="FFFF00"/>
                </a:solidFill>
              </a:rPr>
              <a:t>. </a:t>
            </a:r>
          </a:p>
        </p:txBody>
      </p:sp>
      <p:sp>
        <p:nvSpPr>
          <p:cNvPr id="28676" name="AutoShape 7">
            <a:extLst>
              <a:ext uri="{FF2B5EF4-FFF2-40B4-BE49-F238E27FC236}">
                <a16:creationId xmlns:a16="http://schemas.microsoft.com/office/drawing/2014/main" id="{D16BE274-A959-4627-8706-2E908EACDF03}"/>
              </a:ext>
            </a:extLst>
          </p:cNvPr>
          <p:cNvSpPr>
            <a:spLocks noChangeArrowheads="1"/>
          </p:cNvSpPr>
          <p:nvPr/>
        </p:nvSpPr>
        <p:spPr bwMode="auto">
          <a:xfrm>
            <a:off x="381000" y="2209800"/>
            <a:ext cx="609600" cy="685800"/>
          </a:xfrm>
          <a:prstGeom prst="curvedRightArrow">
            <a:avLst>
              <a:gd name="adj1" fmla="val 22500"/>
              <a:gd name="adj2" fmla="val 45000"/>
              <a:gd name="adj3" fmla="val 33333"/>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28677" name="AutoShape 8">
            <a:extLst>
              <a:ext uri="{FF2B5EF4-FFF2-40B4-BE49-F238E27FC236}">
                <a16:creationId xmlns:a16="http://schemas.microsoft.com/office/drawing/2014/main" id="{174B1A9C-93BB-47DB-B22D-E1C5D48047D7}"/>
              </a:ext>
            </a:extLst>
          </p:cNvPr>
          <p:cNvSpPr>
            <a:spLocks noChangeArrowheads="1"/>
          </p:cNvSpPr>
          <p:nvPr/>
        </p:nvSpPr>
        <p:spPr bwMode="auto">
          <a:xfrm>
            <a:off x="304800" y="2895600"/>
            <a:ext cx="609600" cy="685800"/>
          </a:xfrm>
          <a:prstGeom prst="curvedRightArrow">
            <a:avLst>
              <a:gd name="adj1" fmla="val 22500"/>
              <a:gd name="adj2" fmla="val 45000"/>
              <a:gd name="adj3" fmla="val 33333"/>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6C362281-D7C0-4FA7-A5F8-E0760C3ED5C6}"/>
              </a:ext>
            </a:extLst>
          </p:cNvPr>
          <p:cNvSpPr>
            <a:spLocks noGrp="1" noChangeArrowheads="1"/>
          </p:cNvSpPr>
          <p:nvPr>
            <p:ph type="title"/>
          </p:nvPr>
        </p:nvSpPr>
        <p:spPr>
          <a:xfrm>
            <a:off x="0" y="228600"/>
            <a:ext cx="9144000" cy="914400"/>
          </a:xfrm>
        </p:spPr>
        <p:txBody>
          <a:bodyPr>
            <a:normAutofit fontScale="90000"/>
          </a:bodyPr>
          <a:lstStyle/>
          <a:p>
            <a:pPr fontAlgn="auto">
              <a:spcAft>
                <a:spcPts val="0"/>
              </a:spcAft>
              <a:defRPr/>
            </a:pPr>
            <a:r>
              <a:rPr lang="en-US" sz="4000" b="1" dirty="0">
                <a:solidFill>
                  <a:srgbClr val="FF0000"/>
                </a:solidFill>
              </a:rPr>
              <a:t>2. Extracellular matrix (ECM) and cell-matrix interactions:</a:t>
            </a:r>
            <a:endParaRPr lang="en-US" sz="4000" dirty="0">
              <a:solidFill>
                <a:srgbClr val="FF0000"/>
              </a:solidFill>
            </a:endParaRPr>
          </a:p>
        </p:txBody>
      </p:sp>
      <p:sp>
        <p:nvSpPr>
          <p:cNvPr id="29699" name="Rectangle 3">
            <a:extLst>
              <a:ext uri="{FF2B5EF4-FFF2-40B4-BE49-F238E27FC236}">
                <a16:creationId xmlns:a16="http://schemas.microsoft.com/office/drawing/2014/main" id="{A4D0F61D-8645-4BEA-B9D1-C33C1A1AF828}"/>
              </a:ext>
            </a:extLst>
          </p:cNvPr>
          <p:cNvSpPr>
            <a:spLocks noGrp="1" noChangeArrowheads="1"/>
          </p:cNvSpPr>
          <p:nvPr>
            <p:ph sz="quarter" idx="1"/>
          </p:nvPr>
        </p:nvSpPr>
        <p:spPr>
          <a:xfrm>
            <a:off x="0" y="1066800"/>
            <a:ext cx="9144000" cy="5867400"/>
          </a:xfrm>
        </p:spPr>
        <p:txBody>
          <a:bodyPr/>
          <a:lstStyle/>
          <a:p>
            <a:pPr>
              <a:buFontTx/>
              <a:buNone/>
            </a:pPr>
            <a:endParaRPr lang="en-US" altLang="en-US" sz="2800"/>
          </a:p>
          <a:p>
            <a:pPr>
              <a:buFontTx/>
              <a:buNone/>
            </a:pPr>
            <a:r>
              <a:rPr lang="en-US" altLang="en-US" sz="3600" b="1">
                <a:solidFill>
                  <a:srgbClr val="FF0000"/>
                </a:solidFill>
              </a:rPr>
              <a:t>ECM</a:t>
            </a:r>
            <a:r>
              <a:rPr lang="en-US" altLang="en-US" sz="3600" b="1"/>
              <a:t>: </a:t>
            </a:r>
            <a:r>
              <a:rPr lang="en-US" altLang="en-US" b="1"/>
              <a:t>Dynamic, constantly remodeling  </a:t>
            </a:r>
          </a:p>
          <a:p>
            <a:pPr>
              <a:buFontTx/>
              <a:buNone/>
            </a:pPr>
            <a:r>
              <a:rPr lang="en-US" altLang="en-US" b="1"/>
              <a:t>macromolecular  complex  synthesized locally as a </a:t>
            </a:r>
          </a:p>
          <a:p>
            <a:pPr>
              <a:buFontTx/>
              <a:buNone/>
            </a:pPr>
            <a:r>
              <a:rPr lang="en-US" altLang="en-US" b="1"/>
              <a:t>network surrounding the cells. </a:t>
            </a:r>
          </a:p>
          <a:p>
            <a:pPr>
              <a:buFontTx/>
              <a:buNone/>
            </a:pPr>
            <a:endParaRPr lang="en-US" altLang="en-US" sz="3600" b="1"/>
          </a:p>
          <a:p>
            <a:pPr>
              <a:buFontTx/>
              <a:buNone/>
            </a:pPr>
            <a:r>
              <a:rPr lang="en-US" altLang="en-US" sz="3600" b="1"/>
              <a:t>ECM occurs  in two basic forms:-</a:t>
            </a:r>
          </a:p>
          <a:p>
            <a:pPr>
              <a:buFontTx/>
              <a:buNone/>
            </a:pPr>
            <a:r>
              <a:rPr lang="en-US" altLang="en-US" sz="3600" b="1"/>
              <a:t>	</a:t>
            </a:r>
            <a:r>
              <a:rPr lang="en-US" altLang="en-US" sz="2800" b="1"/>
              <a:t>1. Interstitial matrix.</a:t>
            </a:r>
          </a:p>
          <a:p>
            <a:pPr>
              <a:buFontTx/>
              <a:buNone/>
            </a:pPr>
            <a:r>
              <a:rPr lang="en-US" altLang="en-US" sz="2800" b="1"/>
              <a:t>	2. Basement membrane.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4C9AFC3-D55D-4C1F-BDEF-37357474DCDF}"/>
              </a:ext>
            </a:extLst>
          </p:cNvPr>
          <p:cNvSpPr>
            <a:spLocks noGrp="1" noChangeArrowheads="1"/>
          </p:cNvSpPr>
          <p:nvPr>
            <p:ph type="title"/>
          </p:nvPr>
        </p:nvSpPr>
        <p:spPr>
          <a:xfrm>
            <a:off x="0" y="0"/>
            <a:ext cx="9144000" cy="838200"/>
          </a:xfrm>
        </p:spPr>
        <p:txBody>
          <a:bodyPr/>
          <a:lstStyle/>
          <a:p>
            <a:pPr fontAlgn="auto">
              <a:spcAft>
                <a:spcPts val="0"/>
              </a:spcAft>
              <a:defRPr/>
            </a:pPr>
            <a:r>
              <a:rPr lang="en-US" b="1" dirty="0">
                <a:solidFill>
                  <a:srgbClr val="FF0000"/>
                </a:solidFill>
              </a:rPr>
              <a:t>1. Interstitial Matrix</a:t>
            </a:r>
            <a:endParaRPr lang="en-US" dirty="0">
              <a:solidFill>
                <a:srgbClr val="FF0000"/>
              </a:solidFill>
            </a:endParaRPr>
          </a:p>
        </p:txBody>
      </p:sp>
      <p:sp>
        <p:nvSpPr>
          <p:cNvPr id="30723" name="Rectangle 3">
            <a:extLst>
              <a:ext uri="{FF2B5EF4-FFF2-40B4-BE49-F238E27FC236}">
                <a16:creationId xmlns:a16="http://schemas.microsoft.com/office/drawing/2014/main" id="{2C56AE62-4732-4AB2-90A3-DF4F0C6B8535}"/>
              </a:ext>
            </a:extLst>
          </p:cNvPr>
          <p:cNvSpPr>
            <a:spLocks noGrp="1" noChangeArrowheads="1"/>
          </p:cNvSpPr>
          <p:nvPr>
            <p:ph sz="quarter" idx="1"/>
          </p:nvPr>
        </p:nvSpPr>
        <p:spPr>
          <a:xfrm>
            <a:off x="0" y="838200"/>
            <a:ext cx="9372600" cy="6019800"/>
          </a:xfrm>
        </p:spPr>
        <p:txBody>
          <a:bodyPr/>
          <a:lstStyle/>
          <a:p>
            <a:pPr>
              <a:lnSpc>
                <a:spcPct val="90000"/>
              </a:lnSpc>
            </a:pPr>
            <a:r>
              <a:rPr lang="en-US" altLang="en-US" b="1"/>
              <a:t>It is present in:-</a:t>
            </a:r>
          </a:p>
          <a:p>
            <a:pPr>
              <a:lnSpc>
                <a:spcPct val="90000"/>
              </a:lnSpc>
              <a:buFontTx/>
              <a:buNone/>
            </a:pPr>
            <a:r>
              <a:rPr lang="en-US" altLang="en-US"/>
              <a:t>	- </a:t>
            </a:r>
            <a:r>
              <a:rPr lang="en-US" altLang="en-US" b="1"/>
              <a:t>The spaces between cells in the C.T. </a:t>
            </a:r>
          </a:p>
          <a:p>
            <a:pPr>
              <a:lnSpc>
                <a:spcPct val="90000"/>
              </a:lnSpc>
              <a:buFontTx/>
              <a:buNone/>
            </a:pPr>
            <a:r>
              <a:rPr lang="en-US" altLang="en-US" b="1"/>
              <a:t>	- Between epithelium and supportive vascular   </a:t>
            </a:r>
          </a:p>
          <a:p>
            <a:pPr>
              <a:lnSpc>
                <a:spcPct val="90000"/>
              </a:lnSpc>
              <a:buFontTx/>
              <a:buNone/>
            </a:pPr>
            <a:r>
              <a:rPr lang="en-US" altLang="en-US" b="1"/>
              <a:t>      and smooth muscle structures.</a:t>
            </a:r>
          </a:p>
          <a:p>
            <a:pPr>
              <a:lnSpc>
                <a:spcPct val="90000"/>
              </a:lnSpc>
              <a:buFontTx/>
              <a:buNone/>
            </a:pPr>
            <a:endParaRPr lang="en-US" altLang="en-US" b="1"/>
          </a:p>
          <a:p>
            <a:pPr>
              <a:lnSpc>
                <a:spcPct val="90000"/>
              </a:lnSpc>
            </a:pPr>
            <a:r>
              <a:rPr lang="en-US" altLang="en-US" b="1"/>
              <a:t>It is synthesized by mesenchymal cells: fibroblasts</a:t>
            </a:r>
          </a:p>
          <a:p>
            <a:pPr>
              <a:lnSpc>
                <a:spcPct val="90000"/>
              </a:lnSpc>
            </a:pPr>
            <a:endParaRPr lang="en-US" altLang="en-US"/>
          </a:p>
          <a:p>
            <a:pPr>
              <a:lnSpc>
                <a:spcPct val="90000"/>
              </a:lnSpc>
            </a:pPr>
            <a:r>
              <a:rPr lang="en-US" altLang="en-US" b="1" u="sng"/>
              <a:t>Its major components are:-</a:t>
            </a:r>
          </a:p>
          <a:p>
            <a:pPr>
              <a:lnSpc>
                <a:spcPct val="90000"/>
              </a:lnSpc>
              <a:buFontTx/>
              <a:buNone/>
            </a:pPr>
            <a:r>
              <a:rPr lang="en-US" altLang="en-US" sz="2800" b="1"/>
              <a:t>		</a:t>
            </a:r>
            <a:r>
              <a:rPr lang="en-US" altLang="en-US" b="1"/>
              <a:t>Collagens</a:t>
            </a:r>
          </a:p>
          <a:p>
            <a:pPr>
              <a:lnSpc>
                <a:spcPct val="90000"/>
              </a:lnSpc>
              <a:buFontTx/>
              <a:buNone/>
            </a:pPr>
            <a:r>
              <a:rPr lang="en-US" altLang="en-US" b="1"/>
              <a:t>		Fibronectin</a:t>
            </a:r>
          </a:p>
          <a:p>
            <a:pPr>
              <a:lnSpc>
                <a:spcPct val="90000"/>
              </a:lnSpc>
              <a:buFontTx/>
              <a:buNone/>
            </a:pPr>
            <a:r>
              <a:rPr lang="en-US" altLang="en-US" b="1"/>
              <a:t>		Elastin</a:t>
            </a:r>
          </a:p>
          <a:p>
            <a:pPr>
              <a:lnSpc>
                <a:spcPct val="90000"/>
              </a:lnSpc>
              <a:buFontTx/>
              <a:buNone/>
            </a:pPr>
            <a:r>
              <a:rPr lang="en-US" altLang="en-US" b="1"/>
              <a:t>		Proteoglycans</a:t>
            </a:r>
          </a:p>
          <a:p>
            <a:pPr>
              <a:lnSpc>
                <a:spcPct val="90000"/>
              </a:lnSpc>
              <a:buFontTx/>
              <a:buNone/>
            </a:pPr>
            <a:r>
              <a:rPr lang="en-US" altLang="en-US" b="1"/>
              <a:t>		Hyaluronate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4298D5A-3EDA-44B5-ACED-9C095A6212CA}"/>
              </a:ext>
            </a:extLst>
          </p:cNvPr>
          <p:cNvSpPr>
            <a:spLocks noGrp="1" noChangeArrowheads="1"/>
          </p:cNvSpPr>
          <p:nvPr>
            <p:ph type="title"/>
          </p:nvPr>
        </p:nvSpPr>
        <p:spPr>
          <a:xfrm>
            <a:off x="0" y="0"/>
            <a:ext cx="9144000" cy="762000"/>
          </a:xfrm>
        </p:spPr>
        <p:txBody>
          <a:bodyPr/>
          <a:lstStyle/>
          <a:p>
            <a:pPr fontAlgn="auto">
              <a:spcAft>
                <a:spcPts val="0"/>
              </a:spcAft>
              <a:defRPr/>
            </a:pPr>
            <a:r>
              <a:rPr lang="en-US" b="1" dirty="0">
                <a:solidFill>
                  <a:srgbClr val="FF0000"/>
                </a:solidFill>
              </a:rPr>
              <a:t>2. Basement Membrane</a:t>
            </a:r>
            <a:endParaRPr lang="en-US" dirty="0">
              <a:solidFill>
                <a:srgbClr val="FF0000"/>
              </a:solidFill>
            </a:endParaRPr>
          </a:p>
        </p:txBody>
      </p:sp>
      <p:sp>
        <p:nvSpPr>
          <p:cNvPr id="31747" name="Rectangle 3">
            <a:extLst>
              <a:ext uri="{FF2B5EF4-FFF2-40B4-BE49-F238E27FC236}">
                <a16:creationId xmlns:a16="http://schemas.microsoft.com/office/drawing/2014/main" id="{776B5352-BD26-44E2-807A-77904D55D1BC}"/>
              </a:ext>
            </a:extLst>
          </p:cNvPr>
          <p:cNvSpPr>
            <a:spLocks noGrp="1" noChangeArrowheads="1"/>
          </p:cNvSpPr>
          <p:nvPr>
            <p:ph sz="quarter" idx="1"/>
          </p:nvPr>
        </p:nvSpPr>
        <p:spPr>
          <a:xfrm>
            <a:off x="0" y="838200"/>
            <a:ext cx="9144000" cy="5867400"/>
          </a:xfrm>
        </p:spPr>
        <p:txBody>
          <a:bodyPr/>
          <a:lstStyle/>
          <a:p>
            <a:r>
              <a:rPr lang="en-US" altLang="en-US" b="1"/>
              <a:t>Lies beneath the epithelium.</a:t>
            </a:r>
          </a:p>
          <a:p>
            <a:endParaRPr lang="en-US" altLang="en-US" b="1"/>
          </a:p>
          <a:p>
            <a:r>
              <a:rPr lang="en-US" altLang="en-US" b="1"/>
              <a:t>Synthesized by overlying epithelium and underlying mesenchymal  cells.</a:t>
            </a:r>
          </a:p>
          <a:p>
            <a:endParaRPr lang="en-US" altLang="en-US" b="1"/>
          </a:p>
          <a:p>
            <a:r>
              <a:rPr lang="en-US" altLang="en-US" b="1"/>
              <a:t>Form a plate-like "chicken wire" mesh.</a:t>
            </a:r>
          </a:p>
          <a:p>
            <a:endParaRPr lang="en-US" altLang="en-US" b="1"/>
          </a:p>
          <a:p>
            <a:r>
              <a:rPr lang="en-US" altLang="en-US" b="1"/>
              <a:t>Its major components are amorphous type IV collagen &amp; laminin.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5" descr="Click to view full size">
            <a:hlinkClick r:id="rId2" action="ppaction://hlinkfile"/>
            <a:extLst>
              <a:ext uri="{FF2B5EF4-FFF2-40B4-BE49-F238E27FC236}">
                <a16:creationId xmlns:a16="http://schemas.microsoft.com/office/drawing/2014/main" id="{1FD5AC13-35EC-48B1-9860-C5BBC160C808}"/>
              </a:ext>
            </a:extLst>
          </p:cNvPr>
          <p:cNvSpPr>
            <a:spLocks noChangeAspect="1" noChangeArrowheads="1"/>
          </p:cNvSpPr>
          <p:nvPr/>
        </p:nvSpPr>
        <p:spPr bwMode="auto">
          <a:xfrm>
            <a:off x="0" y="184308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pic>
        <p:nvPicPr>
          <p:cNvPr id="32771" name="Picture 4">
            <a:extLst>
              <a:ext uri="{FF2B5EF4-FFF2-40B4-BE49-F238E27FC236}">
                <a16:creationId xmlns:a16="http://schemas.microsoft.com/office/drawing/2014/main" id="{29719F8A-E3B4-4187-8883-83EDCCF672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Rectangle 6">
            <a:extLst>
              <a:ext uri="{FF2B5EF4-FFF2-40B4-BE49-F238E27FC236}">
                <a16:creationId xmlns:a16="http://schemas.microsoft.com/office/drawing/2014/main" id="{BC5FF491-3511-4557-BE26-B5A300BB9510}"/>
              </a:ext>
            </a:extLst>
          </p:cNvPr>
          <p:cNvSpPr>
            <a:spLocks noChangeArrowheads="1"/>
          </p:cNvSpPr>
          <p:nvPr/>
        </p:nvSpPr>
        <p:spPr bwMode="auto">
          <a:xfrm>
            <a:off x="0" y="1843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ar-JO" altLang="en-US"/>
          </a:p>
        </p:txBody>
      </p:sp>
      <p:sp>
        <p:nvSpPr>
          <p:cNvPr id="5" name="Title 4">
            <a:extLst>
              <a:ext uri="{FF2B5EF4-FFF2-40B4-BE49-F238E27FC236}">
                <a16:creationId xmlns:a16="http://schemas.microsoft.com/office/drawing/2014/main" id="{82E7C669-F541-4247-9A58-32CFE94349EA}"/>
              </a:ext>
            </a:extLst>
          </p:cNvPr>
          <p:cNvSpPr>
            <a:spLocks noGrp="1"/>
          </p:cNvSpPr>
          <p:nvPr>
            <p:ph type="title"/>
          </p:nvPr>
        </p:nvSpPr>
        <p:spPr>
          <a:xfrm>
            <a:off x="0" y="-457200"/>
            <a:ext cx="9144000" cy="2514600"/>
          </a:xfrm>
        </p:spPr>
        <p:txBody>
          <a:bodyPr>
            <a:normAutofit fontScale="90000"/>
          </a:bodyPr>
          <a:lstStyle/>
          <a:p>
            <a:pPr fontAlgn="auto">
              <a:spcAft>
                <a:spcPts val="0"/>
              </a:spcAft>
              <a:defRPr/>
            </a:pPr>
            <a:br>
              <a:rPr lang="en-US" sz="1800" dirty="0"/>
            </a:br>
            <a:br>
              <a:rPr lang="en-US" sz="1800" dirty="0"/>
            </a:br>
            <a:br>
              <a:rPr lang="en-US" sz="1800" dirty="0"/>
            </a:br>
            <a:r>
              <a:rPr lang="en-US" sz="2800" b="1" u="sng" dirty="0">
                <a:solidFill>
                  <a:srgbClr val="FFFF00"/>
                </a:solidFill>
              </a:rPr>
              <a:t>Components of  extracellular matrix (ECM):</a:t>
            </a:r>
            <a:br>
              <a:rPr lang="en-US" sz="2400" b="1" dirty="0">
                <a:solidFill>
                  <a:schemeClr val="tx1"/>
                </a:solidFill>
              </a:rPr>
            </a:br>
            <a:r>
              <a:rPr lang="en-US" sz="2400" b="1" dirty="0">
                <a:solidFill>
                  <a:schemeClr val="tx1"/>
                </a:solidFill>
              </a:rPr>
              <a:t>Collagens, </a:t>
            </a:r>
            <a:r>
              <a:rPr lang="en-US" sz="2400" b="1" dirty="0" err="1">
                <a:solidFill>
                  <a:schemeClr val="tx1"/>
                </a:solidFill>
              </a:rPr>
              <a:t>proteoglycans</a:t>
            </a:r>
            <a:r>
              <a:rPr lang="en-US" sz="2400" b="1" dirty="0">
                <a:solidFill>
                  <a:schemeClr val="tx1"/>
                </a:solidFill>
              </a:rPr>
              <a:t>, and adhesive </a:t>
            </a:r>
            <a:r>
              <a:rPr lang="en-US" sz="2400" b="1" dirty="0" err="1">
                <a:solidFill>
                  <a:schemeClr val="tx1"/>
                </a:solidFill>
              </a:rPr>
              <a:t>glycoproteins</a:t>
            </a:r>
            <a:r>
              <a:rPr lang="en-US" sz="2400" b="1" dirty="0">
                <a:solidFill>
                  <a:schemeClr val="tx1"/>
                </a:solidFill>
              </a:rPr>
              <a:t>. </a:t>
            </a:r>
            <a:br>
              <a:rPr lang="en-US" sz="2400" b="1" dirty="0">
                <a:solidFill>
                  <a:schemeClr val="tx1"/>
                </a:solidFill>
              </a:rPr>
            </a:br>
            <a:r>
              <a:rPr lang="en-US" sz="2400" b="1" dirty="0">
                <a:solidFill>
                  <a:schemeClr val="tx1"/>
                </a:solidFill>
              </a:rPr>
              <a:t>Basement membrane and interstitial ECM differ in general composition and architecture. Both epithelial and mesenchymal cells (e.g., fibroblasts) interact with ECM through </a:t>
            </a:r>
            <a:r>
              <a:rPr lang="en-US" sz="2400" b="1" dirty="0" err="1">
                <a:solidFill>
                  <a:schemeClr val="tx1"/>
                </a:solidFill>
              </a:rPr>
              <a:t>integrins</a:t>
            </a:r>
            <a:r>
              <a:rPr lang="en-US" sz="2400" b="1" dirty="0">
                <a:solidFill>
                  <a:schemeClr val="tx1"/>
                </a:solidFill>
              </a:rPr>
              <a:t>. </a:t>
            </a:r>
            <a:br>
              <a:rPr lang="en-US" sz="2400" b="1" dirty="0">
                <a:solidFill>
                  <a:schemeClr val="tx1"/>
                </a:solidFill>
              </a:rPr>
            </a:br>
            <a:endParaRPr lang="ar-JO" sz="2400" b="1"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1DBFDA6F-192B-4E4D-9513-0741FFFD9E3C}"/>
              </a:ext>
            </a:extLst>
          </p:cNvPr>
          <p:cNvSpPr>
            <a:spLocks noGrp="1" noChangeArrowheads="1"/>
          </p:cNvSpPr>
          <p:nvPr>
            <p:ph type="title"/>
          </p:nvPr>
        </p:nvSpPr>
        <p:spPr>
          <a:xfrm>
            <a:off x="0" y="0"/>
            <a:ext cx="9144000" cy="1219200"/>
          </a:xfrm>
        </p:spPr>
        <p:txBody>
          <a:bodyPr>
            <a:normAutofit fontScale="90000"/>
          </a:bodyPr>
          <a:lstStyle/>
          <a:p>
            <a:pPr fontAlgn="auto">
              <a:spcAft>
                <a:spcPts val="0"/>
              </a:spcAft>
              <a:defRPr/>
            </a:pPr>
            <a:r>
              <a:rPr lang="en-US" sz="4000" b="1" dirty="0">
                <a:solidFill>
                  <a:srgbClr val="FF0000"/>
                </a:solidFill>
              </a:rPr>
              <a:t>                 Function of the ECM</a:t>
            </a:r>
            <a:br>
              <a:rPr lang="en-US" sz="4000" b="1" dirty="0">
                <a:solidFill>
                  <a:srgbClr val="FFFF00"/>
                </a:solidFill>
              </a:rPr>
            </a:br>
            <a:r>
              <a:rPr lang="en-US" sz="4000" b="1" dirty="0">
                <a:solidFill>
                  <a:srgbClr val="FFFF00"/>
                </a:solidFill>
              </a:rPr>
              <a:t>  </a:t>
            </a:r>
            <a:r>
              <a:rPr lang="en-US" sz="2800" b="1" dirty="0">
                <a:solidFill>
                  <a:schemeClr val="tx1"/>
                </a:solidFill>
              </a:rPr>
              <a:t>1- Space filler around the cells.</a:t>
            </a:r>
            <a:r>
              <a:rPr lang="en-US" sz="2800" dirty="0">
                <a:solidFill>
                  <a:schemeClr val="tx1"/>
                </a:solidFill>
              </a:rPr>
              <a:t> </a:t>
            </a:r>
          </a:p>
        </p:txBody>
      </p:sp>
      <p:sp>
        <p:nvSpPr>
          <p:cNvPr id="24579" name="Rectangle 3">
            <a:extLst>
              <a:ext uri="{FF2B5EF4-FFF2-40B4-BE49-F238E27FC236}">
                <a16:creationId xmlns:a16="http://schemas.microsoft.com/office/drawing/2014/main" id="{C77BE66E-EB17-4A26-89B7-6EA63C874F2F}"/>
              </a:ext>
            </a:extLst>
          </p:cNvPr>
          <p:cNvSpPr>
            <a:spLocks noGrp="1" noChangeArrowheads="1"/>
          </p:cNvSpPr>
          <p:nvPr>
            <p:ph sz="quarter" idx="1"/>
          </p:nvPr>
        </p:nvSpPr>
        <p:spPr>
          <a:xfrm>
            <a:off x="0" y="1143000"/>
            <a:ext cx="9448800" cy="5715000"/>
          </a:xfrm>
        </p:spPr>
        <p:txBody>
          <a:bodyPr>
            <a:normAutofit fontScale="92500" lnSpcReduction="10000"/>
          </a:bodyPr>
          <a:lstStyle/>
          <a:p>
            <a:pPr marL="274320" indent="-274320" fontAlgn="auto">
              <a:spcAft>
                <a:spcPts val="0"/>
              </a:spcAft>
              <a:buFontTx/>
              <a:buNone/>
              <a:defRPr/>
            </a:pPr>
            <a:r>
              <a:rPr lang="en-US" altLang="en-US" dirty="0"/>
              <a:t>	</a:t>
            </a:r>
            <a:r>
              <a:rPr lang="en-US" altLang="en-US" b="1" dirty="0"/>
              <a:t>2- Mechanical support for cell anchorage and migration. </a:t>
            </a:r>
          </a:p>
          <a:p>
            <a:pPr marL="274320" indent="-274320" fontAlgn="auto">
              <a:spcAft>
                <a:spcPts val="0"/>
              </a:spcAft>
              <a:buFontTx/>
              <a:buNone/>
              <a:defRPr/>
            </a:pPr>
            <a:r>
              <a:rPr lang="en-US" altLang="en-US" b="1" dirty="0"/>
              <a:t>	3- Control of cell growth by signaling through cellular </a:t>
            </a:r>
          </a:p>
          <a:p>
            <a:pPr marL="274320" indent="-274320" fontAlgn="auto">
              <a:spcAft>
                <a:spcPts val="0"/>
              </a:spcAft>
              <a:buFontTx/>
              <a:buNone/>
              <a:defRPr/>
            </a:pPr>
            <a:r>
              <a:rPr lang="en-US" altLang="en-US" b="1" dirty="0"/>
              <a:t>        receptors.</a:t>
            </a:r>
          </a:p>
          <a:p>
            <a:pPr marL="274320" indent="-274320" fontAlgn="auto">
              <a:spcAft>
                <a:spcPts val="0"/>
              </a:spcAft>
              <a:buFontTx/>
              <a:buNone/>
              <a:defRPr/>
            </a:pPr>
            <a:r>
              <a:rPr lang="en-US" altLang="en-US" b="1" dirty="0"/>
              <a:t>	4- Maintenance of cell differentiation. </a:t>
            </a:r>
          </a:p>
          <a:p>
            <a:pPr marL="274320" indent="-274320" fontAlgn="auto">
              <a:spcAft>
                <a:spcPts val="0"/>
              </a:spcAft>
              <a:buFontTx/>
              <a:buNone/>
              <a:defRPr/>
            </a:pPr>
            <a:r>
              <a:rPr lang="en-US" altLang="en-US" b="1" dirty="0"/>
              <a:t>	5- Framework for tissue renewal or repair</a:t>
            </a:r>
            <a:r>
              <a:rPr lang="en-US" altLang="en-US" sz="3600" b="1" dirty="0"/>
              <a:t>.</a:t>
            </a:r>
          </a:p>
          <a:p>
            <a:pPr marL="274320" indent="-274320" fontAlgn="auto">
              <a:spcAft>
                <a:spcPts val="0"/>
              </a:spcAft>
              <a:buFontTx/>
              <a:buNone/>
              <a:defRPr/>
            </a:pPr>
            <a:endParaRPr lang="en-US" altLang="en-US" sz="3600" b="1" dirty="0"/>
          </a:p>
          <a:p>
            <a:pPr marL="274320" indent="-274320" fontAlgn="auto">
              <a:spcAft>
                <a:spcPts val="0"/>
              </a:spcAft>
              <a:buFontTx/>
              <a:buNone/>
              <a:defRPr/>
            </a:pPr>
            <a:endParaRPr lang="en-US" altLang="en-US" sz="3600" b="1" dirty="0"/>
          </a:p>
          <a:p>
            <a:pPr marL="274320" indent="-274320" fontAlgn="auto">
              <a:spcAft>
                <a:spcPts val="0"/>
              </a:spcAft>
              <a:buFontTx/>
              <a:buNone/>
              <a:defRPr/>
            </a:pPr>
            <a:endParaRPr lang="en-US" altLang="en-US" sz="3600" b="1" dirty="0"/>
          </a:p>
          <a:p>
            <a:pPr marL="274320" indent="-274320" fontAlgn="auto">
              <a:spcAft>
                <a:spcPts val="0"/>
              </a:spcAft>
              <a:buFontTx/>
              <a:buNone/>
              <a:defRPr/>
            </a:pPr>
            <a:r>
              <a:rPr lang="en-US" altLang="en-US" sz="3600" b="1" dirty="0">
                <a:solidFill>
                  <a:srgbClr val="FFFF00"/>
                </a:solidFill>
              </a:rPr>
              <a:t> </a:t>
            </a:r>
            <a:r>
              <a:rPr lang="en-US" altLang="en-US" sz="2800" b="1" dirty="0">
                <a:solidFill>
                  <a:srgbClr val="C00000"/>
                </a:solidFill>
              </a:rPr>
              <a:t>If  ECM is not damaged  Disruption of the ECM </a:t>
            </a:r>
          </a:p>
          <a:p>
            <a:pPr marL="274320" indent="-274320" algn="ctr" fontAlgn="auto">
              <a:spcAft>
                <a:spcPts val="0"/>
              </a:spcAft>
              <a:buFontTx/>
              <a:buNone/>
              <a:defRPr/>
            </a:pPr>
            <a:endParaRPr lang="en-US" altLang="en-US" sz="2800" b="1" dirty="0"/>
          </a:p>
          <a:p>
            <a:pPr marL="274320" indent="-274320" algn="ctr" fontAlgn="auto">
              <a:spcAft>
                <a:spcPts val="0"/>
              </a:spcAft>
              <a:buFontTx/>
              <a:buNone/>
              <a:defRPr/>
            </a:pPr>
            <a:r>
              <a:rPr lang="en-US" altLang="en-US" b="1" dirty="0"/>
              <a:t>    Regeneration            Collagen deposition &amp;</a:t>
            </a:r>
          </a:p>
          <a:p>
            <a:pPr marL="274320" indent="-274320" algn="ctr" fontAlgn="auto">
              <a:spcAft>
                <a:spcPts val="0"/>
              </a:spcAft>
              <a:buFontTx/>
              <a:buNone/>
              <a:defRPr/>
            </a:pPr>
            <a:r>
              <a:rPr lang="en-US" altLang="en-US" b="1" dirty="0"/>
              <a:t> 			                     scar formation</a:t>
            </a:r>
          </a:p>
        </p:txBody>
      </p:sp>
      <p:sp>
        <p:nvSpPr>
          <p:cNvPr id="33796" name="Line 4">
            <a:extLst>
              <a:ext uri="{FF2B5EF4-FFF2-40B4-BE49-F238E27FC236}">
                <a16:creationId xmlns:a16="http://schemas.microsoft.com/office/drawing/2014/main" id="{81BCE04A-8A37-4CDE-97A6-B80885B0D949}"/>
              </a:ext>
            </a:extLst>
          </p:cNvPr>
          <p:cNvSpPr>
            <a:spLocks noChangeShapeType="1"/>
          </p:cNvSpPr>
          <p:nvPr/>
        </p:nvSpPr>
        <p:spPr bwMode="auto">
          <a:xfrm flipH="1">
            <a:off x="2362200" y="3962400"/>
            <a:ext cx="99060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7" name="Line 5">
            <a:extLst>
              <a:ext uri="{FF2B5EF4-FFF2-40B4-BE49-F238E27FC236}">
                <a16:creationId xmlns:a16="http://schemas.microsoft.com/office/drawing/2014/main" id="{436B6C67-DCD5-4C33-AA8E-12956D33D6E9}"/>
              </a:ext>
            </a:extLst>
          </p:cNvPr>
          <p:cNvSpPr>
            <a:spLocks noChangeShapeType="1"/>
          </p:cNvSpPr>
          <p:nvPr/>
        </p:nvSpPr>
        <p:spPr bwMode="auto">
          <a:xfrm>
            <a:off x="4953000" y="3962400"/>
            <a:ext cx="1066800" cy="6858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8" name="Line 7">
            <a:extLst>
              <a:ext uri="{FF2B5EF4-FFF2-40B4-BE49-F238E27FC236}">
                <a16:creationId xmlns:a16="http://schemas.microsoft.com/office/drawing/2014/main" id="{ACC4D934-9080-468B-B50C-1E0239F6EBAF}"/>
              </a:ext>
            </a:extLst>
          </p:cNvPr>
          <p:cNvSpPr>
            <a:spLocks noChangeShapeType="1"/>
          </p:cNvSpPr>
          <p:nvPr/>
        </p:nvSpPr>
        <p:spPr bwMode="auto">
          <a:xfrm>
            <a:off x="2438400" y="5257800"/>
            <a:ext cx="0" cy="5334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9" name="Line 8">
            <a:extLst>
              <a:ext uri="{FF2B5EF4-FFF2-40B4-BE49-F238E27FC236}">
                <a16:creationId xmlns:a16="http://schemas.microsoft.com/office/drawing/2014/main" id="{08E1A6C7-1960-4881-BE40-C638A32632D8}"/>
              </a:ext>
            </a:extLst>
          </p:cNvPr>
          <p:cNvSpPr>
            <a:spLocks noChangeShapeType="1"/>
          </p:cNvSpPr>
          <p:nvPr/>
        </p:nvSpPr>
        <p:spPr bwMode="auto">
          <a:xfrm>
            <a:off x="6400800" y="5105400"/>
            <a:ext cx="0" cy="60960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E0099FE-E2D7-4874-AC93-9D30217F6529}"/>
              </a:ext>
            </a:extLst>
          </p:cNvPr>
          <p:cNvSpPr>
            <a:spLocks noGrp="1" noChangeArrowheads="1"/>
          </p:cNvSpPr>
          <p:nvPr>
            <p:ph type="title"/>
          </p:nvPr>
        </p:nvSpPr>
        <p:spPr>
          <a:xfrm>
            <a:off x="0" y="0"/>
            <a:ext cx="9144000" cy="1066800"/>
          </a:xfrm>
        </p:spPr>
        <p:txBody>
          <a:bodyPr/>
          <a:lstStyle/>
          <a:p>
            <a:pPr fontAlgn="auto">
              <a:spcAft>
                <a:spcPts val="0"/>
              </a:spcAft>
              <a:defRPr/>
            </a:pPr>
            <a:r>
              <a:rPr lang="en-US" sz="4000" b="1" dirty="0">
                <a:solidFill>
                  <a:srgbClr val="FF0000"/>
                </a:solidFill>
              </a:rPr>
              <a:t>Functions of the ECM </a:t>
            </a:r>
            <a:r>
              <a:rPr lang="en-US" sz="4000" b="1" baseline="-25000" dirty="0">
                <a:solidFill>
                  <a:srgbClr val="FF0000"/>
                </a:solidFill>
              </a:rPr>
              <a:t>Con</a:t>
            </a:r>
          </a:p>
        </p:txBody>
      </p:sp>
      <p:sp>
        <p:nvSpPr>
          <p:cNvPr id="34819" name="Rectangle 3">
            <a:extLst>
              <a:ext uri="{FF2B5EF4-FFF2-40B4-BE49-F238E27FC236}">
                <a16:creationId xmlns:a16="http://schemas.microsoft.com/office/drawing/2014/main" id="{41089F26-6C98-407F-92E3-8929E2C557DD}"/>
              </a:ext>
            </a:extLst>
          </p:cNvPr>
          <p:cNvSpPr>
            <a:spLocks noGrp="1" noChangeArrowheads="1"/>
          </p:cNvSpPr>
          <p:nvPr>
            <p:ph sz="quarter" idx="1"/>
          </p:nvPr>
        </p:nvSpPr>
        <p:spPr>
          <a:xfrm>
            <a:off x="0" y="1447800"/>
            <a:ext cx="9144000" cy="5410200"/>
          </a:xfrm>
        </p:spPr>
        <p:txBody>
          <a:bodyPr/>
          <a:lstStyle/>
          <a:p>
            <a:pPr>
              <a:lnSpc>
                <a:spcPct val="90000"/>
              </a:lnSpc>
              <a:buFontTx/>
              <a:buNone/>
            </a:pPr>
            <a:r>
              <a:rPr lang="en-US" altLang="en-US" b="1"/>
              <a:t>5- Establishment of tissue microenvironments:- </a:t>
            </a:r>
          </a:p>
          <a:p>
            <a:pPr>
              <a:lnSpc>
                <a:spcPct val="90000"/>
              </a:lnSpc>
              <a:buFontTx/>
              <a:buNone/>
            </a:pPr>
            <a:r>
              <a:rPr lang="en-US" altLang="en-US" b="1"/>
              <a:t>	Basement membrane acts as a boundary between epithelium and underlying connective tissue </a:t>
            </a:r>
          </a:p>
          <a:p>
            <a:pPr>
              <a:lnSpc>
                <a:spcPct val="90000"/>
              </a:lnSpc>
            </a:pPr>
            <a:endParaRPr lang="en-US" altLang="en-US" b="1"/>
          </a:p>
          <a:p>
            <a:pPr>
              <a:lnSpc>
                <a:spcPct val="90000"/>
              </a:lnSpc>
              <a:buFontTx/>
              <a:buNone/>
            </a:pPr>
            <a:r>
              <a:rPr lang="en-US" altLang="en-US" b="1"/>
              <a:t>6- Storage of regulatory molecules:-</a:t>
            </a:r>
          </a:p>
          <a:p>
            <a:pPr>
              <a:lnSpc>
                <a:spcPct val="90000"/>
              </a:lnSpc>
              <a:buFontTx/>
              <a:buNone/>
            </a:pPr>
            <a:r>
              <a:rPr lang="en-US" altLang="en-US" b="1"/>
              <a:t>	Growth factors like fibroblast growth factor (FGF) are excreted and stored in the ECM rapid deployment of growth factors after local injury, or during regeneration.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6485559-FC39-43C3-AD71-ECEC543D4D44}"/>
              </a:ext>
            </a:extLst>
          </p:cNvPr>
          <p:cNvSpPr>
            <a:spLocks noGrp="1" noChangeArrowheads="1"/>
          </p:cNvSpPr>
          <p:nvPr>
            <p:ph type="title"/>
          </p:nvPr>
        </p:nvSpPr>
        <p:spPr>
          <a:xfrm>
            <a:off x="457200" y="0"/>
            <a:ext cx="8229600" cy="1219200"/>
          </a:xfrm>
        </p:spPr>
        <p:txBody>
          <a:bodyPr/>
          <a:lstStyle/>
          <a:p>
            <a:pPr fontAlgn="auto">
              <a:spcAft>
                <a:spcPts val="0"/>
              </a:spcAft>
              <a:defRPr/>
            </a:pPr>
            <a:r>
              <a:rPr lang="en-US" sz="4800" b="1" dirty="0">
                <a:solidFill>
                  <a:srgbClr val="FF0000"/>
                </a:solidFill>
              </a:rPr>
              <a:t>Wound healing</a:t>
            </a:r>
          </a:p>
        </p:txBody>
      </p:sp>
      <p:sp>
        <p:nvSpPr>
          <p:cNvPr id="35843" name="Rectangle 3">
            <a:extLst>
              <a:ext uri="{FF2B5EF4-FFF2-40B4-BE49-F238E27FC236}">
                <a16:creationId xmlns:a16="http://schemas.microsoft.com/office/drawing/2014/main" id="{3B84F9EF-44F1-4551-8791-724F025D437E}"/>
              </a:ext>
            </a:extLst>
          </p:cNvPr>
          <p:cNvSpPr>
            <a:spLocks noGrp="1" noChangeArrowheads="1"/>
          </p:cNvSpPr>
          <p:nvPr>
            <p:ph sz="quarter" idx="1"/>
          </p:nvPr>
        </p:nvSpPr>
        <p:spPr>
          <a:xfrm>
            <a:off x="0" y="1600200"/>
            <a:ext cx="9144000" cy="4495800"/>
          </a:xfrm>
        </p:spPr>
        <p:txBody>
          <a:bodyPr/>
          <a:lstStyle/>
          <a:p>
            <a:pPr>
              <a:buFontTx/>
              <a:buNone/>
            </a:pPr>
            <a:r>
              <a:rPr lang="en-US" altLang="en-US" sz="4000" b="1"/>
              <a:t>Healing process involve:</a:t>
            </a:r>
          </a:p>
          <a:p>
            <a:endParaRPr lang="en-US" altLang="en-US" b="1"/>
          </a:p>
          <a:p>
            <a:pPr>
              <a:buFontTx/>
              <a:buNone/>
            </a:pPr>
            <a:r>
              <a:rPr lang="en-US" altLang="en-US" b="1"/>
              <a:t>	</a:t>
            </a:r>
            <a:r>
              <a:rPr lang="en-US" altLang="en-US" sz="4000" b="1"/>
              <a:t>(1) Inflammation. </a:t>
            </a:r>
          </a:p>
          <a:p>
            <a:pPr>
              <a:buFontTx/>
              <a:buNone/>
            </a:pPr>
            <a:r>
              <a:rPr lang="en-US" altLang="en-US" sz="4000" b="1"/>
              <a:t>	(2) Formation of granulation tissue. </a:t>
            </a:r>
          </a:p>
          <a:p>
            <a:pPr>
              <a:buFontTx/>
              <a:buNone/>
            </a:pPr>
            <a:r>
              <a:rPr lang="en-US" altLang="en-US" sz="4000" b="1"/>
              <a:t>	(3) ECM deposition and remodeling.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935B5FF-9264-42CD-9070-978FF7988A9F}"/>
              </a:ext>
            </a:extLst>
          </p:cNvPr>
          <p:cNvSpPr>
            <a:spLocks noGrp="1" noChangeArrowheads="1"/>
          </p:cNvSpPr>
          <p:nvPr>
            <p:ph type="title"/>
          </p:nvPr>
        </p:nvSpPr>
        <p:spPr>
          <a:xfrm>
            <a:off x="457200" y="0"/>
            <a:ext cx="8229600" cy="1219200"/>
          </a:xfrm>
        </p:spPr>
        <p:txBody>
          <a:bodyPr/>
          <a:lstStyle/>
          <a:p>
            <a:pPr fontAlgn="auto">
              <a:spcAft>
                <a:spcPts val="0"/>
              </a:spcAft>
              <a:defRPr/>
            </a:pPr>
            <a:r>
              <a:rPr lang="en-US" sz="4800" b="1" dirty="0">
                <a:solidFill>
                  <a:srgbClr val="FF0000"/>
                </a:solidFill>
              </a:rPr>
              <a:t>Wound healing</a:t>
            </a:r>
          </a:p>
        </p:txBody>
      </p:sp>
      <p:sp>
        <p:nvSpPr>
          <p:cNvPr id="36867" name="Rectangle 3">
            <a:extLst>
              <a:ext uri="{FF2B5EF4-FFF2-40B4-BE49-F238E27FC236}">
                <a16:creationId xmlns:a16="http://schemas.microsoft.com/office/drawing/2014/main" id="{7E5B2AF3-D6B7-47DA-8374-184438EF6A4B}"/>
              </a:ext>
            </a:extLst>
          </p:cNvPr>
          <p:cNvSpPr>
            <a:spLocks noGrp="1" noChangeArrowheads="1"/>
          </p:cNvSpPr>
          <p:nvPr>
            <p:ph sz="quarter" idx="1"/>
          </p:nvPr>
        </p:nvSpPr>
        <p:spPr>
          <a:xfrm>
            <a:off x="0" y="1066800"/>
            <a:ext cx="9525000" cy="5029200"/>
          </a:xfrm>
        </p:spPr>
        <p:txBody>
          <a:bodyPr/>
          <a:lstStyle/>
          <a:p>
            <a:endParaRPr lang="en-US" altLang="en-US"/>
          </a:p>
          <a:p>
            <a:pPr>
              <a:buFontTx/>
              <a:buNone/>
            </a:pPr>
            <a:r>
              <a:rPr lang="en-US" altLang="en-US" b="1"/>
              <a:t>Healing of any wound can occur by one of two types of repair:</a:t>
            </a:r>
          </a:p>
          <a:p>
            <a:endParaRPr lang="en-US" altLang="en-US" b="1"/>
          </a:p>
          <a:p>
            <a:pPr>
              <a:buFontTx/>
              <a:buNone/>
            </a:pPr>
            <a:r>
              <a:rPr lang="en-US" altLang="en-US" sz="2800" b="1"/>
              <a:t>1. Healing by First Intention (primary union).</a:t>
            </a:r>
          </a:p>
          <a:p>
            <a:pPr>
              <a:buFontTx/>
              <a:buNone/>
            </a:pPr>
            <a:endParaRPr lang="en-US" altLang="en-US" sz="2800" b="1"/>
          </a:p>
          <a:p>
            <a:pPr>
              <a:buFontTx/>
              <a:buNone/>
            </a:pPr>
            <a:r>
              <a:rPr lang="en-US" altLang="en-US" sz="2800" b="1"/>
              <a:t>2. Healing by Second Intention (secondary union).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A37C7C5-A505-491E-BF18-8E0EC9453B05}"/>
              </a:ext>
            </a:extLst>
          </p:cNvPr>
          <p:cNvSpPr>
            <a:spLocks noGrp="1" noChangeArrowheads="1"/>
          </p:cNvSpPr>
          <p:nvPr>
            <p:ph type="title"/>
          </p:nvPr>
        </p:nvSpPr>
        <p:spPr>
          <a:xfrm>
            <a:off x="0" y="0"/>
            <a:ext cx="9144000" cy="762000"/>
          </a:xfrm>
        </p:spPr>
        <p:txBody>
          <a:bodyPr/>
          <a:lstStyle/>
          <a:p>
            <a:pPr fontAlgn="auto">
              <a:spcAft>
                <a:spcPts val="0"/>
              </a:spcAft>
              <a:defRPr/>
            </a:pPr>
            <a:r>
              <a:rPr lang="en-US" b="1" dirty="0">
                <a:solidFill>
                  <a:srgbClr val="FF0000"/>
                </a:solidFill>
              </a:rPr>
              <a:t>Two facts</a:t>
            </a:r>
          </a:p>
        </p:txBody>
      </p:sp>
      <p:sp>
        <p:nvSpPr>
          <p:cNvPr id="37891" name="Rectangle 3">
            <a:extLst>
              <a:ext uri="{FF2B5EF4-FFF2-40B4-BE49-F238E27FC236}">
                <a16:creationId xmlns:a16="http://schemas.microsoft.com/office/drawing/2014/main" id="{B1995F84-AD1D-4359-A80E-588746B500B2}"/>
              </a:ext>
            </a:extLst>
          </p:cNvPr>
          <p:cNvSpPr>
            <a:spLocks noGrp="1" noChangeArrowheads="1"/>
          </p:cNvSpPr>
          <p:nvPr>
            <p:ph sz="quarter" idx="1"/>
          </p:nvPr>
        </p:nvSpPr>
        <p:spPr>
          <a:xfrm>
            <a:off x="0" y="838200"/>
            <a:ext cx="9144000" cy="6019800"/>
          </a:xfrm>
        </p:spPr>
        <p:txBody>
          <a:bodyPr/>
          <a:lstStyle/>
          <a:p>
            <a:pPr>
              <a:buFontTx/>
              <a:buNone/>
            </a:pPr>
            <a:r>
              <a:rPr lang="en-US" altLang="en-US" b="1"/>
              <a:t>1. Healing of tissue wounds  occurs by: </a:t>
            </a:r>
          </a:p>
          <a:p>
            <a:pPr>
              <a:buFontTx/>
              <a:buNone/>
            </a:pPr>
            <a:r>
              <a:rPr lang="en-US" altLang="en-US" b="1"/>
              <a:t>   </a:t>
            </a:r>
            <a:r>
              <a:rPr lang="en-US" altLang="en-US" b="1">
                <a:solidFill>
                  <a:srgbClr val="FF0000"/>
                </a:solidFill>
              </a:rPr>
              <a:t>Organization</a:t>
            </a:r>
            <a:r>
              <a:rPr lang="en-US" altLang="en-US" b="1"/>
              <a:t>: Granulation tissue formation  </a:t>
            </a:r>
          </a:p>
          <a:p>
            <a:pPr>
              <a:buFontTx/>
              <a:buNone/>
            </a:pPr>
            <a:r>
              <a:rPr lang="en-US" altLang="en-US" b="1"/>
              <a:t>                                    &amp; scarring. </a:t>
            </a:r>
          </a:p>
          <a:p>
            <a:pPr>
              <a:buFontTx/>
              <a:buNone/>
            </a:pPr>
            <a:endParaRPr lang="en-US" altLang="en-US" b="1"/>
          </a:p>
          <a:p>
            <a:pPr>
              <a:buFontTx/>
              <a:buNone/>
            </a:pPr>
            <a:r>
              <a:rPr lang="en-US" altLang="en-US" b="1"/>
              <a:t>2. The difference between primary and secondary union are </a:t>
            </a:r>
            <a:r>
              <a:rPr lang="en-US" altLang="en-US" b="1">
                <a:solidFill>
                  <a:srgbClr val="FF0000"/>
                </a:solidFill>
              </a:rPr>
              <a:t>quantitative</a:t>
            </a:r>
            <a:r>
              <a:rPr lang="en-US" altLang="en-US" b="1"/>
              <a:t>, not qualitative:</a:t>
            </a:r>
          </a:p>
          <a:p>
            <a:pPr>
              <a:buFontTx/>
              <a:buNone/>
            </a:pPr>
            <a:r>
              <a:rPr lang="en-US" altLang="en-US" b="1"/>
              <a:t>   i.e. the same elements are involved but their proportions are different.</a:t>
            </a:r>
          </a:p>
          <a:p>
            <a:pPr>
              <a:buFontTx/>
              <a:buNone/>
            </a:pPr>
            <a:r>
              <a:rPr lang="en-US" altLang="en-US" b="1"/>
              <a:t> </a:t>
            </a:r>
          </a:p>
          <a:p>
            <a:pPr>
              <a:buFontTx/>
              <a:buNone/>
            </a:pPr>
            <a:endParaRPr lang="en-US" altLang="en-US">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DE2D9DD-44D0-4906-BE57-446CCF79BF78}"/>
              </a:ext>
            </a:extLst>
          </p:cNvPr>
          <p:cNvSpPr>
            <a:spLocks noGrp="1" noChangeArrowheads="1"/>
          </p:cNvSpPr>
          <p:nvPr>
            <p:ph type="title"/>
          </p:nvPr>
        </p:nvSpPr>
        <p:spPr>
          <a:xfrm>
            <a:off x="0" y="0"/>
            <a:ext cx="9144000" cy="609600"/>
          </a:xfrm>
        </p:spPr>
        <p:txBody>
          <a:bodyPr>
            <a:normAutofit fontScale="90000"/>
          </a:bodyPr>
          <a:lstStyle/>
          <a:p>
            <a:pPr fontAlgn="auto">
              <a:spcAft>
                <a:spcPts val="0"/>
              </a:spcAft>
              <a:defRPr/>
            </a:pPr>
            <a:r>
              <a:rPr lang="en-US" sz="4000" b="1" dirty="0">
                <a:solidFill>
                  <a:schemeClr val="tx1"/>
                </a:solidFill>
              </a:rPr>
              <a:t>Types of Healing</a:t>
            </a:r>
          </a:p>
        </p:txBody>
      </p:sp>
      <p:sp>
        <p:nvSpPr>
          <p:cNvPr id="6147" name="Rectangle 3">
            <a:extLst>
              <a:ext uri="{FF2B5EF4-FFF2-40B4-BE49-F238E27FC236}">
                <a16:creationId xmlns:a16="http://schemas.microsoft.com/office/drawing/2014/main" id="{A0CB1FAE-BD3E-47B2-9C9F-10DF0171CFD4}"/>
              </a:ext>
            </a:extLst>
          </p:cNvPr>
          <p:cNvSpPr>
            <a:spLocks noGrp="1" noChangeArrowheads="1"/>
          </p:cNvSpPr>
          <p:nvPr>
            <p:ph sz="quarter" idx="1"/>
          </p:nvPr>
        </p:nvSpPr>
        <p:spPr>
          <a:xfrm>
            <a:off x="0" y="609600"/>
            <a:ext cx="9144000" cy="6248400"/>
          </a:xfrm>
        </p:spPr>
        <p:txBody>
          <a:bodyPr>
            <a:normAutofit/>
          </a:bodyPr>
          <a:lstStyle/>
          <a:p>
            <a:pPr marL="274320" indent="-274320" fontAlgn="auto">
              <a:lnSpc>
                <a:spcPct val="90000"/>
              </a:lnSpc>
              <a:spcAft>
                <a:spcPts val="0"/>
              </a:spcAft>
              <a:buFontTx/>
              <a:buNone/>
              <a:defRPr/>
            </a:pPr>
            <a:r>
              <a:rPr lang="en-US" b="1" dirty="0">
                <a:solidFill>
                  <a:srgbClr val="FF0000"/>
                </a:solidFill>
              </a:rPr>
              <a:t>	</a:t>
            </a:r>
            <a:r>
              <a:rPr lang="en-US" b="1" dirty="0">
                <a:solidFill>
                  <a:srgbClr val="FF0000"/>
                </a:solidFill>
                <a:latin typeface="+mj-lt"/>
              </a:rPr>
              <a:t>1-  </a:t>
            </a:r>
            <a:r>
              <a:rPr lang="en-US" b="1" u="sng" dirty="0">
                <a:solidFill>
                  <a:srgbClr val="FF0000"/>
                </a:solidFill>
                <a:latin typeface="+mj-lt"/>
              </a:rPr>
              <a:t>Healing by Regeneration</a:t>
            </a:r>
            <a:r>
              <a:rPr lang="en-US" u="sng" dirty="0">
                <a:solidFill>
                  <a:srgbClr val="FF0000"/>
                </a:solidFill>
                <a:latin typeface="+mj-lt"/>
              </a:rPr>
              <a:t>: </a:t>
            </a:r>
          </a:p>
          <a:p>
            <a:pPr marL="274320" indent="-274320" fontAlgn="auto">
              <a:lnSpc>
                <a:spcPct val="90000"/>
              </a:lnSpc>
              <a:spcAft>
                <a:spcPts val="0"/>
              </a:spcAft>
              <a:buFontTx/>
              <a:buNone/>
              <a:defRPr/>
            </a:pPr>
            <a:r>
              <a:rPr lang="en-US" dirty="0">
                <a:solidFill>
                  <a:schemeClr val="bg1">
                    <a:lumMod val="20000"/>
                    <a:lumOff val="80000"/>
                  </a:schemeClr>
                </a:solidFill>
                <a:latin typeface="+mj-lt"/>
              </a:rPr>
              <a:t>       </a:t>
            </a:r>
            <a:r>
              <a:rPr lang="en-US" sz="2000" b="1" dirty="0">
                <a:latin typeface="+mj-lt"/>
              </a:rPr>
              <a:t>Replacement of the damaged components by the </a:t>
            </a:r>
            <a:r>
              <a:rPr lang="en-US" sz="2000" b="1" u="sng" dirty="0">
                <a:solidFill>
                  <a:srgbClr val="FF0000"/>
                </a:solidFill>
                <a:latin typeface="+mj-lt"/>
              </a:rPr>
              <a:t>same</a:t>
            </a:r>
            <a:r>
              <a:rPr lang="en-US" sz="2000" b="1" dirty="0">
                <a:solidFill>
                  <a:srgbClr val="FF0000"/>
                </a:solidFill>
                <a:latin typeface="+mj-lt"/>
              </a:rPr>
              <a:t>  </a:t>
            </a:r>
            <a:r>
              <a:rPr lang="en-US" sz="2000" b="1" dirty="0">
                <a:latin typeface="+mj-lt"/>
              </a:rPr>
              <a:t>original tissue so the injured tissues return to its  normal state</a:t>
            </a:r>
            <a:r>
              <a:rPr lang="en-US" sz="2800" b="1" dirty="0">
                <a:latin typeface="+mj-lt"/>
              </a:rPr>
              <a:t>.</a:t>
            </a:r>
          </a:p>
          <a:p>
            <a:pPr marL="274320" indent="-274320" fontAlgn="auto">
              <a:lnSpc>
                <a:spcPct val="90000"/>
              </a:lnSpc>
              <a:spcAft>
                <a:spcPts val="0"/>
              </a:spcAft>
              <a:buFontTx/>
              <a:buNone/>
              <a:defRPr/>
            </a:pPr>
            <a:endParaRPr lang="en-US" sz="2800" b="1" dirty="0">
              <a:latin typeface="+mj-lt"/>
            </a:endParaRPr>
          </a:p>
          <a:p>
            <a:pPr marL="274320" indent="-274320" fontAlgn="auto">
              <a:lnSpc>
                <a:spcPct val="90000"/>
              </a:lnSpc>
              <a:spcAft>
                <a:spcPts val="0"/>
              </a:spcAft>
              <a:buFontTx/>
              <a:buNone/>
              <a:defRPr/>
            </a:pPr>
            <a:r>
              <a:rPr lang="en-US" b="1" dirty="0">
                <a:latin typeface="+mj-lt"/>
              </a:rPr>
              <a:t>	</a:t>
            </a:r>
            <a:r>
              <a:rPr lang="en-US" b="1" u="sng" dirty="0">
                <a:solidFill>
                  <a:srgbClr val="FF0000"/>
                </a:solidFill>
                <a:latin typeface="+mj-lt"/>
              </a:rPr>
              <a:t>2-  Healing by Fibrosis: </a:t>
            </a:r>
          </a:p>
          <a:p>
            <a:pPr marL="274320" indent="-274320" fontAlgn="auto">
              <a:lnSpc>
                <a:spcPct val="90000"/>
              </a:lnSpc>
              <a:spcAft>
                <a:spcPts val="0"/>
              </a:spcAft>
              <a:buFontTx/>
              <a:buNone/>
              <a:defRPr/>
            </a:pPr>
            <a:r>
              <a:rPr lang="en-US" b="1" dirty="0">
                <a:latin typeface="+mj-lt"/>
              </a:rPr>
              <a:t>        </a:t>
            </a:r>
            <a:r>
              <a:rPr lang="en-US" sz="2000" b="1" dirty="0">
                <a:latin typeface="+mj-lt"/>
              </a:rPr>
              <a:t>Replacement of the injured tissues by </a:t>
            </a:r>
            <a:r>
              <a:rPr lang="en-US" sz="2000" b="1" u="sng" dirty="0">
                <a:solidFill>
                  <a:srgbClr val="FF0000"/>
                </a:solidFill>
                <a:latin typeface="+mj-lt"/>
              </a:rPr>
              <a:t>extensive</a:t>
            </a:r>
            <a:r>
              <a:rPr lang="en-US" sz="2000" b="1" dirty="0">
                <a:solidFill>
                  <a:srgbClr val="FF0000"/>
                </a:solidFill>
                <a:latin typeface="+mj-lt"/>
              </a:rPr>
              <a:t>  </a:t>
            </a:r>
            <a:r>
              <a:rPr lang="en-US" sz="2000" b="1" dirty="0">
                <a:latin typeface="+mj-lt"/>
              </a:rPr>
              <a:t>deposition of </a:t>
            </a:r>
            <a:r>
              <a:rPr lang="en-US" sz="2000" b="1" u="sng" dirty="0">
                <a:latin typeface="+mj-lt"/>
              </a:rPr>
              <a:t>collagen fibers </a:t>
            </a:r>
            <a:r>
              <a:rPr lang="en-US" sz="2000" b="1" dirty="0">
                <a:latin typeface="+mj-lt"/>
              </a:rPr>
              <a:t>and scar formation</a:t>
            </a:r>
            <a:r>
              <a:rPr lang="en-US" sz="2800" b="1" dirty="0">
                <a:latin typeface="+mj-lt"/>
              </a:rPr>
              <a:t>.</a:t>
            </a:r>
          </a:p>
          <a:p>
            <a:pPr marL="274320" indent="-274320" fontAlgn="auto">
              <a:lnSpc>
                <a:spcPct val="90000"/>
              </a:lnSpc>
              <a:spcAft>
                <a:spcPts val="0"/>
              </a:spcAft>
              <a:buFontTx/>
              <a:buNone/>
              <a:defRPr/>
            </a:pPr>
            <a:r>
              <a:rPr lang="en-US" b="1" dirty="0">
                <a:solidFill>
                  <a:srgbClr val="FFFF00"/>
                </a:solidFill>
                <a:latin typeface="+mj-lt"/>
              </a:rPr>
              <a:t>    </a:t>
            </a:r>
          </a:p>
          <a:p>
            <a:pPr marL="274320" indent="-274320" fontAlgn="auto">
              <a:lnSpc>
                <a:spcPct val="90000"/>
              </a:lnSpc>
              <a:spcAft>
                <a:spcPts val="0"/>
              </a:spcAft>
              <a:buFont typeface="Wingdings"/>
              <a:buNone/>
              <a:defRPr/>
            </a:pPr>
            <a:r>
              <a:rPr lang="en-US" b="1" dirty="0">
                <a:solidFill>
                  <a:srgbClr val="FFFF00"/>
                </a:solidFill>
                <a:latin typeface="+mj-lt"/>
              </a:rPr>
              <a:t>    </a:t>
            </a:r>
            <a:r>
              <a:rPr lang="en-US" b="1" u="sng" dirty="0">
                <a:solidFill>
                  <a:srgbClr val="FF0000"/>
                </a:solidFill>
                <a:latin typeface="+mj-lt"/>
              </a:rPr>
              <a:t>The type of repair is determined by:</a:t>
            </a:r>
          </a:p>
          <a:p>
            <a:pPr marL="274320" indent="-274320" fontAlgn="auto">
              <a:lnSpc>
                <a:spcPct val="90000"/>
              </a:lnSpc>
              <a:spcAft>
                <a:spcPts val="0"/>
              </a:spcAft>
              <a:buFontTx/>
              <a:buNone/>
              <a:defRPr/>
            </a:pPr>
            <a:r>
              <a:rPr lang="en-US" dirty="0">
                <a:latin typeface="+mj-lt"/>
              </a:rPr>
              <a:t>	 </a:t>
            </a:r>
            <a:r>
              <a:rPr lang="en-US" b="1" dirty="0">
                <a:latin typeface="+mj-lt"/>
              </a:rPr>
              <a:t>1. The </a:t>
            </a:r>
            <a:r>
              <a:rPr lang="en-US" b="1" u="sng" dirty="0">
                <a:latin typeface="+mj-lt"/>
              </a:rPr>
              <a:t>tissue capacity </a:t>
            </a:r>
            <a:r>
              <a:rPr lang="en-US" b="1" dirty="0">
                <a:latin typeface="+mj-lt"/>
              </a:rPr>
              <a:t>for proliferation.</a:t>
            </a:r>
          </a:p>
          <a:p>
            <a:pPr marL="274320" indent="-274320" fontAlgn="auto">
              <a:lnSpc>
                <a:spcPct val="90000"/>
              </a:lnSpc>
              <a:spcAft>
                <a:spcPts val="0"/>
              </a:spcAft>
              <a:buFontTx/>
              <a:buNone/>
              <a:defRPr/>
            </a:pPr>
            <a:r>
              <a:rPr lang="en-US" b="1" dirty="0">
                <a:latin typeface="+mj-lt"/>
              </a:rPr>
              <a:t>	 2. The </a:t>
            </a:r>
            <a:r>
              <a:rPr lang="en-US" b="1" u="sng" dirty="0">
                <a:latin typeface="+mj-lt"/>
              </a:rPr>
              <a:t>severity of damage </a:t>
            </a:r>
            <a:r>
              <a:rPr lang="en-US" b="1" dirty="0">
                <a:latin typeface="+mj-lt"/>
              </a:rPr>
              <a:t>to the supporting  </a:t>
            </a:r>
          </a:p>
          <a:p>
            <a:pPr marL="274320" indent="-274320" fontAlgn="auto">
              <a:lnSpc>
                <a:spcPct val="90000"/>
              </a:lnSpc>
              <a:spcAft>
                <a:spcPts val="0"/>
              </a:spcAft>
              <a:buFontTx/>
              <a:buNone/>
              <a:defRPr/>
            </a:pPr>
            <a:r>
              <a:rPr lang="en-US" b="1" dirty="0">
                <a:latin typeface="+mj-lt"/>
              </a:rPr>
              <a:t>         structures of the tissue</a:t>
            </a:r>
            <a:r>
              <a:rPr lang="en-US" sz="2200" dirty="0">
                <a:latin typeface="+mj-lt"/>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1C2C3CC9-44A1-428E-BE69-5B40A1513E60}"/>
              </a:ext>
            </a:extLst>
          </p:cNvPr>
          <p:cNvSpPr>
            <a:spLocks noGrp="1"/>
          </p:cNvSpPr>
          <p:nvPr>
            <p:ph sz="quarter" idx="1"/>
          </p:nvPr>
        </p:nvSpPr>
        <p:spPr>
          <a:xfrm>
            <a:off x="457200" y="1600200"/>
            <a:ext cx="7467600" cy="4873625"/>
          </a:xfrm>
        </p:spPr>
        <p:txBody>
          <a:bodyPr/>
          <a:lstStyle/>
          <a:p>
            <a:pPr marL="0" indent="0" algn="ctr">
              <a:buFont typeface="Wingdings" panose="05000000000000000000" pitchFamily="2" charset="2"/>
              <a:buNone/>
            </a:pPr>
            <a:r>
              <a:rPr lang="en-US" altLang="en-US" sz="44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CE1F-10A2-401D-A675-4651EA5D99E5}"/>
              </a:ext>
            </a:extLst>
          </p:cNvPr>
          <p:cNvSpPr>
            <a:spLocks noGrp="1"/>
          </p:cNvSpPr>
          <p:nvPr>
            <p:ph type="title"/>
          </p:nvPr>
        </p:nvSpPr>
        <p:spPr/>
        <p:txBody>
          <a:bodyPr/>
          <a:lstStyle/>
          <a:p>
            <a:pPr fontAlgn="auto">
              <a:spcAft>
                <a:spcPts val="0"/>
              </a:spcAft>
              <a:defRPr/>
            </a:pPr>
            <a:endParaRPr lang="en-US"/>
          </a:p>
        </p:txBody>
      </p:sp>
      <p:sp>
        <p:nvSpPr>
          <p:cNvPr id="12291" name="Content Placeholder 2">
            <a:extLst>
              <a:ext uri="{FF2B5EF4-FFF2-40B4-BE49-F238E27FC236}">
                <a16:creationId xmlns:a16="http://schemas.microsoft.com/office/drawing/2014/main" id="{59F8D0EC-3A65-4D6F-9E24-C03ABF6E11AB}"/>
              </a:ext>
            </a:extLst>
          </p:cNvPr>
          <p:cNvSpPr>
            <a:spLocks noGrp="1"/>
          </p:cNvSpPr>
          <p:nvPr>
            <p:ph sz="quarter" idx="1"/>
          </p:nvPr>
        </p:nvSpPr>
        <p:spPr>
          <a:xfrm>
            <a:off x="457200" y="1600200"/>
            <a:ext cx="7467600" cy="4873625"/>
          </a:xfrm>
        </p:spPr>
        <p:txBody>
          <a:bodyPr/>
          <a:lstStyle/>
          <a:p>
            <a:endParaRPr lang="en-US" altLang="en-US"/>
          </a:p>
        </p:txBody>
      </p:sp>
      <p:pic>
        <p:nvPicPr>
          <p:cNvPr id="12292" name="Picture 2">
            <a:extLst>
              <a:ext uri="{FF2B5EF4-FFF2-40B4-BE49-F238E27FC236}">
                <a16:creationId xmlns:a16="http://schemas.microsoft.com/office/drawing/2014/main" id="{6ED37F3C-963C-413E-AE73-9F1523C6F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842963"/>
            <a:ext cx="5981700" cy="5786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B3094-1C26-4E45-B8A6-0F2BFCC41E20}"/>
              </a:ext>
            </a:extLst>
          </p:cNvPr>
          <p:cNvSpPr>
            <a:spLocks noGrp="1"/>
          </p:cNvSpPr>
          <p:nvPr>
            <p:ph sz="quarter" idx="1"/>
          </p:nvPr>
        </p:nvSpPr>
        <p:spPr>
          <a:xfrm>
            <a:off x="228600" y="1676400"/>
            <a:ext cx="8915400" cy="4873625"/>
          </a:xfrm>
        </p:spPr>
        <p:txBody>
          <a:bodyPr>
            <a:normAutofit/>
          </a:bodyPr>
          <a:lstStyle/>
          <a:p>
            <a:pPr marL="0" indent="0" fontAlgn="auto">
              <a:spcAft>
                <a:spcPts val="0"/>
              </a:spcAft>
              <a:buFont typeface="Wingdings"/>
              <a:buNone/>
              <a:defRPr/>
            </a:pPr>
            <a:r>
              <a:rPr lang="en-US" sz="2800" b="1" dirty="0">
                <a:solidFill>
                  <a:srgbClr val="FF0000"/>
                </a:solidFill>
              </a:rPr>
              <a:t>Regeneration. </a:t>
            </a:r>
          </a:p>
          <a:p>
            <a:pPr marL="274320" indent="-274320" fontAlgn="auto">
              <a:spcAft>
                <a:spcPts val="0"/>
              </a:spcAft>
              <a:buFont typeface="Wingdings"/>
              <a:buChar char=""/>
              <a:defRPr/>
            </a:pPr>
            <a:r>
              <a:rPr lang="en-US" dirty="0"/>
              <a:t>Some tissues are able to replace the damaged components and essentially return to a normal  state; this process is called regeneration. </a:t>
            </a:r>
          </a:p>
          <a:p>
            <a:pPr marL="274320" indent="-274320" fontAlgn="auto">
              <a:spcAft>
                <a:spcPts val="0"/>
              </a:spcAft>
              <a:buFont typeface="Wingdings"/>
              <a:buChar char=""/>
              <a:defRPr/>
            </a:pPr>
            <a:endParaRPr lang="en-US" dirty="0"/>
          </a:p>
          <a:p>
            <a:pPr marL="274320" indent="-274320" fontAlgn="auto">
              <a:spcAft>
                <a:spcPts val="0"/>
              </a:spcAft>
              <a:buFont typeface="Wingdings"/>
              <a:buChar char=""/>
              <a:defRPr/>
            </a:pPr>
            <a:r>
              <a:rPr lang="en-US" dirty="0"/>
              <a:t>Regeneration occurs by proliferation of cells that survive the injury and retain the capacity to proliferate, for example, in the rapidly dividing epithelia of the skin and intestines, and in some parenchymal organs, notably the liver.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047D58-8365-40CA-B86B-D4719BFEC804}"/>
              </a:ext>
            </a:extLst>
          </p:cNvPr>
          <p:cNvSpPr>
            <a:spLocks noGrp="1"/>
          </p:cNvSpPr>
          <p:nvPr>
            <p:ph sz="quarter" idx="1"/>
          </p:nvPr>
        </p:nvSpPr>
        <p:spPr>
          <a:xfrm>
            <a:off x="228600" y="228600"/>
            <a:ext cx="8458200" cy="6245225"/>
          </a:xfrm>
        </p:spPr>
        <p:txBody>
          <a:bodyPr>
            <a:normAutofit fontScale="92500" lnSpcReduction="20000"/>
          </a:bodyPr>
          <a:lstStyle/>
          <a:p>
            <a:pPr marL="0" indent="0" fontAlgn="auto">
              <a:spcAft>
                <a:spcPts val="0"/>
              </a:spcAft>
              <a:buFont typeface="Wingdings"/>
              <a:buNone/>
              <a:defRPr/>
            </a:pPr>
            <a:r>
              <a:rPr lang="en-US" sz="3000" b="1" dirty="0">
                <a:solidFill>
                  <a:srgbClr val="FF0000"/>
                </a:solidFill>
              </a:rPr>
              <a:t>Connective tissue deposition (scar formation). </a:t>
            </a:r>
          </a:p>
          <a:p>
            <a:pPr marL="274320" indent="-274320" fontAlgn="auto">
              <a:spcAft>
                <a:spcPts val="0"/>
              </a:spcAft>
              <a:buFont typeface="Wingdings"/>
              <a:buChar char=""/>
              <a:defRPr/>
            </a:pPr>
            <a:r>
              <a:rPr lang="en-US" dirty="0"/>
              <a:t>If the injured tissues are incapable of complete restitution, or</a:t>
            </a:r>
          </a:p>
          <a:p>
            <a:pPr marL="0" indent="0" fontAlgn="auto">
              <a:spcAft>
                <a:spcPts val="0"/>
              </a:spcAft>
              <a:buFont typeface="Wingdings"/>
              <a:buNone/>
              <a:defRPr/>
            </a:pPr>
            <a:r>
              <a:rPr lang="en-US" dirty="0"/>
              <a:t>if the supporting structures of the tissue are severely damaged, repair occurs by the laying down of connective (fibrous) tissue, a process that may result in formation of a scar. </a:t>
            </a:r>
          </a:p>
          <a:p>
            <a:pPr marL="0" indent="0" fontAlgn="auto">
              <a:spcAft>
                <a:spcPts val="0"/>
              </a:spcAft>
              <a:buFont typeface="Wingdings"/>
              <a:buNone/>
              <a:defRPr/>
            </a:pPr>
            <a:endParaRPr lang="en-US" dirty="0"/>
          </a:p>
          <a:p>
            <a:pPr marL="274320" indent="-274320" fontAlgn="auto">
              <a:spcAft>
                <a:spcPts val="0"/>
              </a:spcAft>
              <a:buFont typeface="Wingdings"/>
              <a:buChar char=""/>
              <a:defRPr/>
            </a:pPr>
            <a:r>
              <a:rPr lang="en-US" dirty="0"/>
              <a:t>Although the fibrous scar is not normal, it provides enough structural stability that the injured tissue is usually able to function.</a:t>
            </a:r>
          </a:p>
          <a:p>
            <a:pPr marL="0" indent="0" fontAlgn="auto">
              <a:spcAft>
                <a:spcPts val="0"/>
              </a:spcAft>
              <a:buFont typeface="Wingdings"/>
              <a:buNone/>
              <a:defRPr/>
            </a:pPr>
            <a:endParaRPr lang="en-US" dirty="0"/>
          </a:p>
          <a:p>
            <a:pPr marL="274320" indent="-274320" fontAlgn="auto">
              <a:spcAft>
                <a:spcPts val="0"/>
              </a:spcAft>
              <a:buFont typeface="Wingdings"/>
              <a:buChar char=""/>
              <a:defRPr/>
            </a:pPr>
            <a:r>
              <a:rPr lang="en-US" dirty="0"/>
              <a:t> The term fibrosis is most often used to describe the extensive deposition of collagen that occurs in the lungs, liver, kidney, and other organs as a consequence of chronic inflammation, or in the myocardium after extensive ischemic necrosis (infarction). </a:t>
            </a:r>
          </a:p>
          <a:p>
            <a:pPr marL="274320" indent="-274320" fontAlgn="auto">
              <a:spcAft>
                <a:spcPts val="0"/>
              </a:spcAft>
              <a:buFont typeface="Wingdings"/>
              <a:buChar char=""/>
              <a:defRPr/>
            </a:pPr>
            <a:endParaRPr lang="en-US" dirty="0"/>
          </a:p>
          <a:p>
            <a:pPr marL="274320" indent="-274320" fontAlgn="auto">
              <a:spcAft>
                <a:spcPts val="0"/>
              </a:spcAft>
              <a:buFont typeface="Wingdings"/>
              <a:buChar char=""/>
              <a:defRPr/>
            </a:pPr>
            <a:r>
              <a:rPr lang="en-US" dirty="0"/>
              <a:t>If fibrosis develops in a tissue space occupied by an inflammatory exudate, it is called organization (as in organizing pneumonia affecting the lung).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19C1A0B-1FD3-49ED-A2B0-3B1BD6B18443}"/>
              </a:ext>
            </a:extLst>
          </p:cNvPr>
          <p:cNvSpPr>
            <a:spLocks noGrp="1" noChangeArrowheads="1"/>
          </p:cNvSpPr>
          <p:nvPr>
            <p:ph type="title"/>
          </p:nvPr>
        </p:nvSpPr>
        <p:spPr>
          <a:xfrm>
            <a:off x="0" y="0"/>
            <a:ext cx="9144000" cy="1143000"/>
          </a:xfrm>
        </p:spPr>
        <p:txBody>
          <a:bodyPr>
            <a:normAutofit fontScale="90000"/>
          </a:bodyPr>
          <a:lstStyle/>
          <a:p>
            <a:pPr fontAlgn="auto">
              <a:spcAft>
                <a:spcPts val="0"/>
              </a:spcAft>
              <a:defRPr/>
            </a:pPr>
            <a:r>
              <a:rPr lang="en-US" sz="4000" b="1" dirty="0"/>
              <a:t>Proliferative Capacities of Tissues:</a:t>
            </a:r>
          </a:p>
        </p:txBody>
      </p:sp>
      <p:sp>
        <p:nvSpPr>
          <p:cNvPr id="6147" name="Rectangle 3">
            <a:extLst>
              <a:ext uri="{FF2B5EF4-FFF2-40B4-BE49-F238E27FC236}">
                <a16:creationId xmlns:a16="http://schemas.microsoft.com/office/drawing/2014/main" id="{4EF322D7-683F-4B73-AA54-C6A5FD9FC3E4}"/>
              </a:ext>
            </a:extLst>
          </p:cNvPr>
          <p:cNvSpPr>
            <a:spLocks noGrp="1" noChangeArrowheads="1"/>
          </p:cNvSpPr>
          <p:nvPr>
            <p:ph sz="quarter" idx="1"/>
          </p:nvPr>
        </p:nvSpPr>
        <p:spPr>
          <a:xfrm>
            <a:off x="152400" y="1371600"/>
            <a:ext cx="8763000" cy="5486400"/>
          </a:xfrm>
        </p:spPr>
        <p:txBody>
          <a:bodyPr>
            <a:normAutofit fontScale="92500" lnSpcReduction="10000"/>
          </a:bodyPr>
          <a:lstStyle/>
          <a:p>
            <a:pPr marL="274320" indent="-274320" algn="just" fontAlgn="auto">
              <a:spcAft>
                <a:spcPts val="0"/>
              </a:spcAft>
              <a:buFont typeface="Wingdings"/>
              <a:buChar char=""/>
              <a:defRPr/>
            </a:pPr>
            <a:r>
              <a:rPr lang="en-US" altLang="en-US" b="1" dirty="0">
                <a:solidFill>
                  <a:srgbClr val="FF0000"/>
                </a:solidFill>
              </a:rPr>
              <a:t>It is the ability of tissues or cells to replicate  itself at postnatal  life. The ability of tissues to repair themselves is determined by their intrinsic proliferative capacity.</a:t>
            </a:r>
          </a:p>
          <a:p>
            <a:pPr marL="274320" indent="-274320" algn="just" fontAlgn="auto">
              <a:spcAft>
                <a:spcPts val="0"/>
              </a:spcAft>
              <a:buFont typeface="Wingdings"/>
              <a:buChar char=""/>
              <a:defRPr/>
            </a:pPr>
            <a:endParaRPr lang="en-US" altLang="en-US" b="1" dirty="0">
              <a:solidFill>
                <a:srgbClr val="FF0000"/>
              </a:solidFill>
            </a:endParaRPr>
          </a:p>
          <a:p>
            <a:pPr marL="0" indent="0" algn="just" fontAlgn="auto">
              <a:spcAft>
                <a:spcPts val="0"/>
              </a:spcAft>
              <a:buFont typeface="Wingdings"/>
              <a:buNone/>
              <a:defRPr/>
            </a:pPr>
            <a:r>
              <a:rPr lang="en-US" b="1" dirty="0"/>
              <a:t>The regeneration of injured cells and tissues involves cell</a:t>
            </a:r>
          </a:p>
          <a:p>
            <a:pPr marL="0" indent="0" algn="just" fontAlgn="auto">
              <a:spcAft>
                <a:spcPts val="0"/>
              </a:spcAft>
              <a:buFont typeface="Wingdings"/>
              <a:buNone/>
              <a:defRPr/>
            </a:pPr>
            <a:r>
              <a:rPr lang="en-US" b="1" dirty="0"/>
              <a:t>proliferation, which is driven by growth factors and is</a:t>
            </a:r>
          </a:p>
          <a:p>
            <a:pPr marL="0" indent="0" algn="just" fontAlgn="auto">
              <a:spcAft>
                <a:spcPts val="0"/>
              </a:spcAft>
              <a:buFont typeface="Wingdings"/>
              <a:buNone/>
              <a:defRPr/>
            </a:pPr>
            <a:r>
              <a:rPr lang="en-US" b="1" dirty="0"/>
              <a:t>critically dependent on the integrity of the extracellular</a:t>
            </a:r>
          </a:p>
          <a:p>
            <a:pPr marL="0" indent="0" algn="just" fontAlgn="auto">
              <a:spcAft>
                <a:spcPts val="0"/>
              </a:spcAft>
              <a:buFont typeface="Wingdings"/>
              <a:buNone/>
              <a:defRPr/>
            </a:pPr>
            <a:r>
              <a:rPr lang="en-US" b="1" dirty="0"/>
              <a:t>matrix, and by the development of mature cells from</a:t>
            </a:r>
          </a:p>
          <a:p>
            <a:pPr marL="0" indent="0" algn="just" fontAlgn="auto">
              <a:spcAft>
                <a:spcPts val="0"/>
              </a:spcAft>
              <a:buFont typeface="Wingdings"/>
              <a:buNone/>
              <a:defRPr/>
            </a:pPr>
            <a:r>
              <a:rPr lang="en-US" b="1" dirty="0"/>
              <a:t>stem cells.</a:t>
            </a:r>
            <a:endParaRPr lang="en-US" altLang="en-US" b="1" dirty="0">
              <a:solidFill>
                <a:srgbClr val="FF0000"/>
              </a:solidFill>
            </a:endParaRPr>
          </a:p>
          <a:p>
            <a:pPr marL="274320" indent="-274320" algn="just" fontAlgn="auto">
              <a:spcAft>
                <a:spcPts val="0"/>
              </a:spcAft>
              <a:buFont typeface="Wingdings"/>
              <a:buChar char=""/>
              <a:defRPr/>
            </a:pPr>
            <a:endParaRPr lang="en-US" altLang="en-US" b="1" dirty="0">
              <a:solidFill>
                <a:srgbClr val="FF0000"/>
              </a:solidFill>
            </a:endParaRPr>
          </a:p>
          <a:p>
            <a:pPr marL="274320" indent="-274320" algn="just" fontAlgn="auto">
              <a:spcAft>
                <a:spcPts val="0"/>
              </a:spcAft>
              <a:buFont typeface="Wingdings"/>
              <a:buChar char=""/>
              <a:defRPr/>
            </a:pPr>
            <a:r>
              <a:rPr lang="en-US" altLang="en-US" b="1" u="sng" dirty="0">
                <a:solidFill>
                  <a:srgbClr val="FF0000"/>
                </a:solidFill>
              </a:rPr>
              <a:t>Accordingly  tissues are divided  into:  </a:t>
            </a:r>
          </a:p>
          <a:p>
            <a:pPr marL="609600" indent="-609600" algn="just" fontAlgn="auto">
              <a:spcAft>
                <a:spcPts val="0"/>
              </a:spcAft>
              <a:buFontTx/>
              <a:buNone/>
              <a:defRPr/>
            </a:pPr>
            <a:r>
              <a:rPr lang="en-US" altLang="en-US" b="1" dirty="0"/>
              <a:t>  1.</a:t>
            </a:r>
            <a:r>
              <a:rPr lang="en-US" altLang="en-US" dirty="0"/>
              <a:t> </a:t>
            </a:r>
            <a:r>
              <a:rPr lang="en-US" altLang="en-US" b="1" dirty="0"/>
              <a:t>Labile tissues:  Continuously Dividing Tissues.</a:t>
            </a:r>
          </a:p>
          <a:p>
            <a:pPr marL="609600" indent="-609600" algn="just" fontAlgn="auto">
              <a:spcAft>
                <a:spcPts val="0"/>
              </a:spcAft>
              <a:buFontTx/>
              <a:buNone/>
              <a:defRPr/>
            </a:pPr>
            <a:r>
              <a:rPr lang="en-US" altLang="en-US" b="1" dirty="0"/>
              <a:t>  2. Stable Tissues: Quiescent cells.</a:t>
            </a:r>
          </a:p>
          <a:p>
            <a:pPr marL="609600" indent="-609600" algn="just" fontAlgn="auto">
              <a:spcAft>
                <a:spcPts val="0"/>
              </a:spcAft>
              <a:buFontTx/>
              <a:buNone/>
              <a:defRPr/>
            </a:pPr>
            <a:r>
              <a:rPr lang="en-US" altLang="en-US" b="1" dirty="0"/>
              <a:t>  3. Permanent Tissues: Non dividing cells.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D677B79-7B9E-400B-997C-34B98EE30248}"/>
              </a:ext>
            </a:extLst>
          </p:cNvPr>
          <p:cNvSpPr>
            <a:spLocks noGrp="1" noChangeArrowheads="1"/>
          </p:cNvSpPr>
          <p:nvPr>
            <p:ph type="title"/>
          </p:nvPr>
        </p:nvSpPr>
        <p:spPr>
          <a:xfrm>
            <a:off x="0" y="0"/>
            <a:ext cx="9144000" cy="1219200"/>
          </a:xfrm>
        </p:spPr>
        <p:txBody>
          <a:bodyPr/>
          <a:lstStyle/>
          <a:p>
            <a:pPr marL="762000" indent="-762000" fontAlgn="auto">
              <a:spcAft>
                <a:spcPts val="0"/>
              </a:spcAft>
              <a:defRPr/>
            </a:pPr>
            <a:r>
              <a:rPr lang="en-US" sz="2800" b="1" dirty="0">
                <a:solidFill>
                  <a:srgbClr val="FF0000"/>
                </a:solidFill>
              </a:rPr>
              <a:t>1. Labile tissues: Continuously Dividing Tissues</a:t>
            </a:r>
            <a:endParaRPr lang="en-US" sz="2800" dirty="0">
              <a:solidFill>
                <a:srgbClr val="FF0000"/>
              </a:solidFill>
            </a:endParaRPr>
          </a:p>
        </p:txBody>
      </p:sp>
      <p:sp>
        <p:nvSpPr>
          <p:cNvPr id="16387" name="Rectangle 3">
            <a:extLst>
              <a:ext uri="{FF2B5EF4-FFF2-40B4-BE49-F238E27FC236}">
                <a16:creationId xmlns:a16="http://schemas.microsoft.com/office/drawing/2014/main" id="{D026183B-B84B-4135-A871-E1B951AE0D0A}"/>
              </a:ext>
            </a:extLst>
          </p:cNvPr>
          <p:cNvSpPr>
            <a:spLocks noGrp="1" noChangeArrowheads="1"/>
          </p:cNvSpPr>
          <p:nvPr>
            <p:ph sz="quarter" idx="1"/>
          </p:nvPr>
        </p:nvSpPr>
        <p:spPr>
          <a:xfrm>
            <a:off x="0" y="1143000"/>
            <a:ext cx="9144000" cy="5715000"/>
          </a:xfrm>
        </p:spPr>
        <p:txBody>
          <a:bodyPr/>
          <a:lstStyle/>
          <a:p>
            <a:pPr>
              <a:buFontTx/>
              <a:buNone/>
            </a:pPr>
            <a:r>
              <a:rPr lang="en-US" altLang="en-US" b="1"/>
              <a:t>   </a:t>
            </a:r>
            <a:r>
              <a:rPr lang="en-US" altLang="en-US" sz="3200" b="1"/>
              <a:t>Continuously being lost and replaced by: </a:t>
            </a:r>
          </a:p>
          <a:p>
            <a:pPr>
              <a:buFontTx/>
              <a:buNone/>
            </a:pPr>
            <a:r>
              <a:rPr lang="en-US" altLang="en-US" b="1"/>
              <a:t>    1- Maturation from stem cells</a:t>
            </a:r>
          </a:p>
          <a:p>
            <a:pPr>
              <a:buFontTx/>
              <a:buNone/>
            </a:pPr>
            <a:r>
              <a:rPr lang="en-US" altLang="en-US" b="1"/>
              <a:t>    2- Proliferation of mature cells.</a:t>
            </a:r>
            <a:r>
              <a:rPr lang="en-US" altLang="en-US"/>
              <a:t> </a:t>
            </a:r>
          </a:p>
          <a:p>
            <a:pPr>
              <a:buFontTx/>
              <a:buNone/>
            </a:pPr>
            <a:r>
              <a:rPr lang="en-US" altLang="en-US"/>
              <a:t>	</a:t>
            </a:r>
          </a:p>
          <a:p>
            <a:pPr algn="ctr">
              <a:buFontTx/>
              <a:buNone/>
            </a:pPr>
            <a:r>
              <a:rPr lang="en-US" altLang="en-US"/>
              <a:t>	</a:t>
            </a:r>
            <a:r>
              <a:rPr lang="en-US" altLang="en-US" b="1"/>
              <a:t>These tissues can readily regenerate after injury as long as the pool of </a:t>
            </a:r>
            <a:r>
              <a:rPr lang="en-US" altLang="en-US" b="1">
                <a:solidFill>
                  <a:srgbClr val="FF0000"/>
                </a:solidFill>
              </a:rPr>
              <a:t>stem cells </a:t>
            </a:r>
            <a:r>
              <a:rPr lang="en-US" altLang="en-US" b="1"/>
              <a:t>is present.</a:t>
            </a:r>
            <a:r>
              <a:rPr lang="en-US" altLang="en-US"/>
              <a:t> </a:t>
            </a:r>
          </a:p>
          <a:p>
            <a:pPr algn="ctr">
              <a:buFontTx/>
              <a:buNone/>
            </a:pPr>
            <a:r>
              <a:rPr lang="en-US" altLang="en-US" b="1">
                <a:solidFill>
                  <a:srgbClr val="FF0000"/>
                </a:solidFill>
              </a:rPr>
              <a:t>  </a:t>
            </a:r>
            <a:r>
              <a:rPr lang="en-US" altLang="en-US" sz="4400" b="1">
                <a:solidFill>
                  <a:srgbClr val="FF0000"/>
                </a:solidFill>
              </a:rPr>
              <a:t>(Repair by regeneration)</a:t>
            </a:r>
          </a:p>
          <a:p>
            <a:pPr algn="ctr">
              <a:buFontTx/>
              <a:buNone/>
            </a:pPr>
            <a:r>
              <a:rPr lang="en-US" alt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6F730EF-99FF-4886-BB76-917737D345B3}"/>
              </a:ext>
            </a:extLst>
          </p:cNvPr>
          <p:cNvSpPr>
            <a:spLocks noGrp="1" noChangeArrowheads="1"/>
          </p:cNvSpPr>
          <p:nvPr>
            <p:ph type="title"/>
          </p:nvPr>
        </p:nvSpPr>
        <p:spPr>
          <a:xfrm>
            <a:off x="0" y="0"/>
            <a:ext cx="9144000" cy="685800"/>
          </a:xfrm>
        </p:spPr>
        <p:txBody>
          <a:bodyPr>
            <a:normAutofit fontScale="90000"/>
          </a:bodyPr>
          <a:lstStyle/>
          <a:p>
            <a:pPr fontAlgn="auto">
              <a:spcAft>
                <a:spcPts val="0"/>
              </a:spcAft>
              <a:defRPr/>
            </a:pPr>
            <a:r>
              <a:rPr lang="en-US" sz="5400" b="1" dirty="0">
                <a:solidFill>
                  <a:srgbClr val="FF0000"/>
                </a:solidFill>
              </a:rPr>
              <a:t>Stem cells</a:t>
            </a:r>
          </a:p>
        </p:txBody>
      </p:sp>
      <p:sp>
        <p:nvSpPr>
          <p:cNvPr id="17411" name="Rectangle 3">
            <a:extLst>
              <a:ext uri="{FF2B5EF4-FFF2-40B4-BE49-F238E27FC236}">
                <a16:creationId xmlns:a16="http://schemas.microsoft.com/office/drawing/2014/main" id="{382A5524-61FC-456F-8C68-91CC6DFC5EB0}"/>
              </a:ext>
            </a:extLst>
          </p:cNvPr>
          <p:cNvSpPr>
            <a:spLocks noGrp="1" noChangeArrowheads="1"/>
          </p:cNvSpPr>
          <p:nvPr>
            <p:ph sz="quarter" idx="1"/>
          </p:nvPr>
        </p:nvSpPr>
        <p:spPr>
          <a:xfrm>
            <a:off x="0" y="838200"/>
            <a:ext cx="8915400" cy="6019800"/>
          </a:xfrm>
        </p:spPr>
        <p:txBody>
          <a:bodyPr/>
          <a:lstStyle/>
          <a:p>
            <a:r>
              <a:rPr lang="en-US" altLang="en-US" b="1"/>
              <a:t>The original embryonic cells that have the inherent property of proliferation.</a:t>
            </a:r>
            <a:r>
              <a:rPr lang="en-US" altLang="en-US"/>
              <a:t> </a:t>
            </a:r>
          </a:p>
          <a:p>
            <a:endParaRPr lang="en-US" altLang="en-US"/>
          </a:p>
          <a:p>
            <a:r>
              <a:rPr lang="en-US" altLang="en-US" b="1">
                <a:solidFill>
                  <a:srgbClr val="FF0000"/>
                </a:solidFill>
              </a:rPr>
              <a:t>Characterized by:</a:t>
            </a:r>
          </a:p>
          <a:p>
            <a:pPr>
              <a:buFontTx/>
              <a:buNone/>
            </a:pPr>
            <a:r>
              <a:rPr lang="en-US" altLang="en-US" b="1"/>
              <a:t>	1- Prolonged self-renewal capacity. </a:t>
            </a:r>
          </a:p>
          <a:p>
            <a:pPr>
              <a:buFontTx/>
              <a:buNone/>
            </a:pPr>
            <a:r>
              <a:rPr lang="en-US" altLang="en-US" b="1"/>
              <a:t>	2- After cell division, one  cell will differentiate while other cell remain undifferentiated, retaining  their self-renewal capacity.</a:t>
            </a:r>
          </a:p>
          <a:p>
            <a:pPr>
              <a:buFontTx/>
              <a:buNone/>
            </a:pPr>
            <a:r>
              <a:rPr lang="en-US" altLang="en-US" b="1"/>
              <a:t>	3- They have very wide differentiation capabilities, </a:t>
            </a:r>
          </a:p>
          <a:p>
            <a:pPr>
              <a:buFontTx/>
              <a:buNone/>
            </a:pPr>
            <a:r>
              <a:rPr lang="en-US" altLang="en-US" b="1"/>
              <a:t>         being able to generate any cell type.</a:t>
            </a:r>
          </a:p>
          <a:p>
            <a:pPr>
              <a:buFontTx/>
              <a:buNone/>
            </a:pPr>
            <a:r>
              <a:rPr lang="en-US" altLang="en-US" sz="3600" b="1">
                <a:solidFill>
                  <a:srgbClr val="FFFF00"/>
                </a:solidFill>
              </a:rPr>
              <a:t> </a:t>
            </a:r>
            <a:r>
              <a:rPr lang="en-US" altLang="en-US" sz="2800" b="1"/>
              <a:t>(Fat, cartilage, bone, endothelium, muscle)</a:t>
            </a:r>
            <a:r>
              <a:rPr lang="en-US" altLang="en-US" sz="2800"/>
              <a:t> </a:t>
            </a:r>
            <a:r>
              <a:rPr lang="en-US" altLang="en-US" sz="2800" b="1"/>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1913</TotalTime>
  <Words>884</Words>
  <Application>Microsoft Office PowerPoint</Application>
  <PresentationFormat>عرض على الشاشة (4:3)</PresentationFormat>
  <Paragraphs>238</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Oriel</vt:lpstr>
      <vt:lpstr>عرض تقديمي في PowerPoint</vt:lpstr>
      <vt:lpstr>عرض تقديمي في PowerPoint</vt:lpstr>
      <vt:lpstr>Types of Healing</vt:lpstr>
      <vt:lpstr>عرض تقديمي في PowerPoint</vt:lpstr>
      <vt:lpstr>عرض تقديمي في PowerPoint</vt:lpstr>
      <vt:lpstr>عرض تقديمي في PowerPoint</vt:lpstr>
      <vt:lpstr>Proliferative Capacities of Tissues:</vt:lpstr>
      <vt:lpstr>1. Labile tissues: Continuously Dividing Tissues</vt:lpstr>
      <vt:lpstr>Stem cells</vt:lpstr>
      <vt:lpstr>عرض تقديمي في PowerPoint</vt:lpstr>
      <vt:lpstr>Homeostasis </vt:lpstr>
      <vt:lpstr>عرض تقديمي في PowerPoint</vt:lpstr>
      <vt:lpstr>Example of labile tissues</vt:lpstr>
      <vt:lpstr>2. Stable Tissues (Quiescent cells) </vt:lpstr>
      <vt:lpstr>3. Permanent Tissues: (Non dividing cells)</vt:lpstr>
      <vt:lpstr>Cells involved in repair:-</vt:lpstr>
      <vt:lpstr>Control of cell proliferation:</vt:lpstr>
      <vt:lpstr>1. Chemical mediators:- Growth factor </vt:lpstr>
      <vt:lpstr>Mechanism of growth factor action:</vt:lpstr>
      <vt:lpstr>Mechanism of growth factor action:</vt:lpstr>
      <vt:lpstr>2. Extracellular matrix (ECM) and cell-matrix interactions:</vt:lpstr>
      <vt:lpstr>1. Interstitial Matrix</vt:lpstr>
      <vt:lpstr>2. Basement Membrane</vt:lpstr>
      <vt:lpstr>   Components of  extracellular matrix (ECM): Collagens, proteoglycans, and adhesive glycoproteins.  Basement membrane and interstitial ECM differ in general composition and architecture. Both epithelial and mesenchymal cells (e.g., fibroblasts) interact with ECM through integrins.  </vt:lpstr>
      <vt:lpstr>                 Function of the ECM   1- Space filler around the cells. </vt:lpstr>
      <vt:lpstr>Functions of the ECM Con</vt:lpstr>
      <vt:lpstr>Wound healing</vt:lpstr>
      <vt:lpstr>Wound healing</vt:lpstr>
      <vt:lpstr>Two facts</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Hasan faris Salahat</cp:lastModifiedBy>
  <cp:revision>309</cp:revision>
  <cp:lastPrinted>1601-01-01T00:00:00Z</cp:lastPrinted>
  <dcterms:created xsi:type="dcterms:W3CDTF">1601-01-01T00:00:00Z</dcterms:created>
  <dcterms:modified xsi:type="dcterms:W3CDTF">2020-11-08T11:03:08Z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