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notesSlides/notesSlide1.xml" ContentType="application/vnd.openxmlformats-officedocument.presentationml.notesSlide+xml"/>
  <Override PartName="/ppt/media/image14.jpg" ContentType="image/jpeg"/>
  <Override PartName="/ppt/media/image15.jpg" ContentType="image/jpeg"/>
  <Override PartName="/ppt/media/image17.jpg" ContentType="image/jpeg"/>
  <Override PartName="/ppt/media/image18.jpg" ContentType="image/jpeg"/>
  <Override PartName="/ppt/media/image52.jpg" ContentType="image/jpeg"/>
  <Override PartName="/ppt/media/image53.jpg" ContentType="image/jpeg"/>
  <Override PartName="/ppt/media/image5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7" r:id="rId1"/>
  </p:sldMasterIdLst>
  <p:notesMasterIdLst>
    <p:notesMasterId r:id="rId106"/>
  </p:notesMasterIdLst>
  <p:sldIdLst>
    <p:sldId id="256" r:id="rId2"/>
    <p:sldId id="257" r:id="rId3"/>
    <p:sldId id="258" r:id="rId4"/>
    <p:sldId id="259" r:id="rId5"/>
    <p:sldId id="260" r:id="rId6"/>
    <p:sldId id="261" r:id="rId7"/>
    <p:sldId id="262" r:id="rId8"/>
    <p:sldId id="263" r:id="rId9"/>
    <p:sldId id="318" r:id="rId10"/>
    <p:sldId id="333" r:id="rId11"/>
    <p:sldId id="319" r:id="rId12"/>
    <p:sldId id="324" r:id="rId13"/>
    <p:sldId id="334" r:id="rId14"/>
    <p:sldId id="266" r:id="rId15"/>
    <p:sldId id="267" r:id="rId16"/>
    <p:sldId id="268" r:id="rId17"/>
    <p:sldId id="269" r:id="rId18"/>
    <p:sldId id="338" r:id="rId19"/>
    <p:sldId id="322" r:id="rId20"/>
    <p:sldId id="323" r:id="rId21"/>
    <p:sldId id="271" r:id="rId22"/>
    <p:sldId id="272" r:id="rId23"/>
    <p:sldId id="273" r:id="rId24"/>
    <p:sldId id="341" r:id="rId25"/>
    <p:sldId id="275" r:id="rId26"/>
    <p:sldId id="274" r:id="rId27"/>
    <p:sldId id="320" r:id="rId28"/>
    <p:sldId id="321" r:id="rId29"/>
    <p:sldId id="270" r:id="rId30"/>
    <p:sldId id="325" r:id="rId31"/>
    <p:sldId id="343" r:id="rId32"/>
    <p:sldId id="344" r:id="rId33"/>
    <p:sldId id="276" r:id="rId34"/>
    <p:sldId id="277" r:id="rId35"/>
    <p:sldId id="375" r:id="rId36"/>
    <p:sldId id="376" r:id="rId37"/>
    <p:sldId id="377" r:id="rId38"/>
    <p:sldId id="378" r:id="rId39"/>
    <p:sldId id="379" r:id="rId40"/>
    <p:sldId id="380" r:id="rId41"/>
    <p:sldId id="381" r:id="rId42"/>
    <p:sldId id="382" r:id="rId43"/>
    <p:sldId id="383" r:id="rId44"/>
    <p:sldId id="384" r:id="rId45"/>
    <p:sldId id="283" r:id="rId46"/>
    <p:sldId id="350" r:id="rId47"/>
    <p:sldId id="347" r:id="rId48"/>
    <p:sldId id="346" r:id="rId49"/>
    <p:sldId id="348" r:id="rId50"/>
    <p:sldId id="286" r:id="rId51"/>
    <p:sldId id="329" r:id="rId52"/>
    <p:sldId id="287" r:id="rId53"/>
    <p:sldId id="289" r:id="rId54"/>
    <p:sldId id="290" r:id="rId55"/>
    <p:sldId id="330" r:id="rId56"/>
    <p:sldId id="291" r:id="rId57"/>
    <p:sldId id="340" r:id="rId58"/>
    <p:sldId id="353" r:id="rId59"/>
    <p:sldId id="337" r:id="rId60"/>
    <p:sldId id="327" r:id="rId61"/>
    <p:sldId id="332" r:id="rId62"/>
    <p:sldId id="293" r:id="rId63"/>
    <p:sldId id="294" r:id="rId64"/>
    <p:sldId id="297" r:id="rId65"/>
    <p:sldId id="298" r:id="rId66"/>
    <p:sldId id="359" r:id="rId67"/>
    <p:sldId id="295" r:id="rId68"/>
    <p:sldId id="358" r:id="rId69"/>
    <p:sldId id="362" r:id="rId70"/>
    <p:sldId id="365" r:id="rId71"/>
    <p:sldId id="366" r:id="rId72"/>
    <p:sldId id="367" r:id="rId73"/>
    <p:sldId id="368" r:id="rId74"/>
    <p:sldId id="299" r:id="rId75"/>
    <p:sldId id="364" r:id="rId76"/>
    <p:sldId id="363" r:id="rId77"/>
    <p:sldId id="369" r:id="rId78"/>
    <p:sldId id="370" r:id="rId79"/>
    <p:sldId id="371" r:id="rId80"/>
    <p:sldId id="372" r:id="rId81"/>
    <p:sldId id="373" r:id="rId82"/>
    <p:sldId id="296" r:id="rId83"/>
    <p:sldId id="356" r:id="rId84"/>
    <p:sldId id="374" r:id="rId85"/>
    <p:sldId id="360" r:id="rId86"/>
    <p:sldId id="357" r:id="rId87"/>
    <p:sldId id="300" r:id="rId88"/>
    <p:sldId id="301" r:id="rId89"/>
    <p:sldId id="302" r:id="rId90"/>
    <p:sldId id="303" r:id="rId91"/>
    <p:sldId id="304" r:id="rId92"/>
    <p:sldId id="305" r:id="rId93"/>
    <p:sldId id="306" r:id="rId94"/>
    <p:sldId id="307" r:id="rId95"/>
    <p:sldId id="308" r:id="rId96"/>
    <p:sldId id="309" r:id="rId97"/>
    <p:sldId id="310" r:id="rId98"/>
    <p:sldId id="311" r:id="rId99"/>
    <p:sldId id="312" r:id="rId100"/>
    <p:sldId id="313" r:id="rId101"/>
    <p:sldId id="314" r:id="rId102"/>
    <p:sldId id="315" r:id="rId103"/>
    <p:sldId id="316" r:id="rId104"/>
    <p:sldId id="317" r:id="rId10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DE2F8-3B5E-424D-9600-58F92004F48A}">
          <p14:sldIdLst>
            <p14:sldId id="256"/>
            <p14:sldId id="257"/>
            <p14:sldId id="258"/>
            <p14:sldId id="259"/>
            <p14:sldId id="260"/>
            <p14:sldId id="261"/>
            <p14:sldId id="262"/>
            <p14:sldId id="263"/>
            <p14:sldId id="318"/>
            <p14:sldId id="333"/>
            <p14:sldId id="319"/>
            <p14:sldId id="324"/>
            <p14:sldId id="334"/>
            <p14:sldId id="266"/>
            <p14:sldId id="267"/>
            <p14:sldId id="268"/>
            <p14:sldId id="269"/>
            <p14:sldId id="338"/>
            <p14:sldId id="322"/>
            <p14:sldId id="323"/>
            <p14:sldId id="271"/>
            <p14:sldId id="272"/>
            <p14:sldId id="273"/>
            <p14:sldId id="341"/>
            <p14:sldId id="275"/>
            <p14:sldId id="274"/>
            <p14:sldId id="320"/>
            <p14:sldId id="321"/>
            <p14:sldId id="270"/>
            <p14:sldId id="325"/>
            <p14:sldId id="343"/>
            <p14:sldId id="344"/>
            <p14:sldId id="276"/>
            <p14:sldId id="277"/>
            <p14:sldId id="375"/>
            <p14:sldId id="376"/>
            <p14:sldId id="377"/>
            <p14:sldId id="378"/>
            <p14:sldId id="379"/>
            <p14:sldId id="380"/>
            <p14:sldId id="381"/>
            <p14:sldId id="382"/>
            <p14:sldId id="383"/>
            <p14:sldId id="384"/>
            <p14:sldId id="283"/>
            <p14:sldId id="350"/>
            <p14:sldId id="347"/>
            <p14:sldId id="346"/>
            <p14:sldId id="348"/>
            <p14:sldId id="286"/>
            <p14:sldId id="329"/>
            <p14:sldId id="287"/>
            <p14:sldId id="289"/>
            <p14:sldId id="290"/>
            <p14:sldId id="330"/>
            <p14:sldId id="291"/>
            <p14:sldId id="340"/>
            <p14:sldId id="353"/>
            <p14:sldId id="337"/>
            <p14:sldId id="327"/>
            <p14:sldId id="332"/>
            <p14:sldId id="293"/>
            <p14:sldId id="294"/>
            <p14:sldId id="297"/>
            <p14:sldId id="298"/>
            <p14:sldId id="359"/>
            <p14:sldId id="295"/>
            <p14:sldId id="358"/>
            <p14:sldId id="362"/>
            <p14:sldId id="365"/>
            <p14:sldId id="366"/>
            <p14:sldId id="367"/>
            <p14:sldId id="368"/>
            <p14:sldId id="299"/>
            <p14:sldId id="364"/>
            <p14:sldId id="363"/>
            <p14:sldId id="369"/>
            <p14:sldId id="370"/>
            <p14:sldId id="371"/>
            <p14:sldId id="372"/>
            <p14:sldId id="373"/>
            <p14:sldId id="296"/>
            <p14:sldId id="356"/>
            <p14:sldId id="374"/>
            <p14:sldId id="360"/>
            <p14:sldId id="357"/>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5552" autoAdjust="0"/>
  </p:normalViewPr>
  <p:slideViewPr>
    <p:cSldViewPr snapToGrid="0">
      <p:cViewPr>
        <p:scale>
          <a:sx n="77" d="100"/>
          <a:sy n="77" d="100"/>
        </p:scale>
        <p:origin x="-606"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191C9-ECE1-4AA8-9502-F1545EC068AA}"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CBB37-1A78-4928-9073-F1546EA80ED2}" type="slidenum">
              <a:rPr lang="en-US" smtClean="0"/>
              <a:t>‹#›</a:t>
            </a:fld>
            <a:endParaRPr lang="en-US"/>
          </a:p>
        </p:txBody>
      </p:sp>
    </p:spTree>
    <p:extLst>
      <p:ext uri="{BB962C8B-B14F-4D97-AF65-F5344CB8AC3E}">
        <p14:creationId xmlns:p14="http://schemas.microsoft.com/office/powerpoint/2010/main" val="12456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CBB37-1A78-4928-9073-F1546EA80ED2}" type="slidenum">
              <a:rPr lang="en-US" smtClean="0"/>
              <a:t>27</a:t>
            </a:fld>
            <a:endParaRPr lang="en-US"/>
          </a:p>
        </p:txBody>
      </p:sp>
    </p:spTree>
    <p:extLst>
      <p:ext uri="{BB962C8B-B14F-4D97-AF65-F5344CB8AC3E}">
        <p14:creationId xmlns:p14="http://schemas.microsoft.com/office/powerpoint/2010/main" val="279652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246B152-D535-4525-B7C5-AA877F45B5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F1452-2F1F-4987-A513-A39A864EA266}"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246B152-D535-4525-B7C5-AA877F45B5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246B152-D535-4525-B7C5-AA877F45B5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246B152-D535-4525-B7C5-AA877F45B5A2}"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95" name="Title 94"/>
          <p:cNvSpPr>
            <a:spLocks noGrp="1"/>
          </p:cNvSpPr>
          <p:nvPr>
            <p:ph type="title"/>
          </p:nvPr>
        </p:nvSpPr>
        <p:spPr>
          <a:xfrm>
            <a:off x="609600" y="4463568"/>
            <a:ext cx="11074400" cy="1143000"/>
          </a:xfrm>
        </p:spPr>
        <p:txBody>
          <a:bodyPr/>
          <a:lstStyle/>
          <a:p>
            <a:r>
              <a:rPr lang="ar-SA"/>
              <a:t>انقر لتحرير نمط العنوان الرئيسي</a:t>
            </a:r>
            <a:endParaRPr lang="en-US"/>
          </a:p>
        </p:txBody>
      </p:sp>
      <p:sp>
        <p:nvSpPr>
          <p:cNvPr id="2" name="Date Placeholder 1"/>
          <p:cNvSpPr>
            <a:spLocks noGrp="1"/>
          </p:cNvSpPr>
          <p:nvPr>
            <p:ph type="dt" sz="half" idx="10"/>
          </p:nvPr>
        </p:nvSpPr>
        <p:spPr/>
        <p:txBody>
          <a:bodyPr/>
          <a:lstStyle/>
          <a:p>
            <a:fld id="{C246B152-D535-4525-B7C5-AA877F45B5A2}" type="datetimeFigureOut">
              <a:rPr lang="en-US" smtClean="0"/>
              <a:t>2/26/2021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53F1452-2F1F-4987-A513-A39A864EA26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C246B152-D535-4525-B7C5-AA877F45B5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C246B152-D535-4525-B7C5-AA877F45B5A2}"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C246B152-D535-4525-B7C5-AA877F45B5A2}"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B152-D535-4525-B7C5-AA877F45B5A2}"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F1452-2F1F-4987-A513-A39A864EA2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246B152-D535-4525-B7C5-AA877F45B5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F1452-2F1F-4987-A513-A39A864EA266}"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5" name="Date Placeholder 4"/>
          <p:cNvSpPr>
            <a:spLocks noGrp="1"/>
          </p:cNvSpPr>
          <p:nvPr>
            <p:ph type="dt" sz="half" idx="10"/>
          </p:nvPr>
        </p:nvSpPr>
        <p:spPr/>
        <p:txBody>
          <a:bodyPr/>
          <a:lstStyle/>
          <a:p>
            <a:fld id="{C246B152-D535-4525-B7C5-AA877F45B5A2}"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F1452-2F1F-4987-A513-A39A864EA266}"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C246B152-D535-4525-B7C5-AA877F45B5A2}" type="datetimeFigureOut">
              <a:rPr lang="en-US" smtClean="0"/>
              <a:t>2/26/2021</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C53F1452-2F1F-4987-A513-A39A864EA2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68" y="-15143"/>
            <a:ext cx="12296168" cy="6873143"/>
          </a:xfrm>
          <a:prstGeom prst="rect">
            <a:avLst/>
          </a:prstGeom>
        </p:spPr>
      </p:pic>
      <p:sp>
        <p:nvSpPr>
          <p:cNvPr id="2" name="Title 1">
            <a:extLst>
              <a:ext uri="{FF2B5EF4-FFF2-40B4-BE49-F238E27FC236}">
                <a16:creationId xmlns:a16="http://schemas.microsoft.com/office/drawing/2014/main" xmlns="" id="{C6099F9F-838D-40D4-810D-BCB8E663BDB4}"/>
              </a:ext>
            </a:extLst>
          </p:cNvPr>
          <p:cNvSpPr>
            <a:spLocks noGrp="1"/>
          </p:cNvSpPr>
          <p:nvPr>
            <p:ph type="ctrTitle"/>
          </p:nvPr>
        </p:nvSpPr>
        <p:spPr>
          <a:xfrm>
            <a:off x="1524000" y="1146141"/>
            <a:ext cx="9144000" cy="1416120"/>
          </a:xfrm>
        </p:spPr>
        <p:txBody>
          <a:bodyPr/>
          <a:lstStyle/>
          <a:p>
            <a:r>
              <a:rPr lang="en-US" b="1" dirty="0">
                <a:solidFill>
                  <a:schemeClr val="bg1"/>
                </a:solidFill>
              </a:rPr>
              <a:t>SURGICAL JAUNDICE</a:t>
            </a:r>
          </a:p>
        </p:txBody>
      </p:sp>
      <p:sp>
        <p:nvSpPr>
          <p:cNvPr id="3" name="Subtitle 2">
            <a:extLst>
              <a:ext uri="{FF2B5EF4-FFF2-40B4-BE49-F238E27FC236}">
                <a16:creationId xmlns:a16="http://schemas.microsoft.com/office/drawing/2014/main" xmlns="" id="{10A2974E-8522-4094-B1B8-86CFDD6C54C5}"/>
              </a:ext>
            </a:extLst>
          </p:cNvPr>
          <p:cNvSpPr>
            <a:spLocks noGrp="1"/>
          </p:cNvSpPr>
          <p:nvPr>
            <p:ph type="subTitle" idx="1"/>
          </p:nvPr>
        </p:nvSpPr>
        <p:spPr>
          <a:xfrm>
            <a:off x="1524000" y="3273287"/>
            <a:ext cx="9144000" cy="3168456"/>
          </a:xfrm>
        </p:spPr>
        <p:txBody>
          <a:bodyPr>
            <a:normAutofit/>
          </a:bodyPr>
          <a:lstStyle/>
          <a:p>
            <a:r>
              <a:rPr lang="en-US" dirty="0"/>
              <a:t>Presented by :</a:t>
            </a:r>
            <a:br>
              <a:rPr lang="en-US" dirty="0"/>
            </a:br>
            <a:r>
              <a:rPr lang="en-US" dirty="0" err="1"/>
              <a:t>Manar</a:t>
            </a:r>
            <a:r>
              <a:rPr lang="en-US" dirty="0"/>
              <a:t> </a:t>
            </a:r>
            <a:r>
              <a:rPr lang="en-US" dirty="0" err="1"/>
              <a:t>Dwaghreh</a:t>
            </a:r>
            <a:endParaRPr lang="en-US" dirty="0"/>
          </a:p>
          <a:p>
            <a:r>
              <a:rPr lang="en-US" dirty="0"/>
              <a:t>Omar </a:t>
            </a:r>
            <a:r>
              <a:rPr lang="en-US" dirty="0" err="1"/>
              <a:t>Mbideen</a:t>
            </a:r>
            <a:r>
              <a:rPr lang="en-US" dirty="0"/>
              <a:t/>
            </a:r>
            <a:br>
              <a:rPr lang="en-US" dirty="0"/>
            </a:br>
            <a:r>
              <a:rPr lang="en-US" dirty="0" err="1"/>
              <a:t>Rawan</a:t>
            </a:r>
            <a:r>
              <a:rPr lang="en-US" dirty="0"/>
              <a:t> </a:t>
            </a:r>
            <a:r>
              <a:rPr lang="en-US" dirty="0" err="1"/>
              <a:t>Saif</a:t>
            </a:r>
            <a:r>
              <a:rPr lang="en-US" dirty="0"/>
              <a:t> </a:t>
            </a:r>
          </a:p>
          <a:p>
            <a:endParaRPr lang="en-US" dirty="0"/>
          </a:p>
          <a:p>
            <a:endParaRPr lang="en-US" dirty="0"/>
          </a:p>
        </p:txBody>
      </p:sp>
    </p:spTree>
    <p:extLst>
      <p:ext uri="{BB962C8B-B14F-4D97-AF65-F5344CB8AC3E}">
        <p14:creationId xmlns:p14="http://schemas.microsoft.com/office/powerpoint/2010/main" val="372805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09600" y="274638"/>
            <a:ext cx="10972800" cy="986126"/>
          </a:xfrm>
        </p:spPr>
        <p:txBody>
          <a:bodyPr/>
          <a:lstStyle/>
          <a:p>
            <a:pPr algn="ctr"/>
            <a:r>
              <a:rPr lang="en-US" dirty="0"/>
              <a:t>CAUSES OF OBSRUCTIVE JAUNDICE</a:t>
            </a:r>
          </a:p>
        </p:txBody>
      </p:sp>
      <p:sp>
        <p:nvSpPr>
          <p:cNvPr id="3" name="عنصر نائب للمحتوى 2"/>
          <p:cNvSpPr>
            <a:spLocks noGrp="1"/>
          </p:cNvSpPr>
          <p:nvPr>
            <p:ph sz="half" idx="1"/>
          </p:nvPr>
        </p:nvSpPr>
        <p:spPr/>
        <p:txBody>
          <a:bodyPr>
            <a:normAutofit fontScale="40000" lnSpcReduction="20000"/>
          </a:bodyPr>
          <a:lstStyle/>
          <a:p>
            <a:r>
              <a:rPr lang="en-US" sz="5800" dirty="0">
                <a:solidFill>
                  <a:srgbClr val="FFFF00"/>
                </a:solidFill>
              </a:rPr>
              <a:t>Benign</a:t>
            </a:r>
            <a:r>
              <a:rPr lang="en-US" sz="3800" dirty="0">
                <a:solidFill>
                  <a:srgbClr val="FFFF00"/>
                </a:solidFill>
              </a:rPr>
              <a:t>:</a:t>
            </a:r>
          </a:p>
          <a:p>
            <a:r>
              <a:rPr lang="en-US" dirty="0"/>
              <a:t> </a:t>
            </a:r>
            <a:r>
              <a:rPr lang="en-US" sz="5100" dirty="0" err="1"/>
              <a:t>Choledocholithiasis</a:t>
            </a:r>
            <a:endParaRPr lang="en-US" sz="5100" dirty="0"/>
          </a:p>
          <a:p>
            <a:r>
              <a:rPr lang="en-US" sz="5100" dirty="0"/>
              <a:t> </a:t>
            </a:r>
            <a:r>
              <a:rPr lang="en-US" sz="5100" dirty="0" err="1"/>
              <a:t>Mirizzi</a:t>
            </a:r>
            <a:r>
              <a:rPr lang="en-US" sz="5100" dirty="0"/>
              <a:t> syndrome</a:t>
            </a:r>
          </a:p>
          <a:p>
            <a:r>
              <a:rPr lang="en-US" sz="5100" dirty="0"/>
              <a:t> Bile duct stricture</a:t>
            </a:r>
          </a:p>
          <a:p>
            <a:r>
              <a:rPr lang="en-US" sz="5100" dirty="0"/>
              <a:t>• Chronic pancreatitis</a:t>
            </a:r>
          </a:p>
          <a:p>
            <a:r>
              <a:rPr lang="en-US" sz="5100" dirty="0"/>
              <a:t>• Primary </a:t>
            </a:r>
            <a:r>
              <a:rPr lang="en-US" sz="5100" dirty="0" err="1"/>
              <a:t>sclerosing</a:t>
            </a:r>
            <a:r>
              <a:rPr lang="en-US" sz="5100" dirty="0"/>
              <a:t> cholangitis </a:t>
            </a:r>
          </a:p>
          <a:p>
            <a:r>
              <a:rPr lang="en-US" sz="5100" dirty="0"/>
              <a:t>Primary biliary cirrhosis </a:t>
            </a:r>
          </a:p>
          <a:p>
            <a:r>
              <a:rPr lang="en-US" sz="5100" dirty="0"/>
              <a:t>Parasites </a:t>
            </a:r>
          </a:p>
          <a:p>
            <a:r>
              <a:rPr lang="en-US" sz="5100" dirty="0" err="1"/>
              <a:t>Choledochal</a:t>
            </a:r>
            <a:r>
              <a:rPr lang="en-US" sz="5100" dirty="0"/>
              <a:t> cyst</a:t>
            </a:r>
          </a:p>
          <a:p>
            <a:pPr marL="0" indent="0">
              <a:buNone/>
            </a:pPr>
            <a:endParaRPr lang="en-US" sz="3800" dirty="0"/>
          </a:p>
        </p:txBody>
      </p:sp>
      <p:sp>
        <p:nvSpPr>
          <p:cNvPr id="5" name="عنصر نائب للمحتوى 4"/>
          <p:cNvSpPr>
            <a:spLocks noGrp="1"/>
          </p:cNvSpPr>
          <p:nvPr>
            <p:ph sz="half" idx="2"/>
          </p:nvPr>
        </p:nvSpPr>
        <p:spPr>
          <a:xfrm>
            <a:off x="6197600" y="1600201"/>
            <a:ext cx="5384800" cy="4952999"/>
          </a:xfrm>
        </p:spPr>
        <p:txBody>
          <a:bodyPr>
            <a:normAutofit fontScale="40000" lnSpcReduction="20000"/>
          </a:bodyPr>
          <a:lstStyle/>
          <a:p>
            <a:r>
              <a:rPr lang="en-US" sz="5800" dirty="0">
                <a:solidFill>
                  <a:srgbClr val="FFFF00"/>
                </a:solidFill>
              </a:rPr>
              <a:t>Malignant </a:t>
            </a:r>
          </a:p>
          <a:p>
            <a:r>
              <a:rPr lang="en-US" sz="4200" dirty="0"/>
              <a:t> Pancreatic cancer </a:t>
            </a:r>
          </a:p>
          <a:p>
            <a:r>
              <a:rPr lang="en-US" sz="4200" dirty="0"/>
              <a:t> </a:t>
            </a:r>
            <a:r>
              <a:rPr lang="en-US" sz="4200" dirty="0" err="1"/>
              <a:t>Cholangiocarcinoma</a:t>
            </a:r>
            <a:endParaRPr lang="en-US" sz="4200" dirty="0"/>
          </a:p>
          <a:p>
            <a:r>
              <a:rPr lang="en-US" sz="4200" dirty="0"/>
              <a:t>• </a:t>
            </a:r>
            <a:r>
              <a:rPr lang="en-US" sz="4200" dirty="0" err="1"/>
              <a:t>Klatskin</a:t>
            </a:r>
            <a:r>
              <a:rPr lang="en-US" sz="4200" dirty="0"/>
              <a:t> tumor</a:t>
            </a:r>
          </a:p>
          <a:p>
            <a:r>
              <a:rPr lang="en-US" sz="4200" dirty="0"/>
              <a:t> </a:t>
            </a:r>
            <a:r>
              <a:rPr lang="en-US" sz="4200" dirty="0" err="1"/>
              <a:t>Ampullary</a:t>
            </a:r>
            <a:r>
              <a:rPr lang="en-US" sz="4200" dirty="0"/>
              <a:t> cancer</a:t>
            </a:r>
          </a:p>
          <a:p>
            <a:r>
              <a:rPr lang="en-US" sz="4200" dirty="0"/>
              <a:t>Gastric cancer </a:t>
            </a:r>
          </a:p>
          <a:p>
            <a:r>
              <a:rPr lang="en-US" sz="4200" dirty="0" err="1"/>
              <a:t>Hepatoma</a:t>
            </a:r>
            <a:r>
              <a:rPr lang="en-US" sz="4200" dirty="0"/>
              <a:t> </a:t>
            </a:r>
          </a:p>
          <a:p>
            <a:r>
              <a:rPr lang="en-US" sz="4200" dirty="0"/>
              <a:t>Metastatic diseases </a:t>
            </a:r>
          </a:p>
          <a:p>
            <a:endParaRPr lang="en-US" sz="3600" dirty="0"/>
          </a:p>
          <a:p>
            <a:r>
              <a:rPr lang="en-US" sz="5800" dirty="0">
                <a:solidFill>
                  <a:srgbClr val="FFFF00"/>
                </a:solidFill>
              </a:rPr>
              <a:t>Pediatric</a:t>
            </a:r>
            <a:r>
              <a:rPr lang="en-US" sz="3600" dirty="0">
                <a:solidFill>
                  <a:srgbClr val="FFFF00"/>
                </a:solidFill>
              </a:rPr>
              <a:t>:</a:t>
            </a:r>
          </a:p>
          <a:p>
            <a:r>
              <a:rPr lang="en-US" sz="3600" dirty="0"/>
              <a:t> Biliary atresia</a:t>
            </a:r>
          </a:p>
          <a:p>
            <a:r>
              <a:rPr lang="en-US" sz="6700" dirty="0">
                <a:solidFill>
                  <a:srgbClr val="FFFF00"/>
                </a:solidFill>
              </a:rPr>
              <a:t>Iatrogenic</a:t>
            </a:r>
            <a:r>
              <a:rPr lang="en-US" sz="3600" dirty="0"/>
              <a:t>:</a:t>
            </a:r>
          </a:p>
          <a:p>
            <a:r>
              <a:rPr lang="en-US" sz="3600" dirty="0"/>
              <a:t> CBD injury following laparoscopic cholecystectomy</a:t>
            </a:r>
          </a:p>
          <a:p>
            <a:r>
              <a:rPr lang="en-US" sz="3600" dirty="0"/>
              <a:t> Ischemic stricture from cautery or hepatic artery injury</a:t>
            </a:r>
          </a:p>
          <a:p>
            <a:r>
              <a:rPr lang="en-US" sz="3600" dirty="0"/>
              <a:t>Misadventures with surgical clips, retained stones, and</a:t>
            </a:r>
          </a:p>
          <a:p>
            <a:r>
              <a:rPr lang="en-US" sz="3600" dirty="0"/>
              <a:t>inadvertent ischemic insults to the biliary system can result in</a:t>
            </a:r>
          </a:p>
          <a:p>
            <a:r>
              <a:rPr lang="en-US" sz="3600" dirty="0"/>
              <a:t>obstructive jaundice recognized at any time from immediately</a:t>
            </a:r>
          </a:p>
          <a:p>
            <a:r>
              <a:rPr lang="en-US" sz="3600" dirty="0"/>
              <a:t>postoperatively to many years later</a:t>
            </a:r>
          </a:p>
          <a:p>
            <a:endParaRPr lang="en-US" dirty="0"/>
          </a:p>
        </p:txBody>
      </p:sp>
    </p:spTree>
    <p:extLst>
      <p:ext uri="{BB962C8B-B14F-4D97-AF65-F5344CB8AC3E}">
        <p14:creationId xmlns:p14="http://schemas.microsoft.com/office/powerpoint/2010/main" val="22466752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47D96C-1ED8-4647-ACEF-BE54FC200135}"/>
              </a:ext>
            </a:extLst>
          </p:cNvPr>
          <p:cNvSpPr>
            <a:spLocks noGrp="1"/>
          </p:cNvSpPr>
          <p:nvPr>
            <p:ph idx="1"/>
          </p:nvPr>
        </p:nvSpPr>
        <p:spPr>
          <a:xfrm>
            <a:off x="838200" y="795130"/>
            <a:ext cx="10903227" cy="5897218"/>
          </a:xfrm>
        </p:spPr>
        <p:txBody>
          <a:bodyPr/>
          <a:lstStyle/>
          <a:p>
            <a:pPr marL="0" indent="0" algn="ctr">
              <a:buNone/>
            </a:pPr>
            <a:r>
              <a:rPr lang="en-US" b="1" dirty="0"/>
              <a:t>Gallstone</a:t>
            </a:r>
            <a:endParaRPr lang="ar-KW" sz="2400" b="1" dirty="0"/>
          </a:p>
          <a:p>
            <a:pPr algn="l" rtl="0"/>
            <a:r>
              <a:rPr lang="en-US" sz="2400" dirty="0"/>
              <a:t>Adequate biliary sphincterotomy (performed over a well positioned guidewire using a sphincterotome).</a:t>
            </a:r>
          </a:p>
          <a:p>
            <a:pPr algn="l" rtl="0"/>
            <a:r>
              <a:rPr lang="en-US" sz="2400" dirty="0"/>
              <a:t>Most of gallstone less than 1cm in diameter will pass spontaneously but preferred to ensure duct clearance at initial procedure to reduce the risk of inflammation.</a:t>
            </a:r>
          </a:p>
          <a:p>
            <a:pPr algn="l" rtl="0"/>
            <a:r>
              <a:rPr lang="en-US" sz="2400" dirty="0"/>
              <a:t>This can be achieved by using a balloon catheter or by extraction using a wire basket</a:t>
            </a:r>
          </a:p>
          <a:p>
            <a:pPr algn="l" rtl="0"/>
            <a:r>
              <a:rPr lang="en-US" sz="2400" dirty="0"/>
              <a:t>If failed can be crushed using mechanical lithotripsy </a:t>
            </a:r>
          </a:p>
          <a:p>
            <a:pPr algn="l" rtl="0"/>
            <a:r>
              <a:rPr lang="en-US" sz="2400" dirty="0"/>
              <a:t>If failed </a:t>
            </a:r>
            <a:r>
              <a:rPr lang="en-US" sz="2400" dirty="0" err="1"/>
              <a:t>conseder</a:t>
            </a:r>
            <a:r>
              <a:rPr lang="en-US" sz="2400" dirty="0"/>
              <a:t> alternative options include surgery , endoscopically s</a:t>
            </a:r>
            <a:r>
              <a:rPr lang="en-US" dirty="0"/>
              <a:t>hockwaves </a:t>
            </a:r>
          </a:p>
          <a:p>
            <a:pPr marL="0" indent="0" algn="ctr">
              <a:buNone/>
            </a:pPr>
            <a:endParaRPr lang="en-US" b="1" dirty="0"/>
          </a:p>
        </p:txBody>
      </p:sp>
      <p:pic>
        <p:nvPicPr>
          <p:cNvPr id="4" name="Picture 3">
            <a:extLst>
              <a:ext uri="{FF2B5EF4-FFF2-40B4-BE49-F238E27FC236}">
                <a16:creationId xmlns:a16="http://schemas.microsoft.com/office/drawing/2014/main" xmlns="" id="{392CA255-B85E-4BDA-B109-AF1986773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10" y="4359966"/>
            <a:ext cx="4714529" cy="2146853"/>
          </a:xfrm>
          <a:prstGeom prst="rect">
            <a:avLst/>
          </a:prstGeom>
        </p:spPr>
      </p:pic>
    </p:spTree>
    <p:extLst>
      <p:ext uri="{BB962C8B-B14F-4D97-AF65-F5344CB8AC3E}">
        <p14:creationId xmlns:p14="http://schemas.microsoft.com/office/powerpoint/2010/main" val="33573906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8B951C-1C0E-49B5-B901-69985EB98106}"/>
              </a:ext>
            </a:extLst>
          </p:cNvPr>
          <p:cNvSpPr>
            <a:spLocks noGrp="1"/>
          </p:cNvSpPr>
          <p:nvPr>
            <p:ph idx="1"/>
          </p:nvPr>
        </p:nvSpPr>
        <p:spPr>
          <a:xfrm>
            <a:off x="838200" y="477080"/>
            <a:ext cx="10515600" cy="5699885"/>
          </a:xfrm>
        </p:spPr>
        <p:txBody>
          <a:bodyPr/>
          <a:lstStyle/>
          <a:p>
            <a:pPr marL="0" indent="0" algn="ctr">
              <a:buNone/>
            </a:pPr>
            <a:r>
              <a:rPr kumimoji="0" lang="en-US" sz="2700" b="0" i="0" u="none" strike="noStrike" kern="1200" cap="none" spc="0" normalizeH="0" baseline="0" noProof="0" dirty="0">
                <a:ln>
                  <a:noFill/>
                </a:ln>
                <a:solidFill>
                  <a:srgbClr val="90C226"/>
                </a:solidFill>
                <a:effectLst/>
                <a:uLnTx/>
                <a:uFillTx/>
                <a:latin typeface="Trebuchet MS" panose="020B0603020202020204"/>
                <a:ea typeface="+mj-ea"/>
                <a:cs typeface="+mj-cs"/>
              </a:rPr>
              <a:t>Strictures</a:t>
            </a:r>
            <a:endParaRPr kumimoji="0" lang="ar-KW" sz="2700" b="0" i="0" u="none" strike="noStrike" kern="1200" cap="none" spc="0" normalizeH="0" baseline="0" noProof="0" dirty="0">
              <a:ln>
                <a:noFill/>
              </a:ln>
              <a:solidFill>
                <a:srgbClr val="90C226"/>
              </a:solidFill>
              <a:effectLst/>
              <a:uLnTx/>
              <a:uFillTx/>
              <a:latin typeface="Trebuchet MS" panose="020B0603020202020204"/>
              <a:ea typeface="+mj-ea"/>
              <a:cs typeface="+mj-cs"/>
            </a:endParaRPr>
          </a:p>
          <a:p>
            <a:pPr algn="l" rtl="0"/>
            <a:r>
              <a:rPr lang="en-US" dirty="0"/>
              <a:t>Used catheters similar to those used in angioplasty </a:t>
            </a:r>
          </a:p>
          <a:p>
            <a:pPr algn="l" rtl="0"/>
            <a:r>
              <a:rPr lang="en-US" dirty="0"/>
              <a:t>Insert temporary plastic stent in benign strictures ( self expanding metal stents are most commonly used for palliation of malignant biliary obstruction)</a:t>
            </a:r>
          </a:p>
          <a:p>
            <a:pPr marL="0" indent="0" algn="ctr">
              <a:buNone/>
            </a:pPr>
            <a:endParaRPr lang="en-US" dirty="0"/>
          </a:p>
        </p:txBody>
      </p:sp>
      <p:pic>
        <p:nvPicPr>
          <p:cNvPr id="4" name="Picture 3">
            <a:extLst>
              <a:ext uri="{FF2B5EF4-FFF2-40B4-BE49-F238E27FC236}">
                <a16:creationId xmlns:a16="http://schemas.microsoft.com/office/drawing/2014/main" xmlns="" id="{08381D04-C668-4293-B87C-807E3E126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127" y="3544806"/>
            <a:ext cx="5571104" cy="2286307"/>
          </a:xfrm>
          <a:prstGeom prst="rect">
            <a:avLst/>
          </a:prstGeom>
        </p:spPr>
      </p:pic>
    </p:spTree>
    <p:extLst>
      <p:ext uri="{BB962C8B-B14F-4D97-AF65-F5344CB8AC3E}">
        <p14:creationId xmlns:p14="http://schemas.microsoft.com/office/powerpoint/2010/main" val="26280320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B9F5BF-9706-4495-B24C-A62F4CECF482}"/>
              </a:ext>
            </a:extLst>
          </p:cNvPr>
          <p:cNvSpPr>
            <a:spLocks noGrp="1"/>
          </p:cNvSpPr>
          <p:nvPr>
            <p:ph idx="1"/>
          </p:nvPr>
        </p:nvSpPr>
        <p:spPr>
          <a:xfrm>
            <a:off x="838200" y="861391"/>
            <a:ext cx="10515600" cy="5315572"/>
          </a:xfrm>
        </p:spPr>
        <p:txBody>
          <a:bodyPr/>
          <a:lstStyle/>
          <a:p>
            <a:pPr marL="0" indent="0" algn="ctr" rtl="0">
              <a:buNone/>
            </a:pPr>
            <a:r>
              <a:rPr kumimoji="0" lang="en-US" sz="2700" b="1" i="0" u="none" strike="noStrike" kern="1200" cap="none" spc="0" normalizeH="0" baseline="0" noProof="0" dirty="0">
                <a:ln>
                  <a:noFill/>
                </a:ln>
                <a:solidFill>
                  <a:srgbClr val="90C226"/>
                </a:solidFill>
                <a:effectLst/>
                <a:uLnTx/>
                <a:uFillTx/>
                <a:latin typeface="Trebuchet MS" panose="020B0603020202020204"/>
                <a:ea typeface="+mj-ea"/>
                <a:cs typeface="+mj-cs"/>
              </a:rPr>
              <a:t>Complications</a:t>
            </a:r>
            <a:endParaRPr lang="ar-KW" b="1" dirty="0"/>
          </a:p>
          <a:p>
            <a:pPr algn="l" rtl="0"/>
            <a:r>
              <a:rPr lang="en-US" dirty="0"/>
              <a:t>Duodenal perforation </a:t>
            </a:r>
          </a:p>
          <a:p>
            <a:pPr algn="l" rtl="0"/>
            <a:r>
              <a:rPr lang="en-US" dirty="0" err="1"/>
              <a:t>Haemorrhage</a:t>
            </a:r>
            <a:r>
              <a:rPr lang="en-US" dirty="0"/>
              <a:t> after insertion or sphincterotomy </a:t>
            </a:r>
          </a:p>
          <a:p>
            <a:pPr algn="l" rtl="0"/>
            <a:r>
              <a:rPr lang="en-US" dirty="0"/>
              <a:t>Pancreatitis (there is some evidence for the use of periprocedural nitroglycerin or rectal NSAIDs after high risk </a:t>
            </a:r>
            <a:r>
              <a:rPr lang="en-US" dirty="0" err="1"/>
              <a:t>proceder</a:t>
            </a:r>
            <a:r>
              <a:rPr lang="en-US" dirty="0"/>
              <a:t> to prevent this complication)</a:t>
            </a:r>
          </a:p>
          <a:p>
            <a:pPr algn="l" rtl="0"/>
            <a:r>
              <a:rPr lang="en-US" dirty="0"/>
              <a:t>sepsis</a:t>
            </a:r>
          </a:p>
        </p:txBody>
      </p:sp>
    </p:spTree>
    <p:extLst>
      <p:ext uri="{BB962C8B-B14F-4D97-AF65-F5344CB8AC3E}">
        <p14:creationId xmlns:p14="http://schemas.microsoft.com/office/powerpoint/2010/main" val="37487549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44D4240-49F4-4C1B-819F-FC318168F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8971" y="977676"/>
            <a:ext cx="8114059" cy="4902648"/>
          </a:xfrm>
          <a:prstGeom prst="rect">
            <a:avLst/>
          </a:prstGeom>
        </p:spPr>
      </p:pic>
    </p:spTree>
    <p:extLst>
      <p:ext uri="{BB962C8B-B14F-4D97-AF65-F5344CB8AC3E}">
        <p14:creationId xmlns:p14="http://schemas.microsoft.com/office/powerpoint/2010/main" val="39046781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7E3C663-BDA1-4FF7-B9D5-3AEDF782853E}"/>
              </a:ext>
            </a:extLst>
          </p:cNvPr>
          <p:cNvSpPr/>
          <p:nvPr/>
        </p:nvSpPr>
        <p:spPr>
          <a:xfrm>
            <a:off x="5088836" y="2634878"/>
            <a:ext cx="4587675"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TANKE YOU</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026" name="Picture 2" descr="الجراح, الطبيب, جراحة صورة بابوا نيو غينيا">
            <a:extLst>
              <a:ext uri="{FF2B5EF4-FFF2-40B4-BE49-F238E27FC236}">
                <a16:creationId xmlns:a16="http://schemas.microsoft.com/office/drawing/2014/main" xmlns="" id="{58F22871-8578-4E31-B5E5-C81D7BE7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954" y="1139689"/>
            <a:ext cx="3248025" cy="438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7" y="2"/>
            <a:ext cx="10353761" cy="829057"/>
          </a:xfrm>
        </p:spPr>
        <p:txBody>
          <a:bodyPr>
            <a:normAutofit/>
          </a:bodyPr>
          <a:lstStyle/>
          <a:p>
            <a:r>
              <a:rPr lang="en-US" dirty="0"/>
              <a:t>Biliary tract  </a:t>
            </a:r>
          </a:p>
        </p:txBody>
      </p:sp>
      <p:sp>
        <p:nvSpPr>
          <p:cNvPr id="3" name="Content Placeholder 2"/>
          <p:cNvSpPr>
            <a:spLocks noGrp="1"/>
          </p:cNvSpPr>
          <p:nvPr>
            <p:ph idx="1"/>
          </p:nvPr>
        </p:nvSpPr>
        <p:spPr>
          <a:xfrm>
            <a:off x="0" y="597408"/>
            <a:ext cx="6766560" cy="6260592"/>
          </a:xfrm>
        </p:spPr>
        <p:txBody>
          <a:bodyPr>
            <a:normAutofit lnSpcReduction="10000"/>
          </a:bodyPr>
          <a:lstStyle/>
          <a:p>
            <a:r>
              <a:rPr lang="en-US" dirty="0">
                <a:effectLst/>
              </a:rPr>
              <a:t> Bile is the exocrine secretion of the liver and is produced continuously by hepatocytes. It contains cholesterol and waste products, such as bilirubin and bile salts, which aid in the digestion of fats. Half the bile produced runs directly from the liver into the duodenum via a system of ducts, ultimately draining into the common bile duct (CBD). The remaining 50% is stored in the gallbladder. In response to a meal, this bile is released from the gallbladder via the cystic duct, which joins the hepatic ducts from the liver to form the CBD. The CBD runs in the </a:t>
            </a:r>
            <a:r>
              <a:rPr lang="en-US" dirty="0" err="1">
                <a:effectLst/>
              </a:rPr>
              <a:t>hepatodudoenal</a:t>
            </a:r>
            <a:r>
              <a:rPr lang="en-US" dirty="0">
                <a:effectLst/>
              </a:rPr>
              <a:t> ligament and then courses through the head of the pancreas for approximately 2 cm; it joins the terminal part of the pancreatic duct to form the ampulla of </a:t>
            </a:r>
            <a:r>
              <a:rPr lang="en-US" dirty="0" err="1">
                <a:effectLst/>
              </a:rPr>
              <a:t>Vater</a:t>
            </a:r>
            <a:r>
              <a:rPr lang="en-US" dirty="0">
                <a:effectLst/>
              </a:rPr>
              <a:t> before passing through the papilla of </a:t>
            </a:r>
            <a:r>
              <a:rPr lang="en-US" dirty="0" err="1">
                <a:effectLst/>
              </a:rPr>
              <a:t>Vater</a:t>
            </a:r>
            <a:r>
              <a:rPr lang="en-US" dirty="0">
                <a:effectLst/>
              </a:rPr>
              <a:t> into the duodenum</a:t>
            </a:r>
            <a:endParaRPr lang="en-US" dirty="0"/>
          </a:p>
        </p:txBody>
      </p:sp>
      <p:pic>
        <p:nvPicPr>
          <p:cNvPr id="4" name="Picture 3"/>
          <p:cNvPicPr>
            <a:picLocks noChangeAspect="1"/>
          </p:cNvPicPr>
          <p:nvPr/>
        </p:nvPicPr>
        <p:blipFill>
          <a:blip r:embed="rId2"/>
          <a:stretch>
            <a:fillRect/>
          </a:stretch>
        </p:blipFill>
        <p:spPr>
          <a:xfrm>
            <a:off x="6747164" y="568037"/>
            <a:ext cx="5115532" cy="6113180"/>
          </a:xfrm>
          <a:prstGeom prst="rect">
            <a:avLst/>
          </a:prstGeom>
        </p:spPr>
      </p:pic>
    </p:spTree>
    <p:extLst>
      <p:ext uri="{BB962C8B-B14F-4D97-AF65-F5344CB8AC3E}">
        <p14:creationId xmlns:p14="http://schemas.microsoft.com/office/powerpoint/2010/main" val="300325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382"/>
            <a:ext cx="10972800" cy="554182"/>
          </a:xfrm>
        </p:spPr>
        <p:txBody>
          <a:bodyPr>
            <a:normAutofit fontScale="90000"/>
          </a:bodyPr>
          <a:lstStyle/>
          <a:p>
            <a:r>
              <a:rPr lang="en-US" dirty="0"/>
              <a:t>Types of gallstones  </a:t>
            </a:r>
          </a:p>
        </p:txBody>
      </p:sp>
      <p:sp>
        <p:nvSpPr>
          <p:cNvPr id="3" name="Content Placeholder 2"/>
          <p:cNvSpPr>
            <a:spLocks noGrp="1"/>
          </p:cNvSpPr>
          <p:nvPr>
            <p:ph idx="1"/>
          </p:nvPr>
        </p:nvSpPr>
        <p:spPr>
          <a:xfrm>
            <a:off x="360218" y="847287"/>
            <a:ext cx="5929746" cy="4975784"/>
          </a:xfrm>
        </p:spPr>
        <p:txBody>
          <a:bodyPr>
            <a:normAutofit/>
          </a:bodyPr>
          <a:lstStyle/>
          <a:p>
            <a:pPr marL="0" indent="0">
              <a:buNone/>
            </a:pPr>
            <a:r>
              <a:rPr lang="en-US" dirty="0"/>
              <a:t>1-pure cholesterol </a:t>
            </a:r>
            <a:br>
              <a:rPr lang="en-US" dirty="0"/>
            </a:br>
            <a:r>
              <a:rPr lang="en-US" dirty="0"/>
              <a:t>2- pure pigment(BLACK /BROWN)</a:t>
            </a:r>
            <a:br>
              <a:rPr lang="en-US" dirty="0"/>
            </a:br>
            <a:r>
              <a:rPr lang="en-US" dirty="0"/>
              <a:t>3-mixed </a:t>
            </a:r>
            <a:endParaRPr lang="en-US" dirty="0"/>
          </a:p>
        </p:txBody>
      </p:sp>
      <p:pic>
        <p:nvPicPr>
          <p:cNvPr id="4" name="Picture 3"/>
          <p:cNvPicPr>
            <a:picLocks noChangeAspect="1"/>
          </p:cNvPicPr>
          <p:nvPr/>
        </p:nvPicPr>
        <p:blipFill>
          <a:blip r:embed="rId2"/>
          <a:stretch>
            <a:fillRect/>
          </a:stretch>
        </p:blipFill>
        <p:spPr>
          <a:xfrm>
            <a:off x="7057206" y="3620530"/>
            <a:ext cx="4138015" cy="2681416"/>
          </a:xfrm>
          <a:prstGeom prst="rect">
            <a:avLst/>
          </a:prstGeom>
        </p:spPr>
      </p:pic>
      <p:pic>
        <p:nvPicPr>
          <p:cNvPr id="5" name="Picture 4"/>
          <p:cNvPicPr>
            <a:picLocks noChangeAspect="1"/>
          </p:cNvPicPr>
          <p:nvPr/>
        </p:nvPicPr>
        <p:blipFill>
          <a:blip r:embed="rId3"/>
          <a:stretch>
            <a:fillRect/>
          </a:stretch>
        </p:blipFill>
        <p:spPr>
          <a:xfrm>
            <a:off x="7302844" y="805653"/>
            <a:ext cx="3355286" cy="2543027"/>
          </a:xfrm>
          <a:prstGeom prst="rect">
            <a:avLst/>
          </a:prstGeom>
        </p:spPr>
      </p:pic>
    </p:spTree>
    <p:extLst>
      <p:ext uri="{BB962C8B-B14F-4D97-AF65-F5344CB8AC3E}">
        <p14:creationId xmlns:p14="http://schemas.microsoft.com/office/powerpoint/2010/main" val="31208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792162"/>
          </a:xfrm>
        </p:spPr>
        <p:txBody>
          <a:bodyPr/>
          <a:lstStyle/>
          <a:p>
            <a:pPr algn="ctr"/>
            <a:r>
              <a:rPr lang="en-US" dirty="0"/>
              <a:t>RISK FACTORS</a:t>
            </a:r>
          </a:p>
        </p:txBody>
      </p:sp>
      <p:sp>
        <p:nvSpPr>
          <p:cNvPr id="3" name="عنصر نائب للمحتوى 2"/>
          <p:cNvSpPr>
            <a:spLocks noGrp="1"/>
          </p:cNvSpPr>
          <p:nvPr>
            <p:ph idx="1"/>
          </p:nvPr>
        </p:nvSpPr>
        <p:spPr>
          <a:xfrm>
            <a:off x="609600" y="387926"/>
            <a:ext cx="10972800" cy="6262255"/>
          </a:xfrm>
        </p:spPr>
        <p:txBody>
          <a:bodyPr>
            <a:normAutofit fontScale="85000" lnSpcReduction="20000"/>
          </a:bodyPr>
          <a:lstStyle/>
          <a:p>
            <a:pPr marL="0" indent="0">
              <a:buNone/>
            </a:pPr>
            <a:endParaRPr lang="en-US" dirty="0"/>
          </a:p>
          <a:p>
            <a:endParaRPr lang="en-US" dirty="0"/>
          </a:p>
          <a:p>
            <a:r>
              <a:rPr lang="en-US" dirty="0"/>
              <a:t>women who have been pregnant</a:t>
            </a:r>
          </a:p>
          <a:p>
            <a:r>
              <a:rPr lang="en-US" dirty="0"/>
              <a:t>family history</a:t>
            </a:r>
          </a:p>
          <a:p>
            <a:r>
              <a:rPr lang="en-US" dirty="0"/>
              <a:t>people who have recently lost lots of weight</a:t>
            </a:r>
          </a:p>
          <a:p>
            <a:r>
              <a:rPr lang="en-US" dirty="0"/>
              <a:t>intentionally losing weight rapidly and then regaining it may increase men’s risk for gallstones later in life</a:t>
            </a:r>
          </a:p>
          <a:p>
            <a:r>
              <a:rPr lang="en-US" dirty="0"/>
              <a:t>women taking oral contraceptives</a:t>
            </a:r>
          </a:p>
          <a:p>
            <a:r>
              <a:rPr lang="en-US" dirty="0"/>
              <a:t>being sedentary</a:t>
            </a:r>
          </a:p>
          <a:p>
            <a:r>
              <a:rPr lang="en-US" dirty="0"/>
              <a:t>women undergoing high-dose estrogen therapy</a:t>
            </a:r>
          </a:p>
          <a:p>
            <a:r>
              <a:rPr lang="en-US" dirty="0"/>
              <a:t>people with a close relative who has had gallstones</a:t>
            </a:r>
          </a:p>
          <a:p>
            <a:r>
              <a:rPr lang="en-US" dirty="0"/>
              <a:t>a study revealed that a gene variant significantly increases the risk of developing gallstones</a:t>
            </a:r>
          </a:p>
          <a:p>
            <a:r>
              <a:rPr lang="en-US" dirty="0"/>
              <a:t>people whose intake of dietary fat is high</a:t>
            </a:r>
          </a:p>
          <a:p>
            <a:r>
              <a:rPr lang="en-US" dirty="0"/>
              <a:t>twice as many women get gallstones than men</a:t>
            </a:r>
          </a:p>
          <a:p>
            <a:r>
              <a:rPr lang="en-US" dirty="0"/>
              <a:t>people over 60 years of age</a:t>
            </a:r>
          </a:p>
          <a:p>
            <a:r>
              <a:rPr lang="en-US" dirty="0"/>
              <a:t>native American Indians</a:t>
            </a:r>
          </a:p>
          <a:p>
            <a:r>
              <a:rPr lang="en-US" dirty="0"/>
              <a:t>people who take cholesterol-lowering drugs called statins</a:t>
            </a:r>
          </a:p>
          <a:p>
            <a:r>
              <a:rPr lang="en-US" dirty="0"/>
              <a:t>people with diabetes</a:t>
            </a:r>
          </a:p>
          <a:p>
            <a:r>
              <a:rPr lang="en-US" dirty="0"/>
              <a:t>Additionally, hormone replacement therapy (HRT) for women during the menopause is linked to a higher risk of gallbladder problems</a:t>
            </a:r>
          </a:p>
        </p:txBody>
      </p:sp>
    </p:spTree>
    <p:extLst>
      <p:ext uri="{BB962C8B-B14F-4D97-AF65-F5344CB8AC3E}">
        <p14:creationId xmlns:p14="http://schemas.microsoft.com/office/powerpoint/2010/main" val="82241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FC8E6E-28E2-4B6C-B0B9-CB093C2D296B}"/>
              </a:ext>
            </a:extLst>
          </p:cNvPr>
          <p:cNvSpPr>
            <a:spLocks noGrp="1"/>
          </p:cNvSpPr>
          <p:nvPr>
            <p:ph idx="1"/>
          </p:nvPr>
        </p:nvSpPr>
        <p:spPr>
          <a:xfrm>
            <a:off x="838200" y="885371"/>
            <a:ext cx="10515600" cy="5291592"/>
          </a:xfrm>
        </p:spPr>
        <p:txBody>
          <a:bodyPr>
            <a:normAutofit fontScale="85000" lnSpcReduction="20000"/>
          </a:bodyPr>
          <a:lstStyle/>
          <a:p>
            <a:pPr marL="0" lvl="0" indent="0">
              <a:lnSpc>
                <a:spcPct val="115000"/>
              </a:lnSpc>
              <a:spcBef>
                <a:spcPts val="0"/>
              </a:spcBef>
              <a:buClr>
                <a:srgbClr val="000000"/>
              </a:buClr>
              <a:buSzPts val="2400"/>
              <a:buNone/>
            </a:pPr>
            <a:r>
              <a:rPr lang="en-US" sz="2800" dirty="0"/>
              <a:t>    DEFINITION: STONES INSIDE THE COMMON BILE DUCT AND BILLIARY TREE. </a:t>
            </a:r>
            <a:br>
              <a:rPr lang="en-US" sz="2800" dirty="0"/>
            </a:br>
            <a:r>
              <a:rPr lang="en-US" sz="2800" dirty="0"/>
              <a:t>   It is an Important Cause for developing Obstructive Jaundice</a:t>
            </a:r>
            <a:br>
              <a:rPr lang="en-US" sz="2800" dirty="0"/>
            </a:br>
            <a:r>
              <a:rPr lang="en-US" sz="4700" dirty="0">
                <a:solidFill>
                  <a:srgbClr val="FFFF00"/>
                </a:solidFill>
              </a:rPr>
              <a:t>classification </a:t>
            </a:r>
            <a:r>
              <a:rPr lang="en-US" sz="2800" dirty="0"/>
              <a:t/>
            </a:r>
            <a:br>
              <a:rPr lang="en-US" sz="2800" dirty="0"/>
            </a:br>
            <a:r>
              <a:rPr lang="en-US" sz="2800" dirty="0"/>
              <a:t> </a:t>
            </a:r>
            <a:r>
              <a:rPr lang="en-US" sz="2800" dirty="0">
                <a:solidFill>
                  <a:srgbClr val="FFFF00"/>
                </a:solidFill>
              </a:rPr>
              <a:t>1.</a:t>
            </a:r>
            <a:r>
              <a:rPr lang="en-US" sz="2800" dirty="0"/>
              <a:t>PRIMARY: Formed in CBD and biliary tree itself it is rare type </a:t>
            </a:r>
            <a:br>
              <a:rPr lang="en-US" sz="2800" dirty="0"/>
            </a:br>
            <a:r>
              <a:rPr lang="en-US" sz="2800" dirty="0"/>
              <a:t>These stones are characteristically pigmented stones,</a:t>
            </a:r>
          </a:p>
          <a:p>
            <a:pPr marL="0" lvl="0" indent="0">
              <a:lnSpc>
                <a:spcPct val="115000"/>
              </a:lnSpc>
              <a:spcBef>
                <a:spcPts val="0"/>
              </a:spcBef>
              <a:buClr>
                <a:srgbClr val="000000"/>
              </a:buClr>
              <a:buSzPts val="2400"/>
              <a:buNone/>
            </a:pPr>
            <a:r>
              <a:rPr lang="en-US" sz="2800" dirty="0"/>
              <a:t>which form de novo as a result of bactericidal action on calcium </a:t>
            </a:r>
            <a:r>
              <a:rPr lang="en-US" sz="2800" dirty="0" err="1"/>
              <a:t>bilirubinate</a:t>
            </a:r>
            <a:r>
              <a:rPr lang="en-US" sz="2800" dirty="0"/>
              <a:t>, thus</a:t>
            </a:r>
          </a:p>
          <a:p>
            <a:pPr marL="0" lvl="0" indent="0">
              <a:lnSpc>
                <a:spcPct val="115000"/>
              </a:lnSpc>
              <a:spcBef>
                <a:spcPts val="0"/>
              </a:spcBef>
              <a:buClr>
                <a:srgbClr val="000000"/>
              </a:buClr>
              <a:buSzPts val="2400"/>
              <a:buNone/>
            </a:pPr>
            <a:r>
              <a:rPr lang="en-US" sz="2800" dirty="0"/>
              <a:t>producing a soft brown-pigmented stones or mixed type stones. </a:t>
            </a:r>
            <a:br>
              <a:rPr lang="en-US" sz="2800" dirty="0"/>
            </a:br>
            <a:r>
              <a:rPr lang="en-US" sz="2800" dirty="0"/>
              <a:t> Multiple, often sludge like, extends into hepatic duct.</a:t>
            </a:r>
            <a:endParaRPr lang="en-US" sz="2800" dirty="0">
              <a:latin typeface="Montserrat"/>
              <a:ea typeface="Montserrat"/>
              <a:cs typeface="Montserrat"/>
              <a:sym typeface="Montserrat"/>
            </a:endParaRPr>
          </a:p>
          <a:p>
            <a:pPr marL="0" lvl="0" indent="0">
              <a:lnSpc>
                <a:spcPct val="115000"/>
              </a:lnSpc>
              <a:spcBef>
                <a:spcPts val="0"/>
              </a:spcBef>
              <a:buClr>
                <a:srgbClr val="000000"/>
              </a:buClr>
              <a:buSzPts val="2400"/>
              <a:buNone/>
            </a:pPr>
            <a:r>
              <a:rPr lang="en-US" sz="2800" dirty="0">
                <a:latin typeface="Montserrat"/>
                <a:ea typeface="Montserrat"/>
                <a:cs typeface="Montserrat"/>
                <a:sym typeface="Montserrat"/>
              </a:rPr>
              <a:t>Primary choledocholithiasis are mainly caused by stasis of bile in the ducts </a:t>
            </a:r>
          </a:p>
          <a:p>
            <a:pPr marL="0" lvl="0" indent="0">
              <a:lnSpc>
                <a:spcPct val="115000"/>
              </a:lnSpc>
              <a:spcBef>
                <a:spcPts val="0"/>
              </a:spcBef>
              <a:buClr>
                <a:srgbClr val="000000"/>
              </a:buClr>
              <a:buSzPts val="2400"/>
              <a:buNone/>
            </a:pPr>
            <a:r>
              <a:rPr lang="en-US" sz="2800" dirty="0">
                <a:latin typeface="Montserrat"/>
                <a:ea typeface="Montserrat"/>
                <a:cs typeface="Montserrat"/>
                <a:sym typeface="Montserrat"/>
              </a:rPr>
              <a:t>patient's at risk : </a:t>
            </a:r>
          </a:p>
          <a:p>
            <a:pPr marL="457200" lvl="0" indent="-381000">
              <a:lnSpc>
                <a:spcPct val="115000"/>
              </a:lnSpc>
              <a:spcBef>
                <a:spcPts val="0"/>
              </a:spcBef>
              <a:buClr>
                <a:schemeClr val="dk1"/>
              </a:buClr>
              <a:buSzPts val="2400"/>
              <a:buFont typeface="Montserrat"/>
              <a:buChar char="●"/>
            </a:pPr>
            <a:r>
              <a:rPr lang="en-US" sz="2800" dirty="0">
                <a:latin typeface="Montserrat"/>
                <a:ea typeface="Montserrat"/>
                <a:cs typeface="Montserrat"/>
                <a:sym typeface="Montserrat"/>
              </a:rPr>
              <a:t>patients with cystic fibrosis</a:t>
            </a:r>
          </a:p>
          <a:p>
            <a:pPr marL="457200" lvl="0" indent="-381000">
              <a:lnSpc>
                <a:spcPct val="115000"/>
              </a:lnSpc>
              <a:spcBef>
                <a:spcPts val="0"/>
              </a:spcBef>
              <a:buClr>
                <a:schemeClr val="dk1"/>
              </a:buClr>
              <a:buSzPts val="2400"/>
              <a:buFont typeface="Montserrat"/>
              <a:buChar char="●"/>
            </a:pPr>
            <a:r>
              <a:rPr lang="en-US" sz="2800" dirty="0">
                <a:latin typeface="Montserrat"/>
                <a:ea typeface="Montserrat"/>
                <a:cs typeface="Montserrat"/>
                <a:sym typeface="Montserrat"/>
              </a:rPr>
              <a:t>Older adults with large bile ducts </a:t>
            </a:r>
          </a:p>
          <a:p>
            <a:pPr marL="457200" lvl="0" indent="-381000">
              <a:lnSpc>
                <a:spcPct val="115000"/>
              </a:lnSpc>
              <a:spcBef>
                <a:spcPts val="0"/>
              </a:spcBef>
              <a:buClr>
                <a:schemeClr val="dk1"/>
              </a:buClr>
              <a:buSzPts val="2400"/>
              <a:buFont typeface="Montserrat"/>
              <a:buChar char="●"/>
            </a:pPr>
            <a:r>
              <a:rPr lang="en-US" sz="2800" dirty="0">
                <a:latin typeface="Montserrat"/>
                <a:ea typeface="Montserrat"/>
                <a:cs typeface="Montserrat"/>
                <a:sym typeface="Montserrat"/>
              </a:rPr>
              <a:t>periampullary diverticula </a:t>
            </a:r>
          </a:p>
          <a:p>
            <a:pPr marL="457200" lvl="0" indent="-381000">
              <a:lnSpc>
                <a:spcPct val="115000"/>
              </a:lnSpc>
              <a:spcBef>
                <a:spcPts val="0"/>
              </a:spcBef>
              <a:buClr>
                <a:schemeClr val="dk1"/>
              </a:buClr>
              <a:buSzPts val="2400"/>
              <a:buFont typeface="Montserrat"/>
              <a:buChar char="●"/>
            </a:pPr>
            <a:r>
              <a:rPr lang="en-US" sz="2800" dirty="0">
                <a:latin typeface="Montserrat"/>
                <a:ea typeface="Montserrat"/>
                <a:cs typeface="Montserrat"/>
                <a:sym typeface="Montserrat"/>
              </a:rPr>
              <a:t>Patients with recurrent or persistent infection involving the biliary system </a:t>
            </a:r>
          </a:p>
        </p:txBody>
      </p:sp>
      <p:sp>
        <p:nvSpPr>
          <p:cNvPr id="4" name="TextBox 3"/>
          <p:cNvSpPr txBox="1"/>
          <p:nvPr/>
        </p:nvSpPr>
        <p:spPr>
          <a:xfrm>
            <a:off x="2645664" y="341378"/>
            <a:ext cx="6217920" cy="584775"/>
          </a:xfrm>
          <a:prstGeom prst="rect">
            <a:avLst/>
          </a:prstGeom>
          <a:noFill/>
        </p:spPr>
        <p:txBody>
          <a:bodyPr wrap="square" rtlCol="0">
            <a:spAutoFit/>
          </a:bodyPr>
          <a:lstStyle/>
          <a:p>
            <a:pPr algn="ctr"/>
            <a:r>
              <a:rPr lang="en-US" sz="3200" dirty="0">
                <a:solidFill>
                  <a:srgbClr val="FFFF00"/>
                </a:solidFill>
                <a:latin typeface="Montserrat"/>
                <a:ea typeface="Montserrat"/>
                <a:cs typeface="Montserrat"/>
                <a:sym typeface="Montserrat"/>
              </a:rPr>
              <a:t>choledocholithiasis</a:t>
            </a:r>
            <a:endParaRPr lang="en-US" sz="3200" dirty="0">
              <a:solidFill>
                <a:srgbClr val="FFFF00"/>
              </a:solidFill>
            </a:endParaRPr>
          </a:p>
        </p:txBody>
      </p:sp>
    </p:spTree>
    <p:extLst>
      <p:ext uri="{BB962C8B-B14F-4D97-AF65-F5344CB8AC3E}">
        <p14:creationId xmlns:p14="http://schemas.microsoft.com/office/powerpoint/2010/main" val="43809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BFFB94-42FE-4AA3-8E6F-86AC91F57898}"/>
              </a:ext>
            </a:extLst>
          </p:cNvPr>
          <p:cNvSpPr>
            <a:spLocks noGrp="1"/>
          </p:cNvSpPr>
          <p:nvPr>
            <p:ph idx="1"/>
          </p:nvPr>
        </p:nvSpPr>
        <p:spPr>
          <a:xfrm>
            <a:off x="838201" y="754743"/>
            <a:ext cx="7173036" cy="5699066"/>
          </a:xfrm>
        </p:spPr>
        <p:txBody>
          <a:bodyPr>
            <a:normAutofit/>
          </a:bodyPr>
          <a:lstStyle/>
          <a:p>
            <a:pPr>
              <a:buFont typeface="Wingdings" panose="05000000000000000000" pitchFamily="2" charset="2"/>
              <a:buChar char="v"/>
            </a:pPr>
            <a:r>
              <a:rPr lang="en-US" sz="2800" dirty="0">
                <a:solidFill>
                  <a:srgbClr val="FFFF00"/>
                </a:solidFill>
              </a:rPr>
              <a:t>2.</a:t>
            </a:r>
            <a:r>
              <a:rPr lang="en-US" sz="2800" dirty="0"/>
              <a:t>Secondary: They are from gallbladder (gall stones), pass through Cystic Duct to CBD. Here CBD &amp; biliary tree are otherwise normal. It Is Common type </a:t>
            </a:r>
          </a:p>
          <a:p>
            <a:pPr>
              <a:buFont typeface="Wingdings" panose="05000000000000000000" pitchFamily="2" charset="2"/>
              <a:buChar char="v"/>
            </a:pPr>
            <a:r>
              <a:rPr lang="en-US" sz="2800" dirty="0"/>
              <a:t>Black pigment stones/cholesterol stones (75% are cholesterol &amp; 15% are pigment stones)</a:t>
            </a:r>
          </a:p>
          <a:p>
            <a:pPr>
              <a:buFont typeface="Wingdings" panose="05000000000000000000" pitchFamily="2" charset="2"/>
              <a:buChar char="v"/>
            </a:pPr>
            <a:r>
              <a:rPr lang="en-US" sz="2800" dirty="0"/>
              <a:t> 15% of gall stone disease</a:t>
            </a:r>
          </a:p>
          <a:p>
            <a:pPr>
              <a:buFont typeface="Wingdings" panose="05000000000000000000" pitchFamily="2" charset="2"/>
              <a:buChar char="v"/>
            </a:pPr>
            <a:r>
              <a:rPr lang="en-US" sz="2800" dirty="0"/>
              <a:t> Secondary stones are better and easier to manage than primary stones</a:t>
            </a:r>
          </a:p>
          <a:p>
            <a:pPr>
              <a:buFont typeface="Wingdings" panose="05000000000000000000" pitchFamily="2" charset="2"/>
              <a:buChar char="v"/>
            </a:pPr>
            <a:r>
              <a:rPr lang="en-US" sz="2800" dirty="0"/>
              <a:t> Commonly gall stones get impacted in </a:t>
            </a:r>
            <a:r>
              <a:rPr lang="en-US" sz="2800" dirty="0" err="1"/>
              <a:t>supraduodenal</a:t>
            </a:r>
            <a:r>
              <a:rPr lang="en-US" sz="2800" dirty="0"/>
              <a:t> portion of the CBD.</a:t>
            </a:r>
          </a:p>
        </p:txBody>
      </p:sp>
      <p:pic>
        <p:nvPicPr>
          <p:cNvPr id="2" name="Picture 1"/>
          <p:cNvPicPr>
            <a:picLocks noChangeAspect="1"/>
          </p:cNvPicPr>
          <p:nvPr/>
        </p:nvPicPr>
        <p:blipFill>
          <a:blip r:embed="rId2"/>
          <a:stretch>
            <a:fillRect/>
          </a:stretch>
        </p:blipFill>
        <p:spPr>
          <a:xfrm>
            <a:off x="7952509" y="259307"/>
            <a:ext cx="3879273" cy="6434920"/>
          </a:xfrm>
          <a:prstGeom prst="rect">
            <a:avLst/>
          </a:prstGeom>
        </p:spPr>
      </p:pic>
    </p:spTree>
    <p:extLst>
      <p:ext uri="{BB962C8B-B14F-4D97-AF65-F5344CB8AC3E}">
        <p14:creationId xmlns:p14="http://schemas.microsoft.com/office/powerpoint/2010/main" val="419026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E282BE-9A0A-4AA7-AF02-CFDB90CF6437}"/>
              </a:ext>
            </a:extLst>
          </p:cNvPr>
          <p:cNvSpPr>
            <a:spLocks noGrp="1"/>
          </p:cNvSpPr>
          <p:nvPr>
            <p:ph idx="1"/>
          </p:nvPr>
        </p:nvSpPr>
        <p:spPr>
          <a:xfrm>
            <a:off x="838200" y="925555"/>
            <a:ext cx="10515600" cy="5793900"/>
          </a:xfrm>
        </p:spPr>
        <p:txBody>
          <a:bodyPr>
            <a:normAutofit lnSpcReduction="10000"/>
          </a:bodyPr>
          <a:lstStyle/>
          <a:p>
            <a:pPr marL="0" indent="0">
              <a:buNone/>
            </a:pPr>
            <a:r>
              <a:rPr lang="en-US" dirty="0"/>
              <a:t> 50% asymptomatic , When symptomatic, the presentation  can vary between mild biliary colic to fulminant sepsis from acute cholangitis, biliary pancreatitis, or hepatic abscesses</a:t>
            </a:r>
          </a:p>
          <a:p>
            <a:pPr>
              <a:buFont typeface="Wingdings" panose="05000000000000000000" pitchFamily="2" charset="2"/>
              <a:buChar char="v"/>
            </a:pPr>
            <a:r>
              <a:rPr lang="en-US" dirty="0"/>
              <a:t> Biliary colic due to the increased pressure that develops within the obstructed bile</a:t>
            </a:r>
          </a:p>
          <a:p>
            <a:pPr marL="0" indent="0">
              <a:buNone/>
            </a:pPr>
            <a:r>
              <a:rPr lang="en-US" dirty="0"/>
              <a:t>duct – pain in Right </a:t>
            </a:r>
            <a:r>
              <a:rPr lang="en-US" dirty="0" err="1"/>
              <a:t>Hypochondrium</a:t>
            </a:r>
            <a:r>
              <a:rPr lang="en-US" dirty="0"/>
              <a:t> &amp; Epigastrium </a:t>
            </a:r>
          </a:p>
          <a:p>
            <a:pPr>
              <a:buFont typeface="Wingdings" pitchFamily="2" charset="2"/>
              <a:buChar char="v"/>
            </a:pPr>
            <a:r>
              <a:rPr lang="en-US" dirty="0"/>
              <a:t>   Intermittent obstructive Jaundice , and if  the stones become completely impacted, will cause severe progressive jaundice.</a:t>
            </a:r>
          </a:p>
          <a:p>
            <a:pPr>
              <a:buFont typeface="Wingdings" pitchFamily="2" charset="2"/>
              <a:buChar char="v"/>
            </a:pPr>
            <a:r>
              <a:rPr lang="en-US" dirty="0"/>
              <a:t>there are attacks of biliary colic accompanied by obstructive jaundice with clay-</a:t>
            </a:r>
            <a:r>
              <a:rPr lang="en-US" dirty="0" err="1"/>
              <a:t>coloured</a:t>
            </a:r>
            <a:r>
              <a:rPr lang="en-US" dirty="0"/>
              <a:t> stools and dark urine, the attacks lasting for hours or several days. The attack ceases either when a small stone is passed through the sphincter of </a:t>
            </a:r>
            <a:r>
              <a:rPr lang="en-US" dirty="0" err="1"/>
              <a:t>Oddi</a:t>
            </a:r>
            <a:r>
              <a:rPr lang="en-US" dirty="0"/>
              <a:t> or when it </a:t>
            </a:r>
            <a:r>
              <a:rPr lang="en-US" dirty="0" err="1"/>
              <a:t>disimpacts</a:t>
            </a:r>
            <a:r>
              <a:rPr lang="en-US" dirty="0"/>
              <a:t> and falls back into the dilated common duct. Above the impacted stone, other stones or biliary </a:t>
            </a:r>
            <a:r>
              <a:rPr lang="en-US" dirty="0" err="1"/>
              <a:t>sludgemay</a:t>
            </a:r>
            <a:r>
              <a:rPr lang="en-US" dirty="0"/>
              <a:t> deposit. Occasionally, the jaundice is progressive and, painful with rapid distension of biliary duct Stimulating pain </a:t>
            </a:r>
            <a:r>
              <a:rPr lang="en-US" dirty="0" err="1"/>
              <a:t>fibres</a:t>
            </a:r>
            <a:r>
              <a:rPr lang="en-US" dirty="0"/>
              <a:t>. </a:t>
            </a:r>
          </a:p>
          <a:p>
            <a:pPr marL="0" indent="0">
              <a:buNone/>
            </a:pPr>
            <a:r>
              <a:rPr lang="en-US" dirty="0"/>
              <a:t>this process can occur sporadically over time as the stone intermittently obstructs the flow of bile, resulting in development of acute ascending cholangitis</a:t>
            </a:r>
          </a:p>
        </p:txBody>
      </p:sp>
      <p:sp>
        <p:nvSpPr>
          <p:cNvPr id="4" name="TextBox 3"/>
          <p:cNvSpPr txBox="1"/>
          <p:nvPr/>
        </p:nvSpPr>
        <p:spPr>
          <a:xfrm>
            <a:off x="1130808" y="402336"/>
            <a:ext cx="8025384" cy="523220"/>
          </a:xfrm>
          <a:prstGeom prst="rect">
            <a:avLst/>
          </a:prstGeom>
          <a:noFill/>
        </p:spPr>
        <p:txBody>
          <a:bodyPr wrap="square" rtlCol="0">
            <a:spAutoFit/>
          </a:bodyPr>
          <a:lstStyle/>
          <a:p>
            <a:pPr algn="ctr"/>
            <a:r>
              <a:rPr lang="en-US" sz="2800" dirty="0">
                <a:solidFill>
                  <a:srgbClr val="FFFF00"/>
                </a:solidFill>
              </a:rPr>
              <a:t>CLINICAL FEATURES of choledocholithiasis</a:t>
            </a:r>
          </a:p>
        </p:txBody>
      </p:sp>
    </p:spTree>
    <p:extLst>
      <p:ext uri="{BB962C8B-B14F-4D97-AF65-F5344CB8AC3E}">
        <p14:creationId xmlns:p14="http://schemas.microsoft.com/office/powerpoint/2010/main" val="56624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739D91-5698-45DB-9148-722F787A32B3}"/>
              </a:ext>
            </a:extLst>
          </p:cNvPr>
          <p:cNvSpPr>
            <a:spLocks noGrp="1"/>
          </p:cNvSpPr>
          <p:nvPr>
            <p:ph idx="1"/>
          </p:nvPr>
        </p:nvSpPr>
        <p:spPr>
          <a:xfrm>
            <a:off x="838200" y="246743"/>
            <a:ext cx="10515600" cy="6126348"/>
          </a:xfrm>
        </p:spPr>
        <p:txBody>
          <a:bodyPr>
            <a:normAutofit fontScale="85000" lnSpcReduction="20000"/>
          </a:bodyPr>
          <a:lstStyle/>
          <a:p>
            <a:pPr lvl="0">
              <a:lnSpc>
                <a:spcPct val="100000"/>
              </a:lnSpc>
              <a:spcBef>
                <a:spcPts val="0"/>
              </a:spcBef>
              <a:buClr>
                <a:srgbClr val="000000"/>
              </a:buClr>
              <a:buSzPts val="2400"/>
              <a:buFont typeface="Wingdings" pitchFamily="2" charset="2"/>
              <a:buChar char="v"/>
            </a:pPr>
            <a:r>
              <a:rPr lang="en-US" sz="2800" dirty="0">
                <a:latin typeface="Montserrat"/>
                <a:ea typeface="Montserrat"/>
                <a:cs typeface="Montserrat"/>
                <a:sym typeface="Montserrat"/>
              </a:rPr>
              <a:t>Fever with chills &amp; rigor , nausea and vomiting also common .</a:t>
            </a:r>
          </a:p>
          <a:p>
            <a:pPr lvl="0">
              <a:lnSpc>
                <a:spcPct val="100000"/>
              </a:lnSpc>
              <a:spcBef>
                <a:spcPts val="0"/>
              </a:spcBef>
              <a:buClr>
                <a:srgbClr val="000000"/>
              </a:buClr>
              <a:buSzPts val="2400"/>
              <a:buFont typeface="Wingdings" pitchFamily="2" charset="2"/>
              <a:buChar char="v"/>
            </a:pPr>
            <a:r>
              <a:rPr lang="en-US" sz="2800" dirty="0">
                <a:latin typeface="Montserrat"/>
                <a:ea typeface="Montserrat"/>
                <a:cs typeface="Montserrat"/>
                <a:sym typeface="Montserrat"/>
              </a:rPr>
              <a:t>Charcot’s Triad.:- 1- Intermittent Fever with chills 2- Intermittent jaundice 3- Intermittent colicky pain.... Feature of Ascending Cholangitis.. If untreated may progress to Septic Shock.</a:t>
            </a:r>
          </a:p>
          <a:p>
            <a:pPr lvl="0">
              <a:lnSpc>
                <a:spcPct val="100000"/>
              </a:lnSpc>
              <a:spcBef>
                <a:spcPts val="0"/>
              </a:spcBef>
              <a:buClr>
                <a:srgbClr val="000000"/>
              </a:buClr>
              <a:buSzPts val="2400"/>
              <a:buFont typeface="Wingdings" pitchFamily="2" charset="2"/>
              <a:buChar char="v"/>
            </a:pPr>
            <a:r>
              <a:rPr lang="en-US" sz="2800" dirty="0" err="1">
                <a:latin typeface="Montserrat"/>
                <a:ea typeface="Montserrat"/>
                <a:cs typeface="Montserrat"/>
                <a:sym typeface="Montserrat"/>
              </a:rPr>
              <a:t>Reynold’s</a:t>
            </a:r>
            <a:r>
              <a:rPr lang="en-US" sz="2800" dirty="0">
                <a:latin typeface="Montserrat"/>
                <a:ea typeface="Montserrat"/>
                <a:cs typeface="Montserrat"/>
                <a:sym typeface="Montserrat"/>
              </a:rPr>
              <a:t> Pentad.:- hypotension &amp; altered mental status with Charcot’s Triad. </a:t>
            </a:r>
            <a:br>
              <a:rPr lang="en-US" sz="2800" dirty="0">
                <a:latin typeface="Montserrat"/>
                <a:ea typeface="Montserrat"/>
                <a:cs typeface="Montserrat"/>
                <a:sym typeface="Montserrat"/>
              </a:rPr>
            </a:br>
            <a:r>
              <a:rPr lang="en-US" sz="2800" dirty="0">
                <a:latin typeface="Montserrat"/>
                <a:ea typeface="Montserrat"/>
                <a:cs typeface="Montserrat"/>
                <a:sym typeface="Montserrat"/>
              </a:rPr>
              <a:t>Both evidence of shock from a biliary source.. Found in </a:t>
            </a:r>
            <a:r>
              <a:rPr lang="en-US" sz="2800" dirty="0" err="1">
                <a:latin typeface="Montserrat"/>
                <a:ea typeface="Montserrat"/>
                <a:cs typeface="Montserrat"/>
                <a:sym typeface="Montserrat"/>
              </a:rPr>
              <a:t>Suppurative</a:t>
            </a:r>
            <a:r>
              <a:rPr lang="en-US" sz="2800" dirty="0">
                <a:latin typeface="Montserrat"/>
                <a:ea typeface="Montserrat"/>
                <a:cs typeface="Montserrat"/>
                <a:sym typeface="Montserrat"/>
              </a:rPr>
              <a:t> Cholangitis</a:t>
            </a:r>
          </a:p>
          <a:p>
            <a:pPr marL="0" lvl="0" indent="0">
              <a:lnSpc>
                <a:spcPct val="100000"/>
              </a:lnSpc>
              <a:spcBef>
                <a:spcPts val="0"/>
              </a:spcBef>
              <a:buClr>
                <a:srgbClr val="000000"/>
              </a:buClr>
              <a:buSzPts val="2400"/>
              <a:buNone/>
            </a:pPr>
            <a:endParaRPr lang="en-US" sz="2800" dirty="0">
              <a:latin typeface="Montserrat"/>
              <a:ea typeface="Montserrat"/>
              <a:cs typeface="Montserrat"/>
              <a:sym typeface="Montserrat"/>
            </a:endParaRPr>
          </a:p>
          <a:p>
            <a:pPr marL="0" lvl="0" indent="0">
              <a:lnSpc>
                <a:spcPct val="100000"/>
              </a:lnSpc>
              <a:spcBef>
                <a:spcPts val="0"/>
              </a:spcBef>
              <a:buClr>
                <a:srgbClr val="000000"/>
              </a:buClr>
              <a:buSzPts val="2400"/>
              <a:buNone/>
            </a:pPr>
            <a:endParaRPr lang="en-US" sz="2800" dirty="0">
              <a:latin typeface="Montserrat"/>
              <a:ea typeface="Montserrat"/>
              <a:cs typeface="Montserrat"/>
              <a:sym typeface="Montserrat"/>
            </a:endParaRPr>
          </a:p>
          <a:p>
            <a:pPr marL="0" lvl="0" indent="0">
              <a:lnSpc>
                <a:spcPct val="100000"/>
              </a:lnSpc>
              <a:spcBef>
                <a:spcPts val="0"/>
              </a:spcBef>
              <a:buClr>
                <a:srgbClr val="000000"/>
              </a:buClr>
              <a:buSzPts val="2400"/>
              <a:buNone/>
            </a:pPr>
            <a:endParaRPr lang="en-US" sz="2800" dirty="0">
              <a:latin typeface="Montserrat"/>
              <a:ea typeface="Montserrat"/>
              <a:cs typeface="Montserrat"/>
              <a:sym typeface="Montserrat"/>
            </a:endParaRPr>
          </a:p>
          <a:p>
            <a:pPr marL="0" lvl="0" indent="0">
              <a:lnSpc>
                <a:spcPct val="100000"/>
              </a:lnSpc>
              <a:spcBef>
                <a:spcPts val="0"/>
              </a:spcBef>
              <a:buClr>
                <a:srgbClr val="000000"/>
              </a:buClr>
              <a:buSzPts val="2400"/>
              <a:buNone/>
            </a:pPr>
            <a:r>
              <a:rPr lang="en-US" sz="2800" dirty="0">
                <a:latin typeface="Montserrat"/>
                <a:ea typeface="Montserrat"/>
                <a:cs typeface="Montserrat"/>
                <a:sym typeface="Montserrat"/>
              </a:rPr>
              <a:t>Other Associated symptoms:</a:t>
            </a:r>
          </a:p>
          <a:p>
            <a:pPr marL="457200" lvl="0" indent="-381000">
              <a:lnSpc>
                <a:spcPct val="100000"/>
              </a:lnSpc>
              <a:spcBef>
                <a:spcPts val="0"/>
              </a:spcBef>
              <a:buClr>
                <a:schemeClr val="dk1"/>
              </a:buClr>
              <a:buSzPts val="2400"/>
              <a:buFont typeface="Montserrat"/>
              <a:buChar char="●"/>
            </a:pPr>
            <a:r>
              <a:rPr lang="en-US" sz="2800" dirty="0">
                <a:latin typeface="Montserrat"/>
                <a:ea typeface="Montserrat"/>
                <a:cs typeface="Montserrat"/>
                <a:sym typeface="Montserrat"/>
              </a:rPr>
              <a:t>Dyspepsia</a:t>
            </a:r>
          </a:p>
          <a:p>
            <a:pPr marL="457200" lvl="0" indent="-381000">
              <a:lnSpc>
                <a:spcPct val="100000"/>
              </a:lnSpc>
              <a:spcBef>
                <a:spcPts val="0"/>
              </a:spcBef>
              <a:buClr>
                <a:schemeClr val="dk1"/>
              </a:buClr>
              <a:buSzPts val="2400"/>
              <a:buFont typeface="Montserrat"/>
              <a:buChar char="●"/>
            </a:pPr>
            <a:r>
              <a:rPr lang="en-US" sz="2800" dirty="0">
                <a:latin typeface="Montserrat"/>
                <a:ea typeface="Montserrat"/>
                <a:cs typeface="Montserrat"/>
                <a:sym typeface="Montserrat"/>
              </a:rPr>
              <a:t>Flatulence</a:t>
            </a:r>
          </a:p>
          <a:p>
            <a:pPr marL="457200" lvl="0" indent="-381000">
              <a:lnSpc>
                <a:spcPct val="100000"/>
              </a:lnSpc>
              <a:spcBef>
                <a:spcPts val="0"/>
              </a:spcBef>
              <a:buClr>
                <a:schemeClr val="dk1"/>
              </a:buClr>
              <a:buSzPts val="2400"/>
              <a:buFont typeface="Montserrat"/>
              <a:buChar char="●"/>
            </a:pPr>
            <a:r>
              <a:rPr lang="en-US" sz="2800" dirty="0">
                <a:latin typeface="Montserrat"/>
                <a:ea typeface="Montserrat"/>
                <a:cs typeface="Montserrat"/>
                <a:sym typeface="Montserrat"/>
              </a:rPr>
              <a:t>Food intolerance ( fatty food )</a:t>
            </a:r>
          </a:p>
          <a:p>
            <a:pPr marL="457200" lvl="0" indent="-381000">
              <a:lnSpc>
                <a:spcPct val="100000"/>
              </a:lnSpc>
              <a:spcBef>
                <a:spcPts val="0"/>
              </a:spcBef>
              <a:buClr>
                <a:schemeClr val="dk1"/>
              </a:buClr>
              <a:buSzPts val="2400"/>
              <a:buFont typeface="Montserrat"/>
              <a:buChar char="●"/>
            </a:pPr>
            <a:r>
              <a:rPr lang="en-US" sz="2800" dirty="0">
                <a:latin typeface="Montserrat"/>
                <a:ea typeface="Montserrat"/>
                <a:cs typeface="Montserrat"/>
                <a:sym typeface="Montserrat"/>
              </a:rPr>
              <a:t>Altered bowel habits</a:t>
            </a:r>
          </a:p>
          <a:p>
            <a:pPr marL="0" lvl="0" indent="0">
              <a:lnSpc>
                <a:spcPct val="100000"/>
              </a:lnSpc>
              <a:spcBef>
                <a:spcPts val="0"/>
              </a:spcBef>
              <a:buClr>
                <a:srgbClr val="000000"/>
              </a:buClr>
              <a:buSzPts val="2400"/>
              <a:buNone/>
            </a:pPr>
            <a:endParaRPr lang="en-US" sz="2800" dirty="0">
              <a:latin typeface="Montserrat"/>
              <a:ea typeface="Montserrat"/>
              <a:cs typeface="Montserrat"/>
              <a:sym typeface="Montserrat"/>
            </a:endParaRPr>
          </a:p>
          <a:p>
            <a:pPr marL="0" lvl="0" indent="0">
              <a:lnSpc>
                <a:spcPct val="100000"/>
              </a:lnSpc>
              <a:spcBef>
                <a:spcPts val="0"/>
              </a:spcBef>
              <a:buClr>
                <a:srgbClr val="000000"/>
              </a:buClr>
              <a:buSzPts val="2400"/>
              <a:buNone/>
            </a:pPr>
            <a:r>
              <a:rPr lang="en-US" sz="2800" dirty="0">
                <a:latin typeface="Montserrat"/>
                <a:ea typeface="Montserrat"/>
                <a:cs typeface="Montserrat"/>
                <a:sym typeface="Montserrat"/>
              </a:rPr>
              <a:t>If the obstruction is not relieved either spontaneously or by operation, the chronic back-pressure in the biliary system may result in secondary biliary cirrhosis and liver failure.</a:t>
            </a:r>
          </a:p>
          <a:p>
            <a:endParaRPr lang="en-US" sz="2800" b="1" i="0" u="none" strike="noStrike" cap="none" dirty="0">
              <a:solidFill>
                <a:schemeClr val="dk1"/>
              </a:solidFill>
              <a:latin typeface="Lustria"/>
              <a:ea typeface="Lustria"/>
              <a:cs typeface="Lustria"/>
              <a:sym typeface="Lustria"/>
            </a:endParaRPr>
          </a:p>
          <a:p>
            <a:endParaRPr lang="en-US" b="1" dirty="0"/>
          </a:p>
        </p:txBody>
      </p:sp>
    </p:spTree>
    <p:extLst>
      <p:ext uri="{BB962C8B-B14F-4D97-AF65-F5344CB8AC3E}">
        <p14:creationId xmlns:p14="http://schemas.microsoft.com/office/powerpoint/2010/main" val="327017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buNone/>
            </a:pPr>
            <a:r>
              <a:rPr lang="en-US" dirty="0"/>
              <a:t>The differential diagnosis of stones in the common bile duct is as follows.</a:t>
            </a:r>
          </a:p>
          <a:p>
            <a:pPr marL="0" indent="0">
              <a:buNone/>
            </a:pPr>
            <a:r>
              <a:rPr lang="en-US" dirty="0"/>
              <a:t>1- With jaundice (75% of cases):</a:t>
            </a:r>
          </a:p>
          <a:p>
            <a:pPr marL="0" indent="0">
              <a:buNone/>
            </a:pPr>
            <a:r>
              <a:rPr lang="en-US" dirty="0"/>
              <a:t>A- carcinoma of the pancreas or other malignant obstructions of the common bile duct;</a:t>
            </a:r>
          </a:p>
          <a:p>
            <a:pPr marL="0" indent="0">
              <a:buNone/>
            </a:pPr>
            <a:r>
              <a:rPr lang="en-US" dirty="0"/>
              <a:t>B- acute hepatitis;</a:t>
            </a:r>
          </a:p>
          <a:p>
            <a:pPr marL="0" indent="0">
              <a:buNone/>
            </a:pPr>
            <a:r>
              <a:rPr lang="en-US" dirty="0"/>
              <a:t>C- other causes of jaundice</a:t>
            </a:r>
          </a:p>
          <a:p>
            <a:pPr marL="0" indent="0">
              <a:buNone/>
            </a:pPr>
            <a:r>
              <a:rPr lang="en-US" dirty="0"/>
              <a:t>2- Without jaundice (25% of cases):</a:t>
            </a:r>
          </a:p>
          <a:p>
            <a:pPr marL="0" indent="0">
              <a:buNone/>
            </a:pPr>
            <a:r>
              <a:rPr lang="en-US" dirty="0"/>
              <a:t>A- renal colic;</a:t>
            </a:r>
          </a:p>
          <a:p>
            <a:pPr marL="0" indent="0">
              <a:buNone/>
            </a:pPr>
            <a:r>
              <a:rPr lang="en-US" dirty="0"/>
              <a:t>B- intestinal obstruction;</a:t>
            </a:r>
          </a:p>
          <a:p>
            <a:pPr marL="0" indent="0">
              <a:buNone/>
            </a:pPr>
            <a:r>
              <a:rPr lang="en-US" dirty="0"/>
              <a:t>C- angina pectoris.</a:t>
            </a:r>
          </a:p>
        </p:txBody>
      </p:sp>
    </p:spTree>
    <p:extLst>
      <p:ext uri="{BB962C8B-B14F-4D97-AF65-F5344CB8AC3E}">
        <p14:creationId xmlns:p14="http://schemas.microsoft.com/office/powerpoint/2010/main" val="207891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Obstruction caused by parasite </a:t>
            </a:r>
          </a:p>
        </p:txBody>
      </p:sp>
      <p:sp>
        <p:nvSpPr>
          <p:cNvPr id="3" name="Content Placeholder 2"/>
          <p:cNvSpPr>
            <a:spLocks noGrp="1"/>
          </p:cNvSpPr>
          <p:nvPr>
            <p:ph idx="1"/>
          </p:nvPr>
        </p:nvSpPr>
        <p:spPr>
          <a:xfrm>
            <a:off x="442740" y="1496291"/>
            <a:ext cx="6116295" cy="5191112"/>
          </a:xfrm>
        </p:spPr>
        <p:txBody>
          <a:bodyPr>
            <a:normAutofit fontScale="85000" lnSpcReduction="10000"/>
          </a:bodyPr>
          <a:lstStyle/>
          <a:p>
            <a:pPr lvl="0"/>
            <a:r>
              <a:rPr lang="en-US" sz="3200" dirty="0" err="1">
                <a:latin typeface="Montserrat"/>
                <a:ea typeface="Montserrat"/>
                <a:cs typeface="Montserrat"/>
                <a:sym typeface="Montserrat"/>
              </a:rPr>
              <a:t>Ascaris</a:t>
            </a:r>
            <a:r>
              <a:rPr lang="en-US" sz="3200" dirty="0">
                <a:latin typeface="Montserrat"/>
                <a:ea typeface="Montserrat"/>
                <a:cs typeface="Montserrat"/>
                <a:sym typeface="Montserrat"/>
              </a:rPr>
              <a:t> </a:t>
            </a:r>
            <a:r>
              <a:rPr lang="en-US" sz="3200" dirty="0" err="1">
                <a:latin typeface="Montserrat"/>
                <a:ea typeface="Montserrat"/>
                <a:cs typeface="Montserrat"/>
                <a:sym typeface="Montserrat"/>
              </a:rPr>
              <a:t>lumbricoides</a:t>
            </a:r>
            <a:r>
              <a:rPr lang="en-US" sz="3200" dirty="0">
                <a:latin typeface="Montserrat"/>
                <a:ea typeface="Montserrat"/>
                <a:cs typeface="Montserrat"/>
                <a:sym typeface="Montserrat"/>
              </a:rPr>
              <a:t>, is the most common parasitic infection in human , lives in small intestine in man , </a:t>
            </a:r>
            <a:r>
              <a:rPr lang="en-US" sz="3200" dirty="0" err="1">
                <a:latin typeface="Montserrat"/>
                <a:ea typeface="Montserrat"/>
                <a:cs typeface="Montserrat"/>
                <a:sym typeface="Montserrat"/>
              </a:rPr>
              <a:t>feco</a:t>
            </a:r>
            <a:r>
              <a:rPr lang="en-US" sz="3200" dirty="0">
                <a:latin typeface="Montserrat"/>
                <a:ea typeface="Montserrat"/>
                <a:cs typeface="Montserrat"/>
                <a:sym typeface="Montserrat"/>
              </a:rPr>
              <a:t>-oral route ,the adult worm moves from small intestine to the biliary tree causing obstruction </a:t>
            </a:r>
          </a:p>
          <a:p>
            <a:pPr lvl="0"/>
            <a:r>
              <a:rPr lang="en-US" sz="3200" dirty="0">
                <a:latin typeface="Montserrat"/>
                <a:ea typeface="Montserrat"/>
                <a:cs typeface="Montserrat"/>
                <a:sym typeface="Montserrat"/>
              </a:rPr>
              <a:t>eggs of certain liver flukes (</a:t>
            </a:r>
            <a:r>
              <a:rPr lang="en-US" sz="3200" dirty="0" err="1">
                <a:latin typeface="Montserrat"/>
                <a:ea typeface="Montserrat"/>
                <a:cs typeface="Montserrat"/>
                <a:sym typeface="Montserrat"/>
              </a:rPr>
              <a:t>eg</a:t>
            </a:r>
            <a:r>
              <a:rPr lang="en-US" sz="3200" dirty="0">
                <a:latin typeface="Montserrat"/>
                <a:ea typeface="Montserrat"/>
                <a:cs typeface="Montserrat"/>
                <a:sym typeface="Montserrat"/>
              </a:rPr>
              <a:t>, </a:t>
            </a:r>
            <a:r>
              <a:rPr lang="en-US" sz="3200" dirty="0" err="1">
                <a:latin typeface="Montserrat"/>
                <a:ea typeface="Montserrat"/>
                <a:cs typeface="Montserrat"/>
                <a:sym typeface="Montserrat"/>
              </a:rPr>
              <a:t>Clonorchis</a:t>
            </a:r>
            <a:r>
              <a:rPr lang="en-US" sz="3200" dirty="0">
                <a:latin typeface="Montserrat"/>
                <a:ea typeface="Montserrat"/>
                <a:cs typeface="Montserrat"/>
                <a:sym typeface="Montserrat"/>
              </a:rPr>
              <a:t> </a:t>
            </a:r>
            <a:r>
              <a:rPr lang="en-US" sz="3200" dirty="0" err="1">
                <a:latin typeface="Montserrat"/>
                <a:ea typeface="Montserrat"/>
                <a:cs typeface="Montserrat"/>
                <a:sym typeface="Montserrat"/>
              </a:rPr>
              <a:t>sinensis</a:t>
            </a:r>
            <a:r>
              <a:rPr lang="en-US" sz="3200" dirty="0">
                <a:latin typeface="Montserrat"/>
                <a:ea typeface="Montserrat"/>
                <a:cs typeface="Montserrat"/>
                <a:sym typeface="Montserrat"/>
              </a:rPr>
              <a:t>, </a:t>
            </a:r>
            <a:r>
              <a:rPr lang="en-US" sz="3200" dirty="0" err="1">
                <a:latin typeface="Montserrat"/>
                <a:ea typeface="Montserrat"/>
                <a:cs typeface="Montserrat"/>
                <a:sym typeface="Montserrat"/>
              </a:rPr>
              <a:t>Fasciola</a:t>
            </a:r>
            <a:r>
              <a:rPr lang="en-US" sz="3200" dirty="0">
                <a:latin typeface="Montserrat"/>
                <a:ea typeface="Montserrat"/>
                <a:cs typeface="Montserrat"/>
                <a:sym typeface="Montserrat"/>
              </a:rPr>
              <a:t> hepatica) can obstruct the smaller bile ducts within the liver, resulting in </a:t>
            </a:r>
            <a:r>
              <a:rPr lang="en-US" sz="3200" dirty="0" err="1">
                <a:latin typeface="Montserrat"/>
                <a:ea typeface="Montserrat"/>
                <a:cs typeface="Montserrat"/>
                <a:sym typeface="Montserrat"/>
              </a:rPr>
              <a:t>intraductal</a:t>
            </a:r>
            <a:r>
              <a:rPr lang="en-US" sz="3200" dirty="0">
                <a:latin typeface="Montserrat"/>
                <a:ea typeface="Montserrat"/>
                <a:cs typeface="Montserrat"/>
                <a:sym typeface="Montserrat"/>
              </a:rPr>
              <a:t> cholestasis. This is more common in Asian countries (Oriental </a:t>
            </a:r>
            <a:r>
              <a:rPr lang="en-US" sz="3200" dirty="0" err="1">
                <a:latin typeface="Montserrat"/>
                <a:ea typeface="Montserrat"/>
                <a:cs typeface="Montserrat"/>
                <a:sym typeface="Montserrat"/>
              </a:rPr>
              <a:t>cholangiohepatitis</a:t>
            </a:r>
            <a:r>
              <a:rPr lang="en-US" sz="3200" dirty="0">
                <a:latin typeface="Montserrat"/>
                <a:ea typeface="Montserrat"/>
                <a:cs typeface="Montserrat"/>
                <a:sym typeface="Montserrat"/>
              </a:rPr>
              <a:t> [OCH])</a:t>
            </a:r>
          </a:p>
          <a:p>
            <a:pPr lvl="0"/>
            <a:endParaRPr lang="en-US" sz="3200" dirty="0">
              <a:latin typeface="Montserrat"/>
              <a:ea typeface="Montserrat"/>
              <a:cs typeface="Montserrat"/>
              <a:sym typeface="Montserrat"/>
            </a:endParaRPr>
          </a:p>
          <a:p>
            <a:pPr marL="0" indent="0">
              <a:buNone/>
            </a:pPr>
            <a:endParaRPr lang="en-US" dirty="0"/>
          </a:p>
        </p:txBody>
      </p:sp>
      <p:pic>
        <p:nvPicPr>
          <p:cNvPr id="4" name="Picture 3"/>
          <p:cNvPicPr>
            <a:picLocks noChangeAspect="1"/>
          </p:cNvPicPr>
          <p:nvPr/>
        </p:nvPicPr>
        <p:blipFill>
          <a:blip r:embed="rId2"/>
          <a:stretch>
            <a:fillRect/>
          </a:stretch>
        </p:blipFill>
        <p:spPr>
          <a:xfrm>
            <a:off x="6642162" y="1471684"/>
            <a:ext cx="5020884" cy="5063319"/>
          </a:xfrm>
          <a:prstGeom prst="rect">
            <a:avLst/>
          </a:prstGeom>
        </p:spPr>
      </p:pic>
    </p:spTree>
    <p:extLst>
      <p:ext uri="{BB962C8B-B14F-4D97-AF65-F5344CB8AC3E}">
        <p14:creationId xmlns:p14="http://schemas.microsoft.com/office/powerpoint/2010/main" val="264353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5ADD13-BA0C-4C8A-9CBE-908423F86E10}"/>
              </a:ext>
            </a:extLst>
          </p:cNvPr>
          <p:cNvSpPr>
            <a:spLocks noGrp="1"/>
          </p:cNvSpPr>
          <p:nvPr>
            <p:ph idx="1"/>
          </p:nvPr>
        </p:nvSpPr>
        <p:spPr>
          <a:xfrm>
            <a:off x="691896" y="503583"/>
            <a:ext cx="10515600" cy="5673380"/>
          </a:xfrm>
        </p:spPr>
        <p:txBody>
          <a:bodyPr>
            <a:normAutofit/>
          </a:bodyPr>
          <a:lstStyle/>
          <a:p>
            <a:pPr marL="0" indent="0">
              <a:buNone/>
            </a:pPr>
            <a:r>
              <a:rPr lang="en-US" sz="2500" dirty="0"/>
              <a:t>Jaundice : is the yellowish pigmentation of the skin, the conjunctival membranes over the </a:t>
            </a:r>
            <a:r>
              <a:rPr lang="en-US" sz="2500" dirty="0" err="1"/>
              <a:t>sclerae</a:t>
            </a:r>
            <a:r>
              <a:rPr lang="en-US" sz="2500" dirty="0"/>
              <a:t>, and other mucous membranes caused by hyperbilirubinemia</a:t>
            </a:r>
            <a:endParaRPr lang="en-US" sz="2500" dirty="0">
              <a:latin typeface="Times New Roman" pitchFamily="18" charset="0"/>
              <a:cs typeface="Times New Roman" pitchFamily="18" charset="0"/>
            </a:endParaRPr>
          </a:p>
          <a:p>
            <a:pPr>
              <a:buFontTx/>
              <a:buChar char="-"/>
            </a:pPr>
            <a:r>
              <a:rPr lang="en-US" sz="2500" dirty="0">
                <a:latin typeface="Times New Roman" pitchFamily="18" charset="0"/>
                <a:cs typeface="Times New Roman" pitchFamily="18" charset="0"/>
              </a:rPr>
              <a:t> </a:t>
            </a:r>
            <a:r>
              <a:rPr lang="en-US" sz="2500" dirty="0"/>
              <a:t>Total serum bilirubin values are normally 0.2- 1.2 mg/</a:t>
            </a:r>
            <a:r>
              <a:rPr lang="en-US" sz="2500" dirty="0" err="1"/>
              <a:t>dL</a:t>
            </a:r>
            <a:r>
              <a:rPr lang="en-US" sz="2500" dirty="0"/>
              <a:t> (5.1-17mmo/L). Jaundice may not be clinically recognizable until levels are at least 3 mg/</a:t>
            </a:r>
            <a:r>
              <a:rPr lang="en-US" sz="2500" dirty="0" err="1"/>
              <a:t>dL</a:t>
            </a:r>
            <a:r>
              <a:rPr lang="en-US" sz="2500" dirty="0"/>
              <a:t> (50mmol/L).</a:t>
            </a:r>
            <a:r>
              <a:rPr lang="en-US" dirty="0"/>
              <a:t/>
            </a:r>
            <a:br>
              <a:rPr lang="en-US" dirty="0"/>
            </a:br>
            <a:endParaRPr lang="en-US" dirty="0"/>
          </a:p>
          <a:p>
            <a:pPr>
              <a:buFontTx/>
              <a:buChar char="-"/>
            </a:pPr>
            <a:r>
              <a:rPr lang="en-US" sz="2500" dirty="0">
                <a:latin typeface="Times New Roman" pitchFamily="18" charset="0"/>
                <a:cs typeface="Times New Roman" pitchFamily="18" charset="0"/>
              </a:rPr>
              <a:t>Surgical jaundice is a term applied to refer to any form of surgical correctable jaundice . Because most of these occur due to obstruction of the biliary tree the term is interchangeable with obstructive jaundice </a:t>
            </a:r>
          </a:p>
          <a:p>
            <a:pPr marL="0" indent="0">
              <a:buNone/>
            </a:pPr>
            <a:endParaRPr lang="en-US" dirty="0"/>
          </a:p>
        </p:txBody>
      </p:sp>
      <p:pic>
        <p:nvPicPr>
          <p:cNvPr id="2" name="Picture 1"/>
          <p:cNvPicPr>
            <a:picLocks noChangeAspect="1"/>
          </p:cNvPicPr>
          <p:nvPr/>
        </p:nvPicPr>
        <p:blipFill>
          <a:blip r:embed="rId2"/>
          <a:stretch>
            <a:fillRect/>
          </a:stretch>
        </p:blipFill>
        <p:spPr>
          <a:xfrm>
            <a:off x="8520546" y="4322618"/>
            <a:ext cx="2701638" cy="2244437"/>
          </a:xfrm>
          <a:prstGeom prst="rect">
            <a:avLst/>
          </a:prstGeom>
        </p:spPr>
      </p:pic>
    </p:spTree>
    <p:extLst>
      <p:ext uri="{BB962C8B-B14F-4D97-AF65-F5344CB8AC3E}">
        <p14:creationId xmlns:p14="http://schemas.microsoft.com/office/powerpoint/2010/main" val="278703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913797" y="150127"/>
            <a:ext cx="10353761" cy="459475"/>
          </a:xfrm>
        </p:spPr>
        <p:txBody>
          <a:bodyPr>
            <a:normAutofit fontScale="90000"/>
          </a:bodyPr>
          <a:lstStyle/>
          <a:p>
            <a:r>
              <a:rPr lang="en-US" dirty="0">
                <a:solidFill>
                  <a:srgbClr val="FFFF00"/>
                </a:solidFill>
              </a:rPr>
              <a:t>Obstruction caused by parasite</a:t>
            </a:r>
          </a:p>
        </p:txBody>
      </p:sp>
      <p:sp>
        <p:nvSpPr>
          <p:cNvPr id="3" name="Content Placeholder 2"/>
          <p:cNvSpPr>
            <a:spLocks noGrp="1"/>
          </p:cNvSpPr>
          <p:nvPr>
            <p:ph idx="1"/>
          </p:nvPr>
        </p:nvSpPr>
        <p:spPr>
          <a:xfrm>
            <a:off x="263237" y="637309"/>
            <a:ext cx="11928764" cy="6220691"/>
          </a:xfrm>
        </p:spPr>
        <p:txBody>
          <a:bodyPr>
            <a:normAutofit lnSpcReduction="10000"/>
          </a:bodyPr>
          <a:lstStyle/>
          <a:p>
            <a:pPr>
              <a:spcBef>
                <a:spcPts val="0"/>
              </a:spcBef>
              <a:buClr>
                <a:srgbClr val="000000"/>
              </a:buClr>
              <a:buSzPts val="2400"/>
            </a:pPr>
            <a:r>
              <a:rPr lang="en-US" sz="2400" dirty="0">
                <a:latin typeface="Montserrat"/>
                <a:ea typeface="Montserrat"/>
                <a:cs typeface="Montserrat"/>
                <a:sym typeface="Montserrat"/>
              </a:rPr>
              <a:t>Hydatid disease is caused by </a:t>
            </a:r>
            <a:r>
              <a:rPr lang="en-US" sz="2400" dirty="0" err="1">
                <a:latin typeface="Montserrat"/>
                <a:ea typeface="Montserrat"/>
                <a:cs typeface="Montserrat"/>
                <a:sym typeface="Montserrat"/>
              </a:rPr>
              <a:t>Echinococcus</a:t>
            </a:r>
            <a:r>
              <a:rPr lang="en-US" sz="2400" dirty="0">
                <a:latin typeface="Montserrat"/>
                <a:ea typeface="Montserrat"/>
                <a:cs typeface="Montserrat"/>
                <a:sym typeface="Montserrat"/>
              </a:rPr>
              <a:t> </a:t>
            </a:r>
            <a:r>
              <a:rPr lang="en-US" sz="2400" dirty="0" err="1">
                <a:latin typeface="Montserrat"/>
                <a:ea typeface="Montserrat"/>
                <a:cs typeface="Montserrat"/>
                <a:sym typeface="Montserrat"/>
              </a:rPr>
              <a:t>granulosus</a:t>
            </a:r>
            <a:r>
              <a:rPr lang="en-US" sz="2400" dirty="0">
                <a:latin typeface="Montserrat"/>
                <a:ea typeface="Montserrat"/>
                <a:cs typeface="Montserrat"/>
                <a:sym typeface="Montserrat"/>
              </a:rPr>
              <a:t>, commonly called the dog tapeworm. Transmitted </a:t>
            </a:r>
            <a:r>
              <a:rPr lang="en-US" sz="2400" dirty="0" err="1">
                <a:latin typeface="Montserrat"/>
                <a:ea typeface="Montserrat"/>
                <a:cs typeface="Montserrat"/>
                <a:sym typeface="Montserrat"/>
              </a:rPr>
              <a:t>Feco</a:t>
            </a:r>
            <a:r>
              <a:rPr lang="en-US" sz="2400" dirty="0">
                <a:latin typeface="Montserrat"/>
                <a:ea typeface="Montserrat"/>
                <a:cs typeface="Montserrat"/>
                <a:sym typeface="Montserrat"/>
              </a:rPr>
              <a:t>-orally</a:t>
            </a:r>
          </a:p>
          <a:p>
            <a:pPr>
              <a:spcBef>
                <a:spcPts val="0"/>
              </a:spcBef>
              <a:buClr>
                <a:srgbClr val="000000"/>
              </a:buClr>
              <a:buSzPts val="2400"/>
            </a:pPr>
            <a:endParaRPr lang="en-US" sz="2400" dirty="0">
              <a:latin typeface="Montserrat"/>
              <a:ea typeface="Montserrat"/>
              <a:cs typeface="Montserrat"/>
              <a:sym typeface="Montserrat"/>
            </a:endParaRPr>
          </a:p>
          <a:p>
            <a:pPr>
              <a:spcBef>
                <a:spcPts val="0"/>
              </a:spcBef>
              <a:buClr>
                <a:srgbClr val="000000"/>
              </a:buClr>
              <a:buSzPts val="2400"/>
            </a:pPr>
            <a:r>
              <a:rPr lang="en-US" sz="2400" dirty="0">
                <a:latin typeface="Montserrat"/>
                <a:ea typeface="Montserrat"/>
                <a:cs typeface="Montserrat"/>
                <a:sym typeface="Montserrat"/>
              </a:rPr>
              <a:t>Symptoms:   right upper quadrant pain ( due to the cyst rupture in the peritoneal cavity) , liver enlargement and eosinophilia and less commonly portal hypertension </a:t>
            </a:r>
          </a:p>
          <a:p>
            <a:pPr>
              <a:spcBef>
                <a:spcPts val="0"/>
              </a:spcBef>
              <a:buClr>
                <a:srgbClr val="000000"/>
              </a:buClr>
              <a:buSzPts val="2400"/>
            </a:pPr>
            <a:endParaRPr lang="en-US" sz="2400" dirty="0">
              <a:latin typeface="Montserrat"/>
              <a:ea typeface="Montserrat"/>
              <a:cs typeface="Montserrat"/>
              <a:sym typeface="Montserrat"/>
            </a:endParaRPr>
          </a:p>
          <a:p>
            <a:pPr>
              <a:spcBef>
                <a:spcPts val="0"/>
              </a:spcBef>
              <a:buClr>
                <a:srgbClr val="000000"/>
              </a:buClr>
              <a:buSzPts val="2400"/>
            </a:pPr>
            <a:r>
              <a:rPr lang="en-US" sz="2400" dirty="0">
                <a:latin typeface="Montserrat"/>
                <a:ea typeface="Montserrat"/>
                <a:cs typeface="Montserrat"/>
                <a:sym typeface="Montserrat"/>
              </a:rPr>
              <a:t>Complications include secondary infection and biliary obstruction (pseudo stones) with jaundice</a:t>
            </a:r>
          </a:p>
          <a:p>
            <a:pPr>
              <a:spcBef>
                <a:spcPts val="0"/>
              </a:spcBef>
              <a:buClr>
                <a:srgbClr val="000000"/>
              </a:buClr>
              <a:buSzPts val="2400"/>
            </a:pPr>
            <a:r>
              <a:rPr lang="en-US" dirty="0">
                <a:latin typeface="Montserrat"/>
                <a:ea typeface="Montserrat"/>
                <a:cs typeface="Montserrat"/>
                <a:sym typeface="Montserrat"/>
              </a:rPr>
              <a:t>Biliary findings result due to communication between the </a:t>
            </a:r>
            <a:r>
              <a:rPr lang="en-US" dirty="0" err="1">
                <a:latin typeface="Montserrat"/>
                <a:ea typeface="Montserrat"/>
                <a:cs typeface="Montserrat"/>
                <a:sym typeface="Montserrat"/>
              </a:rPr>
              <a:t>pericyst</a:t>
            </a:r>
            <a:r>
              <a:rPr lang="en-US" dirty="0">
                <a:latin typeface="Montserrat"/>
                <a:ea typeface="Montserrat"/>
                <a:cs typeface="Montserrat"/>
                <a:sym typeface="Montserrat"/>
              </a:rPr>
              <a:t> and the bile ducts or due to rupture of the cyst into the biliary tree. Fistulous communication between the cyst and the biliary tract may result in </a:t>
            </a:r>
            <a:r>
              <a:rPr lang="en-US" dirty="0" err="1">
                <a:latin typeface="Montserrat"/>
                <a:ea typeface="Montserrat"/>
                <a:cs typeface="Montserrat"/>
                <a:sym typeface="Montserrat"/>
              </a:rPr>
              <a:t>superinfection</a:t>
            </a:r>
            <a:r>
              <a:rPr lang="en-US" dirty="0">
                <a:latin typeface="Montserrat"/>
                <a:ea typeface="Montserrat"/>
                <a:cs typeface="Montserrat"/>
                <a:sym typeface="Montserrat"/>
              </a:rPr>
              <a:t> of the cyst, cholangitis, and biliary obstruction </a:t>
            </a:r>
            <a:endParaRPr lang="en-US" sz="2400" dirty="0">
              <a:latin typeface="Montserrat"/>
              <a:ea typeface="Montserrat"/>
              <a:cs typeface="Montserrat"/>
              <a:sym typeface="Montserrat"/>
            </a:endParaRPr>
          </a:p>
          <a:p>
            <a:pPr>
              <a:spcBef>
                <a:spcPts val="0"/>
              </a:spcBef>
              <a:buClr>
                <a:srgbClr val="000000"/>
              </a:buClr>
              <a:buSzPts val="2400"/>
            </a:pPr>
            <a:r>
              <a:rPr lang="en-US" sz="2400" dirty="0">
                <a:latin typeface="Montserrat"/>
                <a:ea typeface="Montserrat"/>
                <a:cs typeface="Montserrat"/>
                <a:sym typeface="Montserrat"/>
              </a:rPr>
              <a:t>Chest or pulmonary symptoms may occur due to co-existence of hydatid cyst in the lung </a:t>
            </a:r>
          </a:p>
          <a:p>
            <a:pPr marL="0" lvl="0" indent="0">
              <a:lnSpc>
                <a:spcPct val="100000"/>
              </a:lnSpc>
              <a:spcBef>
                <a:spcPts val="0"/>
              </a:spcBef>
              <a:buClr>
                <a:srgbClr val="000000"/>
              </a:buClr>
              <a:buSzPts val="2400"/>
              <a:buNone/>
            </a:pPr>
            <a:endParaRPr lang="en-US" sz="2400" dirty="0">
              <a:latin typeface="Montserrat"/>
              <a:ea typeface="Montserrat"/>
              <a:cs typeface="Montserrat"/>
              <a:sym typeface="Montserrat"/>
            </a:endParaRPr>
          </a:p>
          <a:p>
            <a:pPr marL="0" lvl="0" indent="0">
              <a:lnSpc>
                <a:spcPct val="100000"/>
              </a:lnSpc>
              <a:spcBef>
                <a:spcPts val="0"/>
              </a:spcBef>
              <a:buClr>
                <a:srgbClr val="000000"/>
              </a:buClr>
              <a:buSzPts val="2400"/>
              <a:buNone/>
            </a:pPr>
            <a:r>
              <a:rPr lang="en-US" sz="2400" dirty="0">
                <a:solidFill>
                  <a:srgbClr val="FFFF00"/>
                </a:solidFill>
                <a:latin typeface="Montserrat"/>
                <a:ea typeface="Montserrat"/>
                <a:cs typeface="Montserrat"/>
                <a:sym typeface="Montserrat"/>
              </a:rPr>
              <a:t>CT, EOSINOPHILIA, serological test are available and </a:t>
            </a:r>
            <a:r>
              <a:rPr lang="en-US" sz="2400" dirty="0" err="1">
                <a:solidFill>
                  <a:srgbClr val="FFFF00"/>
                </a:solidFill>
                <a:latin typeface="Montserrat"/>
                <a:ea typeface="Montserrat"/>
                <a:cs typeface="Montserrat"/>
                <a:sym typeface="Montserrat"/>
              </a:rPr>
              <a:t>casoni</a:t>
            </a:r>
            <a:r>
              <a:rPr lang="en-US" sz="2400" dirty="0">
                <a:solidFill>
                  <a:srgbClr val="FFFF00"/>
                </a:solidFill>
                <a:latin typeface="Montserrat"/>
                <a:ea typeface="Montserrat"/>
                <a:cs typeface="Montserrat"/>
                <a:sym typeface="Montserrat"/>
              </a:rPr>
              <a:t> test </a:t>
            </a:r>
          </a:p>
          <a:p>
            <a:pPr marL="0" lvl="0" indent="0">
              <a:lnSpc>
                <a:spcPct val="100000"/>
              </a:lnSpc>
              <a:spcBef>
                <a:spcPts val="0"/>
              </a:spcBef>
              <a:buClr>
                <a:srgbClr val="000000"/>
              </a:buClr>
              <a:buSzPts val="2400"/>
              <a:buNone/>
            </a:pPr>
            <a:r>
              <a:rPr lang="en-US" sz="2400" dirty="0">
                <a:solidFill>
                  <a:srgbClr val="FFFF00"/>
                </a:solidFill>
                <a:latin typeface="Montserrat"/>
                <a:ea typeface="Montserrat"/>
                <a:cs typeface="Montserrat"/>
                <a:sym typeface="Montserrat"/>
              </a:rPr>
              <a:t>ultrasound could be done due to calcification</a:t>
            </a:r>
          </a:p>
          <a:p>
            <a:pPr marL="0" lvl="0" indent="0">
              <a:lnSpc>
                <a:spcPct val="100000"/>
              </a:lnSpc>
              <a:spcBef>
                <a:spcPts val="0"/>
              </a:spcBef>
              <a:buClr>
                <a:srgbClr val="000000"/>
              </a:buClr>
              <a:buSzPts val="2400"/>
              <a:buNone/>
            </a:pPr>
            <a:endParaRPr lang="en-US" dirty="0">
              <a:solidFill>
                <a:schemeClr val="dk1"/>
              </a:solidFill>
              <a:latin typeface="Montserrat"/>
              <a:ea typeface="Montserrat"/>
              <a:cs typeface="Montserrat"/>
              <a:sym typeface="Montserrat"/>
            </a:endParaRPr>
          </a:p>
          <a:p>
            <a:endParaRPr lang="en-US" dirty="0"/>
          </a:p>
        </p:txBody>
      </p:sp>
    </p:spTree>
    <p:extLst>
      <p:ext uri="{BB962C8B-B14F-4D97-AF65-F5344CB8AC3E}">
        <p14:creationId xmlns:p14="http://schemas.microsoft.com/office/powerpoint/2010/main" val="219957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C467C1-2B56-4B5F-900A-CCD89F07E3DA}"/>
              </a:ext>
            </a:extLst>
          </p:cNvPr>
          <p:cNvSpPr>
            <a:spLocks noGrp="1"/>
          </p:cNvSpPr>
          <p:nvPr>
            <p:ph idx="1"/>
          </p:nvPr>
        </p:nvSpPr>
        <p:spPr>
          <a:xfrm>
            <a:off x="0" y="872293"/>
            <a:ext cx="7582469" cy="5393192"/>
          </a:xfrm>
        </p:spPr>
        <p:txBody>
          <a:bodyPr>
            <a:normAutofit fontScale="92500"/>
          </a:bodyPr>
          <a:lstStyle/>
          <a:p>
            <a:r>
              <a:rPr lang="en-US" b="1" dirty="0"/>
              <a:t>Biliary atresia</a:t>
            </a:r>
            <a:r>
              <a:rPr lang="en-US" dirty="0"/>
              <a:t>:</a:t>
            </a:r>
          </a:p>
          <a:p>
            <a:pPr marL="0" indent="0">
              <a:buNone/>
            </a:pPr>
            <a:r>
              <a:rPr lang="en-US" dirty="0"/>
              <a:t> Biliary atresia is a fibroproliferative condition in infants in which the bile ducts outside and inside the liver are scarred and blocked. Bile can’t flow into the intestine so bile builds up in the liver and damages it. The damage leads to scarring, loss of liver tissue and function, and cirrhosis.</a:t>
            </a:r>
          </a:p>
          <a:p>
            <a:r>
              <a:rPr lang="en-US" dirty="0"/>
              <a:t>Mainly caused by the arrest of development during the solid stage of bile duct formation</a:t>
            </a:r>
          </a:p>
          <a:p>
            <a:r>
              <a:rPr lang="en-US" dirty="0"/>
              <a:t>Type I – obliteration of the common bile duct – the proximal ducts are patent</a:t>
            </a:r>
          </a:p>
          <a:p>
            <a:r>
              <a:rPr lang="en-US" dirty="0"/>
              <a:t> • Type II – Type </a:t>
            </a:r>
            <a:r>
              <a:rPr lang="en-US" dirty="0" err="1"/>
              <a:t>IIa</a:t>
            </a:r>
            <a:r>
              <a:rPr lang="en-US" dirty="0"/>
              <a:t> is atresia of the hepatic duct, with cystic bile ducts found at the porta </a:t>
            </a:r>
            <a:r>
              <a:rPr lang="en-US" dirty="0" err="1"/>
              <a:t>hepatis</a:t>
            </a:r>
            <a:r>
              <a:rPr lang="en-US" dirty="0"/>
              <a:t> – Type </a:t>
            </a:r>
            <a:r>
              <a:rPr lang="en-US" dirty="0" err="1"/>
              <a:t>IIb</a:t>
            </a:r>
            <a:r>
              <a:rPr lang="en-US" dirty="0"/>
              <a:t> is atresia of the cystic duct, common bile duct, and hepatic ducts • </a:t>
            </a:r>
          </a:p>
          <a:p>
            <a:r>
              <a:rPr lang="en-US" dirty="0"/>
              <a:t>Type III – &gt;90% of patients – atresia occurs at porta </a:t>
            </a:r>
            <a:r>
              <a:rPr lang="en-US" dirty="0" err="1"/>
              <a:t>hepatis</a:t>
            </a:r>
            <a:r>
              <a:rPr lang="en-US" dirty="0"/>
              <a:t>. </a:t>
            </a:r>
          </a:p>
        </p:txBody>
      </p:sp>
      <p:pic>
        <p:nvPicPr>
          <p:cNvPr id="2" name="Picture 1"/>
          <p:cNvPicPr>
            <a:picLocks noChangeAspect="1"/>
          </p:cNvPicPr>
          <p:nvPr/>
        </p:nvPicPr>
        <p:blipFill>
          <a:blip r:embed="rId2"/>
          <a:stretch>
            <a:fillRect/>
          </a:stretch>
        </p:blipFill>
        <p:spPr>
          <a:xfrm>
            <a:off x="7424381" y="1337482"/>
            <a:ext cx="4365837" cy="4735773"/>
          </a:xfrm>
          <a:prstGeom prst="rect">
            <a:avLst/>
          </a:prstGeom>
        </p:spPr>
      </p:pic>
    </p:spTree>
    <p:extLst>
      <p:ext uri="{BB962C8B-B14F-4D97-AF65-F5344CB8AC3E}">
        <p14:creationId xmlns:p14="http://schemas.microsoft.com/office/powerpoint/2010/main" val="31902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D77624-7B9F-4E52-84CE-6AFE78435DAF}"/>
              </a:ext>
            </a:extLst>
          </p:cNvPr>
          <p:cNvSpPr>
            <a:spLocks noGrp="1"/>
          </p:cNvSpPr>
          <p:nvPr>
            <p:ph idx="1"/>
          </p:nvPr>
        </p:nvSpPr>
        <p:spPr>
          <a:xfrm>
            <a:off x="838200" y="217715"/>
            <a:ext cx="10515600" cy="5959248"/>
          </a:xfrm>
        </p:spPr>
        <p:txBody>
          <a:bodyPr>
            <a:normAutofit/>
          </a:bodyPr>
          <a:lstStyle/>
          <a:p>
            <a:pPr marL="0" indent="0">
              <a:buNone/>
            </a:pPr>
            <a:endParaRPr lang="en-US" dirty="0"/>
          </a:p>
          <a:p>
            <a:r>
              <a:rPr lang="en-US" dirty="0"/>
              <a:t>Diagnosis:</a:t>
            </a:r>
          </a:p>
          <a:p>
            <a:r>
              <a:rPr lang="en-US" dirty="0"/>
              <a:t>LFT (Serum bilirubin).</a:t>
            </a:r>
          </a:p>
          <a:p>
            <a:r>
              <a:rPr lang="en-US" dirty="0"/>
              <a:t>Analysis of TORCH (Toxoplasmosis, other infection, Rubella, CMV infection and Herpes simplex) infection titers</a:t>
            </a:r>
          </a:p>
          <a:p>
            <a:r>
              <a:rPr lang="en-US" dirty="0"/>
              <a:t>Ultrasonography.</a:t>
            </a:r>
          </a:p>
          <a:p>
            <a:r>
              <a:rPr lang="en-US" dirty="0"/>
              <a:t>Nuclear medicine scan using TC (99m) </a:t>
            </a:r>
            <a:r>
              <a:rPr lang="en-US" dirty="0" err="1"/>
              <a:t>disofenin</a:t>
            </a:r>
            <a:r>
              <a:rPr lang="en-US" dirty="0"/>
              <a:t>.</a:t>
            </a:r>
          </a:p>
          <a:p>
            <a:r>
              <a:rPr lang="en-US" dirty="0"/>
              <a:t>Percutaneous liver biopsy.</a:t>
            </a:r>
          </a:p>
          <a:p>
            <a:endParaRPr lang="en-US" dirty="0"/>
          </a:p>
        </p:txBody>
      </p:sp>
    </p:spTree>
    <p:extLst>
      <p:ext uri="{BB962C8B-B14F-4D97-AF65-F5344CB8AC3E}">
        <p14:creationId xmlns:p14="http://schemas.microsoft.com/office/powerpoint/2010/main" val="13409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E0F312-7908-4A63-8248-5035D2DCDFBE}"/>
              </a:ext>
            </a:extLst>
          </p:cNvPr>
          <p:cNvSpPr>
            <a:spLocks noGrp="1"/>
          </p:cNvSpPr>
          <p:nvPr>
            <p:ph idx="1"/>
          </p:nvPr>
        </p:nvSpPr>
        <p:spPr>
          <a:xfrm>
            <a:off x="838200" y="887898"/>
            <a:ext cx="10515600" cy="5289067"/>
          </a:xfrm>
        </p:spPr>
        <p:txBody>
          <a:bodyPr>
            <a:normAutofit/>
          </a:bodyPr>
          <a:lstStyle/>
          <a:p>
            <a:r>
              <a:rPr lang="en-US" sz="2800" b="0" i="0" u="none" strike="noStrike" cap="none" dirty="0">
                <a:solidFill>
                  <a:srgbClr val="FFFF00"/>
                </a:solidFill>
                <a:latin typeface="Montserrat"/>
                <a:ea typeface="Montserrat"/>
                <a:cs typeface="Montserrat"/>
                <a:sym typeface="Montserrat"/>
              </a:rPr>
              <a:t>stricture due to trauma:</a:t>
            </a:r>
          </a:p>
          <a:p>
            <a:pPr marL="0" indent="0">
              <a:buNone/>
            </a:pPr>
            <a:r>
              <a:rPr lang="en-US" dirty="0"/>
              <a:t>Traumatic bile duct injuries usually present clinically as bile leaks. Less commonly, trauma to the bile duct can result in a biliary stricture. </a:t>
            </a:r>
          </a:p>
          <a:p>
            <a:pPr marL="0" indent="0">
              <a:buNone/>
            </a:pPr>
            <a:endParaRPr lang="en-US" dirty="0"/>
          </a:p>
          <a:p>
            <a:pPr marL="0" indent="0">
              <a:buNone/>
            </a:pPr>
            <a:r>
              <a:rPr lang="en-US" dirty="0"/>
              <a:t>Because these injuries tend to be subtle, they may go unrecognized at the time of injury. Patients may have a delayed presentation of jaundice with or without abdominal pain, and such strictures may be mistaken for malignancy. </a:t>
            </a:r>
          </a:p>
          <a:p>
            <a:pPr marL="0" indent="0">
              <a:buNone/>
            </a:pPr>
            <a:endParaRPr lang="en-US" dirty="0"/>
          </a:p>
          <a:p>
            <a:pPr marL="0" indent="0">
              <a:buNone/>
            </a:pPr>
            <a:r>
              <a:rPr lang="en-US" dirty="0"/>
              <a:t>Presentation of  the case of traumatic biliary stricture as painless jaundice takes about more than 1 year after the initial injury.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389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147888"/>
            <a:ext cx="10972800" cy="682625"/>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Primary biliary cirrhosis (PBC) </a:t>
            </a:r>
          </a:p>
        </p:txBody>
      </p:sp>
      <p:sp>
        <p:nvSpPr>
          <p:cNvPr id="3" name="عنصر نائب للمحتوى 2"/>
          <p:cNvSpPr>
            <a:spLocks noGrp="1"/>
          </p:cNvSpPr>
          <p:nvPr>
            <p:ph idx="4294967295"/>
          </p:nvPr>
        </p:nvSpPr>
        <p:spPr>
          <a:xfrm>
            <a:off x="429490" y="193964"/>
            <a:ext cx="10972800" cy="6400799"/>
          </a:xfrm>
        </p:spPr>
        <p:txBody>
          <a:bodyPr>
            <a:normAutofit/>
          </a:bodyPr>
          <a:lstStyle/>
          <a:p>
            <a:pPr marL="0" indent="0" algn="ctr">
              <a:buNone/>
            </a:pPr>
            <a:r>
              <a:rPr lang="en-US" dirty="0">
                <a:solidFill>
                  <a:srgbClr val="FFFF00"/>
                </a:solidFill>
              </a:rPr>
              <a:t>IMMUNE OR INFLAMMATORY CIRRHOSIS</a:t>
            </a:r>
          </a:p>
          <a:p>
            <a:pPr marL="0" indent="0">
              <a:buNone/>
            </a:pPr>
            <a:r>
              <a:rPr lang="en-US" dirty="0"/>
              <a:t>Although cholestasis is a generically toxic insult to the liver that can cause cirrhosis, several diseases that are characterized by cholestasis seem to be caused by underlying immune or inflammatory disorders affecting either small (primary biliary cirrhosis [PBC]) or large (primary </a:t>
            </a:r>
            <a:r>
              <a:rPr lang="en-US" dirty="0" err="1"/>
              <a:t>sclerosing</a:t>
            </a:r>
            <a:r>
              <a:rPr lang="en-US" dirty="0"/>
              <a:t> cholangitis [PSC]) bile ducts</a:t>
            </a:r>
          </a:p>
          <a:p>
            <a:endParaRPr lang="en-US" dirty="0"/>
          </a:p>
          <a:p>
            <a:endParaRPr lang="en-US" dirty="0"/>
          </a:p>
          <a:p>
            <a:r>
              <a:rPr lang="en-US" dirty="0"/>
              <a:t>is a chronic, autoimmune, </a:t>
            </a:r>
            <a:r>
              <a:rPr lang="en-US" dirty="0" err="1"/>
              <a:t>slowely</a:t>
            </a:r>
            <a:r>
              <a:rPr lang="en-US" dirty="0"/>
              <a:t>-progressive, </a:t>
            </a:r>
            <a:r>
              <a:rPr lang="en-US" dirty="0" err="1"/>
              <a:t>nonsuppurative</a:t>
            </a:r>
            <a:r>
              <a:rPr lang="en-US" dirty="0"/>
              <a:t>, granulomatous destruction of the intrahepatic ducts with portal inflammation and progression to </a:t>
            </a:r>
            <a:r>
              <a:rPr lang="en-US" dirty="0" err="1"/>
              <a:t>cirrhosos</a:t>
            </a:r>
            <a:r>
              <a:rPr lang="en-US" dirty="0"/>
              <a:t>. It is more common in middle-aged women and 95%of them express </a:t>
            </a:r>
            <a:r>
              <a:rPr lang="en-US" dirty="0" err="1"/>
              <a:t>antimitochondrial</a:t>
            </a:r>
            <a:r>
              <a:rPr lang="en-US" dirty="0"/>
              <a:t> antibodies in serum</a:t>
            </a:r>
          </a:p>
          <a:p>
            <a:r>
              <a:rPr lang="en-US" dirty="0"/>
              <a:t>patients present with fatigue, jaundice, and pruritus, but as many as 60% of patients may be asymptomatic</a:t>
            </a:r>
          </a:p>
        </p:txBody>
      </p:sp>
    </p:spTree>
    <p:extLst>
      <p:ext uri="{BB962C8B-B14F-4D97-AF65-F5344CB8AC3E}">
        <p14:creationId xmlns:p14="http://schemas.microsoft.com/office/powerpoint/2010/main" val="1624096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37309" y="0"/>
            <a:ext cx="10972800" cy="900545"/>
          </a:xfrm>
        </p:spPr>
        <p:txBody>
          <a:bodyPr>
            <a:normAutofit/>
          </a:bodyPr>
          <a:lstStyle/>
          <a:p>
            <a:pPr algn="ctr"/>
            <a:r>
              <a:rPr lang="en-US" dirty="0"/>
              <a:t>CHOLANGITIS </a:t>
            </a:r>
          </a:p>
        </p:txBody>
      </p:sp>
      <p:sp>
        <p:nvSpPr>
          <p:cNvPr id="5" name="عنصر نائب للمحتوى 4"/>
          <p:cNvSpPr>
            <a:spLocks noGrp="1"/>
          </p:cNvSpPr>
          <p:nvPr>
            <p:ph idx="1"/>
          </p:nvPr>
        </p:nvSpPr>
        <p:spPr>
          <a:xfrm>
            <a:off x="609600" y="983673"/>
            <a:ext cx="10972800" cy="4754564"/>
          </a:xfrm>
        </p:spPr>
        <p:txBody>
          <a:bodyPr/>
          <a:lstStyle/>
          <a:p>
            <a:r>
              <a:rPr lang="en-US" dirty="0"/>
              <a:t>Cholangitis can be categorized as primary </a:t>
            </a:r>
            <a:r>
              <a:rPr lang="en-US" dirty="0" err="1"/>
              <a:t>sclerosing</a:t>
            </a:r>
            <a:r>
              <a:rPr lang="en-US" dirty="0"/>
              <a:t> (PSC), secondary (acute) cholangitis, and a recently characterized form, known as IgG4-associated cholangitis (IAC)</a:t>
            </a:r>
          </a:p>
          <a:p>
            <a:r>
              <a:rPr lang="en-US" dirty="0"/>
              <a:t>The most common form of secondary cholangitis is acute cholangitis (AC; also known as recurrent pyogenic cholangitis, supportive cholangitis and ascending cholangitis). AC is characterized by infections involving the biliary system and leading to inflammation and obstruction of the biliary ducts</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3" y="3685309"/>
            <a:ext cx="10834254" cy="3061855"/>
          </a:xfrm>
          <a:prstGeom prst="rect">
            <a:avLst/>
          </a:prstGeom>
        </p:spPr>
      </p:pic>
    </p:spTree>
    <p:extLst>
      <p:ext uri="{BB962C8B-B14F-4D97-AF65-F5344CB8AC3E}">
        <p14:creationId xmlns:p14="http://schemas.microsoft.com/office/powerpoint/2010/main" val="33767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84597F-509E-4DE5-B8BF-6D3D3C7424C0}"/>
              </a:ext>
            </a:extLst>
          </p:cNvPr>
          <p:cNvSpPr>
            <a:spLocks noGrp="1"/>
          </p:cNvSpPr>
          <p:nvPr>
            <p:ph idx="1"/>
          </p:nvPr>
        </p:nvSpPr>
        <p:spPr>
          <a:xfrm>
            <a:off x="838200" y="304802"/>
            <a:ext cx="10515600" cy="6664034"/>
          </a:xfrm>
        </p:spPr>
        <p:txBody>
          <a:bodyPr>
            <a:normAutofit fontScale="77500" lnSpcReduction="20000"/>
          </a:bodyPr>
          <a:lstStyle/>
          <a:p>
            <a:pPr marL="0" indent="0" algn="ctr">
              <a:buNone/>
            </a:pPr>
            <a:r>
              <a:rPr lang="en-US" sz="4200" b="1" i="0" u="none" strike="noStrike" cap="none" dirty="0">
                <a:solidFill>
                  <a:srgbClr val="FFFF00"/>
                </a:solidFill>
                <a:latin typeface="Montserrat"/>
                <a:ea typeface="Montserrat"/>
                <a:cs typeface="Montserrat"/>
                <a:sym typeface="Montserrat"/>
              </a:rPr>
              <a:t>Primary sclerosing </a:t>
            </a:r>
            <a:r>
              <a:rPr lang="en-US" sz="4200" b="1" dirty="0">
                <a:solidFill>
                  <a:srgbClr val="FFFF00"/>
                </a:solidFill>
                <a:latin typeface="Montserrat"/>
                <a:ea typeface="Montserrat"/>
                <a:cs typeface="Montserrat"/>
                <a:sym typeface="Montserrat"/>
              </a:rPr>
              <a:t>cholangitis</a:t>
            </a:r>
          </a:p>
          <a:p>
            <a:pPr marL="0" indent="0" algn="ctr">
              <a:buNone/>
            </a:pPr>
            <a:endParaRPr lang="en-US" b="1"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r>
              <a:rPr lang="en-US" sz="2800" b="0" i="0" u="none" strike="noStrike" cap="none" dirty="0">
                <a:latin typeface="Montserrat"/>
                <a:ea typeface="Montserrat"/>
                <a:cs typeface="Montserrat"/>
                <a:sym typeface="Montserrat"/>
              </a:rPr>
              <a:t>The disease process results in progressive fibrous structuring and obliteration of both the intrahepatic and the extrahepatic bile ducts due to a diffuse inflammatory process. most likely </a:t>
            </a:r>
            <a:r>
              <a:rPr lang="en-US" sz="2800" dirty="0">
                <a:latin typeface="Montserrat"/>
                <a:ea typeface="Montserrat"/>
                <a:cs typeface="Montserrat"/>
                <a:sym typeface="Montserrat"/>
              </a:rPr>
              <a:t>autoimmune</a:t>
            </a:r>
            <a:r>
              <a:rPr lang="en-US" sz="2800" b="0" i="0" u="none" strike="noStrike" cap="none" dirty="0">
                <a:latin typeface="Montserrat"/>
                <a:ea typeface="Montserrat"/>
                <a:cs typeface="Montserrat"/>
                <a:sym typeface="Montserrat"/>
              </a:rPr>
              <a:t> </a:t>
            </a:r>
            <a:r>
              <a:rPr lang="en-US" sz="2800" dirty="0">
                <a:latin typeface="Montserrat"/>
                <a:ea typeface="Montserrat"/>
                <a:cs typeface="Montserrat"/>
                <a:sym typeface="Montserrat"/>
              </a:rPr>
              <a:t>process</a:t>
            </a:r>
            <a:r>
              <a:rPr lang="en-US" sz="2800" b="0" i="0" u="none" strike="noStrike" cap="none" dirty="0">
                <a:latin typeface="Montserrat"/>
                <a:ea typeface="Montserrat"/>
                <a:cs typeface="Montserrat"/>
                <a:sym typeface="Montserrat"/>
              </a:rPr>
              <a:t> </a:t>
            </a:r>
            <a:r>
              <a:rPr lang="en-US" sz="2800" dirty="0">
                <a:latin typeface="Montserrat"/>
                <a:ea typeface="Montserrat"/>
                <a:cs typeface="Montserrat"/>
                <a:sym typeface="Montserrat"/>
              </a:rPr>
              <a:t>and associated with ulcerative colitis</a:t>
            </a:r>
            <a:endParaRPr lang="en-US" sz="2800" b="0"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endParaRPr lang="en-US" sz="2800" b="0"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r>
              <a:rPr lang="en-US" sz="2800" b="0" i="0" u="none" strike="noStrike" cap="none" dirty="0">
                <a:latin typeface="Montserrat"/>
                <a:ea typeface="Montserrat"/>
                <a:cs typeface="Montserrat"/>
                <a:sym typeface="Montserrat"/>
              </a:rPr>
              <a:t>•The etiology is unknown , associated with histocompatibility antigens HLA-B8 and -DR3 or -DR4 - suggestive of genetic role.</a:t>
            </a:r>
          </a:p>
          <a:p>
            <a:pPr>
              <a:spcBef>
                <a:spcPts val="0"/>
              </a:spcBef>
              <a:buClr>
                <a:srgbClr val="000000"/>
              </a:buClr>
              <a:buSzPts val="2400"/>
              <a:buFont typeface="Wingdings" pitchFamily="2" charset="2"/>
              <a:buChar char="v"/>
            </a:pPr>
            <a:endParaRPr lang="en-US" sz="2800" b="0"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r>
              <a:rPr lang="en-US" sz="2800" b="0" i="0" u="none" strike="noStrike" cap="none" dirty="0">
                <a:latin typeface="Montserrat"/>
                <a:ea typeface="Montserrat"/>
                <a:cs typeface="Montserrat"/>
                <a:sym typeface="Montserrat"/>
              </a:rPr>
              <a:t>•Most common - men aged 20-40 Associated with ulcerative colitis (UC). Seen in AIDS patients.</a:t>
            </a:r>
          </a:p>
          <a:p>
            <a:pPr>
              <a:spcBef>
                <a:spcPts val="0"/>
              </a:spcBef>
              <a:buClr>
                <a:srgbClr val="000000"/>
              </a:buClr>
              <a:buSzPts val="2400"/>
              <a:buFont typeface="Wingdings" pitchFamily="2" charset="2"/>
              <a:buChar char="v"/>
            </a:pPr>
            <a:endParaRPr lang="en-US" sz="2800" b="0"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endParaRPr lang="en-US" sz="2800" b="0" i="0" u="none" strike="noStrike" cap="none" dirty="0">
              <a:latin typeface="Montserrat"/>
              <a:ea typeface="Montserrat"/>
              <a:cs typeface="Montserrat"/>
              <a:sym typeface="Montserrat"/>
            </a:endParaRPr>
          </a:p>
          <a:p>
            <a:pPr>
              <a:spcBef>
                <a:spcPts val="0"/>
              </a:spcBef>
              <a:buClr>
                <a:srgbClr val="000000"/>
              </a:buClr>
              <a:buSzPts val="2400"/>
              <a:buFont typeface="Wingdings" pitchFamily="2" charset="2"/>
              <a:buChar char="v"/>
            </a:pPr>
            <a:r>
              <a:rPr lang="en-US" sz="2800" b="0" i="0" u="none" strike="noStrike" cap="none" dirty="0">
                <a:latin typeface="Montserrat"/>
                <a:ea typeface="Montserrat"/>
                <a:cs typeface="Montserrat"/>
                <a:sym typeface="Montserrat"/>
              </a:rPr>
              <a:t>the diagnosis is principally based on the findings at cholangiography, in which irregular, narrowed bile ducts are demonstrated in both the intrahepatic and the extrahepatic biliary tree</a:t>
            </a:r>
          </a:p>
          <a:p>
            <a:pPr>
              <a:spcBef>
                <a:spcPts val="0"/>
              </a:spcBef>
              <a:buClr>
                <a:srgbClr val="000000"/>
              </a:buClr>
              <a:buSzPts val="2400"/>
              <a:buFont typeface="Wingdings" pitchFamily="2" charset="2"/>
              <a:buChar char="v"/>
            </a:pPr>
            <a:endParaRPr lang="en-US" sz="2800" dirty="0">
              <a:latin typeface="Montserrat"/>
              <a:ea typeface="Montserrat"/>
              <a:cs typeface="Montserrat"/>
              <a:sym typeface="Montserrat"/>
            </a:endParaRPr>
          </a:p>
          <a:p>
            <a:pPr>
              <a:spcBef>
                <a:spcPts val="0"/>
              </a:spcBef>
              <a:buClr>
                <a:srgbClr val="000000"/>
              </a:buClr>
              <a:buSzPts val="2400"/>
              <a:buFont typeface="Wingdings" pitchFamily="2" charset="2"/>
              <a:buChar char="v"/>
            </a:pPr>
            <a:r>
              <a:rPr lang="en-US" sz="2800" dirty="0">
                <a:latin typeface="Montserrat"/>
                <a:ea typeface="Montserrat"/>
                <a:cs typeface="Montserrat"/>
                <a:sym typeface="Montserrat"/>
              </a:rPr>
              <a:t>Usually asymptomatic and discovered accidentally</a:t>
            </a:r>
          </a:p>
          <a:p>
            <a:pPr marL="0" indent="0">
              <a:spcBef>
                <a:spcPts val="0"/>
              </a:spcBef>
              <a:buClr>
                <a:srgbClr val="000000"/>
              </a:buClr>
              <a:buSzPts val="2400"/>
              <a:buNone/>
            </a:pPr>
            <a:r>
              <a:rPr lang="en-US" sz="2800" dirty="0">
                <a:latin typeface="Montserrat"/>
                <a:ea typeface="Montserrat"/>
                <a:cs typeface="Montserrat"/>
                <a:sym typeface="Montserrat"/>
              </a:rPr>
              <a:t>young adults with mild nonspecific symptoms, and biliary disease is suggested by the finding of abnormal liver function tests. Rarely, the first presentation is with jaundice due to biliary obstruction :</a:t>
            </a:r>
          </a:p>
          <a:p>
            <a:pPr>
              <a:spcBef>
                <a:spcPts val="0"/>
              </a:spcBef>
              <a:buClr>
                <a:srgbClr val="000000"/>
              </a:buClr>
              <a:buSzPts val="2400"/>
              <a:buFont typeface="Wingdings" pitchFamily="2" charset="2"/>
              <a:buChar char="v"/>
            </a:pPr>
            <a:r>
              <a:rPr lang="en-US" sz="2800" dirty="0">
                <a:latin typeface="Montserrat"/>
                <a:ea typeface="Montserrat"/>
                <a:cs typeface="Montserrat"/>
                <a:sym typeface="Montserrat"/>
              </a:rPr>
              <a:t>RUQ discomfort ,Jaundice, Pruritus, Weight loss, Fever,  fatigue</a:t>
            </a:r>
          </a:p>
          <a:p>
            <a:pPr>
              <a:spcBef>
                <a:spcPts val="0"/>
              </a:spcBef>
              <a:buClr>
                <a:srgbClr val="000000"/>
              </a:buClr>
              <a:buSzPts val="2400"/>
              <a:buFont typeface="Wingdings" pitchFamily="2" charset="2"/>
              <a:buChar char="v"/>
            </a:pPr>
            <a:endParaRPr lang="en-US" sz="2800"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pPr marL="0" indent="0" algn="ctr">
              <a:buNone/>
            </a:pPr>
            <a:endParaRPr lang="en-US" sz="2800" b="1" i="0" u="none" strike="noStrike" cap="none" dirty="0">
              <a:solidFill>
                <a:schemeClr val="dk1"/>
              </a:solidFill>
              <a:latin typeface="Montserrat"/>
              <a:ea typeface="Montserrat"/>
              <a:cs typeface="Montserrat"/>
              <a:sym typeface="Montserrat"/>
            </a:endParaRPr>
          </a:p>
          <a:p>
            <a:endParaRPr lang="en-US" dirty="0"/>
          </a:p>
        </p:txBody>
      </p:sp>
    </p:spTree>
    <p:extLst>
      <p:ext uri="{BB962C8B-B14F-4D97-AF65-F5344CB8AC3E}">
        <p14:creationId xmlns:p14="http://schemas.microsoft.com/office/powerpoint/2010/main" val="190164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MIRIZZI SYNDROME </a:t>
            </a:r>
          </a:p>
        </p:txBody>
      </p:sp>
      <p:sp>
        <p:nvSpPr>
          <p:cNvPr id="3" name="Content Placeholder 2"/>
          <p:cNvSpPr>
            <a:spLocks noGrp="1"/>
          </p:cNvSpPr>
          <p:nvPr>
            <p:ph idx="1"/>
          </p:nvPr>
        </p:nvSpPr>
        <p:spPr>
          <a:xfrm>
            <a:off x="-13645" y="1514901"/>
            <a:ext cx="7206017" cy="5158854"/>
          </a:xfrm>
        </p:spPr>
        <p:txBody>
          <a:bodyPr>
            <a:normAutofit/>
          </a:bodyPr>
          <a:lstStyle/>
          <a:p>
            <a:r>
              <a:rPr lang="en-US" dirty="0">
                <a:effectLst/>
              </a:rPr>
              <a:t>Mirizzi syndrome is an unusual presentation of obstructive jaundice caused by extrinsic compression of an extrahepatic biliary duct from one or more calculi within the cystic duct or gallbladder. It is a functional hepatic syndrome but can often present with biliary duct dilatation and can mimic other hepatobiliary pathologies such as cholangiocarcinoma.</a:t>
            </a:r>
          </a:p>
          <a:p>
            <a:r>
              <a:rPr lang="en-US" dirty="0">
                <a:effectLst/>
              </a:rPr>
              <a:t>The clinical presentation varies from no symptoms to severe cholangitis.</a:t>
            </a:r>
            <a:r>
              <a:rPr lang="en-US" baseline="30000" dirty="0">
                <a:effectLst/>
              </a:rPr>
              <a:t> [1] </a:t>
            </a:r>
            <a:r>
              <a:rPr lang="en-US" dirty="0">
                <a:effectLst/>
              </a:rPr>
              <a:t>Patients may present with recurrent episodes of jaundice and cholangitis. It can be associated with acute cholecystitis. Fistulae can develop between the gallbladder and the common duct, and the stone may pass into the common duct.</a:t>
            </a:r>
          </a:p>
        </p:txBody>
      </p:sp>
      <p:pic>
        <p:nvPicPr>
          <p:cNvPr id="4" name="Picture 3"/>
          <p:cNvPicPr>
            <a:picLocks noChangeAspect="1"/>
          </p:cNvPicPr>
          <p:nvPr/>
        </p:nvPicPr>
        <p:blipFill>
          <a:blip r:embed="rId3"/>
          <a:stretch>
            <a:fillRect/>
          </a:stretch>
        </p:blipFill>
        <p:spPr>
          <a:xfrm>
            <a:off x="7206017" y="748146"/>
            <a:ext cx="4667328" cy="5652656"/>
          </a:xfrm>
          <a:prstGeom prst="rect">
            <a:avLst/>
          </a:prstGeom>
        </p:spPr>
      </p:pic>
    </p:spTree>
    <p:extLst>
      <p:ext uri="{BB962C8B-B14F-4D97-AF65-F5344CB8AC3E}">
        <p14:creationId xmlns:p14="http://schemas.microsoft.com/office/powerpoint/2010/main" val="166467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7" y="95536"/>
            <a:ext cx="4736377" cy="1840387"/>
          </a:xfrm>
        </p:spPr>
        <p:txBody>
          <a:bodyPr/>
          <a:lstStyle/>
          <a:p>
            <a:r>
              <a:rPr lang="en-US" b="0" dirty="0">
                <a:effectLst/>
              </a:rPr>
              <a:t>Csendes classification system</a:t>
            </a:r>
            <a:endParaRPr lang="en-US" dirty="0"/>
          </a:p>
        </p:txBody>
      </p:sp>
      <p:sp>
        <p:nvSpPr>
          <p:cNvPr id="3" name="Content Placeholder 2"/>
          <p:cNvSpPr>
            <a:spLocks noGrp="1"/>
          </p:cNvSpPr>
          <p:nvPr>
            <p:ph idx="1"/>
          </p:nvPr>
        </p:nvSpPr>
        <p:spPr>
          <a:xfrm>
            <a:off x="913795" y="2096064"/>
            <a:ext cx="4845560" cy="3695136"/>
          </a:xfrm>
        </p:spPr>
        <p:txBody>
          <a:bodyPr>
            <a:normAutofit lnSpcReduction="10000"/>
          </a:bodyPr>
          <a:lstStyle/>
          <a:p>
            <a:r>
              <a:rPr lang="en-US" dirty="0">
                <a:effectLst/>
              </a:rPr>
              <a:t>The Csendes system recognizes 5 major types of Mirizzi syndrome: type I is characterized by “classic” compression stenosis; types II–IV involve formation of a cholecystocholedochal fistula; and type V is defined by the formation of a cholecystoenteric fistula in addition to the presence of types I-IV </a:t>
            </a:r>
            <a:endParaRPr lang="en-US" dirty="0"/>
          </a:p>
        </p:txBody>
      </p:sp>
      <p:pic>
        <p:nvPicPr>
          <p:cNvPr id="5" name="Picture 4"/>
          <p:cNvPicPr>
            <a:picLocks noChangeAspect="1"/>
          </p:cNvPicPr>
          <p:nvPr/>
        </p:nvPicPr>
        <p:blipFill>
          <a:blip r:embed="rId2"/>
          <a:stretch>
            <a:fillRect/>
          </a:stretch>
        </p:blipFill>
        <p:spPr>
          <a:xfrm>
            <a:off x="5595791" y="2784763"/>
            <a:ext cx="6305265" cy="3524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5741367" y="193964"/>
            <a:ext cx="6159689" cy="2590798"/>
          </a:xfrm>
          <a:prstGeom prst="rect">
            <a:avLst/>
          </a:prstGeom>
        </p:spPr>
      </p:pic>
    </p:spTree>
    <p:extLst>
      <p:ext uri="{BB962C8B-B14F-4D97-AF65-F5344CB8AC3E}">
        <p14:creationId xmlns:p14="http://schemas.microsoft.com/office/powerpoint/2010/main" val="63377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E1D76B-8D61-4190-B642-D38367D031B2}"/>
              </a:ext>
            </a:extLst>
          </p:cNvPr>
          <p:cNvSpPr>
            <a:spLocks noGrp="1"/>
          </p:cNvSpPr>
          <p:nvPr>
            <p:ph idx="1"/>
          </p:nvPr>
        </p:nvSpPr>
        <p:spPr>
          <a:xfrm>
            <a:off x="508000" y="261258"/>
            <a:ext cx="10845800" cy="6226629"/>
          </a:xfrm>
        </p:spPr>
        <p:txBody>
          <a:bodyPr/>
          <a:lstStyle/>
          <a:p>
            <a:pPr marL="0" marR="0" lvl="0" indent="0" algn="l" rtl="0">
              <a:lnSpc>
                <a:spcPct val="100000"/>
              </a:lnSpc>
              <a:spcBef>
                <a:spcPts val="0"/>
              </a:spcBef>
              <a:spcAft>
                <a:spcPts val="0"/>
              </a:spcAft>
              <a:buClr>
                <a:srgbClr val="000000"/>
              </a:buClr>
              <a:buSzPts val="2400"/>
              <a:buFont typeface="Arial"/>
              <a:buNone/>
            </a:pPr>
            <a:r>
              <a:rPr lang="en-US" sz="4400" b="1" i="0" u="none" strike="noStrike" cap="none" dirty="0">
                <a:solidFill>
                  <a:srgbClr val="FFFF00"/>
                </a:solidFill>
                <a:latin typeface="Lustria"/>
                <a:ea typeface="Lustria"/>
                <a:cs typeface="Lustria"/>
                <a:sym typeface="Lustria"/>
              </a:rPr>
              <a:t>Choledochal cyst:</a:t>
            </a:r>
          </a:p>
          <a:p>
            <a:pPr marL="0" marR="0" lvl="0" indent="0" algn="l" rtl="0">
              <a:lnSpc>
                <a:spcPct val="115000"/>
              </a:lnSpc>
              <a:spcBef>
                <a:spcPts val="0"/>
              </a:spcBef>
              <a:spcAft>
                <a:spcPts val="0"/>
              </a:spcAft>
              <a:buClr>
                <a:srgbClr val="000000"/>
              </a:buClr>
              <a:buSzPts val="3000"/>
              <a:buFont typeface="Arial"/>
              <a:buNone/>
            </a:pPr>
            <a:r>
              <a:rPr lang="en-US" sz="2800" b="0" i="0" u="none" strike="noStrike" cap="none" dirty="0">
                <a:latin typeface="Montserrat"/>
                <a:ea typeface="Montserrat"/>
                <a:cs typeface="Montserrat"/>
                <a:sym typeface="Montserrat"/>
              </a:rPr>
              <a:t>Choledochal cysts, are rare congenital dilations (enlargements) of the bile ducts</a:t>
            </a:r>
            <a:endParaRPr lang="en-US" sz="2800" dirty="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000"/>
              <a:buFont typeface="Arial"/>
              <a:buNone/>
            </a:pPr>
            <a:endParaRPr lang="en-US" sz="2800" dirty="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000"/>
              <a:buFont typeface="Arial"/>
              <a:buNone/>
            </a:pPr>
            <a:r>
              <a:rPr lang="en-US" sz="2800" b="0" i="0" u="none" strike="noStrike" cap="none" dirty="0">
                <a:latin typeface="Montserrat"/>
                <a:ea typeface="Montserrat"/>
                <a:cs typeface="Montserrat"/>
                <a:sym typeface="Montserrat"/>
              </a:rPr>
              <a:t>Although choledochal cysts are present at birth, they are increasingly diagnosed in adults</a:t>
            </a:r>
          </a:p>
          <a:p>
            <a:pPr marL="0" marR="0" lvl="0" indent="0" algn="l" rtl="0">
              <a:lnSpc>
                <a:spcPct val="115000"/>
              </a:lnSpc>
              <a:spcBef>
                <a:spcPts val="0"/>
              </a:spcBef>
              <a:spcAft>
                <a:spcPts val="0"/>
              </a:spcAft>
              <a:buClr>
                <a:srgbClr val="000000"/>
              </a:buClr>
              <a:buSzPts val="3000"/>
              <a:buFont typeface="Arial"/>
              <a:buNone/>
            </a:pPr>
            <a:endParaRPr lang="en-US" dirty="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000"/>
              <a:buFont typeface="Arial"/>
              <a:buNone/>
            </a:pPr>
            <a:r>
              <a:rPr lang="en-US" sz="2800" b="0" i="0" u="none" strike="noStrike" cap="none" dirty="0">
                <a:latin typeface="Montserrat"/>
                <a:ea typeface="Montserrat"/>
                <a:cs typeface="Montserrat"/>
                <a:sym typeface="Montserrat"/>
              </a:rPr>
              <a:t>Choledochal cysts are inflammatory in nature. Left untreated, this frequently lead to recurrent cholangitis or pancreatitis</a:t>
            </a:r>
          </a:p>
          <a:p>
            <a:pPr marL="0" lvl="0" indent="0" algn="l" rtl="0">
              <a:spcBef>
                <a:spcPts val="0"/>
              </a:spcBef>
              <a:spcAft>
                <a:spcPts val="0"/>
              </a:spcAft>
              <a:buClr>
                <a:srgbClr val="000000"/>
              </a:buClr>
              <a:buSzPts val="2400"/>
              <a:buFont typeface="Arial"/>
              <a:buNone/>
            </a:pPr>
            <a:endParaRPr lang="en-US" sz="2800" b="0" i="0" u="none" strike="noStrike" cap="none" dirty="0">
              <a:solidFill>
                <a:schemeClr val="dk1"/>
              </a:solidFill>
              <a:latin typeface="Lustria"/>
              <a:ea typeface="Lustria"/>
              <a:cs typeface="Lustria"/>
              <a:sym typeface="Lustria"/>
            </a:endParaRPr>
          </a:p>
          <a:p>
            <a:endParaRPr lang="en-US" dirty="0"/>
          </a:p>
        </p:txBody>
      </p:sp>
      <p:sp>
        <p:nvSpPr>
          <p:cNvPr id="4" name="Rectangle: Rounded Corners 3">
            <a:extLst>
              <a:ext uri="{FF2B5EF4-FFF2-40B4-BE49-F238E27FC236}">
                <a16:creationId xmlns:a16="http://schemas.microsoft.com/office/drawing/2014/main" xmlns="" id="{E42B09EB-4DDC-44BB-9D7E-0088A668C719}"/>
              </a:ext>
            </a:extLst>
          </p:cNvPr>
          <p:cNvSpPr/>
          <p:nvPr/>
        </p:nvSpPr>
        <p:spPr>
          <a:xfrm>
            <a:off x="838201" y="5486401"/>
            <a:ext cx="9887857" cy="1201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rtl="0">
              <a:spcBef>
                <a:spcPts val="0"/>
              </a:spcBef>
              <a:spcAft>
                <a:spcPts val="0"/>
              </a:spcAft>
              <a:buClr>
                <a:srgbClr val="000000"/>
              </a:buClr>
              <a:buSzPts val="2400"/>
              <a:buFont typeface="Arial"/>
              <a:buNone/>
            </a:pPr>
            <a:r>
              <a:rPr lang="en-US" sz="1800" dirty="0">
                <a:solidFill>
                  <a:schemeClr val="dk1"/>
                </a:solidFill>
                <a:latin typeface="Montserrat"/>
                <a:ea typeface="Montserrat"/>
                <a:cs typeface="Montserrat"/>
                <a:sym typeface="Montserrat"/>
              </a:rPr>
              <a:t>The term ‘cholangitis’ is given to the triad of :</a:t>
            </a:r>
          </a:p>
          <a:p>
            <a:pPr marL="0" lvl="0" indent="0" algn="l" rtl="0">
              <a:spcBef>
                <a:spcPts val="0"/>
              </a:spcBef>
              <a:spcAft>
                <a:spcPts val="0"/>
              </a:spcAft>
              <a:buClr>
                <a:srgbClr val="000000"/>
              </a:buClr>
              <a:buSzPts val="2400"/>
              <a:buFont typeface="Arial"/>
              <a:buNone/>
            </a:pPr>
            <a:r>
              <a:rPr lang="en-US" sz="1800" dirty="0">
                <a:solidFill>
                  <a:schemeClr val="dk1"/>
                </a:solidFill>
                <a:latin typeface="Montserrat"/>
                <a:ea typeface="Montserrat"/>
                <a:cs typeface="Montserrat"/>
                <a:sym typeface="Montserrat"/>
              </a:rPr>
              <a:t>pain (RUQ) +  jaundice +  fevers  = sometimes known as </a:t>
            </a:r>
            <a:r>
              <a:rPr lang="en-US" sz="1800" u="sng" dirty="0">
                <a:solidFill>
                  <a:schemeClr val="dk1"/>
                </a:solidFill>
                <a:latin typeface="Montserrat"/>
                <a:ea typeface="Montserrat"/>
                <a:cs typeface="Montserrat"/>
                <a:sym typeface="Montserrat"/>
              </a:rPr>
              <a:t>Charcot’s triad</a:t>
            </a:r>
            <a:r>
              <a:rPr lang="en-US" sz="1800" dirty="0">
                <a:solidFill>
                  <a:schemeClr val="dk1"/>
                </a:solidFill>
                <a:latin typeface="Montserrat"/>
                <a:ea typeface="Montserrat"/>
                <a:cs typeface="Montserrat"/>
                <a:sym typeface="Montserrat"/>
              </a:rPr>
              <a:t>’.</a:t>
            </a:r>
          </a:p>
        </p:txBody>
      </p:sp>
    </p:spTree>
    <p:extLst>
      <p:ext uri="{BB962C8B-B14F-4D97-AF65-F5344CB8AC3E}">
        <p14:creationId xmlns:p14="http://schemas.microsoft.com/office/powerpoint/2010/main" val="18389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75694A-73B4-4402-B60B-648844E3206E}"/>
              </a:ext>
            </a:extLst>
          </p:cNvPr>
          <p:cNvSpPr>
            <a:spLocks noGrp="1"/>
          </p:cNvSpPr>
          <p:nvPr>
            <p:ph type="body"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extBox 1"/>
          <p:cNvSpPr txBox="1"/>
          <p:nvPr/>
        </p:nvSpPr>
        <p:spPr>
          <a:xfrm>
            <a:off x="533677" y="219807"/>
            <a:ext cx="6522720" cy="553998"/>
          </a:xfrm>
          <a:prstGeom prst="rect">
            <a:avLst/>
          </a:prstGeom>
          <a:noFill/>
        </p:spPr>
        <p:txBody>
          <a:bodyPr wrap="square" rtlCol="0">
            <a:spAutoFit/>
          </a:bodyPr>
          <a:lstStyle/>
          <a:p>
            <a:r>
              <a:rPr lang="en-US" sz="3000" dirty="0"/>
              <a:t>Physiology of bilirubin metabolism </a:t>
            </a:r>
          </a:p>
        </p:txBody>
      </p:sp>
      <p:pic>
        <p:nvPicPr>
          <p:cNvPr id="4" name="Picture 3"/>
          <p:cNvPicPr>
            <a:picLocks noChangeAspect="1"/>
          </p:cNvPicPr>
          <p:nvPr/>
        </p:nvPicPr>
        <p:blipFill>
          <a:blip r:embed="rId2"/>
          <a:stretch>
            <a:fillRect/>
          </a:stretch>
        </p:blipFill>
        <p:spPr>
          <a:xfrm>
            <a:off x="0" y="912164"/>
            <a:ext cx="12192000" cy="5696453"/>
          </a:xfrm>
          <a:prstGeom prst="rect">
            <a:avLst/>
          </a:prstGeom>
        </p:spPr>
      </p:pic>
    </p:spTree>
    <p:extLst>
      <p:ext uri="{BB962C8B-B14F-4D97-AF65-F5344CB8AC3E}">
        <p14:creationId xmlns:p14="http://schemas.microsoft.com/office/powerpoint/2010/main" val="802106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Classification</a:t>
            </a:r>
            <a:r>
              <a:rPr lang="en-US" dirty="0"/>
              <a:t> </a:t>
            </a:r>
          </a:p>
        </p:txBody>
      </p:sp>
      <p:sp>
        <p:nvSpPr>
          <p:cNvPr id="3" name="Content Placeholder 2"/>
          <p:cNvSpPr>
            <a:spLocks noGrp="1"/>
          </p:cNvSpPr>
          <p:nvPr>
            <p:ph idx="1"/>
          </p:nvPr>
        </p:nvSpPr>
        <p:spPr>
          <a:xfrm>
            <a:off x="109183" y="1501254"/>
            <a:ext cx="6414448" cy="5117910"/>
          </a:xfrm>
        </p:spPr>
        <p:txBody>
          <a:bodyPr>
            <a:normAutofit/>
          </a:bodyPr>
          <a:lstStyle/>
          <a:p>
            <a:r>
              <a:rPr lang="en-US" dirty="0"/>
              <a:t>Type I - Cystic or fusiform dilatation of the CBD</a:t>
            </a:r>
          </a:p>
          <a:p>
            <a:r>
              <a:rPr lang="en-US" dirty="0"/>
              <a:t> • Type II - Diverticulum of the CBD </a:t>
            </a:r>
          </a:p>
          <a:p>
            <a:r>
              <a:rPr lang="en-US" dirty="0"/>
              <a:t>• Type III - Cystic dilatation limited in </a:t>
            </a:r>
            <a:r>
              <a:rPr lang="en-US" dirty="0" err="1"/>
              <a:t>intraduodenal</a:t>
            </a:r>
            <a:r>
              <a:rPr lang="en-US" dirty="0"/>
              <a:t> portion of distal CBD</a:t>
            </a:r>
          </a:p>
          <a:p>
            <a:r>
              <a:rPr lang="en-US" dirty="0"/>
              <a:t> • Type IV - Multiple cystic dilatation of </a:t>
            </a:r>
            <a:r>
              <a:rPr lang="en-US" dirty="0" err="1"/>
              <a:t>of</a:t>
            </a:r>
            <a:r>
              <a:rPr lang="en-US" dirty="0"/>
              <a:t> extra ±intrahepatic bile ducts(</a:t>
            </a:r>
            <a:r>
              <a:rPr lang="en-US" dirty="0" err="1"/>
              <a:t>IVb</a:t>
            </a:r>
            <a:r>
              <a:rPr lang="en-US" dirty="0"/>
              <a:t>)</a:t>
            </a:r>
          </a:p>
          <a:p>
            <a:r>
              <a:rPr lang="en-US" dirty="0"/>
              <a:t> • Type V - Cystic dilatation of the intrahepatic bile ducts with normal extrahepatic bile duct (referred to as </a:t>
            </a:r>
            <a:r>
              <a:rPr lang="en-US" dirty="0" err="1"/>
              <a:t>Caroli</a:t>
            </a:r>
            <a:r>
              <a:rPr lang="en-US" dirty="0"/>
              <a:t> disease)</a:t>
            </a:r>
          </a:p>
        </p:txBody>
      </p:sp>
      <p:pic>
        <p:nvPicPr>
          <p:cNvPr id="4" name="Picture 3"/>
          <p:cNvPicPr>
            <a:picLocks noChangeAspect="1"/>
          </p:cNvPicPr>
          <p:nvPr/>
        </p:nvPicPr>
        <p:blipFill>
          <a:blip r:embed="rId2"/>
          <a:stretch>
            <a:fillRect/>
          </a:stretch>
        </p:blipFill>
        <p:spPr>
          <a:xfrm>
            <a:off x="6438744" y="1136073"/>
            <a:ext cx="5546141" cy="4828416"/>
          </a:xfrm>
          <a:prstGeom prst="rect">
            <a:avLst/>
          </a:prstGeom>
        </p:spPr>
      </p:pic>
    </p:spTree>
    <p:extLst>
      <p:ext uri="{BB962C8B-B14F-4D97-AF65-F5344CB8AC3E}">
        <p14:creationId xmlns:p14="http://schemas.microsoft.com/office/powerpoint/2010/main" val="60806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66254"/>
            <a:ext cx="10972800" cy="976745"/>
          </a:xfrm>
        </p:spPr>
        <p:txBody>
          <a:bodyPr/>
          <a:lstStyle/>
          <a:p>
            <a:pPr algn="ctr"/>
            <a:r>
              <a:rPr lang="en-US" dirty="0"/>
              <a:t>PANCREATITIS</a:t>
            </a:r>
          </a:p>
        </p:txBody>
      </p:sp>
      <p:sp>
        <p:nvSpPr>
          <p:cNvPr id="4" name="عنصر نائب للمحتوى 3"/>
          <p:cNvSpPr>
            <a:spLocks noGrp="1"/>
          </p:cNvSpPr>
          <p:nvPr>
            <p:ph idx="1"/>
          </p:nvPr>
        </p:nvSpPr>
        <p:spPr/>
        <p:txBody>
          <a:bodyPr>
            <a:normAutofit fontScale="92500" lnSpcReduction="20000"/>
          </a:bodyPr>
          <a:lstStyle/>
          <a:p>
            <a:r>
              <a:rPr lang="en-US" dirty="0"/>
              <a:t>Disease in the pancreatic head may cause benign biliary strictures and jaundice, whereas disease in the body and tail more often presents with abdominal pain</a:t>
            </a:r>
          </a:p>
          <a:p>
            <a:endParaRPr lang="en-US" dirty="0"/>
          </a:p>
          <a:p>
            <a:r>
              <a:rPr lang="en-US" dirty="0"/>
              <a:t>In acute pancreatitis Jaundice may be evident in the presence of cholangitis (e.g., with gallstone-induced pancreatitis and persistent </a:t>
            </a:r>
            <a:r>
              <a:rPr lang="en-US" dirty="0" err="1"/>
              <a:t>choledocholithiasis</a:t>
            </a:r>
            <a:r>
              <a:rPr lang="en-US" dirty="0"/>
              <a:t>) .</a:t>
            </a:r>
          </a:p>
          <a:p>
            <a:r>
              <a:rPr lang="en-US" dirty="0"/>
              <a:t>Jaundice occurring in patients with pancreatitis is usually due to hepatocellular injury or to associated biliary tract disease. Common duct obstruction is occasionally caused by pancreatic fibrosis, edema or </a:t>
            </a:r>
            <a:r>
              <a:rPr lang="en-US" dirty="0" err="1"/>
              <a:t>pseudocyst</a:t>
            </a:r>
            <a:r>
              <a:rPr lang="en-US" dirty="0"/>
              <a:t> in patients who have neither hepatocellular injury nor biliary tract disease</a:t>
            </a:r>
          </a:p>
          <a:p>
            <a:endParaRPr lang="en-US" dirty="0"/>
          </a:p>
          <a:p>
            <a:r>
              <a:rPr lang="en-US" dirty="0"/>
              <a:t>Chronic pancreatitis manifests as repeated bouts of jaundice, vague indigestion, or persistent or recurrent abdominal and back pain, or it may be entirely silent until pancreatic insufficiency and diabetes mellitus develop </a:t>
            </a:r>
          </a:p>
          <a:p>
            <a:r>
              <a:rPr lang="en-US" dirty="0"/>
              <a:t> Attacks can be precipitated by alcohol abuse, overeating (which increases demand on pancreatic secretions).</a:t>
            </a:r>
          </a:p>
          <a:p>
            <a:endParaRPr lang="en-US" dirty="0"/>
          </a:p>
        </p:txBody>
      </p:sp>
    </p:spTree>
    <p:extLst>
      <p:ext uri="{BB962C8B-B14F-4D97-AF65-F5344CB8AC3E}">
        <p14:creationId xmlns:p14="http://schemas.microsoft.com/office/powerpoint/2010/main" val="153921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PSUEDOCYST</a:t>
            </a:r>
          </a:p>
        </p:txBody>
      </p:sp>
      <p:sp>
        <p:nvSpPr>
          <p:cNvPr id="5" name="عنصر نائب للمحتوى 4"/>
          <p:cNvSpPr>
            <a:spLocks noGrp="1"/>
          </p:cNvSpPr>
          <p:nvPr>
            <p:ph idx="1"/>
          </p:nvPr>
        </p:nvSpPr>
        <p:spPr/>
        <p:txBody>
          <a:bodyPr/>
          <a:lstStyle/>
          <a:p>
            <a:r>
              <a:rPr lang="en-US" dirty="0"/>
              <a:t>A common </a:t>
            </a:r>
            <a:r>
              <a:rPr lang="en-US" dirty="0" err="1"/>
              <a:t>sequela</a:t>
            </a:r>
            <a:r>
              <a:rPr lang="en-US" dirty="0"/>
              <a:t> of acute pancreatitis (and in particular, alcoholic pancreatitis) is a pancreatic </a:t>
            </a:r>
            <a:r>
              <a:rPr lang="en-US" dirty="0" err="1"/>
              <a:t>pseudocyst</a:t>
            </a:r>
            <a:r>
              <a:rPr lang="en-US" dirty="0"/>
              <a:t>. Liquefied areas of necrotic pancreatic tissue become walled off by fibrous tissue to form a cystic space, lacking an epithelial lining . The cyst contents are rich in pancreatic enzymes. </a:t>
            </a:r>
            <a:r>
              <a:rPr lang="en-US" dirty="0" err="1"/>
              <a:t>Pseudocysts</a:t>
            </a:r>
            <a:r>
              <a:rPr lang="en-US" dirty="0"/>
              <a:t> account for approximately 75% of all pancreatic cysts. While many </a:t>
            </a:r>
            <a:r>
              <a:rPr lang="en-US" dirty="0" err="1"/>
              <a:t>pseudocysts</a:t>
            </a:r>
            <a:r>
              <a:rPr lang="en-US" dirty="0"/>
              <a:t> spontaneously resolve, they can become secondarily infected, and larger </a:t>
            </a:r>
            <a:r>
              <a:rPr lang="en-US" dirty="0" err="1"/>
              <a:t>pseudocysts</a:t>
            </a:r>
            <a:r>
              <a:rPr lang="en-US" dirty="0"/>
              <a:t> can compress or even perforate into adjacent structures.</a:t>
            </a:r>
          </a:p>
          <a:p>
            <a:r>
              <a:rPr lang="en-US" dirty="0"/>
              <a:t>They can cause upper abdominal pain, gastric outlet obstruction, and obstructive jaundice.</a:t>
            </a:r>
          </a:p>
          <a:p>
            <a:pPr marL="0" indent="0">
              <a:buNone/>
            </a:pPr>
            <a:endParaRPr lang="en-US"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700" y="4767580"/>
            <a:ext cx="4406900" cy="1709420"/>
          </a:xfrm>
          <a:prstGeom prst="rect">
            <a:avLst/>
          </a:prstGeom>
        </p:spPr>
      </p:pic>
    </p:spTree>
    <p:extLst>
      <p:ext uri="{BB962C8B-B14F-4D97-AF65-F5344CB8AC3E}">
        <p14:creationId xmlns:p14="http://schemas.microsoft.com/office/powerpoint/2010/main" val="200946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a:t>Tumor of the bile duct</a:t>
            </a:r>
            <a:br>
              <a:rPr lang="en-US" dirty="0"/>
            </a:br>
            <a:endParaRPr lang="en-US" dirty="0"/>
          </a:p>
        </p:txBody>
      </p:sp>
      <p:sp>
        <p:nvSpPr>
          <p:cNvPr id="3" name="Content Placeholder 2">
            <a:extLst>
              <a:ext uri="{FF2B5EF4-FFF2-40B4-BE49-F238E27FC236}">
                <a16:creationId xmlns:a16="http://schemas.microsoft.com/office/drawing/2014/main" xmlns="" id="{7A6E0AE7-A30D-4836-83E6-4DB27CD00424}"/>
              </a:ext>
            </a:extLst>
          </p:cNvPr>
          <p:cNvSpPr>
            <a:spLocks noGrp="1"/>
          </p:cNvSpPr>
          <p:nvPr>
            <p:ph idx="1"/>
          </p:nvPr>
        </p:nvSpPr>
        <p:spPr/>
        <p:txBody>
          <a:bodyPr>
            <a:normAutofit fontScale="85000" lnSpcReduction="10000"/>
          </a:bodyPr>
          <a:lstStyle/>
          <a:p>
            <a:pPr marL="0" indent="0">
              <a:buNone/>
            </a:pPr>
            <a:endParaRPr lang="en-US" sz="2800" b="0" i="0" u="none" strike="noStrike" cap="none" dirty="0">
              <a:solidFill>
                <a:schemeClr val="dk1"/>
              </a:solidFill>
              <a:latin typeface="Montserrat"/>
              <a:ea typeface="Montserrat"/>
              <a:cs typeface="Montserrat"/>
              <a:sym typeface="Montserrat"/>
            </a:endParaRPr>
          </a:p>
          <a:p>
            <a:pPr marL="0" indent="0">
              <a:buNone/>
            </a:pPr>
            <a:r>
              <a:rPr lang="en-US" dirty="0"/>
              <a:t>Benign bile duct tumors, are less common, occurring in less than 1% of patients.</a:t>
            </a:r>
          </a:p>
          <a:p>
            <a:pPr marL="0" indent="0">
              <a:buNone/>
            </a:pPr>
            <a:endParaRPr lang="en-US" dirty="0"/>
          </a:p>
          <a:p>
            <a:pPr marL="0" indent="0">
              <a:buNone/>
            </a:pPr>
            <a:r>
              <a:rPr lang="en-US" dirty="0"/>
              <a:t> The most common benign tumors of the </a:t>
            </a:r>
            <a:r>
              <a:rPr lang="en-US" dirty="0" err="1"/>
              <a:t>extrahepatic</a:t>
            </a:r>
            <a:r>
              <a:rPr lang="en-US" dirty="0"/>
              <a:t> biliary tree arise from the glandular epithelium lining the ducts; about two-thirds of benign tumors are polyps, adenomatous papilloma, or bile duct adenomas. Most are found in the </a:t>
            </a:r>
            <a:r>
              <a:rPr lang="en-US" dirty="0" err="1"/>
              <a:t>periampullary</a:t>
            </a:r>
            <a:r>
              <a:rPr lang="en-US" dirty="0"/>
              <a:t> region, but they can be distributed throughout the entire biliary tree . </a:t>
            </a:r>
          </a:p>
          <a:p>
            <a:pPr marL="0" indent="0">
              <a:buNone/>
            </a:pPr>
            <a:endParaRPr lang="en-US" dirty="0"/>
          </a:p>
          <a:p>
            <a:pPr marL="0" indent="0">
              <a:buNone/>
            </a:pPr>
            <a:r>
              <a:rPr lang="en-US" dirty="0"/>
              <a:t>Multiple </a:t>
            </a:r>
            <a:r>
              <a:rPr lang="en-US" dirty="0" err="1"/>
              <a:t>papillomas</a:t>
            </a:r>
            <a:r>
              <a:rPr lang="en-US" dirty="0"/>
              <a:t> also have been reported throughout the intrahepatic and </a:t>
            </a:r>
            <a:r>
              <a:rPr lang="en-US" dirty="0" err="1"/>
              <a:t>extrahepatic</a:t>
            </a:r>
            <a:r>
              <a:rPr lang="en-US" dirty="0"/>
              <a:t> biliary tree, termed multiple biliary </a:t>
            </a:r>
            <a:r>
              <a:rPr lang="en-US" dirty="0" err="1"/>
              <a:t>papillomatosis</a:t>
            </a:r>
            <a:r>
              <a:rPr lang="en-US" dirty="0"/>
              <a:t>.</a:t>
            </a:r>
          </a:p>
          <a:p>
            <a:pPr marL="0" indent="0">
              <a:buNone/>
            </a:pPr>
            <a:endParaRPr lang="en-US" dirty="0"/>
          </a:p>
          <a:p>
            <a:pPr marL="0" indent="0">
              <a:buNone/>
            </a:pPr>
            <a:r>
              <a:rPr lang="en-US" dirty="0"/>
              <a:t>These tumors have little malignant potential.</a:t>
            </a:r>
          </a:p>
          <a:p>
            <a:pPr marL="0" indent="0">
              <a:buNone/>
            </a:pPr>
            <a:endParaRPr lang="en-US" dirty="0"/>
          </a:p>
          <a:p>
            <a:pPr marL="0" indent="0">
              <a:buNone/>
            </a:pPr>
            <a:r>
              <a:rPr lang="en-US" dirty="0"/>
              <a:t> Other benign tumors (e.g., </a:t>
            </a:r>
            <a:r>
              <a:rPr lang="en-US" dirty="0" err="1"/>
              <a:t>cystadenoma</a:t>
            </a:r>
            <a:r>
              <a:rPr lang="en-US" dirty="0"/>
              <a:t>, granular cell </a:t>
            </a:r>
            <a:r>
              <a:rPr lang="en-US" dirty="0" err="1"/>
              <a:t>myoblastoma</a:t>
            </a:r>
            <a:r>
              <a:rPr lang="en-US" dirty="0"/>
              <a:t>, leiomyoma, and heterotopic tissue)</a:t>
            </a:r>
          </a:p>
          <a:p>
            <a:pPr marL="0" indent="0">
              <a:buNone/>
            </a:pPr>
            <a:endParaRPr lang="en-US" dirty="0"/>
          </a:p>
        </p:txBody>
      </p:sp>
    </p:spTree>
    <p:extLst>
      <p:ext uri="{BB962C8B-B14F-4D97-AF65-F5344CB8AC3E}">
        <p14:creationId xmlns:p14="http://schemas.microsoft.com/office/powerpoint/2010/main" val="191900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2C2B1A-5862-420D-8565-F2A3FCF69819}"/>
              </a:ext>
            </a:extLst>
          </p:cNvPr>
          <p:cNvSpPr>
            <a:spLocks noGrp="1"/>
          </p:cNvSpPr>
          <p:nvPr>
            <p:ph idx="1"/>
          </p:nvPr>
        </p:nvSpPr>
        <p:spPr>
          <a:xfrm>
            <a:off x="838200" y="503583"/>
            <a:ext cx="10515600" cy="5673380"/>
          </a:xfrm>
        </p:spPr>
        <p:txBody>
          <a:bodyPr/>
          <a:lstStyle/>
          <a:p>
            <a:pPr marL="0" indent="0">
              <a:buNone/>
            </a:pPr>
            <a:r>
              <a:rPr lang="en-US" dirty="0"/>
              <a:t>Biliary obstruction, with resultant jaundice or cholangitis, is frequently the presenting symptom in patients with benign bile duct tumors. Symptoms may also include </a:t>
            </a:r>
            <a:r>
              <a:rPr lang="en-US" dirty="0" err="1"/>
              <a:t>epigastric</a:t>
            </a:r>
            <a:r>
              <a:rPr lang="en-US" dirty="0"/>
              <a:t> pain or nausea. Because these tumors are indolent, symptoms may be intermittent or gradually progressive</a:t>
            </a:r>
          </a:p>
          <a:p>
            <a:pPr marL="0" indent="0">
              <a:buNone/>
            </a:pPr>
            <a:endParaRPr lang="en-US" dirty="0"/>
          </a:p>
          <a:p>
            <a:pPr marL="0" indent="0">
              <a:buNone/>
            </a:pPr>
            <a:r>
              <a:rPr lang="en-US" dirty="0"/>
              <a:t>Resection and reconstruction are performed to relieve jaundice and cholangitis. </a:t>
            </a:r>
          </a:p>
          <a:p>
            <a:pPr marL="0" indent="0">
              <a:buNone/>
            </a:pPr>
            <a:endParaRPr lang="en-US" dirty="0"/>
          </a:p>
        </p:txBody>
      </p:sp>
    </p:spTree>
    <p:extLst>
      <p:ext uri="{BB962C8B-B14F-4D97-AF65-F5344CB8AC3E}">
        <p14:creationId xmlns:p14="http://schemas.microsoft.com/office/powerpoint/2010/main" val="2566425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BILE DUCT CARCINOMA </a:t>
            </a:r>
          </a:p>
        </p:txBody>
      </p:sp>
      <p:sp>
        <p:nvSpPr>
          <p:cNvPr id="3" name="عنصر نائب للمحتوى 2"/>
          <p:cNvSpPr>
            <a:spLocks noGrp="1"/>
          </p:cNvSpPr>
          <p:nvPr>
            <p:ph idx="1"/>
          </p:nvPr>
        </p:nvSpPr>
        <p:spPr/>
        <p:txBody>
          <a:bodyPr/>
          <a:lstStyle/>
          <a:p>
            <a:r>
              <a:rPr lang="en-US" dirty="0"/>
              <a:t>Bile duct carcinomas may arise within the liver (intrahepatic </a:t>
            </a:r>
            <a:r>
              <a:rPr lang="en-US" dirty="0" err="1"/>
              <a:t>cholangiocarcinoma</a:t>
            </a:r>
            <a:r>
              <a:rPr lang="en-US" dirty="0"/>
              <a:t> [ICC] or peripheral </a:t>
            </a:r>
            <a:r>
              <a:rPr lang="en-US" dirty="0" err="1"/>
              <a:t>cholangiocarcinoma</a:t>
            </a:r>
            <a:r>
              <a:rPr lang="en-US" dirty="0"/>
              <a:t>) …. at the liver hilum (</a:t>
            </a:r>
            <a:r>
              <a:rPr lang="en-US" dirty="0" err="1"/>
              <a:t>hilar</a:t>
            </a:r>
            <a:r>
              <a:rPr lang="en-US" dirty="0"/>
              <a:t> </a:t>
            </a:r>
            <a:r>
              <a:rPr lang="en-US" dirty="0" err="1"/>
              <a:t>cholangiocarcinoma</a:t>
            </a:r>
            <a:r>
              <a:rPr lang="en-US" dirty="0"/>
              <a:t> )… or in the </a:t>
            </a:r>
            <a:r>
              <a:rPr lang="en-US" dirty="0" err="1"/>
              <a:t>extrahepatic</a:t>
            </a:r>
            <a:r>
              <a:rPr lang="en-US" dirty="0"/>
              <a:t> bile duct (</a:t>
            </a:r>
            <a:r>
              <a:rPr lang="en-US" dirty="0" err="1"/>
              <a:t>extrahepatic</a:t>
            </a:r>
            <a:r>
              <a:rPr lang="en-US" dirty="0"/>
              <a:t> </a:t>
            </a:r>
            <a:r>
              <a:rPr lang="en-US" dirty="0" err="1"/>
              <a:t>cholangiocarcioma</a:t>
            </a:r>
            <a:r>
              <a:rPr lang="en-US" dirty="0"/>
              <a:t> [ECC]).</a:t>
            </a:r>
          </a:p>
          <a:p>
            <a:r>
              <a:rPr lang="en-US" dirty="0"/>
              <a:t> The most common type is </a:t>
            </a:r>
            <a:r>
              <a:rPr lang="en-US" dirty="0" err="1"/>
              <a:t>hilar</a:t>
            </a:r>
            <a:r>
              <a:rPr lang="en-US" dirty="0"/>
              <a:t> </a:t>
            </a:r>
            <a:r>
              <a:rPr lang="en-US" dirty="0" err="1"/>
              <a:t>cholangiocarcinoma</a:t>
            </a:r>
            <a:r>
              <a:rPr lang="en-US" dirty="0"/>
              <a:t>.</a:t>
            </a:r>
          </a:p>
          <a:p>
            <a:r>
              <a:rPr lang="en-US" dirty="0"/>
              <a:t>Risk factors for </a:t>
            </a:r>
            <a:r>
              <a:rPr lang="en-US" dirty="0" err="1"/>
              <a:t>cholangiocarcinoma</a:t>
            </a:r>
            <a:r>
              <a:rPr lang="en-US" dirty="0"/>
              <a:t> include primary </a:t>
            </a:r>
            <a:r>
              <a:rPr lang="en-US" dirty="0" err="1"/>
              <a:t>sclerosing</a:t>
            </a:r>
            <a:r>
              <a:rPr lang="en-US" dirty="0"/>
              <a:t> cholangitis, ulcerative colitis, </a:t>
            </a:r>
            <a:r>
              <a:rPr lang="en-US" dirty="0" err="1"/>
              <a:t>choledochal</a:t>
            </a:r>
            <a:r>
              <a:rPr lang="en-US" dirty="0"/>
              <a:t> cysts, and biliary tract infection, either with </a:t>
            </a:r>
            <a:r>
              <a:rPr lang="en-US" dirty="0" err="1"/>
              <a:t>Clonorchis</a:t>
            </a:r>
            <a:r>
              <a:rPr lang="en-US" dirty="0"/>
              <a:t> or in chronic typhoid carriers.</a:t>
            </a:r>
          </a:p>
          <a:p>
            <a:endParaRPr lang="en-US" dirty="0"/>
          </a:p>
          <a:p>
            <a:endParaRPr lang="en-US" dirty="0"/>
          </a:p>
          <a:p>
            <a:endParaRPr lang="en-US" dirty="0"/>
          </a:p>
        </p:txBody>
      </p:sp>
    </p:spTree>
    <p:extLst>
      <p:ext uri="{BB962C8B-B14F-4D97-AF65-F5344CB8AC3E}">
        <p14:creationId xmlns:p14="http://schemas.microsoft.com/office/powerpoint/2010/main" val="1634161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700" y="1676400"/>
            <a:ext cx="7175500" cy="4525963"/>
          </a:xfrm>
        </p:spPr>
      </p:pic>
    </p:spTree>
    <p:extLst>
      <p:ext uri="{BB962C8B-B14F-4D97-AF65-F5344CB8AC3E}">
        <p14:creationId xmlns:p14="http://schemas.microsoft.com/office/powerpoint/2010/main" val="282097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en-US" dirty="0"/>
              <a:t>More than 90% of these bile duct cancers are adenocarcinomas. They are morphologically described as nodular, which is the most common, </a:t>
            </a:r>
            <a:r>
              <a:rPr lang="en-US" dirty="0" err="1"/>
              <a:t>scirrhous</a:t>
            </a:r>
            <a:r>
              <a:rPr lang="en-US" dirty="0"/>
              <a:t>, diffusely infiltrating, or papillary.</a:t>
            </a:r>
          </a:p>
          <a:p>
            <a:endParaRPr lang="en-US" dirty="0"/>
          </a:p>
          <a:p>
            <a:r>
              <a:rPr lang="en-US" dirty="0"/>
              <a:t> Histologic subtypes include </a:t>
            </a:r>
            <a:r>
              <a:rPr lang="en-US" dirty="0" err="1"/>
              <a:t>acinar</a:t>
            </a:r>
            <a:r>
              <a:rPr lang="en-US" dirty="0"/>
              <a:t>, </a:t>
            </a:r>
            <a:r>
              <a:rPr lang="en-US" dirty="0" err="1"/>
              <a:t>ductular</a:t>
            </a:r>
            <a:r>
              <a:rPr lang="en-US" dirty="0"/>
              <a:t>, trabecular, alveolar, and papillary. Papillary tumors have an improved outcome.</a:t>
            </a:r>
          </a:p>
          <a:p>
            <a:r>
              <a:rPr lang="en-US" dirty="0"/>
              <a:t> Much less common types of bile duct tumors include </a:t>
            </a:r>
            <a:r>
              <a:rPr lang="en-US" dirty="0" err="1"/>
              <a:t>cystadenocarcinomas</a:t>
            </a:r>
            <a:r>
              <a:rPr lang="en-US" dirty="0"/>
              <a:t>, </a:t>
            </a:r>
            <a:r>
              <a:rPr lang="en-US" dirty="0" err="1"/>
              <a:t>hemangioendotheliomas</a:t>
            </a:r>
            <a:r>
              <a:rPr lang="en-US" dirty="0"/>
              <a:t>, and </a:t>
            </a:r>
            <a:r>
              <a:rPr lang="en-US" dirty="0" err="1"/>
              <a:t>mucoepidermoid</a:t>
            </a:r>
            <a:r>
              <a:rPr lang="en-US" dirty="0"/>
              <a:t> carcinomas.</a:t>
            </a:r>
          </a:p>
          <a:p>
            <a:endParaRPr lang="en-US" dirty="0"/>
          </a:p>
          <a:p>
            <a:r>
              <a:rPr lang="en-US" dirty="0"/>
              <a:t>The presentation of patients with </a:t>
            </a:r>
            <a:r>
              <a:rPr lang="en-US" dirty="0" err="1"/>
              <a:t>cholangiocarcinoma</a:t>
            </a:r>
            <a:r>
              <a:rPr lang="en-US" dirty="0"/>
              <a:t> is variable. Patients with </a:t>
            </a:r>
            <a:r>
              <a:rPr lang="en-US" dirty="0" err="1"/>
              <a:t>hilar</a:t>
            </a:r>
            <a:r>
              <a:rPr lang="en-US" dirty="0"/>
              <a:t> or </a:t>
            </a:r>
            <a:r>
              <a:rPr lang="en-US" dirty="0" err="1"/>
              <a:t>extrahepatic</a:t>
            </a:r>
            <a:r>
              <a:rPr lang="en-US" dirty="0"/>
              <a:t> tumors most commonly present with painless jaundice. Symptoms of mild right upper quadrant pain, pruritus, anorexia, malaise, and weight loss . Cholangitis is the presenting symptom in 10% to 30% of patients. </a:t>
            </a:r>
          </a:p>
          <a:p>
            <a:endParaRPr lang="en-US" dirty="0"/>
          </a:p>
        </p:txBody>
      </p:sp>
    </p:spTree>
    <p:extLst>
      <p:ext uri="{BB962C8B-B14F-4D97-AF65-F5344CB8AC3E}">
        <p14:creationId xmlns:p14="http://schemas.microsoft.com/office/powerpoint/2010/main" val="1733616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r>
              <a:rPr lang="en-US" dirty="0"/>
              <a:t>Various imaging tests are available to assess patients with </a:t>
            </a:r>
            <a:r>
              <a:rPr lang="en-US" dirty="0" err="1"/>
              <a:t>cholangiocarcinoma</a:t>
            </a:r>
            <a:r>
              <a:rPr lang="en-US" dirty="0"/>
              <a:t>. Abdominal ultrasound is noninvasive, easily available, and inexpensive, and thus is commonly used as a first imaging modality. It can establish the level of biliary obstruction and rule out other etiologies, such as </a:t>
            </a:r>
            <a:r>
              <a:rPr lang="en-US" dirty="0" err="1"/>
              <a:t>choledocholithiasis</a:t>
            </a:r>
            <a:r>
              <a:rPr lang="en-US" dirty="0"/>
              <a:t>.</a:t>
            </a:r>
          </a:p>
          <a:p>
            <a:endParaRPr lang="en-US" dirty="0"/>
          </a:p>
          <a:p>
            <a:r>
              <a:rPr lang="en-US" dirty="0"/>
              <a:t>Gallbladder:</a:t>
            </a:r>
          </a:p>
          <a:p>
            <a:r>
              <a:rPr lang="en-US" dirty="0"/>
              <a:t>* Distended : if the tumor is below the insertion of the cystic duct into the common bile duct.</a:t>
            </a:r>
          </a:p>
          <a:p>
            <a:r>
              <a:rPr lang="en-US" dirty="0"/>
              <a:t>*Collapsed: if the tumor is at the </a:t>
            </a:r>
            <a:r>
              <a:rPr lang="en-US" dirty="0" err="1"/>
              <a:t>hilar</a:t>
            </a:r>
            <a:r>
              <a:rPr lang="en-US" dirty="0"/>
              <a:t> region</a:t>
            </a:r>
          </a:p>
          <a:p>
            <a:endParaRPr lang="en-US" dirty="0"/>
          </a:p>
          <a:p>
            <a:endParaRPr lang="en-US" dirty="0"/>
          </a:p>
          <a:p>
            <a:r>
              <a:rPr lang="en-US" dirty="0"/>
              <a:t>Untreated, most patients with bile duct cancers die within a year of diagnosis. Surgical excision is the treatment of choice, with no other potentially curative therapy available.</a:t>
            </a:r>
          </a:p>
          <a:p>
            <a:endParaRPr lang="en-US" dirty="0"/>
          </a:p>
          <a:p>
            <a:r>
              <a:rPr lang="en-US" dirty="0"/>
              <a:t> The immediate causes of death are most commonly hepatic failure or cholangitis related to tumor growth and inadequate drainage of the biliary tree. Therefore, the goals of surgery are complete removal of tumor and establishing adequate biliary drainage</a:t>
            </a:r>
          </a:p>
        </p:txBody>
      </p:sp>
    </p:spTree>
    <p:extLst>
      <p:ext uri="{BB962C8B-B14F-4D97-AF65-F5344CB8AC3E}">
        <p14:creationId xmlns:p14="http://schemas.microsoft.com/office/powerpoint/2010/main" val="699589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BENIGN GALLBLADDER NEOPLASM </a:t>
            </a:r>
          </a:p>
        </p:txBody>
      </p:sp>
      <p:sp>
        <p:nvSpPr>
          <p:cNvPr id="3" name="عنصر نائب للمحتوى 2"/>
          <p:cNvSpPr>
            <a:spLocks noGrp="1"/>
          </p:cNvSpPr>
          <p:nvPr>
            <p:ph idx="1"/>
          </p:nvPr>
        </p:nvSpPr>
        <p:spPr/>
        <p:txBody>
          <a:bodyPr/>
          <a:lstStyle/>
          <a:p>
            <a:r>
              <a:rPr lang="en-US" dirty="0"/>
              <a:t>Polyps and </a:t>
            </a:r>
            <a:r>
              <a:rPr lang="en-US" dirty="0" err="1"/>
              <a:t>Pseudotumors</a:t>
            </a:r>
            <a:r>
              <a:rPr lang="en-US" dirty="0"/>
              <a:t> </a:t>
            </a:r>
          </a:p>
          <a:p>
            <a:r>
              <a:rPr lang="en-US" dirty="0"/>
              <a:t>Benign gallbladder tumors are most frequently polyps or </a:t>
            </a:r>
            <a:r>
              <a:rPr lang="en-US" dirty="0" err="1"/>
              <a:t>polypoid</a:t>
            </a:r>
            <a:r>
              <a:rPr lang="en-US" dirty="0"/>
              <a:t> lesions. </a:t>
            </a:r>
          </a:p>
          <a:p>
            <a:r>
              <a:rPr lang="en-US" dirty="0"/>
              <a:t> Cholesterol polyps, accounting for half of all gallbladder </a:t>
            </a:r>
            <a:r>
              <a:rPr lang="en-US" dirty="0" err="1"/>
              <a:t>polypoid</a:t>
            </a:r>
            <a:r>
              <a:rPr lang="en-US" dirty="0"/>
              <a:t> lesions, grossly appearing as yellow spots on the mucosal surface. Nearly all are multiple, and most are less than 10 mm in size.</a:t>
            </a:r>
          </a:p>
          <a:p>
            <a:r>
              <a:rPr lang="en-US" dirty="0"/>
              <a:t> Inflammatory polyps result from chronic inflammation </a:t>
            </a:r>
          </a:p>
          <a:p>
            <a:endParaRPr lang="en-US" dirty="0"/>
          </a:p>
        </p:txBody>
      </p:sp>
    </p:spTree>
    <p:extLst>
      <p:ext uri="{BB962C8B-B14F-4D97-AF65-F5344CB8AC3E}">
        <p14:creationId xmlns:p14="http://schemas.microsoft.com/office/powerpoint/2010/main" val="175937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328624452"/>
              </p:ext>
            </p:extLst>
          </p:nvPr>
        </p:nvGraphicFramePr>
        <p:xfrm>
          <a:off x="914400" y="219456"/>
          <a:ext cx="9302496" cy="2389632"/>
        </p:xfrm>
        <a:graphic>
          <a:graphicData uri="http://schemas.openxmlformats.org/drawingml/2006/table">
            <a:tbl>
              <a:tblPr firstRow="1" bandRow="1"/>
              <a:tblGrid>
                <a:gridCol w="4651248">
                  <a:extLst>
                    <a:ext uri="{9D8B030D-6E8A-4147-A177-3AD203B41FA5}">
                      <a16:colId xmlns:a16="http://schemas.microsoft.com/office/drawing/2014/main" xmlns="" val="2997718518"/>
                    </a:ext>
                  </a:extLst>
                </a:gridCol>
                <a:gridCol w="4651248">
                  <a:extLst>
                    <a:ext uri="{9D8B030D-6E8A-4147-A177-3AD203B41FA5}">
                      <a16:colId xmlns:a16="http://schemas.microsoft.com/office/drawing/2014/main" xmlns="" val="346755421"/>
                    </a:ext>
                  </a:extLst>
                </a:gridCol>
              </a:tblGrid>
              <a:tr h="597408">
                <a:tc>
                  <a:txBody>
                    <a:bodyPr/>
                    <a:lstStyle/>
                    <a:p>
                      <a:r>
                        <a:rPr lang="en-US" sz="2500" dirty="0">
                          <a:solidFill>
                            <a:schemeClr val="tx2">
                              <a:lumMod val="10000"/>
                            </a:schemeClr>
                          </a:solidFill>
                        </a:rPr>
                        <a:t>Bilirubin</a:t>
                      </a:r>
                      <a:r>
                        <a:rPr lang="en-US" sz="2500" baseline="0" dirty="0">
                          <a:solidFill>
                            <a:schemeClr val="tx2">
                              <a:lumMod val="10000"/>
                            </a:schemeClr>
                          </a:solidFill>
                        </a:rPr>
                        <a:t> type </a:t>
                      </a:r>
                      <a:endParaRPr lang="en-US" sz="2500" dirty="0">
                        <a:solidFill>
                          <a:schemeClr val="tx2">
                            <a:lumMod val="10000"/>
                          </a:schemeClr>
                        </a:solidFill>
                      </a:endParaRPr>
                    </a:p>
                  </a:txBody>
                  <a:tcPr>
                    <a:solidFill>
                      <a:srgbClr val="FFFF00"/>
                    </a:solidFill>
                  </a:tcPr>
                </a:tc>
                <a:tc>
                  <a:txBody>
                    <a:bodyPr/>
                    <a:lstStyle/>
                    <a:p>
                      <a:r>
                        <a:rPr lang="en-US" sz="2500" dirty="0">
                          <a:solidFill>
                            <a:schemeClr val="tx2">
                              <a:lumMod val="10000"/>
                            </a:schemeClr>
                          </a:solidFill>
                        </a:rPr>
                        <a:t>Bilirubin level </a:t>
                      </a:r>
                    </a:p>
                  </a:txBody>
                  <a:tcPr>
                    <a:solidFill>
                      <a:srgbClr val="FFFF00"/>
                    </a:solidFill>
                  </a:tcPr>
                </a:tc>
                <a:extLst>
                  <a:ext uri="{0D108BD9-81ED-4DB2-BD59-A6C34878D82A}">
                    <a16:rowId xmlns:a16="http://schemas.microsoft.com/office/drawing/2014/main" xmlns="" val="1192203734"/>
                  </a:ext>
                </a:extLst>
              </a:tr>
              <a:tr h="597408">
                <a:tc>
                  <a:txBody>
                    <a:bodyPr/>
                    <a:lstStyle/>
                    <a:p>
                      <a:r>
                        <a:rPr lang="en-US" sz="2200" dirty="0"/>
                        <a:t>Total  bilirubin </a:t>
                      </a:r>
                    </a:p>
                  </a:txBody>
                  <a:tcPr/>
                </a:tc>
                <a:tc>
                  <a:txBody>
                    <a:bodyPr/>
                    <a:lstStyle/>
                    <a:p>
                      <a:r>
                        <a:rPr lang="en-US" dirty="0"/>
                        <a:t>0.1-1.2</a:t>
                      </a:r>
                      <a:r>
                        <a:rPr lang="en-US" baseline="0" dirty="0"/>
                        <a:t> mg/dl (1.7-20.5 mmol/L)</a:t>
                      </a:r>
                      <a:endParaRPr lang="en-US" dirty="0"/>
                    </a:p>
                  </a:txBody>
                  <a:tcPr/>
                </a:tc>
                <a:extLst>
                  <a:ext uri="{0D108BD9-81ED-4DB2-BD59-A6C34878D82A}">
                    <a16:rowId xmlns:a16="http://schemas.microsoft.com/office/drawing/2014/main" xmlns="" val="952392649"/>
                  </a:ext>
                </a:extLst>
              </a:tr>
              <a:tr h="597408">
                <a:tc>
                  <a:txBody>
                    <a:bodyPr/>
                    <a:lstStyle/>
                    <a:p>
                      <a:r>
                        <a:rPr lang="en-US" dirty="0"/>
                        <a:t>Direct bilirubin </a:t>
                      </a:r>
                    </a:p>
                  </a:txBody>
                  <a:tcPr/>
                </a:tc>
                <a:tc>
                  <a:txBody>
                    <a:bodyPr/>
                    <a:lstStyle/>
                    <a:p>
                      <a:r>
                        <a:rPr lang="en-US" dirty="0"/>
                        <a:t>0.1-0.3 mg/dl</a:t>
                      </a:r>
                      <a:r>
                        <a:rPr lang="en-US" baseline="0" dirty="0"/>
                        <a:t> (1.7-5.1 mmol/L)</a:t>
                      </a:r>
                      <a:endParaRPr lang="en-US" dirty="0"/>
                    </a:p>
                  </a:txBody>
                  <a:tcPr/>
                </a:tc>
                <a:extLst>
                  <a:ext uri="{0D108BD9-81ED-4DB2-BD59-A6C34878D82A}">
                    <a16:rowId xmlns:a16="http://schemas.microsoft.com/office/drawing/2014/main" xmlns="" val="3490737222"/>
                  </a:ext>
                </a:extLst>
              </a:tr>
              <a:tr h="597408">
                <a:tc>
                  <a:txBody>
                    <a:bodyPr/>
                    <a:lstStyle/>
                    <a:p>
                      <a:r>
                        <a:rPr lang="en-US" dirty="0"/>
                        <a:t>Indirect</a:t>
                      </a:r>
                      <a:r>
                        <a:rPr lang="en-US" baseline="0" dirty="0"/>
                        <a:t> bilirubin </a:t>
                      </a:r>
                      <a:endParaRPr lang="en-US" dirty="0"/>
                    </a:p>
                  </a:txBody>
                  <a:tcPr/>
                </a:tc>
                <a:tc>
                  <a:txBody>
                    <a:bodyPr/>
                    <a:lstStyle/>
                    <a:p>
                      <a:r>
                        <a:rPr lang="en-US" dirty="0"/>
                        <a:t>0.2-0.8</a:t>
                      </a:r>
                      <a:r>
                        <a:rPr lang="en-US" baseline="0" dirty="0"/>
                        <a:t> mg/dl (3.4-12mmol/L)</a:t>
                      </a:r>
                      <a:endParaRPr lang="en-US" dirty="0"/>
                    </a:p>
                  </a:txBody>
                  <a:tcPr/>
                </a:tc>
                <a:extLst>
                  <a:ext uri="{0D108BD9-81ED-4DB2-BD59-A6C34878D82A}">
                    <a16:rowId xmlns:a16="http://schemas.microsoft.com/office/drawing/2014/main" xmlns="" val="2264064244"/>
                  </a:ext>
                </a:extLst>
              </a:tr>
            </a:tbl>
          </a:graphicData>
        </a:graphic>
      </p:graphicFrame>
      <p:sp>
        <p:nvSpPr>
          <p:cNvPr id="14" name="Rectangle 13"/>
          <p:cNvSpPr/>
          <p:nvPr/>
        </p:nvSpPr>
        <p:spPr>
          <a:xfrm>
            <a:off x="914400" y="2865120"/>
            <a:ext cx="10070592" cy="3377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2">
                    <a:lumMod val="10000"/>
                  </a:schemeClr>
                </a:solidFill>
              </a:rPr>
              <a:t>    Bile is produced by hepatocytes</a:t>
            </a:r>
            <a:br>
              <a:rPr lang="en-US" sz="2800" dirty="0">
                <a:solidFill>
                  <a:schemeClr val="tx2">
                    <a:lumMod val="10000"/>
                  </a:schemeClr>
                </a:solidFill>
              </a:rPr>
            </a:br>
            <a:r>
              <a:rPr lang="en-US" sz="2800" dirty="0">
                <a:solidFill>
                  <a:schemeClr val="tx2">
                    <a:lumMod val="10000"/>
                  </a:schemeClr>
                </a:solidFill>
              </a:rPr>
              <a:t>   500-1000 ml/day </a:t>
            </a:r>
            <a:br>
              <a:rPr lang="en-US" sz="2800" dirty="0">
                <a:solidFill>
                  <a:schemeClr val="tx2">
                    <a:lumMod val="10000"/>
                  </a:schemeClr>
                </a:solidFill>
              </a:rPr>
            </a:br>
            <a:r>
              <a:rPr lang="en-US" sz="2800" dirty="0">
                <a:solidFill>
                  <a:schemeClr val="tx2">
                    <a:lumMod val="10000"/>
                  </a:schemeClr>
                </a:solidFill>
              </a:rPr>
              <a:t>   An exocrine secretion </a:t>
            </a:r>
            <a:br>
              <a:rPr lang="en-US" sz="2800" dirty="0">
                <a:solidFill>
                  <a:schemeClr val="tx2">
                    <a:lumMod val="10000"/>
                  </a:schemeClr>
                </a:solidFill>
              </a:rPr>
            </a:br>
            <a:r>
              <a:rPr lang="en-US" sz="2800" dirty="0">
                <a:solidFill>
                  <a:schemeClr val="tx2">
                    <a:lumMod val="10000"/>
                  </a:schemeClr>
                </a:solidFill>
              </a:rPr>
              <a:t>    Contains bilirubin (a pigment) + bile salts </a:t>
            </a:r>
            <a:br>
              <a:rPr lang="en-US" sz="2800" dirty="0">
                <a:solidFill>
                  <a:schemeClr val="tx2">
                    <a:lumMod val="10000"/>
                  </a:schemeClr>
                </a:solidFill>
              </a:rPr>
            </a:br>
            <a:r>
              <a:rPr lang="en-US" sz="2800" dirty="0">
                <a:solidFill>
                  <a:schemeClr val="tx2">
                    <a:lumMod val="10000"/>
                  </a:schemeClr>
                </a:solidFill>
              </a:rPr>
              <a:t>    Bile goes from liver to duodenum and also stored within gallbladder</a:t>
            </a:r>
          </a:p>
        </p:txBody>
      </p:sp>
      <p:sp>
        <p:nvSpPr>
          <p:cNvPr id="16" name="Right Arrow 15"/>
          <p:cNvSpPr/>
          <p:nvPr/>
        </p:nvSpPr>
        <p:spPr>
          <a:xfrm>
            <a:off x="914400" y="3377184"/>
            <a:ext cx="402336" cy="158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914400" y="3925824"/>
            <a:ext cx="29260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914400" y="4328160"/>
            <a:ext cx="292608"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14400" y="4681728"/>
            <a:ext cx="402336" cy="17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914400" y="5181600"/>
            <a:ext cx="402336" cy="13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59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F0736-BA7D-459C-B2C7-F80E2826C809}"/>
              </a:ext>
            </a:extLst>
          </p:cNvPr>
          <p:cNvSpPr>
            <a:spLocks noGrp="1"/>
          </p:cNvSpPr>
          <p:nvPr>
            <p:ph type="title"/>
          </p:nvPr>
        </p:nvSpPr>
        <p:spPr/>
        <p:txBody>
          <a:bodyPr/>
          <a:lstStyle/>
          <a:p>
            <a:r>
              <a:rPr lang="en-US" dirty="0"/>
              <a:t>Adenomas</a:t>
            </a:r>
          </a:p>
        </p:txBody>
      </p:sp>
      <p:sp>
        <p:nvSpPr>
          <p:cNvPr id="3" name="Content Placeholder 2">
            <a:extLst>
              <a:ext uri="{FF2B5EF4-FFF2-40B4-BE49-F238E27FC236}">
                <a16:creationId xmlns:a16="http://schemas.microsoft.com/office/drawing/2014/main" xmlns="" id="{9948BB2E-BE27-46CE-A3C1-209FFFAFD29E}"/>
              </a:ext>
            </a:extLst>
          </p:cNvPr>
          <p:cNvSpPr>
            <a:spLocks noGrp="1"/>
          </p:cNvSpPr>
          <p:nvPr>
            <p:ph idx="1"/>
          </p:nvPr>
        </p:nvSpPr>
        <p:spPr/>
        <p:txBody>
          <a:bodyPr/>
          <a:lstStyle/>
          <a:p>
            <a:r>
              <a:rPr lang="en-US" dirty="0"/>
              <a:t>Gallbladder adenomas are found infrequently. They may be tubular or papillary, both arising from the epithelial layer of the gallbladder. Multiple papillary adenomas, or </a:t>
            </a:r>
            <a:r>
              <a:rPr lang="en-US" dirty="0" err="1"/>
              <a:t>papillomas</a:t>
            </a:r>
            <a:r>
              <a:rPr lang="en-US" dirty="0"/>
              <a:t>, are called papillomatosis. A direct association between benign adenoma, adenoma containing carcinoma in situ, and invasive carcinoma has been demonstrated; thus these lesions are considered premalignant.</a:t>
            </a:r>
          </a:p>
          <a:p>
            <a:r>
              <a:rPr lang="en-US" dirty="0"/>
              <a:t> Adenomas were less than 12 mm in diameter, whereas the adenomas with cancerous foci were greater than 12 mm.</a:t>
            </a:r>
          </a:p>
          <a:p>
            <a:endParaRPr lang="en-US" dirty="0"/>
          </a:p>
        </p:txBody>
      </p:sp>
    </p:spTree>
    <p:extLst>
      <p:ext uri="{BB962C8B-B14F-4D97-AF65-F5344CB8AC3E}">
        <p14:creationId xmlns:p14="http://schemas.microsoft.com/office/powerpoint/2010/main" val="3277606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A13F7E-F4A6-401E-9D33-C91D5B2CB325}"/>
              </a:ext>
            </a:extLst>
          </p:cNvPr>
          <p:cNvSpPr>
            <a:spLocks noGrp="1"/>
          </p:cNvSpPr>
          <p:nvPr>
            <p:ph idx="1"/>
          </p:nvPr>
        </p:nvSpPr>
        <p:spPr/>
        <p:txBody>
          <a:bodyPr/>
          <a:lstStyle/>
          <a:p>
            <a:r>
              <a:rPr lang="en-US" dirty="0"/>
              <a:t>Patients with benign gallbladder tumors typically present with symptoms consistent with choledocholithiasis, including right upper quadrant pain, fatty food intolerance, and nausea. Many benign gallbladder lesions are also discovered incidentally after elective cholecystectomy. Therefore, symptoms caused by benign lesions are difficult to separate from those caused by gallstones. Most lesions, however, are asymptomatic and are discovered incidentally during imaging for other abdominal conditions</a:t>
            </a:r>
          </a:p>
          <a:p>
            <a:endParaRPr lang="en-US" dirty="0"/>
          </a:p>
        </p:txBody>
      </p:sp>
    </p:spTree>
    <p:extLst>
      <p:ext uri="{BB962C8B-B14F-4D97-AF65-F5344CB8AC3E}">
        <p14:creationId xmlns:p14="http://schemas.microsoft.com/office/powerpoint/2010/main" val="2830801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FE303-05EE-4DEF-B8CF-CE0B95AE883F}"/>
              </a:ext>
            </a:extLst>
          </p:cNvPr>
          <p:cNvSpPr>
            <a:spLocks noGrp="1"/>
          </p:cNvSpPr>
          <p:nvPr>
            <p:ph type="title"/>
          </p:nvPr>
        </p:nvSpPr>
        <p:spPr/>
        <p:txBody>
          <a:bodyPr/>
          <a:lstStyle/>
          <a:p>
            <a:r>
              <a:rPr lang="en-US" dirty="0"/>
              <a:t>Gallbladder cancer</a:t>
            </a:r>
          </a:p>
        </p:txBody>
      </p:sp>
      <p:sp>
        <p:nvSpPr>
          <p:cNvPr id="3" name="Content Placeholder 2">
            <a:extLst>
              <a:ext uri="{FF2B5EF4-FFF2-40B4-BE49-F238E27FC236}">
                <a16:creationId xmlns:a16="http://schemas.microsoft.com/office/drawing/2014/main" xmlns="" id="{CA6FCA60-6A50-4313-957D-D7C6D06B6C2E}"/>
              </a:ext>
            </a:extLst>
          </p:cNvPr>
          <p:cNvSpPr>
            <a:spLocks noGrp="1"/>
          </p:cNvSpPr>
          <p:nvPr>
            <p:ph idx="1"/>
          </p:nvPr>
        </p:nvSpPr>
        <p:spPr/>
        <p:txBody>
          <a:bodyPr/>
          <a:lstStyle/>
          <a:p>
            <a:r>
              <a:rPr lang="en-US" dirty="0"/>
              <a:t>Gallbladder cancer is the most common biliary tract malignancy.</a:t>
            </a:r>
          </a:p>
          <a:p>
            <a:r>
              <a:rPr lang="en-US" dirty="0"/>
              <a:t>More than 80% of gallbladder cancers are adenocarcinomas.</a:t>
            </a:r>
          </a:p>
          <a:p>
            <a:r>
              <a:rPr lang="en-US" dirty="0"/>
              <a:t>The increased risk of gallbladder cancer with cholelithiasis is well established… 70% to 90% of all patients with carcinoma also have gallstones. However, less than 0.5% of patients with gallstones are found to have gallbladder cancer.</a:t>
            </a:r>
          </a:p>
          <a:p>
            <a:r>
              <a:rPr lang="en-US" dirty="0"/>
              <a:t>The association of gallstones with carcinoma is probably related to chronic inflammation. Larger stones (&gt;3 cm) are associated with a 10-fold increased risk of cancer.</a:t>
            </a:r>
          </a:p>
          <a:p>
            <a:pPr marL="0" indent="0">
              <a:buNone/>
            </a:pPr>
            <a:endParaRPr lang="en-US" dirty="0"/>
          </a:p>
        </p:txBody>
      </p:sp>
    </p:spTree>
    <p:extLst>
      <p:ext uri="{BB962C8B-B14F-4D97-AF65-F5344CB8AC3E}">
        <p14:creationId xmlns:p14="http://schemas.microsoft.com/office/powerpoint/2010/main" val="207621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ADAED-34A0-44F7-8129-B77525984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1C46FDB-B992-4CC9-BBB1-2624CAC0A06C}"/>
              </a:ext>
            </a:extLst>
          </p:cNvPr>
          <p:cNvSpPr>
            <a:spLocks noGrp="1"/>
          </p:cNvSpPr>
          <p:nvPr>
            <p:ph idx="1"/>
          </p:nvPr>
        </p:nvSpPr>
        <p:spPr/>
        <p:txBody>
          <a:bodyPr>
            <a:normAutofit lnSpcReduction="10000"/>
          </a:bodyPr>
          <a:lstStyle/>
          <a:p>
            <a:r>
              <a:rPr lang="en-US" dirty="0"/>
              <a:t>Most patients are found to have gallbladder cancer during workup or treatment of cholelithiasis or choledocholithiasis. Gallbladder cancer is not diagnosed preoperatively in more than half the cases. </a:t>
            </a:r>
          </a:p>
          <a:p>
            <a:pPr marL="0" indent="0">
              <a:buNone/>
            </a:pPr>
            <a:endParaRPr lang="en-US" dirty="0"/>
          </a:p>
          <a:p>
            <a:r>
              <a:rPr lang="en-US" dirty="0"/>
              <a:t> In patients with symptoms, abdominal pain consistent with biliary colic or acute cholecystitis is most common. Patients also present with jaundice, weight loss, anorexia.</a:t>
            </a:r>
          </a:p>
          <a:p>
            <a:r>
              <a:rPr lang="en-US" dirty="0"/>
              <a:t> Physical findings may include right upper quadrant tenderness or a palpable mass, hepatomegaly, and ascites. Laboratory investigation, if abnormal, is most often consistent with biliary obstruction. Because of its nonspecific presentation and the lack of reliable screening tests</a:t>
            </a:r>
          </a:p>
          <a:p>
            <a:endParaRPr lang="en-US" dirty="0"/>
          </a:p>
          <a:p>
            <a:r>
              <a:rPr lang="en-US" dirty="0"/>
              <a:t>complete surgical resection of gallbladder </a:t>
            </a:r>
          </a:p>
          <a:p>
            <a:endParaRPr lang="en-US" dirty="0"/>
          </a:p>
        </p:txBody>
      </p:sp>
    </p:spTree>
    <p:extLst>
      <p:ext uri="{BB962C8B-B14F-4D97-AF65-F5344CB8AC3E}">
        <p14:creationId xmlns:p14="http://schemas.microsoft.com/office/powerpoint/2010/main" val="347192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3EF4E-9A4C-420D-A7B4-5CE4A61D74A6}"/>
              </a:ext>
            </a:extLst>
          </p:cNvPr>
          <p:cNvSpPr>
            <a:spLocks noGrp="1"/>
          </p:cNvSpPr>
          <p:nvPr>
            <p:ph type="title"/>
          </p:nvPr>
        </p:nvSpPr>
        <p:spPr/>
        <p:txBody>
          <a:bodyPr/>
          <a:lstStyle/>
          <a:p>
            <a:r>
              <a:rPr lang="en-US" sz="3600" b="0" i="0" u="none" strike="noStrike" cap="none" dirty="0">
                <a:solidFill>
                  <a:schemeClr val="dk1"/>
                </a:solidFill>
                <a:latin typeface="Montserrat"/>
                <a:ea typeface="Montserrat"/>
                <a:cs typeface="Montserrat"/>
                <a:sym typeface="Montserrat"/>
              </a:rPr>
              <a:t>Periampullary cancer</a:t>
            </a:r>
            <a:endParaRPr lang="en-US" dirty="0"/>
          </a:p>
        </p:txBody>
      </p:sp>
      <p:sp>
        <p:nvSpPr>
          <p:cNvPr id="3" name="Content Placeholder 2">
            <a:extLst>
              <a:ext uri="{FF2B5EF4-FFF2-40B4-BE49-F238E27FC236}">
                <a16:creationId xmlns:a16="http://schemas.microsoft.com/office/drawing/2014/main" xmlns="" id="{C95A15AE-E9A3-42FB-8F0A-EEE279150F1A}"/>
              </a:ext>
            </a:extLst>
          </p:cNvPr>
          <p:cNvSpPr>
            <a:spLocks noGrp="1"/>
          </p:cNvSpPr>
          <p:nvPr>
            <p:ph idx="1"/>
          </p:nvPr>
        </p:nvSpPr>
        <p:spPr/>
        <p:txBody>
          <a:bodyPr/>
          <a:lstStyle/>
          <a:p>
            <a:pPr marL="457200" marR="0" lvl="0" indent="-381000" algn="l" rtl="0">
              <a:lnSpc>
                <a:spcPct val="100000"/>
              </a:lnSpc>
              <a:spcBef>
                <a:spcPts val="0"/>
              </a:spcBef>
              <a:spcAft>
                <a:spcPts val="0"/>
              </a:spcAft>
              <a:buClr>
                <a:schemeClr val="dk1"/>
              </a:buClr>
              <a:buSzPts val="2400"/>
              <a:buFont typeface="Montserrat"/>
              <a:buAutoNum type="arabicPeriod"/>
            </a:pPr>
            <a:r>
              <a:rPr lang="en-US" sz="2400" b="0" i="0" u="none" strike="noStrike" cap="none" dirty="0">
                <a:solidFill>
                  <a:schemeClr val="dk1"/>
                </a:solidFill>
                <a:latin typeface="Montserrat"/>
                <a:ea typeface="Montserrat"/>
                <a:cs typeface="Montserrat"/>
                <a:sym typeface="Montserrat"/>
              </a:rPr>
              <a:t>duodenal cancer adjacent to ampulla</a:t>
            </a:r>
          </a:p>
          <a:p>
            <a:pPr marL="457200" marR="0" lvl="0" indent="-381000" algn="l" rtl="0">
              <a:lnSpc>
                <a:spcPct val="100000"/>
              </a:lnSpc>
              <a:spcBef>
                <a:spcPts val="0"/>
              </a:spcBef>
              <a:spcAft>
                <a:spcPts val="0"/>
              </a:spcAft>
              <a:buClr>
                <a:schemeClr val="dk1"/>
              </a:buClr>
              <a:buSzPts val="2400"/>
              <a:buFont typeface="Montserrat"/>
              <a:buAutoNum type="arabicPeriod"/>
            </a:pPr>
            <a:r>
              <a:rPr lang="en-US" dirty="0">
                <a:solidFill>
                  <a:schemeClr val="dk1"/>
                </a:solidFill>
                <a:latin typeface="Montserrat"/>
                <a:ea typeface="Montserrat"/>
                <a:cs typeface="Montserrat"/>
                <a:sym typeface="Montserrat"/>
              </a:rPr>
              <a:t>T</a:t>
            </a:r>
            <a:r>
              <a:rPr lang="en-US" sz="2400" b="0" i="0" u="none" strike="noStrike" cap="none" dirty="0">
                <a:solidFill>
                  <a:schemeClr val="dk1"/>
                </a:solidFill>
                <a:latin typeface="Montserrat"/>
                <a:ea typeface="Montserrat"/>
                <a:cs typeface="Montserrat"/>
                <a:sym typeface="Montserrat"/>
              </a:rPr>
              <a:t>umor from ampulla of </a:t>
            </a:r>
            <a:r>
              <a:rPr lang="en-US" sz="2400" b="0" i="0" u="none" strike="noStrike" cap="none" dirty="0" err="1">
                <a:solidFill>
                  <a:schemeClr val="dk1"/>
                </a:solidFill>
                <a:latin typeface="Montserrat"/>
                <a:ea typeface="Montserrat"/>
                <a:cs typeface="Montserrat"/>
                <a:sym typeface="Montserrat"/>
              </a:rPr>
              <a:t>Vater</a:t>
            </a:r>
            <a:endParaRPr lang="en-US" sz="2400" b="0" i="0" u="none" strike="noStrike" cap="none" dirty="0">
              <a:solidFill>
                <a:schemeClr val="dk1"/>
              </a:solidFill>
              <a:latin typeface="Montserrat"/>
              <a:ea typeface="Montserrat"/>
              <a:cs typeface="Montserrat"/>
              <a:sym typeface="Montserrat"/>
            </a:endParaRPr>
          </a:p>
          <a:p>
            <a:pPr marL="457200" indent="-381000">
              <a:lnSpc>
                <a:spcPct val="100000"/>
              </a:lnSpc>
              <a:spcBef>
                <a:spcPts val="0"/>
              </a:spcBef>
              <a:buClr>
                <a:schemeClr val="dk1"/>
              </a:buClr>
              <a:buSzPts val="2400"/>
              <a:buFont typeface="Montserrat"/>
              <a:buAutoNum type="arabicPeriod"/>
            </a:pPr>
            <a:r>
              <a:rPr lang="en-US" sz="2400" b="0" i="0" u="none" strike="noStrike" cap="none" dirty="0">
                <a:solidFill>
                  <a:schemeClr val="dk1"/>
                </a:solidFill>
                <a:latin typeface="Montserrat"/>
                <a:ea typeface="Montserrat"/>
                <a:cs typeface="Montserrat"/>
                <a:sym typeface="Montserrat"/>
              </a:rPr>
              <a:t>cancer of lower common bile duct</a:t>
            </a:r>
          </a:p>
          <a:p>
            <a:pPr marL="457200" indent="-381000">
              <a:lnSpc>
                <a:spcPct val="100000"/>
              </a:lnSpc>
              <a:spcBef>
                <a:spcPts val="0"/>
              </a:spcBef>
              <a:buClr>
                <a:schemeClr val="dk1"/>
              </a:buClr>
              <a:buSzPts val="2400"/>
              <a:buFont typeface="Montserrat"/>
              <a:buAutoNum type="arabicPeriod"/>
            </a:pPr>
            <a:endParaRPr lang="en-US" dirty="0">
              <a:solidFill>
                <a:schemeClr val="dk1"/>
              </a:solidFill>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Painless progressive jaundice is the classic presentation, This is because the bile duct is compressed at an early stage, before extensive painful invasion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of surrounding tissues.</a:t>
            </a:r>
          </a:p>
          <a:p>
            <a:pPr marL="76200" indent="0">
              <a:lnSpc>
                <a:spcPct val="100000"/>
              </a:lnSpc>
              <a:spcBef>
                <a:spcPts val="0"/>
              </a:spcBef>
              <a:buClr>
                <a:schemeClr val="dk1"/>
              </a:buClr>
              <a:buSzPts val="2400"/>
              <a:buNone/>
            </a:pPr>
            <a:endParaRPr lang="en-US" sz="2400" b="0" i="0" u="none" strike="noStrike" cap="none" dirty="0">
              <a:solidFill>
                <a:schemeClr val="dk1"/>
              </a:solidFill>
              <a:latin typeface="Montserrat"/>
              <a:ea typeface="Montserrat"/>
              <a:cs typeface="Montserrat"/>
              <a:sym typeface="Montserrat"/>
            </a:endParaRPr>
          </a:p>
          <a:p>
            <a:pPr marL="457200" marR="0" lvl="0" indent="-381000" algn="l" rtl="0">
              <a:lnSpc>
                <a:spcPct val="100000"/>
              </a:lnSpc>
              <a:spcBef>
                <a:spcPts val="0"/>
              </a:spcBef>
              <a:spcAft>
                <a:spcPts val="0"/>
              </a:spcAft>
              <a:buClr>
                <a:schemeClr val="dk1"/>
              </a:buClr>
              <a:buSzPts val="2400"/>
              <a:buFont typeface="Montserrat"/>
              <a:buAutoNum type="arabicPeriod"/>
            </a:pPr>
            <a:endParaRPr lang="en-US" sz="2400" b="0" i="0" u="none" strike="noStrike" cap="none" dirty="0">
              <a:solidFill>
                <a:schemeClr val="dk1"/>
              </a:solidFill>
              <a:latin typeface="Montserrat"/>
              <a:ea typeface="Montserrat"/>
              <a:cs typeface="Montserrat"/>
              <a:sym typeface="Montserrat"/>
            </a:endParaRPr>
          </a:p>
          <a:p>
            <a:endParaRPr lang="en-US" dirty="0"/>
          </a:p>
        </p:txBody>
      </p:sp>
    </p:spTree>
    <p:extLst>
      <p:ext uri="{BB962C8B-B14F-4D97-AF65-F5344CB8AC3E}">
        <p14:creationId xmlns:p14="http://schemas.microsoft.com/office/powerpoint/2010/main" val="1202768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C54C72-5510-4C04-94F2-2C40E17F6F76}"/>
              </a:ext>
            </a:extLst>
          </p:cNvPr>
          <p:cNvSpPr>
            <a:spLocks noGrp="1"/>
          </p:cNvSpPr>
          <p:nvPr>
            <p:ph idx="1"/>
          </p:nvPr>
        </p:nvSpPr>
        <p:spPr>
          <a:xfrm>
            <a:off x="838200" y="251791"/>
            <a:ext cx="10515600" cy="5925172"/>
          </a:xfrm>
        </p:spPr>
        <p:txBody>
          <a:bodyPr>
            <a:normAutofit/>
          </a:bodyPr>
          <a:lstStyle/>
          <a:p>
            <a:pPr marL="0" indent="0" algn="ctr">
              <a:buNone/>
            </a:pPr>
            <a:r>
              <a:rPr lang="en-US" b="1" dirty="0">
                <a:solidFill>
                  <a:schemeClr val="tx1"/>
                </a:solidFill>
                <a:latin typeface="Lustria"/>
                <a:ea typeface="Lustria"/>
                <a:cs typeface="Lustria"/>
                <a:sym typeface="Lustria"/>
              </a:rPr>
              <a:t>Tumor</a:t>
            </a:r>
            <a:r>
              <a:rPr lang="en-US" sz="2800" b="1" i="0" u="none" strike="noStrike" cap="none" dirty="0">
                <a:solidFill>
                  <a:schemeClr val="tx1"/>
                </a:solidFill>
                <a:latin typeface="Lustria"/>
                <a:ea typeface="Lustria"/>
                <a:cs typeface="Lustria"/>
                <a:sym typeface="Lustria"/>
              </a:rPr>
              <a:t> of the head of the pancreas</a:t>
            </a:r>
            <a:endParaRPr lang="en-US" sz="2800" b="1" i="0" u="none" strike="noStrike" cap="none" dirty="0">
              <a:solidFill>
                <a:schemeClr val="tx1"/>
              </a:solidFill>
              <a:latin typeface="Montserrat"/>
              <a:ea typeface="Montserrat"/>
              <a:cs typeface="Montserrat"/>
              <a:sym typeface="Montserrat"/>
            </a:endParaRPr>
          </a:p>
          <a:p>
            <a:endParaRPr lang="en-US" dirty="0"/>
          </a:p>
          <a:p>
            <a:r>
              <a:rPr lang="en-US" dirty="0"/>
              <a:t>-Cancers that start in the head of the pancreas are near the common bile duct. These cancers can press on the duct and cause jaundice while they are still fairly small, which can sometimes lead to these tumors being found at an early stage.</a:t>
            </a:r>
          </a:p>
          <a:p>
            <a:r>
              <a:rPr lang="en-US" dirty="0"/>
              <a:t>Most pancreatic cancers arise in the head of the pancreas, and obstruction of the </a:t>
            </a:r>
            <a:r>
              <a:rPr lang="en-US" dirty="0" err="1"/>
              <a:t>intrapancreatic</a:t>
            </a:r>
            <a:r>
              <a:rPr lang="en-US" dirty="0"/>
              <a:t> portion of the common bile duct leads to progressive jaundice, </a:t>
            </a:r>
            <a:r>
              <a:rPr lang="en-US" dirty="0" err="1"/>
              <a:t>acholic</a:t>
            </a:r>
            <a:r>
              <a:rPr lang="en-US" dirty="0"/>
              <a:t> stools, darkening of the urine, and pruritus. Pain is a common symptom of pancreatic cancer. </a:t>
            </a:r>
          </a:p>
          <a:p>
            <a:r>
              <a:rPr lang="en-US" dirty="0"/>
              <a:t> cancers that start in the body or tail of the pancreas don’t press on the duct until they have spread through the pancreas. By this time, the cancer has often spread beyond the pancreas.</a:t>
            </a:r>
          </a:p>
          <a:p>
            <a:r>
              <a:rPr lang="en-US" b="1" dirty="0"/>
              <a:t>Any elderly patient with progressive painless jaundice should be considered cancer of head of pancreas until proven otherwise .</a:t>
            </a:r>
          </a:p>
          <a:p>
            <a:endParaRPr lang="en-US" dirty="0"/>
          </a:p>
        </p:txBody>
      </p:sp>
    </p:spTree>
    <p:extLst>
      <p:ext uri="{BB962C8B-B14F-4D97-AF65-F5344CB8AC3E}">
        <p14:creationId xmlns:p14="http://schemas.microsoft.com/office/powerpoint/2010/main" val="725157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Approximately 60% of pancreatic cancers arise in the head of the gland, 15% in the body, and 5% in the tail; in the remaining 20%, the neoplasm diffusely involves the entire organ. Carcinomas of the pancreas usually are hard, gray-white, stellate, poorly defined masse </a:t>
            </a:r>
          </a:p>
          <a:p>
            <a:r>
              <a:rPr lang="en-US" dirty="0"/>
              <a:t>Carcinomas of the pancreas typically remain silent until their extension impinges on some other structure. Pain usually is the first symptom, but by that point these cancers are often beyond cure. Obstructive jaundice can be associated with carcinoma in the head of the pancreas, but it rarely draws attention to the cancer soon enough for timely intervention. Weight loss, anorexia, and generalized malaise and weakness are manifestations of advanced disease. Migratory thrombophlebitis (Trousseau</a:t>
            </a:r>
          </a:p>
          <a:p>
            <a:endParaRPr lang="en-US" dirty="0"/>
          </a:p>
          <a:p>
            <a:endParaRPr lang="en-US" dirty="0"/>
          </a:p>
        </p:txBody>
      </p:sp>
    </p:spTree>
    <p:extLst>
      <p:ext uri="{BB962C8B-B14F-4D97-AF65-F5344CB8AC3E}">
        <p14:creationId xmlns:p14="http://schemas.microsoft.com/office/powerpoint/2010/main" val="2117916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609600" y="343911"/>
            <a:ext cx="10972800" cy="1143000"/>
          </a:xfrm>
        </p:spPr>
        <p:txBody>
          <a:bodyPr/>
          <a:lstStyle/>
          <a:p>
            <a:endParaRPr lang="en-US"/>
          </a:p>
        </p:txBody>
      </p:sp>
      <p:pic>
        <p:nvPicPr>
          <p:cNvPr id="4" name="عنصر نائب للمحتوى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40583" y="1648691"/>
            <a:ext cx="5389418" cy="4821382"/>
          </a:xfrm>
        </p:spPr>
      </p:pic>
      <p:sp>
        <p:nvSpPr>
          <p:cNvPr id="6" name="عنصر نائب للمحتوى 5"/>
          <p:cNvSpPr>
            <a:spLocks noGrp="1"/>
          </p:cNvSpPr>
          <p:nvPr>
            <p:ph sz="half" idx="2"/>
          </p:nvPr>
        </p:nvSpPr>
        <p:spPr>
          <a:xfrm>
            <a:off x="711200" y="1655620"/>
            <a:ext cx="5384800" cy="4525963"/>
          </a:xfrm>
        </p:spPr>
        <p:txBody>
          <a:bodyPr>
            <a:normAutofit fontScale="92500" lnSpcReduction="10000"/>
          </a:bodyPr>
          <a:lstStyle/>
          <a:p>
            <a:r>
              <a:rPr lang="en-US" dirty="0"/>
              <a:t>Obstructive jaundice is present in most patients who have pancreatic cancer. If left</a:t>
            </a:r>
          </a:p>
          <a:p>
            <a:r>
              <a:rPr lang="en-US" dirty="0"/>
              <a:t>untreated, it can result in progressive liver dysfunction, hepatic failure, and early death.</a:t>
            </a:r>
          </a:p>
          <a:p>
            <a:r>
              <a:rPr lang="en-US" dirty="0"/>
              <a:t>In addition, the pruritus associated with obstructive jaundice can be debilitating and</a:t>
            </a:r>
          </a:p>
          <a:p>
            <a:r>
              <a:rPr lang="en-US" dirty="0"/>
              <a:t>usually does not respond to medication.</a:t>
            </a:r>
          </a:p>
        </p:txBody>
      </p:sp>
    </p:spTree>
    <p:extLst>
      <p:ext uri="{BB962C8B-B14F-4D97-AF65-F5344CB8AC3E}">
        <p14:creationId xmlns:p14="http://schemas.microsoft.com/office/powerpoint/2010/main" val="600274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a:t>Neoplasms of exocrine pancreas </a:t>
            </a:r>
            <a:br>
              <a:rPr lang="en-US" dirty="0"/>
            </a:br>
            <a:r>
              <a:rPr lang="en-US" dirty="0" err="1"/>
              <a:t>Intraductal</a:t>
            </a:r>
            <a:r>
              <a:rPr lang="en-US" dirty="0"/>
              <a:t> papillary-mucinous neoplasms (IPMNs)</a:t>
            </a:r>
          </a:p>
        </p:txBody>
      </p:sp>
      <p:sp>
        <p:nvSpPr>
          <p:cNvPr id="3" name="عنصر نائب للمحتوى 2"/>
          <p:cNvSpPr>
            <a:spLocks noGrp="1"/>
          </p:cNvSpPr>
          <p:nvPr>
            <p:ph idx="1"/>
          </p:nvPr>
        </p:nvSpPr>
        <p:spPr>
          <a:xfrm>
            <a:off x="609600" y="1600201"/>
            <a:ext cx="10972800" cy="5091544"/>
          </a:xfrm>
        </p:spPr>
        <p:txBody>
          <a:bodyPr>
            <a:normAutofit fontScale="92500" lnSpcReduction="20000"/>
          </a:bodyPr>
          <a:lstStyle/>
          <a:p>
            <a:r>
              <a:rPr lang="en-US" dirty="0"/>
              <a:t>IPMNs are </a:t>
            </a:r>
            <a:r>
              <a:rPr lang="en-US" dirty="0" err="1"/>
              <a:t>are</a:t>
            </a:r>
            <a:r>
              <a:rPr lang="en-US" dirty="0"/>
              <a:t> </a:t>
            </a:r>
            <a:r>
              <a:rPr lang="en-US" dirty="0" err="1"/>
              <a:t>intraductal</a:t>
            </a:r>
            <a:r>
              <a:rPr lang="en-US" dirty="0"/>
              <a:t> </a:t>
            </a:r>
            <a:r>
              <a:rPr lang="en-US" dirty="0" err="1"/>
              <a:t>mucin</a:t>
            </a:r>
            <a:r>
              <a:rPr lang="en-US" dirty="0"/>
              <a:t>-producing neoplasms with tall, columnar, </a:t>
            </a:r>
            <a:r>
              <a:rPr lang="en-US" dirty="0" err="1"/>
              <a:t>mucin</a:t>
            </a:r>
            <a:r>
              <a:rPr lang="en-US" dirty="0"/>
              <a:t>-containing epithelium with or without papillary projections. These neoplasms extensively involve the main pancreatic ducts and/or major side branches</a:t>
            </a:r>
          </a:p>
          <a:p>
            <a:pPr marL="0" indent="0">
              <a:buNone/>
            </a:pPr>
            <a:endParaRPr lang="en-US" dirty="0"/>
          </a:p>
          <a:p>
            <a:r>
              <a:rPr lang="en-US" dirty="0"/>
              <a:t>IPMNs are usually found in individuals in their 60s to 80s. Some patients may experience symptoms that include: abdominal pain, </a:t>
            </a:r>
            <a:r>
              <a:rPr lang="en-US" dirty="0" err="1"/>
              <a:t>steatorrhea</a:t>
            </a:r>
            <a:r>
              <a:rPr lang="en-US" dirty="0"/>
              <a:t>, weight loss, jaundice, diabetes, and chronic pancreatitis</a:t>
            </a:r>
          </a:p>
          <a:p>
            <a:r>
              <a:rPr lang="en-US" dirty="0"/>
              <a:t>IPMN with </a:t>
            </a:r>
            <a:r>
              <a:rPr lang="en-US" dirty="0" err="1"/>
              <a:t>biliopancreatic</a:t>
            </a:r>
            <a:r>
              <a:rPr lang="en-US" dirty="0"/>
              <a:t> fistula causes obstructive jaundice due to impaction of mucus in the biliary tract</a:t>
            </a:r>
          </a:p>
          <a:p>
            <a:r>
              <a:rPr lang="en-US" dirty="0"/>
              <a:t>IPMNs are classified as having either “high-risk stigmata” or “worrisome features.” High-risk stigmata include obstructive jaundice in the setting of a cyst in the head of the pancreas, a main duct &gt;10 mm. Worrisome features include cyst &gt;3 cm, main duct size between 5 and 9 mm, abrupt change in the MPD caliber with distal pancreatic atrophy, and lymphadenopathy. All cysts with “worrisome features” and cysts of &gt;3 cm without “worrisome features” should undergo endoscopic ultrasonography (EUS), and all cysts with “high-risk stigmata” should be resected. If no “worrisome features” are present, no further initial work-up is recommended, although surveillance is still required </a:t>
            </a:r>
          </a:p>
        </p:txBody>
      </p:sp>
    </p:spTree>
    <p:extLst>
      <p:ext uri="{BB962C8B-B14F-4D97-AF65-F5344CB8AC3E}">
        <p14:creationId xmlns:p14="http://schemas.microsoft.com/office/powerpoint/2010/main" val="1572769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0"/>
            <a:ext cx="10972800" cy="1143000"/>
          </a:xfrm>
        </p:spPr>
        <p:txBody>
          <a:bodyPr/>
          <a:lstStyle/>
          <a:p>
            <a:pPr algn="ctr"/>
            <a:r>
              <a:rPr lang="en-US" dirty="0"/>
              <a:t>Neoplasms of the Endocrine Pancreas (PEN)</a:t>
            </a:r>
          </a:p>
        </p:txBody>
      </p:sp>
      <p:sp>
        <p:nvSpPr>
          <p:cNvPr id="3" name="عنصر نائب للمحتوى 2"/>
          <p:cNvSpPr>
            <a:spLocks noGrp="1"/>
          </p:cNvSpPr>
          <p:nvPr>
            <p:ph idx="1"/>
          </p:nvPr>
        </p:nvSpPr>
        <p:spPr>
          <a:xfrm>
            <a:off x="609600" y="1108364"/>
            <a:ext cx="10972800" cy="5749636"/>
          </a:xfrm>
        </p:spPr>
        <p:txBody>
          <a:bodyPr>
            <a:normAutofit lnSpcReduction="10000"/>
          </a:bodyPr>
          <a:lstStyle/>
          <a:p>
            <a:r>
              <a:rPr lang="en-US" dirty="0"/>
              <a:t>There are three primary ways by which patients with PENs come to clinical attention: the incidental discovery of a mass in the pancreas during cross-sectional imaging, symptoms secondary to the mass effect of a lesion in the pancreas (i.e., obstructive jaundice or pain), and, as a consequence of the symptoms of a syndrome associated with a functional PEN</a:t>
            </a:r>
          </a:p>
          <a:p>
            <a:r>
              <a:rPr lang="en-US" dirty="0"/>
              <a:t>PENs presenting due to mass effect on surrounding structures resulting in jaundice, pain, or gastric outlet obstruction are uncommon. These lesions should be addressed as any other symptomatic pancreatic lesion with definitive surgical resection if clinically Appropriate</a:t>
            </a:r>
          </a:p>
          <a:p>
            <a:pPr marL="0" indent="0">
              <a:buNone/>
            </a:pPr>
            <a:r>
              <a:rPr lang="en-US" dirty="0"/>
              <a:t>       </a:t>
            </a:r>
          </a:p>
          <a:p>
            <a:pPr marL="0" indent="0">
              <a:buNone/>
            </a:pPr>
            <a:r>
              <a:rPr lang="en-US" sz="2800" dirty="0">
                <a:solidFill>
                  <a:srgbClr val="FFFF00"/>
                </a:solidFill>
              </a:rPr>
              <a:t>                 NONFUNCTIONAL PANCREATIC ENDOCRINE NEOPLASMS</a:t>
            </a:r>
          </a:p>
          <a:p>
            <a:pPr marL="0" indent="0">
              <a:buNone/>
            </a:pPr>
            <a:r>
              <a:rPr lang="en-US" sz="2800" dirty="0">
                <a:solidFill>
                  <a:schemeClr val="tx1"/>
                </a:solidFill>
              </a:rPr>
              <a:t>The majority of patients with nonfunctional endocrine tumors are asymptomatic, however, those who present with symptoms will typically complain of abdominal pain, weight loss, or jaundice, caused by the space-occupying nature of the mass in the pancreas</a:t>
            </a:r>
          </a:p>
          <a:p>
            <a:pPr marL="0" indent="0">
              <a:buNone/>
            </a:pPr>
            <a:endParaRPr lang="en-US" sz="2800" dirty="0">
              <a:solidFill>
                <a:srgbClr val="FFFF00"/>
              </a:solidFill>
            </a:endParaRPr>
          </a:p>
        </p:txBody>
      </p:sp>
    </p:spTree>
    <p:extLst>
      <p:ext uri="{BB962C8B-B14F-4D97-AF65-F5344CB8AC3E}">
        <p14:creationId xmlns:p14="http://schemas.microsoft.com/office/powerpoint/2010/main" val="116873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8216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1156E7-D2A9-41C4-B575-1512C08EED14}"/>
              </a:ext>
            </a:extLst>
          </p:cNvPr>
          <p:cNvSpPr>
            <a:spLocks noGrp="1"/>
          </p:cNvSpPr>
          <p:nvPr>
            <p:ph idx="1"/>
          </p:nvPr>
        </p:nvSpPr>
        <p:spPr>
          <a:xfrm>
            <a:off x="838200" y="477080"/>
            <a:ext cx="10515600" cy="5699885"/>
          </a:xfrm>
        </p:spPr>
        <p:txBody>
          <a:bodyPr>
            <a:normAutofit fontScale="92500" lnSpcReduction="10000"/>
          </a:bodyPr>
          <a:lstStyle/>
          <a:p>
            <a:pPr marL="0" indent="0" algn="ctr">
              <a:buNone/>
            </a:pPr>
            <a:r>
              <a:rPr lang="en-US" b="1" dirty="0"/>
              <a:t>History</a:t>
            </a:r>
          </a:p>
          <a:p>
            <a:pPr marL="0" indent="0" algn="ctr">
              <a:buNone/>
            </a:pPr>
            <a:endParaRPr lang="ar-KW" b="1" dirty="0"/>
          </a:p>
          <a:p>
            <a:r>
              <a:rPr lang="en-US" dirty="0"/>
              <a:t>The history of present illness should elicit a wide range of possible symptoms associated with jaundice.</a:t>
            </a:r>
          </a:p>
          <a:p>
            <a:r>
              <a:rPr lang="en-US" dirty="0"/>
              <a:t>Obstructive jaundice often produces pruritus, pale stools, and dark colored urine.</a:t>
            </a:r>
          </a:p>
          <a:p>
            <a:pPr marL="0" indent="0">
              <a:buNone/>
            </a:pPr>
            <a:endParaRPr lang="en-US" dirty="0"/>
          </a:p>
          <a:p>
            <a:r>
              <a:rPr lang="en-US" dirty="0"/>
              <a:t>As the condition worsens, other symptoms may appear, such as : Severe abdominal pain , ​​​Fever ,Chills , Vomiting and nausea</a:t>
            </a:r>
            <a:endParaRPr lang="ar-KW" dirty="0"/>
          </a:p>
          <a:p>
            <a:pPr marL="0" indent="0">
              <a:buNone/>
            </a:pPr>
            <a:endParaRPr lang="en-US" dirty="0"/>
          </a:p>
          <a:p>
            <a:r>
              <a:rPr lang="en-US" dirty="0"/>
              <a:t>Abdominal pain along with fevers and jaundice is suggestive of obstruction with an associated infection (cholangitis). </a:t>
            </a:r>
            <a:endParaRPr lang="ar-KW" dirty="0"/>
          </a:p>
          <a:p>
            <a:endParaRPr lang="en-US" dirty="0"/>
          </a:p>
          <a:p>
            <a:r>
              <a:rPr lang="en-US" dirty="0"/>
              <a:t> A malignant source of obstruction more often presents with painless jaundice and weight loss , whereas some patients with hepatitis have distressing pain in the right upper quadrant . So , abdominal pain may be misleading</a:t>
            </a:r>
          </a:p>
          <a:p>
            <a:endParaRPr lang="en-US" dirty="0"/>
          </a:p>
          <a:p>
            <a:endParaRPr lang="en-US" dirty="0"/>
          </a:p>
        </p:txBody>
      </p:sp>
    </p:spTree>
    <p:extLst>
      <p:ext uri="{BB962C8B-B14F-4D97-AF65-F5344CB8AC3E}">
        <p14:creationId xmlns:p14="http://schemas.microsoft.com/office/powerpoint/2010/main" val="1831984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1891" y="166255"/>
            <a:ext cx="10972800" cy="914400"/>
          </a:xfrm>
        </p:spPr>
        <p:txBody>
          <a:bodyPr>
            <a:normAutofit fontScale="90000"/>
          </a:bodyPr>
          <a:lstStyle/>
          <a:p>
            <a:r>
              <a:rPr lang="en-US" dirty="0"/>
              <a:t>The following considerations are important:</a:t>
            </a:r>
            <a:br>
              <a:rPr lang="en-US" dirty="0"/>
            </a:br>
            <a:endParaRPr lang="en-US" dirty="0"/>
          </a:p>
        </p:txBody>
      </p:sp>
      <p:sp>
        <p:nvSpPr>
          <p:cNvPr id="3" name="عنصر نائب للمحتوى 2"/>
          <p:cNvSpPr>
            <a:spLocks noGrp="1"/>
          </p:cNvSpPr>
          <p:nvPr>
            <p:ph idx="1"/>
          </p:nvPr>
        </p:nvSpPr>
        <p:spPr>
          <a:xfrm>
            <a:off x="443344" y="651164"/>
            <a:ext cx="11042073" cy="5472545"/>
          </a:xfrm>
        </p:spPr>
        <p:txBody>
          <a:bodyPr>
            <a:noAutofit/>
          </a:bodyPr>
          <a:lstStyle/>
          <a:p>
            <a:endParaRPr lang="en-US" sz="1800" dirty="0"/>
          </a:p>
          <a:p>
            <a:pPr marL="0" indent="0">
              <a:buNone/>
            </a:pPr>
            <a:r>
              <a:rPr lang="en-US" sz="2000" dirty="0"/>
              <a:t>Patients' ages and associated conditions</a:t>
            </a:r>
          </a:p>
          <a:p>
            <a:pPr marL="0" indent="0">
              <a:buNone/>
            </a:pPr>
            <a:r>
              <a:rPr lang="en-US" sz="2000" dirty="0"/>
              <a:t>The presence or absence of pain</a:t>
            </a:r>
          </a:p>
          <a:p>
            <a:pPr marL="0" indent="0">
              <a:buNone/>
            </a:pPr>
            <a:r>
              <a:rPr lang="en-US" sz="2000" dirty="0"/>
              <a:t>Travel history</a:t>
            </a:r>
          </a:p>
          <a:p>
            <a:pPr marL="0" indent="0">
              <a:buNone/>
            </a:pPr>
            <a:r>
              <a:rPr lang="en-US" sz="2000" dirty="0"/>
              <a:t>The location and characteristics of the pain</a:t>
            </a:r>
          </a:p>
          <a:p>
            <a:pPr marL="0" indent="0">
              <a:buNone/>
            </a:pPr>
            <a:r>
              <a:rPr lang="en-US" sz="2000" dirty="0"/>
              <a:t>The presence of systemic symptoms (</a:t>
            </a:r>
            <a:r>
              <a:rPr lang="en-US" sz="2000" dirty="0" err="1"/>
              <a:t>eg</a:t>
            </a:r>
            <a:r>
              <a:rPr lang="en-US" sz="2000" dirty="0"/>
              <a:t>, fever, anorexia, weight loss)</a:t>
            </a:r>
          </a:p>
          <a:p>
            <a:pPr marL="0" indent="0">
              <a:buNone/>
            </a:pPr>
            <a:r>
              <a:rPr lang="en-US" sz="2000" dirty="0"/>
              <a:t>History of anemia</a:t>
            </a:r>
          </a:p>
          <a:p>
            <a:pPr marL="0" indent="0">
              <a:buNone/>
            </a:pPr>
            <a:r>
              <a:rPr lang="en-US" sz="2000" dirty="0"/>
              <a:t>Previous malignancy or biliary surgery </a:t>
            </a:r>
          </a:p>
          <a:p>
            <a:pPr marL="0" indent="0">
              <a:buNone/>
            </a:pPr>
            <a:r>
              <a:rPr lang="en-US" sz="2000" dirty="0"/>
              <a:t>Known gallstone disease</a:t>
            </a:r>
          </a:p>
          <a:p>
            <a:pPr marL="0" indent="0">
              <a:buNone/>
            </a:pPr>
            <a:r>
              <a:rPr lang="en-US" sz="2000" dirty="0"/>
              <a:t>Diabetes and diarrhea of recent onset</a:t>
            </a:r>
          </a:p>
        </p:txBody>
      </p:sp>
    </p:spTree>
    <p:extLst>
      <p:ext uri="{BB962C8B-B14F-4D97-AF65-F5344CB8AC3E}">
        <p14:creationId xmlns:p14="http://schemas.microsoft.com/office/powerpoint/2010/main" val="1158711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6B6D36-7246-4E14-8A0D-BACAF56E7E27}"/>
              </a:ext>
            </a:extLst>
          </p:cNvPr>
          <p:cNvSpPr>
            <a:spLocks noGrp="1"/>
          </p:cNvSpPr>
          <p:nvPr>
            <p:ph idx="1"/>
          </p:nvPr>
        </p:nvSpPr>
        <p:spPr/>
        <p:txBody>
          <a:bodyPr>
            <a:normAutofit/>
          </a:bodyPr>
          <a:lstStyle/>
          <a:p>
            <a:r>
              <a:rPr lang="en-GB" b="1" dirty="0"/>
              <a:t>Risk factors for gallstones </a:t>
            </a:r>
            <a:r>
              <a:rPr lang="en-GB" dirty="0"/>
              <a:t>and possible choledocholithiasis are important to obtain.  This includes </a:t>
            </a:r>
            <a:r>
              <a:rPr lang="en-GB" dirty="0">
                <a:solidFill>
                  <a:srgbClr val="FF0066"/>
                </a:solidFill>
              </a:rPr>
              <a:t>obesity, female gender, and age more than 40 years.</a:t>
            </a:r>
          </a:p>
          <a:p>
            <a:r>
              <a:rPr lang="en-GB" dirty="0"/>
              <a:t>Prior intraabdominal pathology should be identified, including a history of inflammatory bowel disease, which can have associated </a:t>
            </a:r>
            <a:r>
              <a:rPr lang="en-GB" u="sng" dirty="0"/>
              <a:t> cholelithiasis, or primary sclerosing cholangitis. </a:t>
            </a:r>
          </a:p>
          <a:p>
            <a:endParaRPr lang="en-GB" u="sng" dirty="0"/>
          </a:p>
          <a:p>
            <a:r>
              <a:rPr lang="en-US" u="sng" dirty="0"/>
              <a:t>A history of pancreatitis should be noted as this can lead to biliary strictures.</a:t>
            </a:r>
          </a:p>
          <a:p>
            <a:r>
              <a:rPr lang="en-US" u="sng" dirty="0"/>
              <a:t> Any iatrogenic interventions such as surgery or endoscopy are critical to obtain. </a:t>
            </a:r>
          </a:p>
          <a:p>
            <a:r>
              <a:rPr lang="en-US" u="sng" dirty="0"/>
              <a:t>A social history should include current and past alcohol consumption as well as pets and travel history  </a:t>
            </a:r>
            <a:endParaRPr lang="en-GB" u="sng" dirty="0"/>
          </a:p>
          <a:p>
            <a:endParaRPr lang="en-US" dirty="0"/>
          </a:p>
        </p:txBody>
      </p:sp>
    </p:spTree>
    <p:extLst>
      <p:ext uri="{BB962C8B-B14F-4D97-AF65-F5344CB8AC3E}">
        <p14:creationId xmlns:p14="http://schemas.microsoft.com/office/powerpoint/2010/main" val="2017426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DB1A02-69CA-4609-867E-5940370874AA}"/>
              </a:ext>
            </a:extLst>
          </p:cNvPr>
          <p:cNvSpPr>
            <a:spLocks noGrp="1"/>
          </p:cNvSpPr>
          <p:nvPr>
            <p:ph idx="1"/>
          </p:nvPr>
        </p:nvSpPr>
        <p:spPr>
          <a:xfrm>
            <a:off x="838200" y="138545"/>
            <a:ext cx="10515600" cy="6719455"/>
          </a:xfrm>
        </p:spPr>
        <p:txBody>
          <a:bodyPr>
            <a:normAutofit/>
          </a:bodyPr>
          <a:lstStyle/>
          <a:p>
            <a:pPr marL="0" indent="0" algn="ctr">
              <a:buNone/>
            </a:pPr>
            <a:r>
              <a:rPr lang="en-US" b="1" dirty="0"/>
              <a:t>PHYSICAL EXAMINATION</a:t>
            </a:r>
          </a:p>
          <a:p>
            <a:endParaRPr lang="en-GB" dirty="0"/>
          </a:p>
          <a:p>
            <a:r>
              <a:rPr lang="en-GB" dirty="0"/>
              <a:t>A thorough but focused physical exam can also help narrow the possible causes of jaundice. </a:t>
            </a:r>
          </a:p>
          <a:p>
            <a:r>
              <a:rPr lang="en-GB" dirty="0"/>
              <a:t>This should include a </a:t>
            </a:r>
            <a:r>
              <a:rPr lang="en-GB" b="1" dirty="0"/>
              <a:t>general and abdominal exam</a:t>
            </a:r>
            <a:r>
              <a:rPr lang="en-GB" dirty="0"/>
              <a:t>.  Also noted on the general exam is jaundice (or icterus) itself. </a:t>
            </a:r>
          </a:p>
          <a:p>
            <a:r>
              <a:rPr lang="en-US" b="1" dirty="0"/>
              <a:t>Scleral icterus : The yellow </a:t>
            </a:r>
            <a:r>
              <a:rPr lang="en-US" b="1" dirty="0" err="1"/>
              <a:t>discolouration</a:t>
            </a:r>
            <a:r>
              <a:rPr lang="en-US" b="1" dirty="0"/>
              <a:t> of the </a:t>
            </a:r>
            <a:r>
              <a:rPr lang="en-US" b="1" dirty="0" err="1"/>
              <a:t>sclerae</a:t>
            </a:r>
            <a:r>
              <a:rPr lang="en-US" b="1" dirty="0"/>
              <a:t> (conjunctivae)and the skin that results from </a:t>
            </a:r>
            <a:r>
              <a:rPr lang="en-US" b="1" dirty="0" err="1"/>
              <a:t>hyperbilirubinaemiais</a:t>
            </a:r>
            <a:r>
              <a:rPr lang="en-US" b="1" dirty="0"/>
              <a:t> that accompanies high levels of bilirubin and is typically seen when the levels are greater than 3 mg/DL. </a:t>
            </a:r>
          </a:p>
          <a:p>
            <a:r>
              <a:rPr lang="en-US" b="1" dirty="0"/>
              <a:t>best observed in natural daylight</a:t>
            </a:r>
          </a:p>
          <a:p>
            <a:r>
              <a:rPr lang="en-US" b="1" dirty="0"/>
              <a:t>Inspect arm for bruises,  because Obstructive jaundice results in a shortage of bile acids in the intestine and therefore may reduce absorption of vitamin K</a:t>
            </a:r>
          </a:p>
          <a:p>
            <a:pPr marL="0" indent="0">
              <a:buNone/>
            </a:pPr>
            <a:endParaRPr lang="en-US" b="1" dirty="0"/>
          </a:p>
        </p:txBody>
      </p:sp>
    </p:spTree>
    <p:extLst>
      <p:ext uri="{BB962C8B-B14F-4D97-AF65-F5344CB8AC3E}">
        <p14:creationId xmlns:p14="http://schemas.microsoft.com/office/powerpoint/2010/main" val="1264773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DFAE52-655A-4C5A-A47D-7EFCE43C6D72}"/>
              </a:ext>
            </a:extLst>
          </p:cNvPr>
          <p:cNvSpPr>
            <a:spLocks noGrp="1"/>
          </p:cNvSpPr>
          <p:nvPr>
            <p:ph idx="1"/>
          </p:nvPr>
        </p:nvSpPr>
        <p:spPr>
          <a:xfrm>
            <a:off x="838200" y="596350"/>
            <a:ext cx="10515600" cy="5580615"/>
          </a:xfrm>
        </p:spPr>
        <p:txBody>
          <a:bodyPr>
            <a:normAutofit/>
          </a:bodyPr>
          <a:lstStyle/>
          <a:p>
            <a:r>
              <a:rPr lang="en-GB" dirty="0"/>
              <a:t>A palpable gallbladder, mass in the abdomen or lymph nodes in the supraclavicular area (Virchow’s node) are suggestive of a </a:t>
            </a:r>
            <a:r>
              <a:rPr lang="en-GB" b="1" dirty="0"/>
              <a:t>malignancy</a:t>
            </a:r>
            <a:r>
              <a:rPr lang="en-GB" dirty="0"/>
              <a:t> causing obstructive jaundice. </a:t>
            </a:r>
          </a:p>
          <a:p>
            <a:pPr marL="0" indent="0">
              <a:buNone/>
            </a:pPr>
            <a:endParaRPr lang="en-GB" b="1" dirty="0"/>
          </a:p>
          <a:p>
            <a:r>
              <a:rPr lang="en-US" b="1" dirty="0"/>
              <a:t>The liver may be smoothly enlarged in </a:t>
            </a:r>
            <a:r>
              <a:rPr lang="en-US" b="1" dirty="0" err="1"/>
              <a:t>posthepatic</a:t>
            </a:r>
            <a:r>
              <a:rPr lang="en-US" b="1" dirty="0"/>
              <a:t> obstructive jaundice and In the latter, there may also be obvious lymphadenopathy.</a:t>
            </a:r>
            <a:endParaRPr lang="en-GB" b="1" dirty="0"/>
          </a:p>
          <a:p>
            <a:pPr marL="0" indent="0">
              <a:buNone/>
            </a:pPr>
            <a:endParaRPr lang="en-US" b="1" dirty="0"/>
          </a:p>
          <a:p>
            <a:r>
              <a:rPr lang="en-US" b="1" dirty="0">
                <a:solidFill>
                  <a:srgbClr val="FFFF00"/>
                </a:solidFill>
              </a:rPr>
              <a:t>Murphy’s sign:</a:t>
            </a:r>
          </a:p>
          <a:p>
            <a:pPr marL="0" indent="0">
              <a:buNone/>
            </a:pPr>
            <a:r>
              <a:rPr lang="en-GB" dirty="0"/>
              <a:t>Positive if patient experiences RUQ tenderness and stops breathing </a:t>
            </a:r>
            <a:r>
              <a:rPr lang="en-GB" dirty="0">
                <a:solidFill>
                  <a:srgbClr val="FF0066"/>
                </a:solidFill>
              </a:rPr>
              <a:t>upon inspiration </a:t>
            </a:r>
            <a:r>
              <a:rPr lang="en-GB" dirty="0"/>
              <a:t>as the gallbladder moves down in contact with the examiner’s hand </a:t>
            </a:r>
          </a:p>
          <a:p>
            <a:r>
              <a:rPr lang="en-GB" dirty="0"/>
              <a:t>=Suggestive of </a:t>
            </a:r>
            <a:r>
              <a:rPr lang="en-GB" b="1" dirty="0"/>
              <a:t>acute cholecystitis</a:t>
            </a:r>
            <a:endParaRPr lang="en-US" b="1" dirty="0"/>
          </a:p>
        </p:txBody>
      </p:sp>
    </p:spTree>
    <p:extLst>
      <p:ext uri="{BB962C8B-B14F-4D97-AF65-F5344CB8AC3E}">
        <p14:creationId xmlns:p14="http://schemas.microsoft.com/office/powerpoint/2010/main" val="3080684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err="1"/>
              <a:t>Xanthomata</a:t>
            </a:r>
            <a:r>
              <a:rPr lang="en-US" dirty="0"/>
              <a:t> are associated with primary biliary cirrhosis (PBC).</a:t>
            </a:r>
          </a:p>
          <a:p>
            <a:endParaRPr lang="en-US" dirty="0"/>
          </a:p>
          <a:p>
            <a:r>
              <a:rPr lang="en-US" dirty="0"/>
              <a:t>Excoriations suggest prolonged cholestasis or high-grade biliary obstruction.</a:t>
            </a:r>
          </a:p>
          <a:p>
            <a:r>
              <a:rPr lang="en-US" dirty="0"/>
              <a:t>Scratch marks due to severe itch (pruritus) are often prominent in patients with obstructive or </a:t>
            </a:r>
            <a:r>
              <a:rPr lang="en-US" dirty="0" err="1"/>
              <a:t>cholestatic</a:t>
            </a:r>
            <a:r>
              <a:rPr lang="en-US" dirty="0"/>
              <a:t> jaundice.</a:t>
            </a:r>
          </a:p>
          <a:p>
            <a:r>
              <a:rPr lang="en-US" dirty="0"/>
              <a:t>A high fever and chills suggest a coexisting cholangitis. Early recognition of primary </a:t>
            </a:r>
            <a:r>
              <a:rPr lang="en-US" dirty="0" err="1"/>
              <a:t>sclerosing</a:t>
            </a:r>
            <a:r>
              <a:rPr lang="en-US" dirty="0"/>
              <a:t> cholangitis is essential as fulminant sepsis may develop. </a:t>
            </a:r>
          </a:p>
          <a:p>
            <a:r>
              <a:rPr lang="en-US" dirty="0"/>
              <a:t>Also, look for signs of weight loss and occult blood in the stool, suggesting a neoplastic lesion. </a:t>
            </a:r>
          </a:p>
          <a:p>
            <a:r>
              <a:rPr lang="en-US" dirty="0"/>
              <a:t>Nodular enlarged liver suggests metastases in malignant biliary obstruction</a:t>
            </a:r>
          </a:p>
          <a:p>
            <a:endParaRPr lang="en-US" dirty="0"/>
          </a:p>
        </p:txBody>
      </p:sp>
    </p:spTree>
    <p:extLst>
      <p:ext uri="{BB962C8B-B14F-4D97-AF65-F5344CB8AC3E}">
        <p14:creationId xmlns:p14="http://schemas.microsoft.com/office/powerpoint/2010/main" val="2827009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7AD8C9-088C-4A50-BD25-8AB6E974711C}"/>
              </a:ext>
            </a:extLst>
          </p:cNvPr>
          <p:cNvSpPr>
            <a:spLocks noGrp="1"/>
          </p:cNvSpPr>
          <p:nvPr>
            <p:ph idx="1"/>
          </p:nvPr>
        </p:nvSpPr>
        <p:spPr>
          <a:xfrm>
            <a:off x="838200" y="596350"/>
            <a:ext cx="10515600" cy="5580615"/>
          </a:xfrm>
        </p:spPr>
        <p:txBody>
          <a:bodyPr>
            <a:normAutofit/>
          </a:bodyPr>
          <a:lstStyle/>
          <a:p>
            <a:pPr marL="0" indent="0" algn="ctr">
              <a:buNone/>
            </a:pPr>
            <a:r>
              <a:rPr lang="en-US" dirty="0"/>
              <a:t>Reynold’s Pentad</a:t>
            </a:r>
          </a:p>
          <a:p>
            <a:r>
              <a:rPr lang="en-US" dirty="0"/>
              <a:t>Right upper quadrant pain</a:t>
            </a:r>
          </a:p>
          <a:p>
            <a:r>
              <a:rPr lang="en-US" dirty="0"/>
              <a:t>Jaundice</a:t>
            </a:r>
          </a:p>
          <a:p>
            <a:r>
              <a:rPr lang="en-US" dirty="0"/>
              <a:t>Fever</a:t>
            </a:r>
          </a:p>
          <a:p>
            <a:r>
              <a:rPr lang="en-US" dirty="0"/>
              <a:t>Hypotension</a:t>
            </a:r>
          </a:p>
          <a:p>
            <a:r>
              <a:rPr lang="en-US" dirty="0"/>
              <a:t>Altered mental status</a:t>
            </a:r>
          </a:p>
          <a:p>
            <a:r>
              <a:rPr lang="en-US" dirty="0"/>
              <a:t>=</a:t>
            </a:r>
            <a:r>
              <a:rPr lang="en-US" b="1" dirty="0"/>
              <a:t>Ascending cholangitis + shock</a:t>
            </a:r>
          </a:p>
          <a:p>
            <a:endParaRPr lang="en-US" b="1" dirty="0"/>
          </a:p>
          <a:p>
            <a:pPr marL="0" indent="0" algn="ctr">
              <a:buNone/>
            </a:pPr>
            <a:r>
              <a:rPr lang="en-US" b="1" dirty="0"/>
              <a:t>Courvoisier’s sign/law</a:t>
            </a:r>
          </a:p>
          <a:p>
            <a:r>
              <a:rPr lang="en-US" b="1" dirty="0"/>
              <a:t>If in the presence of jaundice the gallbladder is </a:t>
            </a:r>
            <a:r>
              <a:rPr lang="en-US" b="1" dirty="0" err="1"/>
              <a:t>palpable,then</a:t>
            </a:r>
            <a:r>
              <a:rPr lang="en-US" b="1" dirty="0"/>
              <a:t> the jaundice is unlikely to be due to stone.’</a:t>
            </a:r>
          </a:p>
          <a:p>
            <a:r>
              <a:rPr lang="en-US" b="1" dirty="0"/>
              <a:t>Enlarged, non-tender, and palpable gallbladder in patients with obstructive jaundice due to tumors of the biliary tree or pancreatic head </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546839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p:cNvSpPr>
            <a:spLocks noGrp="1"/>
          </p:cNvSpPr>
          <p:nvPr>
            <p:ph type="title"/>
          </p:nvPr>
        </p:nvSpPr>
        <p:spPr/>
        <p:txBody>
          <a:bodyPr>
            <a:noAutofit/>
          </a:bodyPr>
          <a:lstStyle/>
          <a:p>
            <a:pPr algn="ctr"/>
            <a:r>
              <a:rPr lang="en-US" sz="4000" dirty="0"/>
              <a:t>Courvoisier’s sign/law</a:t>
            </a:r>
            <a:br>
              <a:rPr lang="en-US" sz="4000" dirty="0"/>
            </a:br>
            <a:endParaRPr lang="en-US" sz="4000" dirty="0"/>
          </a:p>
        </p:txBody>
      </p:sp>
      <p:pic>
        <p:nvPicPr>
          <p:cNvPr id="4" name="عنصر نائب للمحتوى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510146"/>
            <a:ext cx="4752109" cy="5070764"/>
          </a:xfrm>
        </p:spPr>
      </p:pic>
      <p:sp>
        <p:nvSpPr>
          <p:cNvPr id="11" name="عنصر نائب للمحتوى 10"/>
          <p:cNvSpPr>
            <a:spLocks noGrp="1"/>
          </p:cNvSpPr>
          <p:nvPr>
            <p:ph sz="half" idx="2"/>
          </p:nvPr>
        </p:nvSpPr>
        <p:spPr>
          <a:xfrm>
            <a:off x="5971309" y="1246909"/>
            <a:ext cx="5611091" cy="5264727"/>
          </a:xfrm>
        </p:spPr>
        <p:txBody>
          <a:bodyPr>
            <a:normAutofit fontScale="77500" lnSpcReduction="20000"/>
          </a:bodyPr>
          <a:lstStyle/>
          <a:p>
            <a:pPr marL="0" indent="0">
              <a:buNone/>
            </a:pPr>
            <a:r>
              <a:rPr lang="en-US" dirty="0"/>
              <a:t>Obstructive jaundice due to stone is usually associated with a small, contracted gallbladder (a).</a:t>
            </a:r>
          </a:p>
          <a:p>
            <a:pPr marL="0" indent="0">
              <a:buNone/>
            </a:pPr>
            <a:r>
              <a:rPr lang="en-US" dirty="0"/>
              <a:t>Therefore, in the presence of jaundice, a palpable gallbladder indicates that the obstruction is probably due to some other cause, the most common</a:t>
            </a:r>
          </a:p>
          <a:p>
            <a:pPr marL="0" indent="0">
              <a:buNone/>
            </a:pPr>
            <a:r>
              <a:rPr lang="en-US" dirty="0"/>
              <a:t>being carcinoma of the pancreas (b).</a:t>
            </a:r>
          </a:p>
          <a:p>
            <a:pPr marL="0" indent="0">
              <a:buNone/>
            </a:pPr>
            <a:r>
              <a:rPr lang="en-US" dirty="0"/>
              <a:t>Exceptions are a palpable gallbladder</a:t>
            </a:r>
          </a:p>
          <a:p>
            <a:pPr marL="0" indent="0">
              <a:buNone/>
            </a:pPr>
            <a:r>
              <a:rPr lang="en-US" dirty="0"/>
              <a:t>produced by one stone impacted</a:t>
            </a:r>
          </a:p>
          <a:p>
            <a:pPr marL="0" indent="0">
              <a:buNone/>
            </a:pPr>
            <a:r>
              <a:rPr lang="en-US" dirty="0"/>
              <a:t>in Hartmann’s pouch resulting in a</a:t>
            </a:r>
          </a:p>
          <a:p>
            <a:pPr marL="0" indent="0">
              <a:buNone/>
            </a:pPr>
            <a:r>
              <a:rPr lang="en-US" dirty="0" err="1"/>
              <a:t>mucocele</a:t>
            </a:r>
            <a:r>
              <a:rPr lang="en-US" dirty="0"/>
              <a:t>, another in the common</a:t>
            </a:r>
          </a:p>
          <a:p>
            <a:pPr marL="0" indent="0">
              <a:buNone/>
            </a:pPr>
            <a:r>
              <a:rPr lang="en-US" dirty="0"/>
              <a:t>duct causing obstruction (c), which</a:t>
            </a:r>
          </a:p>
          <a:p>
            <a:pPr marL="0" indent="0">
              <a:buNone/>
            </a:pPr>
            <a:r>
              <a:rPr lang="en-US" dirty="0"/>
              <a:t>is very rare or, more commonly, the</a:t>
            </a:r>
          </a:p>
          <a:p>
            <a:pPr marL="0" indent="0">
              <a:buNone/>
            </a:pPr>
            <a:r>
              <a:rPr lang="en-US" dirty="0"/>
              <a:t>gallbladder is indeed distended but is clinically impalpable (d).</a:t>
            </a:r>
          </a:p>
        </p:txBody>
      </p:sp>
    </p:spTree>
    <p:extLst>
      <p:ext uri="{BB962C8B-B14F-4D97-AF65-F5344CB8AC3E}">
        <p14:creationId xmlns:p14="http://schemas.microsoft.com/office/powerpoint/2010/main" val="1312681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0" y="1634837"/>
            <a:ext cx="8797637" cy="4821382"/>
          </a:xfrm>
          <a:prstGeom prst="rect">
            <a:avLst/>
          </a:prstGeom>
        </p:spPr>
      </p:pic>
      <p:sp>
        <p:nvSpPr>
          <p:cNvPr id="2" name="عنصر نائب للمحتوى 1"/>
          <p:cNvSpPr>
            <a:spLocks noGrp="1"/>
          </p:cNvSpPr>
          <p:nvPr>
            <p:ph idx="1"/>
          </p:nvPr>
        </p:nvSpPr>
        <p:spPr/>
        <p:txBody>
          <a:bodyPr/>
          <a:lstStyle/>
          <a:p>
            <a:endParaRPr lang="en-US" dirty="0"/>
          </a:p>
        </p:txBody>
      </p:sp>
    </p:spTree>
    <p:extLst>
      <p:ext uri="{BB962C8B-B14F-4D97-AF65-F5344CB8AC3E}">
        <p14:creationId xmlns:p14="http://schemas.microsoft.com/office/powerpoint/2010/main" val="3751704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surgical jaundice is suspected over medical jaundice in the following scenarios:</a:t>
            </a:r>
          </a:p>
          <a:p>
            <a:r>
              <a:rPr lang="en-US" dirty="0"/>
              <a:t>- History of abdominal pain and fevers</a:t>
            </a:r>
          </a:p>
          <a:p>
            <a:r>
              <a:rPr lang="en-US" dirty="0"/>
              <a:t>- Painless jaundice with weight loss, pruritus, and clay colored stools</a:t>
            </a:r>
          </a:p>
          <a:p>
            <a:r>
              <a:rPr lang="en-US" dirty="0"/>
              <a:t>- Conjugated bilirubinemia </a:t>
            </a:r>
          </a:p>
          <a:p>
            <a:r>
              <a:rPr lang="en-US" dirty="0"/>
              <a:t>- An enlarged gallbladder, abdominal mass, and/or lymph node in left supraclavicular</a:t>
            </a:r>
          </a:p>
          <a:p>
            <a:pPr marL="0" indent="0">
              <a:buNone/>
            </a:pPr>
            <a:r>
              <a:rPr lang="en-US" dirty="0"/>
              <a:t>area is considered advanced disease</a:t>
            </a:r>
          </a:p>
          <a:p>
            <a:pPr marL="0" indent="0">
              <a:buNone/>
            </a:pPr>
            <a:endParaRPr lang="en-US" dirty="0"/>
          </a:p>
        </p:txBody>
      </p:sp>
    </p:spTree>
    <p:extLst>
      <p:ext uri="{BB962C8B-B14F-4D97-AF65-F5344CB8AC3E}">
        <p14:creationId xmlns:p14="http://schemas.microsoft.com/office/powerpoint/2010/main" val="78172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F32C41-7EEA-4491-9398-95CAA72356A4}"/>
              </a:ext>
            </a:extLst>
          </p:cNvPr>
          <p:cNvSpPr>
            <a:spLocks noGrp="1"/>
          </p:cNvSpPr>
          <p:nvPr>
            <p:ph idx="1"/>
          </p:nvPr>
        </p:nvSpPr>
        <p:spPr>
          <a:xfrm>
            <a:off x="569976" y="451685"/>
            <a:ext cx="10515600" cy="5639934"/>
          </a:xfrm>
        </p:spPr>
        <p:txBody>
          <a:bodyPr>
            <a:normAutofit/>
          </a:bodyPr>
          <a:lstStyle/>
          <a:p>
            <a:pPr marL="0" indent="0">
              <a:lnSpc>
                <a:spcPct val="100000"/>
              </a:lnSpc>
              <a:spcBef>
                <a:spcPts val="0"/>
              </a:spcBef>
              <a:buClr>
                <a:srgbClr val="000000"/>
              </a:buClr>
              <a:buSzPts val="2800"/>
              <a:buNone/>
            </a:pPr>
            <a:r>
              <a:rPr lang="en-US" sz="2800" b="0" i="0" u="none" strike="noStrike" cap="none" dirty="0">
                <a:solidFill>
                  <a:srgbClr val="FFFF00"/>
                </a:solidFill>
                <a:latin typeface="Montserrat"/>
                <a:ea typeface="Montserrat"/>
                <a:cs typeface="Montserrat"/>
                <a:sym typeface="Montserrat"/>
              </a:rPr>
              <a:t>Prehepatic jaundice:</a:t>
            </a:r>
          </a:p>
          <a:p>
            <a:pPr marL="0" marR="0" lvl="0" indent="0" algn="l" rtl="0">
              <a:lnSpc>
                <a:spcPct val="100000"/>
              </a:lnSpc>
              <a:spcBef>
                <a:spcPts val="0"/>
              </a:spcBef>
              <a:spcAft>
                <a:spcPts val="0"/>
              </a:spcAft>
              <a:buClr>
                <a:srgbClr val="000000"/>
              </a:buClr>
              <a:buSzPts val="2800"/>
              <a:buFont typeface="Arial"/>
              <a:buNone/>
            </a:pPr>
            <a:endParaRPr lang="en-US" sz="2800" b="0" i="0" u="none" strike="noStrike" cap="none" dirty="0">
              <a:solidFill>
                <a:schemeClr val="dk1"/>
              </a:solidFill>
              <a:latin typeface="Montserrat"/>
              <a:ea typeface="Montserrat"/>
              <a:cs typeface="Montserrat"/>
              <a:sym typeface="Montserrat"/>
            </a:endParaRPr>
          </a:p>
          <a:p>
            <a:pPr marL="0" indent="0">
              <a:buNone/>
            </a:pPr>
            <a:r>
              <a:rPr lang="en-US" sz="2400" dirty="0"/>
              <a:t>   Occurs in case of hemolytic anemia. </a:t>
            </a:r>
            <a:br>
              <a:rPr lang="en-US" sz="2400" dirty="0"/>
            </a:br>
            <a:r>
              <a:rPr lang="en-US" sz="2400" dirty="0"/>
              <a:t>   Total bilirubin level is increased due to increased blood indirect bilirubin level. </a:t>
            </a:r>
            <a:br>
              <a:rPr lang="en-US" sz="2400" dirty="0"/>
            </a:br>
            <a:r>
              <a:rPr lang="en-US" sz="2400" dirty="0"/>
              <a:t>   The color of urine remains normal </a:t>
            </a:r>
            <a:br>
              <a:rPr lang="en-US" sz="2400" dirty="0"/>
            </a:br>
            <a:r>
              <a:rPr lang="en-US" sz="2400" dirty="0"/>
              <a:t>    To the  surgeon the most important type hemolytic jaundice is that caused by hereditary spherocytosis in which splenectomy may be necessary </a:t>
            </a:r>
          </a:p>
        </p:txBody>
      </p:sp>
    </p:spTree>
    <p:extLst>
      <p:ext uri="{BB962C8B-B14F-4D97-AF65-F5344CB8AC3E}">
        <p14:creationId xmlns:p14="http://schemas.microsoft.com/office/powerpoint/2010/main" val="2674955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Differential Diagnosis </a:t>
            </a:r>
          </a:p>
        </p:txBody>
      </p:sp>
      <p:sp>
        <p:nvSpPr>
          <p:cNvPr id="3" name="عنصر نائب للمحتوى 2"/>
          <p:cNvSpPr>
            <a:spLocks noGrp="1"/>
          </p:cNvSpPr>
          <p:nvPr>
            <p:ph idx="1"/>
          </p:nvPr>
        </p:nvSpPr>
        <p:spPr/>
        <p:txBody>
          <a:bodyPr>
            <a:normAutofit/>
          </a:bodyPr>
          <a:lstStyle/>
          <a:p>
            <a:r>
              <a:rPr lang="en-US" dirty="0"/>
              <a:t>differential diagnosis of </a:t>
            </a:r>
            <a:r>
              <a:rPr lang="en-US" dirty="0" err="1"/>
              <a:t>hilar</a:t>
            </a:r>
            <a:r>
              <a:rPr lang="en-US" dirty="0"/>
              <a:t> bile duct obstruction</a:t>
            </a:r>
          </a:p>
          <a:p>
            <a:r>
              <a:rPr lang="en-US" dirty="0" err="1"/>
              <a:t>Cholangiocarcinoma</a:t>
            </a:r>
            <a:endParaRPr lang="en-US" dirty="0"/>
          </a:p>
          <a:p>
            <a:r>
              <a:rPr lang="en-US" dirty="0"/>
              <a:t>Metastatic tumor</a:t>
            </a:r>
          </a:p>
          <a:p>
            <a:r>
              <a:rPr lang="en-US" dirty="0"/>
              <a:t>Gallbladder carcinoma</a:t>
            </a:r>
          </a:p>
          <a:p>
            <a:r>
              <a:rPr lang="en-US" dirty="0" err="1"/>
              <a:t>Sclerosing</a:t>
            </a:r>
            <a:r>
              <a:rPr lang="en-US" dirty="0"/>
              <a:t> cholangitis</a:t>
            </a:r>
          </a:p>
          <a:p>
            <a:r>
              <a:rPr lang="en-US" dirty="0"/>
              <a:t>Gallstones</a:t>
            </a:r>
          </a:p>
          <a:p>
            <a:r>
              <a:rPr lang="en-US" dirty="0"/>
              <a:t>Parasites</a:t>
            </a:r>
          </a:p>
          <a:p>
            <a:r>
              <a:rPr lang="en-US" dirty="0"/>
              <a:t>Postsurgical stricture</a:t>
            </a:r>
          </a:p>
          <a:p>
            <a:r>
              <a:rPr lang="en-US" dirty="0"/>
              <a:t>Benign bile duct tumor</a:t>
            </a:r>
          </a:p>
          <a:p>
            <a:r>
              <a:rPr lang="en-US" dirty="0"/>
              <a:t>Lymphadenopathy</a:t>
            </a:r>
          </a:p>
          <a:p>
            <a:endParaRPr lang="en-US" dirty="0"/>
          </a:p>
        </p:txBody>
      </p:sp>
    </p:spTree>
    <p:extLst>
      <p:ext uri="{BB962C8B-B14F-4D97-AF65-F5344CB8AC3E}">
        <p14:creationId xmlns:p14="http://schemas.microsoft.com/office/powerpoint/2010/main" val="3454532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609600" y="1288473"/>
            <a:ext cx="10972800" cy="5001491"/>
          </a:xfrm>
        </p:spPr>
        <p:txBody>
          <a:bodyPr>
            <a:normAutofit/>
          </a:bodyPr>
          <a:lstStyle/>
          <a:p>
            <a:pPr marL="0" indent="0">
              <a:buNone/>
            </a:pPr>
            <a:r>
              <a:rPr lang="en-US" dirty="0"/>
              <a:t>the differential diagnosis of distal bile duct obstruction</a:t>
            </a:r>
          </a:p>
          <a:p>
            <a:pPr marL="0" indent="0">
              <a:buNone/>
            </a:pPr>
            <a:r>
              <a:rPr lang="en-US" dirty="0" err="1"/>
              <a:t>Choledocholithiasis</a:t>
            </a:r>
            <a:r>
              <a:rPr lang="en-US" dirty="0"/>
              <a:t> (gallstones)</a:t>
            </a:r>
          </a:p>
          <a:p>
            <a:pPr marL="0" indent="0">
              <a:buNone/>
            </a:pPr>
            <a:r>
              <a:rPr lang="en-US" dirty="0"/>
              <a:t>Pancreatic carcinoma</a:t>
            </a:r>
          </a:p>
          <a:p>
            <a:pPr marL="0" indent="0">
              <a:buNone/>
            </a:pPr>
            <a:r>
              <a:rPr lang="en-US" dirty="0"/>
              <a:t>Pancreatitis</a:t>
            </a:r>
          </a:p>
          <a:p>
            <a:pPr marL="0" indent="0">
              <a:buNone/>
            </a:pPr>
            <a:r>
              <a:rPr lang="en-US" dirty="0" err="1"/>
              <a:t>Ampullary</a:t>
            </a:r>
            <a:r>
              <a:rPr lang="en-US" dirty="0"/>
              <a:t> carcinoma</a:t>
            </a:r>
          </a:p>
          <a:p>
            <a:pPr marL="0" indent="0">
              <a:buNone/>
            </a:pPr>
            <a:r>
              <a:rPr lang="en-US" dirty="0" err="1"/>
              <a:t>Pseudocyst</a:t>
            </a:r>
            <a:endParaRPr lang="en-US" dirty="0"/>
          </a:p>
          <a:p>
            <a:pPr marL="0" indent="0">
              <a:buNone/>
            </a:pPr>
            <a:r>
              <a:rPr lang="en-US" dirty="0"/>
              <a:t>Postsurgical stricture</a:t>
            </a:r>
          </a:p>
          <a:p>
            <a:pPr marL="0" indent="0">
              <a:buNone/>
            </a:pPr>
            <a:r>
              <a:rPr lang="en-US" dirty="0"/>
              <a:t>Ampulla of </a:t>
            </a:r>
            <a:r>
              <a:rPr lang="en-US" dirty="0" err="1"/>
              <a:t>Vater</a:t>
            </a:r>
            <a:r>
              <a:rPr lang="en-US" dirty="0"/>
              <a:t> dysfunction/stricture</a:t>
            </a:r>
          </a:p>
          <a:p>
            <a:pPr marL="0" indent="0">
              <a:buNone/>
            </a:pPr>
            <a:r>
              <a:rPr lang="en-US" dirty="0"/>
              <a:t>Benign bile duct tumor</a:t>
            </a:r>
          </a:p>
          <a:p>
            <a:pPr marL="0" indent="0">
              <a:buNone/>
            </a:pPr>
            <a:r>
              <a:rPr lang="en-US" dirty="0"/>
              <a:t>Parasites </a:t>
            </a:r>
          </a:p>
          <a:p>
            <a:pPr marL="0" indent="0">
              <a:buNone/>
            </a:pPr>
            <a:r>
              <a:rPr lang="en-US" dirty="0"/>
              <a:t>Lymphadenopathy</a:t>
            </a:r>
          </a:p>
          <a:p>
            <a:pPr marL="0" indent="0">
              <a:buNone/>
            </a:pPr>
            <a:endParaRPr lang="en-US" dirty="0"/>
          </a:p>
        </p:txBody>
      </p:sp>
    </p:spTree>
    <p:extLst>
      <p:ext uri="{BB962C8B-B14F-4D97-AF65-F5344CB8AC3E}">
        <p14:creationId xmlns:p14="http://schemas.microsoft.com/office/powerpoint/2010/main" val="382303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4AB6AC-3FBA-470E-9DD5-9F81EA9F924F}"/>
              </a:ext>
            </a:extLst>
          </p:cNvPr>
          <p:cNvSpPr>
            <a:spLocks noGrp="1"/>
          </p:cNvSpPr>
          <p:nvPr>
            <p:ph idx="1"/>
          </p:nvPr>
        </p:nvSpPr>
        <p:spPr>
          <a:xfrm>
            <a:off x="838200" y="530088"/>
            <a:ext cx="10515600" cy="6327913"/>
          </a:xfrm>
        </p:spPr>
        <p:txBody>
          <a:bodyPr>
            <a:normAutofit fontScale="92500" lnSpcReduction="20000"/>
          </a:bodyPr>
          <a:lstStyle/>
          <a:p>
            <a:pPr marL="0" indent="0" algn="ctr">
              <a:lnSpc>
                <a:spcPct val="150000"/>
              </a:lnSpc>
              <a:spcBef>
                <a:spcPts val="0"/>
              </a:spcBef>
              <a:buClr>
                <a:srgbClr val="000000"/>
              </a:buClr>
              <a:buSzPts val="2400"/>
              <a:buNone/>
            </a:pPr>
            <a:r>
              <a:rPr lang="en-US" sz="2800" b="1" i="0" u="none" strike="noStrike" cap="none" dirty="0">
                <a:solidFill>
                  <a:schemeClr val="tx1"/>
                </a:solidFill>
                <a:latin typeface="Arial"/>
                <a:ea typeface="Arial"/>
                <a:cs typeface="Arial"/>
                <a:sym typeface="Arial"/>
              </a:rPr>
              <a:t>investigation</a:t>
            </a:r>
            <a:endParaRPr lang="en-US" sz="2800" b="1" i="0" u="none" strike="noStrike" cap="none" dirty="0">
              <a:solidFill>
                <a:schemeClr val="tx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 CBC + Blood film: anemia, infection, Hemoglobinopathy</a:t>
            </a: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**serum Bilirubin level</a:t>
            </a:r>
          </a:p>
          <a:p>
            <a:pPr marL="0" marR="0" lvl="0" indent="0" algn="l" rtl="0">
              <a:lnSpc>
                <a:spcPct val="150000"/>
              </a:lnSpc>
              <a:spcBef>
                <a:spcPts val="0"/>
              </a:spcBef>
              <a:spcAft>
                <a:spcPts val="0"/>
              </a:spcAft>
              <a:buClr>
                <a:srgbClr val="000000"/>
              </a:buClr>
              <a:buSzPts val="2400"/>
              <a:buFont typeface="Arial"/>
              <a:buNone/>
            </a:pPr>
            <a:r>
              <a:rPr lang="en-US" sz="2800" dirty="0">
                <a:solidFill>
                  <a:schemeClr val="tx1"/>
                </a:solidFill>
                <a:latin typeface="Montserrat"/>
                <a:ea typeface="Montserrat"/>
                <a:cs typeface="Montserrat"/>
                <a:sym typeface="Montserrat"/>
              </a:rPr>
              <a:t>**Alkaline phosphatase level (ALP) </a:t>
            </a: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**Level of serum transaminase </a:t>
            </a:r>
          </a:p>
          <a:p>
            <a:pPr marL="0" indent="0">
              <a:lnSpc>
                <a:spcPct val="150000"/>
              </a:lnSpc>
              <a:spcBef>
                <a:spcPts val="0"/>
              </a:spcBef>
              <a:buClr>
                <a:srgbClr val="000000"/>
              </a:buClr>
              <a:buSzPts val="2400"/>
              <a:buNone/>
            </a:pPr>
            <a:r>
              <a:rPr lang="en-US" sz="2800" b="0" i="0" u="none" strike="noStrike" cap="none" dirty="0">
                <a:solidFill>
                  <a:schemeClr val="tx1"/>
                </a:solidFill>
                <a:latin typeface="Montserrat"/>
                <a:ea typeface="Montserrat"/>
                <a:cs typeface="Montserrat"/>
                <a:sym typeface="Montserrat"/>
              </a:rPr>
              <a:t>*GGT level </a:t>
            </a:r>
          </a:p>
          <a:p>
            <a:pPr marL="0" lvl="0" indent="0">
              <a:lnSpc>
                <a:spcPct val="150000"/>
              </a:lnSpc>
              <a:spcBef>
                <a:spcPts val="0"/>
              </a:spcBef>
              <a:buClr>
                <a:srgbClr val="000000"/>
              </a:buClr>
              <a:buSzPts val="2400"/>
              <a:buNone/>
            </a:pPr>
            <a:r>
              <a:rPr lang="en-US" sz="2800" dirty="0">
                <a:solidFill>
                  <a:schemeClr val="tx1"/>
                </a:solidFill>
                <a:latin typeface="Montserrat"/>
                <a:ea typeface="Montserrat"/>
                <a:cs typeface="Montserrat"/>
                <a:sym typeface="Montserrat"/>
              </a:rPr>
              <a:t>*</a:t>
            </a:r>
            <a:r>
              <a:rPr lang="en-US" sz="2800" dirty="0" err="1">
                <a:solidFill>
                  <a:schemeClr val="tx1"/>
                </a:solidFill>
                <a:latin typeface="Montserrat"/>
                <a:ea typeface="Montserrat"/>
                <a:cs typeface="Montserrat"/>
                <a:sym typeface="Montserrat"/>
              </a:rPr>
              <a:t>Prothrombin</a:t>
            </a:r>
            <a:r>
              <a:rPr lang="en-US" sz="2800" dirty="0">
                <a:solidFill>
                  <a:schemeClr val="tx1"/>
                </a:solidFill>
                <a:latin typeface="Montserrat"/>
                <a:ea typeface="Montserrat"/>
                <a:cs typeface="Montserrat"/>
                <a:sym typeface="Montserrat"/>
              </a:rPr>
              <a:t> time (PT)</a:t>
            </a:r>
          </a:p>
          <a:p>
            <a:pPr marL="0" lvl="0" indent="0">
              <a:lnSpc>
                <a:spcPct val="150000"/>
              </a:lnSpc>
              <a:spcBef>
                <a:spcPts val="0"/>
              </a:spcBef>
              <a:buClr>
                <a:srgbClr val="000000"/>
              </a:buClr>
              <a:buSzPts val="2400"/>
              <a:buNone/>
            </a:pPr>
            <a:r>
              <a:rPr lang="en-US" sz="2800" dirty="0">
                <a:solidFill>
                  <a:schemeClr val="tx1"/>
                </a:solidFill>
                <a:latin typeface="Montserrat"/>
                <a:ea typeface="Montserrat"/>
                <a:cs typeface="Montserrat"/>
                <a:sym typeface="Montserrat"/>
              </a:rPr>
              <a:t>**Antimitochondrial antibody levels</a:t>
            </a:r>
            <a:endParaRPr lang="en-US" sz="2800" b="0" i="0" u="none" strike="noStrike" cap="none" dirty="0">
              <a:solidFill>
                <a:schemeClr val="tx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**Urinalysis : bilirubin present, urobilinogen absent</a:t>
            </a: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**Stool for </a:t>
            </a:r>
            <a:r>
              <a:rPr lang="en-US" sz="2800" dirty="0">
                <a:solidFill>
                  <a:schemeClr val="tx1"/>
                </a:solidFill>
                <a:latin typeface="Montserrat"/>
                <a:ea typeface="Montserrat"/>
                <a:cs typeface="Montserrat"/>
                <a:sym typeface="Montserrat"/>
              </a:rPr>
              <a:t>occult</a:t>
            </a:r>
            <a:r>
              <a:rPr lang="en-US" sz="2800" b="0" i="0" u="none" strike="noStrike" cap="none" dirty="0">
                <a:solidFill>
                  <a:schemeClr val="tx1"/>
                </a:solidFill>
                <a:latin typeface="Montserrat"/>
                <a:ea typeface="Montserrat"/>
                <a:cs typeface="Montserrat"/>
                <a:sym typeface="Montserrat"/>
              </a:rPr>
              <a:t> blood: cancer    </a:t>
            </a:r>
          </a:p>
          <a:p>
            <a:pPr marL="0" marR="0" lvl="0" indent="0" algn="l" rtl="0">
              <a:lnSpc>
                <a:spcPct val="150000"/>
              </a:lnSpc>
              <a:spcBef>
                <a:spcPts val="0"/>
              </a:spcBef>
              <a:spcAft>
                <a:spcPts val="0"/>
              </a:spcAft>
              <a:buClr>
                <a:srgbClr val="000000"/>
              </a:buClr>
              <a:buSzPts val="2400"/>
              <a:buFont typeface="Arial"/>
              <a:buNone/>
            </a:pPr>
            <a:r>
              <a:rPr lang="en-US" sz="2800" b="0" i="0" u="none" strike="noStrike" cap="none" dirty="0">
                <a:solidFill>
                  <a:schemeClr val="tx1"/>
                </a:solidFill>
                <a:latin typeface="Montserrat"/>
                <a:ea typeface="Montserrat"/>
                <a:cs typeface="Montserrat"/>
                <a:sym typeface="Montserrat"/>
              </a:rPr>
              <a:t> **Stool for ova and parasites</a:t>
            </a:r>
          </a:p>
          <a:p>
            <a:pPr marL="0" marR="0" lvl="0" indent="0" algn="l" rtl="0">
              <a:lnSpc>
                <a:spcPct val="150000"/>
              </a:lnSpc>
              <a:spcBef>
                <a:spcPts val="0"/>
              </a:spcBef>
              <a:spcAft>
                <a:spcPts val="0"/>
              </a:spcAft>
              <a:buClr>
                <a:srgbClr val="000000"/>
              </a:buClr>
              <a:buSzPts val="2400"/>
              <a:buFont typeface="Arial"/>
              <a:buNone/>
            </a:pPr>
            <a:r>
              <a:rPr lang="en-US" dirty="0">
                <a:solidFill>
                  <a:schemeClr val="tx1"/>
                </a:solidFill>
                <a:latin typeface="Montserrat"/>
                <a:ea typeface="Montserrat"/>
                <a:cs typeface="Montserrat"/>
                <a:sym typeface="Montserrat"/>
              </a:rPr>
              <a:t>** Radiological investigation</a:t>
            </a:r>
            <a:endParaRPr lang="en-US" sz="2800" b="0" i="0" u="none" strike="noStrike" cap="none" dirty="0">
              <a:solidFill>
                <a:schemeClr val="tx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endParaRPr lang="en-US" dirty="0"/>
          </a:p>
        </p:txBody>
      </p:sp>
    </p:spTree>
    <p:extLst>
      <p:ext uri="{BB962C8B-B14F-4D97-AF65-F5344CB8AC3E}">
        <p14:creationId xmlns:p14="http://schemas.microsoft.com/office/powerpoint/2010/main" val="18300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45" y="415636"/>
            <a:ext cx="9947564" cy="5915891"/>
          </a:xfrm>
        </p:spPr>
      </p:pic>
    </p:spTree>
    <p:extLst>
      <p:ext uri="{BB962C8B-B14F-4D97-AF65-F5344CB8AC3E}">
        <p14:creationId xmlns:p14="http://schemas.microsoft.com/office/powerpoint/2010/main" val="1860225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dirty="0"/>
              <a:t>PLAIN ABDOMINAL X-RAY </a:t>
            </a:r>
            <a:br>
              <a:rPr lang="en-US" dirty="0"/>
            </a:br>
            <a:endParaRPr lang="en-US" dirty="0"/>
          </a:p>
        </p:txBody>
      </p:sp>
      <p:sp>
        <p:nvSpPr>
          <p:cNvPr id="3" name="Content Placeholder 2">
            <a:extLst>
              <a:ext uri="{FF2B5EF4-FFF2-40B4-BE49-F238E27FC236}">
                <a16:creationId xmlns:a16="http://schemas.microsoft.com/office/drawing/2014/main" xmlns="" id="{1C0D5228-6390-4C7E-9E3B-0FBC1C8434B2}"/>
              </a:ext>
            </a:extLst>
          </p:cNvPr>
          <p:cNvSpPr>
            <a:spLocks noGrp="1"/>
          </p:cNvSpPr>
          <p:nvPr>
            <p:ph sz="half" idx="1"/>
          </p:nvPr>
        </p:nvSpPr>
        <p:spPr/>
        <p:txBody>
          <a:bodyPr>
            <a:normAutofit fontScale="92500" lnSpcReduction="20000"/>
          </a:bodyPr>
          <a:lstStyle/>
          <a:p>
            <a:pPr marL="0" indent="0" algn="ctr">
              <a:buNone/>
            </a:pPr>
            <a:endParaRPr lang="en-US" b="1" dirty="0"/>
          </a:p>
          <a:p>
            <a:pPr algn="l" rtl="0"/>
            <a:r>
              <a:rPr lang="en-US" sz="2800" dirty="0">
                <a:solidFill>
                  <a:schemeClr val="tx1"/>
                </a:solidFill>
              </a:rPr>
              <a:t>It will show gallstones in the 10%-15% of cases when they are radiopaque</a:t>
            </a:r>
          </a:p>
          <a:p>
            <a:pPr marL="0" indent="0" algn="l" rtl="0">
              <a:buNone/>
            </a:pPr>
            <a:endParaRPr lang="en-US" sz="2800" dirty="0">
              <a:solidFill>
                <a:schemeClr val="tx1"/>
              </a:solidFill>
            </a:endParaRPr>
          </a:p>
          <a:p>
            <a:pPr algn="l" rtl="0"/>
            <a:r>
              <a:rPr lang="en-US" sz="2800" dirty="0">
                <a:solidFill>
                  <a:schemeClr val="tx1"/>
                </a:solidFill>
              </a:rPr>
              <a:t>In several types of biliary disease, the diagnosis may be suggested by air seen in the bile ducts on a plain film (</a:t>
            </a:r>
            <a:r>
              <a:rPr lang="en-US" sz="2800" dirty="0" err="1">
                <a:solidFill>
                  <a:schemeClr val="tx1"/>
                </a:solidFill>
              </a:rPr>
              <a:t>pneumobilia</a:t>
            </a:r>
            <a:r>
              <a:rPr lang="en-US" sz="2800" dirty="0">
                <a:solidFill>
                  <a:schemeClr val="tx1"/>
                </a:solidFill>
              </a:rPr>
              <a:t>). </a:t>
            </a:r>
          </a:p>
          <a:p>
            <a:pPr algn="l" rtl="0"/>
            <a:r>
              <a:rPr lang="en-US" sz="2800" dirty="0">
                <a:solidFill>
                  <a:schemeClr val="tx1"/>
                </a:solidFill>
              </a:rPr>
              <a:t>This usually signifies the presence of a biliary-intestinal fistula (from disease or surgery)</a:t>
            </a:r>
          </a:p>
          <a:p>
            <a:pPr marL="0" indent="0" algn="ctr">
              <a:buNone/>
            </a:pPr>
            <a:endParaRPr lang="en-US" b="1" dirty="0">
              <a:solidFill>
                <a:schemeClr val="tx1"/>
              </a:solidFill>
            </a:endParaRPr>
          </a:p>
        </p:txBody>
      </p:sp>
      <p:pic>
        <p:nvPicPr>
          <p:cNvPr id="5" name="عنصر نائب للمحتوى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704109"/>
            <a:ext cx="4613550" cy="4322618"/>
          </a:xfrm>
        </p:spPr>
      </p:pic>
    </p:spTree>
    <p:extLst>
      <p:ext uri="{BB962C8B-B14F-4D97-AF65-F5344CB8AC3E}">
        <p14:creationId xmlns:p14="http://schemas.microsoft.com/office/powerpoint/2010/main" val="694540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C575625-1794-44E0-BC34-055A4CEDA179}"/>
              </a:ext>
            </a:extLst>
          </p:cNvPr>
          <p:cNvPicPr>
            <a:picLocks noGrp="1" noChangeAspect="1"/>
          </p:cNvPicPr>
          <p:nvPr>
            <p:ph idx="1"/>
          </p:nvPr>
        </p:nvPicPr>
        <p:blipFill>
          <a:blip r:embed="rId2"/>
          <a:stretch>
            <a:fillRect/>
          </a:stretch>
        </p:blipFill>
        <p:spPr>
          <a:xfrm>
            <a:off x="7091713" y="1441312"/>
            <a:ext cx="3813027" cy="4351338"/>
          </a:xfrm>
          <a:prstGeom prst="rect">
            <a:avLst/>
          </a:prstGeom>
        </p:spPr>
      </p:pic>
      <p:sp>
        <p:nvSpPr>
          <p:cNvPr id="6" name="TextBox 5">
            <a:extLst>
              <a:ext uri="{FF2B5EF4-FFF2-40B4-BE49-F238E27FC236}">
                <a16:creationId xmlns:a16="http://schemas.microsoft.com/office/drawing/2014/main" xmlns="" id="{95CA1DE5-9580-4095-9FE8-F94299E9232B}"/>
              </a:ext>
            </a:extLst>
          </p:cNvPr>
          <p:cNvSpPr txBox="1"/>
          <p:nvPr/>
        </p:nvSpPr>
        <p:spPr>
          <a:xfrm>
            <a:off x="848139" y="1956800"/>
            <a:ext cx="6096000" cy="2985433"/>
          </a:xfrm>
          <a:prstGeom prst="rect">
            <a:avLst/>
          </a:prstGeom>
          <a:noFill/>
        </p:spPr>
        <p:txBody>
          <a:bodyPr wrap="square">
            <a:spAutoFit/>
          </a:bodyPr>
          <a:lstStyle/>
          <a:p>
            <a:pPr marL="384048" marR="0" lvl="0" indent="-384048" algn="l" defTabSz="685800" rtl="0" eaLnBrk="1" fontAlgn="auto" latinLnBrk="0" hangingPunct="1">
              <a:lnSpc>
                <a:spcPct val="94000"/>
              </a:lnSpc>
              <a:spcBef>
                <a:spcPts val="1000"/>
              </a:spcBef>
              <a:spcAft>
                <a:spcPts val="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2060"/>
                </a:solidFill>
                <a:effectLst/>
                <a:uLnTx/>
                <a:uFillTx/>
                <a:latin typeface="Franklin Gothic Book" panose="020B0503020102020204"/>
                <a:ea typeface="+mn-ea"/>
                <a:cs typeface="+mn-cs"/>
              </a:rPr>
              <a:t>A plain x-ray may also show the rare cases of calcification of the gallbladder, a so-called ‘porcelain’ gallbladder </a:t>
            </a:r>
            <a:r>
              <a:rPr kumimoji="0" lang="en-US" sz="4000" b="1" i="0" u="none" strike="noStrike" kern="1200" cap="none" spc="0" normalizeH="0" baseline="0" noProof="0" dirty="0">
                <a:ln>
                  <a:noFill/>
                </a:ln>
                <a:solidFill>
                  <a:srgbClr val="002060"/>
                </a:solidFill>
                <a:effectLst/>
                <a:uLnTx/>
                <a:uFillTx/>
                <a:latin typeface="Franklin Gothic Book" panose="020B0503020102020204"/>
                <a:ea typeface="+mn-ea"/>
                <a:cs typeface="+mn-cs"/>
              </a:rPr>
              <a:t>.</a:t>
            </a:r>
            <a:endParaRPr kumimoji="0" lang="en-US" sz="4000" b="0"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00537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ORAL CHOLECYSTOGRAPHY</a:t>
            </a:r>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183" y="1385455"/>
            <a:ext cx="5223162" cy="5140035"/>
          </a:xfr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424" y="1399309"/>
            <a:ext cx="6001588" cy="5126182"/>
          </a:xfrm>
          <a:prstGeom prst="rect">
            <a:avLst/>
          </a:prstGeom>
        </p:spPr>
      </p:pic>
    </p:spTree>
    <p:extLst>
      <p:ext uri="{BB962C8B-B14F-4D97-AF65-F5344CB8AC3E}">
        <p14:creationId xmlns:p14="http://schemas.microsoft.com/office/powerpoint/2010/main" val="4032073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D4A5DA-8F89-4E88-A082-2BD28C8A0259}"/>
              </a:ext>
            </a:extLst>
          </p:cNvPr>
          <p:cNvSpPr>
            <a:spLocks noGrp="1"/>
          </p:cNvSpPr>
          <p:nvPr>
            <p:ph idx="1"/>
          </p:nvPr>
        </p:nvSpPr>
        <p:spPr>
          <a:xfrm>
            <a:off x="838200" y="583098"/>
            <a:ext cx="10515600" cy="5593867"/>
          </a:xfrm>
        </p:spPr>
        <p:txBody>
          <a:bodyPr>
            <a:normAutofit fontScale="92500"/>
          </a:bodyPr>
          <a:lstStyle/>
          <a:p>
            <a:pPr marL="0" indent="0" algn="ctr">
              <a:buNone/>
            </a:pPr>
            <a:r>
              <a:rPr lang="en-US" sz="3200" b="1" dirty="0">
                <a:solidFill>
                  <a:srgbClr val="FFFF00"/>
                </a:solidFill>
              </a:rPr>
              <a:t> </a:t>
            </a:r>
            <a:r>
              <a:rPr lang="en-US" sz="3200" b="1" dirty="0" err="1">
                <a:solidFill>
                  <a:srgbClr val="FFFF00"/>
                </a:solidFill>
              </a:rPr>
              <a:t>transabdominal</a:t>
            </a:r>
            <a:r>
              <a:rPr lang="en-US" sz="3200" b="1" dirty="0">
                <a:solidFill>
                  <a:srgbClr val="FFFF00"/>
                </a:solidFill>
              </a:rPr>
              <a:t> Ultrasound </a:t>
            </a:r>
          </a:p>
          <a:p>
            <a:pPr marL="0" indent="0">
              <a:buNone/>
            </a:pPr>
            <a:r>
              <a:rPr lang="en-US" dirty="0"/>
              <a:t>Ultrasound is the </a:t>
            </a:r>
            <a:r>
              <a:rPr lang="en-US" b="1" dirty="0"/>
              <a:t>gold standard </a:t>
            </a:r>
            <a:r>
              <a:rPr lang="en-US" dirty="0"/>
              <a:t>imaging study for evaluation of the gallbladder. It is  is the least expensive, safest, and most sensitive technique for visualizing the biliary system, particularly the gallbladder. Current accuracy is close to 95% able to identify </a:t>
            </a:r>
            <a:r>
              <a:rPr lang="en-US" b="1" dirty="0"/>
              <a:t>dilated intrahepatic and proximal extrahepatic bile ducts</a:t>
            </a:r>
            <a:r>
              <a:rPr lang="en-US" dirty="0"/>
              <a:t> (including CBD) in addition to </a:t>
            </a:r>
            <a:r>
              <a:rPr lang="en-US" b="1" dirty="0"/>
              <a:t>gallstones</a:t>
            </a:r>
            <a:r>
              <a:rPr lang="en-US" dirty="0"/>
              <a:t>. It can also help characterize lesions and determine the level of obstruction</a:t>
            </a:r>
          </a:p>
          <a:p>
            <a:pPr marL="0" indent="0">
              <a:buNone/>
            </a:pPr>
            <a:r>
              <a:rPr lang="en-US" dirty="0" err="1"/>
              <a:t>Extrahepatic</a:t>
            </a:r>
            <a:r>
              <a:rPr lang="en-US" dirty="0"/>
              <a:t> obstruction is suggested by the presence of dilated intrahepatic bile ducts, but the presence of normal bile ducts does not exclude obstruction that may be new or intermittent.</a:t>
            </a:r>
          </a:p>
          <a:p>
            <a:pPr marL="0" indent="0">
              <a:buNone/>
            </a:pPr>
            <a:r>
              <a:rPr lang="en-US" dirty="0"/>
              <a:t> Unfortunately, ultrasound is not optimal for visualization of the distal extrahepatic biliary tree like </a:t>
            </a:r>
            <a:r>
              <a:rPr lang="en-US" dirty="0" err="1"/>
              <a:t>choledocholethiais</a:t>
            </a:r>
            <a:r>
              <a:rPr lang="en-US" dirty="0"/>
              <a:t> due to overlying gas in the duodenum. The cystic duct is also poorly imaged. In addition, it is less useful diagnostically in individuals who are </a:t>
            </a:r>
            <a:r>
              <a:rPr lang="en-US" dirty="0" err="1"/>
              <a:t>obesepatients,with</a:t>
            </a:r>
            <a:r>
              <a:rPr lang="en-US" dirty="0"/>
              <a:t> ascites, and patients with distended bowel may be difficult</a:t>
            </a:r>
          </a:p>
          <a:p>
            <a:pPr marL="0" indent="0">
              <a:buNone/>
            </a:pPr>
            <a:r>
              <a:rPr lang="en-US" dirty="0"/>
              <a:t>to examine with ultrasound as the quality of the images obtained in these situations can be poor. .Therefore, further imaging needs to be obtained. </a:t>
            </a:r>
          </a:p>
          <a:p>
            <a:pPr marL="0" indent="0" algn="ctr">
              <a:buNone/>
            </a:pPr>
            <a:endParaRPr lang="en-US" b="1" dirty="0"/>
          </a:p>
        </p:txBody>
      </p:sp>
    </p:spTree>
    <p:extLst>
      <p:ext uri="{BB962C8B-B14F-4D97-AF65-F5344CB8AC3E}">
        <p14:creationId xmlns:p14="http://schemas.microsoft.com/office/powerpoint/2010/main" val="1252986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3"/>
          <p:cNvSpPr>
            <a:spLocks noGrp="1"/>
          </p:cNvSpPr>
          <p:nvPr>
            <p:ph type="title"/>
          </p:nvPr>
        </p:nvSpPr>
        <p:spPr>
          <a:xfrm>
            <a:off x="512618" y="108383"/>
            <a:ext cx="10972800" cy="1143000"/>
          </a:xfrm>
        </p:spPr>
        <p:txBody>
          <a:bodyPr/>
          <a:lstStyle/>
          <a:p>
            <a:endParaRPr lang="en-US"/>
          </a:p>
        </p:txBody>
      </p:sp>
      <p:sp>
        <p:nvSpPr>
          <p:cNvPr id="12" name="عنصر نائب للمحتوى 11"/>
          <p:cNvSpPr>
            <a:spLocks noGrp="1"/>
          </p:cNvSpPr>
          <p:nvPr>
            <p:ph sz="half" idx="1"/>
          </p:nvPr>
        </p:nvSpPr>
        <p:spPr>
          <a:xfrm>
            <a:off x="595746" y="1447801"/>
            <a:ext cx="5384800" cy="4525963"/>
          </a:xfrm>
        </p:spPr>
        <p:txBody>
          <a:bodyPr/>
          <a:lstStyle/>
          <a:p>
            <a:r>
              <a:rPr lang="en-US" dirty="0"/>
              <a:t>Gallbladder stones</a:t>
            </a:r>
          </a:p>
        </p:txBody>
      </p:sp>
      <p:sp>
        <p:nvSpPr>
          <p:cNvPr id="15" name="عنصر نائب للمحتوى 14"/>
          <p:cNvSpPr>
            <a:spLocks noGrp="1"/>
          </p:cNvSpPr>
          <p:nvPr>
            <p:ph sz="half" idx="2"/>
          </p:nvPr>
        </p:nvSpPr>
        <p:spPr/>
        <p:txBody>
          <a:bodyPr/>
          <a:lstStyle/>
          <a:p>
            <a:r>
              <a:rPr lang="en-US" dirty="0"/>
              <a:t>CBD stones</a:t>
            </a:r>
          </a:p>
          <a:p>
            <a:endParaRPr lang="en-US" dirty="0"/>
          </a:p>
          <a:p>
            <a:endParaRPr lang="en-US" dirty="0"/>
          </a:p>
          <a:p>
            <a:endParaRPr lang="en-US" dirty="0"/>
          </a:p>
          <a:p>
            <a:endParaRPr lang="en-US" dirty="0"/>
          </a:p>
          <a:p>
            <a:endParaRPr lang="en-US" dirty="0"/>
          </a:p>
          <a:p>
            <a:endParaRPr lang="en-US" dirty="0"/>
          </a:p>
        </p:txBody>
      </p:sp>
      <p:pic>
        <p:nvPicPr>
          <p:cNvPr id="16" name="صورة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2" y="2673928"/>
            <a:ext cx="4199053" cy="3588328"/>
          </a:xfrm>
          <a:prstGeom prst="rect">
            <a:avLst/>
          </a:prstGeom>
        </p:spPr>
      </p:pic>
      <p:pic>
        <p:nvPicPr>
          <p:cNvPr id="17" name="صورة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582" y="2161310"/>
            <a:ext cx="6335225" cy="4100946"/>
          </a:xfrm>
          <a:prstGeom prst="rect">
            <a:avLst/>
          </a:prstGeom>
        </p:spPr>
      </p:pic>
    </p:spTree>
    <p:extLst>
      <p:ext uri="{BB962C8B-B14F-4D97-AF65-F5344CB8AC3E}">
        <p14:creationId xmlns:p14="http://schemas.microsoft.com/office/powerpoint/2010/main" val="1412722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err="1"/>
              <a:t>Choledocholethiasis</a:t>
            </a:r>
            <a:r>
              <a:rPr lang="en-US" dirty="0"/>
              <a:t>                                               gallbladder stones </a:t>
            </a:r>
          </a:p>
          <a:p>
            <a:endParaRPr lang="en-US" dirty="0"/>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79" y="2230582"/>
            <a:ext cx="3991532" cy="4142509"/>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45" y="2327563"/>
            <a:ext cx="5638800" cy="3851563"/>
          </a:xfrm>
          <a:prstGeom prst="rect">
            <a:avLst/>
          </a:prstGeom>
        </p:spPr>
      </p:pic>
    </p:spTree>
    <p:extLst>
      <p:ext uri="{BB962C8B-B14F-4D97-AF65-F5344CB8AC3E}">
        <p14:creationId xmlns:p14="http://schemas.microsoft.com/office/powerpoint/2010/main" val="406922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EEFA75-DDDD-4D00-9046-5875D93C76B8}"/>
              </a:ext>
            </a:extLst>
          </p:cNvPr>
          <p:cNvSpPr>
            <a:spLocks noGrp="1"/>
          </p:cNvSpPr>
          <p:nvPr>
            <p:ph idx="1"/>
          </p:nvPr>
        </p:nvSpPr>
        <p:spPr>
          <a:xfrm>
            <a:off x="838200" y="522516"/>
            <a:ext cx="10515600" cy="5654449"/>
          </a:xfrm>
        </p:spPr>
        <p:txBody>
          <a:bodyPr>
            <a:normAutofit fontScale="85000" lnSpcReduction="20000"/>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rgbClr val="FFFF00"/>
                </a:solidFill>
                <a:latin typeface="Montserrat"/>
                <a:ea typeface="Montserrat"/>
                <a:cs typeface="Montserrat"/>
                <a:sym typeface="Montserrat"/>
              </a:rPr>
              <a:t>Hepatic :</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In the presence of hepatocellular damage, the liver is</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unable to conjugate bilirubin efficiently, and less is</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excreted into the canaliculi. Thus, both unconjugated</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and conjugated bilirubin accumulate in the blood.</a:t>
            </a:r>
          </a:p>
          <a:p>
            <a:pPr marL="0" marR="0" lvl="0" indent="0" algn="l" rtl="0">
              <a:lnSpc>
                <a:spcPct val="100000"/>
              </a:lnSpc>
              <a:spcBef>
                <a:spcPts val="0"/>
              </a:spcBef>
              <a:spcAft>
                <a:spcPts val="0"/>
              </a:spcAft>
              <a:buClr>
                <a:srgbClr val="000000"/>
              </a:buClr>
              <a:buSzPts val="2400"/>
              <a:buFont typeface="Arial"/>
              <a:buNone/>
            </a:pPr>
            <a:endParaRPr lang="en-US"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Caused by the following:</a:t>
            </a: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•hepatitis: viral (hepatitis viruses A, B, C, E), leptospirosis, glandular fever (infectious </a:t>
            </a:r>
            <a:r>
              <a:rPr lang="en-US" sz="2800" dirty="0">
                <a:latin typeface="Montserrat"/>
                <a:ea typeface="Montserrat"/>
                <a:cs typeface="Montserrat"/>
                <a:sym typeface="Montserrat"/>
              </a:rPr>
              <a:t>mononucleosis</a:t>
            </a:r>
            <a:r>
              <a:rPr lang="en-US" sz="2800" b="0" i="0" u="none" strike="noStrike" cap="none" dirty="0">
                <a:latin typeface="Montserrat"/>
                <a:ea typeface="Montserrat"/>
                <a:cs typeface="Montserrat"/>
                <a:sym typeface="Montserrat"/>
              </a:rPr>
              <a:t>);</a:t>
            </a: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•cirrhosis</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•cholestasis from drugs, for example flucloxacillin,chlorpromazine;</a:t>
            </a: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•liver poisons, for example paracetamol overdose, chlorinated hydrocarbons such as carbon tetrachloride, chloroform and halothane; phosphorus;</a:t>
            </a: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•liver </a:t>
            </a:r>
            <a:r>
              <a:rPr lang="en-US" sz="2800" b="0" i="0" u="none" strike="noStrike" cap="none" dirty="0" err="1">
                <a:latin typeface="Montserrat"/>
                <a:ea typeface="Montserrat"/>
                <a:cs typeface="Montserrat"/>
                <a:sym typeface="Montserrat"/>
              </a:rPr>
              <a:t>tumours</a:t>
            </a:r>
            <a:r>
              <a:rPr lang="en-US" sz="2800" b="0" i="0" u="none" strike="noStrike" cap="none" dirty="0">
                <a:latin typeface="Montserrat"/>
                <a:ea typeface="Montserrat"/>
                <a:cs typeface="Montserrat"/>
                <a:sym typeface="Montserrat"/>
              </a:rPr>
              <a:t>, where most of the parenchyma is replaced by deposits;</a:t>
            </a: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latin typeface="Montserrat"/>
                <a:ea typeface="Montserrat"/>
                <a:cs typeface="Montserrat"/>
                <a:sym typeface="Montserrat"/>
              </a:rPr>
              <a:t>•sepsis</a:t>
            </a:r>
          </a:p>
          <a:p>
            <a:pPr marL="0" marR="0" lvl="0" indent="0" algn="l" rtl="0">
              <a:lnSpc>
                <a:spcPct val="100000"/>
              </a:lnSpc>
              <a:spcBef>
                <a:spcPts val="0"/>
              </a:spcBef>
              <a:spcAft>
                <a:spcPts val="0"/>
              </a:spcAft>
              <a:buClr>
                <a:srgbClr val="000000"/>
              </a:buClr>
              <a:buSzPts val="2400"/>
              <a:buFont typeface="Arial"/>
              <a:buNone/>
            </a:pPr>
            <a:endParaRPr lang="en-US" sz="2800" b="0" i="0" u="none" strike="noStrike" cap="none" dirty="0">
              <a:solidFill>
                <a:schemeClr val="dk1"/>
              </a:solidFill>
              <a:latin typeface="Montserrat"/>
              <a:ea typeface="Montserrat"/>
              <a:cs typeface="Montserrat"/>
              <a:sym typeface="Montserrat"/>
            </a:endParaRPr>
          </a:p>
          <a:p>
            <a:endParaRPr lang="en-US" dirty="0"/>
          </a:p>
        </p:txBody>
      </p:sp>
    </p:spTree>
    <p:extLst>
      <p:ext uri="{BB962C8B-B14F-4D97-AF65-F5344CB8AC3E}">
        <p14:creationId xmlns:p14="http://schemas.microsoft.com/office/powerpoint/2010/main" val="1104570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Roundworm us                                               biliary </a:t>
            </a:r>
            <a:r>
              <a:rPr lang="en-US" dirty="0" err="1"/>
              <a:t>ascariasis</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 y="2479965"/>
            <a:ext cx="4793673" cy="368530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10" y="2479965"/>
            <a:ext cx="5430982" cy="3685308"/>
          </a:xfrm>
          <a:prstGeom prst="rect">
            <a:avLst/>
          </a:prstGeom>
        </p:spPr>
      </p:pic>
    </p:spTree>
    <p:extLst>
      <p:ext uri="{BB962C8B-B14F-4D97-AF65-F5344CB8AC3E}">
        <p14:creationId xmlns:p14="http://schemas.microsoft.com/office/powerpoint/2010/main" val="2103739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Choledochal</a:t>
            </a:r>
            <a:r>
              <a:rPr lang="en-US" dirty="0"/>
              <a:t> cyst </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670" y="1440873"/>
            <a:ext cx="6729821" cy="4862945"/>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474" y="1440872"/>
            <a:ext cx="3893126" cy="5167745"/>
          </a:xfrm>
          <a:prstGeom prst="rect">
            <a:avLst/>
          </a:prstGeom>
        </p:spPr>
      </p:pic>
    </p:spTree>
    <p:extLst>
      <p:ext uri="{BB962C8B-B14F-4D97-AF65-F5344CB8AC3E}">
        <p14:creationId xmlns:p14="http://schemas.microsoft.com/office/powerpoint/2010/main" val="3675321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291" y="1773381"/>
            <a:ext cx="5594967" cy="4294909"/>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183" y="1759527"/>
            <a:ext cx="4752108" cy="4281055"/>
          </a:xfrm>
          <a:prstGeom prst="rect">
            <a:avLst/>
          </a:prstGeom>
        </p:spPr>
      </p:pic>
    </p:spTree>
    <p:extLst>
      <p:ext uri="{BB962C8B-B14F-4D97-AF65-F5344CB8AC3E}">
        <p14:creationId xmlns:p14="http://schemas.microsoft.com/office/powerpoint/2010/main" val="2648780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r>
              <a:rPr lang="en-US" dirty="0"/>
              <a:t>Primary </a:t>
            </a:r>
            <a:r>
              <a:rPr lang="en-US" dirty="0" err="1"/>
              <a:t>sclerosingg</a:t>
            </a:r>
            <a:r>
              <a:rPr lang="en-US" dirty="0"/>
              <a:t> </a:t>
            </a:r>
            <a:r>
              <a:rPr lang="en-US" dirty="0" err="1"/>
              <a:t>cholengitis</a:t>
            </a:r>
            <a:r>
              <a:rPr lang="en-US" dirty="0"/>
              <a:t>                                 stricture</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5" y="2258291"/>
            <a:ext cx="4599708" cy="4161975"/>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491" y="2258291"/>
            <a:ext cx="5361709" cy="4161975"/>
          </a:xfrm>
          <a:prstGeom prst="rect">
            <a:avLst/>
          </a:prstGeom>
        </p:spPr>
      </p:pic>
    </p:spTree>
    <p:extLst>
      <p:ext uri="{BB962C8B-B14F-4D97-AF65-F5344CB8AC3E}">
        <p14:creationId xmlns:p14="http://schemas.microsoft.com/office/powerpoint/2010/main" val="124220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49382"/>
            <a:ext cx="10972800" cy="1288473"/>
          </a:xfrm>
        </p:spPr>
        <p:txBody>
          <a:bodyPr/>
          <a:lstStyle/>
          <a:p>
            <a:pPr algn="ctr"/>
            <a:r>
              <a:rPr lang="en-US" dirty="0"/>
              <a:t>CT SCAN</a:t>
            </a:r>
          </a:p>
        </p:txBody>
      </p:sp>
      <p:sp>
        <p:nvSpPr>
          <p:cNvPr id="3" name="Content Placeholder 2">
            <a:extLst>
              <a:ext uri="{FF2B5EF4-FFF2-40B4-BE49-F238E27FC236}">
                <a16:creationId xmlns:a16="http://schemas.microsoft.com/office/drawing/2014/main" xmlns="" id="{EF45B2E6-9B4B-4F7F-B27C-D7BDE500E33B}"/>
              </a:ext>
            </a:extLst>
          </p:cNvPr>
          <p:cNvSpPr>
            <a:spLocks noGrp="1"/>
          </p:cNvSpPr>
          <p:nvPr>
            <p:ph idx="1"/>
          </p:nvPr>
        </p:nvSpPr>
        <p:spPr>
          <a:xfrm>
            <a:off x="609600" y="942109"/>
            <a:ext cx="10972800" cy="5915891"/>
          </a:xfrm>
        </p:spPr>
        <p:txBody>
          <a:bodyPr>
            <a:normAutofit fontScale="92500" lnSpcReduction="20000"/>
          </a:bodyPr>
          <a:lstStyle/>
          <a:p>
            <a:r>
              <a:rPr lang="en-US" sz="2800" b="1" dirty="0"/>
              <a:t>CT is used for the assessment of </a:t>
            </a:r>
            <a:r>
              <a:rPr lang="en-US" sz="2800" b="1" dirty="0" err="1"/>
              <a:t>extrahepatic</a:t>
            </a:r>
            <a:r>
              <a:rPr lang="en-US" sz="2800" b="1" dirty="0"/>
              <a:t> mass lesions that cause biliary obstruction and also to determine if there is distant spread in suspected malignancy. the utility in CT is its ability to assess for other conditions that may</a:t>
            </a:r>
          </a:p>
          <a:p>
            <a:r>
              <a:rPr lang="en-US" sz="2800" b="1" dirty="0"/>
              <a:t>have similar presenting symptoms as CBD stones</a:t>
            </a:r>
          </a:p>
          <a:p>
            <a:r>
              <a:rPr lang="en-US" sz="2800" b="1" dirty="0"/>
              <a:t>Cross-sectional imaging may be helpful, but depend on US findings</a:t>
            </a:r>
          </a:p>
          <a:p>
            <a:r>
              <a:rPr lang="en-US" sz="2800" b="1" dirty="0"/>
              <a:t>Traditional CT scanning is usually considered more accurate than US for helping determine the specific cause and level of obstruction. In addition, it helps visualize liver structures more consistently than US. The addition of intravenous contrast helps differentiate and define vascular structures and the biliary tract.</a:t>
            </a:r>
          </a:p>
          <a:p>
            <a:endParaRPr lang="en-US" sz="2800" b="1" dirty="0"/>
          </a:p>
          <a:p>
            <a:r>
              <a:rPr lang="en-US" sz="2800" b="1" dirty="0"/>
              <a:t>CT scanning has limited value in helping diagnose CBD stones because many of them are radiolucent and CT scanning can only image calcified stones. It is also less useful in the diagnosis of cholangitis because the findings that specifically suggest bile duct infection (increased attenuation due to pus, bile duct wall thickening, and gas) are seen infrequently.</a:t>
            </a:r>
          </a:p>
          <a:p>
            <a:pPr marL="0" indent="0">
              <a:buNone/>
            </a:pPr>
            <a:endParaRPr lang="en-US" sz="2800" b="1" dirty="0"/>
          </a:p>
        </p:txBody>
      </p:sp>
    </p:spTree>
    <p:extLst>
      <p:ext uri="{BB962C8B-B14F-4D97-AF65-F5344CB8AC3E}">
        <p14:creationId xmlns:p14="http://schemas.microsoft.com/office/powerpoint/2010/main" val="473510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HELICAL CT </a:t>
            </a:r>
          </a:p>
        </p:txBody>
      </p:sp>
      <p:sp>
        <p:nvSpPr>
          <p:cNvPr id="3" name="عنصر نائب للمحتوى 2"/>
          <p:cNvSpPr>
            <a:spLocks noGrp="1"/>
          </p:cNvSpPr>
          <p:nvPr>
            <p:ph idx="1"/>
          </p:nvPr>
        </p:nvSpPr>
        <p:spPr/>
        <p:txBody>
          <a:bodyPr>
            <a:normAutofit lnSpcReduction="10000"/>
          </a:bodyPr>
          <a:lstStyle/>
          <a:p>
            <a:r>
              <a:rPr lang="en-US" dirty="0"/>
              <a:t>Spiral (helical) CT scanning improves biliary tract imaging by providing several overlapping images in a shorter time than traditional CT scanning and by improving resolution by reducing the presence of respiratory artifacts.</a:t>
            </a:r>
          </a:p>
          <a:p>
            <a:endParaRPr lang="en-US" dirty="0"/>
          </a:p>
          <a:p>
            <a:r>
              <a:rPr lang="en-US" dirty="0"/>
              <a:t>CT cholangiography by the helical CT technique is used most often to image the biliary system and makes possible visualization of radiolucent stones and other biliary pathology. [9]</a:t>
            </a:r>
          </a:p>
          <a:p>
            <a:endParaRPr lang="en-US" dirty="0"/>
          </a:p>
          <a:p>
            <a:r>
              <a:rPr lang="en-US" dirty="0"/>
              <a:t>Limitations of helical CT cholangiography include reactions to the contrast, which are becoming less frequent. Also, as serum bilirubin levels increase, the ability to visualize the biliary tree diminishes and the ability to fully delineate tumors decreases. Patients are required to hold their breath while images are acquired.</a:t>
            </a:r>
          </a:p>
        </p:txBody>
      </p:sp>
    </p:spTree>
    <p:extLst>
      <p:ext uri="{BB962C8B-B14F-4D97-AF65-F5344CB8AC3E}">
        <p14:creationId xmlns:p14="http://schemas.microsoft.com/office/powerpoint/2010/main" val="3009664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endParaRPr lang="en-US"/>
          </a:p>
        </p:txBody>
      </p:sp>
      <p:sp>
        <p:nvSpPr>
          <p:cNvPr id="7" name="عنصر نائب للمحتوى 6"/>
          <p:cNvSpPr>
            <a:spLocks noGrp="1"/>
          </p:cNvSpPr>
          <p:nvPr>
            <p:ph idx="1"/>
          </p:nvPr>
        </p:nvSpPr>
        <p:spPr/>
        <p:txBody>
          <a:bodyPr/>
          <a:lstStyle/>
          <a:p>
            <a:r>
              <a:rPr lang="en-US" dirty="0"/>
              <a:t>Pancreatic </a:t>
            </a:r>
            <a:r>
              <a:rPr lang="en-US" dirty="0" err="1"/>
              <a:t>psuedocyst</a:t>
            </a:r>
            <a:r>
              <a:rPr lang="en-US" dirty="0"/>
              <a:t>                                              CBD stones                                     </a:t>
            </a:r>
          </a:p>
          <a:p>
            <a:pPr marL="0" indent="0">
              <a:buNone/>
            </a:pPr>
            <a:endParaRPr lang="en-US"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03" y="2161310"/>
            <a:ext cx="4188242" cy="3920836"/>
          </a:xfrm>
          <a:prstGeom prst="rect">
            <a:avLst/>
          </a:prstGeo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8" y="2341418"/>
            <a:ext cx="5292437" cy="4211781"/>
          </a:xfrm>
          <a:prstGeom prst="rect">
            <a:avLst/>
          </a:prstGeom>
        </p:spPr>
      </p:pic>
    </p:spTree>
    <p:extLst>
      <p:ext uri="{BB962C8B-B14F-4D97-AF65-F5344CB8AC3E}">
        <p14:creationId xmlns:p14="http://schemas.microsoft.com/office/powerpoint/2010/main" val="25770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946" y="983673"/>
            <a:ext cx="9490364" cy="5378017"/>
          </a:xfrm>
        </p:spPr>
      </p:pic>
    </p:spTree>
    <p:extLst>
      <p:ext uri="{BB962C8B-B14F-4D97-AF65-F5344CB8AC3E}">
        <p14:creationId xmlns:p14="http://schemas.microsoft.com/office/powerpoint/2010/main" val="3176089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Cholangiocarcinoma</a:t>
            </a:r>
            <a:r>
              <a:rPr lang="en-US" dirty="0"/>
              <a:t> </a:t>
            </a:r>
          </a:p>
        </p:txBody>
      </p:sp>
      <p:pic>
        <p:nvPicPr>
          <p:cNvPr id="5" name="عنصر نائب للمحتوى 4"/>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665018" y="1895993"/>
            <a:ext cx="10723418" cy="4283133"/>
          </a:xfrm>
        </p:spPr>
      </p:pic>
    </p:spTree>
    <p:extLst>
      <p:ext uri="{BB962C8B-B14F-4D97-AF65-F5344CB8AC3E}">
        <p14:creationId xmlns:p14="http://schemas.microsoft.com/office/powerpoint/2010/main" val="5660819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err="1"/>
              <a:t>choledocholethiasis</a:t>
            </a: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46" y="1814945"/>
            <a:ext cx="5377644" cy="4461164"/>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09" y="1801091"/>
            <a:ext cx="5375564" cy="4422847"/>
          </a:xfrm>
          <a:prstGeom prst="rect">
            <a:avLst/>
          </a:prstGeom>
        </p:spPr>
      </p:pic>
    </p:spTree>
    <p:extLst>
      <p:ext uri="{BB962C8B-B14F-4D97-AF65-F5344CB8AC3E}">
        <p14:creationId xmlns:p14="http://schemas.microsoft.com/office/powerpoint/2010/main" val="348781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04C33F-1389-4FDA-9347-7AD0D88B01E2}"/>
              </a:ext>
            </a:extLst>
          </p:cNvPr>
          <p:cNvSpPr>
            <a:spLocks noGrp="1"/>
          </p:cNvSpPr>
          <p:nvPr>
            <p:ph idx="1"/>
          </p:nvPr>
        </p:nvSpPr>
        <p:spPr>
          <a:xfrm>
            <a:off x="838200" y="711202"/>
            <a:ext cx="10515600" cy="5465763"/>
          </a:xfrm>
        </p:spPr>
        <p:txBody>
          <a:bodyPr>
            <a:normAutofit/>
          </a:bodyPr>
          <a:lstStyle/>
          <a:p>
            <a:pPr lvl="0"/>
            <a:r>
              <a:rPr lang="en-US" dirty="0"/>
              <a:t>Occurs in case of obstruction </a:t>
            </a:r>
            <a:r>
              <a:rPr lang="en-US" dirty="0">
                <a:latin typeface="Montserrat"/>
                <a:ea typeface="Montserrat"/>
                <a:cs typeface="Montserrat"/>
                <a:sym typeface="Montserrat"/>
              </a:rPr>
              <a:t>of the common bile ducts prevents excretion of conjugated bilirubin.</a:t>
            </a:r>
            <a:r>
              <a:rPr lang="en-US" dirty="0"/>
              <a:t/>
            </a:r>
            <a:br>
              <a:rPr lang="en-US" dirty="0"/>
            </a:br>
            <a:r>
              <a:rPr lang="en-US" dirty="0"/>
              <a:t> Total bilirubin increased due to increase blood direct bilirubin level. </a:t>
            </a:r>
          </a:p>
          <a:p>
            <a:pPr lvl="0"/>
            <a:r>
              <a:rPr lang="en-US" dirty="0"/>
              <a:t> modest elevation of transaminases, and very high levels of alkaline phosphatase</a:t>
            </a:r>
            <a:br>
              <a:rPr lang="en-US" dirty="0"/>
            </a:br>
            <a:r>
              <a:rPr lang="en-US" dirty="0"/>
              <a:t> Dark brown color of urine</a:t>
            </a:r>
            <a:br>
              <a:rPr lang="en-US" dirty="0"/>
            </a:br>
            <a:r>
              <a:rPr lang="en-US" dirty="0"/>
              <a:t>Clay color of feces </a:t>
            </a:r>
            <a:br>
              <a:rPr lang="en-US" dirty="0"/>
            </a:br>
            <a:r>
              <a:rPr lang="en-US" dirty="0"/>
              <a:t>Absence of urobilinogen from urine</a:t>
            </a:r>
            <a:endParaRPr lang="en-GB" b="1" dirty="0"/>
          </a:p>
          <a:p>
            <a:r>
              <a:rPr lang="en-US" dirty="0"/>
              <a:t>Biliary obstruction refers to the blockage of any duct that carries bile from the liver to the gallbladder(intrahepatic) or from the gallbladder to the small intestine (extrahepatic). </a:t>
            </a:r>
            <a:br>
              <a:rPr lang="en-US" dirty="0"/>
            </a:br>
            <a:r>
              <a:rPr lang="en-US" dirty="0"/>
              <a:t> This can occur at various levels within the biliary system. </a:t>
            </a:r>
            <a:br>
              <a:rPr lang="en-US" dirty="0"/>
            </a:br>
            <a:r>
              <a:rPr lang="en-US" dirty="0"/>
              <a:t> The major signs and symptoms of biliary obstruction result directly from the accumulation  of bilirubin and bile salts in the blood and failure of bile to reach its proper destination.</a:t>
            </a:r>
            <a:endParaRPr lang="en-US" b="1" dirty="0"/>
          </a:p>
          <a:p>
            <a:endParaRPr lang="en-US" dirty="0"/>
          </a:p>
        </p:txBody>
      </p:sp>
      <p:sp>
        <p:nvSpPr>
          <p:cNvPr id="2" name="TextBox 1"/>
          <p:cNvSpPr txBox="1"/>
          <p:nvPr/>
        </p:nvSpPr>
        <p:spPr>
          <a:xfrm>
            <a:off x="1853184" y="182880"/>
            <a:ext cx="7327392" cy="584775"/>
          </a:xfrm>
          <a:prstGeom prst="rect">
            <a:avLst/>
          </a:prstGeom>
          <a:noFill/>
        </p:spPr>
        <p:txBody>
          <a:bodyPr wrap="square" rtlCol="0">
            <a:spAutoFit/>
          </a:bodyPr>
          <a:lstStyle/>
          <a:p>
            <a:pPr algn="ctr"/>
            <a:r>
              <a:rPr lang="en-US" sz="3200" dirty="0">
                <a:solidFill>
                  <a:srgbClr val="FFFF00"/>
                </a:solidFill>
              </a:rPr>
              <a:t>Obstructive jaundice </a:t>
            </a:r>
          </a:p>
        </p:txBody>
      </p:sp>
    </p:spTree>
    <p:extLst>
      <p:ext uri="{BB962C8B-B14F-4D97-AF65-F5344CB8AC3E}">
        <p14:creationId xmlns:p14="http://schemas.microsoft.com/office/powerpoint/2010/main" val="15794931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err="1"/>
              <a:t>Klatskin</a:t>
            </a:r>
            <a:r>
              <a:rPr lang="en-US" dirty="0"/>
              <a:t> tumor                                                       pancreatic head </a:t>
            </a:r>
            <a:r>
              <a:rPr lang="en-US" dirty="0" err="1"/>
              <a:t>umor</a:t>
            </a:r>
            <a:r>
              <a:rPr lang="en-US" dirty="0"/>
              <a:t>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382" y="2272145"/>
            <a:ext cx="5669046" cy="4045528"/>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45" y="1772225"/>
            <a:ext cx="4590046" cy="4545448"/>
          </a:xfrm>
          <a:prstGeom prst="rect">
            <a:avLst/>
          </a:prstGeom>
        </p:spPr>
      </p:pic>
    </p:spTree>
    <p:extLst>
      <p:ext uri="{BB962C8B-B14F-4D97-AF65-F5344CB8AC3E}">
        <p14:creationId xmlns:p14="http://schemas.microsoft.com/office/powerpoint/2010/main" val="2996628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Pancreatic cancer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68" y="2175164"/>
            <a:ext cx="3733132" cy="4184071"/>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674" y="955964"/>
            <a:ext cx="6594762" cy="5316528"/>
          </a:xfrm>
          <a:prstGeom prst="rect">
            <a:avLst/>
          </a:prstGeom>
        </p:spPr>
      </p:pic>
    </p:spTree>
    <p:extLst>
      <p:ext uri="{BB962C8B-B14F-4D97-AF65-F5344CB8AC3E}">
        <p14:creationId xmlns:p14="http://schemas.microsoft.com/office/powerpoint/2010/main" val="17017604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5018" y="193964"/>
            <a:ext cx="10972800" cy="983672"/>
          </a:xfrm>
        </p:spPr>
        <p:txBody>
          <a:bodyPr>
            <a:normAutofit fontScale="90000"/>
          </a:bodyPr>
          <a:lstStyle/>
          <a:p>
            <a:pPr algn="ctr"/>
            <a:r>
              <a:rPr lang="en-US" dirty="0"/>
              <a:t>Endoscopic ultrasound (EUS)</a:t>
            </a:r>
            <a:br>
              <a:rPr lang="en-US" dirty="0"/>
            </a:br>
            <a:endParaRPr lang="en-US" dirty="0"/>
          </a:p>
        </p:txBody>
      </p:sp>
      <p:sp>
        <p:nvSpPr>
          <p:cNvPr id="3" name="Content Placeholder 2">
            <a:extLst>
              <a:ext uri="{FF2B5EF4-FFF2-40B4-BE49-F238E27FC236}">
                <a16:creationId xmlns:a16="http://schemas.microsoft.com/office/drawing/2014/main" xmlns="" id="{9DC0FFDF-E8C8-4D58-B895-35DE3BA46D6C}"/>
              </a:ext>
            </a:extLst>
          </p:cNvPr>
          <p:cNvSpPr>
            <a:spLocks noGrp="1"/>
          </p:cNvSpPr>
          <p:nvPr>
            <p:ph idx="1"/>
          </p:nvPr>
        </p:nvSpPr>
        <p:spPr>
          <a:xfrm>
            <a:off x="587915" y="802012"/>
            <a:ext cx="10972800" cy="6055988"/>
          </a:xfrm>
        </p:spPr>
        <p:txBody>
          <a:bodyPr>
            <a:normAutofit fontScale="85000" lnSpcReduction="20000"/>
          </a:bodyPr>
          <a:lstStyle/>
          <a:p>
            <a:r>
              <a:rPr lang="en-US" b="1" dirty="0"/>
              <a:t>Allow </a:t>
            </a:r>
            <a:r>
              <a:rPr lang="en-US" b="1" dirty="0" err="1"/>
              <a:t>visualise</a:t>
            </a:r>
            <a:r>
              <a:rPr lang="en-US" b="1" dirty="0"/>
              <a:t> the liver and biliary tree from within the stomach and duodenum within close </a:t>
            </a:r>
            <a:r>
              <a:rPr lang="en-US" b="1" dirty="0" err="1"/>
              <a:t>aproximation</a:t>
            </a:r>
            <a:r>
              <a:rPr lang="en-US" b="1" dirty="0"/>
              <a:t> of stomach wall</a:t>
            </a:r>
          </a:p>
          <a:p>
            <a:r>
              <a:rPr lang="en-US" b="1" dirty="0"/>
              <a:t> </a:t>
            </a:r>
          </a:p>
          <a:p>
            <a:r>
              <a:rPr lang="en-US" b="1" dirty="0"/>
              <a:t>It is semi-invasive procedure and can image the bile duct and detect the presence of </a:t>
            </a:r>
            <a:r>
              <a:rPr lang="en-US" b="1" dirty="0" err="1"/>
              <a:t>choledocholithiasis</a:t>
            </a:r>
            <a:r>
              <a:rPr lang="en-US" b="1" dirty="0"/>
              <a:t>. </a:t>
            </a:r>
          </a:p>
          <a:p>
            <a:endParaRPr lang="en-US" b="1" dirty="0"/>
          </a:p>
          <a:p>
            <a:r>
              <a:rPr lang="en-US" b="1" dirty="0"/>
              <a:t>EUS is sensitive for detecting small lesions in the head of pancreas and surrounding lymphadenopathy. It also allows for a needle biopsy of the lesion when appropriate</a:t>
            </a:r>
          </a:p>
          <a:p>
            <a:endParaRPr lang="en-US" b="1" dirty="0"/>
          </a:p>
          <a:p>
            <a:r>
              <a:rPr lang="en-US" b="1" dirty="0"/>
              <a:t>EUS is superior to other invasive diagnostic studies in its ability to detect small (&lt;5 mm)</a:t>
            </a:r>
          </a:p>
          <a:p>
            <a:r>
              <a:rPr lang="en-US" b="1" dirty="0"/>
              <a:t>CBD stones and is associated with an extremely low complication rate</a:t>
            </a:r>
          </a:p>
          <a:p>
            <a:endParaRPr lang="en-US" b="1" dirty="0"/>
          </a:p>
          <a:p>
            <a:r>
              <a:rPr lang="en-US" b="1" dirty="0"/>
              <a:t>The role of EUS in management of obstructive jaundice has evolved from staging and sampling tumors to accessing bile ducts. When an ERCP fails to </a:t>
            </a:r>
            <a:r>
              <a:rPr lang="en-US" b="1" dirty="0" err="1"/>
              <a:t>cannulate</a:t>
            </a:r>
            <a:r>
              <a:rPr lang="en-US" b="1" dirty="0"/>
              <a:t> bile ducts because of obstruction or variant anatomy, the biliary access can be achieved with EUS-guided bile duct puncture and </a:t>
            </a:r>
            <a:r>
              <a:rPr lang="en-US" b="1" dirty="0" err="1"/>
              <a:t>cholangiogram</a:t>
            </a:r>
            <a:r>
              <a:rPr lang="en-US" b="1" dirty="0"/>
              <a:t>. Then, it can be followed by either </a:t>
            </a:r>
            <a:r>
              <a:rPr lang="en-US" b="1" dirty="0" err="1"/>
              <a:t>guidewire</a:t>
            </a:r>
            <a:r>
              <a:rPr lang="en-US" b="1" dirty="0"/>
              <a:t> advancement for rendezvous ERCP in patients with </a:t>
            </a:r>
            <a:r>
              <a:rPr lang="en-US" b="1" dirty="0" err="1"/>
              <a:t>duodenoscope</a:t>
            </a:r>
            <a:r>
              <a:rPr lang="en-US" b="1" dirty="0"/>
              <a:t>-accessible papilla or direct drainage in patients with altered anatomy. Once access to the biliary tract is achieved via EUS techniques, the remainder of the procedure is very similar to ERCP. A plastic or a metal stent is left for drainage. In one study, </a:t>
            </a:r>
            <a:r>
              <a:rPr lang="en-US" b="1" dirty="0" err="1"/>
              <a:t>EUSguided</a:t>
            </a:r>
            <a:r>
              <a:rPr lang="en-US" b="1" dirty="0"/>
              <a:t> cholangiography and EUS-guided rendezvous ERCP were successful in 97% and 75% of biliary procedures, respectively, that were failed previous standard ERCPs.</a:t>
            </a:r>
          </a:p>
          <a:p>
            <a:endParaRPr lang="en-US" b="1" dirty="0"/>
          </a:p>
        </p:txBody>
      </p:sp>
      <p:sp>
        <p:nvSpPr>
          <p:cNvPr id="5" name="TextBox 4">
            <a:extLst>
              <a:ext uri="{FF2B5EF4-FFF2-40B4-BE49-F238E27FC236}">
                <a16:creationId xmlns:a16="http://schemas.microsoft.com/office/drawing/2014/main" xmlns="" id="{D9E5486F-B514-4B3A-8979-A7A7C68666EB}"/>
              </a:ext>
            </a:extLst>
          </p:cNvPr>
          <p:cNvSpPr txBox="1"/>
          <p:nvPr/>
        </p:nvSpPr>
        <p:spPr>
          <a:xfrm flipH="1">
            <a:off x="8977142" y="3271719"/>
            <a:ext cx="956567"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154309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buNone/>
            </a:pPr>
            <a:r>
              <a:rPr lang="en-US" dirty="0"/>
              <a:t>Certain treatment algorithms are recommending an EUS-first approach prior to ERCP in</a:t>
            </a:r>
          </a:p>
          <a:p>
            <a:pPr marL="0" indent="0">
              <a:buNone/>
            </a:pPr>
            <a:r>
              <a:rPr lang="en-US" dirty="0"/>
              <a:t>patients at intermediate risk of CBD stones, when the diagnosis of </a:t>
            </a:r>
            <a:r>
              <a:rPr lang="en-US" dirty="0" err="1"/>
              <a:t>choledocholithiasis</a:t>
            </a:r>
            <a:r>
              <a:rPr lang="en-US" dirty="0"/>
              <a:t> is</a:t>
            </a:r>
          </a:p>
          <a:p>
            <a:pPr marL="0" indent="0">
              <a:buNone/>
            </a:pPr>
            <a:r>
              <a:rPr lang="en-US" dirty="0"/>
              <a:t>unclear, or in patients with severe gallstone pancreatitis. If no stones are seen on EUS, an</a:t>
            </a:r>
          </a:p>
          <a:p>
            <a:pPr marL="0" indent="0">
              <a:buNone/>
            </a:pPr>
            <a:r>
              <a:rPr lang="en-US" dirty="0"/>
              <a:t>ERCP can be avoided. Use of this approach will depend on the local expertise and</a:t>
            </a:r>
          </a:p>
          <a:p>
            <a:pPr marL="0" indent="0">
              <a:buNone/>
            </a:pPr>
            <a:r>
              <a:rPr lang="en-US" dirty="0"/>
              <a:t>availability of this technology and the increased clinical and financial costs must be taken into consideration.</a:t>
            </a:r>
          </a:p>
        </p:txBody>
      </p:sp>
    </p:spTree>
    <p:extLst>
      <p:ext uri="{BB962C8B-B14F-4D97-AF65-F5344CB8AC3E}">
        <p14:creationId xmlns:p14="http://schemas.microsoft.com/office/powerpoint/2010/main" val="30820881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3685354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Laparoscopic intraoperative US</a:t>
            </a:r>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533131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In addition, laparoscopic US, similar to EUS,</a:t>
            </a:r>
          </a:p>
          <a:p>
            <a:r>
              <a:rPr lang="en-US" dirty="0"/>
              <a:t>allows for the adequate evaluation of the distal bile duct for stones. It is important to</a:t>
            </a:r>
          </a:p>
          <a:p>
            <a:r>
              <a:rPr lang="en-US" dirty="0"/>
              <a:t>note that all types of US modalities are limited by the inability to provide a therapeutic</a:t>
            </a:r>
          </a:p>
          <a:p>
            <a:r>
              <a:rPr lang="en-US" dirty="0" err="1"/>
              <a:t>interventio</a:t>
            </a:r>
            <a:endParaRPr lang="en-US" dirty="0"/>
          </a:p>
        </p:txBody>
      </p:sp>
    </p:spTree>
    <p:extLst>
      <p:ext uri="{BB962C8B-B14F-4D97-AF65-F5344CB8AC3E}">
        <p14:creationId xmlns:p14="http://schemas.microsoft.com/office/powerpoint/2010/main" val="1720474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43EA2D-B60C-4222-A76A-148FDE7B9373}"/>
              </a:ext>
            </a:extLst>
          </p:cNvPr>
          <p:cNvSpPr>
            <a:spLocks noGrp="1"/>
          </p:cNvSpPr>
          <p:nvPr>
            <p:ph idx="1"/>
          </p:nvPr>
        </p:nvSpPr>
        <p:spPr>
          <a:xfrm>
            <a:off x="838200" y="516835"/>
            <a:ext cx="10515600" cy="5660128"/>
          </a:xfrm>
        </p:spPr>
        <p:txBody>
          <a:bodyPr/>
          <a:lstStyle/>
          <a:p>
            <a:pPr marL="0" indent="0" algn="ctr">
              <a:buNone/>
            </a:pPr>
            <a:r>
              <a:rPr kumimoji="0" lang="en-US" sz="4400" b="0" i="0" u="none" strike="noStrike" kern="1200" cap="none" spc="0" normalizeH="0" baseline="0" noProof="0" dirty="0">
                <a:ln>
                  <a:noFill/>
                </a:ln>
                <a:solidFill>
                  <a:schemeClr val="tx1"/>
                </a:solidFill>
                <a:effectLst/>
                <a:uLnTx/>
                <a:uFillTx/>
                <a:latin typeface="Franklin Gothic Book" panose="020B0503020102020204"/>
                <a:ea typeface="+mj-ea"/>
                <a:cs typeface="+mj-cs"/>
              </a:rPr>
              <a:t>Cholangiography</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Franklin Gothic Book" panose="020B0503020102020204"/>
                <a:ea typeface="+mn-ea"/>
                <a:cs typeface="+mn-cs"/>
              </a:rPr>
              <a:t>MRCP: </a:t>
            </a:r>
            <a:r>
              <a:rPr kumimoji="0" lang="en-US" sz="2400" b="0" i="0" u="none" strike="noStrike" kern="1200" cap="none" spc="0" normalizeH="0" baseline="0" noProof="0" dirty="0">
                <a:ln>
                  <a:noFill/>
                </a:ln>
                <a:solidFill>
                  <a:schemeClr val="tx1"/>
                </a:solidFill>
                <a:effectLst/>
                <a:uLnTx/>
                <a:uFillTx/>
                <a:latin typeface="Franklin Gothic Book" panose="020B0503020102020204"/>
                <a:ea typeface="+mn-ea"/>
                <a:cs typeface="Andalus" pitchFamily="18" charset="-78"/>
              </a:rPr>
              <a:t> Magnetic resonance cholangiopancreatography</a:t>
            </a:r>
          </a:p>
          <a:p>
            <a:pPr marL="384048" marR="0" lvl="0" indent="-384048" algn="l" defTabSz="685800" rtl="0" eaLnBrk="1" fontAlgn="auto" latinLnBrk="0" hangingPunct="1">
              <a:lnSpc>
                <a:spcPct val="94000"/>
              </a:lnSpc>
              <a:spcBef>
                <a:spcPts val="1000"/>
              </a:spcBef>
              <a:spcAft>
                <a:spcPts val="200"/>
              </a:spcAft>
              <a:buClrTx/>
              <a:buSzTx/>
              <a:buFontTx/>
              <a:buChar char="-"/>
              <a:tabLst/>
              <a:defRPr/>
            </a:pPr>
            <a:r>
              <a:rPr kumimoji="0" lang="en-US" sz="2400" b="0" i="0" u="none" strike="noStrike" kern="1200" cap="none" spc="0" normalizeH="0" baseline="0" noProof="0" dirty="0">
                <a:ln>
                  <a:noFill/>
                </a:ln>
                <a:solidFill>
                  <a:schemeClr val="tx1"/>
                </a:solidFill>
                <a:effectLst/>
                <a:uLnTx/>
                <a:uFillTx/>
                <a:latin typeface="Franklin Gothic Book" panose="020B0503020102020204"/>
                <a:ea typeface="+mn-ea"/>
                <a:cs typeface="Andalus" pitchFamily="18" charset="-78"/>
              </a:rPr>
              <a:t>Allows for evaluation of the ducts and surrounding liver parenchyma </a:t>
            </a:r>
          </a:p>
          <a:p>
            <a:pPr marL="384048" marR="0" lvl="0" indent="-384048" algn="l" defTabSz="685800" rtl="0" eaLnBrk="1" fontAlgn="auto" latinLnBrk="0" hangingPunct="1">
              <a:lnSpc>
                <a:spcPct val="94000"/>
              </a:lnSpc>
              <a:spcBef>
                <a:spcPts val="1000"/>
              </a:spcBef>
              <a:spcAft>
                <a:spcPts val="200"/>
              </a:spcAft>
              <a:buClrTx/>
              <a:buSzTx/>
              <a:buFontTx/>
              <a:buChar char="-"/>
              <a:tabLst/>
              <a:defRPr/>
            </a:pPr>
            <a:r>
              <a:rPr kumimoji="0" lang="en-US" sz="2400" b="0" i="0" u="none" strike="noStrike" kern="1200" cap="none" spc="0" normalizeH="0" baseline="0" noProof="0" dirty="0">
                <a:ln>
                  <a:noFill/>
                </a:ln>
                <a:solidFill>
                  <a:schemeClr val="tx1"/>
                </a:solidFill>
                <a:effectLst/>
                <a:uLnTx/>
                <a:uFillTx/>
                <a:latin typeface="Franklin Gothic Book" panose="020B0503020102020204"/>
                <a:ea typeface="+mn-ea"/>
                <a:cs typeface="Andalus" pitchFamily="18" charset="-78"/>
              </a:rPr>
              <a:t>No radiation exposure , no contrast needed, expensive.</a:t>
            </a:r>
          </a:p>
          <a:p>
            <a:pPr marL="384048" marR="0" lvl="0" indent="-384048" algn="l" defTabSz="685800" rtl="0" eaLnBrk="1" fontAlgn="auto" latinLnBrk="0" hangingPunct="1">
              <a:lnSpc>
                <a:spcPct val="94000"/>
              </a:lnSpc>
              <a:spcBef>
                <a:spcPts val="1000"/>
              </a:spcBef>
              <a:spcAft>
                <a:spcPts val="200"/>
              </a:spcAft>
              <a:buClrTx/>
              <a:buSzTx/>
              <a:buFontTx/>
              <a:buChar char="-"/>
              <a:tabLst/>
              <a:defRPr/>
            </a:pPr>
            <a:r>
              <a:rPr kumimoji="0" lang="en-US" sz="2400" b="0" i="0" u="none" strike="noStrike" kern="1200" cap="none" spc="0" normalizeH="0" baseline="0" noProof="0" dirty="0">
                <a:ln>
                  <a:noFill/>
                </a:ln>
                <a:solidFill>
                  <a:schemeClr val="tx1"/>
                </a:solidFill>
                <a:effectLst/>
                <a:uLnTx/>
                <a:uFillTx/>
                <a:latin typeface="Franklin Gothic Book" panose="020B0503020102020204"/>
                <a:ea typeface="+mn-ea"/>
                <a:cs typeface="Andalus" pitchFamily="18" charset="-78"/>
              </a:rPr>
              <a:t>Diagnostic not therapeutic </a:t>
            </a:r>
          </a:p>
          <a:p>
            <a:pPr marL="384048" lvl="0" indent="-384048" defTabSz="685800">
              <a:lnSpc>
                <a:spcPct val="94000"/>
              </a:lnSpc>
              <a:spcBef>
                <a:spcPts val="1000"/>
              </a:spcBef>
              <a:spcAft>
                <a:spcPts val="200"/>
              </a:spcAft>
              <a:buClrTx/>
              <a:buFontTx/>
              <a:buChar char="-"/>
              <a:defRPr/>
            </a:pPr>
            <a:r>
              <a:rPr lang="en-US" dirty="0">
                <a:solidFill>
                  <a:schemeClr val="tx1"/>
                </a:solidFill>
                <a:latin typeface="Franklin Gothic Book" panose="020B0503020102020204"/>
                <a:cs typeface="Andalus" pitchFamily="18" charset="-78"/>
              </a:rPr>
              <a:t> It looks specifically at the fluid within the biliary tree and is very helpful when determining the level of biliary obstruction</a:t>
            </a:r>
          </a:p>
          <a:p>
            <a:pPr marL="384048" lvl="0" indent="-384048" defTabSz="685800">
              <a:lnSpc>
                <a:spcPct val="94000"/>
              </a:lnSpc>
              <a:spcBef>
                <a:spcPts val="1000"/>
              </a:spcBef>
              <a:spcAft>
                <a:spcPts val="200"/>
              </a:spcAft>
              <a:buClrTx/>
              <a:buFontTx/>
              <a:buChar char="-"/>
              <a:defRPr/>
            </a:pPr>
            <a:r>
              <a:rPr lang="en-US" dirty="0">
                <a:solidFill>
                  <a:schemeClr val="tx1"/>
                </a:solidFill>
                <a:latin typeface="Franklin Gothic Book" panose="020B0503020102020204"/>
                <a:cs typeface="Andalus" pitchFamily="18" charset="-78"/>
              </a:rPr>
              <a:t>MRI Liver can be performed to characterize liver lesions and requires the use of IV contrast.</a:t>
            </a:r>
            <a:endParaRPr kumimoji="0" lang="en-US" sz="2400" b="0" i="0" u="none" strike="noStrike" kern="1200" cap="none" spc="0" normalizeH="0" baseline="0" noProof="0" dirty="0">
              <a:ln>
                <a:noFill/>
              </a:ln>
              <a:solidFill>
                <a:schemeClr val="tx1"/>
              </a:solidFill>
              <a:effectLst/>
              <a:uLnTx/>
              <a:uFillTx/>
              <a:latin typeface="Franklin Gothic Book" panose="020B0503020102020204"/>
              <a:ea typeface="+mn-ea"/>
              <a:cs typeface="Andalus" pitchFamily="18" charset="-78"/>
            </a:endParaRPr>
          </a:p>
          <a:p>
            <a:pPr marL="0" indent="0" algn="ctr">
              <a:buNone/>
            </a:pPr>
            <a:endParaRPr lang="en-US" sz="4400" dirty="0">
              <a:solidFill>
                <a:srgbClr val="191B0E"/>
              </a:solidFill>
              <a:latin typeface="Franklin Gothic Book" panose="020B0503020102020204"/>
              <a:ea typeface="+mj-ea"/>
              <a:cs typeface="+mj-cs"/>
            </a:endParaRPr>
          </a:p>
          <a:p>
            <a:pPr marL="0" indent="0" algn="ctr">
              <a:buNone/>
            </a:pPr>
            <a:endParaRPr lang="en-US" dirty="0"/>
          </a:p>
        </p:txBody>
      </p:sp>
    </p:spTree>
    <p:extLst>
      <p:ext uri="{BB962C8B-B14F-4D97-AF65-F5344CB8AC3E}">
        <p14:creationId xmlns:p14="http://schemas.microsoft.com/office/powerpoint/2010/main" val="1785004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46EE71B-6FD6-44B9-844A-03DFA6D97637}"/>
              </a:ext>
            </a:extLst>
          </p:cNvPr>
          <p:cNvPicPr>
            <a:picLocks noGrp="1" noChangeAspect="1"/>
          </p:cNvPicPr>
          <p:nvPr>
            <p:ph idx="1"/>
          </p:nvPr>
        </p:nvPicPr>
        <p:blipFill>
          <a:blip r:embed="rId2"/>
          <a:stretch>
            <a:fillRect/>
          </a:stretch>
        </p:blipFill>
        <p:spPr>
          <a:xfrm>
            <a:off x="795131" y="927654"/>
            <a:ext cx="9557445" cy="5249311"/>
          </a:xfrm>
          <a:prstGeom prst="rect">
            <a:avLst/>
          </a:prstGeom>
        </p:spPr>
      </p:pic>
    </p:spTree>
    <p:extLst>
      <p:ext uri="{BB962C8B-B14F-4D97-AF65-F5344CB8AC3E}">
        <p14:creationId xmlns:p14="http://schemas.microsoft.com/office/powerpoint/2010/main" val="321609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E441A4-30D0-4160-823A-D912EB8D9A78}"/>
              </a:ext>
            </a:extLst>
          </p:cNvPr>
          <p:cNvSpPr>
            <a:spLocks noGrp="1"/>
          </p:cNvSpPr>
          <p:nvPr>
            <p:ph idx="1"/>
          </p:nvPr>
        </p:nvSpPr>
        <p:spPr>
          <a:xfrm>
            <a:off x="838200" y="728872"/>
            <a:ext cx="10515600" cy="5448093"/>
          </a:xfrm>
        </p:spPr>
        <p:txBody>
          <a:bodyPr>
            <a:normAutofit fontScale="85000" lnSpcReduction="20000"/>
          </a:bodyPr>
          <a:lstStyle/>
          <a:p>
            <a:pPr marL="0" indent="0" algn="ctr">
              <a:buNone/>
            </a:pPr>
            <a:r>
              <a:rPr lang="en-US" b="1" dirty="0"/>
              <a:t>Endoscopic retrograde cholangiopancreatography </a:t>
            </a:r>
          </a:p>
          <a:p>
            <a:pPr algn="ctr"/>
            <a:endParaRPr lang="en-US" b="1" dirty="0"/>
          </a:p>
          <a:p>
            <a:r>
              <a:rPr lang="en-US" b="1" dirty="0"/>
              <a:t>ERCP </a:t>
            </a:r>
            <a:r>
              <a:rPr lang="en-US" dirty="0"/>
              <a:t>- Endoscopic retrograde cholangiopancreatography </a:t>
            </a:r>
          </a:p>
          <a:p>
            <a:pPr>
              <a:buNone/>
            </a:pPr>
            <a:r>
              <a:rPr lang="en-US" dirty="0"/>
              <a:t>- </a:t>
            </a:r>
            <a:r>
              <a:rPr lang="en-US" sz="2800" dirty="0"/>
              <a:t>Upper endoscopic camera is placed through the mouth down into stomach and subsequently the duodenum</a:t>
            </a:r>
          </a:p>
          <a:p>
            <a:pPr>
              <a:buNone/>
            </a:pPr>
            <a:r>
              <a:rPr lang="en-US" sz="2800" dirty="0"/>
              <a:t> - </a:t>
            </a:r>
            <a:r>
              <a:rPr lang="en-US" sz="2800" u="sng" dirty="0"/>
              <a:t>Cannula</a:t>
            </a:r>
            <a:r>
              <a:rPr lang="en-US" sz="2800" dirty="0"/>
              <a:t> is placed through ampulla of Vater</a:t>
            </a:r>
          </a:p>
          <a:p>
            <a:pPr>
              <a:buNone/>
            </a:pPr>
            <a:r>
              <a:rPr lang="en-US" sz="2800" dirty="0"/>
              <a:t> - </a:t>
            </a:r>
            <a:r>
              <a:rPr lang="en-US" sz="2800" dirty="0">
                <a:solidFill>
                  <a:srgbClr val="FF6600"/>
                </a:solidFill>
              </a:rPr>
              <a:t>Contrast</a:t>
            </a:r>
            <a:r>
              <a:rPr lang="en-US" sz="2800" dirty="0"/>
              <a:t> is injected and </a:t>
            </a:r>
            <a:r>
              <a:rPr lang="en-US" sz="2800" dirty="0">
                <a:solidFill>
                  <a:srgbClr val="FF6600"/>
                </a:solidFill>
              </a:rPr>
              <a:t>x-rays</a:t>
            </a:r>
            <a:r>
              <a:rPr lang="en-US" sz="2800" dirty="0"/>
              <a:t> taken to evaluate patency of the ducts</a:t>
            </a:r>
          </a:p>
          <a:p>
            <a:pPr>
              <a:buNone/>
            </a:pPr>
            <a:endParaRPr lang="en-US" sz="2800" dirty="0"/>
          </a:p>
          <a:p>
            <a:pPr>
              <a:buNone/>
            </a:pPr>
            <a:r>
              <a:rPr lang="en-US" dirty="0"/>
              <a:t>performed in patients with obstructive</a:t>
            </a:r>
          </a:p>
          <a:p>
            <a:pPr>
              <a:buNone/>
            </a:pPr>
            <a:r>
              <a:rPr lang="en-US" dirty="0"/>
              <a:t>jaundice when an endoscopic intervention is anticipated</a:t>
            </a:r>
          </a:p>
          <a:p>
            <a:pPr>
              <a:buNone/>
            </a:pPr>
            <a:r>
              <a:rPr lang="en-US" dirty="0"/>
              <a:t>based on prior imaging (endoscopic removal of CBD stones,</a:t>
            </a:r>
          </a:p>
          <a:p>
            <a:pPr>
              <a:buNone/>
            </a:pPr>
            <a:r>
              <a:rPr lang="en-US" dirty="0"/>
              <a:t>biliary drainage in septic patient or insertion of a biliary tract</a:t>
            </a:r>
          </a:p>
          <a:p>
            <a:pPr>
              <a:buNone/>
            </a:pPr>
            <a:r>
              <a:rPr lang="en-US" dirty="0"/>
              <a:t>stent). Preoperative assessment of coagulation is essential,</a:t>
            </a:r>
          </a:p>
          <a:p>
            <a:pPr>
              <a:buNone/>
            </a:pPr>
            <a:r>
              <a:rPr lang="en-US" dirty="0"/>
              <a:t>and if abnormal it is appropriately corrected, along with prophylactic</a:t>
            </a:r>
          </a:p>
          <a:p>
            <a:pPr>
              <a:buNone/>
            </a:pPr>
            <a:r>
              <a:rPr lang="en-US" dirty="0"/>
              <a:t>antibiotics and an explanation of the main complications,</a:t>
            </a:r>
          </a:p>
          <a:p>
            <a:pPr>
              <a:buNone/>
            </a:pPr>
            <a:r>
              <a:rPr lang="en-US" dirty="0"/>
              <a:t>which include pancreatitis, cholangitis and bleeding</a:t>
            </a:r>
          </a:p>
          <a:p>
            <a:pPr>
              <a:buNone/>
            </a:pPr>
            <a:r>
              <a:rPr lang="en-US" dirty="0"/>
              <a:t>or perforation of the duodenum related to </a:t>
            </a:r>
            <a:r>
              <a:rPr lang="en-US" dirty="0" err="1"/>
              <a:t>sphincterotomy</a:t>
            </a:r>
            <a:endParaRPr lang="en-US" dirty="0"/>
          </a:p>
        </p:txBody>
      </p:sp>
    </p:spTree>
    <p:extLst>
      <p:ext uri="{BB962C8B-B14F-4D97-AF65-F5344CB8AC3E}">
        <p14:creationId xmlns:p14="http://schemas.microsoft.com/office/powerpoint/2010/main" val="147024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55" y="-363683"/>
            <a:ext cx="10972800" cy="1153391"/>
          </a:xfrm>
        </p:spPr>
        <p:txBody>
          <a:bodyPr/>
          <a:lstStyle/>
          <a:p>
            <a:r>
              <a:rPr lang="en-US" dirty="0"/>
              <a:t>Cause of obstructive jaundice</a:t>
            </a:r>
          </a:p>
        </p:txBody>
      </p:sp>
      <p:pic>
        <p:nvPicPr>
          <p:cNvPr id="4" name="Content Placeholder 3"/>
          <p:cNvPicPr>
            <a:picLocks noGrp="1" noChangeAspect="1"/>
          </p:cNvPicPr>
          <p:nvPr>
            <p:ph idx="1"/>
          </p:nvPr>
        </p:nvPicPr>
        <p:blipFill>
          <a:blip r:embed="rId2"/>
          <a:stretch>
            <a:fillRect/>
          </a:stretch>
        </p:blipFill>
        <p:spPr>
          <a:xfrm>
            <a:off x="415636" y="858028"/>
            <a:ext cx="11443855" cy="5721926"/>
          </a:xfrm>
        </p:spPr>
      </p:pic>
    </p:spTree>
    <p:extLst>
      <p:ext uri="{BB962C8B-B14F-4D97-AF65-F5344CB8AC3E}">
        <p14:creationId xmlns:p14="http://schemas.microsoft.com/office/powerpoint/2010/main" val="3571363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393C87D-E9E6-4952-BB90-AF1B524ADD73}"/>
              </a:ext>
            </a:extLst>
          </p:cNvPr>
          <p:cNvSpPr>
            <a:spLocks noGrp="1"/>
          </p:cNvSpPr>
          <p:nvPr>
            <p:ph idx="1"/>
          </p:nvPr>
        </p:nvSpPr>
        <p:spPr>
          <a:xfrm>
            <a:off x="838200" y="636106"/>
            <a:ext cx="10515600" cy="5540859"/>
          </a:xfrm>
        </p:spPr>
        <p:txBody>
          <a:bodyPr>
            <a:normAutofit/>
          </a:bodyPr>
          <a:lstStyle/>
          <a:p>
            <a:pPr>
              <a:buNone/>
            </a:pPr>
            <a:r>
              <a:rPr lang="en-US" sz="2800" dirty="0"/>
              <a:t>Diagnostic and therapeutic</a:t>
            </a:r>
          </a:p>
          <a:p>
            <a:pPr>
              <a:buNone/>
            </a:pPr>
            <a:r>
              <a:rPr lang="en-US" sz="2800" dirty="0"/>
              <a:t> -Allow </a:t>
            </a:r>
            <a:r>
              <a:rPr lang="en-US" sz="2800" dirty="0" err="1"/>
              <a:t>sphicterotomy</a:t>
            </a:r>
            <a:r>
              <a:rPr lang="en-US" sz="2800" dirty="0"/>
              <a:t>, removal of stones, placement of stents, brushings and biopsies.</a:t>
            </a:r>
          </a:p>
          <a:p>
            <a:pPr>
              <a:buNone/>
            </a:pPr>
            <a:r>
              <a:rPr lang="en-US" sz="2800" dirty="0"/>
              <a:t>-Limited view of biliary tree proximal to obstruction.</a:t>
            </a:r>
          </a:p>
          <a:p>
            <a:pPr>
              <a:buNone/>
            </a:pPr>
            <a:r>
              <a:rPr lang="en-US" sz="2800" dirty="0"/>
              <a:t>-Needs sedation.</a:t>
            </a:r>
          </a:p>
          <a:p>
            <a:pPr>
              <a:buNone/>
            </a:pPr>
            <a:r>
              <a:rPr lang="en-US" sz="2800" dirty="0"/>
              <a:t>-</a:t>
            </a:r>
            <a:r>
              <a:rPr lang="en-US" sz="2800" i="1" u="sng" dirty="0"/>
              <a:t>Complications</a:t>
            </a:r>
            <a:r>
              <a:rPr lang="en-US" sz="2800" dirty="0"/>
              <a:t>: pancreatitis, bleeding, cholangitis, perforation.</a:t>
            </a:r>
          </a:p>
          <a:p>
            <a:pPr>
              <a:buNone/>
            </a:pPr>
            <a:r>
              <a:rPr lang="en-US" sz="2800" dirty="0"/>
              <a:t>-Can’t be used with previous gastric bypass surgery.</a:t>
            </a:r>
            <a:endParaRPr lang="ar-JO" sz="2800" dirty="0"/>
          </a:p>
          <a:p>
            <a:pPr>
              <a:buNone/>
            </a:pPr>
            <a:endParaRPr lang="en-US" sz="2800" dirty="0"/>
          </a:p>
          <a:p>
            <a:pPr>
              <a:buNone/>
            </a:pPr>
            <a:r>
              <a:rPr lang="en-US" sz="2800" dirty="0"/>
              <a:t>*All patient should be premedicated  with </a:t>
            </a:r>
            <a:r>
              <a:rPr lang="en-US" sz="2800" u="sng" dirty="0"/>
              <a:t>antibiotic</a:t>
            </a:r>
          </a:p>
          <a:p>
            <a:endParaRPr lang="en-US" dirty="0"/>
          </a:p>
        </p:txBody>
      </p:sp>
    </p:spTree>
    <p:extLst>
      <p:ext uri="{BB962C8B-B14F-4D97-AF65-F5344CB8AC3E}">
        <p14:creationId xmlns:p14="http://schemas.microsoft.com/office/powerpoint/2010/main" val="21114665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6">
            <a:extLst>
              <a:ext uri="{FF2B5EF4-FFF2-40B4-BE49-F238E27FC236}">
                <a16:creationId xmlns:a16="http://schemas.microsoft.com/office/drawing/2014/main" xmlns="" id="{74340396-6E43-494C-80F2-A6AECDD167B1}"/>
              </a:ext>
            </a:extLst>
          </p:cNvPr>
          <p:cNvPicPr>
            <a:picLocks noGrp="1" noChangeAspect="1"/>
          </p:cNvPicPr>
          <p:nvPr>
            <p:ph idx="1"/>
          </p:nvPr>
        </p:nvPicPr>
        <p:blipFill>
          <a:blip r:embed="rId2" cstate="print"/>
          <a:stretch>
            <a:fillRect/>
          </a:stretch>
        </p:blipFill>
        <p:spPr>
          <a:xfrm>
            <a:off x="3350938" y="831575"/>
            <a:ext cx="5490127" cy="5194853"/>
          </a:xfrm>
          <a:prstGeom prst="rect">
            <a:avLst/>
          </a:prstGeom>
        </p:spPr>
      </p:pic>
    </p:spTree>
    <p:extLst>
      <p:ext uri="{BB962C8B-B14F-4D97-AF65-F5344CB8AC3E}">
        <p14:creationId xmlns:p14="http://schemas.microsoft.com/office/powerpoint/2010/main" val="38781640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6DBA8D-4BF6-48B2-AB24-F5205D6F6E41}"/>
              </a:ext>
            </a:extLst>
          </p:cNvPr>
          <p:cNvSpPr>
            <a:spLocks noGrp="1"/>
          </p:cNvSpPr>
          <p:nvPr>
            <p:ph idx="1"/>
          </p:nvPr>
        </p:nvSpPr>
        <p:spPr>
          <a:xfrm>
            <a:off x="838200" y="808383"/>
            <a:ext cx="10515600" cy="4333460"/>
          </a:xfrm>
        </p:spPr>
        <p:txBody>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1" i="0" u="none" strike="noStrike" kern="1200" cap="none" spc="0" normalizeH="0" baseline="0" noProof="0" dirty="0">
                <a:ln>
                  <a:noFill/>
                </a:ln>
                <a:solidFill>
                  <a:srgbClr val="191B0E"/>
                </a:solidFill>
                <a:effectLst/>
                <a:uLnTx/>
                <a:uFillTx/>
                <a:latin typeface="Franklin Gothic Book" panose="020B0503020102020204"/>
                <a:ea typeface="+mn-ea"/>
                <a:cs typeface="+mn-cs"/>
              </a:rPr>
              <a:t>PTC</a:t>
            </a: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 Percutaneous transhepatic cholangiography </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Under </a:t>
            </a:r>
            <a:r>
              <a:rPr kumimoji="0" lang="en-US" sz="2000" b="0" i="0" u="none" strike="noStrike" kern="1200" cap="none" spc="0" normalizeH="0" baseline="0" noProof="0" dirty="0">
                <a:ln>
                  <a:noFill/>
                </a:ln>
                <a:solidFill>
                  <a:srgbClr val="FF6600"/>
                </a:solidFill>
                <a:effectLst/>
                <a:uLnTx/>
                <a:uFillTx/>
                <a:latin typeface="Franklin Gothic Book" panose="020B0503020102020204"/>
                <a:ea typeface="+mn-ea"/>
                <a:cs typeface="+mn-cs"/>
              </a:rPr>
              <a:t>ultrasound guidance </a:t>
            </a: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the intrahepatic biliary tree is punctured utilizing a needle with subsequent guidewire placement (L hepatic duct via subcostal location is most common) </a:t>
            </a:r>
          </a:p>
          <a:p>
            <a:pPr marL="384048" marR="0" lvl="0" indent="-384048" algn="l" defTabSz="685800" rtl="0" eaLnBrk="1" fontAlgn="auto" latinLnBrk="0" hangingPunct="1">
              <a:lnSpc>
                <a:spcPct val="94000"/>
              </a:lnSpc>
              <a:spcBef>
                <a:spcPts val="1000"/>
              </a:spcBef>
              <a:spcAft>
                <a:spcPts val="200"/>
              </a:spcAft>
              <a:buClrTx/>
              <a:buSzTx/>
              <a:buFontTx/>
              <a:buChar char="-"/>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After catheter placement, </a:t>
            </a:r>
            <a:r>
              <a:rPr kumimoji="0" lang="en-US" sz="2000" b="0" i="0" u="none" strike="noStrike" kern="1200" cap="none" spc="0" normalizeH="0" baseline="0" noProof="0" dirty="0">
                <a:ln>
                  <a:noFill/>
                </a:ln>
                <a:solidFill>
                  <a:srgbClr val="FF6600"/>
                </a:solidFill>
                <a:effectLst/>
                <a:uLnTx/>
                <a:uFillTx/>
                <a:latin typeface="Franklin Gothic Book" panose="020B0503020102020204"/>
                <a:ea typeface="+mn-ea"/>
                <a:cs typeface="+mn-cs"/>
              </a:rPr>
              <a:t>contrast</a:t>
            </a: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can be injected for visualization of the biliary tree </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Interventions can be performed after crossing the obstruction with a guide wire including </a:t>
            </a:r>
            <a:r>
              <a:rPr kumimoji="0" lang="en-US" sz="2000" b="0" i="0" u="sng" strike="noStrike" kern="1200" cap="none" spc="0" normalizeH="0" baseline="0" noProof="0" dirty="0">
                <a:ln>
                  <a:noFill/>
                </a:ln>
                <a:solidFill>
                  <a:srgbClr val="191B0E"/>
                </a:solidFill>
                <a:effectLst/>
                <a:uLnTx/>
                <a:uFillTx/>
                <a:latin typeface="Franklin Gothic Book" panose="020B0503020102020204"/>
                <a:ea typeface="+mn-ea"/>
                <a:cs typeface="+mn-cs"/>
              </a:rPr>
              <a:t>dilation, biopsy, and stent placement </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If the obstruction cannot be passed, a </a:t>
            </a:r>
            <a:r>
              <a:rPr kumimoji="0" lang="en-US" sz="2000" b="0" i="0" u="none" strike="noStrike" kern="1200" cap="none" spc="0" normalizeH="0" baseline="0" noProof="0" dirty="0">
                <a:ln>
                  <a:noFill/>
                </a:ln>
                <a:solidFill>
                  <a:srgbClr val="FF6600"/>
                </a:solidFill>
                <a:effectLst/>
                <a:uLnTx/>
                <a:uFillTx/>
                <a:latin typeface="Franklin Gothic Book" panose="020B0503020102020204"/>
                <a:ea typeface="+mn-ea"/>
                <a:cs typeface="+mn-cs"/>
              </a:rPr>
              <a:t>drain</a:t>
            </a:r>
            <a:r>
              <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rPr>
              <a:t> can be left in place for drainage/decompression</a:t>
            </a:r>
          </a:p>
          <a:p>
            <a:endParaRPr lang="en-US" dirty="0"/>
          </a:p>
        </p:txBody>
      </p:sp>
    </p:spTree>
    <p:extLst>
      <p:ext uri="{BB962C8B-B14F-4D97-AF65-F5344CB8AC3E}">
        <p14:creationId xmlns:p14="http://schemas.microsoft.com/office/powerpoint/2010/main" val="3731981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3EAC08-4164-46C2-B2F3-A133440BE12F}"/>
              </a:ext>
            </a:extLst>
          </p:cNvPr>
          <p:cNvSpPr>
            <a:spLocks noGrp="1"/>
          </p:cNvSpPr>
          <p:nvPr>
            <p:ph idx="1"/>
          </p:nvPr>
        </p:nvSpPr>
        <p:spPr>
          <a:xfrm>
            <a:off x="838200" y="675861"/>
            <a:ext cx="10515600" cy="5501102"/>
          </a:xfrm>
        </p:spPr>
        <p:txBody>
          <a:bodyPr/>
          <a:lstStyle/>
          <a:p>
            <a:r>
              <a:rPr lang="en-US" sz="2400" dirty="0"/>
              <a:t>The technique is not easy and requires considerable experience. More than 25% of attempts fail.</a:t>
            </a:r>
          </a:p>
          <a:p>
            <a:endParaRPr lang="en-US" sz="2400" dirty="0"/>
          </a:p>
          <a:p>
            <a:r>
              <a:rPr lang="en-US" sz="2400" b="1" dirty="0">
                <a:solidFill>
                  <a:schemeClr val="accent4">
                    <a:lumMod val="75000"/>
                  </a:schemeClr>
                </a:solidFill>
              </a:rPr>
              <a:t>Complications</a:t>
            </a:r>
            <a:r>
              <a:rPr lang="en-US" sz="2400" dirty="0"/>
              <a:t>: more than ERCP</a:t>
            </a:r>
          </a:p>
          <a:p>
            <a:pPr lvl="2"/>
            <a:r>
              <a:rPr lang="en-US" dirty="0"/>
              <a:t>Bleeding</a:t>
            </a:r>
          </a:p>
          <a:p>
            <a:pPr lvl="2"/>
            <a:r>
              <a:rPr lang="en-US" dirty="0"/>
              <a:t>Bile leak</a:t>
            </a:r>
          </a:p>
          <a:p>
            <a:pPr lvl="2"/>
            <a:r>
              <a:rPr lang="en-US" dirty="0"/>
              <a:t>Allergy to contrast</a:t>
            </a:r>
            <a:endParaRPr lang="ar-JO" dirty="0"/>
          </a:p>
          <a:p>
            <a:endParaRPr lang="en-US" dirty="0"/>
          </a:p>
        </p:txBody>
      </p:sp>
      <p:pic>
        <p:nvPicPr>
          <p:cNvPr id="4" name="Picture 3">
            <a:extLst>
              <a:ext uri="{FF2B5EF4-FFF2-40B4-BE49-F238E27FC236}">
                <a16:creationId xmlns:a16="http://schemas.microsoft.com/office/drawing/2014/main" xmlns="" id="{336B09CD-6C4F-4C0C-97AB-8FAF34153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2016" y="1624841"/>
            <a:ext cx="5247861" cy="455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7901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28EE07-4AC3-407A-809F-41DA622CDFB0}"/>
              </a:ext>
            </a:extLst>
          </p:cNvPr>
          <p:cNvSpPr>
            <a:spLocks noGrp="1"/>
          </p:cNvSpPr>
          <p:nvPr>
            <p:ph idx="1"/>
          </p:nvPr>
        </p:nvSpPr>
        <p:spPr>
          <a:xfrm>
            <a:off x="838200" y="689113"/>
            <a:ext cx="10515600" cy="5487850"/>
          </a:xfrm>
        </p:spPr>
        <p:txBody>
          <a:bodyPr>
            <a:normAutofit fontScale="92500" lnSpcReduction="10000"/>
          </a:bodyPr>
          <a:lstStyle/>
          <a:p>
            <a:r>
              <a:rPr lang="en-US" sz="3600" b="1" dirty="0"/>
              <a:t>Presents with cholangitis Goal = resuscitation </a:t>
            </a:r>
          </a:p>
          <a:p>
            <a:r>
              <a:rPr lang="en-US" dirty="0"/>
              <a:t>1) </a:t>
            </a:r>
            <a:r>
              <a:rPr lang="en-US" u="sng" dirty="0"/>
              <a:t>Intravenous fluids </a:t>
            </a:r>
            <a:r>
              <a:rPr lang="en-US" dirty="0"/>
              <a:t>to correct dehydration and pre-renal failure </a:t>
            </a:r>
          </a:p>
          <a:p>
            <a:r>
              <a:rPr lang="en-US" dirty="0"/>
              <a:t>2) Broad spectrum </a:t>
            </a:r>
            <a:r>
              <a:rPr lang="en-US" u="sng" dirty="0"/>
              <a:t>antibiotics</a:t>
            </a:r>
            <a:r>
              <a:rPr lang="en-US" dirty="0"/>
              <a:t> - Gram negative coverage is essential </a:t>
            </a:r>
          </a:p>
          <a:p>
            <a:r>
              <a:rPr lang="en-US" dirty="0"/>
              <a:t>3) </a:t>
            </a:r>
            <a:r>
              <a:rPr lang="en-US" u="sng" dirty="0"/>
              <a:t>Correct coagulopathy</a:t>
            </a:r>
            <a:r>
              <a:rPr lang="en-US" dirty="0"/>
              <a:t>, if present </a:t>
            </a:r>
          </a:p>
          <a:p>
            <a:r>
              <a:rPr lang="en-US" dirty="0"/>
              <a:t>4) Upon stabilization, decompress biliary obstruction without surgical intervention (ERCP or PTC as described above) </a:t>
            </a:r>
          </a:p>
          <a:p>
            <a:r>
              <a:rPr lang="en-US" dirty="0"/>
              <a:t>5) Further treatment of obstruction based on etiology</a:t>
            </a:r>
          </a:p>
          <a:p>
            <a:endParaRPr lang="en-US" dirty="0"/>
          </a:p>
          <a:p>
            <a:endParaRPr lang="en-US" dirty="0"/>
          </a:p>
          <a:p>
            <a:endParaRPr lang="en-US" dirty="0"/>
          </a:p>
          <a:p>
            <a:r>
              <a:rPr lang="en-US" dirty="0"/>
              <a:t>Presents with jaundice in </a:t>
            </a:r>
            <a:r>
              <a:rPr lang="en-US" dirty="0">
                <a:solidFill>
                  <a:srgbClr val="FF3300"/>
                </a:solidFill>
              </a:rPr>
              <a:t>the absence of cholangitis</a:t>
            </a:r>
            <a:r>
              <a:rPr lang="en-US" dirty="0"/>
              <a:t> Goal = diagnosis and management of obstruction</a:t>
            </a:r>
          </a:p>
          <a:p>
            <a:r>
              <a:rPr lang="en-US" dirty="0"/>
              <a:t> 1) </a:t>
            </a:r>
            <a:r>
              <a:rPr lang="en-US" dirty="0">
                <a:solidFill>
                  <a:srgbClr val="FF0066"/>
                </a:solidFill>
              </a:rPr>
              <a:t>US and blood work </a:t>
            </a:r>
            <a:r>
              <a:rPr lang="en-US" dirty="0"/>
              <a:t>to confirm biliary obstruction</a:t>
            </a:r>
          </a:p>
          <a:p>
            <a:r>
              <a:rPr lang="en-US" dirty="0"/>
              <a:t> 2) Advanced imaging to identify site and etiology of obstruction if remains unclear</a:t>
            </a:r>
          </a:p>
          <a:p>
            <a:endParaRPr lang="en-US" dirty="0"/>
          </a:p>
          <a:p>
            <a:endParaRPr lang="en-US" dirty="0"/>
          </a:p>
          <a:p>
            <a:endParaRPr lang="en-US" dirty="0"/>
          </a:p>
        </p:txBody>
      </p:sp>
    </p:spTree>
    <p:extLst>
      <p:ext uri="{BB962C8B-B14F-4D97-AF65-F5344CB8AC3E}">
        <p14:creationId xmlns:p14="http://schemas.microsoft.com/office/powerpoint/2010/main" val="3191557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8B09B3-2F4F-46D2-846C-2AA7C493E053}"/>
              </a:ext>
            </a:extLst>
          </p:cNvPr>
          <p:cNvSpPr>
            <a:spLocks noGrp="1"/>
          </p:cNvSpPr>
          <p:nvPr>
            <p:ph idx="1"/>
          </p:nvPr>
        </p:nvSpPr>
        <p:spPr/>
        <p:txBody>
          <a:bodyPr/>
          <a:lstStyle/>
          <a:p>
            <a:r>
              <a:rPr lang="en-US" dirty="0"/>
              <a:t>Treatment :</a:t>
            </a:r>
          </a:p>
          <a:p>
            <a:r>
              <a:rPr lang="en-US" dirty="0"/>
              <a:t>1) ERCP with stone extraction from CBD</a:t>
            </a:r>
          </a:p>
          <a:p>
            <a:r>
              <a:rPr lang="en-US" dirty="0"/>
              <a:t>2) Elective cholecystectomy to prevent recurrence (ideally during same admission)</a:t>
            </a:r>
          </a:p>
          <a:p>
            <a:endParaRPr lang="en-US" dirty="0"/>
          </a:p>
        </p:txBody>
      </p:sp>
    </p:spTree>
    <p:extLst>
      <p:ext uri="{BB962C8B-B14F-4D97-AF65-F5344CB8AC3E}">
        <p14:creationId xmlns:p14="http://schemas.microsoft.com/office/powerpoint/2010/main" val="40154972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B867227-F411-4840-9767-DE583922CCB8}"/>
              </a:ext>
            </a:extLst>
          </p:cNvPr>
          <p:cNvPicPr>
            <a:picLocks noGrp="1" noChangeAspect="1"/>
          </p:cNvPicPr>
          <p:nvPr>
            <p:ph idx="1"/>
          </p:nvPr>
        </p:nvPicPr>
        <p:blipFill>
          <a:blip r:embed="rId2"/>
          <a:stretch>
            <a:fillRect/>
          </a:stretch>
        </p:blipFill>
        <p:spPr>
          <a:xfrm>
            <a:off x="4344091" y="2396136"/>
            <a:ext cx="3503819" cy="2065728"/>
          </a:xfrm>
        </p:spPr>
      </p:pic>
    </p:spTree>
    <p:extLst>
      <p:ext uri="{BB962C8B-B14F-4D97-AF65-F5344CB8AC3E}">
        <p14:creationId xmlns:p14="http://schemas.microsoft.com/office/powerpoint/2010/main" val="14398567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D6B3D5-9B11-496E-9728-FFBBD3FDEA64}"/>
              </a:ext>
            </a:extLst>
          </p:cNvPr>
          <p:cNvSpPr>
            <a:spLocks noGrp="1"/>
          </p:cNvSpPr>
          <p:nvPr>
            <p:ph idx="1"/>
          </p:nvPr>
        </p:nvSpPr>
        <p:spPr>
          <a:xfrm>
            <a:off x="997227" y="1192696"/>
            <a:ext cx="10515600" cy="5103537"/>
          </a:xfrm>
        </p:spPr>
        <p:txBody>
          <a:bodyPr/>
          <a:lstStyle/>
          <a:p>
            <a:r>
              <a:rPr kumimoji="0" lang="en-US" sz="2700" b="0" i="0" u="none" strike="noStrike" kern="1200" cap="none" spc="0" normalizeH="0" baseline="0" noProof="0" dirty="0">
                <a:ln>
                  <a:noFill/>
                </a:ln>
                <a:solidFill>
                  <a:srgbClr val="90C226"/>
                </a:solidFill>
                <a:effectLst/>
                <a:uLnTx/>
                <a:uFillTx/>
                <a:latin typeface="Trebuchet MS" panose="020B0603020202020204"/>
                <a:ea typeface="+mj-ea"/>
                <a:cs typeface="+mj-cs"/>
              </a:rPr>
              <a:t>Preparation:</a:t>
            </a:r>
          </a:p>
          <a:p>
            <a:pPr algn="l" rtl="0"/>
            <a:r>
              <a:rPr lang="en-US" dirty="0" err="1"/>
              <a:t>Routie</a:t>
            </a:r>
            <a:r>
              <a:rPr lang="en-US" dirty="0"/>
              <a:t> blood screening including a clotting screen.</a:t>
            </a:r>
          </a:p>
          <a:p>
            <a:pPr algn="l" rtl="0"/>
            <a:r>
              <a:rPr lang="en-US" dirty="0" err="1"/>
              <a:t>Assesment</a:t>
            </a:r>
            <a:r>
              <a:rPr lang="en-US" dirty="0"/>
              <a:t> of respiratory and cardiovascular comorbidity </a:t>
            </a:r>
          </a:p>
          <a:p>
            <a:pPr algn="l" rtl="0"/>
            <a:r>
              <a:rPr lang="en-US" dirty="0"/>
              <a:t>Antibiotic prophylaxis           obstructed biliary system</a:t>
            </a:r>
          </a:p>
          <a:p>
            <a:pPr algn="l" rtl="0"/>
            <a:r>
              <a:rPr lang="en-US" dirty="0"/>
              <a:t>Supplementary oxygen </a:t>
            </a:r>
          </a:p>
          <a:p>
            <a:pPr algn="l" rtl="0"/>
            <a:r>
              <a:rPr lang="en-US" dirty="0" err="1"/>
              <a:t>Monitaring</a:t>
            </a:r>
            <a:r>
              <a:rPr lang="en-US" dirty="0"/>
              <a:t> cardiac and oxygen saturation           high level of sedation during procedure</a:t>
            </a:r>
          </a:p>
          <a:p>
            <a:pPr algn="l" rtl="0"/>
            <a:r>
              <a:rPr lang="en-US" dirty="0"/>
              <a:t>Fasting over a night 6-8h</a:t>
            </a:r>
            <a:endParaRPr lang="ar-QA" dirty="0"/>
          </a:p>
          <a:p>
            <a:pPr marL="0" indent="0">
              <a:buNone/>
            </a:pPr>
            <a:endParaRPr lang="en-US" dirty="0"/>
          </a:p>
        </p:txBody>
      </p:sp>
    </p:spTree>
    <p:extLst>
      <p:ext uri="{BB962C8B-B14F-4D97-AF65-F5344CB8AC3E}">
        <p14:creationId xmlns:p14="http://schemas.microsoft.com/office/powerpoint/2010/main" val="21377001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6A9BCD-7D73-437C-85BE-165496551CC3}"/>
              </a:ext>
            </a:extLst>
          </p:cNvPr>
          <p:cNvSpPr>
            <a:spLocks noGrp="1"/>
          </p:cNvSpPr>
          <p:nvPr>
            <p:ph idx="1"/>
          </p:nvPr>
        </p:nvSpPr>
        <p:spPr/>
        <p:txBody>
          <a:bodyPr/>
          <a:lstStyle/>
          <a:p>
            <a:pPr marL="0" indent="0" algn="l" rtl="0">
              <a:buNone/>
            </a:pPr>
            <a:r>
              <a:rPr lang="en-US" dirty="0" err="1"/>
              <a:t>Duodeoscop</a:t>
            </a:r>
            <a:r>
              <a:rPr lang="en-US" dirty="0"/>
              <a:t>                  pylorus                   2</a:t>
            </a:r>
            <a:r>
              <a:rPr lang="en-US" baseline="30000" dirty="0"/>
              <a:t>nd</a:t>
            </a:r>
            <a:r>
              <a:rPr lang="en-US" dirty="0"/>
              <a:t> part of the duodenum</a:t>
            </a:r>
          </a:p>
          <a:p>
            <a:pPr algn="l" rtl="0"/>
            <a:endParaRPr lang="en-US" dirty="0"/>
          </a:p>
          <a:p>
            <a:pPr marL="0" indent="0" algn="l" rtl="0">
              <a:buNone/>
            </a:pPr>
            <a:r>
              <a:rPr lang="en-US" dirty="0"/>
              <a:t>              altering angle                cannulated                   papilla</a:t>
            </a:r>
          </a:p>
          <a:p>
            <a:pPr marL="0" indent="0" algn="l" rtl="0">
              <a:buNone/>
            </a:pPr>
            <a:r>
              <a:rPr lang="en-US" dirty="0"/>
              <a:t>           pancreatic  biliary         catheter    guidewire</a:t>
            </a:r>
          </a:p>
          <a:p>
            <a:pPr marL="0" indent="0" algn="l" rtl="0">
              <a:buNone/>
            </a:pPr>
            <a:r>
              <a:rPr lang="en-US" dirty="0"/>
              <a:t>               duct         tree</a:t>
            </a:r>
          </a:p>
          <a:p>
            <a:pPr marL="0" indent="0" algn="l" rtl="0">
              <a:buNone/>
            </a:pPr>
            <a:endParaRPr lang="en-US" dirty="0"/>
          </a:p>
          <a:p>
            <a:pPr marL="0" indent="0" algn="l" rtl="0">
              <a:buNone/>
            </a:pPr>
            <a:r>
              <a:rPr lang="en-US" dirty="0"/>
              <a:t>            contrast injection         visualized under fluoroscopy </a:t>
            </a:r>
          </a:p>
        </p:txBody>
      </p:sp>
      <p:cxnSp>
        <p:nvCxnSpPr>
          <p:cNvPr id="5" name="Straight Arrow Connector 4">
            <a:extLst>
              <a:ext uri="{FF2B5EF4-FFF2-40B4-BE49-F238E27FC236}">
                <a16:creationId xmlns:a16="http://schemas.microsoft.com/office/drawing/2014/main" xmlns="" id="{A23D5B1E-7283-47B3-B844-51E526C55BBC}"/>
              </a:ext>
            </a:extLst>
          </p:cNvPr>
          <p:cNvCxnSpPr/>
          <p:nvPr/>
        </p:nvCxnSpPr>
        <p:spPr>
          <a:xfrm>
            <a:off x="3008244" y="2107096"/>
            <a:ext cx="927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ECDF002E-2E4D-412B-A1DB-A75437B70C27}"/>
              </a:ext>
            </a:extLst>
          </p:cNvPr>
          <p:cNvCxnSpPr/>
          <p:nvPr/>
        </p:nvCxnSpPr>
        <p:spPr>
          <a:xfrm>
            <a:off x="5579166" y="2107096"/>
            <a:ext cx="980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C197C7DC-F5CC-4E01-AD88-910078015BCA}"/>
              </a:ext>
            </a:extLst>
          </p:cNvPr>
          <p:cNvCxnSpPr/>
          <p:nvPr/>
        </p:nvCxnSpPr>
        <p:spPr>
          <a:xfrm>
            <a:off x="8958471" y="2319130"/>
            <a:ext cx="0" cy="556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00B9BA16-E3E8-4991-8822-77D0FC9166B1}"/>
              </a:ext>
            </a:extLst>
          </p:cNvPr>
          <p:cNvCxnSpPr/>
          <p:nvPr/>
        </p:nvCxnSpPr>
        <p:spPr>
          <a:xfrm flipH="1">
            <a:off x="7288697" y="3087757"/>
            <a:ext cx="954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57AE423E-C3E5-48EF-B1EB-CCA944DD784A}"/>
              </a:ext>
            </a:extLst>
          </p:cNvPr>
          <p:cNvCxnSpPr/>
          <p:nvPr/>
        </p:nvCxnSpPr>
        <p:spPr>
          <a:xfrm flipH="1">
            <a:off x="5897218" y="3273289"/>
            <a:ext cx="198783" cy="15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F786C5D7-A440-4DBC-BC19-CF4C5B658EAD}"/>
              </a:ext>
            </a:extLst>
          </p:cNvPr>
          <p:cNvCxnSpPr/>
          <p:nvPr/>
        </p:nvCxnSpPr>
        <p:spPr>
          <a:xfrm>
            <a:off x="6758610" y="3273289"/>
            <a:ext cx="198783" cy="15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499C588-0678-4A2C-A328-4414BAEF62BE}"/>
              </a:ext>
            </a:extLst>
          </p:cNvPr>
          <p:cNvCxnSpPr/>
          <p:nvPr/>
        </p:nvCxnSpPr>
        <p:spPr>
          <a:xfrm flipH="1">
            <a:off x="4267202" y="3087757"/>
            <a:ext cx="8613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1062A6CC-6A46-4335-8265-B8F183896C95}"/>
              </a:ext>
            </a:extLst>
          </p:cNvPr>
          <p:cNvCxnSpPr/>
          <p:nvPr/>
        </p:nvCxnSpPr>
        <p:spPr>
          <a:xfrm flipH="1">
            <a:off x="2597427" y="3273289"/>
            <a:ext cx="198783" cy="15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6E6136DA-4037-4900-BD0E-5B9C3AA7D70C}"/>
              </a:ext>
            </a:extLst>
          </p:cNvPr>
          <p:cNvCxnSpPr/>
          <p:nvPr/>
        </p:nvCxnSpPr>
        <p:spPr>
          <a:xfrm>
            <a:off x="3578088" y="3273289"/>
            <a:ext cx="212035" cy="155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2F64B5C-638B-49AD-A167-9FAD395AB325}"/>
              </a:ext>
            </a:extLst>
          </p:cNvPr>
          <p:cNvCxnSpPr/>
          <p:nvPr/>
        </p:nvCxnSpPr>
        <p:spPr>
          <a:xfrm>
            <a:off x="3180523" y="4386470"/>
            <a:ext cx="0" cy="47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97DE2AC-C66B-45AF-AF63-2EC8AFA41C41}"/>
              </a:ext>
            </a:extLst>
          </p:cNvPr>
          <p:cNvCxnSpPr/>
          <p:nvPr/>
        </p:nvCxnSpPr>
        <p:spPr>
          <a:xfrm>
            <a:off x="4452731" y="5115339"/>
            <a:ext cx="569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780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0F67F5-B34A-41B9-9A7C-79247CC11669}"/>
              </a:ext>
            </a:extLst>
          </p:cNvPr>
          <p:cNvSpPr>
            <a:spLocks noGrp="1"/>
          </p:cNvSpPr>
          <p:nvPr>
            <p:ph idx="1"/>
          </p:nvPr>
        </p:nvSpPr>
        <p:spPr/>
        <p:txBody>
          <a:bodyPr>
            <a:normAutofit/>
          </a:bodyPr>
          <a:lstStyle/>
          <a:p>
            <a:r>
              <a:rPr kumimoji="0" lang="en-US" sz="2700" b="0" i="0" u="none" strike="noStrike" kern="1200" cap="none" spc="0" normalizeH="0" baseline="0" noProof="0" dirty="0">
                <a:ln>
                  <a:noFill/>
                </a:ln>
                <a:solidFill>
                  <a:srgbClr val="90C226"/>
                </a:solidFill>
                <a:effectLst/>
                <a:uLnTx/>
                <a:uFillTx/>
                <a:latin typeface="Trebuchet MS" panose="020B0603020202020204"/>
                <a:ea typeface="+mj-ea"/>
                <a:cs typeface="+mj-cs"/>
              </a:rPr>
              <a:t>Indication:</a:t>
            </a:r>
          </a:p>
          <a:p>
            <a:pPr algn="l" rtl="0"/>
            <a:r>
              <a:rPr lang="en-US" dirty="0"/>
              <a:t>Therapeutic </a:t>
            </a:r>
            <a:r>
              <a:rPr lang="ar-KW" dirty="0"/>
              <a:t>\</a:t>
            </a:r>
            <a:r>
              <a:rPr lang="en-US" dirty="0"/>
              <a:t> Diagnostic</a:t>
            </a:r>
          </a:p>
          <a:p>
            <a:pPr algn="l" rtl="0"/>
            <a:r>
              <a:rPr lang="en-US" dirty="0"/>
              <a:t>Most common relief of biliary obstruction due to ; gallstone ,benign or malignant biliary strictures . The pre-procedural diagnosis can confirmed by contrast injection. ( filling defects or luminal narrowing ) </a:t>
            </a:r>
            <a:r>
              <a:rPr lang="en-US" dirty="0" err="1"/>
              <a:t>delayin</a:t>
            </a:r>
            <a:r>
              <a:rPr lang="en-US" dirty="0"/>
              <a:t> relieving may require percutaneous drainage.</a:t>
            </a:r>
          </a:p>
          <a:p>
            <a:pPr algn="l" rtl="0"/>
            <a:r>
              <a:rPr lang="en-US" dirty="0"/>
              <a:t>Assessment of biliary dysmotility( using manometry)</a:t>
            </a:r>
          </a:p>
          <a:p>
            <a:pPr algn="l" rtl="0"/>
            <a:r>
              <a:rPr lang="en-US" dirty="0"/>
              <a:t>Pancreatic stone extraction and strictures dilatation</a:t>
            </a:r>
          </a:p>
          <a:p>
            <a:pPr algn="l" rtl="0"/>
            <a:r>
              <a:rPr lang="en-US" dirty="0" err="1"/>
              <a:t>Transgastric</a:t>
            </a:r>
            <a:r>
              <a:rPr lang="en-US" dirty="0"/>
              <a:t> drainage of pancreatic pseudocysts</a:t>
            </a:r>
          </a:p>
          <a:p>
            <a:pPr algn="l" rtl="0"/>
            <a:endParaRPr lang="en-US" dirty="0"/>
          </a:p>
          <a:p>
            <a:pPr algn="l" rtl="0"/>
            <a:endParaRPr lang="en-US" dirty="0"/>
          </a:p>
          <a:p>
            <a:pPr algn="l" rtl="0"/>
            <a:endParaRPr lang="en-US" sz="4400" dirty="0"/>
          </a:p>
          <a:p>
            <a:endParaRPr lang="en-US" dirty="0"/>
          </a:p>
        </p:txBody>
      </p:sp>
    </p:spTree>
    <p:extLst>
      <p:ext uri="{BB962C8B-B14F-4D97-AF65-F5344CB8AC3E}">
        <p14:creationId xmlns:p14="http://schemas.microsoft.com/office/powerpoint/2010/main" val="1836755909"/>
      </p:ext>
    </p:extLst>
  </p:cSld>
  <p:clrMapOvr>
    <a:masterClrMapping/>
  </p:clrMapOvr>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10577</TotalTime>
  <Words>6546</Words>
  <Application>Microsoft Office PowerPoint</Application>
  <PresentationFormat>مخصص</PresentationFormat>
  <Paragraphs>590</Paragraphs>
  <Slides>104</Slides>
  <Notes>1</Notes>
  <HiddenSlides>0</HiddenSlides>
  <MMClips>0</MMClips>
  <ScaleCrop>false</ScaleCrop>
  <HeadingPairs>
    <vt:vector size="4" baseType="variant">
      <vt:variant>
        <vt:lpstr>نسق</vt:lpstr>
      </vt:variant>
      <vt:variant>
        <vt:i4>1</vt:i4>
      </vt:variant>
      <vt:variant>
        <vt:lpstr>عناوين الشرائح</vt:lpstr>
      </vt:variant>
      <vt:variant>
        <vt:i4>104</vt:i4>
      </vt:variant>
    </vt:vector>
  </HeadingPairs>
  <TitlesOfParts>
    <vt:vector size="105" baseType="lpstr">
      <vt:lpstr>غماء</vt:lpstr>
      <vt:lpstr>SURGICAL JAUNDICE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Cause of obstructive jaundice</vt:lpstr>
      <vt:lpstr>CAUSES OF OBSRUCTIVE JAUNDICE</vt:lpstr>
      <vt:lpstr>Biliary tract  </vt:lpstr>
      <vt:lpstr>Types of gallstones  </vt:lpstr>
      <vt:lpstr>RISK FACTORS</vt:lpstr>
      <vt:lpstr>عرض تقديمي في PowerPoint</vt:lpstr>
      <vt:lpstr>عرض تقديمي في PowerPoint</vt:lpstr>
      <vt:lpstr>عرض تقديمي في PowerPoint</vt:lpstr>
      <vt:lpstr>عرض تقديمي في PowerPoint</vt:lpstr>
      <vt:lpstr>عرض تقديمي في PowerPoint</vt:lpstr>
      <vt:lpstr>Obstruction caused by parasite </vt:lpstr>
      <vt:lpstr>Obstruction caused by parasite</vt:lpstr>
      <vt:lpstr>عرض تقديمي في PowerPoint</vt:lpstr>
      <vt:lpstr>عرض تقديمي في PowerPoint</vt:lpstr>
      <vt:lpstr>عرض تقديمي في PowerPoint</vt:lpstr>
      <vt:lpstr>    Primary biliary cirrhosis (PBC) </vt:lpstr>
      <vt:lpstr>CHOLANGITIS </vt:lpstr>
      <vt:lpstr>عرض تقديمي في PowerPoint</vt:lpstr>
      <vt:lpstr>MIRIZZI SYNDROME </vt:lpstr>
      <vt:lpstr>Csendes classification system</vt:lpstr>
      <vt:lpstr>عرض تقديمي في PowerPoint</vt:lpstr>
      <vt:lpstr>Classification </vt:lpstr>
      <vt:lpstr>PANCREATITIS</vt:lpstr>
      <vt:lpstr>PSUEDOCYST</vt:lpstr>
      <vt:lpstr>Tumor of the bile duct </vt:lpstr>
      <vt:lpstr>عرض تقديمي في PowerPoint</vt:lpstr>
      <vt:lpstr>BILE DUCT CARCINOMA </vt:lpstr>
      <vt:lpstr>عرض تقديمي في PowerPoint</vt:lpstr>
      <vt:lpstr>عرض تقديمي في PowerPoint</vt:lpstr>
      <vt:lpstr>عرض تقديمي في PowerPoint</vt:lpstr>
      <vt:lpstr>BENIGN GALLBLADDER NEOPLASM </vt:lpstr>
      <vt:lpstr>Adenomas</vt:lpstr>
      <vt:lpstr>عرض تقديمي في PowerPoint</vt:lpstr>
      <vt:lpstr>Gallbladder cancer</vt:lpstr>
      <vt:lpstr>عرض تقديمي في PowerPoint</vt:lpstr>
      <vt:lpstr>Periampullary cancer</vt:lpstr>
      <vt:lpstr>عرض تقديمي في PowerPoint</vt:lpstr>
      <vt:lpstr>عرض تقديمي في PowerPoint</vt:lpstr>
      <vt:lpstr>عرض تقديمي في PowerPoint</vt:lpstr>
      <vt:lpstr>Neoplasms of exocrine pancreas  Intraductal papillary-mucinous neoplasms (IPMNs)</vt:lpstr>
      <vt:lpstr>Neoplasms of the Endocrine Pancreas (PEN)</vt:lpstr>
      <vt:lpstr>عرض تقديمي في PowerPoint</vt:lpstr>
      <vt:lpstr>The following considerations are important: </vt:lpstr>
      <vt:lpstr>عرض تقديمي في PowerPoint</vt:lpstr>
      <vt:lpstr>عرض تقديمي في PowerPoint</vt:lpstr>
      <vt:lpstr>عرض تقديمي في PowerPoint</vt:lpstr>
      <vt:lpstr>عرض تقديمي في PowerPoint</vt:lpstr>
      <vt:lpstr>عرض تقديمي في PowerPoint</vt:lpstr>
      <vt:lpstr>Courvoisier’s sign/law </vt:lpstr>
      <vt:lpstr>عرض تقديمي في PowerPoint</vt:lpstr>
      <vt:lpstr>عرض تقديمي في PowerPoint</vt:lpstr>
      <vt:lpstr>Differential Diagnosis </vt:lpstr>
      <vt:lpstr>عرض تقديمي في PowerPoint</vt:lpstr>
      <vt:lpstr>عرض تقديمي في PowerPoint</vt:lpstr>
      <vt:lpstr>عرض تقديمي في PowerPoint</vt:lpstr>
      <vt:lpstr>PLAIN ABDOMINAL X-RAY  </vt:lpstr>
      <vt:lpstr>عرض تقديمي في PowerPoint</vt:lpstr>
      <vt:lpstr>ORAL CHOLECYSTOGRAPHY</vt:lpstr>
      <vt:lpstr>عرض تقديمي في PowerPoint</vt:lpstr>
      <vt:lpstr>عرض تقديمي في PowerPoint</vt:lpstr>
      <vt:lpstr>عرض تقديمي في PowerPoint</vt:lpstr>
      <vt:lpstr>عرض تقديمي في PowerPoint</vt:lpstr>
      <vt:lpstr>Choledochal cyst </vt:lpstr>
      <vt:lpstr>عرض تقديمي في PowerPoint</vt:lpstr>
      <vt:lpstr>عرض تقديمي في PowerPoint</vt:lpstr>
      <vt:lpstr>CT SCAN</vt:lpstr>
      <vt:lpstr>HELICAL CT </vt:lpstr>
      <vt:lpstr>عرض تقديمي في PowerPoint</vt:lpstr>
      <vt:lpstr>عرض تقديمي في PowerPoint</vt:lpstr>
      <vt:lpstr>Cholangiocarcinoma </vt:lpstr>
      <vt:lpstr>choledocholethiasis</vt:lpstr>
      <vt:lpstr>عرض تقديمي في PowerPoint</vt:lpstr>
      <vt:lpstr>عرض تقديمي في PowerPoint</vt:lpstr>
      <vt:lpstr>Endoscopic ultrasound (EUS) </vt:lpstr>
      <vt:lpstr>عرض تقديمي في PowerPoint</vt:lpstr>
      <vt:lpstr>عرض تقديمي في PowerPoint</vt:lpstr>
      <vt:lpstr>Laparoscopic intraoperative US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JAUNDICE</dc:title>
  <dc:creator>MCC</dc:creator>
  <cp:lastModifiedBy>MCC</cp:lastModifiedBy>
  <cp:revision>171</cp:revision>
  <dcterms:modified xsi:type="dcterms:W3CDTF">2021-02-26T05:22:35Z</dcterms:modified>
</cp:coreProperties>
</file>