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1" r:id="rId3"/>
    <p:sldId id="272" r:id="rId4"/>
    <p:sldId id="293" r:id="rId5"/>
    <p:sldId id="275" r:id="rId6"/>
    <p:sldId id="274" r:id="rId7"/>
    <p:sldId id="276" r:id="rId8"/>
    <p:sldId id="277" r:id="rId9"/>
    <p:sldId id="278" r:id="rId10"/>
    <p:sldId id="257" r:id="rId11"/>
    <p:sldId id="258" r:id="rId12"/>
    <p:sldId id="259" r:id="rId13"/>
    <p:sldId id="279" r:id="rId14"/>
    <p:sldId id="280" r:id="rId15"/>
    <p:sldId id="285" r:id="rId16"/>
    <p:sldId id="282" r:id="rId17"/>
    <p:sldId id="283" r:id="rId18"/>
    <p:sldId id="261" r:id="rId19"/>
    <p:sldId id="262" r:id="rId20"/>
    <p:sldId id="263" r:id="rId21"/>
    <p:sldId id="264" r:id="rId22"/>
    <p:sldId id="265" r:id="rId23"/>
    <p:sldId id="267" r:id="rId24"/>
    <p:sldId id="266" r:id="rId25"/>
    <p:sldId id="268" r:id="rId26"/>
    <p:sldId id="289" r:id="rId27"/>
    <p:sldId id="291" r:id="rId28"/>
    <p:sldId id="269" r:id="rId29"/>
    <p:sldId id="270" r:id="rId30"/>
    <p:sldId id="286" r:id="rId31"/>
    <p:sldId id="287" r:id="rId32"/>
    <p:sldId id="288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70AD5-E796-449E-A28A-2D21FB5BCAB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4D100-0A16-4AB5-8922-973EE1887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0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EFB5EF-5B7D-4327-BE8D-EE2369F11B02}" type="slidenum">
              <a:rPr lang="ar-SA" altLang="en-US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a-DK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832B-447B-43E1-A4F9-77246377593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832B-447B-43E1-A4F9-77246377593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3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832B-447B-43E1-A4F9-77246377593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4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832B-447B-43E1-A4F9-77246377593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4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832B-447B-43E1-A4F9-77246377593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1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832B-447B-43E1-A4F9-77246377593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1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832B-447B-43E1-A4F9-77246377593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1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832B-447B-43E1-A4F9-77246377593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7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832B-447B-43E1-A4F9-77246377593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2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832B-447B-43E1-A4F9-77246377593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0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832B-447B-43E1-A4F9-77246377593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4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E832B-447B-43E1-A4F9-77246377593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7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RBC disorders </a:t>
            </a:r>
            <a:r>
              <a:rPr lang="en-US" dirty="0" smtClean="0"/>
              <a:t>2</a:t>
            </a:r>
            <a:br>
              <a:rPr lang="en-US" dirty="0" smtClean="0"/>
            </a:br>
            <a:r>
              <a:rPr lang="en-US" dirty="0" smtClean="0"/>
              <a:t>Anemia </a:t>
            </a:r>
            <a:r>
              <a:rPr lang="en-US" dirty="0"/>
              <a:t>of diminished production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3810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Bushra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AlTarawneh</a:t>
            </a:r>
            <a:r>
              <a:rPr lang="en-US" dirty="0" smtClean="0">
                <a:solidFill>
                  <a:schemeClr val="tx1"/>
                </a:solidFill>
              </a:rPr>
              <a:t>, MD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Anatomical pathology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Mutah</a:t>
            </a:r>
            <a:r>
              <a:rPr lang="en-US" dirty="0" smtClean="0">
                <a:solidFill>
                  <a:schemeClr val="tx1"/>
                </a:solidFill>
              </a:rPr>
              <a:t> University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School of Medicine- Department of Laboratory medicine &amp; Pathology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HLS lectures 2021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620" t="35615" r="19515" b="22573"/>
          <a:stretch/>
        </p:blipFill>
        <p:spPr>
          <a:xfrm>
            <a:off x="7569182" y="4343400"/>
            <a:ext cx="1560963" cy="214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47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600" b="1" dirty="0" smtClean="0">
                <a:latin typeface="Copperplate Gothic Light" pitchFamily="34" charset="0"/>
              </a:rPr>
              <a:t>3- Macrocytic </a:t>
            </a:r>
            <a:r>
              <a:rPr lang="en-US" altLang="en-US" sz="3600" b="1" dirty="0" smtClean="0">
                <a:latin typeface="Copperplate Gothic Light" pitchFamily="34" charset="0"/>
              </a:rPr>
              <a:t>Anemia:</a:t>
            </a:r>
            <a:br>
              <a:rPr lang="en-US" altLang="en-US" sz="3600" b="1" dirty="0" smtClean="0">
                <a:latin typeface="Copperplate Gothic Light" pitchFamily="34" charset="0"/>
              </a:rPr>
            </a:br>
            <a:r>
              <a:rPr lang="en-US" altLang="en-US" sz="3600" b="1" dirty="0" smtClean="0">
                <a:latin typeface="Copperplate Gothic Light" pitchFamily="34" charset="0"/>
              </a:rPr>
              <a:t>&gt; 99 </a:t>
            </a:r>
            <a:r>
              <a:rPr lang="en-US" altLang="en-US" sz="3600" b="1" dirty="0" err="1" smtClean="0">
                <a:latin typeface="Copperplate Gothic Light" pitchFamily="34" charset="0"/>
              </a:rPr>
              <a:t>fl</a:t>
            </a:r>
            <a:r>
              <a:rPr lang="en-US" altLang="en-US" sz="3600" b="1" dirty="0" smtClean="0">
                <a:latin typeface="Copperplate Gothic Light" pitchFamily="34" charset="0"/>
              </a:rPr>
              <a:t/>
            </a:r>
            <a:br>
              <a:rPr lang="en-US" altLang="en-US" sz="3600" b="1" dirty="0" smtClean="0">
                <a:latin typeface="Copperplate Gothic Light" pitchFamily="34" charset="0"/>
              </a:rPr>
            </a:br>
            <a:r>
              <a:rPr lang="en-US" altLang="en-US" sz="3600" b="1" dirty="0" smtClean="0">
                <a:latin typeface="Copperplate Gothic Light" pitchFamily="34" charset="0"/>
              </a:rPr>
              <a:t/>
            </a:r>
            <a:br>
              <a:rPr lang="en-US" altLang="en-US" sz="3600" b="1" dirty="0" smtClean="0">
                <a:latin typeface="Copperplate Gothic Light" pitchFamily="34" charset="0"/>
              </a:rPr>
            </a:br>
            <a:r>
              <a:rPr lang="en-US" altLang="en-US" sz="3600" b="1" dirty="0" smtClean="0">
                <a:latin typeface="Copperplate Gothic Light" pitchFamily="34" charset="0"/>
              </a:rPr>
              <a:t>(</a:t>
            </a:r>
            <a:r>
              <a:rPr lang="en-US" altLang="en-US" sz="3600" b="1" dirty="0" smtClean="0">
                <a:latin typeface="Copperplate Gothic Light" pitchFamily="34" charset="0"/>
              </a:rPr>
              <a:t>B12 </a:t>
            </a:r>
            <a:r>
              <a:rPr lang="en-US" altLang="en-US" sz="3600" b="1" dirty="0">
                <a:latin typeface="Copperplate Gothic Light" pitchFamily="34" charset="0"/>
              </a:rPr>
              <a:t>and/or </a:t>
            </a:r>
            <a:r>
              <a:rPr lang="en-US" altLang="en-US" sz="3600" b="1" dirty="0" err="1">
                <a:latin typeface="Copperplate Gothic Light" pitchFamily="34" charset="0"/>
              </a:rPr>
              <a:t>Folate</a:t>
            </a:r>
            <a:r>
              <a:rPr lang="en-US" altLang="en-US" sz="3600" b="1" dirty="0">
                <a:latin typeface="Copperplate Gothic Light" pitchFamily="34" charset="0"/>
              </a:rPr>
              <a:t> </a:t>
            </a:r>
            <a:r>
              <a:rPr lang="en-US" altLang="en-US" sz="3600" b="1" dirty="0" smtClean="0">
                <a:latin typeface="Copperplate Gothic Light" pitchFamily="34" charset="0"/>
              </a:rPr>
              <a:t>Deficiency)</a:t>
            </a:r>
            <a:br>
              <a:rPr lang="en-US" altLang="en-US" sz="3600" b="1" dirty="0" smtClean="0">
                <a:latin typeface="Copperplate Gothic Light" pitchFamily="34" charset="0"/>
              </a:rPr>
            </a:br>
            <a:r>
              <a:rPr lang="en-US" altLang="en-US" sz="3600" b="1" dirty="0" smtClean="0">
                <a:latin typeface="Copperplate Gothic Light" pitchFamily="34" charset="0"/>
              </a:rPr>
              <a:t/>
            </a:r>
            <a:br>
              <a:rPr lang="en-US" altLang="en-US" sz="3600" b="1" dirty="0" smtClean="0">
                <a:latin typeface="Copperplate Gothic Light" pitchFamily="34" charset="0"/>
              </a:rPr>
            </a:br>
            <a:r>
              <a:rPr lang="en-US" altLang="en-US" sz="2800" dirty="0" smtClean="0">
                <a:latin typeface="Corbel" pitchFamily="34" charset="0"/>
              </a:rPr>
              <a:t>*look for Reticulocyte count, if increased think of secondary macrocytosis:</a:t>
            </a:r>
            <a:br>
              <a:rPr lang="en-US" altLang="en-US" sz="2800" dirty="0" smtClean="0">
                <a:latin typeface="Corbel" pitchFamily="34" charset="0"/>
              </a:rPr>
            </a:br>
            <a:r>
              <a:rPr lang="en-US" altLang="en-US" sz="2800" dirty="0" smtClean="0">
                <a:latin typeface="Corbel" pitchFamily="34" charset="0"/>
              </a:rPr>
              <a:t>1- Recent hemorrhage</a:t>
            </a:r>
            <a:br>
              <a:rPr lang="en-US" altLang="en-US" sz="2800" dirty="0" smtClean="0">
                <a:latin typeface="Corbel" pitchFamily="34" charset="0"/>
              </a:rPr>
            </a:br>
            <a:r>
              <a:rPr lang="en-US" altLang="en-US" sz="2800" dirty="0" smtClean="0">
                <a:latin typeface="Corbel" pitchFamily="34" charset="0"/>
              </a:rPr>
              <a:t>2-Treated anemia</a:t>
            </a:r>
            <a:br>
              <a:rPr lang="en-US" altLang="en-US" sz="2800" dirty="0" smtClean="0">
                <a:latin typeface="Corbel" pitchFamily="34" charset="0"/>
              </a:rPr>
            </a:br>
            <a:r>
              <a:rPr lang="en-US" altLang="en-US" sz="2800" dirty="0" smtClean="0">
                <a:latin typeface="Corbel" pitchFamily="34" charset="0"/>
              </a:rPr>
              <a:t>3- Hemolytic anemia</a:t>
            </a:r>
            <a:br>
              <a:rPr lang="en-US" altLang="en-US" sz="2800" dirty="0" smtClean="0">
                <a:latin typeface="Corbel" pitchFamily="34" charset="0"/>
              </a:rPr>
            </a:br>
            <a:r>
              <a:rPr lang="en-US" altLang="en-US" sz="2800" dirty="0" smtClean="0">
                <a:latin typeface="Corbel" pitchFamily="34" charset="0"/>
              </a:rPr>
              <a:t/>
            </a:r>
            <a:br>
              <a:rPr lang="en-US" altLang="en-US" sz="2800" dirty="0" smtClean="0">
                <a:latin typeface="Corbel" pitchFamily="34" charset="0"/>
              </a:rPr>
            </a:br>
            <a:r>
              <a:rPr lang="en-US" altLang="en-US" sz="2800" dirty="0" smtClean="0">
                <a:latin typeface="Corbel" pitchFamily="34" charset="0"/>
              </a:rPr>
              <a:t>*</a:t>
            </a:r>
            <a:r>
              <a:rPr lang="en-US" altLang="en-US" sz="2800" b="1" i="1" dirty="0" smtClean="0">
                <a:latin typeface="Bradley Hand ITC" panose="03070402050302030203" pitchFamily="66" charset="0"/>
              </a:rPr>
              <a:t>All of the above cause Macrocytosis with Reticulocytosis</a:t>
            </a:r>
            <a:endParaRPr lang="ar-JO" altLang="en-US" sz="3600" b="1" i="1" dirty="0" smtClean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927"/>
            <a:ext cx="8504653" cy="6385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553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https://www.picswe.com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4026"/>
            <a:ext cx="7620000" cy="6269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https://accessmedicine.mhmedical.com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855" y="4365104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Pernicious anemia</a:t>
            </a:r>
          </a:p>
          <a:p>
            <a:r>
              <a:rPr lang="en-US" dirty="0"/>
              <a:t>Autoimmune attack on gastric mucosa.</a:t>
            </a:r>
          </a:p>
          <a:p>
            <a:r>
              <a:rPr lang="en-US" dirty="0"/>
              <a:t>three types of antibodies</a:t>
            </a:r>
          </a:p>
          <a:p>
            <a:r>
              <a:rPr lang="en-US" dirty="0"/>
              <a:t>1-parietal </a:t>
            </a:r>
            <a:r>
              <a:rPr lang="en-US" dirty="0" err="1" smtClean="0"/>
              <a:t>canalicular</a:t>
            </a:r>
            <a:r>
              <a:rPr lang="en-US" dirty="0" smtClean="0"/>
              <a:t> antibodies</a:t>
            </a:r>
            <a:endParaRPr lang="en-US" dirty="0"/>
          </a:p>
          <a:p>
            <a:r>
              <a:rPr lang="en-US" dirty="0"/>
              <a:t>2-blocking antibodies</a:t>
            </a:r>
          </a:p>
          <a:p>
            <a:r>
              <a:rPr lang="en-US" dirty="0"/>
              <a:t>3-intrinsic factor–B12 complex antibodies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520"/>
            <a:ext cx="5167287" cy="366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69557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826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manifestations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484784"/>
            <a:ext cx="8820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•</a:t>
            </a:r>
            <a:r>
              <a:rPr lang="en-US" sz="2800" dirty="0"/>
              <a:t>Related to anemia similar to those found in </a:t>
            </a:r>
            <a:r>
              <a:rPr lang="en-US" sz="2800" dirty="0" err="1"/>
              <a:t>folate</a:t>
            </a:r>
            <a:r>
              <a:rPr lang="en-US" sz="2800" dirty="0"/>
              <a:t> deficiency</a:t>
            </a:r>
          </a:p>
          <a:p>
            <a:r>
              <a:rPr lang="en-US" sz="2800" dirty="0"/>
              <a:t>•Additionally, leukopenia with </a:t>
            </a:r>
            <a:r>
              <a:rPr lang="en-US" sz="2800" dirty="0" err="1"/>
              <a:t>h</a:t>
            </a:r>
            <a:r>
              <a:rPr lang="en-US" sz="2800" dirty="0" err="1" smtClean="0"/>
              <a:t>ypersementedneutrophils</a:t>
            </a:r>
            <a:r>
              <a:rPr lang="en-US" sz="2800" dirty="0" smtClean="0"/>
              <a:t> </a:t>
            </a:r>
            <a:r>
              <a:rPr lang="en-US" sz="2800" dirty="0"/>
              <a:t>can be </a:t>
            </a:r>
            <a:r>
              <a:rPr lang="en-US" sz="2800" dirty="0" smtClean="0"/>
              <a:t>seen</a:t>
            </a:r>
          </a:p>
          <a:p>
            <a:endParaRPr lang="en-US" sz="2800" dirty="0"/>
          </a:p>
          <a:p>
            <a:r>
              <a:rPr lang="en-US" sz="2800" dirty="0"/>
              <a:t>•</a:t>
            </a:r>
            <a:r>
              <a:rPr lang="en-US" sz="2800" dirty="0">
                <a:solidFill>
                  <a:srgbClr val="FF0000"/>
                </a:solidFill>
              </a:rPr>
              <a:t>Neurological symptoms: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Numbness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Unsteady </a:t>
            </a:r>
            <a:r>
              <a:rPr lang="en-US" sz="2800" dirty="0"/>
              <a:t>gate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Loss </a:t>
            </a:r>
            <a:r>
              <a:rPr lang="en-US" sz="2800" dirty="0"/>
              <a:t>of position sense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Increase </a:t>
            </a:r>
            <a:r>
              <a:rPr lang="en-US" sz="2800" dirty="0"/>
              <a:t>risk of malignancy in patient with pernicious anemia</a:t>
            </a:r>
          </a:p>
        </p:txBody>
      </p:sp>
    </p:spTree>
    <p:extLst>
      <p:ext uri="{BB962C8B-B14F-4D97-AF65-F5344CB8AC3E}">
        <p14:creationId xmlns:p14="http://schemas.microsoft.com/office/powerpoint/2010/main" val="3336676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904875"/>
            <a:ext cx="70008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774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5156002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136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manifestations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9552" y="1412776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•</a:t>
            </a:r>
            <a:r>
              <a:rPr lang="en-US" sz="3600" dirty="0"/>
              <a:t>Nonspecific symptoms of anemia, weakness, fatigue…</a:t>
            </a:r>
            <a:r>
              <a:rPr lang="en-US" sz="3600" dirty="0" err="1"/>
              <a:t>etc</a:t>
            </a:r>
            <a:endParaRPr lang="en-US" sz="3600" dirty="0"/>
          </a:p>
          <a:p>
            <a:r>
              <a:rPr lang="en-US" sz="3600" dirty="0"/>
              <a:t>•GI symptoms due to the effect on GI epithelial lining cells.</a:t>
            </a:r>
          </a:p>
          <a:p>
            <a:r>
              <a:rPr lang="en-US" sz="3600" dirty="0"/>
              <a:t>•NO neurological symptoms</a:t>
            </a:r>
          </a:p>
          <a:p>
            <a:r>
              <a:rPr lang="en-US" sz="3600" dirty="0"/>
              <a:t>•Diagnose by serum and RBC </a:t>
            </a:r>
            <a:r>
              <a:rPr lang="en-US" sz="3600" dirty="0" err="1"/>
              <a:t>folate</a:t>
            </a:r>
            <a:r>
              <a:rPr lang="en-US" sz="3600" dirty="0"/>
              <a:t> levels.</a:t>
            </a:r>
          </a:p>
        </p:txBody>
      </p:sp>
    </p:spTree>
    <p:extLst>
      <p:ext uri="{BB962C8B-B14F-4D97-AF65-F5344CB8AC3E}">
        <p14:creationId xmlns:p14="http://schemas.microsoft.com/office/powerpoint/2010/main" val="460331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36461"/>
            <a:ext cx="5714999" cy="5817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269582"/>
            <a:ext cx="2998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https://www.sterlingcare.com</a:t>
            </a:r>
          </a:p>
        </p:txBody>
      </p:sp>
    </p:spTree>
    <p:extLst>
      <p:ext uri="{BB962C8B-B14F-4D97-AF65-F5344CB8AC3E}">
        <p14:creationId xmlns:p14="http://schemas.microsoft.com/office/powerpoint/2010/main" val="168328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Placeholder 4"/>
          <p:cNvSpPr>
            <a:spLocks noGrp="1"/>
          </p:cNvSpPr>
          <p:nvPr>
            <p:ph type="body" sz="half" idx="2"/>
          </p:nvPr>
        </p:nvSpPr>
        <p:spPr>
          <a:xfrm>
            <a:off x="0" y="4648200"/>
            <a:ext cx="4191000" cy="1524000"/>
          </a:xfrm>
        </p:spPr>
        <p:txBody>
          <a:bodyPr/>
          <a:lstStyle/>
          <a:p>
            <a:r>
              <a:rPr lang="en-US" altLang="en-US" sz="2000" smtClean="0"/>
              <a:t>Macro-ovalocytes </a:t>
            </a:r>
          </a:p>
          <a:p>
            <a:r>
              <a:rPr lang="en-US" altLang="en-US" sz="2000" smtClean="0"/>
              <a:t>Moderate anisopoikilocytosis </a:t>
            </a:r>
          </a:p>
          <a:p>
            <a:r>
              <a:rPr lang="en-US" altLang="en-US" sz="2000" smtClean="0"/>
              <a:t>Neutrophilic hypersegmentation</a:t>
            </a:r>
            <a:endParaRPr lang="en-US" altLang="en-US" sz="2000" dirty="0" smtClean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4480001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1"/>
            <a:ext cx="4495800" cy="338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36777"/>
            <a:ext cx="4378325" cy="332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8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628801"/>
            <a:ext cx="6390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n-US" sz="2800" dirty="0"/>
              <a:t>•Iron deficiency anemia</a:t>
            </a:r>
          </a:p>
          <a:p>
            <a:r>
              <a:rPr lang="en-US" sz="2800" dirty="0"/>
              <a:t>•Anemia of chronic disease</a:t>
            </a:r>
          </a:p>
          <a:p>
            <a:r>
              <a:rPr lang="en-US" sz="2800" dirty="0"/>
              <a:t>•</a:t>
            </a:r>
            <a:r>
              <a:rPr lang="en-US" sz="2800" dirty="0" err="1"/>
              <a:t>Megaloblasticanemia</a:t>
            </a:r>
            <a:endParaRPr lang="en-US" sz="2800" dirty="0"/>
          </a:p>
          <a:p>
            <a:r>
              <a:rPr lang="en-US" sz="2800" dirty="0"/>
              <a:t>•Others</a:t>
            </a:r>
          </a:p>
          <a:p>
            <a:r>
              <a:rPr lang="en-US" sz="2800" dirty="0" smtClean="0"/>
              <a:t>- anemia  </a:t>
            </a:r>
            <a:r>
              <a:rPr lang="en-US" sz="2800" dirty="0"/>
              <a:t>in liver disease</a:t>
            </a:r>
          </a:p>
          <a:p>
            <a:r>
              <a:rPr lang="en-US" sz="2800" dirty="0" smtClean="0"/>
              <a:t>- anemia </a:t>
            </a:r>
            <a:r>
              <a:rPr lang="en-US" sz="2800" dirty="0"/>
              <a:t>in renal disease</a:t>
            </a:r>
          </a:p>
          <a:p>
            <a:r>
              <a:rPr lang="en-US" sz="2800" dirty="0" smtClean="0"/>
              <a:t>- aplastic </a:t>
            </a:r>
            <a:r>
              <a:rPr lang="en-US" sz="2800" dirty="0"/>
              <a:t>anemia</a:t>
            </a:r>
          </a:p>
          <a:p>
            <a:r>
              <a:rPr lang="en-US" sz="2800" dirty="0" smtClean="0"/>
              <a:t>- </a:t>
            </a:r>
            <a:r>
              <a:rPr lang="en-US" sz="2800" dirty="0" err="1" smtClean="0"/>
              <a:t>Myelophthisic</a:t>
            </a:r>
            <a:r>
              <a:rPr lang="en-US" sz="2800" dirty="0" smtClean="0"/>
              <a:t> anemia</a:t>
            </a: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11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7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athy.med.nagoya-u.ac.jp/atlas/img/t8/img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7" y="479862"/>
            <a:ext cx="8248013" cy="561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400800"/>
            <a:ext cx="2284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http://</a:t>
            </a:r>
            <a:r>
              <a:rPr lang="en-US" sz="1200" b="1" dirty="0" smtClean="0"/>
              <a:t>pathy.med.nagoya-u.ac.jp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365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6019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600" b="1" dirty="0" smtClean="0">
                <a:latin typeface="Copperplate Gothic Light" pitchFamily="34" charset="0"/>
              </a:rPr>
              <a:t>4-Normocytic/Normochromic</a:t>
            </a:r>
            <a:r>
              <a:rPr lang="en-US" altLang="en-US" sz="3600" dirty="0" smtClean="0">
                <a:latin typeface="Copperplate Gothic Light" pitchFamily="34" charset="0"/>
              </a:rPr>
              <a:t/>
            </a:r>
            <a:br>
              <a:rPr lang="en-US" altLang="en-US" sz="3600" dirty="0" smtClean="0">
                <a:latin typeface="Copperplate Gothic Light" pitchFamily="34" charset="0"/>
              </a:rPr>
            </a:br>
            <a:r>
              <a:rPr lang="en-US" altLang="en-US" sz="2800" u="sng" dirty="0" smtClean="0">
                <a:latin typeface="Copperplate Gothic Light" pitchFamily="34" charset="0"/>
              </a:rPr>
              <a:t>1)Anemia OCD</a:t>
            </a:r>
            <a:br>
              <a:rPr lang="en-US" altLang="en-US" sz="2800" u="sng" dirty="0" smtClean="0">
                <a:latin typeface="Copperplate Gothic Light" pitchFamily="34" charset="0"/>
              </a:rPr>
            </a:br>
            <a:r>
              <a:rPr lang="en-US" altLang="en-US" sz="2800" dirty="0" smtClean="0">
                <a:latin typeface="Copperplate Gothic Light" pitchFamily="34" charset="0"/>
              </a:rPr>
              <a:t>…</a:t>
            </a:r>
            <a:r>
              <a:rPr lang="en-US" altLang="en-US" sz="2400" dirty="0" smtClean="0">
                <a:latin typeface="Corbel" pitchFamily="34" charset="0"/>
              </a:rPr>
              <a:t>Cytokine (IL-6) induced Hepcidin production</a:t>
            </a:r>
            <a:br>
              <a:rPr lang="en-US" altLang="en-US" sz="2400" dirty="0" smtClean="0">
                <a:latin typeface="Corbel" pitchFamily="34" charset="0"/>
              </a:rPr>
            </a:br>
            <a:r>
              <a:rPr lang="en-US" altLang="en-US" sz="2400" dirty="0" smtClean="0">
                <a:latin typeface="Corbel" pitchFamily="34" charset="0"/>
              </a:rPr>
              <a:t>Hepcidin binds ferroportin and induces it is internalization and degradation…so:</a:t>
            </a:r>
            <a:br>
              <a:rPr lang="en-US" altLang="en-US" sz="2400" dirty="0" smtClean="0">
                <a:latin typeface="Corbel" pitchFamily="34" charset="0"/>
              </a:rPr>
            </a:br>
            <a:r>
              <a:rPr lang="en-US" altLang="en-US" sz="2400" dirty="0" smtClean="0">
                <a:latin typeface="Corbel" pitchFamily="34" charset="0"/>
              </a:rPr>
              <a:t>Decrease RBC life span</a:t>
            </a:r>
            <a:br>
              <a:rPr lang="en-US" altLang="en-US" sz="2400" dirty="0" smtClean="0">
                <a:latin typeface="Corbel" pitchFamily="34" charset="0"/>
              </a:rPr>
            </a:br>
            <a:r>
              <a:rPr lang="en-US" altLang="en-US" sz="2400" dirty="0" smtClean="0">
                <a:latin typeface="Corbel" pitchFamily="34" charset="0"/>
              </a:rPr>
              <a:t> Decrease Iron Mobilization from stores</a:t>
            </a:r>
            <a:br>
              <a:rPr lang="en-US" altLang="en-US" sz="2400" dirty="0" smtClean="0">
                <a:latin typeface="Corbel" pitchFamily="34" charset="0"/>
              </a:rPr>
            </a:br>
            <a:r>
              <a:rPr lang="en-US" altLang="en-US" sz="2400" dirty="0" smtClean="0">
                <a:latin typeface="Corbel" pitchFamily="34" charset="0"/>
              </a:rPr>
              <a:t>  Increase iron stores</a:t>
            </a:r>
            <a:br>
              <a:rPr lang="en-US" altLang="en-US" sz="2400" dirty="0" smtClean="0">
                <a:latin typeface="Corbel" pitchFamily="34" charset="0"/>
              </a:rPr>
            </a:br>
            <a:r>
              <a:rPr lang="en-US" altLang="en-US" sz="2400" i="1" u="sng" dirty="0" smtClean="0">
                <a:latin typeface="Corbel" pitchFamily="34" charset="0"/>
              </a:rPr>
              <a:t>Lab findings</a:t>
            </a:r>
            <a:r>
              <a:rPr lang="en-US" altLang="en-US" sz="2400" dirty="0" smtClean="0">
                <a:latin typeface="Corbel" pitchFamily="34" charset="0"/>
              </a:rPr>
              <a:t>: Low iron, High Ferritin, Low Transferrin, Low TIBC</a:t>
            </a:r>
            <a:r>
              <a:rPr lang="en-US" altLang="en-US" sz="2400" dirty="0" smtClean="0">
                <a:latin typeface="Copperplate Gothic Light" pitchFamily="34" charset="0"/>
              </a:rPr>
              <a:t/>
            </a:r>
            <a:br>
              <a:rPr lang="en-US" altLang="en-US" sz="2400" dirty="0" smtClean="0">
                <a:latin typeface="Copperplate Gothic Light" pitchFamily="34" charset="0"/>
              </a:rPr>
            </a:br>
            <a:r>
              <a:rPr lang="en-US" altLang="en-US" sz="2400" dirty="0" smtClean="0">
                <a:latin typeface="Copperplate Gothic Light" pitchFamily="34" charset="0"/>
              </a:rPr>
              <a:t/>
            </a:r>
            <a:br>
              <a:rPr lang="en-US" altLang="en-US" sz="2400" dirty="0" smtClean="0">
                <a:latin typeface="Copperplate Gothic Light" pitchFamily="34" charset="0"/>
              </a:rPr>
            </a:br>
            <a:r>
              <a:rPr lang="en-US" altLang="en-US" sz="3200" u="sng" dirty="0" smtClean="0">
                <a:latin typeface="Copperplate Gothic Light" pitchFamily="34" charset="0"/>
              </a:rPr>
              <a:t>2)under-production</a:t>
            </a:r>
            <a:r>
              <a:rPr lang="en-US" altLang="en-US" sz="3200" dirty="0" smtClean="0">
                <a:latin typeface="Copperplate Gothic Light" pitchFamily="34" charset="0"/>
              </a:rPr>
              <a:t/>
            </a:r>
            <a:br>
              <a:rPr lang="en-US" altLang="en-US" sz="3200" dirty="0" smtClean="0">
                <a:latin typeface="Copperplate Gothic Light" pitchFamily="34" charset="0"/>
              </a:rPr>
            </a:br>
            <a:r>
              <a:rPr lang="en-US" altLang="en-US" sz="3200" dirty="0" smtClean="0">
                <a:latin typeface="Copperplate Gothic Light" pitchFamily="34" charset="0"/>
              </a:rPr>
              <a:t>…</a:t>
            </a:r>
            <a:r>
              <a:rPr lang="en-US" altLang="en-US" sz="2400" dirty="0" err="1" smtClean="0">
                <a:latin typeface="Corbel" pitchFamily="34" charset="0"/>
              </a:rPr>
              <a:t>Dec.Reticulocyte</a:t>
            </a:r>
            <a:r>
              <a:rPr lang="en-US" altLang="en-US" sz="2400" dirty="0" smtClean="0">
                <a:latin typeface="Corbel" pitchFamily="34" charset="0"/>
              </a:rPr>
              <a:t> count</a:t>
            </a:r>
            <a:br>
              <a:rPr lang="en-US" altLang="en-US" sz="2400" dirty="0" smtClean="0">
                <a:latin typeface="Corbel" pitchFamily="34" charset="0"/>
              </a:rPr>
            </a:br>
            <a:r>
              <a:rPr lang="en-US" altLang="en-US" sz="2400" dirty="0" smtClean="0">
                <a:latin typeface="Corbel" pitchFamily="34" charset="0"/>
              </a:rPr>
              <a:t>*Pure red cell aplasia</a:t>
            </a:r>
            <a:br>
              <a:rPr lang="en-US" altLang="en-US" sz="2400" dirty="0" smtClean="0">
                <a:latin typeface="Corbel" pitchFamily="34" charset="0"/>
              </a:rPr>
            </a:br>
            <a:r>
              <a:rPr lang="en-US" altLang="en-US" sz="2400" dirty="0" smtClean="0">
                <a:latin typeface="Corbel" pitchFamily="34" charset="0"/>
              </a:rPr>
              <a:t>*Aplastic anemia</a:t>
            </a:r>
            <a:br>
              <a:rPr lang="en-US" altLang="en-US" sz="2400" dirty="0" smtClean="0">
                <a:latin typeface="Corbel" pitchFamily="34" charset="0"/>
              </a:rPr>
            </a:br>
            <a:r>
              <a:rPr lang="en-US" altLang="en-US" sz="2400" dirty="0" smtClean="0">
                <a:latin typeface="Corbel" pitchFamily="34" charset="0"/>
              </a:rPr>
              <a:t>*</a:t>
            </a:r>
            <a:r>
              <a:rPr lang="en-US" altLang="en-US" sz="2400" dirty="0" err="1" smtClean="0">
                <a:latin typeface="Corbel" pitchFamily="34" charset="0"/>
              </a:rPr>
              <a:t>Myelophthisic</a:t>
            </a:r>
            <a:r>
              <a:rPr lang="en-US" altLang="en-US" sz="2400" dirty="0" smtClean="0">
                <a:latin typeface="Copperplate Gothic Light" pitchFamily="34" charset="0"/>
              </a:rPr>
              <a:t/>
            </a:r>
            <a:br>
              <a:rPr lang="en-US" altLang="en-US" sz="2400" dirty="0" smtClean="0">
                <a:latin typeface="Copperplate Gothic Light" pitchFamily="34" charset="0"/>
              </a:rPr>
            </a:br>
            <a:endParaRPr lang="ar-JO" altLang="en-US" sz="2400" dirty="0" smtClean="0"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62" y="412923"/>
            <a:ext cx="8623037" cy="59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b="1" dirty="0" smtClean="0">
                <a:latin typeface="Copperplate Gothic Light" pitchFamily="34" charset="0"/>
              </a:rPr>
              <a:t>Aplastic Anemia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i="1" dirty="0" smtClean="0"/>
              <a:t>Aplastic </a:t>
            </a:r>
            <a:r>
              <a:rPr lang="en-US" sz="2800" i="1" dirty="0"/>
              <a:t>anemia refers to a syndrome of chronic primary </a:t>
            </a:r>
            <a:r>
              <a:rPr lang="en-US" sz="2800" b="1" i="1" dirty="0"/>
              <a:t>hematopoietic failure </a:t>
            </a:r>
            <a:r>
              <a:rPr lang="en-US" sz="2800" i="1" dirty="0"/>
              <a:t>and attendant </a:t>
            </a:r>
            <a:r>
              <a:rPr lang="en-US" sz="2800" i="1" dirty="0" smtClean="0"/>
              <a:t> </a:t>
            </a:r>
            <a:r>
              <a:rPr lang="en-US" sz="2800" b="1" i="1" dirty="0" smtClean="0"/>
              <a:t>pancytopenia</a:t>
            </a:r>
            <a:r>
              <a:rPr lang="en-US" sz="2800" i="1" dirty="0" smtClean="0"/>
              <a:t>(anemia</a:t>
            </a:r>
            <a:r>
              <a:rPr lang="en-US" sz="2800" i="1" dirty="0"/>
              <a:t>, neutropenia, and </a:t>
            </a:r>
            <a:r>
              <a:rPr lang="en-US" sz="2800" i="1" dirty="0" smtClean="0"/>
              <a:t>thrombocytopenia)</a:t>
            </a:r>
            <a:r>
              <a:rPr lang="en-US" sz="2800" dirty="0" smtClean="0">
                <a:latin typeface="Corbel" pitchFamily="34" charset="0"/>
              </a:rPr>
              <a:t>, that is </a:t>
            </a:r>
            <a:r>
              <a:rPr lang="en-US" altLang="en-US" sz="2800" dirty="0" smtClean="0">
                <a:latin typeface="Corbel" pitchFamily="34" charset="0"/>
              </a:rPr>
              <a:t>secondary </a:t>
            </a:r>
            <a:r>
              <a:rPr lang="en-US" altLang="en-US" sz="2800" dirty="0" smtClean="0">
                <a:latin typeface="Corbel" pitchFamily="34" charset="0"/>
              </a:rPr>
              <a:t>to suppression of multipotent myeloid stem cells.</a:t>
            </a:r>
          </a:p>
          <a:p>
            <a:pPr eaLnBrk="1" hangingPunct="1"/>
            <a:r>
              <a:rPr lang="en-US" altLang="en-US" sz="2800" dirty="0" smtClean="0">
                <a:latin typeface="Corbel" pitchFamily="34" charset="0"/>
              </a:rPr>
              <a:t>Idiopathic</a:t>
            </a:r>
          </a:p>
          <a:p>
            <a:pPr eaLnBrk="1" hangingPunct="1"/>
            <a:r>
              <a:rPr lang="en-US" altLang="en-US" sz="2800" dirty="0" smtClean="0">
                <a:latin typeface="Corbel" pitchFamily="34" charset="0"/>
              </a:rPr>
              <a:t>Secondary:</a:t>
            </a:r>
          </a:p>
          <a:p>
            <a:pPr>
              <a:buNone/>
            </a:pPr>
            <a:r>
              <a:rPr lang="en-US" altLang="en-US" sz="2800" dirty="0" smtClean="0">
                <a:latin typeface="Corbel" pitchFamily="34" charset="0"/>
              </a:rPr>
              <a:t>* Idiosyncratic</a:t>
            </a:r>
          </a:p>
          <a:p>
            <a:pPr>
              <a:buNone/>
            </a:pPr>
            <a:r>
              <a:rPr lang="en-US" altLang="en-US" sz="2800" dirty="0" smtClean="0">
                <a:latin typeface="Corbel" pitchFamily="34" charset="0"/>
              </a:rPr>
              <a:t>* Predictable, reversible, dose dependent :</a:t>
            </a:r>
          </a:p>
          <a:p>
            <a:pPr eaLnBrk="1" hangingPunct="1">
              <a:buNone/>
            </a:pPr>
            <a:r>
              <a:rPr lang="en-US" altLang="en-US" sz="2800" dirty="0" smtClean="0">
                <a:latin typeface="Corbel" pitchFamily="34" charset="0"/>
              </a:rPr>
              <a:t>  </a:t>
            </a:r>
            <a:r>
              <a:rPr lang="en-US" altLang="en-US" sz="2800" dirty="0" smtClean="0">
                <a:latin typeface="Bradley Hand ITC" pitchFamily="66" charset="0"/>
              </a:rPr>
              <a:t>XRT, </a:t>
            </a:r>
            <a:r>
              <a:rPr lang="en-US" altLang="en-US" sz="2800" dirty="0" err="1" smtClean="0">
                <a:latin typeface="Bradley Hand ITC" pitchFamily="66" charset="0"/>
              </a:rPr>
              <a:t>myelotoxic</a:t>
            </a:r>
            <a:r>
              <a:rPr lang="en-US" altLang="en-US" sz="2800" dirty="0" smtClean="0">
                <a:latin typeface="Bradley Hand ITC" pitchFamily="66" charset="0"/>
              </a:rPr>
              <a:t> drugs, drugs, chemicals, &amp;Viral infections</a:t>
            </a:r>
          </a:p>
        </p:txBody>
      </p:sp>
    </p:spTree>
    <p:extLst>
      <p:ext uri="{BB962C8B-B14F-4D97-AF65-F5344CB8AC3E}">
        <p14:creationId xmlns:p14="http://schemas.microsoft.com/office/powerpoint/2010/main" val="109062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325"/>
            <a:ext cx="424815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08720"/>
            <a:ext cx="46085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386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features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1560" y="1412776"/>
            <a:ext cx="698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•</a:t>
            </a:r>
            <a:r>
              <a:rPr lang="en-US" sz="2800" dirty="0"/>
              <a:t>Any age with no gender predilection</a:t>
            </a:r>
          </a:p>
          <a:p>
            <a:r>
              <a:rPr lang="en-US" sz="2800" dirty="0"/>
              <a:t>•Stigmata of pancytopenia</a:t>
            </a:r>
          </a:p>
          <a:p>
            <a:r>
              <a:rPr lang="en-US" sz="2800" dirty="0"/>
              <a:t>•Normocytic and occasionally macrocytic anemia.</a:t>
            </a:r>
          </a:p>
          <a:p>
            <a:r>
              <a:rPr lang="en-US" sz="2800" dirty="0"/>
              <a:t>•No splenomegaly</a:t>
            </a:r>
          </a:p>
          <a:p>
            <a:r>
              <a:rPr lang="en-US" sz="2800" dirty="0"/>
              <a:t>•No increased reticulocyte count</a:t>
            </a:r>
          </a:p>
          <a:p>
            <a:r>
              <a:rPr lang="en-US" sz="2800" dirty="0"/>
              <a:t>•Bone marrow exam is a must for diagnosis</a:t>
            </a:r>
          </a:p>
          <a:p>
            <a:r>
              <a:rPr lang="en-US" sz="2800" dirty="0"/>
              <a:t>•Respond well to immunosuppressive therapy, BM transplantation is the treatment of choice with 5 year survival of more than 75%.</a:t>
            </a:r>
          </a:p>
        </p:txBody>
      </p:sp>
    </p:spTree>
    <p:extLst>
      <p:ext uri="{BB962C8B-B14F-4D97-AF65-F5344CB8AC3E}">
        <p14:creationId xmlns:p14="http://schemas.microsoft.com/office/powerpoint/2010/main" val="332356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athy.med.nagoya-u.ac.jp/atlas/img/t4/img0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229600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5943600"/>
            <a:ext cx="1676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pathy.med.nagoya-u.ac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947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01871-013-f02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6435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4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•Iron deficiency can result from 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1) dietary 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2) impaired absorption,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3) increased requirement,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4) chronic blood loss.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1-Iron </a:t>
            </a:r>
            <a:r>
              <a:rPr lang="en-US" dirty="0"/>
              <a:t>deficiency anemia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01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593771"/>
            <a:ext cx="62464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•</a:t>
            </a:r>
            <a:r>
              <a:rPr lang="en-US" sz="2800" dirty="0"/>
              <a:t>Multiple etiologies:</a:t>
            </a:r>
          </a:p>
          <a:p>
            <a:r>
              <a:rPr lang="en-US" sz="2800" dirty="0"/>
              <a:t>•Iron deficiency is the most common</a:t>
            </a:r>
          </a:p>
          <a:p>
            <a:r>
              <a:rPr lang="en-US" sz="2800" dirty="0"/>
              <a:t>•</a:t>
            </a:r>
            <a:r>
              <a:rPr lang="en-US" sz="2800" dirty="0" err="1"/>
              <a:t>Hypersplenism</a:t>
            </a:r>
            <a:endParaRPr lang="en-US" sz="2800" dirty="0"/>
          </a:p>
          <a:p>
            <a:r>
              <a:rPr lang="en-US" sz="2800" dirty="0"/>
              <a:t>•Therapy related hemolytic anemia and suppression of EPO receptor</a:t>
            </a:r>
          </a:p>
          <a:p>
            <a:r>
              <a:rPr lang="en-US" sz="2800" dirty="0"/>
              <a:t>•Alcoholic-cirrhosis-induced </a:t>
            </a:r>
            <a:r>
              <a:rPr lang="en-US" sz="2800" dirty="0" err="1"/>
              <a:t>folate</a:t>
            </a:r>
            <a:r>
              <a:rPr lang="en-US" sz="2800" dirty="0"/>
              <a:t> deficiency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475347"/>
            <a:ext cx="6534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pperplate Gothic Light" pitchFamily="34" charset="0"/>
                <a:ea typeface="+mj-ea"/>
                <a:cs typeface="+mj-cs"/>
              </a:rPr>
              <a:t>5- Anemia</a:t>
            </a:r>
            <a:r>
              <a:rPr lang="en-US" dirty="0" smtClean="0"/>
              <a:t> </a:t>
            </a:r>
            <a:r>
              <a:rPr lang="en-US" sz="3200" b="1" dirty="0">
                <a:latin typeface="Copperplate Gothic Light" pitchFamily="34" charset="0"/>
                <a:ea typeface="+mj-ea"/>
                <a:cs typeface="+mj-cs"/>
              </a:rPr>
              <a:t>in liver disease</a:t>
            </a:r>
          </a:p>
        </p:txBody>
      </p:sp>
    </p:spTree>
    <p:extLst>
      <p:ext uri="{BB962C8B-B14F-4D97-AF65-F5344CB8AC3E}">
        <p14:creationId xmlns:p14="http://schemas.microsoft.com/office/powerpoint/2010/main" val="2549137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60648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pperplate Gothic Light" pitchFamily="34" charset="0"/>
                <a:ea typeface="+mj-ea"/>
                <a:cs typeface="+mj-cs"/>
              </a:rPr>
              <a:t>6-Anemia</a:t>
            </a:r>
            <a:r>
              <a:rPr lang="en-US" dirty="0" smtClean="0"/>
              <a:t> </a:t>
            </a:r>
            <a:r>
              <a:rPr lang="en-US" sz="3200" b="1" dirty="0">
                <a:latin typeface="Copperplate Gothic Light" pitchFamily="34" charset="0"/>
                <a:ea typeface="+mj-ea"/>
                <a:cs typeface="+mj-cs"/>
              </a:rPr>
              <a:t>of renal </a:t>
            </a:r>
            <a:r>
              <a:rPr lang="en-US" sz="3200" b="1" dirty="0" smtClean="0">
                <a:latin typeface="Copperplate Gothic Light" pitchFamily="34" charset="0"/>
                <a:ea typeface="+mj-ea"/>
                <a:cs typeface="+mj-cs"/>
              </a:rPr>
              <a:t>disease</a:t>
            </a:r>
          </a:p>
          <a:p>
            <a:endParaRPr lang="en-US" sz="3200" b="1" dirty="0">
              <a:latin typeface="Copperplate Gothic Light" pitchFamily="34" charset="0"/>
              <a:ea typeface="+mj-ea"/>
              <a:cs typeface="+mj-cs"/>
            </a:endParaRPr>
          </a:p>
          <a:p>
            <a:endParaRPr lang="en-US" sz="3200" b="1" dirty="0" smtClean="0">
              <a:latin typeface="Copperplate Gothic Light" pitchFamily="34" charset="0"/>
              <a:ea typeface="+mj-ea"/>
              <a:cs typeface="+mj-cs"/>
            </a:endParaRPr>
          </a:p>
          <a:p>
            <a:r>
              <a:rPr lang="en-US" sz="3200" dirty="0" smtClean="0"/>
              <a:t>• Related </a:t>
            </a:r>
            <a:r>
              <a:rPr lang="en-US" sz="3200" dirty="0"/>
              <a:t>to decrease EPO production by the damaged kidney.</a:t>
            </a:r>
          </a:p>
          <a:p>
            <a:r>
              <a:rPr lang="en-US" sz="3200" dirty="0"/>
              <a:t>•High levels of inflammatory cytokines</a:t>
            </a:r>
          </a:p>
          <a:p>
            <a:r>
              <a:rPr lang="en-US" sz="3200" dirty="0"/>
              <a:t>•Hemolysis</a:t>
            </a:r>
          </a:p>
          <a:p>
            <a:r>
              <a:rPr lang="en-US" sz="3200" dirty="0"/>
              <a:t>•Chronic bleeding</a:t>
            </a:r>
          </a:p>
          <a:p>
            <a:r>
              <a:rPr lang="en-US" sz="3200" dirty="0"/>
              <a:t>•</a:t>
            </a:r>
            <a:r>
              <a:rPr lang="en-US" sz="3200" dirty="0" err="1"/>
              <a:t>Folate</a:t>
            </a:r>
            <a:r>
              <a:rPr lang="en-US" sz="3200" dirty="0"/>
              <a:t> deficiency in patients on dialysis.</a:t>
            </a:r>
          </a:p>
        </p:txBody>
      </p:sp>
    </p:spTree>
    <p:extLst>
      <p:ext uri="{BB962C8B-B14F-4D97-AF65-F5344CB8AC3E}">
        <p14:creationId xmlns:p14="http://schemas.microsoft.com/office/powerpoint/2010/main" val="2465833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166842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Extensive </a:t>
            </a:r>
            <a:r>
              <a:rPr lang="en-US" sz="3200" dirty="0"/>
              <a:t>infiltration of the marrow by tumors or other lesions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/>
              <a:t>•Metastatic cancer (lung, breast, prostate)</a:t>
            </a:r>
          </a:p>
          <a:p>
            <a:r>
              <a:rPr lang="en-US" sz="3200" dirty="0"/>
              <a:t>•Tuberculosis</a:t>
            </a:r>
          </a:p>
          <a:p>
            <a:r>
              <a:rPr lang="en-US" sz="3200" dirty="0"/>
              <a:t>•Lipid storage disorders</a:t>
            </a:r>
          </a:p>
          <a:p>
            <a:r>
              <a:rPr lang="en-US" sz="3200" dirty="0"/>
              <a:t>•</a:t>
            </a:r>
            <a:r>
              <a:rPr lang="en-US" sz="3200" dirty="0" err="1"/>
              <a:t>Osteoscelrosis</a:t>
            </a:r>
            <a:endParaRPr lang="en-US" sz="3200" dirty="0"/>
          </a:p>
          <a:p>
            <a:r>
              <a:rPr lang="en-US" sz="3200" dirty="0"/>
              <a:t>•</a:t>
            </a:r>
            <a:r>
              <a:rPr lang="en-US" sz="3200" dirty="0" err="1"/>
              <a:t>Leukoerythroblasticreaction</a:t>
            </a:r>
            <a:r>
              <a:rPr lang="en-US" sz="3200" dirty="0"/>
              <a:t> on peripheral blood.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26064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opperplate Gothic Light" pitchFamily="34" charset="0"/>
                <a:ea typeface="+mj-ea"/>
                <a:cs typeface="+mj-cs"/>
              </a:rPr>
              <a:t>Myelophthisic</a:t>
            </a:r>
            <a:r>
              <a:rPr lang="en-US" dirty="0" smtClean="0"/>
              <a:t>  </a:t>
            </a:r>
            <a:r>
              <a:rPr lang="en-US" sz="3200" b="1" dirty="0" smtClean="0">
                <a:latin typeface="Copperplate Gothic Light" pitchFamily="34" charset="0"/>
                <a:ea typeface="+mj-ea"/>
                <a:cs typeface="+mj-cs"/>
              </a:rPr>
              <a:t>anemia</a:t>
            </a:r>
            <a:endParaRPr lang="en-US" sz="3200" b="1" dirty="0">
              <a:latin typeface="Copperplate Gothic Ligh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46854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795463"/>
            <a:ext cx="56102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78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•Negative iron balance due to any reason</a:t>
            </a:r>
          </a:p>
          <a:p>
            <a:pPr marL="0" indent="0">
              <a:buNone/>
            </a:pPr>
            <a:r>
              <a:rPr lang="en-US" dirty="0"/>
              <a:t>•Compensation by storage iron</a:t>
            </a:r>
          </a:p>
          <a:p>
            <a:pPr marL="0" indent="0">
              <a:buNone/>
            </a:pPr>
            <a:r>
              <a:rPr lang="en-US" dirty="0"/>
              <a:t>•Progressive deficiency until complete depletion</a:t>
            </a:r>
          </a:p>
          <a:p>
            <a:pPr marL="0" indent="0">
              <a:buNone/>
            </a:pPr>
            <a:r>
              <a:rPr lang="en-US" dirty="0"/>
              <a:t>•Anemia develops accompanied by low ferritin and low transferrin saturation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8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404664"/>
            <a:ext cx="604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/>
              <a:t>morphology</a:t>
            </a:r>
            <a:endParaRPr lang="en-US" sz="6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652588"/>
            <a:ext cx="65246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635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52" y="609600"/>
            <a:ext cx="8405048" cy="588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0308" y="1484784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•</a:t>
            </a:r>
            <a:r>
              <a:rPr lang="en-US" sz="2800" dirty="0"/>
              <a:t>Low hemoglobin and hematocrit</a:t>
            </a:r>
          </a:p>
          <a:p>
            <a:r>
              <a:rPr lang="en-US" sz="2800" dirty="0"/>
              <a:t>•Low MCV</a:t>
            </a:r>
          </a:p>
          <a:p>
            <a:r>
              <a:rPr lang="en-US" sz="2800" dirty="0"/>
              <a:t>•Low MCH</a:t>
            </a:r>
          </a:p>
          <a:p>
            <a:r>
              <a:rPr lang="en-US" sz="2800" dirty="0"/>
              <a:t>•Low iron levels</a:t>
            </a:r>
          </a:p>
          <a:p>
            <a:r>
              <a:rPr lang="en-US" sz="2800" dirty="0"/>
              <a:t>•Low ferritin</a:t>
            </a:r>
          </a:p>
          <a:p>
            <a:r>
              <a:rPr lang="en-US" sz="2800" dirty="0"/>
              <a:t>•</a:t>
            </a:r>
            <a:r>
              <a:rPr lang="en-US" sz="2800" b="1" dirty="0">
                <a:solidFill>
                  <a:srgbClr val="FF0000"/>
                </a:solidFill>
              </a:rPr>
              <a:t>High TIBC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•</a:t>
            </a:r>
            <a:r>
              <a:rPr lang="en-US" sz="2800" b="1" dirty="0">
                <a:solidFill>
                  <a:srgbClr val="FF0000"/>
                </a:solidFill>
              </a:rPr>
              <a:t>High RDW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•Low </a:t>
            </a:r>
            <a:r>
              <a:rPr lang="en-US" sz="2800" dirty="0" err="1"/>
              <a:t>hepcidin</a:t>
            </a:r>
            <a:endParaRPr lang="en-US" sz="2800" dirty="0"/>
          </a:p>
          <a:p>
            <a:r>
              <a:rPr lang="en-US" sz="2800" dirty="0"/>
              <a:t>•Low transferrin saturation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768" y="260648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Lab findings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63776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136339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•</a:t>
            </a:r>
            <a:r>
              <a:rPr lang="en-US" sz="2800" dirty="0"/>
              <a:t>Anemia of chronic disease is impaired red cell production associated with </a:t>
            </a:r>
            <a:r>
              <a:rPr lang="en-US" sz="2800" b="1" dirty="0"/>
              <a:t>chronic diseases that produce systemic inflammation </a:t>
            </a:r>
            <a:endParaRPr lang="en-US" sz="2800" b="1" dirty="0" smtClean="0"/>
          </a:p>
          <a:p>
            <a:endParaRPr lang="en-US" sz="2800" dirty="0"/>
          </a:p>
          <a:p>
            <a:r>
              <a:rPr lang="en-US" sz="2800" dirty="0"/>
              <a:t>•The most common cause of </a:t>
            </a:r>
            <a:r>
              <a:rPr lang="en-US" sz="2800" b="1" dirty="0"/>
              <a:t>anemia among </a:t>
            </a:r>
            <a:r>
              <a:rPr lang="en-US" sz="2800" b="1" dirty="0" smtClean="0"/>
              <a:t>hospitalized </a:t>
            </a:r>
            <a:r>
              <a:rPr lang="en-US" sz="2800" dirty="0" smtClean="0"/>
              <a:t>patients.</a:t>
            </a:r>
            <a:endParaRPr lang="en-US" sz="2800" dirty="0"/>
          </a:p>
          <a:p>
            <a:r>
              <a:rPr lang="en-US" sz="2800" dirty="0"/>
              <a:t>•Examples include chronic microbial inflammation, autoimmune inflammation, and malignancy.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5656" y="811450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2-Anemia </a:t>
            </a:r>
            <a:r>
              <a:rPr lang="en-US" sz="4000" dirty="0"/>
              <a:t>of chronic disease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8255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036496" cy="4824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Lab </a:t>
            </a:r>
            <a:r>
              <a:rPr lang="en-US" sz="4800" dirty="0" smtClean="0"/>
              <a:t>findings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3600" dirty="0"/>
              <a:t>• </a:t>
            </a:r>
            <a:r>
              <a:rPr lang="en-US" sz="3600" dirty="0" smtClean="0"/>
              <a:t>Low </a:t>
            </a:r>
            <a:r>
              <a:rPr lang="en-US" sz="3600" dirty="0"/>
              <a:t>HB and </a:t>
            </a:r>
            <a:r>
              <a:rPr lang="en-US" sz="3600" dirty="0" err="1"/>
              <a:t>Hct</a:t>
            </a:r>
            <a:endParaRPr lang="en-US" sz="3600" dirty="0"/>
          </a:p>
          <a:p>
            <a:r>
              <a:rPr lang="en-US" sz="3600" dirty="0"/>
              <a:t>•Can be hypochromic microcytic or </a:t>
            </a:r>
            <a:r>
              <a:rPr lang="en-US" sz="3600" dirty="0" smtClean="0"/>
              <a:t> normochromic </a:t>
            </a:r>
            <a:r>
              <a:rPr lang="en-US" sz="3600" dirty="0"/>
              <a:t>normocytic.</a:t>
            </a:r>
          </a:p>
          <a:p>
            <a:r>
              <a:rPr lang="en-US" sz="3600" dirty="0"/>
              <a:t>•High ferritin and low TIBC(exactly opposite to iron deficiency anemia)</a:t>
            </a:r>
          </a:p>
        </p:txBody>
      </p:sp>
    </p:spTree>
    <p:extLst>
      <p:ext uri="{BB962C8B-B14F-4D97-AF65-F5344CB8AC3E}">
        <p14:creationId xmlns:p14="http://schemas.microsoft.com/office/powerpoint/2010/main" val="1174556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93589A2FBBA34BA98C023B96F7816A" ma:contentTypeVersion="2" ma:contentTypeDescription="Create a new document." ma:contentTypeScope="" ma:versionID="004739662b8bf7d523f43156e6c27b62">
  <xsd:schema xmlns:xsd="http://www.w3.org/2001/XMLSchema" xmlns:xs="http://www.w3.org/2001/XMLSchema" xmlns:p="http://schemas.microsoft.com/office/2006/metadata/properties" xmlns:ns2="0c8efdef-a088-4c17-a3f9-aa421808d996" targetNamespace="http://schemas.microsoft.com/office/2006/metadata/properties" ma:root="true" ma:fieldsID="d7935b071ab6607875bd4077a99abccb" ns2:_="">
    <xsd:import namespace="0c8efdef-a088-4c17-a3f9-aa421808d9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efdef-a088-4c17-a3f9-aa421808d9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520CB7-424B-4B0E-8225-20FF99635857}"/>
</file>

<file path=customXml/itemProps2.xml><?xml version="1.0" encoding="utf-8"?>
<ds:datastoreItem xmlns:ds="http://schemas.openxmlformats.org/officeDocument/2006/customXml" ds:itemID="{BF28CEF4-D452-40D5-BC03-E847D7B1DDD0}"/>
</file>

<file path=customXml/itemProps3.xml><?xml version="1.0" encoding="utf-8"?>
<ds:datastoreItem xmlns:ds="http://schemas.openxmlformats.org/officeDocument/2006/customXml" ds:itemID="{AC128DD0-3447-4C4A-9444-A178F93BFF9F}"/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554</Words>
  <Application>Microsoft Office PowerPoint</Application>
  <PresentationFormat>On-screen Show (4:3)</PresentationFormat>
  <Paragraphs>116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  RBC disorders 2 Anemia of diminished production </vt:lpstr>
      <vt:lpstr>PowerPoint Presentation</vt:lpstr>
      <vt:lpstr>1-Iron deficiency anemia </vt:lpstr>
      <vt:lpstr>pathogenesis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3- Macrocytic Anemia: &gt; 99 fl  (B12 and/or Folate Deficiency)  *look for Reticulocyte count, if increased think of secondary macrocytosis: 1- Recent hemorrhage 2-Treated anemia 3- Hemolytic anemia  *All of the above cause Macrocytosis with Reticulocytosis</vt:lpstr>
      <vt:lpstr>PowerPoint Presentation</vt:lpstr>
      <vt:lpstr>PowerPoint Presentation</vt:lpstr>
      <vt:lpstr>PowerPoint Presentation</vt:lpstr>
      <vt:lpstr>Clinical manifestations </vt:lpstr>
      <vt:lpstr>PowerPoint Presentation</vt:lpstr>
      <vt:lpstr>PowerPoint Presentation</vt:lpstr>
      <vt:lpstr>Clinical manifestations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4-Normocytic/Normochromic 1)Anemia OCD …Cytokine (IL-6) induced Hepcidin production Hepcidin binds ferroportin and induces it is internalization and degradation…so: Decrease RBC life span  Decrease Iron Mobilization from stores   Increase iron stores Lab findings: Low iron, High Ferritin, Low Transferrin, Low TIBC  2)under-production …Dec.Reticulocyte count *Pure red cell aplasia *Aplastic anemia *Myelophthisic </vt:lpstr>
      <vt:lpstr>PowerPoint Presentation</vt:lpstr>
      <vt:lpstr>Aplastic Anemia</vt:lpstr>
      <vt:lpstr>PowerPoint Presentation</vt:lpstr>
      <vt:lpstr>Clinical features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7</cp:revision>
  <dcterms:created xsi:type="dcterms:W3CDTF">2021-03-22T10:55:23Z</dcterms:created>
  <dcterms:modified xsi:type="dcterms:W3CDTF">2021-03-22T23:35:43Z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0x0101001293589A2FBBA34BA98C023B96F7816A</vt:lpwstr>
  </property>
</Properties>
</file>