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E0B5C-00EC-486F-A7C8-94737A47E7F5}"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DE782-CB78-48C6-BE5A-E55A96978A64}" type="slidenum">
              <a:rPr lang="en-US" smtClean="0"/>
              <a:t>‹#›</a:t>
            </a:fld>
            <a:endParaRPr lang="en-US"/>
          </a:p>
        </p:txBody>
      </p:sp>
    </p:spTree>
    <p:extLst>
      <p:ext uri="{BB962C8B-B14F-4D97-AF65-F5344CB8AC3E}">
        <p14:creationId xmlns:p14="http://schemas.microsoft.com/office/powerpoint/2010/main" val="226811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Sigmoid</a:t>
            </a:r>
            <a:r>
              <a:rPr lang="en-US" baseline="0" dirty="0" smtClean="0"/>
              <a:t> mobilization. The fusion line is identified and dissected to </a:t>
            </a:r>
            <a:r>
              <a:rPr lang="en-US" baseline="0" dirty="0" err="1" smtClean="0"/>
              <a:t>mobilise</a:t>
            </a:r>
            <a:r>
              <a:rPr lang="en-US" baseline="0" dirty="0" smtClean="0"/>
              <a:t> the sigmoid colon.</a:t>
            </a:r>
            <a:endParaRPr lang="en-US" dirty="0"/>
          </a:p>
        </p:txBody>
      </p:sp>
      <p:sp>
        <p:nvSpPr>
          <p:cNvPr id="4" name="Slide Number Placeholder 3"/>
          <p:cNvSpPr>
            <a:spLocks noGrp="1"/>
          </p:cNvSpPr>
          <p:nvPr>
            <p:ph type="sldNum" sz="quarter" idx="10"/>
          </p:nvPr>
        </p:nvSpPr>
        <p:spPr/>
        <p:txBody>
          <a:bodyPr/>
          <a:lstStyle/>
          <a:p>
            <a:fld id="{19FDE782-CB78-48C6-BE5A-E55A96978A64}" type="slidenum">
              <a:rPr lang="en-US" smtClean="0"/>
              <a:t>11</a:t>
            </a:fld>
            <a:endParaRPr lang="en-US"/>
          </a:p>
        </p:txBody>
      </p:sp>
    </p:spTree>
    <p:extLst>
      <p:ext uri="{BB962C8B-B14F-4D97-AF65-F5344CB8AC3E}">
        <p14:creationId xmlns:p14="http://schemas.microsoft.com/office/powerpoint/2010/main" val="344330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Mobilisation</a:t>
            </a:r>
            <a:r>
              <a:rPr lang="en-US" dirty="0" smtClean="0"/>
              <a:t> of the left ovary. In this case, the adherent left ovary is separated</a:t>
            </a:r>
            <a:r>
              <a:rPr lang="en-US" baseline="0" dirty="0" smtClean="0"/>
              <a:t> from the pelvic sidewall, posterior aspect of the uterus and </a:t>
            </a:r>
            <a:r>
              <a:rPr lang="en-US" baseline="0" dirty="0" err="1" smtClean="0"/>
              <a:t>endometriotic</a:t>
            </a:r>
            <a:r>
              <a:rPr lang="en-US" baseline="0" dirty="0" smtClean="0"/>
              <a:t> nodule.</a:t>
            </a:r>
            <a:endParaRPr lang="en-US" dirty="0"/>
          </a:p>
        </p:txBody>
      </p:sp>
      <p:sp>
        <p:nvSpPr>
          <p:cNvPr id="4" name="Slide Number Placeholder 3"/>
          <p:cNvSpPr>
            <a:spLocks noGrp="1"/>
          </p:cNvSpPr>
          <p:nvPr>
            <p:ph type="sldNum" sz="quarter" idx="10"/>
          </p:nvPr>
        </p:nvSpPr>
        <p:spPr/>
        <p:txBody>
          <a:bodyPr/>
          <a:lstStyle/>
          <a:p>
            <a:fld id="{19FDE782-CB78-48C6-BE5A-E55A96978A64}" type="slidenum">
              <a:rPr lang="en-US" smtClean="0"/>
              <a:t>13</a:t>
            </a:fld>
            <a:endParaRPr lang="en-US"/>
          </a:p>
        </p:txBody>
      </p:sp>
    </p:spTree>
    <p:extLst>
      <p:ext uri="{BB962C8B-B14F-4D97-AF65-F5344CB8AC3E}">
        <p14:creationId xmlns:p14="http://schemas.microsoft.com/office/powerpoint/2010/main" val="312553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Uterine suspention .  top:introduction of the uterine suspention suture   -bottom :uterine suspention once the suture is brought under extracorporeal tension.</a:t>
            </a:r>
          </a:p>
        </p:txBody>
      </p:sp>
      <p:sp>
        <p:nvSpPr>
          <p:cNvPr id="4" name="Slide Number Placeholder 3"/>
          <p:cNvSpPr>
            <a:spLocks noGrp="1"/>
          </p:cNvSpPr>
          <p:nvPr>
            <p:ph type="sldNum" sz="quarter" idx="5"/>
          </p:nvPr>
        </p:nvSpPr>
        <p:spPr/>
        <p:txBody>
          <a:bodyPr/>
          <a:lstStyle/>
          <a:p>
            <a:fld id="{B58B74E8-F746-4E8C-BD16-FDCF7D8BE9D1}"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6533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DIssection of pararectal space .,the pararectal space is entered by using blunt or sharp dissection </a:t>
            </a:r>
          </a:p>
        </p:txBody>
      </p:sp>
      <p:sp>
        <p:nvSpPr>
          <p:cNvPr id="4" name="Slide Number Placeholder 3"/>
          <p:cNvSpPr>
            <a:spLocks noGrp="1"/>
          </p:cNvSpPr>
          <p:nvPr>
            <p:ph type="sldNum" sz="quarter" idx="5"/>
          </p:nvPr>
        </p:nvSpPr>
        <p:spPr/>
        <p:txBody>
          <a:bodyPr/>
          <a:lstStyle/>
          <a:p>
            <a:fld id="{B58B74E8-F746-4E8C-BD16-FDCF7D8BE9D1}"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0854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Rectovaginal space dissection </a:t>
            </a:r>
          </a:p>
        </p:txBody>
      </p:sp>
      <p:sp>
        <p:nvSpPr>
          <p:cNvPr id="4" name="Slide Number Placeholder 3"/>
          <p:cNvSpPr>
            <a:spLocks noGrp="1"/>
          </p:cNvSpPr>
          <p:nvPr>
            <p:ph type="sldNum" sz="quarter" idx="5"/>
          </p:nvPr>
        </p:nvSpPr>
        <p:spPr/>
        <p:txBody>
          <a:bodyPr/>
          <a:lstStyle/>
          <a:p>
            <a:fld id="{B58B74E8-F746-4E8C-BD16-FDCF7D8BE9D1}"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9757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Butterfly area "prior to excision" ,note complete suspention of uterus and ovaries</a:t>
            </a:r>
          </a:p>
        </p:txBody>
      </p:sp>
      <p:sp>
        <p:nvSpPr>
          <p:cNvPr id="4" name="Slide Number Placeholder 3"/>
          <p:cNvSpPr>
            <a:spLocks noGrp="1"/>
          </p:cNvSpPr>
          <p:nvPr>
            <p:ph type="sldNum" sz="quarter" idx="5"/>
          </p:nvPr>
        </p:nvSpPr>
        <p:spPr/>
        <p:txBody>
          <a:bodyPr/>
          <a:lstStyle/>
          <a:p>
            <a:fld id="{B58B74E8-F746-4E8C-BD16-FDCF7D8BE9D1}"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6959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Excision of endometriosis. Above: full-thickness rectal nodule and surrounding anatomy prior to excision. Below: appearances following</a:t>
            </a:r>
          </a:p>
          <a:p>
            <a:r>
              <a:rPr lang="en-US"/>
              <a:t>excision and bowel resection. Abbreviations: Rt Ureter = right ureter; Rt Hypogastric nerve = right hypogastric nerve; Lt Ureter = left ureter.</a:t>
            </a:r>
          </a:p>
          <a:p>
            <a:endParaRPr lang="en-US" dirty="0">
              <a:cs typeface="Calibri"/>
            </a:endParaRPr>
          </a:p>
        </p:txBody>
      </p:sp>
      <p:sp>
        <p:nvSpPr>
          <p:cNvPr id="4" name="Slide Number Placeholder 3"/>
          <p:cNvSpPr>
            <a:spLocks noGrp="1"/>
          </p:cNvSpPr>
          <p:nvPr>
            <p:ph type="sldNum" sz="quarter" idx="5"/>
          </p:nvPr>
        </p:nvSpPr>
        <p:spPr/>
        <p:txBody>
          <a:bodyPr/>
          <a:lstStyle/>
          <a:p>
            <a:fld id="{B58B74E8-F746-4E8C-BD16-FDCF7D8BE9D1}"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3568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FAFB3-CC85-4C93-978E-AB1337E7D2B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429398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FAFB3-CC85-4C93-978E-AB1337E7D2B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164860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FAFB3-CC85-4C93-978E-AB1337E7D2B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49911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1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6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01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83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24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57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73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79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FAFB3-CC85-4C93-978E-AB1337E7D2B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413148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0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822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1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FAFB3-CC85-4C93-978E-AB1337E7D2BF}"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338880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FAFB3-CC85-4C93-978E-AB1337E7D2B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215642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FAFB3-CC85-4C93-978E-AB1337E7D2BF}"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339300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FAFB3-CC85-4C93-978E-AB1337E7D2BF}"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133786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FAFB3-CC85-4C93-978E-AB1337E7D2BF}"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376913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FAFB3-CC85-4C93-978E-AB1337E7D2B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227694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FAFB3-CC85-4C93-978E-AB1337E7D2BF}"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868D1-C8D2-4D6C-920B-BAE35024C84C}" type="slidenum">
              <a:rPr lang="en-US" smtClean="0"/>
              <a:t>‹#›</a:t>
            </a:fld>
            <a:endParaRPr lang="en-US"/>
          </a:p>
        </p:txBody>
      </p:sp>
    </p:spTree>
    <p:extLst>
      <p:ext uri="{BB962C8B-B14F-4D97-AF65-F5344CB8AC3E}">
        <p14:creationId xmlns:p14="http://schemas.microsoft.com/office/powerpoint/2010/main" val="253517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FAFB3-CC85-4C93-978E-AB1337E7D2BF}" type="datetimeFigureOut">
              <a:rPr lang="en-US" smtClean="0"/>
              <a:t>11/17/2021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868D1-C8D2-4D6C-920B-BAE35024C84C}" type="slidenum">
              <a:rPr lang="en-US" smtClean="0"/>
              <a:t>‹#›</a:t>
            </a:fld>
            <a:endParaRPr lang="en-US"/>
          </a:p>
        </p:txBody>
      </p:sp>
    </p:spTree>
    <p:extLst>
      <p:ext uri="{BB962C8B-B14F-4D97-AF65-F5344CB8AC3E}">
        <p14:creationId xmlns:p14="http://schemas.microsoft.com/office/powerpoint/2010/main" val="405338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4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Excision of endometriosis</a:t>
            </a:r>
            <a:endParaRPr lang="en-US" dirty="0"/>
          </a:p>
        </p:txBody>
      </p:sp>
      <p:sp>
        <p:nvSpPr>
          <p:cNvPr id="3" name="Subtitle 2"/>
          <p:cNvSpPr>
            <a:spLocks noGrp="1"/>
          </p:cNvSpPr>
          <p:nvPr>
            <p:ph type="subTitle" idx="1"/>
          </p:nvPr>
        </p:nvSpPr>
        <p:spPr/>
        <p:txBody>
          <a:bodyPr/>
          <a:lstStyle/>
          <a:p>
            <a:r>
              <a:rPr lang="en-US" dirty="0" smtClean="0"/>
              <a:t>Prepared by: Ghazi </a:t>
            </a:r>
            <a:r>
              <a:rPr lang="en-US" dirty="0" err="1" smtClean="0"/>
              <a:t>Jadeed</a:t>
            </a:r>
            <a:r>
              <a:rPr lang="en-US" dirty="0" smtClean="0"/>
              <a:t>, </a:t>
            </a:r>
            <a:r>
              <a:rPr lang="en-US" dirty="0" err="1" smtClean="0"/>
              <a:t>Anas</a:t>
            </a:r>
            <a:r>
              <a:rPr lang="en-US" dirty="0" smtClean="0"/>
              <a:t> </a:t>
            </a:r>
            <a:r>
              <a:rPr lang="en-US" dirty="0" err="1" smtClean="0"/>
              <a:t>Khamaiseh</a:t>
            </a:r>
            <a:endParaRPr lang="en-US" dirty="0" smtClean="0"/>
          </a:p>
          <a:p>
            <a:r>
              <a:rPr lang="en-US" dirty="0" smtClean="0"/>
              <a:t>Supervised by: Dr. </a:t>
            </a:r>
            <a:r>
              <a:rPr lang="en-US" dirty="0" err="1" smtClean="0"/>
              <a:t>Alaa</a:t>
            </a:r>
            <a:r>
              <a:rPr lang="en-US" dirty="0" smtClean="0"/>
              <a:t> </a:t>
            </a:r>
            <a:r>
              <a:rPr lang="en-US" dirty="0" err="1" smtClean="0"/>
              <a:t>Owais</a:t>
            </a:r>
            <a:endParaRPr lang="en-US" dirty="0"/>
          </a:p>
        </p:txBody>
      </p:sp>
    </p:spTree>
    <p:extLst>
      <p:ext uri="{BB962C8B-B14F-4D97-AF65-F5344CB8AC3E}">
        <p14:creationId xmlns:p14="http://schemas.microsoft.com/office/powerpoint/2010/main" val="36901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 Survey/sigmoid </a:t>
            </a:r>
            <a:r>
              <a:rPr lang="en-US" b="1" dirty="0" err="1" smtClean="0"/>
              <a:t>mobilisation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t>Once pneumoperitoneum and access via umbilical, suprapubic and two lateral ports have been established, a thorough 360-degree survey is performed.</a:t>
            </a:r>
          </a:p>
          <a:p>
            <a:r>
              <a:rPr lang="en-US" dirty="0" smtClean="0"/>
              <a:t> A suitable starting point to consider is </a:t>
            </a:r>
            <a:r>
              <a:rPr lang="en-US" dirty="0" err="1" smtClean="0"/>
              <a:t>mobilisation</a:t>
            </a:r>
            <a:r>
              <a:rPr lang="en-US" dirty="0" smtClean="0"/>
              <a:t> of the sigmoid colon. This frees the bowel from the sidewall, allowing it to be manipulated more readily. It will also facilitate left ureterolysis. Gentle traction towards the midline is applied to the sigmoid colon, often by lying an open atraumatic grasper over the bowel. The fusion line that is subsequently revealed between the peritoneum of the sigmoid and the peritoneum (also known as ‘</a:t>
            </a:r>
            <a:r>
              <a:rPr lang="en-US" b="1" dirty="0" smtClean="0">
                <a:solidFill>
                  <a:srgbClr val="FF0000"/>
                </a:solidFill>
              </a:rPr>
              <a:t>the white line of </a:t>
            </a:r>
            <a:r>
              <a:rPr lang="en-US" b="1" dirty="0" err="1" smtClean="0">
                <a:solidFill>
                  <a:srgbClr val="FF0000"/>
                </a:solidFill>
              </a:rPr>
              <a:t>Toldt</a:t>
            </a:r>
            <a:r>
              <a:rPr lang="en-US" dirty="0" smtClean="0"/>
              <a:t>’) can be cut just medial to the peritoneum. </a:t>
            </a:r>
            <a:endParaRPr lang="en-US" dirty="0"/>
          </a:p>
        </p:txBody>
      </p:sp>
    </p:spTree>
    <p:extLst>
      <p:ext uri="{BB962C8B-B14F-4D97-AF65-F5344CB8AC3E}">
        <p14:creationId xmlns:p14="http://schemas.microsoft.com/office/powerpoint/2010/main" val="210650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2" y="-64008"/>
            <a:ext cx="11484863" cy="6922008"/>
          </a:xfrm>
          <a:prstGeom prst="rect">
            <a:avLst/>
          </a:prstGeom>
        </p:spPr>
      </p:pic>
    </p:spTree>
    <p:extLst>
      <p:ext uri="{BB962C8B-B14F-4D97-AF65-F5344CB8AC3E}">
        <p14:creationId xmlns:p14="http://schemas.microsoft.com/office/powerpoint/2010/main" val="3471629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 Ovarian </a:t>
            </a:r>
            <a:r>
              <a:rPr lang="en-US" b="1" dirty="0" err="1" smtClean="0"/>
              <a:t>mobilisation</a:t>
            </a:r>
            <a:endParaRPr lang="en-US" b="1" dirty="0"/>
          </a:p>
        </p:txBody>
      </p:sp>
      <p:sp>
        <p:nvSpPr>
          <p:cNvPr id="3" name="Content Placeholder 2"/>
          <p:cNvSpPr>
            <a:spLocks noGrp="1"/>
          </p:cNvSpPr>
          <p:nvPr>
            <p:ph idx="1"/>
          </p:nvPr>
        </p:nvSpPr>
        <p:spPr/>
        <p:txBody>
          <a:bodyPr/>
          <a:lstStyle/>
          <a:p>
            <a:r>
              <a:rPr lang="en-US" dirty="0" smtClean="0"/>
              <a:t>In advanced endometriosis, the ovaries may be adherent to the uterus, pelvic sidewall, bowel, or to each other (often with associated </a:t>
            </a:r>
            <a:r>
              <a:rPr lang="en-US" dirty="0" err="1" smtClean="0"/>
              <a:t>endometriomas</a:t>
            </a:r>
            <a:r>
              <a:rPr lang="en-US" dirty="0" smtClean="0"/>
              <a:t>). </a:t>
            </a:r>
          </a:p>
          <a:p>
            <a:r>
              <a:rPr lang="en-US" dirty="0" smtClean="0"/>
              <a:t>A combination of traction and blunt/sharp dissection can be used to </a:t>
            </a:r>
            <a:r>
              <a:rPr lang="en-US" dirty="0" err="1" smtClean="0"/>
              <a:t>mobilise</a:t>
            </a:r>
            <a:r>
              <a:rPr lang="en-US" dirty="0" smtClean="0"/>
              <a:t> the ovaries. The intention here is to free the ovaries from associated adhesions so they can be </a:t>
            </a:r>
            <a:r>
              <a:rPr lang="en-US" dirty="0" err="1" smtClean="0"/>
              <a:t>mobilised</a:t>
            </a:r>
            <a:r>
              <a:rPr lang="en-US" dirty="0" smtClean="0"/>
              <a:t> for suspension. It also ensures that any disease hidden under the ovaries can be accessed and excised.</a:t>
            </a:r>
            <a:endParaRPr lang="en-US" dirty="0"/>
          </a:p>
        </p:txBody>
      </p:sp>
    </p:spTree>
    <p:extLst>
      <p:ext uri="{BB962C8B-B14F-4D97-AF65-F5344CB8AC3E}">
        <p14:creationId xmlns:p14="http://schemas.microsoft.com/office/powerpoint/2010/main" val="288361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297"/>
            <a:ext cx="11658600" cy="6775703"/>
          </a:xfrm>
          <a:prstGeom prst="rect">
            <a:avLst/>
          </a:prstGeom>
        </p:spPr>
      </p:pic>
    </p:spTree>
    <p:extLst>
      <p:ext uri="{BB962C8B-B14F-4D97-AF65-F5344CB8AC3E}">
        <p14:creationId xmlns:p14="http://schemas.microsoft.com/office/powerpoint/2010/main" val="3072110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FD2A0A-1DCD-42DB-8759-6550F8C3AA4E}"/>
              </a:ext>
            </a:extLst>
          </p:cNvPr>
          <p:cNvSpPr>
            <a:spLocks noGrp="1"/>
          </p:cNvSpPr>
          <p:nvPr>
            <p:ph type="title"/>
          </p:nvPr>
        </p:nvSpPr>
        <p:spPr/>
        <p:txBody>
          <a:bodyPr/>
          <a:lstStyle/>
          <a:p>
            <a:r>
              <a:rPr lang="en-US" b="1" i="1" u="sng" dirty="0">
                <a:cs typeface="Calibri Light"/>
              </a:rPr>
              <a:t>Suspension of ovaries /uterus</a:t>
            </a:r>
            <a:r>
              <a:rPr lang="en-US" dirty="0">
                <a:cs typeface="Calibri Light"/>
              </a:rPr>
              <a:t> </a:t>
            </a:r>
            <a:endParaRPr lang="en-US" dirty="0"/>
          </a:p>
        </p:txBody>
      </p:sp>
      <p:sp>
        <p:nvSpPr>
          <p:cNvPr id="3" name="Content Placeholder 2">
            <a:extLst>
              <a:ext uri="{FF2B5EF4-FFF2-40B4-BE49-F238E27FC236}">
                <a16:creationId xmlns="" xmlns:a16="http://schemas.microsoft.com/office/drawing/2014/main" id="{2B1669B7-5B41-4E82-9C21-96C7ECF5B61F}"/>
              </a:ext>
            </a:extLst>
          </p:cNvPr>
          <p:cNvSpPr>
            <a:spLocks noGrp="1"/>
          </p:cNvSpPr>
          <p:nvPr>
            <p:ph idx="1"/>
          </p:nvPr>
        </p:nvSpPr>
        <p:spPr/>
        <p:txBody>
          <a:bodyPr vert="horz" lIns="91440" tIns="45720" rIns="91440" bIns="45720" rtlCol="0" anchor="t">
            <a:normAutofit/>
          </a:bodyPr>
          <a:lstStyle/>
          <a:p>
            <a:r>
              <a:rPr lang="en-US" b="1" u="sng" dirty="0">
                <a:ea typeface="+mn-lt"/>
                <a:cs typeface="+mn-lt"/>
              </a:rPr>
              <a:t>Ovarian Suspension</a:t>
            </a:r>
            <a:endParaRPr lang="en-US" b="1" u="sng" dirty="0">
              <a:cs typeface="Calibri" panose="020F0502020204030204"/>
            </a:endParaRPr>
          </a:p>
          <a:p>
            <a:r>
              <a:rPr lang="en-US" dirty="0">
                <a:ea typeface="+mn-lt"/>
                <a:cs typeface="+mn-lt"/>
              </a:rPr>
              <a:t>We use a </a:t>
            </a:r>
            <a:r>
              <a:rPr lang="en-US" b="1" dirty="0">
                <a:ea typeface="+mn-lt"/>
                <a:cs typeface="+mn-lt"/>
              </a:rPr>
              <a:t>non-braided suture</a:t>
            </a:r>
            <a:r>
              <a:rPr lang="en-US" dirty="0">
                <a:ea typeface="+mn-lt"/>
                <a:cs typeface="+mn-lt"/>
              </a:rPr>
              <a:t> on a straight needle (</a:t>
            </a:r>
            <a:r>
              <a:rPr lang="en-US" err="1">
                <a:ea typeface="+mn-lt"/>
                <a:cs typeface="+mn-lt"/>
              </a:rPr>
              <a:t>Prolene</a:t>
            </a:r>
            <a:r>
              <a:rPr lang="en-US" dirty="0">
                <a:ea typeface="+mn-lt"/>
                <a:cs typeface="+mn-lt"/>
              </a:rPr>
              <a:t> 2-0) for ovarian suspension.</a:t>
            </a:r>
            <a:endParaRPr lang="en-US" dirty="0"/>
          </a:p>
          <a:p>
            <a:r>
              <a:rPr lang="en-US" dirty="0">
                <a:ea typeface="+mn-lt"/>
                <a:cs typeface="+mn-lt"/>
              </a:rPr>
              <a:t>The  needle is introduced just lateral to the </a:t>
            </a:r>
            <a:r>
              <a:rPr lang="en-US" b="1" dirty="0">
                <a:ea typeface="+mn-lt"/>
                <a:cs typeface="+mn-lt"/>
              </a:rPr>
              <a:t>inferior epigastric vessels</a:t>
            </a:r>
            <a:r>
              <a:rPr lang="en-US" dirty="0">
                <a:ea typeface="+mn-lt"/>
                <a:cs typeface="+mn-lt"/>
              </a:rPr>
              <a:t> and </a:t>
            </a:r>
            <a:r>
              <a:rPr lang="en-US" b="1" dirty="0">
                <a:ea typeface="+mn-lt"/>
                <a:cs typeface="+mn-lt"/>
              </a:rPr>
              <a:t>4-5 cm</a:t>
            </a:r>
            <a:r>
              <a:rPr lang="en-US" dirty="0">
                <a:ea typeface="+mn-lt"/>
                <a:cs typeface="+mn-lt"/>
              </a:rPr>
              <a:t> below the lateral operating ports. </a:t>
            </a:r>
          </a:p>
          <a:p>
            <a:r>
              <a:rPr lang="en-US" dirty="0">
                <a:ea typeface="+mn-lt"/>
                <a:cs typeface="+mn-lt"/>
              </a:rPr>
              <a:t>The needle is positioned using graspers/needle holders and passed through the ovary prior to being extruded from the abdomen </a:t>
            </a:r>
            <a:r>
              <a:rPr lang="en-US">
                <a:ea typeface="+mn-lt"/>
                <a:cs typeface="+mn-lt"/>
              </a:rPr>
              <a:t>adjacent to the insertion,The suture can be retrieved using a rectus sheath closure device.</a:t>
            </a:r>
            <a:endParaRPr lang="en-US">
              <a:cs typeface="Calibri" panose="020F0502020204030204"/>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43324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840B34-20C5-4913-818A-95A2A813B5B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CEA09BC-E147-44DA-A2AA-DEF1D8B98502}"/>
              </a:ext>
            </a:extLst>
          </p:cNvPr>
          <p:cNvSpPr>
            <a:spLocks noGrp="1"/>
          </p:cNvSpPr>
          <p:nvPr>
            <p:ph idx="1"/>
          </p:nvPr>
        </p:nvSpPr>
        <p:spPr/>
        <p:txBody>
          <a:bodyPr vert="horz" lIns="91440" tIns="45720" rIns="91440" bIns="45720" rtlCol="0" anchor="t">
            <a:normAutofit/>
          </a:bodyPr>
          <a:lstStyle/>
          <a:p>
            <a:r>
              <a:rPr lang="en-US" dirty="0">
                <a:cs typeface="Calibri"/>
              </a:rPr>
              <a:t>It is important to</a:t>
            </a:r>
            <a:r>
              <a:rPr lang="en-US" b="1" dirty="0">
                <a:cs typeface="Calibri"/>
              </a:rPr>
              <a:t> avoid vessels in the abdominal wal</a:t>
            </a:r>
            <a:r>
              <a:rPr lang="en-US" dirty="0">
                <a:cs typeface="Calibri"/>
              </a:rPr>
              <a:t>l and also </a:t>
            </a:r>
            <a:r>
              <a:rPr lang="en-US">
                <a:cs typeface="Calibri"/>
              </a:rPr>
              <a:t>visualize</a:t>
            </a:r>
            <a:r>
              <a:rPr lang="en-US" dirty="0">
                <a:cs typeface="Calibri"/>
              </a:rPr>
              <a:t> the full length of the needle at all times, as both ends can be traumatic to surrounding structures.</a:t>
            </a:r>
            <a:endParaRPr lang="en-US" dirty="0">
              <a:ea typeface="+mn-lt"/>
              <a:cs typeface="+mn-lt"/>
            </a:endParaRPr>
          </a:p>
          <a:p>
            <a:endParaRPr lang="en-US" dirty="0">
              <a:cs typeface="Calibri"/>
            </a:endParaRPr>
          </a:p>
          <a:p>
            <a:r>
              <a:rPr lang="en-US">
                <a:cs typeface="Calibri"/>
              </a:rPr>
              <a:t>We usually leave the ovarian suspension sutures in place for</a:t>
            </a:r>
            <a:r>
              <a:rPr lang="en-US" b="1" dirty="0">
                <a:cs typeface="Calibri"/>
              </a:rPr>
              <a:t> 5-7</a:t>
            </a:r>
            <a:r>
              <a:rPr lang="en-US" dirty="0">
                <a:cs typeface="Calibri"/>
              </a:rPr>
              <a:t> days in an attempt to reduce the risk of adhesions between the ovaries </a:t>
            </a:r>
            <a:r>
              <a:rPr lang="en-US">
                <a:cs typeface="Calibri"/>
              </a:rPr>
              <a:t>and pelvic sidewalls. </a:t>
            </a:r>
            <a:endParaRPr lang="en-US" dirty="0">
              <a:cs typeface="Calibri"/>
            </a:endParaRPr>
          </a:p>
          <a:p>
            <a:r>
              <a:rPr lang="en-US">
                <a:cs typeface="Calibri"/>
              </a:rPr>
              <a:t>Removal is performed in the community typically </a:t>
            </a:r>
            <a:r>
              <a:rPr lang="en-US" dirty="0">
                <a:cs typeface="Calibri"/>
              </a:rPr>
              <a:t>by the patients </a:t>
            </a:r>
            <a:r>
              <a:rPr lang="en-US" b="1" i="1" dirty="0">
                <a:cs typeface="Calibri"/>
              </a:rPr>
              <a:t>GP</a:t>
            </a:r>
            <a:r>
              <a:rPr lang="en-US" dirty="0">
                <a:cs typeface="Calibri"/>
              </a:rPr>
              <a:t> surgery.</a:t>
            </a:r>
            <a:endParaRPr lang="en-US">
              <a:ea typeface="+mn-lt"/>
              <a:cs typeface="+mn-lt"/>
            </a:endParaRPr>
          </a:p>
          <a:p>
            <a:endParaRPr lang="en-US" dirty="0">
              <a:cs typeface="Calibri"/>
            </a:endParaRPr>
          </a:p>
        </p:txBody>
      </p:sp>
    </p:spTree>
    <p:extLst>
      <p:ext uri="{BB962C8B-B14F-4D97-AF65-F5344CB8AC3E}">
        <p14:creationId xmlns:p14="http://schemas.microsoft.com/office/powerpoint/2010/main" val="2253333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DBFBC8-933C-4E0F-84D0-2A98E440167A}"/>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6FB34987-F547-4E9B-9890-356C57FF0055}"/>
              </a:ext>
            </a:extLst>
          </p:cNvPr>
          <p:cNvPicPr>
            <a:picLocks noGrp="1" noChangeAspect="1"/>
          </p:cNvPicPr>
          <p:nvPr>
            <p:ph idx="1"/>
          </p:nvPr>
        </p:nvPicPr>
        <p:blipFill>
          <a:blip r:embed="rId2"/>
          <a:stretch>
            <a:fillRect/>
          </a:stretch>
        </p:blipFill>
        <p:spPr>
          <a:xfrm>
            <a:off x="-2248" y="98642"/>
            <a:ext cx="12197711" cy="6710795"/>
          </a:xfrm>
        </p:spPr>
      </p:pic>
    </p:spTree>
    <p:extLst>
      <p:ext uri="{BB962C8B-B14F-4D97-AF65-F5344CB8AC3E}">
        <p14:creationId xmlns:p14="http://schemas.microsoft.com/office/powerpoint/2010/main" val="216298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C394F-C6BD-4CF9-A381-DBC2820EA3B1}"/>
              </a:ext>
            </a:extLst>
          </p:cNvPr>
          <p:cNvSpPr>
            <a:spLocks noGrp="1"/>
          </p:cNvSpPr>
          <p:nvPr>
            <p:ph type="title"/>
          </p:nvPr>
        </p:nvSpPr>
        <p:spPr/>
        <p:txBody>
          <a:bodyPr/>
          <a:lstStyle/>
          <a:p>
            <a:r>
              <a:rPr lang="en-US" b="1" i="1" u="sng" dirty="0">
                <a:cs typeface="Calibri Light"/>
              </a:rPr>
              <a:t>UTERINE SUSPENSION </a:t>
            </a:r>
            <a:endParaRPr lang="en-US" b="1" i="1" u="sng">
              <a:cs typeface="Calibri Light"/>
            </a:endParaRPr>
          </a:p>
        </p:txBody>
      </p:sp>
      <p:sp>
        <p:nvSpPr>
          <p:cNvPr id="3" name="Content Placeholder 2">
            <a:extLst>
              <a:ext uri="{FF2B5EF4-FFF2-40B4-BE49-F238E27FC236}">
                <a16:creationId xmlns="" xmlns:a16="http://schemas.microsoft.com/office/drawing/2014/main" id="{9643B64B-7034-416A-A465-45F3FD2E7C83}"/>
              </a:ext>
            </a:extLst>
          </p:cNvPr>
          <p:cNvSpPr>
            <a:spLocks noGrp="1"/>
          </p:cNvSpPr>
          <p:nvPr>
            <p:ph idx="1"/>
          </p:nvPr>
        </p:nvSpPr>
        <p:spPr>
          <a:xfrm>
            <a:off x="838200" y="1504783"/>
            <a:ext cx="10515600" cy="4912811"/>
          </a:xfrm>
        </p:spPr>
        <p:txBody>
          <a:bodyPr vert="horz" lIns="91440" tIns="45720" rIns="91440" bIns="45720" rtlCol="0" anchor="t">
            <a:normAutofit fontScale="92500"/>
          </a:bodyPr>
          <a:lstStyle/>
          <a:p>
            <a:endParaRPr lang="en-US" dirty="0">
              <a:cs typeface="Calibri" panose="020F0502020204030204"/>
            </a:endParaRPr>
          </a:p>
          <a:p>
            <a:r>
              <a:rPr lang="en-US" dirty="0">
                <a:ea typeface="+mn-lt"/>
                <a:cs typeface="+mn-lt"/>
              </a:rPr>
              <a:t>Uterine suspension is not used as commonly as ovarian</a:t>
            </a:r>
            <a:endParaRPr lang="en-US" dirty="0"/>
          </a:p>
          <a:p>
            <a:pPr marL="0" indent="0">
              <a:buNone/>
            </a:pPr>
            <a:r>
              <a:rPr lang="en-US" dirty="0">
                <a:ea typeface="+mn-lt"/>
                <a:cs typeface="+mn-lt"/>
              </a:rPr>
              <a:t>suspension. In our unit, however, uterine suspension is used</a:t>
            </a:r>
            <a:endParaRPr lang="en-US">
              <a:cs typeface="Calibri" panose="020F0502020204030204"/>
            </a:endParaRPr>
          </a:p>
          <a:p>
            <a:pPr marL="0" indent="0">
              <a:buNone/>
            </a:pPr>
            <a:r>
              <a:rPr lang="en-US" dirty="0">
                <a:ea typeface="+mn-lt"/>
                <a:cs typeface="+mn-lt"/>
              </a:rPr>
              <a:t>in most </a:t>
            </a:r>
            <a:r>
              <a:rPr lang="en-US" b="1" dirty="0">
                <a:ea typeface="+mn-lt"/>
                <a:cs typeface="+mn-lt"/>
              </a:rPr>
              <a:t>lateral and posterior compartment excision cases.</a:t>
            </a:r>
            <a:endParaRPr lang="en-US" b="1">
              <a:cs typeface="Calibri" panose="020F0502020204030204"/>
            </a:endParaRPr>
          </a:p>
          <a:p>
            <a:r>
              <a:rPr lang="en-US" dirty="0">
                <a:ea typeface="+mn-lt"/>
                <a:cs typeface="+mn-lt"/>
              </a:rPr>
              <a:t>Uterine suspension can deliver strong and stable traction and</a:t>
            </a:r>
            <a:endParaRPr lang="en-US" dirty="0"/>
          </a:p>
          <a:p>
            <a:pPr marL="0" indent="0">
              <a:buNone/>
            </a:pPr>
            <a:r>
              <a:rPr lang="en-US" dirty="0">
                <a:ea typeface="+mn-lt"/>
                <a:cs typeface="+mn-lt"/>
              </a:rPr>
              <a:t>anteversion of the uterus, which is arguably superior to that</a:t>
            </a:r>
            <a:endParaRPr lang="en-US" dirty="0">
              <a:cs typeface="Calibri" panose="020F0502020204030204"/>
            </a:endParaRPr>
          </a:p>
          <a:p>
            <a:pPr marL="0" indent="0">
              <a:buNone/>
            </a:pPr>
            <a:r>
              <a:rPr lang="en-US" dirty="0">
                <a:ea typeface="+mn-lt"/>
                <a:cs typeface="+mn-lt"/>
              </a:rPr>
              <a:t>produced by a uterine manipulator.</a:t>
            </a:r>
          </a:p>
          <a:p>
            <a:pPr marL="0" indent="0">
              <a:buNone/>
            </a:pPr>
            <a:r>
              <a:rPr lang="en-US" dirty="0">
                <a:ea typeface="+mn-lt"/>
                <a:cs typeface="+mn-lt"/>
              </a:rPr>
              <a:t> It also removes the </a:t>
            </a:r>
            <a:r>
              <a:rPr lang="en-US">
                <a:ea typeface="+mn-lt"/>
                <a:cs typeface="+mn-lt"/>
              </a:rPr>
              <a:t>need For</a:t>
            </a:r>
            <a:r>
              <a:rPr lang="en-US" dirty="0">
                <a:ea typeface="+mn-lt"/>
                <a:cs typeface="+mn-lt"/>
              </a:rPr>
              <a:t> a second assistant for uterine manipulation.</a:t>
            </a:r>
            <a:endParaRPr lang="en-US" dirty="0">
              <a:cs typeface="Calibri" panose="020F0502020204030204"/>
            </a:endParaRPr>
          </a:p>
          <a:p>
            <a:pPr marL="457200" indent="-457200"/>
            <a:r>
              <a:rPr lang="en-US" dirty="0">
                <a:ea typeface="+mn-lt"/>
                <a:cs typeface="+mn-lt"/>
              </a:rPr>
              <a:t>We use two techniques for uterine suspension, depending</a:t>
            </a:r>
            <a:endParaRPr lang="en-US" dirty="0">
              <a:cs typeface="Calibri" panose="020F0502020204030204"/>
            </a:endParaRPr>
          </a:p>
          <a:p>
            <a:pPr marL="0" indent="0">
              <a:buNone/>
            </a:pPr>
            <a:r>
              <a:rPr lang="en-US" dirty="0">
                <a:ea typeface="+mn-lt"/>
                <a:cs typeface="+mn-lt"/>
              </a:rPr>
              <a:t>on the severity of disease and the amount of upward traction required :</a:t>
            </a:r>
            <a:endParaRPr lang="en-US" dirty="0">
              <a:cs typeface="Calibri"/>
            </a:endParaRPr>
          </a:p>
          <a:p>
            <a:endParaRPr lang="en-US" dirty="0">
              <a:cs typeface="Calibri"/>
            </a:endParaRPr>
          </a:p>
        </p:txBody>
      </p:sp>
    </p:spTree>
    <p:extLst>
      <p:ext uri="{BB962C8B-B14F-4D97-AF65-F5344CB8AC3E}">
        <p14:creationId xmlns:p14="http://schemas.microsoft.com/office/powerpoint/2010/main" val="28399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59ED24-4DBC-42BB-9E00-5DA1E0D8C1DA}"/>
              </a:ext>
            </a:extLst>
          </p:cNvPr>
          <p:cNvSpPr>
            <a:spLocks noGrp="1"/>
          </p:cNvSpPr>
          <p:nvPr>
            <p:ph type="title"/>
          </p:nvPr>
        </p:nvSpPr>
        <p:spPr/>
        <p:txBody>
          <a:bodyPr/>
          <a:lstStyle/>
          <a:p>
            <a:r>
              <a:rPr lang="en-US" b="1" u="sng" dirty="0">
                <a:cs typeface="Calibri Light"/>
              </a:rPr>
              <a:t>First </a:t>
            </a:r>
            <a:r>
              <a:rPr lang="en-US" b="1" u="sng" dirty="0">
                <a:ea typeface="+mj-lt"/>
                <a:cs typeface="+mj-lt"/>
              </a:rPr>
              <a:t>technique :</a:t>
            </a:r>
            <a:endParaRPr lang="en-US" b="1" u="sng">
              <a:cs typeface="Calibri Light"/>
            </a:endParaRPr>
          </a:p>
        </p:txBody>
      </p:sp>
      <p:sp>
        <p:nvSpPr>
          <p:cNvPr id="3" name="Content Placeholder 2">
            <a:extLst>
              <a:ext uri="{FF2B5EF4-FFF2-40B4-BE49-F238E27FC236}">
                <a16:creationId xmlns="" xmlns:a16="http://schemas.microsoft.com/office/drawing/2014/main" id="{335BAFED-B22E-4727-B1EC-05BD4B2B79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1-</a:t>
            </a:r>
            <a:r>
              <a:rPr lang="en-US" dirty="0">
                <a:ea typeface="+mn-lt"/>
                <a:cs typeface="+mn-lt"/>
              </a:rPr>
              <a:t>Using a straight 2-0 </a:t>
            </a:r>
            <a:r>
              <a:rPr lang="en-US" err="1">
                <a:ea typeface="+mn-lt"/>
                <a:cs typeface="+mn-lt"/>
              </a:rPr>
              <a:t>prolene</a:t>
            </a:r>
            <a:r>
              <a:rPr lang="en-US">
                <a:ea typeface="+mn-lt"/>
                <a:cs typeface="+mn-lt"/>
              </a:rPr>
              <a:t> needle, the suture is introduced perpendicular to the abdomen, close to pubic symphysis, taking </a:t>
            </a:r>
            <a:endParaRPr lang="en-US" dirty="0">
              <a:ea typeface="+mn-lt"/>
              <a:cs typeface="+mn-lt"/>
            </a:endParaRPr>
          </a:p>
          <a:p>
            <a:pPr marL="0" indent="0">
              <a:buNone/>
            </a:pPr>
            <a:r>
              <a:rPr lang="en-US">
                <a:ea typeface="+mn-lt"/>
                <a:cs typeface="+mn-lt"/>
              </a:rPr>
              <a:t>care to avoid the bladder.</a:t>
            </a:r>
            <a:endParaRPr lang="en-US" dirty="0">
              <a:ea typeface="+mn-lt"/>
              <a:cs typeface="+mn-lt"/>
            </a:endParaRPr>
          </a:p>
          <a:p>
            <a:pPr marL="0" indent="0">
              <a:buNone/>
            </a:pPr>
            <a:endParaRPr lang="en-US" dirty="0">
              <a:ea typeface="+mn-lt"/>
              <a:cs typeface="+mn-lt"/>
            </a:endParaRPr>
          </a:p>
          <a:p>
            <a:r>
              <a:rPr lang="en-US">
                <a:ea typeface="+mn-lt"/>
                <a:cs typeface="+mn-lt"/>
              </a:rPr>
              <a:t> While one grasper retracts the uterus, the other passes the needle</a:t>
            </a:r>
            <a:endParaRPr lang="en-US">
              <a:cs typeface="Calibri" panose="020F0502020204030204"/>
            </a:endParaRPr>
          </a:p>
          <a:p>
            <a:pPr>
              <a:buNone/>
            </a:pPr>
            <a:r>
              <a:rPr lang="en-US">
                <a:ea typeface="+mn-lt"/>
                <a:cs typeface="+mn-lt"/>
              </a:rPr>
              <a:t>through the fundus, perpendicular to the axis of the uterus. </a:t>
            </a:r>
            <a:endParaRPr lang="en-US" dirty="0">
              <a:ea typeface="+mn-lt"/>
              <a:cs typeface="+mn-lt"/>
            </a:endParaRPr>
          </a:p>
          <a:p>
            <a:r>
              <a:rPr lang="en-US">
                <a:ea typeface="+mn-lt"/>
                <a:cs typeface="+mn-lt"/>
              </a:rPr>
              <a:t>The needle goes through myometrium only, before being removed from the same position it entered the abdomen.</a:t>
            </a:r>
            <a:endParaRPr lang="en-US">
              <a:cs typeface="Calibri"/>
            </a:endParaRPr>
          </a:p>
          <a:p>
            <a:pPr marL="0" indent="0">
              <a:buNone/>
            </a:pPr>
            <a:endParaRPr lang="en-US" dirty="0">
              <a:cs typeface="Calibri"/>
            </a:endParaRPr>
          </a:p>
        </p:txBody>
      </p:sp>
    </p:spTree>
    <p:extLst>
      <p:ext uri="{BB962C8B-B14F-4D97-AF65-F5344CB8AC3E}">
        <p14:creationId xmlns:p14="http://schemas.microsoft.com/office/powerpoint/2010/main" val="412173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ADB5BF-7E6C-49E3-892E-BB18C2818E40}"/>
              </a:ext>
            </a:extLst>
          </p:cNvPr>
          <p:cNvSpPr>
            <a:spLocks noGrp="1"/>
          </p:cNvSpPr>
          <p:nvPr>
            <p:ph type="title"/>
          </p:nvPr>
        </p:nvSpPr>
        <p:spPr/>
        <p:txBody>
          <a:bodyPr/>
          <a:lstStyle/>
          <a:p>
            <a:r>
              <a:rPr lang="en-US" b="1" u="sng" dirty="0">
                <a:cs typeface="Calibri Light"/>
              </a:rPr>
              <a:t>Sec </a:t>
            </a:r>
            <a:r>
              <a:rPr lang="en-US" b="1" u="sng">
                <a:cs typeface="Calibri Light"/>
              </a:rPr>
              <a:t>techniuqe:</a:t>
            </a:r>
            <a:endParaRPr lang="en-US" b="1" u="sng" dirty="0" err="1"/>
          </a:p>
        </p:txBody>
      </p:sp>
      <p:sp>
        <p:nvSpPr>
          <p:cNvPr id="3" name="Content Placeholder 2">
            <a:extLst>
              <a:ext uri="{FF2B5EF4-FFF2-40B4-BE49-F238E27FC236}">
                <a16:creationId xmlns="" xmlns:a16="http://schemas.microsoft.com/office/drawing/2014/main" id="{E49EA95B-0B83-4042-B189-945E4434640A}"/>
              </a:ext>
            </a:extLst>
          </p:cNvPr>
          <p:cNvSpPr>
            <a:spLocks noGrp="1"/>
          </p:cNvSpPr>
          <p:nvPr>
            <p:ph idx="1"/>
          </p:nvPr>
        </p:nvSpPr>
        <p:spPr/>
        <p:txBody>
          <a:bodyPr vert="horz" lIns="91440" tIns="45720" rIns="91440" bIns="45720" rtlCol="0" anchor="t">
            <a:normAutofit/>
          </a:bodyPr>
          <a:lstStyle/>
          <a:p>
            <a:r>
              <a:rPr lang="en-US" dirty="0">
                <a:ea typeface="+mn-lt"/>
                <a:cs typeface="+mn-lt"/>
              </a:rPr>
              <a:t>Alternatively, a strong</a:t>
            </a:r>
            <a:r>
              <a:rPr lang="en-US" b="1" dirty="0">
                <a:ea typeface="+mn-lt"/>
                <a:cs typeface="+mn-lt"/>
              </a:rPr>
              <a:t> </a:t>
            </a:r>
            <a:r>
              <a:rPr lang="en-US" b="1" err="1">
                <a:ea typeface="+mn-lt"/>
                <a:cs typeface="+mn-lt"/>
              </a:rPr>
              <a:t>vicryl</a:t>
            </a:r>
            <a:r>
              <a:rPr lang="en-US" b="1">
                <a:ea typeface="+mn-lt"/>
                <a:cs typeface="+mn-lt"/>
              </a:rPr>
              <a:t> suture</a:t>
            </a:r>
            <a:r>
              <a:rPr lang="en-US">
                <a:ea typeface="+mn-lt"/>
                <a:cs typeface="+mn-lt"/>
              </a:rPr>
              <a:t> on a large, curved needle can be used. Using a needle holder, a transverse </a:t>
            </a:r>
            <a:r>
              <a:rPr lang="en-US" b="1">
                <a:ea typeface="+mn-lt"/>
                <a:cs typeface="+mn-lt"/>
              </a:rPr>
              <a:t>figure-of-eight stitch </a:t>
            </a:r>
            <a:r>
              <a:rPr lang="en-US">
                <a:ea typeface="+mn-lt"/>
                <a:cs typeface="+mn-lt"/>
              </a:rPr>
              <a:t>is passed through the lower part of the uterus before being retrieved using a rectus sheath closure device just above pubic symphysis.</a:t>
            </a:r>
            <a:endParaRPr lang="en-US" dirty="0">
              <a:ea typeface="+mn-lt"/>
              <a:cs typeface="+mn-lt"/>
            </a:endParaRPr>
          </a:p>
          <a:p>
            <a:endParaRPr lang="en-US" dirty="0">
              <a:ea typeface="+mn-lt"/>
              <a:cs typeface="+mn-lt"/>
            </a:endParaRPr>
          </a:p>
          <a:p>
            <a:endParaRPr lang="en-US" dirty="0">
              <a:ea typeface="+mn-lt"/>
              <a:cs typeface="+mn-lt"/>
            </a:endParaRPr>
          </a:p>
          <a:p>
            <a:r>
              <a:rPr lang="en-US">
                <a:ea typeface="+mn-lt"/>
                <a:cs typeface="+mn-lt"/>
              </a:rPr>
              <a:t> In ‘frozen pelvis’ cases, where there is limited initial access to the</a:t>
            </a:r>
            <a:endParaRPr lang="en-US">
              <a:cs typeface="Calibri" panose="020F0502020204030204"/>
            </a:endParaRPr>
          </a:p>
          <a:p>
            <a:pPr marL="0" indent="0">
              <a:buNone/>
            </a:pPr>
            <a:r>
              <a:rPr lang="en-US">
                <a:ea typeface="+mn-lt"/>
                <a:cs typeface="+mn-lt"/>
              </a:rPr>
              <a:t>Pouch of Douglas, the uterus can be suspended in a stepwise approach.</a:t>
            </a:r>
            <a:endParaRPr lang="en-US" dirty="0">
              <a:ea typeface="+mn-lt"/>
              <a:cs typeface="+mn-lt"/>
            </a:endParaRPr>
          </a:p>
          <a:p>
            <a:pPr marL="0" indent="0">
              <a:buNone/>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38547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fontScale="92500"/>
          </a:bodyPr>
          <a:lstStyle/>
          <a:p>
            <a:r>
              <a:rPr lang="en-US" dirty="0" smtClean="0"/>
              <a:t>Endometriosis has an innate capacity to involve various structures, with varying degrees of infiltration. Because of this, it offers some of the most challenging surgery in our field.</a:t>
            </a:r>
          </a:p>
          <a:p>
            <a:r>
              <a:rPr lang="en-US" dirty="0" smtClean="0"/>
              <a:t>It exists in three distinct entities: </a:t>
            </a:r>
            <a:r>
              <a:rPr lang="en-US" dirty="0" smtClean="0">
                <a:solidFill>
                  <a:srgbClr val="FF0000"/>
                </a:solidFill>
              </a:rPr>
              <a:t>peritoneal</a:t>
            </a:r>
            <a:r>
              <a:rPr lang="en-US" dirty="0" smtClean="0"/>
              <a:t>, </a:t>
            </a:r>
            <a:r>
              <a:rPr lang="en-US" dirty="0" smtClean="0">
                <a:solidFill>
                  <a:srgbClr val="FF0000"/>
                </a:solidFill>
              </a:rPr>
              <a:t>ovarian</a:t>
            </a:r>
            <a:r>
              <a:rPr lang="en-US" dirty="0" smtClean="0"/>
              <a:t> and </a:t>
            </a:r>
            <a:r>
              <a:rPr lang="en-US" dirty="0" smtClean="0">
                <a:solidFill>
                  <a:srgbClr val="FF0000"/>
                </a:solidFill>
              </a:rPr>
              <a:t>deep endometriosis</a:t>
            </a:r>
            <a:r>
              <a:rPr lang="en-US" dirty="0" smtClean="0"/>
              <a:t>, and remains an enigmatic disease for general </a:t>
            </a:r>
            <a:r>
              <a:rPr lang="en-US" dirty="0" err="1" smtClean="0"/>
              <a:t>gynaecologists</a:t>
            </a:r>
            <a:r>
              <a:rPr lang="en-US" dirty="0" smtClean="0"/>
              <a:t> and specialist laparoscopic surgeons alike. </a:t>
            </a:r>
          </a:p>
          <a:p>
            <a:r>
              <a:rPr lang="en-US" dirty="0" smtClean="0"/>
              <a:t>With the </a:t>
            </a:r>
            <a:r>
              <a:rPr lang="en-US" dirty="0" err="1" smtClean="0"/>
              <a:t>centralisation</a:t>
            </a:r>
            <a:r>
              <a:rPr lang="en-US" dirty="0" smtClean="0"/>
              <a:t> of severe endometriosis </a:t>
            </a:r>
            <a:r>
              <a:rPr lang="en-US" dirty="0" smtClean="0"/>
              <a:t>services, </a:t>
            </a:r>
            <a:r>
              <a:rPr lang="en-US" dirty="0" smtClean="0"/>
              <a:t>the most complex cases will be treated by multidisciplinary </a:t>
            </a:r>
            <a:r>
              <a:rPr lang="en-US" dirty="0" smtClean="0"/>
              <a:t>teams. Still</a:t>
            </a:r>
            <a:r>
              <a:rPr lang="en-US" dirty="0" smtClean="0"/>
              <a:t>, other units will be expected to treat patients with less severe endometriosis. Therefore, a sound and safe technique for optimal excision of endometriosis is relevant to many </a:t>
            </a:r>
            <a:r>
              <a:rPr lang="en-US" dirty="0" err="1" smtClean="0"/>
              <a:t>gynaecologists</a:t>
            </a:r>
            <a:r>
              <a:rPr lang="en-US" dirty="0" smtClean="0"/>
              <a:t> with an interest in minimally invasive surgery. </a:t>
            </a:r>
            <a:endParaRPr lang="en-US" dirty="0"/>
          </a:p>
        </p:txBody>
      </p:sp>
    </p:spTree>
    <p:extLst>
      <p:ext uri="{BB962C8B-B14F-4D97-AF65-F5344CB8AC3E}">
        <p14:creationId xmlns:p14="http://schemas.microsoft.com/office/powerpoint/2010/main" val="175291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6445B-57A7-4307-9551-CD5F1A6FFF3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9096705-C0E6-47A9-A192-3D62AB08F798}"/>
              </a:ext>
            </a:extLst>
          </p:cNvPr>
          <p:cNvSpPr>
            <a:spLocks noGrp="1"/>
          </p:cNvSpPr>
          <p:nvPr>
            <p:ph idx="1"/>
          </p:nvPr>
        </p:nvSpPr>
        <p:spPr>
          <a:xfrm>
            <a:off x="553428" y="1147871"/>
            <a:ext cx="10943389" cy="5875338"/>
          </a:xfrm>
        </p:spPr>
        <p:txBody>
          <a:bodyPr vert="horz" lIns="91440" tIns="45720" rIns="91440" bIns="45720" rtlCol="0" anchor="t">
            <a:normAutofit/>
          </a:bodyPr>
          <a:lstStyle/>
          <a:p>
            <a:r>
              <a:rPr lang="en-US">
                <a:ea typeface="+mn-lt"/>
                <a:cs typeface="+mn-lt"/>
              </a:rPr>
              <a:t>The first figure-of-eight suture can be placed at the lowest point on the uterus that is readily accessible. </a:t>
            </a:r>
          </a:p>
          <a:p>
            <a:endParaRPr lang="en-US" dirty="0">
              <a:ea typeface="+mn-lt"/>
              <a:cs typeface="+mn-lt"/>
            </a:endParaRPr>
          </a:p>
          <a:p>
            <a:r>
              <a:rPr lang="en-US">
                <a:ea typeface="+mn-lt"/>
                <a:cs typeface="+mn-lt"/>
              </a:rPr>
              <a:t>As adhesiolysis is performed and the uterus is freed, another figure-of-eight suture can be placed </a:t>
            </a:r>
            <a:r>
              <a:rPr lang="en-US" b="1">
                <a:ea typeface="+mn-lt"/>
                <a:cs typeface="+mn-lt"/>
              </a:rPr>
              <a:t>inferior</a:t>
            </a:r>
            <a:r>
              <a:rPr lang="en-US">
                <a:ea typeface="+mn-lt"/>
                <a:cs typeface="+mn-lt"/>
              </a:rPr>
              <a:t> to the previous one and the optimal amount of anteversion/retraction can be obtained.</a:t>
            </a:r>
            <a:endParaRPr lang="en-US">
              <a:cs typeface="Calibri" panose="020F0502020204030204"/>
            </a:endParaRPr>
          </a:p>
          <a:p>
            <a:endParaRPr lang="en-US" dirty="0">
              <a:cs typeface="Calibri" panose="020F0502020204030204"/>
            </a:endParaRPr>
          </a:p>
          <a:p>
            <a:endParaRPr lang="en-US" dirty="0">
              <a:cs typeface="Calibri" panose="020F0502020204030204"/>
            </a:endParaRPr>
          </a:p>
          <a:p>
            <a:r>
              <a:rPr lang="en-US">
                <a:cs typeface="Calibri" panose="020F0502020204030204"/>
              </a:rPr>
              <a:t>In both methods, the degree of anteversion can be  adjusted throughout the procedure by changing the traction on the  extracorporeal sutures.</a:t>
            </a:r>
            <a:endParaRPr lang="en-US">
              <a:ea typeface="+mn-lt"/>
              <a:cs typeface="+mn-lt"/>
            </a:endParaRPr>
          </a:p>
          <a:p>
            <a:endParaRPr lang="en-US" dirty="0">
              <a:cs typeface="Calibri"/>
            </a:endParaRPr>
          </a:p>
        </p:txBody>
      </p:sp>
    </p:spTree>
    <p:extLst>
      <p:ext uri="{BB962C8B-B14F-4D97-AF65-F5344CB8AC3E}">
        <p14:creationId xmlns:p14="http://schemas.microsoft.com/office/powerpoint/2010/main" val="42170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4F74A-91A5-4C60-AD07-809D08C8F2C5}"/>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EF7B71E0-CC0F-4628-B50A-3FF1CD3D142B}"/>
              </a:ext>
            </a:extLst>
          </p:cNvPr>
          <p:cNvPicPr>
            <a:picLocks noGrp="1" noChangeAspect="1"/>
          </p:cNvPicPr>
          <p:nvPr>
            <p:ph idx="1"/>
          </p:nvPr>
        </p:nvPicPr>
        <p:blipFill>
          <a:blip r:embed="rId3"/>
          <a:stretch>
            <a:fillRect/>
          </a:stretch>
        </p:blipFill>
        <p:spPr>
          <a:xfrm>
            <a:off x="63293" y="2659"/>
            <a:ext cx="11905234" cy="6856094"/>
          </a:xfrm>
        </p:spPr>
      </p:pic>
    </p:spTree>
    <p:extLst>
      <p:ext uri="{BB962C8B-B14F-4D97-AF65-F5344CB8AC3E}">
        <p14:creationId xmlns:p14="http://schemas.microsoft.com/office/powerpoint/2010/main" val="268235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53821-1BE8-4218-9F06-859D4B22B00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4E638AD-C18B-476C-B732-D3A7B48F7E2C}"/>
              </a:ext>
            </a:extLst>
          </p:cNvPr>
          <p:cNvSpPr>
            <a:spLocks noGrp="1"/>
          </p:cNvSpPr>
          <p:nvPr>
            <p:ph idx="1"/>
          </p:nvPr>
        </p:nvSpPr>
        <p:spPr/>
        <p:txBody>
          <a:bodyPr vert="horz" lIns="91440" tIns="45720" rIns="91440" bIns="45720" rtlCol="0" anchor="t">
            <a:normAutofit/>
          </a:bodyPr>
          <a:lstStyle/>
          <a:p>
            <a:r>
              <a:rPr lang="en-US">
                <a:ea typeface="+mn-lt"/>
                <a:cs typeface="+mn-lt"/>
              </a:rPr>
              <a:t>There are scenarios in which it might be necessary to use a uterine manipulator, such as testing</a:t>
            </a:r>
            <a:r>
              <a:rPr lang="en-US" b="1">
                <a:ea typeface="+mn-lt"/>
                <a:cs typeface="+mn-lt"/>
              </a:rPr>
              <a:t> tubal patency </a:t>
            </a:r>
            <a:r>
              <a:rPr lang="en-US">
                <a:ea typeface="+mn-lt"/>
                <a:cs typeface="+mn-lt"/>
              </a:rPr>
              <a:t>or</a:t>
            </a:r>
            <a:r>
              <a:rPr lang="en-US" b="1" dirty="0">
                <a:ea typeface="+mn-lt"/>
                <a:cs typeface="+mn-lt"/>
              </a:rPr>
              <a:t> </a:t>
            </a:r>
            <a:r>
              <a:rPr lang="en-US" b="1">
                <a:ea typeface="+mn-lt"/>
                <a:cs typeface="+mn-lt"/>
              </a:rPr>
              <a:t>hysterectomy. </a:t>
            </a:r>
          </a:p>
          <a:p>
            <a:r>
              <a:rPr lang="en-US" dirty="0">
                <a:ea typeface="+mn-lt"/>
                <a:cs typeface="+mn-lt"/>
              </a:rPr>
              <a:t> </a:t>
            </a:r>
            <a:r>
              <a:rPr lang="en-US">
                <a:ea typeface="+mn-lt"/>
                <a:cs typeface="+mn-lt"/>
              </a:rPr>
              <a:t>When assessing tubal patency, the uterine manipulator can be introduced at the beginning of the procedure and removed after the </a:t>
            </a:r>
            <a:r>
              <a:rPr lang="en-US" b="1">
                <a:ea typeface="+mn-lt"/>
                <a:cs typeface="+mn-lt"/>
              </a:rPr>
              <a:t>dye test.</a:t>
            </a:r>
            <a:endParaRPr lang="en-US" b="1" dirty="0">
              <a:ea typeface="+mn-lt"/>
              <a:cs typeface="+mn-lt"/>
            </a:endParaRPr>
          </a:p>
          <a:p>
            <a:r>
              <a:rPr lang="en-US" dirty="0">
                <a:ea typeface="+mn-lt"/>
                <a:cs typeface="+mn-lt"/>
              </a:rPr>
              <a:t> </a:t>
            </a:r>
            <a:r>
              <a:rPr lang="en-US">
                <a:ea typeface="+mn-lt"/>
                <a:cs typeface="+mn-lt"/>
              </a:rPr>
              <a:t>When a hysterectomy needs to be performed in a patient with</a:t>
            </a:r>
            <a:endParaRPr lang="en-US">
              <a:cs typeface="Calibri"/>
            </a:endParaRPr>
          </a:p>
          <a:p>
            <a:pPr marL="0" indent="0">
              <a:buNone/>
            </a:pPr>
            <a:r>
              <a:rPr lang="en-US">
                <a:ea typeface="+mn-lt"/>
                <a:cs typeface="+mn-lt"/>
              </a:rPr>
              <a:t> rectovaginal endometriosis, we release the uterine suspension</a:t>
            </a:r>
            <a:endParaRPr lang="en-US">
              <a:cs typeface="Calibri" panose="020F0502020204030204"/>
            </a:endParaRPr>
          </a:p>
          <a:p>
            <a:r>
              <a:rPr lang="en-US">
                <a:ea typeface="+mn-lt"/>
                <a:cs typeface="+mn-lt"/>
              </a:rPr>
              <a:t>after the excision is completed and then insert a uterine manipulator to complete the hysterectomy.</a:t>
            </a:r>
            <a:endParaRPr lang="en-US"/>
          </a:p>
          <a:p>
            <a:endParaRPr lang="en-US" dirty="0">
              <a:cs typeface="Calibri"/>
            </a:endParaRPr>
          </a:p>
        </p:txBody>
      </p:sp>
    </p:spTree>
    <p:extLst>
      <p:ext uri="{BB962C8B-B14F-4D97-AF65-F5344CB8AC3E}">
        <p14:creationId xmlns:p14="http://schemas.microsoft.com/office/powerpoint/2010/main" val="163859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4B6F9-2DAD-42DA-9688-37B7BE61A9F1}"/>
              </a:ext>
            </a:extLst>
          </p:cNvPr>
          <p:cNvSpPr>
            <a:spLocks noGrp="1"/>
          </p:cNvSpPr>
          <p:nvPr>
            <p:ph type="title"/>
          </p:nvPr>
        </p:nvSpPr>
        <p:spPr/>
        <p:txBody>
          <a:bodyPr/>
          <a:lstStyle/>
          <a:p>
            <a:r>
              <a:rPr lang="en-US" b="1" u="sng">
                <a:ea typeface="+mj-lt"/>
                <a:cs typeface="+mj-lt"/>
              </a:rPr>
              <a:t>U: Ureterolysis</a:t>
            </a:r>
            <a:endParaRPr lang="en-US" b="1" u="sng"/>
          </a:p>
        </p:txBody>
      </p:sp>
      <p:sp>
        <p:nvSpPr>
          <p:cNvPr id="3" name="Content Placeholder 2">
            <a:extLst>
              <a:ext uri="{FF2B5EF4-FFF2-40B4-BE49-F238E27FC236}">
                <a16:creationId xmlns="" xmlns:a16="http://schemas.microsoft.com/office/drawing/2014/main" id="{E98A5175-901D-43DF-BEC2-B82309F2F7DE}"/>
              </a:ext>
            </a:extLst>
          </p:cNvPr>
          <p:cNvSpPr>
            <a:spLocks noGrp="1"/>
          </p:cNvSpPr>
          <p:nvPr>
            <p:ph idx="1"/>
          </p:nvPr>
        </p:nvSpPr>
        <p:spPr/>
        <p:txBody>
          <a:bodyPr vert="horz" lIns="91440" tIns="45720" rIns="91440" bIns="45720" rtlCol="0" anchor="t">
            <a:normAutofit/>
          </a:bodyPr>
          <a:lstStyle/>
          <a:p>
            <a:r>
              <a:rPr lang="en-US">
                <a:ea typeface="+mn-lt"/>
                <a:cs typeface="+mn-lt"/>
              </a:rPr>
              <a:t>Ureterolysis frees and lateralises the ureters to prevent potential injury during surgery. </a:t>
            </a:r>
          </a:p>
          <a:p>
            <a:r>
              <a:rPr lang="en-US">
                <a:ea typeface="+mn-lt"/>
                <a:cs typeface="+mn-lt"/>
              </a:rPr>
              <a:t>It also enables the surgeon to keep the ureters under direct vision when dissecting close by.</a:t>
            </a:r>
            <a:endParaRPr lang="en-US">
              <a:cs typeface="Calibri" panose="020F0502020204030204"/>
            </a:endParaRPr>
          </a:p>
          <a:p>
            <a:r>
              <a:rPr lang="en-US" dirty="0">
                <a:ea typeface="+mn-lt"/>
                <a:cs typeface="+mn-lt"/>
              </a:rPr>
              <a:t> </a:t>
            </a:r>
            <a:r>
              <a:rPr lang="en-US">
                <a:ea typeface="+mn-lt"/>
                <a:cs typeface="+mn-lt"/>
              </a:rPr>
              <a:t>We always begin our ureteric dissection in an area of normal tissue to allow dissection of the correct surgical plane.</a:t>
            </a:r>
            <a:endParaRPr lang="en-US" dirty="0">
              <a:cs typeface="Calibri" panose="020F0502020204030204"/>
            </a:endParaRPr>
          </a:p>
          <a:p>
            <a:r>
              <a:rPr lang="en-US">
                <a:ea typeface="+mn-lt"/>
                <a:cs typeface="+mn-lt"/>
              </a:rPr>
              <a:t>The ureters are identified over the pelvic brim and the overlying peritoneum is grasped so that it can be retracted away from the underlying ureter.</a:t>
            </a:r>
            <a:endParaRPr lang="en-US"/>
          </a:p>
          <a:p>
            <a:endParaRPr lang="en-US" dirty="0">
              <a:cs typeface="Calibri"/>
            </a:endParaRPr>
          </a:p>
          <a:p>
            <a:endParaRPr lang="en-US" dirty="0">
              <a:cs typeface="Calibri"/>
            </a:endParaRPr>
          </a:p>
        </p:txBody>
      </p:sp>
    </p:spTree>
    <p:extLst>
      <p:ext uri="{BB962C8B-B14F-4D97-AF65-F5344CB8AC3E}">
        <p14:creationId xmlns:p14="http://schemas.microsoft.com/office/powerpoint/2010/main" val="62682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B5BDEB-F879-4497-8405-47D50E8A0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B83818C-C2B9-4FD1-ACFB-1565DB7DA4F3}"/>
              </a:ext>
            </a:extLst>
          </p:cNvPr>
          <p:cNvSpPr>
            <a:spLocks noGrp="1"/>
          </p:cNvSpPr>
          <p:nvPr>
            <p:ph idx="1"/>
          </p:nvPr>
        </p:nvSpPr>
        <p:spPr/>
        <p:txBody>
          <a:bodyPr vert="horz" lIns="91440" tIns="45720" rIns="91440" bIns="45720" rtlCol="0" anchor="t">
            <a:normAutofit fontScale="92500" lnSpcReduction="10000"/>
          </a:bodyPr>
          <a:lstStyle/>
          <a:p>
            <a:r>
              <a:rPr lang="en-US">
                <a:ea typeface="+mn-lt"/>
                <a:cs typeface="+mn-lt"/>
              </a:rPr>
              <a:t>A small incision can be made in the tented peritoneum using either cold scissors or an ultrasonic energy device.</a:t>
            </a:r>
            <a:endParaRPr lang="en-US" dirty="0">
              <a:ea typeface="+mn-lt"/>
              <a:cs typeface="+mn-lt"/>
            </a:endParaRPr>
          </a:p>
          <a:p>
            <a:r>
              <a:rPr lang="en-US" dirty="0">
                <a:ea typeface="+mn-lt"/>
                <a:cs typeface="+mn-lt"/>
              </a:rPr>
              <a:t> </a:t>
            </a:r>
            <a:r>
              <a:rPr lang="en-US">
                <a:ea typeface="+mn-lt"/>
                <a:cs typeface="+mn-lt"/>
              </a:rPr>
              <a:t>Gentle traction is applied at the edges of the peritoneum and the ureter can be exposed using a combination of blunt dissection, cold scissors and ultrasonic/bipolar energies.</a:t>
            </a:r>
            <a:endParaRPr lang="en-US">
              <a:cs typeface="Calibri" panose="020F0502020204030204"/>
            </a:endParaRPr>
          </a:p>
          <a:p>
            <a:r>
              <a:rPr lang="en-US">
                <a:ea typeface="+mn-lt"/>
                <a:cs typeface="+mn-lt"/>
              </a:rPr>
              <a:t>Care should be taken to not compromise the ureteric blood supply by avoiding the use of energy close to the ureter and by keeping the adventitia intact. </a:t>
            </a:r>
          </a:p>
          <a:p>
            <a:r>
              <a:rPr lang="en-US">
                <a:ea typeface="+mn-lt"/>
                <a:cs typeface="+mn-lt"/>
              </a:rPr>
              <a:t>Our usual practise is to reserve the use of ureteric stents for patients who are known  to have hydroureter, or where there is an intraoperative concern for either the integrity of the ureter or its blood supply.</a:t>
            </a:r>
            <a:endParaRPr lang="en-US"/>
          </a:p>
          <a:p>
            <a:endParaRPr lang="en-US" dirty="0">
              <a:cs typeface="Calibri"/>
            </a:endParaRPr>
          </a:p>
        </p:txBody>
      </p:sp>
    </p:spTree>
    <p:extLst>
      <p:ext uri="{BB962C8B-B14F-4D97-AF65-F5344CB8AC3E}">
        <p14:creationId xmlns:p14="http://schemas.microsoft.com/office/powerpoint/2010/main" val="53797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0CD9B-E8FE-470C-A95D-6E6F70C5AC22}"/>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A118CC2E-F8E7-4962-A360-1326D9D7B75A}"/>
              </a:ext>
            </a:extLst>
          </p:cNvPr>
          <p:cNvPicPr>
            <a:picLocks noGrp="1" noChangeAspect="1"/>
          </p:cNvPicPr>
          <p:nvPr>
            <p:ph idx="1"/>
          </p:nvPr>
        </p:nvPicPr>
        <p:blipFill>
          <a:blip r:embed="rId2"/>
          <a:stretch>
            <a:fillRect/>
          </a:stretch>
        </p:blipFill>
        <p:spPr>
          <a:xfrm>
            <a:off x="198048" y="5917"/>
            <a:ext cx="11177677" cy="6366114"/>
          </a:xfrm>
        </p:spPr>
      </p:pic>
    </p:spTree>
    <p:extLst>
      <p:ext uri="{BB962C8B-B14F-4D97-AF65-F5344CB8AC3E}">
        <p14:creationId xmlns:p14="http://schemas.microsoft.com/office/powerpoint/2010/main" val="327650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39C0C-5476-4EE9-AB50-8318652CEB8B}"/>
              </a:ext>
            </a:extLst>
          </p:cNvPr>
          <p:cNvSpPr>
            <a:spLocks noGrp="1"/>
          </p:cNvSpPr>
          <p:nvPr>
            <p:ph type="title"/>
          </p:nvPr>
        </p:nvSpPr>
        <p:spPr/>
        <p:txBody>
          <a:bodyPr/>
          <a:lstStyle/>
          <a:p>
            <a:r>
              <a:rPr lang="en-US" b="1" i="1" u="sng">
                <a:ea typeface="+mj-lt"/>
                <a:cs typeface="+mj-lt"/>
              </a:rPr>
              <a:t>Rectovaginal/Pararectal Space Entry( R) :</a:t>
            </a:r>
            <a:endParaRPr lang="en-US" u="sng"/>
          </a:p>
        </p:txBody>
      </p:sp>
      <p:sp>
        <p:nvSpPr>
          <p:cNvPr id="3" name="Content Placeholder 2">
            <a:extLst>
              <a:ext uri="{FF2B5EF4-FFF2-40B4-BE49-F238E27FC236}">
                <a16:creationId xmlns="" xmlns:a16="http://schemas.microsoft.com/office/drawing/2014/main" id="{38213AEF-E53F-4E43-BC64-B2A784719B37}"/>
              </a:ext>
            </a:extLst>
          </p:cNvPr>
          <p:cNvSpPr>
            <a:spLocks noGrp="1"/>
          </p:cNvSpPr>
          <p:nvPr>
            <p:ph idx="1"/>
          </p:nvPr>
        </p:nvSpPr>
        <p:spPr/>
        <p:txBody>
          <a:bodyPr vert="horz" lIns="91440" tIns="45720" rIns="91440" bIns="45720" rtlCol="0" anchor="t">
            <a:normAutofit fontScale="92500"/>
          </a:bodyPr>
          <a:lstStyle/>
          <a:p>
            <a:r>
              <a:rPr lang="en-US" dirty="0">
                <a:ea typeface="+mn-lt"/>
                <a:cs typeface="+mn-lt"/>
              </a:rPr>
              <a:t>Access to the rectovaginal space, where necessary, can be obtained using blunt and sharp dissection with caution advised in the use of electrosurgical instruments in close proximity to the bowel to </a:t>
            </a:r>
            <a:r>
              <a:rPr lang="en-US">
                <a:ea typeface="+mn-lt"/>
                <a:cs typeface="+mn-lt"/>
              </a:rPr>
              <a:t>minimize</a:t>
            </a:r>
            <a:r>
              <a:rPr lang="en-US" dirty="0">
                <a:ea typeface="+mn-lt"/>
                <a:cs typeface="+mn-lt"/>
              </a:rPr>
              <a:t> the risk of thermal injury.</a:t>
            </a:r>
            <a:endParaRPr lang="en-US" dirty="0">
              <a:cs typeface="Calibri" panose="020F0502020204030204"/>
            </a:endParaRPr>
          </a:p>
          <a:p>
            <a:r>
              <a:rPr lang="en-US">
                <a:ea typeface="+mn-lt"/>
                <a:cs typeface="+mn-lt"/>
              </a:rPr>
              <a:t>In cases where a nodule involves the rectum (but is not full thickness and therefore does not require either a disc or segmental resection) and is also </a:t>
            </a:r>
            <a:r>
              <a:rPr lang="en-US" dirty="0">
                <a:ea typeface="+mn-lt"/>
                <a:cs typeface="+mn-lt"/>
              </a:rPr>
              <a:t>adherent to the uterus/uterosacral ligaments, it is our preference to completely dissect the disease away from the bowel first and then excise the nodule off the back of the uterus. </a:t>
            </a:r>
          </a:p>
          <a:p>
            <a:r>
              <a:rPr lang="en-US">
                <a:ea typeface="+mn-lt"/>
                <a:cs typeface="+mn-lt"/>
              </a:rPr>
              <a:t>We have </a:t>
            </a:r>
            <a:r>
              <a:rPr lang="en-US" dirty="0">
                <a:ea typeface="+mn-lt"/>
                <a:cs typeface="+mn-lt"/>
              </a:rPr>
              <a:t>found this facilitates a cleaner shave and more complete excision, allowing the surgeon to get beyond the nodule to healthy tissue.</a:t>
            </a:r>
            <a:endParaRPr lang="en-US">
              <a:cs typeface="Calibri"/>
            </a:endParaRPr>
          </a:p>
          <a:p>
            <a:endParaRPr lang="en-US"/>
          </a:p>
        </p:txBody>
      </p:sp>
    </p:spTree>
    <p:extLst>
      <p:ext uri="{BB962C8B-B14F-4D97-AF65-F5344CB8AC3E}">
        <p14:creationId xmlns:p14="http://schemas.microsoft.com/office/powerpoint/2010/main" val="52297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E5B53F-4FE0-42E2-B102-0F2733B153D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4182DAC-B2A5-4129-A6E2-2EC237D51E22}"/>
              </a:ext>
            </a:extLst>
          </p:cNvPr>
          <p:cNvSpPr>
            <a:spLocks noGrp="1"/>
          </p:cNvSpPr>
          <p:nvPr>
            <p:ph idx="1"/>
          </p:nvPr>
        </p:nvSpPr>
        <p:spPr/>
        <p:txBody>
          <a:bodyPr vert="horz" lIns="91440" tIns="45720" rIns="91440" bIns="45720" rtlCol="0" anchor="t">
            <a:normAutofit fontScale="92500" lnSpcReduction="20000"/>
          </a:bodyPr>
          <a:lstStyle/>
          <a:p>
            <a:r>
              <a:rPr lang="en-US">
                <a:cs typeface="Calibri"/>
              </a:rPr>
              <a:t>Using a rectal probe to provide countertraction and a grasper pulling gently on the uterosacral ligament, the pararectal space can be entered by dissecting the avascular space adjacent to the rectum.</a:t>
            </a:r>
            <a:endParaRPr lang="en-US" dirty="0">
              <a:ea typeface="+mn-lt"/>
              <a:cs typeface="+mn-lt"/>
            </a:endParaRPr>
          </a:p>
          <a:p>
            <a:r>
              <a:rPr lang="en-US">
                <a:ea typeface="+mn-lt"/>
                <a:cs typeface="+mn-lt"/>
              </a:rPr>
              <a:t>Suspension has another benefit during this step: since there is no uterine manipulator in place, the rectal probe is not impeded when introduced and positioned within the pelvis.</a:t>
            </a:r>
            <a:endParaRPr lang="en-US">
              <a:cs typeface="Calibri"/>
            </a:endParaRPr>
          </a:p>
          <a:p>
            <a:r>
              <a:rPr lang="en-US">
                <a:ea typeface="+mn-lt"/>
                <a:cs typeface="+mn-lt"/>
              </a:rPr>
              <a:t>Gentle movements of the rectum using the probe can also help to demonstrate the margins of the bowel, thus reducing the risk of inadvertent injury.</a:t>
            </a:r>
            <a:endParaRPr lang="en-US">
              <a:cs typeface="Calibri" panose="020F0502020204030204"/>
            </a:endParaRPr>
          </a:p>
          <a:p>
            <a:r>
              <a:rPr lang="en-US">
                <a:ea typeface="+mn-lt"/>
                <a:cs typeface="+mn-lt"/>
              </a:rPr>
              <a:t>If both pararectal spaces are opened, then both sides can be extended to meet with the rectovaginal space. </a:t>
            </a:r>
          </a:p>
          <a:p>
            <a:r>
              <a:rPr lang="en-US">
                <a:ea typeface="+mn-lt"/>
                <a:cs typeface="+mn-lt"/>
              </a:rPr>
              <a:t>This ensures complete excision of the affected area. </a:t>
            </a:r>
            <a:endParaRPr lang="en-US">
              <a:cs typeface="Calibri"/>
            </a:endParaRPr>
          </a:p>
        </p:txBody>
      </p:sp>
    </p:spTree>
    <p:extLst>
      <p:ext uri="{BB962C8B-B14F-4D97-AF65-F5344CB8AC3E}">
        <p14:creationId xmlns:p14="http://schemas.microsoft.com/office/powerpoint/2010/main" val="160128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5">
            <a:extLst>
              <a:ext uri="{FF2B5EF4-FFF2-40B4-BE49-F238E27FC236}">
                <a16:creationId xmlns="" xmlns:a16="http://schemas.microsoft.com/office/drawing/2014/main" id="{C51FA448-F1BB-4ED2-AA40-3A29EC53554A}"/>
              </a:ext>
            </a:extLst>
          </p:cNvPr>
          <p:cNvPicPr>
            <a:picLocks noChangeAspect="1"/>
          </p:cNvPicPr>
          <p:nvPr/>
        </p:nvPicPr>
        <p:blipFill>
          <a:blip r:embed="rId3"/>
          <a:stretch>
            <a:fillRect/>
          </a:stretch>
        </p:blipFill>
        <p:spPr>
          <a:xfrm>
            <a:off x="-34505" y="1029"/>
            <a:ext cx="12174746" cy="6855942"/>
          </a:xfrm>
          <a:prstGeom prst="rect">
            <a:avLst/>
          </a:prstGeom>
        </p:spPr>
      </p:pic>
    </p:spTree>
    <p:extLst>
      <p:ext uri="{BB962C8B-B14F-4D97-AF65-F5344CB8AC3E}">
        <p14:creationId xmlns:p14="http://schemas.microsoft.com/office/powerpoint/2010/main" val="401256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4E1FD-9CA5-4B30-8D4A-ED3CBB98E7CE}"/>
              </a:ext>
            </a:extLst>
          </p:cNvPr>
          <p:cNvSpPr>
            <a:spLocks noGrp="1"/>
          </p:cNvSpPr>
          <p:nvPr>
            <p:ph type="title"/>
          </p:nvPr>
        </p:nvSpPr>
        <p:spPr/>
        <p:txBody>
          <a:bodyPr/>
          <a:lstStyle/>
          <a:p>
            <a:endParaRPr lang="en-US"/>
          </a:p>
        </p:txBody>
      </p:sp>
      <p:pic>
        <p:nvPicPr>
          <p:cNvPr id="4" name="Picture 4" descr="A picture containing dessert, food, sweet, close&#10;&#10;Description automatically generated">
            <a:extLst>
              <a:ext uri="{FF2B5EF4-FFF2-40B4-BE49-F238E27FC236}">
                <a16:creationId xmlns="" xmlns:a16="http://schemas.microsoft.com/office/drawing/2014/main" id="{3EE1FC68-F99E-4A1B-8903-E56D2E98ED0A}"/>
              </a:ext>
            </a:extLst>
          </p:cNvPr>
          <p:cNvPicPr>
            <a:picLocks noGrp="1" noChangeAspect="1"/>
          </p:cNvPicPr>
          <p:nvPr>
            <p:ph idx="1"/>
          </p:nvPr>
        </p:nvPicPr>
        <p:blipFill>
          <a:blip r:embed="rId3"/>
          <a:stretch>
            <a:fillRect/>
          </a:stretch>
        </p:blipFill>
        <p:spPr>
          <a:xfrm>
            <a:off x="3897" y="42791"/>
            <a:ext cx="12017951" cy="6808642"/>
          </a:xfrm>
        </p:spPr>
      </p:pic>
    </p:spTree>
    <p:extLst>
      <p:ext uri="{BB962C8B-B14F-4D97-AF65-F5344CB8AC3E}">
        <p14:creationId xmlns:p14="http://schemas.microsoft.com/office/powerpoint/2010/main" val="298605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347663"/>
            <a:ext cx="10515600" cy="5829300"/>
          </a:xfrm>
        </p:spPr>
        <p:txBody>
          <a:bodyPr/>
          <a:lstStyle/>
          <a:p>
            <a:r>
              <a:rPr lang="en-US" dirty="0" smtClean="0"/>
              <a:t>Although there is consensus that minimally invasive excision surgery is the best operative management for endometriosis, the surgical techniques employed by surgeons vary widely. </a:t>
            </a:r>
          </a:p>
          <a:p>
            <a:r>
              <a:rPr lang="en-US" dirty="0" smtClean="0"/>
              <a:t>The evolution of endometriosis excision can be attributed to advances in surgical technology and rapid progress in laparoscopic image quality, which enable the surgeon to see fine anatomical structures such as small nerves. It can also be attributed to the knowledge gained and shared among surgeons with a better understanding of laparoscopic retroperitoneal anatomy.</a:t>
            </a:r>
            <a:endParaRPr lang="en-US" dirty="0"/>
          </a:p>
        </p:txBody>
      </p:sp>
    </p:spTree>
    <p:extLst>
      <p:ext uri="{BB962C8B-B14F-4D97-AF65-F5344CB8AC3E}">
        <p14:creationId xmlns:p14="http://schemas.microsoft.com/office/powerpoint/2010/main" val="2222114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E87FE2-081E-42F4-9E12-79D76D3BB3B5}"/>
              </a:ext>
            </a:extLst>
          </p:cNvPr>
          <p:cNvSpPr>
            <a:spLocks noGrp="1"/>
          </p:cNvSpPr>
          <p:nvPr>
            <p:ph type="title"/>
          </p:nvPr>
        </p:nvSpPr>
        <p:spPr/>
        <p:txBody>
          <a:bodyPr/>
          <a:lstStyle/>
          <a:p>
            <a:r>
              <a:rPr lang="en-US" b="1" i="1" u="sng">
                <a:cs typeface="Calibri Light"/>
              </a:rPr>
              <a:t>Excision of disease  (E) :</a:t>
            </a:r>
            <a:endParaRPr lang="en-US" b="1">
              <a:cs typeface="Calibri Light" panose="020F0302020204030204"/>
            </a:endParaRPr>
          </a:p>
        </p:txBody>
      </p:sp>
      <p:sp>
        <p:nvSpPr>
          <p:cNvPr id="3" name="Content Placeholder 2">
            <a:extLst>
              <a:ext uri="{FF2B5EF4-FFF2-40B4-BE49-F238E27FC236}">
                <a16:creationId xmlns="" xmlns:a16="http://schemas.microsoft.com/office/drawing/2014/main" id="{F14DF1C9-0398-42EB-BE58-5F65A32AFF9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ea typeface="+mn-lt"/>
                <a:cs typeface="+mn-lt"/>
              </a:rPr>
              <a:t/>
            </a:r>
            <a:br>
              <a:rPr lang="en-US" dirty="0">
                <a:ea typeface="+mn-lt"/>
                <a:cs typeface="+mn-lt"/>
              </a:rPr>
            </a:br>
            <a:endParaRPr lang="en-US" b="1" i="1">
              <a:ea typeface="+mn-lt"/>
              <a:cs typeface="+mn-lt"/>
            </a:endParaRPr>
          </a:p>
          <a:p>
            <a:r>
              <a:rPr lang="en-US">
                <a:ea typeface="+mn-lt"/>
                <a:cs typeface="+mn-lt"/>
              </a:rPr>
              <a:t>At this point the important structures are safely separated from the disease, </a:t>
            </a:r>
            <a:r>
              <a:rPr lang="en-US" u="sng">
                <a:solidFill>
                  <a:srgbClr val="FF0000"/>
                </a:solidFill>
                <a:ea typeface="+mn-lt"/>
                <a:cs typeface="+mn-lt"/>
              </a:rPr>
              <a:t>all visible endometriosis can be excised.</a:t>
            </a:r>
            <a:endParaRPr lang="en-US" u="sng">
              <a:solidFill>
                <a:srgbClr val="FF0000"/>
              </a:solidFill>
            </a:endParaRPr>
          </a:p>
          <a:p>
            <a:r>
              <a:rPr lang="en-US">
                <a:ea typeface="+mn-lt"/>
                <a:cs typeface="+mn-lt"/>
              </a:rPr>
              <a:t>If both pelvic sidewalls and both uterosacral ligaments are involved, the ‘Butterfly Area’ (bilateral pelvic sidewalls, uterosacral ligaments and torus </a:t>
            </a:r>
            <a:r>
              <a:rPr lang="en-US" err="1">
                <a:ea typeface="+mn-lt"/>
                <a:cs typeface="+mn-lt"/>
              </a:rPr>
              <a:t>uterinus</a:t>
            </a:r>
            <a:r>
              <a:rPr lang="en-US">
                <a:ea typeface="+mn-lt"/>
                <a:cs typeface="+mn-lt"/>
              </a:rPr>
              <a:t>) </a:t>
            </a:r>
            <a:r>
              <a:rPr lang="en-US" u="sng">
                <a:ea typeface="+mn-lt"/>
                <a:cs typeface="+mn-lt"/>
              </a:rPr>
              <a:t>will often need to be excised</a:t>
            </a:r>
            <a:r>
              <a:rPr lang="en-US">
                <a:ea typeface="+mn-lt"/>
                <a:cs typeface="+mn-lt"/>
              </a:rPr>
              <a:t>.</a:t>
            </a:r>
            <a:endParaRPr lang="en-US"/>
          </a:p>
          <a:p>
            <a:r>
              <a:rPr lang="en-US" dirty="0">
                <a:ea typeface="+mn-lt"/>
                <a:cs typeface="+mn-lt"/>
              </a:rPr>
              <a:t>Care should be taken to not compromise the nerve plexuses within the pelvic sidewall during excision, especially the</a:t>
            </a:r>
            <a:r>
              <a:rPr lang="en-US" dirty="0">
                <a:solidFill>
                  <a:srgbClr val="FF0000"/>
                </a:solidFill>
                <a:ea typeface="+mn-lt"/>
                <a:cs typeface="+mn-lt"/>
              </a:rPr>
              <a:t> hypogastric nerves</a:t>
            </a:r>
            <a:r>
              <a:rPr lang="en-US" dirty="0">
                <a:ea typeface="+mn-lt"/>
                <a:cs typeface="+mn-lt"/>
              </a:rPr>
              <a:t> and the </a:t>
            </a:r>
            <a:r>
              <a:rPr lang="en-US">
                <a:solidFill>
                  <a:srgbClr val="FF0000"/>
                </a:solidFill>
                <a:ea typeface="+mn-lt"/>
                <a:cs typeface="+mn-lt"/>
              </a:rPr>
              <a:t>inferior hypogastric plexuses.</a:t>
            </a:r>
            <a:r>
              <a:rPr lang="en-US" dirty="0">
                <a:ea typeface="+mn-lt"/>
                <a:cs typeface="+mn-lt"/>
              </a:rPr>
              <a:t> </a:t>
            </a:r>
            <a:r>
              <a:rPr lang="en-US">
                <a:ea typeface="+mn-lt"/>
                <a:cs typeface="+mn-lt"/>
              </a:rPr>
              <a:t>If the hypogastric nerve is involved in disease, and is thus severed during resection, it is important to try and preserve at</a:t>
            </a:r>
            <a:endParaRPr lang="en-US" dirty="0">
              <a:ea typeface="+mn-lt"/>
              <a:cs typeface="+mn-lt"/>
            </a:endParaRPr>
          </a:p>
          <a:p>
            <a:pPr marL="0" indent="0">
              <a:buNone/>
            </a:pPr>
            <a:r>
              <a:rPr lang="en-US">
                <a:ea typeface="+mn-lt"/>
                <a:cs typeface="+mn-lt"/>
              </a:rPr>
              <a:t> least one side</a:t>
            </a:r>
            <a:endParaRPr lang="en-US" dirty="0">
              <a:ea typeface="+mn-lt"/>
              <a:cs typeface="+mn-lt"/>
            </a:endParaRPr>
          </a:p>
          <a:p>
            <a:endParaRPr lang="en-US" dirty="0">
              <a:cs typeface="Calibri"/>
            </a:endParaRPr>
          </a:p>
          <a:p>
            <a:pPr marL="0" indent="0">
              <a:buNone/>
            </a:pPr>
            <a:endParaRPr lang="en-US" dirty="0">
              <a:ea typeface="+mn-lt"/>
              <a:cs typeface="+mn-lt"/>
            </a:endParaRPr>
          </a:p>
        </p:txBody>
      </p:sp>
    </p:spTree>
    <p:extLst>
      <p:ext uri="{BB962C8B-B14F-4D97-AF65-F5344CB8AC3E}">
        <p14:creationId xmlns:p14="http://schemas.microsoft.com/office/powerpoint/2010/main" val="170133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pic>
        <p:nvPicPr>
          <p:cNvPr id="4" name="Picture 4">
            <a:extLst>
              <a:ext uri="{FF2B5EF4-FFF2-40B4-BE49-F238E27FC236}">
                <a16:creationId xmlns="" xmlns:a16="http://schemas.microsoft.com/office/drawing/2014/main" id="{30809C13-DC2D-41D5-9703-CA2E2EF1534C}"/>
              </a:ext>
            </a:extLst>
          </p:cNvPr>
          <p:cNvPicPr>
            <a:picLocks noGrp="1" noChangeAspect="1"/>
          </p:cNvPicPr>
          <p:nvPr>
            <p:ph idx="1"/>
          </p:nvPr>
        </p:nvPicPr>
        <p:blipFill rotWithShape="1">
          <a:blip r:embed="rId3"/>
          <a:srcRect r="1" b="1866"/>
          <a:stretch/>
        </p:blipFill>
        <p:spPr>
          <a:xfrm>
            <a:off x="196850" y="173518"/>
            <a:ext cx="11798300" cy="6512763"/>
          </a:xfrm>
          <a:prstGeom prst="rect">
            <a:avLst/>
          </a:prstGeom>
        </p:spPr>
      </p:pic>
    </p:spTree>
    <p:extLst>
      <p:ext uri="{BB962C8B-B14F-4D97-AF65-F5344CB8AC3E}">
        <p14:creationId xmlns:p14="http://schemas.microsoft.com/office/powerpoint/2010/main" val="132525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C539E-F022-4FBB-B795-6DED5EE20077}"/>
              </a:ext>
            </a:extLst>
          </p:cNvPr>
          <p:cNvSpPr>
            <a:spLocks noGrp="1"/>
          </p:cNvSpPr>
          <p:nvPr>
            <p:ph type="title"/>
          </p:nvPr>
        </p:nvSpPr>
        <p:spPr/>
        <p:txBody>
          <a:bodyPr/>
          <a:lstStyle/>
          <a:p>
            <a:endParaRPr lang="en-US"/>
          </a:p>
        </p:txBody>
      </p:sp>
      <p:pic>
        <p:nvPicPr>
          <p:cNvPr id="4" name="Picture 4" descr="A picture containing plastic, close, meat&#10;&#10;Description automatically generated">
            <a:extLst>
              <a:ext uri="{FF2B5EF4-FFF2-40B4-BE49-F238E27FC236}">
                <a16:creationId xmlns="" xmlns:a16="http://schemas.microsoft.com/office/drawing/2014/main" id="{8C98AEF5-5580-43D6-AA5F-7E58735C2B8B}"/>
              </a:ext>
            </a:extLst>
          </p:cNvPr>
          <p:cNvPicPr>
            <a:picLocks noGrp="1" noChangeAspect="1"/>
          </p:cNvPicPr>
          <p:nvPr>
            <p:ph idx="1"/>
          </p:nvPr>
        </p:nvPicPr>
        <p:blipFill>
          <a:blip r:embed="rId3"/>
          <a:stretch>
            <a:fillRect/>
          </a:stretch>
        </p:blipFill>
        <p:spPr>
          <a:xfrm>
            <a:off x="447505" y="42833"/>
            <a:ext cx="11699556" cy="6766733"/>
          </a:xfrm>
        </p:spPr>
      </p:pic>
    </p:spTree>
    <p:extLst>
      <p:ext uri="{BB962C8B-B14F-4D97-AF65-F5344CB8AC3E}">
        <p14:creationId xmlns:p14="http://schemas.microsoft.com/office/powerpoint/2010/main" val="60647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84334-2F55-4663-A164-137615BE1823}"/>
              </a:ext>
            </a:extLst>
          </p:cNvPr>
          <p:cNvSpPr>
            <a:spLocks noGrp="1"/>
          </p:cNvSpPr>
          <p:nvPr>
            <p:ph type="title"/>
          </p:nvPr>
        </p:nvSpPr>
        <p:spPr/>
        <p:txBody>
          <a:bodyPr/>
          <a:lstStyle/>
          <a:p>
            <a:pPr marL="285750" indent="-285750">
              <a:spcBef>
                <a:spcPts val="1000"/>
              </a:spcBef>
              <a:buFont typeface="Arial"/>
              <a:buChar char="•"/>
            </a:pPr>
            <a:r>
              <a:rPr lang="en-US" b="1" i="1" u="sng">
                <a:latin typeface="Calibri"/>
                <a:cs typeface="Calibri"/>
              </a:rPr>
              <a:t>Conclusion</a:t>
            </a:r>
            <a:endParaRPr lang="en-US">
              <a:ea typeface="+mj-lt"/>
              <a:cs typeface="+mj-lt"/>
            </a:endParaRPr>
          </a:p>
          <a:p>
            <a:endParaRPr lang="en-US" dirty="0">
              <a:cs typeface="Calibri Light"/>
            </a:endParaRPr>
          </a:p>
        </p:txBody>
      </p:sp>
      <p:sp>
        <p:nvSpPr>
          <p:cNvPr id="3" name="Content Placeholder 2">
            <a:extLst>
              <a:ext uri="{FF2B5EF4-FFF2-40B4-BE49-F238E27FC236}">
                <a16:creationId xmlns="" xmlns:a16="http://schemas.microsoft.com/office/drawing/2014/main" id="{94F551DF-E16B-452D-9326-496E17861CB7}"/>
              </a:ext>
            </a:extLst>
          </p:cNvPr>
          <p:cNvSpPr>
            <a:spLocks noGrp="1"/>
          </p:cNvSpPr>
          <p:nvPr>
            <p:ph idx="1"/>
          </p:nvPr>
        </p:nvSpPr>
        <p:spPr/>
        <p:txBody>
          <a:bodyPr vert="horz" lIns="91440" tIns="45720" rIns="91440" bIns="45720" rtlCol="0" anchor="t">
            <a:normAutofit/>
          </a:bodyPr>
          <a:lstStyle/>
          <a:p>
            <a:endParaRPr lang="en-US" dirty="0">
              <a:cs typeface="Calibri" panose="020F0502020204030204"/>
            </a:endParaRPr>
          </a:p>
          <a:p>
            <a:r>
              <a:rPr lang="en-US">
                <a:ea typeface="+mn-lt"/>
                <a:cs typeface="+mn-lt"/>
              </a:rPr>
              <a:t>In our experience, time spent at the beginning of the procedure to optimise access and identify and normalise pelvic anatomy provides the surgeon with a structured and safe approach to laparoscopic excision of endometriosis.</a:t>
            </a:r>
            <a:endParaRPr lang="en-US" dirty="0">
              <a:ea typeface="+mn-lt"/>
              <a:cs typeface="+mn-lt"/>
            </a:endParaRPr>
          </a:p>
          <a:p>
            <a:r>
              <a:rPr lang="en-US" dirty="0">
                <a:ea typeface="+mn-lt"/>
                <a:cs typeface="+mn-lt"/>
              </a:rPr>
              <a:t> </a:t>
            </a:r>
            <a:r>
              <a:rPr lang="en-US">
                <a:ea typeface="+mn-lt"/>
                <a:cs typeface="+mn-lt"/>
              </a:rPr>
              <a:t>It optimises identification of all areas of abnormal tissue, allowing the surgeon to excise all areas of disease. </a:t>
            </a:r>
          </a:p>
          <a:p>
            <a:r>
              <a:rPr lang="en-US">
                <a:ea typeface="+mn-lt"/>
                <a:cs typeface="+mn-lt"/>
              </a:rPr>
              <a:t>Ultimately, this leads to better outcome for the patient, with reduced surgical morbidity.</a:t>
            </a:r>
            <a:endParaRPr lang="en-US">
              <a:cs typeface="Calibri" panose="020F0502020204030204"/>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10567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lstStyle/>
          <a:p>
            <a:r>
              <a:rPr lang="en-US" dirty="0"/>
              <a:t>M</a:t>
            </a:r>
            <a:r>
              <a:rPr lang="en-US" dirty="0" smtClean="0"/>
              <a:t>ost </a:t>
            </a:r>
            <a:r>
              <a:rPr lang="en-US" dirty="0" smtClean="0"/>
              <a:t>of the steps and the principles for optimal and safe excision of endometriosis are the same for all cases, </a:t>
            </a:r>
            <a:r>
              <a:rPr lang="en-US" dirty="0" smtClean="0">
                <a:solidFill>
                  <a:srgbClr val="FF0000"/>
                </a:solidFill>
              </a:rPr>
              <a:t>regardless</a:t>
            </a:r>
            <a:r>
              <a:rPr lang="en-US" dirty="0" smtClean="0"/>
              <a:t> of severity.</a:t>
            </a:r>
          </a:p>
          <a:p>
            <a:r>
              <a:rPr lang="en-US" dirty="0" smtClean="0"/>
              <a:t>Fundamentals of endometriosis excision can be </a:t>
            </a:r>
            <a:r>
              <a:rPr lang="en-US" dirty="0" err="1" smtClean="0"/>
              <a:t>utilised</a:t>
            </a:r>
            <a:r>
              <a:rPr lang="en-US" dirty="0" smtClean="0"/>
              <a:t> by all </a:t>
            </a:r>
            <a:r>
              <a:rPr lang="en-US" dirty="0" err="1" smtClean="0"/>
              <a:t>gynaecologists</a:t>
            </a:r>
            <a:r>
              <a:rPr lang="en-US" dirty="0" smtClean="0"/>
              <a:t> performing surgical treatment of endometriosis.</a:t>
            </a:r>
            <a:endParaRPr lang="en-US" dirty="0"/>
          </a:p>
        </p:txBody>
      </p:sp>
    </p:spTree>
    <p:extLst>
      <p:ext uri="{BB962C8B-B14F-4D97-AF65-F5344CB8AC3E}">
        <p14:creationId xmlns:p14="http://schemas.microsoft.com/office/powerpoint/2010/main" val="331590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Fundamentals of endometriosis surgery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283" y="1910264"/>
            <a:ext cx="8659433" cy="4182059"/>
          </a:xfrm>
        </p:spPr>
      </p:pic>
    </p:spTree>
    <p:extLst>
      <p:ext uri="{BB962C8B-B14F-4D97-AF65-F5344CB8AC3E}">
        <p14:creationId xmlns:p14="http://schemas.microsoft.com/office/powerpoint/2010/main" val="357618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Structured approach</a:t>
            </a:r>
            <a:endParaRPr lang="en-US" b="1" dirty="0"/>
          </a:p>
        </p:txBody>
      </p:sp>
      <p:sp>
        <p:nvSpPr>
          <p:cNvPr id="3" name="Content Placeholder 2"/>
          <p:cNvSpPr>
            <a:spLocks noGrp="1"/>
          </p:cNvSpPr>
          <p:nvPr>
            <p:ph idx="1"/>
          </p:nvPr>
        </p:nvSpPr>
        <p:spPr>
          <a:xfrm>
            <a:off x="838200" y="1555686"/>
            <a:ext cx="10515600" cy="4351338"/>
          </a:xfrm>
        </p:spPr>
        <p:txBody>
          <a:bodyPr/>
          <a:lstStyle/>
          <a:p>
            <a:r>
              <a:rPr lang="en-US" dirty="0" smtClean="0"/>
              <a:t>The importance of a structured approach in surgery cannot be </a:t>
            </a:r>
            <a:r>
              <a:rPr lang="en-US" dirty="0" err="1" smtClean="0"/>
              <a:t>overemphasised</a:t>
            </a:r>
            <a:r>
              <a:rPr lang="en-US" dirty="0" smtClean="0"/>
              <a:t>.</a:t>
            </a:r>
          </a:p>
          <a:p>
            <a:r>
              <a:rPr lang="en-US" dirty="0" smtClean="0"/>
              <a:t> This does not mean rigidly following a series of pre-defined steps, but rather a framework a surgeon can employ and to which they can return according to the surgical scenario.</a:t>
            </a:r>
          </a:p>
          <a:p>
            <a:r>
              <a:rPr lang="en-US" dirty="0" smtClean="0"/>
              <a:t>SOSURE is </a:t>
            </a:r>
            <a:r>
              <a:rPr lang="en-US" dirty="0" smtClean="0"/>
              <a:t>a mnemonic for the steps that are required in most endometriosis excision surgery.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133" y="4512978"/>
            <a:ext cx="8316486" cy="2257740"/>
          </a:xfrm>
          <a:prstGeom prst="rect">
            <a:avLst/>
          </a:prstGeom>
        </p:spPr>
      </p:pic>
    </p:spTree>
    <p:extLst>
      <p:ext uri="{BB962C8B-B14F-4D97-AF65-F5344CB8AC3E}">
        <p14:creationId xmlns:p14="http://schemas.microsoft.com/office/powerpoint/2010/main" val="120838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Optimal exposure and use of assistance</a:t>
            </a:r>
            <a:endParaRPr lang="en-US" b="1" dirty="0"/>
          </a:p>
        </p:txBody>
      </p:sp>
      <p:sp>
        <p:nvSpPr>
          <p:cNvPr id="3" name="Content Placeholder 2"/>
          <p:cNvSpPr>
            <a:spLocks noGrp="1"/>
          </p:cNvSpPr>
          <p:nvPr>
            <p:ph idx="1"/>
          </p:nvPr>
        </p:nvSpPr>
        <p:spPr/>
        <p:txBody>
          <a:bodyPr>
            <a:normAutofit lnSpcReduction="10000"/>
          </a:bodyPr>
          <a:lstStyle/>
          <a:p>
            <a:r>
              <a:rPr lang="en-US" dirty="0" smtClean="0"/>
              <a:t>In open surgery, retractors and packs are used to </a:t>
            </a:r>
            <a:r>
              <a:rPr lang="en-US" dirty="0" err="1" smtClean="0"/>
              <a:t>maximise</a:t>
            </a:r>
            <a:r>
              <a:rPr lang="en-US" dirty="0" smtClean="0"/>
              <a:t> access and exposure.</a:t>
            </a:r>
          </a:p>
          <a:p>
            <a:r>
              <a:rPr lang="en-US" dirty="0" smtClean="0"/>
              <a:t> In endoscopic surgery, the laparoscope provides excellent views and allows the surgeon to </a:t>
            </a:r>
            <a:r>
              <a:rPr lang="en-US" dirty="0" err="1" smtClean="0"/>
              <a:t>visualise</a:t>
            </a:r>
            <a:r>
              <a:rPr lang="en-US" dirty="0" smtClean="0"/>
              <a:t> the entirety of the pelvis and the abdomen</a:t>
            </a:r>
            <a:r>
              <a:rPr lang="en-US" dirty="0" smtClean="0">
                <a:solidFill>
                  <a:srgbClr val="FF0000"/>
                </a:solidFill>
              </a:rPr>
              <a:t>. However</a:t>
            </a:r>
            <a:r>
              <a:rPr lang="en-US" dirty="0" smtClean="0"/>
              <a:t>, pelvic organs, such as ovaries, the uterus and loops of bowel must be moved out of the way. Temporary ovarian and uterine suspension can provide excellent access, while allowing the assistant to be more than simply a ‘retractor’. The assistant is freed to perform other important tasks, such as keeping the surgical field dry and helping with tissue traction.</a:t>
            </a:r>
          </a:p>
          <a:p>
            <a:r>
              <a:rPr lang="en-US" dirty="0" smtClean="0"/>
              <a:t> Ergonomics in laparoscopic surgery is another fundamental principle.</a:t>
            </a:r>
            <a:endParaRPr lang="en-US" dirty="0"/>
          </a:p>
        </p:txBody>
      </p:sp>
    </p:spTree>
    <p:extLst>
      <p:ext uri="{BB962C8B-B14F-4D97-AF65-F5344CB8AC3E}">
        <p14:creationId xmlns:p14="http://schemas.microsoft.com/office/powerpoint/2010/main" val="139297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Retroperitoneal dissection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Identifying important anatomical structures (ureters, vessels, nerves, etc.) and separating them from the abnormal tissue to avoid injury to these structures is the mainstay of endometriosis surgery.  This often requires careful tissue dissection by taking advantage of surgical planes. </a:t>
            </a:r>
          </a:p>
          <a:p>
            <a:r>
              <a:rPr lang="en-US" dirty="0" smtClean="0"/>
              <a:t>Deep endometriosis poses considerable challenges because it obliterates normal anatomical planes by causing fibrosis. Stony hard nodules can fuse adjacent structures together, making it difficult for the surgeon to separate them. </a:t>
            </a:r>
          </a:p>
          <a:p>
            <a:r>
              <a:rPr lang="en-US" dirty="0" smtClean="0"/>
              <a:t>The most effective approach is to start the dissection from normal tissue away from the disease and work towards the </a:t>
            </a:r>
            <a:r>
              <a:rPr lang="en-US" dirty="0" err="1" smtClean="0"/>
              <a:t>endometriotic</a:t>
            </a:r>
            <a:r>
              <a:rPr lang="en-US" dirty="0" smtClean="0"/>
              <a:t> nodule. The use of tissue traction and counter-traction facilitates opening spaces and often guides the surgeon to the best tissue plane to explore. Pushing the instrument gently into the plane and opening the jaws of the laparoscopic instrument can help develop these spaces, while </a:t>
            </a:r>
            <a:r>
              <a:rPr lang="en-US" dirty="0" err="1" smtClean="0"/>
              <a:t>minimising</a:t>
            </a:r>
            <a:r>
              <a:rPr lang="en-US" dirty="0" smtClean="0"/>
              <a:t> blood loss.</a:t>
            </a:r>
            <a:endParaRPr lang="en-US" dirty="0"/>
          </a:p>
        </p:txBody>
      </p:sp>
    </p:spTree>
    <p:extLst>
      <p:ext uri="{BB962C8B-B14F-4D97-AF65-F5344CB8AC3E}">
        <p14:creationId xmlns:p14="http://schemas.microsoft.com/office/powerpoint/2010/main" val="212513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237"/>
            <a:ext cx="10515600" cy="1325563"/>
          </a:xfrm>
        </p:spPr>
        <p:txBody>
          <a:bodyPr/>
          <a:lstStyle/>
          <a:p>
            <a:r>
              <a:rPr lang="en-US" b="1" dirty="0" smtClean="0">
                <a:solidFill>
                  <a:srgbClr val="7030A0"/>
                </a:solidFill>
              </a:rPr>
              <a:t>SOSURE</a:t>
            </a:r>
            <a:endParaRPr lang="en-US" b="1" dirty="0">
              <a:solidFill>
                <a:srgbClr val="7030A0"/>
              </a:solidFill>
            </a:endParaRPr>
          </a:p>
        </p:txBody>
      </p:sp>
      <p:sp>
        <p:nvSpPr>
          <p:cNvPr id="3" name="Content Placeholder 2"/>
          <p:cNvSpPr>
            <a:spLocks noGrp="1"/>
          </p:cNvSpPr>
          <p:nvPr>
            <p:ph idx="1"/>
          </p:nvPr>
        </p:nvSpPr>
        <p:spPr>
          <a:xfrm>
            <a:off x="838200" y="1340993"/>
            <a:ext cx="10515600" cy="4351338"/>
          </a:xfrm>
        </p:spPr>
        <p:txBody>
          <a:bodyPr>
            <a:normAutofit fontScale="85000" lnSpcReduction="10000"/>
          </a:bodyPr>
          <a:lstStyle/>
          <a:p>
            <a:r>
              <a:rPr lang="en-US" dirty="0" smtClean="0">
                <a:solidFill>
                  <a:srgbClr val="7030A0"/>
                </a:solidFill>
              </a:rPr>
              <a:t>SOSURE</a:t>
            </a:r>
            <a:r>
              <a:rPr lang="en-US" dirty="0" smtClean="0"/>
              <a:t> is a mnemonic conceived by the authors that provides a framework to describe a number of operative steps that </a:t>
            </a:r>
            <a:r>
              <a:rPr lang="en-US" dirty="0" err="1" smtClean="0"/>
              <a:t>maximise</a:t>
            </a:r>
            <a:r>
              <a:rPr lang="en-US" dirty="0" smtClean="0"/>
              <a:t> access and </a:t>
            </a:r>
            <a:r>
              <a:rPr lang="en-US" dirty="0" err="1" smtClean="0"/>
              <a:t>optimise</a:t>
            </a:r>
            <a:r>
              <a:rPr lang="en-US" dirty="0" smtClean="0"/>
              <a:t> assistance during endometriosis surgery. </a:t>
            </a:r>
          </a:p>
          <a:p>
            <a:r>
              <a:rPr lang="en-US" dirty="0" smtClean="0"/>
              <a:t>Among other benefits, these techniques provide greater independence to the lead surgeon. The surgical steps and resulting exposure of the pelvic organs ensures the lead surgeon is exclusively occupied with operating/dissection. </a:t>
            </a:r>
          </a:p>
          <a:p>
            <a:r>
              <a:rPr lang="en-US" dirty="0" smtClean="0"/>
              <a:t>Meanwhile, the assistant, rather than simply holding intrusive structures out of the way, can aid in tissue dissection and maintaining a clear surgical field. </a:t>
            </a:r>
          </a:p>
          <a:p>
            <a:r>
              <a:rPr lang="en-US" dirty="0" smtClean="0"/>
              <a:t>It is important to highlight that, as a framework, it is intended to provide a structured approach to endometriosis surgery; it is not a set of rigid rules to follow consecutively. Not all the steps are necessary for all cases and the order in which they need to be performed will vary.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85" y="5319873"/>
            <a:ext cx="8120643" cy="1437543"/>
          </a:xfrm>
          <a:prstGeom prst="rect">
            <a:avLst/>
          </a:prstGeom>
        </p:spPr>
      </p:pic>
    </p:spTree>
    <p:extLst>
      <p:ext uri="{BB962C8B-B14F-4D97-AF65-F5344CB8AC3E}">
        <p14:creationId xmlns:p14="http://schemas.microsoft.com/office/powerpoint/2010/main" val="249658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1446</Words>
  <Application>Microsoft Office PowerPoint</Application>
  <PresentationFormat>Widescreen</PresentationFormat>
  <Paragraphs>123</Paragraphs>
  <Slides>33</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Calibri Light</vt:lpstr>
      <vt:lpstr>Office Theme</vt:lpstr>
      <vt:lpstr>1_office theme</vt:lpstr>
      <vt:lpstr>Excision of endometriosis</vt:lpstr>
      <vt:lpstr>Introduction</vt:lpstr>
      <vt:lpstr>PowerPoint Presentation</vt:lpstr>
      <vt:lpstr>PowerPoint Presentation</vt:lpstr>
      <vt:lpstr>Fundamentals of endometriosis surgery</vt:lpstr>
      <vt:lpstr>Structured approach</vt:lpstr>
      <vt:lpstr>Optimal exposure and use of assistance</vt:lpstr>
      <vt:lpstr>Retroperitoneal dissection</vt:lpstr>
      <vt:lpstr>SOSURE</vt:lpstr>
      <vt:lpstr>S: Survey/sigmoid mobilisation</vt:lpstr>
      <vt:lpstr>PowerPoint Presentation</vt:lpstr>
      <vt:lpstr>O: Ovarian mobilisation</vt:lpstr>
      <vt:lpstr>PowerPoint Presentation</vt:lpstr>
      <vt:lpstr>Suspension of ovaries /uterus </vt:lpstr>
      <vt:lpstr>PowerPoint Presentation</vt:lpstr>
      <vt:lpstr>PowerPoint Presentation</vt:lpstr>
      <vt:lpstr>UTERINE SUSPENSION </vt:lpstr>
      <vt:lpstr>First technique :</vt:lpstr>
      <vt:lpstr>Sec techniuqe:</vt:lpstr>
      <vt:lpstr>PowerPoint Presentation</vt:lpstr>
      <vt:lpstr>PowerPoint Presentation</vt:lpstr>
      <vt:lpstr>PowerPoint Presentation</vt:lpstr>
      <vt:lpstr>U: Ureterolysis</vt:lpstr>
      <vt:lpstr>PowerPoint Presentation</vt:lpstr>
      <vt:lpstr>PowerPoint Presentation</vt:lpstr>
      <vt:lpstr>Rectovaginal/Pararectal Space Entry( R) :</vt:lpstr>
      <vt:lpstr>PowerPoint Presentation</vt:lpstr>
      <vt:lpstr>PowerPoint Presentation</vt:lpstr>
      <vt:lpstr>PowerPoint Presentation</vt:lpstr>
      <vt:lpstr>Excision of disease  (E) :</vt:lpstr>
      <vt:lpstr>PowerPoint Presentation</vt:lpstr>
      <vt:lpstr>PowerPoint Presentation</vt:lpstr>
      <vt:lpstr>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Excision of endometriosis</dc:title>
  <dc:creator>Majali</dc:creator>
  <cp:lastModifiedBy>Majali</cp:lastModifiedBy>
  <cp:revision>11</cp:revision>
  <dcterms:created xsi:type="dcterms:W3CDTF">2021-11-16T17:58:21Z</dcterms:created>
  <dcterms:modified xsi:type="dcterms:W3CDTF">2021-11-17T17:03:02Z</dcterms:modified>
</cp:coreProperties>
</file>