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7" r:id="rId3"/>
  </p:sldMasterIdLst>
  <p:notesMasterIdLst>
    <p:notesMasterId r:id="rId81"/>
  </p:notesMasterIdLst>
  <p:sldIdLst>
    <p:sldId id="256" r:id="rId4"/>
    <p:sldId id="272" r:id="rId5"/>
    <p:sldId id="274" r:id="rId6"/>
    <p:sldId id="275" r:id="rId7"/>
    <p:sldId id="257" r:id="rId8"/>
    <p:sldId id="258" r:id="rId9"/>
    <p:sldId id="273" r:id="rId10"/>
    <p:sldId id="260" r:id="rId11"/>
    <p:sldId id="276" r:id="rId12"/>
    <p:sldId id="261" r:id="rId13"/>
    <p:sldId id="262" r:id="rId14"/>
    <p:sldId id="268" r:id="rId15"/>
    <p:sldId id="263" r:id="rId16"/>
    <p:sldId id="264" r:id="rId17"/>
    <p:sldId id="265" r:id="rId18"/>
    <p:sldId id="266" r:id="rId19"/>
    <p:sldId id="267" r:id="rId20"/>
    <p:sldId id="278" r:id="rId21"/>
    <p:sldId id="270" r:id="rId22"/>
    <p:sldId id="1003" r:id="rId23"/>
    <p:sldId id="277" r:id="rId24"/>
    <p:sldId id="1004" r:id="rId25"/>
    <p:sldId id="1005" r:id="rId26"/>
    <p:sldId id="1006" r:id="rId27"/>
    <p:sldId id="1007" r:id="rId28"/>
    <p:sldId id="1008" r:id="rId29"/>
    <p:sldId id="1009" r:id="rId30"/>
    <p:sldId id="1010" r:id="rId31"/>
    <p:sldId id="1011" r:id="rId32"/>
    <p:sldId id="1012" r:id="rId33"/>
    <p:sldId id="1013" r:id="rId34"/>
    <p:sldId id="1014" r:id="rId35"/>
    <p:sldId id="1015" r:id="rId36"/>
    <p:sldId id="1016" r:id="rId37"/>
    <p:sldId id="1017" r:id="rId38"/>
    <p:sldId id="1018" r:id="rId39"/>
    <p:sldId id="1019" r:id="rId40"/>
    <p:sldId id="1020" r:id="rId41"/>
    <p:sldId id="1021" r:id="rId42"/>
    <p:sldId id="1022" r:id="rId43"/>
    <p:sldId id="1023" r:id="rId44"/>
    <p:sldId id="1024" r:id="rId45"/>
    <p:sldId id="1025" r:id="rId46"/>
    <p:sldId id="1026" r:id="rId47"/>
    <p:sldId id="1027" r:id="rId48"/>
    <p:sldId id="1028" r:id="rId49"/>
    <p:sldId id="1029" r:id="rId50"/>
    <p:sldId id="1030" r:id="rId51"/>
    <p:sldId id="1031" r:id="rId52"/>
    <p:sldId id="1032" r:id="rId53"/>
    <p:sldId id="1033" r:id="rId54"/>
    <p:sldId id="1034" r:id="rId55"/>
    <p:sldId id="1035" r:id="rId56"/>
    <p:sldId id="1036" r:id="rId57"/>
    <p:sldId id="1037" r:id="rId58"/>
    <p:sldId id="1038" r:id="rId59"/>
    <p:sldId id="1039" r:id="rId60"/>
    <p:sldId id="1040" r:id="rId61"/>
    <p:sldId id="1041" r:id="rId62"/>
    <p:sldId id="1042" r:id="rId63"/>
    <p:sldId id="1043" r:id="rId64"/>
    <p:sldId id="1044" r:id="rId65"/>
    <p:sldId id="1045" r:id="rId66"/>
    <p:sldId id="1046" r:id="rId67"/>
    <p:sldId id="1047" r:id="rId68"/>
    <p:sldId id="1048" r:id="rId69"/>
    <p:sldId id="1049" r:id="rId70"/>
    <p:sldId id="1050" r:id="rId71"/>
    <p:sldId id="1051" r:id="rId72"/>
    <p:sldId id="1052" r:id="rId73"/>
    <p:sldId id="1053" r:id="rId74"/>
    <p:sldId id="1054" r:id="rId75"/>
    <p:sldId id="1055" r:id="rId76"/>
    <p:sldId id="1056" r:id="rId77"/>
    <p:sldId id="1057" r:id="rId78"/>
    <p:sldId id="1058" r:id="rId79"/>
    <p:sldId id="1059" r:id="rId8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803" autoAdjust="0"/>
  </p:normalViewPr>
  <p:slideViewPr>
    <p:cSldViewPr>
      <p:cViewPr>
        <p:scale>
          <a:sx n="81" d="100"/>
          <a:sy n="81" d="100"/>
        </p:scale>
        <p:origin x="-10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A748C9-24F0-408F-B2DA-8EE3BA29C531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FDA989C-3608-4FCF-BD85-A5F01245A29C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9932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989C-3608-4FCF-BD85-A5F01245A29C}" type="slidenum">
              <a:rPr lang="ar-JO" smtClean="0"/>
              <a:pPr/>
              <a:t>11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 urethral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hypermobility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 weakened pelvic floor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musculofascial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urethral and vaginal supporting mechanisms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bladder neck and urethra to descend with increased intra-abdominal pressure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 urethra is pulled open by greater motion of posterior wall of outlet relative to anterior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 associated with childbirth, pelvic surgery, aging,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levator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muscle weakness, obesity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 intrinsic sphincter deficiency (ISD): weakness of the urethra and associated smooth and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striated muscle elements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 pelvic surgery, neurologic problem, aging and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hypoestrogen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</a:t>
            </a:r>
          </a:p>
          <a:p>
            <a:pPr algn="l" rtl="0"/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 ISD and urethral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hypermobility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co-exist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A989C-3608-4FCF-BD85-A5F01245A29C}" type="slidenum">
              <a:rPr lang="ar-JO" smtClean="0"/>
              <a:pPr/>
              <a:t>16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613A836-5061-451B-84B4-B3952C4F5327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E2808FF-AA0A-4878-9462-E3A9BDC3A8B9}" type="slidenum">
              <a:rPr lang="en-US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5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L/O/G/O</a:t>
            </a:r>
          </a:p>
        </p:txBody>
      </p:sp>
      <p:grpSp>
        <p:nvGrpSpPr>
          <p:cNvPr id="28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29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2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4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/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745F-20EC-406F-BBAF-4EA6751664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511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DA5F3-1406-45AC-864E-2D909A97B3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56064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F77B1-BE76-43E8-8DBF-38DD700AD7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9961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872B6-96BB-4B2E-A0D6-27D2AA37ED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94722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8B54-D45B-4625-BCB0-31CC8B13D42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55931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FD387-5353-4930-93DA-48732D6EC8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9A7C-6BAF-4F25-BB44-3402BA5D0D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91492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A8FC4-A71A-4E93-AEB3-741E1EBE60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6268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AAC5-D044-4D49-AB77-021BECA263E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92028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17CE1-CC55-493D-8340-804D1AD3B6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60385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E8A18-38C2-4AFA-894D-83457008F3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1305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AF9-6FF1-494E-AC62-3C3A685696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7803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95D7-4636-42AB-A70A-23E8C165E7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71935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20D5-1939-474F-B457-47D509FC59A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2062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13164-6F55-4AD8-AD4D-D4665E2133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53665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3037-195A-4CF7-9A18-F04A116CEA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99182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46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1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77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70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09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05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56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63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642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C774-6AD1-423C-9408-336FCF0945F3}" type="datetimeFigureOut">
              <a:rPr lang="ar-JO" smtClean="0"/>
              <a:pPr/>
              <a:t>25/12/1440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B0CA1-9677-4847-834F-E44086A7696B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B550E-D5C8-452B-B776-889F5D2926D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64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58877A-3CBB-4C13-9C95-E7DD4FB493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8/26/2019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653567D-FE8D-4948-B109-2DAFFE6EAB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a/ad/Weewee.JPG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Signs and Symptoms 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Done by </a:t>
            </a:r>
            <a:r>
              <a:rPr lang="en-US" dirty="0" smtClean="0"/>
              <a:t>:Rayan Nihad</a:t>
            </a:r>
            <a:endParaRPr lang="en-US" dirty="0"/>
          </a:p>
          <a:p>
            <a:r>
              <a:rPr lang="en-US" dirty="0"/>
              <a:t>Supervised by </a:t>
            </a:r>
            <a:r>
              <a:rPr lang="en-US" dirty="0" smtClean="0"/>
              <a:t>Dr . Malik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Hematospermia</a:t>
            </a:r>
            <a:endParaRPr lang="ar-J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/>
              <a:t>It is the presence of blood in the semen. </a:t>
            </a:r>
          </a:p>
          <a:p>
            <a:pPr algn="l">
              <a:buNone/>
            </a:pPr>
            <a:endParaRPr lang="en-US" dirty="0"/>
          </a:p>
          <a:p>
            <a:pPr algn="l">
              <a:buNone/>
            </a:pPr>
            <a:r>
              <a:rPr lang="en-US" dirty="0"/>
              <a:t>- It can be ( bright red, coffee-colored, rusty, or darkened ) in appearance and may change as blood ages. </a:t>
            </a:r>
            <a:br>
              <a:rPr lang="en-US" dirty="0"/>
            </a:br>
            <a:endParaRPr lang="ar-JO" dirty="0"/>
          </a:p>
        </p:txBody>
      </p:sp>
      <p:pic>
        <p:nvPicPr>
          <p:cNvPr id="3074" name="Picture 2" descr="C:\Users\SMILEY\Desktop\Hematuria\Hematospermia-e14720405378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429024" cy="2563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143000"/>
          </a:xfrm>
        </p:spPr>
        <p:txBody>
          <a:bodyPr/>
          <a:lstStyle/>
          <a:p>
            <a:r>
              <a:rPr lang="en-US" b="1" dirty="0"/>
              <a:t>Causes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84196"/>
            <a:ext cx="8929718" cy="452596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b="1" i="1" dirty="0"/>
              <a:t>- Iatrogenic</a:t>
            </a:r>
            <a:r>
              <a:rPr lang="en-US" sz="3000" b="1" i="1" dirty="0"/>
              <a:t>:</a:t>
            </a:r>
            <a:r>
              <a:rPr lang="en-US" sz="3000" b="1" dirty="0"/>
              <a:t> </a:t>
            </a:r>
            <a:r>
              <a:rPr lang="en-US" sz="3000" dirty="0"/>
              <a:t>after prostate biopsy , </a:t>
            </a:r>
            <a:r>
              <a:rPr lang="en-US" sz="3000" dirty="0" err="1"/>
              <a:t>cystoscopy</a:t>
            </a:r>
            <a:r>
              <a:rPr lang="en-US" sz="3000" dirty="0"/>
              <a:t> ,  prostate intervention .</a:t>
            </a:r>
            <a:br>
              <a:rPr lang="en-US" sz="3000" dirty="0"/>
            </a:br>
            <a:r>
              <a:rPr lang="en-US" b="1" dirty="0"/>
              <a:t>- Age &lt; 40 </a:t>
            </a:r>
            <a:r>
              <a:rPr lang="en-US" sz="3000" b="1" dirty="0"/>
              <a:t>: </a:t>
            </a:r>
            <a:r>
              <a:rPr lang="en-US" sz="3000" dirty="0"/>
              <a:t>Inflammatory (</a:t>
            </a:r>
            <a:r>
              <a:rPr lang="en-US" sz="3000" dirty="0" err="1"/>
              <a:t>prostatitis</a:t>
            </a:r>
            <a:r>
              <a:rPr lang="en-US" sz="3000" dirty="0"/>
              <a:t>, </a:t>
            </a:r>
            <a:r>
              <a:rPr lang="en-US" sz="3000" dirty="0" err="1"/>
              <a:t>epididymo-orchitis</a:t>
            </a:r>
            <a:r>
              <a:rPr lang="en-US" sz="3000" dirty="0"/>
              <a:t>, </a:t>
            </a:r>
            <a:r>
              <a:rPr lang="en-US" sz="3000" dirty="0" err="1"/>
              <a:t>urethritis</a:t>
            </a:r>
            <a:r>
              <a:rPr lang="en-US" sz="3000" dirty="0"/>
              <a:t>, urethral </a:t>
            </a:r>
            <a:r>
              <a:rPr lang="en-US" sz="3000" dirty="0" err="1"/>
              <a:t>condylomata</a:t>
            </a:r>
            <a:r>
              <a:rPr lang="en-US" sz="3000" dirty="0"/>
              <a:t> )  / Idiopathic / Trauma / testicular or </a:t>
            </a:r>
            <a:r>
              <a:rPr lang="en-US" sz="3000" dirty="0" err="1"/>
              <a:t>perineal</a:t>
            </a:r>
            <a:r>
              <a:rPr lang="en-US" sz="3000" dirty="0"/>
              <a:t> tumors . </a:t>
            </a:r>
          </a:p>
          <a:p>
            <a:pPr algn="l">
              <a:buNone/>
            </a:pPr>
            <a:r>
              <a:rPr lang="en-US" sz="2800" b="1" dirty="0"/>
              <a:t> - </a:t>
            </a:r>
            <a:r>
              <a:rPr lang="en-US" b="1" dirty="0"/>
              <a:t>Age &gt; 40 </a:t>
            </a:r>
            <a:r>
              <a:rPr lang="en-US" sz="2800" b="1" dirty="0"/>
              <a:t>:  </a:t>
            </a:r>
            <a:r>
              <a:rPr lang="en-US" sz="2800" dirty="0"/>
              <a:t>prostate  or bladder cancer / BPH with dilated veins in the prostatic urethra / prostatic or seminal</a:t>
            </a:r>
          </a:p>
          <a:p>
            <a:pPr algn="l">
              <a:buNone/>
            </a:pPr>
            <a:r>
              <a:rPr lang="en-US" sz="2800" dirty="0"/>
              <a:t>vesicle (SV) calculi/  hypertension / carcinoma of the seminal vesicles  </a:t>
            </a:r>
            <a:endParaRPr lang="ar-SA" sz="2800" dirty="0"/>
          </a:p>
          <a:p>
            <a:pPr algn="l">
              <a:buNone/>
            </a:pPr>
            <a:r>
              <a:rPr lang="en-US" b="1" dirty="0"/>
              <a:t>- Rare causes </a:t>
            </a:r>
            <a:r>
              <a:rPr lang="en-US" sz="2800" b="1" dirty="0"/>
              <a:t>: </a:t>
            </a:r>
            <a:r>
              <a:rPr lang="en-US" sz="2800" dirty="0"/>
              <a:t>bleeding diathesis/ </a:t>
            </a:r>
            <a:r>
              <a:rPr lang="en-US" sz="2800" dirty="0" err="1"/>
              <a:t>utricular</a:t>
            </a:r>
            <a:r>
              <a:rPr lang="en-US" sz="2800" dirty="0"/>
              <a:t> cysts/ </a:t>
            </a:r>
            <a:r>
              <a:rPr lang="en-US" sz="2800" dirty="0" err="1"/>
              <a:t>Müllerian</a:t>
            </a:r>
            <a:r>
              <a:rPr lang="en-US" sz="2800" dirty="0"/>
              <a:t> cysts/ TB/ </a:t>
            </a:r>
            <a:r>
              <a:rPr lang="en-US" sz="2800" dirty="0" err="1"/>
              <a:t>schistosomiasis</a:t>
            </a:r>
            <a:r>
              <a:rPr lang="en-US" sz="2800" dirty="0"/>
              <a:t>/ </a:t>
            </a:r>
            <a:r>
              <a:rPr lang="en-US" sz="2800" dirty="0" err="1"/>
              <a:t>amyloid</a:t>
            </a:r>
            <a:r>
              <a:rPr lang="en-US" sz="2800" dirty="0"/>
              <a:t> of prostate or seminal vesicles/ following therapeutic injection of hemorrhoids .</a:t>
            </a:r>
            <a:endParaRPr lang="ar-JO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Nocturia</a:t>
            </a:r>
            <a:r>
              <a:rPr lang="en-US" b="1" dirty="0">
                <a:solidFill>
                  <a:srgbClr val="C00000"/>
                </a:solidFill>
              </a:rPr>
              <a:t> and nocturnal </a:t>
            </a:r>
            <a:r>
              <a:rPr lang="en-US" b="1" dirty="0" err="1">
                <a:solidFill>
                  <a:srgbClr val="C00000"/>
                </a:solidFill>
              </a:rPr>
              <a:t>polyuria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i="1" dirty="0" err="1">
                <a:solidFill>
                  <a:srgbClr val="FF0000"/>
                </a:solidFill>
              </a:rPr>
              <a:t>Nocturia</a:t>
            </a:r>
            <a:r>
              <a:rPr lang="en-US" i="1" dirty="0"/>
              <a:t> is the frequent need to get up and urinate at night. </a:t>
            </a:r>
            <a:br>
              <a:rPr lang="en-US" i="1" dirty="0"/>
            </a:br>
            <a:r>
              <a:rPr lang="en-US" dirty="0">
                <a:solidFill>
                  <a:srgbClr val="FF0000"/>
                </a:solidFill>
              </a:rPr>
              <a:t>Enuresis</a:t>
            </a:r>
            <a:r>
              <a:rPr lang="en-US" b="1" dirty="0"/>
              <a:t> </a:t>
            </a:r>
            <a:r>
              <a:rPr lang="en-US" dirty="0"/>
              <a:t>(bed wetting) in that the person does not wake and the bladder empties.</a:t>
            </a:r>
          </a:p>
          <a:p>
            <a:pPr algn="l" rtl="0"/>
            <a:r>
              <a:rPr lang="en-US" b="1" i="1" dirty="0">
                <a:solidFill>
                  <a:srgbClr val="FF0000"/>
                </a:solidFill>
              </a:rPr>
              <a:t>Nocturnal </a:t>
            </a:r>
            <a:r>
              <a:rPr lang="en-US" b="1" i="1" dirty="0" err="1">
                <a:solidFill>
                  <a:srgbClr val="FF0000"/>
                </a:solidFill>
              </a:rPr>
              <a:t>polyuria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i="1" dirty="0"/>
              <a:t>(NP) refers to a condition in which the rate of urine </a:t>
            </a:r>
            <a:r>
              <a:rPr lang="en-US" dirty="0"/>
              <a:t>output is excessive only at night and total 24-hour output is within normal limits.</a:t>
            </a:r>
          </a:p>
          <a:p>
            <a:pPr algn="l" rtl="0"/>
            <a:r>
              <a:rPr lang="en-US" dirty="0"/>
              <a:t>Awakening 2 or more times at night considered as </a:t>
            </a:r>
            <a:r>
              <a:rPr lang="en-US" dirty="0" err="1"/>
              <a:t>nocturia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Lower Urinary Tract Symptoms 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7829576" cy="3757626"/>
          </a:xfrm>
        </p:spPr>
        <p:txBody>
          <a:bodyPr>
            <a:normAutofit fontScale="85000" lnSpcReduction="10000"/>
          </a:bodyPr>
          <a:lstStyle/>
          <a:p>
            <a:pPr algn="l" rtl="0">
              <a:buNone/>
            </a:pPr>
            <a:r>
              <a:rPr lang="en-US" dirty="0"/>
              <a:t>• two phases of lower urinary tract function :</a:t>
            </a:r>
          </a:p>
          <a:p>
            <a:pPr algn="l" rtl="0">
              <a:buNone/>
            </a:pPr>
            <a:r>
              <a:rPr lang="en-US" b="1" dirty="0"/>
              <a:t>1. Storage phase </a:t>
            </a:r>
            <a:r>
              <a:rPr lang="en-US" dirty="0"/>
              <a:t>(bladder filling and urine storage)</a:t>
            </a:r>
          </a:p>
          <a:p>
            <a:pPr algn="l" rtl="0">
              <a:buNone/>
            </a:pPr>
            <a:r>
              <a:rPr lang="en-US" dirty="0"/>
              <a:t> accommodation and compliance</a:t>
            </a:r>
          </a:p>
          <a:p>
            <a:pPr algn="l" rtl="0">
              <a:buNone/>
            </a:pPr>
            <a:r>
              <a:rPr lang="en-US" dirty="0"/>
              <a:t> no involuntary contraction</a:t>
            </a:r>
          </a:p>
          <a:p>
            <a:pPr algn="l" rtl="0">
              <a:buNone/>
            </a:pPr>
            <a:r>
              <a:rPr lang="en-US" b="1" dirty="0"/>
              <a:t>2. Voiding phase </a:t>
            </a:r>
            <a:r>
              <a:rPr lang="en-US" dirty="0"/>
              <a:t>(bladder emptying)</a:t>
            </a:r>
          </a:p>
          <a:p>
            <a:pPr algn="l" rtl="0">
              <a:buNone/>
            </a:pPr>
            <a:r>
              <a:rPr lang="en-US" dirty="0"/>
              <a:t> coordinated </a:t>
            </a:r>
            <a:r>
              <a:rPr lang="en-US" dirty="0" err="1"/>
              <a:t>detrusor</a:t>
            </a:r>
            <a:r>
              <a:rPr lang="en-US" dirty="0"/>
              <a:t> contraction</a:t>
            </a:r>
          </a:p>
          <a:p>
            <a:pPr algn="l" rtl="0">
              <a:buNone/>
            </a:pPr>
            <a:r>
              <a:rPr lang="en-US" dirty="0"/>
              <a:t> with relaxation of outlet sphincters</a:t>
            </a:r>
          </a:p>
          <a:p>
            <a:pPr algn="l" rtl="0">
              <a:buNone/>
            </a:pPr>
            <a:r>
              <a:rPr lang="en-US" dirty="0"/>
              <a:t> no anatomic obstruction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800" b="1" u="sng" dirty="0"/>
              <a:t>Filling (Storage) or </a:t>
            </a:r>
            <a:r>
              <a:rPr lang="en-US" sz="3800" b="1" u="sng" dirty="0" err="1"/>
              <a:t>irritative</a:t>
            </a:r>
            <a:r>
              <a:rPr lang="en-US" sz="3800" b="1" u="sng" dirty="0"/>
              <a:t> symptoms </a:t>
            </a:r>
            <a:r>
              <a:rPr lang="en-US" sz="3800" b="1" dirty="0"/>
              <a:t>:</a:t>
            </a:r>
          </a:p>
          <a:p>
            <a:pPr algn="l">
              <a:buNone/>
            </a:pPr>
            <a:r>
              <a:rPr lang="en-US" dirty="0"/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 </a:t>
            </a:r>
            <a:r>
              <a:rPr lang="en-US" dirty="0"/>
              <a:t>: </a:t>
            </a:r>
            <a:r>
              <a:rPr lang="en-US" dirty="0" err="1"/>
              <a:t>micturating</a:t>
            </a:r>
            <a:r>
              <a:rPr lang="en-US" dirty="0"/>
              <a:t> more often with no</a:t>
            </a:r>
          </a:p>
          <a:p>
            <a:pPr algn="l" rtl="0">
              <a:buNone/>
            </a:pPr>
            <a:r>
              <a:rPr lang="en-US" dirty="0"/>
              <a:t>increase in the total urine output.</a:t>
            </a:r>
          </a:p>
          <a:p>
            <a:pPr algn="l" rtl="0">
              <a:buNone/>
            </a:pPr>
            <a:r>
              <a:rPr lang="en-US" dirty="0"/>
              <a:t>-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Urgency</a:t>
            </a:r>
            <a:r>
              <a:rPr lang="en-US" dirty="0"/>
              <a:t> : a sudden strong need to pass urine</a:t>
            </a:r>
          </a:p>
          <a:p>
            <a:pPr algn="l" rtl="0">
              <a:buNone/>
            </a:pPr>
            <a:r>
              <a:rPr lang="en-US" dirty="0"/>
              <a:t>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Dysuria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: painful urination</a:t>
            </a:r>
          </a:p>
          <a:p>
            <a:pPr algn="l" rtl="0">
              <a:buNone/>
            </a:pPr>
            <a:r>
              <a:rPr lang="en-US" dirty="0"/>
              <a:t>-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None/>
            </a:pPr>
            <a:r>
              <a:rPr lang="en-US" sz="3800" b="1" u="sng" dirty="0"/>
              <a:t>Voiding or obstructive symptoms  :</a:t>
            </a:r>
          </a:p>
          <a:p>
            <a:pPr algn="l" rtl="0">
              <a:buNone/>
            </a:pPr>
            <a:r>
              <a:rPr lang="en-US" dirty="0"/>
              <a:t>- Poor stream (unimproved by straining)</a:t>
            </a:r>
          </a:p>
          <a:p>
            <a:pPr algn="l" rtl="0">
              <a:buFontTx/>
              <a:buChar char="-"/>
            </a:pPr>
            <a:r>
              <a:rPr lang="en-US" dirty="0"/>
              <a:t>Hesitancy   ”difficulty in beginning the flow of urine “</a:t>
            </a:r>
          </a:p>
          <a:p>
            <a:pPr algn="l" rtl="0">
              <a:buNone/>
            </a:pPr>
            <a:r>
              <a:rPr lang="en-US" dirty="0"/>
              <a:t>         (worsened if bladder is very full)</a:t>
            </a:r>
          </a:p>
          <a:p>
            <a:pPr algn="l" rtl="0">
              <a:buFontTx/>
              <a:buChar char="-"/>
            </a:pPr>
            <a:r>
              <a:rPr lang="en-US" dirty="0"/>
              <a:t>Terminal dribbling : patient continues to leak urine after </a:t>
            </a:r>
            <a:r>
              <a:rPr lang="en-US" dirty="0" err="1"/>
              <a:t>micturition</a:t>
            </a:r>
            <a:r>
              <a:rPr lang="en-US" dirty="0"/>
              <a:t> has ceased</a:t>
            </a:r>
          </a:p>
          <a:p>
            <a:pPr algn="l" rtl="0">
              <a:buNone/>
            </a:pPr>
            <a:r>
              <a:rPr lang="en-US" dirty="0"/>
              <a:t>- Urinary retention : inability to completely empty the bladder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Urinary Incontinence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57214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/>
              <a:t>Definition</a:t>
            </a:r>
            <a:br>
              <a:rPr lang="en-US" b="1" dirty="0"/>
            </a:br>
            <a:r>
              <a:rPr lang="en-US" dirty="0"/>
              <a:t>• involuntary leakage of urine</a:t>
            </a:r>
          </a:p>
          <a:p>
            <a:pPr algn="l" rtl="0">
              <a:buNone/>
            </a:pPr>
            <a:r>
              <a:rPr lang="en-US" b="1" dirty="0"/>
              <a:t>Types : </a:t>
            </a: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1- Urgency Urinary Incontinence (UUI) :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Involuntary leakage accompanied by or immediately preceded by urgency</a:t>
            </a:r>
          </a:p>
          <a:p>
            <a:pPr algn="l" rtl="0">
              <a:buNone/>
            </a:pPr>
            <a:r>
              <a:rPr lang="en-US" sz="2800" u="sng" dirty="0" err="1"/>
              <a:t>Detrusor</a:t>
            </a:r>
            <a:r>
              <a:rPr lang="en-US" sz="2800" u="sng" dirty="0"/>
              <a:t> </a:t>
            </a:r>
            <a:r>
              <a:rPr lang="en-US" sz="2800" u="sng" dirty="0" err="1"/>
              <a:t>overactivity</a:t>
            </a:r>
            <a:r>
              <a:rPr lang="en-US" sz="2800" u="sng" dirty="0"/>
              <a:t> 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dirty="0"/>
              <a:t>CNS lesion , inflammation /infection (cystitis, stone, </a:t>
            </a:r>
            <a:r>
              <a:rPr lang="en-US" sz="2600" dirty="0" err="1"/>
              <a:t>tumour</a:t>
            </a:r>
            <a:r>
              <a:rPr lang="en-US" sz="2600" dirty="0"/>
              <a:t>), bladder neck obstruction (</a:t>
            </a:r>
            <a:r>
              <a:rPr lang="en-US" sz="2600" dirty="0" err="1"/>
              <a:t>tumour</a:t>
            </a:r>
            <a:r>
              <a:rPr lang="en-US" sz="2600" dirty="0"/>
              <a:t>, stone), BPH, idiopathic</a:t>
            </a:r>
          </a:p>
          <a:p>
            <a:pPr algn="l" rtl="0">
              <a:buNone/>
            </a:pPr>
            <a:r>
              <a:rPr lang="en-US" sz="2800" u="sng" dirty="0"/>
              <a:t>Decreased compliance of bladder wall</a:t>
            </a:r>
            <a:r>
              <a:rPr lang="en-US" sz="3600" u="sng" dirty="0"/>
              <a:t/>
            </a:r>
            <a:br>
              <a:rPr lang="en-US" sz="3600" u="sng" dirty="0"/>
            </a:br>
            <a:r>
              <a:rPr lang="en-US" sz="2800" dirty="0"/>
              <a:t>CNS lesion, fibrosis , sphincter/urethral problem</a:t>
            </a:r>
            <a:endParaRPr lang="ar-JO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5840435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2- Stress Urinary Incontinence (SUI) :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 </a:t>
            </a:r>
            <a:r>
              <a:rPr lang="en-US" sz="2900" dirty="0"/>
              <a:t>Urine leakage associated </a:t>
            </a:r>
            <a:r>
              <a:rPr lang="en-US" sz="2900" i="1" dirty="0"/>
              <a:t>with increased abdominal pressure</a:t>
            </a:r>
            <a:r>
              <a:rPr lang="en-US" sz="2900" dirty="0"/>
              <a:t> from laughing, sneezing, coughing, climbing stairs, or other physical stressors on the abdominal cavity and, thus, the bladder</a:t>
            </a:r>
          </a:p>
          <a:p>
            <a:pPr algn="l" rtl="0">
              <a:buFontTx/>
              <a:buChar char="-"/>
            </a:pPr>
            <a:r>
              <a:rPr lang="en-US" sz="2900" dirty="0"/>
              <a:t>Common in women , seen in men after prostate cancer surgery  </a:t>
            </a:r>
          </a:p>
          <a:p>
            <a:pPr algn="l" rtl="0">
              <a:buFontTx/>
              <a:buChar char="-"/>
            </a:pPr>
            <a:endParaRPr lang="en-US" sz="2900" dirty="0"/>
          </a:p>
          <a:p>
            <a:pPr algn="l" rtl="0"/>
            <a:r>
              <a:rPr lang="en-US" sz="2900" dirty="0"/>
              <a:t>Mechanism : </a:t>
            </a:r>
            <a:br>
              <a:rPr lang="en-US" sz="2900" dirty="0"/>
            </a:br>
            <a:r>
              <a:rPr lang="en-US" sz="2900" dirty="0"/>
              <a:t>- Urethral </a:t>
            </a:r>
            <a:r>
              <a:rPr lang="en-US" sz="2900" dirty="0" err="1"/>
              <a:t>Hypermobility</a:t>
            </a:r>
            <a:r>
              <a:rPr lang="en-US" sz="2900" dirty="0"/>
              <a:t> : weakness in pelvic floor</a:t>
            </a:r>
            <a:br>
              <a:rPr lang="en-US" sz="2900" dirty="0"/>
            </a:br>
            <a:r>
              <a:rPr lang="en-US" sz="2900" dirty="0"/>
              <a:t>- Intrinsic sphincter deficiency (ISD)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3- Mixed incontinence :</a:t>
            </a:r>
          </a:p>
          <a:p>
            <a:pPr algn="l" rtl="0">
              <a:buNone/>
            </a:pPr>
            <a:r>
              <a:rPr lang="en-US" dirty="0"/>
              <a:t> A combination of stress and urge incontinence, </a:t>
            </a:r>
            <a:endParaRPr lang="en-US" b="1" dirty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4- </a:t>
            </a:r>
            <a:r>
              <a:rPr lang="en-US" b="1" i="1" dirty="0">
                <a:solidFill>
                  <a:srgbClr val="C00000"/>
                </a:solidFill>
              </a:rPr>
              <a:t>Overflow incontinence</a:t>
            </a:r>
            <a:r>
              <a:rPr lang="en-US" i="1" dirty="0"/>
              <a:t>: increased residual or chronic urinary retention </a:t>
            </a:r>
            <a:r>
              <a:rPr lang="en-US" dirty="0"/>
              <a:t>leads to urinary leakage from bladder </a:t>
            </a:r>
            <a:r>
              <a:rPr lang="en-US" dirty="0" err="1"/>
              <a:t>overdistention</a:t>
            </a:r>
            <a:r>
              <a:rPr lang="en-US" dirty="0"/>
              <a:t>.</a:t>
            </a:r>
            <a:endParaRPr lang="en-US" b="1" dirty="0">
              <a:solidFill>
                <a:srgbClr val="C00000"/>
              </a:solidFill>
            </a:endParaRPr>
          </a:p>
          <a:p>
            <a:pPr algn="l" rtl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5- Functional incontinence </a:t>
            </a:r>
            <a:r>
              <a:rPr lang="en-US" dirty="0"/>
              <a:t>: </a:t>
            </a:r>
          </a:p>
          <a:p>
            <a:pPr algn="l">
              <a:buNone/>
            </a:pPr>
            <a:r>
              <a:rPr lang="en-US" dirty="0"/>
              <a:t>loss of urine related to deficits of cognition and</a:t>
            </a:r>
          </a:p>
          <a:p>
            <a:pPr algn="l">
              <a:buNone/>
            </a:pPr>
            <a:r>
              <a:rPr lang="en-US" dirty="0"/>
              <a:t>mobility.(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i="1" dirty="0"/>
              <a:t>delirium, psychiatric disorders, urinary infection, impaired mobility)</a:t>
            </a:r>
          </a:p>
          <a:p>
            <a:pPr algn="l">
              <a:buNone/>
            </a:pPr>
            <a:r>
              <a:rPr lang="en-US" b="1" i="1" dirty="0">
                <a:solidFill>
                  <a:srgbClr val="C00000"/>
                </a:solidFill>
              </a:rPr>
              <a:t>6- Continuous incontinence 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associated with fistulas ( </a:t>
            </a:r>
            <a:r>
              <a:rPr lang="en-US" dirty="0" err="1"/>
              <a:t>vesicovaginal</a:t>
            </a:r>
            <a:r>
              <a:rPr lang="en-US" dirty="0"/>
              <a:t> , </a:t>
            </a:r>
            <a:r>
              <a:rPr lang="en-US" dirty="0" err="1"/>
              <a:t>urethrovaginal</a:t>
            </a:r>
            <a:r>
              <a:rPr lang="en-US" dirty="0"/>
              <a:t> ) and ectopic </a:t>
            </a:r>
            <a:r>
              <a:rPr lang="en-US" dirty="0" err="1"/>
              <a:t>ureter</a:t>
            </a:r>
            <a:r>
              <a:rPr lang="en-US" dirty="0"/>
              <a:t> inserted distal to external sphincter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Overactive Bladder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a symptom complex that includes urinary urgency with or without urgency incontinence, urinary frequency , and </a:t>
            </a:r>
            <a:r>
              <a:rPr lang="en-US" dirty="0" err="1"/>
              <a:t>nocturia</a:t>
            </a:r>
            <a:endParaRPr lang="en-US" dirty="0"/>
          </a:p>
          <a:p>
            <a:pPr algn="l" rtl="0"/>
            <a:r>
              <a:rPr lang="en-US" b="1" dirty="0"/>
              <a:t>Etiology</a:t>
            </a:r>
          </a:p>
          <a:p>
            <a:pPr algn="l" rtl="0">
              <a:buNone/>
            </a:pPr>
            <a:r>
              <a:rPr lang="en-US" dirty="0"/>
              <a:t> etiology unknown</a:t>
            </a:r>
          </a:p>
          <a:p>
            <a:pPr algn="l" rtl="0">
              <a:buNone/>
            </a:pPr>
            <a:r>
              <a:rPr lang="en-US" dirty="0"/>
              <a:t> symptoms usually associated with involuntary contractions of the </a:t>
            </a:r>
            <a:r>
              <a:rPr lang="en-US" dirty="0" err="1"/>
              <a:t>detrusor</a:t>
            </a:r>
            <a:r>
              <a:rPr lang="en-US" dirty="0"/>
              <a:t> muscle. The </a:t>
            </a:r>
            <a:r>
              <a:rPr lang="en-US" dirty="0" err="1"/>
              <a:t>overactivity</a:t>
            </a:r>
            <a:r>
              <a:rPr lang="en-US" dirty="0"/>
              <a:t> of the muscle could be </a:t>
            </a:r>
            <a:r>
              <a:rPr lang="en-US" dirty="0" err="1"/>
              <a:t>neurogenic</a:t>
            </a:r>
            <a:r>
              <a:rPr lang="en-US" dirty="0"/>
              <a:t>, </a:t>
            </a:r>
            <a:r>
              <a:rPr lang="en-US" dirty="0" err="1"/>
              <a:t>myogenic</a:t>
            </a:r>
            <a:r>
              <a:rPr lang="en-US" dirty="0"/>
              <a:t> or idiopathic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rtl="0"/>
            <a:r>
              <a:rPr lang="en-US" b="1" dirty="0">
                <a:solidFill>
                  <a:srgbClr val="C00000"/>
                </a:solidFill>
              </a:rPr>
              <a:t> PAIN PRESENTATIONS</a:t>
            </a: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 renal, ureteric, vesical, urethral 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600200"/>
            <a:ext cx="8410604" cy="4972072"/>
          </a:xfrm>
          <a:prstGeom prst="rect">
            <a:avLst/>
          </a:prstGeom>
        </p:spPr>
        <p:txBody>
          <a:bodyPr/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Renal angle pain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dull ache between 12</a:t>
            </a:r>
            <a:r>
              <a:rPr kumimoji="0" lang="en-US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rib and erector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spinae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muscle on the side of the affected kidney – pyelonephritis. (Refer renal angle tenderness)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45" y="2636912"/>
            <a:ext cx="3806314" cy="3806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57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Abnormalities in urine volume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and composition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6" y="1268760"/>
            <a:ext cx="9144000" cy="5256584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♣ </a:t>
            </a:r>
            <a:r>
              <a:rPr lang="en-US" b="1" dirty="0"/>
              <a:t>Polyuria </a:t>
            </a:r>
            <a:r>
              <a:rPr lang="en-US" dirty="0"/>
              <a:t>: abnormally large volume of urine, and is most commonly due to excessive fluid intake </a:t>
            </a:r>
            <a:r>
              <a:rPr lang="en-US" dirty="0" smtClean="0"/>
              <a:t>(more than 2.5-3 liters per 24 </a:t>
            </a:r>
            <a:r>
              <a:rPr lang="en-US" dirty="0" err="1" smtClean="0"/>
              <a:t>hrs</a:t>
            </a:r>
            <a:r>
              <a:rPr lang="en-US" dirty="0" smtClean="0"/>
              <a:t>).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External ( Diuretics , Diabetes </a:t>
            </a:r>
            <a:r>
              <a:rPr lang="en-US" dirty="0" err="1"/>
              <a:t>insipidus</a:t>
            </a:r>
            <a:r>
              <a:rPr lang="en-US" dirty="0"/>
              <a:t> , …)</a:t>
            </a:r>
            <a:br>
              <a:rPr lang="en-US" dirty="0"/>
            </a:br>
            <a:r>
              <a:rPr lang="en-US" dirty="0"/>
              <a:t>- Renal  : kidney fails to reabsorb water</a:t>
            </a:r>
          </a:p>
          <a:p>
            <a:pPr algn="l" rtl="0"/>
            <a:r>
              <a:rPr lang="en-US" dirty="0"/>
              <a:t>interstitial nephritis</a:t>
            </a:r>
          </a:p>
          <a:p>
            <a:pPr algn="l" rtl="0"/>
            <a:r>
              <a:rPr lang="en-US" dirty="0"/>
              <a:t>urinary tract infection </a:t>
            </a:r>
          </a:p>
          <a:p>
            <a:pPr algn="l" rtl="0"/>
            <a:r>
              <a:rPr lang="en-US" dirty="0"/>
              <a:t>renal tubular acidosis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♣ </a:t>
            </a:r>
            <a:r>
              <a:rPr lang="en-US" b="1" dirty="0"/>
              <a:t>Oliguria : </a:t>
            </a:r>
            <a:r>
              <a:rPr lang="en-US" dirty="0"/>
              <a:t>reduction in urine volume to &lt;800 ml/day.</a:t>
            </a:r>
          </a:p>
          <a:p>
            <a:pPr algn="l" rtl="0">
              <a:buNone/>
            </a:pPr>
            <a:r>
              <a:rPr lang="en-US" dirty="0"/>
              <a:t>   - Acute renal failure </a:t>
            </a:r>
          </a:p>
          <a:p>
            <a:pPr algn="l" rtl="0">
              <a:buNone/>
            </a:pPr>
            <a:r>
              <a:rPr lang="en-US" dirty="0"/>
              <a:t>♣ </a:t>
            </a:r>
            <a:r>
              <a:rPr lang="en-US" b="1" dirty="0"/>
              <a:t>Anuria </a:t>
            </a:r>
            <a:r>
              <a:rPr lang="en-US" dirty="0"/>
              <a:t>: total absent of urine production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   - acute renal failure </a:t>
            </a:r>
            <a:endParaRPr lang="en-US" dirty="0"/>
          </a:p>
          <a:p>
            <a:pPr algn="l" rtl="0">
              <a:buNone/>
            </a:pPr>
            <a:r>
              <a:rPr lang="en-US" dirty="0"/>
              <a:t>♣ </a:t>
            </a:r>
            <a:r>
              <a:rPr lang="en-US" b="1" dirty="0"/>
              <a:t>Pneumaturia </a:t>
            </a:r>
            <a:r>
              <a:rPr lang="en-US" b="1" i="1" dirty="0"/>
              <a:t>: </a:t>
            </a:r>
            <a:r>
              <a:rPr lang="en-US" dirty="0"/>
              <a:t>passing gas bubbles in the </a:t>
            </a:r>
            <a:r>
              <a:rPr lang="en-US" dirty="0" smtClean="0"/>
              <a:t>urine</a:t>
            </a:r>
          </a:p>
          <a:p>
            <a:pPr algn="l" rtl="0">
              <a:buNone/>
            </a:pPr>
            <a:r>
              <a:rPr lang="en-US" dirty="0" smtClean="0"/>
              <a:t>   - colovesical fistula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20624" lvl="0" indent="-384048" algn="l" rtl="0">
              <a:lnSpc>
                <a:spcPct val="80000"/>
              </a:lnSpc>
              <a:buClr>
                <a:srgbClr val="4F81BD"/>
              </a:buClr>
              <a:buSzPct val="80000"/>
              <a:buNone/>
              <a:defRPr/>
            </a:pPr>
            <a:r>
              <a:rPr lang="en-US" sz="2400" b="1" i="1" dirty="0">
                <a:solidFill>
                  <a:srgbClr val="00B0F0"/>
                </a:solidFill>
              </a:rPr>
              <a:t>-</a:t>
            </a:r>
            <a:r>
              <a:rPr lang="en-US" sz="2400" b="1" i="1" dirty="0">
                <a:solidFill>
                  <a:srgbClr val="C00000"/>
                </a:solidFill>
              </a:rPr>
              <a:t> Renal colic </a:t>
            </a:r>
            <a:r>
              <a:rPr lang="en-US" sz="2400" dirty="0">
                <a:solidFill>
                  <a:prstClr val="black"/>
                </a:solidFill>
              </a:rPr>
              <a:t>– due to ureter obstruction – a  severe pain – lumbar region; radiates to abdomen, groin, testes, thigh – due to stone or </a:t>
            </a:r>
            <a:r>
              <a:rPr lang="en-US" sz="2400" dirty="0" err="1">
                <a:solidFill>
                  <a:prstClr val="black"/>
                </a:solidFill>
              </a:rPr>
              <a:t>tumour</a:t>
            </a:r>
            <a:endParaRPr lang="en-US" sz="2400" dirty="0">
              <a:solidFill>
                <a:prstClr val="black"/>
              </a:solidFill>
            </a:endParaRPr>
          </a:p>
          <a:p>
            <a:pPr marL="420624" lvl="0" indent="-384048" algn="l" rtl="0">
              <a:lnSpc>
                <a:spcPct val="80000"/>
              </a:lnSpc>
              <a:buClr>
                <a:srgbClr val="4F81BD"/>
              </a:buClr>
              <a:buSzPct val="80000"/>
              <a:buNone/>
              <a:defRPr/>
            </a:pPr>
            <a:endParaRPr lang="en-US" sz="2400" i="1" dirty="0">
              <a:solidFill>
                <a:prstClr val="black"/>
              </a:solidFill>
            </a:endParaRPr>
          </a:p>
          <a:p>
            <a:pPr marL="420624" lvl="0" indent="-384048" algn="l" rtl="0">
              <a:lnSpc>
                <a:spcPct val="80000"/>
              </a:lnSpc>
              <a:buClr>
                <a:srgbClr val="4F81BD"/>
              </a:buClr>
              <a:buSzPct val="80000"/>
              <a:buNone/>
              <a:defRPr/>
            </a:pPr>
            <a:r>
              <a:rPr lang="en-US" sz="2400" b="1" i="1" dirty="0">
                <a:solidFill>
                  <a:srgbClr val="00B0F0"/>
                </a:solidFill>
              </a:rPr>
              <a:t>- </a:t>
            </a:r>
            <a:r>
              <a:rPr lang="en-US" sz="2400" b="1" i="1" dirty="0">
                <a:solidFill>
                  <a:srgbClr val="C00000"/>
                </a:solidFill>
              </a:rPr>
              <a:t>Ureteric colic </a:t>
            </a:r>
            <a:r>
              <a:rPr lang="en-US" sz="2400" dirty="0">
                <a:solidFill>
                  <a:prstClr val="black"/>
                </a:solidFill>
              </a:rPr>
              <a:t>– spasmodic, severe pain during the passage of a renal calculus; radiation path of renal colic; may be associated with vomiting, sweating.</a:t>
            </a:r>
          </a:p>
          <a:p>
            <a:pPr marL="420624" lvl="0" indent="-384048" algn="l" rtl="0">
              <a:lnSpc>
                <a:spcPct val="80000"/>
              </a:lnSpc>
              <a:buClr>
                <a:srgbClr val="4F81BD"/>
              </a:buClr>
              <a:buSzPct val="80000"/>
              <a:buNone/>
              <a:defRPr/>
            </a:pPr>
            <a:endParaRPr lang="en-US" sz="2400" i="1" dirty="0">
              <a:solidFill>
                <a:prstClr val="black"/>
              </a:solidFill>
            </a:endParaRPr>
          </a:p>
          <a:p>
            <a:pPr marL="420624" lvl="0" indent="-384048" algn="l" rtl="0">
              <a:lnSpc>
                <a:spcPct val="80000"/>
              </a:lnSpc>
              <a:buClr>
                <a:srgbClr val="4F81BD"/>
              </a:buClr>
              <a:buSzPct val="80000"/>
              <a:buNone/>
              <a:defRPr/>
            </a:pPr>
            <a:r>
              <a:rPr lang="en-US" sz="2400" b="1" i="1" dirty="0">
                <a:solidFill>
                  <a:srgbClr val="00B0F0"/>
                </a:solidFill>
              </a:rPr>
              <a:t>- </a:t>
            </a:r>
            <a:r>
              <a:rPr lang="en-US" sz="2400" b="1" i="1" dirty="0" err="1">
                <a:solidFill>
                  <a:srgbClr val="C00000"/>
                </a:solidFill>
              </a:rPr>
              <a:t>Suprapubic</a:t>
            </a:r>
            <a:r>
              <a:rPr lang="en-US" sz="2400" b="1" i="1" dirty="0">
                <a:solidFill>
                  <a:srgbClr val="C00000"/>
                </a:solidFill>
              </a:rPr>
              <a:t> pain </a:t>
            </a:r>
            <a:r>
              <a:rPr lang="en-US" sz="2400" b="1" dirty="0">
                <a:solidFill>
                  <a:srgbClr val="C00000"/>
                </a:solidFill>
              </a:rPr>
              <a:t>from bladder / urethra </a:t>
            </a:r>
            <a:r>
              <a:rPr lang="en-US" sz="2400" b="1" dirty="0">
                <a:solidFill>
                  <a:srgbClr val="00B0F0"/>
                </a:solidFill>
              </a:rPr>
              <a:t>- </a:t>
            </a:r>
            <a:r>
              <a:rPr lang="en-US" sz="2400" dirty="0">
                <a:solidFill>
                  <a:prstClr val="black"/>
                </a:solidFill>
              </a:rPr>
              <a:t>is referred to lower abdomen, perineum and glans penis in 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395288" y="2060575"/>
            <a:ext cx="8229600" cy="1470025"/>
          </a:xfrm>
          <a:effectLst>
            <a:outerShdw dist="35921" dir="2700000" algn="ctr" rotWithShape="0">
              <a:srgbClr val="FFFFFF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200" smtClean="0">
                <a:solidFill>
                  <a:schemeClr val="tx1"/>
                </a:solidFill>
              </a:rPr>
              <a:t/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Urine analysis and Lab invesigation</a:t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209550" y="1958975"/>
            <a:ext cx="8229600" cy="1470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0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165836A-C3D0-47FE-8EDC-D53E31356AFE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1547813" y="3429000"/>
            <a:ext cx="540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000000"/>
                </a:solidFill>
              </a:rPr>
              <a:t>Presented by : Omar Okkeh </a:t>
            </a:r>
            <a:endParaRPr lang="ar-JO" altLang="en-US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336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819400"/>
            <a:ext cx="6934200" cy="2895600"/>
          </a:xfrm>
        </p:spPr>
        <p:txBody>
          <a:bodyPr lIns="90487" tIns="44450" rIns="90487" bIns="44450"/>
          <a:lstStyle/>
          <a:p>
            <a:pPr eaLnBrk="1" hangingPunct="1">
              <a:buFont typeface="Tahoma" pitchFamily="34" charset="0"/>
              <a:buChar char="−"/>
              <a:tabLst>
                <a:tab pos="3657600" algn="l"/>
              </a:tabLst>
            </a:pPr>
            <a:r>
              <a:rPr lang="en-US" altLang="en-US" sz="2800" b="1" smtClean="0"/>
              <a:t>Visual examination </a:t>
            </a:r>
          </a:p>
          <a:p>
            <a:pPr eaLnBrk="1" hangingPunct="1">
              <a:buFont typeface="Tahoma" pitchFamily="34" charset="0"/>
              <a:buChar char="−"/>
              <a:tabLst>
                <a:tab pos="3657600" algn="l"/>
              </a:tabLst>
            </a:pPr>
            <a:r>
              <a:rPr lang="en-US" altLang="en-US" sz="2800" b="1" smtClean="0"/>
              <a:t>Chemical examination </a:t>
            </a:r>
          </a:p>
          <a:p>
            <a:pPr eaLnBrk="1" hangingPunct="1">
              <a:buFont typeface="Tahoma" pitchFamily="34" charset="0"/>
              <a:buChar char="−"/>
              <a:tabLst>
                <a:tab pos="3657600" algn="l"/>
              </a:tabLst>
            </a:pPr>
            <a:r>
              <a:rPr lang="en-US" altLang="en-US" sz="2800" b="1" smtClean="0"/>
              <a:t>Microscopic Examination</a:t>
            </a:r>
          </a:p>
          <a:p>
            <a:pPr eaLnBrk="1" hangingPunct="1">
              <a:buFont typeface="Tahoma" pitchFamily="34" charset="0"/>
              <a:buChar char="−"/>
              <a:tabLst>
                <a:tab pos="3657600" algn="l"/>
              </a:tabLst>
            </a:pPr>
            <a:r>
              <a:rPr lang="en-US" altLang="en-US" sz="2800" b="1" smtClean="0"/>
              <a:t>Culture Cytological Examination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990600" y="685800"/>
            <a:ext cx="65532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90600" y="685800"/>
            <a:ext cx="54102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Types of Analysis</a:t>
            </a:r>
          </a:p>
        </p:txBody>
      </p:sp>
    </p:spTree>
    <p:extLst>
      <p:ext uri="{BB962C8B-B14F-4D97-AF65-F5344CB8AC3E}">
        <p14:creationId xmlns:p14="http://schemas.microsoft.com/office/powerpoint/2010/main" val="26155062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Urine analysis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 of urine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472488" cy="48958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olume, </a:t>
            </a:r>
            <a:r>
              <a:rPr lang="en-US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olour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eaction(ph),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eposits,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pecific Gravity.</a:t>
            </a:r>
          </a:p>
          <a:p>
            <a:pPr algn="ctr" eaLnBrk="1" hangingPunct="1"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sz="2200" dirty="0" smtClean="0">
                <a:cs typeface="Times New Roman" pitchFamily="18" charset="0"/>
              </a:rPr>
              <a:t>Normal urine volume is </a:t>
            </a:r>
            <a:r>
              <a:rPr 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600 - 2000 ml/day</a:t>
            </a:r>
            <a:r>
              <a:rPr lang="en-US" sz="2200" dirty="0" smtClean="0">
                <a:solidFill>
                  <a:schemeClr val="tx2"/>
                </a:solidFill>
                <a:cs typeface="Times New Roman" pitchFamily="18" charset="0"/>
              </a:rPr>
              <a:t>. </a:t>
            </a:r>
          </a:p>
          <a:p>
            <a:pPr eaLnBrk="1" hangingPunct="1">
              <a:defRPr/>
            </a:pPr>
            <a:r>
              <a:rPr lang="en-US" sz="2200" dirty="0" smtClean="0">
                <a:cs typeface="Times New Roman" pitchFamily="18" charset="0"/>
              </a:rPr>
              <a:t>Normally, more urine is secreted during the day than at night.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B050"/>
                </a:solidFill>
                <a:cs typeface="Times New Roman" pitchFamily="18" charset="0"/>
              </a:rPr>
              <a:t>Increased volume: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increase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: </a:t>
            </a:r>
            <a:endParaRPr lang="en-US" sz="2200" u="sng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-  In winter.    - After excessive fluid intake.</a:t>
            </a:r>
            <a:endParaRPr lang="en-US" sz="2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increase(</a:t>
            </a:r>
            <a:r>
              <a:rPr lang="en-US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polyuria</a:t>
            </a: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):</a:t>
            </a:r>
            <a:r>
              <a:rPr lang="en-US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u="sng" dirty="0" smtClean="0">
                <a:solidFill>
                  <a:srgbClr val="669900"/>
                </a:solidFill>
                <a:cs typeface="Times New Roman" pitchFamily="18" charset="0"/>
              </a:rPr>
              <a:t>More than 3 L/day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-  diabetes mellitus (may reach 5 L/day)</a:t>
            </a:r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-  diabetes </a:t>
            </a:r>
            <a:r>
              <a:rPr lang="en-US" sz="2200" dirty="0" err="1" smtClean="0">
                <a:cs typeface="Times New Roman" pitchFamily="18" charset="0"/>
              </a:rPr>
              <a:t>insipidus</a:t>
            </a:r>
            <a:r>
              <a:rPr lang="en-US" sz="2200" dirty="0" smtClean="0">
                <a:cs typeface="Times New Roman" pitchFamily="18" charset="0"/>
              </a:rPr>
              <a:t> (10-15 L/day) </a:t>
            </a:r>
          </a:p>
          <a:p>
            <a:pPr eaLnBrk="1" hangingPunct="1"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5B50601-EF61-4F09-BD3F-8456E2D96F3C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906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b="1" dirty="0" smtClean="0">
                <a:solidFill>
                  <a:srgbClr val="00B050"/>
                </a:solidFill>
                <a:cs typeface="Times New Roman" pitchFamily="18" charset="0"/>
              </a:rPr>
              <a:t>Decreased volume: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Physiological decrease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: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in summer due to increased sweating 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during fasting or restricted fluids in diet.</a:t>
            </a:r>
          </a:p>
          <a:p>
            <a:pPr eaLnBrk="1" hangingPunct="1">
              <a:buFontTx/>
              <a:buNone/>
              <a:defRPr/>
            </a:pPr>
            <a:r>
              <a:rPr lang="en-US" sz="2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Abnormal decrease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(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Oliguria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): </a:t>
            </a:r>
            <a:r>
              <a:rPr lang="en-US" sz="22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Less than 200 ml/day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acute nephritis.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heart failure.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hemorrhage.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vomiting and diarrhea.</a:t>
            </a:r>
          </a:p>
          <a:p>
            <a:pPr eaLnBrk="1" hangingPunct="1">
              <a:buFontTx/>
              <a:buNone/>
              <a:defRPr/>
            </a:pPr>
            <a:r>
              <a:rPr lang="en-US" sz="2400" b="1" i="1" dirty="0" err="1" smtClean="0">
                <a:solidFill>
                  <a:srgbClr val="0070C0"/>
                </a:solidFill>
                <a:cs typeface="Times New Roman" pitchFamily="18" charset="0"/>
              </a:rPr>
              <a:t>Anuria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No urine </a:t>
            </a:r>
            <a:r>
              <a:rPr lang="en-US" sz="2200" dirty="0" smtClean="0">
                <a:solidFill>
                  <a:srgbClr val="002060"/>
                </a:solidFill>
                <a:cs typeface="Times New Roman" pitchFamily="18" charset="0"/>
              </a:rPr>
              <a:t>at all. In </a:t>
            </a:r>
            <a:r>
              <a:rPr lang="en-US" sz="2200" dirty="0" smtClean="0">
                <a:cs typeface="Times New Roman" pitchFamily="18" charset="0"/>
              </a:rPr>
              <a:t>late stages of renal failure and heart failure</a:t>
            </a:r>
            <a:r>
              <a:rPr lang="en-US" sz="2200" dirty="0" smtClean="0">
                <a:cs typeface="Majalla UI"/>
              </a:rPr>
              <a:t>.</a:t>
            </a:r>
            <a:endParaRPr lang="en-US" sz="22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28625" y="285750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  <a:t/>
            </a:r>
            <a:b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I. 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Physical properties of urine:</a:t>
            </a: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Volume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96BF079-1E7B-4229-BF20-D2903AD1721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2055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14438"/>
            <a:ext cx="8229600" cy="4525962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SzPct val="110000"/>
              <a:defRPr/>
            </a:pPr>
            <a:r>
              <a:rPr lang="en-US" sz="2200" dirty="0" smtClean="0">
                <a:cs typeface="Times New Roman" pitchFamily="18" charset="0"/>
              </a:rPr>
              <a:t>Normal color is 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amber yellow </a:t>
            </a:r>
            <a:r>
              <a:rPr lang="en-US" sz="2200" dirty="0" smtClean="0">
                <a:cs typeface="Times New Roman" pitchFamily="18" charset="0"/>
              </a:rPr>
              <a:t>due to pigments called </a:t>
            </a:r>
            <a:r>
              <a:rPr lang="en-US" sz="2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urochromes</a:t>
            </a:r>
            <a:r>
              <a:rPr lang="en-US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 (derivative of </a:t>
            </a:r>
            <a:r>
              <a:rPr lang="en-US" sz="2200" dirty="0" err="1" smtClean="0">
                <a:cs typeface="Times New Roman" pitchFamily="18" charset="0"/>
              </a:rPr>
              <a:t>urobilin</a:t>
            </a:r>
            <a:r>
              <a:rPr lang="en-US" sz="2200" dirty="0" smtClean="0">
                <a:cs typeface="Times New Roman" pitchFamily="18" charset="0"/>
              </a:rPr>
              <a:t> or </a:t>
            </a:r>
            <a:r>
              <a:rPr lang="en-US" sz="2200" dirty="0" err="1" smtClean="0">
                <a:cs typeface="Times New Roman" pitchFamily="18" charset="0"/>
              </a:rPr>
              <a:t>urobilinogen</a:t>
            </a:r>
            <a:r>
              <a:rPr lang="en-US" sz="2200" dirty="0" smtClean="0">
                <a:cs typeface="Times New Roman" pitchFamily="18" charset="0"/>
              </a:rPr>
              <a:t>.)</a:t>
            </a:r>
          </a:p>
          <a:p>
            <a:pPr eaLnBrk="1" hangingPunct="1">
              <a:buClr>
                <a:srgbClr val="00FF00"/>
              </a:buClr>
              <a:buSzPct val="110000"/>
              <a:defRPr/>
            </a:pPr>
            <a:r>
              <a:rPr lang="en-US" sz="2000" dirty="0" smtClean="0">
                <a:cs typeface="Times New Roman" pitchFamily="18" charset="0"/>
              </a:rPr>
              <a:t>Ingestion of food colored with dyes or colored drugs </a:t>
            </a:r>
          </a:p>
          <a:p>
            <a:pPr eaLnBrk="1" hangingPunct="1">
              <a:buClr>
                <a:srgbClr val="00FF00"/>
              </a:buClr>
              <a:buSzPct val="110000"/>
              <a:buFontTx/>
              <a:buNone/>
              <a:defRPr/>
            </a:pPr>
            <a:r>
              <a:rPr lang="en-US" sz="2000" dirty="0" smtClean="0">
                <a:cs typeface="Times New Roman" pitchFamily="18" charset="0"/>
              </a:rPr>
              <a:t>     result in discoloration of urine.</a:t>
            </a:r>
          </a:p>
          <a:p>
            <a:pPr eaLnBrk="1" hangingPunct="1">
              <a:buClr>
                <a:srgbClr val="00FF00"/>
              </a:buClr>
              <a:buSzPct val="110000"/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Abnormal urine colors: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Diabetes </a:t>
            </a:r>
            <a:r>
              <a:rPr lang="en-US" sz="2200" b="1" i="1" dirty="0" err="1" smtClean="0">
                <a:solidFill>
                  <a:srgbClr val="669900"/>
                </a:solidFill>
                <a:cs typeface="Times New Roman" pitchFamily="18" charset="0"/>
              </a:rPr>
              <a:t>insipidus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colorless or pale yellow. 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smtClean="0">
                <a:solidFill>
                  <a:srgbClr val="FF9900"/>
                </a:solidFill>
                <a:cs typeface="Times New Roman" pitchFamily="18" charset="0"/>
              </a:rPr>
              <a:t>Fever: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deep orange.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Obstructive jaundice: </a:t>
            </a:r>
            <a:r>
              <a:rPr lang="en-US" sz="2200" dirty="0" smtClean="0">
                <a:cs typeface="Times New Roman" pitchFamily="18" charset="0"/>
              </a:rPr>
              <a:t>Greenish brown due to presence of </a:t>
            </a:r>
            <a:r>
              <a:rPr lang="en-US" sz="2200" dirty="0" err="1" smtClean="0">
                <a:cs typeface="Times New Roman" pitchFamily="18" charset="0"/>
              </a:rPr>
              <a:t>cholebilirubin</a:t>
            </a:r>
            <a:r>
              <a:rPr lang="en-US" sz="2200" dirty="0" smtClean="0">
                <a:cs typeface="Times New Roman" pitchFamily="18" charset="0"/>
              </a:rPr>
              <a:t> (conjugated or direct </a:t>
            </a:r>
            <a:r>
              <a:rPr lang="en-US" sz="2200" dirty="0" err="1" smtClean="0">
                <a:cs typeface="Times New Roman" pitchFamily="18" charset="0"/>
              </a:rPr>
              <a:t>bilirubin</a:t>
            </a:r>
            <a:r>
              <a:rPr lang="en-US" sz="2200" dirty="0" smtClean="0">
                <a:cs typeface="Times New Roman" pitchFamily="18" charset="0"/>
              </a:rPr>
              <a:t>).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Haemorrhage</a:t>
            </a: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200" b="1" i="1" dirty="0" smtClean="0">
                <a:cs typeface="Times New Roman" pitchFamily="18" charset="0"/>
              </a:rPr>
              <a:t>in urinary tract: </a:t>
            </a:r>
            <a:r>
              <a:rPr lang="en-US" sz="2200" dirty="0" smtClean="0">
                <a:cs typeface="Times New Roman" pitchFamily="18" charset="0"/>
              </a:rPr>
              <a:t>reddish brown </a:t>
            </a:r>
            <a:r>
              <a:rPr lang="en-US" sz="2200" dirty="0" err="1" smtClean="0">
                <a:cs typeface="Times New Roman" pitchFamily="18" charset="0"/>
              </a:rPr>
              <a:t>colour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r>
              <a:rPr lang="en-US" sz="2200" b="1" i="1" dirty="0" err="1" smtClean="0">
                <a:cs typeface="Times New Roman" pitchFamily="18" charset="0"/>
              </a:rPr>
              <a:t>Alkaptonuria</a:t>
            </a:r>
            <a:r>
              <a:rPr lang="en-US" sz="2200" b="1" i="1" dirty="0" smtClean="0"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Black (</a:t>
            </a:r>
            <a:r>
              <a:rPr lang="en-US" sz="2200" dirty="0" err="1" smtClean="0">
                <a:cs typeface="Times New Roman" pitchFamily="18" charset="0"/>
              </a:rPr>
              <a:t>homogentisic</a:t>
            </a:r>
            <a:r>
              <a:rPr lang="en-US" sz="2200" dirty="0" smtClean="0">
                <a:cs typeface="Times New Roman" pitchFamily="18" charset="0"/>
              </a:rPr>
              <a:t> acid is oxidized to give black color when exposed to air).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13000"/>
              <a:buFont typeface="Wingdings" pitchFamily="2" charset="2"/>
              <a:buChar char="Ø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Clr>
                <a:srgbClr val="00FF00"/>
              </a:buClr>
              <a:buSzPct val="110000"/>
              <a:defRPr/>
            </a:pPr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</p:txBody>
      </p:sp>
      <p:pic>
        <p:nvPicPr>
          <p:cNvPr id="7171" name="Picture 1" descr="File:Weewe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928688"/>
            <a:ext cx="150018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28625" y="714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Urine analysis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 of urine: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173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95E8F22-115A-4D1E-8C6B-90C14EDADDA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26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128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69D62D0-9A81-423D-B4CC-D590B4CF690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1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308221831"/>
      </p:ext>
    </p:extLst>
  </p:cSld>
  <p:clrMapOvr>
    <a:masterClrMapping/>
  </p:clrMapOvr>
  <p:transition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443912" cy="4525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smtClean="0">
                <a:cs typeface="Times New Roman" pitchFamily="18" charset="0"/>
              </a:rPr>
              <a:t>Alkaptonuria:</a:t>
            </a:r>
            <a:r>
              <a:rPr lang="en-US" sz="240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Rare inherited genetic disorder of phenylalanine and tyrosine metabolism.It  is an </a:t>
            </a:r>
            <a:r>
              <a:rPr lang="en-US" sz="2400" b="1" i="1" smtClean="0">
                <a:solidFill>
                  <a:srgbClr val="669900"/>
                </a:solidFill>
                <a:cs typeface="Times New Roman" pitchFamily="18" charset="0"/>
              </a:rPr>
              <a:t>autosomal recessive </a:t>
            </a:r>
            <a:r>
              <a:rPr lang="en-US" sz="2400" smtClean="0">
                <a:cs typeface="Times New Roman" pitchFamily="18" charset="0"/>
              </a:rPr>
              <a:t>condition. It  is due to a defect in the enzyme </a:t>
            </a:r>
            <a:r>
              <a:rPr lang="en-US" sz="2400" b="1" i="1" smtClean="0">
                <a:solidFill>
                  <a:srgbClr val="669900"/>
                </a:solidFill>
                <a:cs typeface="Times New Roman" pitchFamily="18" charset="0"/>
              </a:rPr>
              <a:t>homogentisate 1,2-dioxygenase </a:t>
            </a:r>
            <a:r>
              <a:rPr lang="en-US" sz="2400" smtClean="0">
                <a:cs typeface="Times New Roman" pitchFamily="18" charset="0"/>
              </a:rPr>
              <a:t>, which participates in the degradation of tyrosine.</a:t>
            </a:r>
          </a:p>
          <a:p>
            <a:pPr eaLnBrk="1" hangingPunct="1">
              <a:buFontTx/>
              <a:buNone/>
              <a:defRPr/>
            </a:pPr>
            <a:r>
              <a:rPr lang="en-US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Odor  </a:t>
            </a:r>
            <a:endParaRPr lang="en-US" b="1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smtClean="0"/>
              <a:t>Fresh urine is normally </a:t>
            </a:r>
            <a:r>
              <a:rPr lang="en-US" sz="2400" smtClean="0">
                <a:solidFill>
                  <a:srgbClr val="FF0000"/>
                </a:solidFill>
              </a:rPr>
              <a:t>aromatic (urineferous)</a:t>
            </a:r>
            <a:r>
              <a:rPr lang="en-US" sz="2400" smtClean="0"/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sz="2400" b="1" smtClean="0"/>
              <a:t>Abnormalities:</a:t>
            </a:r>
          </a:p>
          <a:p>
            <a:pPr marL="914400" lvl="1" indent="-514350" eaLnBrk="1" hangingPunct="1">
              <a:buFontTx/>
              <a:buAutoNum type="arabicPeriod"/>
              <a:defRPr/>
            </a:pPr>
            <a:r>
              <a:rPr lang="en-US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Fruity odor: </a:t>
            </a:r>
            <a:r>
              <a:rPr lang="en-US" sz="2200" smtClean="0"/>
              <a:t>uncontrolled DM &amp; severe starvation</a:t>
            </a:r>
          </a:p>
          <a:p>
            <a:pPr marL="914400" lvl="1" indent="-514350" eaLnBrk="1" hangingPunct="1">
              <a:buFontTx/>
              <a:buAutoNum type="arabicPeriod"/>
              <a:defRPr/>
            </a:pPr>
            <a:r>
              <a:rPr lang="en-US" sz="2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Ammoniacal odour: </a:t>
            </a:r>
            <a:r>
              <a:rPr lang="en-US" sz="2200" smtClean="0"/>
              <a:t>Urinary tract infection &amp; Long standing exposed sample</a:t>
            </a:r>
          </a:p>
          <a:p>
            <a:pPr eaLnBrk="1" hangingPunct="1">
              <a:defRPr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smtClean="0"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4313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I. </a:t>
            </a:r>
            <a:r>
              <a:rPr lang="en-US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Physical properties of urine: </a:t>
            </a:r>
            <a:r>
              <a:rPr lang="en-US" sz="2800" b="1" u="sng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Color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C80B38D-A109-4FCE-B312-87D23B0A7D4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28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914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4525963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SzPct val="114000"/>
              <a:defRPr/>
            </a:pPr>
            <a:r>
              <a:rPr lang="en-US" sz="2000" dirty="0" smtClean="0">
                <a:cs typeface="Times New Roman" pitchFamily="18" charset="0"/>
              </a:rPr>
              <a:t>On mixed diet, it is </a:t>
            </a:r>
            <a:r>
              <a:rPr lang="en-US" sz="2000" b="1" i="1" dirty="0" smtClean="0">
                <a:solidFill>
                  <a:srgbClr val="669900"/>
                </a:solidFill>
                <a:cs typeface="Times New Roman" pitchFamily="18" charset="0"/>
              </a:rPr>
              <a:t>acidic.</a:t>
            </a:r>
            <a:r>
              <a:rPr lang="en-US" sz="2000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000" dirty="0"/>
              <a:t>Urinary pH varies between </a:t>
            </a:r>
            <a:r>
              <a:rPr lang="en-US" sz="2000" b="1" dirty="0">
                <a:solidFill>
                  <a:srgbClr val="FF0000"/>
                </a:solidFill>
              </a:rPr>
              <a:t>4.5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000" dirty="0"/>
              <a:t>, averaging between </a:t>
            </a:r>
            <a:r>
              <a:rPr lang="en-US" sz="2000" b="1" dirty="0">
                <a:solidFill>
                  <a:srgbClr val="FF0000"/>
                </a:solidFill>
              </a:rPr>
              <a:t>5.5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6.5</a:t>
            </a:r>
            <a:r>
              <a:rPr lang="en-US" sz="2000" dirty="0"/>
              <a:t>.</a:t>
            </a:r>
          </a:p>
          <a:p>
            <a:pPr eaLnBrk="1" hangingPunct="1">
              <a:buClr>
                <a:srgbClr val="00FF00"/>
              </a:buClr>
              <a:buSzPct val="114000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urine:   -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protein diet </a:t>
            </a:r>
            <a:r>
              <a:rPr lang="en-US" sz="2000" dirty="0" smtClean="0">
                <a:cs typeface="Times New Roman" pitchFamily="18" charset="0"/>
              </a:rPr>
              <a:t>due to excretion of excess phosphate and </a:t>
            </a:r>
            <a:r>
              <a:rPr lang="en-US" sz="2000" dirty="0" err="1" smtClean="0">
                <a:cs typeface="Times New Roman" pitchFamily="18" charset="0"/>
              </a:rPr>
              <a:t>sulphate</a:t>
            </a:r>
            <a:r>
              <a:rPr lang="en-US" sz="2000" dirty="0" smtClean="0">
                <a:cs typeface="Times New Roman" pitchFamily="18" charset="0"/>
              </a:rPr>
              <a:t>.        -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Ketoacidosis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Alkaline urine: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2000" dirty="0" smtClean="0">
                <a:solidFill>
                  <a:srgbClr val="002060"/>
                </a:solidFill>
              </a:rPr>
              <a:t>Vegetables and fruits.        -  Bacterial infection.</a:t>
            </a:r>
          </a:p>
          <a:p>
            <a:pPr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Aspect: </a:t>
            </a:r>
            <a:r>
              <a:rPr lang="en-US" sz="2000" dirty="0" smtClean="0">
                <a:cs typeface="Times New Roman" pitchFamily="18" charset="0"/>
              </a:rPr>
              <a:t>Normal urine is </a:t>
            </a:r>
            <a:r>
              <a:rPr lang="en-US" sz="2000" b="1" i="1" dirty="0" smtClean="0">
                <a:cs typeface="Times New Roman" pitchFamily="18" charset="0"/>
              </a:rPr>
              <a:t>clear (transparent).</a:t>
            </a:r>
          </a:p>
          <a:p>
            <a:pPr eaLnBrk="1" hangingPunct="1">
              <a:buClr>
                <a:srgbClr val="00FF00"/>
              </a:buClr>
              <a:buSzPct val="116000"/>
              <a:defRPr/>
            </a:pPr>
            <a:r>
              <a:rPr lang="en-US" sz="2000" b="1" i="1" dirty="0" smtClean="0">
                <a:cs typeface="Times New Roman" pitchFamily="18" charset="0"/>
              </a:rPr>
              <a:t>On 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standing</a:t>
            </a:r>
            <a:r>
              <a:rPr lang="en-US" sz="2000" dirty="0" smtClean="0">
                <a:cs typeface="Times New Roman" pitchFamily="18" charset="0"/>
              </a:rPr>
              <a:t>, it turns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cloudy</a:t>
            </a:r>
            <a:r>
              <a:rPr lang="en-US" sz="2000" dirty="0" smtClean="0">
                <a:cs typeface="Times New Roman" pitchFamily="18" charset="0"/>
              </a:rPr>
              <a:t> due to precipitation of </a:t>
            </a:r>
            <a:r>
              <a:rPr lang="en-US" sz="2000" dirty="0" err="1" smtClean="0">
                <a:cs typeface="Times New Roman" pitchFamily="18" charset="0"/>
              </a:rPr>
              <a:t>muco</a:t>
            </a:r>
            <a:r>
              <a:rPr lang="en-US" sz="2000" dirty="0" smtClean="0">
                <a:cs typeface="Times New Roman" pitchFamily="18" charset="0"/>
              </a:rPr>
              <a:t>- and nucleoproteins and epithelial cells (present in traces in normal urine).</a:t>
            </a:r>
          </a:p>
          <a:p>
            <a:pPr eaLnBrk="1" hangingPunct="1">
              <a:buClr>
                <a:srgbClr val="00FF00"/>
              </a:buClr>
              <a:buSzPct val="116000"/>
              <a:defRPr/>
            </a:pPr>
            <a:r>
              <a:rPr lang="en-US" sz="2000" dirty="0" smtClean="0">
                <a:cs typeface="Times New Roman" pitchFamily="18" charset="0"/>
              </a:rPr>
              <a:t>It becomes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turbid and opaque</a:t>
            </a:r>
            <a:r>
              <a:rPr lang="en-US" sz="2000" dirty="0" smtClean="0">
                <a:cs typeface="Times New Roman" pitchFamily="18" charset="0"/>
              </a:rPr>
              <a:t> due to presence of </a:t>
            </a: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albumin</a:t>
            </a:r>
            <a:r>
              <a:rPr lang="en-US" sz="2000" b="1" i="1" dirty="0" smtClean="0"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00FF00"/>
              </a:buClr>
              <a:buSzPct val="116000"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Exposed urine</a:t>
            </a:r>
            <a:r>
              <a:rPr lang="en-US" sz="2000" b="1" i="1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is a good medium for bacterial growth as its pH becomes alkaline, resulting in precipitation of phosphates.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buClr>
                <a:srgbClr val="00FF00"/>
              </a:buClr>
              <a:buSzPct val="114000"/>
              <a:defRPr/>
            </a:pPr>
            <a:endParaRPr lang="en-US" sz="24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Urine analysis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Physical properties of urine: </a:t>
            </a:r>
            <a:r>
              <a:rPr lang="en-US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244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17498D5-4ABD-48F4-AAF8-161BFC841D0E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29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369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Abnormalities in urine color</a:t>
            </a:r>
            <a:endParaRPr lang="ar-JO" dirty="0"/>
          </a:p>
        </p:txBody>
      </p:sp>
      <p:pic>
        <p:nvPicPr>
          <p:cNvPr id="1026" name="Picture 2" descr="C:\Users\SMILEY\Desktop\Hematuria\8727983_f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9" y="1500174"/>
            <a:ext cx="2000264" cy="2500330"/>
          </a:xfrm>
          <a:prstGeom prst="rect">
            <a:avLst/>
          </a:prstGeom>
          <a:noFill/>
        </p:spPr>
      </p:pic>
      <p:pic>
        <p:nvPicPr>
          <p:cNvPr id="1027" name="Picture 3" descr="C:\Users\SMILEY\Desktop\Hematuria\hematuri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669" y="4068794"/>
            <a:ext cx="2002363" cy="278923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6090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Orange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dehydration</a:t>
            </a:r>
            <a:br>
              <a:rPr lang="en-US" dirty="0"/>
            </a:br>
            <a:r>
              <a:rPr lang="en-US" dirty="0"/>
              <a:t>- laxatives</a:t>
            </a:r>
            <a:br>
              <a:rPr lang="en-US" dirty="0"/>
            </a:br>
            <a:r>
              <a:rPr lang="en-US" dirty="0"/>
              <a:t>- vitamins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chemotherapy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Red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Blood , myoglobin , free hemoglobin</a:t>
            </a:r>
            <a:br>
              <a:rPr lang="en-US" dirty="0"/>
            </a:br>
            <a:r>
              <a:rPr lang="en-US" dirty="0"/>
              <a:t>- blackberries , beetroot</a:t>
            </a:r>
            <a:br>
              <a:rPr lang="en-US" dirty="0"/>
            </a:br>
            <a:r>
              <a:rPr lang="en-US" dirty="0"/>
              <a:t>- Drugs ( </a:t>
            </a:r>
            <a:r>
              <a:rPr lang="en-US" dirty="0" smtClean="0"/>
              <a:t>rifampicin </a:t>
            </a:r>
            <a:r>
              <a:rPr lang="en-US" dirty="0"/>
              <a:t>, …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401050" cy="4525963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buSzPct val="120000"/>
              <a:defRPr/>
            </a:pPr>
            <a:r>
              <a:rPr lang="en-US" sz="2200" dirty="0" smtClean="0">
                <a:cs typeface="Times New Roman" pitchFamily="18" charset="0"/>
              </a:rPr>
              <a:t>Normally it is </a:t>
            </a:r>
            <a:r>
              <a:rPr lang="en-US" sz="2200" b="1" i="1" u="sng" dirty="0" smtClean="0">
                <a:solidFill>
                  <a:srgbClr val="669900"/>
                </a:solidFill>
                <a:cs typeface="Times New Roman" pitchFamily="18" charset="0"/>
              </a:rPr>
              <a:t>1.005 to 1.025. </a:t>
            </a:r>
          </a:p>
          <a:p>
            <a:pPr eaLnBrk="1" hangingPunct="1">
              <a:buClr>
                <a:srgbClr val="00FF00"/>
              </a:buClr>
              <a:buSzPct val="120000"/>
              <a:defRPr/>
            </a:pPr>
            <a:r>
              <a:rPr lang="en-US" sz="2200" b="1" i="1" u="sng" dirty="0" smtClean="0">
                <a:solidFill>
                  <a:srgbClr val="669900"/>
                </a:solidFill>
                <a:cs typeface="Times New Roman" pitchFamily="18" charset="0"/>
              </a:rPr>
              <a:t>= density of  the urine /  density of water  </a:t>
            </a:r>
          </a:p>
          <a:p>
            <a:pPr eaLnBrk="1" hangingPunct="1">
              <a:buClr>
                <a:srgbClr val="00FF00"/>
              </a:buClr>
              <a:buSzPct val="120000"/>
              <a:defRPr/>
            </a:pPr>
            <a:r>
              <a:rPr lang="en-US" sz="2200" b="1" i="1" u="sng" dirty="0" smtClean="0">
                <a:solidFill>
                  <a:srgbClr val="669900"/>
                </a:solidFill>
                <a:cs typeface="Times New Roman" pitchFamily="18" charset="0"/>
              </a:rPr>
              <a:t>Ability of the kidney to concentrate urine</a:t>
            </a:r>
          </a:p>
          <a:p>
            <a:pPr eaLnBrk="1" hangingPunct="1">
              <a:buClr>
                <a:srgbClr val="00FF00"/>
              </a:buClr>
              <a:buSzPct val="120000"/>
              <a:buFontTx/>
              <a:buNone/>
              <a:defRPr/>
            </a:pPr>
            <a:r>
              <a:rPr lang="en-US" sz="2200" dirty="0" smtClean="0">
                <a:cs typeface="Times New Roman" pitchFamily="18" charset="0"/>
              </a:rPr>
              <a:t>   It varies </a:t>
            </a:r>
            <a:r>
              <a:rPr lang="en-US" sz="2200" i="1" dirty="0" smtClean="0">
                <a:solidFill>
                  <a:srgbClr val="0070C0"/>
                </a:solidFill>
                <a:cs typeface="Times New Roman" pitchFamily="18" charset="0"/>
              </a:rPr>
              <a:t>inversely</a:t>
            </a:r>
            <a:r>
              <a:rPr lang="en-US" sz="22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with the volume of urine, e.g.: </a:t>
            </a:r>
          </a:p>
          <a:p>
            <a:pPr lvl="1" eaLnBrk="1" hangingPunct="1">
              <a:buClr>
                <a:srgbClr val="00FF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In </a:t>
            </a:r>
            <a:r>
              <a:rPr 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diabetes </a:t>
            </a:r>
            <a:r>
              <a:rPr lang="en-US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insipidus</a:t>
            </a:r>
            <a:r>
              <a:rPr lang="en-US" sz="2200" dirty="0" smtClean="0">
                <a:cs typeface="Times New Roman" pitchFamily="18" charset="0"/>
              </a:rPr>
              <a:t>, it is </a:t>
            </a:r>
            <a:r>
              <a:rPr lang="en-US" sz="2200" b="1" dirty="0" smtClean="0">
                <a:solidFill>
                  <a:srgbClr val="002060"/>
                </a:solidFill>
                <a:cs typeface="Times New Roman" pitchFamily="18" charset="0"/>
              </a:rPr>
              <a:t>low (1.004).</a:t>
            </a:r>
          </a:p>
          <a:p>
            <a:pPr lvl="1" eaLnBrk="1" hangingPunct="1">
              <a:buClr>
                <a:srgbClr val="00FF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In </a:t>
            </a:r>
            <a:r>
              <a:rPr 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fever</a:t>
            </a:r>
            <a:r>
              <a:rPr lang="en-US" sz="2200" dirty="0" smtClean="0">
                <a:cs typeface="Times New Roman" pitchFamily="18" charset="0"/>
              </a:rPr>
              <a:t>, it is </a:t>
            </a:r>
            <a:r>
              <a:rPr lang="en-US" sz="2200" b="1" dirty="0" smtClean="0">
                <a:solidFill>
                  <a:srgbClr val="002060"/>
                </a:solidFill>
                <a:cs typeface="Times New Roman" pitchFamily="18" charset="0"/>
              </a:rPr>
              <a:t>high (more than 1.030)</a:t>
            </a:r>
            <a:r>
              <a:rPr lang="en-US" sz="2200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due to small amount of urine.</a:t>
            </a:r>
          </a:p>
          <a:p>
            <a:pPr lvl="1" eaLnBrk="1" hangingPunct="1">
              <a:buClr>
                <a:srgbClr val="00FF00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In </a:t>
            </a:r>
            <a:r>
              <a:rPr lang="en-US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diabetes mellitus</a:t>
            </a:r>
            <a:r>
              <a:rPr lang="en-US" sz="2200" dirty="0" smtClean="0">
                <a:cs typeface="Times New Roman" pitchFamily="18" charset="0"/>
              </a:rPr>
              <a:t>, the specific gravity is </a:t>
            </a:r>
            <a:r>
              <a:rPr lang="en-US" sz="2200" b="1" u="sng" dirty="0" smtClean="0">
                <a:solidFill>
                  <a:srgbClr val="002060"/>
                </a:solidFill>
                <a:cs typeface="Times New Roman" pitchFamily="18" charset="0"/>
              </a:rPr>
              <a:t>1.40</a:t>
            </a:r>
            <a:r>
              <a:rPr lang="en-US" sz="2200" dirty="0" smtClean="0">
                <a:cs typeface="Times New Roman" pitchFamily="18" charset="0"/>
              </a:rPr>
              <a:t> due to the presence of glucose.</a:t>
            </a:r>
          </a:p>
          <a:p>
            <a:pPr eaLnBrk="1" hangingPunct="1">
              <a:buClr>
                <a:srgbClr val="00FF00"/>
              </a:buClr>
              <a:buSzPct val="115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Clr>
                <a:srgbClr val="00FF00"/>
              </a:buClr>
              <a:buSzPct val="115000"/>
              <a:defRPr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Clr>
                <a:srgbClr val="00FF00"/>
              </a:buClr>
              <a:buSzPct val="115000"/>
              <a:defRPr/>
            </a:pPr>
            <a:r>
              <a:rPr lang="en-US" sz="2400" dirty="0" smtClean="0">
                <a:cs typeface="Times New Roman" pitchFamily="18" charset="0"/>
              </a:rPr>
              <a:t>.</a:t>
            </a: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714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Urine analysis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properties of urine: </a:t>
            </a: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268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D532BC5-A377-466A-8930-D4684942ACD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30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862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 </a:t>
            </a:r>
            <a:r>
              <a:rPr lang="en-US" sz="2400" dirty="0" smtClean="0"/>
              <a:t>The examination includes: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en-US" sz="2400" b="1" dirty="0" smtClean="0">
                <a:solidFill>
                  <a:srgbClr val="669900"/>
                </a:solidFill>
              </a:rPr>
              <a:t>Organized elements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/>
              <a:t>      </a:t>
            </a:r>
            <a:r>
              <a:rPr lang="en-US" sz="2400" b="1" dirty="0" smtClean="0">
                <a:solidFill>
                  <a:srgbClr val="66FF66"/>
                </a:solidFill>
              </a:rPr>
              <a:t>1</a:t>
            </a:r>
            <a:r>
              <a:rPr lang="en-US" sz="2400" dirty="0" smtClean="0"/>
              <a:t>-cells:RBCs</a:t>
            </a:r>
            <a:r>
              <a:rPr lang="en-US" sz="2400" dirty="0" smtClean="0">
                <a:sym typeface="Wingdings" pitchFamily="2" charset="2"/>
              </a:rPr>
              <a:t>, WBCs and pus cells, epithelial cells and </a:t>
            </a:r>
            <a:r>
              <a:rPr lang="en-US" sz="2400" dirty="0" err="1" smtClean="0">
                <a:sym typeface="Wingdings" pitchFamily="2" charset="2"/>
              </a:rPr>
              <a:t>neoplastic</a:t>
            </a:r>
            <a:r>
              <a:rPr lang="en-US" sz="2400" dirty="0" smtClean="0">
                <a:sym typeface="Wingdings" pitchFamily="2" charset="2"/>
              </a:rPr>
              <a:t> cells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ym typeface="Wingdings" pitchFamily="2" charset="2"/>
              </a:rPr>
              <a:t>     </a:t>
            </a:r>
            <a:r>
              <a:rPr lang="en-US" sz="2400" b="1" dirty="0" smtClean="0">
                <a:solidFill>
                  <a:srgbClr val="66FF66"/>
                </a:solidFill>
                <a:sym typeface="Wingdings" pitchFamily="2" charset="2"/>
              </a:rPr>
              <a:t> 2</a:t>
            </a:r>
            <a:r>
              <a:rPr lang="en-US" sz="2400" dirty="0" smtClean="0">
                <a:sym typeface="Wingdings" pitchFamily="2" charset="2"/>
              </a:rPr>
              <a:t>-pasasites and </a:t>
            </a:r>
            <a:r>
              <a:rPr lang="en-US" sz="2400" dirty="0" err="1" smtClean="0">
                <a:sym typeface="Wingdings" pitchFamily="2" charset="2"/>
              </a:rPr>
              <a:t>ova:B</a:t>
            </a:r>
            <a:r>
              <a:rPr lang="en-US" sz="2400" dirty="0" smtClean="0">
                <a:sym typeface="Wingdings" pitchFamily="2" charset="2"/>
              </a:rPr>
              <a:t> , </a:t>
            </a:r>
            <a:r>
              <a:rPr lang="en-US" sz="2400" dirty="0" err="1" smtClean="0">
                <a:sym typeface="Wingdings" pitchFamily="2" charset="2"/>
              </a:rPr>
              <a:t>filariasis</a:t>
            </a:r>
            <a:endParaRPr lang="en-US" sz="24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ym typeface="Wingdings" pitchFamily="2" charset="2"/>
              </a:rPr>
              <a:t>      </a:t>
            </a:r>
            <a:r>
              <a:rPr lang="en-US" sz="2400" b="1" dirty="0" smtClean="0">
                <a:solidFill>
                  <a:srgbClr val="66FF66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-bacteria, virus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ym typeface="Wingdings" pitchFamily="2" charset="2"/>
              </a:rPr>
              <a:t>      </a:t>
            </a:r>
            <a:r>
              <a:rPr lang="en-US" sz="2400" b="1" dirty="0" smtClean="0">
                <a:solidFill>
                  <a:srgbClr val="66FF66"/>
                </a:solidFill>
                <a:sym typeface="Wingdings" pitchFamily="2" charset="2"/>
              </a:rPr>
              <a:t>5</a:t>
            </a:r>
            <a:r>
              <a:rPr lang="en-US" sz="2400" dirty="0" smtClean="0">
                <a:sym typeface="Wingdings" pitchFamily="2" charset="2"/>
              </a:rPr>
              <a:t>-casts.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669900"/>
                </a:solidFill>
                <a:sym typeface="Wingdings" pitchFamily="2" charset="2"/>
              </a:rPr>
              <a:t>b) Non organized elements (</a:t>
            </a:r>
            <a:r>
              <a:rPr lang="en-US" sz="2400" b="1" dirty="0" err="1" smtClean="0">
                <a:solidFill>
                  <a:srgbClr val="669900"/>
                </a:solidFill>
                <a:sym typeface="Wingdings" pitchFamily="2" charset="2"/>
              </a:rPr>
              <a:t>crystalluria</a:t>
            </a:r>
            <a:r>
              <a:rPr lang="en-US" sz="2400" b="1" dirty="0" smtClean="0">
                <a:solidFill>
                  <a:srgbClr val="669900"/>
                </a:solidFill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66FF66"/>
                </a:solidFill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1-acidic urine: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uric acid crystals</a:t>
            </a:r>
            <a:r>
              <a:rPr lang="en-US" sz="2400" dirty="0" smtClean="0">
                <a:sym typeface="Wingdings" pitchFamily="2" charset="2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calcium</a:t>
            </a:r>
            <a:r>
              <a:rPr lang="en-US" sz="2400" dirty="0" smtClean="0">
                <a:sym typeface="Wingdings" pitchFamily="2" charset="2"/>
              </a:rPr>
              <a:t> oxalate.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b="1" dirty="0" smtClean="0">
                <a:sym typeface="Wingdings" pitchFamily="2" charset="2"/>
              </a:rPr>
              <a:t>2-alkaline urine: </a:t>
            </a:r>
            <a:r>
              <a:rPr lang="en-US" sz="2400" dirty="0" smtClean="0">
                <a:sym typeface="Wingdings" pitchFamily="2" charset="2"/>
              </a:rPr>
              <a:t>amorphous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phosphate</a:t>
            </a:r>
            <a:r>
              <a:rPr lang="en-US" sz="2400" dirty="0" smtClean="0">
                <a:sym typeface="Wingdings" pitchFamily="2" charset="2"/>
              </a:rPr>
              <a:t>, triple </a:t>
            </a:r>
            <a:r>
              <a:rPr lang="en-US" sz="2400" dirty="0" err="1" smtClean="0">
                <a:sym typeface="Wingdings" pitchFamily="2" charset="2"/>
              </a:rPr>
              <a:t>phophate</a:t>
            </a:r>
            <a:r>
              <a:rPr lang="en-US" sz="2400" dirty="0" smtClean="0">
                <a:sym typeface="Wingdings" pitchFamily="2" charset="2"/>
              </a:rPr>
              <a:t>.</a:t>
            </a:r>
            <a:endParaRPr lang="en-US" sz="2400" dirty="0" smtClean="0"/>
          </a:p>
          <a:p>
            <a:pPr marL="609600" indent="-609600" eaLnBrk="1" hangingPunct="1">
              <a:buFontTx/>
              <a:buNone/>
              <a:defRPr/>
            </a:pPr>
            <a:endParaRPr lang="en-US" sz="2400" dirty="0" smtClean="0">
              <a:sym typeface="Wingdings" pitchFamily="2" charset="2"/>
            </a:endParaRPr>
          </a:p>
          <a:p>
            <a:pPr eaLnBrk="1" hangingPunct="1">
              <a:defRPr/>
            </a:pP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28625" y="214313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2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 </a:t>
            </a:r>
            <a:endParaRPr lang="en-US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857500"/>
            <a:ext cx="12858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1959">
            <a:off x="6811963" y="2684463"/>
            <a:ext cx="21367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EB86F2A-E1C3-4830-893E-D40FA0CC859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31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821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1563"/>
            <a:ext cx="5767388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Pus cells: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Nucleus: </a:t>
            </a:r>
            <a:r>
              <a:rPr lang="en-US" sz="2000" dirty="0" smtClean="0">
                <a:solidFill>
                  <a:srgbClr val="0070C0"/>
                </a:solidFill>
              </a:rPr>
              <a:t>disintegrated.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Normal </a:t>
            </a:r>
            <a:r>
              <a:rPr lang="en-US" sz="2000" dirty="0"/>
              <a:t>urine contain from </a:t>
            </a:r>
            <a:r>
              <a:rPr lang="en-US" sz="2000" dirty="0">
                <a:solidFill>
                  <a:srgbClr val="0070C0"/>
                </a:solidFill>
              </a:rPr>
              <a:t>2-4 pus </a:t>
            </a:r>
            <a:r>
              <a:rPr lang="en-US" sz="2000" dirty="0" smtClean="0">
                <a:solidFill>
                  <a:srgbClr val="0070C0"/>
                </a:solidFill>
              </a:rPr>
              <a:t>cells</a:t>
            </a:r>
            <a:r>
              <a:rPr lang="en-US" sz="20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Their </a:t>
            </a:r>
            <a:r>
              <a:rPr lang="en-US" sz="2000" dirty="0"/>
              <a:t>presence in excess would point to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</a:t>
            </a:r>
            <a:r>
              <a:rPr lang="en-US" sz="2000" dirty="0"/>
              <a:t> and in such cases a </a:t>
            </a:r>
            <a:r>
              <a:rPr lang="en-US" sz="2000" dirty="0">
                <a:solidFill>
                  <a:srgbClr val="00B050"/>
                </a:solidFill>
              </a:rPr>
              <a:t>culture of urine</a:t>
            </a:r>
            <a:r>
              <a:rPr lang="en-US" sz="2000" dirty="0"/>
              <a:t> is </a:t>
            </a:r>
            <a:r>
              <a:rPr lang="en-US" sz="2000" dirty="0" smtClean="0"/>
              <a:t>indicated.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Red Cells: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Nucleus: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non-nucleated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Normal urine contain from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0-2 red cells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Their presence in excess is pathological and is due to the different causes of </a:t>
            </a:r>
            <a:r>
              <a:rPr lang="en-US" sz="2000" b="1" dirty="0" err="1" smtClean="0">
                <a:solidFill>
                  <a:srgbClr val="00B050"/>
                </a:solidFill>
              </a:rPr>
              <a:t>hematuria</a:t>
            </a:r>
            <a:r>
              <a:rPr lang="en-US" sz="2000" dirty="0" smtClean="0"/>
              <a:t> e.g.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bilharziasis</a:t>
            </a:r>
            <a:r>
              <a:rPr lang="en-US" sz="2000" dirty="0" smtClean="0"/>
              <a:t>, urinary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tumors</a:t>
            </a:r>
            <a:r>
              <a:rPr lang="en-US" sz="2000" dirty="0" smtClean="0"/>
              <a:t>, urinary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stones</a:t>
            </a:r>
            <a:r>
              <a:rPr lang="en-US" sz="2000" dirty="0" smtClean="0"/>
              <a:t> or sometimes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crystalluria</a:t>
            </a:r>
            <a:r>
              <a:rPr lang="en-US" sz="2000" dirty="0" smtClean="0"/>
              <a:t>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143000"/>
            <a:ext cx="292893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14338" y="714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Urine analysis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examination: Cells </a:t>
            </a:r>
            <a:endParaRPr lang="en-US" sz="3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929063"/>
            <a:ext cx="291465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EBD7DB2-1EF4-45AE-A34C-D83213420C49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205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68313" y="79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  <a:r>
              <a:rPr lang="en-US" altLang="en-US" sz="2000" smtClean="0"/>
              <a:t>RBCs derived from the </a:t>
            </a:r>
            <a:r>
              <a:rPr lang="en-US" altLang="en-US" sz="2000" b="1" smtClean="0">
                <a:solidFill>
                  <a:srgbClr val="FF0000"/>
                </a:solidFill>
              </a:rPr>
              <a:t>glomerulus</a:t>
            </a:r>
            <a:r>
              <a:rPr lang="en-US" altLang="en-US" sz="2000" smtClean="0"/>
              <a:t> are </a:t>
            </a:r>
            <a:r>
              <a:rPr lang="en-US" altLang="en-US" sz="2000" b="1" smtClean="0">
                <a:solidFill>
                  <a:srgbClr val="FF0000"/>
                </a:solidFill>
              </a:rPr>
              <a:t>dysmorphic</a:t>
            </a:r>
            <a:r>
              <a:rPr lang="en-US" altLang="en-US" sz="2000" smtClean="0"/>
              <a:t> (they have been distorted by their passage through the glomerulus). RBCs derived from </a:t>
            </a:r>
            <a:r>
              <a:rPr lang="en-US" altLang="en-US" sz="2000" b="1" smtClean="0">
                <a:solidFill>
                  <a:srgbClr val="FF0000"/>
                </a:solidFill>
              </a:rPr>
              <a:t>tubular</a:t>
            </a:r>
            <a:r>
              <a:rPr lang="en-US" altLang="en-US" sz="2000" smtClean="0"/>
              <a:t> bleeding (</a:t>
            </a:r>
            <a:r>
              <a:rPr lang="en-US" altLang="en-US" sz="2000" b="1" smtClean="0">
                <a:solidFill>
                  <a:srgbClr val="FF0000"/>
                </a:solidFill>
              </a:rPr>
              <a:t>tubulointerstitial disease</a:t>
            </a:r>
            <a:r>
              <a:rPr lang="en-US" altLang="en-US" sz="2000" smtClean="0"/>
              <a:t>) and those from lower down the urinary tract (</a:t>
            </a:r>
            <a:r>
              <a:rPr lang="en-US" altLang="en-US" sz="2000" b="1" smtClean="0">
                <a:solidFill>
                  <a:srgbClr val="FF0000"/>
                </a:solidFill>
              </a:rPr>
              <a:t>urological bleeding </a:t>
            </a:r>
            <a:r>
              <a:rPr lang="en-US" altLang="en-US" sz="2000" smtClean="0"/>
              <a:t>from the renal pelvis, ureters, or bladder ) have a </a:t>
            </a:r>
            <a:r>
              <a:rPr lang="en-US" altLang="en-US" sz="2000" b="1" smtClean="0">
                <a:solidFill>
                  <a:srgbClr val="FF0000"/>
                </a:solidFill>
              </a:rPr>
              <a:t>normal shape</a:t>
            </a:r>
            <a:endParaRPr lang="en-US" altLang="en-US" sz="2000"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0AB93E0-B3CD-4B7E-A4BC-3A776BD0E44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33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079625"/>
            <a:ext cx="637222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1048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188" y="1357313"/>
            <a:ext cx="5715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Epithelial cells: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Shape: </a:t>
            </a:r>
            <a:r>
              <a:rPr lang="en-US" sz="2400" dirty="0">
                <a:solidFill>
                  <a:srgbClr val="0070C0"/>
                </a:solidFill>
              </a:rPr>
              <a:t>large irregular </a:t>
            </a:r>
            <a:r>
              <a:rPr lang="en-US" sz="2400" dirty="0" smtClean="0">
                <a:solidFill>
                  <a:srgbClr val="0070C0"/>
                </a:solidFill>
              </a:rPr>
              <a:t>cells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Nucleus: </a:t>
            </a:r>
            <a:r>
              <a:rPr lang="en-US" sz="2400" dirty="0">
                <a:solidFill>
                  <a:srgbClr val="0070C0"/>
                </a:solidFill>
              </a:rPr>
              <a:t>large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intact and </a:t>
            </a:r>
            <a:r>
              <a:rPr lang="en-US" sz="2400" dirty="0" smtClean="0">
                <a:solidFill>
                  <a:srgbClr val="0070C0"/>
                </a:solidFill>
              </a:rPr>
              <a:t>central.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Normal </a:t>
            </a:r>
            <a:r>
              <a:rPr lang="en-US" sz="2400" dirty="0"/>
              <a:t>urine may contain </a:t>
            </a:r>
            <a:r>
              <a:rPr lang="en-US" sz="2400" b="1" dirty="0">
                <a:solidFill>
                  <a:srgbClr val="00B050"/>
                </a:solidFill>
              </a:rPr>
              <a:t>few epithelial cells</a:t>
            </a:r>
            <a:r>
              <a:rPr lang="en-US" sz="2400" dirty="0"/>
              <a:t>, but excess of these cells in urine is considered pathological and might point to the presence of 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inflammatory</a:t>
            </a:r>
            <a:r>
              <a:rPr lang="en-US" sz="2400" dirty="0"/>
              <a:t> condition.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19225"/>
            <a:ext cx="27146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black">
          <a:xfrm>
            <a:off x="414338" y="71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examination: Cells 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D6B9AF6-F1FA-46BF-9F40-905624A9343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280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558213" cy="47863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2200" dirty="0"/>
              <a:t>The casts are the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molds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renal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tubules.</a:t>
            </a:r>
          </a:p>
          <a:p>
            <a:pPr eaLnBrk="1" hangingPunct="1">
              <a:defRPr/>
            </a:pPr>
            <a:r>
              <a:rPr lang="en-US" sz="2200" b="1" dirty="0" smtClean="0">
                <a:solidFill>
                  <a:srgbClr val="00B050"/>
                </a:solidFill>
              </a:rPr>
              <a:t>Normal </a:t>
            </a:r>
            <a:r>
              <a:rPr lang="en-US" sz="2200" b="1" dirty="0">
                <a:solidFill>
                  <a:srgbClr val="00B050"/>
                </a:solidFill>
              </a:rPr>
              <a:t>urine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contain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casts </a:t>
            </a:r>
            <a:r>
              <a:rPr lang="en-US" sz="2200" dirty="0" smtClean="0"/>
              <a:t>and </a:t>
            </a:r>
            <a:r>
              <a:rPr lang="en-US" sz="2200" dirty="0"/>
              <a:t>so their appearance in urine is important and diagnostic for certain </a:t>
            </a:r>
            <a:r>
              <a:rPr lang="en-US" sz="2200" dirty="0" smtClean="0"/>
              <a:t>diseases.</a:t>
            </a:r>
          </a:p>
          <a:p>
            <a:pPr eaLnBrk="1" hangingPunct="1">
              <a:defRPr/>
            </a:pPr>
            <a:r>
              <a:rPr lang="en-US" sz="2200" dirty="0" smtClean="0"/>
              <a:t>There </a:t>
            </a:r>
            <a:r>
              <a:rPr lang="en-US" sz="2200" dirty="0"/>
              <a:t>are various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</a:t>
            </a:r>
            <a:r>
              <a:rPr lang="en-US" sz="2200" dirty="0"/>
              <a:t> of casts which may appear in urine</a:t>
            </a:r>
            <a:r>
              <a:rPr lang="en-US" sz="2200" dirty="0" smtClean="0"/>
              <a:t>.</a:t>
            </a:r>
          </a:p>
          <a:p>
            <a:pPr lvl="1">
              <a:buFontTx/>
              <a:buNone/>
              <a:defRPr/>
            </a:pPr>
            <a:r>
              <a:rPr lang="en-US" sz="2200" b="1" dirty="0" smtClean="0">
                <a:solidFill>
                  <a:srgbClr val="669900"/>
                </a:solidFill>
                <a:cs typeface="Times New Roman" pitchFamily="18" charset="0"/>
              </a:rPr>
              <a:t>The material or cells that form a cast may have: 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come through a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damaged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glomerulus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been part of an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interstitial inflammatory infiltrate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200" dirty="0" smtClean="0">
                <a:cs typeface="Times New Roman" pitchFamily="18" charset="0"/>
              </a:rPr>
              <a:t>have been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dead tubular cells</a:t>
            </a:r>
            <a:r>
              <a:rPr lang="en-US" sz="2200" dirty="0" smtClean="0">
                <a:cs typeface="Times New Roman" pitchFamily="18" charset="0"/>
              </a:rPr>
              <a:t>. </a:t>
            </a: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cs typeface="Times New Roman" pitchFamily="18" charset="0"/>
              </a:rPr>
              <a:t>The cast is expelled into the urine, and </a:t>
            </a:r>
            <a:r>
              <a:rPr lang="en-US" sz="2200" b="1" dirty="0" smtClean="0">
                <a:solidFill>
                  <a:srgbClr val="669900"/>
                </a:solidFill>
                <a:cs typeface="Times New Roman" pitchFamily="18" charset="0"/>
              </a:rPr>
              <a:t>maintains the shape of the tubule </a:t>
            </a:r>
            <a:r>
              <a:rPr lang="en-US" sz="2200" dirty="0" smtClean="0">
                <a:cs typeface="Times New Roman" pitchFamily="18" charset="0"/>
              </a:rPr>
              <a:t>in which it formed. </a:t>
            </a:r>
            <a:endParaRPr lang="en-US" sz="2200" dirty="0" smtClean="0"/>
          </a:p>
          <a:p>
            <a:pPr>
              <a:defRPr/>
            </a:pPr>
            <a:r>
              <a:rPr lang="en-US" sz="2200" dirty="0" smtClean="0">
                <a:cs typeface="Times New Roman" pitchFamily="18" charset="0"/>
              </a:rPr>
              <a:t>Casts reflect conditions of the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kidney proper </a:t>
            </a:r>
            <a:r>
              <a:rPr lang="en-US" sz="2200" dirty="0" smtClean="0">
                <a:cs typeface="Times New Roman" pitchFamily="18" charset="0"/>
              </a:rPr>
              <a:t>and not the lower urinary tract.</a:t>
            </a:r>
          </a:p>
          <a:p>
            <a:pPr eaLnBrk="1" hangingPunct="1">
              <a:defRPr/>
            </a:pPr>
            <a:endParaRPr lang="en-US" sz="2200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Urine analysis</a:t>
            </a:r>
            <a:br>
              <a:rPr lang="en-US" sz="3000" dirty="0" smtClean="0"/>
            </a:br>
            <a:r>
              <a:rPr lang="en-US" sz="3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microscopic examination: </a:t>
            </a:r>
            <a:r>
              <a:rPr lang="en-US" sz="3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Casts </a:t>
            </a:r>
            <a:endParaRPr lang="en-US" sz="3000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020AE48-AD41-4060-A581-7AA573088692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5844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http://medsci.indiana.edu/c602web/602/c602web/urinrev/MEDIA/Glom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8001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black">
          <a:xfrm>
            <a:off x="457200" y="71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24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examination: </a:t>
            </a:r>
            <a:r>
              <a:rPr lang="en-US" sz="24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Casts 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3A0C8F-826E-488E-B235-BE65FEE4D937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36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579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6363"/>
            <a:ext cx="60579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u="sng" dirty="0">
                <a:solidFill>
                  <a:srgbClr val="C00000"/>
                </a:solidFill>
              </a:rPr>
              <a:t>Hyaline </a:t>
            </a:r>
            <a:r>
              <a:rPr lang="en-US" sz="2200" b="1" u="sng" dirty="0" smtClean="0">
                <a:solidFill>
                  <a:srgbClr val="C00000"/>
                </a:solidFill>
              </a:rPr>
              <a:t>casts: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They </a:t>
            </a:r>
            <a:r>
              <a:rPr lang="en-US" sz="2200" dirty="0"/>
              <a:t>are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200" dirty="0"/>
              <a:t>, homogenous and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</a:t>
            </a:r>
            <a:r>
              <a:rPr lang="en-US" sz="22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Excess </a:t>
            </a:r>
            <a:r>
              <a:rPr lang="en-US" sz="2200" dirty="0"/>
              <a:t>of these casts may be present in any type of </a:t>
            </a:r>
            <a:r>
              <a:rPr lang="en-US" sz="2200" b="1" i="1" dirty="0">
                <a:solidFill>
                  <a:srgbClr val="669900"/>
                </a:solidFill>
              </a:rPr>
              <a:t>nephritis</a:t>
            </a:r>
            <a:r>
              <a:rPr lang="en-US" sz="2200" dirty="0"/>
              <a:t> and also in </a:t>
            </a:r>
            <a:r>
              <a:rPr lang="en-US" sz="2200" b="1" i="1" dirty="0">
                <a:solidFill>
                  <a:srgbClr val="669900"/>
                </a:solidFill>
              </a:rPr>
              <a:t>heart </a:t>
            </a:r>
            <a:r>
              <a:rPr lang="en-US" sz="2200" b="1" i="1" dirty="0" smtClean="0">
                <a:solidFill>
                  <a:srgbClr val="669900"/>
                </a:solidFill>
              </a:rPr>
              <a:t>failure.</a:t>
            </a:r>
          </a:p>
          <a:p>
            <a:pPr eaLnBrk="1" hangingPunct="1">
              <a:defRPr/>
            </a:pPr>
            <a:r>
              <a:rPr lang="en-US" sz="2200" b="1" u="sng" dirty="0" smtClean="0">
                <a:solidFill>
                  <a:srgbClr val="C00000"/>
                </a:solidFill>
              </a:rPr>
              <a:t>Blood casts: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Simply, they are hyaline casts full of red blood corpuscles.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They are present in </a:t>
            </a:r>
            <a:r>
              <a:rPr lang="en-US" sz="2200" b="1" i="1" dirty="0" smtClean="0">
                <a:solidFill>
                  <a:srgbClr val="669900"/>
                </a:solidFill>
              </a:rPr>
              <a:t>acute nephritis.</a:t>
            </a:r>
          </a:p>
          <a:p>
            <a:pPr eaLnBrk="1" hangingPunct="1">
              <a:defRPr/>
            </a:pPr>
            <a:r>
              <a:rPr lang="en-US" sz="2200" b="1" u="sng" dirty="0" smtClean="0">
                <a:solidFill>
                  <a:srgbClr val="C00000"/>
                </a:solidFill>
              </a:rPr>
              <a:t>Pus casts: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They are hyaline casts full of pus cells.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They are present in </a:t>
            </a:r>
            <a:r>
              <a:rPr lang="en-US" sz="2200" b="1" i="1" dirty="0" err="1" smtClean="0">
                <a:solidFill>
                  <a:srgbClr val="669900"/>
                </a:solidFill>
              </a:rPr>
              <a:t>pyelonephritis</a:t>
            </a:r>
            <a:r>
              <a:rPr lang="en-US" sz="2200" b="1" i="1" dirty="0" smtClean="0">
                <a:solidFill>
                  <a:srgbClr val="669900"/>
                </a:solidFill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en-US" sz="2200" b="1" i="1" dirty="0" smtClean="0">
              <a:solidFill>
                <a:srgbClr val="669900"/>
              </a:solidFill>
            </a:endParaRPr>
          </a:p>
          <a:p>
            <a:pPr lvl="1" eaLnBrk="1" hangingPunct="1">
              <a:buFont typeface="Wingdings" pitchFamily="2" charset="2"/>
              <a:buChar char="Ø"/>
              <a:defRPr/>
            </a:pPr>
            <a:endParaRPr lang="en-US" sz="2200" b="1" i="1" dirty="0">
              <a:solidFill>
                <a:srgbClr val="669900"/>
              </a:solidFill>
            </a:endParaRPr>
          </a:p>
          <a:p>
            <a:pPr eaLnBrk="1" hangingPunct="1">
              <a:defRPr/>
            </a:pPr>
            <a:endParaRPr lang="en-US" sz="2200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285875"/>
            <a:ext cx="2362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1304"/>
          <a:stretch>
            <a:fillRect/>
          </a:stretch>
        </p:blipFill>
        <p:spPr bwMode="auto">
          <a:xfrm>
            <a:off x="6453188" y="3429000"/>
            <a:ext cx="2405062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313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examination: </a:t>
            </a:r>
            <a:r>
              <a:rPr lang="en-US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Casts </a:t>
            </a:r>
          </a:p>
        </p:txBody>
      </p:sp>
      <p:sp>
        <p:nvSpPr>
          <p:cNvPr id="18438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0AAC4F8-47A6-4149-A805-E2D0CFFEDC63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8270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857250"/>
            <a:ext cx="36782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85750" y="1260475"/>
            <a:ext cx="6072188" cy="4525963"/>
          </a:xfrm>
        </p:spPr>
        <p:txBody>
          <a:bodyPr/>
          <a:lstStyle/>
          <a:p>
            <a:pPr eaLnBrk="1" hangingPunct="1"/>
            <a:r>
              <a:rPr lang="en-US" altLang="en-US" sz="2300" b="1" u="sng" smtClean="0">
                <a:solidFill>
                  <a:srgbClr val="C00000"/>
                </a:solidFill>
              </a:rPr>
              <a:t>Epithelial casts: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hyaline casts full of renal epithelial cells.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also present in </a:t>
            </a:r>
            <a:r>
              <a:rPr lang="en-US" altLang="en-US" sz="2300" b="1" i="1" smtClean="0">
                <a:solidFill>
                  <a:srgbClr val="669900"/>
                </a:solidFill>
              </a:rPr>
              <a:t>acute nephritis.</a:t>
            </a:r>
          </a:p>
          <a:p>
            <a:pPr eaLnBrk="1" hangingPunct="1">
              <a:buFontTx/>
              <a:buNone/>
            </a:pPr>
            <a:endParaRPr lang="en-US" altLang="en-US" sz="2300" b="1" i="1" smtClean="0">
              <a:solidFill>
                <a:srgbClr val="669900"/>
              </a:solidFill>
            </a:endParaRPr>
          </a:p>
          <a:p>
            <a:pPr eaLnBrk="1" hangingPunct="1"/>
            <a:r>
              <a:rPr lang="en-US" altLang="en-US" sz="2300" b="1" u="sng" smtClean="0">
                <a:solidFill>
                  <a:srgbClr val="C00000"/>
                </a:solidFill>
              </a:rPr>
              <a:t>Granular casts: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hyaline casts full of granules.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present in </a:t>
            </a:r>
            <a:r>
              <a:rPr lang="en-US" altLang="en-US" sz="2300" b="1" i="1" smtClean="0">
                <a:solidFill>
                  <a:srgbClr val="7030A0"/>
                </a:solidFill>
              </a:rPr>
              <a:t>chronic nephritis.</a:t>
            </a:r>
          </a:p>
          <a:p>
            <a:pPr eaLnBrk="1" hangingPunct="1">
              <a:buFontTx/>
              <a:buNone/>
            </a:pPr>
            <a:endParaRPr lang="en-US" altLang="en-US" sz="2300" b="1" i="1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300" b="1" u="sng" smtClean="0">
                <a:solidFill>
                  <a:srgbClr val="C00000"/>
                </a:solidFill>
              </a:rPr>
              <a:t>Fatty casts: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hyaline casts full of oil globules.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en-US" sz="2300" smtClean="0"/>
              <a:t>They are present in </a:t>
            </a:r>
            <a:r>
              <a:rPr lang="en-US" altLang="en-US" sz="2300" b="1" i="1" smtClean="0">
                <a:solidFill>
                  <a:srgbClr val="7030A0"/>
                </a:solidFill>
              </a:rPr>
              <a:t>sub-acute nephritis.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 sz="2300" b="1" i="1" smtClean="0">
              <a:solidFill>
                <a:srgbClr val="7030A0"/>
              </a:solidFill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altLang="en-US" sz="2300" smtClean="0"/>
          </a:p>
          <a:p>
            <a:pPr eaLnBrk="1" hangingPunct="1"/>
            <a:endParaRPr lang="en-US" altLang="en-US" sz="23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429000"/>
            <a:ext cx="18859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313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000" b="1" kern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000" b="1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examination: </a:t>
            </a:r>
            <a:r>
              <a:rPr lang="en-US" sz="3000" b="1" u="sng" ker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Casts </a:t>
            </a:r>
            <a:endParaRPr lang="en-US" sz="3000" b="1" u="sng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1556">
            <a:off x="6203950" y="5060950"/>
            <a:ext cx="258127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Slide Number Placeholder 7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E159E32-58D8-41DD-A9DD-BD5F667F67AE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38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4909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390650"/>
            <a:ext cx="26431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143000"/>
            <a:ext cx="5214937" cy="5429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acidic urine: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Calcium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oxalate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Shape: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shaped </a:t>
            </a:r>
            <a:r>
              <a:rPr lang="en-US" sz="2200" dirty="0"/>
              <a:t>or in </a:t>
            </a:r>
            <a:r>
              <a:rPr lang="en-US" sz="2200" dirty="0" smtClean="0"/>
              <a:t>the form </a:t>
            </a:r>
            <a:r>
              <a:rPr lang="en-US" sz="2200" dirty="0"/>
              <a:t>of dumb-bells.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Uric acid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Shape: various forms e.g. rosettes or barrels.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brownish</a:t>
            </a:r>
            <a:r>
              <a:rPr lang="en-US" sz="2200" dirty="0" smtClean="0"/>
              <a:t> or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r>
              <a:rPr lang="en-US" sz="2200" dirty="0" smtClean="0"/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 in alkaline urine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phosphate: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Shape: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prismatic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200" dirty="0" smtClean="0"/>
              <a:t>Color: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2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428625" y="71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  <a:t>Urine analysis</a:t>
            </a:r>
            <a:br>
              <a:rPr lang="en-US" sz="3000" b="1" kern="0" dirty="0">
                <a:solidFill>
                  <a:srgbClr val="CC3300"/>
                </a:solidFill>
                <a:cs typeface="Arial" pitchFamily="34" charset="0"/>
              </a:rPr>
            </a:br>
            <a:r>
              <a:rPr lang="en-US" sz="3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microscopic examination: </a:t>
            </a:r>
            <a:r>
              <a:rPr lang="en-US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Crystals 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214688"/>
            <a:ext cx="192881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286125"/>
            <a:ext cx="17859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143500"/>
            <a:ext cx="25574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lide Number Placeholder 12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9CAE056-DF9F-4228-B491-E25B87E4ACD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39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0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l" rtl="0"/>
            <a:r>
              <a:rPr lang="en-US" b="1" dirty="0"/>
              <a:t>Brown-Black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Conjugated bilirubin </a:t>
            </a:r>
            <a:br>
              <a:rPr lang="en-US" dirty="0"/>
            </a:br>
            <a:r>
              <a:rPr lang="en-US" dirty="0"/>
              <a:t>- Homogentisic acid ( alkaptonuria )</a:t>
            </a:r>
            <a:br>
              <a:rPr lang="en-US" dirty="0"/>
            </a:br>
            <a:r>
              <a:rPr lang="en-US" dirty="0"/>
              <a:t>- Drugs ( L-Dopa , metronidazole , …) </a:t>
            </a:r>
          </a:p>
          <a:p>
            <a:pPr algn="l" rtl="0"/>
            <a:endParaRPr lang="en-US" dirty="0"/>
          </a:p>
          <a:p>
            <a:pPr algn="l" rtl="0"/>
            <a:r>
              <a:rPr lang="en-US" b="1" dirty="0"/>
              <a:t>Blue Green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Drugs / Dyes ( propofol , </a:t>
            </a:r>
            <a:r>
              <a:rPr lang="en-US" dirty="0" smtClean="0"/>
              <a:t>fluorescein </a:t>
            </a:r>
            <a:r>
              <a:rPr lang="en-US" dirty="0"/>
              <a:t>, triamterene ) </a:t>
            </a:r>
          </a:p>
        </p:txBody>
      </p:sp>
      <p:pic>
        <p:nvPicPr>
          <p:cNvPr id="2050" name="Picture 2" descr="C:\Users\SMILEY\Desktop\Hematuria\220px-HematuriaTrau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3490" y="714356"/>
            <a:ext cx="1117600" cy="1812925"/>
          </a:xfrm>
          <a:prstGeom prst="rect">
            <a:avLst/>
          </a:prstGeom>
          <a:noFill/>
        </p:spPr>
      </p:pic>
      <p:pic>
        <p:nvPicPr>
          <p:cNvPr id="2051" name="Picture 3" descr="C:\Users\SMILEY\Desktop\Hematuria\frQe6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67571"/>
            <a:ext cx="2796504" cy="2090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6439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+mn-lt"/>
              </a:rPr>
              <a:t>Normal constituents of urine</a:t>
            </a:r>
            <a:endParaRPr lang="en-US" sz="3200" dirty="0">
              <a:latin typeface="+mn-lt"/>
            </a:endParaRPr>
          </a:p>
        </p:txBody>
      </p:sp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645525" cy="4881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666750" y="2590800"/>
            <a:ext cx="762000" cy="7620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4310063" y="2590800"/>
            <a:ext cx="762000" cy="685800"/>
          </a:xfrm>
          <a:prstGeom prst="ellipse">
            <a:avLst/>
          </a:prstGeom>
          <a:noFill/>
          <a:ln w="508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64" name="Rectangle 13"/>
          <p:cNvSpPr>
            <a:spLocks noChangeArrowheads="1"/>
          </p:cNvSpPr>
          <p:nvPr/>
        </p:nvSpPr>
        <p:spPr bwMode="auto">
          <a:xfrm>
            <a:off x="4356100" y="4221163"/>
            <a:ext cx="1676400" cy="1143000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9165" name="Rectangle 14"/>
          <p:cNvSpPr>
            <a:spLocks noChangeArrowheads="1"/>
          </p:cNvSpPr>
          <p:nvPr/>
        </p:nvSpPr>
        <p:spPr bwMode="auto">
          <a:xfrm>
            <a:off x="6156325" y="4149725"/>
            <a:ext cx="2590800" cy="1146175"/>
          </a:xfrm>
          <a:prstGeom prst="rect">
            <a:avLst/>
          </a:prstGeom>
          <a:noFill/>
          <a:ln w="50800" algn="ctr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12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378CF88-7471-42A6-A47B-593641E34C14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40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67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157" grpId="0" animBg="1"/>
      <p:bldP spid="49158" grpId="0" animBg="1"/>
      <p:bldP spid="49164" grpId="0" animBg="1"/>
      <p:bldP spid="491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990600" y="685800"/>
            <a:ext cx="51943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Urine Dipstick: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6184900" y="1346200"/>
            <a:ext cx="2654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Protein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432425" y="2057400"/>
            <a:ext cx="2225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Chemical Principle</a:t>
            </a:r>
          </a:p>
        </p:txBody>
      </p:sp>
      <p:grpSp>
        <p:nvGrpSpPr>
          <p:cNvPr id="22533" name="Group 24"/>
          <p:cNvGrpSpPr>
            <a:grpSpLocks/>
          </p:cNvGrpSpPr>
          <p:nvPr/>
        </p:nvGrpSpPr>
        <p:grpSpPr bwMode="auto">
          <a:xfrm>
            <a:off x="4583113" y="2798763"/>
            <a:ext cx="1465262" cy="1466850"/>
            <a:chOff x="2418" y="2160"/>
            <a:chExt cx="923" cy="924"/>
          </a:xfrm>
        </p:grpSpPr>
        <p:sp>
          <p:nvSpPr>
            <p:cNvPr id="22587" name="Oval 25"/>
            <p:cNvSpPr>
              <a:spLocks noChangeArrowheads="1"/>
            </p:cNvSpPr>
            <p:nvPr/>
          </p:nvSpPr>
          <p:spPr bwMode="auto">
            <a:xfrm>
              <a:off x="2666" y="2485"/>
              <a:ext cx="423" cy="248"/>
            </a:xfrm>
            <a:prstGeom prst="ellipse">
              <a:avLst/>
            </a:prstGeom>
            <a:solidFill>
              <a:srgbClr val="EEFD4A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88" name="Line 26"/>
            <p:cNvSpPr>
              <a:spLocks noChangeShapeType="1"/>
            </p:cNvSpPr>
            <p:nvPr/>
          </p:nvSpPr>
          <p:spPr bwMode="auto">
            <a:xfrm flipH="1" flipV="1">
              <a:off x="2650" y="2404"/>
              <a:ext cx="118" cy="11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89" name="Line 27"/>
            <p:cNvSpPr>
              <a:spLocks noChangeShapeType="1"/>
            </p:cNvSpPr>
            <p:nvPr/>
          </p:nvSpPr>
          <p:spPr bwMode="auto">
            <a:xfrm flipH="1" flipV="1">
              <a:off x="2986" y="2676"/>
              <a:ext cx="118" cy="11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90" name="Line 28"/>
            <p:cNvSpPr>
              <a:spLocks noChangeShapeType="1"/>
            </p:cNvSpPr>
            <p:nvPr/>
          </p:nvSpPr>
          <p:spPr bwMode="auto">
            <a:xfrm flipH="1">
              <a:off x="2624" y="2695"/>
              <a:ext cx="150" cy="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91" name="Line 29"/>
            <p:cNvSpPr>
              <a:spLocks noChangeShapeType="1"/>
            </p:cNvSpPr>
            <p:nvPr/>
          </p:nvSpPr>
          <p:spPr bwMode="auto">
            <a:xfrm flipH="1">
              <a:off x="3008" y="2461"/>
              <a:ext cx="150" cy="64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92" name="Line 30"/>
            <p:cNvSpPr>
              <a:spLocks noChangeShapeType="1"/>
            </p:cNvSpPr>
            <p:nvPr/>
          </p:nvSpPr>
          <p:spPr bwMode="auto">
            <a:xfrm flipH="1">
              <a:off x="2874" y="2738"/>
              <a:ext cx="1" cy="133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93" name="Line 31"/>
            <p:cNvSpPr>
              <a:spLocks noChangeShapeType="1"/>
            </p:cNvSpPr>
            <p:nvPr/>
          </p:nvSpPr>
          <p:spPr bwMode="auto">
            <a:xfrm>
              <a:off x="2880" y="2370"/>
              <a:ext cx="0" cy="12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2766" y="2160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3123" y="2331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3074" y="2720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440" y="2272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2418" y="2683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2764" y="2855"/>
              <a:ext cx="21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</a:p>
          </p:txBody>
        </p:sp>
      </p:grpSp>
      <p:grpSp>
        <p:nvGrpSpPr>
          <p:cNvPr id="22534" name="Group 38"/>
          <p:cNvGrpSpPr>
            <a:grpSpLocks/>
          </p:cNvGrpSpPr>
          <p:nvPr/>
        </p:nvGrpSpPr>
        <p:grpSpPr bwMode="auto">
          <a:xfrm>
            <a:off x="7273925" y="2684463"/>
            <a:ext cx="1604963" cy="1490662"/>
            <a:chOff x="4398" y="2121"/>
            <a:chExt cx="1011" cy="939"/>
          </a:xfrm>
        </p:grpSpPr>
        <p:sp>
          <p:nvSpPr>
            <p:cNvPr id="22573" name="Line 39"/>
            <p:cNvSpPr>
              <a:spLocks noChangeShapeType="1"/>
            </p:cNvSpPr>
            <p:nvPr/>
          </p:nvSpPr>
          <p:spPr bwMode="auto">
            <a:xfrm flipH="1" flipV="1">
              <a:off x="4662" y="2372"/>
              <a:ext cx="118" cy="118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4" name="Line 40"/>
            <p:cNvSpPr>
              <a:spLocks noChangeShapeType="1"/>
            </p:cNvSpPr>
            <p:nvPr/>
          </p:nvSpPr>
          <p:spPr bwMode="auto">
            <a:xfrm flipH="1" flipV="1">
              <a:off x="4998" y="2644"/>
              <a:ext cx="118" cy="118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5" name="Line 41"/>
            <p:cNvSpPr>
              <a:spLocks noChangeShapeType="1"/>
            </p:cNvSpPr>
            <p:nvPr/>
          </p:nvSpPr>
          <p:spPr bwMode="auto">
            <a:xfrm flipH="1">
              <a:off x="4636" y="2663"/>
              <a:ext cx="150" cy="64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6" name="Line 42"/>
            <p:cNvSpPr>
              <a:spLocks noChangeShapeType="1"/>
            </p:cNvSpPr>
            <p:nvPr/>
          </p:nvSpPr>
          <p:spPr bwMode="auto">
            <a:xfrm flipH="1">
              <a:off x="5020" y="2429"/>
              <a:ext cx="150" cy="64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7" name="Line 43"/>
            <p:cNvSpPr>
              <a:spLocks noChangeShapeType="1"/>
            </p:cNvSpPr>
            <p:nvPr/>
          </p:nvSpPr>
          <p:spPr bwMode="auto">
            <a:xfrm flipH="1">
              <a:off x="4886" y="2706"/>
              <a:ext cx="1" cy="133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8" name="Line 44"/>
            <p:cNvSpPr>
              <a:spLocks noChangeShapeType="1"/>
            </p:cNvSpPr>
            <p:nvPr/>
          </p:nvSpPr>
          <p:spPr bwMode="auto">
            <a:xfrm>
              <a:off x="4892" y="2338"/>
              <a:ext cx="0" cy="128"/>
            </a:xfrm>
            <a:prstGeom prst="line">
              <a:avLst/>
            </a:prstGeom>
            <a:noFill/>
            <a:ln w="25400">
              <a:solidFill>
                <a:srgbClr val="52755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79" name="Oval 45"/>
            <p:cNvSpPr>
              <a:spLocks noChangeArrowheads="1"/>
            </p:cNvSpPr>
            <p:nvPr/>
          </p:nvSpPr>
          <p:spPr bwMode="auto">
            <a:xfrm>
              <a:off x="4698" y="2453"/>
              <a:ext cx="410" cy="248"/>
            </a:xfrm>
            <a:prstGeom prst="ellipse">
              <a:avLst/>
            </a:prstGeom>
            <a:solidFill>
              <a:srgbClr val="387E8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580" name="Rectangle 46"/>
            <p:cNvSpPr>
              <a:spLocks noChangeArrowheads="1"/>
            </p:cNvSpPr>
            <p:nvPr/>
          </p:nvSpPr>
          <p:spPr bwMode="auto">
            <a:xfrm>
              <a:off x="4802" y="2141"/>
              <a:ext cx="2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671" name="Rectangle 47"/>
            <p:cNvSpPr>
              <a:spLocks noChangeArrowheads="1"/>
            </p:cNvSpPr>
            <p:nvPr/>
          </p:nvSpPr>
          <p:spPr bwMode="auto">
            <a:xfrm>
              <a:off x="4776" y="2121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5143" y="2292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5094" y="2681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  <p:sp>
          <p:nvSpPr>
            <p:cNvPr id="26674" name="Rectangle 50"/>
            <p:cNvSpPr>
              <a:spLocks noChangeArrowheads="1"/>
            </p:cNvSpPr>
            <p:nvPr/>
          </p:nvSpPr>
          <p:spPr bwMode="auto">
            <a:xfrm>
              <a:off x="4425" y="2233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  <p:sp>
          <p:nvSpPr>
            <p:cNvPr id="26675" name="Rectangle 51"/>
            <p:cNvSpPr>
              <a:spLocks noChangeArrowheads="1"/>
            </p:cNvSpPr>
            <p:nvPr/>
          </p:nvSpPr>
          <p:spPr bwMode="auto">
            <a:xfrm>
              <a:off x="4398" y="2644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  <p:sp>
          <p:nvSpPr>
            <p:cNvPr id="26676" name="Rectangle 52"/>
            <p:cNvSpPr>
              <a:spLocks noChangeArrowheads="1"/>
            </p:cNvSpPr>
            <p:nvPr/>
          </p:nvSpPr>
          <p:spPr bwMode="auto">
            <a:xfrm>
              <a:off x="4759" y="2831"/>
              <a:ext cx="2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</a:t>
              </a:r>
            </a:p>
          </p:txBody>
        </p:sp>
      </p:grpSp>
      <p:sp>
        <p:nvSpPr>
          <p:cNvPr id="26677" name="Rectangle 53"/>
          <p:cNvSpPr>
            <a:spLocks noChangeArrowheads="1"/>
          </p:cNvSpPr>
          <p:nvPr/>
        </p:nvSpPr>
        <p:spPr bwMode="auto">
          <a:xfrm>
            <a:off x="4479925" y="2359025"/>
            <a:ext cx="41306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“Protein Error of Indicators Method”</a:t>
            </a:r>
          </a:p>
        </p:txBody>
      </p:sp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5267325" y="4818063"/>
            <a:ext cx="42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5624513" y="4857750"/>
            <a:ext cx="4222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80" name="Rectangle 56"/>
          <p:cNvSpPr>
            <a:spLocks noChangeArrowheads="1"/>
          </p:cNvSpPr>
          <p:nvPr/>
        </p:nvSpPr>
        <p:spPr bwMode="auto">
          <a:xfrm>
            <a:off x="5624513" y="5300663"/>
            <a:ext cx="42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4800600" y="4970463"/>
            <a:ext cx="42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82" name="Rectangle 58"/>
          <p:cNvSpPr>
            <a:spLocks noChangeArrowheads="1"/>
          </p:cNvSpPr>
          <p:nvPr/>
        </p:nvSpPr>
        <p:spPr bwMode="auto">
          <a:xfrm>
            <a:off x="5254625" y="5199063"/>
            <a:ext cx="42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4884738" y="5427663"/>
            <a:ext cx="4222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Pr</a:t>
            </a: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>
            <a:off x="6162675" y="3973513"/>
            <a:ext cx="11017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>
            <a:outerShdw dist="89803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685" name="Rectangle 61"/>
          <p:cNvSpPr>
            <a:spLocks noChangeArrowheads="1"/>
          </p:cNvSpPr>
          <p:nvPr/>
        </p:nvSpPr>
        <p:spPr bwMode="auto">
          <a:xfrm>
            <a:off x="4162425" y="4210050"/>
            <a:ext cx="2619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Tetrabromphenol Blue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(buffered to pH 3.0)</a:t>
            </a:r>
          </a:p>
        </p:txBody>
      </p:sp>
      <p:grpSp>
        <p:nvGrpSpPr>
          <p:cNvPr id="22544" name="Group 62"/>
          <p:cNvGrpSpPr>
            <a:grpSpLocks/>
          </p:cNvGrpSpPr>
          <p:nvPr/>
        </p:nvGrpSpPr>
        <p:grpSpPr bwMode="auto">
          <a:xfrm>
            <a:off x="7507288" y="4278313"/>
            <a:ext cx="1300162" cy="849312"/>
            <a:chOff x="4601" y="3349"/>
            <a:chExt cx="819" cy="535"/>
          </a:xfrm>
        </p:grpSpPr>
        <p:sp>
          <p:nvSpPr>
            <p:cNvPr id="26687" name="Rectangle 63"/>
            <p:cNvSpPr>
              <a:spLocks noChangeArrowheads="1"/>
            </p:cNvSpPr>
            <p:nvPr/>
          </p:nvSpPr>
          <p:spPr bwMode="auto">
            <a:xfrm>
              <a:off x="4863" y="3349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  <p:sp>
          <p:nvSpPr>
            <p:cNvPr id="26688" name="Rectangle 64"/>
            <p:cNvSpPr>
              <a:spLocks noChangeArrowheads="1"/>
            </p:cNvSpPr>
            <p:nvPr/>
          </p:nvSpPr>
          <p:spPr bwMode="auto">
            <a:xfrm>
              <a:off x="4626" y="3655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  <p:sp>
          <p:nvSpPr>
            <p:cNvPr id="26689" name="Rectangle 65"/>
            <p:cNvSpPr>
              <a:spLocks noChangeArrowheads="1"/>
            </p:cNvSpPr>
            <p:nvPr/>
          </p:nvSpPr>
          <p:spPr bwMode="auto">
            <a:xfrm>
              <a:off x="5146" y="3370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  <p:sp>
          <p:nvSpPr>
            <p:cNvPr id="26690" name="Rectangle 66"/>
            <p:cNvSpPr>
              <a:spLocks noChangeArrowheads="1"/>
            </p:cNvSpPr>
            <p:nvPr/>
          </p:nvSpPr>
          <p:spPr bwMode="auto">
            <a:xfrm>
              <a:off x="4601" y="3402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  <p:sp>
          <p:nvSpPr>
            <p:cNvPr id="26691" name="Rectangle 67"/>
            <p:cNvSpPr>
              <a:spLocks noChangeArrowheads="1"/>
            </p:cNvSpPr>
            <p:nvPr/>
          </p:nvSpPr>
          <p:spPr bwMode="auto">
            <a:xfrm>
              <a:off x="4857" y="3599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  <p:sp>
          <p:nvSpPr>
            <p:cNvPr id="26692" name="Rectangle 68"/>
            <p:cNvSpPr>
              <a:spLocks noChangeArrowheads="1"/>
            </p:cNvSpPr>
            <p:nvPr/>
          </p:nvSpPr>
          <p:spPr bwMode="auto">
            <a:xfrm>
              <a:off x="5094" y="3619"/>
              <a:ext cx="27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H</a:t>
              </a:r>
              <a:r>
                <a:rPr lang="en-US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</a:t>
              </a:r>
            </a:p>
          </p:txBody>
        </p:sp>
      </p:grp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5387975" y="5702300"/>
            <a:ext cx="2314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Read at 60 seconds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RR: Negative</a:t>
            </a:r>
          </a:p>
        </p:txBody>
      </p:sp>
      <p:sp>
        <p:nvSpPr>
          <p:cNvPr id="22546" name="Rectangle 70"/>
          <p:cNvSpPr>
            <a:spLocks noChangeArrowheads="1"/>
          </p:cNvSpPr>
          <p:nvPr/>
        </p:nvSpPr>
        <p:spPr bwMode="auto">
          <a:xfrm>
            <a:off x="4127500" y="1905000"/>
            <a:ext cx="4787900" cy="44958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200" smtClean="0">
              <a:solidFill>
                <a:srgbClr val="000000"/>
              </a:solidFill>
            </a:endParaRPr>
          </a:p>
        </p:txBody>
      </p:sp>
      <p:sp>
        <p:nvSpPr>
          <p:cNvPr id="22547" name="TextBox 1"/>
          <p:cNvSpPr txBox="1">
            <a:spLocks noChangeArrowheads="1"/>
          </p:cNvSpPr>
          <p:nvPr/>
        </p:nvSpPr>
        <p:spPr bwMode="auto">
          <a:xfrm>
            <a:off x="179388" y="1905000"/>
            <a:ext cx="33131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A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dipstick test is based on a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tetrabromophenol blue dye 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000000"/>
                </a:solidFill>
              </a:rPr>
              <a:t>color</a:t>
            </a:r>
          </a:p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22548" name="Group 2"/>
          <p:cNvGrpSpPr>
            <a:grpSpLocks/>
          </p:cNvGrpSpPr>
          <p:nvPr/>
        </p:nvGrpSpPr>
        <p:grpSpPr bwMode="auto">
          <a:xfrm>
            <a:off x="501650" y="3544888"/>
            <a:ext cx="3189288" cy="3136900"/>
            <a:chOff x="332" y="1185"/>
            <a:chExt cx="2009" cy="1976"/>
          </a:xfrm>
        </p:grpSpPr>
        <p:sp>
          <p:nvSpPr>
            <p:cNvPr id="73" name="Rectangle 3"/>
            <p:cNvSpPr>
              <a:spLocks noChangeArrowheads="1"/>
            </p:cNvSpPr>
            <p:nvPr/>
          </p:nvSpPr>
          <p:spPr bwMode="auto">
            <a:xfrm>
              <a:off x="332" y="1193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50" name="Rectangle 4"/>
            <p:cNvSpPr>
              <a:spLocks noChangeArrowheads="1"/>
            </p:cNvSpPr>
            <p:nvPr/>
          </p:nvSpPr>
          <p:spPr bwMode="auto">
            <a:xfrm>
              <a:off x="496" y="1185"/>
              <a:ext cx="248" cy="248"/>
            </a:xfrm>
            <a:prstGeom prst="rect">
              <a:avLst/>
            </a:prstGeom>
            <a:solidFill>
              <a:srgbClr val="EEFD4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332" y="1538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52" name="Rectangle 6"/>
            <p:cNvSpPr>
              <a:spLocks noChangeArrowheads="1"/>
            </p:cNvSpPr>
            <p:nvPr/>
          </p:nvSpPr>
          <p:spPr bwMode="auto">
            <a:xfrm>
              <a:off x="496" y="1530"/>
              <a:ext cx="248" cy="248"/>
            </a:xfrm>
            <a:prstGeom prst="rect">
              <a:avLst/>
            </a:prstGeom>
            <a:solidFill>
              <a:srgbClr val="ABFE4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7" name="Rectangle 7"/>
            <p:cNvSpPr>
              <a:spLocks noChangeArrowheads="1"/>
            </p:cNvSpPr>
            <p:nvPr/>
          </p:nvSpPr>
          <p:spPr bwMode="auto">
            <a:xfrm>
              <a:off x="332" y="1880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54" name="Rectangle 8"/>
            <p:cNvSpPr>
              <a:spLocks noChangeArrowheads="1"/>
            </p:cNvSpPr>
            <p:nvPr/>
          </p:nvSpPr>
          <p:spPr bwMode="auto">
            <a:xfrm>
              <a:off x="496" y="1872"/>
              <a:ext cx="248" cy="248"/>
            </a:xfrm>
            <a:prstGeom prst="rect">
              <a:avLst/>
            </a:prstGeom>
            <a:solidFill>
              <a:srgbClr val="3EFE4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9" name="Rectangle 9"/>
            <p:cNvSpPr>
              <a:spLocks noChangeArrowheads="1"/>
            </p:cNvSpPr>
            <p:nvPr/>
          </p:nvSpPr>
          <p:spPr bwMode="auto">
            <a:xfrm>
              <a:off x="332" y="2224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96" y="2216"/>
              <a:ext cx="248" cy="248"/>
            </a:xfrm>
            <a:prstGeom prst="rect">
              <a:avLst/>
            </a:prstGeom>
            <a:solidFill>
              <a:srgbClr val="16E074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1" name="Rectangle 11"/>
            <p:cNvSpPr>
              <a:spLocks noChangeArrowheads="1"/>
            </p:cNvSpPr>
            <p:nvPr/>
          </p:nvSpPr>
          <p:spPr bwMode="auto">
            <a:xfrm>
              <a:off x="332" y="2572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58" name="Rectangle 12"/>
            <p:cNvSpPr>
              <a:spLocks noChangeArrowheads="1"/>
            </p:cNvSpPr>
            <p:nvPr/>
          </p:nvSpPr>
          <p:spPr bwMode="auto">
            <a:xfrm>
              <a:off x="496" y="2564"/>
              <a:ext cx="248" cy="248"/>
            </a:xfrm>
            <a:prstGeom prst="rect">
              <a:avLst/>
            </a:prstGeom>
            <a:solidFill>
              <a:srgbClr val="26B29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3" name="Rectangle 13"/>
            <p:cNvSpPr>
              <a:spLocks noChangeArrowheads="1"/>
            </p:cNvSpPr>
            <p:nvPr/>
          </p:nvSpPr>
          <p:spPr bwMode="auto">
            <a:xfrm>
              <a:off x="332" y="2916"/>
              <a:ext cx="576" cy="2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60" name="Rectangle 14"/>
            <p:cNvSpPr>
              <a:spLocks noChangeArrowheads="1"/>
            </p:cNvSpPr>
            <p:nvPr/>
          </p:nvSpPr>
          <p:spPr bwMode="auto">
            <a:xfrm>
              <a:off x="496" y="2908"/>
              <a:ext cx="248" cy="248"/>
            </a:xfrm>
            <a:prstGeom prst="rect">
              <a:avLst/>
            </a:prstGeom>
            <a:solidFill>
              <a:srgbClr val="387E8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5" name="Rectangle 15"/>
            <p:cNvSpPr>
              <a:spLocks noChangeArrowheads="1"/>
            </p:cNvSpPr>
            <p:nvPr/>
          </p:nvSpPr>
          <p:spPr bwMode="auto">
            <a:xfrm>
              <a:off x="959" y="1209"/>
              <a:ext cx="7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Negative</a:t>
              </a:r>
            </a:p>
          </p:txBody>
        </p:sp>
        <p:sp>
          <p:nvSpPr>
            <p:cNvPr id="86" name="Rectangle 16"/>
            <p:cNvSpPr>
              <a:spLocks noChangeArrowheads="1"/>
            </p:cNvSpPr>
            <p:nvPr/>
          </p:nvSpPr>
          <p:spPr bwMode="auto">
            <a:xfrm>
              <a:off x="959" y="1554"/>
              <a:ext cx="49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Trace</a:t>
              </a:r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963" y="1896"/>
              <a:ext cx="96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 (30 mg/dL)</a:t>
              </a: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963" y="2240"/>
              <a:ext cx="11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++ (100 mg/dL)</a:t>
              </a: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963" y="2588"/>
              <a:ext cx="121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+++ (300 mg/dL)</a:t>
              </a:r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963" y="2932"/>
              <a:ext cx="137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++++ (2000 mg/dL)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083498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28625" y="71438"/>
            <a:ext cx="8229600" cy="9271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71500" y="968375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cs typeface="Times New Roman" pitchFamily="18" charset="0"/>
              </a:rPr>
              <a:t>1. Proteins.  2. Sugars.   3. Ketone bodies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Times New Roman" pitchFamily="18" charset="0"/>
              </a:rPr>
              <a:t>4. Bile          5. Blood       6. Porphyrins</a:t>
            </a:r>
          </a:p>
          <a:p>
            <a:pPr algn="ctr" eaLnBrk="1" hangingPunct="1">
              <a:buFontTx/>
              <a:buNone/>
            </a:pPr>
            <a:r>
              <a:rPr lang="en-US" altLang="en-US" sz="2800" smtClean="0">
                <a:cs typeface="Times New Roman" pitchFamily="18" charset="0"/>
              </a:rPr>
              <a:t/>
            </a:r>
            <a:br>
              <a:rPr lang="en-US" altLang="en-US" sz="2800" smtClean="0">
                <a:cs typeface="Times New Roman" pitchFamily="18" charset="0"/>
              </a:rPr>
            </a:br>
            <a:endParaRPr lang="en-US" altLang="en-US" sz="2800" smtClean="0">
              <a:cs typeface="Times New Roman" pitchFamily="18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43D740-52AD-4242-B06D-B55E2329E8E4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8555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Proteinuria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58175" cy="48577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Estimation of proteinuria helps in differentiating between </a:t>
            </a:r>
            <a:r>
              <a:rPr lang="en-US" altLang="en-US" sz="2400" b="1" smtClean="0">
                <a:solidFill>
                  <a:srgbClr val="0070C0"/>
                </a:solidFill>
              </a:rPr>
              <a:t>tubulointerstitial</a:t>
            </a:r>
            <a:r>
              <a:rPr lang="en-US" altLang="en-US" sz="2400" smtClean="0"/>
              <a:t> and </a:t>
            </a:r>
            <a:r>
              <a:rPr lang="en-US" altLang="en-US" sz="2400" b="1" smtClean="0">
                <a:solidFill>
                  <a:srgbClr val="0070C0"/>
                </a:solidFill>
              </a:rPr>
              <a:t>glomerular diseases</a:t>
            </a:r>
            <a:r>
              <a:rPr lang="en-US" altLang="en-US" sz="2400" smtClean="0"/>
              <a:t>.</a:t>
            </a:r>
          </a:p>
          <a:p>
            <a:pPr eaLnBrk="1" hangingPunct="1"/>
            <a:r>
              <a:rPr lang="en-US" altLang="en-US" sz="2400" b="1" u="sng" smtClean="0"/>
              <a:t>Normally</a:t>
            </a:r>
            <a:r>
              <a:rPr lang="en-US" altLang="en-US" sz="2400" smtClean="0"/>
              <a:t> excretion in most healthy adults is between </a:t>
            </a:r>
            <a:r>
              <a:rPr lang="en-US" altLang="en-US" sz="2400" b="1" u="sng" smtClean="0">
                <a:solidFill>
                  <a:srgbClr val="CC3300"/>
                </a:solidFill>
              </a:rPr>
              <a:t>20-150 mg </a:t>
            </a:r>
            <a:r>
              <a:rPr lang="en-US" altLang="en-US" sz="2400" smtClean="0"/>
              <a:t>of protein in </a:t>
            </a:r>
            <a:r>
              <a:rPr lang="en-US" altLang="en-US" sz="2400" b="1" smtClean="0">
                <a:solidFill>
                  <a:srgbClr val="CC3300"/>
                </a:solidFill>
              </a:rPr>
              <a:t>urine over 24 hrs</a:t>
            </a:r>
            <a:r>
              <a:rPr lang="en-US" altLang="en-US" sz="2400" smtClean="0"/>
              <a:t>. </a:t>
            </a:r>
          </a:p>
          <a:p>
            <a:pPr eaLnBrk="1" hangingPunct="1"/>
            <a:r>
              <a:rPr lang="en-US" altLang="en-US" sz="2400" smtClean="0"/>
              <a:t>Proteinuria more than 3.5 gm/day is taken to be diagnostic of </a:t>
            </a:r>
            <a:r>
              <a:rPr lang="en-US" altLang="en-US" sz="2400" b="1" i="1" smtClean="0">
                <a:solidFill>
                  <a:srgbClr val="7030A0"/>
                </a:solidFill>
              </a:rPr>
              <a:t>nephrotic syndrome</a:t>
            </a:r>
            <a:r>
              <a:rPr lang="en-US" altLang="en-US" sz="2400" smtClean="0"/>
              <a:t>. </a:t>
            </a:r>
          </a:p>
          <a:p>
            <a:pPr eaLnBrk="1" hangingPunct="1"/>
            <a:r>
              <a:rPr lang="en-US" altLang="en-US" sz="2400" smtClean="0"/>
              <a:t>Panels of protein measurement including albumin, </a:t>
            </a:r>
            <a:r>
              <a:rPr lang="en-US" altLang="en-US" sz="2400" b="1" i="1" smtClean="0">
                <a:solidFill>
                  <a:srgbClr val="C00000"/>
                </a:solidFill>
              </a:rPr>
              <a:t>macroglobulin</a:t>
            </a:r>
            <a:r>
              <a:rPr lang="en-US" altLang="en-US" sz="2400" smtClean="0"/>
              <a:t>, </a:t>
            </a:r>
            <a:r>
              <a:rPr lang="en-US" altLang="en-US" sz="2400" b="1" i="1" smtClean="0">
                <a:solidFill>
                  <a:srgbClr val="C00000"/>
                </a:solidFill>
              </a:rPr>
              <a:t>IgG</a:t>
            </a:r>
            <a:r>
              <a:rPr lang="en-US" altLang="en-US" sz="2400" smtClean="0">
                <a:solidFill>
                  <a:srgbClr val="C00000"/>
                </a:solidFill>
              </a:rPr>
              <a:t> </a:t>
            </a:r>
            <a:r>
              <a:rPr lang="en-US" altLang="en-US" sz="2400" smtClean="0"/>
              <a:t>and </a:t>
            </a:r>
            <a:r>
              <a:rPr lang="el-GR" altLang="en-US" sz="2400" b="1" i="1" smtClean="0">
                <a:solidFill>
                  <a:srgbClr val="C00000"/>
                </a:solidFill>
              </a:rPr>
              <a:t>β</a:t>
            </a:r>
            <a:r>
              <a:rPr lang="en-US" altLang="en-US" sz="2400" b="1" i="1" smtClean="0">
                <a:solidFill>
                  <a:srgbClr val="C00000"/>
                </a:solidFill>
              </a:rPr>
              <a:t> 2- microglobulin </a:t>
            </a:r>
            <a:r>
              <a:rPr lang="en-US" altLang="en-US" sz="2400" smtClean="0"/>
              <a:t>have been employed in differential diagnosis of prerenal and postrenal disease. </a:t>
            </a:r>
          </a:p>
          <a:p>
            <a:pPr eaLnBrk="1" hangingPunct="1"/>
            <a:r>
              <a:rPr lang="en-US" altLang="en-US" sz="2400" smtClean="0"/>
              <a:t>It is recommended the use of the </a:t>
            </a:r>
            <a:r>
              <a:rPr lang="en-US" altLang="en-US" sz="2400" b="1" smtClean="0">
                <a:solidFill>
                  <a:srgbClr val="0070C0"/>
                </a:solidFill>
              </a:rPr>
              <a:t>protein/creatinine ratio in 24 hour urine collection. 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29205B7-402C-46B7-B264-981E121F6A74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43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6664"/>
      </p:ext>
    </p:extLst>
  </p:cSld>
  <p:clrMapOvr>
    <a:masterClrMapping/>
  </p:clrMapOvr>
  <p:transition>
    <p:wedg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88" y="-71438"/>
            <a:ext cx="8229600" cy="9271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571500" y="714375"/>
            <a:ext cx="8229600" cy="43894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2. Sugars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Glucose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glucosuria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Normally not more than 1 g/day</a:t>
            </a:r>
          </a:p>
          <a:p>
            <a:pPr eaLnBrk="1" hangingPunct="1"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Fructose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fructosuria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It is a rare anomaly in which the metabolism of fructose is disturbed.</a:t>
            </a:r>
          </a:p>
          <a:p>
            <a:pPr eaLnBrk="1" hangingPunct="1">
              <a:defRPr/>
            </a:pP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Galactose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galactosuria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</a:t>
            </a:r>
            <a:r>
              <a:rPr lang="en-US" sz="2400" dirty="0" smtClean="0">
                <a:cs typeface="Times New Roman" pitchFamily="18" charset="0"/>
              </a:rPr>
              <a:t>May occasionally occur in infants and mothers, also in congenital </a:t>
            </a:r>
            <a:r>
              <a:rPr lang="en-US" sz="2400" dirty="0" err="1" smtClean="0">
                <a:cs typeface="Times New Roman" pitchFamily="18" charset="0"/>
              </a:rPr>
              <a:t>galactosemia</a:t>
            </a:r>
            <a:r>
              <a:rPr lang="en-US" sz="2400" dirty="0" smtClean="0">
                <a:cs typeface="Times New Roman" pitchFamily="18" charset="0"/>
              </a:rPr>
              <a:t> (deficiency of galactose-1-phosphate </a:t>
            </a:r>
            <a:r>
              <a:rPr lang="en-US" sz="2400" dirty="0" err="1" smtClean="0">
                <a:cs typeface="Times New Roman" pitchFamily="18" charset="0"/>
              </a:rPr>
              <a:t>uridyl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transferase</a:t>
            </a:r>
            <a:r>
              <a:rPr lang="en-US" sz="2400" dirty="0" smtClean="0">
                <a:cs typeface="Times New Roman" pitchFamily="18" charset="0"/>
              </a:rPr>
              <a:t> enzyme).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Lactose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lactosuria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 During </a:t>
            </a:r>
            <a:r>
              <a:rPr lang="en-US" sz="2400" i="1" dirty="0" smtClean="0">
                <a:solidFill>
                  <a:srgbClr val="0070C0"/>
                </a:solidFill>
                <a:cs typeface="Times New Roman" pitchFamily="18" charset="0"/>
              </a:rPr>
              <a:t>pregnancy and lactation</a:t>
            </a:r>
            <a:r>
              <a:rPr lang="en-US" sz="2400" dirty="0" smtClean="0">
                <a:cs typeface="Times New Roman" pitchFamily="18" charset="0"/>
              </a:rPr>
              <a:t>, may appear in mothers and infants.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Pentose (</a:t>
            </a: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pentosuria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): </a:t>
            </a:r>
            <a:r>
              <a:rPr lang="en-US" sz="2400" dirty="0" smtClean="0">
                <a:cs typeface="Times New Roman" pitchFamily="18" charset="0"/>
              </a:rPr>
              <a:t> May occur after ingestion of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food </a:t>
            </a:r>
            <a:r>
              <a:rPr lang="en-US" sz="2400" dirty="0" smtClean="0">
                <a:cs typeface="Times New Roman" pitchFamily="18" charset="0"/>
              </a:rPr>
              <a:t>containing large amounts of </a:t>
            </a:r>
            <a:r>
              <a:rPr lang="en-US" sz="2400" dirty="0" err="1" smtClean="0">
                <a:cs typeface="Times New Roman" pitchFamily="18" charset="0"/>
              </a:rPr>
              <a:t>pentoses</a:t>
            </a:r>
            <a:r>
              <a:rPr lang="en-US" sz="2400" dirty="0" smtClean="0">
                <a:cs typeface="Times New Roman" pitchFamily="18" charset="0"/>
              </a:rPr>
              <a:t>. Also appears in 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congenital </a:t>
            </a:r>
            <a:r>
              <a:rPr lang="en-US" sz="24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pentosuria</a:t>
            </a:r>
            <a:r>
              <a:rPr lang="en-US" sz="2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due to inability to </a:t>
            </a:r>
            <a:r>
              <a:rPr lang="en-US" sz="2400" dirty="0" err="1" smtClean="0">
                <a:cs typeface="Times New Roman" pitchFamily="18" charset="0"/>
              </a:rPr>
              <a:t>metabolise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Xylulose</a:t>
            </a:r>
            <a:r>
              <a:rPr lang="en-US" sz="2400" dirty="0" smtClean="0">
                <a:cs typeface="Times New Roman" pitchFamily="18" charset="0"/>
              </a:rPr>
              <a:t>.</a:t>
            </a:r>
          </a:p>
          <a:p>
            <a:pPr algn="ctr"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D42F8F-3628-47F8-9526-10965553F2DF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178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/>
              <a:t>Renal </a:t>
            </a:r>
            <a:r>
              <a:rPr lang="en-US" sz="3200" dirty="0" err="1" smtClean="0"/>
              <a:t>glucosuria</a:t>
            </a:r>
            <a:endParaRPr lang="ar-JO" sz="3200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b="1" smtClean="0"/>
              <a:t>Glucosuria.</a:t>
            </a:r>
            <a:r>
              <a:rPr lang="en-GB" altLang="en-US" sz="2400" smtClean="0"/>
              <a:t> In most cases glucosuria is a symptom of diabetes mellitus, when level of glucose in blood more than kidney threshold (180 mg/dl). </a:t>
            </a:r>
          </a:p>
          <a:p>
            <a:pPr eaLnBrk="1" hangingPunct="1"/>
            <a:r>
              <a:rPr lang="en-GB" altLang="en-US" sz="2400" smtClean="0"/>
              <a:t>But sometimes </a:t>
            </a:r>
            <a:r>
              <a:rPr lang="en-GB" altLang="en-US" sz="2400" b="1" i="1" smtClean="0">
                <a:solidFill>
                  <a:srgbClr val="0070C0"/>
                </a:solidFill>
              </a:rPr>
              <a:t>glucose can be present in urine</a:t>
            </a:r>
            <a:r>
              <a:rPr lang="en-GB" altLang="en-US" sz="2400" smtClean="0"/>
              <a:t> even its </a:t>
            </a:r>
            <a:r>
              <a:rPr lang="en-GB" altLang="en-US" sz="2400" b="1" i="1" smtClean="0">
                <a:solidFill>
                  <a:srgbClr val="669900"/>
                </a:solidFill>
              </a:rPr>
              <a:t>level in blood is normal</a:t>
            </a:r>
            <a:r>
              <a:rPr lang="en-GB" altLang="en-US" sz="2400" smtClean="0"/>
              <a:t>. This is so called </a:t>
            </a:r>
            <a:r>
              <a:rPr lang="en-GB" altLang="en-US" sz="2400" b="1" u="sng" smtClean="0">
                <a:solidFill>
                  <a:schemeClr val="tx2"/>
                </a:solidFill>
              </a:rPr>
              <a:t>“renal glucosuria</a:t>
            </a:r>
            <a:r>
              <a:rPr lang="en-GB" altLang="en-US" sz="2400" b="1" smtClean="0">
                <a:solidFill>
                  <a:schemeClr val="tx2"/>
                </a:solidFill>
              </a:rPr>
              <a:t>” </a:t>
            </a:r>
            <a:r>
              <a:rPr lang="en-GB" altLang="en-US" sz="2400" smtClean="0"/>
              <a:t>which is due to disorders of glucose reabsorption in tubules.</a:t>
            </a:r>
            <a:endParaRPr lang="ar-JO" altLang="en-US" sz="2400" smtClean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3DD316B-40D2-4861-87FF-9A3BB4B26E0F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532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88" y="-71438"/>
            <a:ext cx="8229600" cy="9271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642938" y="928688"/>
            <a:ext cx="8158162" cy="50006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3.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Ketone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bodies (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ketonuria</a:t>
            </a: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00FF00"/>
              </a:buClr>
              <a:buSzPct val="103000"/>
              <a:defRPr/>
            </a:pPr>
            <a:r>
              <a:rPr lang="en-US" sz="2400" dirty="0" smtClean="0">
                <a:cs typeface="Times New Roman" pitchFamily="18" charset="0"/>
              </a:rPr>
              <a:t>Normally 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3-15 mg </a:t>
            </a:r>
            <a:r>
              <a:rPr lang="en-US" sz="2400" dirty="0" smtClean="0">
                <a:cs typeface="Times New Roman" pitchFamily="18" charset="0"/>
              </a:rPr>
              <a:t>are excreted in urine per day.</a:t>
            </a:r>
          </a:p>
          <a:p>
            <a:pPr eaLnBrk="1" hangingPunct="1">
              <a:buClr>
                <a:srgbClr val="00FF00"/>
              </a:buClr>
              <a:buSzPct val="103000"/>
              <a:defRPr/>
            </a:pPr>
            <a:r>
              <a:rPr lang="en-US" sz="2400" dirty="0" err="1" smtClean="0">
                <a:cs typeface="Times New Roman" pitchFamily="18" charset="0"/>
              </a:rPr>
              <a:t>Ketonuria</a:t>
            </a:r>
            <a:r>
              <a:rPr lang="en-US" sz="2400" dirty="0" smtClean="0">
                <a:cs typeface="Times New Roman" pitchFamily="18" charset="0"/>
              </a:rPr>
              <a:t> is the presence of excessive amounts of </a:t>
            </a:r>
            <a:r>
              <a:rPr lang="en-US" sz="2400" dirty="0" err="1" smtClean="0">
                <a:cs typeface="Times New Roman" pitchFamily="18" charset="0"/>
              </a:rPr>
              <a:t>ketone</a:t>
            </a:r>
            <a:r>
              <a:rPr lang="en-US" sz="2400" dirty="0" smtClean="0">
                <a:cs typeface="Times New Roman" pitchFamily="18" charset="0"/>
              </a:rPr>
              <a:t> bodies in urine (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acetone, </a:t>
            </a:r>
            <a:r>
              <a:rPr lang="en-US" sz="2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aceto</a:t>
            </a:r>
            <a:r>
              <a:rPr lang="en-US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-acetate, 3-hydroxybutyrate).</a:t>
            </a:r>
            <a:endParaRPr lang="en-US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buClr>
                <a:schemeClr val="tx2"/>
              </a:buClr>
              <a:buSzPct val="103000"/>
              <a:defRPr/>
            </a:pPr>
            <a:r>
              <a:rPr lang="en-US" sz="2400" dirty="0" smtClean="0">
                <a:cs typeface="Times New Roman" pitchFamily="18" charset="0"/>
              </a:rPr>
              <a:t>This may occur in:</a:t>
            </a:r>
          </a:p>
          <a:p>
            <a:pPr eaLnBrk="1" hangingPunct="1"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uncontrolled diabetes mellitus</a:t>
            </a:r>
          </a:p>
          <a:p>
            <a:pPr eaLnBrk="1" hangingPunct="1"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2060"/>
                </a:solidFill>
                <a:cs typeface="Times New Roman" pitchFamily="18" charset="0"/>
              </a:rPr>
              <a:t> prolonged starvation.</a:t>
            </a:r>
          </a:p>
          <a:p>
            <a:pPr eaLnBrk="1" hangingPunct="1">
              <a:buClr>
                <a:schemeClr val="tx2"/>
              </a:buClr>
              <a:buSzPct val="103000"/>
              <a:buFont typeface="Wingdings" pitchFamily="2" charset="2"/>
              <a:buChar char="Ø"/>
              <a:defRPr/>
            </a:pPr>
            <a:r>
              <a:rPr lang="en-US" sz="2400" dirty="0" err="1" smtClean="0">
                <a:cs typeface="Times New Roman" pitchFamily="18" charset="0"/>
              </a:rPr>
              <a:t>Aceto</a:t>
            </a:r>
            <a:r>
              <a:rPr lang="en-US" sz="2400" dirty="0" smtClean="0">
                <a:cs typeface="Times New Roman" pitchFamily="18" charset="0"/>
              </a:rPr>
              <a:t>-acetate and 3-hydroxybutyrate are eliminated as salts thus depleting the alkali reserve which results </a:t>
            </a:r>
            <a:r>
              <a:rPr lang="en-US" sz="2400" b="1" i="1" dirty="0" smtClean="0">
                <a:solidFill>
                  <a:srgbClr val="0070C0"/>
                </a:solidFill>
                <a:cs typeface="Times New Roman" pitchFamily="18" charset="0"/>
              </a:rPr>
              <a:t>in acidosis.</a:t>
            </a:r>
          </a:p>
          <a:p>
            <a:pPr algn="ctr" eaLnBrk="1" hangingPunct="1">
              <a:buFontTx/>
              <a:buNone/>
              <a:defRPr/>
            </a:pP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80CD23-C2D0-45E7-8D19-BDB8C3863D05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46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386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57188" y="-71438"/>
            <a:ext cx="8229600" cy="927101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Times New Roman" pitchFamily="18" charset="0"/>
              </a:rPr>
              <a:t>Abnormal constituents of urine</a:t>
            </a:r>
            <a:endParaRPr lang="en-US" sz="3200" dirty="0" smtClean="0">
              <a:cs typeface="Arial" pitchFamily="34" charset="0"/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28625" y="714375"/>
            <a:ext cx="8372475" cy="54292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4. Bile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pigments </a:t>
            </a:r>
            <a:r>
              <a:rPr lang="en-US" sz="2400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appear in urine in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hepatic, obstructive and </a:t>
            </a:r>
            <a:r>
              <a:rPr lang="en-US" sz="2200" b="1" i="1" dirty="0" err="1" smtClean="0">
                <a:solidFill>
                  <a:srgbClr val="0070C0"/>
                </a:solidFill>
                <a:cs typeface="Times New Roman" pitchFamily="18" charset="0"/>
              </a:rPr>
              <a:t>haemolytic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 jaundice.</a:t>
            </a: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 typeface="Wingdings" pitchFamily="2" charset="2"/>
              <a:buChar char="Ø"/>
              <a:defRPr/>
            </a:pPr>
            <a:r>
              <a:rPr lang="en-US" sz="2400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Bile salts</a:t>
            </a:r>
            <a:r>
              <a:rPr lang="en-US" sz="2400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en-US" sz="2200" dirty="0" smtClean="0">
                <a:cs typeface="Times New Roman" pitchFamily="18" charset="0"/>
              </a:rPr>
              <a:t>Bile salts appear </a:t>
            </a:r>
            <a:r>
              <a:rPr lang="en-US" sz="2200" b="1" dirty="0" smtClean="0">
                <a:solidFill>
                  <a:schemeClr val="tx2"/>
                </a:solidFill>
                <a:cs typeface="Times New Roman" pitchFamily="18" charset="0"/>
              </a:rPr>
              <a:t>only</a:t>
            </a:r>
            <a:r>
              <a:rPr lang="en-US" sz="2200" dirty="0" smtClean="0">
                <a:cs typeface="Times New Roman" pitchFamily="18" charset="0"/>
              </a:rPr>
              <a:t> in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obstructive jaundice.</a:t>
            </a:r>
          </a:p>
          <a:p>
            <a:pPr algn="ctr"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5. Blood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rgbClr val="669900"/>
                </a:solidFill>
                <a:cs typeface="Times New Roman" pitchFamily="18" charset="0"/>
              </a:rPr>
              <a:t>Hematuria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 in: - </a:t>
            </a:r>
            <a:r>
              <a:rPr lang="en-US" sz="2200" b="1" i="1" dirty="0" smtClean="0">
                <a:solidFill>
                  <a:srgbClr val="0070C0"/>
                </a:solidFill>
                <a:cs typeface="Times New Roman" pitchFamily="18" charset="0"/>
              </a:rPr>
              <a:t>blood diseases.  - renal stones.  - renal tumors.  ( Microscopic &gt; 3 )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err="1" smtClean="0">
                <a:solidFill>
                  <a:srgbClr val="669900"/>
                </a:solidFill>
                <a:cs typeface="Times New Roman" pitchFamily="18" charset="0"/>
              </a:rPr>
              <a:t>Hemoglobinuria</a:t>
            </a:r>
            <a:r>
              <a:rPr lang="en-US" sz="2400" b="1" dirty="0" smtClean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which is less common, is due to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excessive hemorrhage in the urinary tract.</a:t>
            </a:r>
          </a:p>
          <a:p>
            <a:pPr algn="ctr"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Tx/>
              <a:buNone/>
              <a:defRPr/>
            </a:pPr>
            <a:r>
              <a:rPr lang="en-US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6. </a:t>
            </a:r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Porphyrin</a:t>
            </a: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Tx/>
              <a:buNone/>
              <a:defRPr/>
            </a:pPr>
            <a:r>
              <a:rPr lang="en-US" sz="2400" b="1" i="1" dirty="0" err="1" smtClean="0">
                <a:solidFill>
                  <a:srgbClr val="669900"/>
                </a:solidFill>
                <a:cs typeface="Times New Roman" pitchFamily="18" charset="0"/>
              </a:rPr>
              <a:t>Porphyrias</a:t>
            </a:r>
            <a:r>
              <a:rPr lang="en-US" sz="2400" b="1" i="1" dirty="0" smtClean="0">
                <a:solidFill>
                  <a:srgbClr val="669900"/>
                </a:solidFill>
                <a:cs typeface="Times New Roman" pitchFamily="18" charset="0"/>
              </a:rPr>
              <a:t>:</a:t>
            </a:r>
            <a:r>
              <a:rPr lang="en-US" sz="2200" b="1" i="1" dirty="0" smtClean="0">
                <a:solidFill>
                  <a:srgbClr val="669900"/>
                </a:solidFill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the   occurrence   of </a:t>
            </a:r>
            <a:r>
              <a:rPr lang="en-US" sz="2200" dirty="0" err="1" smtClean="0">
                <a:solidFill>
                  <a:srgbClr val="0070C0"/>
                </a:solidFill>
                <a:cs typeface="Times New Roman" pitchFamily="18" charset="0"/>
              </a:rPr>
              <a:t>uroporphyrins</a:t>
            </a:r>
            <a:r>
              <a:rPr lang="en-US" sz="2200" dirty="0" smtClean="0">
                <a:solidFill>
                  <a:schemeClr val="bg2">
                    <a:lumMod val="40000"/>
                    <a:lumOff val="60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dirty="0" smtClean="0">
                <a:cs typeface="Times New Roman" pitchFamily="18" charset="0"/>
              </a:rPr>
              <a:t>  as   well   as   increased   amount  of </a:t>
            </a:r>
            <a:r>
              <a:rPr lang="en-US" sz="2200" dirty="0" err="1" smtClean="0">
                <a:solidFill>
                  <a:srgbClr val="0070C0"/>
                </a:solidFill>
                <a:cs typeface="Times New Roman" pitchFamily="18" charset="0"/>
              </a:rPr>
              <a:t>coproporphyrins</a:t>
            </a:r>
            <a:r>
              <a:rPr lang="en-US" sz="2200" dirty="0" smtClean="0">
                <a:cs typeface="Times New Roman" pitchFamily="18" charset="0"/>
              </a:rPr>
              <a:t> in urine .</a:t>
            </a:r>
          </a:p>
          <a:p>
            <a:pPr algn="ctr"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Tx/>
              <a:buNone/>
              <a:defRPr/>
            </a:pP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eaLnBrk="1" hangingPunct="1">
              <a:buClr>
                <a:schemeClr val="bg2">
                  <a:lumMod val="40000"/>
                  <a:lumOff val="60000"/>
                </a:schemeClr>
              </a:buClr>
              <a:buSzPct val="106000"/>
              <a:buFontTx/>
              <a:buNone/>
              <a:defRPr/>
            </a:pPr>
            <a:endParaRPr lang="en-US" sz="2400" b="1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97A2040-C05D-49E4-8BD1-81D58DCBA3DC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47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268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F420E79-6DBC-4CB7-B3EE-DDDADEB2E9E0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48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898791"/>
      </p:ext>
    </p:extLst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C831C57-3661-4BB8-BFF1-12967211147F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49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85738"/>
            <a:ext cx="7781925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67980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Hematuria</a:t>
            </a:r>
            <a:endParaRPr lang="ar-JO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dirty="0"/>
              <a:t>* </a:t>
            </a:r>
            <a:r>
              <a:rPr lang="en-US" dirty="0"/>
              <a:t>It is the presence of RBCs in the urine</a:t>
            </a:r>
            <a:r>
              <a:rPr lang="en-US" i="1" dirty="0"/>
              <a:t>.</a:t>
            </a:r>
          </a:p>
          <a:p>
            <a:pPr algn="l">
              <a:buNone/>
            </a:pPr>
            <a:endParaRPr lang="en-US" sz="2800" i="1" dirty="0"/>
          </a:p>
          <a:p>
            <a:pPr algn="l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- Macroscopic</a:t>
            </a:r>
            <a:r>
              <a:rPr lang="en-US" sz="2800" i="1" dirty="0">
                <a:solidFill>
                  <a:srgbClr val="C00000"/>
                </a:solidFill>
              </a:rPr>
              <a:t> (</a:t>
            </a:r>
            <a:r>
              <a:rPr lang="en-US" sz="2800" b="1" i="1" dirty="0">
                <a:solidFill>
                  <a:srgbClr val="C00000"/>
                </a:solidFill>
              </a:rPr>
              <a:t>gross</a:t>
            </a:r>
            <a:r>
              <a:rPr lang="en-US" sz="2800" i="1" dirty="0">
                <a:solidFill>
                  <a:srgbClr val="C00000"/>
                </a:solidFill>
              </a:rPr>
              <a:t>)</a:t>
            </a:r>
            <a:r>
              <a:rPr lang="en-US" sz="2800" i="1" dirty="0"/>
              <a:t> hematuria is visible to the naked eye (</a:t>
            </a:r>
            <a:r>
              <a:rPr lang="en-US" sz="2800" dirty="0"/>
              <a:t>overtly bloody, smoky or blood clots)</a:t>
            </a:r>
            <a:endParaRPr lang="en-US" sz="2800" i="1" dirty="0"/>
          </a:p>
          <a:p>
            <a:pPr algn="l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- Microscopic</a:t>
            </a:r>
            <a:r>
              <a:rPr lang="en-US" sz="2800" i="1" dirty="0"/>
              <a:t> or </a:t>
            </a:r>
            <a:r>
              <a:rPr lang="en-US" sz="2800" b="1" i="1" dirty="0">
                <a:solidFill>
                  <a:srgbClr val="C00000"/>
                </a:solidFill>
              </a:rPr>
              <a:t>dipstick</a:t>
            </a:r>
            <a:r>
              <a:rPr lang="en-US" sz="2800" i="1" dirty="0"/>
              <a:t> hematuria is when blood is identified by urine </a:t>
            </a:r>
            <a:r>
              <a:rPr lang="en-US" sz="2800" dirty="0"/>
              <a:t>microscopy or dipstick testing</a:t>
            </a:r>
          </a:p>
          <a:p>
            <a:pPr algn="l">
              <a:buNone/>
            </a:pPr>
            <a:r>
              <a:rPr lang="en-US" sz="2800" i="1" dirty="0"/>
              <a:t>- </a:t>
            </a:r>
            <a:r>
              <a:rPr lang="en-US" sz="2800" dirty="0"/>
              <a:t>&gt;3 RBCs/HPF on urinalysis of at least two separate samples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Nitrite </a:t>
            </a:r>
            <a:r>
              <a:rPr lang="en-US" b="1" dirty="0">
                <a:solidFill>
                  <a:srgbClr val="C00000"/>
                </a:solidFill>
              </a:rPr>
              <a:t>testing</a:t>
            </a:r>
          </a:p>
          <a:p>
            <a:pPr algn="ctr" eaLnBrk="1" hangingPunct="1"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US" sz="2000" dirty="0"/>
              <a:t> Nitrites in the urine suggest the possibility of </a:t>
            </a:r>
            <a:r>
              <a:rPr lang="en-US" sz="2000" b="1" dirty="0" err="1">
                <a:solidFill>
                  <a:srgbClr val="FF0000"/>
                </a:solidFill>
              </a:rPr>
              <a:t>bacteriuria</a:t>
            </a:r>
            <a:r>
              <a:rPr lang="en-US" sz="2000" dirty="0"/>
              <a:t>. They are not normally found in the urine. Many species of </a:t>
            </a:r>
            <a:r>
              <a:rPr lang="en-US" sz="2000" b="1" dirty="0">
                <a:solidFill>
                  <a:srgbClr val="FF0000"/>
                </a:solidFill>
              </a:rPr>
              <a:t>gram-negative</a:t>
            </a:r>
            <a:r>
              <a:rPr lang="en-US" sz="2000" dirty="0"/>
              <a:t> bacteria can convert </a:t>
            </a:r>
            <a:r>
              <a:rPr lang="en-US" sz="2000" b="1" dirty="0">
                <a:solidFill>
                  <a:srgbClr val="FF0000"/>
                </a:solidFill>
              </a:rPr>
              <a:t>nitrates </a:t>
            </a:r>
            <a:r>
              <a:rPr lang="en-US" sz="2000" dirty="0"/>
              <a:t>to</a:t>
            </a:r>
            <a:r>
              <a:rPr lang="en-US" sz="2000" b="1" dirty="0">
                <a:solidFill>
                  <a:srgbClr val="FF0000"/>
                </a:solidFill>
              </a:rPr>
              <a:t> nitrites</a:t>
            </a:r>
            <a:r>
              <a:rPr lang="en-US" sz="2000" dirty="0"/>
              <a:t>, and these are detected in urine by a reaction with the reagents on the dipstick that form a </a:t>
            </a:r>
            <a:r>
              <a:rPr lang="en-US" sz="2000" b="1" dirty="0">
                <a:solidFill>
                  <a:srgbClr val="FF0000"/>
                </a:solidFill>
              </a:rPr>
              <a:t>red </a:t>
            </a:r>
            <a:r>
              <a:rPr lang="en-US" sz="2000" b="1" dirty="0" err="1">
                <a:solidFill>
                  <a:srgbClr val="FF0000"/>
                </a:solidFill>
              </a:rPr>
              <a:t>azo</a:t>
            </a:r>
            <a:r>
              <a:rPr lang="en-US" sz="2000" b="1" dirty="0">
                <a:solidFill>
                  <a:srgbClr val="FF0000"/>
                </a:solidFill>
              </a:rPr>
              <a:t> dye</a:t>
            </a:r>
            <a:r>
              <a:rPr lang="en-US" sz="2000" dirty="0"/>
              <a:t>. </a:t>
            </a:r>
            <a:r>
              <a:rPr lang="en-US" sz="2000" dirty="0" smtClean="0"/>
              <a:t>it </a:t>
            </a:r>
            <a:r>
              <a:rPr lang="en-US" sz="2000" dirty="0"/>
              <a:t>is less accurate in urine containing fewer than 105 organisms/</a:t>
            </a:r>
            <a:r>
              <a:rPr lang="en-US" sz="2000" dirty="0" err="1"/>
              <a:t>mL.</a:t>
            </a:r>
            <a:endParaRPr lang="en-US" sz="2000" dirty="0"/>
          </a:p>
          <a:p>
            <a:pPr eaLnBrk="1" hangingPunct="1">
              <a:defRPr/>
            </a:pPr>
            <a:endParaRPr lang="en-US" sz="16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33F367-ADF4-45EA-AA5E-260036A16D5D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50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174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48115"/>
      </p:ext>
    </p:extLst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AC6D7A8-BF8A-44AD-8602-F888812EABE3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51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277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341438"/>
            <a:ext cx="8061325" cy="4784725"/>
          </a:xfrm>
          <a:noFill/>
        </p:spPr>
      </p:pic>
    </p:spTree>
    <p:extLst>
      <p:ext uri="{BB962C8B-B14F-4D97-AF65-F5344CB8AC3E}">
        <p14:creationId xmlns:p14="http://schemas.microsoft.com/office/powerpoint/2010/main" val="2838846855"/>
      </p:ext>
    </p:extLst>
  </p:cSld>
  <p:clrMapOvr>
    <a:masterClrMapping/>
  </p:clrMapOvr>
  <p:transition>
    <p:wedg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White blood cells</a:t>
            </a:r>
          </a:p>
          <a:p>
            <a:pPr eaLnBrk="1" hangingPunct="1"/>
            <a:endParaRPr lang="en-US" altLang="en-US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1600" smtClean="0">
                <a:solidFill>
                  <a:srgbClr val="FF0000"/>
                </a:solidFill>
              </a:rPr>
              <a:t>Leukocyte esterase activity </a:t>
            </a:r>
            <a:r>
              <a:rPr lang="en-US" altLang="en-US" sz="1600" smtClean="0"/>
              <a:t>detects the presence of WBC In the urine.</a:t>
            </a:r>
          </a:p>
          <a:p>
            <a:pPr eaLnBrk="1" hangingPunct="1"/>
            <a:r>
              <a:rPr lang="en-US" altLang="en-US" sz="1600" b="1" smtClean="0">
                <a:solidFill>
                  <a:srgbClr val="FF0000"/>
                </a:solidFill>
              </a:rPr>
              <a:t>Leukocyte esterase </a:t>
            </a:r>
            <a:r>
              <a:rPr lang="en-US" altLang="en-US" sz="1600" smtClean="0"/>
              <a:t>is produced by neutrophils and causes a color change in a </a:t>
            </a:r>
            <a:r>
              <a:rPr lang="en-US" altLang="en-US" sz="1600" b="1" smtClean="0">
                <a:solidFill>
                  <a:srgbClr val="FF0000"/>
                </a:solidFill>
              </a:rPr>
              <a:t>chromogen salt </a:t>
            </a:r>
            <a:r>
              <a:rPr lang="en-US" altLang="en-US" sz="1600" smtClean="0"/>
              <a:t>on the dipstick. Not all patients with bacteriuria have significant pyuria.</a:t>
            </a:r>
          </a:p>
          <a:p>
            <a:pPr eaLnBrk="1" hangingPunct="1"/>
            <a:r>
              <a:rPr lang="en-US" altLang="en-US" sz="1600" b="1" smtClean="0">
                <a:solidFill>
                  <a:srgbClr val="FF0000"/>
                </a:solidFill>
              </a:rPr>
              <a:t>False negatives </a:t>
            </a:r>
            <a:r>
              <a:rPr lang="en-US" altLang="en-US" sz="1600" smtClean="0"/>
              <a:t>are due to concentrated urine, glycosuria, presence of urobilinogen, and consumption of large amounts of ascorbic acid. </a:t>
            </a:r>
            <a:r>
              <a:rPr lang="en-US" altLang="en-US" sz="1600" b="1" smtClean="0">
                <a:solidFill>
                  <a:srgbClr val="FF0000"/>
                </a:solidFill>
              </a:rPr>
              <a:t>False positives </a:t>
            </a:r>
            <a:r>
              <a:rPr lang="en-US" altLang="en-US" sz="1600" smtClean="0"/>
              <a:t>are due to contamination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A85A7CB-FB50-42BC-8DAF-5406870E2121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52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429000"/>
            <a:ext cx="75612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544042"/>
      </p:ext>
    </p:extLst>
  </p:cSld>
  <p:clrMapOvr>
    <a:masterClrMapping/>
  </p:clrMapOvr>
  <p:transition>
    <p:wedg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Urinary </a:t>
            </a:r>
            <a:r>
              <a:rPr lang="en-US" dirty="0" err="1" smtClean="0"/>
              <a:t>cytolgy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800" b="1" smtClean="0"/>
              <a:t>Causes of a positive cytology report </a:t>
            </a:r>
            <a:r>
              <a:rPr lang="en-US" altLang="en-US" sz="1800" smtClean="0"/>
              <a:t>: 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smtClean="0"/>
              <a:t>• </a:t>
            </a:r>
            <a:r>
              <a:rPr lang="en-US" altLang="en-US" sz="1800" b="1" smtClean="0">
                <a:solidFill>
                  <a:srgbClr val="FF0000"/>
                </a:solidFill>
              </a:rPr>
              <a:t>Urothelial malignancy</a:t>
            </a:r>
            <a:r>
              <a:rPr lang="en-US" altLang="en-US" sz="1800" smtClean="0">
                <a:solidFill>
                  <a:srgbClr val="C00000"/>
                </a:solidFill>
              </a:rPr>
              <a:t> ( </a:t>
            </a:r>
            <a:r>
              <a:rPr lang="en-US" altLang="en-US" sz="1800" smtClean="0"/>
              <a:t>transitional cell carcinoma [TCC], squamous cell carcinoma, adenocarcinoma ) 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smtClean="0"/>
              <a:t>• </a:t>
            </a:r>
            <a:r>
              <a:rPr lang="en-US" altLang="en-US" sz="1800" b="1" smtClean="0">
                <a:solidFill>
                  <a:srgbClr val="FF0000"/>
                </a:solidFill>
              </a:rPr>
              <a:t>Previous radiotherapy </a:t>
            </a:r>
            <a:r>
              <a:rPr lang="en-US" altLang="en-US" sz="1800" smtClean="0"/>
              <a:t>[ especially if within the </a:t>
            </a:r>
            <a:r>
              <a:rPr lang="en-US" altLang="en-US" sz="1800" smtClean="0">
                <a:solidFill>
                  <a:srgbClr val="FF0000"/>
                </a:solidFill>
              </a:rPr>
              <a:t>last 12 months </a:t>
            </a:r>
            <a:r>
              <a:rPr lang="en-US" altLang="en-US" sz="1800" smtClean="0">
                <a:solidFill>
                  <a:srgbClr val="C00000"/>
                </a:solidFill>
              </a:rPr>
              <a:t>]</a:t>
            </a:r>
          </a:p>
          <a:p>
            <a:pPr eaLnBrk="1" hangingPunct="1"/>
            <a:endParaRPr lang="en-US" altLang="en-US" sz="180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en-US" sz="1800" smtClean="0"/>
              <a:t> • </a:t>
            </a:r>
            <a:r>
              <a:rPr lang="en-US" altLang="en-US" sz="1800" b="1" smtClean="0">
                <a:solidFill>
                  <a:srgbClr val="FF0000"/>
                </a:solidFill>
              </a:rPr>
              <a:t>Previous cytotoxic drug treatment </a:t>
            </a:r>
            <a:r>
              <a:rPr lang="en-US" altLang="en-US" sz="1800" smtClean="0">
                <a:solidFill>
                  <a:srgbClr val="C00000"/>
                </a:solidFill>
              </a:rPr>
              <a:t>[</a:t>
            </a:r>
            <a:r>
              <a:rPr lang="en-US" altLang="en-US" sz="1800" smtClean="0"/>
              <a:t>especially if within the last 12 months; e.g., cyclophosphamide, busulphan, cysclosporin]</a:t>
            </a:r>
          </a:p>
          <a:p>
            <a:pPr eaLnBrk="1" hangingPunct="1"/>
            <a:endParaRPr lang="en-US" altLang="en-US" sz="1800" smtClean="0"/>
          </a:p>
          <a:p>
            <a:pPr eaLnBrk="1" hangingPunct="1"/>
            <a:r>
              <a:rPr lang="en-US" altLang="en-US" sz="1800" b="1" smtClean="0"/>
              <a:t>•</a:t>
            </a:r>
            <a:r>
              <a:rPr lang="en-US" altLang="en-US" sz="1800" b="1" smtClean="0">
                <a:solidFill>
                  <a:srgbClr val="FF0000"/>
                </a:solidFill>
              </a:rPr>
              <a:t> Urinary tract stones</a:t>
            </a:r>
          </a:p>
          <a:p>
            <a:pPr eaLnBrk="1" hangingPunct="1"/>
            <a:endParaRPr lang="en-US" altLang="en-US" sz="200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D15A541-4699-49AB-BF99-FFFDCB8E047B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53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917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1CF88DE-0139-45F0-A759-6A4DDF499666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54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8062912" cy="4857750"/>
          </a:xfrm>
          <a:noFill/>
        </p:spPr>
      </p:pic>
    </p:spTree>
    <p:extLst>
      <p:ext uri="{BB962C8B-B14F-4D97-AF65-F5344CB8AC3E}">
        <p14:creationId xmlns:p14="http://schemas.microsoft.com/office/powerpoint/2010/main" val="2728727699"/>
      </p:ext>
    </p:extLst>
  </p:cSld>
  <p:clrMapOvr>
    <a:masterClrMapping/>
  </p:clrMapOvr>
  <p:transition>
    <p:wedg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7C35CB-10A1-4B6D-BB26-057AF5611F77}" type="slidenum">
              <a:rPr lang="en-US" altLang="en-US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55</a:t>
            </a:fld>
            <a:endParaRPr lang="en-US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6867" name="Picture 2" descr="C:\Users\admin\Desktop\Thank-you-post-it_Xoomb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426929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Algerian" pitchFamily="82" charset="0"/>
              </a:rPr>
              <a:t>Imaging Studies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Done by: </a:t>
            </a:r>
            <a:r>
              <a:rPr lang="en-US" b="1" dirty="0" err="1" smtClean="0">
                <a:solidFill>
                  <a:schemeClr val="tx1"/>
                </a:solidFill>
              </a:rPr>
              <a:t>Abdallah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Dalal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lgerian" pitchFamily="82" charset="0"/>
              </a:rPr>
              <a:t>Topics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1- Ultrasound </a:t>
            </a:r>
          </a:p>
          <a:p>
            <a:pPr>
              <a:buNone/>
            </a:pPr>
            <a:r>
              <a:rPr lang="en-US" b="1" dirty="0"/>
              <a:t>2- Plain abdominal radiography (KUB) </a:t>
            </a:r>
          </a:p>
          <a:p>
            <a:pPr>
              <a:buNone/>
            </a:pPr>
            <a:r>
              <a:rPr lang="en-US" b="1" dirty="0"/>
              <a:t>3- Intravenous </a:t>
            </a:r>
            <a:r>
              <a:rPr lang="en-US" b="1" dirty="0" err="1"/>
              <a:t>pyelography</a:t>
            </a:r>
            <a:r>
              <a:rPr lang="en-US" b="1" dirty="0"/>
              <a:t> (IVP)/(IVU) </a:t>
            </a:r>
          </a:p>
          <a:p>
            <a:pPr>
              <a:buNone/>
            </a:pPr>
            <a:r>
              <a:rPr lang="en-US" b="1" dirty="0"/>
              <a:t>4- Voiding </a:t>
            </a:r>
            <a:r>
              <a:rPr lang="en-US" b="1" dirty="0" err="1"/>
              <a:t>cystourethrography</a:t>
            </a:r>
            <a:r>
              <a:rPr lang="en-US" b="1" dirty="0"/>
              <a:t> [ VCUG ]</a:t>
            </a:r>
          </a:p>
          <a:p>
            <a:pPr>
              <a:buNone/>
            </a:pPr>
            <a:r>
              <a:rPr lang="en-US" b="1" dirty="0"/>
              <a:t>5</a:t>
            </a:r>
            <a:r>
              <a:rPr lang="en-US" b="1" dirty="0" smtClean="0"/>
              <a:t>- </a:t>
            </a:r>
            <a:r>
              <a:rPr lang="en-US" b="1" dirty="0" err="1"/>
              <a:t>Urethrography</a:t>
            </a:r>
            <a:endParaRPr lang="en-US" b="1" dirty="0"/>
          </a:p>
          <a:p>
            <a:pPr>
              <a:buNone/>
            </a:pPr>
            <a:r>
              <a:rPr lang="en-US" b="1" dirty="0" smtClean="0"/>
              <a:t>6- </a:t>
            </a:r>
            <a:r>
              <a:rPr lang="en-US" b="1" dirty="0"/>
              <a:t>Retrograde </a:t>
            </a:r>
            <a:r>
              <a:rPr lang="en-US" b="1" dirty="0" err="1"/>
              <a:t>pyelography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b="1" dirty="0" smtClean="0"/>
              <a:t>7- </a:t>
            </a:r>
            <a:r>
              <a:rPr lang="en-US" b="1" dirty="0"/>
              <a:t>CT</a:t>
            </a:r>
          </a:p>
          <a:p>
            <a:pPr>
              <a:buNone/>
            </a:pPr>
            <a:r>
              <a:rPr lang="en-US" b="1" dirty="0" smtClean="0"/>
              <a:t>8- </a:t>
            </a:r>
            <a:r>
              <a:rPr lang="en-US" b="1" dirty="0"/>
              <a:t>MRI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lgerian" pitchFamily="82" charset="0"/>
              </a:rPr>
              <a:t>ultrasound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Non-invasive method.</a:t>
            </a:r>
          </a:p>
          <a:p>
            <a:r>
              <a:rPr lang="en-US" dirty="0" smtClean="0"/>
              <a:t>Painless and safe.</a:t>
            </a:r>
          </a:p>
          <a:p>
            <a:r>
              <a:rPr lang="en-US" dirty="0" smtClean="0"/>
              <a:t>Provides good images of the kidneys and bladder but poor images for the </a:t>
            </a:r>
            <a:r>
              <a:rPr lang="en-US" dirty="0" err="1" smtClean="0"/>
              <a:t>ureter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Uses of ultrasound:</a:t>
            </a:r>
          </a:p>
          <a:p>
            <a:pPr>
              <a:buNone/>
            </a:pPr>
            <a:r>
              <a:rPr lang="en-US" b="1" dirty="0" smtClean="0"/>
              <a:t>1-Renal :</a:t>
            </a:r>
          </a:p>
          <a:p>
            <a:r>
              <a:rPr lang="en-US" dirty="0" smtClean="0"/>
              <a:t> Assessment of </a:t>
            </a:r>
            <a:r>
              <a:rPr lang="en-US" dirty="0" err="1" smtClean="0"/>
              <a:t>hematuria</a:t>
            </a:r>
            <a:endParaRPr lang="en-US" dirty="0" smtClean="0"/>
          </a:p>
          <a:p>
            <a:r>
              <a:rPr lang="en-US" dirty="0" smtClean="0"/>
              <a:t> Determination of nature of renal mass [ cystic . Solid ] 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Hydronephrosis</a:t>
            </a:r>
            <a:r>
              <a:rPr lang="en-US" dirty="0" smtClean="0"/>
              <a:t> 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Allows ultrasound-guided </a:t>
            </a:r>
            <a:r>
              <a:rPr lang="en-US" dirty="0" err="1" smtClean="0"/>
              <a:t>nephrostomy</a:t>
            </a:r>
            <a:r>
              <a:rPr lang="en-US" dirty="0" smtClean="0"/>
              <a:t> insertion [ </a:t>
            </a:r>
            <a:r>
              <a:rPr lang="en-US" dirty="0" err="1" smtClean="0"/>
              <a:t>hydronephrosis</a:t>
            </a:r>
            <a:r>
              <a:rPr lang="en-US" dirty="0" smtClean="0"/>
              <a:t> , infected or obstructed kidneys , renal impairment ].</a:t>
            </a:r>
          </a:p>
          <a:p>
            <a:pPr>
              <a:buNone/>
            </a:pPr>
            <a:r>
              <a:rPr lang="en-US" b="1" dirty="0" smtClean="0"/>
              <a:t>2-Bladder </a:t>
            </a:r>
          </a:p>
          <a:p>
            <a:r>
              <a:rPr lang="en-US" dirty="0" smtClean="0"/>
              <a:t> Measurement of post-void residual urine volume.</a:t>
            </a:r>
          </a:p>
          <a:p>
            <a:r>
              <a:rPr lang="en-US" dirty="0" smtClean="0"/>
              <a:t>  Allows ultrasound-guided placement of a </a:t>
            </a:r>
            <a:r>
              <a:rPr lang="en-US" dirty="0" err="1" smtClean="0"/>
              <a:t>suprapubic</a:t>
            </a:r>
            <a:r>
              <a:rPr lang="en-US" dirty="0" smtClean="0"/>
              <a:t> catheter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3-Prostate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transrectal</a:t>
            </a:r>
            <a:r>
              <a:rPr lang="en-US" sz="2000" dirty="0" smtClean="0"/>
              <a:t> ultrasound (TRUS) </a:t>
            </a:r>
          </a:p>
          <a:p>
            <a:r>
              <a:rPr lang="en-US" sz="2000" dirty="0" smtClean="0"/>
              <a:t> Measurement of prostate size </a:t>
            </a:r>
          </a:p>
          <a:p>
            <a:r>
              <a:rPr lang="en-US" sz="2000" dirty="0" smtClean="0"/>
              <a:t> To assist prostate biopsy </a:t>
            </a:r>
          </a:p>
          <a:p>
            <a:r>
              <a:rPr lang="en-US" sz="2000" dirty="0" smtClean="0"/>
              <a:t> Investigation of </a:t>
            </a:r>
            <a:r>
              <a:rPr lang="en-US" sz="2000" dirty="0" err="1" smtClean="0"/>
              <a:t>azoospermia</a:t>
            </a:r>
            <a:r>
              <a:rPr lang="en-US" sz="2000" dirty="0" smtClean="0"/>
              <a:t> (can establish the presence of ejaculatory duct obstruction).</a:t>
            </a:r>
          </a:p>
          <a:p>
            <a:pPr>
              <a:buNone/>
            </a:pPr>
            <a:r>
              <a:rPr lang="en-US" sz="2000" b="1" dirty="0" smtClean="0"/>
              <a:t>4-Urethra </a:t>
            </a:r>
          </a:p>
          <a:p>
            <a:r>
              <a:rPr lang="en-US" sz="2000" dirty="0" smtClean="0"/>
              <a:t>Can image the urethra and establish the depth and extent of </a:t>
            </a:r>
            <a:r>
              <a:rPr lang="en-US" sz="2000" dirty="0" err="1" smtClean="0"/>
              <a:t>spongiofibrosis</a:t>
            </a:r>
            <a:r>
              <a:rPr lang="en-US" sz="2000" dirty="0" smtClean="0"/>
              <a:t> in urethral stricture disease.</a:t>
            </a:r>
          </a:p>
          <a:p>
            <a:pPr>
              <a:buNone/>
            </a:pPr>
            <a:r>
              <a:rPr lang="en-US" sz="2000" b="1" dirty="0" smtClean="0"/>
              <a:t>5-Testes</a:t>
            </a:r>
          </a:p>
          <a:p>
            <a:r>
              <a:rPr lang="en-US" sz="2000" dirty="0" smtClean="0"/>
              <a:t>  Assessment of the patient complaining of a lump in the testicle (or scrotum).</a:t>
            </a:r>
          </a:p>
          <a:p>
            <a:r>
              <a:rPr lang="en-US" sz="2000" dirty="0" smtClean="0"/>
              <a:t> When combined with power Doppler can establish the presence or absence of testicular blood flow in suspected torsion.</a:t>
            </a:r>
          </a:p>
          <a:p>
            <a:r>
              <a:rPr lang="en-US" sz="2000" dirty="0" smtClean="0"/>
              <a:t> Assessment of testicular trauma.</a:t>
            </a:r>
          </a:p>
          <a:p>
            <a:r>
              <a:rPr lang="en-US" sz="2000" dirty="0" smtClean="0"/>
              <a:t>Investigation of infertility —</a:t>
            </a:r>
            <a:r>
              <a:rPr lang="en-US" sz="2000" dirty="0" err="1" smtClean="0"/>
              <a:t>varicoceles</a:t>
            </a:r>
            <a:r>
              <a:rPr lang="en-US" sz="2000" dirty="0" smtClean="0"/>
              <a:t> and testicular atrophy may be identified.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56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LEY\Desktop\Hematuria\tumblr_inline_o3n3byp9V91qa4rug_500.jpg"/>
          <p:cNvPicPr>
            <a:picLocks noChangeAspect="1" noChangeArrowheads="1"/>
          </p:cNvPicPr>
          <p:nvPr/>
        </p:nvPicPr>
        <p:blipFill>
          <a:blip r:embed="rId2"/>
          <a:srcRect r="20641" b="765"/>
          <a:stretch>
            <a:fillRect/>
          </a:stretch>
        </p:blipFill>
        <p:spPr bwMode="auto">
          <a:xfrm>
            <a:off x="285720" y="142852"/>
            <a:ext cx="4286280" cy="3000396"/>
          </a:xfrm>
          <a:prstGeom prst="rect">
            <a:avLst/>
          </a:prstGeom>
          <a:noFill/>
        </p:spPr>
      </p:pic>
      <p:pic>
        <p:nvPicPr>
          <p:cNvPr id="1027" name="Picture 3" descr="C:\Users\SMILEY\Desktop\Hematuria\M9201538_cdp-20140213110112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91222"/>
            <a:ext cx="3571900" cy="2652421"/>
          </a:xfrm>
          <a:prstGeom prst="rect">
            <a:avLst/>
          </a:prstGeom>
          <a:noFill/>
        </p:spPr>
      </p:pic>
      <p:pic>
        <p:nvPicPr>
          <p:cNvPr id="1028" name="Picture 4" descr="C:\Users\SMILEY\Desktop\Hematuria\447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7" y="3491222"/>
            <a:ext cx="2953833" cy="26524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85191" y="1548458"/>
            <a:ext cx="32015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/>
              <a:t>Gross Hematuria</a:t>
            </a:r>
            <a:endParaRPr lang="ar-J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6191904"/>
            <a:ext cx="32015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/>
              <a:t>Urine </a:t>
            </a:r>
            <a:r>
              <a:rPr lang="en-US" sz="2800" dirty="0" smtClean="0"/>
              <a:t>Microscopy</a:t>
            </a:r>
            <a:endParaRPr lang="ar-JO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14876" y="6191904"/>
            <a:ext cx="32015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/>
              <a:t>Dipstick urinalysis</a:t>
            </a:r>
            <a:endParaRPr lang="ar-JO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Normal renal ultrasound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972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143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Kidney stones</a:t>
            </a:r>
            <a:endParaRPr lang="en-US" b="1" dirty="0"/>
          </a:p>
        </p:txBody>
      </p:sp>
      <p:pic>
        <p:nvPicPr>
          <p:cNvPr id="4" name="Content Placeholder 3" descr="kidney-stones-ultrasound-scan-science-photo-libr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227320" cy="3733800"/>
          </a:xfrm>
        </p:spPr>
      </p:pic>
      <p:pic>
        <p:nvPicPr>
          <p:cNvPr id="5" name="Picture 4" descr="60-3-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8365" y="3340100"/>
            <a:ext cx="4735635" cy="351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b="1" dirty="0" err="1" smtClean="0">
                <a:solidFill>
                  <a:prstClr val="black"/>
                </a:solidFill>
              </a:rPr>
              <a:t>Hydronephrosis</a:t>
            </a:r>
            <a:endParaRPr lang="en-US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lgerian" pitchFamily="82" charset="0"/>
              </a:rPr>
              <a:t> Plain abdominal radiography (KUB) </a:t>
            </a:r>
            <a:r>
              <a:rPr lang="en-US" sz="3600" dirty="0" smtClean="0">
                <a:latin typeface="Algerian" pitchFamily="82" charset="0"/>
              </a:rPr>
              <a:t/>
            </a:r>
            <a:br>
              <a:rPr lang="en-US" sz="3600" dirty="0" smtClean="0">
                <a:latin typeface="Algerian" pitchFamily="82" charset="0"/>
              </a:rPr>
            </a:br>
            <a:endParaRPr lang="en-US" sz="36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Requires </a:t>
            </a:r>
            <a:r>
              <a:rPr lang="en-US" dirty="0"/>
              <a:t>special preparation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Used as initial test for detection of urinary stones.</a:t>
            </a:r>
          </a:p>
          <a:p>
            <a:r>
              <a:rPr lang="en-US" dirty="0" smtClean="0"/>
              <a:t>Not useful in uric acid stones and small stones.</a:t>
            </a:r>
          </a:p>
          <a:p>
            <a:r>
              <a:rPr lang="en-US" dirty="0" smtClean="0"/>
              <a:t>Affected by bowel gases.</a:t>
            </a:r>
          </a:p>
          <a:p>
            <a:pPr>
              <a:buNone/>
            </a:pPr>
            <a:r>
              <a:rPr lang="en-US" b="1" dirty="0" smtClean="0"/>
              <a:t>Note</a:t>
            </a:r>
            <a:r>
              <a:rPr lang="en-US" dirty="0" smtClean="0"/>
              <a:t>: there are other opacities that may be confused with stone. (calcified lymph nodes or </a:t>
            </a:r>
            <a:r>
              <a:rPr lang="en-US" dirty="0" err="1" smtClean="0"/>
              <a:t>phleboliths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Normal KUB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39411257-xray-image-of-plain-kub-normal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447800"/>
            <a:ext cx="4202822" cy="4976019"/>
          </a:xfrm>
        </p:spPr>
      </p:pic>
    </p:spTree>
    <p:extLst>
      <p:ext uri="{BB962C8B-B14F-4D97-AF65-F5344CB8AC3E}">
        <p14:creationId xmlns:p14="http://schemas.microsoft.com/office/powerpoint/2010/main" val="29304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Intravenous </a:t>
            </a:r>
            <a:r>
              <a:rPr lang="en-US" b="1" dirty="0" err="1" smtClean="0">
                <a:latin typeface="Algerian" pitchFamily="82" charset="0"/>
              </a:rPr>
              <a:t>pyelography</a:t>
            </a:r>
            <a:r>
              <a:rPr lang="en-US" b="1" dirty="0" smtClean="0">
                <a:latin typeface="Algerian" pitchFamily="82" charset="0"/>
              </a:rPr>
              <a:t> (IVP)/(IVU)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Is a radiological procedure used to visualized    abnormalities of the urinary system, including the kidneys, </a:t>
            </a:r>
            <a:r>
              <a:rPr lang="en-US" dirty="0" err="1" smtClean="0"/>
              <a:t>ureters</a:t>
            </a:r>
            <a:r>
              <a:rPr lang="en-US" dirty="0" smtClean="0"/>
              <a:t>, and bladder by  using intravenous contrast.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After a preliminary control film of the abdomen, 50ml of contrast  medium is injected intravenously.                           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Films after 5, 10, and 15 minutes are taken and reveal contrast in the </a:t>
            </a:r>
            <a:r>
              <a:rPr lang="en-US" dirty="0" err="1" smtClean="0"/>
              <a:t>pelvi-calyceal</a:t>
            </a:r>
            <a:r>
              <a:rPr lang="en-US" dirty="0" smtClean="0"/>
              <a:t> systems, </a:t>
            </a:r>
            <a:r>
              <a:rPr lang="en-US" dirty="0" err="1" smtClean="0"/>
              <a:t>ureters</a:t>
            </a:r>
            <a:r>
              <a:rPr lang="en-US" dirty="0" smtClean="0"/>
              <a:t>, and in the bladder.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Post-</a:t>
            </a:r>
            <a:r>
              <a:rPr lang="en-US" dirty="0" err="1" smtClean="0"/>
              <a:t>micturition</a:t>
            </a:r>
            <a:r>
              <a:rPr lang="en-US" dirty="0" smtClean="0"/>
              <a:t> film is taken to assess bladder residual volume.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lgerian" pitchFamily="82" charset="0"/>
              </a:rPr>
              <a:t>Uses of IVP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 err="1" smtClean="0"/>
              <a:t>Haematuria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Renal colic.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Suspected stone in the </a:t>
            </a:r>
            <a:r>
              <a:rPr lang="en-US" dirty="0" err="1" smtClean="0"/>
              <a:t>ureters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Renal trauma.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Side effects of administration of intravenous contrast media :</a:t>
            </a:r>
          </a:p>
          <a:p>
            <a:r>
              <a:rPr lang="en-US" dirty="0" smtClean="0"/>
              <a:t>These occur in 1% of patients given nonionic and 5% given ionic contrast media.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anaphylactic reaction —hypotension with flushing of the skin (marked peripheral vasodilatation).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edema (face, neck, body, and limbs), </a:t>
            </a:r>
            <a:r>
              <a:rPr lang="en-US" dirty="0" err="1" smtClean="0"/>
              <a:t>bronchospasm</a:t>
            </a:r>
            <a:r>
              <a:rPr lang="en-US" dirty="0" smtClean="0"/>
              <a:t>, and </a:t>
            </a:r>
            <a:r>
              <a:rPr lang="en-US" dirty="0" err="1" smtClean="0"/>
              <a:t>urticaria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Rarely, cardiac arrest can occur.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-normal-ivp-medical-body-sc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7023" cy="6844919"/>
          </a:xfrm>
        </p:spPr>
      </p:pic>
      <p:pic>
        <p:nvPicPr>
          <p:cNvPr id="5" name="Picture 4" descr="nephritic-colic-x-ray-J39H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Voiding </a:t>
            </a:r>
            <a:r>
              <a:rPr lang="en-US" b="1" dirty="0" err="1" smtClean="0">
                <a:latin typeface="Algerian" pitchFamily="82" charset="0"/>
              </a:rPr>
              <a:t>cystourethrography</a:t>
            </a:r>
            <a:r>
              <a:rPr lang="en-US" b="1" dirty="0" smtClean="0">
                <a:latin typeface="Algerian" pitchFamily="82" charset="0"/>
              </a:rPr>
              <a:t> ( VCUG )</a:t>
            </a:r>
            <a:r>
              <a:rPr lang="en-US" dirty="0" smtClean="0">
                <a:latin typeface="Algerian" pitchFamily="82" charset="0"/>
              </a:rPr>
              <a:t/>
            </a:r>
            <a:br>
              <a:rPr lang="en-US" dirty="0" smtClean="0">
                <a:latin typeface="Algerian" pitchFamily="82" charset="0"/>
              </a:rPr>
            </a:b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study of the urinary bladder and urethra with contrast medium.</a:t>
            </a:r>
          </a:p>
          <a:p>
            <a:r>
              <a:rPr lang="en-US" dirty="0" smtClean="0"/>
              <a:t>The bladder is filled with contrast via a urethral catheter. Films of the bladder are obtained.</a:t>
            </a:r>
          </a:p>
          <a:p>
            <a:r>
              <a:rPr lang="en-US" dirty="0" smtClean="0"/>
              <a:t>After removal of the catheter, patient is asked to void and films are taken during </a:t>
            </a:r>
            <a:r>
              <a:rPr lang="en-US" dirty="0" err="1" smtClean="0"/>
              <a:t>micturition</a:t>
            </a:r>
            <a:r>
              <a:rPr lang="en-US" dirty="0" smtClean="0"/>
              <a:t> to assess the bladder neck and urethra, as well as reflux.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b="1" i="1" dirty="0" smtClean="0"/>
              <a:t>Reflux </a:t>
            </a:r>
            <a:r>
              <a:rPr lang="en-US" b="1" i="1" dirty="0"/>
              <a:t>have five degrees:</a:t>
            </a:r>
          </a:p>
          <a:p>
            <a:pPr>
              <a:buNone/>
              <a:defRPr/>
            </a:pPr>
            <a:r>
              <a:rPr lang="en-US" i="1" dirty="0"/>
              <a:t>     1. to lower </a:t>
            </a:r>
            <a:r>
              <a:rPr lang="en-US" i="1" dirty="0" err="1"/>
              <a:t>ureter</a:t>
            </a:r>
            <a:r>
              <a:rPr lang="en-US" i="1" dirty="0"/>
              <a:t>.</a:t>
            </a:r>
          </a:p>
          <a:p>
            <a:pPr>
              <a:buNone/>
              <a:defRPr/>
            </a:pPr>
            <a:r>
              <a:rPr lang="en-US" i="1" dirty="0"/>
              <a:t>     2. to </a:t>
            </a:r>
            <a:r>
              <a:rPr lang="en-US" i="1" dirty="0" err="1"/>
              <a:t>ureter</a:t>
            </a:r>
            <a:r>
              <a:rPr lang="en-US" i="1" dirty="0"/>
              <a:t> and kidney without </a:t>
            </a:r>
            <a:r>
              <a:rPr lang="en-US" i="1" dirty="0" err="1"/>
              <a:t>hydronephrosis</a:t>
            </a:r>
            <a:r>
              <a:rPr lang="en-US" i="1" dirty="0"/>
              <a:t>.</a:t>
            </a:r>
          </a:p>
          <a:p>
            <a:pPr>
              <a:buNone/>
              <a:defRPr/>
            </a:pPr>
            <a:r>
              <a:rPr lang="en-US" i="1" dirty="0"/>
              <a:t>     3.  mild </a:t>
            </a:r>
            <a:r>
              <a:rPr lang="en-US" i="1" dirty="0" err="1"/>
              <a:t>hydronephrosis</a:t>
            </a:r>
            <a:r>
              <a:rPr lang="en-US" i="1" dirty="0"/>
              <a:t>.</a:t>
            </a:r>
          </a:p>
          <a:p>
            <a:pPr>
              <a:buNone/>
              <a:defRPr/>
            </a:pPr>
            <a:r>
              <a:rPr lang="en-US" i="1" dirty="0"/>
              <a:t>     4.  moderate </a:t>
            </a:r>
            <a:r>
              <a:rPr lang="en-US" i="1" dirty="0" err="1"/>
              <a:t>hydronephrosis</a:t>
            </a:r>
            <a:r>
              <a:rPr lang="en-US" i="1" dirty="0"/>
              <a:t>.</a:t>
            </a:r>
          </a:p>
          <a:p>
            <a:pPr>
              <a:buNone/>
              <a:defRPr/>
            </a:pPr>
            <a:r>
              <a:rPr lang="en-US" i="1" dirty="0"/>
              <a:t>      5. severe </a:t>
            </a:r>
            <a:r>
              <a:rPr lang="en-US" i="1" dirty="0" err="1"/>
              <a:t>hydronephrosis</a:t>
            </a:r>
            <a:r>
              <a:rPr lang="en-US" i="1" dirty="0"/>
              <a:t>.</a:t>
            </a:r>
            <a:endParaRPr lang="ar-SA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Stage 2 reflux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k 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6095999" cy="486915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79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421"/>
          <a:stretch>
            <a:fillRect/>
          </a:stretch>
        </p:blipFill>
        <p:spPr bwMode="auto">
          <a:xfrm>
            <a:off x="-32" y="0"/>
            <a:ext cx="6072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latin typeface="Algerian" pitchFamily="82" charset="0"/>
              </a:rPr>
              <a:t>Urethrography</a:t>
            </a:r>
            <a:r>
              <a:rPr lang="en-US" dirty="0" smtClean="0">
                <a:latin typeface="Algerian" pitchFamily="82" charset="0"/>
              </a:rPr>
              <a:t>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adult male urethra can be studied by ascending </a:t>
            </a:r>
            <a:r>
              <a:rPr lang="en-US" dirty="0" err="1" smtClean="0"/>
              <a:t>urethrogram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Contrast is injected through </a:t>
            </a:r>
            <a:r>
              <a:rPr lang="en-US" dirty="0" err="1" smtClean="0"/>
              <a:t>foley</a:t>
            </a:r>
            <a:r>
              <a:rPr lang="en-US" dirty="0" smtClean="0"/>
              <a:t> catheter inserted into the </a:t>
            </a:r>
            <a:r>
              <a:rPr lang="en-US" dirty="0" err="1" smtClean="0"/>
              <a:t>meatus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Films are taken to the urethra in oblique position during contrast injection.</a:t>
            </a:r>
          </a:p>
          <a:p>
            <a:r>
              <a:rPr lang="en-US" dirty="0" smtClean="0"/>
              <a:t>The most common indication for </a:t>
            </a:r>
            <a:r>
              <a:rPr lang="en-US" dirty="0" err="1" smtClean="0"/>
              <a:t>urethrogam</a:t>
            </a:r>
            <a:r>
              <a:rPr lang="en-US" dirty="0" smtClean="0"/>
              <a:t> is urethral strictures.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Multiple urethral strictures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2" descr="soso 03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5781"/>
            <a:ext cx="5486400" cy="411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2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Retrograde  </a:t>
            </a:r>
            <a:r>
              <a:rPr lang="en-US" b="1" dirty="0" err="1">
                <a:latin typeface="Algerian" pitchFamily="82" charset="0"/>
              </a:rPr>
              <a:t>pyelography</a:t>
            </a:r>
            <a:r>
              <a:rPr lang="en-US" b="1" dirty="0">
                <a:latin typeface="Algerian" pitchFamily="82" charset="0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This study consists of retrograde instillation of contrast into the </a:t>
            </a:r>
            <a:r>
              <a:rPr lang="en-US" dirty="0" err="1" smtClean="0"/>
              <a:t>ureters</a:t>
            </a:r>
            <a:r>
              <a:rPr lang="en-US" dirty="0" smtClean="0"/>
              <a:t> by a </a:t>
            </a:r>
            <a:r>
              <a:rPr lang="en-US" dirty="0" err="1" smtClean="0"/>
              <a:t>ureteric</a:t>
            </a:r>
            <a:r>
              <a:rPr lang="en-US" dirty="0" smtClean="0"/>
              <a:t> catheter inserted into the </a:t>
            </a:r>
            <a:r>
              <a:rPr lang="en-US" dirty="0" err="1" smtClean="0"/>
              <a:t>ureter</a:t>
            </a:r>
            <a:r>
              <a:rPr lang="en-US" dirty="0" smtClean="0"/>
              <a:t> via a </a:t>
            </a:r>
            <a:r>
              <a:rPr lang="en-US" dirty="0" err="1" smtClean="0"/>
              <a:t>cystocope</a:t>
            </a:r>
            <a:r>
              <a:rPr lang="en-US" dirty="0" smtClean="0"/>
              <a:t>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detection of </a:t>
            </a:r>
            <a:r>
              <a:rPr lang="en-US" dirty="0" err="1" smtClean="0"/>
              <a:t>ureteric</a:t>
            </a:r>
            <a:r>
              <a:rPr lang="en-US" dirty="0" smtClean="0"/>
              <a:t> and renal pelvic TCCs or radiolucent stones in patients with persistent </a:t>
            </a:r>
            <a:r>
              <a:rPr lang="en-US" dirty="0" err="1" smtClean="0"/>
              <a:t>hematuria</a:t>
            </a:r>
            <a:r>
              <a:rPr lang="en-US" dirty="0" smtClean="0"/>
              <a:t> in whom other tests have shown no abnormality.</a:t>
            </a:r>
          </a:p>
          <a:p>
            <a:r>
              <a:rPr lang="en-US" dirty="0" smtClean="0"/>
              <a:t> diagnose the presence and site of </a:t>
            </a:r>
            <a:r>
              <a:rPr lang="en-US" dirty="0" err="1" smtClean="0"/>
              <a:t>ureteric</a:t>
            </a:r>
            <a:r>
              <a:rPr lang="en-US" dirty="0" smtClean="0"/>
              <a:t> injury (obstruction, </a:t>
            </a:r>
            <a:r>
              <a:rPr lang="en-US" dirty="0" err="1" smtClean="0"/>
              <a:t>ureteric</a:t>
            </a:r>
            <a:r>
              <a:rPr lang="en-US" dirty="0" smtClean="0"/>
              <a:t> leak) in cases of </a:t>
            </a:r>
            <a:r>
              <a:rPr lang="en-US" dirty="0" err="1" smtClean="0"/>
              <a:t>ureteric</a:t>
            </a:r>
            <a:r>
              <a:rPr lang="en-US" dirty="0" smtClean="0"/>
              <a:t> injury (e.g., after hysterectomy or caesarean section).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CT Scan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CT is excellent modality for assessment of:</a:t>
            </a:r>
            <a:endParaRPr lang="en-US" dirty="0" smtClean="0"/>
          </a:p>
          <a:p>
            <a:r>
              <a:rPr lang="en-US" dirty="0" smtClean="0"/>
              <a:t> Renal masses.</a:t>
            </a:r>
          </a:p>
          <a:p>
            <a:r>
              <a:rPr lang="en-US" dirty="0" smtClean="0"/>
              <a:t>Obstruction.</a:t>
            </a:r>
          </a:p>
          <a:p>
            <a:r>
              <a:rPr lang="en-US" dirty="0" smtClean="0"/>
              <a:t>Retroperitoneal disease.</a:t>
            </a:r>
          </a:p>
          <a:p>
            <a:r>
              <a:rPr lang="en-US" dirty="0" smtClean="0"/>
              <a:t> Staging of renal and bladder </a:t>
            </a:r>
            <a:r>
              <a:rPr lang="en-US" dirty="0" err="1" smtClean="0"/>
              <a:t>neoplasms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Tumor invasion into the renal vein or </a:t>
            </a:r>
            <a:r>
              <a:rPr lang="en-US" sz="2800" dirty="0" smtClean="0"/>
              <a:t>IVC 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Evaluation after trauma or surgery.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72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lgerian" pitchFamily="82" charset="0"/>
              </a:rPr>
              <a:t>Bilateral renal cell carcinoma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2" descr="soso 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55796"/>
            <a:ext cx="7086600" cy="530220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9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MRI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When should MRI be used to evaluate the kidneys?</a:t>
            </a:r>
          </a:p>
          <a:p>
            <a:pPr>
              <a:buNone/>
              <a:defRPr/>
            </a:pPr>
            <a:r>
              <a:rPr lang="en-US" dirty="0"/>
              <a:t>When a renal mass or abscess is suspected but intravenous contrast cannot be administered, because of either contrast allergy or abnormal renal function, in this case MRI can be performed.</a:t>
            </a:r>
          </a:p>
          <a:p>
            <a:pPr>
              <a:buNone/>
              <a:defRPr/>
            </a:pPr>
            <a:r>
              <a:rPr lang="en-US" dirty="0"/>
              <a:t>Gadolinium, the contrast agent for MRI,                 can be safely administered in such          circumstances.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Left renal cell carcinoma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7086600" cy="4881880"/>
          </a:xfrm>
        </p:spPr>
      </p:pic>
    </p:spTree>
    <p:extLst>
      <p:ext uri="{BB962C8B-B14F-4D97-AF65-F5344CB8AC3E}">
        <p14:creationId xmlns:p14="http://schemas.microsoft.com/office/powerpoint/2010/main" val="27000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lgerian" pitchFamily="82" charset="0"/>
              </a:rPr>
              <a:t>Thank you</a:t>
            </a:r>
            <a:endParaRPr lang="en-US" sz="115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686800" cy="5786477"/>
          </a:xfrm>
        </p:spPr>
        <p:txBody>
          <a:bodyPr/>
          <a:lstStyle/>
          <a:p>
            <a:pPr algn="l">
              <a:buNone/>
            </a:pPr>
            <a:r>
              <a:rPr lang="en-US" b="1" dirty="0"/>
              <a:t>Causes of hematuria :</a:t>
            </a:r>
          </a:p>
          <a:p>
            <a:pPr algn="l">
              <a:buNone/>
            </a:pPr>
            <a:r>
              <a:rPr lang="en-US" b="1" dirty="0"/>
              <a:t>- Recent Urological Interventions 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Bladder </a:t>
            </a:r>
            <a:r>
              <a:rPr lang="en-US" sz="2800" dirty="0"/>
              <a:t>Catheterization , urethral stent , Prostate </a:t>
            </a:r>
          </a:p>
          <a:p>
            <a:pPr algn="l">
              <a:buNone/>
            </a:pPr>
            <a:r>
              <a:rPr lang="en-US" sz="2800" dirty="0"/>
              <a:t>biopsy 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b="1" dirty="0"/>
              <a:t>Trauma </a:t>
            </a:r>
            <a:br>
              <a:rPr lang="en-US" b="1" dirty="0"/>
            </a:br>
            <a:r>
              <a:rPr lang="en-US" b="1" dirty="0"/>
              <a:t>- Radiotherapy , Chemotherapy</a:t>
            </a:r>
            <a:endParaRPr lang="ar-SA" b="1" dirty="0"/>
          </a:p>
          <a:p>
            <a:pPr algn="l">
              <a:buNone/>
            </a:pPr>
            <a:r>
              <a:rPr lang="en-US" b="1" dirty="0"/>
              <a:t>- Coagulopathies </a:t>
            </a:r>
          </a:p>
          <a:p>
            <a:pPr algn="l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** </a:t>
            </a:r>
            <a:r>
              <a:rPr lang="en-US" b="1" dirty="0" smtClean="0"/>
              <a:t>Pseudo hematuria 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dirty="0"/>
              <a:t> Menses , Drugs </a:t>
            </a:r>
            <a:r>
              <a:rPr lang="en-US" dirty="0" smtClean="0"/>
              <a:t>(Rifampicin) </a:t>
            </a:r>
            <a:r>
              <a:rPr lang="en-US" dirty="0"/>
              <a:t>, Dyes , Food (Beets)  , porphyria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314970" cy="595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86446" y="1202842"/>
            <a:ext cx="328611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/>
              <a:t>Timing of Hematuria : </a:t>
            </a:r>
          </a:p>
          <a:p>
            <a:pPr algn="l" rtl="0"/>
            <a:endParaRPr lang="en-US" sz="2400" b="1" dirty="0"/>
          </a:p>
          <a:p>
            <a:pPr algn="l" rtl="0">
              <a:buFontTx/>
              <a:buChar char="-"/>
            </a:pPr>
            <a:r>
              <a:rPr lang="en-US" sz="2400" b="1" dirty="0"/>
              <a:t>Total : </a:t>
            </a:r>
            <a:r>
              <a:rPr lang="en-US" sz="2400" dirty="0"/>
              <a:t>Above bladder neck ( bladder , ureters and kidneys)</a:t>
            </a:r>
          </a:p>
          <a:p>
            <a:pPr algn="l" rtl="0">
              <a:buFontTx/>
              <a:buChar char="-"/>
            </a:pPr>
            <a:endParaRPr lang="en-US" sz="2400" dirty="0"/>
          </a:p>
          <a:p>
            <a:pPr algn="l" rtl="0">
              <a:buFontTx/>
              <a:buChar char="-"/>
            </a:pPr>
            <a:r>
              <a:rPr lang="en-US" sz="2400" b="1" dirty="0"/>
              <a:t> Terminal : </a:t>
            </a:r>
            <a:r>
              <a:rPr lang="en-US" sz="2400" dirty="0"/>
              <a:t>Prostatic urethra and neck of bladder</a:t>
            </a:r>
          </a:p>
          <a:p>
            <a:pPr algn="l" rtl="0">
              <a:buFontTx/>
              <a:buChar char="-"/>
            </a:pPr>
            <a:endParaRPr lang="en-US" sz="2400" dirty="0"/>
          </a:p>
          <a:p>
            <a:pPr algn="l" rtl="0">
              <a:buFontTx/>
              <a:buChar char="-"/>
            </a:pPr>
            <a:r>
              <a:rPr lang="en-US" sz="2400" b="1" dirty="0"/>
              <a:t>Initial : </a:t>
            </a:r>
            <a:r>
              <a:rPr lang="en-US" sz="2400" dirty="0"/>
              <a:t>Anterior urethra</a:t>
            </a:r>
            <a:endParaRPr lang="ar-JO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44176" y="1156632"/>
            <a:ext cx="71438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0034" y="3643314"/>
            <a:ext cx="171451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3147</Words>
  <Application>Microsoft Office PowerPoint</Application>
  <PresentationFormat>عرض على الشاشة (3:4)‏</PresentationFormat>
  <Paragraphs>515</Paragraphs>
  <Slides>77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77</vt:i4>
      </vt:variant>
    </vt:vector>
  </HeadingPairs>
  <TitlesOfParts>
    <vt:vector size="80" baseType="lpstr">
      <vt:lpstr>Office Theme</vt:lpstr>
      <vt:lpstr>580TGp_general_light_ani</vt:lpstr>
      <vt:lpstr>1_Office Theme</vt:lpstr>
      <vt:lpstr>Signs and Symptoms </vt:lpstr>
      <vt:lpstr>Abnormalities in urine volume and composition</vt:lpstr>
      <vt:lpstr>Abnormalities in urine color</vt:lpstr>
      <vt:lpstr>عرض تقديمي في PowerPoint</vt:lpstr>
      <vt:lpstr>Hematuria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Hematospermia</vt:lpstr>
      <vt:lpstr>Causes</vt:lpstr>
      <vt:lpstr>Nocturia and nocturnal polyuria</vt:lpstr>
      <vt:lpstr>Lower Urinary Tract Symptoms </vt:lpstr>
      <vt:lpstr>عرض تقديمي في PowerPoint</vt:lpstr>
      <vt:lpstr>Urinary Incontinence</vt:lpstr>
      <vt:lpstr>عرض تقديمي في PowerPoint</vt:lpstr>
      <vt:lpstr>عرض تقديمي في PowerPoint</vt:lpstr>
      <vt:lpstr>Overactive Bladder</vt:lpstr>
      <vt:lpstr> PAIN PRESENTATIONS ( renal, ureteric, vesical, urethral )</vt:lpstr>
      <vt:lpstr>عرض تقديمي في PowerPoint</vt:lpstr>
      <vt:lpstr>عرض تقديمي في PowerPoint</vt:lpstr>
      <vt:lpstr> Urine analysis and Lab invesigation </vt:lpstr>
      <vt:lpstr>عرض تقديمي في PowerPoint</vt:lpstr>
      <vt:lpstr>Urine analysis I. Physical properties of urine</vt:lpstr>
      <vt:lpstr>عرض تقديمي في PowerPoint</vt:lpstr>
      <vt:lpstr>Urine analysis I. Physical properties of urine: Color </vt:lpstr>
      <vt:lpstr>عرض تقديمي في PowerPoint</vt:lpstr>
      <vt:lpstr>عرض تقديمي في PowerPoint</vt:lpstr>
      <vt:lpstr>Urine analysis I. Physical properties of urine: Reaction</vt:lpstr>
      <vt:lpstr>Urine analysis I. Physical properties of urine: Specific gravity </vt:lpstr>
      <vt:lpstr>عرض تقديمي في PowerPoint</vt:lpstr>
      <vt:lpstr>Urine analysis microscopic examination: Cells </vt:lpstr>
      <vt:lpstr>عرض تقديمي في PowerPoint</vt:lpstr>
      <vt:lpstr>عرض تقديمي في PowerPoint</vt:lpstr>
      <vt:lpstr>Urine analysis microscopic examination: Casts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Normal constituents of urine</vt:lpstr>
      <vt:lpstr>عرض تقديمي في PowerPoint</vt:lpstr>
      <vt:lpstr>Abnormal constituents of urine</vt:lpstr>
      <vt:lpstr>Proteinuria </vt:lpstr>
      <vt:lpstr>Abnormal constituents of urine</vt:lpstr>
      <vt:lpstr>Abnormal constituents of urine Renal glucosuria</vt:lpstr>
      <vt:lpstr>Abnormal constituents of urine</vt:lpstr>
      <vt:lpstr>Abnormal constituents of urine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Urinary cytolgy</vt:lpstr>
      <vt:lpstr>عرض تقديمي في PowerPoint</vt:lpstr>
      <vt:lpstr>عرض تقديمي في PowerPoint</vt:lpstr>
      <vt:lpstr>Imaging Studies</vt:lpstr>
      <vt:lpstr>Topics </vt:lpstr>
      <vt:lpstr>ultrasound</vt:lpstr>
      <vt:lpstr>عرض تقديمي في PowerPoint</vt:lpstr>
      <vt:lpstr>Normal renal ultrasound</vt:lpstr>
      <vt:lpstr>Kidney stones</vt:lpstr>
      <vt:lpstr> Plain abdominal radiography (KUB)  </vt:lpstr>
      <vt:lpstr>Normal KUB</vt:lpstr>
      <vt:lpstr>Intravenous pyelography (IVP)/(IVU)</vt:lpstr>
      <vt:lpstr>Uses of IVP</vt:lpstr>
      <vt:lpstr>عرض تقديمي في PowerPoint</vt:lpstr>
      <vt:lpstr>Voiding cystourethrography ( VCUG ) </vt:lpstr>
      <vt:lpstr>عرض تقديمي في PowerPoint</vt:lpstr>
      <vt:lpstr>Stage 2 reflux</vt:lpstr>
      <vt:lpstr>Urethrography </vt:lpstr>
      <vt:lpstr>Multiple urethral strictures</vt:lpstr>
      <vt:lpstr>Retrograde  pyelography  </vt:lpstr>
      <vt:lpstr>CT Scan</vt:lpstr>
      <vt:lpstr>Bilateral renal cell carcinoma</vt:lpstr>
      <vt:lpstr>MRI</vt:lpstr>
      <vt:lpstr>Left renal cell carcinoma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and Symptoms of GUT</dc:title>
  <dc:creator>SMILEY</dc:creator>
  <cp:lastModifiedBy>Rayan</cp:lastModifiedBy>
  <cp:revision>23</cp:revision>
  <dcterms:created xsi:type="dcterms:W3CDTF">2017-07-22T12:08:14Z</dcterms:created>
  <dcterms:modified xsi:type="dcterms:W3CDTF">2019-08-26T13:29:33Z</dcterms:modified>
</cp:coreProperties>
</file>