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jpg" ContentType="image/jpeg"/>
  <Override PartName="/ppt/slides/slide2.xml" ContentType="application/vnd.openxmlformats-officedocument.presentationml.slide+xml"/>
  <Override PartName="/ppt/slides/slide5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s/slide1.xml" ContentType="application/vnd.openxmlformats-officedocument.presentationml.slide+xml"/>
  <Override PartName="/ppt/slides/slide5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5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5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57.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56.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59.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58.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42.xml" ContentType="application/vnd.openxmlformats-officedocument.presentationml.slide+xml"/>
  <Override PartName="/ppt/slides/slide11.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40.xml" ContentType="application/vnd.openxmlformats-officedocument.presentationml.slide+xml"/>
  <Override PartName="/ppt/slides/slide13.xml" ContentType="application/vnd.openxmlformats-officedocument.presentationml.slide+xml"/>
  <Override PartName="/ppt/slides/slide47.xml" ContentType="application/vnd.openxmlformats-officedocument.presentationml.slide+xml"/>
  <Override PartName="/ppt/slides/slide14.xml" ContentType="application/vnd.openxmlformats-officedocument.presentationml.slide+xml"/>
  <Override PartName="/ppt/slides/slide46.xml" ContentType="application/vnd.openxmlformats-officedocument.presentationml.slide+xml"/>
  <Override PartName="/ppt/slides/slide15.xml" ContentType="application/vnd.openxmlformats-officedocument.presentationml.slide+xml"/>
  <Override PartName="/ppt/slides/slide45.xml" ContentType="application/vnd.openxmlformats-officedocument.presentationml.slide+xml"/>
  <Override PartName="/ppt/slides/slide16.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notesslides/notesslide14.xml" ContentType="application/vnd.openxmlformats-officedocument.presentationml.notesSlide+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s/slide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
  </p:notesMasterIdLst>
  <p:sldIdLst>
    <p:sldId id="276" r:id="rId3"/>
    <p:sldId id="277" r:id="rId4"/>
    <p:sldId id="278" r:id="rId5"/>
    <p:sldId id="316" r:id="rId6"/>
    <p:sldId id="318" r:id="rId7"/>
    <p:sldId id="279" r:id="rId8"/>
    <p:sldId id="281" r:id="rId9"/>
    <p:sldId id="282" r:id="rId10"/>
    <p:sldId id="321" r:id="rId11"/>
    <p:sldId id="280" r:id="rId12"/>
    <p:sldId id="319" r:id="rId13"/>
    <p:sldId id="283" r:id="rId14"/>
    <p:sldId id="284" r:id="rId15"/>
    <p:sldId id="285" r:id="rId16"/>
    <p:sldId id="286" r:id="rId17"/>
    <p:sldId id="287" r:id="rId18"/>
    <p:sldId id="288" r:id="rId19"/>
    <p:sldId id="292" r:id="rId20"/>
    <p:sldId id="293" r:id="rId21"/>
    <p:sldId id="294" r:id="rId22"/>
    <p:sldId id="295" r:id="rId23"/>
    <p:sldId id="296" r:id="rId24"/>
    <p:sldId id="297"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60" userDrawn="1">
          <p15:clr>
            <a:srgbClr val="A4A3A4"/>
          </p15:clr>
        </p15:guide>
        <p15:guide id="1"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 Type="http://schemas.openxmlformats.org/officeDocument/2006/relationships/slide" Target="slides/slide1.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 Type="http://schemas.openxmlformats.org/officeDocument/2006/relationships/slide" Target="slides/slide2.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 Type="http://schemas.openxmlformats.org/officeDocument/2006/relationships/slide" Target="slides/slide3.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 Type="http://schemas.openxmlformats.org/officeDocument/2006/relationships/slide" Target="slides/slide4.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tableStyles" Target="tableStyle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noEditPoints="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noEditPoints="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8E0BF0-167A-4032-91AE-8228F1E8E564}" type="datetimeFigureOut">
              <a:rPr lang="ar-JO" smtClean="0"/>
              <a:t>16/04/1445</a:t>
            </a:fld>
            <a:endParaRPr lang="ar-JO"/>
          </a:p>
        </p:txBody>
      </p:sp>
      <p:sp>
        <p:nvSpPr>
          <p:cNvPr id="4" name="عنصر نائب لصورة الشريحة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noEditPoints="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noEditPoints="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noEditPoints="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58FDA09-366D-42C1-B0F2-406F4A021AA2}" type="slidenum">
              <a:rPr lang="ar-JO" smtClean="0"/>
              <a:t>‹#›</a:t>
            </a:fld>
            <a:endParaRPr lang="ar-JO"/>
          </a:p>
        </p:txBody>
      </p:sp>
    </p:spTree>
  </p:cSld>
  <p:clrMap bg1="lt1" tx1="dk1" bg2="lt2" tx2="dk2" accent1="accent1" accent2="accent2" accent3="accent3" accent4="accent4" accent5="accent5" accent6="accent6" hlink="hlink" folHlink="folHlink"/>
  <p:hf dt="0" sldNum="0"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EditPoints="1"/>
          </p:cNvSpPr>
          <p:nvPr>
            <p:ph type="sldImg"/>
          </p:nvPr>
        </p:nvSpPr>
        <p:spPr/>
        <p:txBody>
          <a:bodyPr/>
          <a:lstStyle/>
          <a:p/>
        </p:txBody>
      </p:sp>
      <p:sp>
        <p:nvSpPr>
          <p:cNvPr id="3" name="عنصر نائب للملاحظات 2"/>
          <p:cNvSpPr>
            <a:spLocks noGrp="1" noEditPoints="1"/>
          </p:cNvSpPr>
          <p:nvPr>
            <p:ph type="body" idx="1"/>
          </p:nvPr>
        </p:nvSpPr>
        <p:spPr/>
        <p:txBody>
          <a:bodyPr>
            <a:normAutofit/>
          </a:bodyPr>
          <a:lstStyle/>
          <a:p>
            <a:endParaRPr lang="ar-JO" dirty="0"/>
          </a:p>
        </p:txBody>
      </p:sp>
      <p:sp>
        <p:nvSpPr>
          <p:cNvPr id="4" name="عنصر نائب لرقم الشريحة 3"/>
          <p:cNvSpPr>
            <a:spLocks noGrp="1" noEditPoints="1"/>
          </p:cNvSpPr>
          <p:nvPr>
            <p:ph type="sldNum" sz="quarter" idx="10"/>
          </p:nvPr>
        </p:nvSpPr>
        <p:spPr/>
        <p:txBody>
          <a:bodyPr/>
          <a:lstStyle/>
          <a:p>
            <a:fld id="{B2998CDD-8A91-4E4A-9D81-5033581EF180}" type="slidenum">
              <a:rPr lang="ar-JO" smtClean="0"/>
              <a:t>‹#›</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5C04418C-2271-4FD6-83F1-57A599FE9EDB}" type="slidenum">
              <a:rPr lang="en-US" smtClean="0"/>
              <a:t>‹#›</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07601CE0-A4BC-462A-B537-B465D3106DE9}" type="slidenum">
              <a:rPr lang="en-US" smtClean="0"/>
              <a:t>‹#›</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78DCE6D1-5A30-4A85-94F5-E63CE0E8C86B}" type="slidenum">
              <a:rPr lang="en-US" smtClean="0"/>
              <a:t>‹#›</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AC332EAF-48AC-4809-ADA9-35723BAA186F}" type="slidenum">
              <a:rPr lang="en-US" smtClean="0"/>
              <a:t>‹#›</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E5DEE9AE-8FFC-4B40-A129-02ADE6B0D66C}" type="slidenum">
              <a:rPr lang="en-US" smtClean="0"/>
              <a:t>‹#›</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5B7D6FC8-27F6-40A5-97FE-3F70E66DBA89}" type="slidenum">
              <a:rPr lang="en-US" smtClean="0"/>
              <a:t>‹#›</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23250DDD-D7FC-4D47-B2AF-A8B601EAFD16}" type="slidenum">
              <a:rPr lang="en-US" smtClean="0"/>
              <a:t>‹#›</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261A6709-83BA-4A9B-A038-870FE20B5ACF}" type="slidenum">
              <a:rPr lang="en-US" smtClean="0"/>
              <a:t>‹#›</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5681B4BB-83D3-4568-827D-D23CF5DC5560}" type="slidenum">
              <a:rPr lang="en-US" smtClean="0"/>
              <a:t>‹#›</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8D18805B-D8BF-4B97-A874-6ECA1CEC011C}" type="slidenum">
              <a:rPr lang="en-US" smtClean="0"/>
              <a:t>‹#›</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CFAD851E-157C-4238-9704-404E4B59D4CD}" type="slidenum">
              <a:rPr lang="en-US" smtClean="0"/>
              <a:t>‹#›</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B893C66F-1EAE-43D1-92AD-B448B0E735AD}" type="slidenum">
              <a:rPr lang="en-US" smtClean="0"/>
              <a:t>‹#›</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716608A9-7278-4294-B993-F126BF71E182}" type="slidenum">
              <a:rPr lang="en-US" smtClean="0"/>
              <a:t>‹#›</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B939C073-8EC8-4D3F-BC9A-100F04C3DB26}" type="slidenum">
              <a:rPr lang="en-US" smtClean="0"/>
              <a:t>‹#›</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CDCDE7C7-2EC5-424D-9108-6387BF4C552B}" type="slidenum">
              <a:rPr lang="en-US" smtClean="0"/>
              <a:t>‹#›</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7136DE49-0FBC-44F9-8CFA-1086C10DE513}" type="slidenum">
              <a:rPr lang="en-US" smtClean="0"/>
              <a:t>‹#›</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11A6917F-B338-4652-9DDE-A507C1DEEEB0}" type="slidenum">
              <a:rPr lang="en-US" smtClean="0"/>
              <a:t>‹#›</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6CCDD42B-8A98-4F56-A63A-42980727FA92}" type="slidenum">
              <a:rPr lang="en-US" smtClean="0"/>
              <a:t>‹#›</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6D3B9952-4EF2-4C2A-BAF5-364F409D3791}" type="slidenum">
              <a:rPr lang="en-US" smtClean="0"/>
              <a:t>‹#›</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62AE6327-F88A-47C7-B753-82AD4A8C6906}" type="slidenum">
              <a:rPr lang="en-US" smtClean="0"/>
              <a:t>‹#›</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6322DB09-4B9E-4197-855A-10734E5682BA}" type="slidenum">
              <a:rPr lang="en-US" smtClean="0"/>
              <a:t>‹#›</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2BB34227-F95D-49D5-82B3-EAA807526091}" type="slidenum">
              <a:rPr lang="en-US" smtClean="0"/>
              <a:t>‹#›</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A3785937-5959-4F57-9613-0B48DF0850D1}" type="slidenum">
              <a:rPr lang="en-US" smtClean="0"/>
              <a:t>‹#›</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A9673B5A-672E-4E2F-8653-56AF28A59D2E}" type="slidenum">
              <a:rPr lang="en-US" smtClean="0"/>
              <a:t>‹#›</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F1CC6C1A-AD53-4BB4-B100-73939AC86E8E}" type="slidenum">
              <a:rPr lang="en-US" smtClean="0"/>
              <a:t>‹#›</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9DD91086-48A6-4EB5-9F3B-9CACC9C2BBB7}" type="slidenum">
              <a:rPr lang="en-US" smtClean="0"/>
              <a:t>‹#›</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9ECD5E8F-D758-4DCA-A5A4-D8928E295DDC}" type="slidenum">
              <a:rPr lang="en-US" smtClean="0"/>
              <a:t>‹#›</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F2EEE1D4-DEB2-4DEC-98CD-DB18AB48DD65}" type="slidenum">
              <a:rPr lang="en-US" smtClean="0"/>
              <a:t>‹#›</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FF6DFAA7-8D49-46A3-AB57-C3D807794701}" type="slidenum">
              <a:rPr lang="en-US" smtClean="0"/>
              <a:t>‹#›</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p:spPr>
        <p:txBody>
          <a:bodyPr/>
          <a:lstStyle/>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99EDED1C-4656-4CF8-AD34-DC4A65BB3913}" type="slidenum">
              <a:rPr lang="en-US" smtClean="0"/>
              <a:t>‹#›</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3ADEDB56-6DEE-4C84-90AC-87CA1E7763E2}" type="slidenum">
              <a:rPr lang="en-US" smtClean="0"/>
              <a:t>‹#›</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99B1788C-3483-4F6F-953B-AD3430282A42}" type="slidenum">
              <a:rPr lang="en-US" smtClean="0"/>
              <a:t>‹#›</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61B7012C-F0F4-42F6-AF4E-359DC7C8004E}" type="slidenum">
              <a:rPr lang="en-US" smtClean="0"/>
              <a:t>‹#›</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p:spPr>
        <p:txBody>
          <a:bodyPr/>
          <a:lstStyle/>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99EDED1C-4656-4CF8-AD34-DC4A65BB3913}" type="slidenum">
              <a:rPr lang="en-US" smtClean="0"/>
              <a:t>‹#›</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noEditPoints="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ar-SA" smtClean="0"/>
              <a:t>انقر لتحرير نمط العنوان الثانوي الرئيسي</a:t>
            </a:r>
            <a:endParaRPr lang="en-US" dirty="0"/>
          </a:p>
        </p:txBody>
      </p:sp>
      <p:sp>
        <p:nvSpPr>
          <p:cNvPr id="4" name="Date Placeholder 3"/>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5" name="Footer Placeholder 4"/>
          <p:cNvSpPr>
            <a:spLocks noGrp="1" noEditPoints="1"/>
          </p:cNvSpPr>
          <p:nvPr>
            <p:ph type="ftr" sz="quarter" idx="11"/>
          </p:nvPr>
        </p:nvSpPr>
        <p:spPr/>
        <p:txBody>
          <a:bodyPr/>
          <a:lstStyle/>
          <a:p>
            <a:endParaRPr lang="ar-JO"/>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noEditPoints="1"/>
          </p:cNvSpPr>
          <p:nvPr>
            <p:ph type="sldNum" sz="quarter" idx="12"/>
          </p:nvPr>
        </p:nvSpPr>
        <p:spPr/>
        <p:txBody>
          <a:bodyPr/>
          <a:lstStyle>
            <a:lvl1pPr>
              <a:defRPr>
                <a:solidFill>
                  <a:schemeClr val="tx1"/>
                </a:solidFill>
              </a:defRPr>
            </a:lvl1pPr>
          </a:lstStyle>
          <a:p>
            <a:fld id="{032578AE-81C6-4C59-BCF1-D5965474C703}" type="slidenum">
              <a:rPr lang="ar-JO" smtClean="0"/>
              <a:t>‹#›</a:t>
            </a:fld>
            <a:endParaRPr lang="ar-JO"/>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noEditPoints="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5" name="Footer Placeholder 4"/>
          <p:cNvSpPr>
            <a:spLocks noGrp="1" noEditPoints="1"/>
          </p:cNvSpPr>
          <p:nvPr>
            <p:ph type="ftr" sz="quarter" idx="11"/>
          </p:nvPr>
        </p:nvSpPr>
        <p:spPr/>
        <p:txBody>
          <a:bodyPr/>
          <a:lstStyle/>
          <a:p>
            <a:endParaRPr lang="ar-JO"/>
          </a:p>
        </p:txBody>
      </p:sp>
      <p:sp>
        <p:nvSpPr>
          <p:cNvPr id="6" name="Slide Number Placeholder 5"/>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noEditPoints="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5" name="Footer Placeholder 4"/>
          <p:cNvSpPr>
            <a:spLocks noGrp="1" noEditPoints="1"/>
          </p:cNvSpPr>
          <p:nvPr>
            <p:ph type="ftr" sz="quarter" idx="11"/>
          </p:nvPr>
        </p:nvSpPr>
        <p:spPr/>
        <p:txBody>
          <a:bodyPr/>
          <a:lstStyle/>
          <a:p>
            <a:endParaRPr lang="ar-JO"/>
          </a:p>
        </p:txBody>
      </p:sp>
      <p:sp>
        <p:nvSpPr>
          <p:cNvPr id="6" name="Slide Number Placeholder 5"/>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noEditPoints="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5" name="Footer Placeholder 4"/>
          <p:cNvSpPr>
            <a:spLocks noGrp="1" noEditPoints="1"/>
          </p:cNvSpPr>
          <p:nvPr>
            <p:ph type="ftr" sz="quarter" idx="11"/>
          </p:nvPr>
        </p:nvSpPr>
        <p:spPr/>
        <p:txBody>
          <a:bodyPr/>
          <a:lstStyle/>
          <a:p>
            <a:endParaRPr lang="ar-JO"/>
          </a:p>
        </p:txBody>
      </p:sp>
      <p:sp>
        <p:nvSpPr>
          <p:cNvPr id="6" name="Slide Number Placeholder 5"/>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noEditPoints="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8" name="Slide Number Placeholder 7"/>
          <p:cNvSpPr>
            <a:spLocks noGrp="1" noEditPoints="1"/>
          </p:cNvSpPr>
          <p:nvPr>
            <p:ph type="sldNum" sz="quarter" idx="11"/>
          </p:nvPr>
        </p:nvSpPr>
        <p:spPr/>
        <p:txBody>
          <a:bodyPr/>
          <a:lstStyle/>
          <a:p>
            <a:fld id="{032578AE-81C6-4C59-BCF1-D5965474C703}" type="slidenum">
              <a:rPr lang="ar-JO" smtClean="0"/>
              <a:t>‹#›</a:t>
            </a:fld>
            <a:endParaRPr lang="ar-JO"/>
          </a:p>
        </p:txBody>
      </p:sp>
      <p:sp>
        <p:nvSpPr>
          <p:cNvPr id="9" name="Footer Placeholder 8"/>
          <p:cNvSpPr>
            <a:spLocks noGrp="1" noEditPoints="1"/>
          </p:cNvSpPr>
          <p:nvPr>
            <p:ph type="ftr" sz="quarter" idx="12"/>
          </p:nvPr>
        </p:nvSpPr>
        <p:spPr/>
        <p:txBody>
          <a:bodyPr/>
          <a:lstStyle/>
          <a:p>
            <a:endParaRPr lang="ar-JO"/>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noEditPoints="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noEditPoints="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6" name="Footer Placeholder 5"/>
          <p:cNvSpPr>
            <a:spLocks noGrp="1" noEditPoints="1"/>
          </p:cNvSpPr>
          <p:nvPr>
            <p:ph type="ftr" sz="quarter" idx="11"/>
          </p:nvPr>
        </p:nvSpPr>
        <p:spPr/>
        <p:txBody>
          <a:bodyPr/>
          <a:lstStyle/>
          <a:p>
            <a:endParaRPr lang="ar-JO"/>
          </a:p>
        </p:txBody>
      </p:sp>
      <p:sp>
        <p:nvSpPr>
          <p:cNvPr id="7" name="Slide Number Placeholder 6"/>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ar-SA" smtClean="0"/>
              <a:t>انقر لتحرير نمط العنوان الرئيسي</a:t>
            </a:r>
            <a:endParaRPr lang="en-US"/>
          </a:p>
        </p:txBody>
      </p:sp>
      <p:sp>
        <p:nvSpPr>
          <p:cNvPr id="3" name="Text Placeholder 2"/>
          <p:cNvSpPr>
            <a:spLocks noGrp="1" noEditPoints="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noEditPoints="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noEditPoints="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panose="020B0604020202020204"/>
              <a:buNone/>
            </a:pPr>
            <a:r>
              <a:rPr lang="ar-SA" smtClean="0"/>
              <a:t>انقر لتحرير أنماط النص الرئيسي</a:t>
            </a:r>
          </a:p>
        </p:txBody>
      </p:sp>
      <p:sp>
        <p:nvSpPr>
          <p:cNvPr id="6" name="Content Placeholder 5"/>
          <p:cNvSpPr>
            <a:spLocks noGrp="1" noEditPoints="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8" name="Footer Placeholder 7"/>
          <p:cNvSpPr>
            <a:spLocks noGrp="1" noEditPoints="1"/>
          </p:cNvSpPr>
          <p:nvPr>
            <p:ph type="ftr" sz="quarter" idx="11"/>
          </p:nvPr>
        </p:nvSpPr>
        <p:spPr/>
        <p:txBody>
          <a:bodyPr/>
          <a:lstStyle/>
          <a:p>
            <a:endParaRPr lang="ar-JO"/>
          </a:p>
        </p:txBody>
      </p:sp>
      <p:sp>
        <p:nvSpPr>
          <p:cNvPr id="9" name="Slide Number Placeholder 8"/>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4" name="Footer Placeholder 3"/>
          <p:cNvSpPr>
            <a:spLocks noGrp="1" noEditPoints="1"/>
          </p:cNvSpPr>
          <p:nvPr>
            <p:ph type="ftr" sz="quarter" idx="11"/>
          </p:nvPr>
        </p:nvSpPr>
        <p:spPr/>
        <p:txBody>
          <a:bodyPr/>
          <a:lstStyle/>
          <a:p>
            <a:endParaRPr lang="ar-JO"/>
          </a:p>
        </p:txBody>
      </p:sp>
      <p:sp>
        <p:nvSpPr>
          <p:cNvPr id="5" name="Slide Number Placeholder 4"/>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3" name="Footer Placeholder 2"/>
          <p:cNvSpPr>
            <a:spLocks noGrp="1" noEditPoints="1"/>
          </p:cNvSpPr>
          <p:nvPr>
            <p:ph type="ftr" sz="quarter" idx="11"/>
          </p:nvPr>
        </p:nvSpPr>
        <p:spPr/>
        <p:txBody>
          <a:bodyPr/>
          <a:lstStyle/>
          <a:p>
            <a:endParaRPr lang="ar-JO"/>
          </a:p>
        </p:txBody>
      </p:sp>
      <p:sp>
        <p:nvSpPr>
          <p:cNvPr id="4" name="Slide Number Placeholder 3"/>
          <p:cNvSpPr>
            <a:spLocks noGrp="1" noEditPoints="1"/>
          </p:cNvSpPr>
          <p:nvPr>
            <p:ph type="sldNum" sz="quarter" idx="12"/>
          </p:nvPr>
        </p:nvSpPr>
        <p:spPr/>
        <p:txBody>
          <a:bodyPr/>
          <a:lstStyle/>
          <a:p>
            <a:fld id="{032578AE-81C6-4C59-BCF1-D5965474C703}" type="slidenum">
              <a:rPr lang="ar-JO" smtClean="0"/>
              <a:t>‹#›</a:t>
            </a:fld>
            <a:endParaRPr lang="ar-JO"/>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noEditPoints="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6" name="Footer Placeholder 5"/>
          <p:cNvSpPr>
            <a:spLocks noGrp="1" noEditPoints="1"/>
          </p:cNvSpPr>
          <p:nvPr>
            <p:ph type="ftr" sz="quarter" idx="11"/>
          </p:nvPr>
        </p:nvSpPr>
        <p:spPr/>
        <p:txBody>
          <a:bodyPr/>
          <a:lstStyle/>
          <a:p>
            <a:endParaRPr lang="ar-JO"/>
          </a:p>
        </p:txBody>
      </p:sp>
      <p:sp>
        <p:nvSpPr>
          <p:cNvPr id="7" name="Slide Number Placeholder 6"/>
          <p:cNvSpPr>
            <a:spLocks noGrp="1" noEditPoints="1"/>
          </p:cNvSpPr>
          <p:nvPr>
            <p:ph type="sldNum" sz="quarter" idx="12"/>
          </p:nvPr>
        </p:nvSpPr>
        <p:spPr/>
        <p:txBody>
          <a:bodyPr/>
          <a:lstStyle/>
          <a:p>
            <a:fld id="{032578AE-81C6-4C59-BCF1-D5965474C703}" type="slidenum">
              <a:rPr lang="ar-JO" smtClean="0"/>
              <a:t>‹#›</a:t>
            </a:fld>
            <a:endParaRPr lang="ar-JO"/>
          </a:p>
        </p:txBody>
      </p:sp>
      <p:sp>
        <p:nvSpPr>
          <p:cNvPr id="8" name="Title 7"/>
          <p:cNvSpPr>
            <a:spLocks noGrp="1" noEditPoints="1"/>
          </p:cNvSpPr>
          <p:nvPr>
            <p:ph type="title"/>
          </p:nvPr>
        </p:nvSpPr>
        <p:spPr/>
        <p:txBody>
          <a:bodyPr/>
          <a:lstStyle/>
          <a:p>
            <a:r>
              <a:rPr lang="ar-SA" smtClean="0"/>
              <a:t>انقر لتحرير نمط العنوان الرئيسي</a:t>
            </a:r>
            <a:endParaRPr lang="en-US"/>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noEditPoints="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smtClean="0"/>
              <a:t>انقر فوق الأيقونة لإضافة صورة</a:t>
            </a:r>
            <a:endParaRPr lang="en-US"/>
          </a:p>
        </p:txBody>
      </p:sp>
      <p:sp>
        <p:nvSpPr>
          <p:cNvPr id="4" name="Text Placeholder 3"/>
          <p:cNvSpPr>
            <a:spLocks noGrp="1" noEditPoints="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noEditPoints="1"/>
          </p:cNvSpPr>
          <p:nvPr>
            <p:ph type="dt" sz="half" idx="10"/>
          </p:nvPr>
        </p:nvSpPr>
        <p:spPr/>
        <p:txBody>
          <a:bodyPr/>
          <a:lstStyle/>
          <a:p>
            <a:fld id="{D463D5C6-2074-484E-9BB6-26F84D56AC19}" type="datetimeFigureOut">
              <a:rPr lang="ar-JO" smtClean="0"/>
              <a:t>16/04/1445</a:t>
            </a:fld>
            <a:endParaRPr lang="ar-JO"/>
          </a:p>
        </p:txBody>
      </p:sp>
      <p:sp>
        <p:nvSpPr>
          <p:cNvPr id="6" name="Footer Placeholder 5"/>
          <p:cNvSpPr>
            <a:spLocks noGrp="1" noEditPoints="1"/>
          </p:cNvSpPr>
          <p:nvPr>
            <p:ph type="ftr" sz="quarter" idx="11"/>
          </p:nvPr>
        </p:nvSpPr>
        <p:spPr/>
        <p:txBody>
          <a:bodyPr/>
          <a:lstStyle/>
          <a:p>
            <a:endParaRPr lang="ar-JO"/>
          </a:p>
        </p:txBody>
      </p:sp>
      <p:sp>
        <p:nvSpPr>
          <p:cNvPr id="7" name="Slide Number Placeholder 6"/>
          <p:cNvSpPr>
            <a:spLocks noGrp="1" noEditPoints="1"/>
          </p:cNvSpPr>
          <p:nvPr>
            <p:ph type="sldNum" sz="quarter" idx="12"/>
          </p:nvPr>
        </p:nvSpPr>
        <p:spPr/>
        <p:txBody>
          <a:bodyPr/>
          <a:lstStyle>
            <a:lvl1pPr>
              <a:defRPr>
                <a:solidFill>
                  <a:schemeClr val="tx1"/>
                </a:solidFill>
              </a:defRPr>
            </a:lvl1pPr>
          </a:lstStyle>
          <a:p>
            <a:fld id="{032578AE-81C6-4C59-BCF1-D5965474C703}" type="slidenum">
              <a:rPr lang="ar-JO" smtClean="0"/>
              <a:t>‹#›</a:t>
            </a:fld>
            <a:endParaRPr lang="ar-JO"/>
          </a:p>
        </p:txBody>
      </p:sp>
      <p:sp>
        <p:nvSpPr>
          <p:cNvPr id="8" name="Title 7"/>
          <p:cNvSpPr>
            <a:spLocks noGrp="1" noEditPoints="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noEditPoints="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noEditPoints="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463D5C6-2074-484E-9BB6-26F84D56AC19}" type="datetimeFigureOut">
              <a:rPr lang="ar-JO" smtClean="0"/>
              <a:t>16/04/1445</a:t>
            </a:fld>
            <a:endParaRPr lang="ar-JO"/>
          </a:p>
        </p:txBody>
      </p:sp>
      <p:sp>
        <p:nvSpPr>
          <p:cNvPr id="5" name="Footer Placeholder 4"/>
          <p:cNvSpPr>
            <a:spLocks noGrp="1" noEditPoints="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JO"/>
          </a:p>
        </p:txBody>
      </p:sp>
      <p:sp>
        <p:nvSpPr>
          <p:cNvPr id="6" name="Slide Number Placeholder 5"/>
          <p:cNvSpPr>
            <a:spLocks noGrp="1" noEditPoints="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32578AE-81C6-4C59-BCF1-D5965474C703}" type="slidenum">
              <a:rPr lang="ar-JO" smtClean="0"/>
              <a:t>‹#›</a:t>
            </a:fld>
            <a:endParaRPr lang="ar-JO"/>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panose="020B0604020202020204"/>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panose="020B0604020202020204"/>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panose="020B0604020202020204"/>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panose="020B0604020202020204"/>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panose="020B0604020202020204"/>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panose="020B0604020202020204"/>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panose="020B0604020202020204"/>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panose="020B0604020202020204"/>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panose="020B0604020202020204"/>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6.jpeg"/><Relationship Id="rId3" Type="http://schemas.openxmlformats.org/officeDocument/2006/relationships/slideLayout" Target="../slideLayouts/slideLayout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7.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7.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image" Target="../media/image23.jp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4.jpeg"/><Relationship Id="rId3" Type="http://schemas.openxmlformats.org/officeDocument/2006/relationships/slideLayout" Target="../slideLayouts/slideLayout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a:xfrm>
            <a:off x="179512" y="1066800"/>
            <a:ext cx="8522528" cy="2650232"/>
          </a:xfrm>
        </p:spPr>
        <p:txBody>
          <a:bodyPr>
            <a:normAutofit fontScale="90000"/>
          </a:bodyPr>
          <a:lstStyle/>
          <a:p>
            <a:pPr algn="ctr"/>
            <a:r>
              <a:rPr lang="en-US" sz="6000" dirty="0"/>
              <a:t>Hydatid Lung </a:t>
            </a:r>
            <a:r>
              <a:rPr lang="en-US" sz="6000" dirty="0" smtClean="0"/>
              <a:t>Pulmonary  (</a:t>
            </a:r>
            <a:r>
              <a:rPr lang="en-US" sz="6000" dirty="0" err="1" smtClean="0"/>
              <a:t>Echinococcosis</a:t>
            </a:r>
            <a:r>
              <a:rPr lang="en-US" sz="6000" dirty="0" smtClean="0"/>
              <a:t>)</a:t>
            </a:r>
            <a:endParaRPr lang="en-US" dirty="0"/>
          </a:p>
        </p:txBody>
      </p:sp>
      <p:sp>
        <p:nvSpPr>
          <p:cNvPr id="3" name="عنوان فرعي 2"/>
          <p:cNvSpPr>
            <a:spLocks noGrp="1" noEditPoints="1"/>
          </p:cNvSpPr>
          <p:nvPr>
            <p:ph type="subTitle" idx="1"/>
          </p:nvPr>
        </p:nvSpPr>
        <p:spPr>
          <a:xfrm>
            <a:off x="990600" y="4419600"/>
            <a:ext cx="7406640" cy="1752600"/>
          </a:xfrm>
        </p:spPr>
        <p:txBody>
          <a:bodyPr>
            <a:normAutofit fontScale="92500" lnSpcReduction="10000"/>
          </a:bodyPr>
          <a:lstStyle/>
          <a:p>
            <a:pPr algn="ctr"/>
            <a:r>
              <a:rPr lang="en-US" sz="3200" b="1" dirty="0" err="1" smtClean="0"/>
              <a:t>Hadeel</a:t>
            </a:r>
            <a:r>
              <a:rPr lang="en-US" sz="3200" b="1" dirty="0" smtClean="0"/>
              <a:t> </a:t>
            </a:r>
            <a:r>
              <a:rPr lang="en-US" sz="3200" b="1" dirty="0" err="1" smtClean="0"/>
              <a:t>mazen</a:t>
            </a:r>
            <a:r>
              <a:rPr lang="en-US" sz="3200" b="1" dirty="0" smtClean="0"/>
              <a:t> </a:t>
            </a:r>
          </a:p>
          <a:p>
            <a:pPr algn="ctr"/>
            <a:r>
              <a:rPr lang="en-US" sz="3200" b="1" dirty="0" err="1" smtClean="0"/>
              <a:t>Nosaiba</a:t>
            </a:r>
            <a:r>
              <a:rPr lang="en-US" sz="3200" b="1" dirty="0" smtClean="0"/>
              <a:t> </a:t>
            </a:r>
            <a:r>
              <a:rPr lang="en-US" sz="3200" b="1" dirty="0" err="1" smtClean="0"/>
              <a:t>maaitah</a:t>
            </a:r>
            <a:endParaRPr lang="en-US" sz="3200" b="1" dirty="0" smtClean="0"/>
          </a:p>
          <a:p>
            <a:pPr algn="ctr"/>
            <a:r>
              <a:rPr lang="ar-JO" sz="3200" b="1" dirty="0" smtClean="0"/>
              <a:t> </a:t>
            </a:r>
            <a:r>
              <a:rPr lang="en-US" sz="3200" b="1" dirty="0" smtClean="0"/>
              <a:t>Ahmad </a:t>
            </a:r>
            <a:r>
              <a:rPr lang="en-US" sz="3200" b="1" dirty="0" err="1" smtClean="0"/>
              <a:t>yahya</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EditPoints="1" noChangeArrowheads="1"/>
          </p:cNvSpPr>
          <p:nvPr>
            <p:ph idx="1"/>
          </p:nvPr>
        </p:nvSpPr>
        <p:spPr>
          <a:xfrm>
            <a:off x="428625" y="857250"/>
            <a:ext cx="8358188" cy="5337175"/>
          </a:xfrm>
        </p:spPr>
        <p:txBody>
          <a:bodyPr>
            <a:normAutofit/>
          </a:bodyPr>
          <a:lstStyle/>
          <a:p>
            <a:pPr marL="274320" lvl="1" indent="0" algn="l" rtl="0" eaLnBrk="1" hangingPunct="1">
              <a:lnSpc>
                <a:spcPct val="300000"/>
              </a:lnSpc>
              <a:buFont typeface="Wingdings" pitchFamily="2" charset="2" panose="05000000000000000000"/>
              <a:buNone/>
            </a:pPr>
            <a:r>
              <a:rPr lang="en-US" sz="2400" b="1">
                <a:solidFill>
                  <a:srgbClr val="C00000"/>
                </a:solidFill>
                <a:latin typeface="Arial" pitchFamily="34" charset="0" panose="020B0604020202020204"/>
                <a:cs typeface="Arial" pitchFamily="34" charset="0" panose="020B0604020202020204"/>
              </a:rPr>
              <a:t>Habitat</a:t>
            </a:r>
            <a:r>
              <a:rPr lang="en-US" b="1">
                <a:solidFill>
                  <a:srgbClr val="C00000"/>
                </a:solidFill>
                <a:latin typeface="Arial" pitchFamily="34" charset="0" panose="020B0604020202020204"/>
                <a:cs typeface="Arial" pitchFamily="34" charset="0" panose="020B0604020202020204"/>
              </a:rPr>
              <a:t>:</a:t>
            </a:r>
            <a:r>
              <a:rPr lang="en-US" b="1">
                <a:solidFill>
                  <a:schemeClr val="tx1"/>
                </a:solidFill>
                <a:latin typeface="Arial" pitchFamily="34" charset="0" panose="020B0604020202020204"/>
                <a:cs typeface="Arial" pitchFamily="34" charset="0" panose="020B0604020202020204"/>
              </a:rPr>
              <a:t> Small intestine of the D.H</a:t>
            </a:r>
          </a:p>
          <a:p>
            <a:pPr marL="274320" lvl="1" indent="0" algn="l" rtl="0" eaLnBrk="1" hangingPunct="1">
              <a:lnSpc>
                <a:spcPct val="300000"/>
              </a:lnSpc>
              <a:buFont typeface="Wingdings" pitchFamily="2" charset="2" panose="05000000000000000000"/>
              <a:buNone/>
            </a:pPr>
            <a:r>
              <a:rPr lang="en-US" sz="2400" b="1">
                <a:solidFill>
                  <a:srgbClr val="C00000"/>
                </a:solidFill>
                <a:latin typeface="Arial" pitchFamily="34" charset="0" panose="020B0604020202020204"/>
                <a:cs typeface="Arial" pitchFamily="34" charset="0" panose="020B0604020202020204"/>
              </a:rPr>
              <a:t>D.H</a:t>
            </a:r>
            <a:r>
              <a:rPr lang="en-US" b="1">
                <a:solidFill>
                  <a:srgbClr val="C00000"/>
                </a:solidFill>
                <a:latin typeface="Arial" pitchFamily="34" charset="0" panose="020B0604020202020204"/>
                <a:cs typeface="Arial" pitchFamily="34" charset="0" panose="020B0604020202020204"/>
              </a:rPr>
              <a:t>: </a:t>
            </a:r>
            <a:r>
              <a:rPr lang="en-US" b="1">
                <a:solidFill>
                  <a:schemeClr val="tx1"/>
                </a:solidFill>
                <a:latin typeface="Arial" pitchFamily="34" charset="0" panose="020B0604020202020204"/>
                <a:cs typeface="Arial" pitchFamily="34" charset="0" panose="020B0604020202020204"/>
              </a:rPr>
              <a:t>Dogs, foxes and other canines.</a:t>
            </a:r>
          </a:p>
          <a:p>
            <a:pPr marL="274320" lvl="1" indent="0" algn="l" rtl="0" eaLnBrk="1" hangingPunct="1">
              <a:lnSpc>
                <a:spcPct val="300000"/>
              </a:lnSpc>
              <a:buFont typeface="Wingdings" pitchFamily="2" charset="2" panose="05000000000000000000"/>
              <a:buNone/>
            </a:pPr>
            <a:r>
              <a:rPr lang="en-US" sz="2400" b="1">
                <a:solidFill>
                  <a:srgbClr val="C00000"/>
                </a:solidFill>
                <a:latin typeface="Arial" pitchFamily="34" charset="0" panose="020B0604020202020204"/>
                <a:cs typeface="Arial" pitchFamily="34" charset="0" panose="020B0604020202020204"/>
              </a:rPr>
              <a:t>I.H</a:t>
            </a:r>
            <a:r>
              <a:rPr lang="en-US" b="1">
                <a:solidFill>
                  <a:srgbClr val="C00000"/>
                </a:solidFill>
                <a:latin typeface="Arial" pitchFamily="34" charset="0" panose="020B0604020202020204"/>
                <a:cs typeface="Arial" pitchFamily="34" charset="0" panose="020B0604020202020204"/>
              </a:rPr>
              <a:t>: </a:t>
            </a:r>
            <a:r>
              <a:rPr lang="en-US" b="1">
                <a:solidFill>
                  <a:schemeClr val="tx1"/>
                </a:solidFill>
                <a:latin typeface="Arial" pitchFamily="34" charset="0" panose="020B0604020202020204"/>
                <a:cs typeface="Arial" pitchFamily="34" charset="0" panose="020B0604020202020204"/>
              </a:rPr>
              <a:t>Sheep, cattle, pigs and  man(accidental untermediate host )</a:t>
            </a:r>
          </a:p>
          <a:p>
            <a:pPr marL="274320" lvl="1" indent="0" algn="l" rtl="0" eaLnBrk="1" hangingPunct="1">
              <a:lnSpc>
                <a:spcPct val="300000"/>
              </a:lnSpc>
              <a:buFont typeface="Wingdings" pitchFamily="2" charset="2" panose="05000000000000000000"/>
              <a:buNone/>
            </a:pPr>
            <a:endParaRPr lang="en-US" b="1">
              <a:solidFill>
                <a:srgbClr val="003399"/>
              </a:solidFill>
              <a:latin typeface="Arial" pitchFamily="34" charset="0" panose="020B0604020202020204"/>
              <a:cs typeface="Arial" pitchFamily="34" charset="0" panose="020B0604020202020204"/>
            </a:endParaRPr>
          </a:p>
          <a:p>
            <a:pPr marL="274320" lvl="1" indent="0" algn="l" rtl="0" eaLnBrk="1" hangingPunct="1">
              <a:lnSpc>
                <a:spcPct val="300000"/>
              </a:lnSpc>
              <a:buFont typeface="Wingdings" pitchFamily="2" charset="2" panose="05000000000000000000"/>
              <a:buNone/>
            </a:pPr>
            <a:endParaRPr lang="en-US" b="1">
              <a:solidFill>
                <a:srgbClr val="003399"/>
              </a:solidFill>
              <a:latin typeface="Times New Roman" pitchFamily="18" charset="0"/>
              <a:cs typeface="Times New Roman" pitchFamily="18" charset="0"/>
            </a:endParaRPr>
          </a:p>
        </p:txBody>
      </p:sp>
      <p:sp>
        <p:nvSpPr>
          <p:cNvPr id="5" name="Footer Placeholder 4"/>
          <p:cNvSpPr>
            <a:spLocks noGrp="1" noEditPoints="1"/>
          </p:cNvSpPr>
          <p:nvPr>
            <p:ph type="ftr" sz="quarter" idx="11"/>
          </p:nvPr>
        </p:nvSpPr>
        <p:spPr/>
        <p:txBody>
          <a:bodyPr/>
          <a:lstStyle/>
          <a:p>
            <a:pPr algn="ctr"/>
            <a:endParaRPr lang="en-US" dirty="0"/>
          </a:p>
        </p:txBody>
      </p:sp>
      <p:sp>
        <p:nvSpPr>
          <p:cNvPr id="7" name="Slide Number Placeholder 5"/>
          <p:cNvSpPr>
            <a:spLocks noGrp="1" noEditPoints="1"/>
          </p:cNvSpPr>
          <p:nvPr>
            <p:ph type="sldNum" sz="quarter" idx="12"/>
          </p:nvPr>
        </p:nvSpPr>
        <p:spPr/>
        <p:txBody>
          <a:bodyPr/>
          <a:lstStyle/>
          <a:p>
            <a:fld id="{1777F33F-F4ED-4376-A33C-7DFBFE8D2C48}" type="slidenum">
              <a:rPr lang="ar-SA"/>
              <a:t>10</a:t>
            </a:fld>
            <a:endParaRPr lang="en-US"/>
          </a:p>
        </p:txBody>
      </p:sp>
      <p:sp>
        <p:nvSpPr>
          <p:cNvPr id="6147" name="Line 3"/>
          <p:cNvSpPr>
            <a:spLocks noChangeShapeType="1"/>
          </p:cNvSpPr>
          <p:nvPr/>
        </p:nvSpPr>
        <p:spPr bwMode="auto">
          <a:xfrm>
            <a:off x="457200" y="6172200"/>
            <a:ext cx="8305800" cy="0"/>
          </a:xfrm>
          <a:prstGeom prst="line">
            <a:avLst/>
          </a:prstGeom>
          <a:noFill/>
          <a:ln w="57150">
            <a:solidFill>
              <a:schemeClr val="bg2">
                <a:lumMod val="75000"/>
              </a:schemeClr>
            </a:solidFill>
            <a:round/>
          </a:ln>
          <a:effectLst/>
        </p:spPr>
        <p:txBody>
          <a:bodyPr/>
          <a:lstStyle/>
          <a:p>
            <a:endParaRPr lang="ar-EG"/>
          </a:p>
        </p:txBody>
      </p:sp>
      <p:sp>
        <p:nvSpPr>
          <p:cNvPr id="6" name="Rounded Rectangle 5"/>
          <p:cNvSpPr/>
          <p:nvPr/>
        </p:nvSpPr>
        <p:spPr>
          <a:xfrm>
            <a:off x="539552" y="44624"/>
            <a:ext cx="6458470" cy="785813"/>
          </a:xfrm>
          <a:prstGeom prst="roundRect">
            <a:avLst/>
          </a:prstGeom>
          <a:blipFill>
            <a:blip r:embed="rId1"/>
            <a:srcRect l="0" t="0" r="0" b="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i="1" dirty="0" err="1">
                <a:solidFill>
                  <a:srgbClr val="FF0000"/>
                </a:solidFill>
              </a:rPr>
              <a:t>Echinococcus</a:t>
            </a:r>
            <a:r>
              <a:rPr lang="en-US" sz="3600" b="1" i="1" dirty="0">
                <a:solidFill>
                  <a:srgbClr val="FF0000"/>
                </a:solidFill>
              </a:rPr>
              <a:t> </a:t>
            </a:r>
            <a:r>
              <a:rPr lang="en-US" sz="3600" b="1" i="1" dirty="0" err="1">
                <a:solidFill>
                  <a:srgbClr val="FF0000"/>
                </a:solidFill>
              </a:rPr>
              <a:t>granulosus</a:t>
            </a:r>
            <a:endParaRPr lang="ar-EG" sz="3600" b="1" i="1" dirty="0">
              <a:solidFill>
                <a:srgbClr val="FF0000"/>
              </a:solidFill>
            </a:endParaRPr>
          </a:p>
        </p:txBody>
      </p:sp>
      <p:sp>
        <p:nvSpPr>
          <p:cNvPr id="16387" name="مربع نص 16386"/>
          <p:cNvSpPr txBox="1"/>
          <p:nvPr/>
        </p:nvSpPr>
        <p:spPr>
          <a:xfrm>
            <a:off x="467544" y="4581128"/>
            <a:ext cx="7848872" cy="1368009"/>
          </a:xfrm>
          <a:prstGeom prst="rect">
            <a:avLst/>
          </a:prstGeom>
          <a:noFill/>
        </p:spPr>
        <p:txBody>
          <a:bodyPr wrap="square" rtlCol="0">
            <a:spAutoFit/>
          </a:bodyPr>
          <a:lstStyle/>
          <a:p>
            <a:pPr marL="0" indent="0" algn="l" rtl="0">
              <a:buFont typeface="Wingdings" pitchFamily="2" charset="2" panose="05000000000000000000"/>
              <a:buNone/>
            </a:pPr>
            <a:r>
              <a:rPr lang="en-US" sz="2400" b="1" u="sng" dirty="0" smtClean="0">
                <a:solidFill>
                  <a:srgbClr val="FF0000"/>
                </a:solidFill>
              </a:rPr>
              <a:t>incubation </a:t>
            </a:r>
            <a:r>
              <a:rPr lang="en-US" sz="2400" b="1" u="sng" dirty="0">
                <a:solidFill>
                  <a:srgbClr val="FF0000"/>
                </a:solidFill>
              </a:rPr>
              <a:t>Period</a:t>
            </a:r>
            <a:r>
              <a:rPr lang="en-US" sz="2400" dirty="0"/>
              <a:t> </a:t>
            </a:r>
            <a:r>
              <a:rPr lang="en-US" sz="2400" dirty="0">
                <a:solidFill>
                  <a:schemeClr val="tx1"/>
                </a:solidFill>
              </a:rPr>
              <a:t>: </a:t>
            </a:r>
            <a:r>
              <a:rPr lang="en-US" sz="2400" b="1" dirty="0" smtClean="0">
                <a:solidFill>
                  <a:schemeClr val="tx1"/>
                </a:solidFill>
              </a:rPr>
              <a:t>variable </a:t>
            </a:r>
            <a:r>
              <a:rPr lang="en-US" sz="2400" b="1" dirty="0">
                <a:solidFill>
                  <a:schemeClr val="tx1"/>
                </a:solidFill>
              </a:rPr>
              <a:t>– months to years (depends on number of cysts and growth rate</a:t>
            </a:r>
            <a:r>
              <a:rPr lang="en-US" sz="2400" dirty="0">
                <a:solidFill>
                  <a:schemeClr val="tx1"/>
                </a:solidFill>
              </a:rPr>
              <a:t>)</a:t>
            </a:r>
          </a:p>
          <a:p>
            <a:pPr algn="l" rtl="0"/>
            <a:endParaRPr lang="ar-SA" dirty="0"/>
          </a:p>
          <a:p>
            <a:pPr algn="l" rtl="0"/>
            <a:endParaRPr lang="ar-SA" dirty="0"/>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محتوى 2"/>
          <p:cNvSpPr>
            <a:spLocks noGrp="1" noEditPoints="1"/>
          </p:cNvSpPr>
          <p:nvPr>
            <p:ph idx="1"/>
          </p:nvPr>
        </p:nvSpPr>
        <p:spPr>
          <a:xfrm>
            <a:off x="251520" y="188640"/>
            <a:ext cx="7836024" cy="6336704"/>
          </a:xfrm>
        </p:spPr>
        <p:txBody>
          <a:bodyPr/>
          <a:lstStyle/>
          <a:p>
            <a:pPr algn="l" rtl="0">
              <a:buFont typeface="Wingdings" pitchFamily="2" charset="2" panose="05000000000000000000"/>
              <a:buChar char="q"/>
            </a:pPr>
            <a:r>
              <a:rPr lang="en-US" sz="2800" dirty="0" smtClean="0">
                <a:solidFill>
                  <a:srgbClr val="FF0000"/>
                </a:solidFill>
              </a:rPr>
              <a:t>mood of transmission</a:t>
            </a:r>
            <a:r>
              <a:rPr lang="en-US" sz="2400" dirty="0" smtClean="0"/>
              <a:t> </a:t>
            </a:r>
          </a:p>
          <a:p>
            <a:pPr algn="l" rtl="0">
              <a:buFont typeface="Wingdings" pitchFamily="2" charset="2" panose="05000000000000000000"/>
              <a:buChar char="q"/>
            </a:pPr>
            <a:r>
              <a:rPr lang="en-US" sz="2400" dirty="0" smtClean="0"/>
              <a:t>Human </a:t>
            </a:r>
            <a:r>
              <a:rPr lang="en-US" sz="2400" dirty="0"/>
              <a:t>infection </a:t>
            </a:r>
            <a:r>
              <a:rPr lang="en-US" sz="2400" b="1" dirty="0">
                <a:solidFill>
                  <a:srgbClr val="FF0000"/>
                </a:solidFill>
              </a:rPr>
              <a:t>does not occur</a:t>
            </a:r>
            <a:r>
              <a:rPr lang="en-US" sz="2400" dirty="0"/>
              <a:t> by the handling or ingestion of meat or viscera from infected </a:t>
            </a:r>
            <a:r>
              <a:rPr lang="en-US" sz="2400" dirty="0" smtClean="0"/>
              <a:t>sheep</a:t>
            </a:r>
            <a:r>
              <a:rPr lang="en-US" sz="2400" dirty="0"/>
              <a:t> </a:t>
            </a:r>
            <a:r>
              <a:rPr lang="en-US" sz="2400" dirty="0" smtClean="0"/>
              <a:t>!</a:t>
            </a:r>
          </a:p>
          <a:p>
            <a:pPr algn="l" rtl="0">
              <a:buFont typeface="Wingdings" pitchFamily="2" charset="2" panose="05000000000000000000"/>
              <a:buChar char="q"/>
            </a:pPr>
            <a:endParaRPr lang="en-US" sz="2400" dirty="0"/>
          </a:p>
          <a:p>
            <a:pPr algn="l" rtl="0">
              <a:buFont typeface="Wingdings" pitchFamily="2" charset="2" panose="05000000000000000000"/>
              <a:buChar char="q"/>
            </a:pPr>
            <a:r>
              <a:rPr lang="en-US" sz="2800" dirty="0" smtClean="0"/>
              <a:t> </a:t>
            </a:r>
            <a:r>
              <a:rPr lang="en-US" sz="2400" dirty="0" smtClean="0"/>
              <a:t>humans </a:t>
            </a:r>
            <a:r>
              <a:rPr lang="en-US" sz="2400" dirty="0"/>
              <a:t>are accidental intermediate hosts that become infected either </a:t>
            </a:r>
            <a:r>
              <a:rPr lang="en-US" sz="2400" dirty="0" smtClean="0"/>
              <a:t>by :</a:t>
            </a:r>
            <a:endParaRPr lang="en-US" sz="2400" dirty="0"/>
          </a:p>
          <a:p>
            <a:pPr algn="l" rtl="0">
              <a:buFont typeface="Wingdings" pitchFamily="2" charset="2" panose="05000000000000000000"/>
              <a:buChar char="ü"/>
            </a:pPr>
            <a:r>
              <a:rPr lang="en-US" sz="2800" dirty="0"/>
              <a:t> </a:t>
            </a:r>
            <a:r>
              <a:rPr lang="en-US" sz="2400" dirty="0"/>
              <a:t>direct contact with a dog contaminated with egg-bearing feces.</a:t>
            </a:r>
          </a:p>
          <a:p>
            <a:pPr algn="l" rtl="0">
              <a:buFont typeface="Wingdings" pitchFamily="2" charset="2" panose="05000000000000000000"/>
              <a:buChar char="ü"/>
            </a:pPr>
            <a:r>
              <a:rPr lang="en-US" sz="2400" dirty="0" smtClean="0"/>
              <a:t> by </a:t>
            </a:r>
            <a:r>
              <a:rPr lang="en-US" sz="2400" dirty="0"/>
              <a:t>ingesting water, food, or soil contaminated with such feces</a:t>
            </a:r>
            <a:r>
              <a:rPr lang="en-US" sz="2400" dirty="0" smtClean="0"/>
              <a:t>.</a:t>
            </a:r>
          </a:p>
          <a:p>
            <a:pPr algn="l" rtl="0">
              <a:buFont typeface="Wingdings" pitchFamily="2" charset="2" panose="05000000000000000000"/>
              <a:buChar char="ü"/>
            </a:pPr>
            <a:endParaRPr lang="en-US" sz="2400" dirty="0" smtClean="0"/>
          </a:p>
          <a:p>
            <a:pPr algn="l" rtl="0">
              <a:buFont typeface="Wingdings" pitchFamily="2" charset="2" panose="05000000000000000000"/>
              <a:buChar char="q"/>
            </a:pPr>
            <a:r>
              <a:rPr lang="en-US" sz="2400" dirty="0"/>
              <a:t>Direct transmission of </a:t>
            </a:r>
            <a:r>
              <a:rPr lang="en-US" sz="2400" dirty="0" err="1"/>
              <a:t>echinococcosis</a:t>
            </a:r>
            <a:r>
              <a:rPr lang="en-US" sz="2400" dirty="0"/>
              <a:t> from human to human </a:t>
            </a:r>
            <a:r>
              <a:rPr lang="en-US" sz="2400" b="1" dirty="0">
                <a:solidFill>
                  <a:srgbClr val="FF0000"/>
                </a:solidFill>
              </a:rPr>
              <a:t>does not </a:t>
            </a:r>
            <a:r>
              <a:rPr lang="en-US" sz="2400" b="1" dirty="0" smtClean="0">
                <a:solidFill>
                  <a:srgbClr val="FF0000"/>
                </a:solidFill>
              </a:rPr>
              <a:t>occur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noEditPoints="1"/>
          </p:cNvSpPr>
          <p:nvPr>
            <p:ph type="ftr" sz="quarter" idx="11"/>
          </p:nvPr>
        </p:nvSpPr>
        <p:spPr/>
        <p:txBody>
          <a:bodyPr/>
          <a:lstStyle/>
          <a:p>
            <a:pPr algn="ctr"/>
            <a:r>
              <a:rPr lang="en-US" dirty="0" err="1"/>
              <a:t>Dr.Mona</a:t>
            </a:r>
            <a:r>
              <a:rPr lang="en-US" dirty="0"/>
              <a:t> El </a:t>
            </a:r>
            <a:r>
              <a:rPr lang="en-US" dirty="0" err="1"/>
              <a:t>Sobky</a:t>
            </a:r>
            <a:endParaRPr lang="en-US" dirty="0"/>
          </a:p>
        </p:txBody>
      </p:sp>
      <p:sp>
        <p:nvSpPr>
          <p:cNvPr id="7" name="Slide Number Placeholder 5"/>
          <p:cNvSpPr>
            <a:spLocks noGrp="1" noEditPoints="1"/>
          </p:cNvSpPr>
          <p:nvPr>
            <p:ph type="sldNum" sz="quarter" idx="12"/>
          </p:nvPr>
        </p:nvSpPr>
        <p:spPr/>
        <p:txBody>
          <a:bodyPr/>
          <a:lstStyle/>
          <a:p>
            <a:fld id="{DB3592BF-225B-47B2-9E81-2DD48F638838}" type="slidenum">
              <a:rPr lang="ar-SA"/>
              <a:t>12</a:t>
            </a:fld>
            <a:endParaRPr lang="en-US"/>
          </a:p>
        </p:txBody>
      </p:sp>
      <p:sp>
        <p:nvSpPr>
          <p:cNvPr id="5" name="Rounded Rectangle 4"/>
          <p:cNvSpPr/>
          <p:nvPr/>
        </p:nvSpPr>
        <p:spPr>
          <a:xfrm>
            <a:off x="2357438" y="214313"/>
            <a:ext cx="4429125" cy="1000125"/>
          </a:xfrm>
          <a:prstGeom prst="roundRect">
            <a:avLst/>
          </a:prstGeom>
          <a:blipFill>
            <a:blip r:embed="rId1"/>
            <a:srcRect l="0" t="0" r="0" b="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600" b="1" dirty="0">
                <a:solidFill>
                  <a:srgbClr val="C00000"/>
                </a:solidFill>
                <a:latin typeface="Arial" pitchFamily="34" charset="0" panose="020B0604020202020204"/>
                <a:cs typeface="Arial" pitchFamily="34" charset="0" panose="020B0604020202020204"/>
              </a:rPr>
              <a:t>3-Hydatid cyst</a:t>
            </a:r>
            <a:endParaRPr lang="ar-EG" sz="3600" b="1" dirty="0">
              <a:solidFill>
                <a:srgbClr val="FF0000"/>
              </a:solidFill>
            </a:endParaRPr>
          </a:p>
        </p:txBody>
      </p:sp>
      <p:pic>
        <p:nvPicPr>
          <p:cNvPr id="2" name="Picture 1"/>
          <p:cNvPicPr>
            <a:picLocks noChangeAspect="1"/>
          </p:cNvPicPr>
          <p:nvPr/>
        </p:nvPicPr>
        <p:blipFill>
          <a:blip r:embed="rId2"/>
          <a:srcRect/>
          <a:stretch>
            <a:fillRect/>
          </a:stretch>
        </p:blipFill>
        <p:spPr>
          <a:xfrm>
            <a:off x="1311565" y="1494053"/>
            <a:ext cx="7498080" cy="4708093"/>
          </a:xfrm>
          <a:prstGeom prst="rect">
            <a:avLst/>
          </a:prstGeom>
        </p:spPr>
      </p:pic>
      <p:sp>
        <p:nvSpPr>
          <p:cNvPr id="4" name="Content Placeholder 3"/>
          <p:cNvSpPr>
            <a:spLocks noGrp="1" noEditPoints="1"/>
          </p:cNvSpPr>
          <p:nvPr>
            <p:ph idx="1"/>
          </p:nvPr>
        </p:nvSpPr>
        <p:spPr/>
        <p:txBody>
          <a:bodyPr/>
          <a:lstStyle/>
          <a:p>
            <a:endParaRPr lang="en-US" dirty="0"/>
          </a:p>
        </p:txBody>
      </p:sp>
    </p:spTree>
  </p:cSld>
  <p:clrMapOvr>
    <a:masterClrMapping/>
  </p:clrMapOvr>
  <p:transition spd="med">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07504" y="3501008"/>
            <a:ext cx="8856984" cy="3602181"/>
          </a:xfrm>
          <a:noFill/>
        </p:spPr>
        <p:txBody>
          <a:bodyPr>
            <a:normAutofit fontScale="90000"/>
          </a:bodyPr>
          <a:lstStyle/>
          <a:p>
            <a:r>
              <a:rPr lang="en-GB" sz="3100" cap="none" dirty="0" smtClean="0">
                <a:solidFill>
                  <a:schemeClr val="tx1"/>
                </a:solidFill>
              </a:rPr>
              <a:t>1-</a:t>
            </a:r>
            <a:r>
              <a:rPr lang="en-GB" sz="3100" b="1" cap="none" dirty="0" smtClean="0">
                <a:solidFill>
                  <a:schemeClr val="tx1"/>
                </a:solidFill>
              </a:rPr>
              <a:t> a thick wall that is consisted of three layer</a:t>
            </a:r>
            <a:endParaRPr lang="en-GB" sz="3100" cap="none" dirty="0" smtClean="0">
              <a:solidFill>
                <a:schemeClr val="tx1"/>
              </a:solidFill>
            </a:endParaRPr>
          </a:p>
          <a:p/>
          <a:p>
            <a:r>
              <a:rPr lang="en-GB" sz="3100" cap="none" dirty="0" smtClean="0">
                <a:solidFill>
                  <a:schemeClr val="tx1"/>
                </a:solidFill>
              </a:rPr>
              <a:t>a- </a:t>
            </a:r>
            <a:r>
              <a:rPr lang="en-GB" sz="3100" b="1" cap="none" dirty="0" smtClean="0">
                <a:solidFill>
                  <a:schemeClr val="tx2"/>
                </a:solidFill>
              </a:rPr>
              <a:t>adventitia</a:t>
            </a:r>
            <a:r>
              <a:rPr lang="en-GB" sz="3100" cap="none" dirty="0" smtClean="0">
                <a:solidFill>
                  <a:schemeClr val="tx2"/>
                </a:solidFill>
              </a:rPr>
              <a:t> (</a:t>
            </a:r>
            <a:r>
              <a:rPr lang="en-GB" sz="3100" cap="none" dirty="0" err="1" smtClean="0">
                <a:solidFill>
                  <a:schemeClr val="tx2"/>
                </a:solidFill>
              </a:rPr>
              <a:t>pericyst</a:t>
            </a:r>
            <a:r>
              <a:rPr lang="en-GB" sz="3100" cap="none" dirty="0" smtClean="0">
                <a:solidFill>
                  <a:schemeClr val="tx2"/>
                </a:solidFill>
              </a:rPr>
              <a:t>)</a:t>
            </a:r>
            <a:r>
              <a:rPr lang="en-GB" sz="3100" cap="none" dirty="0" smtClean="0">
                <a:solidFill>
                  <a:schemeClr val="tx1"/>
                </a:solidFill>
              </a:rPr>
              <a:t>:  host origin           granulation tissue represents the host immune response</a:t>
            </a:r>
          </a:p>
          <a:p/>
          <a:p>
            <a:r>
              <a:rPr lang="en-GB" sz="3100" b="1" cap="none" dirty="0" smtClean="0">
                <a:solidFill>
                  <a:schemeClr val="tx1"/>
                </a:solidFill>
              </a:rPr>
              <a:t>b-</a:t>
            </a:r>
            <a:r>
              <a:rPr lang="en-GB" sz="3100" b="1" cap="none" dirty="0" smtClean="0">
                <a:solidFill>
                  <a:schemeClr val="tx2"/>
                </a:solidFill>
              </a:rPr>
              <a:t>laminated membrane</a:t>
            </a:r>
            <a:r>
              <a:rPr lang="en-GB" sz="3100" cap="none" dirty="0" smtClean="0">
                <a:solidFill>
                  <a:schemeClr val="tx2"/>
                </a:solidFill>
              </a:rPr>
              <a:t> (</a:t>
            </a:r>
            <a:r>
              <a:rPr lang="en-GB" sz="3100" cap="none" dirty="0" err="1" smtClean="0">
                <a:solidFill>
                  <a:schemeClr val="tx2"/>
                </a:solidFill>
              </a:rPr>
              <a:t>ectocyst</a:t>
            </a:r>
            <a:r>
              <a:rPr lang="en-GB" sz="3100" cap="none" dirty="0" smtClean="0">
                <a:solidFill>
                  <a:schemeClr val="tx2"/>
                </a:solidFill>
              </a:rPr>
              <a:t>)</a:t>
            </a:r>
            <a:r>
              <a:rPr lang="en-GB" sz="3100" cap="none" dirty="0" smtClean="0">
                <a:solidFill>
                  <a:schemeClr val="tx1"/>
                </a:solidFill>
              </a:rPr>
              <a:t>: parasite origin.                                     </a:t>
            </a:r>
            <a:br>
              <a:rPr lang="ar-JO" sz="3100" cap="none" dirty="0" smtClean="0">
                <a:solidFill>
                  <a:schemeClr val="tx1"/>
                </a:solidFill>
              </a:rPr>
            </a:br>
            <a:r>
              <a:rPr lang="en-GB" sz="3100" cap="none" dirty="0" smtClean="0">
                <a:solidFill>
                  <a:schemeClr val="tx1"/>
                </a:solidFill>
              </a:rPr>
              <a:t>elastic </a:t>
            </a:r>
            <a:r>
              <a:rPr lang="en-GB" sz="3100" cap="none" dirty="0" err="1" smtClean="0">
                <a:solidFill>
                  <a:schemeClr val="tx1"/>
                </a:solidFill>
              </a:rPr>
              <a:t>fiberous</a:t>
            </a:r>
            <a:r>
              <a:rPr lang="en-GB" sz="3100" cap="none" dirty="0" smtClean="0">
                <a:solidFill>
                  <a:schemeClr val="tx1"/>
                </a:solidFill>
              </a:rPr>
              <a:t> white covering, easily separable from the adventitia. </a:t>
            </a:r>
          </a:p>
          <a:p/>
          <a:p>
            <a:r>
              <a:rPr lang="en-GB" dirty="0" smtClean="0"/>
              <a:t> </a:t>
            </a:r>
            <a:br>
              <a:rPr lang="en-GB" dirty="0"/>
            </a:br>
            <a:endParaRPr lang="ar-JO" dirty="0"/>
          </a:p>
        </p:txBody>
      </p:sp>
      <p:sp>
        <p:nvSpPr>
          <p:cNvPr id="3" name="عنصر نائب للتذييل 2"/>
          <p:cNvSpPr>
            <a:spLocks noGrp="1" noEditPoints="1"/>
          </p:cNvSpPr>
          <p:nvPr>
            <p:ph type="ftr" sz="quarter" idx="11"/>
          </p:nvPr>
        </p:nvSpPr>
        <p:spPr/>
        <p:txBody>
          <a:bodyPr/>
          <a:lstStyle/>
          <a:p>
            <a:r>
              <a:rPr lang="en-US"/>
              <a:t>Dr.Mona El Sobky</a:t>
            </a:r>
          </a:p>
        </p:txBody>
      </p:sp>
      <p:sp>
        <p:nvSpPr>
          <p:cNvPr id="4" name="عنصر نائب لرقم الشريحة 3"/>
          <p:cNvSpPr>
            <a:spLocks noGrp="1" noEditPoints="1"/>
          </p:cNvSpPr>
          <p:nvPr>
            <p:ph type="sldNum" sz="quarter" idx="12"/>
          </p:nvPr>
        </p:nvSpPr>
        <p:spPr/>
        <p:txBody>
          <a:bodyPr/>
          <a:lstStyle/>
          <a:p>
            <a:fld id="{F1A613E1-D5F5-443C-8BBD-95466D625F73}" type="slidenum">
              <a:rPr lang="ar-SA" smtClean="0"/>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07504" y="764704"/>
            <a:ext cx="8712968" cy="4295760"/>
          </a:xfrm>
        </p:spPr>
        <p:txBody>
          <a:bodyPr>
            <a:normAutofit/>
          </a:bodyPr>
          <a:lstStyle/>
          <a:p>
            <a:r>
              <a:rPr lang="en-GB" sz="3200" b="1" cap="none" dirty="0" smtClean="0">
                <a:solidFill>
                  <a:schemeClr val="tx1"/>
                </a:solidFill>
              </a:rPr>
              <a:t>c- </a:t>
            </a:r>
            <a:r>
              <a:rPr lang="en-GB" sz="3200" b="1" cap="none" dirty="0" smtClean="0">
                <a:solidFill>
                  <a:schemeClr val="tx2"/>
                </a:solidFill>
              </a:rPr>
              <a:t>germinal epithelium</a:t>
            </a:r>
            <a:r>
              <a:rPr lang="en-GB" sz="3200" cap="none" dirty="0" smtClean="0">
                <a:solidFill>
                  <a:schemeClr val="tx2"/>
                </a:solidFill>
              </a:rPr>
              <a:t> (</a:t>
            </a:r>
            <a:r>
              <a:rPr lang="en-GB" sz="3200" cap="none" dirty="0" err="1" smtClean="0">
                <a:solidFill>
                  <a:schemeClr val="tx1"/>
                </a:solidFill>
              </a:rPr>
              <a:t>endocyst</a:t>
            </a:r>
            <a:r>
              <a:rPr lang="en-GB" sz="3200" cap="none" dirty="0" smtClean="0">
                <a:solidFill>
                  <a:schemeClr val="tx1"/>
                </a:solidFill>
              </a:rPr>
              <a:t>): is a single layer of cells lining the inner aspects of the cyst and is the only living component</a:t>
            </a:r>
          </a:p>
          <a:p>
            <a:r>
              <a:rPr lang="en-GB" sz="3200" cap="none" dirty="0" smtClean="0">
                <a:solidFill>
                  <a:schemeClr val="tx1"/>
                </a:solidFill>
              </a:rPr>
              <a:t>       **</a:t>
            </a:r>
            <a:r>
              <a:rPr lang="en-GB" sz="3200" b="1" cap="none" dirty="0" smtClean="0">
                <a:solidFill>
                  <a:schemeClr val="tx2"/>
                </a:solidFill>
              </a:rPr>
              <a:t>responsible for formation</a:t>
            </a:r>
            <a:r>
              <a:rPr lang="en-GB" sz="3200" cap="none" dirty="0" smtClean="0">
                <a:solidFill>
                  <a:schemeClr val="tx2"/>
                </a:solidFill>
              </a:rPr>
              <a:t> </a:t>
            </a:r>
            <a:r>
              <a:rPr lang="en-GB" sz="3200" cap="none" dirty="0" smtClean="0">
                <a:solidFill>
                  <a:schemeClr val="tx1"/>
                </a:solidFill>
              </a:rPr>
              <a:t>of :</a:t>
            </a:r>
          </a:p>
          <a:p>
            <a:r>
              <a:rPr lang="en-GB" sz="3200" cap="none" dirty="0" smtClean="0">
                <a:solidFill>
                  <a:schemeClr val="tx1"/>
                </a:solidFill>
              </a:rPr>
              <a:t>the other layers </a:t>
            </a:r>
          </a:p>
          <a:p>
            <a:r>
              <a:rPr lang="en-GB" sz="3200" cap="none" dirty="0" smtClean="0">
                <a:solidFill>
                  <a:schemeClr val="tx1"/>
                </a:solidFill>
              </a:rPr>
              <a:t>the </a:t>
            </a:r>
            <a:r>
              <a:rPr lang="en-GB" sz="3200" cap="none" dirty="0" err="1" smtClean="0">
                <a:solidFill>
                  <a:schemeClr val="tx1"/>
                </a:solidFill>
              </a:rPr>
              <a:t>hydatid</a:t>
            </a:r>
            <a:r>
              <a:rPr lang="en-GB" sz="3200" cap="none" dirty="0" smtClean="0">
                <a:solidFill>
                  <a:schemeClr val="tx1"/>
                </a:solidFill>
              </a:rPr>
              <a:t> fluid </a:t>
            </a:r>
          </a:p>
          <a:p>
            <a:r>
              <a:rPr lang="en-GB" sz="3200" cap="none" dirty="0" smtClean="0">
                <a:solidFill>
                  <a:schemeClr val="tx1"/>
                </a:solidFill>
              </a:rPr>
              <a:t>brood capsules. </a:t>
            </a:r>
            <a:endParaRPr lang="en-US" sz="3200" cap="none"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323528" y="4725144"/>
            <a:ext cx="8424936" cy="1246150"/>
          </a:xfrm>
        </p:spPr>
        <p:txBody>
          <a:bodyPr>
            <a:noAutofit/>
          </a:bodyPr>
          <a:lstStyle/>
          <a:p/>
          <a:p>
            <a:r>
              <a:rPr lang="en-GB" sz="3200" cap="none" dirty="0" smtClean="0">
                <a:solidFill>
                  <a:schemeClr val="tx1"/>
                </a:solidFill>
              </a:rPr>
              <a:t>3-</a:t>
            </a:r>
            <a:r>
              <a:rPr lang="en-GB" sz="3200" b="1" cap="none" dirty="0" smtClean="0">
                <a:solidFill>
                  <a:schemeClr val="tx2"/>
                </a:solidFill>
              </a:rPr>
              <a:t>brood capsule</a:t>
            </a:r>
            <a:r>
              <a:rPr lang="en-GB" sz="3200" cap="none" dirty="0" smtClean="0">
                <a:solidFill>
                  <a:schemeClr val="tx1"/>
                </a:solidFill>
              </a:rPr>
              <a:t>: when laminated membranes may eventually disintegrate and the germinal layer encyst to form brood capsules.                                               </a:t>
            </a:r>
            <a:br>
              <a:rPr lang="en-GB" sz="3200" cap="none" dirty="0" smtClean="0">
                <a:solidFill>
                  <a:schemeClr val="tx1"/>
                </a:solidFill>
              </a:rPr>
            </a:br>
            <a:r>
              <a:rPr lang="en-GB" sz="3200" cap="none" dirty="0" smtClean="0">
                <a:solidFill>
                  <a:schemeClr val="tx1"/>
                </a:solidFill>
              </a:rPr>
              <a:t> some grow into daughter cysts containing multiple </a:t>
            </a:r>
            <a:r>
              <a:rPr lang="en-GB" sz="3200" cap="none" dirty="0" err="1" smtClean="0">
                <a:solidFill>
                  <a:schemeClr val="tx1"/>
                </a:solidFill>
              </a:rPr>
              <a:t>scoleces</a:t>
            </a:r>
            <a:r>
              <a:rPr lang="en-GB" sz="3200" cap="none" dirty="0" smtClean="0">
                <a:solidFill>
                  <a:schemeClr val="tx1"/>
                </a:solidFill>
              </a:rPr>
              <a:t>, which if lifted untreated may cause recurrence by forming secondary cysts when they rupture</a:t>
            </a:r>
            <a:endParaRPr lang="en-US" sz="3200" cap="none"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512" y="620688"/>
            <a:ext cx="8712968" cy="5895570"/>
          </a:xfrm>
        </p:spPr>
        <p:txBody>
          <a:bodyPr>
            <a:normAutofit fontScale="90000"/>
          </a:bodyPr>
          <a:lstStyle/>
          <a:p>
            <a:r>
              <a:rPr lang="en-GB" sz="3100" b="1" cap="none" dirty="0" smtClean="0">
                <a:solidFill>
                  <a:schemeClr val="tx1"/>
                </a:solidFill>
              </a:rPr>
              <a:t>4-</a:t>
            </a:r>
            <a:r>
              <a:rPr lang="en-GB" sz="3100" b="1" cap="none" dirty="0" smtClean="0">
                <a:solidFill>
                  <a:schemeClr val="tx2"/>
                </a:solidFill>
              </a:rPr>
              <a:t>hydatid fluid</a:t>
            </a:r>
            <a:r>
              <a:rPr lang="en-GB" sz="3100" b="1" cap="none" dirty="0" smtClean="0">
                <a:solidFill>
                  <a:schemeClr val="tx1"/>
                </a:solidFill>
              </a:rPr>
              <a:t>:</a:t>
            </a:r>
          </a:p>
          <a:p>
            <a:r>
              <a:rPr lang="en-GB" sz="3100" b="1" cap="none" dirty="0" smtClean="0">
                <a:solidFill>
                  <a:schemeClr val="tx1"/>
                </a:solidFill>
              </a:rPr>
              <a:t>clear, yellowish fluid with slightly acidic media.</a:t>
            </a:r>
          </a:p>
          <a:p/>
          <a:p>
            <a:r>
              <a:rPr lang="en-GB" sz="3100" b="1" cap="none" dirty="0" smtClean="0">
                <a:solidFill>
                  <a:schemeClr val="tx1"/>
                </a:solidFill>
              </a:rPr>
              <a:t>composed of many chemical substances such as sodium </a:t>
            </a:r>
            <a:r>
              <a:rPr lang="en-GB" sz="3100" b="1" cap="none" dirty="0" err="1" smtClean="0">
                <a:solidFill>
                  <a:schemeClr val="tx1"/>
                </a:solidFill>
              </a:rPr>
              <a:t>sulfate</a:t>
            </a:r>
            <a:r>
              <a:rPr lang="en-GB" sz="3100" b="1" cap="none" dirty="0" smtClean="0">
                <a:solidFill>
                  <a:schemeClr val="tx1"/>
                </a:solidFill>
              </a:rPr>
              <a:t> , sodium </a:t>
            </a:r>
            <a:r>
              <a:rPr lang="en-GB" sz="3100" b="1" cap="none" dirty="0" err="1" smtClean="0">
                <a:solidFill>
                  <a:schemeClr val="tx1"/>
                </a:solidFill>
              </a:rPr>
              <a:t>gluconate</a:t>
            </a:r>
            <a:r>
              <a:rPr lang="en-GB" sz="3100" b="1" cap="none" dirty="0" smtClean="0">
                <a:solidFill>
                  <a:schemeClr val="tx1"/>
                </a:solidFill>
              </a:rPr>
              <a:t>, succinate other nutritional components for the </a:t>
            </a:r>
            <a:r>
              <a:rPr lang="en-GB" sz="3100" b="1" cap="none" dirty="0" err="1" smtClean="0">
                <a:solidFill>
                  <a:schemeClr val="tx1"/>
                </a:solidFill>
              </a:rPr>
              <a:t>scolex</a:t>
            </a:r>
            <a:r>
              <a:rPr lang="en-GB" sz="3100" b="1" cap="none" dirty="0" smtClean="0">
                <a:solidFill>
                  <a:schemeClr val="tx1"/>
                </a:solidFill>
              </a:rPr>
              <a:t> . </a:t>
            </a:r>
          </a:p>
          <a:p/>
          <a:p>
            <a:r>
              <a:rPr lang="en-GB" sz="3100" b="1" cap="none" dirty="0" smtClean="0">
                <a:solidFill>
                  <a:schemeClr val="tx1"/>
                </a:solidFill>
              </a:rPr>
              <a:t>it is highly toxic and antigenic thus when the cyst rupture and the fluid leak out it may induce anaphylactic </a:t>
            </a:r>
            <a:r>
              <a:rPr lang="en-GB" sz="3600" b="1" cap="none" dirty="0" smtClean="0">
                <a:solidFill>
                  <a:schemeClr val="tx1"/>
                </a:solidFill>
              </a:rPr>
              <a:t>reaction.</a:t>
            </a:r>
            <a:br>
              <a:rPr lang="en-GB" b="1" cap="none" dirty="0" smtClean="0">
                <a:solidFill>
                  <a:schemeClr val="tx1"/>
                </a:solidFill>
              </a:rPr>
            </a:br>
            <a:endParaRPr lang="en-US" b="1" cap="none"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457200" y="1752600"/>
            <a:ext cx="8075240" cy="4373563"/>
          </a:xfrm>
        </p:spPr>
        <p:txBody>
          <a:bodyPr/>
          <a:lstStyle/>
          <a:p>
            <a:pPr algn="l"/>
            <a:r>
              <a:rPr lang="en-GB" sz="3600" b="1" dirty="0">
                <a:solidFill>
                  <a:schemeClr val="tx2"/>
                </a:solidFill>
              </a:rPr>
              <a:t>Hydatid sand</a:t>
            </a:r>
            <a:r>
              <a:rPr lang="en-GB" sz="3600" dirty="0"/>
              <a:t> </a:t>
            </a:r>
            <a:r>
              <a:rPr lang="en-US" sz="3600" dirty="0"/>
              <a:t>:</a:t>
            </a:r>
            <a:r>
              <a:rPr lang="en-GB" sz="3600" dirty="0"/>
              <a:t> formed when the brood capsules and daughter cyst break off and their contends of </a:t>
            </a:r>
            <a:r>
              <a:rPr lang="en-GB" sz="3600" dirty="0" err="1"/>
              <a:t>scolex</a:t>
            </a:r>
            <a:r>
              <a:rPr lang="en-GB" sz="3600" dirty="0"/>
              <a:t> deposit down at the primary cyst</a:t>
            </a:r>
            <a:r>
              <a:rPr lang="en-GB" dirty="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a:t>Organ involvement</a:t>
            </a:r>
          </a:p>
        </p:txBody>
      </p:sp>
      <p:sp>
        <p:nvSpPr>
          <p:cNvPr id="3" name="عنصر نائب للمحتوى 2"/>
          <p:cNvSpPr>
            <a:spLocks noGrp="1" noEditPoints="1"/>
          </p:cNvSpPr>
          <p:nvPr>
            <p:ph idx="1"/>
          </p:nvPr>
        </p:nvSpPr>
        <p:spPr/>
        <p:txBody>
          <a:bodyPr>
            <a:normAutofit/>
          </a:bodyPr>
          <a:lstStyle/>
          <a:p>
            <a:pPr algn="l" rtl="0"/>
            <a:r>
              <a:rPr lang="en-US" dirty="0"/>
              <a:t>Following ingestion of E. </a:t>
            </a:r>
            <a:r>
              <a:rPr lang="en-US" dirty="0" err="1"/>
              <a:t>granulosus</a:t>
            </a:r>
            <a:r>
              <a:rPr lang="en-US" dirty="0"/>
              <a:t> eggs, the cyst can be found in virtually any organ (primary </a:t>
            </a:r>
            <a:r>
              <a:rPr lang="en-US" dirty="0" err="1"/>
              <a:t>echinococcosis</a:t>
            </a:r>
            <a:r>
              <a:rPr lang="en-US" dirty="0"/>
              <a:t>). </a:t>
            </a:r>
          </a:p>
          <a:p>
            <a:pPr algn="l" rtl="0"/>
            <a:r>
              <a:rPr lang="en-US" dirty="0"/>
              <a:t> Secondary </a:t>
            </a:r>
            <a:r>
              <a:rPr lang="en-US" dirty="0" err="1"/>
              <a:t>echinococcosis</a:t>
            </a:r>
            <a:r>
              <a:rPr lang="en-US" dirty="0"/>
              <a:t> results from the spread of the </a:t>
            </a:r>
            <a:r>
              <a:rPr lang="en-US" dirty="0" err="1"/>
              <a:t>metacestodes</a:t>
            </a:r>
            <a:r>
              <a:rPr lang="en-US" dirty="0"/>
              <a:t> from the primary sites.</a:t>
            </a:r>
          </a:p>
          <a:p>
            <a:pPr algn="l" rtl="0"/>
            <a:r>
              <a:rPr lang="en-US" dirty="0"/>
              <a:t> The </a:t>
            </a:r>
            <a:r>
              <a:rPr lang="en-US" b="1" i="1" dirty="0">
                <a:solidFill>
                  <a:srgbClr val="FF0000"/>
                </a:solidFill>
              </a:rPr>
              <a:t>liver is the most common </a:t>
            </a:r>
            <a:r>
              <a:rPr lang="en-US" dirty="0"/>
              <a:t>site of cyst formation, followed by </a:t>
            </a:r>
            <a:r>
              <a:rPr lang="en-US" b="1" i="1" dirty="0">
                <a:solidFill>
                  <a:srgbClr val="FF0000"/>
                </a:solidFill>
              </a:rPr>
              <a:t>the lung in 10–30% </a:t>
            </a:r>
            <a:r>
              <a:rPr lang="en-US" dirty="0"/>
              <a:t>of cases and other sites (usually the spleen, kidney, orbit, heart, brain and bone) </a:t>
            </a:r>
            <a:r>
              <a:rPr lang="en-US" dirty="0">
                <a:solidFill>
                  <a:srgbClr val="FF0000"/>
                </a:solidFill>
              </a:rPr>
              <a:t>iny10% of cases </a:t>
            </a:r>
            <a:r>
              <a:rPr lang="en-US" dirty="0"/>
              <a:t>.</a:t>
            </a:r>
          </a:p>
          <a:p>
            <a:pPr algn="l" rtl="0"/>
            <a:r>
              <a:rPr lang="en-US" dirty="0"/>
              <a:t>  Pulmonary </a:t>
            </a:r>
            <a:r>
              <a:rPr lang="en-US" dirty="0" err="1"/>
              <a:t>hydatid</a:t>
            </a:r>
            <a:r>
              <a:rPr lang="en-US" dirty="0"/>
              <a:t> disease affects the </a:t>
            </a:r>
            <a:r>
              <a:rPr lang="en-US" dirty="0">
                <a:solidFill>
                  <a:srgbClr val="7030A0"/>
                </a:solidFill>
              </a:rPr>
              <a:t>right lung </a:t>
            </a:r>
            <a:r>
              <a:rPr lang="en-US" dirty="0"/>
              <a:t>in </a:t>
            </a:r>
            <a:r>
              <a:rPr lang="en-US" dirty="0">
                <a:solidFill>
                  <a:srgbClr val="7030A0"/>
                </a:solidFill>
              </a:rPr>
              <a:t>60% of cases</a:t>
            </a:r>
            <a:r>
              <a:rPr lang="en-US" dirty="0"/>
              <a:t>, </a:t>
            </a:r>
            <a:r>
              <a:rPr lang="en-US" dirty="0">
                <a:solidFill>
                  <a:schemeClr val="accent1">
                    <a:lumMod val="75000"/>
                  </a:schemeClr>
                </a:solidFill>
              </a:rPr>
              <a:t>30% exhibit multiple pulmonary cysts</a:t>
            </a:r>
            <a:r>
              <a:rPr lang="en-US" dirty="0"/>
              <a:t>, 20% bilateral cysts and 60% are located in the lower lobes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endParaRPr lang="en-US"/>
          </a:p>
        </p:txBody>
      </p:sp>
      <p:pic>
        <p:nvPicPr>
          <p:cNvPr id="6" name="Content Placeholder 5"/>
          <p:cNvPicPr>
            <a:picLocks noGrp="1" noChangeAspect="1"/>
          </p:cNvPicPr>
          <p:nvPr>
            <p:ph idx="1"/>
          </p:nvPr>
        </p:nvPicPr>
        <p:blipFill>
          <a:blip r:embed="rId1"/>
          <a:srcRect/>
          <a:stretch>
            <a:fillRect/>
          </a:stretch>
        </p:blipFill>
        <p:spPr>
          <a:xfrm>
            <a:off x="323528" y="0"/>
            <a:ext cx="7982343"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EditPoints="1" noChangeArrowheads="1"/>
          </p:cNvSpPr>
          <p:nvPr>
            <p:ph idx="1"/>
          </p:nvPr>
        </p:nvSpPr>
        <p:spPr>
          <a:xfrm>
            <a:off x="323528" y="1556792"/>
            <a:ext cx="8358188" cy="4618037"/>
          </a:xfrm>
        </p:spPr>
        <p:txBody>
          <a:bodyPr>
            <a:noAutofit/>
          </a:bodyPr>
          <a:lstStyle/>
          <a:p>
            <a:pPr algn="just" rtl="0" eaLnBrk="1" hangingPunct="1">
              <a:lnSpc>
                <a:spcPct val="200000"/>
              </a:lnSpc>
              <a:buClr>
                <a:srgbClr val="FF6600"/>
              </a:buClr>
              <a:buFont typeface="Wingdings" pitchFamily="2" charset="2" panose="05000000000000000000"/>
              <a:buChar char="Ø"/>
            </a:pPr>
            <a:r>
              <a:rPr lang="en-US" sz="3200" b="1" dirty="0">
                <a:latin typeface="Arial" pitchFamily="34" charset="0" panose="020B0604020202020204"/>
                <a:cs typeface="Arial" pitchFamily="34" charset="0" panose="020B0604020202020204"/>
              </a:rPr>
              <a:t>It is a parasitic infection of both humans and other mammals such as sheep, cattle and pigs with hydatid cyst, the larval stage of different </a:t>
            </a:r>
            <a:r>
              <a:rPr lang="en-US" sz="3200" b="1" i="1" dirty="0" err="1">
                <a:latin typeface="Arial" pitchFamily="34" charset="0" panose="020B0604020202020204"/>
                <a:cs typeface="Arial" pitchFamily="34" charset="0" panose="020B0604020202020204"/>
              </a:rPr>
              <a:t>Echinococcus</a:t>
            </a:r>
            <a:r>
              <a:rPr lang="en-US" sz="3200" b="1" dirty="0">
                <a:latin typeface="Arial" pitchFamily="34" charset="0" panose="020B0604020202020204"/>
                <a:cs typeface="Arial" pitchFamily="34" charset="0" panose="020B0604020202020204"/>
              </a:rPr>
              <a:t> species</a:t>
            </a:r>
            <a:r>
              <a:rPr lang="en-US" sz="3200" b="1" dirty="0">
                <a:solidFill>
                  <a:srgbClr val="003399"/>
                </a:solidFill>
                <a:latin typeface="Arial" pitchFamily="34" charset="0" panose="020B0604020202020204"/>
                <a:cs typeface="Arial" pitchFamily="34" charset="0" panose="020B0604020202020204"/>
              </a:rPr>
              <a:t>.</a:t>
            </a:r>
          </a:p>
        </p:txBody>
      </p:sp>
      <p:sp>
        <p:nvSpPr>
          <p:cNvPr id="6" name="Footer Placeholder 5"/>
          <p:cNvSpPr>
            <a:spLocks noGrp="1" noEditPoints="1"/>
          </p:cNvSpPr>
          <p:nvPr>
            <p:ph type="ftr" sz="quarter" idx="11"/>
          </p:nvPr>
        </p:nvSpPr>
        <p:spPr/>
        <p:txBody>
          <a:bodyPr/>
          <a:lstStyle/>
          <a:p>
            <a:pPr algn="ctr"/>
            <a:endParaRPr lang="en-US" dirty="0"/>
          </a:p>
        </p:txBody>
      </p:sp>
      <p:sp>
        <p:nvSpPr>
          <p:cNvPr id="7" name="Slide Number Placeholder 5"/>
          <p:cNvSpPr>
            <a:spLocks noGrp="1" noEditPoints="1"/>
          </p:cNvSpPr>
          <p:nvPr>
            <p:ph type="sldNum" sz="quarter" idx="12"/>
          </p:nvPr>
        </p:nvSpPr>
        <p:spPr/>
        <p:txBody>
          <a:bodyPr/>
          <a:lstStyle/>
          <a:p>
            <a:endParaRPr lang="en-US" dirty="0"/>
          </a:p>
        </p:txBody>
      </p:sp>
      <p:sp>
        <p:nvSpPr>
          <p:cNvPr id="5" name="Rounded Rectangle 4"/>
          <p:cNvSpPr/>
          <p:nvPr/>
        </p:nvSpPr>
        <p:spPr>
          <a:xfrm>
            <a:off x="585355" y="525895"/>
            <a:ext cx="2928938" cy="1102905"/>
          </a:xfrm>
          <a:prstGeom prst="roundRect">
            <a:avLst/>
          </a:prstGeom>
          <a:blipFill>
            <a:blip r:embed="rId1"/>
            <a:srcRect l="0" t="0" r="0" b="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FF0000"/>
                </a:solidFill>
                <a:latin typeface="Arial" pitchFamily="34" charset="0" panose="020B0604020202020204"/>
                <a:cs typeface="Arial" pitchFamily="34" charset="0" panose="020B0604020202020204"/>
              </a:rPr>
              <a:t>Definition</a:t>
            </a:r>
            <a:endParaRPr lang="ar-EG" sz="3200" b="1" dirty="0">
              <a:solidFill>
                <a:srgbClr val="FF0000"/>
              </a:solidFill>
              <a:latin typeface="Arial" pitchFamily="34" charset="0" panose="020B0604020202020204"/>
              <a:cs typeface="Arial" pitchFamily="34" charset="0" panose="020B0604020202020204"/>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a:t>Clinical features</a:t>
            </a:r>
          </a:p>
        </p:txBody>
      </p:sp>
      <p:sp>
        <p:nvSpPr>
          <p:cNvPr id="3" name="عنصر نائب للمحتوى 2"/>
          <p:cNvSpPr>
            <a:spLocks noGrp="1" noEditPoints="1"/>
          </p:cNvSpPr>
          <p:nvPr>
            <p:ph idx="1"/>
          </p:nvPr>
        </p:nvSpPr>
        <p:spPr/>
        <p:txBody>
          <a:bodyPr/>
          <a:lstStyle/>
          <a:p>
            <a:pPr algn="l" rtl="0"/>
            <a:r>
              <a:rPr lang="en-US" dirty="0"/>
              <a:t>Hydatid disease is seen in subjects of any age and sex, although it is more common in those aged </a:t>
            </a:r>
            <a:r>
              <a:rPr lang="en-US" dirty="0">
                <a:solidFill>
                  <a:srgbClr val="FF0000"/>
                </a:solidFill>
              </a:rPr>
              <a:t>20–40 yrs . </a:t>
            </a:r>
          </a:p>
          <a:p>
            <a:pPr algn="l" rtl="0"/>
            <a:r>
              <a:rPr lang="en-US" dirty="0"/>
              <a:t> Most </a:t>
            </a:r>
            <a:r>
              <a:rPr lang="en-US" dirty="0">
                <a:solidFill>
                  <a:srgbClr val="FF0000"/>
                </a:solidFill>
              </a:rPr>
              <a:t>intact lung </a:t>
            </a:r>
            <a:r>
              <a:rPr lang="en-US" dirty="0"/>
              <a:t>cysts are discovered </a:t>
            </a:r>
            <a:r>
              <a:rPr lang="en-US" dirty="0">
                <a:solidFill>
                  <a:srgbClr val="FF0000"/>
                </a:solidFill>
              </a:rPr>
              <a:t>incidentally on chest radiographs</a:t>
            </a:r>
            <a:r>
              <a:rPr lang="en-US" dirty="0"/>
              <a:t>. </a:t>
            </a:r>
          </a:p>
          <a:p>
            <a:pPr algn="l" rtl="0"/>
            <a:r>
              <a:rPr lang="en-US" dirty="0"/>
              <a:t> Small cysts may remain asymptomatic indefinitely, but cysts may </a:t>
            </a:r>
            <a:r>
              <a:rPr lang="en-US" dirty="0">
                <a:solidFill>
                  <a:srgbClr val="FF0000"/>
                </a:solidFill>
              </a:rPr>
              <a:t>enlarge to 20 cm in diameter and cause symptoms by compressing adjacent structures</a:t>
            </a:r>
            <a:r>
              <a:rPr lang="en-US"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152718"/>
            <a:ext cx="4618856" cy="1371600"/>
          </a:xfrm>
        </p:spPr>
        <p:txBody>
          <a:bodyPr/>
          <a:lstStyle/>
          <a:p>
            <a:endParaRPr lang="en-US" dirty="0"/>
          </a:p>
        </p:txBody>
      </p:sp>
      <p:sp>
        <p:nvSpPr>
          <p:cNvPr id="3" name="Content Placeholder 2"/>
          <p:cNvSpPr>
            <a:spLocks noGrp="1" noEditPoints="1"/>
          </p:cNvSpPr>
          <p:nvPr>
            <p:ph idx="1"/>
          </p:nvPr>
        </p:nvSpPr>
        <p:spPr>
          <a:xfrm>
            <a:off x="827584" y="476672"/>
            <a:ext cx="7498080" cy="5851236"/>
          </a:xfrm>
        </p:spPr>
        <p:txBody>
          <a:bodyPr>
            <a:normAutofit/>
          </a:bodyPr>
          <a:lstStyle/>
          <a:p>
            <a:pPr algn="ctr"/>
            <a:r>
              <a:rPr lang="en-GB" sz="4200" b="1" dirty="0">
                <a:solidFill>
                  <a:schemeClr val="accent3"/>
                </a:solidFill>
              </a:rPr>
              <a:t>Lung involvement</a:t>
            </a:r>
            <a:r>
              <a:rPr lang="en-GB" b="1" dirty="0"/>
              <a:t> </a:t>
            </a:r>
          </a:p>
          <a:p>
            <a:endParaRPr lang="en-GB" b="1" dirty="0"/>
          </a:p>
          <a:p>
            <a:pPr algn="l" rtl="0"/>
            <a:r>
              <a:rPr lang="en-GB" b="1" dirty="0"/>
              <a:t> The most common symptoms of pulmonary cystic </a:t>
            </a:r>
            <a:r>
              <a:rPr lang="en-GB" b="1" dirty="0" err="1"/>
              <a:t>echinococcosis</a:t>
            </a:r>
            <a:r>
              <a:rPr lang="en-GB" b="1" dirty="0"/>
              <a:t> (CE) described in the literature include cough (53 to 62 percent), chest pain (49 to 91 percent), </a:t>
            </a:r>
            <a:r>
              <a:rPr lang="en-GB" b="1" dirty="0" err="1"/>
              <a:t>dyspnea</a:t>
            </a:r>
            <a:r>
              <a:rPr lang="en-GB" b="1" dirty="0"/>
              <a:t> (10 to 70 percent), and </a:t>
            </a:r>
            <a:r>
              <a:rPr lang="en-GB" b="1" dirty="0" err="1"/>
              <a:t>hemoptysis</a:t>
            </a:r>
            <a:r>
              <a:rPr lang="en-GB" b="1" dirty="0"/>
              <a:t> (12 to 21 percent). Less frequent symptoms include malaise, nausea and vomiting, and thoracic deformations . The majority of children and adolescents with lung lesions are asymptomatic despite having lesions of impressive size, assumedly because of a weaker immune response and the relatively higher elasticity of the lung parenchyma relative to older patients.</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endParaRPr lang="en-US"/>
          </a:p>
        </p:txBody>
      </p:sp>
      <p:sp>
        <p:nvSpPr>
          <p:cNvPr id="3" name="عنصر نائب للمحتوى 2"/>
          <p:cNvSpPr>
            <a:spLocks noGrp="1" noEditPoints="1"/>
          </p:cNvSpPr>
          <p:nvPr>
            <p:ph idx="1"/>
          </p:nvPr>
        </p:nvSpPr>
        <p:spPr>
          <a:xfrm>
            <a:off x="457200" y="1752600"/>
            <a:ext cx="8291264" cy="4373563"/>
          </a:xfrm>
        </p:spPr>
        <p:txBody>
          <a:bodyPr>
            <a:normAutofit/>
          </a:bodyPr>
          <a:lstStyle/>
          <a:p>
            <a:pPr algn="l"/>
            <a:r>
              <a:rPr lang="en-US" dirty="0"/>
              <a:t> </a:t>
            </a:r>
            <a:r>
              <a:rPr lang="en-US" dirty="0" err="1">
                <a:solidFill>
                  <a:srgbClr val="FF0000"/>
                </a:solidFill>
              </a:rPr>
              <a:t>Mediastinal</a:t>
            </a:r>
            <a:r>
              <a:rPr lang="en-US" dirty="0">
                <a:solidFill>
                  <a:srgbClr val="FF0000"/>
                </a:solidFill>
              </a:rPr>
              <a:t> cysts </a:t>
            </a:r>
            <a:r>
              <a:rPr lang="en-US" dirty="0"/>
              <a:t>may erode into adjacent structures </a:t>
            </a:r>
            <a:r>
              <a:rPr lang="en-US" dirty="0">
                <a:solidFill>
                  <a:srgbClr val="FF0000"/>
                </a:solidFill>
              </a:rPr>
              <a:t>causing bone pain </a:t>
            </a:r>
            <a:r>
              <a:rPr lang="en-US" dirty="0"/>
              <a:t>or </a:t>
            </a:r>
            <a:r>
              <a:rPr lang="en-US" dirty="0">
                <a:solidFill>
                  <a:srgbClr val="FF0000"/>
                </a:solidFill>
              </a:rPr>
              <a:t>airflow limitation</a:t>
            </a:r>
            <a:r>
              <a:rPr lang="en-US" dirty="0"/>
              <a:t>.</a:t>
            </a:r>
          </a:p>
          <a:p>
            <a:pPr algn="l"/>
            <a:r>
              <a:rPr lang="en-US" dirty="0"/>
              <a:t> Symptomatic </a:t>
            </a:r>
            <a:r>
              <a:rPr lang="en-US" dirty="0" err="1"/>
              <a:t>hydatid</a:t>
            </a:r>
            <a:r>
              <a:rPr lang="en-US" dirty="0"/>
              <a:t> disease of the lung, however, more often follows rupture of the cyst. The cyst may rupture spontaneously or as a result of trauma </a:t>
            </a:r>
            <a:r>
              <a:rPr lang="en-US" dirty="0">
                <a:solidFill>
                  <a:srgbClr val="FF0000"/>
                </a:solidFill>
              </a:rPr>
              <a:t>or secondary infection</a:t>
            </a:r>
            <a:r>
              <a:rPr lang="en-US" dirty="0"/>
              <a:t>.</a:t>
            </a:r>
          </a:p>
          <a:p>
            <a:pPr algn="l"/>
            <a:r>
              <a:rPr lang="en-US" dirty="0"/>
              <a:t>  Rupture may be associated with the sudden onset of </a:t>
            </a:r>
            <a:r>
              <a:rPr lang="en-US" dirty="0">
                <a:solidFill>
                  <a:srgbClr val="FF0000"/>
                </a:solidFill>
              </a:rPr>
              <a:t>cough and fever</a:t>
            </a:r>
            <a:r>
              <a:rPr lang="en-US" dirty="0"/>
              <a:t>. If the contents of the cyst are expelled into the airway, expectoration of a clear salty or peppery tasting fluid containing fragments of </a:t>
            </a:r>
            <a:r>
              <a:rPr lang="en-US" dirty="0" err="1"/>
              <a:t>hydatid</a:t>
            </a:r>
            <a:r>
              <a:rPr lang="en-US" dirty="0"/>
              <a:t> membrane and </a:t>
            </a:r>
            <a:r>
              <a:rPr lang="en-US" dirty="0" err="1"/>
              <a:t>scolices</a:t>
            </a:r>
            <a:r>
              <a:rPr lang="en-US" dirty="0"/>
              <a:t> may occur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endParaRPr lang="en-US"/>
          </a:p>
        </p:txBody>
      </p:sp>
      <p:sp>
        <p:nvSpPr>
          <p:cNvPr id="3" name="عنصر نائب للمحتوى 2"/>
          <p:cNvSpPr>
            <a:spLocks noGrp="1" noEditPoints="1"/>
          </p:cNvSpPr>
          <p:nvPr>
            <p:ph idx="1"/>
          </p:nvPr>
        </p:nvSpPr>
        <p:spPr>
          <a:xfrm>
            <a:off x="457200" y="1752600"/>
            <a:ext cx="8219256" cy="4373563"/>
          </a:xfrm>
        </p:spPr>
        <p:txBody>
          <a:bodyPr>
            <a:normAutofit/>
          </a:bodyPr>
          <a:lstStyle/>
          <a:p>
            <a:pPr algn="l" rtl="0"/>
            <a:r>
              <a:rPr lang="en-US" dirty="0"/>
              <a:t>Release of antigenic material and secondary immunological reactions that develop following cyst rupture. </a:t>
            </a:r>
            <a:r>
              <a:rPr lang="en-US" dirty="0">
                <a:solidFill>
                  <a:srgbClr val="FF0000"/>
                </a:solidFill>
              </a:rPr>
              <a:t>Fever and acute hypersensitivity reactions </a:t>
            </a:r>
            <a:r>
              <a:rPr lang="en-US" dirty="0"/>
              <a:t>ranging from </a:t>
            </a:r>
            <a:r>
              <a:rPr lang="en-US" dirty="0" err="1">
                <a:solidFill>
                  <a:srgbClr val="FF0000"/>
                </a:solidFill>
              </a:rPr>
              <a:t>urticaria</a:t>
            </a:r>
            <a:r>
              <a:rPr lang="en-US" dirty="0">
                <a:solidFill>
                  <a:srgbClr val="FF0000"/>
                </a:solidFill>
              </a:rPr>
              <a:t> and wheezing to life-threatening anaphylaxis.</a:t>
            </a:r>
          </a:p>
          <a:p>
            <a:pPr algn="l" rtl="0"/>
            <a:r>
              <a:rPr lang="en-US" dirty="0"/>
              <a:t> Other potential clinical effects of </a:t>
            </a:r>
            <a:r>
              <a:rPr lang="en-US" dirty="0" err="1"/>
              <a:t>hydatid</a:t>
            </a:r>
            <a:r>
              <a:rPr lang="en-US" dirty="0"/>
              <a:t> infection include </a:t>
            </a:r>
            <a:r>
              <a:rPr lang="en-US" dirty="0">
                <a:solidFill>
                  <a:srgbClr val="FF0000"/>
                </a:solidFill>
              </a:rPr>
              <a:t>immune complex-mediated disease</a:t>
            </a:r>
            <a:r>
              <a:rPr lang="en-US" dirty="0"/>
              <a:t>, </a:t>
            </a:r>
            <a:r>
              <a:rPr lang="en-US" dirty="0" err="1"/>
              <a:t>gl</a:t>
            </a:r>
            <a:r>
              <a:rPr lang="en-US" dirty="0" err="1">
                <a:solidFill>
                  <a:srgbClr val="FF0000"/>
                </a:solidFill>
              </a:rPr>
              <a:t>omerulonephritis</a:t>
            </a:r>
            <a:r>
              <a:rPr lang="en-US" dirty="0">
                <a:solidFill>
                  <a:srgbClr val="FF0000"/>
                </a:solidFill>
              </a:rPr>
              <a:t> </a:t>
            </a:r>
            <a:r>
              <a:rPr lang="en-US" dirty="0"/>
              <a:t>leading </a:t>
            </a:r>
            <a:r>
              <a:rPr lang="en-US" dirty="0">
                <a:solidFill>
                  <a:srgbClr val="FF0000"/>
                </a:solidFill>
              </a:rPr>
              <a:t>to </a:t>
            </a:r>
            <a:r>
              <a:rPr lang="en-US" dirty="0" err="1">
                <a:solidFill>
                  <a:srgbClr val="FF0000"/>
                </a:solidFill>
              </a:rPr>
              <a:t>nephrotic</a:t>
            </a:r>
            <a:r>
              <a:rPr lang="en-US" dirty="0">
                <a:solidFill>
                  <a:srgbClr val="FF0000"/>
                </a:solidFill>
              </a:rPr>
              <a:t> syndrome</a:t>
            </a:r>
            <a:r>
              <a:rPr lang="en-US" dirty="0"/>
              <a:t>, and </a:t>
            </a:r>
            <a:r>
              <a:rPr lang="en-US" dirty="0">
                <a:solidFill>
                  <a:srgbClr val="FF0000"/>
                </a:solidFill>
              </a:rPr>
              <a:t>secondary </a:t>
            </a:r>
            <a:r>
              <a:rPr lang="en-US" dirty="0" err="1">
                <a:solidFill>
                  <a:srgbClr val="FF0000"/>
                </a:solidFill>
              </a:rPr>
              <a:t>amyloidosis</a:t>
            </a:r>
            <a:r>
              <a:rPr lang="en-US" dirty="0">
                <a:solidFill>
                  <a:srgbClr val="FF0000"/>
                </a:solidFill>
              </a:rPr>
              <a:t> </a:t>
            </a:r>
            <a:r>
              <a:rPr lang="en-US" dirty="0"/>
              <a:t>. </a:t>
            </a:r>
          </a:p>
          <a:p>
            <a:pPr algn="l" rtl="0"/>
            <a:r>
              <a:rPr lang="en-US" dirty="0"/>
              <a:t>Hydatid disease is a </a:t>
            </a:r>
            <a:r>
              <a:rPr lang="en-US" dirty="0">
                <a:solidFill>
                  <a:srgbClr val="FF0000"/>
                </a:solidFill>
              </a:rPr>
              <a:t>rare</a:t>
            </a:r>
            <a:r>
              <a:rPr lang="en-US" dirty="0"/>
              <a:t> cause </a:t>
            </a:r>
            <a:r>
              <a:rPr lang="en-US" dirty="0">
                <a:solidFill>
                  <a:srgbClr val="FF0000"/>
                </a:solidFill>
              </a:rPr>
              <a:t>of recurrent acute pulmonary embolism.</a:t>
            </a:r>
            <a:r>
              <a:rPr lang="en-US" dirty="0"/>
              <a:t> This complication may develop after invasion of the cardiovascular system or direct invasion of the inferior vena cava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2276872"/>
            <a:ext cx="8208912" cy="1785104"/>
          </a:xfrm>
          <a:prstGeom prst="rect">
            <a:avLst/>
          </a:prstGeom>
          <a:noFill/>
        </p:spPr>
        <p:txBody>
          <a:bodyPr wrap="square" rtlCol="1">
            <a:spAutoFit/>
          </a:bodyPr>
          <a:lstStyle/>
          <a:p>
            <a:r>
              <a:rPr lang="en-US" sz="11000" b="1" dirty="0" smtClean="0">
                <a:solidFill>
                  <a:schemeClr val="tx2">
                    <a:lumMod val="75000"/>
                  </a:schemeClr>
                </a:solidFill>
                <a:effectLst>
                  <a:innerShdw blurRad="63500" dist="50800" dir="8100000">
                    <a:prstClr val="black">
                      <a:alpha val="50000"/>
                    </a:prstClr>
                  </a:innerShdw>
                </a:effectLst>
                <a:latin typeface="Copperplate Gothic Bold" pitchFamily="34" charset="0"/>
              </a:rPr>
              <a:t>Diagnosis </a:t>
            </a:r>
            <a:endParaRPr lang="ar-JO" sz="11000" b="1" dirty="0">
              <a:solidFill>
                <a:schemeClr val="tx2">
                  <a:lumMod val="75000"/>
                </a:schemeClr>
              </a:solidFill>
              <a:effectLst>
                <a:innerShdw blurRad="63500" dist="50800" dir="8100000">
                  <a:prstClr val="black">
                    <a:alpha val="50000"/>
                  </a:prstClr>
                </a:innerShdw>
              </a:effectLst>
              <a:latin typeface="Copperplate Gothic Bol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55576" y="1152208"/>
            <a:ext cx="7416824" cy="4708981"/>
          </a:xfrm>
          <a:prstGeom prst="rect">
            <a:avLst/>
          </a:prstGeom>
          <a:noFill/>
        </p:spPr>
        <p:txBody>
          <a:bodyPr wrap="square" rtlCol="1">
            <a:spAutoFit/>
          </a:bodyPr>
          <a:lstStyle/>
          <a:p>
            <a:pPr marL="571500" indent="-571500" algn="l" rtl="0">
              <a:buFont typeface="Wingdings" pitchFamily="2" charset="2" panose="05000000000000000000"/>
              <a:buChar char="ü"/>
            </a:pPr>
            <a:r>
              <a:rPr lang="en-US" sz="4400" dirty="0" smtClean="0">
                <a:solidFill>
                  <a:schemeClr val="tx2">
                    <a:lumMod val="75000"/>
                  </a:schemeClr>
                </a:solidFill>
              </a:rPr>
              <a:t>Take a history</a:t>
            </a:r>
          </a:p>
          <a:p>
            <a:pPr marL="571500" indent="-571500" algn="l" rtl="0">
              <a:buFont typeface="Wingdings" pitchFamily="2" charset="2" panose="05000000000000000000"/>
              <a:buChar char="ü"/>
            </a:pPr>
            <a:r>
              <a:rPr lang="en-US" sz="4400" dirty="0" smtClean="0">
                <a:solidFill>
                  <a:schemeClr val="tx2">
                    <a:lumMod val="75000"/>
                  </a:schemeClr>
                </a:solidFill>
              </a:rPr>
              <a:t>Do an examination</a:t>
            </a:r>
          </a:p>
          <a:p>
            <a:pPr marL="571500" indent="-571500" algn="l" rtl="0">
              <a:buFont typeface="Wingdings" pitchFamily="2" charset="2" panose="05000000000000000000"/>
              <a:buChar char="ü"/>
            </a:pPr>
            <a:r>
              <a:rPr lang="en-US" sz="4400" dirty="0" smtClean="0">
                <a:solidFill>
                  <a:schemeClr val="tx2">
                    <a:lumMod val="75000"/>
                  </a:schemeClr>
                </a:solidFill>
              </a:rPr>
              <a:t>Investigations</a:t>
            </a:r>
          </a:p>
          <a:p>
            <a:pPr marL="898525" indent="-365125" algn="l" rtl="0">
              <a:buFont typeface="Wingdings" pitchFamily="2" charset="2" panose="05000000000000000000"/>
              <a:buChar char="§"/>
            </a:pPr>
            <a:r>
              <a:rPr lang="en-US" sz="4400" dirty="0" smtClean="0">
                <a:solidFill>
                  <a:schemeClr val="tx2">
                    <a:lumMod val="75000"/>
                  </a:schemeClr>
                </a:solidFill>
              </a:rPr>
              <a:t>Laboratory Studies</a:t>
            </a:r>
          </a:p>
          <a:p>
            <a:pPr marL="898525" indent="-365125" algn="l" rtl="0">
              <a:buFont typeface="Wingdings" pitchFamily="2" charset="2" panose="05000000000000000000"/>
              <a:buChar char="§"/>
            </a:pPr>
            <a:r>
              <a:rPr lang="en-US" sz="4400" dirty="0" smtClean="0">
                <a:solidFill>
                  <a:schemeClr val="tx2">
                    <a:lumMod val="75000"/>
                  </a:schemeClr>
                </a:solidFill>
              </a:rPr>
              <a:t>Imaging</a:t>
            </a:r>
          </a:p>
          <a:p>
            <a:pPr algn="l" rtl="0"/>
            <a:endParaRPr lang="en-US" sz="4400" dirty="0" smtClean="0"/>
          </a:p>
          <a:p>
            <a:endParaRPr lang="en-US" dirty="0" smtClean="0"/>
          </a:p>
          <a:p>
            <a:endParaRPr lang="ar-J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8046" y="260648"/>
            <a:ext cx="4782078" cy="707886"/>
          </a:xfrm>
          <a:prstGeom prst="rect">
            <a:avLst/>
          </a:prstGeom>
        </p:spPr>
        <p:txBody>
          <a:bodyPr wrap="none">
            <a:spAutoFit/>
          </a:bodyPr>
          <a:lstStyle/>
          <a:p>
            <a:pPr marL="571500" indent="-571500" algn="l" rtl="0">
              <a:buFont typeface="Wingdings" pitchFamily="2" charset="2" panose="05000000000000000000"/>
              <a:buChar char="v"/>
            </a:pPr>
            <a:r>
              <a:rPr lang="en-US" sz="4000" b="1" dirty="0" smtClean="0">
                <a:solidFill>
                  <a:srgbClr val="FF0000"/>
                </a:solidFill>
              </a:rPr>
              <a:t>Laboratory tests</a:t>
            </a:r>
          </a:p>
        </p:txBody>
      </p:sp>
      <p:sp>
        <p:nvSpPr>
          <p:cNvPr id="3" name="مربع نص 2"/>
          <p:cNvSpPr txBox="1"/>
          <p:nvPr/>
        </p:nvSpPr>
        <p:spPr>
          <a:xfrm>
            <a:off x="0" y="1700808"/>
            <a:ext cx="8820472" cy="5016758"/>
          </a:xfrm>
          <a:prstGeom prst="rect">
            <a:avLst/>
          </a:prstGeom>
          <a:noFill/>
        </p:spPr>
        <p:txBody>
          <a:bodyPr wrap="square" rtlCol="1">
            <a:spAutoFit/>
          </a:bodyPr>
          <a:lstStyle/>
          <a:p>
            <a:pPr marL="639763" indent="-457200" algn="l" rtl="0">
              <a:buFont typeface="Wingdings" pitchFamily="2" charset="2" panose="05000000000000000000"/>
              <a:buChar char="Ø"/>
            </a:pPr>
            <a:r>
              <a:rPr lang="en-US" sz="3200" dirty="0" smtClean="0">
                <a:solidFill>
                  <a:schemeClr val="tx2">
                    <a:lumMod val="50000"/>
                  </a:schemeClr>
                </a:solidFill>
              </a:rPr>
              <a:t>There are </a:t>
            </a:r>
            <a:r>
              <a:rPr lang="en-US" sz="3200" b="1" dirty="0" smtClean="0">
                <a:solidFill>
                  <a:schemeClr val="tx2">
                    <a:lumMod val="50000"/>
                  </a:schemeClr>
                </a:solidFill>
              </a:rPr>
              <a:t>no</a:t>
            </a:r>
            <a:r>
              <a:rPr lang="en-US" sz="3200" dirty="0" smtClean="0">
                <a:solidFill>
                  <a:schemeClr val="tx2">
                    <a:lumMod val="50000"/>
                  </a:schemeClr>
                </a:solidFill>
              </a:rPr>
              <a:t> routine blood workups that may be used specifically for CE.</a:t>
            </a:r>
          </a:p>
          <a:p>
            <a:pPr marL="549275" indent="-457200" algn="l" rtl="0">
              <a:buFont typeface="Wingdings" pitchFamily="2" charset="2" panose="05000000000000000000"/>
              <a:buChar char="Ø"/>
            </a:pPr>
            <a:endParaRPr lang="en-US" sz="3200" dirty="0">
              <a:solidFill>
                <a:schemeClr val="tx2">
                  <a:lumMod val="50000"/>
                </a:schemeClr>
              </a:solidFill>
            </a:endParaRPr>
          </a:p>
          <a:p>
            <a:pPr marL="639763" indent="-457200" algn="l" rtl="0">
              <a:buFont typeface="Wingdings" pitchFamily="2" charset="2" panose="05000000000000000000"/>
              <a:buChar char="Ø"/>
            </a:pPr>
            <a:r>
              <a:rPr lang="en-US" sz="3200" dirty="0" smtClean="0">
                <a:solidFill>
                  <a:schemeClr val="tx2">
                    <a:lumMod val="50000"/>
                  </a:schemeClr>
                </a:solidFill>
              </a:rPr>
              <a:t>Serologic diagnostic methods are used to </a:t>
            </a:r>
            <a:r>
              <a:rPr lang="en-US" sz="3200" b="1" dirty="0" smtClean="0">
                <a:solidFill>
                  <a:schemeClr val="tx2">
                    <a:lumMod val="50000"/>
                  </a:schemeClr>
                </a:solidFill>
              </a:rPr>
              <a:t>support</a:t>
            </a:r>
            <a:r>
              <a:rPr lang="en-US" sz="3200" dirty="0" smtClean="0">
                <a:solidFill>
                  <a:schemeClr val="tx2">
                    <a:lumMod val="50000"/>
                  </a:schemeClr>
                </a:solidFill>
              </a:rPr>
              <a:t> the radiological diagnosis and for </a:t>
            </a:r>
            <a:r>
              <a:rPr lang="en-US" sz="3200" b="1" dirty="0" smtClean="0">
                <a:solidFill>
                  <a:schemeClr val="tx2">
                    <a:lumMod val="50000"/>
                  </a:schemeClr>
                </a:solidFill>
              </a:rPr>
              <a:t>follow-up</a:t>
            </a:r>
            <a:r>
              <a:rPr lang="en-US" sz="3200" dirty="0" smtClean="0">
                <a:solidFill>
                  <a:schemeClr val="tx2">
                    <a:lumMod val="50000"/>
                  </a:schemeClr>
                </a:solidFill>
              </a:rPr>
              <a:t> assessment.</a:t>
            </a:r>
          </a:p>
          <a:p>
            <a:pPr marL="549275" indent="-457200" algn="l" rtl="0">
              <a:buFont typeface="Wingdings" pitchFamily="2" charset="2" panose="05000000000000000000"/>
              <a:buChar char="Ø"/>
            </a:pPr>
            <a:endParaRPr lang="en-US" sz="3200" dirty="0">
              <a:solidFill>
                <a:schemeClr val="tx2">
                  <a:lumMod val="50000"/>
                </a:schemeClr>
              </a:solidFill>
            </a:endParaRPr>
          </a:p>
          <a:p>
            <a:pPr marL="731838" indent="-457200" algn="l" rtl="0">
              <a:buFont typeface="Wingdings" pitchFamily="2" charset="2" panose="05000000000000000000"/>
              <a:buChar char="Ø"/>
            </a:pPr>
            <a:r>
              <a:rPr lang="en-US" sz="3200" dirty="0" smtClean="0">
                <a:solidFill>
                  <a:schemeClr val="tx2">
                    <a:lumMod val="50000"/>
                  </a:schemeClr>
                </a:solidFill>
              </a:rPr>
              <a:t>A negative serological test </a:t>
            </a:r>
            <a:r>
              <a:rPr lang="en-US" sz="3200" b="1" dirty="0" smtClean="0">
                <a:solidFill>
                  <a:schemeClr val="tx2">
                    <a:lumMod val="50000"/>
                  </a:schemeClr>
                </a:solidFill>
              </a:rPr>
              <a:t>does not role out </a:t>
            </a:r>
            <a:r>
              <a:rPr lang="en-US" sz="3200" dirty="0" err="1" smtClean="0">
                <a:solidFill>
                  <a:schemeClr val="tx2">
                    <a:lumMod val="50000"/>
                  </a:schemeClr>
                </a:solidFill>
              </a:rPr>
              <a:t>echinococcosis</a:t>
            </a:r>
            <a:r>
              <a:rPr lang="en-US" sz="3200" dirty="0" smtClean="0">
                <a:solidFill>
                  <a:schemeClr val="tx2">
                    <a:lumMod val="50000"/>
                  </a:schemeClr>
                </a:solidFill>
              </a:rPr>
              <a:t>.</a:t>
            </a:r>
          </a:p>
          <a:p>
            <a:pPr marL="549275" indent="-457200" algn="l" rtl="0">
              <a:buFont typeface="Wingdings" pitchFamily="2" charset="2" panose="05000000000000000000"/>
              <a:buChar char="Ø"/>
            </a:pPr>
            <a:endParaRPr lang="ar-JO" sz="32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28368"/>
            <a:ext cx="8208912" cy="4832092"/>
          </a:xfrm>
          <a:prstGeom prst="rect">
            <a:avLst/>
          </a:prstGeom>
        </p:spPr>
        <p:txBody>
          <a:bodyPr wrap="square">
            <a:spAutoFit/>
          </a:bodyPr>
          <a:lstStyle/>
          <a:p>
            <a:pPr marL="457200" indent="-457200" algn="l" rtl="0">
              <a:buFont typeface="Wingdings" pitchFamily="2" charset="2" panose="05000000000000000000"/>
              <a:buChar char="Ø"/>
            </a:pPr>
            <a:r>
              <a:rPr lang="en-US" sz="2800" b="1" dirty="0" smtClean="0">
                <a:solidFill>
                  <a:srgbClr val="FF0000"/>
                </a:solidFill>
              </a:rPr>
              <a:t>Laboratory investigations:</a:t>
            </a:r>
          </a:p>
          <a:p>
            <a:pPr indent="182563" algn="l" rtl="0"/>
            <a:r>
              <a:rPr lang="en-US" sz="2800" dirty="0" smtClean="0">
                <a:solidFill>
                  <a:schemeClr val="tx2">
                    <a:lumMod val="50000"/>
                  </a:schemeClr>
                </a:solidFill>
              </a:rPr>
              <a:t>- mild eosinophilia</a:t>
            </a:r>
          </a:p>
          <a:p>
            <a:pPr indent="182563" algn="l" rtl="0"/>
            <a:r>
              <a:rPr lang="en-US" sz="2800" dirty="0" smtClean="0">
                <a:solidFill>
                  <a:schemeClr val="tx2">
                    <a:lumMod val="50000"/>
                  </a:schemeClr>
                </a:solidFill>
              </a:rPr>
              <a:t>- Leukocytosis</a:t>
            </a:r>
          </a:p>
          <a:p>
            <a:pPr indent="182563" algn="l" rtl="0"/>
            <a:r>
              <a:rPr lang="en-US" sz="2800" dirty="0" smtClean="0">
                <a:solidFill>
                  <a:schemeClr val="tx2">
                    <a:lumMod val="50000"/>
                  </a:schemeClr>
                </a:solidFill>
              </a:rPr>
              <a:t>- increased erythrocyte sedimentation rate (ESR)</a:t>
            </a:r>
          </a:p>
          <a:p>
            <a:pPr indent="182563" algn="l" rtl="0"/>
            <a:endParaRPr lang="en-US" sz="2800" dirty="0" smtClean="0">
              <a:solidFill>
                <a:schemeClr val="tx2">
                  <a:lumMod val="50000"/>
                </a:schemeClr>
              </a:solidFill>
            </a:endParaRPr>
          </a:p>
          <a:p>
            <a:pPr marL="457200" indent="-457200" algn="l" rtl="0">
              <a:buFont typeface="Wingdings" pitchFamily="2" charset="2" panose="05000000000000000000"/>
              <a:buChar char="Ø"/>
            </a:pPr>
            <a:r>
              <a:rPr lang="en-US" sz="2800" b="1" dirty="0" smtClean="0">
                <a:solidFill>
                  <a:srgbClr val="FF0000"/>
                </a:solidFill>
              </a:rPr>
              <a:t>Serology :</a:t>
            </a:r>
          </a:p>
          <a:p>
            <a:pPr marL="182563" algn="l" rtl="0"/>
            <a:r>
              <a:rPr lang="en-US" sz="2800" dirty="0" smtClean="0">
                <a:solidFill>
                  <a:schemeClr val="tx2">
                    <a:lumMod val="50000"/>
                  </a:schemeClr>
                </a:solidFill>
              </a:rPr>
              <a:t>The indirect </a:t>
            </a:r>
            <a:r>
              <a:rPr lang="en-US" sz="2800" dirty="0" err="1" smtClean="0">
                <a:solidFill>
                  <a:schemeClr val="tx2">
                    <a:lumMod val="50000"/>
                  </a:schemeClr>
                </a:solidFill>
              </a:rPr>
              <a:t>hemagglutination</a:t>
            </a:r>
            <a:r>
              <a:rPr lang="en-US" sz="2800" dirty="0" smtClean="0">
                <a:solidFill>
                  <a:schemeClr val="tx2">
                    <a:lumMod val="50000"/>
                  </a:schemeClr>
                </a:solidFill>
              </a:rPr>
              <a:t> test (</a:t>
            </a:r>
            <a:r>
              <a:rPr lang="en-US" sz="2800" b="1" dirty="0" smtClean="0">
                <a:solidFill>
                  <a:schemeClr val="tx2">
                    <a:lumMod val="50000"/>
                  </a:schemeClr>
                </a:solidFill>
              </a:rPr>
              <a:t>IHA</a:t>
            </a:r>
            <a:r>
              <a:rPr lang="en-US" sz="2800" dirty="0" smtClean="0">
                <a:solidFill>
                  <a:schemeClr val="tx2">
                    <a:lumMod val="50000"/>
                  </a:schemeClr>
                </a:solidFill>
              </a:rPr>
              <a:t>)and the enzyme-linked </a:t>
            </a:r>
            <a:r>
              <a:rPr lang="en-US" sz="2800" dirty="0" err="1" smtClean="0">
                <a:solidFill>
                  <a:schemeClr val="tx2">
                    <a:lumMod val="50000"/>
                  </a:schemeClr>
                </a:solidFill>
              </a:rPr>
              <a:t>immunosorbent</a:t>
            </a:r>
            <a:r>
              <a:rPr lang="en-US" sz="2800" dirty="0" smtClean="0">
                <a:solidFill>
                  <a:schemeClr val="tx2">
                    <a:lumMod val="50000"/>
                  </a:schemeClr>
                </a:solidFill>
              </a:rPr>
              <a:t> assay (</a:t>
            </a:r>
            <a:r>
              <a:rPr lang="en-US" sz="2800" b="1" dirty="0" smtClean="0">
                <a:solidFill>
                  <a:schemeClr val="tx2">
                    <a:lumMod val="50000"/>
                  </a:schemeClr>
                </a:solidFill>
              </a:rPr>
              <a:t>ELISA</a:t>
            </a:r>
            <a:r>
              <a:rPr lang="en-US" sz="2800" dirty="0" smtClean="0">
                <a:solidFill>
                  <a:schemeClr val="tx2">
                    <a:lumMod val="50000"/>
                  </a:schemeClr>
                </a:solidFill>
              </a:rPr>
              <a:t>) have a sensitivity of 80% overall ( 40% in pulmonary </a:t>
            </a:r>
            <a:r>
              <a:rPr lang="en-US" sz="2800" dirty="0" err="1" smtClean="0">
                <a:solidFill>
                  <a:schemeClr val="tx2">
                    <a:lumMod val="50000"/>
                  </a:schemeClr>
                </a:solidFill>
              </a:rPr>
              <a:t>echinococcosis</a:t>
            </a:r>
            <a:r>
              <a:rPr lang="en-US" sz="2800" dirty="0" smtClean="0">
                <a:solidFill>
                  <a:schemeClr val="tx2">
                    <a:lumMod val="50000"/>
                  </a:schemeClr>
                </a:solidFill>
              </a:rPr>
              <a:t>) and are the initial screening tests of choice.</a:t>
            </a:r>
            <a:endParaRPr lang="en-US"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0120" y="1196752"/>
            <a:ext cx="8496944" cy="4216539"/>
          </a:xfrm>
          <a:prstGeom prst="rect">
            <a:avLst/>
          </a:prstGeom>
          <a:noFill/>
        </p:spPr>
        <p:txBody>
          <a:bodyPr wrap="square" rtlCol="1">
            <a:spAutoFit/>
          </a:bodyPr>
          <a:lstStyle/>
          <a:p>
            <a:pPr algn="ctr" rtl="0"/>
            <a:r>
              <a:rPr lang="en-US" sz="4000" b="1" dirty="0" err="1" smtClean="0">
                <a:solidFill>
                  <a:srgbClr val="FF0000"/>
                </a:solidFill>
              </a:rPr>
              <a:t>Casoni</a:t>
            </a:r>
            <a:r>
              <a:rPr lang="en-US" sz="4000" b="1" dirty="0" smtClean="0">
                <a:solidFill>
                  <a:srgbClr val="FF0000"/>
                </a:solidFill>
              </a:rPr>
              <a:t> test</a:t>
            </a:r>
          </a:p>
          <a:p>
            <a:pPr algn="l" rtl="0"/>
            <a:endParaRPr lang="en-US" sz="2800" b="1" dirty="0" smtClean="0">
              <a:solidFill>
                <a:srgbClr val="FF0000"/>
              </a:solidFill>
            </a:endParaRPr>
          </a:p>
          <a:p>
            <a:pPr algn="ctr" rtl="0"/>
            <a:r>
              <a:rPr lang="en-US" sz="4000" dirty="0" smtClean="0">
                <a:solidFill>
                  <a:schemeClr val="tx2">
                    <a:lumMod val="50000"/>
                  </a:schemeClr>
                </a:solidFill>
              </a:rPr>
              <a:t>intradermal skin test had a sensitivity of 70%. It is now largely abandoned because of its </a:t>
            </a:r>
            <a:r>
              <a:rPr lang="en-US" sz="4000" b="1" dirty="0" smtClean="0">
                <a:solidFill>
                  <a:schemeClr val="tx2">
                    <a:lumMod val="50000"/>
                  </a:schemeClr>
                </a:solidFill>
              </a:rPr>
              <a:t>low sensitivity, low accuracy, and potential for severe local allergic reaction</a:t>
            </a:r>
            <a:r>
              <a:rPr lang="en-US" sz="3200" dirty="0" smtClean="0">
                <a:solidFill>
                  <a:schemeClr val="tx2">
                    <a:lumMod val="50000"/>
                  </a:schemeClr>
                </a:solidFill>
              </a:rPr>
              <a:t>.</a:t>
            </a:r>
            <a:endParaRPr lang="ar-JO" sz="32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1189474" y="2132856"/>
            <a:ext cx="6667500" cy="4486275"/>
          </a:xfrm>
          <a:prstGeom prst="rect">
            <a:avLst/>
          </a:prstGeom>
          <a:noFill/>
          <a:ln>
            <a:noFill/>
          </a:ln>
          <a:effectLst/>
        </p:spPr>
      </p:pic>
      <p:sp>
        <p:nvSpPr>
          <p:cNvPr id="2" name="مربع نص 1"/>
          <p:cNvSpPr txBox="1"/>
          <p:nvPr/>
        </p:nvSpPr>
        <p:spPr>
          <a:xfrm>
            <a:off x="382764" y="476672"/>
            <a:ext cx="8280920" cy="1384995"/>
          </a:xfrm>
          <a:prstGeom prst="rect">
            <a:avLst/>
          </a:prstGeom>
          <a:noFill/>
        </p:spPr>
        <p:txBody>
          <a:bodyPr wrap="square" rtlCol="1">
            <a:spAutoFit/>
          </a:bodyPr>
          <a:lstStyle/>
          <a:p>
            <a:pPr algn="l"/>
            <a:r>
              <a:rPr lang="en-US" sz="2800" dirty="0" smtClean="0">
                <a:solidFill>
                  <a:schemeClr val="tx2">
                    <a:lumMod val="50000"/>
                  </a:schemeClr>
                </a:solidFill>
              </a:rPr>
              <a:t>intradermal injection of </a:t>
            </a:r>
            <a:r>
              <a:rPr lang="en-US" sz="2800" dirty="0" err="1" smtClean="0">
                <a:solidFill>
                  <a:schemeClr val="tx2">
                    <a:lumMod val="50000"/>
                  </a:schemeClr>
                </a:solidFill>
              </a:rPr>
              <a:t>sterilised</a:t>
            </a:r>
            <a:r>
              <a:rPr lang="en-US" sz="2800" dirty="0" smtClean="0">
                <a:solidFill>
                  <a:schemeClr val="tx2">
                    <a:lumMod val="50000"/>
                  </a:schemeClr>
                </a:solidFill>
              </a:rPr>
              <a:t> fluid from </a:t>
            </a:r>
            <a:r>
              <a:rPr lang="en-US" sz="2800" dirty="0" err="1" smtClean="0">
                <a:solidFill>
                  <a:schemeClr val="tx2">
                    <a:lumMod val="50000"/>
                  </a:schemeClr>
                </a:solidFill>
              </a:rPr>
              <a:t>hydatid</a:t>
            </a:r>
            <a:r>
              <a:rPr lang="en-US" sz="2800" dirty="0" smtClean="0">
                <a:solidFill>
                  <a:schemeClr val="tx2">
                    <a:lumMod val="50000"/>
                  </a:schemeClr>
                </a:solidFill>
              </a:rPr>
              <a:t> cysts, a wheal response occurring at the injection site within 20 minutes is considered positive</a:t>
            </a:r>
            <a:endParaRPr lang="ar-JO"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3417454" y="-3186545"/>
            <a:ext cx="6495287" cy="655781"/>
          </a:xfrm>
        </p:spPr>
        <p:txBody>
          <a:bodyPr>
            <a:normAutofit/>
          </a:bodyPr>
          <a:lstStyle/>
          <a:p>
            <a:endParaRPr lang="en-US" dirty="0"/>
          </a:p>
        </p:txBody>
      </p:sp>
      <p:sp>
        <p:nvSpPr>
          <p:cNvPr id="3" name="Content Placeholder 2"/>
          <p:cNvSpPr>
            <a:spLocks noGrp="1" noEditPoints="1"/>
          </p:cNvSpPr>
          <p:nvPr>
            <p:ph idx="1"/>
          </p:nvPr>
        </p:nvSpPr>
        <p:spPr>
          <a:xfrm>
            <a:off x="395536" y="44624"/>
            <a:ext cx="8424936" cy="6336704"/>
          </a:xfrm>
        </p:spPr>
        <p:txBody>
          <a:bodyPr>
            <a:normAutofit/>
          </a:bodyPr>
          <a:lstStyle/>
          <a:p>
            <a:pPr algn="l" rtl="0"/>
            <a:r>
              <a:rPr lang="en-GB" sz="3600" b="1" dirty="0"/>
              <a:t>Four </a:t>
            </a:r>
            <a:r>
              <a:rPr lang="en-GB" sz="3600" b="1" dirty="0" err="1"/>
              <a:t>specieses</a:t>
            </a:r>
            <a:r>
              <a:rPr lang="en-GB" sz="3600" b="1" dirty="0"/>
              <a:t> of the E. Genus are exist:</a:t>
            </a:r>
            <a:r>
              <a:rPr lang="en-GB" b="1" dirty="0"/>
              <a:t> </a:t>
            </a:r>
          </a:p>
          <a:p>
            <a:pPr algn="l" rtl="0"/>
            <a:r>
              <a:rPr lang="en-US" sz="3200" b="1" dirty="0"/>
              <a:t>1- </a:t>
            </a:r>
            <a:r>
              <a:rPr lang="en-GB" sz="3200" b="1" dirty="0"/>
              <a:t>Cystic </a:t>
            </a:r>
            <a:r>
              <a:rPr lang="en-GB" sz="3200" b="1" dirty="0" err="1"/>
              <a:t>echinococcosis</a:t>
            </a:r>
            <a:r>
              <a:rPr lang="en-GB" sz="2400" b="1" dirty="0"/>
              <a:t>:</a:t>
            </a:r>
            <a:r>
              <a:rPr lang="en-US" sz="2800" b="1" dirty="0"/>
              <a:t>most</a:t>
            </a:r>
            <a:r>
              <a:rPr lang="en-US" sz="2400" b="1" dirty="0"/>
              <a:t> </a:t>
            </a:r>
            <a:r>
              <a:rPr lang="en-GB" b="1" dirty="0"/>
              <a:t> </a:t>
            </a:r>
            <a:r>
              <a:rPr lang="en-GB" sz="2800" b="1" dirty="0"/>
              <a:t>Common and caused by the larval stage of </a:t>
            </a:r>
            <a:r>
              <a:rPr lang="en-GB" sz="2800" b="1" dirty="0">
                <a:solidFill>
                  <a:srgbClr val="FF0000"/>
                </a:solidFill>
              </a:rPr>
              <a:t>E. </a:t>
            </a:r>
            <a:r>
              <a:rPr lang="en-GB" sz="2800" b="1" dirty="0" err="1">
                <a:solidFill>
                  <a:srgbClr val="FF0000"/>
                </a:solidFill>
              </a:rPr>
              <a:t>Granulosus</a:t>
            </a:r>
            <a:r>
              <a:rPr lang="en-GB" sz="2800" b="1" dirty="0"/>
              <a:t>. </a:t>
            </a:r>
            <a:r>
              <a:rPr lang="en-GB" sz="2800" b="1" dirty="0">
                <a:solidFill>
                  <a:srgbClr val="FF0000"/>
                </a:solidFill>
              </a:rPr>
              <a:t>Dog </a:t>
            </a:r>
            <a:r>
              <a:rPr lang="en-GB" sz="2800" b="1" dirty="0"/>
              <a:t>tapewor</a:t>
            </a:r>
            <a:r>
              <a:rPr lang="en-US" sz="2800" b="1" dirty="0"/>
              <a:t>m,most common site is  </a:t>
            </a:r>
            <a:r>
              <a:rPr lang="en-US" sz="2800" b="1" dirty="0">
                <a:solidFill>
                  <a:srgbClr val="FF0000"/>
                </a:solidFill>
              </a:rPr>
              <a:t>liver</a:t>
            </a:r>
            <a:r>
              <a:rPr lang="en-US" sz="2800" b="1" dirty="0"/>
              <a:t> .</a:t>
            </a:r>
          </a:p>
          <a:p>
            <a:pPr algn="l" rtl="0"/>
          </a:p>
          <a:p>
            <a:pPr algn="l" rtl="0"/>
            <a:r>
              <a:rPr lang="en-US" sz="3200" b="1" dirty="0"/>
              <a:t>2- </a:t>
            </a:r>
            <a:r>
              <a:rPr lang="en-GB" sz="3200" b="1" dirty="0"/>
              <a:t>Alveolar </a:t>
            </a:r>
            <a:r>
              <a:rPr lang="en-GB" sz="3200" b="1" dirty="0" err="1"/>
              <a:t>echinococcosis</a:t>
            </a:r>
            <a:r>
              <a:rPr lang="en-GB" b="1" dirty="0"/>
              <a:t>:</a:t>
            </a:r>
            <a:r>
              <a:rPr lang="en-GB" sz="2800" b="1" dirty="0"/>
              <a:t> </a:t>
            </a:r>
            <a:r>
              <a:rPr lang="en-US" sz="2800" b="1" dirty="0"/>
              <a:t>less common</a:t>
            </a:r>
            <a:r>
              <a:rPr lang="en-GB" sz="2800" b="1" dirty="0"/>
              <a:t> </a:t>
            </a:r>
            <a:r>
              <a:rPr lang="en-US" sz="2800" b="1" dirty="0"/>
              <a:t>but more dangerous</a:t>
            </a:r>
            <a:r>
              <a:rPr lang="en-GB" sz="2800" b="1" dirty="0"/>
              <a:t> caused by the larval stage of </a:t>
            </a:r>
            <a:r>
              <a:rPr lang="en-GB" sz="2800" b="1" dirty="0">
                <a:solidFill>
                  <a:srgbClr val="FF0000"/>
                </a:solidFill>
              </a:rPr>
              <a:t>E. </a:t>
            </a:r>
            <a:r>
              <a:rPr lang="en-GB" sz="2800" b="1" dirty="0" err="1">
                <a:solidFill>
                  <a:srgbClr val="FF0000"/>
                </a:solidFill>
              </a:rPr>
              <a:t>Multilocularis</a:t>
            </a:r>
            <a:r>
              <a:rPr lang="en-GB" sz="2800" b="1" dirty="0">
                <a:solidFill>
                  <a:srgbClr val="FF0000"/>
                </a:solidFill>
              </a:rPr>
              <a:t>. Small fox</a:t>
            </a:r>
            <a:r>
              <a:rPr lang="en-GB" sz="2800" b="1" dirty="0"/>
              <a:t> tapeworm</a:t>
            </a:r>
            <a:r>
              <a:rPr lang="en-US" sz="2800" b="1" dirty="0"/>
              <a:t> most common site is </a:t>
            </a:r>
            <a:r>
              <a:rPr lang="en-US" sz="2800" b="1" dirty="0">
                <a:solidFill>
                  <a:srgbClr val="FF0000"/>
                </a:solidFill>
              </a:rPr>
              <a:t>lung. </a:t>
            </a:r>
            <a:endParaRPr lang="en-GB" sz="2800" b="1" dirty="0">
              <a:solidFill>
                <a:srgbClr val="FF0000"/>
              </a:solidFill>
            </a:endParaRPr>
          </a:p>
          <a:p>
            <a:pPr algn="l" rtl="0"/>
          </a:p>
          <a:p>
            <a:pPr algn="l" rtl="0"/>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35696" y="338753"/>
            <a:ext cx="5184576" cy="707886"/>
          </a:xfrm>
          <a:prstGeom prst="rect">
            <a:avLst/>
          </a:prstGeom>
          <a:noFill/>
        </p:spPr>
        <p:txBody>
          <a:bodyPr wrap="square" rtlCol="1">
            <a:spAutoFit/>
          </a:bodyPr>
          <a:lstStyle/>
          <a:p>
            <a:r>
              <a:rPr lang="en-US" sz="4000" b="1" dirty="0" smtClean="0">
                <a:solidFill>
                  <a:srgbClr val="FF0000"/>
                </a:solidFill>
              </a:rPr>
              <a:t>Imaging Techniques</a:t>
            </a:r>
            <a:endParaRPr lang="ar-JO" sz="4000" b="1" dirty="0">
              <a:solidFill>
                <a:srgbClr val="FF0000"/>
              </a:solidFill>
            </a:endParaRPr>
          </a:p>
        </p:txBody>
      </p:sp>
      <p:sp>
        <p:nvSpPr>
          <p:cNvPr id="3" name="مربع نص 2"/>
          <p:cNvSpPr txBox="1"/>
          <p:nvPr/>
        </p:nvSpPr>
        <p:spPr>
          <a:xfrm>
            <a:off x="143508" y="1596440"/>
            <a:ext cx="8568952" cy="3416320"/>
          </a:xfrm>
          <a:prstGeom prst="rect">
            <a:avLst/>
          </a:prstGeom>
          <a:noFill/>
        </p:spPr>
        <p:txBody>
          <a:bodyPr wrap="square" rtlCol="1">
            <a:spAutoFit/>
          </a:bodyPr>
          <a:lstStyle/>
          <a:p>
            <a:pPr algn="ctr" rtl="0"/>
            <a:r>
              <a:rPr lang="en-US" sz="3600" dirty="0" smtClean="0">
                <a:solidFill>
                  <a:schemeClr val="tx2">
                    <a:lumMod val="50000"/>
                  </a:schemeClr>
                </a:solidFill>
              </a:rPr>
              <a:t>Chest imaging is the principal investigational modality for pulmonary </a:t>
            </a:r>
            <a:r>
              <a:rPr lang="en-US" sz="3600" dirty="0" err="1" smtClean="0">
                <a:solidFill>
                  <a:schemeClr val="tx2">
                    <a:lumMod val="50000"/>
                  </a:schemeClr>
                </a:solidFill>
              </a:rPr>
              <a:t>hydatid</a:t>
            </a:r>
            <a:r>
              <a:rPr lang="en-US" sz="3600" dirty="0" smtClean="0">
                <a:solidFill>
                  <a:schemeClr val="tx2">
                    <a:lumMod val="50000"/>
                  </a:schemeClr>
                </a:solidFill>
              </a:rPr>
              <a:t> cyst, backed up by CT confirmation when available.</a:t>
            </a:r>
          </a:p>
          <a:p>
            <a:pPr algn="ctr" rtl="0"/>
            <a:r>
              <a:rPr lang="en-US" sz="3600" dirty="0" smtClean="0">
                <a:solidFill>
                  <a:schemeClr val="tx2">
                    <a:lumMod val="50000"/>
                  </a:schemeClr>
                </a:solidFill>
              </a:rPr>
              <a:t>Radiological presentation depends on whether the cysts are complicated or not</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2536" y="453519"/>
            <a:ext cx="8964488" cy="461665"/>
          </a:xfrm>
          <a:prstGeom prst="rect">
            <a:avLst/>
          </a:prstGeom>
          <a:noFill/>
        </p:spPr>
        <p:txBody>
          <a:bodyPr wrap="square" rtlCol="1">
            <a:spAutoFit/>
          </a:bodyPr>
          <a:lstStyle/>
          <a:p>
            <a:r>
              <a:rPr lang="en-US" sz="2400" b="1" dirty="0" smtClean="0">
                <a:solidFill>
                  <a:schemeClr val="tx2">
                    <a:lumMod val="50000"/>
                  </a:schemeClr>
                </a:solidFill>
              </a:rPr>
              <a:t>Classical signs of pulmonary </a:t>
            </a:r>
            <a:r>
              <a:rPr lang="en-US" sz="2400" b="1" dirty="0" err="1" smtClean="0">
                <a:solidFill>
                  <a:schemeClr val="tx2">
                    <a:lumMod val="50000"/>
                  </a:schemeClr>
                </a:solidFill>
              </a:rPr>
              <a:t>hydatid</a:t>
            </a:r>
            <a:r>
              <a:rPr lang="en-US" sz="2400" b="1" dirty="0" smtClean="0">
                <a:solidFill>
                  <a:schemeClr val="tx2">
                    <a:lumMod val="50000"/>
                  </a:schemeClr>
                </a:solidFill>
              </a:rPr>
              <a:t> cyst on chest X-ray</a:t>
            </a:r>
            <a:endParaRPr lang="ar-JO" sz="2400" b="1" dirty="0">
              <a:solidFill>
                <a:schemeClr val="tx2">
                  <a:lumMod val="50000"/>
                </a:schemeClr>
              </a:solidFill>
            </a:endParaRPr>
          </a:p>
        </p:txBody>
      </p:sp>
      <p:sp>
        <p:nvSpPr>
          <p:cNvPr id="3" name="مربع نص 2"/>
          <p:cNvSpPr txBox="1"/>
          <p:nvPr/>
        </p:nvSpPr>
        <p:spPr>
          <a:xfrm>
            <a:off x="284664" y="2852936"/>
            <a:ext cx="3744416" cy="1938992"/>
          </a:xfrm>
          <a:prstGeom prst="rect">
            <a:avLst/>
          </a:prstGeom>
          <a:noFill/>
        </p:spPr>
        <p:txBody>
          <a:bodyPr wrap="square" rtlCol="1">
            <a:spAutoFit/>
          </a:bodyPr>
          <a:lstStyle/>
          <a:p>
            <a:pPr algn="l"/>
            <a:r>
              <a:rPr lang="en-US" sz="2400" dirty="0" smtClean="0">
                <a:solidFill>
                  <a:schemeClr val="tx2">
                    <a:lumMod val="50000"/>
                  </a:schemeClr>
                </a:solidFill>
              </a:rPr>
              <a:t>1) One or more homogenous round or oval masses with smooth borders surrounded by normal lung tissue</a:t>
            </a:r>
            <a:endParaRPr lang="ar-JO" sz="2400" dirty="0">
              <a:solidFill>
                <a:schemeClr val="tx2">
                  <a:lumMod val="50000"/>
                </a:schemeClr>
              </a:solidFill>
            </a:endParaRPr>
          </a:p>
        </p:txBody>
      </p:sp>
      <p:sp>
        <p:nvSpPr>
          <p:cNvPr id="4" name="مربع نص 3"/>
          <p:cNvSpPr txBox="1"/>
          <p:nvPr/>
        </p:nvSpPr>
        <p:spPr>
          <a:xfrm>
            <a:off x="2156872" y="1070640"/>
            <a:ext cx="4536504" cy="461665"/>
          </a:xfrm>
          <a:prstGeom prst="rect">
            <a:avLst/>
          </a:prstGeom>
          <a:noFill/>
        </p:spPr>
        <p:txBody>
          <a:bodyPr wrap="square" rtlCol="1">
            <a:spAutoFit/>
          </a:bodyPr>
          <a:lstStyle/>
          <a:p>
            <a:pPr algn="ctr"/>
            <a:r>
              <a:rPr lang="en-US" sz="2400" b="1" dirty="0" smtClean="0">
                <a:solidFill>
                  <a:srgbClr val="FF0000"/>
                </a:solidFill>
              </a:rPr>
              <a:t>Uncomplicated </a:t>
            </a:r>
            <a:r>
              <a:rPr lang="en-US" sz="2400" b="1" dirty="0" err="1" smtClean="0">
                <a:solidFill>
                  <a:srgbClr val="FF0000"/>
                </a:solidFill>
              </a:rPr>
              <a:t>hydatid</a:t>
            </a:r>
            <a:r>
              <a:rPr lang="en-US" sz="2400" b="1" dirty="0" smtClean="0">
                <a:solidFill>
                  <a:srgbClr val="FF0000"/>
                </a:solidFill>
              </a:rPr>
              <a:t> cyst</a:t>
            </a:r>
            <a:endParaRPr lang="en-US" sz="2400" b="1" dirty="0">
              <a:solidFill>
                <a:srgbClr val="FF0000"/>
              </a:solidFill>
            </a:endParaRPr>
          </a:p>
        </p:txBody>
      </p:sp>
      <p:pic>
        <p:nvPicPr>
          <p:cNvPr id="3074" name="Picture 2"/>
          <p:cNvPicPr>
            <a:picLocks noChangeAspect="1" noChangeArrowheads="1"/>
          </p:cNvPicPr>
          <p:nvPr/>
        </p:nvPicPr>
        <p:blipFill>
          <a:blip r:embed="rId1"/>
          <a:srcRect l="1467" t="1480" r="54542" b="2644"/>
          <a:stretch/>
        </p:blipFill>
        <p:spPr bwMode="auto">
          <a:xfrm>
            <a:off x="4250000" y="1916832"/>
            <a:ext cx="4461952" cy="4615583"/>
          </a:xfrm>
          <a:prstGeom prst="rect">
            <a:avLst/>
          </a:prstGeom>
          <a:noFill/>
          <a:ln>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7328" y="188640"/>
            <a:ext cx="8280920" cy="2246769"/>
          </a:xfrm>
          <a:prstGeom prst="rect">
            <a:avLst/>
          </a:prstGeom>
        </p:spPr>
        <p:txBody>
          <a:bodyPr wrap="square">
            <a:spAutoFit/>
          </a:bodyPr>
          <a:lstStyle/>
          <a:p>
            <a:pPr algn="l" rtl="0"/>
            <a:r>
              <a:rPr lang="en-US" sz="2000" b="1" dirty="0" smtClean="0">
                <a:solidFill>
                  <a:schemeClr val="tx2">
                    <a:lumMod val="50000"/>
                  </a:schemeClr>
                </a:solidFill>
              </a:rPr>
              <a:t>2) Polycyclic and </a:t>
            </a:r>
            <a:r>
              <a:rPr lang="en-US" sz="2000" b="1" dirty="0" err="1" smtClean="0">
                <a:solidFill>
                  <a:schemeClr val="tx2">
                    <a:lumMod val="50000"/>
                  </a:schemeClr>
                </a:solidFill>
              </a:rPr>
              <a:t>bilobed</a:t>
            </a:r>
            <a:r>
              <a:rPr lang="en-US" sz="2000" b="1" dirty="0" smtClean="0">
                <a:solidFill>
                  <a:schemeClr val="tx2">
                    <a:lumMod val="50000"/>
                  </a:schemeClr>
                </a:solidFill>
              </a:rPr>
              <a:t> appearance</a:t>
            </a:r>
            <a:r>
              <a:rPr lang="en-US" sz="2000" dirty="0" smtClean="0">
                <a:solidFill>
                  <a:schemeClr val="tx2">
                    <a:lumMod val="50000"/>
                  </a:schemeClr>
                </a:solidFill>
              </a:rPr>
              <a:t>:</a:t>
            </a:r>
          </a:p>
          <a:p>
            <a:pPr algn="l" rtl="0"/>
            <a:r>
              <a:rPr lang="en-US" sz="2000" dirty="0" smtClean="0">
                <a:solidFill>
                  <a:schemeClr val="tx2">
                    <a:lumMod val="50000"/>
                  </a:schemeClr>
                </a:solidFill>
              </a:rPr>
              <a:t>Cysts can assume polycyclic configuration due to pressure from adjacent </a:t>
            </a:r>
            <a:r>
              <a:rPr lang="en-US" sz="2000" dirty="0" err="1" smtClean="0">
                <a:solidFill>
                  <a:schemeClr val="tx2">
                    <a:lumMod val="50000"/>
                  </a:schemeClr>
                </a:solidFill>
              </a:rPr>
              <a:t>structures,Notching</a:t>
            </a:r>
            <a:r>
              <a:rPr lang="en-US" sz="2000" dirty="0" smtClean="0">
                <a:solidFill>
                  <a:schemeClr val="tx2">
                    <a:lumMod val="50000"/>
                  </a:schemeClr>
                </a:solidFill>
              </a:rPr>
              <a:t> can also occur in cysts, giving them a </a:t>
            </a:r>
            <a:r>
              <a:rPr lang="en-US" sz="2000" dirty="0" err="1" smtClean="0">
                <a:solidFill>
                  <a:schemeClr val="tx2">
                    <a:lumMod val="50000"/>
                  </a:schemeClr>
                </a:solidFill>
              </a:rPr>
              <a:t>bilobed</a:t>
            </a:r>
            <a:r>
              <a:rPr lang="en-US" sz="2000" dirty="0" smtClean="0">
                <a:solidFill>
                  <a:schemeClr val="tx2">
                    <a:lumMod val="50000"/>
                  </a:schemeClr>
                </a:solidFill>
              </a:rPr>
              <a:t> appearance</a:t>
            </a:r>
          </a:p>
          <a:p>
            <a:pPr algn="l" rtl="0"/>
            <a:endParaRPr lang="en-US" sz="2000" dirty="0" smtClean="0">
              <a:solidFill>
                <a:schemeClr val="tx2">
                  <a:lumMod val="50000"/>
                </a:schemeClr>
              </a:solidFill>
            </a:endParaRPr>
          </a:p>
          <a:p>
            <a:pPr algn="l" rtl="0"/>
            <a:r>
              <a:rPr lang="en-US" sz="2000" b="1" dirty="0" smtClean="0">
                <a:solidFill>
                  <a:schemeClr val="tx2">
                    <a:lumMod val="50000"/>
                  </a:schemeClr>
                </a:solidFill>
              </a:rPr>
              <a:t>3) Slot sign (impending rupture):</a:t>
            </a:r>
            <a:r>
              <a:rPr lang="en-US" sz="2000" dirty="0" smtClean="0">
                <a:solidFill>
                  <a:schemeClr val="tx2">
                    <a:lumMod val="50000"/>
                  </a:schemeClr>
                </a:solidFill>
              </a:rPr>
              <a:t>The loss of a spherical shape on an X-ray with the appearance of small depression </a:t>
            </a:r>
            <a:endParaRPr lang="en-US" sz="2000" dirty="0">
              <a:solidFill>
                <a:schemeClr val="tx2">
                  <a:lumMod val="50000"/>
                </a:schemeClr>
              </a:solidFill>
            </a:endParaRPr>
          </a:p>
        </p:txBody>
      </p:sp>
      <p:pic>
        <p:nvPicPr>
          <p:cNvPr id="4098" name="Picture 2"/>
          <p:cNvPicPr>
            <a:picLocks noChangeAspect="1" noChangeArrowheads="1"/>
          </p:cNvPicPr>
          <p:nvPr/>
        </p:nvPicPr>
        <p:blipFill>
          <a:blip r:embed="rId1"/>
          <a:srcRect/>
          <a:stretch>
            <a:fillRect/>
          </a:stretch>
        </p:blipFill>
        <p:spPr bwMode="auto">
          <a:xfrm>
            <a:off x="167328" y="2594273"/>
            <a:ext cx="4083935" cy="4070970"/>
          </a:xfrm>
          <a:prstGeom prst="rect">
            <a:avLst/>
          </a:prstGeom>
          <a:noFill/>
          <a:ln>
            <a:noFill/>
          </a:ln>
          <a:effectLst/>
        </p:spPr>
      </p:pic>
      <p:pic>
        <p:nvPicPr>
          <p:cNvPr id="4099" name="Picture 3"/>
          <p:cNvPicPr>
            <a:picLocks noChangeAspect="1" noChangeArrowheads="1"/>
          </p:cNvPicPr>
          <p:nvPr/>
        </p:nvPicPr>
        <p:blipFill>
          <a:blip r:embed="rId2"/>
          <a:srcRect/>
          <a:stretch>
            <a:fillRect/>
          </a:stretch>
        </p:blipFill>
        <p:spPr bwMode="auto">
          <a:xfrm>
            <a:off x="4788024" y="2617981"/>
            <a:ext cx="3660224" cy="4047261"/>
          </a:xfrm>
          <a:prstGeom prst="rect">
            <a:avLst/>
          </a:prstGeom>
          <a:noFill/>
          <a:ln>
            <a:noFill/>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14087" y="687140"/>
            <a:ext cx="6192688" cy="584775"/>
          </a:xfrm>
          <a:prstGeom prst="rect">
            <a:avLst/>
          </a:prstGeom>
          <a:noFill/>
        </p:spPr>
        <p:txBody>
          <a:bodyPr wrap="square" rtlCol="1">
            <a:spAutoFit/>
          </a:bodyPr>
          <a:lstStyle/>
          <a:p>
            <a:pPr algn="ctr"/>
            <a:r>
              <a:rPr lang="en-US" sz="3200" b="1" dirty="0" smtClean="0">
                <a:solidFill>
                  <a:srgbClr val="FF0000"/>
                </a:solidFill>
              </a:rPr>
              <a:t>Complicated </a:t>
            </a:r>
            <a:r>
              <a:rPr lang="en-US" sz="3200" b="1" dirty="0" err="1" smtClean="0">
                <a:solidFill>
                  <a:srgbClr val="FF0000"/>
                </a:solidFill>
              </a:rPr>
              <a:t>hydatid</a:t>
            </a:r>
            <a:r>
              <a:rPr lang="en-US" sz="3200" b="1" dirty="0" smtClean="0">
                <a:solidFill>
                  <a:srgbClr val="FF0000"/>
                </a:solidFill>
              </a:rPr>
              <a:t> cyst</a:t>
            </a:r>
            <a:endParaRPr lang="en-US" sz="3200" b="1" dirty="0">
              <a:solidFill>
                <a:srgbClr val="FF0000"/>
              </a:solidFill>
            </a:endParaRPr>
          </a:p>
        </p:txBody>
      </p:sp>
      <p:sp>
        <p:nvSpPr>
          <p:cNvPr id="4" name="مستطيل 3"/>
          <p:cNvSpPr/>
          <p:nvPr/>
        </p:nvSpPr>
        <p:spPr>
          <a:xfrm>
            <a:off x="1114087" y="1772816"/>
            <a:ext cx="6336705" cy="2677656"/>
          </a:xfrm>
          <a:prstGeom prst="rect">
            <a:avLst/>
          </a:prstGeom>
        </p:spPr>
        <p:txBody>
          <a:bodyPr wrap="square">
            <a:spAutoFit/>
          </a:bodyPr>
          <a:lstStyle/>
          <a:p>
            <a:pPr marL="457200" indent="-457200" algn="l" rtl="0">
              <a:buFont typeface="Wingdings" pitchFamily="2" charset="2" panose="05000000000000000000"/>
              <a:buChar char="ü"/>
            </a:pPr>
            <a:r>
              <a:rPr lang="en-US" sz="2800" dirty="0" smtClean="0">
                <a:solidFill>
                  <a:schemeClr val="tx2">
                    <a:lumMod val="50000"/>
                  </a:schemeClr>
                </a:solidFill>
              </a:rPr>
              <a:t>Crescent sign</a:t>
            </a:r>
          </a:p>
          <a:p>
            <a:pPr marL="457200" indent="-457200" algn="l" rtl="0">
              <a:buFont typeface="Wingdings" pitchFamily="2" charset="2" panose="05000000000000000000"/>
              <a:buChar char="ü"/>
            </a:pPr>
            <a:r>
              <a:rPr lang="en-US" sz="2800" dirty="0" err="1" smtClean="0">
                <a:solidFill>
                  <a:schemeClr val="tx2">
                    <a:lumMod val="50000"/>
                  </a:schemeClr>
                </a:solidFill>
              </a:rPr>
              <a:t>Cumbo</a:t>
            </a:r>
            <a:r>
              <a:rPr lang="en-US" sz="2800" dirty="0" smtClean="0">
                <a:solidFill>
                  <a:schemeClr val="tx2">
                    <a:lumMod val="50000"/>
                  </a:schemeClr>
                </a:solidFill>
              </a:rPr>
              <a:t> or double arch sign</a:t>
            </a:r>
          </a:p>
          <a:p>
            <a:pPr marL="457200" indent="-457200" algn="l" rtl="0">
              <a:buFont typeface="Wingdings" pitchFamily="2" charset="2" panose="05000000000000000000"/>
              <a:buChar char="ü"/>
            </a:pPr>
            <a:r>
              <a:rPr lang="en-US" sz="2800" dirty="0" smtClean="0">
                <a:solidFill>
                  <a:schemeClr val="tx2">
                    <a:lumMod val="50000"/>
                  </a:schemeClr>
                </a:solidFill>
              </a:rPr>
              <a:t>Water lily </a:t>
            </a:r>
            <a:endParaRPr lang="ar-JO" sz="2800" dirty="0" smtClean="0">
              <a:solidFill>
                <a:schemeClr val="tx2">
                  <a:lumMod val="50000"/>
                </a:schemeClr>
              </a:solidFill>
            </a:endParaRPr>
          </a:p>
          <a:p>
            <a:pPr marL="457200" indent="-457200" algn="l" rtl="0">
              <a:buFont typeface="Wingdings" pitchFamily="2" charset="2" panose="05000000000000000000"/>
              <a:buChar char="ü"/>
            </a:pPr>
            <a:r>
              <a:rPr lang="en-US" sz="2800" dirty="0" smtClean="0">
                <a:solidFill>
                  <a:schemeClr val="tx2">
                    <a:lumMod val="50000"/>
                  </a:schemeClr>
                </a:solidFill>
              </a:rPr>
              <a:t>Rising sun sign</a:t>
            </a:r>
          </a:p>
          <a:p>
            <a:pPr marL="457200" indent="-457200" algn="l" rtl="0">
              <a:buFont typeface="Wingdings" pitchFamily="2" charset="2" panose="05000000000000000000"/>
              <a:buChar char="ü"/>
            </a:pPr>
            <a:r>
              <a:rPr lang="en-US" sz="2800" dirty="0" smtClean="0">
                <a:solidFill>
                  <a:schemeClr val="tx2">
                    <a:lumMod val="50000"/>
                  </a:schemeClr>
                </a:solidFill>
              </a:rPr>
              <a:t>Dry cyst sign</a:t>
            </a:r>
          </a:p>
          <a:p>
            <a:pPr marL="457200" indent="-457200" algn="l" rtl="0">
              <a:buFont typeface="Wingdings" pitchFamily="2" charset="2" panose="05000000000000000000"/>
              <a:buChar char="ü"/>
            </a:pPr>
            <a:endParaRPr lang="en-US"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240" y="188640"/>
            <a:ext cx="8981256" cy="1200329"/>
          </a:xfrm>
          <a:prstGeom prst="rect">
            <a:avLst/>
          </a:prstGeom>
        </p:spPr>
        <p:txBody>
          <a:bodyPr wrap="square">
            <a:spAutoFit/>
          </a:bodyPr>
          <a:lstStyle/>
          <a:p>
            <a:pPr marL="92075" algn="l" rtl="0"/>
            <a:r>
              <a:rPr lang="en-US" sz="2400" dirty="0" smtClean="0">
                <a:solidFill>
                  <a:schemeClr val="tx2">
                    <a:lumMod val="50000"/>
                  </a:schemeClr>
                </a:solidFill>
              </a:rPr>
              <a:t>Erosion of the bronchioles results in air being introduced between the </a:t>
            </a:r>
            <a:r>
              <a:rPr lang="en-US" sz="2400" dirty="0" err="1" smtClean="0">
                <a:solidFill>
                  <a:schemeClr val="tx2">
                    <a:lumMod val="50000"/>
                  </a:schemeClr>
                </a:solidFill>
              </a:rPr>
              <a:t>pericyst</a:t>
            </a:r>
            <a:r>
              <a:rPr lang="en-US" sz="2400" dirty="0" smtClean="0">
                <a:solidFill>
                  <a:schemeClr val="tx2">
                    <a:lumMod val="50000"/>
                  </a:schemeClr>
                </a:solidFill>
              </a:rPr>
              <a:t> and the laminated</a:t>
            </a:r>
            <a:r>
              <a:rPr lang="en-US" sz="2400" dirty="0">
                <a:solidFill>
                  <a:schemeClr val="tx2">
                    <a:lumMod val="50000"/>
                  </a:schemeClr>
                </a:solidFill>
              </a:rPr>
              <a:t> </a:t>
            </a:r>
            <a:r>
              <a:rPr lang="en-US" sz="2400" dirty="0" smtClean="0">
                <a:solidFill>
                  <a:schemeClr val="tx2">
                    <a:lumMod val="50000"/>
                  </a:schemeClr>
                </a:solidFill>
              </a:rPr>
              <a:t>membrane and gives </a:t>
            </a:r>
          </a:p>
          <a:p>
            <a:pPr marL="92075" indent="90488" algn="l" rtl="0"/>
            <a:r>
              <a:rPr lang="en-US" sz="2400" dirty="0" smtClean="0">
                <a:solidFill>
                  <a:schemeClr val="tx2">
                    <a:lumMod val="50000"/>
                  </a:schemeClr>
                </a:solidFill>
              </a:rPr>
              <a:t>a fine </a:t>
            </a:r>
            <a:r>
              <a:rPr lang="en-US" sz="2400" dirty="0" err="1" smtClean="0">
                <a:solidFill>
                  <a:schemeClr val="tx2">
                    <a:lumMod val="50000"/>
                  </a:schemeClr>
                </a:solidFill>
              </a:rPr>
              <a:t>radiololucent</a:t>
            </a:r>
            <a:r>
              <a:rPr lang="en-US" sz="2400" dirty="0" smtClean="0">
                <a:solidFill>
                  <a:schemeClr val="tx2">
                    <a:lumMod val="50000"/>
                  </a:schemeClr>
                </a:solidFill>
              </a:rPr>
              <a:t> crescent </a:t>
            </a:r>
            <a:r>
              <a:rPr lang="en-US" sz="2400" dirty="0" smtClean="0">
                <a:solidFill>
                  <a:srgbClr val="FF0000"/>
                </a:solidFill>
              </a:rPr>
              <a:t>(</a:t>
            </a:r>
            <a:r>
              <a:rPr lang="en-US" sz="2400" b="1" dirty="0" smtClean="0">
                <a:solidFill>
                  <a:srgbClr val="FF0000"/>
                </a:solidFill>
              </a:rPr>
              <a:t>the ‘meniscus or crescent sign</a:t>
            </a:r>
            <a:r>
              <a:rPr lang="en-US" dirty="0" smtClean="0">
                <a:solidFill>
                  <a:srgbClr val="FF0000"/>
                </a:solidFill>
              </a:rPr>
              <a:t>’)</a:t>
            </a:r>
            <a:endParaRPr lang="ar-JO" dirty="0">
              <a:solidFill>
                <a:srgbClr val="FF0000"/>
              </a:solidFill>
            </a:endParaRPr>
          </a:p>
        </p:txBody>
      </p:sp>
      <p:pic>
        <p:nvPicPr>
          <p:cNvPr id="5122" name="Picture 2"/>
          <p:cNvPicPr>
            <a:picLocks noChangeAspect="1" noChangeArrowheads="1"/>
          </p:cNvPicPr>
          <p:nvPr/>
        </p:nvPicPr>
        <p:blipFill>
          <a:blip r:embed="rId1"/>
          <a:srcRect l="3226" t="7203" r="3482" b="2921"/>
          <a:stretch/>
        </p:blipFill>
        <p:spPr bwMode="auto">
          <a:xfrm>
            <a:off x="4716016" y="1980225"/>
            <a:ext cx="4153976" cy="4617127"/>
          </a:xfrm>
          <a:prstGeom prst="rect">
            <a:avLst/>
          </a:prstGeom>
          <a:noFill/>
          <a:ln>
            <a:noFill/>
          </a:ln>
          <a:effectLst/>
        </p:spPr>
      </p:pic>
      <p:pic>
        <p:nvPicPr>
          <p:cNvPr id="5123" name="Picture 3"/>
          <p:cNvPicPr>
            <a:picLocks noChangeAspect="1" noChangeArrowheads="1"/>
          </p:cNvPicPr>
          <p:nvPr/>
        </p:nvPicPr>
        <p:blipFill>
          <a:blip r:embed="rId2"/>
          <a:srcRect/>
          <a:stretch>
            <a:fillRect/>
          </a:stretch>
        </p:blipFill>
        <p:spPr bwMode="auto">
          <a:xfrm>
            <a:off x="179512" y="1980225"/>
            <a:ext cx="4283104" cy="4743491"/>
          </a:xfrm>
          <a:prstGeom prst="rect">
            <a:avLst/>
          </a:prstGeom>
          <a:noFill/>
          <a:ln>
            <a:noFill/>
          </a:ln>
          <a:effectLst/>
        </p:spPr>
      </p:pic>
      <p:cxnSp>
        <p:nvCxnSpPr>
          <p:cNvPr id="4" name="رابط كسهم مستقيم 3"/>
          <p:cNvCxnSpPr/>
          <p:nvPr/>
        </p:nvCxnSpPr>
        <p:spPr>
          <a:xfrm flipH="1">
            <a:off x="1547664" y="3501008"/>
            <a:ext cx="504056" cy="576064"/>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96752"/>
            <a:ext cx="8287816" cy="3539430"/>
          </a:xfrm>
          <a:prstGeom prst="rect">
            <a:avLst/>
          </a:prstGeom>
        </p:spPr>
        <p:txBody>
          <a:bodyPr wrap="square">
            <a:spAutoFit/>
          </a:bodyPr>
          <a:lstStyle/>
          <a:p>
            <a:pPr algn="ctr" rtl="0"/>
            <a:r>
              <a:rPr lang="en-US" sz="3200" dirty="0" smtClean="0">
                <a:solidFill>
                  <a:schemeClr val="tx2">
                    <a:lumMod val="50000"/>
                  </a:schemeClr>
                </a:solidFill>
              </a:rPr>
              <a:t>With the introduction of more air, the </a:t>
            </a:r>
            <a:r>
              <a:rPr lang="en-US" sz="3200" dirty="0" err="1" smtClean="0">
                <a:solidFill>
                  <a:schemeClr val="tx2">
                    <a:lumMod val="50000"/>
                  </a:schemeClr>
                </a:solidFill>
              </a:rPr>
              <a:t>endocyst</a:t>
            </a:r>
            <a:r>
              <a:rPr lang="en-US" sz="3200" dirty="0" smtClean="0">
                <a:solidFill>
                  <a:schemeClr val="tx2">
                    <a:lumMod val="50000"/>
                  </a:schemeClr>
                </a:solidFill>
              </a:rPr>
              <a:t> shrinks and ruptures with the introduction of air into the </a:t>
            </a:r>
            <a:r>
              <a:rPr lang="en-US" sz="3200" dirty="0" err="1" smtClean="0">
                <a:solidFill>
                  <a:schemeClr val="tx2">
                    <a:lumMod val="50000"/>
                  </a:schemeClr>
                </a:solidFill>
              </a:rPr>
              <a:t>endocyst</a:t>
            </a:r>
            <a:r>
              <a:rPr lang="en-US" sz="3200" dirty="0" smtClean="0">
                <a:solidFill>
                  <a:schemeClr val="tx2">
                    <a:lumMod val="50000"/>
                  </a:schemeClr>
                </a:solidFill>
              </a:rPr>
              <a:t>. At this stage, an air fluid level is seen in the </a:t>
            </a:r>
            <a:r>
              <a:rPr lang="en-US" sz="3200" dirty="0" err="1" smtClean="0">
                <a:solidFill>
                  <a:schemeClr val="tx2">
                    <a:lumMod val="50000"/>
                  </a:schemeClr>
                </a:solidFill>
              </a:rPr>
              <a:t>endocyst</a:t>
            </a:r>
            <a:r>
              <a:rPr lang="en-US" sz="3200" dirty="0" smtClean="0">
                <a:solidFill>
                  <a:schemeClr val="tx2">
                    <a:lumMod val="50000"/>
                  </a:schemeClr>
                </a:solidFill>
              </a:rPr>
              <a:t> with a radiolucent rim between the </a:t>
            </a:r>
            <a:r>
              <a:rPr lang="en-US" sz="3200" dirty="0" err="1" smtClean="0">
                <a:solidFill>
                  <a:schemeClr val="tx2">
                    <a:lumMod val="50000"/>
                  </a:schemeClr>
                </a:solidFill>
              </a:rPr>
              <a:t>pericyst</a:t>
            </a:r>
            <a:r>
              <a:rPr lang="en-US" sz="3200" dirty="0" smtClean="0">
                <a:solidFill>
                  <a:schemeClr val="tx2">
                    <a:lumMod val="50000"/>
                  </a:schemeClr>
                </a:solidFill>
              </a:rPr>
              <a:t> and the </a:t>
            </a:r>
            <a:r>
              <a:rPr lang="en-US" sz="3200" dirty="0" err="1" smtClean="0">
                <a:solidFill>
                  <a:schemeClr val="tx2">
                    <a:lumMod val="50000"/>
                  </a:schemeClr>
                </a:solidFill>
              </a:rPr>
              <a:t>endocyst</a:t>
            </a:r>
            <a:r>
              <a:rPr lang="en-US" sz="3200" dirty="0" smtClean="0">
                <a:solidFill>
                  <a:schemeClr val="tx2">
                    <a:lumMod val="50000"/>
                  </a:schemeClr>
                </a:solidFill>
              </a:rPr>
              <a:t>, known as the </a:t>
            </a:r>
            <a:r>
              <a:rPr lang="en-US" sz="3200" dirty="0" smtClean="0">
                <a:solidFill>
                  <a:srgbClr val="FF0000"/>
                </a:solidFill>
              </a:rPr>
              <a:t>“</a:t>
            </a:r>
            <a:r>
              <a:rPr lang="en-US" sz="3200" b="1" dirty="0" err="1" smtClean="0">
                <a:solidFill>
                  <a:srgbClr val="FF0000"/>
                </a:solidFill>
              </a:rPr>
              <a:t>cumbo</a:t>
            </a:r>
            <a:r>
              <a:rPr lang="en-US" sz="3200" b="1" dirty="0" smtClean="0">
                <a:solidFill>
                  <a:srgbClr val="FF0000"/>
                </a:solidFill>
              </a:rPr>
              <a:t> sign” or the “double arch sign”</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1"/>
          <a:srcRect b="13432"/>
          <a:stretch/>
        </p:blipFill>
        <p:spPr>
          <a:xfrm>
            <a:off x="323528" y="794048"/>
            <a:ext cx="8352928" cy="50405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496944" cy="1846659"/>
          </a:xfrm>
          <a:prstGeom prst="rect">
            <a:avLst/>
          </a:prstGeom>
        </p:spPr>
        <p:txBody>
          <a:bodyPr wrap="square">
            <a:spAutoFit/>
          </a:bodyPr>
          <a:lstStyle/>
          <a:p>
            <a:pPr algn="l"/>
            <a:r>
              <a:rPr lang="en-US" sz="2400" b="1" dirty="0" smtClean="0">
                <a:solidFill>
                  <a:srgbClr val="FF0000"/>
                </a:solidFill>
              </a:rPr>
              <a:t>The water-lily sign</a:t>
            </a:r>
            <a:r>
              <a:rPr lang="en-US" sz="2400" dirty="0" smtClean="0">
                <a:solidFill>
                  <a:schemeClr val="tx2">
                    <a:lumMod val="50000"/>
                  </a:schemeClr>
                </a:solidFill>
              </a:rPr>
              <a:t>, also known as the </a:t>
            </a:r>
            <a:r>
              <a:rPr lang="en-US" sz="2400" dirty="0" err="1" smtClean="0">
                <a:solidFill>
                  <a:schemeClr val="tx2">
                    <a:lumMod val="50000"/>
                  </a:schemeClr>
                </a:solidFill>
              </a:rPr>
              <a:t>camalote</a:t>
            </a:r>
            <a:r>
              <a:rPr lang="en-US" sz="2400" dirty="0" smtClean="0">
                <a:solidFill>
                  <a:schemeClr val="tx2">
                    <a:lumMod val="50000"/>
                  </a:schemeClr>
                </a:solidFill>
              </a:rPr>
              <a:t> sign, is seen in </a:t>
            </a:r>
            <a:r>
              <a:rPr lang="en-US" sz="2400" dirty="0" err="1" smtClean="0">
                <a:solidFill>
                  <a:schemeClr val="tx2">
                    <a:lumMod val="50000"/>
                  </a:schemeClr>
                </a:solidFill>
              </a:rPr>
              <a:t>hydatid</a:t>
            </a:r>
            <a:r>
              <a:rPr lang="en-US" sz="2400" dirty="0" smtClean="0">
                <a:solidFill>
                  <a:schemeClr val="tx2">
                    <a:lumMod val="50000"/>
                  </a:schemeClr>
                </a:solidFill>
              </a:rPr>
              <a:t> infections when there is detachment of the </a:t>
            </a:r>
            <a:r>
              <a:rPr lang="en-US" sz="2400" dirty="0" err="1" smtClean="0">
                <a:solidFill>
                  <a:schemeClr val="tx2">
                    <a:lumMod val="50000"/>
                  </a:schemeClr>
                </a:solidFill>
              </a:rPr>
              <a:t>endocyst</a:t>
            </a:r>
            <a:r>
              <a:rPr lang="en-US" sz="2400" dirty="0" smtClean="0">
                <a:solidFill>
                  <a:schemeClr val="tx2">
                    <a:lumMod val="50000"/>
                  </a:schemeClr>
                </a:solidFill>
              </a:rPr>
              <a:t> membrane which results in floating membranes within the </a:t>
            </a:r>
            <a:r>
              <a:rPr lang="en-US" sz="2400" dirty="0" err="1" smtClean="0">
                <a:solidFill>
                  <a:schemeClr val="tx2">
                    <a:lumMod val="50000"/>
                  </a:schemeClr>
                </a:solidFill>
              </a:rPr>
              <a:t>pericyst</a:t>
            </a:r>
            <a:r>
              <a:rPr lang="en-US" sz="2400" dirty="0" smtClean="0">
                <a:solidFill>
                  <a:schemeClr val="tx2">
                    <a:lumMod val="50000"/>
                  </a:schemeClr>
                </a:solidFill>
              </a:rPr>
              <a:t> that mimic the appearance of a water lily.</a:t>
            </a:r>
          </a:p>
          <a:p>
            <a:pPr algn="l"/>
            <a:endParaRPr lang="en-US" dirty="0"/>
          </a:p>
        </p:txBody>
      </p:sp>
      <p:pic>
        <p:nvPicPr>
          <p:cNvPr id="7171" name="Picture 3"/>
          <p:cNvPicPr>
            <a:picLocks noChangeAspect="1" noChangeArrowheads="1"/>
          </p:cNvPicPr>
          <p:nvPr/>
        </p:nvPicPr>
        <p:blipFill>
          <a:blip r:embed="rId1"/>
          <a:srcRect/>
          <a:stretch>
            <a:fillRect/>
          </a:stretch>
        </p:blipFill>
        <p:spPr bwMode="auto">
          <a:xfrm>
            <a:off x="1475656" y="2038596"/>
            <a:ext cx="5616624" cy="4794252"/>
          </a:xfrm>
          <a:prstGeom prst="rect">
            <a:avLst/>
          </a:prstGeom>
          <a:noFill/>
          <a:ln>
            <a:noFill/>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srcRect r="1828"/>
          <a:stretch/>
        </p:blipFill>
        <p:spPr bwMode="auto">
          <a:xfrm>
            <a:off x="142875" y="528638"/>
            <a:ext cx="8696325" cy="5800725"/>
          </a:xfrm>
          <a:prstGeom prst="rect">
            <a:avLst/>
          </a:prstGeom>
          <a:noFill/>
          <a:ln>
            <a:noFill/>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2216" y="188640"/>
            <a:ext cx="7920880" cy="2062103"/>
          </a:xfrm>
          <a:prstGeom prst="rect">
            <a:avLst/>
          </a:prstGeom>
        </p:spPr>
        <p:txBody>
          <a:bodyPr wrap="square">
            <a:spAutoFit/>
          </a:bodyPr>
          <a:lstStyle/>
          <a:p>
            <a:pPr algn="ctr"/>
            <a:r>
              <a:rPr lang="en-US" sz="3200" dirty="0" smtClean="0">
                <a:solidFill>
                  <a:schemeClr val="tx2">
                    <a:lumMod val="75000"/>
                  </a:schemeClr>
                </a:solidFill>
              </a:rPr>
              <a:t>With the rupture of the </a:t>
            </a:r>
            <a:r>
              <a:rPr lang="en-US" sz="3200" dirty="0" err="1" smtClean="0">
                <a:solidFill>
                  <a:schemeClr val="tx2">
                    <a:lumMod val="75000"/>
                  </a:schemeClr>
                </a:solidFill>
              </a:rPr>
              <a:t>endocyst</a:t>
            </a:r>
            <a:r>
              <a:rPr lang="en-US" sz="3200" dirty="0" smtClean="0">
                <a:solidFill>
                  <a:schemeClr val="tx2">
                    <a:lumMod val="75000"/>
                  </a:schemeClr>
                </a:solidFill>
              </a:rPr>
              <a:t>, daughter cysts may appear as round radio-opacities at the bottom of cysts, giving them </a:t>
            </a:r>
          </a:p>
          <a:p>
            <a:pPr algn="ctr"/>
            <a:r>
              <a:rPr lang="en-US" sz="3200" dirty="0" smtClean="0">
                <a:solidFill>
                  <a:schemeClr val="tx2">
                    <a:lumMod val="75000"/>
                  </a:schemeClr>
                </a:solidFill>
              </a:rPr>
              <a:t>a </a:t>
            </a:r>
            <a:r>
              <a:rPr lang="en-US" sz="3200" b="1" dirty="0" smtClean="0">
                <a:solidFill>
                  <a:srgbClr val="FF0000"/>
                </a:solidFill>
              </a:rPr>
              <a:t>“rising  sun” </a:t>
            </a:r>
            <a:r>
              <a:rPr lang="en-US" sz="3200" dirty="0" smtClean="0">
                <a:solidFill>
                  <a:schemeClr val="tx2">
                    <a:lumMod val="75000"/>
                  </a:schemeClr>
                </a:solidFill>
              </a:rPr>
              <a:t>appearance</a:t>
            </a:r>
            <a:endParaRPr lang="en-US" sz="3200" dirty="0">
              <a:solidFill>
                <a:schemeClr val="tx2">
                  <a:lumMod val="75000"/>
                </a:schemeClr>
              </a:solidFill>
            </a:endParaRPr>
          </a:p>
        </p:txBody>
      </p:sp>
      <p:pic>
        <p:nvPicPr>
          <p:cNvPr id="9218" name="Picture 2"/>
          <p:cNvPicPr>
            <a:picLocks noChangeAspect="1" noChangeArrowheads="1"/>
          </p:cNvPicPr>
          <p:nvPr/>
        </p:nvPicPr>
        <p:blipFill>
          <a:blip r:embed="rId1"/>
          <a:srcRect l="6933" t="15701" r="4439" b="13224"/>
          <a:stretch/>
        </p:blipFill>
        <p:spPr bwMode="auto">
          <a:xfrm>
            <a:off x="827583" y="2222535"/>
            <a:ext cx="7337257" cy="4419600"/>
          </a:xfrm>
          <a:prstGeom prst="rect">
            <a:avLst/>
          </a:prstGeom>
          <a:noFill/>
          <a:ln>
            <a:noFill/>
          </a:ln>
          <a:effectLst/>
        </p:spPr>
      </p:pic>
      <p:pic>
        <p:nvPicPr>
          <p:cNvPr id="9219" name="Picture 3"/>
          <p:cNvPicPr>
            <a:picLocks noChangeAspect="1" noChangeArrowheads="1"/>
          </p:cNvPicPr>
          <p:nvPr/>
        </p:nvPicPr>
        <p:blipFill>
          <a:blip r:embed="rId2"/>
          <a:srcRect l="18000" t="30351" r="19319"/>
          <a:stretch/>
        </p:blipFill>
        <p:spPr bwMode="auto">
          <a:xfrm>
            <a:off x="897319" y="5129565"/>
            <a:ext cx="2895600" cy="1512570"/>
          </a:xfrm>
          <a:prstGeom prst="rect">
            <a:avLst/>
          </a:prstGeom>
          <a:noFill/>
          <a:ln>
            <a:noFill/>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محتوى 2"/>
          <p:cNvSpPr>
            <a:spLocks noGrp="1" noEditPoints="1"/>
          </p:cNvSpPr>
          <p:nvPr>
            <p:ph idx="1"/>
          </p:nvPr>
        </p:nvSpPr>
        <p:spPr>
          <a:xfrm>
            <a:off x="251520" y="476672"/>
            <a:ext cx="7620000" cy="4373563"/>
          </a:xfrm>
        </p:spPr>
        <p:txBody>
          <a:bodyPr/>
          <a:lstStyle/>
          <a:p>
            <a:pPr algn="l" rtl="0"/>
            <a:r>
              <a:rPr lang="en-US" sz="2800" b="1" dirty="0"/>
              <a:t>3-</a:t>
            </a:r>
            <a:r>
              <a:rPr lang="en-GB" sz="2800" b="1" dirty="0"/>
              <a:t>Polycystic </a:t>
            </a:r>
            <a:r>
              <a:rPr lang="en-GB" sz="2800" b="1" dirty="0" err="1"/>
              <a:t>echinococcosis</a:t>
            </a:r>
            <a:r>
              <a:rPr lang="en-GB" sz="2800" b="1" dirty="0"/>
              <a:t>: Rare and caused by the larval stage of </a:t>
            </a:r>
            <a:r>
              <a:rPr lang="en-GB" sz="2800" b="1" dirty="0">
                <a:solidFill>
                  <a:srgbClr val="FF0000"/>
                </a:solidFill>
              </a:rPr>
              <a:t> E. </a:t>
            </a:r>
            <a:r>
              <a:rPr lang="en-GB" sz="2800" b="1" dirty="0" err="1">
                <a:solidFill>
                  <a:srgbClr val="FF0000"/>
                </a:solidFill>
              </a:rPr>
              <a:t>Vogeli</a:t>
            </a:r>
            <a:r>
              <a:rPr lang="en-US" sz="2800" b="1" dirty="0" err="1">
                <a:solidFill>
                  <a:srgbClr val="FF0000"/>
                </a:solidFill>
              </a:rPr>
              <a:t>.</a:t>
            </a:r>
            <a:endParaRPr lang="en-GB" sz="2800" b="1" dirty="0" err="1">
              <a:solidFill>
                <a:srgbClr val="FF0000"/>
              </a:solidFill>
            </a:endParaRPr>
          </a:p>
          <a:p>
            <a:pPr algn="l" rtl="0"/>
            <a:endParaRPr sz="2800"/>
          </a:p>
          <a:p>
            <a:pPr algn="l" rtl="0"/>
            <a:r>
              <a:rPr lang="en-US" sz="2800" b="1" dirty="0" err="1">
                <a:solidFill>
                  <a:schemeClr val="tx1"/>
                </a:solidFill>
              </a:rPr>
              <a:t>4- </a:t>
            </a:r>
            <a:r>
              <a:rPr lang="en-GB" sz="2800" b="1" dirty="0" err="1">
                <a:solidFill>
                  <a:srgbClr val="FF0000"/>
                </a:solidFill>
              </a:rPr>
              <a:t>E.oligarth</a:t>
            </a:r>
            <a:r>
              <a:rPr lang="en-US" sz="2800" b="1" dirty="0" err="1">
                <a:solidFill>
                  <a:srgbClr val="FF0000"/>
                </a:solidFill>
              </a:rPr>
              <a:t>r</a:t>
            </a:r>
            <a:r>
              <a:rPr lang="en-GB" sz="2800" b="1" dirty="0" err="1">
                <a:solidFill>
                  <a:srgbClr val="FF0000"/>
                </a:solidFill>
              </a:rPr>
              <a:t>us</a:t>
            </a:r>
            <a:r>
              <a:rPr lang="en-GB" sz="2800" b="1" dirty="0"/>
              <a:t> cause  </a:t>
            </a:r>
            <a:r>
              <a:rPr lang="en-GB" sz="2800" b="1" dirty="0" err="1"/>
              <a:t>unicystic</a:t>
            </a:r>
            <a:r>
              <a:rPr lang="en-GB" sz="2800" b="1" dirty="0"/>
              <a:t> </a:t>
            </a:r>
            <a:r>
              <a:rPr lang="en-GB" sz="2800" b="1" dirty="0" err="1"/>
              <a:t>echinococcosis</a:t>
            </a:r>
            <a:r>
              <a:rPr lang="en-US" sz="2800" b="1" dirty="0" err="1"/>
              <a:t> ,rarly .</a:t>
            </a:r>
            <a:endParaRPr lang="en-US" sz="2800" b="1" dirty="0"/>
          </a: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2176" y="260648"/>
            <a:ext cx="8496944" cy="1754326"/>
          </a:xfrm>
          <a:prstGeom prst="rect">
            <a:avLst/>
          </a:prstGeom>
        </p:spPr>
        <p:txBody>
          <a:bodyPr wrap="square">
            <a:spAutoFit/>
          </a:bodyPr>
          <a:lstStyle/>
          <a:p>
            <a:pPr algn="ctr"/>
            <a:r>
              <a:rPr lang="en-US" sz="3600" dirty="0" smtClean="0">
                <a:solidFill>
                  <a:schemeClr val="tx2">
                    <a:lumMod val="75000"/>
                  </a:schemeClr>
                </a:solidFill>
              </a:rPr>
              <a:t>With coughing out of membranes, the </a:t>
            </a:r>
            <a:r>
              <a:rPr lang="en-US" sz="3600" dirty="0" err="1" smtClean="0">
                <a:solidFill>
                  <a:schemeClr val="tx2">
                    <a:lumMod val="75000"/>
                  </a:schemeClr>
                </a:solidFill>
              </a:rPr>
              <a:t>pericyst</a:t>
            </a:r>
            <a:r>
              <a:rPr lang="en-US" sz="3600" dirty="0" smtClean="0">
                <a:solidFill>
                  <a:schemeClr val="tx2">
                    <a:lumMod val="75000"/>
                  </a:schemeClr>
                </a:solidFill>
              </a:rPr>
              <a:t> can become empty appearing </a:t>
            </a:r>
            <a:r>
              <a:rPr lang="ar-JO" sz="3600" dirty="0" smtClean="0">
                <a:solidFill>
                  <a:schemeClr val="tx2">
                    <a:lumMod val="75000"/>
                  </a:schemeClr>
                </a:solidFill>
              </a:rPr>
              <a:t> </a:t>
            </a:r>
            <a:r>
              <a:rPr lang="en-US" sz="3600" dirty="0" smtClean="0">
                <a:solidFill>
                  <a:schemeClr val="tx2">
                    <a:lumMod val="75000"/>
                  </a:schemeClr>
                </a:solidFill>
              </a:rPr>
              <a:t>as air-filled cysts </a:t>
            </a:r>
            <a:r>
              <a:rPr lang="en-US" sz="3600" b="1" dirty="0" smtClean="0">
                <a:solidFill>
                  <a:srgbClr val="FF0000"/>
                </a:solidFill>
              </a:rPr>
              <a:t>(the “dry cyst sign”),</a:t>
            </a:r>
            <a:r>
              <a:rPr lang="en-US" sz="3600" dirty="0" smtClean="0">
                <a:solidFill>
                  <a:srgbClr val="FF0000"/>
                </a:solidFill>
              </a:rPr>
              <a:t> </a:t>
            </a:r>
            <a:endParaRPr lang="en-US" sz="3600" dirty="0">
              <a:solidFill>
                <a:srgbClr val="FF0000"/>
              </a:solidFill>
            </a:endParaRPr>
          </a:p>
        </p:txBody>
      </p:sp>
      <p:pic>
        <p:nvPicPr>
          <p:cNvPr id="10243" name="Picture 3"/>
          <p:cNvPicPr>
            <a:picLocks noChangeAspect="1" noChangeArrowheads="1"/>
          </p:cNvPicPr>
          <p:nvPr/>
        </p:nvPicPr>
        <p:blipFill>
          <a:blip r:embed="rId1"/>
          <a:srcRect/>
          <a:stretch>
            <a:fillRect/>
          </a:stretch>
        </p:blipFill>
        <p:spPr bwMode="auto">
          <a:xfrm>
            <a:off x="1658195" y="2564904"/>
            <a:ext cx="5755210" cy="4032448"/>
          </a:xfrm>
          <a:prstGeom prst="rect">
            <a:avLst/>
          </a:prstGeom>
          <a:noFill/>
          <a:ln>
            <a:noFill/>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1872" y="1080820"/>
            <a:ext cx="8352928" cy="3539430"/>
          </a:xfrm>
          <a:prstGeom prst="rect">
            <a:avLst/>
          </a:prstGeom>
        </p:spPr>
        <p:txBody>
          <a:bodyPr wrap="square">
            <a:spAutoFit/>
          </a:bodyPr>
          <a:lstStyle/>
          <a:p>
            <a:pPr marL="457200" indent="-457200" algn="l" rtl="0">
              <a:buFont typeface="Wingdings" pitchFamily="2" charset="2" panose="05000000000000000000"/>
              <a:buChar char="v"/>
            </a:pPr>
            <a:r>
              <a:rPr lang="en-US" sz="3200" b="1" dirty="0" smtClean="0">
                <a:solidFill>
                  <a:schemeClr val="tx2">
                    <a:lumMod val="75000"/>
                  </a:schemeClr>
                </a:solidFill>
              </a:rPr>
              <a:t>The double arch sign and the sign of the </a:t>
            </a:r>
            <a:r>
              <a:rPr lang="en-US" sz="3200" b="1" dirty="0" err="1" smtClean="0">
                <a:solidFill>
                  <a:schemeClr val="tx2">
                    <a:lumMod val="75000"/>
                  </a:schemeClr>
                </a:solidFill>
              </a:rPr>
              <a:t>camalote</a:t>
            </a:r>
            <a:r>
              <a:rPr lang="en-US" sz="3200" b="1" dirty="0" smtClean="0">
                <a:solidFill>
                  <a:schemeClr val="tx2">
                    <a:lumMod val="75000"/>
                  </a:schemeClr>
                </a:solidFill>
              </a:rPr>
              <a:t> </a:t>
            </a:r>
            <a:r>
              <a:rPr lang="en-US" sz="3200" dirty="0" smtClean="0">
                <a:solidFill>
                  <a:schemeClr val="tx2">
                    <a:lumMod val="75000"/>
                  </a:schemeClr>
                </a:solidFill>
              </a:rPr>
              <a:t>are pathognomonic of a ruptured </a:t>
            </a:r>
            <a:r>
              <a:rPr lang="en-US" sz="3200" dirty="0" err="1" smtClean="0">
                <a:solidFill>
                  <a:schemeClr val="tx2">
                    <a:lumMod val="75000"/>
                  </a:schemeClr>
                </a:solidFill>
              </a:rPr>
              <a:t>hydatid</a:t>
            </a:r>
            <a:r>
              <a:rPr lang="en-US" sz="3200" dirty="0" smtClean="0">
                <a:solidFill>
                  <a:schemeClr val="tx2">
                    <a:lumMod val="75000"/>
                  </a:schemeClr>
                </a:solidFill>
              </a:rPr>
              <a:t> cyst.</a:t>
            </a:r>
          </a:p>
          <a:p>
            <a:pPr marL="457200" indent="-457200" algn="l" rtl="0">
              <a:buFont typeface="Wingdings" pitchFamily="2" charset="2" panose="05000000000000000000"/>
              <a:buChar char="v"/>
            </a:pPr>
            <a:endParaRPr lang="en-US" sz="3200" dirty="0" smtClean="0">
              <a:solidFill>
                <a:schemeClr val="tx2">
                  <a:lumMod val="75000"/>
                </a:schemeClr>
              </a:solidFill>
            </a:endParaRPr>
          </a:p>
          <a:p>
            <a:pPr marL="457200" indent="-457200" algn="l" rtl="0">
              <a:buFont typeface="Wingdings" pitchFamily="2" charset="2" panose="05000000000000000000"/>
              <a:buChar char="v"/>
            </a:pPr>
            <a:r>
              <a:rPr lang="en-US" sz="3200" dirty="0" smtClean="0">
                <a:solidFill>
                  <a:schemeClr val="tx2">
                    <a:lumMod val="75000"/>
                  </a:schemeClr>
                </a:solidFill>
              </a:rPr>
              <a:t>Unlike </a:t>
            </a:r>
            <a:r>
              <a:rPr lang="en-US" sz="3200" dirty="0" err="1" smtClean="0">
                <a:solidFill>
                  <a:schemeClr val="tx2">
                    <a:lumMod val="75000"/>
                  </a:schemeClr>
                </a:solidFill>
              </a:rPr>
              <a:t>extrapulmonary</a:t>
            </a:r>
            <a:r>
              <a:rPr lang="en-US" sz="3200" dirty="0" smtClean="0">
                <a:solidFill>
                  <a:schemeClr val="tx2">
                    <a:lumMod val="75000"/>
                  </a:schemeClr>
                </a:solidFill>
              </a:rPr>
              <a:t> cysts, pulmonary </a:t>
            </a:r>
            <a:r>
              <a:rPr lang="en-US" sz="3200" dirty="0" err="1" smtClean="0">
                <a:solidFill>
                  <a:schemeClr val="tx2">
                    <a:lumMod val="75000"/>
                  </a:schemeClr>
                </a:solidFill>
              </a:rPr>
              <a:t>hydatid</a:t>
            </a:r>
            <a:r>
              <a:rPr lang="en-US" sz="3200" dirty="0" smtClean="0">
                <a:solidFill>
                  <a:schemeClr val="tx2">
                    <a:lumMod val="75000"/>
                  </a:schemeClr>
                </a:solidFill>
              </a:rPr>
              <a:t> cysts calcification, and daughter cyst </a:t>
            </a:r>
            <a:r>
              <a:rPr lang="ar-JO" sz="3200" dirty="0" smtClean="0">
                <a:solidFill>
                  <a:schemeClr val="tx2">
                    <a:lumMod val="75000"/>
                  </a:schemeClr>
                </a:solidFill>
              </a:rPr>
              <a:t> </a:t>
            </a:r>
            <a:r>
              <a:rPr lang="en-US" sz="3200" dirty="0" smtClean="0">
                <a:solidFill>
                  <a:schemeClr val="tx2">
                    <a:lumMod val="75000"/>
                  </a:schemeClr>
                </a:solidFill>
              </a:rPr>
              <a:t>formation are rare</a:t>
            </a:r>
            <a:endParaRPr lang="en-US" sz="3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712" y="260648"/>
            <a:ext cx="5454352" cy="1077218"/>
          </a:xfrm>
          <a:prstGeom prst="rect">
            <a:avLst/>
          </a:prstGeom>
        </p:spPr>
        <p:txBody>
          <a:bodyPr wrap="square">
            <a:spAutoFit/>
          </a:bodyPr>
          <a:lstStyle/>
          <a:p>
            <a:pPr algn="ctr"/>
            <a:r>
              <a:rPr lang="en-US" sz="3200" b="1" dirty="0" smtClean="0">
                <a:solidFill>
                  <a:schemeClr val="tx2">
                    <a:lumMod val="75000"/>
                  </a:schemeClr>
                </a:solidFill>
              </a:rPr>
              <a:t>Percutaneous aspiration</a:t>
            </a:r>
            <a:br>
              <a:rPr lang="en-US" sz="3200" b="1" dirty="0" smtClean="0">
                <a:solidFill>
                  <a:schemeClr val="tx2">
                    <a:lumMod val="75000"/>
                  </a:schemeClr>
                </a:solidFill>
              </a:rPr>
            </a:br>
            <a:endParaRPr lang="ar-JO" sz="3200" b="1" dirty="0">
              <a:solidFill>
                <a:schemeClr val="tx2">
                  <a:lumMod val="75000"/>
                </a:schemeClr>
              </a:solidFill>
            </a:endParaRPr>
          </a:p>
        </p:txBody>
      </p:sp>
      <p:sp>
        <p:nvSpPr>
          <p:cNvPr id="3" name="مستطيل 2"/>
          <p:cNvSpPr/>
          <p:nvPr/>
        </p:nvSpPr>
        <p:spPr>
          <a:xfrm>
            <a:off x="165056" y="1124744"/>
            <a:ext cx="8640960" cy="5170646"/>
          </a:xfrm>
          <a:prstGeom prst="rect">
            <a:avLst/>
          </a:prstGeom>
        </p:spPr>
        <p:txBody>
          <a:bodyPr wrap="square">
            <a:spAutoFit/>
          </a:bodyPr>
          <a:lstStyle/>
          <a:p>
            <a:pPr algn="l"/>
            <a:r>
              <a:rPr lang="en-US" sz="2400" dirty="0" smtClean="0"/>
              <a:t>percutaneous aspiration can confirm the diagnosis by demonstrating the presence of </a:t>
            </a:r>
            <a:r>
              <a:rPr lang="en-US" sz="2400" b="1" dirty="0" err="1" smtClean="0">
                <a:solidFill>
                  <a:schemeClr val="tx2">
                    <a:lumMod val="75000"/>
                  </a:schemeClr>
                </a:solidFill>
              </a:rPr>
              <a:t>protoscolices</a:t>
            </a:r>
            <a:r>
              <a:rPr lang="en-US" sz="2400" b="1" dirty="0" smtClean="0">
                <a:solidFill>
                  <a:schemeClr val="tx2">
                    <a:lumMod val="75000"/>
                  </a:schemeClr>
                </a:solidFill>
              </a:rPr>
              <a:t>, </a:t>
            </a:r>
            <a:r>
              <a:rPr lang="en-US" sz="2400" b="1" dirty="0" err="1" smtClean="0">
                <a:solidFill>
                  <a:schemeClr val="tx2">
                    <a:lumMod val="75000"/>
                  </a:schemeClr>
                </a:solidFill>
              </a:rPr>
              <a:t>hooklets</a:t>
            </a:r>
            <a:r>
              <a:rPr lang="en-US" sz="2400" b="1" dirty="0" smtClean="0">
                <a:solidFill>
                  <a:schemeClr val="tx2">
                    <a:lumMod val="75000"/>
                  </a:schemeClr>
                </a:solidFill>
              </a:rPr>
              <a:t> or </a:t>
            </a:r>
            <a:r>
              <a:rPr lang="en-US" sz="2400" b="1" dirty="0" err="1" smtClean="0">
                <a:solidFill>
                  <a:schemeClr val="tx2">
                    <a:lumMod val="75000"/>
                  </a:schemeClr>
                </a:solidFill>
              </a:rPr>
              <a:t>hydatid</a:t>
            </a:r>
            <a:r>
              <a:rPr lang="en-US" sz="2400" b="1" dirty="0" smtClean="0">
                <a:solidFill>
                  <a:schemeClr val="tx2">
                    <a:lumMod val="75000"/>
                  </a:schemeClr>
                </a:solidFill>
              </a:rPr>
              <a:t> membranes</a:t>
            </a:r>
            <a:r>
              <a:rPr lang="en-US" sz="2400" dirty="0" smtClean="0"/>
              <a:t>. </a:t>
            </a:r>
          </a:p>
          <a:p>
            <a:pPr algn="l"/>
            <a:endParaRPr lang="en-US" sz="2400" dirty="0" smtClean="0"/>
          </a:p>
          <a:p>
            <a:pPr algn="l"/>
            <a:r>
              <a:rPr lang="en-US" sz="2400" dirty="0" smtClean="0"/>
              <a:t>Active cysts exhibit clear watery fluid containing </a:t>
            </a:r>
            <a:r>
              <a:rPr lang="en-US" sz="2400" dirty="0" err="1" smtClean="0"/>
              <a:t>scolices</a:t>
            </a:r>
            <a:r>
              <a:rPr lang="en-US" sz="2400" dirty="0" smtClean="0"/>
              <a:t> and show elevated pressure, whereas inactive cysts exhibit cloudy fluid without detectable </a:t>
            </a:r>
            <a:r>
              <a:rPr lang="en-US" sz="2400" dirty="0" err="1" smtClean="0"/>
              <a:t>scolices</a:t>
            </a:r>
            <a:r>
              <a:rPr lang="en-US" sz="2400" dirty="0" smtClean="0"/>
              <a:t> and do not show elevated </a:t>
            </a:r>
            <a:endParaRPr lang="ar-JO" sz="2400" dirty="0" smtClean="0"/>
          </a:p>
          <a:p>
            <a:pPr algn="l"/>
            <a:r>
              <a:rPr lang="en-US" sz="2400" dirty="0" smtClean="0"/>
              <a:t>pressure .</a:t>
            </a:r>
          </a:p>
          <a:p>
            <a:pPr algn="l"/>
            <a:endParaRPr lang="en-US" sz="2400" dirty="0" smtClean="0"/>
          </a:p>
          <a:p>
            <a:pPr algn="l"/>
            <a:r>
              <a:rPr lang="en-US" sz="2400" dirty="0" smtClean="0"/>
              <a:t>but this method of diagnosis is generally reserved for situations when other diagnostic methods are inconclusive because of the potential for </a:t>
            </a:r>
            <a:r>
              <a:rPr lang="en-US" sz="2400" b="1" dirty="0" err="1" smtClean="0">
                <a:solidFill>
                  <a:schemeClr val="tx2">
                    <a:lumMod val="75000"/>
                  </a:schemeClr>
                </a:solidFill>
              </a:rPr>
              <a:t>anaphylaxis,cyst</a:t>
            </a:r>
            <a:r>
              <a:rPr lang="en-US" sz="2400" b="1" dirty="0" smtClean="0">
                <a:solidFill>
                  <a:schemeClr val="tx2">
                    <a:lumMod val="75000"/>
                  </a:schemeClr>
                </a:solidFill>
              </a:rPr>
              <a:t> rupture and secondary spread of the infection</a:t>
            </a:r>
          </a:p>
          <a:p>
            <a:pPr algn="l"/>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p:txBody>
          <a:bodyPr/>
          <a:lstStyle/>
          <a:p>
            <a:pPr algn="ctr"/>
            <a:r>
              <a:rPr lang="en-US" sz="6000" b="1" dirty="0">
                <a:latin typeface="Arial" pitchFamily="34" charset="0" panose="020B0604020202020204"/>
                <a:cs typeface="Arial" pitchFamily="34" charset="0" panose="020B0604020202020204"/>
              </a:rPr>
              <a:t>Management</a:t>
            </a:r>
            <a:r>
              <a:rPr lang="en-US" b="1" dirty="0">
                <a:latin typeface="Arial" pitchFamily="34" charset="0" panose="020B0604020202020204"/>
                <a:cs typeface="Arial" pitchFamily="34" charset="0" panose="020B0604020202020204"/>
              </a:rPr>
              <a:t> </a:t>
            </a:r>
          </a:p>
        </p:txBody>
      </p:sp>
      <p:sp>
        <p:nvSpPr>
          <p:cNvPr id="3" name="Subtitle 2"/>
          <p:cNvSpPr>
            <a:spLocks noGrp="1" noEditPoints="1"/>
          </p:cNvSpPr>
          <p:nvPr>
            <p:ph type="subTitle" idx="1"/>
          </p:nvPr>
        </p:nvSpPr>
        <p:spPr/>
        <p:txBody>
          <a:bodyPr>
            <a:normAutofit fontScale="92500" lnSpcReduction="20000"/>
          </a:bodyPr>
          <a:lstStyle/>
          <a:p>
            <a:r>
              <a:rPr lang="en-US" sz="2800" dirty="0">
                <a:solidFill>
                  <a:schemeClr val="tx1"/>
                </a:solidFill>
                <a:latin typeface="Arial" pitchFamily="34" charset="0" panose="020B0604020202020204"/>
                <a:cs typeface="Arial" pitchFamily="34" charset="0" panose="020B0604020202020204"/>
              </a:rPr>
              <a:t>1-pharmacotherapy</a:t>
            </a:r>
          </a:p>
          <a:p>
            <a:r>
              <a:rPr lang="en-US" sz="2800" dirty="0">
                <a:solidFill>
                  <a:schemeClr val="tx1"/>
                </a:solidFill>
                <a:latin typeface="Arial" pitchFamily="34" charset="0" panose="020B0604020202020204"/>
                <a:cs typeface="Arial" pitchFamily="34" charset="0" panose="020B0604020202020204"/>
              </a:rPr>
              <a:t>2- Surgical therapy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latin typeface="Arial" pitchFamily="34" charset="0" panose="020B0604020202020204"/>
                <a:cs typeface="Arial" pitchFamily="34" charset="0" panose="020B0604020202020204"/>
              </a:rPr>
              <a:t>pharmacotherapy</a:t>
            </a:r>
          </a:p>
        </p:txBody>
      </p:sp>
      <p:sp>
        <p:nvSpPr>
          <p:cNvPr id="3" name="Content Placeholder 2"/>
          <p:cNvSpPr>
            <a:spLocks noGrp="1" noEditPoints="1"/>
          </p:cNvSpPr>
          <p:nvPr>
            <p:ph idx="1"/>
          </p:nvPr>
        </p:nvSpPr>
        <p:spPr/>
        <p:txBody>
          <a:bodyPr>
            <a:normAutofit lnSpcReduction="10000"/>
          </a:bodyPr>
          <a:lstStyle/>
          <a:p>
            <a:pPr marL="0" indent="0" algn="l">
              <a:lnSpc>
                <a:spcPct val="200000"/>
              </a:lnSpc>
              <a:buNone/>
            </a:pPr>
            <a:r>
              <a:rPr lang="en-US" dirty="0" err="1">
                <a:latin typeface="Arial" pitchFamily="34" charset="0" panose="020B0604020202020204"/>
                <a:cs typeface="Arial" pitchFamily="34" charset="0" panose="020B0604020202020204"/>
              </a:rPr>
              <a:t>Benzimidazol</a:t>
            </a:r>
            <a:r>
              <a:rPr lang="en-US" dirty="0">
                <a:latin typeface="Arial" pitchFamily="34" charset="0" panose="020B0604020202020204"/>
                <a:cs typeface="Arial" pitchFamily="34" charset="0" panose="020B0604020202020204"/>
              </a:rPr>
              <a:t> group of drug:</a:t>
            </a:r>
          </a:p>
          <a:p>
            <a:pPr marL="0" indent="0" algn="l">
              <a:lnSpc>
                <a:spcPct val="200000"/>
              </a:lnSpc>
              <a:buNone/>
            </a:pPr>
            <a:r>
              <a:rPr lang="en-US" dirty="0">
                <a:latin typeface="Arial" pitchFamily="34" charset="0" panose="020B0604020202020204"/>
                <a:cs typeface="Arial" pitchFamily="34" charset="0" panose="020B0604020202020204"/>
              </a:rPr>
              <a:t> </a:t>
            </a:r>
            <a:r>
              <a:rPr lang="en-US" dirty="0" err="1">
                <a:latin typeface="Arial" pitchFamily="34" charset="0" panose="020B0604020202020204"/>
                <a:cs typeface="Arial" pitchFamily="34" charset="0" panose="020B0604020202020204"/>
              </a:rPr>
              <a:t>Albendazol</a:t>
            </a:r>
            <a:r>
              <a:rPr lang="en-US" dirty="0">
                <a:latin typeface="Arial" pitchFamily="34" charset="0" panose="020B0604020202020204"/>
                <a:cs typeface="Arial" pitchFamily="34" charset="0" panose="020B0604020202020204"/>
              </a:rPr>
              <a:t> 10-15 mg/kg two times a day</a:t>
            </a:r>
          </a:p>
          <a:p>
            <a:pPr marL="0" indent="0" algn="l">
              <a:lnSpc>
                <a:spcPct val="200000"/>
              </a:lnSpc>
              <a:buNone/>
            </a:pPr>
            <a:r>
              <a:rPr lang="en-US" dirty="0" err="1">
                <a:latin typeface="Arial" pitchFamily="34" charset="0" panose="020B0604020202020204"/>
                <a:cs typeface="Arial" pitchFamily="34" charset="0" panose="020B0604020202020204"/>
              </a:rPr>
              <a:t>Mebendazol</a:t>
            </a:r>
            <a:r>
              <a:rPr lang="en-US" dirty="0">
                <a:latin typeface="Arial" pitchFamily="34" charset="0" panose="020B0604020202020204"/>
                <a:cs typeface="Arial" pitchFamily="34" charset="0" panose="020B0604020202020204"/>
              </a:rPr>
              <a:t> 40-50 mg/kg  three times a day</a:t>
            </a:r>
          </a:p>
          <a:p>
            <a:pPr marL="0" indent="0" algn="l">
              <a:lnSpc>
                <a:spcPct val="200000"/>
              </a:lnSpc>
              <a:buNone/>
            </a:pPr>
            <a:r>
              <a:rPr lang="en-US" dirty="0">
                <a:solidFill>
                  <a:srgbClr val="C00000"/>
                </a:solidFill>
                <a:latin typeface="Arial" pitchFamily="34" charset="0" panose="020B0604020202020204"/>
                <a:cs typeface="Arial" pitchFamily="34" charset="0" panose="020B0604020202020204"/>
              </a:rPr>
              <a:t>   * minimum 3-6 months</a:t>
            </a:r>
          </a:p>
          <a:p>
            <a:pPr marL="0" indent="0" algn="l">
              <a:lnSpc>
                <a:spcPct val="200000"/>
              </a:lnSpc>
              <a:buNone/>
            </a:pPr>
            <a:endParaRPr lang="en-US" dirty="0">
              <a:solidFill>
                <a:srgbClr val="C00000"/>
              </a:solidFill>
              <a:latin typeface="Arial" pitchFamily="34" charset="0" panose="020B0604020202020204"/>
              <a:cs typeface="Arial" pitchFamily="34" charset="0" panose="020B0604020202020204"/>
            </a:endParaRPr>
          </a:p>
          <a:p>
            <a:pPr marL="0" indent="0" algn="l">
              <a:lnSpc>
                <a:spcPct val="200000"/>
              </a:lnSpc>
              <a:buNone/>
            </a:pPr>
            <a:r>
              <a:rPr lang="en-US" dirty="0">
                <a:latin typeface="Arial" pitchFamily="34" charset="0" panose="020B0604020202020204"/>
                <a:cs typeface="Arial" pitchFamily="34" charset="0" panose="020B0604020202020204"/>
              </a:rPr>
              <a:t> </a:t>
            </a:r>
            <a:endParaRPr lang="en-US" dirty="0">
              <a:solidFill>
                <a:srgbClr val="C00000"/>
              </a:solidFill>
              <a:latin typeface="Arial" pitchFamily="34" charset="0" panose="020B0604020202020204"/>
              <a:cs typeface="Arial" pitchFamily="34" charset="0" panose="020B0604020202020204"/>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67544" y="332656"/>
            <a:ext cx="5791200" cy="1371600"/>
          </a:xfrm>
        </p:spPr>
        <p:txBody>
          <a:bodyPr>
            <a:normAutofit fontScale="90000"/>
          </a:bodyPr>
          <a:lstStyle/>
          <a:p>
            <a:r>
              <a:rPr lang="en-US" dirty="0" smtClean="0">
                <a:latin typeface="Arial" pitchFamily="34" charset="0" panose="020B0604020202020204"/>
                <a:cs typeface="Arial" pitchFamily="34" charset="0" panose="020B0604020202020204"/>
              </a:rPr>
              <a:t>Indication of  pharmacotherapy:</a:t>
            </a:r>
            <a:br>
              <a:rPr lang="en-US" dirty="0">
                <a:latin typeface="Arial" pitchFamily="34" charset="0" panose="020B0604020202020204"/>
                <a:cs typeface="Arial" pitchFamily="34" charset="0" panose="020B0604020202020204"/>
              </a:rPr>
            </a:br>
          </a:p>
        </p:txBody>
      </p:sp>
      <p:sp>
        <p:nvSpPr>
          <p:cNvPr id="3" name="Content Placeholder 2"/>
          <p:cNvSpPr>
            <a:spLocks noGrp="1" noEditPoints="1"/>
          </p:cNvSpPr>
          <p:nvPr>
            <p:ph idx="1"/>
          </p:nvPr>
        </p:nvSpPr>
        <p:spPr>
          <a:xfrm>
            <a:off x="457200" y="1752600"/>
            <a:ext cx="8075240" cy="4373563"/>
          </a:xfrm>
        </p:spPr>
        <p:txBody>
          <a:bodyPr>
            <a:normAutofit fontScale="85000" lnSpcReduction="10000"/>
          </a:bodyPr>
          <a:lstStyle/>
          <a:p>
            <a:pPr algn="l">
              <a:lnSpc>
                <a:spcPct val="150000"/>
              </a:lnSpc>
            </a:pPr>
            <a:r>
              <a:rPr lang="en-US" sz="2800" dirty="0">
                <a:latin typeface="Arial" pitchFamily="34" charset="0" panose="020B0604020202020204"/>
                <a:cs typeface="Arial" pitchFamily="34" charset="0" panose="020B0604020202020204"/>
              </a:rPr>
              <a:t>Smaller cysts </a:t>
            </a:r>
          </a:p>
          <a:p>
            <a:pPr algn="l">
              <a:lnSpc>
                <a:spcPct val="150000"/>
              </a:lnSpc>
            </a:pPr>
            <a:r>
              <a:rPr lang="en-US" sz="2800" dirty="0">
                <a:latin typeface="Arial" pitchFamily="34" charset="0" panose="020B0604020202020204"/>
                <a:cs typeface="Arial" pitchFamily="34" charset="0" panose="020B0604020202020204"/>
              </a:rPr>
              <a:t>recurrent cysts or multiple cyst</a:t>
            </a:r>
          </a:p>
          <a:p>
            <a:pPr algn="l">
              <a:lnSpc>
                <a:spcPct val="150000"/>
              </a:lnSpc>
            </a:pPr>
            <a:r>
              <a:rPr lang="en-US" sz="2800" dirty="0">
                <a:latin typeface="Arial" pitchFamily="34" charset="0" panose="020B0604020202020204"/>
                <a:cs typeface="Arial" pitchFamily="34" charset="0" panose="020B0604020202020204"/>
              </a:rPr>
              <a:t>poor surgical risk</a:t>
            </a:r>
          </a:p>
          <a:p>
            <a:pPr algn="l">
              <a:lnSpc>
                <a:spcPct val="150000"/>
              </a:lnSpc>
            </a:pPr>
            <a:r>
              <a:rPr lang="en-US" sz="2800" dirty="0">
                <a:latin typeface="Arial" pitchFamily="34" charset="0" panose="020B0604020202020204"/>
                <a:cs typeface="Arial" pitchFamily="34" charset="0" panose="020B0604020202020204"/>
              </a:rPr>
              <a:t> refusal for surgery  </a:t>
            </a:r>
          </a:p>
          <a:p>
            <a:pPr algn="l">
              <a:lnSpc>
                <a:spcPct val="150000"/>
              </a:lnSpc>
            </a:pPr>
            <a:r>
              <a:rPr lang="en-US" sz="2800" dirty="0">
                <a:latin typeface="Arial" pitchFamily="34" charset="0" panose="020B0604020202020204"/>
                <a:cs typeface="Arial" pitchFamily="34" charset="0" panose="020B0604020202020204"/>
              </a:rPr>
              <a:t>multiorgan disease</a:t>
            </a:r>
          </a:p>
          <a:p>
            <a:pPr algn="l">
              <a:lnSpc>
                <a:spcPct val="150000"/>
              </a:lnSpc>
            </a:pPr>
            <a:r>
              <a:rPr lang="en-US" sz="2800" dirty="0">
                <a:latin typeface="Arial" pitchFamily="34" charset="0" panose="020B0604020202020204"/>
                <a:cs typeface="Arial" pitchFamily="34" charset="0" panose="020B0604020202020204"/>
              </a:rPr>
              <a:t>When there is intraoperative spillage of hydatid fluid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67544" y="260648"/>
            <a:ext cx="5791200" cy="1371600"/>
          </a:xfrm>
        </p:spPr>
        <p:txBody>
          <a:bodyPr>
            <a:normAutofit fontScale="90000"/>
          </a:bodyPr>
          <a:lstStyle/>
          <a:p>
            <a:r>
              <a:rPr lang="en-US" dirty="0">
                <a:latin typeface="Arial" pitchFamily="34" charset="0" panose="020B0604020202020204"/>
                <a:cs typeface="Arial" pitchFamily="34" charset="0" panose="020B0604020202020204"/>
              </a:rPr>
              <a:t>Contraindication of pharmacotherapy</a:t>
            </a:r>
            <a:br>
              <a:rPr lang="en-US" dirty="0">
                <a:latin typeface="Arial" pitchFamily="34" charset="0" panose="020B0604020202020204"/>
                <a:cs typeface="Arial" pitchFamily="34" charset="0" panose="020B0604020202020204"/>
              </a:rPr>
            </a:br>
          </a:p>
        </p:txBody>
      </p:sp>
      <p:sp>
        <p:nvSpPr>
          <p:cNvPr id="3" name="Content Placeholder 2"/>
          <p:cNvSpPr>
            <a:spLocks noGrp="1" noEditPoints="1"/>
          </p:cNvSpPr>
          <p:nvPr>
            <p:ph idx="1"/>
          </p:nvPr>
        </p:nvSpPr>
        <p:spPr>
          <a:xfrm>
            <a:off x="107504" y="1752600"/>
            <a:ext cx="8928992" cy="4373563"/>
          </a:xfrm>
        </p:spPr>
        <p:txBody>
          <a:bodyPr>
            <a:normAutofit/>
          </a:bodyPr>
          <a:lstStyle/>
          <a:p>
            <a:pPr algn="l">
              <a:lnSpc>
                <a:spcPct val="150000"/>
              </a:lnSpc>
            </a:pPr>
            <a:r>
              <a:rPr lang="en-US" sz="2600" dirty="0"/>
              <a:t>Large cysts that are at risk of rupture</a:t>
            </a:r>
          </a:p>
          <a:p>
            <a:pPr algn="l">
              <a:lnSpc>
                <a:spcPct val="150000"/>
              </a:lnSpc>
            </a:pPr>
            <a:r>
              <a:rPr lang="en-US" sz="2600" dirty="0"/>
              <a:t>Inactive or calcified cysts</a:t>
            </a:r>
          </a:p>
          <a:p>
            <a:pPr algn="l">
              <a:lnSpc>
                <a:spcPct val="150000"/>
              </a:lnSpc>
            </a:pPr>
            <a:r>
              <a:rPr lang="en-US" sz="2600" dirty="0"/>
              <a:t>Bone marrow depression</a:t>
            </a:r>
          </a:p>
          <a:p>
            <a:pPr algn="l">
              <a:lnSpc>
                <a:spcPct val="150000"/>
              </a:lnSpc>
            </a:pPr>
            <a:r>
              <a:rPr lang="en-US" sz="2600" dirty="0"/>
              <a:t>Pregnancy, specifically the first trimester </a:t>
            </a:r>
            <a:r>
              <a:rPr lang="en-US" sz="2600" dirty="0" smtClean="0"/>
              <a:t>of pregnancy</a:t>
            </a:r>
            <a:r>
              <a:rPr lang="en-US" sz="2600" dirty="0"/>
              <a:t>.</a:t>
            </a:r>
          </a:p>
          <a:p>
            <a:pPr>
              <a:lnSpc>
                <a:spcPct val="150000"/>
              </a:lnSpc>
            </a:pPr>
            <a:endParaRPr lang="en-US" sz="2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latin typeface="Arial" pitchFamily="34" charset="0" panose="020B0604020202020204"/>
                <a:cs typeface="Arial" pitchFamily="34" charset="0" panose="020B0604020202020204"/>
              </a:rPr>
              <a:t>Surgical therapy</a:t>
            </a:r>
          </a:p>
        </p:txBody>
      </p:sp>
      <p:sp>
        <p:nvSpPr>
          <p:cNvPr id="3" name="Content Placeholder 2"/>
          <p:cNvSpPr>
            <a:spLocks noGrp="1" noEditPoints="1"/>
          </p:cNvSpPr>
          <p:nvPr>
            <p:ph idx="1"/>
          </p:nvPr>
        </p:nvSpPr>
        <p:spPr>
          <a:xfrm>
            <a:off x="179512" y="1752600"/>
            <a:ext cx="8712968" cy="4373563"/>
          </a:xfrm>
        </p:spPr>
        <p:txBody>
          <a:bodyPr>
            <a:normAutofit/>
          </a:bodyPr>
          <a:lstStyle/>
          <a:p>
            <a:pPr marL="0" indent="0" algn="l">
              <a:buNone/>
            </a:pPr>
            <a:r>
              <a:rPr lang="en-US" sz="2600" dirty="0">
                <a:latin typeface="Arial" pitchFamily="34" charset="0" panose="020B0604020202020204"/>
                <a:cs typeface="Arial" pitchFamily="34" charset="0" panose="020B0604020202020204"/>
              </a:rPr>
              <a:t>*It's considered </a:t>
            </a:r>
            <a:r>
              <a:rPr lang="en-US" sz="2600" dirty="0">
                <a:solidFill>
                  <a:srgbClr val="C00000"/>
                </a:solidFill>
                <a:latin typeface="Arial" pitchFamily="34" charset="0" panose="020B0604020202020204"/>
                <a:cs typeface="Arial" pitchFamily="34" charset="0" panose="020B0604020202020204"/>
              </a:rPr>
              <a:t>the treatment of choice </a:t>
            </a:r>
            <a:r>
              <a:rPr lang="en-US" sz="2600" dirty="0">
                <a:latin typeface="Arial" pitchFamily="34" charset="0" panose="020B0604020202020204"/>
                <a:cs typeface="Arial" pitchFamily="34" charset="0" panose="020B0604020202020204"/>
              </a:rPr>
              <a:t>since the parasite can be completely removed and the patient cured</a:t>
            </a:r>
          </a:p>
          <a:p>
            <a:pPr marL="0" indent="0" algn="l">
              <a:buNone/>
            </a:pPr>
            <a:endParaRPr lang="en-US" sz="2600" dirty="0">
              <a:latin typeface="Arial" pitchFamily="34" charset="0" panose="020B0604020202020204"/>
              <a:cs typeface="Arial" pitchFamily="34" charset="0" panose="020B0604020202020204"/>
            </a:endParaRPr>
          </a:p>
          <a:p>
            <a:pPr marL="0" indent="0" algn="l">
              <a:buNone/>
            </a:pPr>
            <a:r>
              <a:rPr lang="en-US" sz="2600" dirty="0">
                <a:latin typeface="Arial" pitchFamily="34" charset="0" panose="020B0604020202020204"/>
                <a:cs typeface="Arial" pitchFamily="34" charset="0" panose="020B0604020202020204"/>
              </a:rPr>
              <a:t>*The aim of surgery is to remove the cyst completely while preserving the lung tissue as much as possible</a:t>
            </a:r>
          </a:p>
          <a:p>
            <a:pPr marL="0" indent="0" algn="l">
              <a:buNone/>
            </a:pPr>
            <a:br>
              <a:rPr lang="en-US" sz="2600" dirty="0">
                <a:latin typeface="Arial" pitchFamily="34" charset="0" panose="020B0604020202020204"/>
                <a:cs typeface="Arial" pitchFamily="34" charset="0" panose="020B0604020202020204"/>
              </a:rPr>
            </a:b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p:txBody>
          <a:bodyPr>
            <a:normAutofit fontScale="92500"/>
          </a:bodyPr>
          <a:lstStyle/>
          <a:p>
            <a:pPr algn="l">
              <a:lnSpc>
                <a:spcPct val="150000"/>
              </a:lnSpc>
            </a:pPr>
            <a:r>
              <a:rPr lang="en-US" sz="2600" dirty="0">
                <a:latin typeface="Arial" pitchFamily="34" charset="0" panose="020B0604020202020204"/>
                <a:cs typeface="Arial" pitchFamily="34" charset="0" panose="020B0604020202020204"/>
              </a:rPr>
              <a:t>The surgical method may be different  in the intact (simple) and ruptured(complicated ) cysts </a:t>
            </a:r>
          </a:p>
          <a:p>
            <a:pPr algn="l">
              <a:lnSpc>
                <a:spcPct val="150000"/>
              </a:lnSpc>
            </a:pPr>
            <a:r>
              <a:rPr lang="en-US" sz="2600" dirty="0">
                <a:latin typeface="Arial" pitchFamily="34" charset="0" panose="020B0604020202020204"/>
                <a:cs typeface="Arial" pitchFamily="34" charset="0" panose="020B0604020202020204"/>
              </a:rPr>
              <a:t>The operation has two steps : </a:t>
            </a:r>
          </a:p>
          <a:p>
            <a:pPr algn="l">
              <a:lnSpc>
                <a:spcPct val="150000"/>
              </a:lnSpc>
            </a:pPr>
            <a:r>
              <a:rPr lang="en-US" sz="2600" dirty="0">
                <a:latin typeface="Arial" pitchFamily="34" charset="0" panose="020B0604020202020204"/>
                <a:cs typeface="Arial" pitchFamily="34" charset="0" panose="020B0604020202020204"/>
              </a:rPr>
              <a:t>A) removal of the cyst (germinal layer)</a:t>
            </a:r>
          </a:p>
          <a:p>
            <a:pPr algn="l">
              <a:lnSpc>
                <a:spcPct val="150000"/>
              </a:lnSpc>
            </a:pPr>
            <a:r>
              <a:rPr lang="en-US" sz="2600" dirty="0">
                <a:latin typeface="Arial" pitchFamily="34" charset="0" panose="020B0604020202020204"/>
                <a:cs typeface="Arial" pitchFamily="34" charset="0" panose="020B0604020202020204"/>
              </a:rPr>
              <a:t>B)management of the residual pulmonary cavity</a:t>
            </a:r>
          </a:p>
          <a:p>
            <a:pPr algn="l">
              <a:lnSpc>
                <a:spcPct val="150000"/>
              </a:lnSpc>
            </a:pPr>
            <a:endParaRPr lang="en-US" sz="2600" dirty="0">
              <a:latin typeface="Arial" pitchFamily="34" charset="0" panose="020B0604020202020204"/>
              <a:cs typeface="Arial" pitchFamily="34" charset="0" panose="020B060402020202020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latin typeface="Arial" pitchFamily="34" charset="0" panose="020B0604020202020204"/>
                <a:cs typeface="Arial" pitchFamily="34" charset="0" panose="020B0604020202020204"/>
              </a:rPr>
              <a:t>Notes</a:t>
            </a:r>
            <a:r>
              <a:rPr lang="en-US" dirty="0"/>
              <a:t> :</a:t>
            </a:r>
          </a:p>
        </p:txBody>
      </p:sp>
      <p:sp>
        <p:nvSpPr>
          <p:cNvPr id="3" name="Content Placeholder 2"/>
          <p:cNvSpPr>
            <a:spLocks noGrp="1" noEditPoints="1"/>
          </p:cNvSpPr>
          <p:nvPr>
            <p:ph idx="1"/>
          </p:nvPr>
        </p:nvSpPr>
        <p:spPr>
          <a:xfrm>
            <a:off x="179512" y="1752600"/>
            <a:ext cx="8640960" cy="4373563"/>
          </a:xfrm>
        </p:spPr>
        <p:txBody>
          <a:bodyPr>
            <a:noAutofit/>
          </a:bodyPr>
          <a:lstStyle/>
          <a:p>
            <a:pPr algn="l">
              <a:buFont typeface="Arial" pitchFamily="34" charset="0" panose="020B0604020202020204"/>
              <a:buChar char="•"/>
            </a:pPr>
            <a:r>
              <a:rPr lang="en-US" dirty="0">
                <a:latin typeface="Arial" pitchFamily="34" charset="0" panose="020B0604020202020204"/>
                <a:cs typeface="Arial" pitchFamily="34" charset="0" panose="020B0604020202020204"/>
              </a:rPr>
              <a:t>During surgery its important to prevent cystic content spillage in order to prevent intraoperative dissemination and eventual recurrence</a:t>
            </a:r>
          </a:p>
          <a:p>
            <a:pPr algn="l">
              <a:buFont typeface="Arial" pitchFamily="34" charset="0" panose="020B0604020202020204"/>
              <a:buChar char="•"/>
            </a:pPr>
            <a:endParaRPr lang="en-US" dirty="0">
              <a:latin typeface="Arial" pitchFamily="34" charset="0" panose="020B0604020202020204"/>
              <a:cs typeface="Arial" pitchFamily="34" charset="0" panose="020B0604020202020204"/>
            </a:endParaRPr>
          </a:p>
          <a:p>
            <a:pPr algn="l">
              <a:buFont typeface="Arial" pitchFamily="34" charset="0" panose="020B0604020202020204"/>
              <a:buChar char="•"/>
            </a:pPr>
            <a:r>
              <a:rPr lang="en-US" dirty="0">
                <a:latin typeface="Arial" pitchFamily="34" charset="0" panose="020B0604020202020204"/>
                <a:cs typeface="Arial" pitchFamily="34" charset="0" panose="020B0604020202020204"/>
              </a:rPr>
              <a:t> Preoperative </a:t>
            </a:r>
            <a:r>
              <a:rPr lang="en-US" dirty="0" err="1">
                <a:latin typeface="Arial" pitchFamily="34" charset="0" panose="020B0604020202020204"/>
                <a:cs typeface="Arial" pitchFamily="34" charset="0" panose="020B0604020202020204"/>
              </a:rPr>
              <a:t>albendazol</a:t>
            </a:r>
            <a:r>
              <a:rPr lang="en-US" dirty="0">
                <a:latin typeface="Arial" pitchFamily="34" charset="0" panose="020B0604020202020204"/>
                <a:cs typeface="Arial" pitchFamily="34" charset="0" panose="020B0604020202020204"/>
              </a:rPr>
              <a:t> is essential </a:t>
            </a:r>
          </a:p>
          <a:p>
            <a:pPr marL="0" indent="0" algn="l">
              <a:buNone/>
            </a:pPr>
            <a:r>
              <a:rPr lang="en-US" dirty="0">
                <a:latin typeface="Arial" pitchFamily="34" charset="0" panose="020B0604020202020204"/>
                <a:cs typeface="Arial" pitchFamily="34" charset="0" panose="020B0604020202020204"/>
              </a:rPr>
              <a:t>  started 4 days prior the surgery and continue for 1-3 </a:t>
            </a:r>
            <a:r>
              <a:rPr lang="en-US" dirty="0" smtClean="0">
                <a:latin typeface="Arial" pitchFamily="34" charset="0" panose="020B0604020202020204"/>
                <a:cs typeface="Arial" pitchFamily="34" charset="0" panose="020B0604020202020204"/>
              </a:rPr>
              <a:t>month</a:t>
            </a:r>
          </a:p>
          <a:p>
            <a:pPr marL="0" indent="0" algn="l">
              <a:buNone/>
            </a:pPr>
            <a:r>
              <a:rPr lang="en-US" dirty="0" smtClean="0">
                <a:latin typeface="Arial" pitchFamily="34" charset="0" panose="020B0604020202020204"/>
                <a:cs typeface="Arial" pitchFamily="34" charset="0" panose="020B0604020202020204"/>
              </a:rPr>
              <a:t>   </a:t>
            </a:r>
            <a:r>
              <a:rPr lang="en-US" dirty="0" err="1" smtClean="0">
                <a:latin typeface="Arial" pitchFamily="34" charset="0" panose="020B0604020202020204"/>
                <a:cs typeface="Arial" pitchFamily="34" charset="0" panose="020B0604020202020204"/>
              </a:rPr>
              <a:t>post.op</a:t>
            </a:r>
            <a:r>
              <a:rPr lang="en-US" dirty="0" smtClean="0">
                <a:latin typeface="Arial" pitchFamily="34" charset="0" panose="020B0604020202020204"/>
                <a:cs typeface="Arial" pitchFamily="34" charset="0" panose="020B0604020202020204"/>
              </a:rPr>
              <a:t>  </a:t>
            </a:r>
            <a:endParaRPr lang="en-US" dirty="0">
              <a:latin typeface="Arial" pitchFamily="34" charset="0" panose="020B0604020202020204"/>
              <a:cs typeface="Arial" pitchFamily="34" charset="0" panose="020B0604020202020204"/>
            </a:endParaRPr>
          </a:p>
          <a:p>
            <a:pPr marL="0" indent="0" algn="l">
              <a:buNone/>
            </a:pPr>
            <a:endParaRPr lang="en-US" dirty="0">
              <a:latin typeface="Arial" pitchFamily="34" charset="0" panose="020B0604020202020204"/>
              <a:cs typeface="Arial" pitchFamily="34" charset="0" panose="020B0604020202020204"/>
            </a:endParaRPr>
          </a:p>
          <a:p>
            <a:pPr marL="0" indent="0" algn="l">
              <a:buNone/>
            </a:pPr>
            <a:r>
              <a:rPr lang="en-US" dirty="0">
                <a:latin typeface="Arial" pitchFamily="34" charset="0" panose="020B0604020202020204"/>
                <a:cs typeface="Arial" pitchFamily="34" charset="0" panose="020B0604020202020204"/>
              </a:rPr>
              <a:t> The proponent view is that preoperative use of benzimidazoles softens the cysts and reduces the </a:t>
            </a:r>
            <a:r>
              <a:rPr lang="en-US" dirty="0" err="1">
                <a:latin typeface="Arial" pitchFamily="34" charset="0" panose="020B0604020202020204"/>
                <a:cs typeface="Arial" pitchFamily="34" charset="0" panose="020B0604020202020204"/>
              </a:rPr>
              <a:t>intracystic</a:t>
            </a:r>
            <a:r>
              <a:rPr lang="en-US" dirty="0">
                <a:latin typeface="Arial" pitchFamily="34" charset="0" panose="020B0604020202020204"/>
                <a:cs typeface="Arial" pitchFamily="34" charset="0" panose="020B0604020202020204"/>
              </a:rPr>
              <a:t> pressure. It simplifies cysts removal and reduces the risk of recurrences.</a:t>
            </a:r>
          </a:p>
          <a:p>
            <a:pPr marL="0" indent="0" algn="l">
              <a:buNone/>
            </a:pPr>
            <a:endParaRPr lang="en-US" dirty="0">
              <a:latin typeface="Arial" pitchFamily="34" charset="0" panose="020B0604020202020204"/>
              <a:cs typeface="Arial" pitchFamily="34" charset="0" panose="020B0604020202020204"/>
            </a:endParaRPr>
          </a:p>
          <a:p>
            <a:pPr marL="0" indent="0">
              <a:buNone/>
            </a:pPr>
            <a:br>
              <a:rPr lang="en-US" dirty="0">
                <a:latin typeface="Arial" pitchFamily="34" charset="0" panose="020B0604020202020204"/>
                <a:cs typeface="Arial" pitchFamily="34" charset="0" panose="020B0604020202020204"/>
              </a:rPr>
            </a: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p:bgPr>
    </p:bg>
    <p:spTree>
      <p:nvGrpSpPr>
        <p:cNvPr id="1" name=""/>
        <p:cNvGrpSpPr/>
        <p:nvPr/>
      </p:nvGrpSpPr>
      <p:grpSpPr>
        <a:xfrm>
          <a:off x="0" y="0"/>
          <a:ext cx="0" cy="0"/>
          <a:chOff x="0" y="0"/>
          <a:chExt cx="0" cy="0"/>
        </a:xfrm>
      </p:grpSpPr>
      <p:sp>
        <p:nvSpPr>
          <p:cNvPr id="3" name="TextBox 2"/>
          <p:cNvSpPr txBox="1"/>
          <p:nvPr/>
        </p:nvSpPr>
        <p:spPr>
          <a:xfrm>
            <a:off x="587372" y="466188"/>
            <a:ext cx="8371787" cy="3012732"/>
          </a:xfrm>
          <a:prstGeom prst="rect">
            <a:avLst/>
          </a:prstGeom>
          <a:noFill/>
        </p:spPr>
        <p:txBody>
          <a:bodyPr wrap="square" rtlCol="1">
            <a:spAutoFit/>
          </a:bodyPr>
          <a:lstStyle/>
          <a:p>
            <a:pPr marL="0" indent="0">
              <a:buFont typeface="Wingdings" pitchFamily="2" charset="2" panose="05000000000000000000"/>
              <a:buNone/>
            </a:pPr>
            <a:endParaRPr lang="en-US" sz="2400" b="1" dirty="0">
              <a:solidFill>
                <a:srgbClr val="283C55"/>
              </a:solidFill>
            </a:endParaRPr>
          </a:p>
          <a:p>
            <a:endParaRPr lang="en-US" sz="2400" b="1" dirty="0">
              <a:solidFill>
                <a:srgbClr val="283C55"/>
              </a:solidFill>
            </a:endParaRPr>
          </a:p>
          <a:p>
            <a:endParaRPr lang="en-US" sz="2400" b="1" dirty="0">
              <a:solidFill>
                <a:srgbClr val="283C55"/>
              </a:solidFill>
            </a:endParaRPr>
          </a:p>
          <a:p>
            <a:endParaRPr lang="en-US" sz="2400" b="1" dirty="0">
              <a:solidFill>
                <a:srgbClr val="283C55"/>
              </a:solidFill>
            </a:endParaRPr>
          </a:p>
          <a:p>
            <a:endParaRPr lang="en-US" sz="2400" b="1" dirty="0">
              <a:solidFill>
                <a:srgbClr val="283C55"/>
              </a:solidFill>
            </a:endParaRPr>
          </a:p>
          <a:p>
            <a:r>
              <a:rPr lang="en-US" sz="2400" b="1" dirty="0">
                <a:solidFill>
                  <a:srgbClr val="283C55"/>
                </a:solidFill>
              </a:rPr>
              <a:t>           </a:t>
            </a:r>
            <a:endParaRPr lang="en-US" sz="2400" dirty="0">
              <a:solidFill>
                <a:srgbClr val="283C55"/>
              </a:solidFill>
            </a:endParaRPr>
          </a:p>
          <a:p>
            <a:pPr marL="0" indent="0">
              <a:buFont typeface="Wingdings" pitchFamily="2" charset="2" panose="05000000000000000000"/>
              <a:buNone/>
            </a:pPr>
            <a:endParaRPr lang="en-US" sz="2400" dirty="0">
              <a:solidFill>
                <a:srgbClr val="283C55"/>
              </a:solidFill>
            </a:endParaRPr>
          </a:p>
          <a:p>
            <a:endParaRPr lang="ar-JO" sz="2400" dirty="0"/>
          </a:p>
        </p:txBody>
      </p:sp>
      <p:graphicFrame>
        <p:nvGraphicFramePr>
          <p:cNvPr id="6" name="Table 6"/>
          <p:cNvGraphicFramePr>
            <a:graphicFrameLocks noGrp="1"/>
          </p:cNvGraphicFramePr>
          <p:nvPr/>
        </p:nvGraphicFramePr>
        <p:xfrm>
          <a:off x="35496" y="0"/>
          <a:ext cx="9073008" cy="6885380"/>
        </p:xfrm>
        <a:graphic>
          <a:graphicData uri="http://schemas.openxmlformats.org/drawingml/2006/table">
            <a:tbl>
              <a:tblPr firstRow="1" bandRow="1">
                <a:tableStyleId>{F5AB1C69-6EDB-4FF4-983F-18BD219EF322}</a:tableStyleId>
              </a:tblPr>
              <a:tblGrid>
                <a:gridCol w="3024306"/>
                <a:gridCol w="3024306"/>
                <a:gridCol w="3024396"/>
              </a:tblGrid>
              <a:tr h="1803190">
                <a:tc>
                  <a:txBody>
                    <a:bodyPr lIns="68579" tIns="45720" rIns="68579" bIns="45720"/>
                    <a:lstStyle/>
                    <a:p>
                      <a:pPr defTabSz="457200"/>
                      <a:endParaRPr lang="x-none" sz="1800" dirty="0"/>
                    </a:p>
                  </a:txBody>
                  <a:tcPr marL="68579" marR="68579"/>
                </a:tc>
                <a:tc>
                  <a:txBody>
                    <a:bodyPr lIns="68579" tIns="45720" rIns="68579" bIns="45720"/>
                    <a:lstStyle/>
                    <a:p>
                      <a:pPr algn="ctr" defTabSz="457200"/>
                      <a:r>
                        <a:rPr lang="en-US" sz="3200" b="1" dirty="0">
                          <a:solidFill>
                            <a:schemeClr val="tx2"/>
                          </a:solidFill>
                        </a:rPr>
                        <a:t>Definitive Host</a:t>
                      </a:r>
                      <a:endParaRPr lang="x-none" sz="3200" dirty="0">
                        <a:solidFill>
                          <a:schemeClr val="tx2"/>
                        </a:solidFill>
                      </a:endParaRPr>
                    </a:p>
                  </a:txBody>
                  <a:tcPr marL="68579" marR="68579"/>
                </a:tc>
                <a:tc>
                  <a:txBody>
                    <a:bodyPr lIns="68579" tIns="45720" rIns="68579" bIns="45720"/>
                    <a:lstStyle/>
                    <a:p>
                      <a:pPr marL="0" marR="0" indent="0" algn="l" defTabSz="914400" rtl="0" eaLnBrk="1" fontAlgn="auto" latinLnBrk="0" hangingPunct="1">
                        <a:lnSpc>
                          <a:spcPct val="100000"/>
                        </a:lnSpc>
                        <a:spcBef>
                          <a:spcPts val="0"/>
                        </a:spcBef>
                        <a:spcAft>
                          <a:spcPts val="0"/>
                        </a:spcAft>
                        <a:buSzPct val="100000"/>
                        <a:buFontTx/>
                        <a:buNone/>
                      </a:pPr>
                      <a:r>
                        <a:rPr lang="en-US" sz="3200" b="1" dirty="0">
                          <a:solidFill>
                            <a:schemeClr val="tx2"/>
                          </a:solidFill>
                        </a:rPr>
                        <a:t>Intermediate Host</a:t>
                      </a:r>
                    </a:p>
                  </a:txBody>
                  <a:tcPr marL="68579" marR="68579"/>
                </a:tc>
              </a:tr>
              <a:tr h="1803190">
                <a:tc>
                  <a:txBody>
                    <a:bodyPr lIns="68579" tIns="45720" rIns="68579" bIns="45720"/>
                    <a:lstStyle/>
                    <a:p>
                      <a:pPr marL="0" marR="0" indent="0" algn="l" defTabSz="914400" rtl="0" eaLnBrk="1" fontAlgn="auto" latinLnBrk="0" hangingPunct="1">
                        <a:lnSpc>
                          <a:spcPct val="100000"/>
                        </a:lnSpc>
                        <a:spcBef>
                          <a:spcPts val="0"/>
                        </a:spcBef>
                        <a:spcAft>
                          <a:spcPts val="0"/>
                        </a:spcAft>
                        <a:buSzPct val="100000"/>
                        <a:buFontTx/>
                        <a:buNone/>
                      </a:pPr>
                      <a:r>
                        <a:rPr lang="en-US" sz="3200" b="1" dirty="0">
                          <a:solidFill>
                            <a:srgbClr val="283C55"/>
                          </a:solidFill>
                        </a:rPr>
                        <a:t>E.</a:t>
                      </a:r>
                      <a:r>
                        <a:rPr lang="en-GB" sz="3200" b="1" dirty="0">
                          <a:solidFill>
                            <a:srgbClr val="283C55"/>
                          </a:solidFill>
                        </a:rPr>
                        <a:t> </a:t>
                      </a:r>
                      <a:r>
                        <a:rPr lang="en-US" sz="3200" b="1" dirty="0" err="1">
                          <a:solidFill>
                            <a:srgbClr val="283C55"/>
                          </a:solidFill>
                        </a:rPr>
                        <a:t>granulosus</a:t>
                      </a:r>
                      <a:endParaRPr lang="en-GB" sz="3200" b="1" dirty="0">
                        <a:solidFill>
                          <a:srgbClr val="283C55"/>
                        </a:solidFill>
                      </a:endParaRPr>
                    </a:p>
                  </a:txBody>
                  <a:tcPr marL="68579" marR="68579"/>
                </a:tc>
                <a:tc>
                  <a:txBody>
                    <a:bodyPr lIns="68579" tIns="45720" rIns="68579" bIns="45720"/>
                    <a:lstStyle/>
                    <a:p>
                      <a:pPr algn="ctr" defTabSz="457200"/>
                      <a:r>
                        <a:rPr lang="en-GB" sz="3200" b="1" dirty="0">
                          <a:solidFill>
                            <a:schemeClr val="tx1"/>
                          </a:solidFill>
                        </a:rPr>
                        <a:t>Dogs</a:t>
                      </a:r>
                      <a:endParaRPr lang="x-none" sz="3200" b="1" dirty="0">
                        <a:solidFill>
                          <a:schemeClr val="tx1"/>
                        </a:solidFill>
                      </a:endParaRPr>
                    </a:p>
                  </a:txBody>
                  <a:tcPr marL="68579" marR="68579"/>
                </a:tc>
                <a:tc>
                  <a:txBody>
                    <a:bodyPr lIns="68579" tIns="45720" rIns="68579" bIns="45720"/>
                    <a:lstStyle/>
                    <a:p>
                      <a:pPr algn="ctr" defTabSz="457200"/>
                      <a:r>
                        <a:rPr lang="en-US" sz="3200" b="1" dirty="0" err="1">
                          <a:solidFill>
                            <a:schemeClr val="tx1"/>
                          </a:solidFill>
                        </a:rPr>
                        <a:t>Sheeps</a:t>
                      </a:r>
                      <a:r>
                        <a:rPr lang="en-US" sz="3200" b="1" dirty="0">
                          <a:solidFill>
                            <a:schemeClr val="tx1"/>
                          </a:solidFill>
                        </a:rPr>
                        <a:t>, </a:t>
                      </a:r>
                      <a:r>
                        <a:rPr lang="en-US" sz="3200" b="1" dirty="0" err="1">
                          <a:solidFill>
                            <a:schemeClr val="tx1"/>
                          </a:solidFill>
                        </a:rPr>
                        <a:t>cattles</a:t>
                      </a:r>
                      <a:r>
                        <a:rPr lang="en-US" sz="3200" b="1" dirty="0">
                          <a:solidFill>
                            <a:schemeClr val="tx1"/>
                          </a:solidFill>
                        </a:rPr>
                        <a:t>, pigs</a:t>
                      </a:r>
                      <a:endParaRPr lang="x-none" sz="3200" b="1" dirty="0">
                        <a:solidFill>
                          <a:schemeClr val="tx1"/>
                        </a:solidFill>
                      </a:endParaRPr>
                    </a:p>
                  </a:txBody>
                  <a:tcPr marL="68579" marR="68579"/>
                </a:tc>
              </a:tr>
              <a:tr h="1093000">
                <a:tc>
                  <a:txBody>
                    <a:bodyPr lIns="68579" tIns="45720" rIns="68579" bIns="45720"/>
                    <a:lstStyle/>
                    <a:p>
                      <a:pPr marL="0" marR="0" indent="0" algn="l" defTabSz="914400" rtl="0" eaLnBrk="1" fontAlgn="auto" latinLnBrk="0" hangingPunct="1">
                        <a:lnSpc>
                          <a:spcPct val="100000"/>
                        </a:lnSpc>
                        <a:spcBef>
                          <a:spcPts val="0"/>
                        </a:spcBef>
                        <a:spcAft>
                          <a:spcPts val="0"/>
                        </a:spcAft>
                        <a:buSzPct val="100000"/>
                        <a:buFontTx/>
                        <a:buNone/>
                      </a:pPr>
                      <a:r>
                        <a:rPr lang="en-GB" sz="3200" b="1" dirty="0">
                          <a:solidFill>
                            <a:srgbClr val="283C55"/>
                          </a:solidFill>
                        </a:rPr>
                        <a:t>E. </a:t>
                      </a:r>
                      <a:r>
                        <a:rPr lang="en-GB" sz="3200" b="1" dirty="0" err="1">
                          <a:solidFill>
                            <a:srgbClr val="283C55"/>
                          </a:solidFill>
                        </a:rPr>
                        <a:t>multilocularis</a:t>
                      </a:r>
                      <a:endParaRPr lang="en-GB" sz="3200" b="1" dirty="0">
                        <a:solidFill>
                          <a:srgbClr val="283C55"/>
                        </a:solidFill>
                      </a:endParaRPr>
                    </a:p>
                  </a:txBody>
                  <a:tcPr marL="68579" marR="68579"/>
                </a:tc>
                <a:tc>
                  <a:txBody>
                    <a:bodyPr lIns="68579" tIns="45720" rIns="68579" bIns="45720"/>
                    <a:lstStyle/>
                    <a:p>
                      <a:pPr algn="ctr" defTabSz="457200"/>
                      <a:r>
                        <a:rPr lang="en-GB" sz="3200" b="1" dirty="0">
                          <a:solidFill>
                            <a:schemeClr val="tx1"/>
                          </a:solidFill>
                        </a:rPr>
                        <a:t>foxes</a:t>
                      </a:r>
                      <a:endParaRPr lang="x-none" sz="3200" b="1" dirty="0">
                        <a:solidFill>
                          <a:schemeClr val="tx1"/>
                        </a:solidFill>
                      </a:endParaRPr>
                    </a:p>
                  </a:txBody>
                  <a:tcPr marL="68579" marR="68579"/>
                </a:tc>
                <a:tc>
                  <a:txBody>
                    <a:bodyPr lIns="68579" tIns="45720" rIns="68579" bIns="45720"/>
                    <a:lstStyle/>
                    <a:p>
                      <a:pPr algn="ctr" defTabSz="457200"/>
                      <a:r>
                        <a:rPr lang="en-US" sz="3200" b="1" dirty="0">
                          <a:solidFill>
                            <a:schemeClr val="tx1"/>
                          </a:solidFill>
                        </a:rPr>
                        <a:t>Small rodent</a:t>
                      </a:r>
                      <a:endParaRPr lang="x-none" sz="3200" b="1" dirty="0">
                        <a:solidFill>
                          <a:schemeClr val="tx1"/>
                        </a:solidFill>
                      </a:endParaRPr>
                    </a:p>
                  </a:txBody>
                  <a:tcPr marL="68579" marR="68579"/>
                </a:tc>
              </a:tr>
              <a:tr h="1093000">
                <a:tc>
                  <a:txBody>
                    <a:bodyPr lIns="68579" tIns="45720" rIns="68579" bIns="45720"/>
                    <a:lstStyle/>
                    <a:p>
                      <a:pPr marL="0" marR="0" indent="0" algn="l" defTabSz="914400" rtl="0" eaLnBrk="1" fontAlgn="auto" latinLnBrk="0" hangingPunct="1">
                        <a:lnSpc>
                          <a:spcPct val="100000"/>
                        </a:lnSpc>
                        <a:spcBef>
                          <a:spcPts val="0"/>
                        </a:spcBef>
                        <a:spcAft>
                          <a:spcPts val="0"/>
                        </a:spcAft>
                        <a:buSzPct val="100000"/>
                        <a:buFontTx/>
                        <a:buNone/>
                      </a:pPr>
                      <a:r>
                        <a:rPr lang="en-GB" sz="3200" b="1" dirty="0">
                          <a:solidFill>
                            <a:srgbClr val="283C55"/>
                          </a:solidFill>
                        </a:rPr>
                        <a:t>E. </a:t>
                      </a:r>
                      <a:r>
                        <a:rPr lang="en-GB" sz="3200" b="1" dirty="0" err="1">
                          <a:solidFill>
                            <a:srgbClr val="283C55"/>
                          </a:solidFill>
                        </a:rPr>
                        <a:t>Vogeli</a:t>
                      </a:r>
                      <a:r>
                        <a:rPr lang="en-US" sz="3200" b="1" dirty="0">
                          <a:solidFill>
                            <a:srgbClr val="283C55"/>
                          </a:solidFill>
                        </a:rPr>
                        <a:t> </a:t>
                      </a:r>
                      <a:endParaRPr lang="en-GB" sz="3200" b="1" dirty="0">
                        <a:solidFill>
                          <a:srgbClr val="283C55"/>
                        </a:solidFill>
                      </a:endParaRPr>
                    </a:p>
                  </a:txBody>
                  <a:tcPr marL="68579" marR="68579"/>
                </a:tc>
                <a:tc>
                  <a:txBody>
                    <a:bodyPr lIns="68579" tIns="45720" rIns="68579" bIns="45720"/>
                    <a:lstStyle/>
                    <a:p>
                      <a:pPr algn="ctr" defTabSz="457200"/>
                      <a:r>
                        <a:rPr lang="en-GB" sz="3200" b="1" dirty="0">
                          <a:solidFill>
                            <a:schemeClr val="tx1"/>
                          </a:solidFill>
                        </a:rPr>
                        <a:t>dogs </a:t>
                      </a:r>
                      <a:endParaRPr lang="x-none" sz="3200" b="1" dirty="0">
                        <a:solidFill>
                          <a:schemeClr val="tx1"/>
                        </a:solidFill>
                      </a:endParaRPr>
                    </a:p>
                  </a:txBody>
                  <a:tcPr marL="68579" marR="68579"/>
                </a:tc>
                <a:tc>
                  <a:txBody>
                    <a:bodyPr lIns="68579" tIns="45720" rIns="68579" bIns="45720"/>
                    <a:lstStyle/>
                    <a:p>
                      <a:pPr algn="ctr" defTabSz="457200"/>
                      <a:r>
                        <a:rPr lang="en-US" sz="3200" b="1" dirty="0">
                          <a:solidFill>
                            <a:schemeClr val="tx1"/>
                          </a:solidFill>
                        </a:rPr>
                        <a:t>Rodent </a:t>
                      </a:r>
                      <a:endParaRPr lang="x-none" sz="3200" b="1" dirty="0">
                        <a:solidFill>
                          <a:schemeClr val="tx1"/>
                        </a:solidFill>
                      </a:endParaRPr>
                    </a:p>
                  </a:txBody>
                  <a:tcPr marL="68579" marR="68579"/>
                </a:tc>
              </a:tr>
              <a:tr h="1093000">
                <a:tc>
                  <a:txBody>
                    <a:bodyPr lIns="68579" tIns="45720" rIns="68579" bIns="45720"/>
                    <a:lstStyle/>
                    <a:p>
                      <a:pPr marL="0" marR="0" indent="0" algn="l" defTabSz="914400" rtl="0" eaLnBrk="1" fontAlgn="auto" latinLnBrk="0" hangingPunct="1">
                        <a:lnSpc>
                          <a:spcPct val="100000"/>
                        </a:lnSpc>
                        <a:spcBef>
                          <a:spcPts val="0"/>
                        </a:spcBef>
                        <a:spcAft>
                          <a:spcPts val="0"/>
                        </a:spcAft>
                        <a:buSzPct val="100000"/>
                        <a:buFontTx/>
                        <a:buNone/>
                      </a:pPr>
                      <a:r>
                        <a:rPr lang="en-GB" sz="3200" b="1" dirty="0">
                          <a:solidFill>
                            <a:srgbClr val="283C55"/>
                          </a:solidFill>
                        </a:rPr>
                        <a:t>E. </a:t>
                      </a:r>
                      <a:r>
                        <a:rPr lang="en-GB" sz="3200" b="1" dirty="0" err="1">
                          <a:solidFill>
                            <a:srgbClr val="283C55"/>
                          </a:solidFill>
                        </a:rPr>
                        <a:t>oligarthus</a:t>
                      </a:r>
                      <a:endParaRPr lang="en-US" sz="3200" b="1" dirty="0">
                        <a:solidFill>
                          <a:srgbClr val="283C55"/>
                        </a:solidFill>
                      </a:endParaRPr>
                    </a:p>
                  </a:txBody>
                  <a:tcPr marL="68579" marR="68579"/>
                </a:tc>
                <a:tc>
                  <a:txBody>
                    <a:bodyPr lIns="68579" tIns="45720" rIns="68579" bIns="45720"/>
                    <a:lstStyle/>
                    <a:p>
                      <a:pPr algn="ctr" defTabSz="457200"/>
                      <a:r>
                        <a:rPr lang="en-US" sz="3200" b="1" dirty="0">
                          <a:solidFill>
                            <a:schemeClr val="tx1"/>
                          </a:solidFill>
                        </a:rPr>
                        <a:t>Wild</a:t>
                      </a:r>
                      <a:r>
                        <a:rPr lang="en-GB" sz="3200" b="1" dirty="0">
                          <a:solidFill>
                            <a:schemeClr val="tx1"/>
                          </a:solidFill>
                        </a:rPr>
                        <a:t> </a:t>
                      </a:r>
                      <a:r>
                        <a:rPr lang="en-US" sz="3200" b="1" dirty="0">
                          <a:solidFill>
                            <a:schemeClr val="tx1"/>
                          </a:solidFill>
                        </a:rPr>
                        <a:t>felids</a:t>
                      </a:r>
                      <a:r>
                        <a:rPr lang="en-GB" sz="3200" b="1" dirty="0">
                          <a:solidFill>
                            <a:schemeClr val="tx1"/>
                          </a:solidFill>
                        </a:rPr>
                        <a:t> animals </a:t>
                      </a:r>
                      <a:endParaRPr lang="x-none" sz="3200" b="1" dirty="0">
                        <a:solidFill>
                          <a:schemeClr val="tx1"/>
                        </a:solidFill>
                      </a:endParaRPr>
                    </a:p>
                  </a:txBody>
                  <a:tcPr marL="68579" marR="68579"/>
                </a:tc>
                <a:tc>
                  <a:txBody>
                    <a:bodyPr lIns="68579" tIns="45720" rIns="68579" bIns="45720"/>
                    <a:lstStyle/>
                    <a:p>
                      <a:pPr algn="ctr" defTabSz="457200"/>
                      <a:r>
                        <a:rPr lang="en-US" sz="3200" b="1" dirty="0">
                          <a:solidFill>
                            <a:schemeClr val="tx1"/>
                          </a:solidFill>
                        </a:rPr>
                        <a:t>Rodent </a:t>
                      </a:r>
                      <a:endParaRPr lang="x-none" sz="3200" b="1" dirty="0">
                        <a:solidFill>
                          <a:schemeClr val="tx1"/>
                        </a:solidFill>
                      </a:endParaRPr>
                    </a:p>
                  </a:txBody>
                  <a:tcPr marL="68579" marR="68579"/>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latin typeface="Arial" pitchFamily="34" charset="0" panose="020B0604020202020204"/>
                <a:cs typeface="Arial" pitchFamily="34" charset="0" panose="020B0604020202020204"/>
              </a:rPr>
              <a:t>NOTES</a:t>
            </a:r>
          </a:p>
        </p:txBody>
      </p:sp>
      <p:sp>
        <p:nvSpPr>
          <p:cNvPr id="3" name="Content Placeholder 2"/>
          <p:cNvSpPr>
            <a:spLocks noGrp="1" noEditPoints="1"/>
          </p:cNvSpPr>
          <p:nvPr>
            <p:ph idx="1"/>
          </p:nvPr>
        </p:nvSpPr>
        <p:spPr/>
        <p:txBody>
          <a:bodyPr/>
          <a:lstStyle/>
          <a:p>
            <a:pPr algn="l"/>
            <a:r>
              <a:rPr lang="en-US" dirty="0">
                <a:latin typeface="Arial" pitchFamily="34" charset="0" panose="020B0604020202020204"/>
                <a:cs typeface="Arial" pitchFamily="34" charset="0" panose="020B0604020202020204"/>
              </a:rPr>
              <a:t>Standard posterolateral thoracotomy is the preferred surgical approach. In patients with bilateral cysts, median sternotomy or two-stage thoracotomy can be used</a:t>
            </a:r>
          </a:p>
          <a:p>
            <a:pPr algn="l"/>
            <a:r>
              <a:rPr lang="en-US" dirty="0">
                <a:latin typeface="Arial" pitchFamily="34" charset="0" panose="020B0604020202020204"/>
                <a:cs typeface="Arial" pitchFamily="34" charset="0" panose="020B0604020202020204"/>
              </a:rPr>
              <a:t>Surgery for pulmonary hydatid cysts is a safe procedure with a good outcome, low morbidity, and negligible mortality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467544" y="1036637"/>
            <a:ext cx="8229600" cy="5821363"/>
          </a:xfrm>
        </p:spPr>
        <p:txBody>
          <a:bodyPr>
            <a:normAutofit/>
          </a:bodyPr>
          <a:lstStyle/>
          <a:p>
            <a:pPr algn="l" rtl="0">
              <a:buFont typeface="Wingdings" pitchFamily="2" charset="2" panose="05000000000000000000"/>
              <a:buChar char="Ø"/>
            </a:pPr>
            <a:r>
              <a:rPr lang="en-US" dirty="0">
                <a:latin typeface="Arial" pitchFamily="34" charset="0" panose="020B0604020202020204"/>
                <a:cs typeface="Arial" pitchFamily="34" charset="0" panose="020B0604020202020204"/>
              </a:rPr>
              <a:t> finding the cyst  : Once the chest is opened , the lung is palpated gently to avoid rupture of the cyst . Deflate the lung on the affected side to make it easier to find it </a:t>
            </a:r>
          </a:p>
          <a:p>
            <a:pPr algn="l" rtl="0">
              <a:buFont typeface="Wingdings" pitchFamily="2" charset="2" panose="05000000000000000000"/>
              <a:buChar char="Ø"/>
            </a:pPr>
            <a:r>
              <a:rPr lang="en-US" dirty="0">
                <a:latin typeface="Arial" pitchFamily="34" charset="0" panose="020B0604020202020204"/>
                <a:cs typeface="Arial" pitchFamily="34" charset="0" panose="020B0604020202020204"/>
              </a:rPr>
              <a:t>Covering the adjacent lung with saline soaked towels : because there is always risk of spillage of daughter vesicles during the operation , only the area of the cyst-containing lung must be in the operating field </a:t>
            </a:r>
            <a:br>
              <a:rPr lang="en-US" dirty="0">
                <a:latin typeface="Arial" pitchFamily="34" charset="0" panose="020B0604020202020204"/>
                <a:cs typeface="Arial" pitchFamily="34" charset="0" panose="020B0604020202020204"/>
              </a:rPr>
            </a:br>
          </a:p>
          <a:p>
            <a:pPr algn="l" rtl="0">
              <a:buFont typeface="Wingdings" pitchFamily="2" charset="2" panose="05000000000000000000"/>
              <a:buChar char="Ø"/>
            </a:pPr>
            <a:r>
              <a:rPr lang="en-US" dirty="0">
                <a:latin typeface="Arial" pitchFamily="34" charset="0" panose="020B0604020202020204"/>
                <a:cs typeface="Arial" pitchFamily="34" charset="0" panose="020B0604020202020204"/>
              </a:rPr>
              <a:t>Removal of the cyst </a:t>
            </a:r>
            <a:r>
              <a:rPr lang="en-US" dirty="0">
                <a:solidFill>
                  <a:srgbClr val="C00000"/>
                </a:solidFill>
                <a:latin typeface="Arial" pitchFamily="34" charset="0" panose="020B0604020202020204"/>
                <a:cs typeface="Arial" pitchFamily="34" charset="0" panose="020B0604020202020204"/>
              </a:rPr>
              <a:t>*</a:t>
            </a:r>
            <a:r>
              <a:rPr lang="en-US" dirty="0">
                <a:latin typeface="Arial" pitchFamily="34" charset="0" panose="020B0604020202020204"/>
                <a:cs typeface="Arial" pitchFamily="34" charset="0" panose="020B0604020202020204"/>
              </a:rPr>
              <a:t> </a:t>
            </a:r>
            <a:r>
              <a:rPr lang="en-US" dirty="0" err="1">
                <a:latin typeface="Arial" pitchFamily="34" charset="0" panose="020B0604020202020204"/>
                <a:cs typeface="Arial" pitchFamily="34" charset="0" panose="020B0604020202020204"/>
              </a:rPr>
              <a:t>enucleation</a:t>
            </a:r>
            <a:r>
              <a:rPr lang="en-US" dirty="0">
                <a:latin typeface="Arial" pitchFamily="34" charset="0" panose="020B0604020202020204"/>
                <a:cs typeface="Arial" pitchFamily="34" charset="0" panose="020B0604020202020204"/>
              </a:rPr>
              <a:t> of the cyst without aspiration </a:t>
            </a:r>
            <a:r>
              <a:rPr lang="en-US" dirty="0">
                <a:solidFill>
                  <a:srgbClr val="C00000"/>
                </a:solidFill>
                <a:latin typeface="Arial" pitchFamily="34" charset="0" panose="020B0604020202020204"/>
                <a:cs typeface="Arial" pitchFamily="34" charset="0" panose="020B0604020202020204"/>
              </a:rPr>
              <a:t>*</a:t>
            </a:r>
            <a:r>
              <a:rPr lang="en-US" dirty="0">
                <a:latin typeface="Arial" pitchFamily="34" charset="0" panose="020B0604020202020204"/>
                <a:cs typeface="Arial" pitchFamily="34" charset="0" panose="020B0604020202020204"/>
              </a:rPr>
              <a:t> removal of the cyst following aspiration then remove the cyst membrane (in ruptured cyst) </a:t>
            </a:r>
            <a:br>
              <a:rPr lang="en-US" dirty="0">
                <a:latin typeface="Arial" pitchFamily="34" charset="0" panose="020B0604020202020204"/>
                <a:cs typeface="Arial" pitchFamily="34" charset="0" panose="020B0604020202020204"/>
              </a:rPr>
            </a:br>
            <a:br>
              <a:rPr lang="en-US" dirty="0">
                <a:latin typeface="Arial" pitchFamily="34" charset="0" panose="020B0604020202020204"/>
                <a:cs typeface="Arial" pitchFamily="34" charset="0" panose="020B0604020202020204"/>
              </a:rPr>
            </a:br>
            <a:r>
              <a:rPr lang="en-US" dirty="0">
                <a:latin typeface="Arial" pitchFamily="34" charset="0" panose="020B0604020202020204"/>
                <a:cs typeface="Arial" pitchFamily="34" charset="0" panose="020B0604020202020204"/>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457200" y="304800"/>
            <a:ext cx="8435280" cy="5821363"/>
          </a:xfrm>
        </p:spPr>
        <p:txBody>
          <a:bodyPr>
            <a:normAutofit/>
          </a:bodyPr>
          <a:lstStyle/>
          <a:p>
            <a:pPr marL="514350" indent="-514350" algn="l" rtl="0">
              <a:buAutoNum type="arabicParenBoth"/>
            </a:pPr>
            <a:r>
              <a:rPr lang="en-US" dirty="0">
                <a:solidFill>
                  <a:srgbClr val="C00000"/>
                </a:solidFill>
                <a:latin typeface="Arial" pitchFamily="34" charset="0" panose="020B0604020202020204"/>
                <a:cs typeface="Arial" pitchFamily="34" charset="0" panose="020B0604020202020204"/>
              </a:rPr>
              <a:t>Removal of cyst following aspiration: </a:t>
            </a:r>
            <a:r>
              <a:rPr lang="en-US" dirty="0">
                <a:latin typeface="Arial" pitchFamily="34" charset="0" panose="020B0604020202020204"/>
                <a:cs typeface="Arial" pitchFamily="34" charset="0" panose="020B0604020202020204"/>
              </a:rPr>
              <a:t>aspiration is performed with a syringe adapted to 3 </a:t>
            </a:r>
            <a:r>
              <a:rPr lang="en-US" dirty="0" err="1">
                <a:latin typeface="Arial" pitchFamily="34" charset="0" panose="020B0604020202020204"/>
                <a:cs typeface="Arial" pitchFamily="34" charset="0" panose="020B0604020202020204"/>
              </a:rPr>
              <a:t>valved</a:t>
            </a:r>
            <a:r>
              <a:rPr lang="en-US" dirty="0">
                <a:latin typeface="Arial" pitchFamily="34" charset="0" panose="020B0604020202020204"/>
                <a:cs typeface="Arial" pitchFamily="34" charset="0" panose="020B0604020202020204"/>
              </a:rPr>
              <a:t> aspiration catheter + 10% povidone iodine injected to the cyst with the same catheter to kill living vesicles after finishing remove the laminating membrane</a:t>
            </a:r>
          </a:p>
          <a:p>
            <a:pPr marL="0" indent="0" algn="l" rtl="0">
              <a:buNone/>
            </a:pPr>
            <a:r>
              <a:rPr lang="en-US" dirty="0">
                <a:latin typeface="Arial" pitchFamily="34" charset="0" panose="020B0604020202020204"/>
                <a:cs typeface="Arial" pitchFamily="34" charset="0" panose="020B0604020202020204"/>
              </a:rPr>
              <a:t> </a:t>
            </a:r>
          </a:p>
          <a:p>
            <a:pPr marL="0" indent="0" algn="l" rtl="0">
              <a:buNone/>
            </a:pPr>
            <a:r>
              <a:rPr lang="en-US" dirty="0">
                <a:solidFill>
                  <a:srgbClr val="C00000"/>
                </a:solidFill>
                <a:latin typeface="Arial" pitchFamily="34" charset="0" panose="020B0604020202020204"/>
                <a:cs typeface="Arial" pitchFamily="34" charset="0" panose="020B0604020202020204"/>
              </a:rPr>
              <a:t>(2) Enucleation without aspiration : </a:t>
            </a:r>
            <a:r>
              <a:rPr lang="en-US" dirty="0">
                <a:latin typeface="Arial" pitchFamily="34" charset="0" panose="020B0604020202020204"/>
                <a:cs typeface="Arial" pitchFamily="34" charset="0" panose="020B0604020202020204"/>
              </a:rPr>
              <a:t>removing the intact cyst from cystic cavity by a careful dissection between the </a:t>
            </a:r>
            <a:r>
              <a:rPr lang="en-US" dirty="0" err="1">
                <a:latin typeface="Arial" pitchFamily="34" charset="0" panose="020B0604020202020204"/>
                <a:cs typeface="Arial" pitchFamily="34" charset="0" panose="020B0604020202020204"/>
              </a:rPr>
              <a:t>pericyst</a:t>
            </a:r>
            <a:r>
              <a:rPr lang="en-US" dirty="0">
                <a:latin typeface="Arial" pitchFamily="34" charset="0" panose="020B0604020202020204"/>
                <a:cs typeface="Arial" pitchFamily="34" charset="0" panose="020B0604020202020204"/>
              </a:rPr>
              <a:t> and laminated membrane . The </a:t>
            </a:r>
            <a:r>
              <a:rPr lang="en-US" dirty="0" err="1">
                <a:latin typeface="Arial" pitchFamily="34" charset="0" panose="020B0604020202020204"/>
                <a:cs typeface="Arial" pitchFamily="34" charset="0" panose="020B0604020202020204"/>
              </a:rPr>
              <a:t>pericyst</a:t>
            </a:r>
            <a:r>
              <a:rPr lang="en-US" dirty="0">
                <a:latin typeface="Arial" pitchFamily="34" charset="0" panose="020B0604020202020204"/>
                <a:cs typeface="Arial" pitchFamily="34" charset="0" panose="020B0604020202020204"/>
              </a:rPr>
              <a:t> incised superficially until the laminated membrane of cyst is seen </a:t>
            </a:r>
            <a:endParaRPr lang="en-US" dirty="0" smtClean="0">
              <a:latin typeface="Arial" pitchFamily="34" charset="0" panose="020B0604020202020204"/>
              <a:cs typeface="Arial" pitchFamily="34" charset="0" panose="020B0604020202020204"/>
            </a:endParaRPr>
          </a:p>
          <a:p>
            <a:pPr marL="0" indent="0" algn="l" rtl="0">
              <a:buNone/>
            </a:pPr>
            <a:endParaRPr lang="en-US" dirty="0">
              <a:latin typeface="Arial" pitchFamily="34" charset="0" panose="020B0604020202020204"/>
              <a:cs typeface="Arial" pitchFamily="34" charset="0" panose="020B0604020202020204"/>
            </a:endParaRPr>
          </a:p>
          <a:p>
            <a:pPr marL="0" indent="0" algn="l" rtl="0">
              <a:buNone/>
            </a:pPr>
            <a:endParaRPr lang="en-US" dirty="0">
              <a:latin typeface="Arial" pitchFamily="34" charset="0" panose="020B0604020202020204"/>
              <a:cs typeface="Arial" pitchFamily="34" charset="0" panose="020B0604020202020204"/>
            </a:endParaRPr>
          </a:p>
          <a:p>
            <a:pPr marL="0" indent="0" algn="l" rtl="0">
              <a:buNone/>
            </a:pPr>
            <a:r>
              <a:rPr lang="en-US" dirty="0" smtClean="0">
                <a:latin typeface="Arial" pitchFamily="34" charset="0" panose="020B0604020202020204"/>
                <a:cs typeface="Arial" pitchFamily="34" charset="0" panose="020B0604020202020204"/>
              </a:rPr>
              <a:t>If the hydatid cyst occupies more than 50%  of  a lobe ---- lobectomy</a:t>
            </a:r>
          </a:p>
          <a:p>
            <a:pPr marL="0" indent="0" algn="l" rtl="0">
              <a:buNone/>
            </a:pPr>
            <a:br>
              <a:rPr lang="en-US" dirty="0">
                <a:latin typeface="Arial" pitchFamily="34" charset="0" panose="020B0604020202020204"/>
                <a:cs typeface="Arial" pitchFamily="34" charset="0" panose="020B0604020202020204"/>
              </a:rPr>
            </a:b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457200" y="228600"/>
            <a:ext cx="8229600" cy="5897563"/>
          </a:xfrm>
        </p:spPr>
        <p:txBody>
          <a:bodyPr>
            <a:normAutofit/>
          </a:bodyPr>
          <a:lstStyle/>
          <a:p>
            <a:pPr algn="l" rtl="0">
              <a:buFont typeface="Wingdings" pitchFamily="2" charset="2" panose="05000000000000000000"/>
              <a:buChar char="Ø"/>
            </a:pPr>
            <a:r>
              <a:rPr lang="en-US" dirty="0">
                <a:latin typeface="Arial" pitchFamily="34" charset="0" panose="020B0604020202020204"/>
                <a:cs typeface="Arial" pitchFamily="34" charset="0" panose="020B0604020202020204"/>
              </a:rPr>
              <a:t>Management of residual cavity When the cyst is removed : </a:t>
            </a:r>
            <a:endParaRPr lang="en-US" dirty="0" smtClean="0">
              <a:latin typeface="Arial" pitchFamily="34" charset="0" panose="020B0604020202020204"/>
              <a:cs typeface="Arial" pitchFamily="34" charset="0" panose="020B0604020202020204"/>
            </a:endParaRPr>
          </a:p>
          <a:p>
            <a:pPr marL="0" indent="0" algn="l" rtl="0">
              <a:buNone/>
            </a:pPr>
            <a:endParaRPr lang="en-US" dirty="0">
              <a:latin typeface="Arial" pitchFamily="34" charset="0" panose="020B0604020202020204"/>
              <a:cs typeface="Arial" pitchFamily="34" charset="0" panose="020B0604020202020204"/>
            </a:endParaRPr>
          </a:p>
          <a:p>
            <a:pPr marL="0" indent="0" algn="l" rtl="0">
              <a:buNone/>
            </a:pPr>
            <a:r>
              <a:rPr lang="en-US" dirty="0">
                <a:latin typeface="Arial" pitchFamily="34" charset="0" panose="020B0604020202020204"/>
                <a:cs typeface="Arial" pitchFamily="34" charset="0" panose="020B0604020202020204"/>
              </a:rPr>
              <a:t>-The pulmonary cavity is cleaned completely with sterile gauze</a:t>
            </a:r>
          </a:p>
          <a:p>
            <a:pPr algn="l" rtl="0">
              <a:buFontTx/>
              <a:buChar char="-"/>
            </a:pPr>
            <a:r>
              <a:rPr lang="en-US" dirty="0">
                <a:latin typeface="Arial" pitchFamily="34" charset="0" panose="020B0604020202020204"/>
                <a:cs typeface="Arial" pitchFamily="34" charset="0" panose="020B0604020202020204"/>
              </a:rPr>
              <a:t>Observation for presence of air leakage </a:t>
            </a:r>
          </a:p>
          <a:p>
            <a:pPr algn="l" rtl="0">
              <a:buFontTx/>
              <a:buChar char="-"/>
            </a:pPr>
            <a:r>
              <a:rPr lang="en-US" dirty="0">
                <a:latin typeface="Arial" pitchFamily="34" charset="0" panose="020B0604020202020204"/>
                <a:cs typeface="Arial" pitchFamily="34" charset="0" panose="020B0604020202020204"/>
              </a:rPr>
              <a:t>Closure of major bronchial opening</a:t>
            </a:r>
          </a:p>
          <a:p>
            <a:pPr algn="l" rtl="0">
              <a:buFontTx/>
              <a:buChar char="-"/>
            </a:pPr>
            <a:endParaRPr lang="en-US" dirty="0">
              <a:latin typeface="Arial" pitchFamily="34" charset="0" panose="020B0604020202020204"/>
              <a:cs typeface="Arial" pitchFamily="34" charset="0" panose="020B0604020202020204"/>
            </a:endParaRPr>
          </a:p>
          <a:p>
            <a:pPr algn="l" rtl="0">
              <a:buFontTx/>
              <a:buChar char="-"/>
            </a:pPr>
            <a:r>
              <a:rPr lang="en-US" dirty="0">
                <a:latin typeface="Arial" pitchFamily="34" charset="0" panose="020B0604020202020204"/>
                <a:cs typeface="Arial" pitchFamily="34" charset="0" panose="020B0604020202020204"/>
              </a:rPr>
              <a:t>The lung cavity that remains after removal of the cyst may be left as it is or obliterated by sutures in regard to the size and location of the cyst </a:t>
            </a:r>
          </a:p>
          <a:p>
            <a:pPr algn="l" rtl="0">
              <a:buFontTx/>
              <a:buChar char="-"/>
            </a:pPr>
            <a:r>
              <a:rPr lang="en-US" dirty="0">
                <a:latin typeface="Arial" pitchFamily="34" charset="0" panose="020B0604020202020204"/>
                <a:cs typeface="Arial" pitchFamily="34" charset="0" panose="020B0604020202020204"/>
              </a:rPr>
              <a:t>The bronchial openings in the cavity must be closed by sutures in all cases</a:t>
            </a:r>
          </a:p>
          <a:p>
            <a:pPr algn="l" rtl="0">
              <a:buFontTx/>
              <a:buChar char="-"/>
            </a:pPr>
            <a:endParaRPr lang="en-US" dirty="0">
              <a:latin typeface="Arial" pitchFamily="34" charset="0" panose="020B0604020202020204"/>
              <a:cs typeface="Arial" pitchFamily="34" charset="0" panose="020B0604020202020204"/>
            </a:endParaRPr>
          </a:p>
          <a:p>
            <a:pPr marL="0" indent="0" algn="l" rtl="0">
              <a:buNone/>
            </a:pPr>
            <a:r>
              <a:rPr lang="en-US" dirty="0">
                <a:latin typeface="Arial" pitchFamily="34" charset="0" panose="020B0604020202020204"/>
                <a:cs typeface="Arial" pitchFamily="34" charset="0" panose="020B0604020202020204"/>
              </a:rPr>
              <a:t>- Remove the towels by grasping instrument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pic>
        <p:nvPicPr>
          <p:cNvPr id="5" name="Content Placeholder 4"/>
          <p:cNvPicPr>
            <a:picLocks noGrp="1" noChangeAspect="1"/>
          </p:cNvPicPr>
          <p:nvPr>
            <p:ph idx="1"/>
          </p:nvPr>
        </p:nvPicPr>
        <p:blipFill>
          <a:blip r:embed="rId1"/>
          <a:srcRect/>
          <a:stretch>
            <a:fillRect/>
          </a:stretch>
        </p:blipFill>
        <p:spPr>
          <a:xfrm>
            <a:off x="1911215" y="1825625"/>
            <a:ext cx="5321569" cy="435133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pic>
        <p:nvPicPr>
          <p:cNvPr id="5" name="Content Placeholder 4"/>
          <p:cNvPicPr>
            <a:picLocks noGrp="1" noChangeAspect="1"/>
          </p:cNvPicPr>
          <p:nvPr>
            <p:ph idx="1"/>
          </p:nvPr>
        </p:nvPicPr>
        <p:blipFill>
          <a:blip r:embed="rId1"/>
          <a:srcRect/>
          <a:stretch>
            <a:fillRect/>
          </a:stretch>
        </p:blipFill>
        <p:spPr>
          <a:xfrm>
            <a:off x="1747084" y="1825625"/>
            <a:ext cx="5649831" cy="435133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pPr algn="l" rtl="0"/>
            <a:r>
              <a:rPr lang="en-US" dirty="0">
                <a:latin typeface="Arial" pitchFamily="34" charset="0" panose="020B0604020202020204"/>
                <a:cs typeface="Arial" pitchFamily="34" charset="0" panose="020B0604020202020204"/>
              </a:rPr>
              <a:t>Percutaneous aspiration of pulmonary hydatid cyst has been reported in literature.</a:t>
            </a:r>
          </a:p>
          <a:p>
            <a:pPr algn="l" rtl="0"/>
            <a:r>
              <a:rPr lang="en-US" dirty="0">
                <a:latin typeface="Arial" pitchFamily="34" charset="0" panose="020B0604020202020204"/>
                <a:cs typeface="Arial" pitchFamily="34" charset="0" panose="020B0604020202020204"/>
              </a:rPr>
              <a:t> However, percutaneous aspiration is not a routine practice in pulmonary hydatid cyst due to the risk of rupture, dissemination, and anaphylaxis reaction. It is more commonly done in hepatic hydatid cysts.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fontScale="90000"/>
          </a:bodyPr>
          <a:lstStyle/>
          <a:p>
            <a:r>
              <a:rPr lang="en-US" dirty="0">
                <a:latin typeface="Arial" pitchFamily="34" charset="0" panose="020B0604020202020204"/>
                <a:cs typeface="Arial" pitchFamily="34" charset="0" panose="020B0604020202020204"/>
              </a:rPr>
              <a:t>Postsurgical follow-up</a:t>
            </a:r>
            <a:br>
              <a:rPr lang="en-US" dirty="0">
                <a:latin typeface="Arial" pitchFamily="34" charset="0" panose="020B0604020202020204"/>
                <a:cs typeface="Arial" pitchFamily="34" charset="0" panose="020B0604020202020204"/>
              </a:rPr>
            </a:br>
            <a:endParaRPr lang="en-US" b="1" dirty="0">
              <a:latin typeface="Arial" pitchFamily="34" charset="0" panose="020B0604020202020204"/>
              <a:cs typeface="Arial" pitchFamily="34" charset="0" panose="020B0604020202020204"/>
            </a:endParaRPr>
          </a:p>
        </p:txBody>
      </p:sp>
      <p:sp>
        <p:nvSpPr>
          <p:cNvPr id="3" name="Content Placeholder 2"/>
          <p:cNvSpPr>
            <a:spLocks noGrp="1" noEditPoints="1"/>
          </p:cNvSpPr>
          <p:nvPr>
            <p:ph idx="1"/>
          </p:nvPr>
        </p:nvSpPr>
        <p:spPr/>
        <p:txBody>
          <a:bodyPr>
            <a:normAutofit/>
          </a:bodyPr>
          <a:lstStyle/>
          <a:p>
            <a:pPr algn="l" rtl="0"/>
            <a:r>
              <a:rPr lang="en-US" sz="2400" dirty="0">
                <a:latin typeface="Arial" pitchFamily="34" charset="0" panose="020B0604020202020204"/>
                <a:cs typeface="Arial" pitchFamily="34" charset="0" panose="020B0604020202020204"/>
              </a:rPr>
              <a:t>Postoperative all patients should receive ABZ (10 mg/kg per day) for 6 months to prevent recurrence of the disease. The recurrence rate of pulmonary hydatid cyst without postoperative </a:t>
            </a:r>
            <a:r>
              <a:rPr lang="en-US" sz="2400" dirty="0" err="1">
                <a:latin typeface="Arial" pitchFamily="34" charset="0" panose="020B0604020202020204"/>
                <a:cs typeface="Arial" pitchFamily="34" charset="0" panose="020B0604020202020204"/>
              </a:rPr>
              <a:t>antihelminthic</a:t>
            </a:r>
            <a:r>
              <a:rPr lang="en-US" sz="2400" dirty="0">
                <a:latin typeface="Arial" pitchFamily="34" charset="0" panose="020B0604020202020204"/>
                <a:cs typeface="Arial" pitchFamily="34" charset="0" panose="020B0604020202020204"/>
              </a:rPr>
              <a:t> therapy is as high as 11%.</a:t>
            </a:r>
          </a:p>
          <a:p>
            <a:pPr algn="l" rtl="0"/>
            <a:endParaRPr lang="en-US" sz="2400" dirty="0">
              <a:latin typeface="Arial" pitchFamily="34" charset="0" panose="020B0604020202020204"/>
              <a:cs typeface="Arial" pitchFamily="34" charset="0" panose="020B0604020202020204"/>
            </a:endParaRPr>
          </a:p>
          <a:p>
            <a:pPr algn="l" rtl="0"/>
            <a:endParaRPr lang="en-US" sz="2400" dirty="0">
              <a:latin typeface="Arial" pitchFamily="34" charset="0" panose="020B0604020202020204"/>
              <a:cs typeface="Arial" pitchFamily="34" charset="0" panose="020B0604020202020204"/>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395536" y="1700808"/>
            <a:ext cx="7620000" cy="4373563"/>
          </a:xfrm>
        </p:spPr>
        <p:txBody>
          <a:bodyPr/>
          <a:lstStyle/>
          <a:p>
            <a:pPr algn="l"/>
            <a:r>
              <a:rPr lang="en-US" dirty="0">
                <a:latin typeface="Arial" pitchFamily="34" charset="0" panose="020B0604020202020204"/>
                <a:cs typeface="Arial" pitchFamily="34" charset="0" panose="020B0604020202020204"/>
              </a:rPr>
              <a:t> </a:t>
            </a:r>
            <a:r>
              <a:rPr lang="en-US" sz="2400" dirty="0">
                <a:latin typeface="Arial" pitchFamily="34" charset="0" panose="020B0604020202020204"/>
                <a:cs typeface="Arial" pitchFamily="34" charset="0" panose="020B0604020202020204"/>
              </a:rPr>
              <a:t>Liver function tests and chest radiography should be done monthly for the first 3 months. The </a:t>
            </a:r>
            <a:r>
              <a:rPr lang="en-US" sz="2400" dirty="0" smtClean="0">
                <a:latin typeface="Arial" pitchFamily="34" charset="0" panose="020B0604020202020204"/>
                <a:cs typeface="Arial" pitchFamily="34" charset="0" panose="020B0604020202020204"/>
              </a:rPr>
              <a:t>follow-up </a:t>
            </a:r>
            <a:r>
              <a:rPr lang="en-US" sz="2400" dirty="0">
                <a:latin typeface="Arial" pitchFamily="34" charset="0" panose="020B0604020202020204"/>
                <a:cs typeface="Arial" pitchFamily="34" charset="0" panose="020B0604020202020204"/>
              </a:rPr>
              <a:t>then continued every 3 months by chest radiography until the end </a:t>
            </a:r>
            <a:r>
              <a:rPr lang="en-US" sz="2400" dirty="0" smtClean="0">
                <a:latin typeface="Arial" pitchFamily="34" charset="0" panose="020B0604020202020204"/>
                <a:cs typeface="Arial" pitchFamily="34" charset="0" panose="020B0604020202020204"/>
              </a:rPr>
              <a:t>of postoperative year 1.</a:t>
            </a:r>
            <a:endParaRPr lang="en-US" sz="2400" dirty="0">
              <a:latin typeface="Arial" pitchFamily="34" charset="0" panose="020B0604020202020204"/>
              <a:cs typeface="Arial" pitchFamily="34" charset="0" panose="020B0604020202020204"/>
            </a:endParaRP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pic>
        <p:nvPicPr>
          <p:cNvPr id="5" name="Content Placeholder 4"/>
          <p:cNvPicPr>
            <a:picLocks noGrp="1" noChangeAspect="1"/>
          </p:cNvPicPr>
          <p:nvPr>
            <p:ph idx="1"/>
          </p:nvPr>
        </p:nvPicPr>
        <p:blipFill>
          <a:blip r:embed="rId1"/>
          <a:srcRect/>
          <a:stretch>
            <a:fillRect/>
          </a:stretch>
        </p:blipFill>
        <p:spPr>
          <a:xfrm>
            <a:off x="725042" y="274638"/>
            <a:ext cx="8037957" cy="65833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pic>
        <p:nvPicPr>
          <p:cNvPr id="4" name="Content Placeholder 3"/>
          <p:cNvPicPr>
            <a:picLocks noGrp="1" noChangeAspect="1"/>
          </p:cNvPicPr>
          <p:nvPr>
            <p:ph idx="1"/>
          </p:nvPr>
        </p:nvPicPr>
        <p:blipFill>
          <a:blip r:embed="rId1"/>
          <a:srcRect/>
          <a:stretch>
            <a:fillRect/>
          </a:stretch>
        </p:blipFill>
        <p:spPr>
          <a:xfrm>
            <a:off x="115793" y="-99392"/>
            <a:ext cx="8912413" cy="7131568"/>
          </a:xfrm>
          <a:prstGeom prst="rect">
            <a:avLst/>
          </a:prstGeom>
        </p:spPr>
      </p:pic>
      <p:sp>
        <p:nvSpPr>
          <p:cNvPr id="5" name="TextBox 4"/>
          <p:cNvSpPr txBox="1"/>
          <p:nvPr/>
        </p:nvSpPr>
        <p:spPr>
          <a:xfrm>
            <a:off x="5148064" y="368871"/>
            <a:ext cx="1935019" cy="939294"/>
          </a:xfrm>
          <a:prstGeom prst="rect">
            <a:avLst/>
          </a:prstGeom>
          <a:noFill/>
        </p:spPr>
        <p:txBody>
          <a:bodyPr wrap="square" rtlCol="0">
            <a:spAutoFit/>
          </a:bodyPr>
          <a:lstStyle/>
          <a:p>
            <a:pPr algn="l"/>
            <a:r>
              <a:rPr lang="en-GB" sz="2800" b="1" dirty="0">
                <a:solidFill>
                  <a:srgbClr val="FF0000"/>
                </a:solidFill>
              </a:rPr>
              <a:t>Definitive host</a:t>
            </a:r>
            <a:endParaRPr lang="en-US" sz="2800" b="1" dirty="0">
              <a:solidFill>
                <a:srgbClr val="FF0000"/>
              </a:solidFill>
            </a:endParaRPr>
          </a:p>
        </p:txBody>
      </p:sp>
      <p:sp>
        <p:nvSpPr>
          <p:cNvPr id="6" name="TextBox 5"/>
          <p:cNvSpPr txBox="1"/>
          <p:nvPr/>
        </p:nvSpPr>
        <p:spPr>
          <a:xfrm>
            <a:off x="5796136" y="3172713"/>
            <a:ext cx="3690989" cy="512574"/>
          </a:xfrm>
          <a:prstGeom prst="rect">
            <a:avLst/>
          </a:prstGeom>
          <a:noFill/>
        </p:spPr>
        <p:txBody>
          <a:bodyPr wrap="square" rtlCol="0">
            <a:spAutoFit/>
          </a:bodyPr>
          <a:lstStyle/>
          <a:p>
            <a:pPr algn="l"/>
            <a:r>
              <a:rPr lang="en-GB" sz="2800" b="1" dirty="0">
                <a:solidFill>
                  <a:srgbClr val="FF0000"/>
                </a:solidFill>
              </a:rPr>
              <a:t>Infective stage</a:t>
            </a:r>
            <a:r>
              <a:rPr lang="en-GB" dirty="0">
                <a:solidFill>
                  <a:srgbClr val="FF0000"/>
                </a:solidFill>
              </a:rPr>
              <a:t> </a:t>
            </a:r>
            <a:endParaRPr lang="en-US" dirty="0">
              <a:solidFill>
                <a:srgbClr val="FF0000"/>
              </a:solidFill>
            </a:endParaRPr>
          </a:p>
        </p:txBody>
      </p:sp>
      <p:sp>
        <p:nvSpPr>
          <p:cNvPr id="7" name="TextBox 6"/>
          <p:cNvSpPr txBox="1"/>
          <p:nvPr/>
        </p:nvSpPr>
        <p:spPr>
          <a:xfrm>
            <a:off x="1348508" y="1778000"/>
            <a:ext cx="2287387" cy="939294"/>
          </a:xfrm>
          <a:prstGeom prst="rect">
            <a:avLst/>
          </a:prstGeom>
          <a:noFill/>
        </p:spPr>
        <p:txBody>
          <a:bodyPr wrap="square" rtlCol="0">
            <a:spAutoFit/>
          </a:bodyPr>
          <a:lstStyle/>
          <a:p>
            <a:pPr algn="l"/>
            <a:r>
              <a:rPr lang="en-GB" sz="2800" b="1" dirty="0">
                <a:solidFill>
                  <a:srgbClr val="FF0000"/>
                </a:solidFill>
              </a:rPr>
              <a:t>Diagnostic stage</a:t>
            </a:r>
            <a:endParaRPr lang="en-US" sz="2800" b="1" dirty="0">
              <a:solidFill>
                <a:srgbClr val="FF0000"/>
              </a:solidFill>
            </a:endParaRPr>
          </a:p>
        </p:txBody>
      </p:sp>
      <p:sp>
        <p:nvSpPr>
          <p:cNvPr id="8" name="TextBox 7"/>
          <p:cNvSpPr txBox="1"/>
          <p:nvPr/>
        </p:nvSpPr>
        <p:spPr>
          <a:xfrm>
            <a:off x="467821" y="5903893"/>
            <a:ext cx="3168073" cy="512574"/>
          </a:xfrm>
          <a:prstGeom prst="rect">
            <a:avLst/>
          </a:prstGeom>
          <a:noFill/>
        </p:spPr>
        <p:txBody>
          <a:bodyPr wrap="square" rtlCol="0">
            <a:spAutoFit/>
          </a:bodyPr>
          <a:lstStyle/>
          <a:p>
            <a:pPr algn="l"/>
            <a:r>
              <a:rPr lang="en-GB" sz="2800" b="1" dirty="0">
                <a:solidFill>
                  <a:srgbClr val="FF0000"/>
                </a:solidFill>
              </a:rPr>
              <a:t>Intermediate host</a:t>
            </a:r>
            <a:r>
              <a:rPr lang="en-GB" sz="2800" b="1" dirty="0">
                <a:solidFill>
                  <a:schemeClr val="accent3"/>
                </a:solidFill>
              </a:rPr>
              <a:t> </a:t>
            </a:r>
            <a:endParaRPr lang="en-US" sz="2800" b="1" dirty="0">
              <a:solidFill>
                <a:schemeClr val="accent3"/>
              </a:solidFill>
            </a:endParaRPr>
          </a:p>
        </p:txBody>
      </p:sp>
      <p:sp>
        <p:nvSpPr>
          <p:cNvPr id="9" name="TextBox 8"/>
          <p:cNvSpPr txBox="1"/>
          <p:nvPr/>
        </p:nvSpPr>
        <p:spPr>
          <a:xfrm>
            <a:off x="6022639" y="5198174"/>
            <a:ext cx="1828800" cy="939294"/>
          </a:xfrm>
          <a:prstGeom prst="rect">
            <a:avLst/>
          </a:prstGeom>
          <a:noFill/>
        </p:spPr>
        <p:txBody>
          <a:bodyPr wrap="square" rtlCol="0">
            <a:spAutoFit/>
          </a:bodyPr>
          <a:lstStyle/>
          <a:p>
            <a:pPr algn="l"/>
            <a:r>
              <a:rPr lang="en-US" sz="2800" b="1" dirty="0">
                <a:solidFill>
                  <a:srgbClr val="FF0000"/>
                </a:solidFill>
              </a:rPr>
              <a:t>dead</a:t>
            </a:r>
            <a:r>
              <a:rPr lang="en-GB" sz="2800" b="1" dirty="0">
                <a:solidFill>
                  <a:srgbClr val="FF0000"/>
                </a:solidFill>
              </a:rPr>
              <a:t> host</a:t>
            </a:r>
            <a:r>
              <a:rPr lang="en-GB" dirty="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endParaRPr lang="en-US"/>
          </a:p>
        </p:txBody>
      </p:sp>
      <p:sp>
        <p:nvSpPr>
          <p:cNvPr id="3" name="عنصر نائب للمحتوى 2"/>
          <p:cNvSpPr>
            <a:spLocks noGrp="1" noEditPoints="1"/>
          </p:cNvSpPr>
          <p:nvPr>
            <p:ph idx="1"/>
          </p:nvPr>
        </p:nvSpPr>
        <p:spPr>
          <a:xfrm>
            <a:off x="395536" y="2489413"/>
            <a:ext cx="7620000" cy="4373563"/>
          </a:xfrm>
        </p:spPr>
        <p:txBody>
          <a:bodyPr/>
          <a:lstStyle/>
          <a:p>
            <a:pPr algn="ctr">
              <a:buNone/>
            </a:pPr>
            <a:r>
              <a:rPr lang="en-US" dirty="0"/>
              <a:t> </a:t>
            </a:r>
            <a:r>
              <a:rPr lang="en-US" sz="6600" dirty="0"/>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noEditPoints="1"/>
          </p:cNvSpPr>
          <p:nvPr>
            <p:ph type="ftr" sz="quarter" idx="11"/>
          </p:nvPr>
        </p:nvSpPr>
        <p:spPr>
          <a:xfrm>
            <a:off x="2643188" y="6357938"/>
            <a:ext cx="3352800" cy="500062"/>
          </a:xfrm>
        </p:spPr>
        <p:txBody>
          <a:bodyPr/>
          <a:lstStyle/>
          <a:p>
            <a:pPr algn="ctr"/>
            <a:endParaRPr lang="en-US" dirty="0"/>
          </a:p>
        </p:txBody>
      </p:sp>
      <p:sp>
        <p:nvSpPr>
          <p:cNvPr id="5" name="Slide Number Placeholder 4"/>
          <p:cNvSpPr>
            <a:spLocks noGrp="1" noEditPoints="1"/>
          </p:cNvSpPr>
          <p:nvPr>
            <p:ph type="sldNum" sz="quarter" idx="12"/>
          </p:nvPr>
        </p:nvSpPr>
        <p:spPr/>
        <p:txBody>
          <a:bodyPr/>
          <a:lstStyle/>
          <a:p>
            <a:fld id="{CBC889BE-BE87-48F3-96EC-67535D5B7C30}" type="slidenum">
              <a:rPr lang="ar-SA" smtClean="0"/>
              <a:t>7</a:t>
            </a:fld>
            <a:endParaRPr lang="en-US"/>
          </a:p>
        </p:txBody>
      </p:sp>
      <p:sp>
        <p:nvSpPr>
          <p:cNvPr id="7" name="Rounded Rectangle 6"/>
          <p:cNvSpPr/>
          <p:nvPr/>
        </p:nvSpPr>
        <p:spPr>
          <a:xfrm>
            <a:off x="1285875" y="214313"/>
            <a:ext cx="6696075" cy="785812"/>
          </a:xfrm>
          <a:prstGeom prst="roundRect">
            <a:avLst/>
          </a:prstGeom>
          <a:blipFill>
            <a:blip r:embed="rId1"/>
            <a:srcRect l="0" t="0" r="0" b="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rgbClr val="FF0000"/>
                </a:solidFill>
              </a:rPr>
              <a:t>Morphological Characters</a:t>
            </a:r>
            <a:endParaRPr lang="ar-EG" sz="3600" b="1" dirty="0">
              <a:solidFill>
                <a:srgbClr val="FF0000"/>
              </a:solidFill>
            </a:endParaRPr>
          </a:p>
        </p:txBody>
      </p:sp>
      <p:sp>
        <p:nvSpPr>
          <p:cNvPr id="11" name="TextBox 10"/>
          <p:cNvSpPr txBox="1"/>
          <p:nvPr/>
        </p:nvSpPr>
        <p:spPr>
          <a:xfrm>
            <a:off x="323528" y="1196752"/>
            <a:ext cx="2715491"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rtl="0"/>
            <a:r>
              <a:rPr lang="en-US" sz="2800" b="1" dirty="0">
                <a:solidFill>
                  <a:srgbClr val="C00000"/>
                </a:solidFill>
                <a:latin typeface="Arial" pitchFamily="34" charset="0" panose="020B0604020202020204"/>
                <a:cs typeface="Arial" pitchFamily="34" charset="0" panose="020B0604020202020204"/>
              </a:rPr>
              <a:t>Adult worm</a:t>
            </a:r>
          </a:p>
        </p:txBody>
      </p:sp>
      <p:pic>
        <p:nvPicPr>
          <p:cNvPr id="3" name="Picture 2"/>
          <p:cNvPicPr>
            <a:picLocks noChangeAspect="1"/>
          </p:cNvPicPr>
          <p:nvPr/>
        </p:nvPicPr>
        <p:blipFill>
          <a:blip r:embed="rId2"/>
          <a:srcRect/>
          <a:stretch>
            <a:fillRect/>
          </a:stretch>
        </p:blipFill>
        <p:spPr>
          <a:xfrm>
            <a:off x="193964" y="1953497"/>
            <a:ext cx="3676633" cy="3976790"/>
          </a:xfrm>
          <a:prstGeom prst="rect">
            <a:avLst/>
          </a:prstGeom>
        </p:spPr>
      </p:pic>
      <p:sp>
        <p:nvSpPr>
          <p:cNvPr id="6" name="TextBox 5"/>
          <p:cNvSpPr txBox="1"/>
          <p:nvPr/>
        </p:nvSpPr>
        <p:spPr>
          <a:xfrm>
            <a:off x="3900025" y="1525846"/>
            <a:ext cx="5064463" cy="4832092"/>
          </a:xfrm>
          <a:prstGeom prst="rect">
            <a:avLst/>
          </a:prstGeom>
          <a:noFill/>
        </p:spPr>
        <p:txBody>
          <a:bodyPr wrap="square" rtlCol="0">
            <a:spAutoFit/>
          </a:bodyPr>
          <a:lstStyle/>
          <a:p>
            <a:pPr algn="l"/>
            <a:r>
              <a:rPr lang="en-GB" sz="2800" b="1" dirty="0"/>
              <a:t>Adult worm length 3-6 mm</a:t>
            </a:r>
          </a:p>
          <a:p>
            <a:pPr algn="l"/>
            <a:r>
              <a:rPr lang="en-GB" sz="2800" b="1" dirty="0"/>
              <a:t>Comprises of </a:t>
            </a:r>
          </a:p>
          <a:p>
            <a:pPr algn="l"/>
            <a:r>
              <a:rPr lang="en-GB" sz="2800" b="1" dirty="0" err="1"/>
              <a:t>Scolex</a:t>
            </a:r>
            <a:r>
              <a:rPr lang="en-GB" sz="2800" b="1" dirty="0"/>
              <a:t>: four suckers with </a:t>
            </a:r>
            <a:r>
              <a:rPr lang="en-GB" sz="2800" b="1" dirty="0" err="1"/>
              <a:t>rostellum</a:t>
            </a:r>
            <a:r>
              <a:rPr lang="en-GB" sz="2800" b="1" dirty="0"/>
              <a:t> with two rows of hooks</a:t>
            </a:r>
          </a:p>
          <a:p>
            <a:pPr algn="l"/>
            <a:r>
              <a:rPr lang="en-GB" sz="2800" b="1" dirty="0"/>
              <a:t>Neck: short and thick</a:t>
            </a:r>
          </a:p>
          <a:p>
            <a:pPr algn="l"/>
            <a:r>
              <a:rPr lang="en-GB" sz="2800" b="1" dirty="0" err="1"/>
              <a:t>proglottids</a:t>
            </a:r>
            <a:r>
              <a:rPr lang="en-GB" sz="2800" b="1" dirty="0"/>
              <a:t> or </a:t>
            </a:r>
            <a:r>
              <a:rPr lang="en-GB" sz="2800" b="1" dirty="0" err="1"/>
              <a:t>strobilla</a:t>
            </a:r>
            <a:r>
              <a:rPr lang="en-GB" sz="2800" b="1" dirty="0"/>
              <a:t> : 3 or 4 segments.   </a:t>
            </a:r>
          </a:p>
          <a:p>
            <a:pPr algn="l"/>
            <a:r>
              <a:rPr lang="en-GB" sz="2800" b="1" dirty="0"/>
              <a:t>1</a:t>
            </a:r>
            <a:r>
              <a:rPr lang="en-GB" sz="2800" b="1" baseline="30000" dirty="0"/>
              <a:t>st</a:t>
            </a:r>
            <a:r>
              <a:rPr lang="en-GB" sz="2800" b="1" dirty="0"/>
              <a:t>  segment (Immature)</a:t>
            </a:r>
          </a:p>
          <a:p>
            <a:pPr algn="l"/>
            <a:r>
              <a:rPr lang="en-GB" sz="2800" b="1" dirty="0"/>
              <a:t>2</a:t>
            </a:r>
            <a:r>
              <a:rPr lang="en-GB" sz="2800" b="1" baseline="30000" dirty="0"/>
              <a:t>nd</a:t>
            </a:r>
            <a:r>
              <a:rPr lang="en-GB" sz="2800" b="1" dirty="0"/>
              <a:t>  segment (Mature)</a:t>
            </a:r>
          </a:p>
          <a:p>
            <a:pPr algn="l"/>
            <a:r>
              <a:rPr lang="en-GB" sz="2800" b="1" dirty="0"/>
              <a:t>3</a:t>
            </a:r>
            <a:r>
              <a:rPr lang="en-GB" sz="2800" b="1" baseline="30000" dirty="0"/>
              <a:t>rd</a:t>
            </a:r>
            <a:r>
              <a:rPr lang="en-GB" sz="2800" b="1" dirty="0"/>
              <a:t> and 4</a:t>
            </a:r>
            <a:r>
              <a:rPr lang="en-GB" sz="2800" b="1" baseline="30000" dirty="0"/>
              <a:t>th</a:t>
            </a:r>
            <a:r>
              <a:rPr lang="en-GB" sz="2800" b="1" dirty="0"/>
              <a:t> (Gravid</a:t>
            </a:r>
            <a:r>
              <a:rPr lang="en-GB" dirty="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67544" y="-459432"/>
            <a:ext cx="5791200" cy="1371600"/>
          </a:xfrm>
        </p:spPr>
        <p:txBody>
          <a:bodyPr/>
          <a:lstStyle/>
          <a:p>
            <a:r>
              <a:rPr lang="en-GB" dirty="0"/>
              <a:t>Eg</a:t>
            </a:r>
            <a:r>
              <a:rPr lang="en-US" dirty="0"/>
              <a:t>g</a:t>
            </a:r>
          </a:p>
        </p:txBody>
      </p:sp>
      <p:sp>
        <p:nvSpPr>
          <p:cNvPr id="3" name="Content Placeholder 2"/>
          <p:cNvSpPr>
            <a:spLocks noGrp="1" noEditPoints="1"/>
          </p:cNvSpPr>
          <p:nvPr>
            <p:ph idx="1"/>
          </p:nvPr>
        </p:nvSpPr>
        <p:spPr>
          <a:xfrm>
            <a:off x="251520" y="1052737"/>
            <a:ext cx="8381112" cy="1944216"/>
          </a:xfrm>
        </p:spPr>
        <p:txBody>
          <a:bodyPr>
            <a:normAutofit/>
          </a:bodyPr>
          <a:lstStyle/>
          <a:p>
            <a:pPr algn="l" rtl="0"/>
            <a:r>
              <a:rPr lang="en-GB" sz="2800" b="1" dirty="0" err="1"/>
              <a:t>Hexacanth</a:t>
            </a:r>
            <a:r>
              <a:rPr lang="en-GB" sz="2800" b="1" dirty="0"/>
              <a:t> embryo </a:t>
            </a:r>
            <a:r>
              <a:rPr lang="en-GB" sz="2800" b="1" dirty="0" err="1"/>
              <a:t>oncosphere</a:t>
            </a:r>
          </a:p>
          <a:p>
            <a:pPr algn="l" rtl="0"/>
            <a:r>
              <a:rPr lang="en-GB" sz="2800" b="1" dirty="0"/>
              <a:t>Passed through the faeces of definitive host and it’s ingestion leads to infection in the intermediate</a:t>
            </a:r>
          </a:p>
          <a:p>
            <a:pPr algn="l" rtl="0"/>
            <a:r>
              <a:rPr lang="en-GB" sz="2800" b="1" dirty="0"/>
              <a:t>Spherical in shape, brown </a:t>
            </a:r>
            <a:r>
              <a:rPr lang="en-GB" sz="2800" b="1" dirty="0" err="1"/>
              <a:t>color</a:t>
            </a:r>
            <a:r>
              <a:rPr lang="en-GB" sz="2800" b="1" dirty="0"/>
              <a:t> ,have 2 layers outer and inner</a:t>
            </a:r>
            <a:endParaRPr lang="en-US" sz="2800" b="1" dirty="0"/>
          </a:p>
        </p:txBody>
      </p:sp>
      <p:pic>
        <p:nvPicPr>
          <p:cNvPr id="4" name="Picture 3"/>
          <p:cNvPicPr>
            <a:picLocks noChangeAspect="1"/>
          </p:cNvPicPr>
          <p:nvPr/>
        </p:nvPicPr>
        <p:blipFill>
          <a:blip r:embed="rId1"/>
          <a:srcRect/>
          <a:stretch>
            <a:fillRect/>
          </a:stretch>
        </p:blipFill>
        <p:spPr>
          <a:xfrm>
            <a:off x="4932040" y="3861048"/>
            <a:ext cx="3240360" cy="2880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37405" y="132533"/>
            <a:ext cx="2891790" cy="2157884"/>
          </a:xfrm>
          <a:noFill/>
        </p:spPr>
        <p:txBody>
          <a:bodyPr>
            <a:normAutofit/>
          </a:bodyPr>
          <a:lstStyle/>
          <a:p>
            <a:r>
              <a:rPr lang="en-US" sz="4000" u="sng" dirty="0">
                <a:solidFill>
                  <a:schemeClr val="bg2"/>
                </a:solidFill>
              </a:rPr>
              <a:t>LIFE CYCLE</a:t>
            </a:r>
            <a:r>
              <a:rPr lang="en-US" sz="4000" u="sng" dirty="0">
                <a:solidFill>
                  <a:srgbClr val="283C55"/>
                </a:solidFill>
              </a:rPr>
              <a:t> </a:t>
            </a:r>
          </a:p>
        </p:txBody>
      </p:sp>
      <p:sp>
        <p:nvSpPr>
          <p:cNvPr id="13" name="TextBox 12"/>
          <p:cNvSpPr txBox="1"/>
          <p:nvPr/>
        </p:nvSpPr>
        <p:spPr>
          <a:xfrm>
            <a:off x="3563888" y="6897"/>
            <a:ext cx="3600400" cy="1353368"/>
          </a:xfrm>
          <a:prstGeom prst="rect">
            <a:avLst/>
          </a:prstGeom>
          <a:noFill/>
          <a:ln>
            <a:solidFill>
              <a:schemeClr val="bg1">
                <a:lumMod val="10000"/>
              </a:schemeClr>
            </a:solidFill>
          </a:ln>
        </p:spPr>
        <p:txBody>
          <a:bodyPr wrap="square" rtlCol="0">
            <a:spAutoFit/>
          </a:bodyPr>
          <a:lstStyle/>
          <a:p>
            <a:r>
              <a:rPr lang="en-GB" sz="1700" b="1" dirty="0"/>
              <a:t>1</a:t>
            </a:r>
            <a:r>
              <a:rPr lang="en-GB" sz="2400" b="1" dirty="0">
                <a:solidFill>
                  <a:schemeClr val="tx1"/>
                </a:solidFill>
              </a:rPr>
              <a:t>)</a:t>
            </a:r>
            <a:r>
              <a:rPr lang="en-GB" sz="2000" b="1" dirty="0">
                <a:solidFill>
                  <a:schemeClr val="tx1"/>
                </a:solidFill>
              </a:rPr>
              <a:t>.Adult </a:t>
            </a:r>
            <a:r>
              <a:rPr lang="en-GB" sz="2000" b="1" dirty="0" err="1">
                <a:solidFill>
                  <a:schemeClr val="tx1"/>
                </a:solidFill>
              </a:rPr>
              <a:t>echinococcus</a:t>
            </a:r>
            <a:r>
              <a:rPr lang="en-GB" sz="2000" b="1" dirty="0">
                <a:solidFill>
                  <a:schemeClr val="tx1"/>
                </a:solidFill>
              </a:rPr>
              <a:t> </a:t>
            </a:r>
            <a:r>
              <a:rPr lang="en-GB" sz="2000" b="1" dirty="0" err="1">
                <a:solidFill>
                  <a:schemeClr val="tx1"/>
                </a:solidFill>
              </a:rPr>
              <a:t>granlousus</a:t>
            </a:r>
            <a:r>
              <a:rPr lang="en-GB" sz="2000" b="1" dirty="0">
                <a:solidFill>
                  <a:schemeClr val="tx1"/>
                </a:solidFill>
              </a:rPr>
              <a:t> in small bowel of definitiv</a:t>
            </a:r>
            <a:r>
              <a:rPr lang="en-GB" sz="2400" b="1" dirty="0">
                <a:solidFill>
                  <a:schemeClr val="tx1"/>
                </a:solidFill>
              </a:rPr>
              <a:t>e host </a:t>
            </a:r>
            <a:endParaRPr lang="x-none" sz="2400" b="1" dirty="0">
              <a:solidFill>
                <a:schemeClr val="tx1"/>
              </a:solidFill>
            </a:endParaRPr>
          </a:p>
          <a:p>
            <a:pPr algn="l"/>
            <a:endParaRPr lang="x-none" sz="1500" dirty="0"/>
          </a:p>
        </p:txBody>
      </p:sp>
      <p:sp>
        <p:nvSpPr>
          <p:cNvPr id="18" name="Arrow: Down 17"/>
          <p:cNvSpPr/>
          <p:nvPr/>
        </p:nvSpPr>
        <p:spPr>
          <a:xfrm>
            <a:off x="6607868" y="1268760"/>
            <a:ext cx="376400" cy="391633"/>
          </a:xfrm>
          <a:prstGeom prst="downArrow">
            <a:avLst>
              <a:gd name="adj1" fmla="val 38599"/>
              <a:gd name="adj2" fmla="val 65949"/>
            </a:avLst>
          </a:prstGeom>
          <a:solidFill>
            <a:schemeClr val="bg1">
              <a:lumMod val="1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p:cNvSpPr txBox="1"/>
          <p:nvPr/>
        </p:nvSpPr>
        <p:spPr>
          <a:xfrm>
            <a:off x="5292080" y="1464577"/>
            <a:ext cx="3384376" cy="2130807"/>
          </a:xfrm>
          <a:prstGeom prst="rect">
            <a:avLst/>
          </a:prstGeom>
          <a:noFill/>
          <a:ln>
            <a:solidFill>
              <a:schemeClr val="bg1">
                <a:lumMod val="10000"/>
              </a:schemeClr>
            </a:solidFill>
          </a:ln>
        </p:spPr>
        <p:txBody>
          <a:bodyPr wrap="square" rtlCol="0">
            <a:spAutoFit/>
          </a:bodyPr>
          <a:lstStyle/>
          <a:p>
            <a:pPr algn="l"/>
            <a:r>
              <a:rPr lang="en-GB" sz="2400" b="1" dirty="0"/>
              <a:t>2</a:t>
            </a:r>
            <a:r>
              <a:rPr lang="en-GB" sz="2400" b="1" dirty="0">
                <a:solidFill>
                  <a:schemeClr val="tx1"/>
                </a:solidFill>
              </a:rPr>
              <a:t>) Gravid proglottids release </a:t>
            </a:r>
            <a:r>
              <a:rPr lang="en-GB" sz="2400" b="1" u="sng" dirty="0" err="1">
                <a:solidFill>
                  <a:schemeClr val="tx2"/>
                </a:solidFill>
              </a:rPr>
              <a:t>egge</a:t>
            </a:r>
            <a:r>
              <a:rPr lang="en-US" sz="2400" b="1" u="sng" dirty="0">
                <a:solidFill>
                  <a:schemeClr val="tx2"/>
                </a:solidFill>
              </a:rPr>
              <a:t>s</a:t>
            </a:r>
            <a:r>
              <a:rPr lang="en-US" sz="2400" b="1" u="sng" dirty="0">
                <a:solidFill>
                  <a:schemeClr val="tx1"/>
                </a:solidFill>
              </a:rPr>
              <a:t> </a:t>
            </a:r>
            <a:r>
              <a:rPr lang="en-US" sz="2400" b="1" dirty="0">
                <a:solidFill>
                  <a:schemeClr val="tx1"/>
                </a:solidFill>
              </a:rPr>
              <a:t>which</a:t>
            </a:r>
            <a:r>
              <a:rPr lang="en-GB" sz="2400" b="1" dirty="0">
                <a:solidFill>
                  <a:schemeClr val="tx1"/>
                </a:solidFill>
              </a:rPr>
              <a:t> pass in </a:t>
            </a:r>
            <a:r>
              <a:rPr lang="en-GB" sz="2400" b="1" dirty="0">
                <a:solidFill>
                  <a:schemeClr val="tx2"/>
                </a:solidFill>
              </a:rPr>
              <a:t>Faeces</a:t>
            </a:r>
          </a:p>
          <a:p>
            <a:pPr algn="l"/>
            <a:r>
              <a:rPr lang="en-GB" sz="2400" b="1" dirty="0">
                <a:solidFill>
                  <a:schemeClr val="tx1"/>
                </a:solidFill>
              </a:rPr>
              <a:t>Ingested by </a:t>
            </a:r>
            <a:r>
              <a:rPr lang="en-GB" sz="2400" b="1" dirty="0">
                <a:solidFill>
                  <a:schemeClr val="tx2"/>
                </a:solidFill>
              </a:rPr>
              <a:t>intermediate host</a:t>
            </a:r>
          </a:p>
          <a:p>
            <a:pPr algn="l"/>
            <a:endParaRPr lang="x-none" sz="1400" dirty="0"/>
          </a:p>
        </p:txBody>
      </p:sp>
      <p:sp>
        <p:nvSpPr>
          <p:cNvPr id="21" name="Arrow: Down 20"/>
          <p:cNvSpPr/>
          <p:nvPr/>
        </p:nvSpPr>
        <p:spPr>
          <a:xfrm>
            <a:off x="6876256" y="3356992"/>
            <a:ext cx="376401" cy="679667"/>
          </a:xfrm>
          <a:prstGeom prst="downArrow">
            <a:avLst>
              <a:gd name="adj1" fmla="val 38599"/>
              <a:gd name="adj2" fmla="val 65949"/>
            </a:avLst>
          </a:prstGeom>
          <a:solidFill>
            <a:schemeClr val="bg1">
              <a:lumMod val="1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TextBox 21"/>
          <p:cNvSpPr txBox="1"/>
          <p:nvPr/>
        </p:nvSpPr>
        <p:spPr>
          <a:xfrm>
            <a:off x="5940152" y="3864776"/>
            <a:ext cx="2517913" cy="1915452"/>
          </a:xfrm>
          <a:prstGeom prst="rect">
            <a:avLst/>
          </a:prstGeom>
          <a:noFill/>
          <a:ln>
            <a:solidFill>
              <a:schemeClr val="bg1">
                <a:lumMod val="10000"/>
              </a:schemeClr>
            </a:solidFill>
          </a:ln>
        </p:spPr>
        <p:txBody>
          <a:bodyPr wrap="square" rtlCol="0">
            <a:spAutoFit/>
          </a:bodyPr>
          <a:lstStyle/>
          <a:p>
            <a:pPr algn="l"/>
            <a:r>
              <a:rPr lang="en-GB" sz="2400" dirty="0">
                <a:solidFill>
                  <a:schemeClr val="tx1"/>
                </a:solidFill>
              </a:rPr>
              <a:t>3</a:t>
            </a:r>
            <a:r>
              <a:rPr lang="en-GB" sz="2400" b="1" dirty="0">
                <a:solidFill>
                  <a:schemeClr val="tx1"/>
                </a:solidFill>
              </a:rPr>
              <a:t>)Egg hatches in small bowel of intermediate host to </a:t>
            </a:r>
            <a:r>
              <a:rPr lang="en-GB" sz="2400" b="1" u="sng" dirty="0" err="1">
                <a:solidFill>
                  <a:schemeClr val="tx2"/>
                </a:solidFill>
              </a:rPr>
              <a:t>oncosphere</a:t>
            </a:r>
            <a:endParaRPr lang="x-none" sz="2400" b="1" u="sng" dirty="0">
              <a:solidFill>
                <a:schemeClr val="tx2"/>
              </a:solidFill>
            </a:endParaRPr>
          </a:p>
        </p:txBody>
      </p:sp>
      <p:sp>
        <p:nvSpPr>
          <p:cNvPr id="23" name="Oval 22"/>
          <p:cNvSpPr/>
          <p:nvPr/>
        </p:nvSpPr>
        <p:spPr>
          <a:xfrm>
            <a:off x="3203848" y="5301208"/>
            <a:ext cx="2200270" cy="16686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10000"/>
                  </a:schemeClr>
                </a:solidFill>
              </a:rPr>
              <a:t>4</a:t>
            </a:r>
            <a:r>
              <a:rPr lang="en-GB" sz="2400" b="1" dirty="0">
                <a:solidFill>
                  <a:schemeClr val="bg1">
                    <a:lumMod val="10000"/>
                  </a:schemeClr>
                </a:solidFill>
              </a:rPr>
              <a:t>) </a:t>
            </a:r>
            <a:r>
              <a:rPr lang="en-GB" sz="2400" b="1" u="sng" dirty="0">
                <a:solidFill>
                  <a:schemeClr val="tx2"/>
                </a:solidFill>
              </a:rPr>
              <a:t>Cyst</a:t>
            </a:r>
            <a:r>
              <a:rPr lang="en-GB" sz="2400" b="1" dirty="0">
                <a:solidFill>
                  <a:schemeClr val="bg1">
                    <a:lumMod val="10000"/>
                  </a:schemeClr>
                </a:solidFill>
              </a:rPr>
              <a:t> </a:t>
            </a:r>
          </a:p>
          <a:p>
            <a:pPr algn="ctr"/>
            <a:r>
              <a:rPr lang="en-GB" sz="2400" b="1" dirty="0">
                <a:solidFill>
                  <a:schemeClr val="bg1">
                    <a:lumMod val="10000"/>
                  </a:schemeClr>
                </a:solidFill>
              </a:rPr>
              <a:t>Contain </a:t>
            </a:r>
            <a:r>
              <a:rPr lang="en-GB" sz="2400" b="1" dirty="0" err="1">
                <a:solidFill>
                  <a:schemeClr val="bg1">
                    <a:lumMod val="10000"/>
                  </a:schemeClr>
                </a:solidFill>
              </a:rPr>
              <a:t>protoscolices</a:t>
            </a:r>
            <a:r>
              <a:rPr lang="en-GB" dirty="0">
                <a:solidFill>
                  <a:schemeClr val="bg1">
                    <a:lumMod val="10000"/>
                  </a:schemeClr>
                </a:solidFill>
              </a:rPr>
              <a:t> </a:t>
            </a:r>
            <a:endParaRPr lang="x-none" dirty="0">
              <a:solidFill>
                <a:schemeClr val="accent6">
                  <a:lumMod val="50000"/>
                </a:schemeClr>
              </a:solidFill>
            </a:endParaRPr>
          </a:p>
        </p:txBody>
      </p:sp>
      <p:sp>
        <p:nvSpPr>
          <p:cNvPr id="24" name="Arrow: Bent 23"/>
          <p:cNvSpPr/>
          <p:nvPr/>
        </p:nvSpPr>
        <p:spPr>
          <a:xfrm rot="10800000">
            <a:off x="5652119" y="5733256"/>
            <a:ext cx="866464" cy="1094288"/>
          </a:xfrm>
          <a:prstGeom prst="bentArrow">
            <a:avLst>
              <a:gd name="adj1" fmla="val 23321"/>
              <a:gd name="adj2" fmla="val 25000"/>
              <a:gd name="adj3" fmla="val 46351"/>
              <a:gd name="adj4" fmla="val 41306"/>
            </a:avLst>
          </a:prstGeom>
          <a:solidFill>
            <a:schemeClr val="bg1">
              <a:lumMod val="1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28" name="Arrow: Bent 27"/>
          <p:cNvSpPr/>
          <p:nvPr/>
        </p:nvSpPr>
        <p:spPr>
          <a:xfrm rot="16200000">
            <a:off x="1852953" y="5427967"/>
            <a:ext cx="1391236" cy="993701"/>
          </a:xfrm>
          <a:prstGeom prst="bentArrow">
            <a:avLst>
              <a:gd name="adj1" fmla="val 23321"/>
              <a:gd name="adj2" fmla="val 25000"/>
              <a:gd name="adj3" fmla="val 50000"/>
              <a:gd name="adj4" fmla="val 38803"/>
            </a:avLst>
          </a:prstGeom>
          <a:solidFill>
            <a:schemeClr val="bg1">
              <a:lumMod val="1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29" name="TextBox 28"/>
          <p:cNvSpPr txBox="1"/>
          <p:nvPr/>
        </p:nvSpPr>
        <p:spPr>
          <a:xfrm>
            <a:off x="827584" y="3272212"/>
            <a:ext cx="3240360" cy="1549692"/>
          </a:xfrm>
          <a:prstGeom prst="rect">
            <a:avLst/>
          </a:prstGeom>
          <a:noFill/>
          <a:ln>
            <a:solidFill>
              <a:schemeClr val="bg1">
                <a:lumMod val="10000"/>
              </a:schemeClr>
            </a:solidFill>
          </a:ln>
        </p:spPr>
        <p:txBody>
          <a:bodyPr wrap="square" rtlCol="0">
            <a:spAutoFit/>
          </a:bodyPr>
          <a:lstStyle/>
          <a:p>
            <a:pPr algn="l"/>
            <a:r>
              <a:rPr lang="en-GB" sz="2400" b="1" dirty="0">
                <a:solidFill>
                  <a:schemeClr val="tx1"/>
                </a:solidFill>
              </a:rPr>
              <a:t>Cyst  eaten by the definitive host and </a:t>
            </a:r>
            <a:r>
              <a:rPr lang="en-GB" sz="2400" b="1" u="sng" dirty="0" err="1">
                <a:solidFill>
                  <a:schemeClr val="tx1"/>
                </a:solidFill>
              </a:rPr>
              <a:t>protoscolices</a:t>
            </a:r>
            <a:r>
              <a:rPr lang="en-GB" sz="2400" b="1" dirty="0">
                <a:solidFill>
                  <a:schemeClr val="tx1"/>
                </a:solidFill>
              </a:rPr>
              <a:t> enter the intestine of DH </a:t>
            </a:r>
            <a:endParaRPr lang="x-none" sz="2400" b="1" dirty="0">
              <a:solidFill>
                <a:schemeClr val="tx1"/>
              </a:solidFill>
            </a:endParaRPr>
          </a:p>
        </p:txBody>
      </p:sp>
      <p:sp>
        <p:nvSpPr>
          <p:cNvPr id="31" name="Arrow: Down 30"/>
          <p:cNvSpPr/>
          <p:nvPr/>
        </p:nvSpPr>
        <p:spPr>
          <a:xfrm rot="10800000">
            <a:off x="1831912" y="2545394"/>
            <a:ext cx="428626" cy="773971"/>
          </a:xfrm>
          <a:prstGeom prst="downArrow">
            <a:avLst>
              <a:gd name="adj1" fmla="val 38599"/>
              <a:gd name="adj2" fmla="val 66264"/>
            </a:avLst>
          </a:prstGeom>
          <a:solidFill>
            <a:schemeClr val="bg1">
              <a:lumMod val="1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p:cNvSpPr txBox="1"/>
          <p:nvPr/>
        </p:nvSpPr>
        <p:spPr>
          <a:xfrm>
            <a:off x="1115616" y="1360265"/>
            <a:ext cx="2808312" cy="1549692"/>
          </a:xfrm>
          <a:prstGeom prst="rect">
            <a:avLst/>
          </a:prstGeom>
          <a:noFill/>
          <a:ln>
            <a:solidFill>
              <a:schemeClr val="bg1">
                <a:lumMod val="10000"/>
              </a:schemeClr>
            </a:solidFill>
          </a:ln>
        </p:spPr>
        <p:txBody>
          <a:bodyPr wrap="square" rtlCol="0">
            <a:spAutoFit/>
          </a:bodyPr>
          <a:lstStyle/>
          <a:p>
            <a:pPr algn="l"/>
            <a:r>
              <a:rPr lang="en-GB" sz="2400" b="1" dirty="0"/>
              <a:t>6)</a:t>
            </a:r>
            <a:r>
              <a:rPr lang="en-GB" sz="2400" b="1" dirty="0">
                <a:solidFill>
                  <a:schemeClr val="tx1"/>
                </a:solidFill>
              </a:rPr>
              <a:t> </a:t>
            </a:r>
            <a:r>
              <a:rPr lang="en-GB" sz="2400" b="1" dirty="0" err="1">
                <a:solidFill>
                  <a:schemeClr val="tx1"/>
                </a:solidFill>
              </a:rPr>
              <a:t>Protoscolices</a:t>
            </a:r>
            <a:r>
              <a:rPr lang="en-GB" sz="2400" b="1" dirty="0">
                <a:solidFill>
                  <a:schemeClr val="tx1"/>
                </a:solidFill>
              </a:rPr>
              <a:t> evagination and attach to the intestine </a:t>
            </a:r>
            <a:endParaRPr lang="x-none" sz="2400" b="1" dirty="0">
              <a:solidFill>
                <a:schemeClr val="tx1"/>
              </a:solidFill>
            </a:endParaRPr>
          </a:p>
        </p:txBody>
      </p:sp>
      <p:sp>
        <p:nvSpPr>
          <p:cNvPr id="34" name="Arrow: Bent 33"/>
          <p:cNvSpPr/>
          <p:nvPr/>
        </p:nvSpPr>
        <p:spPr>
          <a:xfrm>
            <a:off x="1979712" y="253587"/>
            <a:ext cx="1708511" cy="1106679"/>
          </a:xfrm>
          <a:prstGeom prst="bentArrow">
            <a:avLst>
              <a:gd name="adj1" fmla="val 21812"/>
              <a:gd name="adj2" fmla="val 19411"/>
              <a:gd name="adj3" fmla="val 46351"/>
              <a:gd name="adj4" fmla="val 41306"/>
            </a:avLst>
          </a:prstGeom>
          <a:solidFill>
            <a:schemeClr val="bg1">
              <a:lumMod val="1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7" name="TextBox 36"/>
          <p:cNvSpPr txBox="1"/>
          <p:nvPr/>
        </p:nvSpPr>
        <p:spPr>
          <a:xfrm>
            <a:off x="2316623" y="574986"/>
            <a:ext cx="1371600" cy="636489"/>
          </a:xfrm>
          <a:prstGeom prst="rect">
            <a:avLst/>
          </a:prstGeom>
          <a:noFill/>
        </p:spPr>
        <p:txBody>
          <a:bodyPr wrap="square" rtlCol="0">
            <a:spAutoFit/>
          </a:bodyPr>
          <a:lstStyle/>
          <a:p>
            <a:pPr algn="l"/>
            <a:r>
              <a:rPr lang="en-GB" dirty="0"/>
              <a:t>I</a:t>
            </a:r>
            <a:r>
              <a:rPr lang="en-GB" b="1" dirty="0"/>
              <a:t>n 32 </a:t>
            </a:r>
            <a:r>
              <a:rPr lang="en-US" b="1" dirty="0"/>
              <a:t>– 80 days </a:t>
            </a:r>
            <a:endParaRPr lang="x-none"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9832</TotalTime>
  <Words>2025</Words>
  <Application>Microsoft Office PowerPoint</Application>
  <PresentationFormat>عرض على الشاشة (3:4)‏</PresentationFormat>
  <Paragraphs>188</Paragraphs>
  <Slides>59</Slides>
  <Notes>1</Notes>
  <HiddenSlides>0</HiddenSlides>
  <MMClips>0</MMClips>
  <ScaleCrop>false</ScaleCrop>
  <HeadingPairs>
    <vt:vector size="4" baseType="variant">
      <vt:variant>
        <vt:lpstr>نسق</vt:lpstr>
      </vt:variant>
      <vt:variant>
        <vt:i4>1</vt:i4>
      </vt:variant>
      <vt:variant>
        <vt:lpstr>عناوين الشرائح</vt:lpstr>
      </vt:variant>
      <vt:variant>
        <vt:i4>59</vt:i4>
      </vt:variant>
    </vt:vector>
  </HeadingPairs>
  <TitlesOfParts>
    <vt:vector size="60" baseType="lpstr">
      <vt:lpstr>أساسية</vt:lpstr>
      <vt:lpstr>Hydatid Lung Pulmonary  (Echinococcosis)</vt:lpstr>
      <vt:lpstr>عرض تقديمي في PowerPoint</vt:lpstr>
      <vt:lpstr>عرض تقديمي في PowerPoint</vt:lpstr>
      <vt:lpstr>عرض تقديمي في PowerPoint</vt:lpstr>
      <vt:lpstr>عرض تقديمي في PowerPoint</vt:lpstr>
      <vt:lpstr>عرض تقديمي في PowerPoint</vt:lpstr>
      <vt:lpstr>Egg</vt:lpstr>
      <vt:lpstr>عرض تقديمي في PowerPoint</vt:lpstr>
      <vt:lpstr>1- a thick wall that is consisted of three layers: 
a- adventitia (pericyst):  host origin           granulation tissue represents the host immune response
b-laminated membrane (ectocyst): parasite origin.                                      elastic fiberous white covering, easily separable from the adventitia. 
  </vt:lpstr>
      <vt:lpstr>c- germinal epithelium (endocyst): is a single layer of cells lining the inner aspects of the cyst and is the only living component
       **responsible for formation of :
the other layers 
the hydatid fluid 
brood capsules. </vt:lpstr>
      <vt:lpstr>
3-brood capsule: when laminated membranes may eventually disintegrate and the germinal layer encyst to form brood capsules.                                                 some grow into daughter cysts containing multiple scoleces, which if lifted untreated may cause recurrence by forming secondary cysts when they rupture</vt:lpstr>
      <vt:lpstr>4-hydatid fluid:
clear, yellowish fluid with slightly acidic media.
composed of many chemical substances such as sodium sulfate , sodium gluconate, succinate other nutritional components for the scolex . 
it is highly toxic and antigenic thus when the cyst rupture and the fluid leak out it may induce anaphylactic reaction. </vt:lpstr>
      <vt:lpstr>عرض تقديمي في PowerPoint</vt:lpstr>
      <vt:lpstr>عرض تقديمي في PowerPoint</vt:lpstr>
      <vt:lpstr>Life cycle</vt:lpstr>
      <vt:lpstr>Life cycle</vt:lpstr>
      <vt:lpstr>Organ involvement</vt:lpstr>
      <vt:lpstr>عرض تقديمي في PowerPoint</vt:lpstr>
      <vt:lpstr>Clinical features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Management </vt:lpstr>
      <vt:lpstr>pharmacotherapy</vt:lpstr>
      <vt:lpstr>Indication of  pharmacotherapy: </vt:lpstr>
      <vt:lpstr>Contraindication of pharmacotherapy </vt:lpstr>
      <vt:lpstr>Surgical therapy</vt:lpstr>
      <vt:lpstr>عرض تقديمي في PowerPoint</vt:lpstr>
      <vt:lpstr>Notes :</vt:lpstr>
      <vt:lpstr>NOTES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Postsurgical follow-up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 7</dc:creator>
  <cp:lastModifiedBy>win 7</cp:lastModifiedBy>
  <cp:revision>25</cp:revision>
  <dcterms:created xsi:type="dcterms:W3CDTF">2023-10-21T18:07:12Z</dcterms:created>
  <dcterms:modified xsi:type="dcterms:W3CDTF">2023-10-30T11:31:48Z</dcterms:modified>
</cp:coreProperties>
</file>