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7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024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6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202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60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88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0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5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2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2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0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2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0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0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404534"/>
            <a:ext cx="11259311" cy="1646302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</a:rPr>
              <a:t>RSM-6</a:t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400" cap="none" dirty="0" smtClean="0">
                <a:solidFill>
                  <a:srgbClr val="002060"/>
                </a:solidFill>
              </a:rPr>
              <a:t>chronic interstitial (restrictive, infiltrative) lung diseases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488" y="5756890"/>
            <a:ext cx="11506200" cy="457200"/>
          </a:xfrm>
        </p:spPr>
        <p:txBody>
          <a:bodyPr>
            <a:noAutofit/>
          </a:bodyPr>
          <a:lstStyle/>
          <a:p>
            <a:pPr algn="r"/>
            <a:r>
              <a:rPr lang="en-US" sz="2400" dirty="0" err="1">
                <a:solidFill>
                  <a:srgbClr val="002060"/>
                </a:solidFill>
              </a:rPr>
              <a:t>Dr.Eman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Kreishan,M.D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r"/>
            <a:r>
              <a:rPr lang="en-US" sz="2400" dirty="0" smtClean="0">
                <a:solidFill>
                  <a:srgbClr val="002060"/>
                </a:solidFill>
              </a:rPr>
              <a:t>20-10-2022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25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24" t="30699" r="20269" b="49081"/>
          <a:stretch/>
        </p:blipFill>
        <p:spPr>
          <a:xfrm>
            <a:off x="376516" y="2218764"/>
            <a:ext cx="11685741" cy="22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82" y="1551709"/>
            <a:ext cx="9939006" cy="448965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reaction of the lung to mineral dusts depends on many variables, </a:t>
            </a:r>
            <a:r>
              <a:rPr lang="en-US" b="1" dirty="0" smtClean="0">
                <a:solidFill>
                  <a:schemeClr val="tx1"/>
                </a:solidFill>
              </a:rPr>
              <a:t>including: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tx1"/>
                </a:solidFill>
              </a:rPr>
              <a:t>size.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tx1"/>
                </a:solidFill>
              </a:rPr>
              <a:t>Shape.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tx1"/>
                </a:solidFill>
              </a:rPr>
              <a:t> solubility.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tx1"/>
                </a:solidFill>
              </a:rPr>
              <a:t>reactivity </a:t>
            </a:r>
            <a:r>
              <a:rPr lang="en-US" b="1" dirty="0">
                <a:solidFill>
                  <a:schemeClr val="tx1"/>
                </a:solidFill>
              </a:rPr>
              <a:t>of the particles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</a:rPr>
              <a:t>Tobacco smoking worsens the effects of all inhaled mineral dusts, more so with asbestos than other particles.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LICOSIS | Pathology Made Si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40" y="2186093"/>
            <a:ext cx="7361330" cy="41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3365" y="627547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The pulmonary alveolar macrophage is a key cellular element in the initiation and perpetuation of inflammation, lung injury and fibrosis.</a:t>
            </a:r>
          </a:p>
        </p:txBody>
      </p:sp>
    </p:spTree>
    <p:extLst>
      <p:ext uri="{BB962C8B-B14F-4D97-AF65-F5344CB8AC3E}">
        <p14:creationId xmlns:p14="http://schemas.microsoft.com/office/powerpoint/2010/main" val="24612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Coal </a:t>
            </a:r>
            <a:r>
              <a:rPr lang="en-US" dirty="0"/>
              <a:t>Worker’s Pneumoconiosis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28" y="1582366"/>
            <a:ext cx="10846796" cy="3880773"/>
          </a:xfrm>
        </p:spPr>
        <p:txBody>
          <a:bodyPr/>
          <a:lstStyle/>
          <a:p>
            <a:r>
              <a:rPr lang="en-US" dirty="0"/>
              <a:t>The spectrum of lung findings in coal workers is wide, ranging from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asymptomatic </a:t>
            </a:r>
            <a:r>
              <a:rPr lang="en-US" dirty="0"/>
              <a:t>anthracosis, in which pigment deposits without a perceptible cellular </a:t>
            </a:r>
            <a:r>
              <a:rPr lang="en-US" dirty="0" smtClean="0"/>
              <a:t>reaction.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simple </a:t>
            </a:r>
            <a:r>
              <a:rPr lang="en-US" dirty="0"/>
              <a:t>coal worker’s </a:t>
            </a:r>
            <a:r>
              <a:rPr lang="en-US" dirty="0" smtClean="0"/>
              <a:t>pneumoconiosis </a:t>
            </a:r>
            <a:r>
              <a:rPr lang="en-US" dirty="0"/>
              <a:t>(CWP), in which macrophages accumulate with little to no pulmonary </a:t>
            </a:r>
            <a:r>
              <a:rPr lang="en-US" dirty="0" smtClean="0"/>
              <a:t>dysfunction.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complicated CWP or </a:t>
            </a:r>
            <a:r>
              <a:rPr lang="en-US" dirty="0" smtClean="0"/>
              <a:t>progressive </a:t>
            </a:r>
            <a:r>
              <a:rPr lang="en-US" dirty="0"/>
              <a:t>massive fibrosis (PMF), in which fibrosis is extensive and lung function is compromised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19" t="30147" r="31431" b="27758"/>
          <a:stretch/>
        </p:blipFill>
        <p:spPr>
          <a:xfrm>
            <a:off x="3411070" y="3713799"/>
            <a:ext cx="5015753" cy="30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5" y="221673"/>
            <a:ext cx="11667973" cy="4448089"/>
          </a:xfrm>
        </p:spPr>
        <p:txBody>
          <a:bodyPr>
            <a:normAutofit/>
          </a:bodyPr>
          <a:lstStyle/>
          <a:p>
            <a:r>
              <a:rPr lang="en-US" u="sng" dirty="0"/>
              <a:t>Pulmonary </a:t>
            </a:r>
            <a:r>
              <a:rPr lang="en-US" u="sng" dirty="0" smtClean="0"/>
              <a:t>anthracosis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inhaled </a:t>
            </a:r>
            <a:r>
              <a:rPr lang="en-US" dirty="0"/>
              <a:t>carbon pigment is engulfed by alveolar or interstitial macrophages</a:t>
            </a:r>
            <a:r>
              <a:rPr lang="en-US" dirty="0" smtClean="0"/>
              <a:t>, which </a:t>
            </a:r>
            <a:r>
              <a:rPr lang="en-US" dirty="0"/>
              <a:t>then </a:t>
            </a:r>
            <a:r>
              <a:rPr lang="en-US" dirty="0" smtClean="0"/>
              <a:t>accumulate </a:t>
            </a:r>
            <a:r>
              <a:rPr lang="en-US" dirty="0"/>
              <a:t>in the connective tissue along the pulmonary and pleural lymphatics and in draining lymph nodes</a:t>
            </a:r>
            <a:r>
              <a:rPr lang="en-US" dirty="0" smtClean="0"/>
              <a:t>.</a:t>
            </a:r>
          </a:p>
          <a:p>
            <a:r>
              <a:rPr lang="en-US" u="sng" dirty="0"/>
              <a:t>Simple CWP is </a:t>
            </a:r>
            <a:r>
              <a:rPr lang="en-US" dirty="0"/>
              <a:t>characterized by the presence of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coal macules: </a:t>
            </a:r>
            <a:r>
              <a:rPr lang="en-US" dirty="0"/>
              <a:t>consists of dust-laden macrophages and small amounts of collagen fibers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larger </a:t>
            </a:r>
            <a:r>
              <a:rPr lang="en-US" dirty="0"/>
              <a:t>coal </a:t>
            </a:r>
            <a:r>
              <a:rPr lang="en-US" dirty="0" smtClean="0"/>
              <a:t>nodules:</a:t>
            </a:r>
          </a:p>
          <a:p>
            <a:r>
              <a:rPr lang="en-US" u="sng" dirty="0"/>
              <a:t>Complicated CWP (</a:t>
            </a:r>
            <a:r>
              <a:rPr lang="en-US" dirty="0"/>
              <a:t>PMF)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Caused by </a:t>
            </a:r>
            <a:r>
              <a:rPr lang="en-US" dirty="0"/>
              <a:t>coalescence of coal </a:t>
            </a:r>
            <a:r>
              <a:rPr lang="en-US" dirty="0" smtClean="0"/>
              <a:t>nodules. </a:t>
            </a:r>
            <a:r>
              <a:rPr lang="en-US" dirty="0"/>
              <a:t>consist of dense collagen and pigment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388" t="63234" r="40836" b="15626"/>
          <a:stretch/>
        </p:blipFill>
        <p:spPr>
          <a:xfrm>
            <a:off x="475627" y="4407318"/>
            <a:ext cx="3424019" cy="2289318"/>
          </a:xfrm>
          <a:prstGeom prst="rect">
            <a:avLst/>
          </a:prstGeom>
        </p:spPr>
      </p:pic>
      <p:pic>
        <p:nvPicPr>
          <p:cNvPr id="3074" name="Picture 2" descr="Coal Workers' Pneumoconiosis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36" y="4373787"/>
            <a:ext cx="2901335" cy="232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al Workers' Pneumoconiosis, Complicated CWP | NIOSH | CD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/>
        </p:blipFill>
        <p:spPr bwMode="auto">
          <a:xfrm>
            <a:off x="8015333" y="4407318"/>
            <a:ext cx="3365600" cy="22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17" y="1440873"/>
            <a:ext cx="11443855" cy="460048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CWP usually is a benign disease that produces little </a:t>
            </a:r>
            <a:r>
              <a:rPr lang="en-US" sz="2000" b="1" dirty="0" smtClean="0">
                <a:solidFill>
                  <a:schemeClr val="tx1"/>
                </a:solidFill>
              </a:rPr>
              <a:t>defect </a:t>
            </a:r>
            <a:r>
              <a:rPr lang="en-US" sz="2000" b="1" dirty="0">
                <a:solidFill>
                  <a:schemeClr val="tx1"/>
                </a:solidFill>
              </a:rPr>
              <a:t>in lung function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If PMF develops, there is increasing pulmonary dysfunction, pulmonary hypertension, and </a:t>
            </a:r>
            <a:r>
              <a:rPr lang="en-US" sz="2000" b="1" dirty="0" err="1">
                <a:solidFill>
                  <a:schemeClr val="tx1"/>
                </a:solidFill>
              </a:rPr>
              <a:t>cor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pulmonale.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there is no increased frequency of lung carcinoma in coal miners, a feature that distinguishes CWP from both silica and </a:t>
            </a:r>
            <a:r>
              <a:rPr lang="en-US" sz="2000" b="1" dirty="0" err="1">
                <a:solidFill>
                  <a:schemeClr val="tx1"/>
                </a:solidFill>
              </a:rPr>
              <a:t>asbestos</a:t>
            </a:r>
            <a:r>
              <a:rPr lang="en-US" sz="2000" b="1" dirty="0">
                <a:solidFill>
                  <a:schemeClr val="tx1"/>
                </a:solidFill>
              </a:rPr>
              <a:t> exposures</a:t>
            </a:r>
          </a:p>
        </p:txBody>
      </p:sp>
    </p:spTree>
    <p:extLst>
      <p:ext uri="{BB962C8B-B14F-4D97-AF65-F5344CB8AC3E}">
        <p14:creationId xmlns:p14="http://schemas.microsoft.com/office/powerpoint/2010/main" val="17403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Silicosis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1043611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Silicosis is currently the most prevalent chronic </a:t>
            </a:r>
            <a:r>
              <a:rPr lang="en-US" sz="2000" b="1" dirty="0" smtClean="0">
                <a:solidFill>
                  <a:schemeClr val="tx1"/>
                </a:solidFill>
              </a:rPr>
              <a:t>occupational </a:t>
            </a:r>
            <a:r>
              <a:rPr lang="en-US" sz="2000" b="1" dirty="0">
                <a:solidFill>
                  <a:schemeClr val="tx1"/>
                </a:solidFill>
              </a:rPr>
              <a:t>disease in the world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It </a:t>
            </a:r>
            <a:r>
              <a:rPr lang="en-US" sz="2000" b="1" dirty="0">
                <a:solidFill>
                  <a:schemeClr val="tx1"/>
                </a:solidFill>
              </a:rPr>
              <a:t>is caused by inhalation of crystalline silica, mostly in occupational </a:t>
            </a:r>
            <a:r>
              <a:rPr lang="en-US" sz="2000" b="1" dirty="0" smtClean="0">
                <a:solidFill>
                  <a:schemeClr val="tx1"/>
                </a:solidFill>
              </a:rPr>
              <a:t>settings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Silica occurs in both crystalline and amorphous forms, but crystalline forms (including </a:t>
            </a:r>
            <a:r>
              <a:rPr lang="en-US" sz="2000" b="1" dirty="0" smtClean="0">
                <a:solidFill>
                  <a:schemeClr val="tx1"/>
                </a:solidFill>
              </a:rPr>
              <a:t>quartz) </a:t>
            </a:r>
            <a:r>
              <a:rPr lang="en-US" sz="2000" b="1" dirty="0">
                <a:solidFill>
                  <a:schemeClr val="tx1"/>
                </a:solidFill>
              </a:rPr>
              <a:t>are by far the most toxic and fibrogenic</a:t>
            </a:r>
          </a:p>
        </p:txBody>
      </p:sp>
    </p:spTree>
    <p:extLst>
      <p:ext uri="{BB962C8B-B14F-4D97-AF65-F5344CB8AC3E}">
        <p14:creationId xmlns:p14="http://schemas.microsoft.com/office/powerpoint/2010/main" val="18988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43" y="1495571"/>
            <a:ext cx="11320702" cy="3880773"/>
          </a:xfrm>
        </p:spPr>
        <p:txBody>
          <a:bodyPr/>
          <a:lstStyle/>
          <a:p>
            <a:r>
              <a:rPr lang="en-US" dirty="0" smtClean="0"/>
              <a:t>Silicotic </a:t>
            </a:r>
            <a:r>
              <a:rPr lang="en-US" dirty="0"/>
              <a:t>nodules in their early stages are tiny, barely palpable, discrete, pale-to-black (if coal dust is present) nodules in the upper zones of the </a:t>
            </a:r>
            <a:r>
              <a:rPr lang="en-US" dirty="0" smtClean="0"/>
              <a:t>lungs.</a:t>
            </a:r>
          </a:p>
          <a:p>
            <a:r>
              <a:rPr lang="en-US" dirty="0" smtClean="0"/>
              <a:t> Microscopically: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</a:t>
            </a:r>
            <a:r>
              <a:rPr lang="en-US" dirty="0" err="1"/>
              <a:t>silicotic</a:t>
            </a:r>
            <a:r>
              <a:rPr lang="en-US" dirty="0"/>
              <a:t> nodule demonstrates concentrically arranged </a:t>
            </a:r>
            <a:r>
              <a:rPr lang="en-US" dirty="0" err="1"/>
              <a:t>hyalinized</a:t>
            </a:r>
            <a:r>
              <a:rPr lang="en-US" dirty="0"/>
              <a:t> collagen fibers surrounding an amorphous center.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</a:t>
            </a:r>
            <a:r>
              <a:rPr lang="en-US" dirty="0"/>
              <a:t>“whorled” appearance of the collagen fibers is quite distinctive for </a:t>
            </a:r>
            <a:r>
              <a:rPr lang="en-US" dirty="0" smtClean="0"/>
              <a:t>silicosis.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Examination of the nodules by polarized microscopy reveals weakly birefringent silica </a:t>
            </a:r>
            <a:r>
              <a:rPr lang="en-US" dirty="0" smtClean="0"/>
              <a:t>particles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319" t="37216" r="22314" b="28504"/>
          <a:stretch/>
        </p:blipFill>
        <p:spPr>
          <a:xfrm>
            <a:off x="1607127" y="4160217"/>
            <a:ext cx="3453530" cy="2432253"/>
          </a:xfrm>
          <a:prstGeom prst="rect">
            <a:avLst/>
          </a:prstGeom>
        </p:spPr>
      </p:pic>
      <p:pic>
        <p:nvPicPr>
          <p:cNvPr id="4098" name="Picture 2" descr="Pathology Basis of Occupational Lung Disease, Silicosis | NIOSH | CD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7"/>
          <a:stretch/>
        </p:blipFill>
        <p:spPr bwMode="auto">
          <a:xfrm>
            <a:off x="6170559" y="4182517"/>
            <a:ext cx="3527623" cy="24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97" y="1758807"/>
            <a:ext cx="8596668" cy="3880773"/>
          </a:xfrm>
        </p:spPr>
        <p:txBody>
          <a:bodyPr>
            <a:noAutofit/>
          </a:bodyPr>
          <a:lstStyle/>
          <a:p>
            <a:r>
              <a:rPr lang="en-US" sz="2000" dirty="0"/>
              <a:t>Silicosis usually is detected in asymptomatic workers on routine chest radiographs, which typically show a fine nodularity in the upper zones of the lung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Most </a:t>
            </a:r>
            <a:r>
              <a:rPr lang="en-US" sz="2000" dirty="0"/>
              <a:t>patients do not develop shortness of breath until late in the </a:t>
            </a:r>
            <a:r>
              <a:rPr lang="en-US" sz="2000" dirty="0" smtClean="0"/>
              <a:t>course.</a:t>
            </a:r>
          </a:p>
          <a:p>
            <a:endParaRPr lang="en-US" sz="2000" dirty="0" smtClean="0"/>
          </a:p>
          <a:p>
            <a:r>
              <a:rPr lang="en-US" sz="2000" dirty="0"/>
              <a:t>patients with PMF develop pulmonary hypertension and </a:t>
            </a:r>
            <a:r>
              <a:rPr lang="en-US" sz="2000" dirty="0" err="1"/>
              <a:t>cor</a:t>
            </a:r>
            <a:r>
              <a:rPr lang="en-US" sz="2000" dirty="0"/>
              <a:t> pulmonale as a result of chronic hypoxia–induced vasoconstriction and parenchymal </a:t>
            </a:r>
            <a:r>
              <a:rPr lang="en-US" sz="2000" dirty="0" smtClean="0"/>
              <a:t>destruction.</a:t>
            </a:r>
          </a:p>
          <a:p>
            <a:endParaRPr lang="en-US" sz="2000" dirty="0"/>
          </a:p>
          <a:p>
            <a:r>
              <a:rPr lang="en-US" sz="2000" dirty="0"/>
              <a:t>Silicosis is associated with an increased susceptibility to </a:t>
            </a:r>
            <a:r>
              <a:rPr lang="en-US" sz="2000" dirty="0" smtClean="0"/>
              <a:t>tuberculosis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21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Asbestosis and Asbestos-Related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362266" cy="38807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Asbestos is a family of crystalline hydrated silicates with a fibrous geometry. On the basis of epidemiologic studies.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occupational exposure to asbestos is linked to: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parenchymal interstitial fibrosis (asbestosis).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localized fibrous plaques.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pleural effusions.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 lung carcinoma.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malignant pleural and peritoneal mesothelioma.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 laryngeal carcinoma.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05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interstitial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10" y="1301262"/>
            <a:ext cx="9784080" cy="420624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Chronic interstitial diseases are a heterogeneous group of disorders characterized by bilateral, often patchy, pulmonary fibrosis mainly affecting the walls of the </a:t>
            </a:r>
            <a:r>
              <a:rPr lang="en-US" sz="2000" b="1" dirty="0" smtClean="0">
                <a:solidFill>
                  <a:srgbClr val="002060"/>
                </a:solidFill>
              </a:rPr>
              <a:t>alveoli.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Chronic </a:t>
            </a:r>
            <a:r>
              <a:rPr lang="en-US" sz="2000" b="1" dirty="0" smtClean="0">
                <a:solidFill>
                  <a:srgbClr val="002060"/>
                </a:solidFill>
              </a:rPr>
              <a:t>interstitial </a:t>
            </a:r>
            <a:r>
              <a:rPr lang="en-US" sz="2000" b="1" dirty="0">
                <a:solidFill>
                  <a:srgbClr val="002060"/>
                </a:solidFill>
              </a:rPr>
              <a:t>lung diseases are categorized based on </a:t>
            </a:r>
            <a:r>
              <a:rPr lang="en-US" sz="2000" b="1" dirty="0" smtClean="0">
                <a:solidFill>
                  <a:srgbClr val="002060"/>
                </a:solidFill>
              </a:rPr>
              <a:t>clinicopathologic </a:t>
            </a:r>
            <a:r>
              <a:rPr lang="en-US" sz="2000" b="1" dirty="0">
                <a:solidFill>
                  <a:srgbClr val="002060"/>
                </a:solidFill>
              </a:rPr>
              <a:t>features and characteristic histology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74" t="24864" r="50509" b="31657"/>
          <a:stretch/>
        </p:blipFill>
        <p:spPr>
          <a:xfrm>
            <a:off x="7413675" y="2787365"/>
            <a:ext cx="4778326" cy="41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787237"/>
            <a:ext cx="9505757" cy="4254126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As with silica crystals, once phagocytosed by </a:t>
            </a:r>
            <a:r>
              <a:rPr lang="en-US" sz="2000" dirty="0" smtClean="0">
                <a:solidFill>
                  <a:schemeClr val="tx1"/>
                </a:solidFill>
              </a:rPr>
              <a:t>macrophages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asbestos </a:t>
            </a:r>
            <a:r>
              <a:rPr lang="en-US" sz="2000" dirty="0">
                <a:solidFill>
                  <a:schemeClr val="tx1"/>
                </a:solidFill>
              </a:rPr>
              <a:t>fibers activate the </a:t>
            </a:r>
            <a:r>
              <a:rPr lang="en-US" sz="2000" dirty="0" err="1" smtClean="0">
                <a:solidFill>
                  <a:schemeClr val="tx1"/>
                </a:solidFill>
              </a:rPr>
              <a:t>inflammasome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damage </a:t>
            </a:r>
            <a:r>
              <a:rPr lang="en-US" sz="2000" dirty="0" err="1">
                <a:solidFill>
                  <a:schemeClr val="tx1"/>
                </a:solidFill>
              </a:rPr>
              <a:t>phagolysosomal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membranes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stimulating </a:t>
            </a:r>
            <a:r>
              <a:rPr lang="en-US" sz="2000" dirty="0">
                <a:solidFill>
                  <a:schemeClr val="tx1"/>
                </a:solidFill>
              </a:rPr>
              <a:t>the release of </a:t>
            </a:r>
            <a:r>
              <a:rPr lang="en-US" sz="2000" dirty="0" err="1">
                <a:solidFill>
                  <a:schemeClr val="tx1"/>
                </a:solidFill>
              </a:rPr>
              <a:t>proinflammatory</a:t>
            </a:r>
            <a:r>
              <a:rPr lang="en-US" sz="2000" dirty="0">
                <a:solidFill>
                  <a:schemeClr val="tx1"/>
                </a:solidFill>
              </a:rPr>
              <a:t> factors and fibrogenic </a:t>
            </a:r>
            <a:r>
              <a:rPr lang="en-US" sz="2000" dirty="0" smtClean="0">
                <a:solidFill>
                  <a:schemeClr val="tx1"/>
                </a:solidFill>
              </a:rPr>
              <a:t>mediators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17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000"/>
            <a:ext cx="9006993" cy="4558926"/>
          </a:xfrm>
        </p:spPr>
        <p:txBody>
          <a:bodyPr>
            <a:normAutofit/>
          </a:bodyPr>
          <a:lstStyle/>
          <a:p>
            <a:r>
              <a:rPr lang="en-US" dirty="0"/>
              <a:t>Asbestosis is marked by diffuse pulmonary interstitial </a:t>
            </a:r>
            <a:r>
              <a:rPr lang="en-US" dirty="0" smtClean="0"/>
              <a:t>fibrosis</a:t>
            </a:r>
            <a:r>
              <a:rPr lang="en-US" dirty="0"/>
              <a:t>, characterized by the presence of asbestos bodies, which are seen as golden brown, fusiform or beaded rods with a </a:t>
            </a:r>
            <a:r>
              <a:rPr lang="en-US" dirty="0" smtClean="0"/>
              <a:t>translucent center.</a:t>
            </a:r>
          </a:p>
          <a:p>
            <a:endParaRPr lang="en-US" dirty="0"/>
          </a:p>
          <a:p>
            <a:r>
              <a:rPr lang="en-US" dirty="0"/>
              <a:t>Asbestos bodies apparently are formed when macrophages attempt to phagocytose asbestos fibers; the iron “crust” is derived from phagocyte </a:t>
            </a:r>
            <a:r>
              <a:rPr lang="en-US" dirty="0" smtClean="0"/>
              <a:t>ferritin.</a:t>
            </a:r>
          </a:p>
          <a:p>
            <a:endParaRPr lang="en-US" dirty="0"/>
          </a:p>
          <a:p>
            <a:r>
              <a:rPr lang="en-US" dirty="0"/>
              <a:t>asbestosis begins in the lower lobes and </a:t>
            </a:r>
            <a:r>
              <a:rPr lang="en-US" dirty="0" err="1"/>
              <a:t>subpleurally</a:t>
            </a:r>
            <a:r>
              <a:rPr lang="en-US" dirty="0"/>
              <a:t>, spreading to the middle and upper lobes of the lungs as the fibrosis progresses.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Contraction </a:t>
            </a:r>
            <a:r>
              <a:rPr lang="en-US" dirty="0"/>
              <a:t>of the fibrous tissue distorts the normal architecture, creating enlarged air spaces enclosed within thick fibrous walls; eventually, the affected regions become honeycombed</a:t>
            </a:r>
          </a:p>
        </p:txBody>
      </p:sp>
      <p:pic>
        <p:nvPicPr>
          <p:cNvPr id="5122" name="Picture 2" descr="honeycombing - Wiki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2650249"/>
            <a:ext cx="2854325" cy="42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440" t="24264" r="9211" b="29412"/>
          <a:stretch/>
        </p:blipFill>
        <p:spPr>
          <a:xfrm>
            <a:off x="9337675" y="23492"/>
            <a:ext cx="2649071" cy="21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5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Pleural plaques are the most common manifestation of asbestos exposure and are well-circumscribed plaques of dense collagen </a:t>
            </a:r>
            <a:r>
              <a:rPr lang="en-US" dirty="0" smtClean="0"/>
              <a:t>often </a:t>
            </a:r>
            <a:r>
              <a:rPr lang="en-US" dirty="0"/>
              <a:t>containing </a:t>
            </a:r>
            <a:r>
              <a:rPr lang="en-US" dirty="0" smtClean="0"/>
              <a:t>calcium.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4" t="9742" r="62333" b="46324"/>
          <a:stretch/>
        </p:blipFill>
        <p:spPr>
          <a:xfrm>
            <a:off x="6615953" y="3057704"/>
            <a:ext cx="4827494" cy="32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Progressively worsening dyspnea appears 10 to 20 years after exposure. </a:t>
            </a:r>
            <a:endParaRPr lang="en-US" dirty="0" smtClean="0"/>
          </a:p>
          <a:p>
            <a:r>
              <a:rPr lang="en-US" dirty="0" smtClean="0"/>
              <a:t>cough and </a:t>
            </a:r>
            <a:r>
              <a:rPr lang="en-US" dirty="0"/>
              <a:t>production of sputum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The disease may remain static or progress to congestive heart failure, </a:t>
            </a:r>
            <a:r>
              <a:rPr lang="en-US" dirty="0" err="1"/>
              <a:t>cor</a:t>
            </a:r>
            <a:r>
              <a:rPr lang="en-US" dirty="0"/>
              <a:t> pulmonale, and death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Both lung carcinoma and malignant mesothelioma develop in workers exposed to asbestos</a:t>
            </a:r>
          </a:p>
        </p:txBody>
      </p:sp>
    </p:spTree>
    <p:extLst>
      <p:ext uri="{BB962C8B-B14F-4D97-AF65-F5344CB8AC3E}">
        <p14:creationId xmlns:p14="http://schemas.microsoft.com/office/powerpoint/2010/main" val="33211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Granulomatous Diseases</a:t>
            </a:r>
            <a:br>
              <a:rPr lang="en-US" dirty="0"/>
            </a:br>
            <a:r>
              <a:rPr lang="en-US" dirty="0"/>
              <a:t>Sarcoidosis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362266" cy="3880773"/>
          </a:xfrm>
        </p:spPr>
        <p:txBody>
          <a:bodyPr/>
          <a:lstStyle/>
          <a:p>
            <a:r>
              <a:rPr lang="en-US" dirty="0"/>
              <a:t>Sarcoidosis is a multisystem disease of unknown </a:t>
            </a:r>
            <a:r>
              <a:rPr lang="en-US" dirty="0" smtClean="0"/>
              <a:t>etiology </a:t>
            </a:r>
            <a:r>
              <a:rPr lang="en-US" dirty="0"/>
              <a:t>characterized by noncaseating granulomatous </a:t>
            </a:r>
            <a:r>
              <a:rPr lang="en-US" dirty="0" smtClean="0"/>
              <a:t>inflammation </a:t>
            </a:r>
            <a:r>
              <a:rPr lang="en-US" dirty="0"/>
              <a:t>in many tissues and </a:t>
            </a:r>
            <a:r>
              <a:rPr lang="en-US" dirty="0" smtClean="0"/>
              <a:t>organs.</a:t>
            </a:r>
          </a:p>
          <a:p>
            <a:endParaRPr lang="en-US" dirty="0"/>
          </a:p>
          <a:p>
            <a:r>
              <a:rPr lang="en-US" dirty="0"/>
              <a:t>can manifest in many different </a:t>
            </a:r>
            <a:r>
              <a:rPr lang="en-US" dirty="0" smtClean="0"/>
              <a:t>ways: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bilateral hilar </a:t>
            </a:r>
            <a:r>
              <a:rPr lang="en-US" dirty="0" smtClean="0"/>
              <a:t>lymphadenopathy </a:t>
            </a:r>
            <a:r>
              <a:rPr lang="en-US" dirty="0"/>
              <a:t>or lung involvement (or both), visible on chest radiographs, is the major finding at presentation in most cases.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Eye </a:t>
            </a:r>
            <a:r>
              <a:rPr lang="en-US" dirty="0"/>
              <a:t>and skin involvement each occurs in about 25%</a:t>
            </a:r>
          </a:p>
        </p:txBody>
      </p:sp>
    </p:spTree>
    <p:extLst>
      <p:ext uri="{BB962C8B-B14F-4D97-AF65-F5344CB8AC3E}">
        <p14:creationId xmlns:p14="http://schemas.microsoft.com/office/powerpoint/2010/main" val="10204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and 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13" y="1391479"/>
            <a:ext cx="8889689" cy="5221356"/>
          </a:xfrm>
        </p:spPr>
        <p:txBody>
          <a:bodyPr>
            <a:normAutofit/>
          </a:bodyPr>
          <a:lstStyle/>
          <a:p>
            <a:r>
              <a:rPr lang="en-US" dirty="0"/>
              <a:t>it is a disease of disordered immune regulation in genetically </a:t>
            </a:r>
            <a:r>
              <a:rPr lang="en-US" dirty="0" smtClean="0"/>
              <a:t>predisposed </a:t>
            </a:r>
            <a:r>
              <a:rPr lang="en-US" dirty="0"/>
              <a:t>individuals exposed to certain environmental agents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Several immunologic abnormalities in sarcoidosis suggest the development of a cell-mediated response to an unidentified antigen. The process is driven by CD4+ helper T </a:t>
            </a:r>
            <a:r>
              <a:rPr lang="en-US" dirty="0" smtClean="0"/>
              <a:t>cells:….clues:</a:t>
            </a:r>
          </a:p>
          <a:p>
            <a:endParaRPr lang="en-US" dirty="0" smtClean="0"/>
          </a:p>
          <a:p>
            <a:r>
              <a:rPr lang="en-US" dirty="0"/>
              <a:t>Intraalveolar and interstitial accumulation of CD4+ TH1 cells, with peripheral T cell </a:t>
            </a:r>
            <a:r>
              <a:rPr lang="en-US" dirty="0" err="1" smtClean="0"/>
              <a:t>cytopenia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Increases </a:t>
            </a:r>
            <a:r>
              <a:rPr lang="en-US" dirty="0"/>
              <a:t>in TH1 cytokines such as IL-2 and IFN-γ, </a:t>
            </a:r>
            <a:r>
              <a:rPr lang="en-US" dirty="0" smtClean="0"/>
              <a:t>resulting </a:t>
            </a:r>
            <a:r>
              <a:rPr lang="en-US" dirty="0"/>
              <a:t>in T cell proliferation and macrophage activation, </a:t>
            </a:r>
            <a:r>
              <a:rPr lang="en-US" dirty="0" smtClean="0"/>
              <a:t>respectively.</a:t>
            </a:r>
          </a:p>
        </p:txBody>
      </p:sp>
    </p:spTree>
    <p:extLst>
      <p:ext uri="{BB962C8B-B14F-4D97-AF65-F5344CB8AC3E}">
        <p14:creationId xmlns:p14="http://schemas.microsoft.com/office/powerpoint/2010/main" val="13506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24" y="1385455"/>
            <a:ext cx="10170775" cy="4406526"/>
          </a:xfrm>
        </p:spPr>
        <p:txBody>
          <a:bodyPr/>
          <a:lstStyle/>
          <a:p>
            <a:r>
              <a:rPr lang="en-US" dirty="0"/>
              <a:t>Increases in several cytokines in the local environment (IL-8, TNF, macrophage inflammatory protein-1α) that favor recruitment of additional T cells and monocytes and contribute to the formation of granulomas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Anergy</a:t>
            </a:r>
            <a:r>
              <a:rPr lang="en-US" dirty="0"/>
              <a:t> to common skin test antigens such as Candida or purified protein derivative (PPD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/>
              <a:t>Polyclonal </a:t>
            </a:r>
            <a:r>
              <a:rPr lang="en-US" dirty="0" err="1"/>
              <a:t>hypergammaglobulinemia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 Familial and racial clustering of cases, suggesting the involvement of genetic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cardinal histopathologic feature of sarcoidosis, irrespective of the organ involved, is the </a:t>
            </a:r>
            <a:r>
              <a:rPr lang="en-US" b="1" u="sng" dirty="0" err="1">
                <a:solidFill>
                  <a:srgbClr val="FF0000"/>
                </a:solidFill>
              </a:rPr>
              <a:t>nonnecrotizing</a:t>
            </a:r>
            <a:r>
              <a:rPr lang="en-US" b="1" u="sng" dirty="0">
                <a:solidFill>
                  <a:srgbClr val="FF0000"/>
                </a:solidFill>
              </a:rPr>
              <a:t> epithelioid </a:t>
            </a:r>
            <a:r>
              <a:rPr lang="en-US" b="1" u="sng" dirty="0" smtClean="0">
                <a:solidFill>
                  <a:srgbClr val="FF0000"/>
                </a:solidFill>
              </a:rPr>
              <a:t>granuloma.</a:t>
            </a:r>
          </a:p>
          <a:p>
            <a:r>
              <a:rPr lang="en-US" dirty="0" err="1" smtClean="0"/>
              <a:t>Schaumann</a:t>
            </a:r>
            <a:r>
              <a:rPr lang="en-US" dirty="0" smtClean="0"/>
              <a:t> bodies: laminated </a:t>
            </a:r>
            <a:r>
              <a:rPr lang="en-US" dirty="0"/>
              <a:t>concretions composed of calcium and </a:t>
            </a:r>
            <a:r>
              <a:rPr lang="en-US" dirty="0" smtClean="0"/>
              <a:t>proteins.</a:t>
            </a:r>
          </a:p>
          <a:p>
            <a:r>
              <a:rPr lang="en-US" dirty="0"/>
              <a:t>asteroid </a:t>
            </a:r>
            <a:r>
              <a:rPr lang="en-US" dirty="0" smtClean="0"/>
              <a:t>bodies: stellate </a:t>
            </a:r>
            <a:r>
              <a:rPr lang="en-US" dirty="0"/>
              <a:t>inclusions enclosed within giant cells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File:Sarcoidosis - Non-necrotizing granuloma with multinucleate giant cells  (6201135495).jp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185593"/>
            <a:ext cx="3734028" cy="24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aumann bodies - Libre Pa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43" y="4186460"/>
            <a:ext cx="3131322" cy="24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Sarcoidosis - Asteroid body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4922" y="4185592"/>
            <a:ext cx="2917651" cy="241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organs?????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83" y="1321496"/>
            <a:ext cx="10571039" cy="4110962"/>
          </a:xfrm>
        </p:spPr>
        <p:txBody>
          <a:bodyPr/>
          <a:lstStyle/>
          <a:p>
            <a:r>
              <a:rPr lang="en-US" dirty="0" smtClean="0"/>
              <a:t>1. lung: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granulomas predominantly involve the </a:t>
            </a:r>
            <a:r>
              <a:rPr lang="en-US" dirty="0" err="1"/>
              <a:t>interstitium</a:t>
            </a:r>
            <a:r>
              <a:rPr lang="en-US" dirty="0"/>
              <a:t> rather than air spaces</a:t>
            </a:r>
            <a:r>
              <a:rPr lang="en-US" dirty="0" smtClean="0"/>
              <a:t>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</a:t>
            </a:r>
            <a:r>
              <a:rPr lang="en-US" dirty="0" err="1" smtClean="0"/>
              <a:t>bronchoalveolar</a:t>
            </a:r>
            <a:r>
              <a:rPr lang="en-US" dirty="0" smtClean="0"/>
              <a:t> </a:t>
            </a:r>
            <a:r>
              <a:rPr lang="en-US" dirty="0"/>
              <a:t>lavage fluid contains abundant CD4+ T cells.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</a:t>
            </a:r>
            <a:r>
              <a:rPr lang="en-US" dirty="0"/>
              <a:t>granulomas eventually are replaced by diffuse interstitial fibrosis, resulting in a so-called “</a:t>
            </a:r>
            <a:r>
              <a:rPr lang="en-US" dirty="0" smtClean="0"/>
              <a:t>honeycomb </a:t>
            </a:r>
            <a:r>
              <a:rPr lang="en-US" dirty="0"/>
              <a:t>lung</a:t>
            </a:r>
            <a:r>
              <a:rPr lang="en-US" dirty="0" smtClean="0"/>
              <a:t>”.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2. Intrathoracic hilar and </a:t>
            </a:r>
            <a:r>
              <a:rPr lang="en-US" dirty="0" err="1"/>
              <a:t>paratracheal</a:t>
            </a:r>
            <a:r>
              <a:rPr lang="en-US" dirty="0"/>
              <a:t> lymph </a:t>
            </a:r>
            <a:r>
              <a:rPr lang="en-US" dirty="0" err="1" smtClean="0"/>
              <a:t>nodese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They </a:t>
            </a:r>
            <a:r>
              <a:rPr lang="en-US" dirty="0"/>
              <a:t>are enlarged, </a:t>
            </a:r>
            <a:r>
              <a:rPr lang="en-US" dirty="0" smtClean="0"/>
              <a:t>painless </a:t>
            </a:r>
            <a:r>
              <a:rPr lang="en-US" dirty="0"/>
              <a:t>and have a firm, rubbery </a:t>
            </a:r>
            <a:r>
              <a:rPr lang="en-US" dirty="0" smtClean="0"/>
              <a:t>texture.</a:t>
            </a:r>
            <a:endParaRPr lang="en-US" dirty="0"/>
          </a:p>
        </p:txBody>
      </p:sp>
      <p:pic>
        <p:nvPicPr>
          <p:cNvPr id="2050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53" y="4453351"/>
            <a:ext cx="3026036" cy="2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thology Outlines - Sarcoid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59" y="4521531"/>
            <a:ext cx="2926753" cy="21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70" y="331789"/>
            <a:ext cx="11449017" cy="3714139"/>
          </a:xfrm>
        </p:spPr>
        <p:txBody>
          <a:bodyPr/>
          <a:lstStyle/>
          <a:p>
            <a:r>
              <a:rPr lang="en-US" dirty="0" smtClean="0"/>
              <a:t>3. skin: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Erythema nodosum, the hallmark of acute </a:t>
            </a:r>
            <a:r>
              <a:rPr lang="en-US" dirty="0" smtClean="0"/>
              <a:t>sarcoidosis</a:t>
            </a:r>
            <a:r>
              <a:rPr lang="en-US" dirty="0"/>
              <a:t>, consists of raised, red, tender nodules on the anterior aspects of the legs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4. eye and lacrimal </a:t>
            </a:r>
            <a:r>
              <a:rPr lang="en-US" dirty="0" smtClean="0"/>
              <a:t>glands: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optic nerve </a:t>
            </a:r>
            <a:r>
              <a:rPr lang="en-US" dirty="0" smtClean="0"/>
              <a:t>involvement</a:t>
            </a:r>
            <a:r>
              <a:rPr lang="en-US" dirty="0"/>
              <a:t> </a:t>
            </a:r>
            <a:r>
              <a:rPr lang="en-US" dirty="0" smtClean="0"/>
              <a:t>and total vision loss.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Unilateral </a:t>
            </a:r>
            <a:r>
              <a:rPr lang="en-US" dirty="0"/>
              <a:t>or bilateral parotitis with painful enlargement of the parotid </a:t>
            </a:r>
            <a:r>
              <a:rPr lang="en-US" dirty="0" smtClean="0"/>
              <a:t>glands.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5. spleen, liver and bone marrow.</a:t>
            </a:r>
            <a:endParaRPr lang="en-US" dirty="0"/>
          </a:p>
        </p:txBody>
      </p:sp>
      <p:pic>
        <p:nvPicPr>
          <p:cNvPr id="3074" name="Picture 2" descr="Erythema nodosum - symptoms, diagnosis and treatment | health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523828" y="2767775"/>
            <a:ext cx="2668172" cy="40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hallmark of these disorders 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99" y="1410677"/>
            <a:ext cx="11097324" cy="388077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reduced compliance </a:t>
            </a:r>
            <a:r>
              <a:rPr lang="en-US" sz="2000" b="1" dirty="0">
                <a:solidFill>
                  <a:schemeClr val="tx1"/>
                </a:solidFill>
              </a:rPr>
              <a:t>(stiff lungs), which in turn necessitates increased effort to breathe (dyspnea</a:t>
            </a:r>
            <a:r>
              <a:rPr lang="en-US" sz="2000" b="1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damage </a:t>
            </a:r>
            <a:r>
              <a:rPr lang="en-US" sz="2000" b="1" dirty="0">
                <a:solidFill>
                  <a:schemeClr val="tx1"/>
                </a:solidFill>
              </a:rPr>
              <a:t>to the alveolar epithelium and interstitial vasculature produces </a:t>
            </a:r>
            <a:r>
              <a:rPr lang="en-US" sz="2000" b="1" dirty="0" smtClean="0">
                <a:solidFill>
                  <a:schemeClr val="tx1"/>
                </a:solidFill>
              </a:rPr>
              <a:t>abnormalities </a:t>
            </a:r>
            <a:r>
              <a:rPr lang="en-US" sz="2000" b="1" dirty="0">
                <a:solidFill>
                  <a:schemeClr val="tx1"/>
                </a:solidFill>
              </a:rPr>
              <a:t>in the ventilation–perfusion ratio, leading to hypoxia.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Chest </a:t>
            </a:r>
            <a:r>
              <a:rPr lang="en-US" sz="2000" b="1" dirty="0">
                <a:solidFill>
                  <a:schemeClr val="tx1"/>
                </a:solidFill>
              </a:rPr>
              <a:t>radiographs show small nodules, irregular lines, or “ground-glass shadows</a:t>
            </a:r>
            <a:r>
              <a:rPr lang="en-US" sz="2000" b="1" dirty="0" smtClean="0">
                <a:solidFill>
                  <a:schemeClr val="tx1"/>
                </a:solidFill>
              </a:rPr>
              <a:t>.”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With progression, patients may develop respiratory failure, pulmonary hypertension, and </a:t>
            </a:r>
            <a:r>
              <a:rPr lang="en-US" sz="2000" b="1" dirty="0" err="1">
                <a:solidFill>
                  <a:schemeClr val="tx1"/>
                </a:solidFill>
              </a:rPr>
              <a:t>cor</a:t>
            </a:r>
            <a:r>
              <a:rPr lang="en-US" sz="2000" b="1" dirty="0">
                <a:solidFill>
                  <a:schemeClr val="tx1"/>
                </a:solidFill>
              </a:rPr>
              <a:t> pulmonale</a:t>
            </a:r>
          </a:p>
        </p:txBody>
      </p:sp>
      <p:pic>
        <p:nvPicPr>
          <p:cNvPr id="4098" name="Picture 2" descr="What does it mean to have 'patchy ground glass opacities in bilateral  lungs'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92" y="3947174"/>
            <a:ext cx="2812708" cy="29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88123"/>
            <a:ext cx="10140721" cy="4353239"/>
          </a:xfrm>
        </p:spPr>
        <p:txBody>
          <a:bodyPr>
            <a:normAutofit/>
          </a:bodyPr>
          <a:lstStyle/>
          <a:p>
            <a:r>
              <a:rPr lang="en-US" dirty="0" smtClean="0"/>
              <a:t>asymptomatic</a:t>
            </a:r>
            <a:r>
              <a:rPr lang="en-US" dirty="0"/>
              <a:t>, discovered on routine chest films as bilateral hilar adenopathy or as an incidental finding at </a:t>
            </a:r>
            <a:r>
              <a:rPr lang="en-US" dirty="0" smtClean="0"/>
              <a:t>autopsy.</a:t>
            </a:r>
          </a:p>
          <a:p>
            <a:r>
              <a:rPr lang="en-US" dirty="0"/>
              <a:t>peripheral lymphadenopathy, cutaneous lesions, eye involvement, splenomegaly, or </a:t>
            </a:r>
            <a:r>
              <a:rPr lang="en-US" dirty="0" smtClean="0"/>
              <a:t>hepatomegaly.</a:t>
            </a:r>
          </a:p>
          <a:p>
            <a:r>
              <a:rPr lang="en-US" dirty="0"/>
              <a:t>respiratory symptoms (shortness of breath, dry cough, or vague </a:t>
            </a:r>
            <a:r>
              <a:rPr lang="en-US" dirty="0" smtClean="0"/>
              <a:t>substernal discomfort).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definitive diagnostic test for sarcoidosis does not exist, and establishing a diagnosis requires the presence of </a:t>
            </a:r>
            <a:r>
              <a:rPr lang="en-US" dirty="0" smtClean="0"/>
              <a:t>clinical </a:t>
            </a:r>
            <a:r>
              <a:rPr lang="en-US" dirty="0"/>
              <a:t>and radiologic </a:t>
            </a:r>
            <a:r>
              <a:rPr lang="en-US" dirty="0" smtClean="0"/>
              <a:t>findings.</a:t>
            </a:r>
          </a:p>
          <a:p>
            <a:endParaRPr lang="en-US" dirty="0"/>
          </a:p>
          <a:p>
            <a:r>
              <a:rPr lang="en-US" dirty="0"/>
              <a:t>Sarcoidosis follows an unpredictable course </a:t>
            </a:r>
            <a:r>
              <a:rPr lang="en-US" dirty="0" smtClean="0"/>
              <a:t>characterized </a:t>
            </a:r>
            <a:r>
              <a:rPr lang="en-US" dirty="0"/>
              <a:t>by either progressive chronicity or periods of activity interspersed with remissions</a:t>
            </a:r>
          </a:p>
        </p:txBody>
      </p:sp>
    </p:spTree>
    <p:extLst>
      <p:ext uri="{BB962C8B-B14F-4D97-AF65-F5344CB8AC3E}">
        <p14:creationId xmlns:p14="http://schemas.microsoft.com/office/powerpoint/2010/main" val="39674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Fibrosing Diseases:</a:t>
            </a:r>
            <a:br>
              <a:rPr lang="en-US" dirty="0"/>
            </a:br>
            <a:r>
              <a:rPr lang="en-US" dirty="0"/>
              <a:t>1. Idiopathic Pulmonary Fibrosis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125460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Idiopathic pulmonary fibrosis (IPF) refers to a pulmonary disorder of unknown etiology that is characterized by patchy, progressive bilateral interstitial </a:t>
            </a:r>
            <a:r>
              <a:rPr lang="en-US" sz="2000" b="1" dirty="0" smtClean="0">
                <a:solidFill>
                  <a:schemeClr val="tx1"/>
                </a:solidFill>
              </a:rPr>
              <a:t>fibrosis.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it is a disease of aging, virtually never occurring before 50 years of </a:t>
            </a:r>
            <a:r>
              <a:rPr lang="en-US" sz="2000" b="1" dirty="0" smtClean="0">
                <a:solidFill>
                  <a:schemeClr val="tx1"/>
                </a:solidFill>
              </a:rPr>
              <a:t>age, mainly in males.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The radiologic and histologic pattern of fibrosis is referred to as usual interstitial pneumonia (UIP</a:t>
            </a:r>
            <a:r>
              <a:rPr lang="en-US" sz="2000" b="1" dirty="0" smtClean="0">
                <a:solidFill>
                  <a:schemeClr val="tx1"/>
                </a:solidFill>
              </a:rPr>
              <a:t>).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Pathology of Usual Interstitial Pneumonia: Definition, Epidemiology,  Et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3898850"/>
            <a:ext cx="2776270" cy="27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000"/>
            <a:ext cx="7379988" cy="393426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The interstitial fibrosis that characterizes IPF is believed to result from repeated injury and defective repair of alveolar epithelium, often in a genetically predisposed </a:t>
            </a:r>
            <a:r>
              <a:rPr lang="en-US" sz="2000" b="1" dirty="0" smtClean="0">
                <a:solidFill>
                  <a:schemeClr val="tx1"/>
                </a:solidFill>
              </a:rPr>
              <a:t>individual.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17" t="25951" r="18731" b="14628"/>
          <a:stretch/>
        </p:blipFill>
        <p:spPr>
          <a:xfrm>
            <a:off x="7540283" y="1737989"/>
            <a:ext cx="4651717" cy="51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448973"/>
            <a:ext cx="8922310" cy="459239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Grossly, the pleural surfaces of the lung are cobblestoned due to retraction of scars along the interlobular septa. The cut surface shows </a:t>
            </a:r>
            <a:r>
              <a:rPr lang="en-US" sz="2000" b="1" dirty="0" smtClean="0">
                <a:solidFill>
                  <a:schemeClr val="tx1"/>
                </a:solidFill>
              </a:rPr>
              <a:t>firm, rubbery </a:t>
            </a:r>
            <a:r>
              <a:rPr lang="en-US" sz="2000" b="1" dirty="0">
                <a:solidFill>
                  <a:schemeClr val="tx1"/>
                </a:solidFill>
              </a:rPr>
              <a:t>white areas of </a:t>
            </a:r>
            <a:r>
              <a:rPr lang="en-US" sz="2000" b="1" dirty="0" smtClean="0">
                <a:solidFill>
                  <a:schemeClr val="tx1"/>
                </a:solidFill>
              </a:rPr>
              <a:t>fibrosis.</a:t>
            </a:r>
          </a:p>
        </p:txBody>
      </p:sp>
      <p:pic>
        <p:nvPicPr>
          <p:cNvPr id="6146" name="Picture 2" descr="Gross appearance of usual interstitial pneumonia (pulmonary fibrosis)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7"/>
          <a:stretch/>
        </p:blipFill>
        <p:spPr bwMode="auto">
          <a:xfrm>
            <a:off x="9003324" y="2272509"/>
            <a:ext cx="3038108" cy="44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12"/>
            <a:ext cx="11577795" cy="1320800"/>
          </a:xfrm>
        </p:spPr>
        <p:txBody>
          <a:bodyPr/>
          <a:lstStyle/>
          <a:p>
            <a:r>
              <a:rPr lang="en-US" dirty="0"/>
              <a:t>Histologically, the hallmark is patchy interstitial fibrosis.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9" y="1466166"/>
            <a:ext cx="11567176" cy="388077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earliest lesions demonstrate exuberant fibroblastic proliferation (fibroblastic foci) </a:t>
            </a:r>
            <a:r>
              <a:rPr lang="en-US" b="1" dirty="0" smtClean="0">
                <a:solidFill>
                  <a:schemeClr val="tx1"/>
                </a:solidFill>
              </a:rPr>
              <a:t>,Over </a:t>
            </a:r>
            <a:r>
              <a:rPr lang="en-US" b="1" dirty="0">
                <a:solidFill>
                  <a:schemeClr val="tx1"/>
                </a:solidFill>
              </a:rPr>
              <a:t>time these areas become more collagenous and less cellular.</a:t>
            </a:r>
          </a:p>
          <a:p>
            <a:r>
              <a:rPr lang="en-US" b="1" dirty="0">
                <a:solidFill>
                  <a:schemeClr val="tx1"/>
                </a:solidFill>
              </a:rPr>
              <a:t>The dense fibrosis causes collapse of alveolar walls and formation of cystic spaces lined by hyperplastic type II pneumocytes or bronchiolar epithelium (honeycomb fibrosis).</a:t>
            </a:r>
          </a:p>
          <a:p>
            <a:r>
              <a:rPr lang="en-US" b="1" dirty="0">
                <a:solidFill>
                  <a:schemeClr val="tx1"/>
                </a:solidFill>
              </a:rPr>
              <a:t>The interstitial inflammation usually is patchy and consists of an alveolar septal infiltrate of mostly lymphocytes and occasional plasma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50" t="26313" r="52241" b="40896"/>
          <a:stretch/>
        </p:blipFill>
        <p:spPr>
          <a:xfrm>
            <a:off x="1330925" y="4157919"/>
            <a:ext cx="4000729" cy="2633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954" t="28306" r="52139" b="34375"/>
          <a:stretch/>
        </p:blipFill>
        <p:spPr>
          <a:xfrm>
            <a:off x="8112046" y="4128052"/>
            <a:ext cx="3631095" cy="27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3" y="1541610"/>
            <a:ext cx="10860257" cy="497173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gradual onset of a </a:t>
            </a:r>
            <a:r>
              <a:rPr lang="en-US" sz="2000" b="1" dirty="0" smtClean="0">
                <a:solidFill>
                  <a:schemeClr val="tx1"/>
                </a:solidFill>
              </a:rPr>
              <a:t>nonproductive </a:t>
            </a:r>
            <a:r>
              <a:rPr lang="en-US" sz="2000" b="1" dirty="0">
                <a:solidFill>
                  <a:schemeClr val="tx1"/>
                </a:solidFill>
              </a:rPr>
              <a:t>cough and progressive </a:t>
            </a:r>
            <a:r>
              <a:rPr lang="en-US" sz="2000" b="1" dirty="0" smtClean="0">
                <a:solidFill>
                  <a:schemeClr val="tx1"/>
                </a:solidFill>
              </a:rPr>
              <a:t>dyspnea.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Cyanosis, </a:t>
            </a:r>
            <a:r>
              <a:rPr lang="en-US" sz="2000" b="1" dirty="0" err="1">
                <a:solidFill>
                  <a:schemeClr val="tx1"/>
                </a:solidFill>
              </a:rPr>
              <a:t>cor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pulmonale</a:t>
            </a:r>
            <a:r>
              <a:rPr lang="en-US" sz="2000" b="1" dirty="0">
                <a:solidFill>
                  <a:schemeClr val="tx1"/>
                </a:solidFill>
              </a:rPr>
              <a:t>, and peripheral edema may develop in later stages of the disease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Radiology: (subpleural and basilar fibrosis, reticular </a:t>
            </a:r>
            <a:r>
              <a:rPr lang="en-US" sz="2000" b="1" dirty="0" smtClean="0">
                <a:solidFill>
                  <a:schemeClr val="tx1"/>
                </a:solidFill>
              </a:rPr>
              <a:t>abnormalities</a:t>
            </a:r>
            <a:r>
              <a:rPr lang="en-US" sz="2000" b="1" dirty="0">
                <a:solidFill>
                  <a:schemeClr val="tx1"/>
                </a:solidFill>
              </a:rPr>
              <a:t>, and “honeycombing”) often are </a:t>
            </a:r>
            <a:r>
              <a:rPr lang="en-US" sz="2000" b="1" dirty="0" smtClean="0">
                <a:solidFill>
                  <a:schemeClr val="tx1"/>
                </a:solidFill>
              </a:rPr>
              <a:t>diagnostic.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Treatment: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Anti-inflammatory </a:t>
            </a:r>
            <a:r>
              <a:rPr lang="en-US" sz="2000" b="1" dirty="0">
                <a:solidFill>
                  <a:schemeClr val="tx1"/>
                </a:solidFill>
              </a:rPr>
              <a:t>therapies 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anti-fibrotic therapies</a:t>
            </a:r>
          </a:p>
        </p:txBody>
      </p:sp>
    </p:spTree>
    <p:extLst>
      <p:ext uri="{BB962C8B-B14F-4D97-AF65-F5344CB8AC3E}">
        <p14:creationId xmlns:p14="http://schemas.microsoft.com/office/powerpoint/2010/main" val="40124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Pneumoconioses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lung disorders caused by inhalation of mineral dusts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The mineral dust </a:t>
            </a:r>
            <a:r>
              <a:rPr lang="en-US" sz="2000" b="1" dirty="0" err="1">
                <a:solidFill>
                  <a:schemeClr val="tx1"/>
                </a:solidFill>
              </a:rPr>
              <a:t>pneumoconioses</a:t>
            </a:r>
            <a:r>
              <a:rPr lang="en-US" sz="2000" b="1" dirty="0">
                <a:solidFill>
                  <a:schemeClr val="tx1"/>
                </a:solidFill>
              </a:rPr>
              <a:t>—the three most common of which are caused by inhalation of 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coal dust.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Silica.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asbestos.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2237986" y="3904222"/>
            <a:ext cx="477078" cy="95415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2046" y="4100975"/>
            <a:ext cx="4687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stem from exposure in the workplace</a:t>
            </a:r>
          </a:p>
        </p:txBody>
      </p:sp>
      <p:pic>
        <p:nvPicPr>
          <p:cNvPr id="1026" name="Picture 2" descr="Coal Dust: What Is It, And Why Is It Dangerou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954" y="66846"/>
            <a:ext cx="3136695" cy="209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lica gel | chemical compound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954" y="2252229"/>
            <a:ext cx="3136695" cy="23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Asbestos: Mineral information, data and localiti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203" t="23345" r="4147" b="23530"/>
          <a:stretch/>
        </p:blipFill>
        <p:spPr>
          <a:xfrm>
            <a:off x="9073662" y="4696390"/>
            <a:ext cx="2984987" cy="21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1656</Words>
  <Application>Microsoft Office PowerPoint</Application>
  <PresentationFormat>Widescreen</PresentationFormat>
  <Paragraphs>169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Trebuchet MS</vt:lpstr>
      <vt:lpstr>Wingdings</vt:lpstr>
      <vt:lpstr>Wingdings 3</vt:lpstr>
      <vt:lpstr>Facet</vt:lpstr>
      <vt:lpstr>RSM-6 chronic interstitial (restrictive, infiltrative) lung diseases</vt:lpstr>
      <vt:lpstr>Chronic interstitial diseases</vt:lpstr>
      <vt:lpstr>The hallmark of these disorders is</vt:lpstr>
      <vt:lpstr>I. Fibrosing Diseases: 1. Idiopathic Pulmonary Fibrosis</vt:lpstr>
      <vt:lpstr>Pathogenesis</vt:lpstr>
      <vt:lpstr>Morphology </vt:lpstr>
      <vt:lpstr>Histologically, the hallmark is patchy interstitial fibrosis.</vt:lpstr>
      <vt:lpstr>Clinical Features</vt:lpstr>
      <vt:lpstr>2. Pneumoconioses</vt:lpstr>
      <vt:lpstr>PowerPoint Presentation</vt:lpstr>
      <vt:lpstr>Pathogenesis</vt:lpstr>
      <vt:lpstr>PowerPoint Presentation</vt:lpstr>
      <vt:lpstr>A. Coal Worker’s Pneumoconiosis</vt:lpstr>
      <vt:lpstr>PowerPoint Presentation</vt:lpstr>
      <vt:lpstr>Clinical Features</vt:lpstr>
      <vt:lpstr>B. Silicosis</vt:lpstr>
      <vt:lpstr>MORPHOLOGY</vt:lpstr>
      <vt:lpstr>Clinical Features</vt:lpstr>
      <vt:lpstr>c. Asbestosis and Asbestos-Related Diseases</vt:lpstr>
      <vt:lpstr>Pathogenesis</vt:lpstr>
      <vt:lpstr>MORPHOLOGY</vt:lpstr>
      <vt:lpstr>PowerPoint Presentation</vt:lpstr>
      <vt:lpstr>Clinical Features</vt:lpstr>
      <vt:lpstr>II. Granulomatous Diseases Sarcoidosis</vt:lpstr>
      <vt:lpstr>Etiology and Pathogenesis</vt:lpstr>
      <vt:lpstr>PowerPoint Presentation</vt:lpstr>
      <vt:lpstr>Morphology </vt:lpstr>
      <vt:lpstr>Which organs?????</vt:lpstr>
      <vt:lpstr>PowerPoint Presentation</vt:lpstr>
      <vt:lpstr>Clinical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RSM-6 chronic interstitial (restrictive, infiltrative) lung diseases</dc:title>
  <dc:creator>Admin</dc:creator>
  <cp:lastModifiedBy>Admin</cp:lastModifiedBy>
  <cp:revision>17</cp:revision>
  <dcterms:created xsi:type="dcterms:W3CDTF">2022-10-19T17:39:55Z</dcterms:created>
  <dcterms:modified xsi:type="dcterms:W3CDTF">2022-10-20T03:19:45Z</dcterms:modified>
</cp:coreProperties>
</file>