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4" r:id="rId8"/>
    <p:sldId id="265" r:id="rId9"/>
    <p:sldId id="266" r:id="rId10"/>
    <p:sldId id="271" r:id="rId11"/>
    <p:sldId id="267" r:id="rId12"/>
    <p:sldId id="268" r:id="rId13"/>
    <p:sldId id="269" r:id="rId14"/>
    <p:sldId id="270" r:id="rId15"/>
    <p:sldId id="262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C7BC-FD3B-427C-BD14-9C7FD87D686A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1190-D4F8-4249-A875-E70CC03A6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35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C7BC-FD3B-427C-BD14-9C7FD87D686A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1190-D4F8-4249-A875-E70CC03A6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428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C7BC-FD3B-427C-BD14-9C7FD87D686A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1190-D4F8-4249-A875-E70CC03A6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182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C7BC-FD3B-427C-BD14-9C7FD87D686A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1190-D4F8-4249-A875-E70CC03A6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772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C7BC-FD3B-427C-BD14-9C7FD87D686A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1190-D4F8-4249-A875-E70CC03A6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315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C7BC-FD3B-427C-BD14-9C7FD87D686A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1190-D4F8-4249-A875-E70CC03A6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973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C7BC-FD3B-427C-BD14-9C7FD87D686A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1190-D4F8-4249-A875-E70CC03A6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118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C7BC-FD3B-427C-BD14-9C7FD87D686A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1190-D4F8-4249-A875-E70CC03A6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92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C7BC-FD3B-427C-BD14-9C7FD87D686A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1190-D4F8-4249-A875-E70CC03A6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902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C7BC-FD3B-427C-BD14-9C7FD87D686A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1190-D4F8-4249-A875-E70CC03A6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318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C7BC-FD3B-427C-BD14-9C7FD87D686A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1190-D4F8-4249-A875-E70CC03A6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928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2C7BC-FD3B-427C-BD14-9C7FD87D686A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01190-D4F8-4249-A875-E70CC03A6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08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Neonatal obstruction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345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19512" y="2520156"/>
            <a:ext cx="4752975" cy="296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245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0812" y="2134394"/>
            <a:ext cx="6810375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025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28912" y="2158206"/>
            <a:ext cx="6734175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20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2837" y="2701131"/>
            <a:ext cx="4886325" cy="260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827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71762" y="2158206"/>
            <a:ext cx="6848475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404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Initial management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NPO</a:t>
            </a:r>
          </a:p>
          <a:p>
            <a:r>
              <a:rPr lang="en-GB" dirty="0"/>
              <a:t>? intubation</a:t>
            </a:r>
          </a:p>
          <a:p>
            <a:r>
              <a:rPr lang="en-GB" dirty="0"/>
              <a:t>IVF ( bolus:10- 20 cc/kg) then maintenance </a:t>
            </a:r>
          </a:p>
          <a:p>
            <a:r>
              <a:rPr lang="en-GB" dirty="0"/>
              <a:t>NG</a:t>
            </a:r>
          </a:p>
          <a:p>
            <a:r>
              <a:rPr lang="en-GB" dirty="0"/>
              <a:t>Correct electrolytes imbalance</a:t>
            </a:r>
          </a:p>
          <a:p>
            <a:r>
              <a:rPr lang="en-GB" dirty="0"/>
              <a:t>? antibiotics</a:t>
            </a:r>
          </a:p>
          <a:p>
            <a:r>
              <a:rPr lang="en-GB" dirty="0"/>
              <a:t>Transfer to a tertiary canter</a:t>
            </a:r>
          </a:p>
        </p:txBody>
      </p:sp>
    </p:spTree>
    <p:extLst>
      <p:ext uri="{BB962C8B-B14F-4D97-AF65-F5344CB8AC3E}">
        <p14:creationId xmlns:p14="http://schemas.microsoft.com/office/powerpoint/2010/main" val="3228514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Definitive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624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1/2000 birth</a:t>
            </a:r>
          </a:p>
          <a:p>
            <a:r>
              <a:rPr lang="en-GB" dirty="0"/>
              <a:t>Can be high (proximal to the ileum) or low (distal to the ileum)</a:t>
            </a:r>
          </a:p>
          <a:p>
            <a:r>
              <a:rPr lang="en-GB" dirty="0"/>
              <a:t>Differential diagnosis :</a:t>
            </a:r>
          </a:p>
          <a:p>
            <a:pPr marL="0" indent="0">
              <a:buNone/>
            </a:pPr>
            <a:r>
              <a:rPr lang="en-GB" dirty="0"/>
              <a:t>   - duodenal atresia</a:t>
            </a:r>
          </a:p>
          <a:p>
            <a:pPr marL="0" indent="0">
              <a:buNone/>
            </a:pPr>
            <a:r>
              <a:rPr lang="en-GB" dirty="0"/>
              <a:t>   - volvulus</a:t>
            </a:r>
          </a:p>
          <a:p>
            <a:pPr marL="0" indent="0">
              <a:buNone/>
            </a:pPr>
            <a:r>
              <a:rPr lang="en-GB" dirty="0"/>
              <a:t>   - small bowel atresia</a:t>
            </a:r>
          </a:p>
          <a:p>
            <a:pPr marL="0" indent="0">
              <a:buNone/>
            </a:pPr>
            <a:r>
              <a:rPr lang="en-GB" dirty="0"/>
              <a:t>   - meconium ileus</a:t>
            </a:r>
          </a:p>
          <a:p>
            <a:pPr marL="0" indent="0">
              <a:buNone/>
            </a:pPr>
            <a:r>
              <a:rPr lang="en-GB" dirty="0"/>
              <a:t>   - HD</a:t>
            </a:r>
          </a:p>
          <a:p>
            <a:pPr marL="0" indent="0">
              <a:buNone/>
            </a:pPr>
            <a:r>
              <a:rPr lang="en-GB" dirty="0"/>
              <a:t>  - ARM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7018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Pre natal diagnosis:</a:t>
            </a:r>
          </a:p>
          <a:p>
            <a:r>
              <a:rPr lang="en-GB" dirty="0"/>
              <a:t>Polyhydramnios </a:t>
            </a:r>
          </a:p>
          <a:p>
            <a:r>
              <a:rPr lang="en-GB" dirty="0" err="1"/>
              <a:t>Nonvisualization</a:t>
            </a:r>
            <a:r>
              <a:rPr lang="en-GB" dirty="0"/>
              <a:t> of normally visible fluid-filled structures, such as the stomach in </a:t>
            </a:r>
            <a:r>
              <a:rPr lang="en-GB" dirty="0" err="1"/>
              <a:t>esophageal</a:t>
            </a:r>
            <a:r>
              <a:rPr lang="en-GB" dirty="0"/>
              <a:t> atresia, or dilation of structures, such as the stomach and duodenum (the </a:t>
            </a:r>
            <a:r>
              <a:rPr lang="en-GB" dirty="0" err="1"/>
              <a:t>fetal</a:t>
            </a:r>
            <a:r>
              <a:rPr lang="en-GB" dirty="0"/>
              <a:t> double-bubble sign) in duodenal atresia. </a:t>
            </a:r>
          </a:p>
          <a:p>
            <a:r>
              <a:rPr lang="en-GB" dirty="0"/>
              <a:t>Bowel wall thickness greater than 3 mm, echogenic bowel, </a:t>
            </a:r>
          </a:p>
          <a:p>
            <a:r>
              <a:rPr lang="en-GB" dirty="0"/>
              <a:t>Intraluminal and/or abdominal calcifications</a:t>
            </a:r>
          </a:p>
          <a:p>
            <a:r>
              <a:rPr lang="en-GB" dirty="0"/>
              <a:t>Other abnormalities seen in the VACTERL (vertebral defects, anal atresia, cardiac defects, tracheoesophageal fistula, renal anomalies, and limb abnormalities) association.</a:t>
            </a:r>
          </a:p>
        </p:txBody>
      </p:sp>
    </p:spTree>
    <p:extLst>
      <p:ext uri="{BB962C8B-B14F-4D97-AF65-F5344CB8AC3E}">
        <p14:creationId xmlns:p14="http://schemas.microsoft.com/office/powerpoint/2010/main" val="1010859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Post natal symptoms:</a:t>
            </a:r>
          </a:p>
          <a:p>
            <a:r>
              <a:rPr lang="en-GB" dirty="0"/>
              <a:t>Bilious emesis</a:t>
            </a:r>
          </a:p>
          <a:p>
            <a:r>
              <a:rPr lang="en-GB" dirty="0"/>
              <a:t>Failure to pass meconium</a:t>
            </a:r>
          </a:p>
          <a:p>
            <a:r>
              <a:rPr lang="en-GB" dirty="0"/>
              <a:t>Abdominal distension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The sequence of appearance of symptoms varies depending on the level of the obstruction</a:t>
            </a:r>
          </a:p>
        </p:txBody>
      </p:sp>
    </p:spTree>
    <p:extLst>
      <p:ext uri="{BB962C8B-B14F-4D97-AF65-F5344CB8AC3E}">
        <p14:creationId xmlns:p14="http://schemas.microsoft.com/office/powerpoint/2010/main" val="2649993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Approach to </a:t>
            </a:r>
            <a:r>
              <a:rPr lang="en-GB" dirty="0" err="1"/>
              <a:t>managment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History</a:t>
            </a:r>
          </a:p>
          <a:p>
            <a:r>
              <a:rPr lang="en-GB" dirty="0"/>
              <a:t>Physical exam</a:t>
            </a:r>
          </a:p>
          <a:p>
            <a:r>
              <a:rPr lang="en-GB" dirty="0"/>
              <a:t>Imaging</a:t>
            </a:r>
          </a:p>
          <a:p>
            <a:r>
              <a:rPr lang="en-GB" dirty="0"/>
              <a:t>Initial treatment ( resuscitation)</a:t>
            </a:r>
          </a:p>
          <a:p>
            <a:r>
              <a:rPr lang="en-GB" dirty="0"/>
              <a:t>Definitive treatment</a:t>
            </a:r>
          </a:p>
        </p:txBody>
      </p:sp>
    </p:spTree>
    <p:extLst>
      <p:ext uri="{BB962C8B-B14F-4D97-AF65-F5344CB8AC3E}">
        <p14:creationId xmlns:p14="http://schemas.microsoft.com/office/powerpoint/2010/main" val="3131559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Work up:</a:t>
            </a:r>
          </a:p>
          <a:p>
            <a:r>
              <a:rPr lang="en-GB" dirty="0"/>
              <a:t>AXR</a:t>
            </a:r>
          </a:p>
          <a:p>
            <a:r>
              <a:rPr lang="en-GB" dirty="0"/>
              <a:t>UGI study</a:t>
            </a:r>
          </a:p>
          <a:p>
            <a:r>
              <a:rPr lang="en-GB" dirty="0"/>
              <a:t>Contrast enema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381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7592" y="1825625"/>
            <a:ext cx="3876675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990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33887" y="1920081"/>
            <a:ext cx="3324225" cy="416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818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14837" y="1891506"/>
            <a:ext cx="3362325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566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211</Words>
  <Application>Microsoft Office PowerPoint</Application>
  <PresentationFormat>Widescreen</PresentationFormat>
  <Paragraphs>42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Neonatal obstruction</vt:lpstr>
      <vt:lpstr>PowerPoint Presentation</vt:lpstr>
      <vt:lpstr>PowerPoint Presentation</vt:lpstr>
      <vt:lpstr>PowerPoint Presentation</vt:lpstr>
      <vt:lpstr>Approach to managment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Initial management </vt:lpstr>
      <vt:lpstr>Definitive treatment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Neonatal obstruction</dc:title>
  <dc:creator>tamador</dc:creator>
  <cp:lastModifiedBy>يوسف الطراونه</cp:lastModifiedBy>
  <cp:revision>4</cp:revision>
  <dcterms:created xsi:type="dcterms:W3CDTF">2022-01-31T09:32:34Z</dcterms:created>
  <dcterms:modified xsi:type="dcterms:W3CDTF">2022-01-31T13:17:05Z</dcterms:modified>
</cp:coreProperties>
</file>