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5"/>
  </p:notesMasterIdLst>
  <p:sldIdLst>
    <p:sldId id="256" r:id="rId2"/>
    <p:sldId id="276" r:id="rId3"/>
    <p:sldId id="277" r:id="rId4"/>
    <p:sldId id="278" r:id="rId5"/>
    <p:sldId id="279" r:id="rId6"/>
    <p:sldId id="280" r:id="rId7"/>
    <p:sldId id="322" r:id="rId8"/>
    <p:sldId id="293" r:id="rId9"/>
    <p:sldId id="283" r:id="rId10"/>
    <p:sldId id="294" r:id="rId11"/>
    <p:sldId id="284" r:id="rId12"/>
    <p:sldId id="295" r:id="rId13"/>
    <p:sldId id="287" r:id="rId14"/>
    <p:sldId id="286" r:id="rId15"/>
    <p:sldId id="296" r:id="rId16"/>
    <p:sldId id="285" r:id="rId17"/>
    <p:sldId id="281" r:id="rId18"/>
    <p:sldId id="290" r:id="rId19"/>
    <p:sldId id="291" r:id="rId20"/>
    <p:sldId id="297" r:id="rId21"/>
    <p:sldId id="292" r:id="rId22"/>
    <p:sldId id="298" r:id="rId23"/>
    <p:sldId id="282" r:id="rId24"/>
    <p:sldId id="324" r:id="rId25"/>
    <p:sldId id="323" r:id="rId26"/>
    <p:sldId id="303" r:id="rId27"/>
    <p:sldId id="304" r:id="rId28"/>
    <p:sldId id="299" r:id="rId29"/>
    <p:sldId id="301" r:id="rId30"/>
    <p:sldId id="332" r:id="rId31"/>
    <p:sldId id="300" r:id="rId32"/>
    <p:sldId id="305" r:id="rId33"/>
    <p:sldId id="306" r:id="rId34"/>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F32BF4"/>
    <a:srgbClr val="F587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697" autoAdjust="0"/>
    <p:restoredTop sz="94840" autoAdjust="0"/>
  </p:normalViewPr>
  <p:slideViewPr>
    <p:cSldViewPr>
      <p:cViewPr varScale="1">
        <p:scale>
          <a:sx n="80" d="100"/>
          <a:sy n="80" d="100"/>
        </p:scale>
        <p:origin x="192" y="416"/>
      </p:cViewPr>
      <p:guideLst>
        <p:guide orient="horz" pos="2160"/>
        <p:guide pos="2880"/>
      </p:guideLst>
    </p:cSldViewPr>
  </p:slideViewPr>
  <p:outlineViewPr>
    <p:cViewPr>
      <p:scale>
        <a:sx n="33" d="100"/>
        <a:sy n="33" d="100"/>
      </p:scale>
      <p:origin x="0" y="-18776"/>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25‏/7‏/1441</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6281750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1656478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GB" dirty="0"/>
          </a:p>
        </p:txBody>
      </p:sp>
      <p:sp>
        <p:nvSpPr>
          <p:cNvPr id="4" name="Slide Number Placeholder 3"/>
          <p:cNvSpPr>
            <a:spLocks noGrp="1"/>
          </p:cNvSpPr>
          <p:nvPr>
            <p:ph type="sldNum" sz="quarter" idx="5"/>
          </p:nvPr>
        </p:nvSpPr>
        <p:spPr/>
        <p:txBody>
          <a:bodyPr/>
          <a:lstStyle/>
          <a:p>
            <a:fld id="{AA490BD6-D73F-4073-BD0D-8E5DF38D2D6E}" type="slidenum">
              <a:rPr lang="ar-JO" smtClean="0"/>
              <a:pPr/>
              <a:t>28</a:t>
            </a:fld>
            <a:endParaRPr lang="ar-JO"/>
          </a:p>
        </p:txBody>
      </p:sp>
    </p:spTree>
    <p:extLst>
      <p:ext uri="{BB962C8B-B14F-4D97-AF65-F5344CB8AC3E}">
        <p14:creationId xmlns:p14="http://schemas.microsoft.com/office/powerpoint/2010/main" val="1523698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GB" dirty="0"/>
          </a:p>
        </p:txBody>
      </p:sp>
      <p:sp>
        <p:nvSpPr>
          <p:cNvPr id="4" name="Slide Number Placeholder 3"/>
          <p:cNvSpPr>
            <a:spLocks noGrp="1"/>
          </p:cNvSpPr>
          <p:nvPr>
            <p:ph type="sldNum" sz="quarter" idx="5"/>
          </p:nvPr>
        </p:nvSpPr>
        <p:spPr/>
        <p:txBody>
          <a:bodyPr/>
          <a:lstStyle/>
          <a:p>
            <a:fld id="{AA490BD6-D73F-4073-BD0D-8E5DF38D2D6E}" type="slidenum">
              <a:rPr lang="ar-JO" smtClean="0"/>
              <a:pPr/>
              <a:t>30</a:t>
            </a:fld>
            <a:endParaRPr lang="ar-JO"/>
          </a:p>
        </p:txBody>
      </p:sp>
    </p:spTree>
    <p:extLst>
      <p:ext uri="{BB962C8B-B14F-4D97-AF65-F5344CB8AC3E}">
        <p14:creationId xmlns:p14="http://schemas.microsoft.com/office/powerpoint/2010/main" val="2000744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32</a:t>
            </a:fld>
            <a:endParaRPr lang="ar-JO"/>
          </a:p>
        </p:txBody>
      </p:sp>
    </p:spTree>
    <p:extLst>
      <p:ext uri="{BB962C8B-B14F-4D97-AF65-F5344CB8AC3E}">
        <p14:creationId xmlns:p14="http://schemas.microsoft.com/office/powerpoint/2010/main" val="1131176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33</a:t>
            </a:fld>
            <a:endParaRPr lang="ar-JO"/>
          </a:p>
        </p:txBody>
      </p:sp>
    </p:spTree>
    <p:extLst>
      <p:ext uri="{BB962C8B-B14F-4D97-AF65-F5344CB8AC3E}">
        <p14:creationId xmlns:p14="http://schemas.microsoft.com/office/powerpoint/2010/main" val="1369356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18</a:t>
            </a:fld>
            <a:endParaRPr lang="ar-JO"/>
          </a:p>
        </p:txBody>
      </p:sp>
    </p:spTree>
    <p:extLst>
      <p:ext uri="{BB962C8B-B14F-4D97-AF65-F5344CB8AC3E}">
        <p14:creationId xmlns:p14="http://schemas.microsoft.com/office/powerpoint/2010/main" val="558189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19</a:t>
            </a:fld>
            <a:endParaRPr lang="ar-JO"/>
          </a:p>
        </p:txBody>
      </p:sp>
    </p:spTree>
    <p:extLst>
      <p:ext uri="{BB962C8B-B14F-4D97-AF65-F5344CB8AC3E}">
        <p14:creationId xmlns:p14="http://schemas.microsoft.com/office/powerpoint/2010/main" val="2103359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21</a:t>
            </a:fld>
            <a:endParaRPr lang="ar-JO"/>
          </a:p>
        </p:txBody>
      </p:sp>
    </p:spTree>
    <p:extLst>
      <p:ext uri="{BB962C8B-B14F-4D97-AF65-F5344CB8AC3E}">
        <p14:creationId xmlns:p14="http://schemas.microsoft.com/office/powerpoint/2010/main" val="104609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23</a:t>
            </a:fld>
            <a:endParaRPr lang="ar-JO"/>
          </a:p>
        </p:txBody>
      </p:sp>
    </p:spTree>
    <p:extLst>
      <p:ext uri="{BB962C8B-B14F-4D97-AF65-F5344CB8AC3E}">
        <p14:creationId xmlns:p14="http://schemas.microsoft.com/office/powerpoint/2010/main" val="1779664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GB" dirty="0"/>
          </a:p>
        </p:txBody>
      </p:sp>
      <p:sp>
        <p:nvSpPr>
          <p:cNvPr id="4" name="Slide Number Placeholder 3"/>
          <p:cNvSpPr>
            <a:spLocks noGrp="1"/>
          </p:cNvSpPr>
          <p:nvPr>
            <p:ph type="sldNum" sz="quarter" idx="5"/>
          </p:nvPr>
        </p:nvSpPr>
        <p:spPr/>
        <p:txBody>
          <a:bodyPr/>
          <a:lstStyle/>
          <a:p>
            <a:fld id="{AA490BD6-D73F-4073-BD0D-8E5DF38D2D6E}" type="slidenum">
              <a:rPr lang="ar-JO" smtClean="0"/>
              <a:pPr/>
              <a:t>24</a:t>
            </a:fld>
            <a:endParaRPr lang="ar-JO"/>
          </a:p>
        </p:txBody>
      </p:sp>
    </p:spTree>
    <p:extLst>
      <p:ext uri="{BB962C8B-B14F-4D97-AF65-F5344CB8AC3E}">
        <p14:creationId xmlns:p14="http://schemas.microsoft.com/office/powerpoint/2010/main" val="2020897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25</a:t>
            </a:fld>
            <a:endParaRPr lang="ar-JO"/>
          </a:p>
        </p:txBody>
      </p:sp>
    </p:spTree>
    <p:extLst>
      <p:ext uri="{BB962C8B-B14F-4D97-AF65-F5344CB8AC3E}">
        <p14:creationId xmlns:p14="http://schemas.microsoft.com/office/powerpoint/2010/main" val="236616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26</a:t>
            </a:fld>
            <a:endParaRPr lang="ar-JO"/>
          </a:p>
        </p:txBody>
      </p:sp>
    </p:spTree>
    <p:extLst>
      <p:ext uri="{BB962C8B-B14F-4D97-AF65-F5344CB8AC3E}">
        <p14:creationId xmlns:p14="http://schemas.microsoft.com/office/powerpoint/2010/main" val="409544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27</a:t>
            </a:fld>
            <a:endParaRPr lang="ar-JO"/>
          </a:p>
        </p:txBody>
      </p:sp>
    </p:spTree>
    <p:extLst>
      <p:ext uri="{BB962C8B-B14F-4D97-AF65-F5344CB8AC3E}">
        <p14:creationId xmlns:p14="http://schemas.microsoft.com/office/powerpoint/2010/main" val="927376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25‏/7‏/1441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25‏/7‏/1441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25‏/7‏/1441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25‏/7‏/1441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25‏/7‏/1441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25‏/7‏/1441</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25‏/7‏/1441</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25‏/7‏/1441</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25‏/7‏/1441</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25‏/7‏/1441</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25‏/7‏/1441</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25‏/7‏/1441</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7.png"/><Relationship Id="rId4" Type="http://schemas.openxmlformats.org/officeDocument/2006/relationships/image" Target="../media/image1.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0.png"/><Relationship Id="rId4" Type="http://schemas.openxmlformats.org/officeDocument/2006/relationships/image" Target="../media/image1.gif"/></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gi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3.png"/><Relationship Id="rId4" Type="http://schemas.openxmlformats.org/officeDocument/2006/relationships/image" Target="../media/image1.gi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gi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2.jpg"/><Relationship Id="rId5" Type="http://schemas.openxmlformats.org/officeDocument/2006/relationships/image" Target="../media/image1.gif"/><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3.jpg"/><Relationship Id="rId4" Type="http://schemas.openxmlformats.org/officeDocument/2006/relationships/image" Target="../media/image1.gif"/></Relationships>
</file>

<file path=ppt/slides/_rels/slide2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3.jpg"/><Relationship Id="rId4" Type="http://schemas.openxmlformats.org/officeDocument/2006/relationships/image" Target="../media/image1.gif"/></Relationships>
</file>

<file path=ppt/slides/_rels/slide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gif"/></Relationships>
</file>

<file path=ppt/slides/_rels/slide3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3.xml"/><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3.xml"/><Relationship Id="rId6" Type="http://schemas.microsoft.com/office/2007/relationships/hdphoto" Target="../media/hdphoto1.wdp"/><Relationship Id="rId5" Type="http://schemas.openxmlformats.org/officeDocument/2006/relationships/image" Target="../media/image15.jpeg"/><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052736"/>
            <a:ext cx="7772400" cy="1470025"/>
          </a:xfrm>
        </p:spPr>
        <p:txBody>
          <a:bodyPr>
            <a:normAutofit/>
          </a:bodyPr>
          <a:lstStyle/>
          <a:p>
            <a:pPr rtl="0"/>
            <a:r>
              <a:rPr lang="en-GB" sz="6000" dirty="0">
                <a:solidFill>
                  <a:srgbClr val="C00000"/>
                </a:solidFill>
              </a:rPr>
              <a:t>Glycolysis </a:t>
            </a:r>
            <a:endParaRPr lang="ar-JO" sz="6000" dirty="0">
              <a:solidFill>
                <a:srgbClr val="C00000"/>
              </a:solidFill>
            </a:endParaRPr>
          </a:p>
        </p:txBody>
      </p:sp>
      <p:sp>
        <p:nvSpPr>
          <p:cNvPr id="3" name="عنوان فرعي 2"/>
          <p:cNvSpPr>
            <a:spLocks noGrp="1"/>
          </p:cNvSpPr>
          <p:nvPr>
            <p:ph type="subTitle" idx="1"/>
          </p:nvPr>
        </p:nvSpPr>
        <p:spPr>
          <a:xfrm>
            <a:off x="467544" y="5085184"/>
            <a:ext cx="8643966" cy="1609724"/>
          </a:xfrm>
        </p:spPr>
        <p:txBody>
          <a:bodyPr>
            <a:normAutofit/>
          </a:bodyPr>
          <a:lstStyle/>
          <a:p>
            <a:pPr rtl="0"/>
            <a:r>
              <a:rPr lang="en-US" sz="2800" dirty="0">
                <a:solidFill>
                  <a:schemeClr val="tx1"/>
                </a:solidFill>
                <a:latin typeface="Arial" pitchFamily="34" charset="0"/>
                <a:cs typeface="Arial" pitchFamily="34" charset="0"/>
              </a:rPr>
              <a:t>Dr. Nesrin Mwafi</a:t>
            </a:r>
          </a:p>
          <a:p>
            <a:pPr rtl="0"/>
            <a:r>
              <a:rPr lang="ar-JO"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Biochemistry &amp; Molecular Biology Department </a:t>
            </a:r>
          </a:p>
          <a:p>
            <a:pPr rtl="0"/>
            <a:r>
              <a:rPr lang="en-US" sz="2800" dirty="0">
                <a:solidFill>
                  <a:schemeClr val="tx1"/>
                </a:solidFill>
                <a:latin typeface="Arial" pitchFamily="34" charset="0"/>
                <a:cs typeface="Arial" pitchFamily="34" charset="0"/>
              </a:rPr>
              <a:t>Faculty of Medicine, Mutah University</a:t>
            </a:r>
          </a:p>
          <a:p>
            <a:pPr rtl="0">
              <a:lnSpc>
                <a:spcPct val="90000"/>
              </a:lnSpc>
            </a:pPr>
            <a:endParaRPr lang="ar-JO" dirty="0"/>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61888"/>
            <a:ext cx="1143008" cy="1295410"/>
          </a:xfrm>
          <a:prstGeom prst="rect">
            <a:avLst/>
          </a:prstGeom>
          <a:noFill/>
        </p:spPr>
      </p:pic>
      <p:sp>
        <p:nvSpPr>
          <p:cNvPr id="10" name="مستطيل 9"/>
          <p:cNvSpPr/>
          <p:nvPr/>
        </p:nvSpPr>
        <p:spPr>
          <a:xfrm>
            <a:off x="0" y="0"/>
            <a:ext cx="428596" cy="685802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800" y="2564904"/>
            <a:ext cx="3454400" cy="2349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5629"/>
    </mc:Choice>
    <mc:Fallback xmlns="">
      <p:transition spd="slow" advTm="2562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84" y="71422"/>
            <a:ext cx="9144000" cy="1143000"/>
          </a:xfrm>
        </p:spPr>
        <p:txBody>
          <a:bodyPr>
            <a:normAutofit/>
          </a:bodyPr>
          <a:lstStyle/>
          <a:p>
            <a:pPr rtl="0"/>
            <a:r>
              <a:rPr lang="en-GB" sz="4000" b="1" dirty="0">
                <a:solidFill>
                  <a:srgbClr val="00B0F0"/>
                </a:solidFill>
              </a:rPr>
              <a:t>A. Preparatory Phase</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0" name="Group 49"/>
          <p:cNvGrpSpPr/>
          <p:nvPr/>
        </p:nvGrpSpPr>
        <p:grpSpPr>
          <a:xfrm>
            <a:off x="922195" y="1196752"/>
            <a:ext cx="6962173" cy="5353372"/>
            <a:chOff x="441927" y="-531440"/>
            <a:chExt cx="7888802" cy="6379120"/>
          </a:xfrm>
        </p:grpSpPr>
        <p:grpSp>
          <p:nvGrpSpPr>
            <p:cNvPr id="51" name="Group 50"/>
            <p:cNvGrpSpPr/>
            <p:nvPr/>
          </p:nvGrpSpPr>
          <p:grpSpPr>
            <a:xfrm>
              <a:off x="441927" y="-531440"/>
              <a:ext cx="7888802" cy="5382938"/>
              <a:chOff x="827584" y="1412776"/>
              <a:chExt cx="7888802" cy="5382938"/>
            </a:xfrm>
          </p:grpSpPr>
          <p:grpSp>
            <p:nvGrpSpPr>
              <p:cNvPr id="56" name="Group 55"/>
              <p:cNvGrpSpPr/>
              <p:nvPr/>
            </p:nvGrpSpPr>
            <p:grpSpPr>
              <a:xfrm>
                <a:off x="827584" y="1412776"/>
                <a:ext cx="7888802" cy="5382938"/>
                <a:chOff x="827584" y="1412776"/>
                <a:chExt cx="7888802" cy="5382938"/>
              </a:xfrm>
            </p:grpSpPr>
            <p:pic>
              <p:nvPicPr>
                <p:cNvPr id="58" name="Picture 57"/>
                <p:cNvPicPr>
                  <a:picLocks noChangeAspect="1"/>
                </p:cNvPicPr>
                <p:nvPr/>
              </p:nvPicPr>
              <p:blipFill rotWithShape="1">
                <a:blip r:embed="rId4">
                  <a:extLst>
                    <a:ext uri="{28A0092B-C50C-407E-A947-70E740481C1C}">
                      <a14:useLocalDpi xmlns:a14="http://schemas.microsoft.com/office/drawing/2010/main" val="0"/>
                    </a:ext>
                  </a:extLst>
                </a:blip>
                <a:srcRect b="50245"/>
                <a:stretch/>
              </p:blipFill>
              <p:spPr>
                <a:xfrm>
                  <a:off x="827584" y="1412776"/>
                  <a:ext cx="7888802" cy="5382938"/>
                </a:xfrm>
                <a:prstGeom prst="rect">
                  <a:avLst/>
                </a:prstGeom>
              </p:spPr>
            </p:pic>
            <p:sp>
              <p:nvSpPr>
                <p:cNvPr id="59" name="Rectangle 58"/>
                <p:cNvSpPr/>
                <p:nvPr/>
              </p:nvSpPr>
              <p:spPr>
                <a:xfrm>
                  <a:off x="7069420" y="3262124"/>
                  <a:ext cx="113728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p:cNvSpPr txBox="1"/>
              <p:nvPr/>
            </p:nvSpPr>
            <p:spPr>
              <a:xfrm>
                <a:off x="6887962" y="3246172"/>
                <a:ext cx="1257281" cy="311737"/>
              </a:xfrm>
              <a:prstGeom prst="rect">
                <a:avLst/>
              </a:prstGeom>
              <a:noFill/>
            </p:spPr>
            <p:txBody>
              <a:bodyPr wrap="none" rtlCol="0">
                <a:spAutoFit/>
              </a:bodyPr>
              <a:lstStyle/>
              <a:p>
                <a:r>
                  <a:rPr lang="en-US" sz="1050" dirty="0">
                    <a:solidFill>
                      <a:srgbClr val="00B0F0"/>
                    </a:solidFill>
                  </a:rPr>
                  <a:t>Phosphoglucose</a:t>
                </a:r>
                <a:endParaRPr lang="en-US" sz="1600" dirty="0">
                  <a:solidFill>
                    <a:srgbClr val="00B0F0"/>
                  </a:solidFill>
                </a:endParaRPr>
              </a:p>
            </p:txBody>
          </p:sp>
        </p:grpSp>
        <p:grpSp>
          <p:nvGrpSpPr>
            <p:cNvPr id="52" name="Group 51"/>
            <p:cNvGrpSpPr/>
            <p:nvPr/>
          </p:nvGrpSpPr>
          <p:grpSpPr>
            <a:xfrm>
              <a:off x="865684" y="4843884"/>
              <a:ext cx="4824536" cy="1003796"/>
              <a:chOff x="1763687" y="1085306"/>
              <a:chExt cx="2415388" cy="585538"/>
            </a:xfrm>
          </p:grpSpPr>
          <p:pic>
            <p:nvPicPr>
              <p:cNvPr id="54" name="Picture 53"/>
              <p:cNvPicPr>
                <a:picLocks noChangeAspect="1"/>
              </p:cNvPicPr>
              <p:nvPr/>
            </p:nvPicPr>
            <p:blipFill rotWithShape="1">
              <a:blip r:embed="rId4">
                <a:extLst>
                  <a:ext uri="{28A0092B-C50C-407E-A947-70E740481C1C}">
                    <a14:useLocalDpi xmlns:a14="http://schemas.microsoft.com/office/drawing/2010/main" val="0"/>
                  </a:ext>
                </a:extLst>
              </a:blip>
              <a:srcRect l="5451" t="49654" r="56392" b="42996"/>
              <a:stretch/>
            </p:blipFill>
            <p:spPr>
              <a:xfrm>
                <a:off x="1763687" y="1085306"/>
                <a:ext cx="1512169" cy="399478"/>
              </a:xfrm>
              <a:prstGeom prst="rect">
                <a:avLst/>
              </a:prstGeom>
            </p:spPr>
          </p:pic>
          <p:pic>
            <p:nvPicPr>
              <p:cNvPr id="55" name="Picture 54"/>
              <p:cNvPicPr>
                <a:picLocks noChangeAspect="1"/>
              </p:cNvPicPr>
              <p:nvPr/>
            </p:nvPicPr>
            <p:blipFill rotWithShape="1">
              <a:blip r:embed="rId4">
                <a:extLst>
                  <a:ext uri="{28A0092B-C50C-407E-A947-70E740481C1C}">
                    <a14:useLocalDpi xmlns:a14="http://schemas.microsoft.com/office/drawing/2010/main" val="0"/>
                  </a:ext>
                </a:extLst>
              </a:blip>
              <a:srcRect l="41523" t="49654" r="33038" b="39572"/>
              <a:stretch/>
            </p:blipFill>
            <p:spPr>
              <a:xfrm>
                <a:off x="3170963" y="1085306"/>
                <a:ext cx="1008112" cy="585538"/>
              </a:xfrm>
              <a:prstGeom prst="rect">
                <a:avLst/>
              </a:prstGeom>
            </p:spPr>
          </p:pic>
        </p:grpSp>
        <p:pic>
          <p:nvPicPr>
            <p:cNvPr id="53" name="Picture 52"/>
            <p:cNvPicPr>
              <a:picLocks noChangeAspect="1"/>
            </p:cNvPicPr>
            <p:nvPr/>
          </p:nvPicPr>
          <p:blipFill rotWithShape="1">
            <a:blip r:embed="rId4">
              <a:extLst>
                <a:ext uri="{28A0092B-C50C-407E-A947-70E740481C1C}">
                  <a14:useLocalDpi xmlns:a14="http://schemas.microsoft.com/office/drawing/2010/main" val="0"/>
                </a:ext>
              </a:extLst>
            </a:blip>
            <a:srcRect l="42554" t="49484" b="49677"/>
            <a:stretch/>
          </p:blipFill>
          <p:spPr>
            <a:xfrm>
              <a:off x="5690220" y="4838185"/>
              <a:ext cx="2598530" cy="52184"/>
            </a:xfrm>
            <a:prstGeom prst="rect">
              <a:avLst/>
            </a:prstGeom>
          </p:spPr>
        </p:pic>
      </p:grpSp>
      <p:grpSp>
        <p:nvGrpSpPr>
          <p:cNvPr id="60" name="Group 59"/>
          <p:cNvGrpSpPr/>
          <p:nvPr/>
        </p:nvGrpSpPr>
        <p:grpSpPr>
          <a:xfrm>
            <a:off x="7236296" y="2420888"/>
            <a:ext cx="1800200" cy="276999"/>
            <a:chOff x="7236296" y="2420888"/>
            <a:chExt cx="1800200" cy="276999"/>
          </a:xfrm>
        </p:grpSpPr>
        <p:cxnSp>
          <p:nvCxnSpPr>
            <p:cNvPr id="61" name="Straight Arrow Connector 60"/>
            <p:cNvCxnSpPr/>
            <p:nvPr/>
          </p:nvCxnSpPr>
          <p:spPr>
            <a:xfrm>
              <a:off x="7236296" y="2564904"/>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793014" y="2420888"/>
              <a:ext cx="1243482" cy="276999"/>
            </a:xfrm>
            <a:prstGeom prst="rect">
              <a:avLst/>
            </a:prstGeom>
            <a:noFill/>
          </p:spPr>
          <p:txBody>
            <a:bodyPr wrap="none" rtlCol="0">
              <a:spAutoFit/>
            </a:bodyPr>
            <a:lstStyle/>
            <a:p>
              <a:r>
                <a:rPr lang="en-US" sz="1200" b="1" dirty="0">
                  <a:solidFill>
                    <a:srgbClr val="C00000"/>
                  </a:solidFill>
                </a:rPr>
                <a:t>phosphorylation</a:t>
              </a:r>
              <a:endParaRPr lang="en-US" b="1" dirty="0">
                <a:solidFill>
                  <a:srgbClr val="C00000"/>
                </a:solidFill>
              </a:endParaRPr>
            </a:p>
          </p:txBody>
        </p:sp>
      </p:grpSp>
      <p:grpSp>
        <p:nvGrpSpPr>
          <p:cNvPr id="63" name="Group 62"/>
          <p:cNvGrpSpPr/>
          <p:nvPr/>
        </p:nvGrpSpPr>
        <p:grpSpPr>
          <a:xfrm>
            <a:off x="7287096" y="3140968"/>
            <a:ext cx="1768746" cy="276999"/>
            <a:chOff x="7287096" y="3140968"/>
            <a:chExt cx="1768746" cy="276999"/>
          </a:xfrm>
        </p:grpSpPr>
        <p:cxnSp>
          <p:nvCxnSpPr>
            <p:cNvPr id="64" name="Straight Arrow Connector 63"/>
            <p:cNvCxnSpPr/>
            <p:nvPr/>
          </p:nvCxnSpPr>
          <p:spPr>
            <a:xfrm>
              <a:off x="7287096" y="3301876"/>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812360" y="3140968"/>
              <a:ext cx="1243482" cy="276999"/>
            </a:xfrm>
            <a:prstGeom prst="rect">
              <a:avLst/>
            </a:prstGeom>
            <a:noFill/>
          </p:spPr>
          <p:txBody>
            <a:bodyPr wrap="none" rtlCol="0">
              <a:spAutoFit/>
            </a:bodyPr>
            <a:lstStyle/>
            <a:p>
              <a:r>
                <a:rPr lang="en-US" sz="1200" b="1" dirty="0">
                  <a:solidFill>
                    <a:srgbClr val="C00000"/>
                  </a:solidFill>
                </a:rPr>
                <a:t>phosphorylation</a:t>
              </a:r>
              <a:endParaRPr lang="en-US" b="1" dirty="0">
                <a:solidFill>
                  <a:srgbClr val="C00000"/>
                </a:solidFill>
              </a:endParaRPr>
            </a:p>
          </p:txBody>
        </p:sp>
      </p:grpSp>
      <p:grpSp>
        <p:nvGrpSpPr>
          <p:cNvPr id="66" name="Group 65"/>
          <p:cNvGrpSpPr/>
          <p:nvPr/>
        </p:nvGrpSpPr>
        <p:grpSpPr>
          <a:xfrm>
            <a:off x="7312496" y="2759720"/>
            <a:ext cx="1553294" cy="276999"/>
            <a:chOff x="7312496" y="2759720"/>
            <a:chExt cx="1553294" cy="276999"/>
          </a:xfrm>
        </p:grpSpPr>
        <p:cxnSp>
          <p:nvCxnSpPr>
            <p:cNvPr id="67" name="Straight Arrow Connector 66"/>
            <p:cNvCxnSpPr/>
            <p:nvPr/>
          </p:nvCxnSpPr>
          <p:spPr>
            <a:xfrm>
              <a:off x="7312496" y="2924944"/>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812360" y="2759720"/>
              <a:ext cx="1053430" cy="276999"/>
            </a:xfrm>
            <a:prstGeom prst="rect">
              <a:avLst/>
            </a:prstGeom>
            <a:noFill/>
          </p:spPr>
          <p:txBody>
            <a:bodyPr wrap="none" rtlCol="0">
              <a:spAutoFit/>
            </a:bodyPr>
            <a:lstStyle/>
            <a:p>
              <a:r>
                <a:rPr lang="en-US" sz="1200" b="1" dirty="0">
                  <a:solidFill>
                    <a:srgbClr val="0000FF"/>
                  </a:solidFill>
                </a:rPr>
                <a:t>isomerization</a:t>
              </a:r>
              <a:endParaRPr lang="en-US" b="1" dirty="0">
                <a:solidFill>
                  <a:srgbClr val="0000FF"/>
                </a:solidFill>
              </a:endParaRPr>
            </a:p>
          </p:txBody>
        </p:sp>
      </p:grpSp>
    </p:spTree>
    <p:custDataLst>
      <p:tags r:id="rId1"/>
    </p:custDataLst>
    <p:extLst>
      <p:ext uri="{BB962C8B-B14F-4D97-AF65-F5344CB8AC3E}">
        <p14:creationId xmlns:p14="http://schemas.microsoft.com/office/powerpoint/2010/main" val="700975927"/>
      </p:ext>
    </p:extLst>
  </p:cSld>
  <p:clrMapOvr>
    <a:masterClrMapping/>
  </p:clrMapOvr>
  <mc:AlternateContent xmlns:mc="http://schemas.openxmlformats.org/markup-compatibility/2006" xmlns:p14="http://schemas.microsoft.com/office/powerpoint/2010/main">
    <mc:Choice Requires="p14">
      <p:transition spd="slow" p14:dur="2000" advTm="215985"/>
    </mc:Choice>
    <mc:Fallback xmlns="">
      <p:transition spd="slow" advTm="2159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linds(vertical)">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b="1" dirty="0">
                <a:solidFill>
                  <a:srgbClr val="00B0F0"/>
                </a:solidFill>
              </a:rPr>
              <a:t>A. Preparatory Phase</a:t>
            </a:r>
            <a:endParaRPr lang="ar-JO" sz="4000" b="1" dirty="0">
              <a:solidFill>
                <a:srgbClr val="C00000"/>
              </a:solidFill>
            </a:endParaRPr>
          </a:p>
        </p:txBody>
      </p:sp>
      <p:sp>
        <p:nvSpPr>
          <p:cNvPr id="3" name="عنصر نائب للمحتوى 2"/>
          <p:cNvSpPr>
            <a:spLocks noGrp="1"/>
          </p:cNvSpPr>
          <p:nvPr>
            <p:ph idx="1"/>
          </p:nvPr>
        </p:nvSpPr>
        <p:spPr>
          <a:xfrm>
            <a:off x="394208" y="1124744"/>
            <a:ext cx="8749792" cy="5733256"/>
          </a:xfrm>
        </p:spPr>
        <p:txBody>
          <a:bodyPr>
            <a:normAutofit/>
          </a:bodyPr>
          <a:lstStyle/>
          <a:p>
            <a:pPr algn="l" rtl="0"/>
            <a:r>
              <a:rPr lang="en-US" sz="2800" b="1" dirty="0">
                <a:solidFill>
                  <a:srgbClr val="C00000"/>
                </a:solidFill>
                <a:latin typeface="Arial" charset="0"/>
                <a:ea typeface="Arial" charset="0"/>
                <a:cs typeface="Arial" charset="0"/>
              </a:rPr>
              <a:t>Step 3:</a:t>
            </a:r>
            <a:r>
              <a:rPr lang="en-US" sz="2800" dirty="0">
                <a:latin typeface="Arial" charset="0"/>
                <a:ea typeface="Arial" charset="0"/>
                <a:cs typeface="Arial" charset="0"/>
              </a:rPr>
              <a:t> </a:t>
            </a:r>
            <a:r>
              <a:rPr lang="en-US" sz="2400" dirty="0">
                <a:latin typeface="Arial" charset="0"/>
                <a:ea typeface="Arial" charset="0"/>
                <a:cs typeface="Arial" charset="0"/>
              </a:rPr>
              <a:t>This is </a:t>
            </a:r>
            <a:r>
              <a:rPr lang="en-US" sz="2400" b="1" dirty="0">
                <a:latin typeface="Arial" charset="0"/>
                <a:ea typeface="Arial" charset="0"/>
                <a:cs typeface="Arial" charset="0"/>
              </a:rPr>
              <a:t>a rate limiting </a:t>
            </a:r>
            <a:r>
              <a:rPr lang="en-US" sz="2400" dirty="0">
                <a:latin typeface="Arial" charset="0"/>
                <a:ea typeface="Arial" charset="0"/>
                <a:cs typeface="Arial" charset="0"/>
              </a:rPr>
              <a:t>or key regulatory step. The activity of phosphofructokinase-1 (</a:t>
            </a:r>
            <a:r>
              <a:rPr lang="en-US" sz="2400" b="1" dirty="0">
                <a:latin typeface="Arial" charset="0"/>
                <a:ea typeface="Arial" charset="0"/>
                <a:cs typeface="Arial" charset="0"/>
              </a:rPr>
              <a:t>PFK-1</a:t>
            </a:r>
            <a:r>
              <a:rPr lang="en-US" sz="2400" dirty="0">
                <a:latin typeface="Arial" charset="0"/>
                <a:ea typeface="Arial" charset="0"/>
                <a:cs typeface="Arial" charset="0"/>
              </a:rPr>
              <a:t>) enzyme can be controlled. PFK-1 catalyzes the phosphorylation of hydroxyl oxygen at C1 to produce </a:t>
            </a:r>
            <a:r>
              <a:rPr lang="en-US" sz="2400" b="1" dirty="0">
                <a:latin typeface="Arial" charset="0"/>
                <a:ea typeface="Arial" charset="0"/>
                <a:cs typeface="Arial" charset="0"/>
              </a:rPr>
              <a:t>fructose-1,6-bisphosphate</a:t>
            </a:r>
          </a:p>
          <a:p>
            <a:pPr algn="l" rtl="0"/>
            <a:r>
              <a:rPr lang="en-US" sz="2800" b="1" dirty="0">
                <a:solidFill>
                  <a:srgbClr val="C00000"/>
                </a:solidFill>
                <a:latin typeface="Arial" charset="0"/>
                <a:ea typeface="Arial" charset="0"/>
                <a:cs typeface="Arial" charset="0"/>
              </a:rPr>
              <a:t>Step 4</a:t>
            </a:r>
            <a:r>
              <a:rPr lang="en-US" sz="2400" b="1" dirty="0">
                <a:solidFill>
                  <a:srgbClr val="C00000"/>
                </a:solidFill>
                <a:latin typeface="Arial" charset="0"/>
                <a:ea typeface="Arial" charset="0"/>
                <a:cs typeface="Arial" charset="0"/>
              </a:rPr>
              <a:t>: </a:t>
            </a:r>
            <a:r>
              <a:rPr lang="en-US" sz="2400" dirty="0">
                <a:latin typeface="Arial" charset="0"/>
                <a:ea typeface="Arial" charset="0"/>
                <a:cs typeface="Arial" charset="0"/>
              </a:rPr>
              <a:t>Aldolase enzyme catalyzes the cleavage to two triose phosphates: </a:t>
            </a:r>
            <a:r>
              <a:rPr lang="en-US" sz="2400" dirty="0">
                <a:solidFill>
                  <a:srgbClr val="0000CC"/>
                </a:solidFill>
                <a:latin typeface="Arial" charset="0"/>
                <a:ea typeface="Arial" charset="0"/>
                <a:cs typeface="Arial" charset="0"/>
              </a:rPr>
              <a:t>DHAP</a:t>
            </a:r>
            <a:r>
              <a:rPr lang="en-US" sz="2400" dirty="0">
                <a:latin typeface="Arial" charset="0"/>
                <a:ea typeface="Arial" charset="0"/>
                <a:cs typeface="Arial" charset="0"/>
              </a:rPr>
              <a:t> (dihydroxyacetone phosphate) and </a:t>
            </a:r>
            <a:r>
              <a:rPr lang="en-US" sz="2400" dirty="0">
                <a:solidFill>
                  <a:srgbClr val="0000CC"/>
                </a:solidFill>
                <a:latin typeface="Arial" charset="0"/>
                <a:ea typeface="Arial" charset="0"/>
                <a:cs typeface="Arial" charset="0"/>
              </a:rPr>
              <a:t>GADP</a:t>
            </a:r>
            <a:r>
              <a:rPr lang="en-US" sz="2400" dirty="0">
                <a:latin typeface="Arial" charset="0"/>
                <a:ea typeface="Arial" charset="0"/>
                <a:cs typeface="Arial" charset="0"/>
              </a:rPr>
              <a:t> (glyceraldehyde-3-phosphate)</a:t>
            </a:r>
          </a:p>
          <a:p>
            <a:pPr algn="l" rtl="0"/>
            <a:r>
              <a:rPr lang="en-US" sz="2400" dirty="0">
                <a:latin typeface="Arial" charset="0"/>
                <a:ea typeface="Arial" charset="0"/>
                <a:cs typeface="Arial" charset="0"/>
              </a:rPr>
              <a:t>The addition of the second phosphate group on C1 from the previous step destabilizes the hexose ring and facilitates the cleavage reaction   </a:t>
            </a:r>
          </a:p>
          <a:p>
            <a:pPr algn="l" rtl="0"/>
            <a:endParaRPr lang="en-US" sz="2400" dirty="0">
              <a:latin typeface="Arial" charset="0"/>
              <a:ea typeface="Arial" charset="0"/>
              <a:cs typeface="Arial" charset="0"/>
            </a:endParaRPr>
          </a:p>
          <a:p>
            <a:pPr marL="0" indent="0" algn="l" rtl="0">
              <a:buNone/>
            </a:pPr>
            <a:endParaRPr lang="en-US" sz="2600" dirty="0">
              <a:latin typeface="Arial" charset="0"/>
              <a:ea typeface="Arial" charset="0"/>
              <a:cs typeface="Arial" charset="0"/>
            </a:endParaRPr>
          </a:p>
          <a:p>
            <a:pPr marL="0" indent="0" algn="l" rtl="0">
              <a:buNone/>
            </a:pPr>
            <a:endParaRPr lang="en-US" sz="700" dirty="0">
              <a:latin typeface="Arial" charset="0"/>
              <a:ea typeface="Arial" charset="0"/>
              <a:cs typeface="Arial" charset="0"/>
            </a:endParaRPr>
          </a:p>
          <a:p>
            <a:pPr marL="0" indent="0" algn="l" rtl="0">
              <a:buNone/>
            </a:pPr>
            <a:endParaRPr lang="en-US" sz="700" dirty="0">
              <a:latin typeface="Arial" charset="0"/>
              <a:ea typeface="Arial" charset="0"/>
              <a:cs typeface="Arial" charset="0"/>
            </a:endParaRPr>
          </a:p>
          <a:p>
            <a:pPr marL="0" indent="0" algn="l" rtl="0">
              <a:buNone/>
            </a:pPr>
            <a:endParaRPr lang="en-US" sz="10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2738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930644296"/>
      </p:ext>
    </p:extLst>
  </p:cSld>
  <p:clrMapOvr>
    <a:masterClrMapping/>
  </p:clrMapOvr>
  <mc:AlternateContent xmlns:mc="http://schemas.openxmlformats.org/markup-compatibility/2006" xmlns:p14="http://schemas.microsoft.com/office/powerpoint/2010/main">
    <mc:Choice Requires="p14">
      <p:transition spd="slow" p14:dur="2000" advTm="6610"/>
    </mc:Choice>
    <mc:Fallback xmlns="">
      <p:transition spd="slow" advTm="66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84" y="71422"/>
            <a:ext cx="9144000" cy="1143000"/>
          </a:xfrm>
        </p:spPr>
        <p:txBody>
          <a:bodyPr>
            <a:normAutofit/>
          </a:bodyPr>
          <a:lstStyle/>
          <a:p>
            <a:pPr rtl="0"/>
            <a:r>
              <a:rPr lang="en-GB" sz="4000" b="1" dirty="0">
                <a:solidFill>
                  <a:srgbClr val="00B0F0"/>
                </a:solidFill>
              </a:rPr>
              <a:t>A. Preparatory Phase</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922195" y="1196752"/>
            <a:ext cx="6962173" cy="5353372"/>
            <a:chOff x="441927" y="-531440"/>
            <a:chExt cx="7888802" cy="6379120"/>
          </a:xfrm>
        </p:grpSpPr>
        <p:grpSp>
          <p:nvGrpSpPr>
            <p:cNvPr id="16" name="Group 15"/>
            <p:cNvGrpSpPr/>
            <p:nvPr/>
          </p:nvGrpSpPr>
          <p:grpSpPr>
            <a:xfrm>
              <a:off x="441927" y="-531440"/>
              <a:ext cx="7888802" cy="5382938"/>
              <a:chOff x="827584" y="1412776"/>
              <a:chExt cx="7888802" cy="5382938"/>
            </a:xfrm>
          </p:grpSpPr>
          <p:grpSp>
            <p:nvGrpSpPr>
              <p:cNvPr id="31" name="Group 30"/>
              <p:cNvGrpSpPr/>
              <p:nvPr/>
            </p:nvGrpSpPr>
            <p:grpSpPr>
              <a:xfrm>
                <a:off x="827584" y="1412776"/>
                <a:ext cx="7888802" cy="5382938"/>
                <a:chOff x="827584" y="1412776"/>
                <a:chExt cx="7888802" cy="5382938"/>
              </a:xfrm>
            </p:grpSpPr>
            <p:pic>
              <p:nvPicPr>
                <p:cNvPr id="33" name="Picture 32"/>
                <p:cNvPicPr>
                  <a:picLocks noChangeAspect="1"/>
                </p:cNvPicPr>
                <p:nvPr/>
              </p:nvPicPr>
              <p:blipFill rotWithShape="1">
                <a:blip r:embed="rId4">
                  <a:extLst>
                    <a:ext uri="{28A0092B-C50C-407E-A947-70E740481C1C}">
                      <a14:useLocalDpi xmlns:a14="http://schemas.microsoft.com/office/drawing/2010/main" val="0"/>
                    </a:ext>
                  </a:extLst>
                </a:blip>
                <a:srcRect b="50245"/>
                <a:stretch/>
              </p:blipFill>
              <p:spPr>
                <a:xfrm>
                  <a:off x="827584" y="1412776"/>
                  <a:ext cx="7888802" cy="5382938"/>
                </a:xfrm>
                <a:prstGeom prst="rect">
                  <a:avLst/>
                </a:prstGeom>
              </p:spPr>
            </p:pic>
            <p:sp>
              <p:nvSpPr>
                <p:cNvPr id="34" name="Rectangle 33"/>
                <p:cNvSpPr/>
                <p:nvPr/>
              </p:nvSpPr>
              <p:spPr>
                <a:xfrm>
                  <a:off x="7069420" y="3262124"/>
                  <a:ext cx="113728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6887962" y="3246172"/>
                <a:ext cx="1257281" cy="311737"/>
              </a:xfrm>
              <a:prstGeom prst="rect">
                <a:avLst/>
              </a:prstGeom>
              <a:noFill/>
            </p:spPr>
            <p:txBody>
              <a:bodyPr wrap="none" rtlCol="0">
                <a:spAutoFit/>
              </a:bodyPr>
              <a:lstStyle/>
              <a:p>
                <a:r>
                  <a:rPr lang="en-US" sz="1050" dirty="0">
                    <a:solidFill>
                      <a:srgbClr val="00B0F0"/>
                    </a:solidFill>
                  </a:rPr>
                  <a:t>Phosphoglucose</a:t>
                </a:r>
                <a:endParaRPr lang="en-US" sz="1600" dirty="0">
                  <a:solidFill>
                    <a:srgbClr val="00B0F0"/>
                  </a:solidFill>
                </a:endParaRPr>
              </a:p>
            </p:txBody>
          </p:sp>
        </p:grpSp>
        <p:grpSp>
          <p:nvGrpSpPr>
            <p:cNvPr id="27" name="Group 26"/>
            <p:cNvGrpSpPr/>
            <p:nvPr/>
          </p:nvGrpSpPr>
          <p:grpSpPr>
            <a:xfrm>
              <a:off x="865684" y="4843884"/>
              <a:ext cx="4824536" cy="1003796"/>
              <a:chOff x="1763687" y="1085306"/>
              <a:chExt cx="2415388" cy="585538"/>
            </a:xfrm>
          </p:grpSpPr>
          <p:pic>
            <p:nvPicPr>
              <p:cNvPr id="29" name="Picture 28"/>
              <p:cNvPicPr>
                <a:picLocks noChangeAspect="1"/>
              </p:cNvPicPr>
              <p:nvPr/>
            </p:nvPicPr>
            <p:blipFill rotWithShape="1">
              <a:blip r:embed="rId4">
                <a:extLst>
                  <a:ext uri="{28A0092B-C50C-407E-A947-70E740481C1C}">
                    <a14:useLocalDpi xmlns:a14="http://schemas.microsoft.com/office/drawing/2010/main" val="0"/>
                  </a:ext>
                </a:extLst>
              </a:blip>
              <a:srcRect l="5451" t="49654" r="56392" b="42996"/>
              <a:stretch/>
            </p:blipFill>
            <p:spPr>
              <a:xfrm>
                <a:off x="1763687" y="1085306"/>
                <a:ext cx="1512169" cy="399478"/>
              </a:xfrm>
              <a:prstGeom prst="rect">
                <a:avLst/>
              </a:prstGeom>
            </p:spPr>
          </p:pic>
          <p:pic>
            <p:nvPicPr>
              <p:cNvPr id="30" name="Picture 29"/>
              <p:cNvPicPr>
                <a:picLocks noChangeAspect="1"/>
              </p:cNvPicPr>
              <p:nvPr/>
            </p:nvPicPr>
            <p:blipFill rotWithShape="1">
              <a:blip r:embed="rId4">
                <a:extLst>
                  <a:ext uri="{28A0092B-C50C-407E-A947-70E740481C1C}">
                    <a14:useLocalDpi xmlns:a14="http://schemas.microsoft.com/office/drawing/2010/main" val="0"/>
                  </a:ext>
                </a:extLst>
              </a:blip>
              <a:srcRect l="41523" t="49654" r="33038" b="39572"/>
              <a:stretch/>
            </p:blipFill>
            <p:spPr>
              <a:xfrm>
                <a:off x="3170963" y="1085306"/>
                <a:ext cx="1008112" cy="585538"/>
              </a:xfrm>
              <a:prstGeom prst="rect">
                <a:avLst/>
              </a:prstGeom>
            </p:spPr>
          </p:pic>
        </p:grpSp>
        <p:pic>
          <p:nvPicPr>
            <p:cNvPr id="28" name="Picture 27"/>
            <p:cNvPicPr>
              <a:picLocks noChangeAspect="1"/>
            </p:cNvPicPr>
            <p:nvPr/>
          </p:nvPicPr>
          <p:blipFill rotWithShape="1">
            <a:blip r:embed="rId4">
              <a:extLst>
                <a:ext uri="{28A0092B-C50C-407E-A947-70E740481C1C}">
                  <a14:useLocalDpi xmlns:a14="http://schemas.microsoft.com/office/drawing/2010/main" val="0"/>
                </a:ext>
              </a:extLst>
            </a:blip>
            <a:srcRect l="42554" t="49484" b="49677"/>
            <a:stretch/>
          </p:blipFill>
          <p:spPr>
            <a:xfrm>
              <a:off x="5690220" y="4838185"/>
              <a:ext cx="2598530" cy="52184"/>
            </a:xfrm>
            <a:prstGeom prst="rect">
              <a:avLst/>
            </a:prstGeom>
          </p:spPr>
        </p:pic>
      </p:grpSp>
      <p:grpSp>
        <p:nvGrpSpPr>
          <p:cNvPr id="35" name="Group 34"/>
          <p:cNvGrpSpPr/>
          <p:nvPr/>
        </p:nvGrpSpPr>
        <p:grpSpPr>
          <a:xfrm>
            <a:off x="7236296" y="2420888"/>
            <a:ext cx="1800200" cy="276999"/>
            <a:chOff x="7236296" y="2420888"/>
            <a:chExt cx="1800200" cy="276999"/>
          </a:xfrm>
        </p:grpSpPr>
        <p:cxnSp>
          <p:nvCxnSpPr>
            <p:cNvPr id="36" name="Straight Arrow Connector 35"/>
            <p:cNvCxnSpPr/>
            <p:nvPr/>
          </p:nvCxnSpPr>
          <p:spPr>
            <a:xfrm>
              <a:off x="7236296" y="2564904"/>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793014" y="2420888"/>
              <a:ext cx="1243482" cy="276999"/>
            </a:xfrm>
            <a:prstGeom prst="rect">
              <a:avLst/>
            </a:prstGeom>
            <a:noFill/>
          </p:spPr>
          <p:txBody>
            <a:bodyPr wrap="none" rtlCol="0">
              <a:spAutoFit/>
            </a:bodyPr>
            <a:lstStyle/>
            <a:p>
              <a:r>
                <a:rPr lang="en-US" sz="1200" b="1" dirty="0">
                  <a:solidFill>
                    <a:srgbClr val="C00000"/>
                  </a:solidFill>
                </a:rPr>
                <a:t>phosphorylation</a:t>
              </a:r>
              <a:endParaRPr lang="en-US" b="1" dirty="0">
                <a:solidFill>
                  <a:srgbClr val="C00000"/>
                </a:solidFill>
              </a:endParaRPr>
            </a:p>
          </p:txBody>
        </p:sp>
      </p:grpSp>
      <p:grpSp>
        <p:nvGrpSpPr>
          <p:cNvPr id="38" name="Group 37"/>
          <p:cNvGrpSpPr/>
          <p:nvPr/>
        </p:nvGrpSpPr>
        <p:grpSpPr>
          <a:xfrm>
            <a:off x="7287096" y="3140968"/>
            <a:ext cx="1768746" cy="276999"/>
            <a:chOff x="7287096" y="3140968"/>
            <a:chExt cx="1768746" cy="276999"/>
          </a:xfrm>
        </p:grpSpPr>
        <p:cxnSp>
          <p:nvCxnSpPr>
            <p:cNvPr id="39" name="Straight Arrow Connector 38"/>
            <p:cNvCxnSpPr/>
            <p:nvPr/>
          </p:nvCxnSpPr>
          <p:spPr>
            <a:xfrm>
              <a:off x="7287096" y="3301876"/>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812360" y="3140968"/>
              <a:ext cx="1243482" cy="276999"/>
            </a:xfrm>
            <a:prstGeom prst="rect">
              <a:avLst/>
            </a:prstGeom>
            <a:noFill/>
          </p:spPr>
          <p:txBody>
            <a:bodyPr wrap="none" rtlCol="0">
              <a:spAutoFit/>
            </a:bodyPr>
            <a:lstStyle/>
            <a:p>
              <a:r>
                <a:rPr lang="en-US" sz="1200" b="1" dirty="0">
                  <a:solidFill>
                    <a:srgbClr val="C00000"/>
                  </a:solidFill>
                </a:rPr>
                <a:t>phosphorylation</a:t>
              </a:r>
              <a:endParaRPr lang="en-US" b="1" dirty="0">
                <a:solidFill>
                  <a:srgbClr val="C00000"/>
                </a:solidFill>
              </a:endParaRPr>
            </a:p>
          </p:txBody>
        </p:sp>
      </p:grpSp>
      <p:grpSp>
        <p:nvGrpSpPr>
          <p:cNvPr id="41" name="Group 40"/>
          <p:cNvGrpSpPr/>
          <p:nvPr/>
        </p:nvGrpSpPr>
        <p:grpSpPr>
          <a:xfrm>
            <a:off x="7312496" y="2759720"/>
            <a:ext cx="1553294" cy="276999"/>
            <a:chOff x="7312496" y="2759720"/>
            <a:chExt cx="1553294" cy="276999"/>
          </a:xfrm>
        </p:grpSpPr>
        <p:cxnSp>
          <p:nvCxnSpPr>
            <p:cNvPr id="42" name="Straight Arrow Connector 41"/>
            <p:cNvCxnSpPr/>
            <p:nvPr/>
          </p:nvCxnSpPr>
          <p:spPr>
            <a:xfrm>
              <a:off x="7312496" y="2924944"/>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812360" y="2759720"/>
              <a:ext cx="1053430" cy="276999"/>
            </a:xfrm>
            <a:prstGeom prst="rect">
              <a:avLst/>
            </a:prstGeom>
            <a:noFill/>
          </p:spPr>
          <p:txBody>
            <a:bodyPr wrap="none" rtlCol="0">
              <a:spAutoFit/>
            </a:bodyPr>
            <a:lstStyle/>
            <a:p>
              <a:r>
                <a:rPr lang="en-US" sz="1200" b="1" dirty="0">
                  <a:solidFill>
                    <a:srgbClr val="0000FF"/>
                  </a:solidFill>
                </a:rPr>
                <a:t>isomerization</a:t>
              </a:r>
              <a:endParaRPr lang="en-US" b="1" dirty="0">
                <a:solidFill>
                  <a:srgbClr val="0000FF"/>
                </a:solidFill>
              </a:endParaRPr>
            </a:p>
          </p:txBody>
        </p:sp>
      </p:grpSp>
      <p:grpSp>
        <p:nvGrpSpPr>
          <p:cNvPr id="47" name="Group 46"/>
          <p:cNvGrpSpPr/>
          <p:nvPr/>
        </p:nvGrpSpPr>
        <p:grpSpPr>
          <a:xfrm>
            <a:off x="7121996" y="3551808"/>
            <a:ext cx="1422167" cy="276999"/>
            <a:chOff x="7121996" y="3551808"/>
            <a:chExt cx="1422167" cy="276999"/>
          </a:xfrm>
        </p:grpSpPr>
        <p:cxnSp>
          <p:nvCxnSpPr>
            <p:cNvPr id="48" name="Straight Arrow Connector 47"/>
            <p:cNvCxnSpPr/>
            <p:nvPr/>
          </p:nvCxnSpPr>
          <p:spPr>
            <a:xfrm>
              <a:off x="7121996" y="3691632"/>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812360" y="3551808"/>
              <a:ext cx="731803" cy="276999"/>
            </a:xfrm>
            <a:prstGeom prst="rect">
              <a:avLst/>
            </a:prstGeom>
            <a:noFill/>
          </p:spPr>
          <p:txBody>
            <a:bodyPr wrap="none" rtlCol="0">
              <a:spAutoFit/>
            </a:bodyPr>
            <a:lstStyle/>
            <a:p>
              <a:r>
                <a:rPr lang="en-US" sz="1200" b="1" dirty="0"/>
                <a:t>cleavage</a:t>
              </a:r>
              <a:endParaRPr lang="en-US" b="1" dirty="0"/>
            </a:p>
          </p:txBody>
        </p:sp>
      </p:grpSp>
    </p:spTree>
    <p:custDataLst>
      <p:tags r:id="rId1"/>
    </p:custDataLst>
    <p:extLst>
      <p:ext uri="{BB962C8B-B14F-4D97-AF65-F5344CB8AC3E}">
        <p14:creationId xmlns:p14="http://schemas.microsoft.com/office/powerpoint/2010/main" val="799838280"/>
      </p:ext>
    </p:extLst>
  </p:cSld>
  <p:clrMapOvr>
    <a:masterClrMapping/>
  </p:clrMapOvr>
  <mc:AlternateContent xmlns:mc="http://schemas.openxmlformats.org/markup-compatibility/2006" xmlns:p14="http://schemas.microsoft.com/office/powerpoint/2010/main">
    <mc:Choice Requires="p14">
      <p:transition spd="slow" p14:dur="2000" advTm="120002"/>
    </mc:Choice>
    <mc:Fallback xmlns="">
      <p:transition spd="slow" advTm="1200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vertical)">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b="1" dirty="0">
                <a:solidFill>
                  <a:srgbClr val="C00000"/>
                </a:solidFill>
              </a:rPr>
              <a:t>Aldolase Mechanism of Action</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65496" y="-2738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4978"/>
          <a:stretch/>
        </p:blipFill>
        <p:spPr>
          <a:xfrm>
            <a:off x="1065280" y="1700808"/>
            <a:ext cx="7164288" cy="3952046"/>
          </a:xfrm>
          <a:prstGeom prst="rect">
            <a:avLst/>
          </a:prstGeom>
        </p:spPr>
      </p:pic>
    </p:spTree>
    <p:extLst>
      <p:ext uri="{BB962C8B-B14F-4D97-AF65-F5344CB8AC3E}">
        <p14:creationId xmlns:p14="http://schemas.microsoft.com/office/powerpoint/2010/main" val="1613950304"/>
      </p:ext>
    </p:extLst>
  </p:cSld>
  <p:clrMapOvr>
    <a:masterClrMapping/>
  </p:clrMapOvr>
  <mc:AlternateContent xmlns:mc="http://schemas.openxmlformats.org/markup-compatibility/2006" xmlns:p14="http://schemas.microsoft.com/office/powerpoint/2010/main">
    <mc:Choice Requires="p14">
      <p:transition spd="slow" p14:dur="2000" advTm="29482"/>
    </mc:Choice>
    <mc:Fallback xmlns="">
      <p:transition spd="slow" advTm="2948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b="1" dirty="0">
                <a:solidFill>
                  <a:srgbClr val="C00000"/>
                </a:solidFill>
              </a:rPr>
              <a:t>Aldolase Mechanism of Action</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65496" y="-2738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941772" y="1571718"/>
            <a:ext cx="7452320" cy="4881618"/>
            <a:chOff x="941772" y="1571718"/>
            <a:chExt cx="7452320" cy="4881618"/>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0684"/>
            <a:stretch/>
          </p:blipFill>
          <p:spPr>
            <a:xfrm>
              <a:off x="941772" y="1571718"/>
              <a:ext cx="7452320" cy="4881618"/>
            </a:xfrm>
            <a:prstGeom prst="rect">
              <a:avLst/>
            </a:prstGeom>
          </p:spPr>
        </p:pic>
        <p:sp>
          <p:nvSpPr>
            <p:cNvPr id="3" name="TextBox 2"/>
            <p:cNvSpPr txBox="1"/>
            <p:nvPr/>
          </p:nvSpPr>
          <p:spPr>
            <a:xfrm>
              <a:off x="1619672" y="3501008"/>
              <a:ext cx="301686" cy="369332"/>
            </a:xfrm>
            <a:prstGeom prst="rect">
              <a:avLst/>
            </a:prstGeom>
            <a:noFill/>
          </p:spPr>
          <p:txBody>
            <a:bodyPr wrap="none" rtlCol="0">
              <a:spAutoFit/>
            </a:bodyPr>
            <a:lstStyle/>
            <a:p>
              <a:r>
                <a:rPr lang="en-US" b="1" dirty="0">
                  <a:solidFill>
                    <a:srgbClr val="C00000"/>
                  </a:solidFill>
                </a:rPr>
                <a:t>2</a:t>
              </a:r>
            </a:p>
          </p:txBody>
        </p:sp>
        <p:sp>
          <p:nvSpPr>
            <p:cNvPr id="8" name="TextBox 7"/>
            <p:cNvSpPr txBox="1"/>
            <p:nvPr/>
          </p:nvSpPr>
          <p:spPr>
            <a:xfrm>
              <a:off x="1619672" y="3995772"/>
              <a:ext cx="301686" cy="369332"/>
            </a:xfrm>
            <a:prstGeom prst="rect">
              <a:avLst/>
            </a:prstGeom>
            <a:noFill/>
          </p:spPr>
          <p:txBody>
            <a:bodyPr wrap="none" rtlCol="0">
              <a:spAutoFit/>
            </a:bodyPr>
            <a:lstStyle/>
            <a:p>
              <a:r>
                <a:rPr lang="en-US" b="1" dirty="0">
                  <a:solidFill>
                    <a:srgbClr val="C00000"/>
                  </a:solidFill>
                </a:rPr>
                <a:t>3</a:t>
              </a:r>
            </a:p>
          </p:txBody>
        </p:sp>
        <p:sp>
          <p:nvSpPr>
            <p:cNvPr id="9" name="TextBox 8"/>
            <p:cNvSpPr txBox="1"/>
            <p:nvPr/>
          </p:nvSpPr>
          <p:spPr>
            <a:xfrm>
              <a:off x="1966058" y="3068960"/>
              <a:ext cx="301686" cy="369332"/>
            </a:xfrm>
            <a:prstGeom prst="rect">
              <a:avLst/>
            </a:prstGeom>
            <a:noFill/>
          </p:spPr>
          <p:txBody>
            <a:bodyPr wrap="none" rtlCol="0">
              <a:spAutoFit/>
            </a:bodyPr>
            <a:lstStyle/>
            <a:p>
              <a:r>
                <a:rPr lang="en-US" b="1" dirty="0">
                  <a:solidFill>
                    <a:srgbClr val="C00000"/>
                  </a:solidFill>
                </a:rPr>
                <a:t>1</a:t>
              </a:r>
            </a:p>
          </p:txBody>
        </p:sp>
        <p:sp>
          <p:nvSpPr>
            <p:cNvPr id="10" name="TextBox 9"/>
            <p:cNvSpPr txBox="1"/>
            <p:nvPr/>
          </p:nvSpPr>
          <p:spPr>
            <a:xfrm>
              <a:off x="1619672" y="4427820"/>
              <a:ext cx="301686" cy="369332"/>
            </a:xfrm>
            <a:prstGeom prst="rect">
              <a:avLst/>
            </a:prstGeom>
            <a:noFill/>
          </p:spPr>
          <p:txBody>
            <a:bodyPr wrap="none" rtlCol="0">
              <a:spAutoFit/>
            </a:bodyPr>
            <a:lstStyle/>
            <a:p>
              <a:r>
                <a:rPr lang="en-US" b="1" dirty="0">
                  <a:solidFill>
                    <a:srgbClr val="C00000"/>
                  </a:solidFill>
                </a:rPr>
                <a:t>4</a:t>
              </a:r>
            </a:p>
          </p:txBody>
        </p:sp>
        <p:sp>
          <p:nvSpPr>
            <p:cNvPr id="11" name="TextBox 10"/>
            <p:cNvSpPr txBox="1"/>
            <p:nvPr/>
          </p:nvSpPr>
          <p:spPr>
            <a:xfrm>
              <a:off x="1606018" y="4859868"/>
              <a:ext cx="301686" cy="369332"/>
            </a:xfrm>
            <a:prstGeom prst="rect">
              <a:avLst/>
            </a:prstGeom>
            <a:noFill/>
          </p:spPr>
          <p:txBody>
            <a:bodyPr wrap="none" rtlCol="0">
              <a:spAutoFit/>
            </a:bodyPr>
            <a:lstStyle/>
            <a:p>
              <a:r>
                <a:rPr lang="en-US" b="1" dirty="0">
                  <a:solidFill>
                    <a:srgbClr val="C00000"/>
                  </a:solidFill>
                </a:rPr>
                <a:t>5</a:t>
              </a:r>
            </a:p>
          </p:txBody>
        </p:sp>
        <p:sp>
          <p:nvSpPr>
            <p:cNvPr id="12" name="TextBox 11"/>
            <p:cNvSpPr txBox="1"/>
            <p:nvPr/>
          </p:nvSpPr>
          <p:spPr>
            <a:xfrm>
              <a:off x="1547664" y="5229200"/>
              <a:ext cx="301686" cy="369332"/>
            </a:xfrm>
            <a:prstGeom prst="rect">
              <a:avLst/>
            </a:prstGeom>
            <a:noFill/>
          </p:spPr>
          <p:txBody>
            <a:bodyPr wrap="none" rtlCol="0">
              <a:spAutoFit/>
            </a:bodyPr>
            <a:lstStyle/>
            <a:p>
              <a:r>
                <a:rPr lang="en-US" b="1" dirty="0">
                  <a:solidFill>
                    <a:srgbClr val="C00000"/>
                  </a:solidFill>
                </a:rPr>
                <a:t>6</a:t>
              </a:r>
            </a:p>
          </p:txBody>
        </p:sp>
      </p:grpSp>
    </p:spTree>
    <p:extLst>
      <p:ext uri="{BB962C8B-B14F-4D97-AF65-F5344CB8AC3E}">
        <p14:creationId xmlns:p14="http://schemas.microsoft.com/office/powerpoint/2010/main" val="1106418446"/>
      </p:ext>
    </p:extLst>
  </p:cSld>
  <p:clrMapOvr>
    <a:masterClrMapping/>
  </p:clrMapOvr>
  <mc:AlternateContent xmlns:mc="http://schemas.openxmlformats.org/markup-compatibility/2006" xmlns:p14="http://schemas.microsoft.com/office/powerpoint/2010/main">
    <mc:Choice Requires="p14">
      <p:transition spd="slow" p14:dur="2000" advTm="62027"/>
    </mc:Choice>
    <mc:Fallback xmlns="">
      <p:transition spd="slow" advTm="6202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84" y="71422"/>
            <a:ext cx="9144000" cy="1143000"/>
          </a:xfrm>
        </p:spPr>
        <p:txBody>
          <a:bodyPr>
            <a:normAutofit/>
          </a:bodyPr>
          <a:lstStyle/>
          <a:p>
            <a:pPr rtl="0"/>
            <a:r>
              <a:rPr lang="en-GB" sz="4000" b="1" dirty="0">
                <a:solidFill>
                  <a:srgbClr val="00B0F0"/>
                </a:solidFill>
              </a:rPr>
              <a:t>A. Preparatory Phase</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922195" y="1196752"/>
            <a:ext cx="6962173" cy="5353372"/>
            <a:chOff x="441927" y="-531440"/>
            <a:chExt cx="7888802" cy="6379120"/>
          </a:xfrm>
        </p:grpSpPr>
        <p:grpSp>
          <p:nvGrpSpPr>
            <p:cNvPr id="16" name="Group 15"/>
            <p:cNvGrpSpPr/>
            <p:nvPr/>
          </p:nvGrpSpPr>
          <p:grpSpPr>
            <a:xfrm>
              <a:off x="441927" y="-531440"/>
              <a:ext cx="7888802" cy="5382938"/>
              <a:chOff x="827584" y="1412776"/>
              <a:chExt cx="7888802" cy="5382938"/>
            </a:xfrm>
          </p:grpSpPr>
          <p:grpSp>
            <p:nvGrpSpPr>
              <p:cNvPr id="31" name="Group 30"/>
              <p:cNvGrpSpPr/>
              <p:nvPr/>
            </p:nvGrpSpPr>
            <p:grpSpPr>
              <a:xfrm>
                <a:off x="827584" y="1412776"/>
                <a:ext cx="7888802" cy="5382938"/>
                <a:chOff x="827584" y="1412776"/>
                <a:chExt cx="7888802" cy="5382938"/>
              </a:xfrm>
            </p:grpSpPr>
            <p:pic>
              <p:nvPicPr>
                <p:cNvPr id="33" name="Picture 32"/>
                <p:cNvPicPr>
                  <a:picLocks noChangeAspect="1"/>
                </p:cNvPicPr>
                <p:nvPr/>
              </p:nvPicPr>
              <p:blipFill rotWithShape="1">
                <a:blip r:embed="rId4">
                  <a:extLst>
                    <a:ext uri="{28A0092B-C50C-407E-A947-70E740481C1C}">
                      <a14:useLocalDpi xmlns:a14="http://schemas.microsoft.com/office/drawing/2010/main" val="0"/>
                    </a:ext>
                  </a:extLst>
                </a:blip>
                <a:srcRect b="50245"/>
                <a:stretch/>
              </p:blipFill>
              <p:spPr>
                <a:xfrm>
                  <a:off x="827584" y="1412776"/>
                  <a:ext cx="7888802" cy="5382938"/>
                </a:xfrm>
                <a:prstGeom prst="rect">
                  <a:avLst/>
                </a:prstGeom>
              </p:spPr>
            </p:pic>
            <p:sp>
              <p:nvSpPr>
                <p:cNvPr id="34" name="Rectangle 33"/>
                <p:cNvSpPr/>
                <p:nvPr/>
              </p:nvSpPr>
              <p:spPr>
                <a:xfrm>
                  <a:off x="7069420" y="3262124"/>
                  <a:ext cx="113728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6887962" y="3246172"/>
                <a:ext cx="1257281" cy="311737"/>
              </a:xfrm>
              <a:prstGeom prst="rect">
                <a:avLst/>
              </a:prstGeom>
              <a:noFill/>
            </p:spPr>
            <p:txBody>
              <a:bodyPr wrap="none" rtlCol="0">
                <a:spAutoFit/>
              </a:bodyPr>
              <a:lstStyle/>
              <a:p>
                <a:r>
                  <a:rPr lang="en-US" sz="1050" dirty="0">
                    <a:solidFill>
                      <a:srgbClr val="00B0F0"/>
                    </a:solidFill>
                  </a:rPr>
                  <a:t>Phosphoglucose</a:t>
                </a:r>
                <a:endParaRPr lang="en-US" sz="1600" dirty="0">
                  <a:solidFill>
                    <a:srgbClr val="00B0F0"/>
                  </a:solidFill>
                </a:endParaRPr>
              </a:p>
            </p:txBody>
          </p:sp>
        </p:grpSp>
        <p:grpSp>
          <p:nvGrpSpPr>
            <p:cNvPr id="27" name="Group 26"/>
            <p:cNvGrpSpPr/>
            <p:nvPr/>
          </p:nvGrpSpPr>
          <p:grpSpPr>
            <a:xfrm>
              <a:off x="873616" y="4843884"/>
              <a:ext cx="4816603" cy="1003796"/>
              <a:chOff x="1767658" y="1085306"/>
              <a:chExt cx="2411417" cy="585538"/>
            </a:xfrm>
          </p:grpSpPr>
          <p:pic>
            <p:nvPicPr>
              <p:cNvPr id="29" name="Picture 28"/>
              <p:cNvPicPr>
                <a:picLocks noChangeAspect="1"/>
              </p:cNvPicPr>
              <p:nvPr/>
            </p:nvPicPr>
            <p:blipFill rotWithShape="1">
              <a:blip r:embed="rId4">
                <a:extLst>
                  <a:ext uri="{28A0092B-C50C-407E-A947-70E740481C1C}">
                    <a14:useLocalDpi xmlns:a14="http://schemas.microsoft.com/office/drawing/2010/main" val="0"/>
                  </a:ext>
                </a:extLst>
              </a:blip>
              <a:srcRect l="5451" t="49654" r="56392" b="42996"/>
              <a:stretch/>
            </p:blipFill>
            <p:spPr>
              <a:xfrm>
                <a:off x="1767658" y="1085306"/>
                <a:ext cx="1512169" cy="399478"/>
              </a:xfrm>
              <a:prstGeom prst="rect">
                <a:avLst/>
              </a:prstGeom>
            </p:spPr>
          </p:pic>
          <p:pic>
            <p:nvPicPr>
              <p:cNvPr id="30" name="Picture 29"/>
              <p:cNvPicPr>
                <a:picLocks noChangeAspect="1"/>
              </p:cNvPicPr>
              <p:nvPr/>
            </p:nvPicPr>
            <p:blipFill rotWithShape="1">
              <a:blip r:embed="rId4">
                <a:extLst>
                  <a:ext uri="{28A0092B-C50C-407E-A947-70E740481C1C}">
                    <a14:useLocalDpi xmlns:a14="http://schemas.microsoft.com/office/drawing/2010/main" val="0"/>
                  </a:ext>
                </a:extLst>
              </a:blip>
              <a:srcRect l="41523" t="49654" r="33038" b="39572"/>
              <a:stretch/>
            </p:blipFill>
            <p:spPr>
              <a:xfrm>
                <a:off x="3170963" y="1085306"/>
                <a:ext cx="1008112" cy="585538"/>
              </a:xfrm>
              <a:prstGeom prst="rect">
                <a:avLst/>
              </a:prstGeom>
            </p:spPr>
          </p:pic>
        </p:grpSp>
        <p:pic>
          <p:nvPicPr>
            <p:cNvPr id="28" name="Picture 27"/>
            <p:cNvPicPr>
              <a:picLocks noChangeAspect="1"/>
            </p:cNvPicPr>
            <p:nvPr/>
          </p:nvPicPr>
          <p:blipFill rotWithShape="1">
            <a:blip r:embed="rId4">
              <a:extLst>
                <a:ext uri="{28A0092B-C50C-407E-A947-70E740481C1C}">
                  <a14:useLocalDpi xmlns:a14="http://schemas.microsoft.com/office/drawing/2010/main" val="0"/>
                </a:ext>
              </a:extLst>
            </a:blip>
            <a:srcRect l="42554" t="49484" b="49677"/>
            <a:stretch/>
          </p:blipFill>
          <p:spPr>
            <a:xfrm>
              <a:off x="5690220" y="4838185"/>
              <a:ext cx="2598530" cy="52184"/>
            </a:xfrm>
            <a:prstGeom prst="rect">
              <a:avLst/>
            </a:prstGeom>
          </p:spPr>
        </p:pic>
      </p:grpSp>
      <p:grpSp>
        <p:nvGrpSpPr>
          <p:cNvPr id="35" name="Group 34"/>
          <p:cNvGrpSpPr/>
          <p:nvPr/>
        </p:nvGrpSpPr>
        <p:grpSpPr>
          <a:xfrm>
            <a:off x="7236296" y="2420888"/>
            <a:ext cx="1800200" cy="276999"/>
            <a:chOff x="7236296" y="2420888"/>
            <a:chExt cx="1800200" cy="276999"/>
          </a:xfrm>
        </p:grpSpPr>
        <p:cxnSp>
          <p:nvCxnSpPr>
            <p:cNvPr id="36" name="Straight Arrow Connector 35"/>
            <p:cNvCxnSpPr/>
            <p:nvPr/>
          </p:nvCxnSpPr>
          <p:spPr>
            <a:xfrm>
              <a:off x="7236296" y="2564904"/>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793014" y="2420888"/>
              <a:ext cx="1243482" cy="276999"/>
            </a:xfrm>
            <a:prstGeom prst="rect">
              <a:avLst/>
            </a:prstGeom>
            <a:noFill/>
          </p:spPr>
          <p:txBody>
            <a:bodyPr wrap="none" rtlCol="0">
              <a:spAutoFit/>
            </a:bodyPr>
            <a:lstStyle/>
            <a:p>
              <a:r>
                <a:rPr lang="en-US" sz="1200" b="1" dirty="0">
                  <a:solidFill>
                    <a:srgbClr val="C00000"/>
                  </a:solidFill>
                </a:rPr>
                <a:t>phosphorylation</a:t>
              </a:r>
              <a:endParaRPr lang="en-US" b="1" dirty="0">
                <a:solidFill>
                  <a:srgbClr val="C00000"/>
                </a:solidFill>
              </a:endParaRPr>
            </a:p>
          </p:txBody>
        </p:sp>
      </p:grpSp>
      <p:grpSp>
        <p:nvGrpSpPr>
          <p:cNvPr id="38" name="Group 37"/>
          <p:cNvGrpSpPr/>
          <p:nvPr/>
        </p:nvGrpSpPr>
        <p:grpSpPr>
          <a:xfrm>
            <a:off x="7287096" y="3140968"/>
            <a:ext cx="1768746" cy="276999"/>
            <a:chOff x="7287096" y="3140968"/>
            <a:chExt cx="1768746" cy="276999"/>
          </a:xfrm>
        </p:grpSpPr>
        <p:cxnSp>
          <p:nvCxnSpPr>
            <p:cNvPr id="39" name="Straight Arrow Connector 38"/>
            <p:cNvCxnSpPr/>
            <p:nvPr/>
          </p:nvCxnSpPr>
          <p:spPr>
            <a:xfrm>
              <a:off x="7287096" y="3301876"/>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812360" y="3140968"/>
              <a:ext cx="1243482" cy="276999"/>
            </a:xfrm>
            <a:prstGeom prst="rect">
              <a:avLst/>
            </a:prstGeom>
            <a:noFill/>
          </p:spPr>
          <p:txBody>
            <a:bodyPr wrap="none" rtlCol="0">
              <a:spAutoFit/>
            </a:bodyPr>
            <a:lstStyle/>
            <a:p>
              <a:r>
                <a:rPr lang="en-US" sz="1200" b="1" dirty="0">
                  <a:solidFill>
                    <a:srgbClr val="C00000"/>
                  </a:solidFill>
                </a:rPr>
                <a:t>phosphorylation</a:t>
              </a:r>
              <a:endParaRPr lang="en-US" b="1" dirty="0">
                <a:solidFill>
                  <a:srgbClr val="C00000"/>
                </a:solidFill>
              </a:endParaRPr>
            </a:p>
          </p:txBody>
        </p:sp>
      </p:grpSp>
      <p:grpSp>
        <p:nvGrpSpPr>
          <p:cNvPr id="41" name="Group 40"/>
          <p:cNvGrpSpPr/>
          <p:nvPr/>
        </p:nvGrpSpPr>
        <p:grpSpPr>
          <a:xfrm>
            <a:off x="7312496" y="2759720"/>
            <a:ext cx="1553294" cy="276999"/>
            <a:chOff x="7312496" y="2759720"/>
            <a:chExt cx="1553294" cy="276999"/>
          </a:xfrm>
        </p:grpSpPr>
        <p:cxnSp>
          <p:nvCxnSpPr>
            <p:cNvPr id="42" name="Straight Arrow Connector 41"/>
            <p:cNvCxnSpPr/>
            <p:nvPr/>
          </p:nvCxnSpPr>
          <p:spPr>
            <a:xfrm>
              <a:off x="7312496" y="2924944"/>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812360" y="2759720"/>
              <a:ext cx="1053430" cy="276999"/>
            </a:xfrm>
            <a:prstGeom prst="rect">
              <a:avLst/>
            </a:prstGeom>
            <a:noFill/>
          </p:spPr>
          <p:txBody>
            <a:bodyPr wrap="none" rtlCol="0">
              <a:spAutoFit/>
            </a:bodyPr>
            <a:lstStyle/>
            <a:p>
              <a:r>
                <a:rPr lang="en-US" sz="1200" b="1" dirty="0">
                  <a:solidFill>
                    <a:srgbClr val="0000FF"/>
                  </a:solidFill>
                </a:rPr>
                <a:t>isomerization</a:t>
              </a:r>
              <a:endParaRPr lang="en-US" b="1" dirty="0">
                <a:solidFill>
                  <a:srgbClr val="0000FF"/>
                </a:solidFill>
              </a:endParaRPr>
            </a:p>
          </p:txBody>
        </p:sp>
      </p:grpSp>
      <p:grpSp>
        <p:nvGrpSpPr>
          <p:cNvPr id="44" name="Group 43"/>
          <p:cNvGrpSpPr/>
          <p:nvPr/>
        </p:nvGrpSpPr>
        <p:grpSpPr>
          <a:xfrm>
            <a:off x="7164288" y="3944089"/>
            <a:ext cx="1701502" cy="276999"/>
            <a:chOff x="7164288" y="3944089"/>
            <a:chExt cx="1701502" cy="276999"/>
          </a:xfrm>
        </p:grpSpPr>
        <p:cxnSp>
          <p:nvCxnSpPr>
            <p:cNvPr id="45" name="Straight Arrow Connector 44"/>
            <p:cNvCxnSpPr/>
            <p:nvPr/>
          </p:nvCxnSpPr>
          <p:spPr>
            <a:xfrm>
              <a:off x="7164288" y="4077072"/>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812360" y="3944089"/>
              <a:ext cx="1053430" cy="276999"/>
            </a:xfrm>
            <a:prstGeom prst="rect">
              <a:avLst/>
            </a:prstGeom>
            <a:noFill/>
          </p:spPr>
          <p:txBody>
            <a:bodyPr wrap="none" rtlCol="0">
              <a:spAutoFit/>
            </a:bodyPr>
            <a:lstStyle/>
            <a:p>
              <a:r>
                <a:rPr lang="en-US" sz="1200" b="1" dirty="0">
                  <a:solidFill>
                    <a:srgbClr val="0000FF"/>
                  </a:solidFill>
                </a:rPr>
                <a:t>isomerization</a:t>
              </a:r>
              <a:endParaRPr lang="en-US" b="1" dirty="0">
                <a:solidFill>
                  <a:srgbClr val="0000FF"/>
                </a:solidFill>
              </a:endParaRPr>
            </a:p>
          </p:txBody>
        </p:sp>
      </p:grpSp>
      <p:grpSp>
        <p:nvGrpSpPr>
          <p:cNvPr id="47" name="Group 46"/>
          <p:cNvGrpSpPr/>
          <p:nvPr/>
        </p:nvGrpSpPr>
        <p:grpSpPr>
          <a:xfrm>
            <a:off x="7121996" y="3551808"/>
            <a:ext cx="1422167" cy="276999"/>
            <a:chOff x="7121996" y="3551808"/>
            <a:chExt cx="1422167" cy="276999"/>
          </a:xfrm>
        </p:grpSpPr>
        <p:cxnSp>
          <p:nvCxnSpPr>
            <p:cNvPr id="48" name="Straight Arrow Connector 47"/>
            <p:cNvCxnSpPr/>
            <p:nvPr/>
          </p:nvCxnSpPr>
          <p:spPr>
            <a:xfrm>
              <a:off x="7121996" y="3691632"/>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812360" y="3551808"/>
              <a:ext cx="731803" cy="276999"/>
            </a:xfrm>
            <a:prstGeom prst="rect">
              <a:avLst/>
            </a:prstGeom>
            <a:noFill/>
          </p:spPr>
          <p:txBody>
            <a:bodyPr wrap="none" rtlCol="0">
              <a:spAutoFit/>
            </a:bodyPr>
            <a:lstStyle/>
            <a:p>
              <a:r>
                <a:rPr lang="en-US" sz="1200" b="1" dirty="0"/>
                <a:t>cleavage</a:t>
              </a:r>
              <a:endParaRPr lang="en-US" b="1" dirty="0"/>
            </a:p>
          </p:txBody>
        </p:sp>
      </p:grpSp>
    </p:spTree>
    <p:custDataLst>
      <p:tags r:id="rId1"/>
    </p:custDataLst>
    <p:extLst>
      <p:ext uri="{BB962C8B-B14F-4D97-AF65-F5344CB8AC3E}">
        <p14:creationId xmlns:p14="http://schemas.microsoft.com/office/powerpoint/2010/main" val="1125670350"/>
      </p:ext>
    </p:extLst>
  </p:cSld>
  <p:clrMapOvr>
    <a:masterClrMapping/>
  </p:clrMapOvr>
  <mc:AlternateContent xmlns:mc="http://schemas.openxmlformats.org/markup-compatibility/2006" xmlns:p14="http://schemas.microsoft.com/office/powerpoint/2010/main">
    <mc:Choice Requires="p14">
      <p:transition spd="slow" p14:dur="2000" advTm="125276"/>
    </mc:Choice>
    <mc:Fallback xmlns="">
      <p:transition spd="slow" advTm="1252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b="1" dirty="0">
                <a:solidFill>
                  <a:srgbClr val="00B0F0"/>
                </a:solidFill>
              </a:rPr>
              <a:t>A. Preparatory Phase</a:t>
            </a:r>
            <a:endParaRPr lang="ar-JO" sz="4000" b="1" dirty="0">
              <a:solidFill>
                <a:srgbClr val="C00000"/>
              </a:solidFill>
            </a:endParaRPr>
          </a:p>
        </p:txBody>
      </p:sp>
      <p:sp>
        <p:nvSpPr>
          <p:cNvPr id="3" name="عنصر نائب للمحتوى 2"/>
          <p:cNvSpPr>
            <a:spLocks noGrp="1"/>
          </p:cNvSpPr>
          <p:nvPr>
            <p:ph idx="1"/>
          </p:nvPr>
        </p:nvSpPr>
        <p:spPr>
          <a:xfrm>
            <a:off x="394208" y="1124744"/>
            <a:ext cx="8678386" cy="1944216"/>
          </a:xfrm>
        </p:spPr>
        <p:txBody>
          <a:bodyPr>
            <a:normAutofit/>
          </a:bodyPr>
          <a:lstStyle/>
          <a:p>
            <a:pPr algn="l" rtl="0"/>
            <a:r>
              <a:rPr lang="en-US" sz="2800" b="1" dirty="0">
                <a:solidFill>
                  <a:srgbClr val="C00000"/>
                </a:solidFill>
                <a:latin typeface="Arial" charset="0"/>
                <a:ea typeface="Arial" charset="0"/>
                <a:cs typeface="Arial" charset="0"/>
              </a:rPr>
              <a:t>Step 5:</a:t>
            </a:r>
            <a:r>
              <a:rPr lang="en-US" sz="2800" dirty="0">
                <a:latin typeface="Arial" charset="0"/>
                <a:ea typeface="Arial" charset="0"/>
                <a:cs typeface="Arial" charset="0"/>
              </a:rPr>
              <a:t> </a:t>
            </a:r>
            <a:r>
              <a:rPr lang="en-US" sz="2600" dirty="0">
                <a:latin typeface="Arial" charset="0"/>
                <a:ea typeface="Arial" charset="0"/>
                <a:cs typeface="Arial" charset="0"/>
              </a:rPr>
              <a:t>Isomerization of DHAP by triose phosphate isomerase (TPI) to GADP to proceed further in glycolysis as GADP is the substrate for the next reaction. This reaction is reversible</a:t>
            </a:r>
          </a:p>
          <a:p>
            <a:pPr marL="0" indent="0" algn="l" rtl="0">
              <a:buNone/>
            </a:pPr>
            <a:endParaRPr lang="en-US" sz="700" dirty="0">
              <a:latin typeface="Arial" charset="0"/>
              <a:ea typeface="Arial" charset="0"/>
              <a:cs typeface="Arial" charset="0"/>
            </a:endParaRPr>
          </a:p>
          <a:p>
            <a:pPr marL="0" indent="0" algn="l" rtl="0">
              <a:buNone/>
            </a:pPr>
            <a:endParaRPr lang="en-US" sz="10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65496" y="-2738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0881"/>
          <a:stretch/>
        </p:blipFill>
        <p:spPr>
          <a:xfrm>
            <a:off x="1979712" y="3212976"/>
            <a:ext cx="5535496" cy="2129133"/>
          </a:xfrm>
          <a:prstGeom prst="rect">
            <a:avLst/>
          </a:prstGeom>
        </p:spPr>
      </p:pic>
    </p:spTree>
    <p:extLst>
      <p:ext uri="{BB962C8B-B14F-4D97-AF65-F5344CB8AC3E}">
        <p14:creationId xmlns:p14="http://schemas.microsoft.com/office/powerpoint/2010/main" val="1179339467"/>
      </p:ext>
    </p:extLst>
  </p:cSld>
  <p:clrMapOvr>
    <a:masterClrMapping/>
  </p:clrMapOvr>
  <mc:AlternateContent xmlns:mc="http://schemas.openxmlformats.org/markup-compatibility/2006" xmlns:p14="http://schemas.microsoft.com/office/powerpoint/2010/main">
    <mc:Choice Requires="p14">
      <p:transition spd="slow" p14:dur="2000" advTm="5633"/>
    </mc:Choice>
    <mc:Fallback xmlns="">
      <p:transition spd="slow" advTm="56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normAutofit/>
          </a:bodyPr>
          <a:lstStyle/>
          <a:p>
            <a:r>
              <a:rPr lang="en-GB" sz="4000" b="1" dirty="0">
                <a:solidFill>
                  <a:srgbClr val="E939EA"/>
                </a:solidFill>
              </a:rPr>
              <a:t>B. </a:t>
            </a:r>
            <a:r>
              <a:rPr lang="en-US" sz="4000" b="1" dirty="0">
                <a:solidFill>
                  <a:srgbClr val="E939EA"/>
                </a:solidFill>
                <a:latin typeface="Arial" charset="0"/>
                <a:ea typeface="Arial" charset="0"/>
                <a:cs typeface="Arial" charset="0"/>
              </a:rPr>
              <a:t>Pay Off Phase</a:t>
            </a:r>
            <a:endParaRPr lang="ar-JO" sz="4000" b="1" dirty="0">
              <a:solidFill>
                <a:srgbClr val="00B0F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20" name="TextBox 19"/>
          <p:cNvSpPr txBox="1"/>
          <p:nvPr/>
        </p:nvSpPr>
        <p:spPr>
          <a:xfrm>
            <a:off x="6827108" y="-1096471"/>
            <a:ext cx="1201355" cy="276999"/>
          </a:xfrm>
          <a:prstGeom prst="rect">
            <a:avLst/>
          </a:prstGeom>
          <a:noFill/>
        </p:spPr>
        <p:txBody>
          <a:bodyPr wrap="none" rtlCol="0">
            <a:spAutoFit/>
          </a:bodyPr>
          <a:lstStyle/>
          <a:p>
            <a:r>
              <a:rPr lang="en-US" sz="1200" dirty="0">
                <a:solidFill>
                  <a:srgbClr val="00B0F0"/>
                </a:solidFill>
              </a:rPr>
              <a:t>Phosphoglucose</a:t>
            </a:r>
            <a:endParaRPr lang="en-US" sz="1600" dirty="0">
              <a:solidFill>
                <a:srgbClr val="00B0F0"/>
              </a:solidFill>
            </a:endParaRPr>
          </a:p>
        </p:txBody>
      </p:sp>
      <p:grpSp>
        <p:nvGrpSpPr>
          <p:cNvPr id="3" name="Group 2"/>
          <p:cNvGrpSpPr/>
          <p:nvPr/>
        </p:nvGrpSpPr>
        <p:grpSpPr>
          <a:xfrm>
            <a:off x="683568" y="1121420"/>
            <a:ext cx="7239252" cy="5691956"/>
            <a:chOff x="683568" y="1121420"/>
            <a:chExt cx="7239252" cy="5691956"/>
          </a:xfrm>
        </p:grpSpPr>
        <p:grpSp>
          <p:nvGrpSpPr>
            <p:cNvPr id="8" name="Group 7"/>
            <p:cNvGrpSpPr/>
            <p:nvPr/>
          </p:nvGrpSpPr>
          <p:grpSpPr>
            <a:xfrm>
              <a:off x="683568" y="1121420"/>
              <a:ext cx="7239252" cy="5691956"/>
              <a:chOff x="749048" y="955328"/>
              <a:chExt cx="7901858" cy="6578128"/>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49654"/>
              <a:stretch/>
            </p:blipFill>
            <p:spPr>
              <a:xfrm>
                <a:off x="755576" y="2086497"/>
                <a:ext cx="7888802" cy="5446959"/>
              </a:xfrm>
              <a:prstGeom prst="rect">
                <a:avLst/>
              </a:prstGeom>
              <a:ln>
                <a:solidFill>
                  <a:srgbClr val="FF0000"/>
                </a:solidFill>
              </a:ln>
            </p:spPr>
          </p:pic>
          <p:grpSp>
            <p:nvGrpSpPr>
              <p:cNvPr id="15" name="Group 14"/>
              <p:cNvGrpSpPr/>
              <p:nvPr/>
            </p:nvGrpSpPr>
            <p:grpSpPr>
              <a:xfrm>
                <a:off x="749048" y="955328"/>
                <a:ext cx="7901858" cy="1152128"/>
                <a:chOff x="1141876" y="3090622"/>
                <a:chExt cx="7901858" cy="1152128"/>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40902" r="57346" b="50245"/>
                <a:stretch/>
              </p:blipFill>
              <p:spPr>
                <a:xfrm>
                  <a:off x="1141876" y="3284985"/>
                  <a:ext cx="3364885" cy="957765"/>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42236" t="39106" b="50245"/>
                <a:stretch/>
              </p:blipFill>
              <p:spPr>
                <a:xfrm>
                  <a:off x="4486792" y="3090622"/>
                  <a:ext cx="4556942" cy="1152128"/>
                </a:xfrm>
                <a:prstGeom prst="rect">
                  <a:avLst/>
                </a:prstGeom>
              </p:spPr>
            </p:pic>
          </p:grpSp>
        </p:gr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0375" t="74827" r="78326" b="19494"/>
            <a:stretch/>
          </p:blipFill>
          <p:spPr>
            <a:xfrm flipH="1">
              <a:off x="2133633" y="3695948"/>
              <a:ext cx="96011" cy="576064"/>
            </a:xfrm>
            <a:prstGeom prst="rect">
              <a:avLst/>
            </a:prstGeom>
          </p:spPr>
        </p:pic>
      </p:grpSp>
      <p:grpSp>
        <p:nvGrpSpPr>
          <p:cNvPr id="13" name="Group 12"/>
          <p:cNvGrpSpPr/>
          <p:nvPr/>
        </p:nvGrpSpPr>
        <p:grpSpPr>
          <a:xfrm>
            <a:off x="7504982" y="3403593"/>
            <a:ext cx="1694876" cy="461664"/>
            <a:chOff x="7236296" y="2420888"/>
            <a:chExt cx="1694876" cy="246673"/>
          </a:xfrm>
        </p:grpSpPr>
        <p:cxnSp>
          <p:nvCxnSpPr>
            <p:cNvPr id="14" name="Straight Arrow Connector 13"/>
            <p:cNvCxnSpPr/>
            <p:nvPr/>
          </p:nvCxnSpPr>
          <p:spPr>
            <a:xfrm>
              <a:off x="7236296" y="2564904"/>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87690" y="2420888"/>
              <a:ext cx="1243482" cy="246673"/>
            </a:xfrm>
            <a:prstGeom prst="rect">
              <a:avLst/>
            </a:prstGeom>
            <a:noFill/>
          </p:spPr>
          <p:txBody>
            <a:bodyPr wrap="none" rtlCol="0">
              <a:spAutoFit/>
            </a:bodyPr>
            <a:lstStyle/>
            <a:p>
              <a:pPr algn="ctr"/>
              <a:r>
                <a:rPr lang="en-US" sz="1200" b="1" dirty="0"/>
                <a:t>Oxidative </a:t>
              </a:r>
            </a:p>
            <a:p>
              <a:r>
                <a:rPr lang="en-US" sz="1200" b="1" dirty="0"/>
                <a:t>phosphorylation</a:t>
              </a:r>
              <a:endParaRPr lang="en-US" b="1" dirty="0"/>
            </a:p>
          </p:txBody>
        </p:sp>
      </p:grpSp>
      <p:grpSp>
        <p:nvGrpSpPr>
          <p:cNvPr id="19" name="Group 18"/>
          <p:cNvGrpSpPr/>
          <p:nvPr/>
        </p:nvGrpSpPr>
        <p:grpSpPr>
          <a:xfrm>
            <a:off x="7399362" y="4637102"/>
            <a:ext cx="1644416" cy="276999"/>
            <a:chOff x="7187826" y="3185909"/>
            <a:chExt cx="1644416" cy="276999"/>
          </a:xfrm>
        </p:grpSpPr>
        <p:cxnSp>
          <p:nvCxnSpPr>
            <p:cNvPr id="21" name="Straight Arrow Connector 20"/>
            <p:cNvCxnSpPr/>
            <p:nvPr/>
          </p:nvCxnSpPr>
          <p:spPr>
            <a:xfrm>
              <a:off x="7187826" y="3301876"/>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778813" y="3185909"/>
              <a:ext cx="1053429" cy="276999"/>
            </a:xfrm>
            <a:prstGeom prst="rect">
              <a:avLst/>
            </a:prstGeom>
            <a:noFill/>
          </p:spPr>
          <p:txBody>
            <a:bodyPr wrap="none" rtlCol="0">
              <a:spAutoFit/>
            </a:bodyPr>
            <a:lstStyle/>
            <a:p>
              <a:r>
                <a:rPr lang="en-US" sz="1200" b="1" dirty="0"/>
                <a:t>isomerization</a:t>
              </a:r>
            </a:p>
          </p:txBody>
        </p:sp>
      </p:grpSp>
      <p:grpSp>
        <p:nvGrpSpPr>
          <p:cNvPr id="23" name="Group 22"/>
          <p:cNvGrpSpPr/>
          <p:nvPr/>
        </p:nvGrpSpPr>
        <p:grpSpPr>
          <a:xfrm>
            <a:off x="7418412" y="4047455"/>
            <a:ext cx="1791816" cy="461665"/>
            <a:chOff x="7149726" y="2727970"/>
            <a:chExt cx="1791816" cy="461665"/>
          </a:xfrm>
        </p:grpSpPr>
        <p:cxnSp>
          <p:nvCxnSpPr>
            <p:cNvPr id="24" name="Straight Arrow Connector 23"/>
            <p:cNvCxnSpPr/>
            <p:nvPr/>
          </p:nvCxnSpPr>
          <p:spPr>
            <a:xfrm>
              <a:off x="7149726" y="2924944"/>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662794" y="2727970"/>
              <a:ext cx="1278748" cy="461665"/>
            </a:xfrm>
            <a:prstGeom prst="rect">
              <a:avLst/>
            </a:prstGeom>
            <a:noFill/>
          </p:spPr>
          <p:txBody>
            <a:bodyPr wrap="none" rtlCol="0">
              <a:spAutoFit/>
            </a:bodyPr>
            <a:lstStyle/>
            <a:p>
              <a:pPr algn="ctr"/>
              <a:r>
                <a:rPr lang="en-US" sz="1200" b="1" dirty="0">
                  <a:solidFill>
                    <a:srgbClr val="0000FF"/>
                  </a:solidFill>
                </a:rPr>
                <a:t>Substrate-level</a:t>
              </a:r>
            </a:p>
            <a:p>
              <a:pPr algn="ctr"/>
              <a:r>
                <a:rPr lang="en-US" sz="1200" b="1" dirty="0">
                  <a:solidFill>
                    <a:srgbClr val="0000FF"/>
                  </a:solidFill>
                </a:rPr>
                <a:t>Phosphorylation </a:t>
              </a:r>
              <a:endParaRPr lang="en-US" b="1" dirty="0">
                <a:solidFill>
                  <a:srgbClr val="0000FF"/>
                </a:solidFill>
              </a:endParaRPr>
            </a:p>
          </p:txBody>
        </p:sp>
      </p:grpSp>
      <p:grpSp>
        <p:nvGrpSpPr>
          <p:cNvPr id="26" name="Group 25"/>
          <p:cNvGrpSpPr/>
          <p:nvPr/>
        </p:nvGrpSpPr>
        <p:grpSpPr>
          <a:xfrm>
            <a:off x="7432974" y="5487615"/>
            <a:ext cx="1728540" cy="461665"/>
            <a:chOff x="7164288" y="3687415"/>
            <a:chExt cx="1728540" cy="461665"/>
          </a:xfrm>
        </p:grpSpPr>
        <p:cxnSp>
          <p:nvCxnSpPr>
            <p:cNvPr id="27" name="Straight Arrow Connector 26"/>
            <p:cNvCxnSpPr/>
            <p:nvPr/>
          </p:nvCxnSpPr>
          <p:spPr>
            <a:xfrm>
              <a:off x="7164288" y="3861048"/>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15682" y="3687415"/>
              <a:ext cx="1277146" cy="461665"/>
            </a:xfrm>
            <a:prstGeom prst="rect">
              <a:avLst/>
            </a:prstGeom>
            <a:noFill/>
          </p:spPr>
          <p:txBody>
            <a:bodyPr wrap="none" rtlCol="0">
              <a:spAutoFit/>
            </a:bodyPr>
            <a:lstStyle/>
            <a:p>
              <a:pPr algn="ctr"/>
              <a:r>
                <a:rPr lang="en-US" sz="1200" b="1" dirty="0">
                  <a:solidFill>
                    <a:srgbClr val="0000FF"/>
                  </a:solidFill>
                </a:rPr>
                <a:t>Substrate-level</a:t>
              </a:r>
            </a:p>
            <a:p>
              <a:pPr algn="ctr"/>
              <a:r>
                <a:rPr lang="en-US" sz="1200" b="1" dirty="0">
                  <a:solidFill>
                    <a:srgbClr val="0000FF"/>
                  </a:solidFill>
                </a:rPr>
                <a:t>Phosphorylation </a:t>
              </a:r>
            </a:p>
          </p:txBody>
        </p:sp>
      </p:grpSp>
      <p:grpSp>
        <p:nvGrpSpPr>
          <p:cNvPr id="29" name="Group 28"/>
          <p:cNvGrpSpPr/>
          <p:nvPr/>
        </p:nvGrpSpPr>
        <p:grpSpPr>
          <a:xfrm>
            <a:off x="7390682" y="5157192"/>
            <a:ext cx="1573806" cy="276999"/>
            <a:chOff x="7121996" y="3551808"/>
            <a:chExt cx="1573806" cy="276999"/>
          </a:xfrm>
        </p:grpSpPr>
        <p:cxnSp>
          <p:nvCxnSpPr>
            <p:cNvPr id="30" name="Straight Arrow Connector 29"/>
            <p:cNvCxnSpPr/>
            <p:nvPr/>
          </p:nvCxnSpPr>
          <p:spPr>
            <a:xfrm>
              <a:off x="7121996" y="3691632"/>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683409" y="3551808"/>
              <a:ext cx="1012393" cy="276999"/>
            </a:xfrm>
            <a:prstGeom prst="rect">
              <a:avLst/>
            </a:prstGeom>
            <a:noFill/>
          </p:spPr>
          <p:txBody>
            <a:bodyPr wrap="none" rtlCol="0">
              <a:spAutoFit/>
            </a:bodyPr>
            <a:lstStyle/>
            <a:p>
              <a:r>
                <a:rPr lang="en-US" sz="1200" b="1" dirty="0"/>
                <a:t>Dehydration</a:t>
              </a:r>
              <a:r>
                <a:rPr lang="en-US" sz="1200" b="1" dirty="0">
                  <a:solidFill>
                    <a:srgbClr val="7030A0"/>
                  </a:solidFill>
                </a:rPr>
                <a:t> </a:t>
              </a:r>
              <a:endParaRPr lang="en-US" b="1" dirty="0">
                <a:solidFill>
                  <a:srgbClr val="7030A0"/>
                </a:solidFill>
              </a:endParaRPr>
            </a:p>
          </p:txBody>
        </p:sp>
      </p:grpSp>
    </p:spTree>
    <p:custDataLst>
      <p:tags r:id="rId1"/>
    </p:custDataLst>
    <p:extLst>
      <p:ext uri="{BB962C8B-B14F-4D97-AF65-F5344CB8AC3E}">
        <p14:creationId xmlns:p14="http://schemas.microsoft.com/office/powerpoint/2010/main" val="589130772"/>
      </p:ext>
    </p:extLst>
  </p:cSld>
  <p:clrMapOvr>
    <a:masterClrMapping/>
  </p:clrMapOvr>
  <mc:AlternateContent xmlns:mc="http://schemas.openxmlformats.org/markup-compatibility/2006" xmlns:p14="http://schemas.microsoft.com/office/powerpoint/2010/main">
    <mc:Choice Requires="p14">
      <p:transition spd="slow" p14:dur="2000" advTm="210312"/>
    </mc:Choice>
    <mc:Fallback xmlns="">
      <p:transition spd="slow" advTm="2103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29"/>
                                        </p:tgtEl>
                                      </p:cBhvr>
                                    </p:animEffect>
                                    <p:set>
                                      <p:cBhvr>
                                        <p:cTn id="10" dur="1" fill="hold">
                                          <p:stCondLst>
                                            <p:cond delay="499"/>
                                          </p:stCondLst>
                                        </p:cTn>
                                        <p:tgtEl>
                                          <p:spTgt spid="29"/>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b="1" dirty="0">
                <a:solidFill>
                  <a:srgbClr val="E939EA"/>
                </a:solidFill>
              </a:rPr>
              <a:t>B. </a:t>
            </a:r>
            <a:r>
              <a:rPr lang="en-US" sz="4000" b="1" dirty="0">
                <a:solidFill>
                  <a:srgbClr val="E939EA"/>
                </a:solidFill>
                <a:latin typeface="Arial" charset="0"/>
                <a:ea typeface="Arial" charset="0"/>
                <a:cs typeface="Arial" charset="0"/>
              </a:rPr>
              <a:t>Pay Off Phase</a:t>
            </a:r>
            <a:endParaRPr lang="ar-JO" sz="4000" b="1" dirty="0">
              <a:solidFill>
                <a:srgbClr val="C00000"/>
              </a:solidFill>
            </a:endParaRPr>
          </a:p>
        </p:txBody>
      </p:sp>
      <p:sp>
        <p:nvSpPr>
          <p:cNvPr id="3" name="عنصر نائب للمحتوى 2"/>
          <p:cNvSpPr>
            <a:spLocks noGrp="1"/>
          </p:cNvSpPr>
          <p:nvPr>
            <p:ph idx="1"/>
          </p:nvPr>
        </p:nvSpPr>
        <p:spPr>
          <a:xfrm>
            <a:off x="394208" y="1124744"/>
            <a:ext cx="8678386" cy="5733256"/>
          </a:xfrm>
        </p:spPr>
        <p:txBody>
          <a:bodyPr>
            <a:normAutofit/>
          </a:bodyPr>
          <a:lstStyle/>
          <a:p>
            <a:pPr algn="l" rtl="0"/>
            <a:r>
              <a:rPr lang="en-US" sz="2400" b="1" dirty="0">
                <a:solidFill>
                  <a:srgbClr val="C00000"/>
                </a:solidFill>
                <a:latin typeface="Arial" charset="0"/>
                <a:ea typeface="Arial" charset="0"/>
                <a:cs typeface="Arial" charset="0"/>
              </a:rPr>
              <a:t>Step 6</a:t>
            </a:r>
            <a:r>
              <a:rPr lang="en-US" sz="2400" dirty="0">
                <a:solidFill>
                  <a:srgbClr val="C00000"/>
                </a:solidFill>
                <a:latin typeface="Arial" charset="0"/>
                <a:ea typeface="Arial" charset="0"/>
                <a:cs typeface="Arial" charset="0"/>
              </a:rPr>
              <a:t>: </a:t>
            </a:r>
            <a:r>
              <a:rPr lang="en-US" sz="2400" dirty="0">
                <a:latin typeface="Arial" charset="0"/>
                <a:ea typeface="Arial" charset="0"/>
                <a:cs typeface="Arial" charset="0"/>
              </a:rPr>
              <a:t>GADP</a:t>
            </a:r>
            <a:r>
              <a:rPr lang="en-US" sz="2400" dirty="0">
                <a:solidFill>
                  <a:srgbClr val="C00000"/>
                </a:solidFill>
                <a:latin typeface="Arial" charset="0"/>
                <a:ea typeface="Arial" charset="0"/>
                <a:cs typeface="Arial" charset="0"/>
              </a:rPr>
              <a:t> </a:t>
            </a:r>
            <a:r>
              <a:rPr lang="en-US" sz="2400" dirty="0">
                <a:latin typeface="Arial" charset="0"/>
                <a:ea typeface="Arial" charset="0"/>
                <a:cs typeface="Arial" charset="0"/>
              </a:rPr>
              <a:t>dehydrogenase enzyme catalyzes the oxidative phosphorylation of GADP (electron donor) into super-high-energy compound </a:t>
            </a:r>
            <a:r>
              <a:rPr lang="en-US" sz="2400" b="1" dirty="0">
                <a:latin typeface="Arial" charset="0"/>
                <a:ea typeface="Arial" charset="0"/>
                <a:cs typeface="Arial" charset="0"/>
              </a:rPr>
              <a:t>(1,3-BPG) </a:t>
            </a:r>
            <a:r>
              <a:rPr lang="en-US" sz="2400" dirty="0">
                <a:latin typeface="Arial" charset="0"/>
                <a:ea typeface="Arial" charset="0"/>
                <a:cs typeface="Arial" charset="0"/>
              </a:rPr>
              <a:t>and the transfer of electrons into the coenzyme NAD</a:t>
            </a:r>
            <a:r>
              <a:rPr lang="en-US" sz="2400" baseline="30000" dirty="0">
                <a:latin typeface="Arial" charset="0"/>
                <a:ea typeface="Arial" charset="0"/>
                <a:cs typeface="Arial" charset="0"/>
              </a:rPr>
              <a:t>+</a:t>
            </a:r>
            <a:r>
              <a:rPr lang="en-US" sz="2400" dirty="0">
                <a:latin typeface="Arial" charset="0"/>
                <a:ea typeface="Arial" charset="0"/>
                <a:cs typeface="Arial" charset="0"/>
              </a:rPr>
              <a:t>(electron acceptor) forming </a:t>
            </a:r>
            <a:r>
              <a:rPr lang="en-US" sz="2400" b="1" dirty="0">
                <a:latin typeface="Arial" charset="0"/>
                <a:ea typeface="Arial" charset="0"/>
                <a:cs typeface="Arial" charset="0"/>
              </a:rPr>
              <a:t>NADH</a:t>
            </a:r>
          </a:p>
          <a:p>
            <a:pPr algn="l" rtl="0"/>
            <a:r>
              <a:rPr lang="en-US" sz="2400" dirty="0">
                <a:solidFill>
                  <a:srgbClr val="C00000"/>
                </a:solidFill>
                <a:latin typeface="Arial" charset="0"/>
                <a:ea typeface="Arial" charset="0"/>
                <a:cs typeface="Arial" charset="0"/>
              </a:rPr>
              <a:t>Dehydrogenases </a:t>
            </a:r>
            <a:r>
              <a:rPr lang="en-US" sz="2400" dirty="0">
                <a:latin typeface="Arial" charset="0"/>
                <a:ea typeface="Arial" charset="0"/>
                <a:cs typeface="Arial" charset="0"/>
              </a:rPr>
              <a:t>are named as electrons donor substrate -dehydrogenase</a:t>
            </a:r>
            <a:r>
              <a:rPr lang="en-US" sz="2400" dirty="0">
                <a:solidFill>
                  <a:srgbClr val="C00000"/>
                </a:solidFill>
                <a:latin typeface="Arial" charset="0"/>
                <a:ea typeface="Arial" charset="0"/>
                <a:cs typeface="Arial" charset="0"/>
              </a:rPr>
              <a:t>  </a:t>
            </a:r>
            <a:r>
              <a:rPr lang="en-US" sz="2400" dirty="0">
                <a:latin typeface="Arial" charset="0"/>
                <a:ea typeface="Arial" charset="0"/>
                <a:cs typeface="Arial" charset="0"/>
              </a:rPr>
              <a:t> </a:t>
            </a:r>
          </a:p>
          <a:p>
            <a:pPr algn="l" rtl="0"/>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2738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741713" y="3995772"/>
            <a:ext cx="7862735" cy="2397289"/>
            <a:chOff x="611560" y="3356992"/>
            <a:chExt cx="7862735" cy="2397289"/>
          </a:xfrm>
        </p:grpSpPr>
        <p:sp>
          <p:nvSpPr>
            <p:cNvPr id="7" name="TextBox 6"/>
            <p:cNvSpPr txBox="1"/>
            <p:nvPr/>
          </p:nvSpPr>
          <p:spPr>
            <a:xfrm>
              <a:off x="7685277" y="4266871"/>
              <a:ext cx="789018" cy="338554"/>
            </a:xfrm>
            <a:prstGeom prst="rect">
              <a:avLst/>
            </a:prstGeom>
            <a:noFill/>
          </p:spPr>
          <p:txBody>
            <a:bodyPr wrap="square" rtlCol="0">
              <a:spAutoFit/>
            </a:bodyPr>
            <a:lstStyle/>
            <a:p>
              <a:r>
                <a:rPr lang="en-US" sz="1600" b="1" dirty="0"/>
                <a:t>+  H</a:t>
              </a:r>
              <a:r>
                <a:rPr lang="en-US" sz="1600" b="1" baseline="30000" dirty="0"/>
                <a:t>+</a:t>
              </a: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41801"/>
            <a:stretch/>
          </p:blipFill>
          <p:spPr>
            <a:xfrm>
              <a:off x="4076103" y="3422703"/>
              <a:ext cx="3882168" cy="2331578"/>
            </a:xfrm>
            <a:prstGeom prst="rect">
              <a:avLst/>
            </a:prstGeom>
          </p:spPr>
        </p:pic>
        <p:grpSp>
          <p:nvGrpSpPr>
            <p:cNvPr id="10" name="Group 9"/>
            <p:cNvGrpSpPr/>
            <p:nvPr/>
          </p:nvGrpSpPr>
          <p:grpSpPr>
            <a:xfrm>
              <a:off x="611560" y="3356992"/>
              <a:ext cx="3384376" cy="2304256"/>
              <a:chOff x="611560" y="3124218"/>
              <a:chExt cx="3795214" cy="2537030"/>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r="58333"/>
              <a:stretch/>
            </p:blipFill>
            <p:spPr>
              <a:xfrm>
                <a:off x="611560" y="3124218"/>
                <a:ext cx="3024336" cy="2537030"/>
              </a:xfrm>
              <a:prstGeom prst="rect">
                <a:avLst/>
              </a:prstGeom>
            </p:spPr>
          </p:pic>
          <p:sp>
            <p:nvSpPr>
              <p:cNvPr id="9" name="TextBox 8"/>
              <p:cNvSpPr txBox="1"/>
              <p:nvPr/>
            </p:nvSpPr>
            <p:spPr>
              <a:xfrm>
                <a:off x="3491879" y="4072420"/>
                <a:ext cx="914895" cy="369332"/>
              </a:xfrm>
              <a:prstGeom prst="rect">
                <a:avLst/>
              </a:prstGeom>
              <a:noFill/>
            </p:spPr>
            <p:txBody>
              <a:bodyPr wrap="square" rtlCol="0">
                <a:spAutoFit/>
              </a:bodyPr>
              <a:lstStyle/>
              <a:p>
                <a:r>
                  <a:rPr lang="en-US" sz="1600" b="1" dirty="0"/>
                  <a:t>+  H</a:t>
                </a:r>
                <a:r>
                  <a:rPr lang="en-US" sz="1600" b="1" baseline="-25000" dirty="0"/>
                  <a:t>2</a:t>
                </a:r>
                <a:r>
                  <a:rPr lang="en-US" sz="1600" b="1" dirty="0"/>
                  <a:t>O</a:t>
                </a:r>
              </a:p>
            </p:txBody>
          </p:sp>
        </p:grpSp>
      </p:grpSp>
      <p:sp>
        <p:nvSpPr>
          <p:cNvPr id="12" name="TextBox 11"/>
          <p:cNvSpPr txBox="1"/>
          <p:nvPr/>
        </p:nvSpPr>
        <p:spPr>
          <a:xfrm>
            <a:off x="683568" y="6434752"/>
            <a:ext cx="1690335" cy="369332"/>
          </a:xfrm>
          <a:prstGeom prst="rect">
            <a:avLst/>
          </a:prstGeom>
          <a:noFill/>
        </p:spPr>
        <p:txBody>
          <a:bodyPr wrap="none" rtlCol="0">
            <a:spAutoFit/>
          </a:bodyPr>
          <a:lstStyle/>
          <a:p>
            <a:r>
              <a:rPr lang="en-US" b="1" dirty="0">
                <a:solidFill>
                  <a:srgbClr val="C00000"/>
                </a:solidFill>
              </a:rPr>
              <a:t>Electrons donor</a:t>
            </a:r>
          </a:p>
        </p:txBody>
      </p:sp>
      <p:sp>
        <p:nvSpPr>
          <p:cNvPr id="13" name="TextBox 12"/>
          <p:cNvSpPr txBox="1"/>
          <p:nvPr/>
        </p:nvSpPr>
        <p:spPr>
          <a:xfrm>
            <a:off x="2219987" y="5147900"/>
            <a:ext cx="911853" cy="523220"/>
          </a:xfrm>
          <a:prstGeom prst="rect">
            <a:avLst/>
          </a:prstGeom>
          <a:noFill/>
        </p:spPr>
        <p:txBody>
          <a:bodyPr wrap="none" rtlCol="0">
            <a:spAutoFit/>
          </a:bodyPr>
          <a:lstStyle/>
          <a:p>
            <a:r>
              <a:rPr lang="en-US" sz="1400" b="1" dirty="0">
                <a:solidFill>
                  <a:srgbClr val="C00000"/>
                </a:solidFill>
              </a:rPr>
              <a:t>Electrons </a:t>
            </a:r>
          </a:p>
          <a:p>
            <a:pPr algn="ctr"/>
            <a:r>
              <a:rPr lang="en-US" sz="1400" b="1" dirty="0">
                <a:solidFill>
                  <a:srgbClr val="C00000"/>
                </a:solidFill>
              </a:rPr>
              <a:t> acceptor</a:t>
            </a:r>
          </a:p>
        </p:txBody>
      </p:sp>
      <p:sp>
        <p:nvSpPr>
          <p:cNvPr id="14" name="TextBox 13"/>
          <p:cNvSpPr txBox="1"/>
          <p:nvPr/>
        </p:nvSpPr>
        <p:spPr>
          <a:xfrm>
            <a:off x="5384958" y="6444044"/>
            <a:ext cx="1995354" cy="369332"/>
          </a:xfrm>
          <a:prstGeom prst="rect">
            <a:avLst/>
          </a:prstGeom>
          <a:noFill/>
        </p:spPr>
        <p:txBody>
          <a:bodyPr wrap="none" rtlCol="0">
            <a:spAutoFit/>
          </a:bodyPr>
          <a:lstStyle/>
          <a:p>
            <a:r>
              <a:rPr lang="en-US" b="1" dirty="0">
                <a:solidFill>
                  <a:srgbClr val="0000FF"/>
                </a:solidFill>
              </a:rPr>
              <a:t>Electrons acceptor </a:t>
            </a:r>
          </a:p>
        </p:txBody>
      </p:sp>
      <p:sp>
        <p:nvSpPr>
          <p:cNvPr id="15" name="TextBox 14"/>
          <p:cNvSpPr txBox="1"/>
          <p:nvPr/>
        </p:nvSpPr>
        <p:spPr>
          <a:xfrm>
            <a:off x="7404563" y="5200744"/>
            <a:ext cx="911853" cy="523220"/>
          </a:xfrm>
          <a:prstGeom prst="rect">
            <a:avLst/>
          </a:prstGeom>
          <a:noFill/>
        </p:spPr>
        <p:txBody>
          <a:bodyPr wrap="none" rtlCol="0">
            <a:spAutoFit/>
          </a:bodyPr>
          <a:lstStyle/>
          <a:p>
            <a:r>
              <a:rPr lang="en-US" sz="1400" b="1" dirty="0">
                <a:solidFill>
                  <a:srgbClr val="0000FF"/>
                </a:solidFill>
              </a:rPr>
              <a:t>Electrons </a:t>
            </a:r>
          </a:p>
          <a:p>
            <a:pPr algn="ctr"/>
            <a:r>
              <a:rPr lang="en-US" sz="1400" b="1" dirty="0">
                <a:solidFill>
                  <a:srgbClr val="0000FF"/>
                </a:solidFill>
              </a:rPr>
              <a:t> donor </a:t>
            </a:r>
          </a:p>
        </p:txBody>
      </p:sp>
    </p:spTree>
    <p:custDataLst>
      <p:tags r:id="rId1"/>
    </p:custDataLst>
    <p:extLst>
      <p:ext uri="{BB962C8B-B14F-4D97-AF65-F5344CB8AC3E}">
        <p14:creationId xmlns:p14="http://schemas.microsoft.com/office/powerpoint/2010/main" val="601854194"/>
      </p:ext>
    </p:extLst>
  </p:cSld>
  <p:clrMapOvr>
    <a:masterClrMapping/>
  </p:clrMapOvr>
  <mc:AlternateContent xmlns:mc="http://schemas.openxmlformats.org/markup-compatibility/2006" xmlns:p14="http://schemas.microsoft.com/office/powerpoint/2010/main">
    <mc:Choice Requires="p14">
      <p:transition spd="slow" p14:dur="2000" advTm="436425"/>
    </mc:Choice>
    <mc:Fallback xmlns="">
      <p:transition spd="slow" advTm="4364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5"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linds(vertical)">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0832" y="-18256"/>
            <a:ext cx="8229600" cy="1143000"/>
          </a:xfrm>
        </p:spPr>
        <p:txBody>
          <a:bodyPr>
            <a:normAutofit/>
          </a:bodyPr>
          <a:lstStyle/>
          <a:p>
            <a:r>
              <a:rPr lang="en-US" sz="3600" dirty="0">
                <a:solidFill>
                  <a:srgbClr val="C00000"/>
                </a:solidFill>
                <a:latin typeface="Arial" charset="0"/>
                <a:ea typeface="Arial" charset="0"/>
                <a:cs typeface="Arial" charset="0"/>
              </a:rPr>
              <a:t>Nicotinamide Adenine Dinucleotide</a:t>
            </a:r>
            <a:endParaRPr lang="ar-JO" sz="3600" dirty="0">
              <a:solidFill>
                <a:srgbClr val="C00000"/>
              </a:solidFill>
            </a:endParaRPr>
          </a:p>
        </p:txBody>
      </p:sp>
      <p:sp>
        <p:nvSpPr>
          <p:cNvPr id="3" name="عنصر نائب للمحتوى 2"/>
          <p:cNvSpPr>
            <a:spLocks noGrp="1"/>
          </p:cNvSpPr>
          <p:nvPr>
            <p:ph idx="1"/>
          </p:nvPr>
        </p:nvSpPr>
        <p:spPr>
          <a:xfrm>
            <a:off x="394208" y="1124744"/>
            <a:ext cx="8678386" cy="1368152"/>
          </a:xfrm>
        </p:spPr>
        <p:txBody>
          <a:bodyPr>
            <a:normAutofit/>
          </a:bodyPr>
          <a:lstStyle/>
          <a:p>
            <a:pPr algn="l" rtl="0"/>
            <a:r>
              <a:rPr lang="en-US" sz="2400" b="1" dirty="0">
                <a:solidFill>
                  <a:srgbClr val="0000FF"/>
                </a:solidFill>
                <a:latin typeface="Arial" charset="0"/>
                <a:ea typeface="Arial" charset="0"/>
                <a:cs typeface="Arial" charset="0"/>
              </a:rPr>
              <a:t>NAD (Nicotinamide adenine dinucleotide) </a:t>
            </a:r>
            <a:r>
              <a:rPr lang="en-US" sz="2400" dirty="0">
                <a:latin typeface="Arial" charset="0"/>
                <a:ea typeface="Arial" charset="0"/>
                <a:cs typeface="Arial" charset="0"/>
              </a:rPr>
              <a:t>is a coenzyme which exists in two forms: NADH (the reduced form) and NAD</a:t>
            </a:r>
            <a:r>
              <a:rPr lang="en-US" sz="2400" baseline="30000" dirty="0">
                <a:latin typeface="Arial" charset="0"/>
                <a:ea typeface="Arial" charset="0"/>
                <a:cs typeface="Arial" charset="0"/>
              </a:rPr>
              <a:t>+</a:t>
            </a:r>
            <a:r>
              <a:rPr lang="en-US" sz="2400" dirty="0">
                <a:latin typeface="Arial" charset="0"/>
                <a:ea typeface="Arial" charset="0"/>
                <a:cs typeface="Arial" charset="0"/>
              </a:rPr>
              <a:t> (the oxidized form)</a:t>
            </a:r>
            <a:endParaRPr lang="en-US" sz="2400" b="1" dirty="0">
              <a:latin typeface="Arial" charset="0"/>
              <a:ea typeface="Arial" charset="0"/>
              <a:cs typeface="Arial" charset="0"/>
            </a:endParaRPr>
          </a:p>
          <a:p>
            <a:pPr algn="l" rtl="0"/>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2738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FE1E4421-D0DE-3D4E-A17D-CDCD533E341E}"/>
              </a:ext>
            </a:extLst>
          </p:cNvPr>
          <p:cNvGrpSpPr/>
          <p:nvPr/>
        </p:nvGrpSpPr>
        <p:grpSpPr>
          <a:xfrm>
            <a:off x="1623406" y="3553062"/>
            <a:ext cx="2685700" cy="3188824"/>
            <a:chOff x="1331719" y="2328409"/>
            <a:chExt cx="2685700" cy="3188824"/>
          </a:xfrm>
        </p:grpSpPr>
        <p:pic>
          <p:nvPicPr>
            <p:cNvPr id="30" name="Picture 29">
              <a:extLst>
                <a:ext uri="{FF2B5EF4-FFF2-40B4-BE49-F238E27FC236}">
                  <a16:creationId xmlns:a16="http://schemas.microsoft.com/office/drawing/2014/main" id="{DA58CD3A-801F-D546-AA48-BA30FD62090F}"/>
                </a:ext>
              </a:extLst>
            </p:cNvPr>
            <p:cNvPicPr>
              <a:picLocks noChangeAspect="1"/>
            </p:cNvPicPr>
            <p:nvPr/>
          </p:nvPicPr>
          <p:blipFill rotWithShape="1">
            <a:blip r:embed="rId5">
              <a:extLst>
                <a:ext uri="{28A0092B-C50C-407E-A947-70E740481C1C}">
                  <a14:useLocalDpi xmlns:a14="http://schemas.microsoft.com/office/drawing/2010/main" val="0"/>
                </a:ext>
              </a:extLst>
            </a:blip>
            <a:srcRect t="24408" r="57625" b="3232"/>
            <a:stretch/>
          </p:blipFill>
          <p:spPr>
            <a:xfrm>
              <a:off x="1331719" y="2328409"/>
              <a:ext cx="2685700" cy="3188824"/>
            </a:xfrm>
            <a:prstGeom prst="rect">
              <a:avLst/>
            </a:prstGeom>
          </p:spPr>
        </p:pic>
        <p:pic>
          <p:nvPicPr>
            <p:cNvPr id="31" name="Picture 30">
              <a:extLst>
                <a:ext uri="{FF2B5EF4-FFF2-40B4-BE49-F238E27FC236}">
                  <a16:creationId xmlns:a16="http://schemas.microsoft.com/office/drawing/2014/main" id="{6AFD5EEE-283A-B549-8B85-5C158C7ABA5A}"/>
                </a:ext>
              </a:extLst>
            </p:cNvPr>
            <p:cNvPicPr>
              <a:picLocks noChangeAspect="1"/>
            </p:cNvPicPr>
            <p:nvPr/>
          </p:nvPicPr>
          <p:blipFill rotWithShape="1">
            <a:blip r:embed="rId5">
              <a:extLst>
                <a:ext uri="{28A0092B-C50C-407E-A947-70E740481C1C}">
                  <a14:useLocalDpi xmlns:a14="http://schemas.microsoft.com/office/drawing/2010/main" val="0"/>
                </a:ext>
              </a:extLst>
            </a:blip>
            <a:srcRect l="35602" t="75164" r="60990" b="6863"/>
            <a:stretch/>
          </p:blipFill>
          <p:spPr>
            <a:xfrm flipH="1">
              <a:off x="2843808" y="5319210"/>
              <a:ext cx="216024" cy="198022"/>
            </a:xfrm>
            <a:prstGeom prst="rect">
              <a:avLst/>
            </a:prstGeom>
          </p:spPr>
        </p:pic>
      </p:grpSp>
      <p:pic>
        <p:nvPicPr>
          <p:cNvPr id="33" name="Picture 32">
            <a:extLst>
              <a:ext uri="{FF2B5EF4-FFF2-40B4-BE49-F238E27FC236}">
                <a16:creationId xmlns:a16="http://schemas.microsoft.com/office/drawing/2014/main" id="{EA60EE8A-61E7-254D-933B-B1BAC6B2D56C}"/>
              </a:ext>
            </a:extLst>
          </p:cNvPr>
          <p:cNvPicPr>
            <a:picLocks noChangeAspect="1"/>
          </p:cNvPicPr>
          <p:nvPr/>
        </p:nvPicPr>
        <p:blipFill rotWithShape="1">
          <a:blip r:embed="rId5">
            <a:extLst>
              <a:ext uri="{28A0092B-C50C-407E-A947-70E740481C1C}">
                <a14:useLocalDpi xmlns:a14="http://schemas.microsoft.com/office/drawing/2010/main" val="0"/>
              </a:ext>
            </a:extLst>
          </a:blip>
          <a:srcRect l="35602" t="75164" r="60990" b="6863"/>
          <a:stretch/>
        </p:blipFill>
        <p:spPr>
          <a:xfrm flipH="1">
            <a:off x="1936461" y="5804235"/>
            <a:ext cx="216024" cy="198022"/>
          </a:xfrm>
          <a:prstGeom prst="rect">
            <a:avLst/>
          </a:prstGeom>
        </p:spPr>
      </p:pic>
      <p:sp>
        <p:nvSpPr>
          <p:cNvPr id="7" name="Rounded Rectangle 6">
            <a:extLst>
              <a:ext uri="{FF2B5EF4-FFF2-40B4-BE49-F238E27FC236}">
                <a16:creationId xmlns:a16="http://schemas.microsoft.com/office/drawing/2014/main" id="{1B0A1D5A-D5AF-2C40-8A49-E46E19D35C39}"/>
              </a:ext>
            </a:extLst>
          </p:cNvPr>
          <p:cNvSpPr/>
          <p:nvPr/>
        </p:nvSpPr>
        <p:spPr>
          <a:xfrm>
            <a:off x="2152485" y="3563912"/>
            <a:ext cx="2193147" cy="18093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p>
        </p:txBody>
      </p:sp>
      <p:sp>
        <p:nvSpPr>
          <p:cNvPr id="52" name="Rounded Rectangle 51">
            <a:extLst>
              <a:ext uri="{FF2B5EF4-FFF2-40B4-BE49-F238E27FC236}">
                <a16:creationId xmlns:a16="http://schemas.microsoft.com/office/drawing/2014/main" id="{EBF88035-2950-5048-8E18-7126B4AF8656}"/>
              </a:ext>
            </a:extLst>
          </p:cNvPr>
          <p:cNvSpPr/>
          <p:nvPr/>
        </p:nvSpPr>
        <p:spPr>
          <a:xfrm>
            <a:off x="2123728" y="5229224"/>
            <a:ext cx="2193147" cy="151266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p>
        </p:txBody>
      </p:sp>
      <p:sp>
        <p:nvSpPr>
          <p:cNvPr id="53" name="Rounded Rectangle 52">
            <a:extLst>
              <a:ext uri="{FF2B5EF4-FFF2-40B4-BE49-F238E27FC236}">
                <a16:creationId xmlns:a16="http://schemas.microsoft.com/office/drawing/2014/main" id="{8E7CE8F1-E7AC-CA4E-A834-F721F7973FE3}"/>
              </a:ext>
            </a:extLst>
          </p:cNvPr>
          <p:cNvSpPr/>
          <p:nvPr/>
        </p:nvSpPr>
        <p:spPr>
          <a:xfrm>
            <a:off x="1691679" y="4291795"/>
            <a:ext cx="792089" cy="16564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p>
        </p:txBody>
      </p:sp>
      <p:grpSp>
        <p:nvGrpSpPr>
          <p:cNvPr id="54" name="Group 53">
            <a:extLst>
              <a:ext uri="{FF2B5EF4-FFF2-40B4-BE49-F238E27FC236}">
                <a16:creationId xmlns:a16="http://schemas.microsoft.com/office/drawing/2014/main" id="{F9463157-38E8-2949-B994-87DFE7509E7C}"/>
              </a:ext>
            </a:extLst>
          </p:cNvPr>
          <p:cNvGrpSpPr/>
          <p:nvPr/>
        </p:nvGrpSpPr>
        <p:grpSpPr>
          <a:xfrm>
            <a:off x="1619672" y="2503325"/>
            <a:ext cx="6841684" cy="4310051"/>
            <a:chOff x="1627584" y="2463552"/>
            <a:chExt cx="6841684" cy="4310051"/>
          </a:xfrm>
        </p:grpSpPr>
        <p:grpSp>
          <p:nvGrpSpPr>
            <p:cNvPr id="55" name="Group 54">
              <a:extLst>
                <a:ext uri="{FF2B5EF4-FFF2-40B4-BE49-F238E27FC236}">
                  <a16:creationId xmlns:a16="http://schemas.microsoft.com/office/drawing/2014/main" id="{9C4D2517-4D41-7240-9D06-2BF79D2354F5}"/>
                </a:ext>
              </a:extLst>
            </p:cNvPr>
            <p:cNvGrpSpPr/>
            <p:nvPr/>
          </p:nvGrpSpPr>
          <p:grpSpPr>
            <a:xfrm>
              <a:off x="1627584" y="2463552"/>
              <a:ext cx="6595615" cy="4310051"/>
              <a:chOff x="1627584" y="2463552"/>
              <a:chExt cx="6595615" cy="4310051"/>
            </a:xfrm>
          </p:grpSpPr>
          <p:grpSp>
            <p:nvGrpSpPr>
              <p:cNvPr id="57" name="Group 56">
                <a:extLst>
                  <a:ext uri="{FF2B5EF4-FFF2-40B4-BE49-F238E27FC236}">
                    <a16:creationId xmlns:a16="http://schemas.microsoft.com/office/drawing/2014/main" id="{CAF17A19-D1A4-9F4F-8958-BA4D9545876A}"/>
                  </a:ext>
                </a:extLst>
              </p:cNvPr>
              <p:cNvGrpSpPr/>
              <p:nvPr/>
            </p:nvGrpSpPr>
            <p:grpSpPr>
              <a:xfrm>
                <a:off x="1627584" y="2463552"/>
                <a:ext cx="6595615" cy="4310051"/>
                <a:chOff x="1627584" y="2463552"/>
                <a:chExt cx="6595615" cy="4310051"/>
              </a:xfrm>
            </p:grpSpPr>
            <p:grpSp>
              <p:nvGrpSpPr>
                <p:cNvPr id="59" name="Group 58">
                  <a:extLst>
                    <a:ext uri="{FF2B5EF4-FFF2-40B4-BE49-F238E27FC236}">
                      <a16:creationId xmlns:a16="http://schemas.microsoft.com/office/drawing/2014/main" id="{CD40655C-D57D-C840-80F4-1B365C5750C0}"/>
                    </a:ext>
                  </a:extLst>
                </p:cNvPr>
                <p:cNvGrpSpPr/>
                <p:nvPr/>
              </p:nvGrpSpPr>
              <p:grpSpPr>
                <a:xfrm>
                  <a:off x="1627584" y="2463552"/>
                  <a:ext cx="6337912" cy="4310051"/>
                  <a:chOff x="1627584" y="2463552"/>
                  <a:chExt cx="6337912" cy="4310051"/>
                </a:xfrm>
              </p:grpSpPr>
              <p:pic>
                <p:nvPicPr>
                  <p:cNvPr id="61" name="Picture 60">
                    <a:extLst>
                      <a:ext uri="{FF2B5EF4-FFF2-40B4-BE49-F238E27FC236}">
                        <a16:creationId xmlns:a16="http://schemas.microsoft.com/office/drawing/2014/main" id="{5B17AB2D-DA19-A54A-8761-66DD9B58DF41}"/>
                      </a:ext>
                    </a:extLst>
                  </p:cNvPr>
                  <p:cNvPicPr>
                    <a:picLocks noChangeAspect="1"/>
                  </p:cNvPicPr>
                  <p:nvPr/>
                </p:nvPicPr>
                <p:blipFill rotWithShape="1">
                  <a:blip r:embed="rId5">
                    <a:extLst>
                      <a:ext uri="{28A0092B-C50C-407E-A947-70E740481C1C}">
                        <a14:useLocalDpi xmlns:a14="http://schemas.microsoft.com/office/drawing/2010/main" val="0"/>
                      </a:ext>
                    </a:extLst>
                  </a:blip>
                  <a:srcRect b="2197"/>
                  <a:stretch/>
                </p:blipFill>
                <p:spPr>
                  <a:xfrm>
                    <a:off x="1627584" y="2463552"/>
                    <a:ext cx="6337912" cy="4310051"/>
                  </a:xfrm>
                  <a:prstGeom prst="rect">
                    <a:avLst/>
                  </a:prstGeom>
                </p:spPr>
              </p:pic>
              <p:pic>
                <p:nvPicPr>
                  <p:cNvPr id="62" name="Picture 61">
                    <a:extLst>
                      <a:ext uri="{FF2B5EF4-FFF2-40B4-BE49-F238E27FC236}">
                        <a16:creationId xmlns:a16="http://schemas.microsoft.com/office/drawing/2014/main" id="{FE30A9E7-99DA-7C40-8070-1C3F73C8B9EF}"/>
                      </a:ext>
                    </a:extLst>
                  </p:cNvPr>
                  <p:cNvPicPr>
                    <a:picLocks noChangeAspect="1"/>
                  </p:cNvPicPr>
                  <p:nvPr/>
                </p:nvPicPr>
                <p:blipFill rotWithShape="1">
                  <a:blip r:embed="rId5">
                    <a:extLst>
                      <a:ext uri="{28A0092B-C50C-407E-A947-70E740481C1C}">
                        <a14:useLocalDpi xmlns:a14="http://schemas.microsoft.com/office/drawing/2010/main" val="0"/>
                      </a:ext>
                    </a:extLst>
                  </a:blip>
                  <a:srcRect l="35602" t="75164" r="60990" b="6863"/>
                  <a:stretch/>
                </p:blipFill>
                <p:spPr>
                  <a:xfrm flipH="1">
                    <a:off x="3119183" y="6522137"/>
                    <a:ext cx="216024" cy="198022"/>
                  </a:xfrm>
                  <a:prstGeom prst="rect">
                    <a:avLst/>
                  </a:prstGeom>
                </p:spPr>
              </p:pic>
            </p:grpSp>
            <p:sp>
              <p:nvSpPr>
                <p:cNvPr id="60" name="Rectangle 59">
                  <a:extLst>
                    <a:ext uri="{FF2B5EF4-FFF2-40B4-BE49-F238E27FC236}">
                      <a16:creationId xmlns:a16="http://schemas.microsoft.com/office/drawing/2014/main" id="{4B211EF1-8A6B-E949-9410-D7129ECE01DC}"/>
                    </a:ext>
                  </a:extLst>
                </p:cNvPr>
                <p:cNvSpPr/>
                <p:nvPr/>
              </p:nvSpPr>
              <p:spPr>
                <a:xfrm>
                  <a:off x="4334767" y="4958101"/>
                  <a:ext cx="3888432"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a:extLst>
                  <a:ext uri="{FF2B5EF4-FFF2-40B4-BE49-F238E27FC236}">
                    <a16:creationId xmlns:a16="http://schemas.microsoft.com/office/drawing/2014/main" id="{71312EB0-B63A-E94C-8DA1-E14DD1AD70BF}"/>
                  </a:ext>
                </a:extLst>
              </p:cNvPr>
              <p:cNvSpPr/>
              <p:nvPr/>
            </p:nvSpPr>
            <p:spPr>
              <a:xfrm>
                <a:off x="4372272" y="3775360"/>
                <a:ext cx="1423864"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grpSp>
        <p:pic>
          <p:nvPicPr>
            <p:cNvPr id="56" name="Picture 55">
              <a:extLst>
                <a:ext uri="{FF2B5EF4-FFF2-40B4-BE49-F238E27FC236}">
                  <a16:creationId xmlns:a16="http://schemas.microsoft.com/office/drawing/2014/main" id="{1014A379-D9A4-3C4A-A445-B21C04007E7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018" t="53551" r="8286"/>
            <a:stretch/>
          </p:blipFill>
          <p:spPr>
            <a:xfrm>
              <a:off x="4796860" y="4460038"/>
              <a:ext cx="3672408" cy="2205730"/>
            </a:xfrm>
            <a:prstGeom prst="rect">
              <a:avLst/>
            </a:prstGeom>
          </p:spPr>
        </p:pic>
      </p:grpSp>
    </p:spTree>
    <p:custDataLst>
      <p:tags r:id="rId1"/>
    </p:custDataLst>
    <p:extLst>
      <p:ext uri="{BB962C8B-B14F-4D97-AF65-F5344CB8AC3E}">
        <p14:creationId xmlns:p14="http://schemas.microsoft.com/office/powerpoint/2010/main" val="68734876"/>
      </p:ext>
    </p:extLst>
  </p:cSld>
  <p:clrMapOvr>
    <a:masterClrMapping/>
  </p:clrMapOvr>
  <mc:AlternateContent xmlns:mc="http://schemas.openxmlformats.org/markup-compatibility/2006" xmlns:p14="http://schemas.microsoft.com/office/powerpoint/2010/main">
    <mc:Choice Requires="p14">
      <p:transition spd="slow" p14:dur="2000" advTm="444962"/>
    </mc:Choice>
    <mc:Fallback xmlns="">
      <p:transition spd="slow" advTm="4449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checkerboard(across)">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53"/>
                                        </p:tgtEl>
                                      </p:cBhvr>
                                    </p:animEffect>
                                    <p:set>
                                      <p:cBhvr>
                                        <p:cTn id="12" dur="1" fill="hold">
                                          <p:stCondLst>
                                            <p:cond delay="499"/>
                                          </p:stCondLst>
                                        </p:cTn>
                                        <p:tgtEl>
                                          <p:spTgt spid="5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checkerboard(across)">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52"/>
                                        </p:tgtEl>
                                      </p:cBhvr>
                                    </p:animEffect>
                                    <p:set>
                                      <p:cBhvr>
                                        <p:cTn id="22" dur="1" fill="hold">
                                          <p:stCondLst>
                                            <p:cond delay="499"/>
                                          </p:stCondLst>
                                        </p:cTn>
                                        <p:tgtEl>
                                          <p:spTgt spid="5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1" nodeType="clickEffect">
                                  <p:stCondLst>
                                    <p:cond delay="0"/>
                                  </p:stCondLst>
                                  <p:childTnLst>
                                    <p:animEffect transition="out" filter="checkerboard(across)">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circle(in)">
                                      <p:cBhvr>
                                        <p:cTn id="37"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52" grpId="0" animBg="1"/>
      <p:bldP spid="52" grpId="1" animBg="1"/>
      <p:bldP spid="53" grpId="0" animBg="1"/>
      <p:bldP spid="5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84" y="71422"/>
            <a:ext cx="9144000" cy="1143000"/>
          </a:xfrm>
        </p:spPr>
        <p:txBody>
          <a:bodyPr>
            <a:normAutofit/>
          </a:bodyPr>
          <a:lstStyle/>
          <a:p>
            <a:pPr rtl="0"/>
            <a:r>
              <a:rPr lang="en-US" sz="4000" dirty="0">
                <a:solidFill>
                  <a:srgbClr val="C00000"/>
                </a:solidFill>
              </a:rPr>
              <a:t>Glucose as Energy Substrate </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عنصر نائب للمحتوى 9"/>
          <p:cNvSpPr>
            <a:spLocks noGrp="1"/>
          </p:cNvSpPr>
          <p:nvPr>
            <p:ph idx="1"/>
          </p:nvPr>
        </p:nvSpPr>
        <p:spPr>
          <a:xfrm>
            <a:off x="457200" y="1455502"/>
            <a:ext cx="8615394" cy="5357874"/>
          </a:xfrm>
        </p:spPr>
        <p:txBody>
          <a:bodyPr>
            <a:normAutofit/>
          </a:bodyPr>
          <a:lstStyle/>
          <a:p>
            <a:pPr lvl="0" algn="l" rtl="0">
              <a:lnSpc>
                <a:spcPct val="110000"/>
              </a:lnSpc>
            </a:pPr>
            <a:r>
              <a:rPr lang="en-US" sz="2900" dirty="0">
                <a:latin typeface="Arial" pitchFamily="34" charset="0"/>
                <a:cs typeface="Arial" pitchFamily="34" charset="0"/>
              </a:rPr>
              <a:t>To function properly, our cells are in need for energy which can be generated from the metabolism of various biomolecules such as carbohydrates, proteins and lipids</a:t>
            </a:r>
          </a:p>
          <a:p>
            <a:pPr lvl="0" algn="l" rtl="0">
              <a:lnSpc>
                <a:spcPct val="110000"/>
              </a:lnSpc>
            </a:pPr>
            <a:r>
              <a:rPr lang="en-US" sz="2900" dirty="0">
                <a:latin typeface="Arial" pitchFamily="34" charset="0"/>
                <a:cs typeface="Arial" pitchFamily="34" charset="0"/>
              </a:rPr>
              <a:t>Actually CHO particularly glucose is a major energy substrate in certain tissues like brain </a:t>
            </a:r>
          </a:p>
          <a:p>
            <a:pPr lvl="0" algn="l" rtl="0">
              <a:lnSpc>
                <a:spcPct val="110000"/>
              </a:lnSpc>
            </a:pPr>
            <a:r>
              <a:rPr lang="en-US" sz="2900" dirty="0">
                <a:latin typeface="Arial" pitchFamily="34" charset="0"/>
                <a:cs typeface="Arial" pitchFamily="34" charset="0"/>
              </a:rPr>
              <a:t>What are the metabolic pathways of glucose inside our cells?  </a:t>
            </a:r>
          </a:p>
          <a:p>
            <a:pPr lvl="0" algn="l" rtl="0">
              <a:buNone/>
            </a:pPr>
            <a:endParaRPr lang="en-US" sz="2400" dirty="0">
              <a:latin typeface="Arial" pitchFamily="34" charset="0"/>
              <a:cs typeface="Arial" pitchFamily="34" charset="0"/>
            </a:endParaRPr>
          </a:p>
          <a:p>
            <a:pPr marL="0" lvl="1" indent="0" algn="l" rtl="0">
              <a:buNone/>
            </a:pPr>
            <a:endParaRPr lang="en-US" sz="2400" dirty="0">
              <a:latin typeface="Arial" pitchFamily="34" charset="0"/>
              <a:cs typeface="Arial" pitchFamily="34" charset="0"/>
            </a:endParaRPr>
          </a:p>
          <a:p>
            <a:pPr marL="457200" lvl="1" indent="-457200" algn="l" rtl="0">
              <a:buFont typeface="+mj-lt"/>
              <a:buAutoNum type="arabicPeriod"/>
            </a:pPr>
            <a:endParaRPr lang="en-US" sz="2400" dirty="0">
              <a:latin typeface="Arial" pitchFamily="34" charset="0"/>
              <a:cs typeface="Arial" pitchFamily="34" charset="0"/>
            </a:endParaRPr>
          </a:p>
          <a:p>
            <a:pPr algn="l" rtl="0"/>
            <a:endParaRPr lang="en-GB"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60521"/>
    </mc:Choice>
    <mc:Fallback xmlns="">
      <p:transition spd="slow" advTm="2605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vertic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vertical)">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normAutofit/>
          </a:bodyPr>
          <a:lstStyle/>
          <a:p>
            <a:r>
              <a:rPr lang="en-GB" sz="4000" b="1" dirty="0">
                <a:solidFill>
                  <a:srgbClr val="E939EA"/>
                </a:solidFill>
              </a:rPr>
              <a:t>B. </a:t>
            </a:r>
            <a:r>
              <a:rPr lang="en-US" sz="4000" b="1" dirty="0">
                <a:solidFill>
                  <a:srgbClr val="E939EA"/>
                </a:solidFill>
                <a:latin typeface="Arial" charset="0"/>
                <a:ea typeface="Arial" charset="0"/>
                <a:cs typeface="Arial" charset="0"/>
              </a:rPr>
              <a:t>Pay Off Phase</a:t>
            </a:r>
            <a:endParaRPr lang="ar-JO" sz="4000" b="1" dirty="0">
              <a:solidFill>
                <a:srgbClr val="00B0F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20" name="TextBox 19"/>
          <p:cNvSpPr txBox="1"/>
          <p:nvPr/>
        </p:nvSpPr>
        <p:spPr>
          <a:xfrm>
            <a:off x="6827108" y="-1096471"/>
            <a:ext cx="1201355" cy="276999"/>
          </a:xfrm>
          <a:prstGeom prst="rect">
            <a:avLst/>
          </a:prstGeom>
          <a:noFill/>
        </p:spPr>
        <p:txBody>
          <a:bodyPr wrap="none" rtlCol="0">
            <a:spAutoFit/>
          </a:bodyPr>
          <a:lstStyle/>
          <a:p>
            <a:r>
              <a:rPr lang="en-US" sz="1200" dirty="0">
                <a:solidFill>
                  <a:srgbClr val="00B0F0"/>
                </a:solidFill>
              </a:rPr>
              <a:t>Phosphoglucose</a:t>
            </a:r>
            <a:endParaRPr lang="en-US" sz="1600" dirty="0">
              <a:solidFill>
                <a:srgbClr val="00B0F0"/>
              </a:solidFill>
            </a:endParaRPr>
          </a:p>
        </p:txBody>
      </p:sp>
      <p:grpSp>
        <p:nvGrpSpPr>
          <p:cNvPr id="3" name="Group 2"/>
          <p:cNvGrpSpPr/>
          <p:nvPr/>
        </p:nvGrpSpPr>
        <p:grpSpPr>
          <a:xfrm>
            <a:off x="683568" y="1121420"/>
            <a:ext cx="7239252" cy="5691956"/>
            <a:chOff x="683568" y="1121420"/>
            <a:chExt cx="7239252" cy="5691956"/>
          </a:xfrm>
        </p:grpSpPr>
        <p:grpSp>
          <p:nvGrpSpPr>
            <p:cNvPr id="8" name="Group 7"/>
            <p:cNvGrpSpPr/>
            <p:nvPr/>
          </p:nvGrpSpPr>
          <p:grpSpPr>
            <a:xfrm>
              <a:off x="683568" y="1121420"/>
              <a:ext cx="7239252" cy="5691956"/>
              <a:chOff x="749048" y="955328"/>
              <a:chExt cx="7901858" cy="6578128"/>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49654"/>
              <a:stretch/>
            </p:blipFill>
            <p:spPr>
              <a:xfrm>
                <a:off x="755576" y="2086497"/>
                <a:ext cx="7888802" cy="5446959"/>
              </a:xfrm>
              <a:prstGeom prst="rect">
                <a:avLst/>
              </a:prstGeom>
            </p:spPr>
          </p:pic>
          <p:grpSp>
            <p:nvGrpSpPr>
              <p:cNvPr id="15" name="Group 14"/>
              <p:cNvGrpSpPr/>
              <p:nvPr/>
            </p:nvGrpSpPr>
            <p:grpSpPr>
              <a:xfrm>
                <a:off x="749048" y="955328"/>
                <a:ext cx="7901858" cy="1152128"/>
                <a:chOff x="1141876" y="3090622"/>
                <a:chExt cx="7901858" cy="1152128"/>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40902" r="57346" b="50245"/>
                <a:stretch/>
              </p:blipFill>
              <p:spPr>
                <a:xfrm>
                  <a:off x="1141876" y="3284985"/>
                  <a:ext cx="3364885" cy="957765"/>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42236" t="39106" b="50245"/>
                <a:stretch/>
              </p:blipFill>
              <p:spPr>
                <a:xfrm>
                  <a:off x="4486792" y="3090622"/>
                  <a:ext cx="4556942" cy="1152128"/>
                </a:xfrm>
                <a:prstGeom prst="rect">
                  <a:avLst/>
                </a:prstGeom>
              </p:spPr>
            </p:pic>
          </p:grpSp>
        </p:gr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0375" t="74827" r="78326" b="19494"/>
            <a:stretch/>
          </p:blipFill>
          <p:spPr>
            <a:xfrm flipH="1">
              <a:off x="2133633" y="3695948"/>
              <a:ext cx="96011" cy="576064"/>
            </a:xfrm>
            <a:prstGeom prst="rect">
              <a:avLst/>
            </a:prstGeom>
          </p:spPr>
        </p:pic>
      </p:grpSp>
      <p:grpSp>
        <p:nvGrpSpPr>
          <p:cNvPr id="13" name="Group 12"/>
          <p:cNvGrpSpPr/>
          <p:nvPr/>
        </p:nvGrpSpPr>
        <p:grpSpPr>
          <a:xfrm>
            <a:off x="683568" y="1121420"/>
            <a:ext cx="7239252" cy="5691956"/>
            <a:chOff x="683568" y="1121420"/>
            <a:chExt cx="7239252" cy="5691956"/>
          </a:xfrm>
        </p:grpSpPr>
        <p:grpSp>
          <p:nvGrpSpPr>
            <p:cNvPr id="14" name="Group 13"/>
            <p:cNvGrpSpPr/>
            <p:nvPr/>
          </p:nvGrpSpPr>
          <p:grpSpPr>
            <a:xfrm>
              <a:off x="683568" y="1121420"/>
              <a:ext cx="7239252" cy="5691956"/>
              <a:chOff x="749048" y="955328"/>
              <a:chExt cx="7901858" cy="6578128"/>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49654"/>
              <a:stretch/>
            </p:blipFill>
            <p:spPr>
              <a:xfrm>
                <a:off x="755576" y="2086497"/>
                <a:ext cx="7888802" cy="5446959"/>
              </a:xfrm>
              <a:prstGeom prst="rect">
                <a:avLst/>
              </a:prstGeom>
            </p:spPr>
          </p:pic>
          <p:grpSp>
            <p:nvGrpSpPr>
              <p:cNvPr id="21" name="Group 20"/>
              <p:cNvGrpSpPr/>
              <p:nvPr/>
            </p:nvGrpSpPr>
            <p:grpSpPr>
              <a:xfrm>
                <a:off x="749048" y="955328"/>
                <a:ext cx="7901858" cy="1152128"/>
                <a:chOff x="1141876" y="3090622"/>
                <a:chExt cx="7901858" cy="1152128"/>
              </a:xfrm>
            </p:grpSpPr>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t="40902" r="57346" b="50245"/>
                <a:stretch/>
              </p:blipFill>
              <p:spPr>
                <a:xfrm>
                  <a:off x="1141876" y="3284985"/>
                  <a:ext cx="3364885" cy="957765"/>
                </a:xfrm>
                <a:prstGeom prst="rect">
                  <a:avLst/>
                </a:prstGeom>
              </p:spPr>
            </p:pic>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42236" t="39106" b="50245"/>
                <a:stretch/>
              </p:blipFill>
              <p:spPr>
                <a:xfrm>
                  <a:off x="4486792" y="3090622"/>
                  <a:ext cx="4556942" cy="1152128"/>
                </a:xfrm>
                <a:prstGeom prst="rect">
                  <a:avLst/>
                </a:prstGeom>
              </p:spPr>
            </p:pic>
          </p:grpSp>
        </p:gr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20375" t="74827" r="78326" b="19494"/>
            <a:stretch/>
          </p:blipFill>
          <p:spPr>
            <a:xfrm flipH="1">
              <a:off x="2133633" y="3695948"/>
              <a:ext cx="96011" cy="576064"/>
            </a:xfrm>
            <a:prstGeom prst="rect">
              <a:avLst/>
            </a:prstGeom>
          </p:spPr>
        </p:pic>
      </p:grpSp>
      <p:grpSp>
        <p:nvGrpSpPr>
          <p:cNvPr id="24" name="Group 23"/>
          <p:cNvGrpSpPr/>
          <p:nvPr/>
        </p:nvGrpSpPr>
        <p:grpSpPr>
          <a:xfrm>
            <a:off x="7504982" y="3403593"/>
            <a:ext cx="1694876" cy="461664"/>
            <a:chOff x="7236296" y="2420888"/>
            <a:chExt cx="1694876" cy="246673"/>
          </a:xfrm>
        </p:grpSpPr>
        <p:cxnSp>
          <p:nvCxnSpPr>
            <p:cNvPr id="25" name="Straight Arrow Connector 24"/>
            <p:cNvCxnSpPr/>
            <p:nvPr/>
          </p:nvCxnSpPr>
          <p:spPr>
            <a:xfrm>
              <a:off x="7236296" y="2564904"/>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87690" y="2420888"/>
              <a:ext cx="1243482" cy="246673"/>
            </a:xfrm>
            <a:prstGeom prst="rect">
              <a:avLst/>
            </a:prstGeom>
            <a:noFill/>
          </p:spPr>
          <p:txBody>
            <a:bodyPr wrap="none" rtlCol="0">
              <a:spAutoFit/>
            </a:bodyPr>
            <a:lstStyle/>
            <a:p>
              <a:pPr algn="ctr"/>
              <a:r>
                <a:rPr lang="en-US" sz="1200" b="1" dirty="0"/>
                <a:t>Oxidative </a:t>
              </a:r>
            </a:p>
            <a:p>
              <a:r>
                <a:rPr lang="en-US" sz="1200" b="1" dirty="0"/>
                <a:t>phosphorylation</a:t>
              </a:r>
              <a:endParaRPr lang="en-US" b="1" dirty="0"/>
            </a:p>
          </p:txBody>
        </p:sp>
      </p:grpSp>
      <p:grpSp>
        <p:nvGrpSpPr>
          <p:cNvPr id="30" name="Group 29"/>
          <p:cNvGrpSpPr/>
          <p:nvPr/>
        </p:nvGrpSpPr>
        <p:grpSpPr>
          <a:xfrm>
            <a:off x="7418412" y="4047455"/>
            <a:ext cx="1791816" cy="461665"/>
            <a:chOff x="7149726" y="2727970"/>
            <a:chExt cx="1791816" cy="461665"/>
          </a:xfrm>
        </p:grpSpPr>
        <p:cxnSp>
          <p:nvCxnSpPr>
            <p:cNvPr id="31" name="Straight Arrow Connector 30"/>
            <p:cNvCxnSpPr/>
            <p:nvPr/>
          </p:nvCxnSpPr>
          <p:spPr>
            <a:xfrm>
              <a:off x="7149726" y="2924944"/>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662794" y="2727970"/>
              <a:ext cx="1278748" cy="461665"/>
            </a:xfrm>
            <a:prstGeom prst="rect">
              <a:avLst/>
            </a:prstGeom>
            <a:noFill/>
          </p:spPr>
          <p:txBody>
            <a:bodyPr wrap="none" rtlCol="0">
              <a:spAutoFit/>
            </a:bodyPr>
            <a:lstStyle/>
            <a:p>
              <a:pPr algn="ctr"/>
              <a:r>
                <a:rPr lang="en-US" sz="1200" b="1" dirty="0">
                  <a:solidFill>
                    <a:srgbClr val="0000FF"/>
                  </a:solidFill>
                </a:rPr>
                <a:t>Substrate-level</a:t>
              </a:r>
            </a:p>
            <a:p>
              <a:pPr algn="ctr"/>
              <a:r>
                <a:rPr lang="en-US" sz="1200" b="1" dirty="0">
                  <a:solidFill>
                    <a:srgbClr val="0000FF"/>
                  </a:solidFill>
                </a:rPr>
                <a:t>Phosphorylation </a:t>
              </a:r>
              <a:endParaRPr lang="en-US" b="1" dirty="0">
                <a:solidFill>
                  <a:srgbClr val="0000FF"/>
                </a:solidFill>
              </a:endParaRPr>
            </a:p>
          </p:txBody>
        </p:sp>
      </p:grpSp>
    </p:spTree>
    <p:custDataLst>
      <p:tags r:id="rId1"/>
    </p:custDataLst>
    <p:extLst>
      <p:ext uri="{BB962C8B-B14F-4D97-AF65-F5344CB8AC3E}">
        <p14:creationId xmlns:p14="http://schemas.microsoft.com/office/powerpoint/2010/main" val="1146162141"/>
      </p:ext>
    </p:extLst>
  </p:cSld>
  <p:clrMapOvr>
    <a:masterClrMapping/>
  </p:clrMapOvr>
  <mc:AlternateContent xmlns:mc="http://schemas.openxmlformats.org/markup-compatibility/2006" xmlns:p14="http://schemas.microsoft.com/office/powerpoint/2010/main">
    <mc:Choice Requires="p14">
      <p:transition spd="slow" p14:dur="2000" advTm="74032"/>
    </mc:Choice>
    <mc:Fallback xmlns="">
      <p:transition spd="slow" advTm="740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b="1" dirty="0">
                <a:solidFill>
                  <a:srgbClr val="E939EA"/>
                </a:solidFill>
              </a:rPr>
              <a:t>B. </a:t>
            </a:r>
            <a:r>
              <a:rPr lang="en-US" sz="4000" b="1" dirty="0">
                <a:solidFill>
                  <a:srgbClr val="E939EA"/>
                </a:solidFill>
                <a:latin typeface="Arial" charset="0"/>
                <a:ea typeface="Arial" charset="0"/>
                <a:cs typeface="Arial" charset="0"/>
              </a:rPr>
              <a:t>Pay Off Phase</a:t>
            </a:r>
            <a:endParaRPr lang="ar-JO" sz="4000" b="1" dirty="0">
              <a:solidFill>
                <a:srgbClr val="C00000"/>
              </a:solidFill>
            </a:endParaRPr>
          </a:p>
        </p:txBody>
      </p:sp>
      <p:sp>
        <p:nvSpPr>
          <p:cNvPr id="3" name="عنصر نائب للمحتوى 2"/>
          <p:cNvSpPr>
            <a:spLocks noGrp="1"/>
          </p:cNvSpPr>
          <p:nvPr>
            <p:ph idx="1"/>
          </p:nvPr>
        </p:nvSpPr>
        <p:spPr>
          <a:xfrm>
            <a:off x="394208" y="1124744"/>
            <a:ext cx="8678386" cy="1368152"/>
          </a:xfrm>
        </p:spPr>
        <p:txBody>
          <a:bodyPr>
            <a:normAutofit/>
          </a:bodyPr>
          <a:lstStyle/>
          <a:p>
            <a:pPr algn="l" rtl="0"/>
            <a:r>
              <a:rPr lang="en-US" sz="2800" b="1" dirty="0">
                <a:solidFill>
                  <a:srgbClr val="C00000"/>
                </a:solidFill>
                <a:latin typeface="Arial" charset="0"/>
                <a:ea typeface="Arial" charset="0"/>
                <a:cs typeface="Arial" charset="0"/>
              </a:rPr>
              <a:t>Step 7: </a:t>
            </a:r>
            <a:r>
              <a:rPr lang="en-US" sz="2400" dirty="0">
                <a:latin typeface="Arial" charset="0"/>
                <a:ea typeface="Arial" charset="0"/>
                <a:cs typeface="Arial" charset="0"/>
              </a:rPr>
              <a:t>The </a:t>
            </a:r>
            <a:r>
              <a:rPr lang="en-US" sz="2400" b="1" dirty="0">
                <a:latin typeface="Arial" charset="0"/>
                <a:ea typeface="Arial" charset="0"/>
                <a:cs typeface="Arial" charset="0"/>
              </a:rPr>
              <a:t>first ATP </a:t>
            </a:r>
            <a:r>
              <a:rPr lang="en-US" sz="2400" dirty="0">
                <a:latin typeface="Arial" charset="0"/>
                <a:ea typeface="Arial" charset="0"/>
                <a:cs typeface="Arial" charset="0"/>
              </a:rPr>
              <a:t>molecule is generated by the substrate-level phosphorylation process catalyzed by phosphoglycerate kinase (PGK)</a:t>
            </a: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45358"/>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عنصر نائب للمحتوى 2"/>
          <p:cNvSpPr txBox="1">
            <a:spLocks/>
          </p:cNvSpPr>
          <p:nvPr/>
        </p:nvSpPr>
        <p:spPr>
          <a:xfrm>
            <a:off x="395536" y="2664296"/>
            <a:ext cx="6336704" cy="4193704"/>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800" dirty="0">
                <a:solidFill>
                  <a:srgbClr val="0000FF"/>
                </a:solidFill>
                <a:latin typeface="Arial" charset="0"/>
                <a:ea typeface="Arial" charset="0"/>
                <a:cs typeface="Arial" charset="0"/>
              </a:rPr>
              <a:t>Methods of ATP synthesis:</a:t>
            </a:r>
          </a:p>
          <a:p>
            <a:pPr marL="457200" indent="-457200" algn="l" rtl="0">
              <a:buFont typeface="+mj-lt"/>
              <a:buAutoNum type="arabicPeriod"/>
            </a:pPr>
            <a:r>
              <a:rPr lang="en-US" sz="2400" dirty="0">
                <a:latin typeface="Arial" charset="0"/>
                <a:ea typeface="Arial" charset="0"/>
                <a:cs typeface="Arial" charset="0"/>
              </a:rPr>
              <a:t>Substrate-level phosphorylation: it is a direct method of ATP synthesis by an enzyme which catalyzes the transfer of phosphate group from substrate to ADP </a:t>
            </a:r>
          </a:p>
          <a:p>
            <a:pPr marL="457200" indent="-457200" algn="l" rtl="0">
              <a:buFont typeface="+mj-lt"/>
              <a:buAutoNum type="arabicPeriod"/>
            </a:pPr>
            <a:r>
              <a:rPr lang="en-US" sz="2400" dirty="0">
                <a:latin typeface="Arial" charset="0"/>
                <a:ea typeface="Arial" charset="0"/>
                <a:cs typeface="Arial" charset="0"/>
              </a:rPr>
              <a:t>Oxidative phosphorylation: indirect method of ATP synthesis in which the oxidation of NADH/FADH</a:t>
            </a:r>
            <a:r>
              <a:rPr lang="en-US" sz="2000" dirty="0">
                <a:latin typeface="Arial" charset="0"/>
                <a:ea typeface="Arial" charset="0"/>
                <a:cs typeface="Arial" charset="0"/>
              </a:rPr>
              <a:t>2</a:t>
            </a:r>
            <a:r>
              <a:rPr lang="en-US" sz="2400" dirty="0">
                <a:latin typeface="Arial" charset="0"/>
                <a:ea typeface="Arial" charset="0"/>
                <a:cs typeface="Arial" charset="0"/>
              </a:rPr>
              <a:t> and the subsequently transferred electrons indirectly drive ATP synthesis from ADP</a:t>
            </a:r>
          </a:p>
          <a:p>
            <a:pPr marL="0" indent="0" algn="l" rtl="0">
              <a:buFont typeface="Arial" pitchFamily="34" charset="0"/>
              <a:buNone/>
            </a:pPr>
            <a:endParaRPr lang="en-US" sz="2400" dirty="0">
              <a:latin typeface="Arial" charset="0"/>
              <a:ea typeface="Arial" charset="0"/>
              <a:cs typeface="Arial" charset="0"/>
            </a:endParaRPr>
          </a:p>
          <a:p>
            <a:pPr marL="0" indent="0" algn="l" rtl="0">
              <a:buFont typeface="Arial" pitchFamily="34" charset="0"/>
              <a:buNone/>
            </a:pPr>
            <a:endParaRPr lang="en-US" sz="2400" dirty="0">
              <a:latin typeface="Arial" charset="0"/>
              <a:ea typeface="Arial" charset="0"/>
              <a:cs typeface="Arial" charset="0"/>
            </a:endParaRPr>
          </a:p>
        </p:txBody>
      </p:sp>
      <p:grpSp>
        <p:nvGrpSpPr>
          <p:cNvPr id="10" name="Group 9"/>
          <p:cNvGrpSpPr/>
          <p:nvPr/>
        </p:nvGrpSpPr>
        <p:grpSpPr>
          <a:xfrm>
            <a:off x="6463258" y="2857376"/>
            <a:ext cx="2861270" cy="3546194"/>
            <a:chOff x="6463258" y="2857376"/>
            <a:chExt cx="2861270" cy="3546194"/>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680" t="12627"/>
            <a:stretch/>
          </p:blipFill>
          <p:spPr>
            <a:xfrm>
              <a:off x="6463258" y="2857376"/>
              <a:ext cx="2615554" cy="3091904"/>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7850" t="2130" r="-7850" b="87372"/>
            <a:stretch/>
          </p:blipFill>
          <p:spPr>
            <a:xfrm>
              <a:off x="6558868" y="6021288"/>
              <a:ext cx="2765660" cy="382282"/>
            </a:xfrm>
            <a:prstGeom prst="rect">
              <a:avLst/>
            </a:prstGeom>
          </p:spPr>
        </p:pic>
      </p:grpSp>
    </p:spTree>
    <p:custDataLst>
      <p:tags r:id="rId1"/>
    </p:custDataLst>
    <p:extLst>
      <p:ext uri="{BB962C8B-B14F-4D97-AF65-F5344CB8AC3E}">
        <p14:creationId xmlns:p14="http://schemas.microsoft.com/office/powerpoint/2010/main" val="1941754140"/>
      </p:ext>
    </p:extLst>
  </p:cSld>
  <p:clrMapOvr>
    <a:masterClrMapping/>
  </p:clrMapOvr>
  <mc:AlternateContent xmlns:mc="http://schemas.openxmlformats.org/markup-compatibility/2006" xmlns:p14="http://schemas.microsoft.com/office/powerpoint/2010/main">
    <mc:Choice Requires="p14">
      <p:transition spd="slow" p14:dur="2000" advTm="115871"/>
    </mc:Choice>
    <mc:Fallback xmlns="">
      <p:transition spd="slow" advTm="1158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1000"/>
                                        <p:tgtEl>
                                          <p:spTgt spid="10"/>
                                        </p:tgtEl>
                                      </p:cBhvr>
                                    </p:animEffect>
                                  </p:childTnLst>
                                </p:cTn>
                              </p:par>
                              <p:par>
                                <p:cTn id="13" presetID="3" presetClass="entr" presetSubtype="5"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linds(vertical)">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5"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blinds(vertical)">
                                      <p:cBhvr>
                                        <p:cTn id="2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normAutofit/>
          </a:bodyPr>
          <a:lstStyle/>
          <a:p>
            <a:r>
              <a:rPr lang="en-GB" sz="4000" b="1" dirty="0">
                <a:solidFill>
                  <a:srgbClr val="E939EA"/>
                </a:solidFill>
              </a:rPr>
              <a:t>B. </a:t>
            </a:r>
            <a:r>
              <a:rPr lang="en-US" sz="4000" b="1" dirty="0">
                <a:solidFill>
                  <a:srgbClr val="E939EA"/>
                </a:solidFill>
                <a:latin typeface="Arial" charset="0"/>
                <a:ea typeface="Arial" charset="0"/>
                <a:cs typeface="Arial" charset="0"/>
              </a:rPr>
              <a:t>Pay Off Phase</a:t>
            </a:r>
            <a:endParaRPr lang="ar-JO" sz="4000" b="1" dirty="0">
              <a:solidFill>
                <a:srgbClr val="00B0F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20" name="TextBox 19"/>
          <p:cNvSpPr txBox="1"/>
          <p:nvPr/>
        </p:nvSpPr>
        <p:spPr>
          <a:xfrm>
            <a:off x="6827108" y="-1096471"/>
            <a:ext cx="1201355" cy="276999"/>
          </a:xfrm>
          <a:prstGeom prst="rect">
            <a:avLst/>
          </a:prstGeom>
          <a:noFill/>
        </p:spPr>
        <p:txBody>
          <a:bodyPr wrap="none" rtlCol="0">
            <a:spAutoFit/>
          </a:bodyPr>
          <a:lstStyle/>
          <a:p>
            <a:r>
              <a:rPr lang="en-US" sz="1200" dirty="0">
                <a:solidFill>
                  <a:srgbClr val="00B0F0"/>
                </a:solidFill>
              </a:rPr>
              <a:t>Phosphoglucose</a:t>
            </a:r>
            <a:endParaRPr lang="en-US" sz="1600" dirty="0">
              <a:solidFill>
                <a:srgbClr val="00B0F0"/>
              </a:solidFill>
            </a:endParaRPr>
          </a:p>
        </p:txBody>
      </p:sp>
      <p:grpSp>
        <p:nvGrpSpPr>
          <p:cNvPr id="3" name="Group 2"/>
          <p:cNvGrpSpPr/>
          <p:nvPr/>
        </p:nvGrpSpPr>
        <p:grpSpPr>
          <a:xfrm>
            <a:off x="683568" y="1121420"/>
            <a:ext cx="7239252" cy="5691956"/>
            <a:chOff x="683568" y="1121420"/>
            <a:chExt cx="7239252" cy="5691956"/>
          </a:xfrm>
        </p:grpSpPr>
        <p:grpSp>
          <p:nvGrpSpPr>
            <p:cNvPr id="8" name="Group 7"/>
            <p:cNvGrpSpPr/>
            <p:nvPr/>
          </p:nvGrpSpPr>
          <p:grpSpPr>
            <a:xfrm>
              <a:off x="683568" y="1121420"/>
              <a:ext cx="7239252" cy="5691956"/>
              <a:chOff x="749048" y="955328"/>
              <a:chExt cx="7901858" cy="6578128"/>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49654"/>
              <a:stretch/>
            </p:blipFill>
            <p:spPr>
              <a:xfrm>
                <a:off x="755576" y="2086497"/>
                <a:ext cx="7888802" cy="5446959"/>
              </a:xfrm>
              <a:prstGeom prst="rect">
                <a:avLst/>
              </a:prstGeom>
            </p:spPr>
          </p:pic>
          <p:grpSp>
            <p:nvGrpSpPr>
              <p:cNvPr id="15" name="Group 14"/>
              <p:cNvGrpSpPr/>
              <p:nvPr/>
            </p:nvGrpSpPr>
            <p:grpSpPr>
              <a:xfrm>
                <a:off x="749048" y="955328"/>
                <a:ext cx="7901858" cy="1152128"/>
                <a:chOff x="1141876" y="3090622"/>
                <a:chExt cx="7901858" cy="1152128"/>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40902" r="57346" b="50245"/>
                <a:stretch/>
              </p:blipFill>
              <p:spPr>
                <a:xfrm>
                  <a:off x="1141876" y="3284985"/>
                  <a:ext cx="3364885" cy="957765"/>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42236" t="39106" b="50245"/>
                <a:stretch/>
              </p:blipFill>
              <p:spPr>
                <a:xfrm>
                  <a:off x="4486792" y="3090622"/>
                  <a:ext cx="4556942" cy="1152128"/>
                </a:xfrm>
                <a:prstGeom prst="rect">
                  <a:avLst/>
                </a:prstGeom>
              </p:spPr>
            </p:pic>
          </p:grpSp>
        </p:gr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0375" t="74827" r="78326" b="19494"/>
            <a:stretch/>
          </p:blipFill>
          <p:spPr>
            <a:xfrm flipH="1">
              <a:off x="2133633" y="3695948"/>
              <a:ext cx="96011" cy="576064"/>
            </a:xfrm>
            <a:prstGeom prst="rect">
              <a:avLst/>
            </a:prstGeom>
          </p:spPr>
        </p:pic>
      </p:grpSp>
      <p:grpSp>
        <p:nvGrpSpPr>
          <p:cNvPr id="13" name="Group 12"/>
          <p:cNvGrpSpPr/>
          <p:nvPr/>
        </p:nvGrpSpPr>
        <p:grpSpPr>
          <a:xfrm>
            <a:off x="683568" y="1121420"/>
            <a:ext cx="7239252" cy="5691956"/>
            <a:chOff x="683568" y="1121420"/>
            <a:chExt cx="7239252" cy="5691956"/>
          </a:xfrm>
        </p:grpSpPr>
        <p:grpSp>
          <p:nvGrpSpPr>
            <p:cNvPr id="14" name="Group 13"/>
            <p:cNvGrpSpPr/>
            <p:nvPr/>
          </p:nvGrpSpPr>
          <p:grpSpPr>
            <a:xfrm>
              <a:off x="683568" y="1121420"/>
              <a:ext cx="7239252" cy="5691956"/>
              <a:chOff x="749048" y="955328"/>
              <a:chExt cx="7901858" cy="6578128"/>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49654"/>
              <a:stretch/>
            </p:blipFill>
            <p:spPr>
              <a:xfrm>
                <a:off x="755576" y="2086497"/>
                <a:ext cx="7888802" cy="5446959"/>
              </a:xfrm>
              <a:prstGeom prst="rect">
                <a:avLst/>
              </a:prstGeom>
            </p:spPr>
          </p:pic>
          <p:grpSp>
            <p:nvGrpSpPr>
              <p:cNvPr id="21" name="Group 20"/>
              <p:cNvGrpSpPr/>
              <p:nvPr/>
            </p:nvGrpSpPr>
            <p:grpSpPr>
              <a:xfrm>
                <a:off x="749048" y="955328"/>
                <a:ext cx="7901858" cy="1152128"/>
                <a:chOff x="1141876" y="3090622"/>
                <a:chExt cx="7901858" cy="1152128"/>
              </a:xfrm>
            </p:grpSpPr>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t="40902" r="57346" b="50245"/>
                <a:stretch/>
              </p:blipFill>
              <p:spPr>
                <a:xfrm>
                  <a:off x="1141876" y="3284985"/>
                  <a:ext cx="3364885" cy="957765"/>
                </a:xfrm>
                <a:prstGeom prst="rect">
                  <a:avLst/>
                </a:prstGeom>
              </p:spPr>
            </p:pic>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42236" t="39106" b="50245"/>
                <a:stretch/>
              </p:blipFill>
              <p:spPr>
                <a:xfrm>
                  <a:off x="4486792" y="3090622"/>
                  <a:ext cx="4556942" cy="1152128"/>
                </a:xfrm>
                <a:prstGeom prst="rect">
                  <a:avLst/>
                </a:prstGeom>
              </p:spPr>
            </p:pic>
          </p:grpSp>
        </p:gr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20375" t="74827" r="78326" b="19494"/>
            <a:stretch/>
          </p:blipFill>
          <p:spPr>
            <a:xfrm flipH="1">
              <a:off x="2133633" y="3695948"/>
              <a:ext cx="96011" cy="576064"/>
            </a:xfrm>
            <a:prstGeom prst="rect">
              <a:avLst/>
            </a:prstGeom>
          </p:spPr>
        </p:pic>
      </p:grpSp>
      <p:grpSp>
        <p:nvGrpSpPr>
          <p:cNvPr id="24" name="Group 23"/>
          <p:cNvGrpSpPr/>
          <p:nvPr/>
        </p:nvGrpSpPr>
        <p:grpSpPr>
          <a:xfrm>
            <a:off x="7504982" y="3403593"/>
            <a:ext cx="1694876" cy="461664"/>
            <a:chOff x="7236296" y="2420888"/>
            <a:chExt cx="1694876" cy="246673"/>
          </a:xfrm>
        </p:grpSpPr>
        <p:cxnSp>
          <p:nvCxnSpPr>
            <p:cNvPr id="25" name="Straight Arrow Connector 24"/>
            <p:cNvCxnSpPr/>
            <p:nvPr/>
          </p:nvCxnSpPr>
          <p:spPr>
            <a:xfrm>
              <a:off x="7236296" y="2564904"/>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87690" y="2420888"/>
              <a:ext cx="1243482" cy="246673"/>
            </a:xfrm>
            <a:prstGeom prst="rect">
              <a:avLst/>
            </a:prstGeom>
            <a:noFill/>
          </p:spPr>
          <p:txBody>
            <a:bodyPr wrap="none" rtlCol="0">
              <a:spAutoFit/>
            </a:bodyPr>
            <a:lstStyle/>
            <a:p>
              <a:pPr algn="ctr"/>
              <a:r>
                <a:rPr lang="en-US" sz="1200" b="1" dirty="0"/>
                <a:t>Oxidative </a:t>
              </a:r>
            </a:p>
            <a:p>
              <a:r>
                <a:rPr lang="en-US" sz="1200" b="1" dirty="0"/>
                <a:t>phosphorylation</a:t>
              </a:r>
              <a:endParaRPr lang="en-US" b="1" dirty="0"/>
            </a:p>
          </p:txBody>
        </p:sp>
      </p:grpSp>
      <p:grpSp>
        <p:nvGrpSpPr>
          <p:cNvPr id="27" name="Group 26"/>
          <p:cNvGrpSpPr/>
          <p:nvPr/>
        </p:nvGrpSpPr>
        <p:grpSpPr>
          <a:xfrm>
            <a:off x="7399362" y="4637102"/>
            <a:ext cx="1644416" cy="276999"/>
            <a:chOff x="7187826" y="3185909"/>
            <a:chExt cx="1644416" cy="276999"/>
          </a:xfrm>
        </p:grpSpPr>
        <p:cxnSp>
          <p:nvCxnSpPr>
            <p:cNvPr id="28" name="Straight Arrow Connector 27"/>
            <p:cNvCxnSpPr/>
            <p:nvPr/>
          </p:nvCxnSpPr>
          <p:spPr>
            <a:xfrm>
              <a:off x="7187826" y="3301876"/>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778813" y="3185909"/>
              <a:ext cx="1053429" cy="276999"/>
            </a:xfrm>
            <a:prstGeom prst="rect">
              <a:avLst/>
            </a:prstGeom>
            <a:noFill/>
          </p:spPr>
          <p:txBody>
            <a:bodyPr wrap="none" rtlCol="0">
              <a:spAutoFit/>
            </a:bodyPr>
            <a:lstStyle/>
            <a:p>
              <a:r>
                <a:rPr lang="en-US" sz="1200" b="1" dirty="0"/>
                <a:t>isomerization</a:t>
              </a:r>
            </a:p>
          </p:txBody>
        </p:sp>
      </p:grpSp>
      <p:grpSp>
        <p:nvGrpSpPr>
          <p:cNvPr id="30" name="Group 29"/>
          <p:cNvGrpSpPr/>
          <p:nvPr/>
        </p:nvGrpSpPr>
        <p:grpSpPr>
          <a:xfrm>
            <a:off x="7418412" y="4047455"/>
            <a:ext cx="1791816" cy="461665"/>
            <a:chOff x="7149726" y="2727970"/>
            <a:chExt cx="1791816" cy="461665"/>
          </a:xfrm>
        </p:grpSpPr>
        <p:cxnSp>
          <p:nvCxnSpPr>
            <p:cNvPr id="31" name="Straight Arrow Connector 30"/>
            <p:cNvCxnSpPr/>
            <p:nvPr/>
          </p:nvCxnSpPr>
          <p:spPr>
            <a:xfrm>
              <a:off x="7149726" y="2924944"/>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662794" y="2727970"/>
              <a:ext cx="1278748" cy="461665"/>
            </a:xfrm>
            <a:prstGeom prst="rect">
              <a:avLst/>
            </a:prstGeom>
            <a:noFill/>
          </p:spPr>
          <p:txBody>
            <a:bodyPr wrap="none" rtlCol="0">
              <a:spAutoFit/>
            </a:bodyPr>
            <a:lstStyle/>
            <a:p>
              <a:pPr algn="ctr"/>
              <a:r>
                <a:rPr lang="en-US" sz="1200" b="1" dirty="0">
                  <a:solidFill>
                    <a:srgbClr val="0000FF"/>
                  </a:solidFill>
                </a:rPr>
                <a:t>Substrate-level</a:t>
              </a:r>
            </a:p>
            <a:p>
              <a:pPr algn="ctr"/>
              <a:r>
                <a:rPr lang="en-US" sz="1200" b="1" dirty="0">
                  <a:solidFill>
                    <a:srgbClr val="0000FF"/>
                  </a:solidFill>
                </a:rPr>
                <a:t>Phosphorylation </a:t>
              </a:r>
              <a:endParaRPr lang="en-US" b="1" dirty="0">
                <a:solidFill>
                  <a:srgbClr val="0000FF"/>
                </a:solidFill>
              </a:endParaRPr>
            </a:p>
          </p:txBody>
        </p:sp>
      </p:grpSp>
    </p:spTree>
    <p:custDataLst>
      <p:tags r:id="rId1"/>
    </p:custDataLst>
    <p:extLst>
      <p:ext uri="{BB962C8B-B14F-4D97-AF65-F5344CB8AC3E}">
        <p14:creationId xmlns:p14="http://schemas.microsoft.com/office/powerpoint/2010/main" val="460431190"/>
      </p:ext>
    </p:extLst>
  </p:cSld>
  <p:clrMapOvr>
    <a:masterClrMapping/>
  </p:clrMapOvr>
  <mc:AlternateContent xmlns:mc="http://schemas.openxmlformats.org/markup-compatibility/2006" xmlns:p14="http://schemas.microsoft.com/office/powerpoint/2010/main">
    <mc:Choice Requires="p14">
      <p:transition spd="slow" p14:dur="2000" advTm="115264"/>
    </mc:Choice>
    <mc:Fallback xmlns="">
      <p:transition spd="slow" advTm="115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b="1" dirty="0">
                <a:solidFill>
                  <a:srgbClr val="E939EA"/>
                </a:solidFill>
              </a:rPr>
              <a:t>B. </a:t>
            </a:r>
            <a:r>
              <a:rPr lang="en-US" sz="4000" b="1" dirty="0">
                <a:solidFill>
                  <a:srgbClr val="E939EA"/>
                </a:solidFill>
                <a:latin typeface="Arial" charset="0"/>
                <a:ea typeface="Arial" charset="0"/>
                <a:cs typeface="Arial" charset="0"/>
              </a:rPr>
              <a:t>Pay Off Phase</a:t>
            </a:r>
            <a:endParaRPr lang="ar-JO" sz="4000" b="1" dirty="0">
              <a:solidFill>
                <a:srgbClr val="C00000"/>
              </a:solidFill>
            </a:endParaRPr>
          </a:p>
        </p:txBody>
      </p:sp>
      <p:sp>
        <p:nvSpPr>
          <p:cNvPr id="3" name="عنصر نائب للمحتوى 2"/>
          <p:cNvSpPr>
            <a:spLocks noGrp="1"/>
          </p:cNvSpPr>
          <p:nvPr>
            <p:ph idx="1"/>
          </p:nvPr>
        </p:nvSpPr>
        <p:spPr>
          <a:xfrm>
            <a:off x="394208" y="836712"/>
            <a:ext cx="8678386" cy="6264696"/>
          </a:xfrm>
        </p:spPr>
        <p:txBody>
          <a:bodyPr>
            <a:normAutofit/>
          </a:bodyPr>
          <a:lstStyle/>
          <a:p>
            <a:pPr algn="l" rtl="0"/>
            <a:r>
              <a:rPr lang="en-US" sz="2800" b="1" dirty="0">
                <a:solidFill>
                  <a:srgbClr val="C00000"/>
                </a:solidFill>
                <a:latin typeface="Arial" charset="0"/>
                <a:ea typeface="Arial" charset="0"/>
                <a:cs typeface="Arial" charset="0"/>
              </a:rPr>
              <a:t>Step 8: </a:t>
            </a:r>
            <a:r>
              <a:rPr lang="en-US" sz="2400" dirty="0">
                <a:latin typeface="Arial" charset="0"/>
                <a:ea typeface="Arial" charset="0"/>
                <a:cs typeface="Arial" charset="0"/>
              </a:rPr>
              <a:t>Phosphoglycerate mutase (PGM) is an   </a:t>
            </a:r>
            <a:r>
              <a:rPr lang="en-US" sz="2400" dirty="0">
                <a:solidFill>
                  <a:srgbClr val="C00000"/>
                </a:solidFill>
                <a:latin typeface="Arial" charset="0"/>
                <a:ea typeface="Arial" charset="0"/>
                <a:cs typeface="Arial" charset="0"/>
              </a:rPr>
              <a:t>isomerase</a:t>
            </a:r>
            <a:r>
              <a:rPr lang="en-US" sz="2400" dirty="0">
                <a:latin typeface="Arial" charset="0"/>
                <a:ea typeface="Arial" charset="0"/>
                <a:cs typeface="Arial" charset="0"/>
              </a:rPr>
              <a:t> which catalyzes the isomerization of                   3-phosphoglycerate to 2-phosphoglycerate </a:t>
            </a:r>
          </a:p>
          <a:p>
            <a:pPr algn="l" rtl="0"/>
            <a:r>
              <a:rPr lang="en-US" sz="2400" dirty="0">
                <a:latin typeface="Arial" charset="0"/>
                <a:ea typeface="Arial" charset="0"/>
                <a:cs typeface="Arial" charset="0"/>
              </a:rPr>
              <a:t>It is actually an </a:t>
            </a:r>
            <a:r>
              <a:rPr lang="en-US" sz="2400" b="1" dirty="0">
                <a:latin typeface="Arial" charset="0"/>
                <a:ea typeface="Arial" charset="0"/>
                <a:cs typeface="Arial" charset="0"/>
              </a:rPr>
              <a:t>internal shifting of P </a:t>
            </a:r>
            <a:r>
              <a:rPr lang="en-US" sz="2400" dirty="0">
                <a:latin typeface="Arial" charset="0"/>
                <a:ea typeface="Arial" charset="0"/>
                <a:cs typeface="Arial" charset="0"/>
              </a:rPr>
              <a:t>group from C3 to C2 within the same molecule</a:t>
            </a:r>
          </a:p>
          <a:p>
            <a:pPr algn="l" rtl="0"/>
            <a:r>
              <a:rPr lang="en-US" sz="2400" dirty="0">
                <a:latin typeface="Arial" charset="0"/>
                <a:ea typeface="Arial" charset="0"/>
                <a:cs typeface="Arial" charset="0"/>
              </a:rPr>
              <a:t>The main purpose of this step is the </a:t>
            </a:r>
            <a:r>
              <a:rPr lang="en-US" sz="2400" dirty="0">
                <a:solidFill>
                  <a:srgbClr val="0000FF"/>
                </a:solidFill>
                <a:latin typeface="Arial" charset="0"/>
                <a:ea typeface="Arial" charset="0"/>
                <a:cs typeface="Arial" charset="0"/>
              </a:rPr>
              <a:t>activation of the phosphate group</a:t>
            </a:r>
            <a:r>
              <a:rPr lang="en-US" sz="2400" dirty="0">
                <a:latin typeface="Arial" charset="0"/>
                <a:ea typeface="Arial" charset="0"/>
                <a:cs typeface="Arial" charset="0"/>
              </a:rPr>
              <a:t> to prepare for the generation of the second ATP in the next reactions</a:t>
            </a:r>
          </a:p>
          <a:p>
            <a:pPr algn="l" rtl="0"/>
            <a:r>
              <a:rPr lang="en-US" sz="2800" b="1" dirty="0">
                <a:solidFill>
                  <a:srgbClr val="C00000"/>
                </a:solidFill>
                <a:latin typeface="Arial" charset="0"/>
                <a:ea typeface="Arial" charset="0"/>
                <a:cs typeface="Arial" charset="0"/>
              </a:rPr>
              <a:t>Step 9:</a:t>
            </a:r>
            <a:r>
              <a:rPr lang="en-US" sz="2800" dirty="0">
                <a:latin typeface="Arial" charset="0"/>
                <a:ea typeface="Arial" charset="0"/>
                <a:cs typeface="Arial" charset="0"/>
              </a:rPr>
              <a:t> </a:t>
            </a:r>
            <a:r>
              <a:rPr lang="en-US" sz="2400" dirty="0">
                <a:latin typeface="Arial" charset="0"/>
                <a:ea typeface="Arial" charset="0"/>
                <a:cs typeface="Arial" charset="0"/>
              </a:rPr>
              <a:t>The synthesis of the second super-high-energy compound </a:t>
            </a:r>
            <a:r>
              <a:rPr lang="en-US" sz="2400" b="1" dirty="0">
                <a:latin typeface="Arial" charset="0"/>
                <a:ea typeface="Arial" charset="0"/>
                <a:cs typeface="Arial" charset="0"/>
              </a:rPr>
              <a:t>phosphoenolpyruvate (PEP) </a:t>
            </a:r>
            <a:r>
              <a:rPr lang="en-US" sz="2400" dirty="0">
                <a:latin typeface="Arial" charset="0"/>
                <a:ea typeface="Arial" charset="0"/>
                <a:cs typeface="Arial" charset="0"/>
              </a:rPr>
              <a:t>in a simple dehydration reaction catalyzed by enolase enzyme</a:t>
            </a:r>
          </a:p>
          <a:p>
            <a:pPr algn="l" rtl="0"/>
            <a:r>
              <a:rPr lang="en-US" sz="2400" dirty="0">
                <a:latin typeface="Arial" charset="0"/>
                <a:ea typeface="Arial" charset="0"/>
                <a:cs typeface="Arial" charset="0"/>
              </a:rPr>
              <a:t>Enolase acts by catalyzing the cleavage of bond between C3 and oxygen of OH group thus enhancing the formation of double bond between C3 &amp; C2 and subsequently H atom elimination  </a:t>
            </a:r>
            <a:endParaRPr lang="en-US" sz="2400" b="1" dirty="0">
              <a:solidFill>
                <a:srgbClr val="C00000"/>
              </a:solidFill>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2738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86983804"/>
      </p:ext>
    </p:extLst>
  </p:cSld>
  <p:clrMapOvr>
    <a:masterClrMapping/>
  </p:clrMapOvr>
  <mc:AlternateContent xmlns:mc="http://schemas.openxmlformats.org/markup-compatibility/2006" xmlns:p14="http://schemas.microsoft.com/office/powerpoint/2010/main">
    <mc:Choice Requires="p14">
      <p:transition spd="slow" p14:dur="2000" advTm="52795"/>
    </mc:Choice>
    <mc:Fallback xmlns="">
      <p:transition spd="slow" advTm="527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vertical)">
                                      <p:cBhvr>
                                        <p:cTn id="7" dur="500"/>
                                        <p:tgtEl>
                                          <p:spTgt spid="3">
                                            <p:txEl>
                                              <p:pRg st="3" end="3"/>
                                            </p:txEl>
                                          </p:spTgt>
                                        </p:tgtEl>
                                      </p:cBhvr>
                                    </p:animEffect>
                                  </p:childTnLst>
                                </p:cTn>
                              </p:par>
                              <p:par>
                                <p:cTn id="8" presetID="3" presetClass="entr" presetSubtype="5"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vertical)">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normAutofit/>
          </a:bodyPr>
          <a:lstStyle/>
          <a:p>
            <a:r>
              <a:rPr lang="en-GB" sz="4000" b="1" dirty="0">
                <a:solidFill>
                  <a:srgbClr val="E939EA"/>
                </a:solidFill>
              </a:rPr>
              <a:t>B. </a:t>
            </a:r>
            <a:r>
              <a:rPr lang="en-US" sz="4000" b="1" dirty="0">
                <a:solidFill>
                  <a:srgbClr val="E939EA"/>
                </a:solidFill>
                <a:latin typeface="Arial" charset="0"/>
                <a:ea typeface="Arial" charset="0"/>
                <a:cs typeface="Arial" charset="0"/>
              </a:rPr>
              <a:t>Pay Off Phase</a:t>
            </a:r>
            <a:endParaRPr lang="ar-JO" sz="4000" b="1" dirty="0">
              <a:solidFill>
                <a:srgbClr val="00B0F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29586" y="61864"/>
            <a:ext cx="1143008" cy="1295410"/>
          </a:xfrm>
          <a:prstGeom prst="rect">
            <a:avLst/>
          </a:prstGeom>
          <a:noFill/>
        </p:spPr>
      </p:pic>
      <p:sp>
        <p:nvSpPr>
          <p:cNvPr id="20" name="TextBox 19"/>
          <p:cNvSpPr txBox="1"/>
          <p:nvPr/>
        </p:nvSpPr>
        <p:spPr>
          <a:xfrm>
            <a:off x="6827108" y="-1096471"/>
            <a:ext cx="1201355" cy="276999"/>
          </a:xfrm>
          <a:prstGeom prst="rect">
            <a:avLst/>
          </a:prstGeom>
          <a:noFill/>
        </p:spPr>
        <p:txBody>
          <a:bodyPr wrap="none" rtlCol="0">
            <a:spAutoFit/>
          </a:bodyPr>
          <a:lstStyle/>
          <a:p>
            <a:r>
              <a:rPr lang="en-US" sz="1200" dirty="0">
                <a:solidFill>
                  <a:srgbClr val="00B0F0"/>
                </a:solidFill>
              </a:rPr>
              <a:t>Phosphoglucose</a:t>
            </a:r>
            <a:endParaRPr lang="en-US" sz="1600" dirty="0">
              <a:solidFill>
                <a:srgbClr val="00B0F0"/>
              </a:solidFill>
            </a:endParaRPr>
          </a:p>
        </p:txBody>
      </p:sp>
      <p:grpSp>
        <p:nvGrpSpPr>
          <p:cNvPr id="3" name="Group 2"/>
          <p:cNvGrpSpPr/>
          <p:nvPr/>
        </p:nvGrpSpPr>
        <p:grpSpPr>
          <a:xfrm>
            <a:off x="683568" y="1121420"/>
            <a:ext cx="7239252" cy="5691956"/>
            <a:chOff x="683568" y="1121420"/>
            <a:chExt cx="7239252" cy="5691956"/>
          </a:xfrm>
        </p:grpSpPr>
        <p:grpSp>
          <p:nvGrpSpPr>
            <p:cNvPr id="8" name="Group 7"/>
            <p:cNvGrpSpPr/>
            <p:nvPr/>
          </p:nvGrpSpPr>
          <p:grpSpPr>
            <a:xfrm>
              <a:off x="683568" y="1121420"/>
              <a:ext cx="7239252" cy="5691956"/>
              <a:chOff x="749048" y="955328"/>
              <a:chExt cx="7901858" cy="6578128"/>
            </a:xfrm>
          </p:grpSpPr>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49654"/>
              <a:stretch/>
            </p:blipFill>
            <p:spPr>
              <a:xfrm>
                <a:off x="755576" y="2086497"/>
                <a:ext cx="7888802" cy="5446959"/>
              </a:xfrm>
              <a:prstGeom prst="rect">
                <a:avLst/>
              </a:prstGeom>
            </p:spPr>
          </p:pic>
          <p:grpSp>
            <p:nvGrpSpPr>
              <p:cNvPr id="15" name="Group 14"/>
              <p:cNvGrpSpPr/>
              <p:nvPr/>
            </p:nvGrpSpPr>
            <p:grpSpPr>
              <a:xfrm>
                <a:off x="749048" y="955328"/>
                <a:ext cx="7901858" cy="1152128"/>
                <a:chOff x="1141876" y="3090622"/>
                <a:chExt cx="7901858" cy="1152128"/>
              </a:xfrm>
            </p:grpSpPr>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t="40902" r="57346" b="50245"/>
                <a:stretch/>
              </p:blipFill>
              <p:spPr>
                <a:xfrm>
                  <a:off x="1141876" y="3284985"/>
                  <a:ext cx="3364885" cy="957765"/>
                </a:xfrm>
                <a:prstGeom prst="rect">
                  <a:avLst/>
                </a:prstGeom>
              </p:spPr>
            </p:pic>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42236" t="39106" b="50245"/>
                <a:stretch/>
              </p:blipFill>
              <p:spPr>
                <a:xfrm>
                  <a:off x="4486792" y="3090622"/>
                  <a:ext cx="4556942" cy="1152128"/>
                </a:xfrm>
                <a:prstGeom prst="rect">
                  <a:avLst/>
                </a:prstGeom>
              </p:spPr>
            </p:pic>
          </p:grpSp>
        </p:gr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0375" t="74827" r="78326" b="19494"/>
            <a:stretch/>
          </p:blipFill>
          <p:spPr>
            <a:xfrm flipH="1">
              <a:off x="2133633" y="3695948"/>
              <a:ext cx="96011" cy="576064"/>
            </a:xfrm>
            <a:prstGeom prst="rect">
              <a:avLst/>
            </a:prstGeom>
          </p:spPr>
        </p:pic>
      </p:grpSp>
      <p:grpSp>
        <p:nvGrpSpPr>
          <p:cNvPr id="13" name="Group 12"/>
          <p:cNvGrpSpPr/>
          <p:nvPr/>
        </p:nvGrpSpPr>
        <p:grpSpPr>
          <a:xfrm>
            <a:off x="7504982" y="3403593"/>
            <a:ext cx="1694876" cy="461664"/>
            <a:chOff x="7236296" y="2420888"/>
            <a:chExt cx="1694876" cy="246673"/>
          </a:xfrm>
        </p:grpSpPr>
        <p:cxnSp>
          <p:nvCxnSpPr>
            <p:cNvPr id="14" name="Straight Arrow Connector 13"/>
            <p:cNvCxnSpPr/>
            <p:nvPr/>
          </p:nvCxnSpPr>
          <p:spPr>
            <a:xfrm>
              <a:off x="7236296" y="2564904"/>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87690" y="2420888"/>
              <a:ext cx="1243482" cy="246673"/>
            </a:xfrm>
            <a:prstGeom prst="rect">
              <a:avLst/>
            </a:prstGeom>
            <a:noFill/>
          </p:spPr>
          <p:txBody>
            <a:bodyPr wrap="none" rtlCol="0">
              <a:spAutoFit/>
            </a:bodyPr>
            <a:lstStyle/>
            <a:p>
              <a:pPr algn="ctr"/>
              <a:r>
                <a:rPr lang="en-US" sz="1200" b="1" dirty="0"/>
                <a:t>Oxidative </a:t>
              </a:r>
            </a:p>
            <a:p>
              <a:r>
                <a:rPr lang="en-US" sz="1200" b="1" dirty="0"/>
                <a:t>phosphorylation</a:t>
              </a:r>
              <a:endParaRPr lang="en-US" b="1" dirty="0"/>
            </a:p>
          </p:txBody>
        </p:sp>
      </p:grpSp>
      <p:grpSp>
        <p:nvGrpSpPr>
          <p:cNvPr id="19" name="Group 18"/>
          <p:cNvGrpSpPr/>
          <p:nvPr/>
        </p:nvGrpSpPr>
        <p:grpSpPr>
          <a:xfrm>
            <a:off x="7399362" y="4637102"/>
            <a:ext cx="1644416" cy="276999"/>
            <a:chOff x="7187826" y="3185909"/>
            <a:chExt cx="1644416" cy="276999"/>
          </a:xfrm>
        </p:grpSpPr>
        <p:cxnSp>
          <p:nvCxnSpPr>
            <p:cNvPr id="21" name="Straight Arrow Connector 20"/>
            <p:cNvCxnSpPr/>
            <p:nvPr/>
          </p:nvCxnSpPr>
          <p:spPr>
            <a:xfrm>
              <a:off x="7187826" y="3301876"/>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778813" y="3185909"/>
              <a:ext cx="1053429" cy="276999"/>
            </a:xfrm>
            <a:prstGeom prst="rect">
              <a:avLst/>
            </a:prstGeom>
            <a:noFill/>
          </p:spPr>
          <p:txBody>
            <a:bodyPr wrap="none" rtlCol="0">
              <a:spAutoFit/>
            </a:bodyPr>
            <a:lstStyle/>
            <a:p>
              <a:r>
                <a:rPr lang="en-US" sz="1200" b="1" dirty="0"/>
                <a:t>isomerization</a:t>
              </a:r>
            </a:p>
          </p:txBody>
        </p:sp>
      </p:grpSp>
      <p:grpSp>
        <p:nvGrpSpPr>
          <p:cNvPr id="23" name="Group 22"/>
          <p:cNvGrpSpPr/>
          <p:nvPr/>
        </p:nvGrpSpPr>
        <p:grpSpPr>
          <a:xfrm>
            <a:off x="7418412" y="4047455"/>
            <a:ext cx="1791816" cy="461665"/>
            <a:chOff x="7149726" y="2727970"/>
            <a:chExt cx="1791816" cy="461665"/>
          </a:xfrm>
        </p:grpSpPr>
        <p:cxnSp>
          <p:nvCxnSpPr>
            <p:cNvPr id="24" name="Straight Arrow Connector 23"/>
            <p:cNvCxnSpPr/>
            <p:nvPr/>
          </p:nvCxnSpPr>
          <p:spPr>
            <a:xfrm>
              <a:off x="7149726" y="2924944"/>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662794" y="2727970"/>
              <a:ext cx="1278748" cy="461665"/>
            </a:xfrm>
            <a:prstGeom prst="rect">
              <a:avLst/>
            </a:prstGeom>
            <a:noFill/>
          </p:spPr>
          <p:txBody>
            <a:bodyPr wrap="none" rtlCol="0">
              <a:spAutoFit/>
            </a:bodyPr>
            <a:lstStyle/>
            <a:p>
              <a:pPr algn="ctr"/>
              <a:r>
                <a:rPr lang="en-US" sz="1200" b="1" dirty="0">
                  <a:solidFill>
                    <a:srgbClr val="0000FF"/>
                  </a:solidFill>
                </a:rPr>
                <a:t>Substrate-level</a:t>
              </a:r>
            </a:p>
            <a:p>
              <a:pPr algn="ctr"/>
              <a:r>
                <a:rPr lang="en-US" sz="1200" b="1" dirty="0">
                  <a:solidFill>
                    <a:srgbClr val="0000FF"/>
                  </a:solidFill>
                </a:rPr>
                <a:t>Phosphorylation </a:t>
              </a:r>
              <a:endParaRPr lang="en-US" b="1" dirty="0">
                <a:solidFill>
                  <a:srgbClr val="0000FF"/>
                </a:solidFill>
              </a:endParaRPr>
            </a:p>
          </p:txBody>
        </p:sp>
      </p:grpSp>
      <p:grpSp>
        <p:nvGrpSpPr>
          <p:cNvPr id="29" name="Group 28"/>
          <p:cNvGrpSpPr/>
          <p:nvPr/>
        </p:nvGrpSpPr>
        <p:grpSpPr>
          <a:xfrm>
            <a:off x="7390682" y="5157192"/>
            <a:ext cx="1573806" cy="276999"/>
            <a:chOff x="7121996" y="3551808"/>
            <a:chExt cx="1573806" cy="276999"/>
          </a:xfrm>
        </p:grpSpPr>
        <p:cxnSp>
          <p:nvCxnSpPr>
            <p:cNvPr id="30" name="Straight Arrow Connector 29"/>
            <p:cNvCxnSpPr/>
            <p:nvPr/>
          </p:nvCxnSpPr>
          <p:spPr>
            <a:xfrm>
              <a:off x="7121996" y="3691632"/>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683409" y="3551808"/>
              <a:ext cx="1012393" cy="276999"/>
            </a:xfrm>
            <a:prstGeom prst="rect">
              <a:avLst/>
            </a:prstGeom>
            <a:noFill/>
          </p:spPr>
          <p:txBody>
            <a:bodyPr wrap="none" rtlCol="0">
              <a:spAutoFit/>
            </a:bodyPr>
            <a:lstStyle/>
            <a:p>
              <a:r>
                <a:rPr lang="en-US" sz="1200" b="1" dirty="0"/>
                <a:t>Dehydration</a:t>
              </a:r>
              <a:r>
                <a:rPr lang="en-US" sz="1200" b="1" dirty="0">
                  <a:solidFill>
                    <a:srgbClr val="7030A0"/>
                  </a:solidFill>
                </a:rPr>
                <a:t> </a:t>
              </a:r>
              <a:endParaRPr lang="en-US" b="1" dirty="0">
                <a:solidFill>
                  <a:srgbClr val="7030A0"/>
                </a:solidFill>
              </a:endParaRPr>
            </a:p>
          </p:txBody>
        </p:sp>
      </p:grpSp>
      <p:grpSp>
        <p:nvGrpSpPr>
          <p:cNvPr id="32" name="Group 31"/>
          <p:cNvGrpSpPr/>
          <p:nvPr/>
        </p:nvGrpSpPr>
        <p:grpSpPr>
          <a:xfrm>
            <a:off x="7432974" y="5487615"/>
            <a:ext cx="1728540" cy="461665"/>
            <a:chOff x="7164288" y="3687415"/>
            <a:chExt cx="1728540" cy="461665"/>
          </a:xfrm>
        </p:grpSpPr>
        <p:cxnSp>
          <p:nvCxnSpPr>
            <p:cNvPr id="33" name="Straight Arrow Connector 32"/>
            <p:cNvCxnSpPr/>
            <p:nvPr/>
          </p:nvCxnSpPr>
          <p:spPr>
            <a:xfrm>
              <a:off x="7164288" y="3861048"/>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615682" y="3687415"/>
              <a:ext cx="1277146" cy="461665"/>
            </a:xfrm>
            <a:prstGeom prst="rect">
              <a:avLst/>
            </a:prstGeom>
            <a:noFill/>
          </p:spPr>
          <p:txBody>
            <a:bodyPr wrap="none" rtlCol="0">
              <a:spAutoFit/>
            </a:bodyPr>
            <a:lstStyle/>
            <a:p>
              <a:pPr algn="ctr"/>
              <a:r>
                <a:rPr lang="en-US" sz="1200" b="1" dirty="0">
                  <a:solidFill>
                    <a:srgbClr val="0000FF"/>
                  </a:solidFill>
                </a:rPr>
                <a:t>Substrate-level</a:t>
              </a:r>
            </a:p>
            <a:p>
              <a:pPr algn="ctr"/>
              <a:r>
                <a:rPr lang="en-US" sz="1200" b="1" dirty="0">
                  <a:solidFill>
                    <a:srgbClr val="0000FF"/>
                  </a:solidFill>
                </a:rPr>
                <a:t>Phosphorylation </a:t>
              </a:r>
            </a:p>
          </p:txBody>
        </p:sp>
      </p:grpSp>
    </p:spTree>
    <p:custDataLst>
      <p:tags r:id="rId1"/>
    </p:custDataLst>
    <p:extLst>
      <p:ext uri="{BB962C8B-B14F-4D97-AF65-F5344CB8AC3E}">
        <p14:creationId xmlns:p14="http://schemas.microsoft.com/office/powerpoint/2010/main" val="1367480709"/>
      </p:ext>
    </p:extLst>
  </p:cSld>
  <p:clrMapOvr>
    <a:masterClrMapping/>
  </p:clrMapOvr>
  <mc:AlternateContent xmlns:mc="http://schemas.openxmlformats.org/markup-compatibility/2006" xmlns:p14="http://schemas.microsoft.com/office/powerpoint/2010/main">
    <mc:Choice Requires="p14">
      <p:transition spd="slow" p14:dur="2000" advTm="216496"/>
    </mc:Choice>
    <mc:Fallback xmlns="">
      <p:transition spd="slow" advTm="2164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b="1" dirty="0">
                <a:solidFill>
                  <a:srgbClr val="E939EA"/>
                </a:solidFill>
              </a:rPr>
              <a:t>B. </a:t>
            </a:r>
            <a:r>
              <a:rPr lang="en-US" sz="4000" b="1" dirty="0">
                <a:solidFill>
                  <a:srgbClr val="E939EA"/>
                </a:solidFill>
                <a:latin typeface="Arial" charset="0"/>
                <a:ea typeface="Arial" charset="0"/>
                <a:cs typeface="Arial" charset="0"/>
              </a:rPr>
              <a:t>Pay Off Phase</a:t>
            </a:r>
            <a:endParaRPr lang="ar-JO" sz="4000" b="1" dirty="0">
              <a:solidFill>
                <a:srgbClr val="C00000"/>
              </a:solidFill>
            </a:endParaRPr>
          </a:p>
        </p:txBody>
      </p:sp>
      <p:sp>
        <p:nvSpPr>
          <p:cNvPr id="3" name="عنصر نائب للمحتوى 2"/>
          <p:cNvSpPr>
            <a:spLocks noGrp="1"/>
          </p:cNvSpPr>
          <p:nvPr>
            <p:ph idx="1"/>
          </p:nvPr>
        </p:nvSpPr>
        <p:spPr>
          <a:xfrm>
            <a:off x="394208" y="1124744"/>
            <a:ext cx="8678386" cy="5976664"/>
          </a:xfrm>
        </p:spPr>
        <p:txBody>
          <a:bodyPr>
            <a:normAutofit/>
          </a:bodyPr>
          <a:lstStyle/>
          <a:p>
            <a:pPr algn="l" rtl="0"/>
            <a:r>
              <a:rPr lang="en-US" sz="2400" dirty="0">
                <a:latin typeface="Arial" charset="0"/>
                <a:ea typeface="Arial" charset="0"/>
                <a:cs typeface="Arial" charset="0"/>
              </a:rPr>
              <a:t>The aim of this step is to increase the energy stored in the phosphate bond</a:t>
            </a:r>
          </a:p>
          <a:p>
            <a:pPr algn="l" rtl="0"/>
            <a:r>
              <a:rPr lang="en-US" sz="2800" b="1" dirty="0">
                <a:solidFill>
                  <a:srgbClr val="C00000"/>
                </a:solidFill>
                <a:latin typeface="Arial" charset="0"/>
                <a:ea typeface="Arial" charset="0"/>
                <a:cs typeface="Arial" charset="0"/>
              </a:rPr>
              <a:t>Step 10: </a:t>
            </a:r>
            <a:r>
              <a:rPr lang="en-US" sz="2400" dirty="0">
                <a:latin typeface="Arial" charset="0"/>
                <a:ea typeface="Arial" charset="0"/>
                <a:cs typeface="Arial" charset="0"/>
              </a:rPr>
              <a:t>The </a:t>
            </a:r>
            <a:r>
              <a:rPr lang="en-US" sz="2400" b="1" dirty="0">
                <a:latin typeface="Arial" charset="0"/>
                <a:ea typeface="Arial" charset="0"/>
                <a:cs typeface="Arial" charset="0"/>
              </a:rPr>
              <a:t>second ATP </a:t>
            </a:r>
            <a:r>
              <a:rPr lang="en-US" sz="2400" dirty="0">
                <a:latin typeface="Arial" charset="0"/>
                <a:ea typeface="Arial" charset="0"/>
                <a:cs typeface="Arial" charset="0"/>
              </a:rPr>
              <a:t>molecule is generated by the substrate-level phosphorylation process catalyzed by pyruvate kinase (PK). Pyruvate is the final product of glycolysis</a:t>
            </a:r>
          </a:p>
          <a:p>
            <a:pPr algn="l" rtl="0"/>
            <a:r>
              <a:rPr lang="en-US" sz="2400" dirty="0">
                <a:latin typeface="Arial" charset="0"/>
                <a:ea typeface="Arial" charset="0"/>
                <a:cs typeface="Arial" charset="0"/>
              </a:rPr>
              <a:t>The activity of pyruvate kinase can be controlled (irreversible reaction) so this reaction is regulatory step</a:t>
            </a:r>
          </a:p>
          <a:p>
            <a:pPr algn="l" rtl="0"/>
            <a:endParaRPr lang="en-US" sz="1100" dirty="0">
              <a:latin typeface="Arial" charset="0"/>
              <a:ea typeface="Arial" charset="0"/>
              <a:cs typeface="Arial" charset="0"/>
            </a:endParaRPr>
          </a:p>
          <a:p>
            <a:pPr algn="l" rtl="0"/>
            <a:r>
              <a:rPr lang="en-US" sz="2400" dirty="0">
                <a:latin typeface="Arial" charset="0"/>
                <a:ea typeface="Arial" charset="0"/>
                <a:cs typeface="Arial" charset="0"/>
              </a:rPr>
              <a:t>The net result of glycolysis is the formation of:</a:t>
            </a:r>
          </a:p>
          <a:p>
            <a:pPr marL="0" indent="0" algn="l" rtl="0">
              <a:buNone/>
            </a:pPr>
            <a:r>
              <a:rPr lang="en-US" sz="2400" dirty="0">
                <a:latin typeface="Arial" charset="0"/>
                <a:ea typeface="Arial" charset="0"/>
                <a:cs typeface="Arial" charset="0"/>
              </a:rPr>
              <a:t>                         </a:t>
            </a:r>
            <a:r>
              <a:rPr lang="en-US" sz="2400" dirty="0">
                <a:solidFill>
                  <a:srgbClr val="C00000"/>
                </a:solidFill>
                <a:latin typeface="Arial" charset="0"/>
                <a:ea typeface="Arial" charset="0"/>
                <a:cs typeface="Arial" charset="0"/>
              </a:rPr>
              <a:t>2 pyruvate</a:t>
            </a:r>
          </a:p>
          <a:p>
            <a:pPr marL="0" indent="0" algn="l" rtl="0">
              <a:buNone/>
            </a:pPr>
            <a:r>
              <a:rPr lang="en-US" sz="2400" dirty="0">
                <a:latin typeface="Arial" charset="0"/>
                <a:ea typeface="Arial" charset="0"/>
                <a:cs typeface="Arial" charset="0"/>
              </a:rPr>
              <a:t>                         </a:t>
            </a:r>
            <a:r>
              <a:rPr lang="en-US" sz="2400" dirty="0">
                <a:solidFill>
                  <a:srgbClr val="C00000"/>
                </a:solidFill>
                <a:latin typeface="Arial" charset="0"/>
                <a:ea typeface="Arial" charset="0"/>
                <a:cs typeface="Arial" charset="0"/>
              </a:rPr>
              <a:t>2 ATP</a:t>
            </a:r>
          </a:p>
          <a:p>
            <a:pPr marL="0" indent="0" algn="l" rtl="0">
              <a:buNone/>
            </a:pPr>
            <a:r>
              <a:rPr lang="en-US" sz="2400" dirty="0">
                <a:latin typeface="Arial" charset="0"/>
                <a:ea typeface="Arial" charset="0"/>
                <a:cs typeface="Arial" charset="0"/>
              </a:rPr>
              <a:t>                         </a:t>
            </a:r>
            <a:r>
              <a:rPr lang="en-US" sz="2400" dirty="0">
                <a:solidFill>
                  <a:srgbClr val="C00000"/>
                </a:solidFill>
                <a:latin typeface="Arial" charset="0"/>
                <a:ea typeface="Arial" charset="0"/>
                <a:cs typeface="Arial" charset="0"/>
              </a:rPr>
              <a:t>2 NADH</a:t>
            </a: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2738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584008430"/>
      </p:ext>
    </p:extLst>
  </p:cSld>
  <p:clrMapOvr>
    <a:masterClrMapping/>
  </p:clrMapOvr>
  <mc:AlternateContent xmlns:mc="http://schemas.openxmlformats.org/markup-compatibility/2006" xmlns:p14="http://schemas.microsoft.com/office/powerpoint/2010/main">
    <mc:Choice Requires="p14">
      <p:transition spd="slow" p14:dur="2000" advTm="65093"/>
    </mc:Choice>
    <mc:Fallback xmlns="">
      <p:transition spd="slow" advTm="650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vertical)">
                                      <p:cBhvr>
                                        <p:cTn id="7" dur="500"/>
                                        <p:tgtEl>
                                          <p:spTgt spid="3">
                                            <p:txEl>
                                              <p:pRg st="4" end="4"/>
                                            </p:txEl>
                                          </p:spTgt>
                                        </p:tgtEl>
                                      </p:cBhvr>
                                    </p:animEffect>
                                  </p:childTnLst>
                                </p:cTn>
                              </p:par>
                              <p:par>
                                <p:cTn id="8" presetID="3" presetClass="entr" presetSubtype="5"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vertical)">
                                      <p:cBhvr>
                                        <p:cTn id="10" dur="500"/>
                                        <p:tgtEl>
                                          <p:spTgt spid="3">
                                            <p:txEl>
                                              <p:pRg st="5" end="5"/>
                                            </p:txEl>
                                          </p:spTgt>
                                        </p:tgtEl>
                                      </p:cBhvr>
                                    </p:animEffect>
                                  </p:childTnLst>
                                </p:cTn>
                              </p:par>
                              <p:par>
                                <p:cTn id="11" presetID="3" presetClass="entr" presetSubtype="5"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vertical)">
                                      <p:cBhvr>
                                        <p:cTn id="13" dur="500"/>
                                        <p:tgtEl>
                                          <p:spTgt spid="3">
                                            <p:txEl>
                                              <p:pRg st="6" end="6"/>
                                            </p:txEl>
                                          </p:spTgt>
                                        </p:tgtEl>
                                      </p:cBhvr>
                                    </p:animEffect>
                                  </p:childTnLst>
                                </p:cTn>
                              </p:par>
                              <p:par>
                                <p:cTn id="14" presetID="3" presetClass="entr" presetSubtype="5"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linds(vertical)">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99392"/>
            <a:ext cx="8229600" cy="1143000"/>
          </a:xfrm>
        </p:spPr>
        <p:txBody>
          <a:bodyPr>
            <a:normAutofit/>
          </a:bodyPr>
          <a:lstStyle/>
          <a:p>
            <a:r>
              <a:rPr lang="en-GB" sz="4000" dirty="0">
                <a:solidFill>
                  <a:srgbClr val="C00000"/>
                </a:solidFill>
              </a:rPr>
              <a:t>Glycolysis</a:t>
            </a:r>
            <a:r>
              <a:rPr lang="en-GB" sz="4000" b="1" dirty="0">
                <a:solidFill>
                  <a:srgbClr val="C00000"/>
                </a:solidFill>
              </a:rPr>
              <a:t> </a:t>
            </a:r>
            <a:r>
              <a:rPr lang="en-GB" sz="4000" dirty="0">
                <a:solidFill>
                  <a:srgbClr val="C00000"/>
                </a:solidFill>
              </a:rPr>
              <a:t>Regulation</a:t>
            </a:r>
            <a:r>
              <a:rPr lang="en-GB" sz="4000" b="1" dirty="0">
                <a:solidFill>
                  <a:srgbClr val="C00000"/>
                </a:solidFill>
              </a:rPr>
              <a:t> </a:t>
            </a:r>
            <a:endParaRPr lang="ar-JO" sz="40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4259800" y="764704"/>
            <a:ext cx="4272640" cy="5544616"/>
            <a:chOff x="2531608" y="980728"/>
            <a:chExt cx="4272640" cy="5544616"/>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2724" t="7485" b="8454"/>
            <a:stretch/>
          </p:blipFill>
          <p:spPr>
            <a:xfrm>
              <a:off x="2531608" y="980728"/>
              <a:ext cx="4272640" cy="5544616"/>
            </a:xfrm>
            <a:prstGeom prst="rect">
              <a:avLst/>
            </a:prstGeom>
          </p:spPr>
        </p:pic>
        <p:sp>
          <p:nvSpPr>
            <p:cNvPr id="8" name="TextBox 7"/>
            <p:cNvSpPr txBox="1"/>
            <p:nvPr/>
          </p:nvSpPr>
          <p:spPr>
            <a:xfrm>
              <a:off x="4031869" y="1167716"/>
              <a:ext cx="323439" cy="677108"/>
            </a:xfrm>
            <a:prstGeom prst="rect">
              <a:avLst/>
            </a:prstGeom>
            <a:noFill/>
          </p:spPr>
          <p:txBody>
            <a:bodyPr wrap="square" rtlCol="0">
              <a:spAutoFit/>
            </a:bodyPr>
            <a:lstStyle/>
            <a:p>
              <a:r>
                <a:rPr lang="en-US" dirty="0"/>
                <a:t>	</a:t>
              </a:r>
              <a:r>
                <a:rPr lang="en-US" sz="2000" b="1" dirty="0">
                  <a:solidFill>
                    <a:srgbClr val="C00000"/>
                  </a:solidFill>
                </a:rPr>
                <a:t>1</a:t>
              </a:r>
              <a:endParaRPr lang="en-US" b="1" dirty="0">
                <a:solidFill>
                  <a:srgbClr val="C00000"/>
                </a:solidFill>
              </a:endParaRPr>
            </a:p>
          </p:txBody>
        </p:sp>
        <p:sp>
          <p:nvSpPr>
            <p:cNvPr id="9" name="TextBox 8"/>
            <p:cNvSpPr txBox="1"/>
            <p:nvPr/>
          </p:nvSpPr>
          <p:spPr>
            <a:xfrm>
              <a:off x="3719736" y="2978091"/>
              <a:ext cx="323439" cy="400110"/>
            </a:xfrm>
            <a:prstGeom prst="rect">
              <a:avLst/>
            </a:prstGeom>
            <a:noFill/>
          </p:spPr>
          <p:txBody>
            <a:bodyPr wrap="square" rtlCol="0">
              <a:spAutoFit/>
            </a:bodyPr>
            <a:lstStyle/>
            <a:p>
              <a:r>
                <a:rPr lang="en-US" sz="2000" b="1">
                  <a:solidFill>
                    <a:srgbClr val="C00000"/>
                  </a:solidFill>
                </a:rPr>
                <a:t>3</a:t>
              </a:r>
              <a:endParaRPr lang="en-US" b="1" dirty="0">
                <a:solidFill>
                  <a:srgbClr val="C00000"/>
                </a:solidFill>
              </a:endParaRPr>
            </a:p>
          </p:txBody>
        </p:sp>
        <p:sp>
          <p:nvSpPr>
            <p:cNvPr id="10" name="TextBox 9"/>
            <p:cNvSpPr txBox="1"/>
            <p:nvPr/>
          </p:nvSpPr>
          <p:spPr>
            <a:xfrm>
              <a:off x="3527813" y="5632212"/>
              <a:ext cx="827495" cy="677108"/>
            </a:xfrm>
            <a:prstGeom prst="rect">
              <a:avLst/>
            </a:prstGeom>
            <a:noFill/>
          </p:spPr>
          <p:txBody>
            <a:bodyPr wrap="square" rtlCol="0">
              <a:spAutoFit/>
            </a:bodyPr>
            <a:lstStyle/>
            <a:p>
              <a:r>
                <a:rPr lang="en-US"/>
                <a:t>	</a:t>
              </a:r>
              <a:r>
                <a:rPr lang="en-US" sz="2000" b="1">
                  <a:solidFill>
                    <a:srgbClr val="C00000"/>
                  </a:solidFill>
                </a:rPr>
                <a:t>10</a:t>
              </a:r>
              <a:endParaRPr lang="en-US" b="1" dirty="0">
                <a:solidFill>
                  <a:srgbClr val="C00000"/>
                </a:solidFill>
              </a:endParaRPr>
            </a:p>
          </p:txBody>
        </p:sp>
      </p:grpSp>
      <p:grpSp>
        <p:nvGrpSpPr>
          <p:cNvPr id="27" name="Group 26"/>
          <p:cNvGrpSpPr/>
          <p:nvPr/>
        </p:nvGrpSpPr>
        <p:grpSpPr>
          <a:xfrm>
            <a:off x="4021796" y="1107422"/>
            <a:ext cx="1270284" cy="421298"/>
            <a:chOff x="4021796" y="1323446"/>
            <a:chExt cx="1270284" cy="421298"/>
          </a:xfrm>
        </p:grpSpPr>
        <p:cxnSp>
          <p:nvCxnSpPr>
            <p:cNvPr id="16" name="Straight Arrow Connector 15"/>
            <p:cNvCxnSpPr/>
            <p:nvPr/>
          </p:nvCxnSpPr>
          <p:spPr>
            <a:xfrm flipV="1">
              <a:off x="5292080" y="1323446"/>
              <a:ext cx="0" cy="421298"/>
            </a:xfrm>
            <a:prstGeom prst="straightConnector1">
              <a:avLst/>
            </a:prstGeom>
            <a:ln w="28575" cmpd="dbl">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21796" y="1340768"/>
              <a:ext cx="1270284" cy="276999"/>
            </a:xfrm>
            <a:prstGeom prst="rect">
              <a:avLst/>
            </a:prstGeom>
            <a:noFill/>
          </p:spPr>
          <p:txBody>
            <a:bodyPr wrap="none" rtlCol="0">
              <a:spAutoFit/>
            </a:bodyPr>
            <a:lstStyle/>
            <a:p>
              <a:r>
                <a:rPr lang="en-US" sz="1200" b="1" dirty="0">
                  <a:solidFill>
                    <a:sysClr val="windowText" lastClr="000000"/>
                  </a:solidFill>
                  <a:effectLst>
                    <a:glow rad="101600">
                      <a:schemeClr val="accent6">
                        <a:satMod val="175000"/>
                        <a:alpha val="40000"/>
                      </a:schemeClr>
                    </a:glow>
                    <a:reflection blurRad="6350" stA="55000" endA="300" endPos="45500" dir="5400000" sy="-100000" algn="bl" rotWithShape="0"/>
                  </a:effectLst>
                </a:rPr>
                <a:t>G-6-phosphatase</a:t>
              </a:r>
              <a:endParaRPr lang="en-US" b="1" dirty="0">
                <a:solidFill>
                  <a:sysClr val="windowText" lastClr="000000"/>
                </a:solidFill>
                <a:effectLst>
                  <a:glow rad="101600">
                    <a:schemeClr val="accent6">
                      <a:satMod val="175000"/>
                      <a:alpha val="40000"/>
                    </a:schemeClr>
                  </a:glow>
                  <a:reflection blurRad="6350" stA="55000" endA="300" endPos="45500" dir="5400000" sy="-100000" algn="bl" rotWithShape="0"/>
                </a:effectLst>
              </a:endParaRPr>
            </a:p>
          </p:txBody>
        </p:sp>
      </p:grpSp>
      <p:pic>
        <p:nvPicPr>
          <p:cNvPr id="5" name="Picture 2" descr="http://www.mutah.edu.jo/images/banners/medi-sign.gif"/>
          <p:cNvPicPr>
            <a:picLocks noChangeAspect="1" noChangeArrowheads="1"/>
          </p:cNvPicPr>
          <p:nvPr/>
        </p:nvPicPr>
        <p:blipFill>
          <a:blip r:embed="rId5"/>
          <a:srcRect/>
          <a:stretch>
            <a:fillRect/>
          </a:stretch>
        </p:blipFill>
        <p:spPr bwMode="auto">
          <a:xfrm>
            <a:off x="7965496" y="28036"/>
            <a:ext cx="1143008" cy="1295410"/>
          </a:xfrm>
          <a:prstGeom prst="rect">
            <a:avLst/>
          </a:prstGeom>
          <a:noFill/>
        </p:spPr>
      </p:pic>
      <p:sp>
        <p:nvSpPr>
          <p:cNvPr id="24" name="Rectangle 23"/>
          <p:cNvSpPr/>
          <p:nvPr/>
        </p:nvSpPr>
        <p:spPr>
          <a:xfrm>
            <a:off x="4055662" y="1823589"/>
            <a:ext cx="414737" cy="186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943991" y="4068621"/>
            <a:ext cx="1099404" cy="338554"/>
          </a:xfrm>
          <a:prstGeom prst="rect">
            <a:avLst/>
          </a:prstGeom>
          <a:noFill/>
        </p:spPr>
        <p:txBody>
          <a:bodyPr wrap="none" rtlCol="0">
            <a:spAutoFit/>
          </a:bodyPr>
          <a:lstStyle/>
          <a:p>
            <a:r>
              <a:rPr lang="en-US" sz="1600" b="1" dirty="0"/>
              <a:t>and citrate</a:t>
            </a:r>
          </a:p>
        </p:txBody>
      </p:sp>
      <p:grpSp>
        <p:nvGrpSpPr>
          <p:cNvPr id="83" name="Group 82"/>
          <p:cNvGrpSpPr/>
          <p:nvPr/>
        </p:nvGrpSpPr>
        <p:grpSpPr>
          <a:xfrm>
            <a:off x="6222363" y="2185119"/>
            <a:ext cx="2742125" cy="646857"/>
            <a:chOff x="6222363" y="2401143"/>
            <a:chExt cx="2742125" cy="646857"/>
          </a:xfrm>
        </p:grpSpPr>
        <p:grpSp>
          <p:nvGrpSpPr>
            <p:cNvPr id="51" name="Group 50"/>
            <p:cNvGrpSpPr/>
            <p:nvPr/>
          </p:nvGrpSpPr>
          <p:grpSpPr>
            <a:xfrm>
              <a:off x="6368421" y="2526762"/>
              <a:ext cx="2596067" cy="521238"/>
              <a:chOff x="6440429" y="2526762"/>
              <a:chExt cx="2596067" cy="521238"/>
            </a:xfrm>
          </p:grpSpPr>
          <p:grpSp>
            <p:nvGrpSpPr>
              <p:cNvPr id="32" name="Group 31"/>
              <p:cNvGrpSpPr/>
              <p:nvPr/>
            </p:nvGrpSpPr>
            <p:grpSpPr>
              <a:xfrm>
                <a:off x="6440429" y="2526762"/>
                <a:ext cx="2596067" cy="276999"/>
                <a:chOff x="6440429" y="2594494"/>
                <a:chExt cx="2596067" cy="276999"/>
              </a:xfrm>
            </p:grpSpPr>
            <p:cxnSp>
              <p:nvCxnSpPr>
                <p:cNvPr id="77" name="Straight Arrow Connector 76"/>
                <p:cNvCxnSpPr/>
                <p:nvPr/>
              </p:nvCxnSpPr>
              <p:spPr>
                <a:xfrm flipV="1">
                  <a:off x="6440429" y="2760132"/>
                  <a:ext cx="795867" cy="1"/>
                </a:xfrm>
                <a:prstGeom prst="straightConnector1">
                  <a:avLst/>
                </a:prstGeom>
                <a:ln w="31750" cmpd="dbl">
                  <a:solidFill>
                    <a:srgbClr val="7030A0"/>
                  </a:solidFill>
                  <a:tailEnd type="triangle"/>
                </a:ln>
                <a:effectLst>
                  <a:glow rad="101600">
                    <a:schemeClr val="accent4">
                      <a:satMod val="175000"/>
                      <a:alpha val="40000"/>
                    </a:schemeClr>
                  </a:glow>
                </a:effectLst>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7165343" y="2594494"/>
                  <a:ext cx="1871153" cy="276999"/>
                </a:xfrm>
                <a:prstGeom prst="rect">
                  <a:avLst/>
                </a:prstGeom>
                <a:noFill/>
              </p:spPr>
              <p:txBody>
                <a:bodyPr wrap="none" rtlCol="0">
                  <a:spAutoFit/>
                </a:bodyPr>
                <a:lstStyle/>
                <a:p>
                  <a:r>
                    <a:rPr lang="en-US" sz="1200" b="1" dirty="0">
                      <a:solidFill>
                        <a:sysClr val="windowText" lastClr="000000"/>
                      </a:solidFill>
                      <a:effectLst>
                        <a:glow rad="139700">
                          <a:schemeClr val="accent4">
                            <a:satMod val="175000"/>
                            <a:alpha val="40000"/>
                          </a:schemeClr>
                        </a:glow>
                        <a:reflection blurRad="6350" stA="55000" endA="300" endPos="45500" dir="5400000" sy="-100000" algn="bl" rotWithShape="0"/>
                      </a:effectLst>
                    </a:rPr>
                    <a:t>Fructose 2,6-bisphosphate</a:t>
                  </a:r>
                  <a:endParaRPr lang="en-US" b="1" dirty="0">
                    <a:solidFill>
                      <a:sysClr val="windowText" lastClr="000000"/>
                    </a:solidFill>
                    <a:effectLst>
                      <a:glow rad="139700">
                        <a:schemeClr val="accent4">
                          <a:satMod val="175000"/>
                          <a:alpha val="40000"/>
                        </a:schemeClr>
                      </a:glow>
                      <a:reflection blurRad="6350" stA="55000" endA="300" endPos="45500" dir="5400000" sy="-100000" algn="bl" rotWithShape="0"/>
                    </a:effectLst>
                  </a:endParaRPr>
                </a:p>
              </p:txBody>
            </p:sp>
          </p:grpSp>
          <p:sp>
            <p:nvSpPr>
              <p:cNvPr id="36" name="Freeform 35"/>
              <p:cNvSpPr/>
              <p:nvPr/>
            </p:nvSpPr>
            <p:spPr>
              <a:xfrm>
                <a:off x="6519333" y="2777067"/>
                <a:ext cx="1016000" cy="270933"/>
              </a:xfrm>
              <a:custGeom>
                <a:avLst/>
                <a:gdLst>
                  <a:gd name="connsiteX0" fmla="*/ 0 w 1016000"/>
                  <a:gd name="connsiteY0" fmla="*/ 270933 h 270933"/>
                  <a:gd name="connsiteX1" fmla="*/ 762000 w 1016000"/>
                  <a:gd name="connsiteY1" fmla="*/ 169333 h 270933"/>
                  <a:gd name="connsiteX2" fmla="*/ 1016000 w 1016000"/>
                  <a:gd name="connsiteY2" fmla="*/ 0 h 270933"/>
                </a:gdLst>
                <a:ahLst/>
                <a:cxnLst>
                  <a:cxn ang="0">
                    <a:pos x="connsiteX0" y="connsiteY0"/>
                  </a:cxn>
                  <a:cxn ang="0">
                    <a:pos x="connsiteX1" y="connsiteY1"/>
                  </a:cxn>
                  <a:cxn ang="0">
                    <a:pos x="connsiteX2" y="connsiteY2"/>
                  </a:cxn>
                </a:cxnLst>
                <a:rect l="l" t="t" r="r" b="b"/>
                <a:pathLst>
                  <a:path w="1016000" h="270933">
                    <a:moveTo>
                      <a:pt x="0" y="270933"/>
                    </a:moveTo>
                    <a:cubicBezTo>
                      <a:pt x="296333" y="242710"/>
                      <a:pt x="592667" y="214488"/>
                      <a:pt x="762000" y="169333"/>
                    </a:cubicBezTo>
                    <a:cubicBezTo>
                      <a:pt x="931333" y="124177"/>
                      <a:pt x="1016000" y="0"/>
                      <a:pt x="1016000" y="0"/>
                    </a:cubicBezTo>
                  </a:path>
                </a:pathLst>
              </a:custGeom>
              <a:no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700792" y="2745276"/>
                <a:ext cx="289123" cy="21967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a:t>
                </a:r>
                <a:endParaRPr lang="en-US" b="1" dirty="0">
                  <a:solidFill>
                    <a:sysClr val="windowText" lastClr="000000"/>
                  </a:solidFill>
                </a:endParaRPr>
              </a:p>
            </p:txBody>
          </p:sp>
        </p:grpSp>
        <p:sp>
          <p:nvSpPr>
            <p:cNvPr id="80" name="TextBox 79"/>
            <p:cNvSpPr txBox="1"/>
            <p:nvPr/>
          </p:nvSpPr>
          <p:spPr>
            <a:xfrm>
              <a:off x="6222363" y="2401143"/>
              <a:ext cx="797909" cy="307777"/>
            </a:xfrm>
            <a:prstGeom prst="rect">
              <a:avLst/>
            </a:prstGeom>
            <a:noFill/>
          </p:spPr>
          <p:txBody>
            <a:bodyPr wrap="square" rtlCol="0">
              <a:spAutoFit/>
            </a:bodyPr>
            <a:lstStyle/>
            <a:p>
              <a:r>
                <a:rPr lang="en-US" sz="1400" b="1" dirty="0">
                  <a:solidFill>
                    <a:schemeClr val="accent1">
                      <a:lumMod val="75000"/>
                    </a:schemeClr>
                  </a:solidFill>
                </a:rPr>
                <a:t>PFK-2</a:t>
              </a:r>
              <a:endParaRPr lang="en-US" sz="1200" b="1" dirty="0">
                <a:solidFill>
                  <a:schemeClr val="accent1">
                    <a:lumMod val="75000"/>
                  </a:schemeClr>
                </a:solidFill>
              </a:endParaRPr>
            </a:p>
          </p:txBody>
        </p:sp>
      </p:grpSp>
      <p:sp>
        <p:nvSpPr>
          <p:cNvPr id="81" name="Rectangle 80"/>
          <p:cNvSpPr/>
          <p:nvPr/>
        </p:nvSpPr>
        <p:spPr>
          <a:xfrm>
            <a:off x="5453407" y="2691987"/>
            <a:ext cx="377467" cy="16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5146350" y="2615872"/>
            <a:ext cx="797909" cy="307777"/>
          </a:xfrm>
          <a:prstGeom prst="rect">
            <a:avLst/>
          </a:prstGeom>
          <a:noFill/>
        </p:spPr>
        <p:txBody>
          <a:bodyPr wrap="square" rtlCol="0">
            <a:spAutoFit/>
          </a:bodyPr>
          <a:lstStyle/>
          <a:p>
            <a:r>
              <a:rPr lang="en-US" sz="1400" b="1" dirty="0">
                <a:solidFill>
                  <a:schemeClr val="accent1">
                    <a:lumMod val="75000"/>
                  </a:schemeClr>
                </a:solidFill>
              </a:rPr>
              <a:t>PFK-1</a:t>
            </a:r>
            <a:endParaRPr lang="en-US" sz="1200" b="1" dirty="0">
              <a:solidFill>
                <a:schemeClr val="accent1">
                  <a:lumMod val="75000"/>
                </a:schemeClr>
              </a:solidFill>
            </a:endParaRPr>
          </a:p>
        </p:txBody>
      </p:sp>
      <p:sp>
        <p:nvSpPr>
          <p:cNvPr id="3" name="Rectangle 2"/>
          <p:cNvSpPr/>
          <p:nvPr/>
        </p:nvSpPr>
        <p:spPr>
          <a:xfrm>
            <a:off x="4521201" y="5462157"/>
            <a:ext cx="983008" cy="605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rotWithShape="1">
          <a:blip r:embed="rId4">
            <a:extLst>
              <a:ext uri="{28A0092B-C50C-407E-A947-70E740481C1C}">
                <a14:useLocalDpi xmlns:a14="http://schemas.microsoft.com/office/drawing/2010/main" val="0"/>
              </a:ext>
            </a:extLst>
          </a:blip>
          <a:srcRect l="42259" t="10633" r="55136" b="79541"/>
          <a:stretch/>
        </p:blipFill>
        <p:spPr>
          <a:xfrm>
            <a:off x="5367047" y="5530060"/>
            <a:ext cx="119848" cy="539316"/>
          </a:xfrm>
          <a:prstGeom prst="rect">
            <a:avLst/>
          </a:prstGeom>
        </p:spPr>
      </p:pic>
      <p:grpSp>
        <p:nvGrpSpPr>
          <p:cNvPr id="38" name="Group 37"/>
          <p:cNvGrpSpPr/>
          <p:nvPr/>
        </p:nvGrpSpPr>
        <p:grpSpPr>
          <a:xfrm>
            <a:off x="4993482" y="6309320"/>
            <a:ext cx="2674862" cy="523801"/>
            <a:chOff x="4993482" y="6309320"/>
            <a:chExt cx="2674862" cy="523801"/>
          </a:xfrm>
        </p:grpSpPr>
        <p:sp>
          <p:nvSpPr>
            <p:cNvPr id="46" name="TextBox 45"/>
            <p:cNvSpPr txBox="1"/>
            <p:nvPr/>
          </p:nvSpPr>
          <p:spPr>
            <a:xfrm>
              <a:off x="4993482" y="6542277"/>
              <a:ext cx="874662" cy="276999"/>
            </a:xfrm>
            <a:prstGeom prst="rect">
              <a:avLst/>
            </a:prstGeom>
            <a:noFill/>
          </p:spPr>
          <p:txBody>
            <a:bodyPr wrap="none" rtlCol="0">
              <a:spAutoFit/>
            </a:bodyPr>
            <a:lstStyle/>
            <a:p>
              <a:r>
                <a:rPr lang="en-US" sz="1200" b="1" dirty="0">
                  <a:effectLst>
                    <a:glow rad="63500">
                      <a:schemeClr val="accent3">
                        <a:satMod val="175000"/>
                        <a:alpha val="40000"/>
                      </a:schemeClr>
                    </a:glow>
                  </a:effectLst>
                </a:rPr>
                <a:t>Acetyl CoA</a:t>
              </a:r>
              <a:endParaRPr lang="en-US" sz="1600" b="1" dirty="0">
                <a:effectLst>
                  <a:glow rad="63500">
                    <a:schemeClr val="accent3">
                      <a:satMod val="175000"/>
                      <a:alpha val="40000"/>
                    </a:schemeClr>
                  </a:glow>
                </a:effectLst>
              </a:endParaRPr>
            </a:p>
          </p:txBody>
        </p:sp>
        <p:pic>
          <p:nvPicPr>
            <p:cNvPr id="68" name="Picture 67"/>
            <p:cNvPicPr>
              <a:picLocks noChangeAspect="1"/>
            </p:cNvPicPr>
            <p:nvPr/>
          </p:nvPicPr>
          <p:blipFill rotWithShape="1">
            <a:blip r:embed="rId4">
              <a:extLst>
                <a:ext uri="{28A0092B-C50C-407E-A947-70E740481C1C}">
                  <a14:useLocalDpi xmlns:a14="http://schemas.microsoft.com/office/drawing/2010/main" val="0"/>
                </a:ext>
              </a:extLst>
            </a:blip>
            <a:srcRect l="41298" t="14442" r="55136" b="79541"/>
            <a:stretch/>
          </p:blipFill>
          <p:spPr>
            <a:xfrm flipH="1">
              <a:off x="5356935" y="6309320"/>
              <a:ext cx="151169" cy="304340"/>
            </a:xfrm>
            <a:prstGeom prst="rect">
              <a:avLst/>
            </a:prstGeom>
          </p:spPr>
        </p:pic>
        <p:cxnSp>
          <p:nvCxnSpPr>
            <p:cNvPr id="70" name="Straight Arrow Connector 69"/>
            <p:cNvCxnSpPr/>
            <p:nvPr/>
          </p:nvCxnSpPr>
          <p:spPr>
            <a:xfrm flipV="1">
              <a:off x="5842734" y="6704136"/>
              <a:ext cx="529466" cy="690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344519" y="6525344"/>
              <a:ext cx="1323825" cy="307777"/>
            </a:xfrm>
            <a:prstGeom prst="rect">
              <a:avLst/>
            </a:prstGeom>
            <a:noFill/>
          </p:spPr>
          <p:txBody>
            <a:bodyPr wrap="none" rtlCol="0">
              <a:spAutoFit/>
            </a:bodyPr>
            <a:lstStyle/>
            <a:p>
              <a:r>
                <a:rPr lang="en-US" sz="1400" b="1" dirty="0"/>
                <a:t>Citric acid cycle</a:t>
              </a:r>
            </a:p>
          </p:txBody>
        </p:sp>
      </p:grpSp>
      <p:grpSp>
        <p:nvGrpSpPr>
          <p:cNvPr id="96" name="Group 95"/>
          <p:cNvGrpSpPr/>
          <p:nvPr/>
        </p:nvGrpSpPr>
        <p:grpSpPr>
          <a:xfrm>
            <a:off x="4644008" y="5589240"/>
            <a:ext cx="1088625" cy="1140524"/>
            <a:chOff x="4602846" y="5589240"/>
            <a:chExt cx="1088625" cy="1140524"/>
          </a:xfrm>
        </p:grpSpPr>
        <p:grpSp>
          <p:nvGrpSpPr>
            <p:cNvPr id="93" name="Group 92"/>
            <p:cNvGrpSpPr/>
            <p:nvPr/>
          </p:nvGrpSpPr>
          <p:grpSpPr>
            <a:xfrm>
              <a:off x="4789367" y="5589240"/>
              <a:ext cx="902104" cy="1017749"/>
              <a:chOff x="4871012" y="5605569"/>
              <a:chExt cx="902104" cy="1017749"/>
            </a:xfrm>
          </p:grpSpPr>
          <p:pic>
            <p:nvPicPr>
              <p:cNvPr id="66" name="Picture 65"/>
              <p:cNvPicPr>
                <a:picLocks noChangeAspect="1"/>
              </p:cNvPicPr>
              <p:nvPr/>
            </p:nvPicPr>
            <p:blipFill rotWithShape="1">
              <a:blip r:embed="rId4">
                <a:extLst>
                  <a:ext uri="{28A0092B-C50C-407E-A947-70E740481C1C}">
                    <a14:useLocalDpi xmlns:a14="http://schemas.microsoft.com/office/drawing/2010/main" val="0"/>
                  </a:ext>
                </a:extLst>
              </a:blip>
              <a:srcRect l="67162" t="11165" r="27199" b="85383"/>
              <a:stretch/>
            </p:blipFill>
            <p:spPr>
              <a:xfrm rot="10800000">
                <a:off x="4984129" y="5605569"/>
                <a:ext cx="324280" cy="236828"/>
              </a:xfrm>
              <a:prstGeom prst="rect">
                <a:avLst/>
              </a:prstGeom>
            </p:spPr>
          </p:pic>
          <p:cxnSp>
            <p:nvCxnSpPr>
              <p:cNvPr id="88" name="Curved Connector 87"/>
              <p:cNvCxnSpPr/>
              <p:nvPr/>
            </p:nvCxnSpPr>
            <p:spPr>
              <a:xfrm rot="10800000" flipH="1" flipV="1">
                <a:off x="4871012" y="5785794"/>
                <a:ext cx="902104" cy="837524"/>
              </a:xfrm>
              <a:prstGeom prst="curvedConnector3">
                <a:avLst>
                  <a:gd name="adj1" fmla="val -173725"/>
                </a:avLst>
              </a:prstGeom>
              <a:ln w="28575" cap="flat">
                <a:solidFill>
                  <a:srgbClr val="F587D8"/>
                </a:solidFill>
                <a:prstDash val="sysDash"/>
                <a:round/>
                <a:tailEnd type="triangle"/>
              </a:ln>
              <a:scene3d>
                <a:camera prst="orthographicFront">
                  <a:rot lat="0" lon="7799997" rev="10799999"/>
                </a:camera>
                <a:lightRig rig="threePt" dir="t"/>
              </a:scene3d>
            </p:spPr>
            <p:style>
              <a:lnRef idx="1">
                <a:schemeClr val="accent1"/>
              </a:lnRef>
              <a:fillRef idx="0">
                <a:schemeClr val="accent1"/>
              </a:fillRef>
              <a:effectRef idx="0">
                <a:schemeClr val="accent1"/>
              </a:effectRef>
              <a:fontRef idx="minor">
                <a:schemeClr val="tx1"/>
              </a:fontRef>
            </p:style>
          </p:cxnSp>
        </p:grpSp>
        <p:cxnSp>
          <p:nvCxnSpPr>
            <p:cNvPr id="95" name="Straight Connector 94"/>
            <p:cNvCxnSpPr/>
            <p:nvPr/>
          </p:nvCxnSpPr>
          <p:spPr>
            <a:xfrm flipH="1" flipV="1">
              <a:off x="4602846" y="6728219"/>
              <a:ext cx="472281" cy="1545"/>
            </a:xfrm>
            <a:prstGeom prst="line">
              <a:avLst/>
            </a:prstGeom>
            <a:ln w="28575">
              <a:solidFill>
                <a:srgbClr val="F587D8"/>
              </a:solidFill>
              <a:prstDash val="sysDot"/>
            </a:ln>
          </p:spPr>
          <p:style>
            <a:lnRef idx="1">
              <a:schemeClr val="accent1"/>
            </a:lnRef>
            <a:fillRef idx="0">
              <a:schemeClr val="accent1"/>
            </a:fillRef>
            <a:effectRef idx="0">
              <a:schemeClr val="accent1"/>
            </a:effectRef>
            <a:fontRef idx="minor">
              <a:schemeClr val="tx1"/>
            </a:fontRef>
          </p:style>
        </p:cxnSp>
      </p:grpSp>
      <p:sp>
        <p:nvSpPr>
          <p:cNvPr id="101" name="Rectangle 100"/>
          <p:cNvSpPr/>
          <p:nvPr/>
        </p:nvSpPr>
        <p:spPr>
          <a:xfrm>
            <a:off x="3516984" y="1556792"/>
            <a:ext cx="983008" cy="605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p:cNvGrpSpPr/>
          <p:nvPr/>
        </p:nvGrpSpPr>
        <p:grpSpPr>
          <a:xfrm>
            <a:off x="454843" y="1092086"/>
            <a:ext cx="4053657" cy="1075157"/>
            <a:chOff x="416745" y="1353425"/>
            <a:chExt cx="4053657" cy="1075157"/>
          </a:xfrm>
        </p:grpSpPr>
        <p:grpSp>
          <p:nvGrpSpPr>
            <p:cNvPr id="103" name="Group 102"/>
            <p:cNvGrpSpPr/>
            <p:nvPr/>
          </p:nvGrpSpPr>
          <p:grpSpPr>
            <a:xfrm>
              <a:off x="416745" y="1353425"/>
              <a:ext cx="3939231" cy="1075157"/>
              <a:chOff x="416745" y="1353425"/>
              <a:chExt cx="3930854" cy="1075157"/>
            </a:xfrm>
          </p:grpSpPr>
          <p:grpSp>
            <p:nvGrpSpPr>
              <p:cNvPr id="107" name="Group 106"/>
              <p:cNvGrpSpPr/>
              <p:nvPr/>
            </p:nvGrpSpPr>
            <p:grpSpPr>
              <a:xfrm>
                <a:off x="416745" y="1628800"/>
                <a:ext cx="3930854" cy="577772"/>
                <a:chOff x="416745" y="1628800"/>
                <a:chExt cx="3930854" cy="577772"/>
              </a:xfrm>
            </p:grpSpPr>
            <p:grpSp>
              <p:nvGrpSpPr>
                <p:cNvPr id="110" name="Group 109"/>
                <p:cNvGrpSpPr/>
                <p:nvPr/>
              </p:nvGrpSpPr>
              <p:grpSpPr>
                <a:xfrm>
                  <a:off x="416745" y="1662916"/>
                  <a:ext cx="3930854" cy="410813"/>
                  <a:chOff x="378648" y="1650035"/>
                  <a:chExt cx="3930854" cy="410813"/>
                </a:xfrm>
              </p:grpSpPr>
              <p:grpSp>
                <p:nvGrpSpPr>
                  <p:cNvPr id="113" name="Group 112"/>
                  <p:cNvGrpSpPr/>
                  <p:nvPr/>
                </p:nvGrpSpPr>
                <p:grpSpPr>
                  <a:xfrm>
                    <a:off x="378648" y="1731863"/>
                    <a:ext cx="2430923" cy="328985"/>
                    <a:chOff x="353248" y="2511251"/>
                    <a:chExt cx="2430923" cy="328985"/>
                  </a:xfrm>
                </p:grpSpPr>
                <p:sp>
                  <p:nvSpPr>
                    <p:cNvPr id="115" name="TextBox 114"/>
                    <p:cNvSpPr txBox="1"/>
                    <p:nvPr/>
                  </p:nvSpPr>
                  <p:spPr>
                    <a:xfrm>
                      <a:off x="1729780" y="2532459"/>
                      <a:ext cx="1054391" cy="307777"/>
                    </a:xfrm>
                    <a:prstGeom prst="rect">
                      <a:avLst/>
                    </a:prstGeom>
                    <a:noFill/>
                  </p:spPr>
                  <p:txBody>
                    <a:bodyPr wrap="none" rtlCol="0">
                      <a:spAutoFit/>
                    </a:bodyPr>
                    <a:lstStyle/>
                    <a:p>
                      <a:r>
                        <a:rPr lang="en-US" sz="1400" b="1" dirty="0"/>
                        <a:t>Glucose 1-p</a:t>
                      </a:r>
                      <a:endParaRPr lang="en-US" b="1" dirty="0"/>
                    </a:p>
                  </p:txBody>
                </p:sp>
                <p:sp>
                  <p:nvSpPr>
                    <p:cNvPr id="116" name="TextBox 115"/>
                    <p:cNvSpPr txBox="1"/>
                    <p:nvPr/>
                  </p:nvSpPr>
                  <p:spPr>
                    <a:xfrm>
                      <a:off x="353248" y="2511251"/>
                      <a:ext cx="919162" cy="307777"/>
                    </a:xfrm>
                    <a:prstGeom prst="rect">
                      <a:avLst/>
                    </a:prstGeom>
                    <a:noFill/>
                  </p:spPr>
                  <p:txBody>
                    <a:bodyPr wrap="none" rtlCol="0">
                      <a:spAutoFit/>
                    </a:bodyPr>
                    <a:lstStyle/>
                    <a:p>
                      <a:r>
                        <a:rPr lang="en-US" sz="1400" b="1" dirty="0"/>
                        <a:t>Glycogen </a:t>
                      </a:r>
                      <a:endParaRPr lang="en-US" b="1" dirty="0"/>
                    </a:p>
                  </p:txBody>
                </p:sp>
              </p:grpSp>
              <p:sp>
                <p:nvSpPr>
                  <p:cNvPr id="114" name="TextBox 113"/>
                  <p:cNvSpPr txBox="1"/>
                  <p:nvPr/>
                </p:nvSpPr>
                <p:spPr>
                  <a:xfrm>
                    <a:off x="2924186" y="1650035"/>
                    <a:ext cx="1385316" cy="253916"/>
                  </a:xfrm>
                  <a:prstGeom prst="rect">
                    <a:avLst/>
                  </a:prstGeom>
                  <a:noFill/>
                </p:spPr>
                <p:txBody>
                  <a:bodyPr wrap="none" rtlCol="0">
                    <a:spAutoFit/>
                    <a:scene3d>
                      <a:camera prst="orthographicFront"/>
                      <a:lightRig rig="threePt" dir="t"/>
                    </a:scene3d>
                    <a:sp3d extrusionH="57150">
                      <a:bevelT w="38100" h="38100"/>
                    </a:sp3d>
                  </a:bodyPr>
                  <a:lstStyle/>
                  <a:p>
                    <a:r>
                      <a:rPr lang="en-US" sz="1050" b="1" dirty="0">
                        <a:solidFill>
                          <a:sysClr val="windowText" lastClr="000000"/>
                        </a:solidFill>
                        <a:effectLst>
                          <a:glow rad="101600">
                            <a:schemeClr val="accent2">
                              <a:satMod val="175000"/>
                              <a:alpha val="40000"/>
                            </a:schemeClr>
                          </a:glow>
                        </a:effectLst>
                      </a:rPr>
                      <a:t>phosphoglucomutase</a:t>
                    </a:r>
                    <a:endParaRPr lang="en-US" b="1" dirty="0">
                      <a:solidFill>
                        <a:sysClr val="windowText" lastClr="000000"/>
                      </a:solidFill>
                      <a:effectLst>
                        <a:glow rad="101600">
                          <a:schemeClr val="accent2">
                            <a:satMod val="175000"/>
                            <a:alpha val="40000"/>
                          </a:schemeClr>
                        </a:glow>
                      </a:effectLst>
                    </a:endParaRPr>
                  </a:p>
                </p:txBody>
              </p:sp>
            </p:grpSp>
            <p:pic>
              <p:nvPicPr>
                <p:cNvPr id="111" name="Picture 110"/>
                <p:cNvPicPr>
                  <a:picLocks noChangeAspect="1"/>
                </p:cNvPicPr>
                <p:nvPr/>
              </p:nvPicPr>
              <p:blipFill rotWithShape="1">
                <a:blip r:embed="rId6">
                  <a:extLst>
                    <a:ext uri="{28A0092B-C50C-407E-A947-70E740481C1C}">
                      <a14:useLocalDpi xmlns:a14="http://schemas.microsoft.com/office/drawing/2010/main" val="0"/>
                    </a:ext>
                  </a:extLst>
                </a:blip>
                <a:srcRect l="15686" t="34209" r="50836" b="58234"/>
                <a:stretch/>
              </p:blipFill>
              <p:spPr>
                <a:xfrm>
                  <a:off x="1158443" y="1628800"/>
                  <a:ext cx="787403" cy="144016"/>
                </a:xfrm>
                <a:prstGeom prst="rect">
                  <a:avLst/>
                </a:prstGeom>
              </p:spPr>
            </p:pic>
            <p:pic>
              <p:nvPicPr>
                <p:cNvPr id="112" name="Picture 111"/>
                <p:cNvPicPr>
                  <a:picLocks noChangeAspect="1"/>
                </p:cNvPicPr>
                <p:nvPr/>
              </p:nvPicPr>
              <p:blipFill rotWithShape="1">
                <a:blip r:embed="rId6">
                  <a:extLst>
                    <a:ext uri="{28A0092B-C50C-407E-A947-70E740481C1C}">
                      <a14:useLocalDpi xmlns:a14="http://schemas.microsoft.com/office/drawing/2010/main" val="0"/>
                    </a:ext>
                  </a:extLst>
                </a:blip>
                <a:srcRect l="15686" t="46568" r="50836" b="43120"/>
                <a:stretch/>
              </p:blipFill>
              <p:spPr>
                <a:xfrm>
                  <a:off x="1155079" y="2010049"/>
                  <a:ext cx="787403" cy="196523"/>
                </a:xfrm>
                <a:prstGeom prst="rect">
                  <a:avLst/>
                </a:prstGeom>
              </p:spPr>
            </p:pic>
          </p:grpSp>
          <p:sp>
            <p:nvSpPr>
              <p:cNvPr id="108" name="TextBox 107"/>
              <p:cNvSpPr txBox="1"/>
              <p:nvPr/>
            </p:nvSpPr>
            <p:spPr>
              <a:xfrm>
                <a:off x="1013505" y="2166972"/>
                <a:ext cx="918488" cy="261610"/>
              </a:xfrm>
              <a:prstGeom prst="rect">
                <a:avLst/>
              </a:prstGeom>
              <a:noFill/>
            </p:spPr>
            <p:txBody>
              <a:bodyPr wrap="none" rtlCol="0">
                <a:spAutoFit/>
              </a:bodyPr>
              <a:lstStyle/>
              <a:p>
                <a:r>
                  <a:rPr lang="en-US" sz="1100" b="1" dirty="0">
                    <a:solidFill>
                      <a:sysClr val="windowText" lastClr="000000"/>
                    </a:solidFill>
                    <a:effectLst>
                      <a:glow rad="139700">
                        <a:schemeClr val="accent2">
                          <a:satMod val="175000"/>
                          <a:alpha val="40000"/>
                        </a:schemeClr>
                      </a:glow>
                    </a:effectLst>
                  </a:rPr>
                  <a:t>glycogenesis</a:t>
                </a:r>
                <a:endParaRPr lang="en-US" b="1" dirty="0">
                  <a:solidFill>
                    <a:sysClr val="windowText" lastClr="000000"/>
                  </a:solidFill>
                  <a:effectLst>
                    <a:glow rad="139700">
                      <a:schemeClr val="accent2">
                        <a:satMod val="175000"/>
                        <a:alpha val="40000"/>
                      </a:schemeClr>
                    </a:glow>
                  </a:effectLst>
                </a:endParaRPr>
              </a:p>
            </p:txBody>
          </p:sp>
          <p:sp>
            <p:nvSpPr>
              <p:cNvPr id="109" name="TextBox 108"/>
              <p:cNvSpPr txBox="1"/>
              <p:nvPr/>
            </p:nvSpPr>
            <p:spPr>
              <a:xfrm>
                <a:off x="970986" y="1353425"/>
                <a:ext cx="1025659" cy="261610"/>
              </a:xfrm>
              <a:prstGeom prst="rect">
                <a:avLst/>
              </a:prstGeom>
              <a:noFill/>
            </p:spPr>
            <p:txBody>
              <a:bodyPr wrap="none" rtlCol="0">
                <a:spAutoFit/>
              </a:bodyPr>
              <a:lstStyle/>
              <a:p>
                <a:r>
                  <a:rPr lang="en-US" sz="1100" b="1" dirty="0">
                    <a:solidFill>
                      <a:sysClr val="windowText" lastClr="000000"/>
                    </a:solidFill>
                    <a:effectLst>
                      <a:glow rad="139700">
                        <a:schemeClr val="accent2">
                          <a:satMod val="175000"/>
                          <a:alpha val="40000"/>
                        </a:schemeClr>
                      </a:glow>
                    </a:effectLst>
                  </a:rPr>
                  <a:t>glycogenolysis</a:t>
                </a:r>
                <a:endParaRPr lang="en-US" b="1" dirty="0">
                  <a:solidFill>
                    <a:sysClr val="windowText" lastClr="000000"/>
                  </a:solidFill>
                  <a:effectLst>
                    <a:glow rad="139700">
                      <a:schemeClr val="accent2">
                        <a:satMod val="175000"/>
                        <a:alpha val="40000"/>
                      </a:schemeClr>
                    </a:glow>
                  </a:effectLst>
                </a:endParaRPr>
              </a:p>
            </p:txBody>
          </p:sp>
        </p:grpSp>
        <p:grpSp>
          <p:nvGrpSpPr>
            <p:cNvPr id="104" name="Group 103"/>
            <p:cNvGrpSpPr/>
            <p:nvPr/>
          </p:nvGrpSpPr>
          <p:grpSpPr>
            <a:xfrm>
              <a:off x="2832016" y="1915922"/>
              <a:ext cx="1638386" cy="77839"/>
              <a:chOff x="2832016" y="1915922"/>
              <a:chExt cx="1638386" cy="77839"/>
            </a:xfrm>
          </p:grpSpPr>
          <p:cxnSp>
            <p:nvCxnSpPr>
              <p:cNvPr id="105" name="Straight Arrow Connector 104"/>
              <p:cNvCxnSpPr/>
              <p:nvPr/>
            </p:nvCxnSpPr>
            <p:spPr>
              <a:xfrm>
                <a:off x="2836098" y="1915922"/>
                <a:ext cx="1634304" cy="91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flipV="1">
                <a:off x="2832016" y="1988840"/>
                <a:ext cx="1604520" cy="4921"/>
              </a:xfrm>
              <a:prstGeom prst="straightConnector1">
                <a:avLst/>
              </a:prstGeom>
              <a:ln w="19050">
                <a:tailEnd type="triangle"/>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cxnSp>
        </p:grpSp>
      </p:grpSp>
      <p:sp>
        <p:nvSpPr>
          <p:cNvPr id="4" name="Rounded Rectangle 3"/>
          <p:cNvSpPr/>
          <p:nvPr/>
        </p:nvSpPr>
        <p:spPr>
          <a:xfrm>
            <a:off x="7020272" y="1209246"/>
            <a:ext cx="1209296" cy="581936"/>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8" name="Group 17"/>
          <p:cNvGrpSpPr/>
          <p:nvPr/>
        </p:nvGrpSpPr>
        <p:grpSpPr>
          <a:xfrm>
            <a:off x="6444208" y="1619072"/>
            <a:ext cx="2772454" cy="261610"/>
            <a:chOff x="6444208" y="1619072"/>
            <a:chExt cx="2772454" cy="261610"/>
          </a:xfrm>
        </p:grpSpPr>
        <p:cxnSp>
          <p:nvCxnSpPr>
            <p:cNvPr id="69" name="Straight Arrow Connector 68"/>
            <p:cNvCxnSpPr/>
            <p:nvPr/>
          </p:nvCxnSpPr>
          <p:spPr>
            <a:xfrm flipV="1">
              <a:off x="6444208" y="1754107"/>
              <a:ext cx="926306" cy="29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361667" y="1619072"/>
              <a:ext cx="1854995" cy="261610"/>
            </a:xfrm>
            <a:prstGeom prst="rect">
              <a:avLst/>
            </a:prstGeom>
            <a:noFill/>
          </p:spPr>
          <p:txBody>
            <a:bodyPr wrap="none" rtlCol="0">
              <a:spAutoFit/>
            </a:bodyPr>
            <a:lstStyle/>
            <a:p>
              <a:r>
                <a:rPr lang="en-US" sz="1100" b="1" dirty="0">
                  <a:solidFill>
                    <a:sysClr val="windowText" lastClr="000000"/>
                  </a:solidFill>
                  <a:effectLst>
                    <a:glow rad="101600">
                      <a:schemeClr val="accent1">
                        <a:satMod val="175000"/>
                        <a:alpha val="40000"/>
                      </a:schemeClr>
                    </a:glow>
                  </a:effectLst>
                </a:rPr>
                <a:t>Pentose </a:t>
              </a:r>
              <a:r>
                <a:rPr lang="en-US" sz="1100" b="1">
                  <a:solidFill>
                    <a:sysClr val="windowText" lastClr="000000"/>
                  </a:solidFill>
                  <a:effectLst>
                    <a:glow rad="101600">
                      <a:schemeClr val="accent1">
                        <a:satMod val="175000"/>
                        <a:alpha val="40000"/>
                      </a:schemeClr>
                    </a:glow>
                  </a:effectLst>
                </a:rPr>
                <a:t>phosphate pathway</a:t>
              </a:r>
              <a:endParaRPr lang="en-US" b="1" dirty="0">
                <a:solidFill>
                  <a:sysClr val="windowText" lastClr="000000"/>
                </a:solidFill>
                <a:effectLst>
                  <a:glow rad="101600">
                    <a:schemeClr val="accent1">
                      <a:satMod val="175000"/>
                      <a:alpha val="40000"/>
                    </a:schemeClr>
                  </a:glow>
                </a:effectLst>
              </a:endParaRPr>
            </a:p>
          </p:txBody>
        </p:sp>
      </p:grpSp>
      <p:grpSp>
        <p:nvGrpSpPr>
          <p:cNvPr id="23" name="Group 22"/>
          <p:cNvGrpSpPr/>
          <p:nvPr/>
        </p:nvGrpSpPr>
        <p:grpSpPr>
          <a:xfrm>
            <a:off x="5854614" y="6021288"/>
            <a:ext cx="1309674" cy="520989"/>
            <a:chOff x="5854614" y="6021288"/>
            <a:chExt cx="1309674" cy="520989"/>
          </a:xfrm>
        </p:grpSpPr>
        <p:sp>
          <p:nvSpPr>
            <p:cNvPr id="99" name="TextBox 98"/>
            <p:cNvSpPr txBox="1"/>
            <p:nvPr/>
          </p:nvSpPr>
          <p:spPr>
            <a:xfrm>
              <a:off x="6270325" y="6021288"/>
              <a:ext cx="893963" cy="461665"/>
            </a:xfrm>
            <a:prstGeom prst="rect">
              <a:avLst/>
            </a:prstGeom>
            <a:noFill/>
          </p:spPr>
          <p:txBody>
            <a:bodyPr wrap="none" rtlCol="0">
              <a:spAutoFit/>
            </a:bodyPr>
            <a:lstStyle/>
            <a:p>
              <a:r>
                <a:rPr lang="en-US" sz="1200" b="1" dirty="0">
                  <a:effectLst>
                    <a:glow rad="139700">
                      <a:schemeClr val="accent3">
                        <a:satMod val="175000"/>
                        <a:alpha val="40000"/>
                      </a:schemeClr>
                    </a:glow>
                  </a:effectLst>
                </a:rPr>
                <a:t>Fatty acids </a:t>
              </a:r>
            </a:p>
            <a:p>
              <a:pPr algn="ctr"/>
              <a:r>
                <a:rPr lang="en-US" sz="1200" b="1" dirty="0">
                  <a:effectLst>
                    <a:glow rad="139700">
                      <a:schemeClr val="accent3">
                        <a:satMod val="175000"/>
                        <a:alpha val="40000"/>
                      </a:schemeClr>
                    </a:glow>
                  </a:effectLst>
                </a:rPr>
                <a:t>oxidation</a:t>
              </a:r>
              <a:endParaRPr lang="en-US" sz="1600" b="1" dirty="0">
                <a:effectLst>
                  <a:glow rad="139700">
                    <a:schemeClr val="accent3">
                      <a:satMod val="175000"/>
                      <a:alpha val="40000"/>
                    </a:schemeClr>
                  </a:glow>
                </a:effectLst>
              </a:endParaRPr>
            </a:p>
          </p:txBody>
        </p:sp>
        <p:cxnSp>
          <p:nvCxnSpPr>
            <p:cNvPr id="74" name="Straight Arrow Connector 73"/>
            <p:cNvCxnSpPr/>
            <p:nvPr/>
          </p:nvCxnSpPr>
          <p:spPr>
            <a:xfrm flipV="1">
              <a:off x="5854614" y="6237313"/>
              <a:ext cx="427941" cy="24564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5868144" y="6309320"/>
              <a:ext cx="427942" cy="232957"/>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215828993"/>
      </p:ext>
    </p:extLst>
  </p:cSld>
  <p:clrMapOvr>
    <a:masterClrMapping/>
  </p:clrMapOvr>
  <mc:AlternateContent xmlns:mc="http://schemas.openxmlformats.org/markup-compatibility/2006" xmlns:p14="http://schemas.microsoft.com/office/powerpoint/2010/main">
    <mc:Choice Requires="p14">
      <p:transition spd="slow" p14:dur="2000" advTm="334702"/>
    </mc:Choice>
    <mc:Fallback xmlns="">
      <p:transition spd="slow" advTm="3347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ircle(in)">
                                      <p:cBhvr>
                                        <p:cTn id="7" dur="10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circle(in)">
                                      <p:cBhvr>
                                        <p:cTn id="22" dur="1000"/>
                                        <p:tgtEl>
                                          <p:spTgt spid="83"/>
                                        </p:tgtEl>
                                      </p:cBhvr>
                                    </p:animEffect>
                                  </p:childTnLst>
                                </p:cTn>
                              </p:par>
                              <p:par>
                                <p:cTn id="23" presetID="6" presetClass="entr" presetSubtype="16"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circle(in)">
                                      <p:cBhvr>
                                        <p:cTn id="25" dur="1000"/>
                                        <p:tgtEl>
                                          <p:spTgt spid="38"/>
                                        </p:tgtEl>
                                      </p:cBhvr>
                                    </p:animEffect>
                                  </p:childTnLst>
                                </p:cTn>
                              </p:par>
                              <p:par>
                                <p:cTn id="26" presetID="6" presetClass="entr" presetSubtype="16"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ircle(in)">
                                      <p:cBhvr>
                                        <p:cTn id="28" dur="1000"/>
                                        <p:tgtEl>
                                          <p:spTgt spid="23"/>
                                        </p:tgtEl>
                                      </p:cBhvr>
                                    </p:animEffect>
                                  </p:childTnLst>
                                </p:cTn>
                              </p:par>
                              <p:par>
                                <p:cTn id="29" presetID="6" presetClass="entr" presetSubtype="16" fill="hold" nodeType="with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circle(in)">
                                      <p:cBhvr>
                                        <p:cTn id="31"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Glycolysis</a:t>
            </a:r>
            <a:r>
              <a:rPr lang="en-GB" sz="4000" b="1" dirty="0">
                <a:solidFill>
                  <a:srgbClr val="C00000"/>
                </a:solidFill>
              </a:rPr>
              <a:t> </a:t>
            </a:r>
            <a:r>
              <a:rPr lang="en-GB" sz="4000" dirty="0">
                <a:solidFill>
                  <a:srgbClr val="C00000"/>
                </a:solidFill>
              </a:rPr>
              <a:t>Regulation</a:t>
            </a:r>
            <a:r>
              <a:rPr lang="en-GB" sz="4000" b="1" dirty="0">
                <a:solidFill>
                  <a:srgbClr val="C00000"/>
                </a:solidFill>
              </a:rPr>
              <a:t> </a:t>
            </a:r>
            <a:endParaRPr lang="ar-JO" sz="4000" b="1" dirty="0">
              <a:solidFill>
                <a:srgbClr val="C00000"/>
              </a:solidFill>
            </a:endParaRPr>
          </a:p>
        </p:txBody>
      </p:sp>
      <p:sp>
        <p:nvSpPr>
          <p:cNvPr id="3" name="عنصر نائب للمحتوى 2"/>
          <p:cNvSpPr>
            <a:spLocks noGrp="1"/>
          </p:cNvSpPr>
          <p:nvPr>
            <p:ph idx="1"/>
          </p:nvPr>
        </p:nvSpPr>
        <p:spPr>
          <a:xfrm>
            <a:off x="394208" y="836712"/>
            <a:ext cx="8678386" cy="6336704"/>
          </a:xfrm>
        </p:spPr>
        <p:txBody>
          <a:bodyPr>
            <a:normAutofit/>
          </a:bodyPr>
          <a:lstStyle/>
          <a:p>
            <a:pPr algn="l" rtl="0"/>
            <a:r>
              <a:rPr lang="en-US" sz="2400" dirty="0">
                <a:latin typeface="Arial" charset="0"/>
                <a:ea typeface="Arial" charset="0"/>
                <a:cs typeface="Arial" charset="0"/>
              </a:rPr>
              <a:t>Glycolysis can be controlled at 3 points:</a:t>
            </a:r>
          </a:p>
          <a:p>
            <a:pPr algn="l" rtl="0"/>
            <a:endParaRPr lang="en-US" sz="600" dirty="0">
              <a:latin typeface="Arial" charset="0"/>
              <a:ea typeface="Arial" charset="0"/>
              <a:cs typeface="Arial" charset="0"/>
            </a:endParaRPr>
          </a:p>
          <a:p>
            <a:pPr marL="457200" indent="-457200" algn="l" rtl="0">
              <a:buFont typeface="+mj-lt"/>
              <a:buAutoNum type="arabicPeriod"/>
            </a:pPr>
            <a:r>
              <a:rPr lang="en-US" sz="2400" dirty="0">
                <a:solidFill>
                  <a:srgbClr val="C00000"/>
                </a:solidFill>
                <a:latin typeface="Arial" charset="0"/>
                <a:ea typeface="Arial" charset="0"/>
                <a:cs typeface="Arial" charset="0"/>
              </a:rPr>
              <a:t>Step 1 </a:t>
            </a:r>
            <a:r>
              <a:rPr lang="en-US" sz="2400" dirty="0">
                <a:latin typeface="Arial" charset="0"/>
                <a:ea typeface="Arial" charset="0"/>
                <a:cs typeface="Arial" charset="0"/>
              </a:rPr>
              <a:t> Hexokinase enzyme is inhibited by excess G6P</a:t>
            </a:r>
          </a:p>
          <a:p>
            <a:pPr marL="457200" indent="-457200" algn="l" rtl="0">
              <a:buFont typeface="+mj-lt"/>
              <a:buAutoNum type="arabicPeriod"/>
            </a:pPr>
            <a:r>
              <a:rPr lang="en-US" sz="2400" dirty="0">
                <a:solidFill>
                  <a:srgbClr val="C00000"/>
                </a:solidFill>
                <a:latin typeface="Arial" charset="0"/>
                <a:ea typeface="Arial" charset="0"/>
                <a:cs typeface="Arial" charset="0"/>
              </a:rPr>
              <a:t>Step 3</a:t>
            </a:r>
            <a:r>
              <a:rPr lang="en-US" sz="2400" dirty="0">
                <a:latin typeface="Arial" charset="0"/>
                <a:ea typeface="Arial" charset="0"/>
                <a:cs typeface="Arial" charset="0"/>
              </a:rPr>
              <a:t> which is catalyzed by phosphofructokinase-1 enzyme. It is an allosteric enzyme. Two significant inhibitors are citrate and ATP whereas AMP/ADP and recently fructose 2,6-biphosphate (in liver) are activators.  Actually this is the most important control point and it is considered as the main </a:t>
            </a:r>
            <a:r>
              <a:rPr lang="en-US" sz="2400" b="1" dirty="0">
                <a:solidFill>
                  <a:srgbClr val="C00000"/>
                </a:solidFill>
                <a:latin typeface="Arial" charset="0"/>
                <a:ea typeface="Arial" charset="0"/>
                <a:cs typeface="Arial" charset="0"/>
              </a:rPr>
              <a:t>rate-limiting step </a:t>
            </a:r>
            <a:r>
              <a:rPr lang="en-US" sz="2400" dirty="0">
                <a:latin typeface="Arial" charset="0"/>
                <a:ea typeface="Arial" charset="0"/>
                <a:cs typeface="Arial" charset="0"/>
              </a:rPr>
              <a:t>in glycolysis</a:t>
            </a:r>
          </a:p>
          <a:p>
            <a:pPr marL="457200" indent="-457200" algn="l" rtl="0">
              <a:buFont typeface="+mj-lt"/>
              <a:buAutoNum type="arabicPeriod"/>
            </a:pPr>
            <a:r>
              <a:rPr lang="en-US" sz="2400" dirty="0">
                <a:solidFill>
                  <a:srgbClr val="C00000"/>
                </a:solidFill>
                <a:latin typeface="Arial" charset="0"/>
                <a:ea typeface="Arial" charset="0"/>
                <a:cs typeface="Arial" charset="0"/>
              </a:rPr>
              <a:t>Step 10 </a:t>
            </a:r>
            <a:r>
              <a:rPr lang="en-US" sz="2400" dirty="0">
                <a:latin typeface="Arial" charset="0"/>
                <a:ea typeface="Arial" charset="0"/>
                <a:cs typeface="Arial" charset="0"/>
              </a:rPr>
              <a:t>which is catalyzed by pyruvate kinase enzyme. It is controlled by the level of ATP and Acetyl CoA (both are allosteric inhibitors). Accumulated Acetyl CoA in the cytosol is an indicator that the energy is now available from fat breakdown so no need to proceed in glycolysis  </a:t>
            </a: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552805"/>
      </p:ext>
    </p:extLst>
  </p:cSld>
  <p:clrMapOvr>
    <a:masterClrMapping/>
  </p:clrMapOvr>
  <mc:AlternateContent xmlns:mc="http://schemas.openxmlformats.org/markup-compatibility/2006" xmlns:p14="http://schemas.microsoft.com/office/powerpoint/2010/main">
    <mc:Choice Requires="p14">
      <p:transition spd="slow" p14:dur="2000" advTm="5844"/>
    </mc:Choice>
    <mc:Fallback xmlns="">
      <p:transition spd="slow" advTm="584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84" y="71422"/>
            <a:ext cx="9144000" cy="1143000"/>
          </a:xfrm>
        </p:spPr>
        <p:txBody>
          <a:bodyPr>
            <a:normAutofit/>
          </a:bodyPr>
          <a:lstStyle/>
          <a:p>
            <a:pPr rtl="0"/>
            <a:r>
              <a:rPr lang="en-US" sz="4800" dirty="0">
                <a:solidFill>
                  <a:srgbClr val="C00000"/>
                </a:solidFill>
              </a:rPr>
              <a:t>Metabolic Fates of Pyruvate</a:t>
            </a:r>
            <a:endParaRPr lang="ar-JO" sz="5400"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29586" y="61864"/>
            <a:ext cx="1143008" cy="1295410"/>
          </a:xfrm>
          <a:prstGeom prst="rect">
            <a:avLst/>
          </a:prstGeom>
          <a:noFill/>
        </p:spPr>
      </p:pic>
      <p:grpSp>
        <p:nvGrpSpPr>
          <p:cNvPr id="25" name="Group 24"/>
          <p:cNvGrpSpPr/>
          <p:nvPr/>
        </p:nvGrpSpPr>
        <p:grpSpPr>
          <a:xfrm>
            <a:off x="6300192" y="1556792"/>
            <a:ext cx="2909451" cy="4711578"/>
            <a:chOff x="5076056" y="2172065"/>
            <a:chExt cx="2909451" cy="4711578"/>
          </a:xfrm>
        </p:grpSpPr>
        <p:grpSp>
          <p:nvGrpSpPr>
            <p:cNvPr id="20" name="Group 19"/>
            <p:cNvGrpSpPr/>
            <p:nvPr/>
          </p:nvGrpSpPr>
          <p:grpSpPr>
            <a:xfrm>
              <a:off x="5076056" y="2433316"/>
              <a:ext cx="2909451" cy="4450327"/>
              <a:chOff x="5508104" y="2505324"/>
              <a:chExt cx="2909451" cy="4450327"/>
            </a:xfrm>
          </p:grpSpPr>
          <p:sp>
            <p:nvSpPr>
              <p:cNvPr id="7" name="TextBox 6"/>
              <p:cNvSpPr txBox="1"/>
              <p:nvPr/>
            </p:nvSpPr>
            <p:spPr>
              <a:xfrm>
                <a:off x="5862368" y="6309320"/>
                <a:ext cx="2555187" cy="646331"/>
              </a:xfrm>
              <a:prstGeom prst="rect">
                <a:avLst/>
              </a:prstGeom>
              <a:noFill/>
            </p:spPr>
            <p:txBody>
              <a:bodyPr wrap="none" rtlCol="0">
                <a:spAutoFit/>
              </a:bodyPr>
              <a:lstStyle/>
              <a:p>
                <a:pPr algn="ctr"/>
                <a:r>
                  <a:rPr lang="en-US" dirty="0">
                    <a:solidFill>
                      <a:srgbClr val="0000FF"/>
                    </a:solidFill>
                  </a:rPr>
                  <a:t>and</a:t>
                </a:r>
              </a:p>
              <a:p>
                <a:r>
                  <a:rPr lang="en-US" dirty="0">
                    <a:solidFill>
                      <a:srgbClr val="0000FF"/>
                    </a:solidFill>
                  </a:rPr>
                  <a:t> electron transport chain </a:t>
                </a:r>
              </a:p>
            </p:txBody>
          </p:sp>
          <p:grpSp>
            <p:nvGrpSpPr>
              <p:cNvPr id="19" name="Group 18"/>
              <p:cNvGrpSpPr/>
              <p:nvPr/>
            </p:nvGrpSpPr>
            <p:grpSpPr>
              <a:xfrm>
                <a:off x="5508104" y="2505324"/>
                <a:ext cx="2838584" cy="3912077"/>
                <a:chOff x="6735994" y="2672618"/>
                <a:chExt cx="2838584" cy="3912077"/>
              </a:xfrm>
            </p:grpSpPr>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67053" t="11800" b="11541"/>
                <a:stretch/>
              </p:blipFill>
              <p:spPr>
                <a:xfrm>
                  <a:off x="7332789" y="2672618"/>
                  <a:ext cx="2241789" cy="3912077"/>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67053" t="11800" r="24176" b="80796"/>
                <a:stretch/>
              </p:blipFill>
              <p:spPr>
                <a:xfrm>
                  <a:off x="6735994" y="2672618"/>
                  <a:ext cx="596795" cy="377848"/>
                </a:xfrm>
                <a:prstGeom prst="rect">
                  <a:avLst/>
                </a:prstGeom>
              </p:spPr>
            </p:pic>
          </p:grpSp>
        </p:grpSp>
        <p:sp>
          <p:nvSpPr>
            <p:cNvPr id="22" name="Oval 21"/>
            <p:cNvSpPr/>
            <p:nvPr/>
          </p:nvSpPr>
          <p:spPr>
            <a:xfrm>
              <a:off x="6322296" y="2172065"/>
              <a:ext cx="409944" cy="3928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1</a:t>
              </a:r>
              <a:endParaRPr lang="en-US" sz="2800" b="1" dirty="0">
                <a:solidFill>
                  <a:srgbClr val="C00000"/>
                </a:solidFill>
              </a:endParaRPr>
            </a:p>
          </p:txBody>
        </p:sp>
      </p:grpSp>
      <p:grpSp>
        <p:nvGrpSpPr>
          <p:cNvPr id="26" name="Group 25"/>
          <p:cNvGrpSpPr/>
          <p:nvPr/>
        </p:nvGrpSpPr>
        <p:grpSpPr>
          <a:xfrm>
            <a:off x="5292080" y="2420888"/>
            <a:ext cx="1944216" cy="1584176"/>
            <a:chOff x="3424352" y="2908011"/>
            <a:chExt cx="1944216" cy="1584176"/>
          </a:xfrm>
        </p:grpSpPr>
        <p:sp>
          <p:nvSpPr>
            <p:cNvPr id="23" name="Oval 22"/>
            <p:cNvSpPr/>
            <p:nvPr/>
          </p:nvSpPr>
          <p:spPr>
            <a:xfrm>
              <a:off x="3544625" y="3108044"/>
              <a:ext cx="423776" cy="4294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2</a:t>
              </a:r>
              <a:endParaRPr lang="en-US" sz="2800" b="1" dirty="0">
                <a:solidFill>
                  <a:srgbClr val="C00000"/>
                </a:soli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38834" t="20542" r="32593" b="48415"/>
            <a:stretch/>
          </p:blipFill>
          <p:spPr>
            <a:xfrm>
              <a:off x="3424352" y="2908011"/>
              <a:ext cx="1944216" cy="1584176"/>
            </a:xfrm>
            <a:prstGeom prst="rect">
              <a:avLst/>
            </a:prstGeom>
          </p:spPr>
        </p:pic>
      </p:grpSp>
      <p:grpSp>
        <p:nvGrpSpPr>
          <p:cNvPr id="31" name="Group 30"/>
          <p:cNvGrpSpPr/>
          <p:nvPr/>
        </p:nvGrpSpPr>
        <p:grpSpPr>
          <a:xfrm>
            <a:off x="467544" y="1878690"/>
            <a:ext cx="2808312" cy="3487502"/>
            <a:chOff x="395536" y="1878690"/>
            <a:chExt cx="2808312" cy="3487502"/>
          </a:xfrm>
        </p:grpSpPr>
        <p:grpSp>
          <p:nvGrpSpPr>
            <p:cNvPr id="27" name="Group 26"/>
            <p:cNvGrpSpPr/>
            <p:nvPr/>
          </p:nvGrpSpPr>
          <p:grpSpPr>
            <a:xfrm>
              <a:off x="395536" y="1974326"/>
              <a:ext cx="2304256" cy="3391866"/>
              <a:chOff x="1115616" y="2542900"/>
              <a:chExt cx="2304256" cy="3391866"/>
            </a:xfrm>
          </p:grpSpPr>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4764" t="13780" r="61371" b="19755"/>
              <a:stretch/>
            </p:blipFill>
            <p:spPr>
              <a:xfrm>
                <a:off x="1115616" y="2542900"/>
                <a:ext cx="2304256" cy="3391866"/>
              </a:xfrm>
              <a:prstGeom prst="rect">
                <a:avLst/>
              </a:prstGeom>
            </p:spPr>
          </p:pic>
          <p:sp>
            <p:nvSpPr>
              <p:cNvPr id="24" name="Oval 23"/>
              <p:cNvSpPr/>
              <p:nvPr/>
            </p:nvSpPr>
            <p:spPr>
              <a:xfrm>
                <a:off x="1259632" y="4605943"/>
                <a:ext cx="465076" cy="34427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3</a:t>
                </a:r>
              </a:p>
            </p:txBody>
          </p:sp>
        </p:grpSp>
        <p:pic>
          <p:nvPicPr>
            <p:cNvPr id="30" name="Picture 29"/>
            <p:cNvPicPr>
              <a:picLocks noChangeAspect="1"/>
            </p:cNvPicPr>
            <p:nvPr/>
          </p:nvPicPr>
          <p:blipFill rotWithShape="1">
            <a:blip r:embed="rId5">
              <a:extLst>
                <a:ext uri="{28A0092B-C50C-407E-A947-70E740481C1C}">
                  <a14:useLocalDpi xmlns:a14="http://schemas.microsoft.com/office/drawing/2010/main" val="0"/>
                </a:ext>
              </a:extLst>
            </a:blip>
            <a:srcRect l="67053" t="11800" r="24176" b="80796"/>
            <a:stretch/>
          </p:blipFill>
          <p:spPr>
            <a:xfrm>
              <a:off x="2607053" y="1878690"/>
              <a:ext cx="596795" cy="377848"/>
            </a:xfrm>
            <a:prstGeom prst="rect">
              <a:avLst/>
            </a:prstGeom>
          </p:spPr>
        </p:pic>
      </p:grpSp>
      <p:sp>
        <p:nvSpPr>
          <p:cNvPr id="6" name="مستطيل 5"/>
          <p:cNvSpPr/>
          <p:nvPr/>
        </p:nvSpPr>
        <p:spPr>
          <a:xfrm>
            <a:off x="-32" y="24"/>
            <a:ext cx="428596"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28"/>
          <p:cNvSpPr/>
          <p:nvPr/>
        </p:nvSpPr>
        <p:spPr>
          <a:xfrm>
            <a:off x="2843808" y="1628800"/>
            <a:ext cx="3982311" cy="792088"/>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Fates of Pyruvate</a:t>
            </a:r>
            <a:endParaRPr lang="en-US" sz="1600" dirty="0">
              <a:solidFill>
                <a:schemeClr val="tx1"/>
              </a:solidFill>
            </a:endParaRPr>
          </a:p>
        </p:txBody>
      </p:sp>
      <p:grpSp>
        <p:nvGrpSpPr>
          <p:cNvPr id="37" name="Group 36"/>
          <p:cNvGrpSpPr/>
          <p:nvPr/>
        </p:nvGrpSpPr>
        <p:grpSpPr>
          <a:xfrm>
            <a:off x="4427984" y="2445905"/>
            <a:ext cx="1629874" cy="2495263"/>
            <a:chOff x="3131840" y="2445905"/>
            <a:chExt cx="1629874" cy="2495263"/>
          </a:xfrm>
        </p:grpSpPr>
        <p:sp>
          <p:nvSpPr>
            <p:cNvPr id="28" name="Rounded Rectangle 27"/>
            <p:cNvSpPr/>
            <p:nvPr/>
          </p:nvSpPr>
          <p:spPr>
            <a:xfrm>
              <a:off x="3131840" y="4437112"/>
              <a:ext cx="1629874" cy="504056"/>
            </a:xfrm>
            <a:prstGeom prst="roundRect">
              <a:avLst/>
            </a:prstGeom>
            <a:solidFill>
              <a:srgbClr val="FFFF00">
                <a:alpha val="43000"/>
              </a:srgb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tx1"/>
                  </a:solidFill>
                </a:rPr>
                <a:t>Biosynthesis of amino acids</a:t>
              </a:r>
            </a:p>
          </p:txBody>
        </p:sp>
        <p:grpSp>
          <p:nvGrpSpPr>
            <p:cNvPr id="35" name="Group 34"/>
            <p:cNvGrpSpPr/>
            <p:nvPr/>
          </p:nvGrpSpPr>
          <p:grpSpPr>
            <a:xfrm>
              <a:off x="3707903" y="2445905"/>
              <a:ext cx="339309" cy="1991207"/>
              <a:chOff x="3152571" y="3717032"/>
              <a:chExt cx="339309" cy="1991207"/>
            </a:xfrm>
          </p:grpSpPr>
          <p:pic>
            <p:nvPicPr>
              <p:cNvPr id="32" name="Picture 31"/>
              <p:cNvPicPr>
                <a:picLocks noChangeAspect="1"/>
              </p:cNvPicPr>
              <p:nvPr/>
            </p:nvPicPr>
            <p:blipFill rotWithShape="1">
              <a:blip r:embed="rId5">
                <a:extLst>
                  <a:ext uri="{28A0092B-C50C-407E-A947-70E740481C1C}">
                    <a14:useLocalDpi xmlns:a14="http://schemas.microsoft.com/office/drawing/2010/main" val="0"/>
                  </a:ext>
                </a:extLst>
              </a:blip>
              <a:srcRect l="81867" t="49150" r="13900" b="32506"/>
              <a:stretch/>
            </p:blipFill>
            <p:spPr>
              <a:xfrm>
                <a:off x="3152571" y="4772135"/>
                <a:ext cx="288033" cy="936104"/>
              </a:xfrm>
              <a:prstGeom prst="rect">
                <a:avLst/>
              </a:prstGeom>
            </p:spPr>
          </p:pic>
          <p:pic>
            <p:nvPicPr>
              <p:cNvPr id="33" name="Picture 32"/>
              <p:cNvPicPr>
                <a:picLocks noChangeAspect="1"/>
              </p:cNvPicPr>
              <p:nvPr/>
            </p:nvPicPr>
            <p:blipFill rotWithShape="1">
              <a:blip r:embed="rId5">
                <a:extLst>
                  <a:ext uri="{28A0092B-C50C-407E-A947-70E740481C1C}">
                    <a14:useLocalDpi xmlns:a14="http://schemas.microsoft.com/office/drawing/2010/main" val="0"/>
                  </a:ext>
                </a:extLst>
              </a:blip>
              <a:srcRect l="81867" t="49150" r="14959" b="38044"/>
              <a:stretch/>
            </p:blipFill>
            <p:spPr>
              <a:xfrm>
                <a:off x="3152571" y="4262653"/>
                <a:ext cx="216025" cy="653497"/>
              </a:xfrm>
              <a:prstGeom prst="rect">
                <a:avLst/>
              </a:prstGeom>
            </p:spPr>
          </p:pic>
          <p:pic>
            <p:nvPicPr>
              <p:cNvPr id="34" name="Picture 33"/>
              <p:cNvPicPr>
                <a:picLocks noChangeAspect="1"/>
              </p:cNvPicPr>
              <p:nvPr/>
            </p:nvPicPr>
            <p:blipFill rotWithShape="1">
              <a:blip r:embed="rId5">
                <a:extLst>
                  <a:ext uri="{28A0092B-C50C-407E-A947-70E740481C1C}">
                    <a14:useLocalDpi xmlns:a14="http://schemas.microsoft.com/office/drawing/2010/main" val="0"/>
                  </a:ext>
                </a:extLst>
              </a:blip>
              <a:srcRect l="81867" t="49150" r="13147" b="38965"/>
              <a:stretch/>
            </p:blipFill>
            <p:spPr>
              <a:xfrm>
                <a:off x="3152571" y="3717032"/>
                <a:ext cx="339309" cy="606506"/>
              </a:xfrm>
              <a:prstGeom prst="rect">
                <a:avLst/>
              </a:prstGeom>
            </p:spPr>
          </p:pic>
        </p:grpSp>
        <p:sp>
          <p:nvSpPr>
            <p:cNvPr id="36" name="Oval 35"/>
            <p:cNvSpPr/>
            <p:nvPr/>
          </p:nvSpPr>
          <p:spPr>
            <a:xfrm>
              <a:off x="3291582" y="3140968"/>
              <a:ext cx="511584" cy="3787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4</a:t>
              </a:r>
            </a:p>
          </p:txBody>
        </p:sp>
      </p:grpSp>
      <p:grpSp>
        <p:nvGrpSpPr>
          <p:cNvPr id="38" name="Group 37"/>
          <p:cNvGrpSpPr/>
          <p:nvPr/>
        </p:nvGrpSpPr>
        <p:grpSpPr>
          <a:xfrm>
            <a:off x="3302166" y="2456746"/>
            <a:ext cx="1629874" cy="1764342"/>
            <a:chOff x="3131840" y="2481763"/>
            <a:chExt cx="1629874" cy="1764342"/>
          </a:xfrm>
        </p:grpSpPr>
        <p:sp>
          <p:nvSpPr>
            <p:cNvPr id="39" name="Rounded Rectangle 38"/>
            <p:cNvSpPr/>
            <p:nvPr/>
          </p:nvSpPr>
          <p:spPr>
            <a:xfrm>
              <a:off x="3131840" y="3742049"/>
              <a:ext cx="1629874" cy="504056"/>
            </a:xfrm>
            <a:prstGeom prst="roundRect">
              <a:avLst/>
            </a:prstGeom>
            <a:solidFill>
              <a:srgbClr val="FFFF00">
                <a:alpha val="42000"/>
              </a:srgb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tx1"/>
                  </a:solidFill>
                </a:rPr>
                <a:t>Oxaloacetate </a:t>
              </a:r>
            </a:p>
          </p:txBody>
        </p:sp>
        <p:grpSp>
          <p:nvGrpSpPr>
            <p:cNvPr id="40" name="Group 39"/>
            <p:cNvGrpSpPr/>
            <p:nvPr/>
          </p:nvGrpSpPr>
          <p:grpSpPr>
            <a:xfrm>
              <a:off x="3707903" y="2481763"/>
              <a:ext cx="360041" cy="1226885"/>
              <a:chOff x="3152571" y="3752890"/>
              <a:chExt cx="360041" cy="1226885"/>
            </a:xfrm>
          </p:grpSpPr>
          <p:pic>
            <p:nvPicPr>
              <p:cNvPr id="42" name="Picture 41"/>
              <p:cNvPicPr>
                <a:picLocks noChangeAspect="1"/>
              </p:cNvPicPr>
              <p:nvPr/>
            </p:nvPicPr>
            <p:blipFill rotWithShape="1">
              <a:blip r:embed="rId5">
                <a:extLst>
                  <a:ext uri="{28A0092B-C50C-407E-A947-70E740481C1C}">
                    <a14:useLocalDpi xmlns:a14="http://schemas.microsoft.com/office/drawing/2010/main" val="0"/>
                  </a:ext>
                </a:extLst>
              </a:blip>
              <a:srcRect l="82539" t="54037" r="12842" b="32506"/>
              <a:stretch/>
            </p:blipFill>
            <p:spPr>
              <a:xfrm>
                <a:off x="3198270" y="4293096"/>
                <a:ext cx="314342" cy="686679"/>
              </a:xfrm>
              <a:prstGeom prst="rect">
                <a:avLst/>
              </a:prstGeom>
            </p:spPr>
          </p:pic>
          <p:pic>
            <p:nvPicPr>
              <p:cNvPr id="44" name="Picture 43"/>
              <p:cNvPicPr>
                <a:picLocks noChangeAspect="1"/>
              </p:cNvPicPr>
              <p:nvPr/>
            </p:nvPicPr>
            <p:blipFill rotWithShape="1">
              <a:blip r:embed="rId5">
                <a:extLst>
                  <a:ext uri="{28A0092B-C50C-407E-A947-70E740481C1C}">
                    <a14:useLocalDpi xmlns:a14="http://schemas.microsoft.com/office/drawing/2010/main" val="0"/>
                  </a:ext>
                </a:extLst>
              </a:blip>
              <a:srcRect l="81867" t="49150" r="13147" b="38965"/>
              <a:stretch/>
            </p:blipFill>
            <p:spPr>
              <a:xfrm>
                <a:off x="3152571" y="3752890"/>
                <a:ext cx="339309" cy="606506"/>
              </a:xfrm>
              <a:prstGeom prst="rect">
                <a:avLst/>
              </a:prstGeom>
            </p:spPr>
          </p:pic>
        </p:grpSp>
        <p:sp>
          <p:nvSpPr>
            <p:cNvPr id="41" name="Oval 40"/>
            <p:cNvSpPr/>
            <p:nvPr/>
          </p:nvSpPr>
          <p:spPr>
            <a:xfrm>
              <a:off x="3291582" y="3021969"/>
              <a:ext cx="511584" cy="3787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5</a:t>
              </a:r>
            </a:p>
          </p:txBody>
        </p:sp>
      </p:grpSp>
      <p:sp>
        <p:nvSpPr>
          <p:cNvPr id="45" name="Oval 44"/>
          <p:cNvSpPr/>
          <p:nvPr/>
        </p:nvSpPr>
        <p:spPr>
          <a:xfrm>
            <a:off x="5580112" y="2564904"/>
            <a:ext cx="409944" cy="3928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2</a:t>
            </a:r>
            <a:endParaRPr lang="en-US" sz="2800" b="1" dirty="0">
              <a:solidFill>
                <a:srgbClr val="C00000"/>
              </a:solidFill>
            </a:endParaRPr>
          </a:p>
        </p:txBody>
      </p:sp>
      <p:grpSp>
        <p:nvGrpSpPr>
          <p:cNvPr id="46" name="Group 45"/>
          <p:cNvGrpSpPr/>
          <p:nvPr/>
        </p:nvGrpSpPr>
        <p:grpSpPr>
          <a:xfrm>
            <a:off x="2411760" y="2492896"/>
            <a:ext cx="1629874" cy="3024336"/>
            <a:chOff x="3131840" y="2445905"/>
            <a:chExt cx="1629874" cy="3024336"/>
          </a:xfrm>
        </p:grpSpPr>
        <p:sp>
          <p:nvSpPr>
            <p:cNvPr id="47" name="Rounded Rectangle 46"/>
            <p:cNvSpPr/>
            <p:nvPr/>
          </p:nvSpPr>
          <p:spPr>
            <a:xfrm>
              <a:off x="3131840" y="4966185"/>
              <a:ext cx="1629874" cy="504056"/>
            </a:xfrm>
            <a:prstGeom prst="roundRect">
              <a:avLst/>
            </a:prstGeom>
            <a:solidFill>
              <a:srgbClr val="FFFF00">
                <a:alpha val="45000"/>
              </a:srgb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tx1"/>
                  </a:solidFill>
                </a:rPr>
                <a:t>Malate </a:t>
              </a:r>
            </a:p>
          </p:txBody>
        </p:sp>
        <p:grpSp>
          <p:nvGrpSpPr>
            <p:cNvPr id="48" name="Group 47"/>
            <p:cNvGrpSpPr/>
            <p:nvPr/>
          </p:nvGrpSpPr>
          <p:grpSpPr>
            <a:xfrm>
              <a:off x="3707903" y="2445905"/>
              <a:ext cx="339309" cy="2482760"/>
              <a:chOff x="3152571" y="3717032"/>
              <a:chExt cx="339309" cy="2482760"/>
            </a:xfrm>
          </p:grpSpPr>
          <p:pic>
            <p:nvPicPr>
              <p:cNvPr id="50" name="Picture 49"/>
              <p:cNvPicPr>
                <a:picLocks noChangeAspect="1"/>
              </p:cNvPicPr>
              <p:nvPr/>
            </p:nvPicPr>
            <p:blipFill rotWithShape="1">
              <a:blip r:embed="rId5">
                <a:extLst>
                  <a:ext uri="{28A0092B-C50C-407E-A947-70E740481C1C}">
                    <a14:useLocalDpi xmlns:a14="http://schemas.microsoft.com/office/drawing/2010/main" val="0"/>
                  </a:ext>
                </a:extLst>
              </a:blip>
              <a:srcRect l="81867" t="49150" r="13900" b="32506"/>
              <a:stretch/>
            </p:blipFill>
            <p:spPr>
              <a:xfrm>
                <a:off x="3152571" y="5263688"/>
                <a:ext cx="288033" cy="936104"/>
              </a:xfrm>
              <a:prstGeom prst="rect">
                <a:avLst/>
              </a:prstGeom>
            </p:spPr>
          </p:pic>
          <p:pic>
            <p:nvPicPr>
              <p:cNvPr id="51" name="Picture 50"/>
              <p:cNvPicPr>
                <a:picLocks noChangeAspect="1"/>
              </p:cNvPicPr>
              <p:nvPr/>
            </p:nvPicPr>
            <p:blipFill rotWithShape="1">
              <a:blip r:embed="rId5">
                <a:extLst>
                  <a:ext uri="{28A0092B-C50C-407E-A947-70E740481C1C}">
                    <a14:useLocalDpi xmlns:a14="http://schemas.microsoft.com/office/drawing/2010/main" val="0"/>
                  </a:ext>
                </a:extLst>
              </a:blip>
              <a:srcRect l="81867" t="49150" r="14959" b="38044"/>
              <a:stretch/>
            </p:blipFill>
            <p:spPr>
              <a:xfrm>
                <a:off x="3152571" y="4262653"/>
                <a:ext cx="216025" cy="653497"/>
              </a:xfrm>
              <a:prstGeom prst="rect">
                <a:avLst/>
              </a:prstGeom>
            </p:spPr>
          </p:pic>
          <p:pic>
            <p:nvPicPr>
              <p:cNvPr id="52" name="Picture 51"/>
              <p:cNvPicPr>
                <a:picLocks noChangeAspect="1"/>
              </p:cNvPicPr>
              <p:nvPr/>
            </p:nvPicPr>
            <p:blipFill rotWithShape="1">
              <a:blip r:embed="rId5">
                <a:extLst>
                  <a:ext uri="{28A0092B-C50C-407E-A947-70E740481C1C}">
                    <a14:useLocalDpi xmlns:a14="http://schemas.microsoft.com/office/drawing/2010/main" val="0"/>
                  </a:ext>
                </a:extLst>
              </a:blip>
              <a:srcRect l="81867" t="49150" r="13147" b="38965"/>
              <a:stretch/>
            </p:blipFill>
            <p:spPr>
              <a:xfrm>
                <a:off x="3152571" y="3717032"/>
                <a:ext cx="339309" cy="606506"/>
              </a:xfrm>
              <a:prstGeom prst="rect">
                <a:avLst/>
              </a:prstGeom>
            </p:spPr>
          </p:pic>
        </p:grpSp>
        <p:sp>
          <p:nvSpPr>
            <p:cNvPr id="49" name="Oval 48"/>
            <p:cNvSpPr/>
            <p:nvPr/>
          </p:nvSpPr>
          <p:spPr>
            <a:xfrm>
              <a:off x="3291582" y="3140968"/>
              <a:ext cx="511584" cy="3787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6</a:t>
              </a:r>
            </a:p>
          </p:txBody>
        </p:sp>
      </p:grpSp>
      <p:pic>
        <p:nvPicPr>
          <p:cNvPr id="53" name="Picture 52"/>
          <p:cNvPicPr>
            <a:picLocks noChangeAspect="1"/>
          </p:cNvPicPr>
          <p:nvPr/>
        </p:nvPicPr>
        <p:blipFill rotWithShape="1">
          <a:blip r:embed="rId5">
            <a:extLst>
              <a:ext uri="{28A0092B-C50C-407E-A947-70E740481C1C}">
                <a14:useLocalDpi xmlns:a14="http://schemas.microsoft.com/office/drawing/2010/main" val="0"/>
              </a:ext>
            </a:extLst>
          </a:blip>
          <a:srcRect l="81867" t="49150" r="14959" b="38044"/>
          <a:stretch/>
        </p:blipFill>
        <p:spPr>
          <a:xfrm>
            <a:off x="2987824" y="3687875"/>
            <a:ext cx="216025" cy="653497"/>
          </a:xfrm>
          <a:prstGeom prst="rect">
            <a:avLst/>
          </a:prstGeom>
        </p:spPr>
      </p:pic>
    </p:spTree>
    <p:custDataLst>
      <p:tags r:id="rId1"/>
    </p:custDataLst>
    <p:extLst>
      <p:ext uri="{BB962C8B-B14F-4D97-AF65-F5344CB8AC3E}">
        <p14:creationId xmlns:p14="http://schemas.microsoft.com/office/powerpoint/2010/main" val="1851422246"/>
      </p:ext>
    </p:extLst>
  </p:cSld>
  <p:clrMapOvr>
    <a:masterClrMapping/>
  </p:clrMapOvr>
  <mc:AlternateContent xmlns:mc="http://schemas.openxmlformats.org/markup-compatibility/2006" xmlns:p14="http://schemas.microsoft.com/office/powerpoint/2010/main">
    <mc:Choice Requires="p14">
      <p:transition spd="slow" p14:dur="2000" advTm="117171"/>
    </mc:Choice>
    <mc:Fallback xmlns="">
      <p:transition spd="slow" advTm="1171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linds(horizontal)">
                                      <p:cBhvr>
                                        <p:cTn id="13" dur="500"/>
                                        <p:tgtEl>
                                          <p:spTgt spid="37"/>
                                        </p:tgtEl>
                                      </p:cBhvr>
                                    </p:animEffect>
                                  </p:childTnLst>
                                </p:cTn>
                              </p:par>
                              <p:par>
                                <p:cTn id="14" presetID="3" presetClass="entr" presetSubtype="1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linds(horizontal)">
                                      <p:cBhvr>
                                        <p:cTn id="16" dur="500"/>
                                        <p:tgtEl>
                                          <p:spTgt spid="38"/>
                                        </p:tgtEl>
                                      </p:cBhvr>
                                    </p:animEffect>
                                  </p:childTnLst>
                                </p:cTn>
                              </p:par>
                              <p:par>
                                <p:cTn id="17" presetID="3" presetClass="entr" presetSubtype="1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blinds(horizontal)">
                                      <p:cBhvr>
                                        <p:cTn id="19" dur="500"/>
                                        <p:tgtEl>
                                          <p:spTgt spid="46"/>
                                        </p:tgtEl>
                                      </p:cBhvr>
                                    </p:animEffect>
                                  </p:childTnLst>
                                </p:cTn>
                              </p:par>
                              <p:par>
                                <p:cTn id="20" presetID="3" presetClass="entr" presetSubtype="5"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blinds(vertical)">
                                      <p:cBhvr>
                                        <p:cTn id="22" dur="500"/>
                                        <p:tgtEl>
                                          <p:spTgt spid="53"/>
                                        </p:tgtEl>
                                      </p:cBhvr>
                                    </p:animEffect>
                                  </p:childTnLst>
                                </p:cTn>
                              </p:par>
                              <p:par>
                                <p:cTn id="23" presetID="3" presetClass="entr" presetSubtype="1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linds(horizontal)">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5" fill="hold" nodeType="clickEffect">
                                  <p:stCondLst>
                                    <p:cond delay="0"/>
                                  </p:stCondLst>
                                  <p:childTnLst>
                                    <p:animEffect transition="out" filter="blinds(vertical)">
                                      <p:cBhvr>
                                        <p:cTn id="29" dur="500"/>
                                        <p:tgtEl>
                                          <p:spTgt spid="26"/>
                                        </p:tgtEl>
                                      </p:cBhvr>
                                    </p:animEffect>
                                    <p:set>
                                      <p:cBhvr>
                                        <p:cTn id="30" dur="1" fill="hold">
                                          <p:stCondLst>
                                            <p:cond delay="499"/>
                                          </p:stCondLst>
                                        </p:cTn>
                                        <p:tgtEl>
                                          <p:spTgt spid="26"/>
                                        </p:tgtEl>
                                        <p:attrNameLst>
                                          <p:attrName>style.visibility</p:attrName>
                                        </p:attrNameLst>
                                      </p:cBhvr>
                                      <p:to>
                                        <p:strVal val="hidden"/>
                                      </p:to>
                                    </p:set>
                                  </p:childTnLst>
                                </p:cTn>
                              </p:par>
                              <p:par>
                                <p:cTn id="31" presetID="3" presetClass="exit" presetSubtype="5" fill="hold" nodeType="withEffect">
                                  <p:stCondLst>
                                    <p:cond delay="0"/>
                                  </p:stCondLst>
                                  <p:childTnLst>
                                    <p:animEffect transition="out" filter="blinds(vertical)">
                                      <p:cBhvr>
                                        <p:cTn id="32" dur="500"/>
                                        <p:tgtEl>
                                          <p:spTgt spid="37"/>
                                        </p:tgtEl>
                                      </p:cBhvr>
                                    </p:animEffect>
                                    <p:set>
                                      <p:cBhvr>
                                        <p:cTn id="33" dur="1" fill="hold">
                                          <p:stCondLst>
                                            <p:cond delay="499"/>
                                          </p:stCondLst>
                                        </p:cTn>
                                        <p:tgtEl>
                                          <p:spTgt spid="37"/>
                                        </p:tgtEl>
                                        <p:attrNameLst>
                                          <p:attrName>style.visibility</p:attrName>
                                        </p:attrNameLst>
                                      </p:cBhvr>
                                      <p:to>
                                        <p:strVal val="hidden"/>
                                      </p:to>
                                    </p:set>
                                  </p:childTnLst>
                                </p:cTn>
                              </p:par>
                              <p:par>
                                <p:cTn id="34" presetID="3" presetClass="exit" presetSubtype="5" fill="hold" nodeType="withEffect">
                                  <p:stCondLst>
                                    <p:cond delay="0"/>
                                  </p:stCondLst>
                                  <p:childTnLst>
                                    <p:animEffect transition="out" filter="blinds(vertical)">
                                      <p:cBhvr>
                                        <p:cTn id="35" dur="500"/>
                                        <p:tgtEl>
                                          <p:spTgt spid="38"/>
                                        </p:tgtEl>
                                      </p:cBhvr>
                                    </p:animEffect>
                                    <p:set>
                                      <p:cBhvr>
                                        <p:cTn id="36" dur="1" fill="hold">
                                          <p:stCondLst>
                                            <p:cond delay="499"/>
                                          </p:stCondLst>
                                        </p:cTn>
                                        <p:tgtEl>
                                          <p:spTgt spid="38"/>
                                        </p:tgtEl>
                                        <p:attrNameLst>
                                          <p:attrName>style.visibility</p:attrName>
                                        </p:attrNameLst>
                                      </p:cBhvr>
                                      <p:to>
                                        <p:strVal val="hidden"/>
                                      </p:to>
                                    </p:set>
                                  </p:childTnLst>
                                </p:cTn>
                              </p:par>
                              <p:par>
                                <p:cTn id="37" presetID="3" presetClass="exit" presetSubtype="5" fill="hold" nodeType="withEffect">
                                  <p:stCondLst>
                                    <p:cond delay="0"/>
                                  </p:stCondLst>
                                  <p:childTnLst>
                                    <p:animEffect transition="out" filter="blinds(vertical)">
                                      <p:cBhvr>
                                        <p:cTn id="38" dur="500"/>
                                        <p:tgtEl>
                                          <p:spTgt spid="53"/>
                                        </p:tgtEl>
                                      </p:cBhvr>
                                    </p:animEffect>
                                    <p:set>
                                      <p:cBhvr>
                                        <p:cTn id="39" dur="1" fill="hold">
                                          <p:stCondLst>
                                            <p:cond delay="499"/>
                                          </p:stCondLst>
                                        </p:cTn>
                                        <p:tgtEl>
                                          <p:spTgt spid="53"/>
                                        </p:tgtEl>
                                        <p:attrNameLst>
                                          <p:attrName>style.visibility</p:attrName>
                                        </p:attrNameLst>
                                      </p:cBhvr>
                                      <p:to>
                                        <p:strVal val="hidden"/>
                                      </p:to>
                                    </p:set>
                                  </p:childTnLst>
                                </p:cTn>
                              </p:par>
                              <p:par>
                                <p:cTn id="40" presetID="3" presetClass="exit" presetSubtype="5" fill="hold" nodeType="withEffect">
                                  <p:stCondLst>
                                    <p:cond delay="0"/>
                                  </p:stCondLst>
                                  <p:childTnLst>
                                    <p:animEffect transition="out" filter="blinds(vertical)">
                                      <p:cBhvr>
                                        <p:cTn id="41" dur="500"/>
                                        <p:tgtEl>
                                          <p:spTgt spid="46"/>
                                        </p:tgtEl>
                                      </p:cBhvr>
                                    </p:animEffect>
                                    <p:set>
                                      <p:cBhvr>
                                        <p:cTn id="42" dur="1" fill="hold">
                                          <p:stCondLst>
                                            <p:cond delay="499"/>
                                          </p:stCondLst>
                                        </p:cTn>
                                        <p:tgtEl>
                                          <p:spTgt spid="46"/>
                                        </p:tgtEl>
                                        <p:attrNameLst>
                                          <p:attrName>style.visibility</p:attrName>
                                        </p:attrNameLst>
                                      </p:cBhvr>
                                      <p:to>
                                        <p:strVal val="hidden"/>
                                      </p:to>
                                    </p:set>
                                  </p:childTnLst>
                                </p:cTn>
                              </p:par>
                              <p:par>
                                <p:cTn id="43" presetID="3" presetClass="exit" presetSubtype="5" fill="hold" nodeType="withEffect">
                                  <p:stCondLst>
                                    <p:cond delay="0"/>
                                  </p:stCondLst>
                                  <p:childTnLst>
                                    <p:animEffect transition="out" filter="blinds(vertical)">
                                      <p:cBhvr>
                                        <p:cTn id="44" dur="500"/>
                                        <p:tgtEl>
                                          <p:spTgt spid="31"/>
                                        </p:tgtEl>
                                      </p:cBhvr>
                                    </p:animEffect>
                                    <p:set>
                                      <p:cBhvr>
                                        <p:cTn id="45" dur="1" fill="hold">
                                          <p:stCondLst>
                                            <p:cond delay="499"/>
                                          </p:stCondLst>
                                        </p:cTn>
                                        <p:tgtEl>
                                          <p:spTgt spid="3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circle(in)">
                                      <p:cBhvr>
                                        <p:cTn id="50" dur="1000"/>
                                        <p:tgtEl>
                                          <p:spTgt spid="26"/>
                                        </p:tgtEl>
                                      </p:cBhvr>
                                    </p:animEffect>
                                  </p:childTnLst>
                                </p:cTn>
                              </p:par>
                              <p:par>
                                <p:cTn id="51" presetID="3" presetClass="entr" presetSubtype="5"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blinds(vertical)">
                                      <p:cBhvr>
                                        <p:cTn id="5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84" y="71422"/>
            <a:ext cx="9144000" cy="1143000"/>
          </a:xfrm>
        </p:spPr>
        <p:txBody>
          <a:bodyPr>
            <a:normAutofit/>
          </a:bodyPr>
          <a:lstStyle/>
          <a:p>
            <a:pPr rtl="0"/>
            <a:r>
              <a:rPr lang="en-US" sz="4800" dirty="0">
                <a:solidFill>
                  <a:srgbClr val="C00000"/>
                </a:solidFill>
              </a:rPr>
              <a:t>Metabolic Fates of Pyruvate</a:t>
            </a:r>
            <a:endParaRPr lang="ar-JO" sz="5400"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523" t="12679" r="3571" b="10915"/>
          <a:stretch/>
        </p:blipFill>
        <p:spPr>
          <a:xfrm>
            <a:off x="1187624" y="2492896"/>
            <a:ext cx="7008779" cy="2016224"/>
          </a:xfrm>
          <a:prstGeom prst="rect">
            <a:avLst/>
          </a:prstGeom>
          <a:ln w="57150">
            <a:solidFill>
              <a:schemeClr val="accent3">
                <a:lumMod val="75000"/>
              </a:schemeClr>
            </a:solidFill>
          </a:ln>
        </p:spPr>
      </p:pic>
      <p:sp>
        <p:nvSpPr>
          <p:cNvPr id="4" name="TextBox 3"/>
          <p:cNvSpPr txBox="1"/>
          <p:nvPr/>
        </p:nvSpPr>
        <p:spPr>
          <a:xfrm>
            <a:off x="539552" y="1527175"/>
            <a:ext cx="8533042" cy="461665"/>
          </a:xfrm>
          <a:prstGeom prst="rect">
            <a:avLst/>
          </a:prstGeom>
          <a:noFill/>
        </p:spPr>
        <p:txBody>
          <a:bodyPr wrap="square" rtlCol="0">
            <a:spAutoFit/>
          </a:bodyPr>
          <a:lstStyle/>
          <a:p>
            <a:pPr algn="l"/>
            <a:r>
              <a:rPr lang="en-US" sz="2400" b="1" dirty="0">
                <a:solidFill>
                  <a:srgbClr val="C00000"/>
                </a:solidFill>
              </a:rPr>
              <a:t>2. Lactic Acid Fermentation: </a:t>
            </a:r>
            <a:r>
              <a:rPr lang="en-US" b="1" dirty="0"/>
              <a:t>bacteria, RBCs and O</a:t>
            </a:r>
            <a:r>
              <a:rPr lang="en-US" b="1" baseline="-25000" dirty="0"/>
              <a:t>2</a:t>
            </a:r>
            <a:r>
              <a:rPr lang="en-US" b="1" dirty="0"/>
              <a:t>-starved muscle cells</a:t>
            </a:r>
            <a:endParaRPr lang="en-US" sz="2400" b="1" dirty="0">
              <a:solidFill>
                <a:srgbClr val="C00000"/>
              </a:solidFill>
            </a:endParaRPr>
          </a:p>
        </p:txBody>
      </p:sp>
    </p:spTree>
    <p:extLst>
      <p:ext uri="{BB962C8B-B14F-4D97-AF65-F5344CB8AC3E}">
        <p14:creationId xmlns:p14="http://schemas.microsoft.com/office/powerpoint/2010/main" val="1784639529"/>
      </p:ext>
    </p:extLst>
  </p:cSld>
  <p:clrMapOvr>
    <a:masterClrMapping/>
  </p:clrMapOvr>
  <mc:AlternateContent xmlns:mc="http://schemas.openxmlformats.org/markup-compatibility/2006" xmlns:p14="http://schemas.microsoft.com/office/powerpoint/2010/main">
    <mc:Choice Requires="p14">
      <p:transition spd="slow" p14:dur="2000" advTm="61494"/>
    </mc:Choice>
    <mc:Fallback xmlns="">
      <p:transition spd="slow" advTm="6149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84" y="71422"/>
            <a:ext cx="9144000" cy="1143000"/>
          </a:xfrm>
        </p:spPr>
        <p:txBody>
          <a:bodyPr>
            <a:normAutofit/>
          </a:bodyPr>
          <a:lstStyle/>
          <a:p>
            <a:pPr rtl="0"/>
            <a:r>
              <a:rPr lang="en-US" sz="5400" dirty="0">
                <a:solidFill>
                  <a:srgbClr val="C00000"/>
                </a:solidFill>
              </a:rPr>
              <a:t>Glycolysis</a:t>
            </a:r>
            <a:r>
              <a:rPr lang="en-US" sz="6000" dirty="0">
                <a:solidFill>
                  <a:srgbClr val="C00000"/>
                </a:solidFill>
              </a:rPr>
              <a:t> </a:t>
            </a:r>
            <a:endParaRPr lang="ar-JO" sz="60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عنصر نائب للمحتوى 9"/>
          <p:cNvSpPr>
            <a:spLocks noGrp="1"/>
          </p:cNvSpPr>
          <p:nvPr>
            <p:ph idx="1"/>
          </p:nvPr>
        </p:nvSpPr>
        <p:spPr>
          <a:xfrm>
            <a:off x="395536" y="1357274"/>
            <a:ext cx="8748464" cy="5744134"/>
          </a:xfrm>
        </p:spPr>
        <p:txBody>
          <a:bodyPr>
            <a:normAutofit/>
          </a:bodyPr>
          <a:lstStyle/>
          <a:p>
            <a:pPr algn="l" rtl="0">
              <a:lnSpc>
                <a:spcPct val="110000"/>
              </a:lnSpc>
            </a:pPr>
            <a:r>
              <a:rPr lang="en-US" sz="2600" dirty="0">
                <a:latin typeface="Arial" charset="0"/>
                <a:ea typeface="Arial" charset="0"/>
                <a:cs typeface="Arial" charset="0"/>
              </a:rPr>
              <a:t>Glycolysis is the metabolic pathway which converts glucose (6C) into 2 pyruvate molecules (3C)</a:t>
            </a:r>
          </a:p>
          <a:p>
            <a:pPr algn="l" rtl="0">
              <a:lnSpc>
                <a:spcPct val="110000"/>
              </a:lnSpc>
            </a:pPr>
            <a:r>
              <a:rPr lang="en-US" sz="2600" dirty="0">
                <a:latin typeface="Arial" charset="0"/>
                <a:ea typeface="Arial" charset="0"/>
                <a:cs typeface="Arial" charset="0"/>
              </a:rPr>
              <a:t>It occurs in the cell cytosol </a:t>
            </a:r>
          </a:p>
          <a:p>
            <a:pPr algn="l" rtl="0">
              <a:lnSpc>
                <a:spcPct val="110000"/>
              </a:lnSpc>
            </a:pPr>
            <a:r>
              <a:rPr lang="en-US" sz="2600" dirty="0">
                <a:latin typeface="Arial" charset="0"/>
                <a:ea typeface="Arial" charset="0"/>
                <a:cs typeface="Arial" charset="0"/>
              </a:rPr>
              <a:t>Glycolysis takes place in nearly all organisms both aerobic and anaerobic (i.e. microorganisms live in O</a:t>
            </a:r>
            <a:r>
              <a:rPr lang="en-US" sz="2600" baseline="-25000" dirty="0">
                <a:latin typeface="Arial" charset="0"/>
                <a:ea typeface="Arial" charset="0"/>
                <a:cs typeface="Arial" charset="0"/>
              </a:rPr>
              <a:t>2</a:t>
            </a:r>
            <a:r>
              <a:rPr lang="en-US" sz="2600" dirty="0">
                <a:latin typeface="Arial" charset="0"/>
                <a:ea typeface="Arial" charset="0"/>
                <a:cs typeface="Arial" charset="0"/>
              </a:rPr>
              <a:t> free environments )</a:t>
            </a:r>
          </a:p>
          <a:p>
            <a:pPr algn="l" rtl="0">
              <a:lnSpc>
                <a:spcPct val="110000"/>
              </a:lnSpc>
            </a:pPr>
            <a:r>
              <a:rPr lang="en-US" sz="2600" dirty="0">
                <a:latin typeface="Arial" charset="0"/>
                <a:ea typeface="Arial" charset="0"/>
                <a:cs typeface="Arial" charset="0"/>
              </a:rPr>
              <a:t>Glycolysis is a sequence of ten oxygen-independent and enzyme-catalyzed steps</a:t>
            </a:r>
          </a:p>
          <a:p>
            <a:pPr algn="l" rtl="0">
              <a:lnSpc>
                <a:spcPct val="110000"/>
              </a:lnSpc>
            </a:pPr>
            <a:r>
              <a:rPr lang="en-US" sz="2600" dirty="0">
                <a:latin typeface="Arial" charset="0"/>
                <a:ea typeface="Arial" charset="0"/>
                <a:cs typeface="Arial" charset="0"/>
              </a:rPr>
              <a:t>The intermediates either provide entry points to the cycle or themselves directly useful (biosynthetic intermediates) </a:t>
            </a:r>
          </a:p>
          <a:p>
            <a:pPr marL="0" indent="0" algn="l" rtl="0">
              <a:buNone/>
            </a:pPr>
            <a:endParaRPr lang="en-GB" dirty="0"/>
          </a:p>
        </p:txBody>
      </p:sp>
    </p:spTree>
    <p:custDataLst>
      <p:tags r:id="rId1"/>
    </p:custDataLst>
    <p:extLst>
      <p:ext uri="{BB962C8B-B14F-4D97-AF65-F5344CB8AC3E}">
        <p14:creationId xmlns:p14="http://schemas.microsoft.com/office/powerpoint/2010/main" val="1196153579"/>
      </p:ext>
    </p:extLst>
  </p:cSld>
  <p:clrMapOvr>
    <a:masterClrMapping/>
  </p:clrMapOvr>
  <mc:AlternateContent xmlns:mc="http://schemas.openxmlformats.org/markup-compatibility/2006" xmlns:p14="http://schemas.microsoft.com/office/powerpoint/2010/main">
    <mc:Choice Requires="p14">
      <p:transition spd="slow" p14:dur="2000" advTm="483018"/>
    </mc:Choice>
    <mc:Fallback xmlns="">
      <p:transition spd="slow" advTm="4830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vertic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vertic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vertic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vertical)">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84" y="71422"/>
            <a:ext cx="9144000" cy="1143000"/>
          </a:xfrm>
        </p:spPr>
        <p:txBody>
          <a:bodyPr>
            <a:normAutofit/>
          </a:bodyPr>
          <a:lstStyle/>
          <a:p>
            <a:pPr rtl="0"/>
            <a:r>
              <a:rPr lang="en-US" sz="4800" dirty="0">
                <a:solidFill>
                  <a:srgbClr val="C00000"/>
                </a:solidFill>
              </a:rPr>
              <a:t>Metabolic Fates of Pyruvate</a:t>
            </a:r>
            <a:endParaRPr lang="ar-JO" sz="5400"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29586" y="61864"/>
            <a:ext cx="1143008" cy="1295410"/>
          </a:xfrm>
          <a:prstGeom prst="rect">
            <a:avLst/>
          </a:prstGeom>
          <a:noFill/>
        </p:spPr>
      </p:pic>
      <p:grpSp>
        <p:nvGrpSpPr>
          <p:cNvPr id="25" name="Group 24"/>
          <p:cNvGrpSpPr/>
          <p:nvPr/>
        </p:nvGrpSpPr>
        <p:grpSpPr>
          <a:xfrm>
            <a:off x="6300192" y="1556792"/>
            <a:ext cx="2909451" cy="4711578"/>
            <a:chOff x="5076056" y="2172065"/>
            <a:chExt cx="2909451" cy="4711578"/>
          </a:xfrm>
        </p:grpSpPr>
        <p:grpSp>
          <p:nvGrpSpPr>
            <p:cNvPr id="20" name="Group 19"/>
            <p:cNvGrpSpPr/>
            <p:nvPr/>
          </p:nvGrpSpPr>
          <p:grpSpPr>
            <a:xfrm>
              <a:off x="5076056" y="2433316"/>
              <a:ext cx="2909451" cy="4450327"/>
              <a:chOff x="5508104" y="2505324"/>
              <a:chExt cx="2909451" cy="4450327"/>
            </a:xfrm>
          </p:grpSpPr>
          <p:sp>
            <p:nvSpPr>
              <p:cNvPr id="7" name="TextBox 6"/>
              <p:cNvSpPr txBox="1"/>
              <p:nvPr/>
            </p:nvSpPr>
            <p:spPr>
              <a:xfrm>
                <a:off x="5862368" y="6309320"/>
                <a:ext cx="2555187" cy="646331"/>
              </a:xfrm>
              <a:prstGeom prst="rect">
                <a:avLst/>
              </a:prstGeom>
              <a:noFill/>
            </p:spPr>
            <p:txBody>
              <a:bodyPr wrap="none" rtlCol="0">
                <a:spAutoFit/>
              </a:bodyPr>
              <a:lstStyle/>
              <a:p>
                <a:pPr algn="ctr"/>
                <a:r>
                  <a:rPr lang="en-US" dirty="0">
                    <a:solidFill>
                      <a:srgbClr val="0000FF"/>
                    </a:solidFill>
                  </a:rPr>
                  <a:t>and</a:t>
                </a:r>
              </a:p>
              <a:p>
                <a:r>
                  <a:rPr lang="en-US" dirty="0">
                    <a:solidFill>
                      <a:srgbClr val="0000FF"/>
                    </a:solidFill>
                  </a:rPr>
                  <a:t> electron transport chain </a:t>
                </a:r>
              </a:p>
            </p:txBody>
          </p:sp>
          <p:grpSp>
            <p:nvGrpSpPr>
              <p:cNvPr id="19" name="Group 18"/>
              <p:cNvGrpSpPr/>
              <p:nvPr/>
            </p:nvGrpSpPr>
            <p:grpSpPr>
              <a:xfrm>
                <a:off x="5508104" y="2505324"/>
                <a:ext cx="2838584" cy="3912077"/>
                <a:chOff x="6735994" y="2672618"/>
                <a:chExt cx="2838584" cy="3912077"/>
              </a:xfrm>
            </p:grpSpPr>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67053" t="11800" b="11541"/>
                <a:stretch/>
              </p:blipFill>
              <p:spPr>
                <a:xfrm>
                  <a:off x="7332789" y="2672618"/>
                  <a:ext cx="2241789" cy="3912077"/>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67053" t="11800" r="24176" b="80796"/>
                <a:stretch/>
              </p:blipFill>
              <p:spPr>
                <a:xfrm>
                  <a:off x="6735994" y="2672618"/>
                  <a:ext cx="596795" cy="377848"/>
                </a:xfrm>
                <a:prstGeom prst="rect">
                  <a:avLst/>
                </a:prstGeom>
              </p:spPr>
            </p:pic>
          </p:grpSp>
        </p:grpSp>
        <p:sp>
          <p:nvSpPr>
            <p:cNvPr id="22" name="Oval 21"/>
            <p:cNvSpPr/>
            <p:nvPr/>
          </p:nvSpPr>
          <p:spPr>
            <a:xfrm>
              <a:off x="6322296" y="2172065"/>
              <a:ext cx="409944" cy="3928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1</a:t>
              </a:r>
              <a:endParaRPr lang="en-US" sz="2800" b="1" dirty="0">
                <a:solidFill>
                  <a:srgbClr val="C00000"/>
                </a:solidFill>
              </a:endParaRPr>
            </a:p>
          </p:txBody>
        </p:sp>
      </p:grpSp>
      <p:grpSp>
        <p:nvGrpSpPr>
          <p:cNvPr id="26" name="Group 25"/>
          <p:cNvGrpSpPr/>
          <p:nvPr/>
        </p:nvGrpSpPr>
        <p:grpSpPr>
          <a:xfrm>
            <a:off x="5292080" y="2420888"/>
            <a:ext cx="1944216" cy="1584176"/>
            <a:chOff x="3424352" y="2908011"/>
            <a:chExt cx="1944216" cy="1584176"/>
          </a:xfrm>
        </p:grpSpPr>
        <p:sp>
          <p:nvSpPr>
            <p:cNvPr id="23" name="Oval 22"/>
            <p:cNvSpPr/>
            <p:nvPr/>
          </p:nvSpPr>
          <p:spPr>
            <a:xfrm>
              <a:off x="3544625" y="3108044"/>
              <a:ext cx="423776" cy="4294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2</a:t>
              </a:r>
              <a:endParaRPr lang="en-US" sz="2800" b="1" dirty="0">
                <a:solidFill>
                  <a:srgbClr val="C00000"/>
                </a:soli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38834" t="20542" r="32593" b="48415"/>
            <a:stretch/>
          </p:blipFill>
          <p:spPr>
            <a:xfrm>
              <a:off x="3424352" y="2908011"/>
              <a:ext cx="1944216" cy="1584176"/>
            </a:xfrm>
            <a:prstGeom prst="rect">
              <a:avLst/>
            </a:prstGeom>
          </p:spPr>
        </p:pic>
      </p:grpSp>
      <p:grpSp>
        <p:nvGrpSpPr>
          <p:cNvPr id="31" name="Group 30"/>
          <p:cNvGrpSpPr/>
          <p:nvPr/>
        </p:nvGrpSpPr>
        <p:grpSpPr>
          <a:xfrm>
            <a:off x="467544" y="1878690"/>
            <a:ext cx="2808312" cy="3487502"/>
            <a:chOff x="395536" y="1878690"/>
            <a:chExt cx="2808312" cy="3487502"/>
          </a:xfrm>
        </p:grpSpPr>
        <p:grpSp>
          <p:nvGrpSpPr>
            <p:cNvPr id="27" name="Group 26"/>
            <p:cNvGrpSpPr/>
            <p:nvPr/>
          </p:nvGrpSpPr>
          <p:grpSpPr>
            <a:xfrm>
              <a:off x="395536" y="1974326"/>
              <a:ext cx="2304256" cy="3391866"/>
              <a:chOff x="1115616" y="2542900"/>
              <a:chExt cx="2304256" cy="3391866"/>
            </a:xfrm>
          </p:grpSpPr>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4764" t="13780" r="61371" b="19755"/>
              <a:stretch/>
            </p:blipFill>
            <p:spPr>
              <a:xfrm>
                <a:off x="1115616" y="2542900"/>
                <a:ext cx="2304256" cy="3391866"/>
              </a:xfrm>
              <a:prstGeom prst="rect">
                <a:avLst/>
              </a:prstGeom>
            </p:spPr>
          </p:pic>
          <p:sp>
            <p:nvSpPr>
              <p:cNvPr id="24" name="Oval 23"/>
              <p:cNvSpPr/>
              <p:nvPr/>
            </p:nvSpPr>
            <p:spPr>
              <a:xfrm>
                <a:off x="1259632" y="4605943"/>
                <a:ext cx="465076" cy="34427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3</a:t>
                </a:r>
              </a:p>
            </p:txBody>
          </p:sp>
        </p:grpSp>
        <p:pic>
          <p:nvPicPr>
            <p:cNvPr id="30" name="Picture 29"/>
            <p:cNvPicPr>
              <a:picLocks noChangeAspect="1"/>
            </p:cNvPicPr>
            <p:nvPr/>
          </p:nvPicPr>
          <p:blipFill rotWithShape="1">
            <a:blip r:embed="rId5">
              <a:extLst>
                <a:ext uri="{28A0092B-C50C-407E-A947-70E740481C1C}">
                  <a14:useLocalDpi xmlns:a14="http://schemas.microsoft.com/office/drawing/2010/main" val="0"/>
                </a:ext>
              </a:extLst>
            </a:blip>
            <a:srcRect l="67053" t="11800" r="24176" b="80796"/>
            <a:stretch/>
          </p:blipFill>
          <p:spPr>
            <a:xfrm>
              <a:off x="2607053" y="1878690"/>
              <a:ext cx="596795" cy="377848"/>
            </a:xfrm>
            <a:prstGeom prst="rect">
              <a:avLst/>
            </a:prstGeom>
          </p:spPr>
        </p:pic>
      </p:grpSp>
      <p:sp>
        <p:nvSpPr>
          <p:cNvPr id="6" name="مستطيل 5"/>
          <p:cNvSpPr/>
          <p:nvPr/>
        </p:nvSpPr>
        <p:spPr>
          <a:xfrm>
            <a:off x="-32" y="24"/>
            <a:ext cx="428596"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28"/>
          <p:cNvSpPr/>
          <p:nvPr/>
        </p:nvSpPr>
        <p:spPr>
          <a:xfrm>
            <a:off x="2843808" y="1628800"/>
            <a:ext cx="3982311" cy="792088"/>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Fates of Pyruvate</a:t>
            </a:r>
            <a:endParaRPr lang="en-US" sz="1600" dirty="0">
              <a:solidFill>
                <a:schemeClr val="tx1"/>
              </a:solidFill>
            </a:endParaRPr>
          </a:p>
        </p:txBody>
      </p:sp>
      <p:grpSp>
        <p:nvGrpSpPr>
          <p:cNvPr id="37" name="Group 36"/>
          <p:cNvGrpSpPr/>
          <p:nvPr/>
        </p:nvGrpSpPr>
        <p:grpSpPr>
          <a:xfrm>
            <a:off x="4427984" y="2445905"/>
            <a:ext cx="1629874" cy="2495263"/>
            <a:chOff x="3131840" y="2445905"/>
            <a:chExt cx="1629874" cy="2495263"/>
          </a:xfrm>
        </p:grpSpPr>
        <p:sp>
          <p:nvSpPr>
            <p:cNvPr id="28" name="Rounded Rectangle 27"/>
            <p:cNvSpPr/>
            <p:nvPr/>
          </p:nvSpPr>
          <p:spPr>
            <a:xfrm>
              <a:off x="3131840" y="4437112"/>
              <a:ext cx="1629874" cy="504056"/>
            </a:xfrm>
            <a:prstGeom prst="roundRect">
              <a:avLst/>
            </a:prstGeom>
            <a:solidFill>
              <a:srgbClr val="FFFF00">
                <a:alpha val="43000"/>
              </a:srgb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tx1"/>
                  </a:solidFill>
                </a:rPr>
                <a:t>Biosynthesis of amino acids</a:t>
              </a:r>
            </a:p>
          </p:txBody>
        </p:sp>
        <p:grpSp>
          <p:nvGrpSpPr>
            <p:cNvPr id="35" name="Group 34"/>
            <p:cNvGrpSpPr/>
            <p:nvPr/>
          </p:nvGrpSpPr>
          <p:grpSpPr>
            <a:xfrm>
              <a:off x="3707903" y="2445905"/>
              <a:ext cx="339309" cy="1991207"/>
              <a:chOff x="3152571" y="3717032"/>
              <a:chExt cx="339309" cy="1991207"/>
            </a:xfrm>
          </p:grpSpPr>
          <p:pic>
            <p:nvPicPr>
              <p:cNvPr id="32" name="Picture 31"/>
              <p:cNvPicPr>
                <a:picLocks noChangeAspect="1"/>
              </p:cNvPicPr>
              <p:nvPr/>
            </p:nvPicPr>
            <p:blipFill rotWithShape="1">
              <a:blip r:embed="rId5">
                <a:extLst>
                  <a:ext uri="{28A0092B-C50C-407E-A947-70E740481C1C}">
                    <a14:useLocalDpi xmlns:a14="http://schemas.microsoft.com/office/drawing/2010/main" val="0"/>
                  </a:ext>
                </a:extLst>
              </a:blip>
              <a:srcRect l="81867" t="49150" r="13900" b="32506"/>
              <a:stretch/>
            </p:blipFill>
            <p:spPr>
              <a:xfrm>
                <a:off x="3152571" y="4772135"/>
                <a:ext cx="288033" cy="936104"/>
              </a:xfrm>
              <a:prstGeom prst="rect">
                <a:avLst/>
              </a:prstGeom>
            </p:spPr>
          </p:pic>
          <p:pic>
            <p:nvPicPr>
              <p:cNvPr id="33" name="Picture 32"/>
              <p:cNvPicPr>
                <a:picLocks noChangeAspect="1"/>
              </p:cNvPicPr>
              <p:nvPr/>
            </p:nvPicPr>
            <p:blipFill rotWithShape="1">
              <a:blip r:embed="rId5">
                <a:extLst>
                  <a:ext uri="{28A0092B-C50C-407E-A947-70E740481C1C}">
                    <a14:useLocalDpi xmlns:a14="http://schemas.microsoft.com/office/drawing/2010/main" val="0"/>
                  </a:ext>
                </a:extLst>
              </a:blip>
              <a:srcRect l="81867" t="49150" r="14959" b="38044"/>
              <a:stretch/>
            </p:blipFill>
            <p:spPr>
              <a:xfrm>
                <a:off x="3152571" y="4262653"/>
                <a:ext cx="216025" cy="653497"/>
              </a:xfrm>
              <a:prstGeom prst="rect">
                <a:avLst/>
              </a:prstGeom>
            </p:spPr>
          </p:pic>
          <p:pic>
            <p:nvPicPr>
              <p:cNvPr id="34" name="Picture 33"/>
              <p:cNvPicPr>
                <a:picLocks noChangeAspect="1"/>
              </p:cNvPicPr>
              <p:nvPr/>
            </p:nvPicPr>
            <p:blipFill rotWithShape="1">
              <a:blip r:embed="rId5">
                <a:extLst>
                  <a:ext uri="{28A0092B-C50C-407E-A947-70E740481C1C}">
                    <a14:useLocalDpi xmlns:a14="http://schemas.microsoft.com/office/drawing/2010/main" val="0"/>
                  </a:ext>
                </a:extLst>
              </a:blip>
              <a:srcRect l="81867" t="49150" r="13147" b="38965"/>
              <a:stretch/>
            </p:blipFill>
            <p:spPr>
              <a:xfrm>
                <a:off x="3152571" y="3717032"/>
                <a:ext cx="339309" cy="606506"/>
              </a:xfrm>
              <a:prstGeom prst="rect">
                <a:avLst/>
              </a:prstGeom>
            </p:spPr>
          </p:pic>
        </p:grpSp>
        <p:sp>
          <p:nvSpPr>
            <p:cNvPr id="36" name="Oval 35"/>
            <p:cNvSpPr/>
            <p:nvPr/>
          </p:nvSpPr>
          <p:spPr>
            <a:xfrm>
              <a:off x="3291582" y="3140968"/>
              <a:ext cx="511584" cy="3787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4</a:t>
              </a:r>
            </a:p>
          </p:txBody>
        </p:sp>
      </p:grpSp>
      <p:grpSp>
        <p:nvGrpSpPr>
          <p:cNvPr id="38" name="Group 37"/>
          <p:cNvGrpSpPr/>
          <p:nvPr/>
        </p:nvGrpSpPr>
        <p:grpSpPr>
          <a:xfrm>
            <a:off x="3302166" y="2456746"/>
            <a:ext cx="1629874" cy="1764342"/>
            <a:chOff x="3131840" y="2481763"/>
            <a:chExt cx="1629874" cy="1764342"/>
          </a:xfrm>
        </p:grpSpPr>
        <p:sp>
          <p:nvSpPr>
            <p:cNvPr id="39" name="Rounded Rectangle 38"/>
            <p:cNvSpPr/>
            <p:nvPr/>
          </p:nvSpPr>
          <p:spPr>
            <a:xfrm>
              <a:off x="3131840" y="3742049"/>
              <a:ext cx="1629874" cy="504056"/>
            </a:xfrm>
            <a:prstGeom prst="roundRect">
              <a:avLst/>
            </a:prstGeom>
            <a:solidFill>
              <a:srgbClr val="FFFF00">
                <a:alpha val="42000"/>
              </a:srgb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tx1"/>
                  </a:solidFill>
                </a:rPr>
                <a:t>Oxaloacetate </a:t>
              </a:r>
            </a:p>
          </p:txBody>
        </p:sp>
        <p:grpSp>
          <p:nvGrpSpPr>
            <p:cNvPr id="40" name="Group 39"/>
            <p:cNvGrpSpPr/>
            <p:nvPr/>
          </p:nvGrpSpPr>
          <p:grpSpPr>
            <a:xfrm>
              <a:off x="3707903" y="2481763"/>
              <a:ext cx="360041" cy="1226885"/>
              <a:chOff x="3152571" y="3752890"/>
              <a:chExt cx="360041" cy="1226885"/>
            </a:xfrm>
          </p:grpSpPr>
          <p:pic>
            <p:nvPicPr>
              <p:cNvPr id="42" name="Picture 41"/>
              <p:cNvPicPr>
                <a:picLocks noChangeAspect="1"/>
              </p:cNvPicPr>
              <p:nvPr/>
            </p:nvPicPr>
            <p:blipFill rotWithShape="1">
              <a:blip r:embed="rId5">
                <a:extLst>
                  <a:ext uri="{28A0092B-C50C-407E-A947-70E740481C1C}">
                    <a14:useLocalDpi xmlns:a14="http://schemas.microsoft.com/office/drawing/2010/main" val="0"/>
                  </a:ext>
                </a:extLst>
              </a:blip>
              <a:srcRect l="82539" t="54037" r="12842" b="32506"/>
              <a:stretch/>
            </p:blipFill>
            <p:spPr>
              <a:xfrm>
                <a:off x="3198270" y="4293096"/>
                <a:ext cx="314342" cy="686679"/>
              </a:xfrm>
              <a:prstGeom prst="rect">
                <a:avLst/>
              </a:prstGeom>
            </p:spPr>
          </p:pic>
          <p:pic>
            <p:nvPicPr>
              <p:cNvPr id="44" name="Picture 43"/>
              <p:cNvPicPr>
                <a:picLocks noChangeAspect="1"/>
              </p:cNvPicPr>
              <p:nvPr/>
            </p:nvPicPr>
            <p:blipFill rotWithShape="1">
              <a:blip r:embed="rId5">
                <a:extLst>
                  <a:ext uri="{28A0092B-C50C-407E-A947-70E740481C1C}">
                    <a14:useLocalDpi xmlns:a14="http://schemas.microsoft.com/office/drawing/2010/main" val="0"/>
                  </a:ext>
                </a:extLst>
              </a:blip>
              <a:srcRect l="81867" t="49150" r="13147" b="38965"/>
              <a:stretch/>
            </p:blipFill>
            <p:spPr>
              <a:xfrm>
                <a:off x="3152571" y="3752890"/>
                <a:ext cx="339309" cy="606506"/>
              </a:xfrm>
              <a:prstGeom prst="rect">
                <a:avLst/>
              </a:prstGeom>
            </p:spPr>
          </p:pic>
        </p:grpSp>
        <p:sp>
          <p:nvSpPr>
            <p:cNvPr id="41" name="Oval 40"/>
            <p:cNvSpPr/>
            <p:nvPr/>
          </p:nvSpPr>
          <p:spPr>
            <a:xfrm>
              <a:off x="3291582" y="3021969"/>
              <a:ext cx="511584" cy="3787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5</a:t>
              </a:r>
            </a:p>
          </p:txBody>
        </p:sp>
      </p:grpSp>
      <p:sp>
        <p:nvSpPr>
          <p:cNvPr id="45" name="Oval 44"/>
          <p:cNvSpPr/>
          <p:nvPr/>
        </p:nvSpPr>
        <p:spPr>
          <a:xfrm>
            <a:off x="5580112" y="2564904"/>
            <a:ext cx="409944" cy="3928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2</a:t>
            </a:r>
            <a:endParaRPr lang="en-US" sz="2800" b="1" dirty="0">
              <a:solidFill>
                <a:srgbClr val="C00000"/>
              </a:solidFill>
            </a:endParaRPr>
          </a:p>
        </p:txBody>
      </p:sp>
      <p:grpSp>
        <p:nvGrpSpPr>
          <p:cNvPr id="46" name="Group 45"/>
          <p:cNvGrpSpPr/>
          <p:nvPr/>
        </p:nvGrpSpPr>
        <p:grpSpPr>
          <a:xfrm>
            <a:off x="2411760" y="2492896"/>
            <a:ext cx="1629874" cy="3024336"/>
            <a:chOff x="3131840" y="2445905"/>
            <a:chExt cx="1629874" cy="3024336"/>
          </a:xfrm>
        </p:grpSpPr>
        <p:sp>
          <p:nvSpPr>
            <p:cNvPr id="47" name="Rounded Rectangle 46"/>
            <p:cNvSpPr/>
            <p:nvPr/>
          </p:nvSpPr>
          <p:spPr>
            <a:xfrm>
              <a:off x="3131840" y="4966185"/>
              <a:ext cx="1629874" cy="504056"/>
            </a:xfrm>
            <a:prstGeom prst="roundRect">
              <a:avLst/>
            </a:prstGeom>
            <a:solidFill>
              <a:srgbClr val="FFFF00">
                <a:alpha val="45000"/>
              </a:srgb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tx1"/>
                  </a:solidFill>
                </a:rPr>
                <a:t>Malate </a:t>
              </a:r>
            </a:p>
          </p:txBody>
        </p:sp>
        <p:grpSp>
          <p:nvGrpSpPr>
            <p:cNvPr id="48" name="Group 47"/>
            <p:cNvGrpSpPr/>
            <p:nvPr/>
          </p:nvGrpSpPr>
          <p:grpSpPr>
            <a:xfrm>
              <a:off x="3707903" y="2445905"/>
              <a:ext cx="339309" cy="2482760"/>
              <a:chOff x="3152571" y="3717032"/>
              <a:chExt cx="339309" cy="2482760"/>
            </a:xfrm>
          </p:grpSpPr>
          <p:pic>
            <p:nvPicPr>
              <p:cNvPr id="50" name="Picture 49"/>
              <p:cNvPicPr>
                <a:picLocks noChangeAspect="1"/>
              </p:cNvPicPr>
              <p:nvPr/>
            </p:nvPicPr>
            <p:blipFill rotWithShape="1">
              <a:blip r:embed="rId5">
                <a:extLst>
                  <a:ext uri="{28A0092B-C50C-407E-A947-70E740481C1C}">
                    <a14:useLocalDpi xmlns:a14="http://schemas.microsoft.com/office/drawing/2010/main" val="0"/>
                  </a:ext>
                </a:extLst>
              </a:blip>
              <a:srcRect l="81867" t="49150" r="13900" b="32506"/>
              <a:stretch/>
            </p:blipFill>
            <p:spPr>
              <a:xfrm>
                <a:off x="3152571" y="5263688"/>
                <a:ext cx="288033" cy="936104"/>
              </a:xfrm>
              <a:prstGeom prst="rect">
                <a:avLst/>
              </a:prstGeom>
            </p:spPr>
          </p:pic>
          <p:pic>
            <p:nvPicPr>
              <p:cNvPr id="51" name="Picture 50"/>
              <p:cNvPicPr>
                <a:picLocks noChangeAspect="1"/>
              </p:cNvPicPr>
              <p:nvPr/>
            </p:nvPicPr>
            <p:blipFill rotWithShape="1">
              <a:blip r:embed="rId5">
                <a:extLst>
                  <a:ext uri="{28A0092B-C50C-407E-A947-70E740481C1C}">
                    <a14:useLocalDpi xmlns:a14="http://schemas.microsoft.com/office/drawing/2010/main" val="0"/>
                  </a:ext>
                </a:extLst>
              </a:blip>
              <a:srcRect l="81867" t="49150" r="14959" b="38044"/>
              <a:stretch/>
            </p:blipFill>
            <p:spPr>
              <a:xfrm>
                <a:off x="3152571" y="4262653"/>
                <a:ext cx="216025" cy="653497"/>
              </a:xfrm>
              <a:prstGeom prst="rect">
                <a:avLst/>
              </a:prstGeom>
            </p:spPr>
          </p:pic>
          <p:pic>
            <p:nvPicPr>
              <p:cNvPr id="52" name="Picture 51"/>
              <p:cNvPicPr>
                <a:picLocks noChangeAspect="1"/>
              </p:cNvPicPr>
              <p:nvPr/>
            </p:nvPicPr>
            <p:blipFill rotWithShape="1">
              <a:blip r:embed="rId5">
                <a:extLst>
                  <a:ext uri="{28A0092B-C50C-407E-A947-70E740481C1C}">
                    <a14:useLocalDpi xmlns:a14="http://schemas.microsoft.com/office/drawing/2010/main" val="0"/>
                  </a:ext>
                </a:extLst>
              </a:blip>
              <a:srcRect l="81867" t="49150" r="13147" b="38965"/>
              <a:stretch/>
            </p:blipFill>
            <p:spPr>
              <a:xfrm>
                <a:off x="3152571" y="3717032"/>
                <a:ext cx="339309" cy="606506"/>
              </a:xfrm>
              <a:prstGeom prst="rect">
                <a:avLst/>
              </a:prstGeom>
            </p:spPr>
          </p:pic>
        </p:grpSp>
        <p:sp>
          <p:nvSpPr>
            <p:cNvPr id="49" name="Oval 48"/>
            <p:cNvSpPr/>
            <p:nvPr/>
          </p:nvSpPr>
          <p:spPr>
            <a:xfrm>
              <a:off x="3291582" y="3140968"/>
              <a:ext cx="511584" cy="3787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6</a:t>
              </a:r>
            </a:p>
          </p:txBody>
        </p:sp>
      </p:grpSp>
      <p:pic>
        <p:nvPicPr>
          <p:cNvPr id="53" name="Picture 52"/>
          <p:cNvPicPr>
            <a:picLocks noChangeAspect="1"/>
          </p:cNvPicPr>
          <p:nvPr/>
        </p:nvPicPr>
        <p:blipFill rotWithShape="1">
          <a:blip r:embed="rId5">
            <a:extLst>
              <a:ext uri="{28A0092B-C50C-407E-A947-70E740481C1C}">
                <a14:useLocalDpi xmlns:a14="http://schemas.microsoft.com/office/drawing/2010/main" val="0"/>
              </a:ext>
            </a:extLst>
          </a:blip>
          <a:srcRect l="81867" t="49150" r="14959" b="38044"/>
          <a:stretch/>
        </p:blipFill>
        <p:spPr>
          <a:xfrm>
            <a:off x="2987824" y="3687875"/>
            <a:ext cx="216025" cy="653497"/>
          </a:xfrm>
          <a:prstGeom prst="rect">
            <a:avLst/>
          </a:prstGeom>
        </p:spPr>
      </p:pic>
    </p:spTree>
    <p:custDataLst>
      <p:tags r:id="rId1"/>
    </p:custDataLst>
    <p:extLst>
      <p:ext uri="{BB962C8B-B14F-4D97-AF65-F5344CB8AC3E}">
        <p14:creationId xmlns:p14="http://schemas.microsoft.com/office/powerpoint/2010/main" val="7025704"/>
      </p:ext>
    </p:extLst>
  </p:cSld>
  <p:clrMapOvr>
    <a:masterClrMapping/>
  </p:clrMapOvr>
  <mc:AlternateContent xmlns:mc="http://schemas.openxmlformats.org/markup-compatibility/2006" xmlns:p14="http://schemas.microsoft.com/office/powerpoint/2010/main">
    <mc:Choice Requires="p14">
      <p:transition spd="slow" p14:dur="2000" advTm="45494"/>
    </mc:Choice>
    <mc:Fallback xmlns="">
      <p:transition spd="slow" advTm="454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heckerboard(across)">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checkerboard(across)">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checkerboard(across)">
                                      <p:cBhvr>
                                        <p:cTn id="22" dur="500"/>
                                        <p:tgtEl>
                                          <p:spTgt spid="46"/>
                                        </p:tgtEl>
                                      </p:cBhvr>
                                    </p:animEffect>
                                  </p:childTnLst>
                                </p:cTn>
                              </p:par>
                              <p:par>
                                <p:cTn id="23" presetID="5" presetClass="entr" presetSubtype="1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checkerboard(across)">
                                      <p:cBhvr>
                                        <p:cTn id="2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84" y="71422"/>
            <a:ext cx="9144000" cy="1143000"/>
          </a:xfrm>
        </p:spPr>
        <p:txBody>
          <a:bodyPr>
            <a:normAutofit/>
          </a:bodyPr>
          <a:lstStyle/>
          <a:p>
            <a:pPr rtl="0"/>
            <a:r>
              <a:rPr lang="en-US" sz="4800" dirty="0">
                <a:solidFill>
                  <a:srgbClr val="C00000"/>
                </a:solidFill>
              </a:rPr>
              <a:t>Metabolic Fates of Pyruvate</a:t>
            </a:r>
            <a:endParaRPr lang="ar-JO" sz="5400"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عنصر نائب للمحتوى 9"/>
          <p:cNvSpPr>
            <a:spLocks noGrp="1"/>
          </p:cNvSpPr>
          <p:nvPr>
            <p:ph idx="1"/>
          </p:nvPr>
        </p:nvSpPr>
        <p:spPr>
          <a:xfrm>
            <a:off x="395536" y="1285266"/>
            <a:ext cx="8748464" cy="5744134"/>
          </a:xfrm>
        </p:spPr>
        <p:txBody>
          <a:bodyPr>
            <a:normAutofit lnSpcReduction="10000"/>
          </a:bodyPr>
          <a:lstStyle/>
          <a:p>
            <a:pPr marL="514350" indent="-514350" algn="l" rtl="0">
              <a:buClr>
                <a:srgbClr val="C00000"/>
              </a:buClr>
              <a:buFont typeface="+mj-lt"/>
              <a:buAutoNum type="arabicPeriod"/>
            </a:pPr>
            <a:r>
              <a:rPr lang="en-GB" sz="2600" dirty="0">
                <a:latin typeface="Arial" charset="0"/>
                <a:ea typeface="Arial" charset="0"/>
                <a:cs typeface="Arial" charset="0"/>
              </a:rPr>
              <a:t>In aerobic conditions, pyruvate is converted to acetyl CoA which enters the citric acid cycle for further oxidation to CO</a:t>
            </a:r>
            <a:r>
              <a:rPr lang="en-GB" sz="2600" baseline="-25000" dirty="0">
                <a:latin typeface="Arial" charset="0"/>
                <a:ea typeface="Arial" charset="0"/>
                <a:cs typeface="Arial" charset="0"/>
              </a:rPr>
              <a:t>2</a:t>
            </a:r>
            <a:r>
              <a:rPr lang="en-GB" sz="2600" dirty="0">
                <a:latin typeface="Arial" charset="0"/>
                <a:ea typeface="Arial" charset="0"/>
                <a:cs typeface="Arial" charset="0"/>
              </a:rPr>
              <a:t> followed by oxidative phosphorylation  </a:t>
            </a:r>
          </a:p>
          <a:p>
            <a:pPr marL="514350" indent="-514350" algn="l" rtl="0">
              <a:buClr>
                <a:srgbClr val="C00000"/>
              </a:buClr>
              <a:buFont typeface="+mj-lt"/>
              <a:buAutoNum type="arabicPeriod"/>
            </a:pPr>
            <a:r>
              <a:rPr lang="en-GB" sz="2600" dirty="0">
                <a:latin typeface="Arial" charset="0"/>
                <a:ea typeface="Arial" charset="0"/>
                <a:cs typeface="Arial" charset="0"/>
              </a:rPr>
              <a:t>In anaerobic conditions like in lactic acid bacteria and some animal cells </a:t>
            </a:r>
            <a:r>
              <a:rPr lang="en-GB" sz="2600" dirty="0">
                <a:solidFill>
                  <a:srgbClr val="C00000"/>
                </a:solidFill>
                <a:latin typeface="Arial" charset="0"/>
                <a:ea typeface="Arial" charset="0"/>
                <a:cs typeface="Arial" charset="0"/>
              </a:rPr>
              <a:t>(e.g. RBCs and O</a:t>
            </a:r>
            <a:r>
              <a:rPr lang="en-GB" sz="2600" baseline="-25000" dirty="0">
                <a:solidFill>
                  <a:srgbClr val="C00000"/>
                </a:solidFill>
                <a:latin typeface="Arial" charset="0"/>
                <a:ea typeface="Arial" charset="0"/>
                <a:cs typeface="Arial" charset="0"/>
              </a:rPr>
              <a:t>2</a:t>
            </a:r>
            <a:r>
              <a:rPr lang="en-GB" sz="2600" dirty="0">
                <a:solidFill>
                  <a:srgbClr val="C00000"/>
                </a:solidFill>
                <a:latin typeface="Arial" charset="0"/>
                <a:ea typeface="Arial" charset="0"/>
                <a:cs typeface="Arial" charset="0"/>
              </a:rPr>
              <a:t>-starved muscle cells)</a:t>
            </a:r>
            <a:r>
              <a:rPr lang="en-GB" sz="2600" dirty="0">
                <a:latin typeface="Arial" charset="0"/>
                <a:ea typeface="Arial" charset="0"/>
                <a:cs typeface="Arial" charset="0"/>
              </a:rPr>
              <a:t>, pyruvate is reduced to lactic acid with the concomitant oxidation of NADH to NAD</a:t>
            </a:r>
            <a:r>
              <a:rPr lang="en-GB" sz="2600" baseline="30000" dirty="0">
                <a:latin typeface="Arial" charset="0"/>
                <a:ea typeface="Arial" charset="0"/>
                <a:cs typeface="Arial" charset="0"/>
              </a:rPr>
              <a:t>+ </a:t>
            </a:r>
            <a:r>
              <a:rPr lang="en-GB" sz="2600" dirty="0">
                <a:latin typeface="Arial" charset="0"/>
                <a:ea typeface="Arial" charset="0"/>
                <a:cs typeface="Arial" charset="0"/>
              </a:rPr>
              <a:t>(lactic acid fermentation) </a:t>
            </a:r>
            <a:endParaRPr lang="en-GB" sz="2600" baseline="30000" dirty="0">
              <a:latin typeface="Arial" charset="0"/>
              <a:ea typeface="Arial" charset="0"/>
              <a:cs typeface="Arial" charset="0"/>
            </a:endParaRPr>
          </a:p>
          <a:p>
            <a:pPr marL="514350" indent="-514350" algn="l" rtl="0">
              <a:buClr>
                <a:srgbClr val="C00000"/>
              </a:buClr>
              <a:buFont typeface="+mj-lt"/>
              <a:buAutoNum type="arabicPeriod"/>
            </a:pPr>
            <a:r>
              <a:rPr lang="en-GB" sz="2600" dirty="0">
                <a:latin typeface="Arial" charset="0"/>
                <a:ea typeface="Arial" charset="0"/>
                <a:cs typeface="Arial" charset="0"/>
              </a:rPr>
              <a:t>In anaerobic conditions like in some M.O’s (e.g. yeast), pyruvate is converted to ethanol</a:t>
            </a:r>
          </a:p>
          <a:p>
            <a:pPr marL="514350" indent="-514350" algn="l" rtl="0">
              <a:buClr>
                <a:srgbClr val="C00000"/>
              </a:buClr>
              <a:buFont typeface="+mj-lt"/>
              <a:buAutoNum type="arabicPeriod"/>
            </a:pPr>
            <a:r>
              <a:rPr lang="en-GB" sz="2600" dirty="0">
                <a:latin typeface="Arial" charset="0"/>
                <a:ea typeface="Arial" charset="0"/>
                <a:cs typeface="Arial" charset="0"/>
              </a:rPr>
              <a:t>Amino acid biosynthesis: pyruvate is a precursor of some amino acids like alanine</a:t>
            </a:r>
          </a:p>
          <a:p>
            <a:pPr marL="0" indent="0" algn="l" rtl="0">
              <a:buNone/>
            </a:pPr>
            <a:r>
              <a:rPr lang="en-GB" sz="2600" dirty="0">
                <a:solidFill>
                  <a:srgbClr val="C00000"/>
                </a:solidFill>
                <a:latin typeface="Arial" charset="0"/>
                <a:ea typeface="Arial" charset="0"/>
                <a:cs typeface="Arial" charset="0"/>
              </a:rPr>
              <a:t>5. &amp; 6. </a:t>
            </a:r>
            <a:r>
              <a:rPr lang="en-GB" sz="2600" dirty="0">
                <a:latin typeface="Arial" charset="0"/>
                <a:ea typeface="Arial" charset="0"/>
                <a:cs typeface="Arial" charset="0"/>
              </a:rPr>
              <a:t>Pyruvate can be used for synthesis of oxaloacetate     </a:t>
            </a:r>
          </a:p>
          <a:p>
            <a:pPr marL="0" indent="0" algn="l" rtl="0">
              <a:buNone/>
            </a:pPr>
            <a:r>
              <a:rPr lang="en-GB" sz="2600" dirty="0">
                <a:latin typeface="Arial" charset="0"/>
                <a:ea typeface="Arial" charset="0"/>
                <a:cs typeface="Arial" charset="0"/>
              </a:rPr>
              <a:t>           or malate (both are TCA cycle intermediates)</a:t>
            </a:r>
          </a:p>
        </p:txBody>
      </p:sp>
    </p:spTree>
    <p:extLst>
      <p:ext uri="{BB962C8B-B14F-4D97-AF65-F5344CB8AC3E}">
        <p14:creationId xmlns:p14="http://schemas.microsoft.com/office/powerpoint/2010/main" val="401538754"/>
      </p:ext>
    </p:extLst>
  </p:cSld>
  <p:clrMapOvr>
    <a:masterClrMapping/>
  </p:clrMapOvr>
  <mc:AlternateContent xmlns:mc="http://schemas.openxmlformats.org/markup-compatibility/2006" xmlns:p14="http://schemas.microsoft.com/office/powerpoint/2010/main">
    <mc:Choice Requires="p14">
      <p:transition spd="slow" p14:dur="2000" advTm="34997"/>
    </mc:Choice>
    <mc:Fallback xmlns="">
      <p:transition spd="slow" advTm="3499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Glycolysis as Anabolic Pathway </a:t>
            </a:r>
            <a:endParaRPr lang="ar-JO" sz="4000" b="1" dirty="0">
              <a:solidFill>
                <a:srgbClr val="C00000"/>
              </a:solidFill>
            </a:endParaRPr>
          </a:p>
        </p:txBody>
      </p:sp>
      <p:sp>
        <p:nvSpPr>
          <p:cNvPr id="3" name="عنصر نائب للمحتوى 2"/>
          <p:cNvSpPr>
            <a:spLocks noGrp="1"/>
          </p:cNvSpPr>
          <p:nvPr>
            <p:ph idx="1"/>
          </p:nvPr>
        </p:nvSpPr>
        <p:spPr>
          <a:xfrm>
            <a:off x="394208" y="1124744"/>
            <a:ext cx="8678386" cy="5733256"/>
          </a:xfrm>
        </p:spPr>
        <p:txBody>
          <a:bodyPr>
            <a:normAutofit/>
          </a:bodyPr>
          <a:lstStyle/>
          <a:p>
            <a:pPr algn="l" rtl="0"/>
            <a:r>
              <a:rPr lang="en-US" sz="2800" dirty="0">
                <a:latin typeface="Arial" charset="0"/>
                <a:ea typeface="Arial" charset="0"/>
                <a:cs typeface="Arial" charset="0"/>
              </a:rPr>
              <a:t>Glycolysis acts as catabolic as well as anabolic pathway. Therefore, glycolysis is very important central metabolic pathway</a:t>
            </a:r>
          </a:p>
          <a:p>
            <a:pPr algn="l" rtl="0"/>
            <a:r>
              <a:rPr lang="en-US" sz="2800" dirty="0">
                <a:latin typeface="Arial" charset="0"/>
                <a:ea typeface="Arial" charset="0"/>
                <a:cs typeface="Arial" charset="0"/>
              </a:rPr>
              <a:t>Glycolysis intermediates with biosynthetic roles:</a:t>
            </a:r>
          </a:p>
          <a:p>
            <a:pPr marL="514350" indent="-514350" algn="l" rtl="0">
              <a:buFont typeface="+mj-lt"/>
              <a:buAutoNum type="arabicPeriod"/>
            </a:pPr>
            <a:r>
              <a:rPr lang="en-US" sz="2600" dirty="0">
                <a:latin typeface="Arial" charset="0"/>
                <a:ea typeface="Arial" charset="0"/>
                <a:cs typeface="Arial" charset="0"/>
              </a:rPr>
              <a:t>Nucleotides biosynthesis: G6P is an initial substrate in pentose phosphate pathway (metabolic pathway which generates pentoses)</a:t>
            </a:r>
          </a:p>
          <a:p>
            <a:pPr marL="514350" indent="-514350" algn="l" rtl="0">
              <a:buFont typeface="+mj-lt"/>
              <a:buAutoNum type="arabicPeriod"/>
            </a:pPr>
            <a:r>
              <a:rPr lang="en-US" sz="2600" dirty="0">
                <a:latin typeface="Arial" charset="0"/>
                <a:ea typeface="Arial" charset="0"/>
                <a:cs typeface="Arial" charset="0"/>
              </a:rPr>
              <a:t>Glycogenesis via G6P</a:t>
            </a:r>
          </a:p>
          <a:p>
            <a:pPr marL="514350" indent="-514350" algn="l" rtl="0">
              <a:buFont typeface="+mj-lt"/>
              <a:buAutoNum type="arabicPeriod"/>
            </a:pPr>
            <a:r>
              <a:rPr lang="en-US" sz="2600" dirty="0">
                <a:latin typeface="Arial" charset="0"/>
                <a:ea typeface="Arial" charset="0"/>
                <a:cs typeface="Arial" charset="0"/>
              </a:rPr>
              <a:t>Lipids biosynthesis: DHAP is converted to glycerol</a:t>
            </a:r>
          </a:p>
          <a:p>
            <a:pPr marL="514350" indent="-514350" algn="l" rtl="0">
              <a:buFont typeface="+mj-lt"/>
              <a:buAutoNum type="arabicPeriod"/>
            </a:pPr>
            <a:r>
              <a:rPr lang="en-US" sz="2600" dirty="0">
                <a:latin typeface="Arial" charset="0"/>
                <a:ea typeface="Arial" charset="0"/>
                <a:cs typeface="Arial" charset="0"/>
              </a:rPr>
              <a:t>Amino acids biosynthesis: pyruvate as precursor of alanine </a:t>
            </a:r>
            <a:r>
              <a:rPr lang="en-US" sz="2800" dirty="0">
                <a:latin typeface="Arial" charset="0"/>
                <a:ea typeface="Arial" charset="0"/>
                <a:cs typeface="Arial" charset="0"/>
              </a:rPr>
              <a:t> </a:t>
            </a:r>
          </a:p>
          <a:p>
            <a:pPr algn="l" rtl="0"/>
            <a:endParaRPr lang="en-US" sz="6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656478042"/>
      </p:ext>
    </p:extLst>
  </p:cSld>
  <p:clrMapOvr>
    <a:masterClrMapping/>
  </p:clrMapOvr>
  <mc:AlternateContent xmlns:mc="http://schemas.openxmlformats.org/markup-compatibility/2006" xmlns:p14="http://schemas.microsoft.com/office/powerpoint/2010/main">
    <mc:Choice Requires="p14">
      <p:transition spd="slow" p14:dur="2000" advTm="39123"/>
    </mc:Choice>
    <mc:Fallback xmlns="">
      <p:transition spd="slow" advTm="391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par>
                                <p:cTn id="13" presetID="3" presetClass="entr" presetSubtype="5"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vertical)">
                                      <p:cBhvr>
                                        <p:cTn id="15" dur="500"/>
                                        <p:tgtEl>
                                          <p:spTgt spid="3">
                                            <p:txEl>
                                              <p:pRg st="3" end="3"/>
                                            </p:txEl>
                                          </p:spTgt>
                                        </p:tgtEl>
                                      </p:cBhvr>
                                    </p:animEffect>
                                  </p:childTnLst>
                                </p:cTn>
                              </p:par>
                              <p:par>
                                <p:cTn id="16" presetID="3" presetClass="entr" presetSubtype="5"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vertical)">
                                      <p:cBhvr>
                                        <p:cTn id="18" dur="500"/>
                                        <p:tgtEl>
                                          <p:spTgt spid="3">
                                            <p:txEl>
                                              <p:pRg st="4" end="4"/>
                                            </p:txEl>
                                          </p:spTgt>
                                        </p:tgtEl>
                                      </p:cBhvr>
                                    </p:animEffect>
                                  </p:childTnLst>
                                </p:cTn>
                              </p:par>
                              <p:par>
                                <p:cTn id="19" presetID="3" presetClass="entr" presetSubtype="5"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vertic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Glycolysis as Anabolic Pathway </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l="20402" t="529" b="92122"/>
          <a:stretch/>
        </p:blipFill>
        <p:spPr>
          <a:xfrm rot="16200000">
            <a:off x="-77752" y="3398232"/>
            <a:ext cx="3898903" cy="504056"/>
          </a:xfrm>
          <a:prstGeom prst="rect">
            <a:avLst/>
          </a:prstGeom>
          <a:ln>
            <a:solidFill>
              <a:schemeClr val="tx1"/>
            </a:solidFill>
          </a:ln>
          <a:effectLst>
            <a:outerShdw blurRad="50800" dist="76200" dir="2700000" algn="tl" rotWithShape="0">
              <a:prstClr val="black">
                <a:alpha val="40000"/>
              </a:prstClr>
            </a:outerShdw>
            <a:softEdge rad="12700"/>
          </a:effectLst>
        </p:spPr>
      </p:pic>
      <p:grpSp>
        <p:nvGrpSpPr>
          <p:cNvPr id="18" name="Group 17"/>
          <p:cNvGrpSpPr/>
          <p:nvPr/>
        </p:nvGrpSpPr>
        <p:grpSpPr>
          <a:xfrm>
            <a:off x="2627784" y="1124744"/>
            <a:ext cx="4032448" cy="5087181"/>
            <a:chOff x="2627784" y="1124744"/>
            <a:chExt cx="4032448" cy="5087181"/>
          </a:xfrm>
        </p:grpSpPr>
        <p:pic>
          <p:nvPicPr>
            <p:cNvPr id="7" name="Picture 6"/>
            <p:cNvPicPr>
              <a:picLocks noChangeAspect="1"/>
            </p:cNvPicPr>
            <p:nvPr/>
          </p:nvPicPr>
          <p:blipFill rotWithShape="1">
            <a:blip r:embed="rId7">
              <a:alphaModFix/>
              <a:duotone>
                <a:prstClr val="black"/>
                <a:srgbClr val="D9C3A5">
                  <a:tint val="50000"/>
                  <a:satMod val="180000"/>
                </a:srgbClr>
              </a:duotone>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8280" b="3746"/>
            <a:stretch/>
          </p:blipFill>
          <p:spPr>
            <a:xfrm>
              <a:off x="2627784" y="1124744"/>
              <a:ext cx="4032448" cy="50871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6" name="Straight Arrow Connector 15"/>
            <p:cNvCxnSpPr/>
            <p:nvPr/>
          </p:nvCxnSpPr>
          <p:spPr>
            <a:xfrm flipH="1">
              <a:off x="2987824" y="1772816"/>
              <a:ext cx="36004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2173792" y="1703813"/>
              <a:ext cx="1309975" cy="307777"/>
            </a:xfrm>
            <a:prstGeom prst="rect">
              <a:avLst/>
            </a:prstGeom>
            <a:solidFill>
              <a:schemeClr val="accent5">
                <a:lumMod val="20000"/>
                <a:lumOff val="8000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400" dirty="0">
                  <a:solidFill>
                    <a:schemeClr val="tx1">
                      <a:lumMod val="50000"/>
                      <a:lumOff val="50000"/>
                    </a:schemeClr>
                  </a:solidFill>
                  <a:latin typeface="Arial" charset="0"/>
                  <a:ea typeface="Arial" charset="0"/>
                  <a:cs typeface="Arial" charset="0"/>
                </a:rPr>
                <a:t>Glycogenesis </a:t>
              </a:r>
              <a:endParaRPr lang="en-US" sz="1600" dirty="0">
                <a:solidFill>
                  <a:schemeClr val="tx1">
                    <a:lumMod val="50000"/>
                    <a:lumOff val="50000"/>
                  </a:schemeClr>
                </a:solidFill>
                <a:latin typeface="Arial" charset="0"/>
                <a:ea typeface="Arial" charset="0"/>
                <a:cs typeface="Arial" charset="0"/>
              </a:endParaRPr>
            </a:p>
          </p:txBody>
        </p:sp>
      </p:grpSp>
      <p:sp>
        <p:nvSpPr>
          <p:cNvPr id="19" name="TextBox 18"/>
          <p:cNvSpPr txBox="1"/>
          <p:nvPr/>
        </p:nvSpPr>
        <p:spPr>
          <a:xfrm>
            <a:off x="3995936" y="1484784"/>
            <a:ext cx="301686" cy="369332"/>
          </a:xfrm>
          <a:prstGeom prst="rect">
            <a:avLst/>
          </a:prstGeom>
          <a:noFill/>
        </p:spPr>
        <p:txBody>
          <a:bodyPr wrap="none" rtlCol="0">
            <a:spAutoFit/>
          </a:bodyPr>
          <a:lstStyle/>
          <a:p>
            <a:r>
              <a:rPr lang="en-US" b="1" dirty="0">
                <a:solidFill>
                  <a:srgbClr val="C00000"/>
                </a:solidFill>
              </a:rPr>
              <a:t>1</a:t>
            </a:r>
          </a:p>
        </p:txBody>
      </p:sp>
      <p:sp>
        <p:nvSpPr>
          <p:cNvPr id="20" name="TextBox 19"/>
          <p:cNvSpPr txBox="1"/>
          <p:nvPr/>
        </p:nvSpPr>
        <p:spPr>
          <a:xfrm>
            <a:off x="3059832" y="1484784"/>
            <a:ext cx="301686" cy="369332"/>
          </a:xfrm>
          <a:prstGeom prst="rect">
            <a:avLst/>
          </a:prstGeom>
          <a:noFill/>
        </p:spPr>
        <p:txBody>
          <a:bodyPr wrap="none" rtlCol="0">
            <a:spAutoFit/>
          </a:bodyPr>
          <a:lstStyle/>
          <a:p>
            <a:r>
              <a:rPr lang="en-US" b="1" dirty="0">
                <a:solidFill>
                  <a:srgbClr val="C00000"/>
                </a:solidFill>
              </a:rPr>
              <a:t>2</a:t>
            </a:r>
          </a:p>
        </p:txBody>
      </p:sp>
      <p:sp>
        <p:nvSpPr>
          <p:cNvPr id="21" name="TextBox 20"/>
          <p:cNvSpPr txBox="1"/>
          <p:nvPr/>
        </p:nvSpPr>
        <p:spPr>
          <a:xfrm>
            <a:off x="4774370" y="3140968"/>
            <a:ext cx="301686" cy="369332"/>
          </a:xfrm>
          <a:prstGeom prst="rect">
            <a:avLst/>
          </a:prstGeom>
          <a:noFill/>
        </p:spPr>
        <p:txBody>
          <a:bodyPr wrap="none" rtlCol="0">
            <a:spAutoFit/>
          </a:bodyPr>
          <a:lstStyle/>
          <a:p>
            <a:r>
              <a:rPr lang="en-US" b="1" dirty="0">
                <a:solidFill>
                  <a:srgbClr val="C00000"/>
                </a:solidFill>
              </a:rPr>
              <a:t>3</a:t>
            </a:r>
          </a:p>
        </p:txBody>
      </p:sp>
      <p:sp>
        <p:nvSpPr>
          <p:cNvPr id="22" name="TextBox 21"/>
          <p:cNvSpPr txBox="1"/>
          <p:nvPr/>
        </p:nvSpPr>
        <p:spPr>
          <a:xfrm>
            <a:off x="3995936" y="5733256"/>
            <a:ext cx="301686" cy="369332"/>
          </a:xfrm>
          <a:prstGeom prst="rect">
            <a:avLst/>
          </a:prstGeom>
          <a:noFill/>
        </p:spPr>
        <p:txBody>
          <a:bodyPr wrap="none" rtlCol="0">
            <a:spAutoFit/>
          </a:bodyPr>
          <a:lstStyle/>
          <a:p>
            <a:r>
              <a:rPr lang="en-US" b="1" dirty="0">
                <a:solidFill>
                  <a:srgbClr val="C00000"/>
                </a:solidFill>
              </a:rPr>
              <a:t>4</a:t>
            </a:r>
          </a:p>
        </p:txBody>
      </p:sp>
    </p:spTree>
    <p:custDataLst>
      <p:tags r:id="rId1"/>
    </p:custDataLst>
    <p:extLst>
      <p:ext uri="{BB962C8B-B14F-4D97-AF65-F5344CB8AC3E}">
        <p14:creationId xmlns:p14="http://schemas.microsoft.com/office/powerpoint/2010/main" val="826047641"/>
      </p:ext>
    </p:extLst>
  </p:cSld>
  <p:clrMapOvr>
    <a:masterClrMapping/>
  </p:clrMapOvr>
  <mc:AlternateContent xmlns:mc="http://schemas.openxmlformats.org/markup-compatibility/2006" xmlns:p14="http://schemas.microsoft.com/office/powerpoint/2010/main">
    <mc:Choice Requires="p14">
      <p:transition spd="slow" p14:dur="2000" advTm="82780"/>
    </mc:Choice>
    <mc:Fallback xmlns="">
      <p:transition spd="slow" advTm="827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84" y="71422"/>
            <a:ext cx="9144000" cy="1143000"/>
          </a:xfrm>
        </p:spPr>
        <p:txBody>
          <a:bodyPr>
            <a:normAutofit/>
          </a:bodyPr>
          <a:lstStyle/>
          <a:p>
            <a:pPr rtl="0"/>
            <a:r>
              <a:rPr lang="en-US" sz="5400" dirty="0">
                <a:solidFill>
                  <a:srgbClr val="C00000"/>
                </a:solidFill>
              </a:rPr>
              <a:t>Glycolysis</a:t>
            </a:r>
            <a:r>
              <a:rPr lang="en-US" sz="4000" dirty="0">
                <a:solidFill>
                  <a:srgbClr val="C00000"/>
                </a:solidFill>
              </a:rPr>
              <a:t> </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95536" y="1405352"/>
            <a:ext cx="4749993" cy="5932393"/>
          </a:xfrm>
          <a:prstGeom prst="rect">
            <a:avLst/>
          </a:prstGeom>
        </p:spPr>
        <p:txBody>
          <a:bodyPr wrap="square">
            <a:spAutoFit/>
          </a:bodyPr>
          <a:lstStyle/>
          <a:p>
            <a:pPr marL="457200" indent="-457200" algn="l" rtl="0">
              <a:lnSpc>
                <a:spcPct val="150000"/>
              </a:lnSpc>
              <a:buFont typeface="Arial" charset="0"/>
              <a:buChar char="•"/>
            </a:pPr>
            <a:r>
              <a:rPr lang="en-US" sz="2400" dirty="0">
                <a:latin typeface="Arial" charset="0"/>
                <a:ea typeface="Arial" charset="0"/>
                <a:cs typeface="Arial" charset="0"/>
              </a:rPr>
              <a:t>The entire pathway is divided into two distinct phases: </a:t>
            </a:r>
          </a:p>
          <a:p>
            <a:pPr algn="l" rtl="0">
              <a:lnSpc>
                <a:spcPct val="150000"/>
              </a:lnSpc>
            </a:pPr>
            <a:endParaRPr lang="en-US" sz="1050" dirty="0">
              <a:latin typeface="Arial" charset="0"/>
              <a:ea typeface="Arial" charset="0"/>
              <a:cs typeface="Arial" charset="0"/>
            </a:endParaRPr>
          </a:p>
          <a:p>
            <a:pPr marL="457200" indent="-457200" algn="l" rtl="0">
              <a:lnSpc>
                <a:spcPct val="150000"/>
              </a:lnSpc>
              <a:buFont typeface="+mj-lt"/>
              <a:buAutoNum type="alphaUcPeriod"/>
            </a:pPr>
            <a:r>
              <a:rPr lang="en-US" sz="2400" b="1" dirty="0">
                <a:solidFill>
                  <a:srgbClr val="00B0F0"/>
                </a:solidFill>
                <a:latin typeface="Arial" charset="0"/>
                <a:ea typeface="Arial" charset="0"/>
                <a:cs typeface="Arial" charset="0"/>
              </a:rPr>
              <a:t>Energy Investment Phase (Preparatory Phase)</a:t>
            </a:r>
          </a:p>
          <a:p>
            <a:pPr marL="457200" indent="-457200" algn="l" rtl="0">
              <a:lnSpc>
                <a:spcPct val="150000"/>
              </a:lnSpc>
              <a:buFont typeface="+mj-lt"/>
              <a:buAutoNum type="alphaUcPeriod"/>
            </a:pPr>
            <a:endParaRPr lang="en-US" sz="1050" dirty="0">
              <a:latin typeface="Arial" charset="0"/>
              <a:ea typeface="Arial" charset="0"/>
              <a:cs typeface="Arial" charset="0"/>
            </a:endParaRPr>
          </a:p>
          <a:p>
            <a:pPr marL="457200" indent="-457200" algn="l" rtl="0">
              <a:lnSpc>
                <a:spcPct val="150000"/>
              </a:lnSpc>
              <a:buFont typeface="+mj-lt"/>
              <a:buAutoNum type="alphaUcPeriod"/>
            </a:pPr>
            <a:r>
              <a:rPr lang="en-US" sz="2400" b="1" dirty="0">
                <a:solidFill>
                  <a:srgbClr val="E939EA"/>
                </a:solidFill>
                <a:latin typeface="Arial" charset="0"/>
                <a:ea typeface="Arial" charset="0"/>
                <a:cs typeface="Arial" charset="0"/>
              </a:rPr>
              <a:t>Energy Generation Phase (Pay Off Phase)</a:t>
            </a:r>
          </a:p>
          <a:p>
            <a:pPr marL="457200" indent="-457200" algn="l" rtl="0">
              <a:buFont typeface="+mj-lt"/>
              <a:buAutoNum type="alphaUcPeriod"/>
            </a:pPr>
            <a:endParaRPr lang="en-US" sz="2400" b="1" dirty="0">
              <a:solidFill>
                <a:srgbClr val="E939EA"/>
              </a:solidFill>
              <a:latin typeface="Arial" charset="0"/>
              <a:ea typeface="Arial" charset="0"/>
              <a:cs typeface="Arial" charset="0"/>
            </a:endParaRPr>
          </a:p>
          <a:p>
            <a:pPr marL="457200" indent="-457200" algn="l" rtl="0">
              <a:buFont typeface="+mj-lt"/>
              <a:buAutoNum type="alphaUcPeriod"/>
            </a:pPr>
            <a:endParaRPr lang="en-US" sz="2400" b="1" dirty="0">
              <a:solidFill>
                <a:srgbClr val="E939EA"/>
              </a:solidFill>
              <a:latin typeface="Arial" charset="0"/>
              <a:ea typeface="Arial" charset="0"/>
              <a:cs typeface="Arial" charset="0"/>
            </a:endParaRPr>
          </a:p>
          <a:p>
            <a:pPr marL="457200" indent="-457200" algn="l" rtl="0">
              <a:buFont typeface="+mj-lt"/>
              <a:buAutoNum type="alphaUcPeriod"/>
            </a:pPr>
            <a:endParaRPr lang="en-US" sz="2400" b="1" dirty="0">
              <a:solidFill>
                <a:srgbClr val="E939EA"/>
              </a:solidFill>
              <a:latin typeface="Arial" charset="0"/>
              <a:ea typeface="Arial" charset="0"/>
              <a:cs typeface="Arial" charset="0"/>
            </a:endParaRPr>
          </a:p>
          <a:p>
            <a:pPr marL="457200" indent="-457200" algn="l" rtl="0">
              <a:buFont typeface="+mj-lt"/>
              <a:buAutoNum type="alphaUcPeriod"/>
            </a:pPr>
            <a:endParaRPr lang="en-US" sz="2400" b="1" dirty="0">
              <a:solidFill>
                <a:srgbClr val="E939EA"/>
              </a:solidFill>
              <a:latin typeface="Arial" charset="0"/>
              <a:ea typeface="Arial" charset="0"/>
              <a:cs typeface="Arial" charset="0"/>
            </a:endParaRPr>
          </a:p>
          <a:p>
            <a:pPr algn="l" rtl="0"/>
            <a:endParaRPr lang="en-US" b="1" dirty="0">
              <a:solidFill>
                <a:srgbClr val="E939EA"/>
              </a:solidFill>
              <a:latin typeface="Arial" charset="0"/>
              <a:ea typeface="Arial" charset="0"/>
              <a:cs typeface="Arial" charset="0"/>
            </a:endParaRPr>
          </a:p>
          <a:p>
            <a:pPr algn="l" rtl="0"/>
            <a:endParaRPr lang="en-US" dirty="0">
              <a:latin typeface="Arial" charset="0"/>
              <a:ea typeface="Arial" charset="0"/>
              <a:cs typeface="Arial" charset="0"/>
            </a:endParaRPr>
          </a:p>
        </p:txBody>
      </p:sp>
      <p:grpSp>
        <p:nvGrpSpPr>
          <p:cNvPr id="8" name="Group 7"/>
          <p:cNvGrpSpPr/>
          <p:nvPr/>
        </p:nvGrpSpPr>
        <p:grpSpPr>
          <a:xfrm>
            <a:off x="5082757" y="1405353"/>
            <a:ext cx="3962975" cy="2743728"/>
            <a:chOff x="5082757" y="1405353"/>
            <a:chExt cx="3962975" cy="2743728"/>
          </a:xfrm>
        </p:grpSpPr>
        <p:grpSp>
          <p:nvGrpSpPr>
            <p:cNvPr id="9" name="Group 8"/>
            <p:cNvGrpSpPr/>
            <p:nvPr/>
          </p:nvGrpSpPr>
          <p:grpSpPr>
            <a:xfrm>
              <a:off x="5082757" y="1405353"/>
              <a:ext cx="3962975" cy="2743728"/>
              <a:chOff x="5082757" y="1405353"/>
              <a:chExt cx="3962975" cy="2743728"/>
            </a:xfrm>
          </p:grpSpPr>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49517"/>
              <a:stretch/>
            </p:blipFill>
            <p:spPr>
              <a:xfrm>
                <a:off x="5082757" y="1405353"/>
                <a:ext cx="3962975" cy="2743728"/>
              </a:xfrm>
              <a:prstGeom prst="rect">
                <a:avLst/>
              </a:prstGeom>
            </p:spPr>
          </p:pic>
          <p:sp>
            <p:nvSpPr>
              <p:cNvPr id="13" name="Rectangle 12"/>
              <p:cNvSpPr/>
              <p:nvPr/>
            </p:nvSpPr>
            <p:spPr>
              <a:xfrm>
                <a:off x="8208668" y="2369090"/>
                <a:ext cx="576064"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8114460" y="2290940"/>
              <a:ext cx="777777" cy="200055"/>
            </a:xfrm>
            <a:prstGeom prst="rect">
              <a:avLst/>
            </a:prstGeom>
            <a:noFill/>
          </p:spPr>
          <p:txBody>
            <a:bodyPr wrap="none" rtlCol="0">
              <a:spAutoFit/>
            </a:bodyPr>
            <a:lstStyle/>
            <a:p>
              <a:r>
                <a:rPr lang="en-US" sz="700" dirty="0">
                  <a:solidFill>
                    <a:srgbClr val="00B0F0"/>
                  </a:solidFill>
                </a:rPr>
                <a:t>Phosphoglucose</a:t>
              </a:r>
              <a:endParaRPr lang="en-US" sz="1000" dirty="0">
                <a:solidFill>
                  <a:srgbClr val="00B0F0"/>
                </a:solidFill>
              </a:endParaRPr>
            </a:p>
          </p:txBody>
        </p:sp>
      </p:grpSp>
      <p:grpSp>
        <p:nvGrpSpPr>
          <p:cNvPr id="14" name="Group 13"/>
          <p:cNvGrpSpPr/>
          <p:nvPr/>
        </p:nvGrpSpPr>
        <p:grpSpPr>
          <a:xfrm>
            <a:off x="5079577" y="4121696"/>
            <a:ext cx="3962975" cy="2736304"/>
            <a:chOff x="5079577" y="4121696"/>
            <a:chExt cx="3962975" cy="2736304"/>
          </a:xfrm>
        </p:grpSpPr>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49654"/>
            <a:stretch/>
          </p:blipFill>
          <p:spPr>
            <a:xfrm>
              <a:off x="5079577" y="4121696"/>
              <a:ext cx="3962975" cy="2736304"/>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20375" t="74827" r="78326" b="19494"/>
            <a:stretch/>
          </p:blipFill>
          <p:spPr>
            <a:xfrm>
              <a:off x="5869033" y="5034973"/>
              <a:ext cx="45719" cy="365752"/>
            </a:xfrm>
            <a:prstGeom prst="rect">
              <a:avLst/>
            </a:prstGeom>
          </p:spPr>
        </p:pic>
      </p:grpSp>
    </p:spTree>
    <p:custDataLst>
      <p:tags r:id="rId1"/>
    </p:custDataLst>
    <p:extLst>
      <p:ext uri="{BB962C8B-B14F-4D97-AF65-F5344CB8AC3E}">
        <p14:creationId xmlns:p14="http://schemas.microsoft.com/office/powerpoint/2010/main" val="1861853489"/>
      </p:ext>
    </p:extLst>
  </p:cSld>
  <p:clrMapOvr>
    <a:masterClrMapping/>
  </p:clrMapOvr>
  <mc:AlternateContent xmlns:mc="http://schemas.openxmlformats.org/markup-compatibility/2006" xmlns:p14="http://schemas.microsoft.com/office/powerpoint/2010/main">
    <mc:Choice Requires="p14">
      <p:transition spd="slow" p14:dur="2000" advTm="36883"/>
    </mc:Choice>
    <mc:Fallback xmlns="">
      <p:transition spd="slow" advTm="368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vertical)">
                                      <p:cBhvr>
                                        <p:cTn id="7" dur="500"/>
                                        <p:tgtEl>
                                          <p:spTgt spid="7">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blinds(vertical)">
                                      <p:cBhvr>
                                        <p:cTn id="15" dur="500"/>
                                        <p:tgtEl>
                                          <p:spTgt spid="7">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84" y="71422"/>
            <a:ext cx="9144000" cy="1143000"/>
          </a:xfrm>
        </p:spPr>
        <p:txBody>
          <a:bodyPr>
            <a:normAutofit/>
          </a:bodyPr>
          <a:lstStyle/>
          <a:p>
            <a:pPr rtl="0"/>
            <a:r>
              <a:rPr lang="en-GB" sz="4000" b="1" dirty="0">
                <a:solidFill>
                  <a:srgbClr val="00B0F0"/>
                </a:solidFill>
              </a:rPr>
              <a:t>A. Preparatory Phase</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922195" y="1196752"/>
            <a:ext cx="6962173" cy="5353372"/>
            <a:chOff x="441927" y="-531440"/>
            <a:chExt cx="7888802" cy="6379120"/>
          </a:xfrm>
        </p:grpSpPr>
        <p:grpSp>
          <p:nvGrpSpPr>
            <p:cNvPr id="18" name="Group 17"/>
            <p:cNvGrpSpPr/>
            <p:nvPr/>
          </p:nvGrpSpPr>
          <p:grpSpPr>
            <a:xfrm>
              <a:off x="441927" y="-531440"/>
              <a:ext cx="7888802" cy="5382938"/>
              <a:chOff x="827584" y="1412776"/>
              <a:chExt cx="7888802" cy="5382938"/>
            </a:xfrm>
          </p:grpSpPr>
          <p:grpSp>
            <p:nvGrpSpPr>
              <p:cNvPr id="23" name="Group 22"/>
              <p:cNvGrpSpPr/>
              <p:nvPr/>
            </p:nvGrpSpPr>
            <p:grpSpPr>
              <a:xfrm>
                <a:off x="827584" y="1412776"/>
                <a:ext cx="7888802" cy="5382938"/>
                <a:chOff x="827584" y="1412776"/>
                <a:chExt cx="7888802" cy="5382938"/>
              </a:xfrm>
            </p:grpSpPr>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b="50245"/>
                <a:stretch/>
              </p:blipFill>
              <p:spPr>
                <a:xfrm>
                  <a:off x="827584" y="1412776"/>
                  <a:ext cx="7888802" cy="5382938"/>
                </a:xfrm>
                <a:prstGeom prst="rect">
                  <a:avLst/>
                </a:prstGeom>
              </p:spPr>
            </p:pic>
            <p:sp>
              <p:nvSpPr>
                <p:cNvPr id="26" name="Rectangle 25"/>
                <p:cNvSpPr/>
                <p:nvPr/>
              </p:nvSpPr>
              <p:spPr>
                <a:xfrm>
                  <a:off x="7069420" y="3262124"/>
                  <a:ext cx="113728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887962" y="3246172"/>
                <a:ext cx="1257281" cy="311737"/>
              </a:xfrm>
              <a:prstGeom prst="rect">
                <a:avLst/>
              </a:prstGeom>
              <a:noFill/>
            </p:spPr>
            <p:txBody>
              <a:bodyPr wrap="none" rtlCol="0">
                <a:spAutoFit/>
              </a:bodyPr>
              <a:lstStyle/>
              <a:p>
                <a:r>
                  <a:rPr lang="en-US" sz="1050" dirty="0">
                    <a:solidFill>
                      <a:srgbClr val="00B0F0"/>
                    </a:solidFill>
                  </a:rPr>
                  <a:t>Phosphoglucose</a:t>
                </a:r>
                <a:endParaRPr lang="en-US" sz="1600" dirty="0">
                  <a:solidFill>
                    <a:srgbClr val="00B0F0"/>
                  </a:solidFill>
                </a:endParaRPr>
              </a:p>
            </p:txBody>
          </p:sp>
        </p:grpSp>
        <p:grpSp>
          <p:nvGrpSpPr>
            <p:cNvPr id="19" name="Group 18"/>
            <p:cNvGrpSpPr/>
            <p:nvPr/>
          </p:nvGrpSpPr>
          <p:grpSpPr>
            <a:xfrm>
              <a:off x="865684" y="4843884"/>
              <a:ext cx="4824536" cy="1003796"/>
              <a:chOff x="1763687" y="1085306"/>
              <a:chExt cx="2415388" cy="585538"/>
            </a:xfrm>
          </p:grpSpPr>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5451" t="49654" r="56392" b="42996"/>
              <a:stretch/>
            </p:blipFill>
            <p:spPr>
              <a:xfrm>
                <a:off x="1763687" y="1085306"/>
                <a:ext cx="1512169" cy="399478"/>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41523" t="49654" r="33038" b="39572"/>
              <a:stretch/>
            </p:blipFill>
            <p:spPr>
              <a:xfrm>
                <a:off x="3170963" y="1085306"/>
                <a:ext cx="1008112" cy="585538"/>
              </a:xfrm>
              <a:prstGeom prst="rect">
                <a:avLst/>
              </a:prstGeom>
            </p:spPr>
          </p:pic>
        </p:grp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42554" t="49484" b="49677"/>
            <a:stretch/>
          </p:blipFill>
          <p:spPr>
            <a:xfrm>
              <a:off x="5690220" y="4838185"/>
              <a:ext cx="2598530" cy="52184"/>
            </a:xfrm>
            <a:prstGeom prst="rect">
              <a:avLst/>
            </a:prstGeom>
          </p:spPr>
        </p:pic>
      </p:grpSp>
      <p:grpSp>
        <p:nvGrpSpPr>
          <p:cNvPr id="14" name="Group 13"/>
          <p:cNvGrpSpPr/>
          <p:nvPr/>
        </p:nvGrpSpPr>
        <p:grpSpPr>
          <a:xfrm>
            <a:off x="7236296" y="2420888"/>
            <a:ext cx="1800200" cy="276999"/>
            <a:chOff x="7236296" y="2420888"/>
            <a:chExt cx="1800200" cy="276999"/>
          </a:xfrm>
        </p:grpSpPr>
        <p:cxnSp>
          <p:nvCxnSpPr>
            <p:cNvPr id="4" name="Straight Arrow Connector 3"/>
            <p:cNvCxnSpPr/>
            <p:nvPr/>
          </p:nvCxnSpPr>
          <p:spPr>
            <a:xfrm>
              <a:off x="7236296" y="2564904"/>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93014" y="2420888"/>
              <a:ext cx="1243482" cy="276999"/>
            </a:xfrm>
            <a:prstGeom prst="rect">
              <a:avLst/>
            </a:prstGeom>
            <a:noFill/>
          </p:spPr>
          <p:txBody>
            <a:bodyPr wrap="none" rtlCol="0">
              <a:spAutoFit/>
            </a:bodyPr>
            <a:lstStyle/>
            <a:p>
              <a:r>
                <a:rPr lang="en-US" sz="1200" b="1" dirty="0">
                  <a:solidFill>
                    <a:srgbClr val="C00000"/>
                  </a:solidFill>
                </a:rPr>
                <a:t>phosphorylation</a:t>
              </a:r>
              <a:endParaRPr lang="en-US" b="1" dirty="0">
                <a:solidFill>
                  <a:srgbClr val="C00000"/>
                </a:solidFill>
              </a:endParaRPr>
            </a:p>
          </p:txBody>
        </p:sp>
      </p:grpSp>
      <p:grpSp>
        <p:nvGrpSpPr>
          <p:cNvPr id="12" name="Group 11"/>
          <p:cNvGrpSpPr/>
          <p:nvPr/>
        </p:nvGrpSpPr>
        <p:grpSpPr>
          <a:xfrm>
            <a:off x="7287096" y="3140968"/>
            <a:ext cx="1768746" cy="276999"/>
            <a:chOff x="7287096" y="3140968"/>
            <a:chExt cx="1768746" cy="276999"/>
          </a:xfrm>
        </p:grpSpPr>
        <p:cxnSp>
          <p:nvCxnSpPr>
            <p:cNvPr id="28" name="Straight Arrow Connector 27"/>
            <p:cNvCxnSpPr/>
            <p:nvPr/>
          </p:nvCxnSpPr>
          <p:spPr>
            <a:xfrm>
              <a:off x="7287096" y="3301876"/>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812360" y="3140968"/>
              <a:ext cx="1243482" cy="276999"/>
            </a:xfrm>
            <a:prstGeom prst="rect">
              <a:avLst/>
            </a:prstGeom>
            <a:noFill/>
          </p:spPr>
          <p:txBody>
            <a:bodyPr wrap="none" rtlCol="0">
              <a:spAutoFit/>
            </a:bodyPr>
            <a:lstStyle/>
            <a:p>
              <a:r>
                <a:rPr lang="en-US" sz="1200" b="1" dirty="0">
                  <a:solidFill>
                    <a:srgbClr val="C00000"/>
                  </a:solidFill>
                </a:rPr>
                <a:t>phosphorylation</a:t>
              </a:r>
              <a:endParaRPr lang="en-US" b="1" dirty="0">
                <a:solidFill>
                  <a:srgbClr val="C00000"/>
                </a:solidFill>
              </a:endParaRPr>
            </a:p>
          </p:txBody>
        </p:sp>
      </p:grpSp>
      <p:grpSp>
        <p:nvGrpSpPr>
          <p:cNvPr id="13" name="Group 12"/>
          <p:cNvGrpSpPr/>
          <p:nvPr/>
        </p:nvGrpSpPr>
        <p:grpSpPr>
          <a:xfrm>
            <a:off x="7312496" y="2759720"/>
            <a:ext cx="1553294" cy="276999"/>
            <a:chOff x="7312496" y="2759720"/>
            <a:chExt cx="1553294" cy="276999"/>
          </a:xfrm>
        </p:grpSpPr>
        <p:cxnSp>
          <p:nvCxnSpPr>
            <p:cNvPr id="27" name="Straight Arrow Connector 26"/>
            <p:cNvCxnSpPr/>
            <p:nvPr/>
          </p:nvCxnSpPr>
          <p:spPr>
            <a:xfrm>
              <a:off x="7312496" y="2924944"/>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812360" y="2759720"/>
              <a:ext cx="1053430" cy="276999"/>
            </a:xfrm>
            <a:prstGeom prst="rect">
              <a:avLst/>
            </a:prstGeom>
            <a:noFill/>
          </p:spPr>
          <p:txBody>
            <a:bodyPr wrap="none" rtlCol="0">
              <a:spAutoFit/>
            </a:bodyPr>
            <a:lstStyle/>
            <a:p>
              <a:r>
                <a:rPr lang="en-US" sz="1200" b="1" dirty="0">
                  <a:solidFill>
                    <a:srgbClr val="0000FF"/>
                  </a:solidFill>
                </a:rPr>
                <a:t>isomerization</a:t>
              </a:r>
              <a:endParaRPr lang="en-US" b="1" dirty="0">
                <a:solidFill>
                  <a:srgbClr val="0000FF"/>
                </a:solidFill>
              </a:endParaRPr>
            </a:p>
          </p:txBody>
        </p:sp>
      </p:grpSp>
      <p:grpSp>
        <p:nvGrpSpPr>
          <p:cNvPr id="10" name="Group 9"/>
          <p:cNvGrpSpPr/>
          <p:nvPr/>
        </p:nvGrpSpPr>
        <p:grpSpPr>
          <a:xfrm>
            <a:off x="7164288" y="3944089"/>
            <a:ext cx="1701502" cy="276999"/>
            <a:chOff x="7164288" y="3944089"/>
            <a:chExt cx="1701502" cy="276999"/>
          </a:xfrm>
        </p:grpSpPr>
        <p:cxnSp>
          <p:nvCxnSpPr>
            <p:cNvPr id="30" name="Straight Arrow Connector 29"/>
            <p:cNvCxnSpPr/>
            <p:nvPr/>
          </p:nvCxnSpPr>
          <p:spPr>
            <a:xfrm>
              <a:off x="7164288" y="4077072"/>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812360" y="3944089"/>
              <a:ext cx="1053430" cy="276999"/>
            </a:xfrm>
            <a:prstGeom prst="rect">
              <a:avLst/>
            </a:prstGeom>
            <a:noFill/>
          </p:spPr>
          <p:txBody>
            <a:bodyPr wrap="none" rtlCol="0">
              <a:spAutoFit/>
            </a:bodyPr>
            <a:lstStyle/>
            <a:p>
              <a:r>
                <a:rPr lang="en-US" sz="1200" b="1" dirty="0">
                  <a:solidFill>
                    <a:srgbClr val="0000FF"/>
                  </a:solidFill>
                </a:rPr>
                <a:t>isomerization</a:t>
              </a:r>
              <a:endParaRPr lang="en-US" b="1" dirty="0">
                <a:solidFill>
                  <a:srgbClr val="0000FF"/>
                </a:solidFill>
              </a:endParaRPr>
            </a:p>
          </p:txBody>
        </p:sp>
      </p:grpSp>
      <p:grpSp>
        <p:nvGrpSpPr>
          <p:cNvPr id="11" name="Group 10"/>
          <p:cNvGrpSpPr/>
          <p:nvPr/>
        </p:nvGrpSpPr>
        <p:grpSpPr>
          <a:xfrm>
            <a:off x="7121996" y="3551808"/>
            <a:ext cx="1422167" cy="276999"/>
            <a:chOff x="7121996" y="3551808"/>
            <a:chExt cx="1422167" cy="276999"/>
          </a:xfrm>
        </p:grpSpPr>
        <p:cxnSp>
          <p:nvCxnSpPr>
            <p:cNvPr id="29" name="Straight Arrow Connector 28"/>
            <p:cNvCxnSpPr/>
            <p:nvPr/>
          </p:nvCxnSpPr>
          <p:spPr>
            <a:xfrm>
              <a:off x="7121996" y="3691632"/>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12360" y="3551808"/>
              <a:ext cx="731803" cy="276999"/>
            </a:xfrm>
            <a:prstGeom prst="rect">
              <a:avLst/>
            </a:prstGeom>
            <a:noFill/>
          </p:spPr>
          <p:txBody>
            <a:bodyPr wrap="none" rtlCol="0">
              <a:spAutoFit/>
            </a:bodyPr>
            <a:lstStyle/>
            <a:p>
              <a:r>
                <a:rPr lang="en-US" sz="1200" b="1" dirty="0"/>
                <a:t>cleavage</a:t>
              </a:r>
              <a:endParaRPr lang="en-US" b="1" dirty="0"/>
            </a:p>
          </p:txBody>
        </p:sp>
      </p:grpSp>
    </p:spTree>
    <p:custDataLst>
      <p:tags r:id="rId1"/>
    </p:custDataLst>
    <p:extLst>
      <p:ext uri="{BB962C8B-B14F-4D97-AF65-F5344CB8AC3E}">
        <p14:creationId xmlns:p14="http://schemas.microsoft.com/office/powerpoint/2010/main" val="709163925"/>
      </p:ext>
    </p:extLst>
  </p:cSld>
  <p:clrMapOvr>
    <a:masterClrMapping/>
  </p:clrMapOvr>
  <mc:AlternateContent xmlns:mc="http://schemas.openxmlformats.org/markup-compatibility/2006" xmlns:p14="http://schemas.microsoft.com/office/powerpoint/2010/main">
    <mc:Choice Requires="p14">
      <p:transition spd="slow" p14:dur="2000" advTm="511843"/>
    </mc:Choice>
    <mc:Fallback xmlns="">
      <p:transition spd="slow" advTm="5118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b="1" dirty="0">
                <a:solidFill>
                  <a:srgbClr val="00B0F0"/>
                </a:solidFill>
              </a:rPr>
              <a:t>A. Preparatory Phase</a:t>
            </a:r>
            <a:endParaRPr lang="ar-JO" sz="4000" b="1" dirty="0">
              <a:solidFill>
                <a:srgbClr val="C00000"/>
              </a:solidFill>
            </a:endParaRPr>
          </a:p>
        </p:txBody>
      </p:sp>
      <p:sp>
        <p:nvSpPr>
          <p:cNvPr id="3" name="عنصر نائب للمحتوى 2"/>
          <p:cNvSpPr>
            <a:spLocks noGrp="1"/>
          </p:cNvSpPr>
          <p:nvPr>
            <p:ph idx="1"/>
          </p:nvPr>
        </p:nvSpPr>
        <p:spPr>
          <a:xfrm>
            <a:off x="394208" y="1268760"/>
            <a:ext cx="8678386" cy="5616624"/>
          </a:xfrm>
        </p:spPr>
        <p:txBody>
          <a:bodyPr>
            <a:normAutofit/>
          </a:bodyPr>
          <a:lstStyle/>
          <a:p>
            <a:pPr algn="l" rtl="0"/>
            <a:r>
              <a:rPr lang="en-US" sz="2800" b="1" dirty="0">
                <a:solidFill>
                  <a:srgbClr val="C00000"/>
                </a:solidFill>
                <a:latin typeface="Arial" charset="0"/>
                <a:ea typeface="Arial" charset="0"/>
                <a:cs typeface="Arial" charset="0"/>
              </a:rPr>
              <a:t>Step 1:</a:t>
            </a:r>
            <a:r>
              <a:rPr lang="en-US" sz="2800" b="1" dirty="0">
                <a:latin typeface="Arial" charset="0"/>
                <a:ea typeface="Arial" charset="0"/>
                <a:cs typeface="Arial" charset="0"/>
              </a:rPr>
              <a:t> </a:t>
            </a:r>
            <a:r>
              <a:rPr lang="en-US" sz="2800" dirty="0">
                <a:latin typeface="Arial" charset="0"/>
                <a:ea typeface="Arial" charset="0"/>
                <a:cs typeface="Arial" charset="0"/>
              </a:rPr>
              <a:t>Hexokinases catalyze the ATP- dependent phosphorylation of glucose to produce glucose-6-phosphate (G6P)</a:t>
            </a:r>
          </a:p>
          <a:p>
            <a:pPr algn="l" rtl="0"/>
            <a:endParaRPr lang="en-US" sz="900" dirty="0">
              <a:latin typeface="Arial" charset="0"/>
              <a:ea typeface="Arial" charset="0"/>
              <a:cs typeface="Arial" charset="0"/>
            </a:endParaRPr>
          </a:p>
          <a:p>
            <a:pPr algn="l" rtl="0"/>
            <a:r>
              <a:rPr lang="en-US" sz="2800" dirty="0">
                <a:latin typeface="Arial" charset="0"/>
                <a:ea typeface="Arial" charset="0"/>
                <a:cs typeface="Arial" charset="0"/>
              </a:rPr>
              <a:t>Hexokinase is a transferase enzyme which phosphorylates hexoses by transferring an inorganic phosphate from ATP usually to hydroxyl O at C6 </a:t>
            </a:r>
          </a:p>
          <a:p>
            <a:pPr algn="l" rtl="0"/>
            <a:endParaRPr lang="en-US" sz="900" dirty="0">
              <a:latin typeface="Arial" charset="0"/>
              <a:ea typeface="Arial" charset="0"/>
              <a:cs typeface="Arial" charset="0"/>
            </a:endParaRPr>
          </a:p>
          <a:p>
            <a:pPr algn="l" rtl="0"/>
            <a:r>
              <a:rPr lang="en-US" sz="2800" dirty="0">
                <a:latin typeface="Arial" charset="0"/>
                <a:ea typeface="Arial" charset="0"/>
                <a:cs typeface="Arial" charset="0"/>
              </a:rPr>
              <a:t>Irreversible reaction (another enzyme catalyzes the dephosphorylation only found in specific tissues). Therefore, it is a target site for cycle regulation </a:t>
            </a:r>
          </a:p>
          <a:p>
            <a:pPr algn="l" rtl="0"/>
            <a:endParaRPr lang="en-US" sz="8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10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65496" y="-2738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0420424"/>
      </p:ext>
    </p:extLst>
  </p:cSld>
  <p:clrMapOvr>
    <a:masterClrMapping/>
  </p:clrMapOvr>
  <mc:AlternateContent xmlns:mc="http://schemas.openxmlformats.org/markup-compatibility/2006" xmlns:p14="http://schemas.microsoft.com/office/powerpoint/2010/main">
    <mc:Choice Requires="p14">
      <p:transition spd="slow" p14:dur="2000" advTm="2428"/>
    </mc:Choice>
    <mc:Fallback xmlns="">
      <p:transition spd="slow" advTm="242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b="1" dirty="0">
                <a:solidFill>
                  <a:srgbClr val="00B0F0"/>
                </a:solidFill>
              </a:rPr>
              <a:t>    Hexokinases </a:t>
            </a:r>
            <a:endParaRPr lang="ar-JO" sz="4000" b="1" dirty="0">
              <a:solidFill>
                <a:srgbClr val="C00000"/>
              </a:solidFill>
            </a:endParaRPr>
          </a:p>
        </p:txBody>
      </p:sp>
      <p:sp>
        <p:nvSpPr>
          <p:cNvPr id="3" name="عنصر نائب للمحتوى 2"/>
          <p:cNvSpPr>
            <a:spLocks noGrp="1"/>
          </p:cNvSpPr>
          <p:nvPr>
            <p:ph idx="1"/>
          </p:nvPr>
        </p:nvSpPr>
        <p:spPr>
          <a:xfrm>
            <a:off x="394208" y="1340768"/>
            <a:ext cx="8678386" cy="5517232"/>
          </a:xfrm>
        </p:spPr>
        <p:txBody>
          <a:bodyPr>
            <a:normAutofit/>
          </a:bodyPr>
          <a:lstStyle/>
          <a:p>
            <a:pPr algn="l" rtl="0">
              <a:lnSpc>
                <a:spcPct val="110000"/>
              </a:lnSpc>
            </a:pPr>
            <a:r>
              <a:rPr lang="en-US" sz="2800" dirty="0">
                <a:latin typeface="Arial" charset="0"/>
                <a:ea typeface="Arial" charset="0"/>
                <a:cs typeface="Arial" charset="0"/>
              </a:rPr>
              <a:t>This first priming reaction is important to maintain the influx of glucose through glucose transporters (GLUTs) and at the same time to trap the transported glucose molecules inside the cell </a:t>
            </a:r>
          </a:p>
          <a:p>
            <a:pPr algn="l" rtl="0">
              <a:lnSpc>
                <a:spcPct val="110000"/>
              </a:lnSpc>
            </a:pPr>
            <a:endParaRPr lang="en-US" sz="800" dirty="0">
              <a:latin typeface="Arial" charset="0"/>
              <a:ea typeface="Arial" charset="0"/>
              <a:cs typeface="Arial" charset="0"/>
            </a:endParaRPr>
          </a:p>
          <a:p>
            <a:pPr algn="l" rtl="0">
              <a:lnSpc>
                <a:spcPct val="110000"/>
              </a:lnSpc>
            </a:pPr>
            <a:endParaRPr lang="en-US" sz="800" dirty="0">
              <a:latin typeface="Arial" charset="0"/>
              <a:ea typeface="Arial" charset="0"/>
              <a:cs typeface="Arial" charset="0"/>
            </a:endParaRPr>
          </a:p>
          <a:p>
            <a:pPr algn="l" rtl="0">
              <a:lnSpc>
                <a:spcPct val="110000"/>
              </a:lnSpc>
            </a:pPr>
            <a:r>
              <a:rPr lang="en-US" sz="2800" dirty="0">
                <a:latin typeface="Arial" charset="0"/>
                <a:ea typeface="Arial" charset="0"/>
                <a:cs typeface="Arial" charset="0"/>
              </a:rPr>
              <a:t>Hexokinase is nonspecific and can phosphorylate a variety of hexoses (e.g. glucose, fructose…..etc.)</a:t>
            </a:r>
          </a:p>
          <a:p>
            <a:pPr algn="l" rtl="0">
              <a:lnSpc>
                <a:spcPct val="110000"/>
              </a:lnSpc>
            </a:pPr>
            <a:endParaRPr lang="en-US" sz="800" dirty="0">
              <a:latin typeface="Arial" charset="0"/>
              <a:ea typeface="Arial" charset="0"/>
              <a:cs typeface="Arial" charset="0"/>
            </a:endParaRPr>
          </a:p>
          <a:p>
            <a:pPr algn="l" rtl="0">
              <a:lnSpc>
                <a:spcPct val="110000"/>
              </a:lnSpc>
            </a:pPr>
            <a:r>
              <a:rPr lang="en-US" sz="2800" dirty="0">
                <a:latin typeface="Arial" charset="0"/>
                <a:ea typeface="Arial" charset="0"/>
                <a:cs typeface="Arial" charset="0"/>
              </a:rPr>
              <a:t>Hexokinase is inhibited by G6P </a:t>
            </a:r>
            <a:r>
              <a:rPr lang="en-US" sz="2800" b="1" dirty="0">
                <a:solidFill>
                  <a:srgbClr val="C00000"/>
                </a:solidFill>
                <a:latin typeface="Arial" charset="0"/>
                <a:ea typeface="Arial" charset="0"/>
                <a:cs typeface="Arial" charset="0"/>
              </a:rPr>
              <a:t>only</a:t>
            </a:r>
            <a:r>
              <a:rPr lang="en-US" sz="2800" dirty="0">
                <a:latin typeface="Arial" charset="0"/>
                <a:ea typeface="Arial" charset="0"/>
                <a:cs typeface="Arial" charset="0"/>
              </a:rPr>
              <a:t> at high concentration (it is controlled by the level of its product)</a:t>
            </a:r>
          </a:p>
          <a:p>
            <a:pPr algn="l" rtl="0">
              <a:lnSpc>
                <a:spcPct val="110000"/>
              </a:lnSpc>
            </a:pPr>
            <a:endParaRPr lang="en-US" sz="2600" dirty="0">
              <a:latin typeface="Arial" charset="0"/>
              <a:ea typeface="Arial" charset="0"/>
              <a:cs typeface="Arial" charset="0"/>
            </a:endParaRPr>
          </a:p>
          <a:p>
            <a:pPr marL="0" indent="0" algn="l" rtl="0">
              <a:buNone/>
            </a:pPr>
            <a:endParaRPr lang="en-US" sz="700" dirty="0">
              <a:latin typeface="Arial" charset="0"/>
              <a:ea typeface="Arial" charset="0"/>
              <a:cs typeface="Arial" charset="0"/>
            </a:endParaRPr>
          </a:p>
          <a:p>
            <a:pPr marL="0" indent="0" algn="l" rtl="0">
              <a:buNone/>
            </a:pPr>
            <a:endParaRPr lang="en-US" sz="10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65496" y="-2738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0332871"/>
      </p:ext>
    </p:extLst>
  </p:cSld>
  <p:clrMapOvr>
    <a:masterClrMapping/>
  </p:clrMapOvr>
  <mc:AlternateContent xmlns:mc="http://schemas.openxmlformats.org/markup-compatibility/2006" xmlns:p14="http://schemas.microsoft.com/office/powerpoint/2010/main">
    <mc:Choice Requires="p14">
      <p:transition spd="slow" p14:dur="2000" advTm="268992"/>
    </mc:Choice>
    <mc:Fallback xmlns="">
      <p:transition spd="slow" advTm="26899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84" y="71422"/>
            <a:ext cx="9144000" cy="1143000"/>
          </a:xfrm>
        </p:spPr>
        <p:txBody>
          <a:bodyPr>
            <a:normAutofit/>
          </a:bodyPr>
          <a:lstStyle/>
          <a:p>
            <a:pPr rtl="0"/>
            <a:r>
              <a:rPr lang="en-GB" sz="4000" b="1" dirty="0">
                <a:solidFill>
                  <a:srgbClr val="00B0F0"/>
                </a:solidFill>
              </a:rPr>
              <a:t>A. Preparatory Phase</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4" name="Group 53"/>
          <p:cNvGrpSpPr/>
          <p:nvPr/>
        </p:nvGrpSpPr>
        <p:grpSpPr>
          <a:xfrm>
            <a:off x="922195" y="1196752"/>
            <a:ext cx="6962173" cy="5353372"/>
            <a:chOff x="441927" y="-531440"/>
            <a:chExt cx="7888802" cy="6379120"/>
          </a:xfrm>
        </p:grpSpPr>
        <p:grpSp>
          <p:nvGrpSpPr>
            <p:cNvPr id="60" name="Group 59"/>
            <p:cNvGrpSpPr/>
            <p:nvPr/>
          </p:nvGrpSpPr>
          <p:grpSpPr>
            <a:xfrm>
              <a:off x="441927" y="-531440"/>
              <a:ext cx="7888802" cy="5382938"/>
              <a:chOff x="827584" y="1412776"/>
              <a:chExt cx="7888802" cy="5382938"/>
            </a:xfrm>
          </p:grpSpPr>
          <p:grpSp>
            <p:nvGrpSpPr>
              <p:cNvPr id="65" name="Group 64"/>
              <p:cNvGrpSpPr/>
              <p:nvPr/>
            </p:nvGrpSpPr>
            <p:grpSpPr>
              <a:xfrm>
                <a:off x="827584" y="1412776"/>
                <a:ext cx="7888802" cy="5382938"/>
                <a:chOff x="827584" y="1412776"/>
                <a:chExt cx="7888802" cy="5382938"/>
              </a:xfrm>
            </p:grpSpPr>
            <p:pic>
              <p:nvPicPr>
                <p:cNvPr id="67" name="Picture 66"/>
                <p:cNvPicPr>
                  <a:picLocks noChangeAspect="1"/>
                </p:cNvPicPr>
                <p:nvPr/>
              </p:nvPicPr>
              <p:blipFill rotWithShape="1">
                <a:blip r:embed="rId4">
                  <a:extLst>
                    <a:ext uri="{28A0092B-C50C-407E-A947-70E740481C1C}">
                      <a14:useLocalDpi xmlns:a14="http://schemas.microsoft.com/office/drawing/2010/main" val="0"/>
                    </a:ext>
                  </a:extLst>
                </a:blip>
                <a:srcRect b="50245"/>
                <a:stretch/>
              </p:blipFill>
              <p:spPr>
                <a:xfrm>
                  <a:off x="827584" y="1412776"/>
                  <a:ext cx="7888802" cy="5382938"/>
                </a:xfrm>
                <a:prstGeom prst="rect">
                  <a:avLst/>
                </a:prstGeom>
              </p:spPr>
            </p:pic>
            <p:sp>
              <p:nvSpPr>
                <p:cNvPr id="68" name="Rectangle 67"/>
                <p:cNvSpPr/>
                <p:nvPr/>
              </p:nvSpPr>
              <p:spPr>
                <a:xfrm>
                  <a:off x="7069420" y="3262124"/>
                  <a:ext cx="113728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6887962" y="3246172"/>
                <a:ext cx="1257281" cy="311737"/>
              </a:xfrm>
              <a:prstGeom prst="rect">
                <a:avLst/>
              </a:prstGeom>
              <a:noFill/>
            </p:spPr>
            <p:txBody>
              <a:bodyPr wrap="none" rtlCol="0">
                <a:spAutoFit/>
              </a:bodyPr>
              <a:lstStyle/>
              <a:p>
                <a:r>
                  <a:rPr lang="en-US" sz="1050" dirty="0">
                    <a:solidFill>
                      <a:srgbClr val="00B0F0"/>
                    </a:solidFill>
                  </a:rPr>
                  <a:t>Phosphoglucose</a:t>
                </a:r>
                <a:endParaRPr lang="en-US" sz="1600" dirty="0">
                  <a:solidFill>
                    <a:srgbClr val="00B0F0"/>
                  </a:solidFill>
                </a:endParaRPr>
              </a:p>
            </p:txBody>
          </p:sp>
        </p:grpSp>
        <p:grpSp>
          <p:nvGrpSpPr>
            <p:cNvPr id="61" name="Group 60"/>
            <p:cNvGrpSpPr/>
            <p:nvPr/>
          </p:nvGrpSpPr>
          <p:grpSpPr>
            <a:xfrm>
              <a:off x="865684" y="4843884"/>
              <a:ext cx="4824536" cy="1003796"/>
              <a:chOff x="1763687" y="1085306"/>
              <a:chExt cx="2415388" cy="585538"/>
            </a:xfrm>
          </p:grpSpPr>
          <p:pic>
            <p:nvPicPr>
              <p:cNvPr id="63" name="Picture 62"/>
              <p:cNvPicPr>
                <a:picLocks noChangeAspect="1"/>
              </p:cNvPicPr>
              <p:nvPr/>
            </p:nvPicPr>
            <p:blipFill rotWithShape="1">
              <a:blip r:embed="rId4">
                <a:extLst>
                  <a:ext uri="{28A0092B-C50C-407E-A947-70E740481C1C}">
                    <a14:useLocalDpi xmlns:a14="http://schemas.microsoft.com/office/drawing/2010/main" val="0"/>
                  </a:ext>
                </a:extLst>
              </a:blip>
              <a:srcRect l="5451" t="49654" r="56392" b="42996"/>
              <a:stretch/>
            </p:blipFill>
            <p:spPr>
              <a:xfrm>
                <a:off x="1763687" y="1085306"/>
                <a:ext cx="1512169" cy="399478"/>
              </a:xfrm>
              <a:prstGeom prst="rect">
                <a:avLst/>
              </a:prstGeom>
            </p:spPr>
          </p:pic>
          <p:pic>
            <p:nvPicPr>
              <p:cNvPr id="64" name="Picture 63"/>
              <p:cNvPicPr>
                <a:picLocks noChangeAspect="1"/>
              </p:cNvPicPr>
              <p:nvPr/>
            </p:nvPicPr>
            <p:blipFill rotWithShape="1">
              <a:blip r:embed="rId4">
                <a:extLst>
                  <a:ext uri="{28A0092B-C50C-407E-A947-70E740481C1C}">
                    <a14:useLocalDpi xmlns:a14="http://schemas.microsoft.com/office/drawing/2010/main" val="0"/>
                  </a:ext>
                </a:extLst>
              </a:blip>
              <a:srcRect l="41523" t="49654" r="33038" b="39572"/>
              <a:stretch/>
            </p:blipFill>
            <p:spPr>
              <a:xfrm>
                <a:off x="3170963" y="1085306"/>
                <a:ext cx="1008112" cy="585538"/>
              </a:xfrm>
              <a:prstGeom prst="rect">
                <a:avLst/>
              </a:prstGeom>
            </p:spPr>
          </p:pic>
        </p:grpSp>
        <p:pic>
          <p:nvPicPr>
            <p:cNvPr id="62" name="Picture 61"/>
            <p:cNvPicPr>
              <a:picLocks noChangeAspect="1"/>
            </p:cNvPicPr>
            <p:nvPr/>
          </p:nvPicPr>
          <p:blipFill rotWithShape="1">
            <a:blip r:embed="rId4">
              <a:extLst>
                <a:ext uri="{28A0092B-C50C-407E-A947-70E740481C1C}">
                  <a14:useLocalDpi xmlns:a14="http://schemas.microsoft.com/office/drawing/2010/main" val="0"/>
                </a:ext>
              </a:extLst>
            </a:blip>
            <a:srcRect l="42554" t="49484" b="49677"/>
            <a:stretch/>
          </p:blipFill>
          <p:spPr>
            <a:xfrm>
              <a:off x="5690220" y="4838185"/>
              <a:ext cx="2598530" cy="52184"/>
            </a:xfrm>
            <a:prstGeom prst="rect">
              <a:avLst/>
            </a:prstGeom>
          </p:spPr>
        </p:pic>
      </p:grpSp>
      <p:cxnSp>
        <p:nvCxnSpPr>
          <p:cNvPr id="55" name="Straight Arrow Connector 54"/>
          <p:cNvCxnSpPr/>
          <p:nvPr/>
        </p:nvCxnSpPr>
        <p:spPr>
          <a:xfrm>
            <a:off x="7236296" y="2564904"/>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793014" y="2420888"/>
            <a:ext cx="1243482" cy="276999"/>
          </a:xfrm>
          <a:prstGeom prst="rect">
            <a:avLst/>
          </a:prstGeom>
          <a:noFill/>
        </p:spPr>
        <p:txBody>
          <a:bodyPr wrap="none" rtlCol="0">
            <a:spAutoFit/>
          </a:bodyPr>
          <a:lstStyle/>
          <a:p>
            <a:r>
              <a:rPr lang="en-US" sz="1200" b="1" dirty="0">
                <a:solidFill>
                  <a:srgbClr val="C00000"/>
                </a:solidFill>
              </a:rPr>
              <a:t>phosphorylation</a:t>
            </a:r>
            <a:endParaRPr lang="en-US" b="1" dirty="0">
              <a:solidFill>
                <a:srgbClr val="C00000"/>
              </a:solidFill>
            </a:endParaRPr>
          </a:p>
        </p:txBody>
      </p:sp>
      <p:grpSp>
        <p:nvGrpSpPr>
          <p:cNvPr id="4" name="Group 3"/>
          <p:cNvGrpSpPr/>
          <p:nvPr/>
        </p:nvGrpSpPr>
        <p:grpSpPr>
          <a:xfrm>
            <a:off x="7312496" y="2759720"/>
            <a:ext cx="1553294" cy="276999"/>
            <a:chOff x="7312496" y="2759720"/>
            <a:chExt cx="1553294" cy="276999"/>
          </a:xfrm>
        </p:grpSpPr>
        <p:cxnSp>
          <p:nvCxnSpPr>
            <p:cNvPr id="56" name="Straight Arrow Connector 55"/>
            <p:cNvCxnSpPr/>
            <p:nvPr/>
          </p:nvCxnSpPr>
          <p:spPr>
            <a:xfrm>
              <a:off x="7312496" y="2924944"/>
              <a:ext cx="4320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812360" y="2759720"/>
              <a:ext cx="1053430" cy="276999"/>
            </a:xfrm>
            <a:prstGeom prst="rect">
              <a:avLst/>
            </a:prstGeom>
            <a:noFill/>
          </p:spPr>
          <p:txBody>
            <a:bodyPr wrap="none" rtlCol="0">
              <a:spAutoFit/>
            </a:bodyPr>
            <a:lstStyle/>
            <a:p>
              <a:r>
                <a:rPr lang="en-US" sz="1200" b="1" dirty="0">
                  <a:solidFill>
                    <a:srgbClr val="0000FF"/>
                  </a:solidFill>
                </a:rPr>
                <a:t>isomerization</a:t>
              </a:r>
              <a:endParaRPr lang="en-US" b="1" dirty="0">
                <a:solidFill>
                  <a:srgbClr val="0000FF"/>
                </a:solidFill>
              </a:endParaRPr>
            </a:p>
          </p:txBody>
        </p:sp>
      </p:grpSp>
    </p:spTree>
    <p:custDataLst>
      <p:tags r:id="rId1"/>
    </p:custDataLst>
    <p:extLst>
      <p:ext uri="{BB962C8B-B14F-4D97-AF65-F5344CB8AC3E}">
        <p14:creationId xmlns:p14="http://schemas.microsoft.com/office/powerpoint/2010/main" val="990687681"/>
      </p:ext>
    </p:extLst>
  </p:cSld>
  <p:clrMapOvr>
    <a:masterClrMapping/>
  </p:clrMapOvr>
  <mc:AlternateContent xmlns:mc="http://schemas.openxmlformats.org/markup-compatibility/2006" xmlns:p14="http://schemas.microsoft.com/office/powerpoint/2010/main">
    <mc:Choice Requires="p14">
      <p:transition spd="slow" p14:dur="2000" advTm="23217"/>
    </mc:Choice>
    <mc:Fallback xmlns="">
      <p:transition spd="slow" advTm="232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b="1" dirty="0">
                <a:solidFill>
                  <a:srgbClr val="00B0F0"/>
                </a:solidFill>
              </a:rPr>
              <a:t>A. Preparatory Phase</a:t>
            </a:r>
            <a:endParaRPr lang="ar-JO" sz="4000" b="1" dirty="0">
              <a:solidFill>
                <a:srgbClr val="C00000"/>
              </a:solidFill>
            </a:endParaRPr>
          </a:p>
        </p:txBody>
      </p:sp>
      <p:sp>
        <p:nvSpPr>
          <p:cNvPr id="3" name="عنصر نائب للمحتوى 2"/>
          <p:cNvSpPr>
            <a:spLocks noGrp="1"/>
          </p:cNvSpPr>
          <p:nvPr>
            <p:ph idx="1"/>
          </p:nvPr>
        </p:nvSpPr>
        <p:spPr>
          <a:xfrm>
            <a:off x="394208" y="980728"/>
            <a:ext cx="8678386" cy="6048672"/>
          </a:xfrm>
        </p:spPr>
        <p:txBody>
          <a:bodyPr>
            <a:normAutofit/>
          </a:bodyPr>
          <a:lstStyle/>
          <a:p>
            <a:pPr algn="l" rtl="0"/>
            <a:r>
              <a:rPr lang="en-US" sz="2800" b="1" dirty="0">
                <a:solidFill>
                  <a:srgbClr val="C00000"/>
                </a:solidFill>
                <a:latin typeface="Arial" charset="0"/>
                <a:ea typeface="Arial" charset="0"/>
                <a:cs typeface="Arial" charset="0"/>
              </a:rPr>
              <a:t>Step 2: </a:t>
            </a:r>
            <a:r>
              <a:rPr lang="en-US" sz="2600" dirty="0">
                <a:latin typeface="Arial" charset="0"/>
                <a:ea typeface="Arial" charset="0"/>
                <a:cs typeface="Arial" charset="0"/>
              </a:rPr>
              <a:t>Phosphoglucose isomerase (PGI) interconverts G6P and F6P (reversible reaction). Indeed, </a:t>
            </a:r>
            <a:r>
              <a:rPr lang="en-US" sz="2600" b="1" dirty="0">
                <a:solidFill>
                  <a:srgbClr val="7030A0"/>
                </a:solidFill>
                <a:latin typeface="Arial" charset="0"/>
                <a:ea typeface="Arial" charset="0"/>
                <a:cs typeface="Arial" charset="0"/>
              </a:rPr>
              <a:t>Mannose and Fructose </a:t>
            </a:r>
            <a:r>
              <a:rPr lang="en-US" sz="2600" dirty="0">
                <a:latin typeface="Arial" charset="0"/>
                <a:ea typeface="Arial" charset="0"/>
                <a:cs typeface="Arial" charset="0"/>
              </a:rPr>
              <a:t>can enter the glycolytic pathway at this point</a:t>
            </a:r>
          </a:p>
          <a:p>
            <a:pPr marL="0" indent="0" algn="l" rtl="0">
              <a:buNone/>
            </a:pPr>
            <a:endParaRPr lang="en-US" sz="700" dirty="0">
              <a:latin typeface="Arial" charset="0"/>
              <a:ea typeface="Arial" charset="0"/>
              <a:cs typeface="Arial" charset="0"/>
            </a:endParaRPr>
          </a:p>
          <a:p>
            <a:pPr marL="0" indent="0" algn="l" rtl="0">
              <a:buNone/>
            </a:pPr>
            <a:endParaRPr lang="en-US" sz="700" dirty="0">
              <a:latin typeface="Arial" charset="0"/>
              <a:ea typeface="Arial" charset="0"/>
              <a:cs typeface="Arial" charset="0"/>
            </a:endParaRPr>
          </a:p>
          <a:p>
            <a:pPr marL="0" indent="0" algn="l" rtl="0">
              <a:buNone/>
            </a:pPr>
            <a:endParaRPr lang="en-US" sz="10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65496" y="-2738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1000100" y="2708920"/>
            <a:ext cx="7500990" cy="4062065"/>
            <a:chOff x="1000100" y="2708920"/>
            <a:chExt cx="7500990" cy="4062065"/>
          </a:xfrm>
        </p:grpSpPr>
        <p:sp>
          <p:nvSpPr>
            <p:cNvPr id="7" name="مربع نص 28"/>
            <p:cNvSpPr txBox="1"/>
            <p:nvPr/>
          </p:nvSpPr>
          <p:spPr>
            <a:xfrm>
              <a:off x="1540792" y="6279703"/>
              <a:ext cx="1430584" cy="461665"/>
            </a:xfrm>
            <a:prstGeom prst="rect">
              <a:avLst/>
            </a:prstGeom>
            <a:noFill/>
          </p:spPr>
          <p:txBody>
            <a:bodyPr wrap="none" rtlCol="0">
              <a:spAutoFit/>
            </a:bodyPr>
            <a:lstStyle/>
            <a:p>
              <a:pPr algn="ctr"/>
              <a:r>
                <a:rPr lang="en-US" sz="2400" b="1" dirty="0">
                  <a:solidFill>
                    <a:srgbClr val="002060"/>
                  </a:solidFill>
                </a:rPr>
                <a:t>D-glucose</a:t>
              </a:r>
            </a:p>
          </p:txBody>
        </p:sp>
        <p:sp>
          <p:nvSpPr>
            <p:cNvPr id="8" name="مربع نص 29"/>
            <p:cNvSpPr txBox="1"/>
            <p:nvPr/>
          </p:nvSpPr>
          <p:spPr>
            <a:xfrm>
              <a:off x="6755870" y="6309320"/>
              <a:ext cx="1519840" cy="461665"/>
            </a:xfrm>
            <a:prstGeom prst="rect">
              <a:avLst/>
            </a:prstGeom>
            <a:noFill/>
          </p:spPr>
          <p:txBody>
            <a:bodyPr wrap="none" rtlCol="0">
              <a:spAutoFit/>
            </a:bodyPr>
            <a:lstStyle/>
            <a:p>
              <a:pPr algn="ctr"/>
              <a:r>
                <a:rPr lang="en-US" sz="2400" b="1" dirty="0">
                  <a:solidFill>
                    <a:srgbClr val="002060"/>
                  </a:solidFill>
                </a:rPr>
                <a:t>D-fructose</a:t>
              </a:r>
            </a:p>
          </p:txBody>
        </p:sp>
        <p:cxnSp>
          <p:nvCxnSpPr>
            <p:cNvPr id="11" name="رابط كسهم مستقيم 45"/>
            <p:cNvCxnSpPr/>
            <p:nvPr/>
          </p:nvCxnSpPr>
          <p:spPr>
            <a:xfrm>
              <a:off x="3500430" y="4149080"/>
              <a:ext cx="2571768" cy="1588"/>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مربع نص 47"/>
            <p:cNvSpPr txBox="1"/>
            <p:nvPr/>
          </p:nvSpPr>
          <p:spPr>
            <a:xfrm>
              <a:off x="3620302" y="3543399"/>
              <a:ext cx="2158924" cy="461665"/>
            </a:xfrm>
            <a:prstGeom prst="rect">
              <a:avLst/>
            </a:prstGeom>
            <a:noFill/>
          </p:spPr>
          <p:txBody>
            <a:bodyPr wrap="none" rtlCol="0">
              <a:spAutoFit/>
            </a:bodyPr>
            <a:lstStyle/>
            <a:p>
              <a:r>
                <a:rPr lang="en-US" sz="2400" b="1" dirty="0"/>
                <a:t>Hexose C</a:t>
              </a:r>
              <a:r>
                <a:rPr lang="en-US" sz="2400" b="1" baseline="-25000" dirty="0"/>
                <a:t>6</a:t>
              </a:r>
              <a:r>
                <a:rPr lang="en-US" sz="2400" b="1" dirty="0"/>
                <a:t>H</a:t>
              </a:r>
              <a:r>
                <a:rPr lang="en-US" sz="2400" b="1" baseline="-25000" dirty="0"/>
                <a:t>12</a:t>
              </a:r>
              <a:r>
                <a:rPr lang="en-US" sz="2400" b="1" dirty="0"/>
                <a:t>O</a:t>
              </a:r>
              <a:r>
                <a:rPr lang="en-US" sz="2400" b="1" baseline="-25000" dirty="0"/>
                <a:t>6</a:t>
              </a:r>
              <a:endParaRPr lang="en-GB" sz="2400" b="1" baseline="-25000" dirty="0"/>
            </a:p>
          </p:txBody>
        </p:sp>
        <p:grpSp>
          <p:nvGrpSpPr>
            <p:cNvPr id="13" name="مجموعة 115"/>
            <p:cNvGrpSpPr/>
            <p:nvPr/>
          </p:nvGrpSpPr>
          <p:grpSpPr>
            <a:xfrm>
              <a:off x="6270497" y="2866455"/>
              <a:ext cx="2230593" cy="3370857"/>
              <a:chOff x="6341935" y="2285992"/>
              <a:chExt cx="2230593" cy="3370857"/>
            </a:xfrm>
          </p:grpSpPr>
          <p:grpSp>
            <p:nvGrpSpPr>
              <p:cNvPr id="14" name="مجموعة 114"/>
              <p:cNvGrpSpPr/>
              <p:nvPr/>
            </p:nvGrpSpPr>
            <p:grpSpPr>
              <a:xfrm>
                <a:off x="6341935" y="2285992"/>
                <a:ext cx="2230593" cy="3370857"/>
                <a:chOff x="6341935" y="2285992"/>
                <a:chExt cx="2230593" cy="3370857"/>
              </a:xfrm>
            </p:grpSpPr>
            <p:grpSp>
              <p:nvGrpSpPr>
                <p:cNvPr id="19" name="مجموعة 72"/>
                <p:cNvGrpSpPr/>
                <p:nvPr/>
              </p:nvGrpSpPr>
              <p:grpSpPr>
                <a:xfrm>
                  <a:off x="7127834" y="2285992"/>
                  <a:ext cx="373124" cy="3012538"/>
                  <a:chOff x="6715140" y="2357430"/>
                  <a:chExt cx="373124" cy="3012538"/>
                </a:xfrm>
              </p:grpSpPr>
              <p:grpSp>
                <p:nvGrpSpPr>
                  <p:cNvPr id="35" name="مجموعة 23"/>
                  <p:cNvGrpSpPr/>
                  <p:nvPr/>
                </p:nvGrpSpPr>
                <p:grpSpPr>
                  <a:xfrm>
                    <a:off x="6715140" y="2357430"/>
                    <a:ext cx="373124" cy="3012538"/>
                    <a:chOff x="5786446" y="2357430"/>
                    <a:chExt cx="373124" cy="3012538"/>
                  </a:xfrm>
                </p:grpSpPr>
                <p:sp>
                  <p:nvSpPr>
                    <p:cNvPr id="37" name="مربع نص 17"/>
                    <p:cNvSpPr txBox="1"/>
                    <p:nvPr/>
                  </p:nvSpPr>
                  <p:spPr>
                    <a:xfrm>
                      <a:off x="5786446" y="2357430"/>
                      <a:ext cx="301686" cy="369332"/>
                    </a:xfrm>
                    <a:prstGeom prst="rect">
                      <a:avLst/>
                    </a:prstGeom>
                    <a:noFill/>
                  </p:spPr>
                  <p:txBody>
                    <a:bodyPr wrap="none" rtlCol="0">
                      <a:spAutoFit/>
                    </a:bodyPr>
                    <a:lstStyle/>
                    <a:p>
                      <a:pPr algn="l" rtl="0"/>
                      <a:r>
                        <a:rPr lang="en-US" b="1" dirty="0">
                          <a:solidFill>
                            <a:srgbClr val="C00000"/>
                          </a:solidFill>
                        </a:rPr>
                        <a:t>1</a:t>
                      </a:r>
                      <a:endParaRPr lang="en-GB" b="1" dirty="0">
                        <a:solidFill>
                          <a:srgbClr val="C00000"/>
                        </a:solidFill>
                      </a:endParaRPr>
                    </a:p>
                  </p:txBody>
                </p:sp>
                <p:sp>
                  <p:nvSpPr>
                    <p:cNvPr id="38" name="مربع نص 18"/>
                    <p:cNvSpPr txBox="1"/>
                    <p:nvPr/>
                  </p:nvSpPr>
                  <p:spPr>
                    <a:xfrm>
                      <a:off x="5841950" y="2916792"/>
                      <a:ext cx="301686" cy="369332"/>
                    </a:xfrm>
                    <a:prstGeom prst="rect">
                      <a:avLst/>
                    </a:prstGeom>
                    <a:noFill/>
                  </p:spPr>
                  <p:txBody>
                    <a:bodyPr wrap="none" rtlCol="0">
                      <a:spAutoFit/>
                    </a:bodyPr>
                    <a:lstStyle/>
                    <a:p>
                      <a:pPr algn="l" rtl="0"/>
                      <a:r>
                        <a:rPr lang="en-US" b="1" dirty="0">
                          <a:solidFill>
                            <a:srgbClr val="C00000"/>
                          </a:solidFill>
                        </a:rPr>
                        <a:t>2</a:t>
                      </a:r>
                      <a:endParaRPr lang="en-GB" b="1" dirty="0">
                        <a:solidFill>
                          <a:srgbClr val="C00000"/>
                        </a:solidFill>
                      </a:endParaRPr>
                    </a:p>
                  </p:txBody>
                </p:sp>
                <p:sp>
                  <p:nvSpPr>
                    <p:cNvPr id="39" name="مربع نص 19"/>
                    <p:cNvSpPr txBox="1"/>
                    <p:nvPr/>
                  </p:nvSpPr>
                  <p:spPr>
                    <a:xfrm>
                      <a:off x="5841950" y="3429000"/>
                      <a:ext cx="301686" cy="369332"/>
                    </a:xfrm>
                    <a:prstGeom prst="rect">
                      <a:avLst/>
                    </a:prstGeom>
                    <a:noFill/>
                  </p:spPr>
                  <p:txBody>
                    <a:bodyPr wrap="none" rtlCol="0">
                      <a:spAutoFit/>
                    </a:bodyPr>
                    <a:lstStyle/>
                    <a:p>
                      <a:pPr algn="l" rtl="0"/>
                      <a:r>
                        <a:rPr lang="en-US" b="1" dirty="0">
                          <a:solidFill>
                            <a:srgbClr val="C00000"/>
                          </a:solidFill>
                        </a:rPr>
                        <a:t>3</a:t>
                      </a:r>
                      <a:endParaRPr lang="en-GB" b="1" dirty="0">
                        <a:solidFill>
                          <a:srgbClr val="C00000"/>
                        </a:solidFill>
                      </a:endParaRPr>
                    </a:p>
                  </p:txBody>
                </p:sp>
                <p:sp>
                  <p:nvSpPr>
                    <p:cNvPr id="40" name="مربع نص 20"/>
                    <p:cNvSpPr txBox="1"/>
                    <p:nvPr/>
                  </p:nvSpPr>
                  <p:spPr>
                    <a:xfrm>
                      <a:off x="5841950" y="4000504"/>
                      <a:ext cx="301686" cy="369332"/>
                    </a:xfrm>
                    <a:prstGeom prst="rect">
                      <a:avLst/>
                    </a:prstGeom>
                    <a:noFill/>
                  </p:spPr>
                  <p:txBody>
                    <a:bodyPr wrap="none" rtlCol="0">
                      <a:spAutoFit/>
                    </a:bodyPr>
                    <a:lstStyle/>
                    <a:p>
                      <a:pPr algn="l" rtl="0"/>
                      <a:r>
                        <a:rPr lang="en-US" b="1" dirty="0">
                          <a:solidFill>
                            <a:srgbClr val="C00000"/>
                          </a:solidFill>
                        </a:rPr>
                        <a:t>4</a:t>
                      </a:r>
                      <a:endParaRPr lang="en-GB" b="1" dirty="0">
                        <a:solidFill>
                          <a:srgbClr val="C00000"/>
                        </a:solidFill>
                      </a:endParaRPr>
                    </a:p>
                  </p:txBody>
                </p:sp>
                <p:sp>
                  <p:nvSpPr>
                    <p:cNvPr id="41" name="مربع نص 22"/>
                    <p:cNvSpPr txBox="1"/>
                    <p:nvPr/>
                  </p:nvSpPr>
                  <p:spPr>
                    <a:xfrm>
                      <a:off x="5857884" y="5000636"/>
                      <a:ext cx="301686" cy="369332"/>
                    </a:xfrm>
                    <a:prstGeom prst="rect">
                      <a:avLst/>
                    </a:prstGeom>
                    <a:noFill/>
                  </p:spPr>
                  <p:txBody>
                    <a:bodyPr wrap="none" rtlCol="0">
                      <a:spAutoFit/>
                    </a:bodyPr>
                    <a:lstStyle/>
                    <a:p>
                      <a:pPr algn="l" rtl="0"/>
                      <a:r>
                        <a:rPr lang="en-US" b="1" dirty="0">
                          <a:solidFill>
                            <a:srgbClr val="C00000"/>
                          </a:solidFill>
                        </a:rPr>
                        <a:t>6</a:t>
                      </a:r>
                      <a:endParaRPr lang="en-GB" b="1" dirty="0">
                        <a:solidFill>
                          <a:srgbClr val="C00000"/>
                        </a:solidFill>
                      </a:endParaRPr>
                    </a:p>
                  </p:txBody>
                </p:sp>
              </p:grpSp>
              <p:sp>
                <p:nvSpPr>
                  <p:cNvPr id="36" name="مربع نص 30"/>
                  <p:cNvSpPr txBox="1"/>
                  <p:nvPr/>
                </p:nvSpPr>
                <p:spPr>
                  <a:xfrm>
                    <a:off x="6770644" y="4559866"/>
                    <a:ext cx="301686" cy="369332"/>
                  </a:xfrm>
                  <a:prstGeom prst="rect">
                    <a:avLst/>
                  </a:prstGeom>
                  <a:noFill/>
                </p:spPr>
                <p:txBody>
                  <a:bodyPr wrap="none" rtlCol="0">
                    <a:spAutoFit/>
                  </a:bodyPr>
                  <a:lstStyle/>
                  <a:p>
                    <a:pPr algn="l" rtl="0"/>
                    <a:r>
                      <a:rPr lang="en-US" b="1" dirty="0">
                        <a:solidFill>
                          <a:srgbClr val="C00000"/>
                        </a:solidFill>
                      </a:rPr>
                      <a:t>5</a:t>
                    </a:r>
                    <a:endParaRPr lang="en-GB" b="1" dirty="0">
                      <a:solidFill>
                        <a:srgbClr val="C00000"/>
                      </a:solidFill>
                    </a:endParaRPr>
                  </a:p>
                </p:txBody>
              </p:sp>
            </p:grpSp>
            <p:sp>
              <p:nvSpPr>
                <p:cNvPr id="20" name="مربع نص 59"/>
                <p:cNvSpPr txBox="1"/>
                <p:nvPr/>
              </p:nvSpPr>
              <p:spPr>
                <a:xfrm>
                  <a:off x="7844779" y="3942337"/>
                  <a:ext cx="713657" cy="584775"/>
                </a:xfrm>
                <a:prstGeom prst="rect">
                  <a:avLst/>
                </a:prstGeom>
                <a:noFill/>
              </p:spPr>
              <p:txBody>
                <a:bodyPr wrap="none" rtlCol="0">
                  <a:spAutoFit/>
                </a:bodyPr>
                <a:lstStyle/>
                <a:p>
                  <a:pPr algn="l" rtl="0"/>
                  <a:r>
                    <a:rPr lang="en-US" sz="3200" dirty="0"/>
                    <a:t>OH</a:t>
                  </a:r>
                  <a:endParaRPr lang="en-GB" sz="3200" dirty="0"/>
                </a:p>
              </p:txBody>
            </p:sp>
            <p:grpSp>
              <p:nvGrpSpPr>
                <p:cNvPr id="21" name="مجموعة 113"/>
                <p:cNvGrpSpPr/>
                <p:nvPr/>
              </p:nvGrpSpPr>
              <p:grpSpPr>
                <a:xfrm>
                  <a:off x="6341935" y="2314128"/>
                  <a:ext cx="2230593" cy="3342721"/>
                  <a:chOff x="6341935" y="2314128"/>
                  <a:chExt cx="2230593" cy="3342721"/>
                </a:xfrm>
              </p:grpSpPr>
              <p:grpSp>
                <p:nvGrpSpPr>
                  <p:cNvPr id="22" name="مجموعة 111"/>
                  <p:cNvGrpSpPr/>
                  <p:nvPr/>
                </p:nvGrpSpPr>
                <p:grpSpPr>
                  <a:xfrm>
                    <a:off x="6341935" y="2786852"/>
                    <a:ext cx="2228748" cy="2428098"/>
                    <a:chOff x="6341935" y="2786852"/>
                    <a:chExt cx="2228748" cy="2428098"/>
                  </a:xfrm>
                </p:grpSpPr>
                <p:cxnSp>
                  <p:nvCxnSpPr>
                    <p:cNvPr id="25" name="رابط مستقيم 46"/>
                    <p:cNvCxnSpPr/>
                    <p:nvPr/>
                  </p:nvCxnSpPr>
                  <p:spPr>
                    <a:xfrm>
                      <a:off x="7029028" y="4812870"/>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مجموعة 64"/>
                    <p:cNvGrpSpPr/>
                    <p:nvPr/>
                  </p:nvGrpSpPr>
                  <p:grpSpPr>
                    <a:xfrm>
                      <a:off x="6341935" y="3370833"/>
                      <a:ext cx="2228748" cy="1721935"/>
                      <a:chOff x="3884931" y="3429000"/>
                      <a:chExt cx="2228748" cy="1721935"/>
                    </a:xfrm>
                  </p:grpSpPr>
                  <p:sp>
                    <p:nvSpPr>
                      <p:cNvPr id="30" name="مربع نص 58"/>
                      <p:cNvSpPr txBox="1"/>
                      <p:nvPr/>
                    </p:nvSpPr>
                    <p:spPr>
                      <a:xfrm>
                        <a:off x="5400022" y="4558737"/>
                        <a:ext cx="713657" cy="584775"/>
                      </a:xfrm>
                      <a:prstGeom prst="rect">
                        <a:avLst/>
                      </a:prstGeom>
                      <a:noFill/>
                    </p:spPr>
                    <p:txBody>
                      <a:bodyPr wrap="none" rtlCol="0">
                        <a:spAutoFit/>
                      </a:bodyPr>
                      <a:lstStyle/>
                      <a:p>
                        <a:pPr algn="l" rtl="0"/>
                        <a:r>
                          <a:rPr lang="en-US" sz="3200" dirty="0"/>
                          <a:t>OH</a:t>
                        </a:r>
                        <a:endParaRPr lang="en-GB" sz="3200" dirty="0"/>
                      </a:p>
                    </p:txBody>
                  </p:sp>
                  <p:sp>
                    <p:nvSpPr>
                      <p:cNvPr id="31" name="مربع نص 60"/>
                      <p:cNvSpPr txBox="1"/>
                      <p:nvPr/>
                    </p:nvSpPr>
                    <p:spPr>
                      <a:xfrm>
                        <a:off x="5416738" y="3429000"/>
                        <a:ext cx="441146" cy="584775"/>
                      </a:xfrm>
                      <a:prstGeom prst="rect">
                        <a:avLst/>
                      </a:prstGeom>
                      <a:noFill/>
                    </p:spPr>
                    <p:txBody>
                      <a:bodyPr wrap="none" rtlCol="0">
                        <a:spAutoFit/>
                      </a:bodyPr>
                      <a:lstStyle/>
                      <a:p>
                        <a:pPr algn="l" rtl="0"/>
                        <a:r>
                          <a:rPr lang="en-US" sz="3200" dirty="0"/>
                          <a:t>H</a:t>
                        </a:r>
                        <a:endParaRPr lang="en-GB" sz="3200" dirty="0"/>
                      </a:p>
                    </p:txBody>
                  </p:sp>
                  <p:sp>
                    <p:nvSpPr>
                      <p:cNvPr id="32" name="مربع نص 61"/>
                      <p:cNvSpPr txBox="1"/>
                      <p:nvPr/>
                    </p:nvSpPr>
                    <p:spPr>
                      <a:xfrm>
                        <a:off x="3884931" y="3429000"/>
                        <a:ext cx="713657" cy="584775"/>
                      </a:xfrm>
                      <a:prstGeom prst="rect">
                        <a:avLst/>
                      </a:prstGeom>
                      <a:noFill/>
                    </p:spPr>
                    <p:txBody>
                      <a:bodyPr wrap="none" rtlCol="0">
                        <a:spAutoFit/>
                      </a:bodyPr>
                      <a:lstStyle/>
                      <a:p>
                        <a:pPr algn="l" rtl="0"/>
                        <a:r>
                          <a:rPr lang="en-US" sz="3200" dirty="0"/>
                          <a:t>OH</a:t>
                        </a:r>
                        <a:endParaRPr lang="en-GB" sz="3200" dirty="0"/>
                      </a:p>
                    </p:txBody>
                  </p:sp>
                  <p:sp>
                    <p:nvSpPr>
                      <p:cNvPr id="33" name="مربع نص 62"/>
                      <p:cNvSpPr txBox="1"/>
                      <p:nvPr/>
                    </p:nvSpPr>
                    <p:spPr>
                      <a:xfrm>
                        <a:off x="4216360" y="3987233"/>
                        <a:ext cx="441146" cy="584775"/>
                      </a:xfrm>
                      <a:prstGeom prst="rect">
                        <a:avLst/>
                      </a:prstGeom>
                      <a:noFill/>
                    </p:spPr>
                    <p:txBody>
                      <a:bodyPr wrap="none" rtlCol="0">
                        <a:spAutoFit/>
                      </a:bodyPr>
                      <a:lstStyle/>
                      <a:p>
                        <a:pPr algn="l" rtl="0"/>
                        <a:r>
                          <a:rPr lang="en-US" sz="3200" dirty="0"/>
                          <a:t>H</a:t>
                        </a:r>
                        <a:endParaRPr lang="en-GB" sz="3200" dirty="0"/>
                      </a:p>
                    </p:txBody>
                  </p:sp>
                  <p:sp>
                    <p:nvSpPr>
                      <p:cNvPr id="34" name="مربع نص 63"/>
                      <p:cNvSpPr txBox="1"/>
                      <p:nvPr/>
                    </p:nvSpPr>
                    <p:spPr>
                      <a:xfrm>
                        <a:off x="4217458" y="4566160"/>
                        <a:ext cx="441146" cy="584775"/>
                      </a:xfrm>
                      <a:prstGeom prst="rect">
                        <a:avLst/>
                      </a:prstGeom>
                      <a:noFill/>
                    </p:spPr>
                    <p:txBody>
                      <a:bodyPr wrap="none" rtlCol="0">
                        <a:spAutoFit/>
                      </a:bodyPr>
                      <a:lstStyle/>
                      <a:p>
                        <a:pPr algn="l" rtl="0"/>
                        <a:r>
                          <a:rPr lang="en-US" sz="3200" dirty="0"/>
                          <a:t>H</a:t>
                        </a:r>
                        <a:endParaRPr lang="en-GB" sz="3200" dirty="0"/>
                      </a:p>
                    </p:txBody>
                  </p:sp>
                </p:grpSp>
                <p:cxnSp>
                  <p:nvCxnSpPr>
                    <p:cNvPr id="27" name="رابط مستقيم 37"/>
                    <p:cNvCxnSpPr/>
                    <p:nvPr/>
                  </p:nvCxnSpPr>
                  <p:spPr>
                    <a:xfrm rot="5400000">
                      <a:off x="6244377" y="4000107"/>
                      <a:ext cx="242809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رابط مستقيم 42"/>
                    <p:cNvCxnSpPr/>
                    <p:nvPr/>
                  </p:nvCxnSpPr>
                  <p:spPr>
                    <a:xfrm>
                      <a:off x="7029004" y="3713164"/>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رابط مستقيم 44"/>
                    <p:cNvCxnSpPr/>
                    <p:nvPr/>
                  </p:nvCxnSpPr>
                  <p:spPr>
                    <a:xfrm>
                      <a:off x="7029004" y="4284668"/>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مربع نص 55"/>
                  <p:cNvSpPr txBox="1"/>
                  <p:nvPr/>
                </p:nvSpPr>
                <p:spPr>
                  <a:xfrm>
                    <a:off x="7243295" y="2314128"/>
                    <a:ext cx="1329210" cy="584775"/>
                  </a:xfrm>
                  <a:prstGeom prst="rect">
                    <a:avLst/>
                  </a:prstGeom>
                  <a:noFill/>
                </p:spPr>
                <p:txBody>
                  <a:bodyPr wrap="none" rtlCol="0">
                    <a:spAutoFit/>
                  </a:bodyPr>
                  <a:lstStyle/>
                  <a:p>
                    <a:pPr algn="l" rtl="0"/>
                    <a:r>
                      <a:rPr lang="en-US" sz="3200" dirty="0"/>
                      <a:t>CH</a:t>
                    </a:r>
                    <a:r>
                      <a:rPr lang="en-US" sz="3200" b="1" baseline="-25000" dirty="0"/>
                      <a:t>2</a:t>
                    </a:r>
                    <a:r>
                      <a:rPr lang="en-US" sz="3200" dirty="0"/>
                      <a:t>OH</a:t>
                    </a:r>
                    <a:endParaRPr lang="en-GB" sz="3200" dirty="0"/>
                  </a:p>
                </p:txBody>
              </p:sp>
              <p:sp>
                <p:nvSpPr>
                  <p:cNvPr id="24" name="مربع نص 56"/>
                  <p:cNvSpPr txBox="1"/>
                  <p:nvPr/>
                </p:nvSpPr>
                <p:spPr>
                  <a:xfrm>
                    <a:off x="7243318" y="5072074"/>
                    <a:ext cx="1329210" cy="584775"/>
                  </a:xfrm>
                  <a:prstGeom prst="rect">
                    <a:avLst/>
                  </a:prstGeom>
                  <a:noFill/>
                </p:spPr>
                <p:txBody>
                  <a:bodyPr wrap="none" rtlCol="0">
                    <a:spAutoFit/>
                  </a:bodyPr>
                  <a:lstStyle/>
                  <a:p>
                    <a:pPr algn="l" rtl="0"/>
                    <a:r>
                      <a:rPr lang="en-US" sz="3200" dirty="0"/>
                      <a:t>CH</a:t>
                    </a:r>
                    <a:r>
                      <a:rPr lang="en-US" sz="3200" b="1" baseline="-25000" dirty="0"/>
                      <a:t>2</a:t>
                    </a:r>
                    <a:r>
                      <a:rPr lang="en-US" sz="3200" dirty="0"/>
                      <a:t>OH</a:t>
                    </a:r>
                    <a:endParaRPr lang="en-GB" sz="3200" dirty="0"/>
                  </a:p>
                </p:txBody>
              </p:sp>
            </p:grpSp>
          </p:grpSp>
          <p:grpSp>
            <p:nvGrpSpPr>
              <p:cNvPr id="15" name="مجموعة 65"/>
              <p:cNvGrpSpPr/>
              <p:nvPr/>
            </p:nvGrpSpPr>
            <p:grpSpPr>
              <a:xfrm>
                <a:off x="7444034" y="3115112"/>
                <a:ext cx="430976" cy="99574"/>
                <a:chOff x="4998280" y="3115112"/>
                <a:chExt cx="430976" cy="99574"/>
              </a:xfrm>
            </p:grpSpPr>
            <p:cxnSp>
              <p:nvCxnSpPr>
                <p:cNvPr id="17" name="رابط مستقيم 48"/>
                <p:cNvCxnSpPr/>
                <p:nvPr/>
              </p:nvCxnSpPr>
              <p:spPr>
                <a:xfrm>
                  <a:off x="5000628" y="3213098"/>
                  <a:ext cx="42862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رابط مستقيم 50"/>
                <p:cNvCxnSpPr/>
                <p:nvPr/>
              </p:nvCxnSpPr>
              <p:spPr>
                <a:xfrm>
                  <a:off x="4998280" y="3115112"/>
                  <a:ext cx="42862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مربع نص 66"/>
              <p:cNvSpPr txBox="1"/>
              <p:nvPr/>
            </p:nvSpPr>
            <p:spPr>
              <a:xfrm>
                <a:off x="7829600" y="2857496"/>
                <a:ext cx="457176" cy="584775"/>
              </a:xfrm>
              <a:prstGeom prst="rect">
                <a:avLst/>
              </a:prstGeom>
              <a:noFill/>
            </p:spPr>
            <p:txBody>
              <a:bodyPr wrap="none" rtlCol="0">
                <a:spAutoFit/>
              </a:bodyPr>
              <a:lstStyle/>
              <a:p>
                <a:r>
                  <a:rPr lang="en-US" sz="3200" dirty="0"/>
                  <a:t>O</a:t>
                </a:r>
                <a:endParaRPr lang="en-GB" sz="3200" dirty="0"/>
              </a:p>
            </p:txBody>
          </p:sp>
        </p:grpSp>
        <p:grpSp>
          <p:nvGrpSpPr>
            <p:cNvPr id="42" name="مجموعة 133"/>
            <p:cNvGrpSpPr/>
            <p:nvPr/>
          </p:nvGrpSpPr>
          <p:grpSpPr>
            <a:xfrm>
              <a:off x="1000100" y="2708920"/>
              <a:ext cx="2227960" cy="3653283"/>
              <a:chOff x="1000100" y="2003566"/>
              <a:chExt cx="2227960" cy="3653283"/>
            </a:xfrm>
          </p:grpSpPr>
          <p:cxnSp>
            <p:nvCxnSpPr>
              <p:cNvPr id="43" name="رابط مستقيم 147"/>
              <p:cNvCxnSpPr/>
              <p:nvPr/>
            </p:nvCxnSpPr>
            <p:spPr>
              <a:xfrm rot="10800000">
                <a:off x="1857357" y="2357431"/>
                <a:ext cx="381823" cy="210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مجموعة 103"/>
              <p:cNvGrpSpPr/>
              <p:nvPr/>
            </p:nvGrpSpPr>
            <p:grpSpPr>
              <a:xfrm>
                <a:off x="1000100" y="2003566"/>
                <a:ext cx="2227960" cy="3653283"/>
                <a:chOff x="1000100" y="2003566"/>
                <a:chExt cx="2227960" cy="3653283"/>
              </a:xfrm>
            </p:grpSpPr>
            <p:grpSp>
              <p:nvGrpSpPr>
                <p:cNvPr id="45" name="مجموعة 91"/>
                <p:cNvGrpSpPr/>
                <p:nvPr/>
              </p:nvGrpSpPr>
              <p:grpSpPr>
                <a:xfrm>
                  <a:off x="1471912" y="2003566"/>
                  <a:ext cx="683794" cy="584775"/>
                  <a:chOff x="1471912" y="2003566"/>
                  <a:chExt cx="683794" cy="584775"/>
                </a:xfrm>
              </p:grpSpPr>
              <p:cxnSp>
                <p:nvCxnSpPr>
                  <p:cNvPr id="71" name="رابط مستقيم 89"/>
                  <p:cNvCxnSpPr/>
                  <p:nvPr/>
                </p:nvCxnSpPr>
                <p:spPr>
                  <a:xfrm rot="12576756">
                    <a:off x="1727078" y="2558292"/>
                    <a:ext cx="42862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مربع نص 87"/>
                  <p:cNvSpPr txBox="1"/>
                  <p:nvPr/>
                </p:nvSpPr>
                <p:spPr>
                  <a:xfrm rot="12576756">
                    <a:off x="1471912" y="2003566"/>
                    <a:ext cx="457176" cy="584775"/>
                  </a:xfrm>
                  <a:prstGeom prst="rect">
                    <a:avLst/>
                  </a:prstGeom>
                  <a:noFill/>
                </p:spPr>
                <p:txBody>
                  <a:bodyPr wrap="none" rtlCol="0">
                    <a:spAutoFit/>
                  </a:bodyPr>
                  <a:lstStyle/>
                  <a:p>
                    <a:pPr algn="l" rtl="0"/>
                    <a:r>
                      <a:rPr lang="en-US" sz="3200" dirty="0"/>
                      <a:t>O</a:t>
                    </a:r>
                    <a:endParaRPr lang="en-GB" sz="3200" dirty="0"/>
                  </a:p>
                </p:txBody>
              </p:sp>
            </p:grpSp>
            <p:sp>
              <p:nvSpPr>
                <p:cNvPr id="46" name="مربع نص 159"/>
                <p:cNvSpPr txBox="1"/>
                <p:nvPr/>
              </p:nvSpPr>
              <p:spPr>
                <a:xfrm>
                  <a:off x="2460196" y="2058407"/>
                  <a:ext cx="441146" cy="584775"/>
                </a:xfrm>
                <a:prstGeom prst="rect">
                  <a:avLst/>
                </a:prstGeom>
                <a:noFill/>
              </p:spPr>
              <p:txBody>
                <a:bodyPr wrap="none" rtlCol="0">
                  <a:spAutoFit/>
                </a:bodyPr>
                <a:lstStyle/>
                <a:p>
                  <a:pPr algn="l" rtl="0"/>
                  <a:r>
                    <a:rPr lang="en-US" sz="3200" dirty="0"/>
                    <a:t>H</a:t>
                  </a:r>
                  <a:endParaRPr lang="en-GB" sz="3200" dirty="0"/>
                </a:p>
              </p:txBody>
            </p:sp>
            <p:grpSp>
              <p:nvGrpSpPr>
                <p:cNvPr id="47" name="مجموعة 90"/>
                <p:cNvGrpSpPr/>
                <p:nvPr/>
              </p:nvGrpSpPr>
              <p:grpSpPr>
                <a:xfrm>
                  <a:off x="1000100" y="2357430"/>
                  <a:ext cx="2227960" cy="3299419"/>
                  <a:chOff x="1000100" y="2357430"/>
                  <a:chExt cx="2227960" cy="3299419"/>
                </a:xfrm>
              </p:grpSpPr>
              <p:grpSp>
                <p:nvGrpSpPr>
                  <p:cNvPr id="48" name="مجموعة 88"/>
                  <p:cNvGrpSpPr/>
                  <p:nvPr/>
                </p:nvGrpSpPr>
                <p:grpSpPr>
                  <a:xfrm>
                    <a:off x="1000100" y="2357430"/>
                    <a:ext cx="2227960" cy="3299419"/>
                    <a:chOff x="1059572" y="2357430"/>
                    <a:chExt cx="2227960" cy="3299419"/>
                  </a:xfrm>
                </p:grpSpPr>
                <p:cxnSp>
                  <p:nvCxnSpPr>
                    <p:cNvPr id="56" name="رابط مستقيم 77"/>
                    <p:cNvCxnSpPr/>
                    <p:nvPr/>
                  </p:nvCxnSpPr>
                  <p:spPr>
                    <a:xfrm>
                      <a:off x="1718083" y="4812870"/>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مربع نص 79"/>
                    <p:cNvSpPr txBox="1"/>
                    <p:nvPr/>
                  </p:nvSpPr>
                  <p:spPr>
                    <a:xfrm>
                      <a:off x="2560216" y="3929066"/>
                      <a:ext cx="713657" cy="584775"/>
                    </a:xfrm>
                    <a:prstGeom prst="rect">
                      <a:avLst/>
                    </a:prstGeom>
                    <a:noFill/>
                  </p:spPr>
                  <p:txBody>
                    <a:bodyPr wrap="none" rtlCol="0">
                      <a:spAutoFit/>
                    </a:bodyPr>
                    <a:lstStyle/>
                    <a:p>
                      <a:pPr algn="l" rtl="0"/>
                      <a:r>
                        <a:rPr lang="en-US" sz="3200" dirty="0"/>
                        <a:t>OH</a:t>
                      </a:r>
                      <a:endParaRPr lang="en-GB" sz="3200" dirty="0"/>
                    </a:p>
                  </p:txBody>
                </p:sp>
                <p:sp>
                  <p:nvSpPr>
                    <p:cNvPr id="58" name="مربع نص 96"/>
                    <p:cNvSpPr txBox="1"/>
                    <p:nvPr/>
                  </p:nvSpPr>
                  <p:spPr>
                    <a:xfrm>
                      <a:off x="2572459" y="4487299"/>
                      <a:ext cx="713657" cy="584775"/>
                    </a:xfrm>
                    <a:prstGeom prst="rect">
                      <a:avLst/>
                    </a:prstGeom>
                    <a:noFill/>
                  </p:spPr>
                  <p:txBody>
                    <a:bodyPr wrap="none" rtlCol="0">
                      <a:spAutoFit/>
                    </a:bodyPr>
                    <a:lstStyle/>
                    <a:p>
                      <a:pPr algn="l" rtl="0"/>
                      <a:r>
                        <a:rPr lang="en-US" sz="3200" dirty="0"/>
                        <a:t>OH</a:t>
                      </a:r>
                      <a:endParaRPr lang="en-GB" sz="3200" dirty="0"/>
                    </a:p>
                  </p:txBody>
                </p:sp>
                <p:sp>
                  <p:nvSpPr>
                    <p:cNvPr id="59" name="مربع نص 97"/>
                    <p:cNvSpPr txBox="1"/>
                    <p:nvPr/>
                  </p:nvSpPr>
                  <p:spPr>
                    <a:xfrm>
                      <a:off x="2577311" y="3357562"/>
                      <a:ext cx="441146" cy="584775"/>
                    </a:xfrm>
                    <a:prstGeom prst="rect">
                      <a:avLst/>
                    </a:prstGeom>
                    <a:noFill/>
                  </p:spPr>
                  <p:txBody>
                    <a:bodyPr wrap="none" rtlCol="0">
                      <a:spAutoFit/>
                    </a:bodyPr>
                    <a:lstStyle/>
                    <a:p>
                      <a:pPr algn="l" rtl="0"/>
                      <a:r>
                        <a:rPr lang="en-US" sz="3200" dirty="0"/>
                        <a:t>H</a:t>
                      </a:r>
                      <a:endParaRPr lang="en-GB" sz="3200" dirty="0"/>
                    </a:p>
                  </p:txBody>
                </p:sp>
                <p:sp>
                  <p:nvSpPr>
                    <p:cNvPr id="60" name="مربع نص 98"/>
                    <p:cNvSpPr txBox="1"/>
                    <p:nvPr/>
                  </p:nvSpPr>
                  <p:spPr>
                    <a:xfrm>
                      <a:off x="1059572" y="3429000"/>
                      <a:ext cx="713657" cy="584775"/>
                    </a:xfrm>
                    <a:prstGeom prst="rect">
                      <a:avLst/>
                    </a:prstGeom>
                    <a:noFill/>
                  </p:spPr>
                  <p:txBody>
                    <a:bodyPr wrap="none" rtlCol="0">
                      <a:spAutoFit/>
                    </a:bodyPr>
                    <a:lstStyle/>
                    <a:p>
                      <a:pPr algn="l" rtl="0"/>
                      <a:r>
                        <a:rPr lang="en-US" sz="3200" dirty="0"/>
                        <a:t>OH</a:t>
                      </a:r>
                      <a:endParaRPr lang="en-GB" sz="3200" dirty="0"/>
                    </a:p>
                  </p:txBody>
                </p:sp>
                <p:sp>
                  <p:nvSpPr>
                    <p:cNvPr id="61" name="مربع نص 99"/>
                    <p:cNvSpPr txBox="1"/>
                    <p:nvPr/>
                  </p:nvSpPr>
                  <p:spPr>
                    <a:xfrm>
                      <a:off x="1333252" y="3987233"/>
                      <a:ext cx="441146" cy="584775"/>
                    </a:xfrm>
                    <a:prstGeom prst="rect">
                      <a:avLst/>
                    </a:prstGeom>
                    <a:noFill/>
                  </p:spPr>
                  <p:txBody>
                    <a:bodyPr wrap="none" rtlCol="0">
                      <a:spAutoFit/>
                    </a:bodyPr>
                    <a:lstStyle/>
                    <a:p>
                      <a:pPr algn="l" rtl="0"/>
                      <a:r>
                        <a:rPr lang="en-US" sz="3200" dirty="0"/>
                        <a:t>H</a:t>
                      </a:r>
                      <a:endParaRPr lang="en-GB" sz="3200" dirty="0"/>
                    </a:p>
                  </p:txBody>
                </p:sp>
                <p:sp>
                  <p:nvSpPr>
                    <p:cNvPr id="62" name="مربع نص 100"/>
                    <p:cNvSpPr txBox="1"/>
                    <p:nvPr/>
                  </p:nvSpPr>
                  <p:spPr>
                    <a:xfrm>
                      <a:off x="1331256" y="4500570"/>
                      <a:ext cx="441146" cy="584775"/>
                    </a:xfrm>
                    <a:prstGeom prst="rect">
                      <a:avLst/>
                    </a:prstGeom>
                    <a:noFill/>
                  </p:spPr>
                  <p:txBody>
                    <a:bodyPr wrap="none" rtlCol="0">
                      <a:spAutoFit/>
                    </a:bodyPr>
                    <a:lstStyle/>
                    <a:p>
                      <a:pPr algn="l" rtl="0"/>
                      <a:r>
                        <a:rPr lang="en-US" sz="3200" dirty="0"/>
                        <a:t>H</a:t>
                      </a:r>
                      <a:endParaRPr lang="en-GB" sz="3200" dirty="0"/>
                    </a:p>
                  </p:txBody>
                </p:sp>
                <p:cxnSp>
                  <p:nvCxnSpPr>
                    <p:cNvPr id="63" name="رابط مستقيم 94"/>
                    <p:cNvCxnSpPr/>
                    <p:nvPr/>
                  </p:nvCxnSpPr>
                  <p:spPr>
                    <a:xfrm>
                      <a:off x="1718059" y="3713164"/>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رابط مستقيم 95"/>
                    <p:cNvCxnSpPr/>
                    <p:nvPr/>
                  </p:nvCxnSpPr>
                  <p:spPr>
                    <a:xfrm>
                      <a:off x="1718059" y="4284668"/>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مربع نص 92"/>
                    <p:cNvSpPr txBox="1"/>
                    <p:nvPr/>
                  </p:nvSpPr>
                  <p:spPr>
                    <a:xfrm>
                      <a:off x="1946887" y="5072074"/>
                      <a:ext cx="1329210" cy="584775"/>
                    </a:xfrm>
                    <a:prstGeom prst="rect">
                      <a:avLst/>
                    </a:prstGeom>
                    <a:noFill/>
                  </p:spPr>
                  <p:txBody>
                    <a:bodyPr wrap="none" rtlCol="0">
                      <a:spAutoFit/>
                    </a:bodyPr>
                    <a:lstStyle/>
                    <a:p>
                      <a:pPr algn="l" rtl="0"/>
                      <a:r>
                        <a:rPr lang="en-US" sz="3200" dirty="0"/>
                        <a:t>CH</a:t>
                      </a:r>
                      <a:r>
                        <a:rPr lang="en-US" sz="3200" b="1" baseline="-25000" dirty="0"/>
                        <a:t>2</a:t>
                      </a:r>
                      <a:r>
                        <a:rPr lang="en-US" sz="3200" dirty="0"/>
                        <a:t>OH</a:t>
                      </a:r>
                      <a:endParaRPr lang="en-GB" sz="3200" dirty="0"/>
                    </a:p>
                  </p:txBody>
                </p:sp>
                <p:cxnSp>
                  <p:nvCxnSpPr>
                    <p:cNvPr id="66" name="رابط مستقيم 108"/>
                    <p:cNvCxnSpPr/>
                    <p:nvPr/>
                  </p:nvCxnSpPr>
                  <p:spPr>
                    <a:xfrm>
                      <a:off x="1730856" y="3214686"/>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مربع نص 109"/>
                    <p:cNvSpPr txBox="1"/>
                    <p:nvPr/>
                  </p:nvSpPr>
                  <p:spPr>
                    <a:xfrm>
                      <a:off x="2573875" y="2928934"/>
                      <a:ext cx="713657" cy="584775"/>
                    </a:xfrm>
                    <a:prstGeom prst="rect">
                      <a:avLst/>
                    </a:prstGeom>
                    <a:noFill/>
                  </p:spPr>
                  <p:txBody>
                    <a:bodyPr wrap="none" rtlCol="0">
                      <a:spAutoFit/>
                    </a:bodyPr>
                    <a:lstStyle/>
                    <a:p>
                      <a:pPr algn="l" rtl="0"/>
                      <a:r>
                        <a:rPr lang="en-US" sz="3200" dirty="0"/>
                        <a:t>OH</a:t>
                      </a:r>
                      <a:endParaRPr lang="en-GB" sz="3200" dirty="0"/>
                    </a:p>
                  </p:txBody>
                </p:sp>
                <p:sp>
                  <p:nvSpPr>
                    <p:cNvPr id="68" name="مربع نص 110"/>
                    <p:cNvSpPr txBox="1"/>
                    <p:nvPr/>
                  </p:nvSpPr>
                  <p:spPr>
                    <a:xfrm>
                      <a:off x="1331256" y="2915663"/>
                      <a:ext cx="441146" cy="584775"/>
                    </a:xfrm>
                    <a:prstGeom prst="rect">
                      <a:avLst/>
                    </a:prstGeom>
                    <a:noFill/>
                  </p:spPr>
                  <p:txBody>
                    <a:bodyPr wrap="none" rtlCol="0">
                      <a:spAutoFit/>
                    </a:bodyPr>
                    <a:lstStyle/>
                    <a:p>
                      <a:pPr algn="l" rtl="0"/>
                      <a:r>
                        <a:rPr lang="en-US" sz="3200" dirty="0"/>
                        <a:t>H</a:t>
                      </a:r>
                      <a:endParaRPr lang="en-GB" sz="3200" dirty="0"/>
                    </a:p>
                  </p:txBody>
                </p:sp>
                <p:cxnSp>
                  <p:nvCxnSpPr>
                    <p:cNvPr id="69" name="رابط مستقيم 112"/>
                    <p:cNvCxnSpPr/>
                    <p:nvPr/>
                  </p:nvCxnSpPr>
                  <p:spPr>
                    <a:xfrm rot="10800000" flipV="1">
                      <a:off x="2183064" y="2357430"/>
                      <a:ext cx="348124" cy="298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رابط مستقيم 93"/>
                    <p:cNvCxnSpPr/>
                    <p:nvPr/>
                  </p:nvCxnSpPr>
                  <p:spPr>
                    <a:xfrm rot="5400000">
                      <a:off x="873874" y="3915411"/>
                      <a:ext cx="2571768" cy="27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مجموعة 86"/>
                  <p:cNvGrpSpPr/>
                  <p:nvPr/>
                </p:nvGrpSpPr>
                <p:grpSpPr>
                  <a:xfrm>
                    <a:off x="2057156" y="2571744"/>
                    <a:ext cx="330920" cy="2726786"/>
                    <a:chOff x="2312254" y="2571744"/>
                    <a:chExt cx="330920" cy="2726786"/>
                  </a:xfrm>
                </p:grpSpPr>
                <p:sp>
                  <p:nvSpPr>
                    <p:cNvPr id="50" name="مربع نص 104"/>
                    <p:cNvSpPr txBox="1"/>
                    <p:nvPr/>
                  </p:nvSpPr>
                  <p:spPr>
                    <a:xfrm>
                      <a:off x="2339622" y="2887558"/>
                      <a:ext cx="301686" cy="369332"/>
                    </a:xfrm>
                    <a:prstGeom prst="rect">
                      <a:avLst/>
                    </a:prstGeom>
                    <a:noFill/>
                  </p:spPr>
                  <p:txBody>
                    <a:bodyPr wrap="none" rtlCol="0">
                      <a:spAutoFit/>
                    </a:bodyPr>
                    <a:lstStyle/>
                    <a:p>
                      <a:pPr algn="l" rtl="0"/>
                      <a:r>
                        <a:rPr lang="en-US" b="1" dirty="0">
                          <a:solidFill>
                            <a:srgbClr val="C00000"/>
                          </a:solidFill>
                        </a:rPr>
                        <a:t>2</a:t>
                      </a:r>
                      <a:endParaRPr lang="en-GB" b="1" dirty="0">
                        <a:solidFill>
                          <a:srgbClr val="C00000"/>
                        </a:solidFill>
                      </a:endParaRPr>
                    </a:p>
                  </p:txBody>
                </p:sp>
                <p:sp>
                  <p:nvSpPr>
                    <p:cNvPr id="51" name="مربع نص 105"/>
                    <p:cNvSpPr txBox="1"/>
                    <p:nvPr/>
                  </p:nvSpPr>
                  <p:spPr>
                    <a:xfrm>
                      <a:off x="2339622" y="3399766"/>
                      <a:ext cx="301686" cy="369332"/>
                    </a:xfrm>
                    <a:prstGeom prst="rect">
                      <a:avLst/>
                    </a:prstGeom>
                    <a:noFill/>
                  </p:spPr>
                  <p:txBody>
                    <a:bodyPr wrap="none" rtlCol="0">
                      <a:spAutoFit/>
                    </a:bodyPr>
                    <a:lstStyle/>
                    <a:p>
                      <a:pPr algn="l" rtl="0"/>
                      <a:r>
                        <a:rPr lang="en-US" b="1" dirty="0">
                          <a:solidFill>
                            <a:srgbClr val="C00000"/>
                          </a:solidFill>
                        </a:rPr>
                        <a:t>3</a:t>
                      </a:r>
                      <a:endParaRPr lang="en-GB" b="1" dirty="0">
                        <a:solidFill>
                          <a:srgbClr val="C00000"/>
                        </a:solidFill>
                      </a:endParaRPr>
                    </a:p>
                  </p:txBody>
                </p:sp>
                <p:sp>
                  <p:nvSpPr>
                    <p:cNvPr id="52" name="مربع نص 106"/>
                    <p:cNvSpPr txBox="1"/>
                    <p:nvPr/>
                  </p:nvSpPr>
                  <p:spPr>
                    <a:xfrm>
                      <a:off x="2339622" y="3971270"/>
                      <a:ext cx="301686" cy="369332"/>
                    </a:xfrm>
                    <a:prstGeom prst="rect">
                      <a:avLst/>
                    </a:prstGeom>
                    <a:noFill/>
                  </p:spPr>
                  <p:txBody>
                    <a:bodyPr wrap="none" rtlCol="0">
                      <a:spAutoFit/>
                    </a:bodyPr>
                    <a:lstStyle/>
                    <a:p>
                      <a:pPr algn="l" rtl="0"/>
                      <a:r>
                        <a:rPr lang="en-US" b="1" dirty="0">
                          <a:solidFill>
                            <a:srgbClr val="C00000"/>
                          </a:solidFill>
                        </a:rPr>
                        <a:t>4</a:t>
                      </a:r>
                      <a:endParaRPr lang="en-GB" b="1" dirty="0">
                        <a:solidFill>
                          <a:srgbClr val="C00000"/>
                        </a:solidFill>
                      </a:endParaRPr>
                    </a:p>
                  </p:txBody>
                </p:sp>
                <p:sp>
                  <p:nvSpPr>
                    <p:cNvPr id="53" name="مربع نص 107"/>
                    <p:cNvSpPr txBox="1"/>
                    <p:nvPr/>
                  </p:nvSpPr>
                  <p:spPr>
                    <a:xfrm>
                      <a:off x="2327420" y="4929198"/>
                      <a:ext cx="301686" cy="369332"/>
                    </a:xfrm>
                    <a:prstGeom prst="rect">
                      <a:avLst/>
                    </a:prstGeom>
                    <a:noFill/>
                  </p:spPr>
                  <p:txBody>
                    <a:bodyPr wrap="none" rtlCol="0">
                      <a:spAutoFit/>
                    </a:bodyPr>
                    <a:lstStyle/>
                    <a:p>
                      <a:pPr algn="l" rtl="0"/>
                      <a:r>
                        <a:rPr lang="en-US" b="1" dirty="0">
                          <a:solidFill>
                            <a:srgbClr val="C00000"/>
                          </a:solidFill>
                        </a:rPr>
                        <a:t>6</a:t>
                      </a:r>
                      <a:endParaRPr lang="en-GB" b="1" dirty="0">
                        <a:solidFill>
                          <a:srgbClr val="C00000"/>
                        </a:solidFill>
                      </a:endParaRPr>
                    </a:p>
                  </p:txBody>
                </p:sp>
                <p:sp>
                  <p:nvSpPr>
                    <p:cNvPr id="54" name="مربع نص 102"/>
                    <p:cNvSpPr txBox="1"/>
                    <p:nvPr/>
                  </p:nvSpPr>
                  <p:spPr>
                    <a:xfrm>
                      <a:off x="2312254" y="4530632"/>
                      <a:ext cx="301686" cy="369332"/>
                    </a:xfrm>
                    <a:prstGeom prst="rect">
                      <a:avLst/>
                    </a:prstGeom>
                    <a:noFill/>
                  </p:spPr>
                  <p:txBody>
                    <a:bodyPr wrap="none" rtlCol="0">
                      <a:spAutoFit/>
                    </a:bodyPr>
                    <a:lstStyle/>
                    <a:p>
                      <a:pPr algn="l" rtl="0"/>
                      <a:r>
                        <a:rPr lang="en-US" b="1" dirty="0">
                          <a:solidFill>
                            <a:srgbClr val="C00000"/>
                          </a:solidFill>
                        </a:rPr>
                        <a:t>5</a:t>
                      </a:r>
                      <a:endParaRPr lang="en-GB" b="1" dirty="0">
                        <a:solidFill>
                          <a:srgbClr val="C00000"/>
                        </a:solidFill>
                      </a:endParaRPr>
                    </a:p>
                  </p:txBody>
                </p:sp>
                <p:sp>
                  <p:nvSpPr>
                    <p:cNvPr id="55" name="مربع نص 160"/>
                    <p:cNvSpPr txBox="1"/>
                    <p:nvPr/>
                  </p:nvSpPr>
                  <p:spPr>
                    <a:xfrm>
                      <a:off x="2341488" y="2571744"/>
                      <a:ext cx="301686" cy="369332"/>
                    </a:xfrm>
                    <a:prstGeom prst="rect">
                      <a:avLst/>
                    </a:prstGeom>
                    <a:noFill/>
                  </p:spPr>
                  <p:txBody>
                    <a:bodyPr wrap="none" rtlCol="0">
                      <a:spAutoFit/>
                    </a:bodyPr>
                    <a:lstStyle/>
                    <a:p>
                      <a:pPr algn="l" rtl="0"/>
                      <a:r>
                        <a:rPr lang="en-US" b="1" dirty="0">
                          <a:solidFill>
                            <a:srgbClr val="C00000"/>
                          </a:solidFill>
                        </a:rPr>
                        <a:t>1</a:t>
                      </a:r>
                      <a:endParaRPr lang="en-GB" b="1" dirty="0">
                        <a:solidFill>
                          <a:srgbClr val="C00000"/>
                        </a:solidFill>
                      </a:endParaRPr>
                    </a:p>
                  </p:txBody>
                </p:sp>
              </p:grpSp>
            </p:grpSp>
          </p:grpSp>
        </p:grpSp>
      </p:grpSp>
    </p:spTree>
    <p:extLst>
      <p:ext uri="{BB962C8B-B14F-4D97-AF65-F5344CB8AC3E}">
        <p14:creationId xmlns:p14="http://schemas.microsoft.com/office/powerpoint/2010/main" val="1929765404"/>
      </p:ext>
    </p:extLst>
  </p:cSld>
  <p:clrMapOvr>
    <a:masterClrMapping/>
  </p:clrMapOvr>
  <mc:AlternateContent xmlns:mc="http://schemas.openxmlformats.org/markup-compatibility/2006" xmlns:p14="http://schemas.microsoft.com/office/powerpoint/2010/main">
    <mc:Choice Requires="p14">
      <p:transition spd="slow" p14:dur="2000" advTm="181817"/>
    </mc:Choice>
    <mc:Fallback xmlns="">
      <p:transition spd="slow" advTm="18181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16|1.8"/>
</p:tagLst>
</file>

<file path=ppt/tags/tag10.xml><?xml version="1.0" encoding="utf-8"?>
<p:tagLst xmlns:a="http://schemas.openxmlformats.org/drawingml/2006/main" xmlns:r="http://schemas.openxmlformats.org/officeDocument/2006/relationships" xmlns:p="http://schemas.openxmlformats.org/presentationml/2006/main">
  <p:tag name="TIMING" val="|20.4|1|3|41.4|6.4|32|1"/>
</p:tagLst>
</file>

<file path=ppt/tags/tag11.xml><?xml version="1.0" encoding="utf-8"?>
<p:tagLst xmlns:a="http://schemas.openxmlformats.org/drawingml/2006/main" xmlns:r="http://schemas.openxmlformats.org/officeDocument/2006/relationships" xmlns:p="http://schemas.openxmlformats.org/presentationml/2006/main">
  <p:tag name="TIMING" val="|328.1|12|9.4"/>
</p:tagLst>
</file>

<file path=ppt/tags/tag12.xml><?xml version="1.0" encoding="utf-8"?>
<p:tagLst xmlns:a="http://schemas.openxmlformats.org/drawingml/2006/main" xmlns:r="http://schemas.openxmlformats.org/officeDocument/2006/relationships" xmlns:p="http://schemas.openxmlformats.org/presentationml/2006/main">
  <p:tag name="TIMING" val="|91.5|7.4|0.9|4.9|0.9|36.7|1.6"/>
</p:tagLst>
</file>

<file path=ppt/tags/tag13.xml><?xml version="1.0" encoding="utf-8"?>
<p:tagLst xmlns:a="http://schemas.openxmlformats.org/drawingml/2006/main" xmlns:r="http://schemas.openxmlformats.org/officeDocument/2006/relationships" xmlns:p="http://schemas.openxmlformats.org/presentationml/2006/main">
  <p:tag name="TIMING" val="|3.8|34.7|17.1"/>
</p:tagLst>
</file>

<file path=ppt/tags/tag14.xml><?xml version="1.0" encoding="utf-8"?>
<p:tagLst xmlns:a="http://schemas.openxmlformats.org/drawingml/2006/main" xmlns:r="http://schemas.openxmlformats.org/officeDocument/2006/relationships" xmlns:p="http://schemas.openxmlformats.org/presentationml/2006/main">
  <p:tag name="TIMING" val="|14.5|5.9|24.1"/>
</p:tagLst>
</file>

<file path=ppt/tags/tag15.xml><?xml version="1.0" encoding="utf-8"?>
<p:tagLst xmlns:a="http://schemas.openxmlformats.org/drawingml/2006/main" xmlns:r="http://schemas.openxmlformats.org/officeDocument/2006/relationships" xmlns:p="http://schemas.openxmlformats.org/presentationml/2006/main">
  <p:tag name="TIMING" val="|45.2"/>
</p:tagLst>
</file>

<file path=ppt/tags/tag16.xml><?xml version="1.0" encoding="utf-8"?>
<p:tagLst xmlns:a="http://schemas.openxmlformats.org/drawingml/2006/main" xmlns:r="http://schemas.openxmlformats.org/officeDocument/2006/relationships" xmlns:p="http://schemas.openxmlformats.org/presentationml/2006/main">
  <p:tag name="TIMING" val="|2"/>
</p:tagLst>
</file>

<file path=ppt/tags/tag17.xml><?xml version="1.0" encoding="utf-8"?>
<p:tagLst xmlns:a="http://schemas.openxmlformats.org/drawingml/2006/main" xmlns:r="http://schemas.openxmlformats.org/officeDocument/2006/relationships" xmlns:p="http://schemas.openxmlformats.org/presentationml/2006/main">
  <p:tag name="TIMING" val="|4.1|16.3|89.1|18.7|15.6"/>
</p:tagLst>
</file>

<file path=ppt/tags/tag18.xml><?xml version="1.0" encoding="utf-8"?>
<p:tagLst xmlns:a="http://schemas.openxmlformats.org/drawingml/2006/main" xmlns:r="http://schemas.openxmlformats.org/officeDocument/2006/relationships" xmlns:p="http://schemas.openxmlformats.org/presentationml/2006/main">
  <p:tag name="TIMING" val="|3"/>
</p:tagLst>
</file>

<file path=ppt/tags/tag19.xml><?xml version="1.0" encoding="utf-8"?>
<p:tagLst xmlns:a="http://schemas.openxmlformats.org/drawingml/2006/main" xmlns:r="http://schemas.openxmlformats.org/officeDocument/2006/relationships" xmlns:p="http://schemas.openxmlformats.org/presentationml/2006/main">
  <p:tag name="TIMING" val="|145.9|89.5|68.1"/>
</p:tagLst>
</file>

<file path=ppt/tags/tag2.xml><?xml version="1.0" encoding="utf-8"?>
<p:tagLst xmlns:a="http://schemas.openxmlformats.org/drawingml/2006/main" xmlns:r="http://schemas.openxmlformats.org/officeDocument/2006/relationships" xmlns:p="http://schemas.openxmlformats.org/presentationml/2006/main">
  <p:tag name="TIMING" val="|72.8|53.2|193.8"/>
</p:tagLst>
</file>

<file path=ppt/tags/tag20.xml><?xml version="1.0" encoding="utf-8"?>
<p:tagLst xmlns:a="http://schemas.openxmlformats.org/drawingml/2006/main" xmlns:r="http://schemas.openxmlformats.org/officeDocument/2006/relationships" xmlns:p="http://schemas.openxmlformats.org/presentationml/2006/main">
  <p:tag name="TIMING" val="|18.2|15.6|43.9"/>
</p:tagLst>
</file>

<file path=ppt/tags/tag21.xml><?xml version="1.0" encoding="utf-8"?>
<p:tagLst xmlns:a="http://schemas.openxmlformats.org/drawingml/2006/main" xmlns:r="http://schemas.openxmlformats.org/officeDocument/2006/relationships" xmlns:p="http://schemas.openxmlformats.org/presentationml/2006/main">
  <p:tag name="TIMING" val="|5.2|16.6|8.1|5"/>
</p:tagLst>
</file>

<file path=ppt/tags/tag22.xml><?xml version="1.0" encoding="utf-8"?>
<p:tagLst xmlns:a="http://schemas.openxmlformats.org/drawingml/2006/main" xmlns:r="http://schemas.openxmlformats.org/officeDocument/2006/relationships" xmlns:p="http://schemas.openxmlformats.org/presentationml/2006/main">
  <p:tag name="TIMING" val="|33|5"/>
</p:tagLst>
</file>

<file path=ppt/tags/tag23.xml><?xml version="1.0" encoding="utf-8"?>
<p:tagLst xmlns:a="http://schemas.openxmlformats.org/drawingml/2006/main" xmlns:r="http://schemas.openxmlformats.org/officeDocument/2006/relationships" xmlns:p="http://schemas.openxmlformats.org/presentationml/2006/main">
  <p:tag name="TIMING" val="|10.7|17.6|14.4|24.2"/>
</p:tagLst>
</file>

<file path=ppt/tags/tag3.xml><?xml version="1.0" encoding="utf-8"?>
<p:tagLst xmlns:a="http://schemas.openxmlformats.org/drawingml/2006/main" xmlns:r="http://schemas.openxmlformats.org/officeDocument/2006/relationships" xmlns:p="http://schemas.openxmlformats.org/presentationml/2006/main">
  <p:tag name="TIMING" val="|5.8|13.5"/>
</p:tagLst>
</file>

<file path=ppt/tags/tag4.xml><?xml version="1.0" encoding="utf-8"?>
<p:tagLst xmlns:a="http://schemas.openxmlformats.org/drawingml/2006/main" xmlns:r="http://schemas.openxmlformats.org/officeDocument/2006/relationships" xmlns:p="http://schemas.openxmlformats.org/presentationml/2006/main">
  <p:tag name="TIMING" val="|5.2|1.8|3.3|21.1"/>
</p:tagLst>
</file>

<file path=ppt/tags/tag5.xml><?xml version="1.0" encoding="utf-8"?>
<p:tagLst xmlns:a="http://schemas.openxmlformats.org/drawingml/2006/main" xmlns:r="http://schemas.openxmlformats.org/officeDocument/2006/relationships" xmlns:p="http://schemas.openxmlformats.org/presentationml/2006/main">
  <p:tag name="TIMING" val="|3.5|7.3"/>
</p:tagLst>
</file>

<file path=ppt/tags/tag6.xml><?xml version="1.0" encoding="utf-8"?>
<p:tagLst xmlns:a="http://schemas.openxmlformats.org/drawingml/2006/main" xmlns:r="http://schemas.openxmlformats.org/officeDocument/2006/relationships" xmlns:p="http://schemas.openxmlformats.org/presentationml/2006/main">
  <p:tag name="TIMING" val="|5.8|21.4"/>
</p:tagLst>
</file>

<file path=ppt/tags/tag7.xml><?xml version="1.0" encoding="utf-8"?>
<p:tagLst xmlns:a="http://schemas.openxmlformats.org/drawingml/2006/main" xmlns:r="http://schemas.openxmlformats.org/officeDocument/2006/relationships" xmlns:p="http://schemas.openxmlformats.org/presentationml/2006/main">
  <p:tag name="TIMING" val="|4"/>
</p:tagLst>
</file>

<file path=ppt/tags/tag8.xml><?xml version="1.0" encoding="utf-8"?>
<p:tagLst xmlns:a="http://schemas.openxmlformats.org/drawingml/2006/main" xmlns:r="http://schemas.openxmlformats.org/officeDocument/2006/relationships" xmlns:p="http://schemas.openxmlformats.org/presentationml/2006/main">
  <p:tag name="TIMING" val="|4.2|5.9"/>
</p:tagLst>
</file>

<file path=ppt/tags/tag9.xml><?xml version="1.0" encoding="utf-8"?>
<p:tagLst xmlns:a="http://schemas.openxmlformats.org/drawingml/2006/main" xmlns:r="http://schemas.openxmlformats.org/officeDocument/2006/relationships" xmlns:p="http://schemas.openxmlformats.org/presentationml/2006/main">
  <p:tag name="TIMING" val="|4.7|23.8"/>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21730</TotalTime>
  <Words>1450</Words>
  <Application>Microsoft Macintosh PowerPoint</Application>
  <PresentationFormat>On-screen Show (4:3)</PresentationFormat>
  <Paragraphs>281</Paragraphs>
  <Slides>33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Times New Roman</vt:lpstr>
      <vt:lpstr>سمة Office</vt:lpstr>
      <vt:lpstr>Glycolysis </vt:lpstr>
      <vt:lpstr>Glucose as Energy Substrate </vt:lpstr>
      <vt:lpstr>Glycolysis </vt:lpstr>
      <vt:lpstr>Glycolysis </vt:lpstr>
      <vt:lpstr>A. Preparatory Phase</vt:lpstr>
      <vt:lpstr>A. Preparatory Phase</vt:lpstr>
      <vt:lpstr>    Hexokinases </vt:lpstr>
      <vt:lpstr>A. Preparatory Phase</vt:lpstr>
      <vt:lpstr>A. Preparatory Phase</vt:lpstr>
      <vt:lpstr>A. Preparatory Phase</vt:lpstr>
      <vt:lpstr>A. Preparatory Phase</vt:lpstr>
      <vt:lpstr>A. Preparatory Phase</vt:lpstr>
      <vt:lpstr>Aldolase Mechanism of Action</vt:lpstr>
      <vt:lpstr>Aldolase Mechanism of Action</vt:lpstr>
      <vt:lpstr>A. Preparatory Phase</vt:lpstr>
      <vt:lpstr>A. Preparatory Phase</vt:lpstr>
      <vt:lpstr>B. Pay Off Phase</vt:lpstr>
      <vt:lpstr>B. Pay Off Phase</vt:lpstr>
      <vt:lpstr>Nicotinamide Adenine Dinucleotide</vt:lpstr>
      <vt:lpstr>B. Pay Off Phase</vt:lpstr>
      <vt:lpstr>B. Pay Off Phase</vt:lpstr>
      <vt:lpstr>B. Pay Off Phase</vt:lpstr>
      <vt:lpstr>B. Pay Off Phase</vt:lpstr>
      <vt:lpstr>B. Pay Off Phase</vt:lpstr>
      <vt:lpstr>B. Pay Off Phase</vt:lpstr>
      <vt:lpstr>Glycolysis Regulation </vt:lpstr>
      <vt:lpstr>Glycolysis Regulation </vt:lpstr>
      <vt:lpstr>Metabolic Fates of Pyruvate</vt:lpstr>
      <vt:lpstr>Metabolic Fates of Pyruvate</vt:lpstr>
      <vt:lpstr>Metabolic Fates of Pyruvate</vt:lpstr>
      <vt:lpstr>Metabolic Fates of Pyruvate</vt:lpstr>
      <vt:lpstr>Glycolysis as Anabolic Pathway </vt:lpstr>
      <vt:lpstr>Glycolysis as Anabolic Pathway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Nesrin Mwafi</cp:lastModifiedBy>
  <cp:revision>688</cp:revision>
  <dcterms:created xsi:type="dcterms:W3CDTF">2014-10-12T07:45:16Z</dcterms:created>
  <dcterms:modified xsi:type="dcterms:W3CDTF">2020-03-19T23:19:36Z</dcterms:modified>
</cp:coreProperties>
</file>