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91" r:id="rId6"/>
    <p:sldId id="259" r:id="rId7"/>
    <p:sldId id="260" r:id="rId8"/>
    <p:sldId id="284" r:id="rId9"/>
    <p:sldId id="286" r:id="rId10"/>
    <p:sldId id="290" r:id="rId11"/>
    <p:sldId id="292" r:id="rId12"/>
    <p:sldId id="262" r:id="rId13"/>
    <p:sldId id="264" r:id="rId14"/>
    <p:sldId id="293" r:id="rId15"/>
    <p:sldId id="272" r:id="rId16"/>
    <p:sldId id="295" r:id="rId17"/>
    <p:sldId id="273" r:id="rId18"/>
    <p:sldId id="274" r:id="rId19"/>
    <p:sldId id="277" r:id="rId20"/>
    <p:sldId id="279" r:id="rId21"/>
    <p:sldId id="296" r:id="rId22"/>
    <p:sldId id="297" r:id="rId23"/>
    <p:sldId id="281" r:id="rId24"/>
    <p:sldId id="282" r:id="rId25"/>
    <p:sldId id="29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444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64A2D-49B6-4E6A-9F53-B63AF3A0D9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0A8D7-6E22-43E0-8A50-75E12E607CC6}">
      <dgm:prSet phldrT="[Text]"/>
      <dgm:spPr/>
      <dgm:t>
        <a:bodyPr/>
        <a:lstStyle/>
        <a:p>
          <a:r>
            <a:rPr lang="en-US" dirty="0" smtClean="0"/>
            <a:t>1.platelates</a:t>
          </a:r>
          <a:endParaRPr lang="en-US" dirty="0"/>
        </a:p>
      </dgm:t>
    </dgm:pt>
    <dgm:pt modelId="{4FBA287B-4F97-4F25-B1F9-C6B2729780CA}" type="parTrans" cxnId="{D5AA45F5-EDA7-4CB6-9EC7-62478A9EA9BF}">
      <dgm:prSet/>
      <dgm:spPr/>
      <dgm:t>
        <a:bodyPr/>
        <a:lstStyle/>
        <a:p>
          <a:endParaRPr lang="en-US"/>
        </a:p>
      </dgm:t>
    </dgm:pt>
    <dgm:pt modelId="{2A43011B-36B0-4385-86DE-AB86AEEF9623}" type="sibTrans" cxnId="{D5AA45F5-EDA7-4CB6-9EC7-62478A9EA9BF}">
      <dgm:prSet/>
      <dgm:spPr/>
      <dgm:t>
        <a:bodyPr/>
        <a:lstStyle/>
        <a:p>
          <a:endParaRPr lang="en-US"/>
        </a:p>
      </dgm:t>
    </dgm:pt>
    <dgm:pt modelId="{4B0B52B1-0A34-4FF7-AE68-698D20CA91F4}">
      <dgm:prSet phldrT="[Text]"/>
      <dgm:spPr/>
      <dgm:t>
        <a:bodyPr/>
        <a:lstStyle/>
        <a:p>
          <a:r>
            <a:rPr lang="en-US" dirty="0" smtClean="0"/>
            <a:t>2.Clotting factors</a:t>
          </a:r>
          <a:endParaRPr lang="en-US" dirty="0"/>
        </a:p>
      </dgm:t>
    </dgm:pt>
    <dgm:pt modelId="{4B253476-2D80-45AE-B235-5EACFDC03635}" type="parTrans" cxnId="{4D005ADA-1CF5-4D3F-9660-B17E5B827BEB}">
      <dgm:prSet/>
      <dgm:spPr/>
      <dgm:t>
        <a:bodyPr/>
        <a:lstStyle/>
        <a:p>
          <a:endParaRPr lang="en-US"/>
        </a:p>
      </dgm:t>
    </dgm:pt>
    <dgm:pt modelId="{B72CD039-054E-42DA-BD98-CCC411F46F91}" type="sibTrans" cxnId="{4D005ADA-1CF5-4D3F-9660-B17E5B827BEB}">
      <dgm:prSet/>
      <dgm:spPr/>
      <dgm:t>
        <a:bodyPr/>
        <a:lstStyle/>
        <a:p>
          <a:endParaRPr lang="en-US"/>
        </a:p>
      </dgm:t>
    </dgm:pt>
    <dgm:pt modelId="{A41F36EA-3651-4ACC-8973-817C9E8FAC20}">
      <dgm:prSet phldrT="[Text]"/>
      <dgm:spPr/>
      <dgm:t>
        <a:bodyPr/>
        <a:lstStyle/>
        <a:p>
          <a:r>
            <a:rPr lang="en-US" dirty="0" smtClean="0"/>
            <a:t>3.Endothelium</a:t>
          </a:r>
          <a:endParaRPr lang="en-US" dirty="0"/>
        </a:p>
      </dgm:t>
    </dgm:pt>
    <dgm:pt modelId="{9EACF4BB-FEA3-437E-86BD-4A30ED6C8B6E}" type="parTrans" cxnId="{0CB604B4-2A98-4C22-8787-E2F8C2975A37}">
      <dgm:prSet/>
      <dgm:spPr/>
      <dgm:t>
        <a:bodyPr/>
        <a:lstStyle/>
        <a:p>
          <a:endParaRPr lang="en-US"/>
        </a:p>
      </dgm:t>
    </dgm:pt>
    <dgm:pt modelId="{21EC3770-6733-4FC9-8618-C5C60D8E51B3}" type="sibTrans" cxnId="{0CB604B4-2A98-4C22-8787-E2F8C2975A37}">
      <dgm:prSet/>
      <dgm:spPr/>
      <dgm:t>
        <a:bodyPr/>
        <a:lstStyle/>
        <a:p>
          <a:endParaRPr lang="en-US"/>
        </a:p>
      </dgm:t>
    </dgm:pt>
    <dgm:pt modelId="{872B62D4-F7FC-4339-AF46-19D28A78FEC5}" type="pres">
      <dgm:prSet presAssocID="{2F564A2D-49B6-4E6A-9F53-B63AF3A0D9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8A87F2-5326-4E1A-929D-0EC7CA82504E}" type="pres">
      <dgm:prSet presAssocID="{2060A8D7-6E22-43E0-8A50-75E12E607CC6}" presName="parentLin" presStyleCnt="0"/>
      <dgm:spPr/>
    </dgm:pt>
    <dgm:pt modelId="{E9D087CD-2526-4BEB-A119-256B6FBDF0D1}" type="pres">
      <dgm:prSet presAssocID="{2060A8D7-6E22-43E0-8A50-75E12E607CC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0FBFBB2-BFE7-471D-93AF-DFCF177CB542}" type="pres">
      <dgm:prSet presAssocID="{2060A8D7-6E22-43E0-8A50-75E12E607C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305AD-AD2E-4E3A-B603-DAA2CE94030D}" type="pres">
      <dgm:prSet presAssocID="{2060A8D7-6E22-43E0-8A50-75E12E607CC6}" presName="negativeSpace" presStyleCnt="0"/>
      <dgm:spPr/>
    </dgm:pt>
    <dgm:pt modelId="{B2FDE092-546F-4BEC-A82B-D0F911D22E95}" type="pres">
      <dgm:prSet presAssocID="{2060A8D7-6E22-43E0-8A50-75E12E607CC6}" presName="childText" presStyleLbl="conFgAcc1" presStyleIdx="0" presStyleCnt="3">
        <dgm:presLayoutVars>
          <dgm:bulletEnabled val="1"/>
        </dgm:presLayoutVars>
      </dgm:prSet>
      <dgm:spPr/>
    </dgm:pt>
    <dgm:pt modelId="{C65B9414-2F8F-4B08-8869-706A5C2E112A}" type="pres">
      <dgm:prSet presAssocID="{2A43011B-36B0-4385-86DE-AB86AEEF9623}" presName="spaceBetweenRectangles" presStyleCnt="0"/>
      <dgm:spPr/>
    </dgm:pt>
    <dgm:pt modelId="{A9EFA612-F522-466B-A7D9-2B24044602F9}" type="pres">
      <dgm:prSet presAssocID="{4B0B52B1-0A34-4FF7-AE68-698D20CA91F4}" presName="parentLin" presStyleCnt="0"/>
      <dgm:spPr/>
    </dgm:pt>
    <dgm:pt modelId="{7D9CC64D-E025-4820-A019-8B5B2FFA8459}" type="pres">
      <dgm:prSet presAssocID="{4B0B52B1-0A34-4FF7-AE68-698D20CA91F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B933696-2594-4EAA-A9D1-E8BE62CCA78F}" type="pres">
      <dgm:prSet presAssocID="{4B0B52B1-0A34-4FF7-AE68-698D20CA91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7A14B-EF65-46D6-A87F-8290A928D45A}" type="pres">
      <dgm:prSet presAssocID="{4B0B52B1-0A34-4FF7-AE68-698D20CA91F4}" presName="negativeSpace" presStyleCnt="0"/>
      <dgm:spPr/>
    </dgm:pt>
    <dgm:pt modelId="{CBE0CC93-469A-4855-8009-64E5FF6ECED7}" type="pres">
      <dgm:prSet presAssocID="{4B0B52B1-0A34-4FF7-AE68-698D20CA91F4}" presName="childText" presStyleLbl="conFgAcc1" presStyleIdx="1" presStyleCnt="3">
        <dgm:presLayoutVars>
          <dgm:bulletEnabled val="1"/>
        </dgm:presLayoutVars>
      </dgm:prSet>
      <dgm:spPr/>
    </dgm:pt>
    <dgm:pt modelId="{8B271427-7619-45E7-98B5-7B2B6AB7D0C1}" type="pres">
      <dgm:prSet presAssocID="{B72CD039-054E-42DA-BD98-CCC411F46F91}" presName="spaceBetweenRectangles" presStyleCnt="0"/>
      <dgm:spPr/>
    </dgm:pt>
    <dgm:pt modelId="{3CEE5500-F805-4B21-A193-91C3D02EDC2D}" type="pres">
      <dgm:prSet presAssocID="{A41F36EA-3651-4ACC-8973-817C9E8FAC20}" presName="parentLin" presStyleCnt="0"/>
      <dgm:spPr/>
    </dgm:pt>
    <dgm:pt modelId="{53D73D99-7CF6-44E9-BEB9-0D5672CC4F47}" type="pres">
      <dgm:prSet presAssocID="{A41F36EA-3651-4ACC-8973-817C9E8FAC2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6921746-E847-4E28-830A-9FB106A91E5F}" type="pres">
      <dgm:prSet presAssocID="{A41F36EA-3651-4ACC-8973-817C9E8FAC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13139-ADBA-4A6A-9691-9A75D003FB83}" type="pres">
      <dgm:prSet presAssocID="{A41F36EA-3651-4ACC-8973-817C9E8FAC20}" presName="negativeSpace" presStyleCnt="0"/>
      <dgm:spPr/>
    </dgm:pt>
    <dgm:pt modelId="{A06395E2-53B5-4387-BB57-F5E511B7748C}" type="pres">
      <dgm:prSet presAssocID="{A41F36EA-3651-4ACC-8973-817C9E8FAC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942F0D-3F20-41C2-BEA3-CC091088909E}" type="presOf" srcId="{A41F36EA-3651-4ACC-8973-817C9E8FAC20}" destId="{D6921746-E847-4E28-830A-9FB106A91E5F}" srcOrd="1" destOrd="0" presId="urn:microsoft.com/office/officeart/2005/8/layout/list1"/>
    <dgm:cxn modelId="{BDAFFE89-634C-4B55-9EA2-EE3DDF941FD4}" type="presOf" srcId="{2F564A2D-49B6-4E6A-9F53-B63AF3A0D958}" destId="{872B62D4-F7FC-4339-AF46-19D28A78FEC5}" srcOrd="0" destOrd="0" presId="urn:microsoft.com/office/officeart/2005/8/layout/list1"/>
    <dgm:cxn modelId="{D1333D4C-0915-4905-936D-7138C6ACDAD3}" type="presOf" srcId="{2060A8D7-6E22-43E0-8A50-75E12E607CC6}" destId="{E9D087CD-2526-4BEB-A119-256B6FBDF0D1}" srcOrd="0" destOrd="0" presId="urn:microsoft.com/office/officeart/2005/8/layout/list1"/>
    <dgm:cxn modelId="{D2BB59A9-9F3D-4F1B-95DD-CCB7B900B57C}" type="presOf" srcId="{4B0B52B1-0A34-4FF7-AE68-698D20CA91F4}" destId="{CB933696-2594-4EAA-A9D1-E8BE62CCA78F}" srcOrd="1" destOrd="0" presId="urn:microsoft.com/office/officeart/2005/8/layout/list1"/>
    <dgm:cxn modelId="{00037C6C-1219-44A9-AE12-6EA928B0076F}" type="presOf" srcId="{2060A8D7-6E22-43E0-8A50-75E12E607CC6}" destId="{90FBFBB2-BFE7-471D-93AF-DFCF177CB542}" srcOrd="1" destOrd="0" presId="urn:microsoft.com/office/officeart/2005/8/layout/list1"/>
    <dgm:cxn modelId="{9C82146C-26DC-4B9D-A267-1455B260CE17}" type="presOf" srcId="{A41F36EA-3651-4ACC-8973-817C9E8FAC20}" destId="{53D73D99-7CF6-44E9-BEB9-0D5672CC4F47}" srcOrd="0" destOrd="0" presId="urn:microsoft.com/office/officeart/2005/8/layout/list1"/>
    <dgm:cxn modelId="{4D005ADA-1CF5-4D3F-9660-B17E5B827BEB}" srcId="{2F564A2D-49B6-4E6A-9F53-B63AF3A0D958}" destId="{4B0B52B1-0A34-4FF7-AE68-698D20CA91F4}" srcOrd="1" destOrd="0" parTransId="{4B253476-2D80-45AE-B235-5EACFDC03635}" sibTransId="{B72CD039-054E-42DA-BD98-CCC411F46F91}"/>
    <dgm:cxn modelId="{0CB604B4-2A98-4C22-8787-E2F8C2975A37}" srcId="{2F564A2D-49B6-4E6A-9F53-B63AF3A0D958}" destId="{A41F36EA-3651-4ACC-8973-817C9E8FAC20}" srcOrd="2" destOrd="0" parTransId="{9EACF4BB-FEA3-437E-86BD-4A30ED6C8B6E}" sibTransId="{21EC3770-6733-4FC9-8618-C5C60D8E51B3}"/>
    <dgm:cxn modelId="{D5AA45F5-EDA7-4CB6-9EC7-62478A9EA9BF}" srcId="{2F564A2D-49B6-4E6A-9F53-B63AF3A0D958}" destId="{2060A8D7-6E22-43E0-8A50-75E12E607CC6}" srcOrd="0" destOrd="0" parTransId="{4FBA287B-4F97-4F25-B1F9-C6B2729780CA}" sibTransId="{2A43011B-36B0-4385-86DE-AB86AEEF9623}"/>
    <dgm:cxn modelId="{CA35E6B8-E0A9-4246-84DC-B8BEA63792D7}" type="presOf" srcId="{4B0B52B1-0A34-4FF7-AE68-698D20CA91F4}" destId="{7D9CC64D-E025-4820-A019-8B5B2FFA8459}" srcOrd="0" destOrd="0" presId="urn:microsoft.com/office/officeart/2005/8/layout/list1"/>
    <dgm:cxn modelId="{81995F4A-CF97-4B17-87C3-4EE92CFDBF92}" type="presParOf" srcId="{872B62D4-F7FC-4339-AF46-19D28A78FEC5}" destId="{4E8A87F2-5326-4E1A-929D-0EC7CA82504E}" srcOrd="0" destOrd="0" presId="urn:microsoft.com/office/officeart/2005/8/layout/list1"/>
    <dgm:cxn modelId="{A19A2C39-F15B-4368-BC88-C6B3EEA09D3E}" type="presParOf" srcId="{4E8A87F2-5326-4E1A-929D-0EC7CA82504E}" destId="{E9D087CD-2526-4BEB-A119-256B6FBDF0D1}" srcOrd="0" destOrd="0" presId="urn:microsoft.com/office/officeart/2005/8/layout/list1"/>
    <dgm:cxn modelId="{BC446667-3183-4B62-A9DD-A57EACDB0BA1}" type="presParOf" srcId="{4E8A87F2-5326-4E1A-929D-0EC7CA82504E}" destId="{90FBFBB2-BFE7-471D-93AF-DFCF177CB542}" srcOrd="1" destOrd="0" presId="urn:microsoft.com/office/officeart/2005/8/layout/list1"/>
    <dgm:cxn modelId="{35912BB1-89A7-439A-B4F2-5FF9E84384C0}" type="presParOf" srcId="{872B62D4-F7FC-4339-AF46-19D28A78FEC5}" destId="{805305AD-AD2E-4E3A-B603-DAA2CE94030D}" srcOrd="1" destOrd="0" presId="urn:microsoft.com/office/officeart/2005/8/layout/list1"/>
    <dgm:cxn modelId="{683066B3-EB3A-4B1E-8B6C-A9328D8AE343}" type="presParOf" srcId="{872B62D4-F7FC-4339-AF46-19D28A78FEC5}" destId="{B2FDE092-546F-4BEC-A82B-D0F911D22E95}" srcOrd="2" destOrd="0" presId="urn:microsoft.com/office/officeart/2005/8/layout/list1"/>
    <dgm:cxn modelId="{C9C4F2D6-4569-453D-91DC-42C1EDCB010F}" type="presParOf" srcId="{872B62D4-F7FC-4339-AF46-19D28A78FEC5}" destId="{C65B9414-2F8F-4B08-8869-706A5C2E112A}" srcOrd="3" destOrd="0" presId="urn:microsoft.com/office/officeart/2005/8/layout/list1"/>
    <dgm:cxn modelId="{04297628-7287-4497-BF62-59DE0F12850D}" type="presParOf" srcId="{872B62D4-F7FC-4339-AF46-19D28A78FEC5}" destId="{A9EFA612-F522-466B-A7D9-2B24044602F9}" srcOrd="4" destOrd="0" presId="urn:microsoft.com/office/officeart/2005/8/layout/list1"/>
    <dgm:cxn modelId="{5B779C17-AA26-4333-9AA5-BDE71E1C9E9F}" type="presParOf" srcId="{A9EFA612-F522-466B-A7D9-2B24044602F9}" destId="{7D9CC64D-E025-4820-A019-8B5B2FFA8459}" srcOrd="0" destOrd="0" presId="urn:microsoft.com/office/officeart/2005/8/layout/list1"/>
    <dgm:cxn modelId="{C53AF00B-0560-4808-9782-0BA9764E1393}" type="presParOf" srcId="{A9EFA612-F522-466B-A7D9-2B24044602F9}" destId="{CB933696-2594-4EAA-A9D1-E8BE62CCA78F}" srcOrd="1" destOrd="0" presId="urn:microsoft.com/office/officeart/2005/8/layout/list1"/>
    <dgm:cxn modelId="{9D14A26C-971E-4CFC-8DAE-9AC1C12E8F3E}" type="presParOf" srcId="{872B62D4-F7FC-4339-AF46-19D28A78FEC5}" destId="{E1A7A14B-EF65-46D6-A87F-8290A928D45A}" srcOrd="5" destOrd="0" presId="urn:microsoft.com/office/officeart/2005/8/layout/list1"/>
    <dgm:cxn modelId="{96DD20E9-94C2-461A-8E83-420486579BCA}" type="presParOf" srcId="{872B62D4-F7FC-4339-AF46-19D28A78FEC5}" destId="{CBE0CC93-469A-4855-8009-64E5FF6ECED7}" srcOrd="6" destOrd="0" presId="urn:microsoft.com/office/officeart/2005/8/layout/list1"/>
    <dgm:cxn modelId="{46E1E8EB-CEA7-411D-B988-C4ED1F9FB909}" type="presParOf" srcId="{872B62D4-F7FC-4339-AF46-19D28A78FEC5}" destId="{8B271427-7619-45E7-98B5-7B2B6AB7D0C1}" srcOrd="7" destOrd="0" presId="urn:microsoft.com/office/officeart/2005/8/layout/list1"/>
    <dgm:cxn modelId="{C1F1CBA4-2C48-4E84-AA0D-8C61304822E3}" type="presParOf" srcId="{872B62D4-F7FC-4339-AF46-19D28A78FEC5}" destId="{3CEE5500-F805-4B21-A193-91C3D02EDC2D}" srcOrd="8" destOrd="0" presId="urn:microsoft.com/office/officeart/2005/8/layout/list1"/>
    <dgm:cxn modelId="{84F84A19-4ADC-46A0-9711-E1FA9F351D0C}" type="presParOf" srcId="{3CEE5500-F805-4B21-A193-91C3D02EDC2D}" destId="{53D73D99-7CF6-44E9-BEB9-0D5672CC4F47}" srcOrd="0" destOrd="0" presId="urn:microsoft.com/office/officeart/2005/8/layout/list1"/>
    <dgm:cxn modelId="{F4197373-9DA6-44C6-85CF-E542F3EC2279}" type="presParOf" srcId="{3CEE5500-F805-4B21-A193-91C3D02EDC2D}" destId="{D6921746-E847-4E28-830A-9FB106A91E5F}" srcOrd="1" destOrd="0" presId="urn:microsoft.com/office/officeart/2005/8/layout/list1"/>
    <dgm:cxn modelId="{C9C3A755-FF24-4538-83BA-1525A11F9B30}" type="presParOf" srcId="{872B62D4-F7FC-4339-AF46-19D28A78FEC5}" destId="{D0D13139-ADBA-4A6A-9691-9A75D003FB83}" srcOrd="9" destOrd="0" presId="urn:microsoft.com/office/officeart/2005/8/layout/list1"/>
    <dgm:cxn modelId="{CE85C3DB-698A-42EC-AE69-B9AD4F697658}" type="presParOf" srcId="{872B62D4-F7FC-4339-AF46-19D28A78FEC5}" destId="{A06395E2-53B5-4387-BB57-F5E511B774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DE092-546F-4BEC-A82B-D0F911D22E95}">
      <dsp:nvSpPr>
        <dsp:cNvPr id="0" name=""/>
        <dsp:cNvSpPr/>
      </dsp:nvSpPr>
      <dsp:spPr>
        <a:xfrm>
          <a:off x="0" y="480128"/>
          <a:ext cx="707637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BFBB2-BFE7-471D-93AF-DFCF177CB542}">
      <dsp:nvSpPr>
        <dsp:cNvPr id="0" name=""/>
        <dsp:cNvSpPr/>
      </dsp:nvSpPr>
      <dsp:spPr>
        <a:xfrm>
          <a:off x="353818" y="52088"/>
          <a:ext cx="4953461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29" tIns="0" rIns="187229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1.platelates</a:t>
          </a:r>
          <a:endParaRPr lang="en-US" sz="2900" kern="1200" dirty="0"/>
        </a:p>
      </dsp:txBody>
      <dsp:txXfrm>
        <a:off x="395608" y="93878"/>
        <a:ext cx="4869881" cy="772500"/>
      </dsp:txXfrm>
    </dsp:sp>
    <dsp:sp modelId="{CBE0CC93-469A-4855-8009-64E5FF6ECED7}">
      <dsp:nvSpPr>
        <dsp:cNvPr id="0" name=""/>
        <dsp:cNvSpPr/>
      </dsp:nvSpPr>
      <dsp:spPr>
        <a:xfrm>
          <a:off x="0" y="1795568"/>
          <a:ext cx="707637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33696-2594-4EAA-A9D1-E8BE62CCA78F}">
      <dsp:nvSpPr>
        <dsp:cNvPr id="0" name=""/>
        <dsp:cNvSpPr/>
      </dsp:nvSpPr>
      <dsp:spPr>
        <a:xfrm>
          <a:off x="353818" y="1367528"/>
          <a:ext cx="4953461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29" tIns="0" rIns="187229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2.Clotting factors</a:t>
          </a:r>
          <a:endParaRPr lang="en-US" sz="2900" kern="1200" dirty="0"/>
        </a:p>
      </dsp:txBody>
      <dsp:txXfrm>
        <a:off x="395608" y="1409318"/>
        <a:ext cx="4869881" cy="772500"/>
      </dsp:txXfrm>
    </dsp:sp>
    <dsp:sp modelId="{A06395E2-53B5-4387-BB57-F5E511B7748C}">
      <dsp:nvSpPr>
        <dsp:cNvPr id="0" name=""/>
        <dsp:cNvSpPr/>
      </dsp:nvSpPr>
      <dsp:spPr>
        <a:xfrm>
          <a:off x="0" y="3111008"/>
          <a:ext cx="707637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21746-E847-4E28-830A-9FB106A91E5F}">
      <dsp:nvSpPr>
        <dsp:cNvPr id="0" name=""/>
        <dsp:cNvSpPr/>
      </dsp:nvSpPr>
      <dsp:spPr>
        <a:xfrm>
          <a:off x="353818" y="2682968"/>
          <a:ext cx="4953461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29" tIns="0" rIns="187229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3.Endothelium</a:t>
          </a:r>
          <a:endParaRPr lang="en-US" sz="2900" kern="1200" dirty="0"/>
        </a:p>
      </dsp:txBody>
      <dsp:txXfrm>
        <a:off x="395608" y="2724758"/>
        <a:ext cx="4869881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C8086-909E-4884-A784-17C64783D1B1}" type="datetimeFigureOut">
              <a:rPr lang="en-US" smtClean="0"/>
              <a:pPr/>
              <a:t>19/12/2022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0EA84-9473-4CFB-8AE0-EEBEC7BDF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EA84-9473-4CFB-8AE0-EEBEC7BDF0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Thrombin cleaves circulating fibrinogen into insoluble fibrin, creating a fibrin meshwork, and also is a potent activator of platelets, leading to additional platelet aggregation at the site of injury. This sequence, referred to as secondary hemostasis, consolidates the initial platelet plug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EA84-9473-4CFB-8AE0-EEBEC7BDF0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96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1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5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5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3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1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4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2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7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5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5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0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1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Hemodynamic Disorders, Thromboembolism,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Shock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Eman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Krieshan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M.D.</a:t>
            </a:r>
          </a:p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19-12-2022.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7165" y="699248"/>
            <a:ext cx="10430435" cy="509195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2.platelet activation.</a:t>
            </a:r>
          </a:p>
          <a:p>
            <a:r>
              <a:rPr lang="en-US" u="sng" dirty="0" smtClean="0"/>
              <a:t>A. changes in shape</a:t>
            </a:r>
            <a:r>
              <a:rPr lang="en-US" u="sng" cap="none" dirty="0" smtClean="0"/>
              <a:t>  </a:t>
            </a:r>
            <a:r>
              <a:rPr lang="en-US" cap="none" dirty="0" smtClean="0"/>
              <a:t>from smooth discs to spiky “sea urchins” with greatly increased surface area. </a:t>
            </a:r>
          </a:p>
          <a:p>
            <a:r>
              <a:rPr lang="en-US" cap="none" dirty="0" smtClean="0"/>
              <a:t>alterations in glycoprotein </a:t>
            </a:r>
            <a:r>
              <a:rPr lang="en-US" cap="none" dirty="0" err="1" smtClean="0"/>
              <a:t>iib</a:t>
            </a:r>
            <a:r>
              <a:rPr lang="en-US" cap="none" dirty="0" smtClean="0"/>
              <a:t>/</a:t>
            </a:r>
            <a:r>
              <a:rPr lang="en-US" cap="none" dirty="0" err="1" smtClean="0"/>
              <a:t>iiia</a:t>
            </a:r>
            <a:r>
              <a:rPr lang="en-US" cap="none" dirty="0" smtClean="0"/>
              <a:t> that increase its affinity for fibrinogen</a:t>
            </a:r>
          </a:p>
          <a:p>
            <a:r>
              <a:rPr lang="en-US" cap="none" dirty="0" smtClean="0"/>
              <a:t>the translocation of negatively charged phospholipids to the platelet surface</a:t>
            </a:r>
          </a:p>
          <a:p>
            <a:endParaRPr lang="en-US" dirty="0" smtClean="0"/>
          </a:p>
          <a:p>
            <a:r>
              <a:rPr lang="en-US" u="sng" dirty="0" smtClean="0"/>
              <a:t>B. Secretion of granule contents, </a:t>
            </a:r>
            <a:r>
              <a:rPr lang="en-US" u="sng" cap="none" dirty="0" err="1" smtClean="0"/>
              <a:t>e.g</a:t>
            </a:r>
            <a:r>
              <a:rPr lang="en-US" u="sng" cap="none" dirty="0" smtClean="0"/>
              <a:t>:</a:t>
            </a:r>
            <a:endParaRPr lang="en-US" u="sng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1800" dirty="0" smtClean="0"/>
              <a:t>Thrombin:  activates platelets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ADP:  create an additional rounds of platelet activation.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err="1" smtClean="0"/>
              <a:t>thromboxane</a:t>
            </a:r>
            <a:r>
              <a:rPr lang="en-US" sz="1800" dirty="0" smtClean="0"/>
              <a:t> A2 (TXA2):  a potent inducer of platelet aggregation. </a:t>
            </a:r>
            <a:endParaRPr lang="en-US" sz="1800" dirty="0"/>
          </a:p>
        </p:txBody>
      </p:sp>
      <p:pic>
        <p:nvPicPr>
          <p:cNvPr id="4" name="Picture 2" descr="Platelets: The chameleons of cancer bi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 r="18265" b="62302"/>
          <a:stretch/>
        </p:blipFill>
        <p:spPr bwMode="auto">
          <a:xfrm>
            <a:off x="5507314" y="430305"/>
            <a:ext cx="6132230" cy="706747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8906" y="753036"/>
            <a:ext cx="10618694" cy="5038164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3. Platelet aggregation follows their activation. </a:t>
            </a:r>
          </a:p>
          <a:p>
            <a:r>
              <a:rPr lang="en-US" sz="2400" cap="none" dirty="0" smtClean="0"/>
              <a:t>The conformational change in glycoprotein </a:t>
            </a:r>
            <a:r>
              <a:rPr lang="en-US" sz="2400" cap="none" dirty="0" err="1" smtClean="0"/>
              <a:t>iib</a:t>
            </a:r>
            <a:r>
              <a:rPr lang="en-US" sz="2400" cap="none" dirty="0" smtClean="0"/>
              <a:t>/</a:t>
            </a:r>
            <a:r>
              <a:rPr lang="en-US" sz="2400" cap="none" dirty="0" err="1" smtClean="0"/>
              <a:t>iiia</a:t>
            </a:r>
            <a:r>
              <a:rPr lang="en-US" sz="2400" cap="none" dirty="0" smtClean="0"/>
              <a:t> allows binding of fibrinogen that forms bridges between adjacent platelets, leading to their aggregation.</a:t>
            </a:r>
          </a:p>
          <a:p>
            <a:endParaRPr lang="en-US" sz="2400" cap="none" dirty="0" smtClean="0"/>
          </a:p>
          <a:p>
            <a:pPr>
              <a:buFont typeface="Wingdings" pitchFamily="2" charset="2"/>
              <a:buChar char="ü"/>
            </a:pPr>
            <a:r>
              <a:rPr lang="en-US" sz="2400" cap="none" dirty="0" smtClean="0"/>
              <a:t>fibrinogen cause reversible aggregation</a:t>
            </a:r>
          </a:p>
          <a:p>
            <a:pPr>
              <a:buFont typeface="Wingdings" pitchFamily="2" charset="2"/>
              <a:buChar char="ü"/>
            </a:pPr>
            <a:r>
              <a:rPr lang="en-US" sz="2400" cap="none" dirty="0" smtClean="0"/>
              <a:t>thrombin cause irreversible aggregation (converts fibrinogen into insoluble fibrin).</a:t>
            </a:r>
          </a:p>
          <a:p>
            <a:pPr>
              <a:buFont typeface="Wingdings" pitchFamily="2" charset="2"/>
              <a:buChar char="ü"/>
            </a:pPr>
            <a:r>
              <a:rPr lang="en-US" sz="2400" cap="none" dirty="0" smtClean="0"/>
              <a:t>cytoskeleton cause contraction of the plug.</a:t>
            </a:r>
            <a:endParaRPr lang="en-US" sz="2400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4447" y="3825807"/>
            <a:ext cx="3892830" cy="268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6879" y="682263"/>
            <a:ext cx="10672637" cy="541822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II .Secondary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hemostasis: </a:t>
            </a:r>
            <a:endParaRPr lang="en-US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deposition </a:t>
            </a:r>
            <a:r>
              <a:rPr lang="en-US" dirty="0"/>
              <a:t>of fibrin. </a:t>
            </a:r>
            <a:endParaRPr lang="en-US" dirty="0" smtClean="0"/>
          </a:p>
          <a:p>
            <a:r>
              <a:rPr lang="en-US" dirty="0" smtClean="0"/>
              <a:t>Vascular </a:t>
            </a:r>
            <a:r>
              <a:rPr lang="en-US" dirty="0"/>
              <a:t>injury exposes tissue factor at the site of injury. </a:t>
            </a:r>
            <a:endParaRPr lang="en-US" dirty="0" smtClean="0"/>
          </a:p>
          <a:p>
            <a:r>
              <a:rPr lang="en-US" dirty="0" smtClean="0"/>
              <a:t>Tissue </a:t>
            </a:r>
            <a:r>
              <a:rPr lang="en-US" dirty="0"/>
              <a:t>factor binds and activates factor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VII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setting in motion a cascade of reactions that culiminates in </a:t>
            </a:r>
            <a:r>
              <a:rPr lang="en-US" dirty="0" smtClean="0"/>
              <a:t>thrombin </a:t>
            </a:r>
            <a:r>
              <a:rPr lang="en-US" dirty="0"/>
              <a:t>generation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9" name="Picture 5" descr="Advances in Anticoagulation for Venous Thromboembolism"/>
          <p:cNvPicPr>
            <a:picLocks noChangeAspect="1" noChangeArrowheads="1"/>
          </p:cNvPicPr>
          <p:nvPr/>
        </p:nvPicPr>
        <p:blipFill>
          <a:blip r:embed="rId3"/>
          <a:srcRect t="28431" b="8627"/>
          <a:stretch>
            <a:fillRect/>
          </a:stretch>
        </p:blipFill>
        <p:spPr bwMode="auto">
          <a:xfrm>
            <a:off x="2871880" y="3994584"/>
            <a:ext cx="5667003" cy="2675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8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7987" y="510988"/>
            <a:ext cx="11084742" cy="5522259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III. Clot stabilization and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resorption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/>
              <a:t> Polymerized fibrin and platelet aggregates undergo contraction to form a solid, permanent plug that prevents further hemorrhage.</a:t>
            </a:r>
          </a:p>
          <a:p>
            <a:endParaRPr lang="en-US" dirty="0" smtClean="0"/>
          </a:p>
          <a:p>
            <a:r>
              <a:rPr lang="en-US" dirty="0" smtClean="0"/>
              <a:t>Entrapped red cells and leukocytes are also found in </a:t>
            </a:r>
            <a:r>
              <a:rPr lang="en-US" dirty="0" err="1" smtClean="0"/>
              <a:t>hemostatic</a:t>
            </a:r>
            <a:r>
              <a:rPr lang="en-US" dirty="0" smtClean="0"/>
              <a:t> plugs, in part due to adherence of leukocytes to P-</a:t>
            </a:r>
            <a:r>
              <a:rPr lang="en-US" dirty="0" err="1" smtClean="0"/>
              <a:t>selectin</a:t>
            </a:r>
            <a:r>
              <a:rPr lang="en-US" dirty="0" smtClean="0"/>
              <a:t> expressed on activated platelet</a:t>
            </a:r>
          </a:p>
          <a:p>
            <a:endParaRPr lang="en-US" dirty="0" smtClean="0"/>
          </a:p>
          <a:p>
            <a:r>
              <a:rPr lang="en-US" dirty="0" smtClean="0"/>
              <a:t> At this stage, </a:t>
            </a:r>
            <a:r>
              <a:rPr lang="en-US" dirty="0" err="1" smtClean="0"/>
              <a:t>counterregulatory</a:t>
            </a:r>
            <a:r>
              <a:rPr lang="en-US" dirty="0" smtClean="0"/>
              <a:t> mechanisms (e.g., tissue </a:t>
            </a:r>
            <a:r>
              <a:rPr lang="en-US" dirty="0" err="1" smtClean="0"/>
              <a:t>plasminogen</a:t>
            </a:r>
            <a:r>
              <a:rPr lang="en-US" dirty="0" smtClean="0"/>
              <a:t> activator, t-PA made by endothelial cells) are set into motion that limit clotting to the site of injury , and eventually lead to clot </a:t>
            </a:r>
            <a:r>
              <a:rPr lang="en-US" dirty="0" err="1" smtClean="0"/>
              <a:t>resorption</a:t>
            </a:r>
            <a:r>
              <a:rPr lang="en-US" dirty="0" smtClean="0"/>
              <a:t> and tissue repair.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553" y="898267"/>
            <a:ext cx="6772836" cy="40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Coagulation Cascade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cap="none" dirty="0" smtClean="0"/>
              <a:t>the coagulation cascade is a series of amplifying enzymatic reactions that lead to the deposition of </a:t>
            </a:r>
            <a:r>
              <a:rPr lang="en-US" u="sng" cap="none" dirty="0" smtClean="0"/>
              <a:t>an insoluble </a:t>
            </a:r>
            <a:r>
              <a:rPr lang="en-US" cap="none" dirty="0" smtClean="0"/>
              <a:t>fibrin clot.</a:t>
            </a:r>
          </a:p>
          <a:p>
            <a:endParaRPr lang="en-US" cap="none" dirty="0" smtClean="0"/>
          </a:p>
          <a:p>
            <a:r>
              <a:rPr lang="en-US" cap="none" dirty="0" smtClean="0"/>
              <a:t>each reaction step involves an </a:t>
            </a:r>
            <a:r>
              <a:rPr lang="en-US" u="sng" cap="none" dirty="0" smtClean="0">
                <a:solidFill>
                  <a:schemeClr val="accent6">
                    <a:lumMod val="75000"/>
                  </a:schemeClr>
                </a:solidFill>
              </a:rPr>
              <a:t>enzyme</a:t>
            </a:r>
            <a:r>
              <a:rPr lang="en-US" cap="none" dirty="0" smtClean="0"/>
              <a:t> (an activated coagulation factor), a </a:t>
            </a:r>
            <a:r>
              <a:rPr lang="en-US" u="sng" cap="none" dirty="0" smtClean="0">
                <a:solidFill>
                  <a:schemeClr val="accent6">
                    <a:lumMod val="75000"/>
                  </a:schemeClr>
                </a:solidFill>
              </a:rPr>
              <a:t>substrate </a:t>
            </a:r>
            <a:r>
              <a:rPr lang="en-US" cap="none" dirty="0" smtClean="0"/>
              <a:t>(an inactive </a:t>
            </a:r>
            <a:r>
              <a:rPr lang="en-US" cap="none" dirty="0" err="1" smtClean="0"/>
              <a:t>proenzyme</a:t>
            </a:r>
            <a:r>
              <a:rPr lang="en-US" cap="none" dirty="0" smtClean="0"/>
              <a:t> form of a coagulation factor), and a </a:t>
            </a:r>
            <a:r>
              <a:rPr lang="en-US" u="sng" cap="none" dirty="0" smtClean="0">
                <a:solidFill>
                  <a:schemeClr val="accent6">
                    <a:lumMod val="75000"/>
                  </a:schemeClr>
                </a:solidFill>
              </a:rPr>
              <a:t>cofactor </a:t>
            </a:r>
            <a:r>
              <a:rPr lang="en-US" cap="none" dirty="0" smtClean="0"/>
              <a:t>(a reaction accelerator).</a:t>
            </a:r>
          </a:p>
          <a:p>
            <a:endParaRPr lang="en-US" cap="none" dirty="0" smtClean="0"/>
          </a:p>
          <a:p>
            <a:r>
              <a:rPr lang="en-US" cap="none" dirty="0" smtClean="0"/>
              <a:t>these components are assembled on a negatively charged </a:t>
            </a:r>
            <a:r>
              <a:rPr lang="en-US" cap="none" dirty="0" err="1" smtClean="0"/>
              <a:t>phospholipid</a:t>
            </a:r>
            <a:r>
              <a:rPr lang="en-US" cap="none" dirty="0" smtClean="0"/>
              <a:t> surface, which is provided by activated platelets. assembly of reaction complexes also depends on calcium</a:t>
            </a:r>
            <a:endParaRPr lang="en-US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7671" y="664091"/>
            <a:ext cx="5810454" cy="519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99118" y="1394029"/>
            <a:ext cx="1592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694" y="1138535"/>
            <a:ext cx="123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PTT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nemonic for Vitamin K Dependent Clotting Factors 2 plus 7 is 9 NOT 10 |  Medical school studying, Mnemonics, Medical edu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164" y="1342866"/>
            <a:ext cx="4927412" cy="4368749"/>
          </a:xfrm>
          <a:prstGeom prst="rect">
            <a:avLst/>
          </a:prstGeom>
          <a:noFill/>
        </p:spPr>
      </p:pic>
      <p:sp>
        <p:nvSpPr>
          <p:cNvPr id="14340" name="AutoShape 4" descr="What is Warfari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590" y="1597398"/>
            <a:ext cx="49339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33141" y="5274839"/>
            <a:ext cx="356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vitamin K antagonists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22" y="699199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  <a:t>Coagulation cascade has traditionally been divided into </a:t>
            </a:r>
            <a:b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cap="none" dirty="0" smtClean="0">
                <a:solidFill>
                  <a:schemeClr val="accent6">
                    <a:lumMod val="75000"/>
                  </a:schemeClr>
                </a:solidFill>
              </a:rPr>
              <a:t>the extrinsic and intrinsic pathways</a:t>
            </a:r>
            <a:endParaRPr lang="en-US" sz="24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1.The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prothrombin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 time (PT) </a:t>
            </a:r>
          </a:p>
          <a:p>
            <a:r>
              <a:rPr lang="en-US" dirty="0" smtClean="0"/>
              <a:t>assay assesses the function of the proteins in the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extrinsic pathway (</a:t>
            </a:r>
            <a:r>
              <a:rPr lang="en-US" dirty="0" smtClean="0"/>
              <a:t>factors VII, X, V, II (</a:t>
            </a:r>
            <a:r>
              <a:rPr lang="en-US" dirty="0" err="1" smtClean="0"/>
              <a:t>prothrombin</a:t>
            </a:r>
            <a:r>
              <a:rPr lang="en-US" dirty="0" smtClean="0"/>
              <a:t>), and fibrinogen). </a:t>
            </a:r>
          </a:p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The partial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thromboplastin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 time (PTT)</a:t>
            </a:r>
          </a:p>
          <a:p>
            <a:r>
              <a:rPr lang="en-US" dirty="0" smtClean="0"/>
              <a:t> assay screens the function of the proteins in the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intrinsic pathway </a:t>
            </a:r>
            <a:r>
              <a:rPr lang="en-US" dirty="0" smtClean="0"/>
              <a:t>(factors XII, XI, IX, VIII, X, V, II, and fibrinogen.</a:t>
            </a:r>
            <a:endParaRPr lang="en-US" dirty="0"/>
          </a:p>
        </p:txBody>
      </p:sp>
      <p:pic>
        <p:nvPicPr>
          <p:cNvPr id="10242" name="Picture 2" descr="Littmann Stethoscope for Doctors and Hospital, Littmann Stethoscope - M/s  Sukhsagar International Life Care, Meerut | ID: 223395432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6058" y="722593"/>
            <a:ext cx="1848036" cy="1848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87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Among thrombin’s most important activities are the following: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7974" y="1143410"/>
            <a:ext cx="10363826" cy="3424107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1. Conversion of fibrinogen into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crosslinked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 fibrin. </a:t>
            </a:r>
          </a:p>
          <a:p>
            <a:r>
              <a:rPr lang="en-US" dirty="0" smtClean="0"/>
              <a:t>Thrombin directly converts soluble fibrinogen into fibrin monomers that polymerize into an insoluble fibril.</a:t>
            </a:r>
          </a:p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2.Platelet activation. </a:t>
            </a:r>
          </a:p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4. Anti-coagulant effects.</a:t>
            </a:r>
          </a:p>
          <a:p>
            <a:r>
              <a:rPr lang="en-US" dirty="0" smtClean="0"/>
              <a:t>encountering normal endothelium, thrombin changes from a </a:t>
            </a:r>
            <a:r>
              <a:rPr lang="en-US" dirty="0" err="1" smtClean="0"/>
              <a:t>procoagulant</a:t>
            </a:r>
            <a:r>
              <a:rPr lang="en-US" dirty="0" smtClean="0"/>
              <a:t> to an anticoagulant.</a:t>
            </a:r>
          </a:p>
          <a:p>
            <a:endParaRPr lang="en-US" dirty="0"/>
          </a:p>
        </p:txBody>
      </p:sp>
      <p:pic>
        <p:nvPicPr>
          <p:cNvPr id="11266" name="Picture 2" descr="fibrin | biochemistry | Britan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6807" y="4329953"/>
            <a:ext cx="2885193" cy="2353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HEMOSTASIS AND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Normal hemostasis comprises a series of regulated </a:t>
            </a:r>
            <a:r>
              <a:rPr lang="en-US" dirty="0" smtClean="0"/>
              <a:t>processes </a:t>
            </a:r>
            <a:r>
              <a:rPr lang="en-US" dirty="0"/>
              <a:t>that culminate in the formation of a </a:t>
            </a:r>
            <a:r>
              <a:rPr lang="en-US" u="sng" dirty="0">
                <a:solidFill>
                  <a:srgbClr val="FF0000"/>
                </a:solidFill>
              </a:rPr>
              <a:t>blood clot </a:t>
            </a:r>
            <a:r>
              <a:rPr lang="en-US" dirty="0"/>
              <a:t>that limits bleeding from an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injured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vessel.</a:t>
            </a:r>
          </a:p>
          <a:p>
            <a:endParaRPr lang="en-US" dirty="0"/>
          </a:p>
          <a:p>
            <a:r>
              <a:rPr lang="en-US" dirty="0"/>
              <a:t>The pathologic counterpart of hemostasis is thrombosis, the formation of </a:t>
            </a:r>
            <a:r>
              <a:rPr lang="en-US" dirty="0">
                <a:solidFill>
                  <a:srgbClr val="FF0000"/>
                </a:solidFill>
              </a:rPr>
              <a:t>blood clot (thrombus</a:t>
            </a:r>
            <a:r>
              <a:rPr lang="en-US" dirty="0"/>
              <a:t>) within non-traumatized</a:t>
            </a: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intact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vessels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58" y="241999"/>
            <a:ext cx="10364451" cy="159617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Factors That Limit Coagulation.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7707" y="1322527"/>
            <a:ext cx="10565081" cy="3998025"/>
          </a:xfrm>
        </p:spPr>
        <p:txBody>
          <a:bodyPr>
            <a:noAutofit/>
          </a:bodyPr>
          <a:lstStyle/>
          <a:p>
            <a:r>
              <a:rPr lang="en-US" sz="1800" dirty="0" smtClean="0"/>
              <a:t>coagulation must be restricted to the site of vascular injury to prevent dangerous consequences through: </a:t>
            </a:r>
          </a:p>
          <a:p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</a:rPr>
              <a:t>1.simple dilution:</a:t>
            </a:r>
          </a:p>
          <a:p>
            <a:r>
              <a:rPr lang="en-US" sz="1800" dirty="0" smtClean="0"/>
              <a:t> blood flowing at the site of injury washes out activated coagulation factors, which are rapidly removed by the liver. </a:t>
            </a:r>
          </a:p>
          <a:p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</a:rPr>
              <a:t>2.requirement for negatively charged phospholipids</a:t>
            </a:r>
            <a:endParaRPr lang="en-US" sz="1800" dirty="0" smtClean="0"/>
          </a:p>
          <a:p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1800" u="sng" dirty="0" err="1" smtClean="0">
                <a:solidFill>
                  <a:schemeClr val="accent6">
                    <a:lumMod val="75000"/>
                  </a:schemeClr>
                </a:solidFill>
              </a:rPr>
              <a:t>fibrinolytic</a:t>
            </a:r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</a:rPr>
              <a:t> cascade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through the enzymatic activity of </a:t>
            </a:r>
            <a:r>
              <a:rPr lang="en-US" sz="1800" dirty="0" err="1" smtClean="0"/>
              <a:t>plasmin</a:t>
            </a:r>
            <a:r>
              <a:rPr lang="en-US" sz="1800" dirty="0" smtClean="0"/>
              <a:t>, which breaks down fibrin and interferes with its polymerization.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ure 1 from Structure and activity of plasmin and other direct  thrombolytic agents. | Semantic Sch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445" y="1373000"/>
            <a:ext cx="8991600" cy="48768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18116" y="420451"/>
            <a:ext cx="347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 smtClean="0">
                <a:solidFill>
                  <a:schemeClr val="accent6">
                    <a:lumMod val="75000"/>
                  </a:schemeClr>
                </a:solidFill>
              </a:rPr>
              <a:t>fibrinolytic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</a:rPr>
              <a:t> cascade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64150" y="1721633"/>
            <a:ext cx="10363826" cy="8045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 elevated level of breakdown products of fibrinogen (D-</a:t>
            </a:r>
            <a:r>
              <a:rPr lang="en-US" dirty="0" err="1" smtClean="0"/>
              <a:t>dimers</a:t>
            </a:r>
            <a:r>
              <a:rPr lang="en-US" dirty="0" smtClean="0"/>
              <a:t>) are a useful clinical markers of several thrombotic states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2448" y="3893484"/>
            <a:ext cx="5783263" cy="276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484" y="3030630"/>
            <a:ext cx="4171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Endothelium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balance between the anticoagulant and </a:t>
            </a:r>
            <a:r>
              <a:rPr lang="en-US" dirty="0" err="1" smtClean="0"/>
              <a:t>procoagulant</a:t>
            </a:r>
            <a:r>
              <a:rPr lang="en-US" dirty="0" smtClean="0"/>
              <a:t> activities of endothelium often determines whether clot formation, propagation, or dissolution occurs.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1385" y="726143"/>
            <a:ext cx="10677591" cy="5172634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1.Platelet inhibitory effects: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serve as a barrier that shields platelets from subendothelial </a:t>
            </a:r>
            <a:r>
              <a:rPr lang="en-US" dirty="0" err="1" smtClean="0"/>
              <a:t>vWF</a:t>
            </a:r>
            <a:r>
              <a:rPr lang="en-US" dirty="0" smtClean="0"/>
              <a:t> and collagen.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releases a number of factors that inhibit platelet activation and aggregation. Among the most important are </a:t>
            </a:r>
            <a:r>
              <a:rPr lang="en-US" dirty="0" err="1" smtClean="0"/>
              <a:t>prostacyclin</a:t>
            </a:r>
            <a:r>
              <a:rPr lang="en-US" dirty="0" smtClean="0"/>
              <a:t> (PGI2), nitric oxide (NO).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endothelial cells bind and alter the activity of thrombin, which is one of the most potent activators of platelets.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2. Anticoagulant effects.</a:t>
            </a:r>
          </a:p>
          <a:p>
            <a:r>
              <a:rPr lang="en-US" dirty="0" smtClean="0"/>
              <a:t> Normal endothelium shields coagulation factors from tissue factor in vessel walls and expresses multiple factors that actively oppose coagulation:</a:t>
            </a:r>
          </a:p>
          <a:p>
            <a:endParaRPr lang="en-US" dirty="0" smtClean="0"/>
          </a:p>
          <a:p>
            <a:r>
              <a:rPr lang="en-US" dirty="0" smtClean="0"/>
              <a:t>most notably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thrombomodulin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, endothelial protein C receptor, heparin-like molecules, and tissue factor pathway inhibitor. 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695" y="753970"/>
            <a:ext cx="6428721" cy="518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Hemostasis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Hemostasis is </a:t>
            </a:r>
            <a:r>
              <a:rPr lang="en-US" dirty="0" smtClean="0"/>
              <a:t>process </a:t>
            </a:r>
            <a:r>
              <a:rPr lang="en-US" dirty="0"/>
              <a:t>involving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platelets,</a:t>
            </a:r>
            <a:r>
              <a:rPr lang="en-US" dirty="0"/>
              <a:t>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clotting factors</a:t>
            </a:r>
            <a:r>
              <a:rPr lang="en-US" dirty="0"/>
              <a:t>, and </a:t>
            </a:r>
            <a:r>
              <a:rPr lang="en-US" u="sng" dirty="0">
                <a:solidFill>
                  <a:srgbClr val="FF0000"/>
                </a:solidFill>
              </a:rPr>
              <a:t>endothelium</a:t>
            </a:r>
            <a:r>
              <a:rPr lang="en-US" dirty="0"/>
              <a:t> that occurs at the site of vascular injury and culminates in the </a:t>
            </a:r>
            <a:r>
              <a:rPr lang="en-US" dirty="0" smtClean="0"/>
              <a:t>formation </a:t>
            </a:r>
            <a:r>
              <a:rPr lang="en-US" dirty="0"/>
              <a:t>of a blood clot, which serves to prevent or limit the extent of </a:t>
            </a:r>
            <a:r>
              <a:rPr lang="en-US" dirty="0" smtClean="0"/>
              <a:t>bleeding.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mostasis &amp;amp; haemostasis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17" y="770021"/>
            <a:ext cx="8009825" cy="45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54" y="309759"/>
            <a:ext cx="10364451" cy="1596177"/>
          </a:xfrm>
        </p:spPr>
        <p:txBody>
          <a:bodyPr/>
          <a:lstStyle/>
          <a:p>
            <a:r>
              <a:rPr lang="en-US" dirty="0" smtClean="0"/>
              <a:t>Major component of hemostasis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2244435"/>
          <a:ext cx="7076374" cy="389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76" y="154379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The general sequence of events leading to hemostasis at a site of vascular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injury INCLUDE:</a:t>
            </a:r>
            <a:r>
              <a:rPr lang="en-US" sz="2400" u="sng" dirty="0" smtClean="0">
                <a:solidFill>
                  <a:srgbClr val="FF0000"/>
                </a:solidFill>
              </a:rPr>
              <a:t>   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I . Primary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hemostasis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8512" y="1566961"/>
            <a:ext cx="10363826" cy="3424107"/>
          </a:xfrm>
        </p:spPr>
        <p:txBody>
          <a:bodyPr/>
          <a:lstStyle/>
          <a:p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. Arteriolar vasoconstriction </a:t>
            </a:r>
            <a:r>
              <a:rPr lang="en-US" sz="1800" dirty="0" smtClean="0"/>
              <a:t>:</a:t>
            </a:r>
          </a:p>
          <a:p>
            <a:r>
              <a:rPr lang="en-US" cap="none" dirty="0" smtClean="0"/>
              <a:t>occurs immediately and markedly reduces blood flow to the injured area.</a:t>
            </a:r>
          </a:p>
          <a:p>
            <a:r>
              <a:rPr lang="en-US" cap="none" dirty="0" smtClean="0"/>
              <a:t>it is mediated by reflex </a:t>
            </a:r>
            <a:r>
              <a:rPr lang="en-US" cap="none" dirty="0" err="1" smtClean="0"/>
              <a:t>neurogenic</a:t>
            </a:r>
            <a:r>
              <a:rPr lang="en-US" cap="none" dirty="0" smtClean="0"/>
              <a:t> mechanisms.</a:t>
            </a:r>
          </a:p>
          <a:p>
            <a:r>
              <a:rPr lang="en-US" cap="none" dirty="0" smtClean="0"/>
              <a:t>it is  augmented by </a:t>
            </a:r>
            <a:r>
              <a:rPr lang="en-US" cap="none" dirty="0" err="1" smtClean="0"/>
              <a:t>endothelin</a:t>
            </a:r>
            <a:r>
              <a:rPr lang="en-US" cap="none" dirty="0" smtClean="0"/>
              <a:t>, a potent endothelium-derived vasoconstrictor. </a:t>
            </a:r>
          </a:p>
          <a:p>
            <a:r>
              <a:rPr lang="en-US" cap="none" dirty="0" smtClean="0"/>
              <a:t>this effect is transient, however,  bleeding would resume if not followed by activation of platelets and coagulation factors.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42" t="30057" r="50724" b="44738"/>
          <a:stretch/>
        </p:blipFill>
        <p:spPr>
          <a:xfrm>
            <a:off x="7680159" y="4006516"/>
            <a:ext cx="4511841" cy="28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8916" y="770021"/>
            <a:ext cx="10988842" cy="5502441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platelet activation</a:t>
            </a:r>
            <a:endParaRPr lang="en-US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the formation of the platelet plug. </a:t>
            </a:r>
            <a:endParaRPr lang="en-US" dirty="0" smtClean="0"/>
          </a:p>
        </p:txBody>
      </p:sp>
      <p:pic>
        <p:nvPicPr>
          <p:cNvPr id="5" name="Picture 2" descr="Primary haemostasis: Sticky fingers cement the relationship | Semantic  Sch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t="4600" r="45285" b="47942"/>
          <a:stretch/>
        </p:blipFill>
        <p:spPr bwMode="auto">
          <a:xfrm>
            <a:off x="2476474" y="2360342"/>
            <a:ext cx="6893158" cy="3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9643" y="524435"/>
            <a:ext cx="10852404" cy="5865538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Platelets</a:t>
            </a:r>
          </a:p>
          <a:p>
            <a:r>
              <a:rPr lang="en-US" cap="none" dirty="0" smtClean="0"/>
              <a:t>platelets play a critical role in </a:t>
            </a:r>
            <a:r>
              <a:rPr lang="en-US" cap="none" dirty="0" err="1" smtClean="0"/>
              <a:t>hemostasis</a:t>
            </a:r>
            <a:r>
              <a:rPr lang="en-US" cap="none" dirty="0" smtClean="0"/>
              <a:t> by forming the primary plug that initially seals vascular defects and by providing a surface that binds and concentrates activated coagulation factors.</a:t>
            </a:r>
          </a:p>
          <a:p>
            <a:r>
              <a:rPr lang="en-US" cap="none" dirty="0" smtClean="0"/>
              <a:t>platelets are disc-shaped </a:t>
            </a:r>
            <a:r>
              <a:rPr lang="en-US" cap="none" dirty="0" err="1" smtClean="0"/>
              <a:t>anucleate</a:t>
            </a:r>
            <a:r>
              <a:rPr lang="en-US" cap="none" dirty="0" smtClean="0"/>
              <a:t> cell fragments that are shed from </a:t>
            </a:r>
            <a:r>
              <a:rPr lang="en-US" cap="none" dirty="0" err="1" smtClean="0"/>
              <a:t>megakaryocytes</a:t>
            </a:r>
            <a:r>
              <a:rPr lang="en-US" cap="none" dirty="0" smtClean="0"/>
              <a:t> in the bone marrow into the bloodstream. </a:t>
            </a:r>
          </a:p>
          <a:p>
            <a:endParaRPr lang="en-US" cap="none" dirty="0" smtClean="0"/>
          </a:p>
          <a:p>
            <a:endParaRPr lang="en-US" cap="none" dirty="0" smtClean="0"/>
          </a:p>
          <a:p>
            <a:r>
              <a:rPr lang="en-US" u="sng" cap="none" dirty="0" smtClean="0">
                <a:solidFill>
                  <a:schemeClr val="accent6">
                    <a:lumMod val="75000"/>
                  </a:schemeClr>
                </a:solidFill>
              </a:rPr>
              <a:t>Their function depends on several factors including:</a:t>
            </a:r>
          </a:p>
          <a:p>
            <a:r>
              <a:rPr lang="en-US" cap="none" dirty="0" smtClean="0"/>
              <a:t> Glycoprotein receptors.</a:t>
            </a:r>
          </a:p>
          <a:p>
            <a:r>
              <a:rPr lang="en-US" cap="none" dirty="0" smtClean="0"/>
              <a:t>A contractile cytoskeleton</a:t>
            </a:r>
          </a:p>
          <a:p>
            <a:r>
              <a:rPr lang="en-US" cap="none" dirty="0" smtClean="0"/>
              <a:t> </a:t>
            </a:r>
            <a:r>
              <a:rPr lang="en-US" cap="none" dirty="0" err="1" smtClean="0"/>
              <a:t>Awo</a:t>
            </a:r>
            <a:r>
              <a:rPr lang="en-US" cap="none" dirty="0" smtClean="0"/>
              <a:t> types of </a:t>
            </a:r>
            <a:r>
              <a:rPr lang="en-US" cap="none" dirty="0" err="1" smtClean="0"/>
              <a:t>cytoplasmic</a:t>
            </a:r>
            <a:r>
              <a:rPr lang="en-US" cap="none" dirty="0" smtClean="0"/>
              <a:t> granules. </a:t>
            </a:r>
          </a:p>
          <a:p>
            <a:r>
              <a:rPr lang="el-GR" u="sng" cap="none" dirty="0" smtClean="0"/>
              <a:t>α-</a:t>
            </a:r>
            <a:r>
              <a:rPr lang="en-US" u="sng" cap="none" dirty="0" smtClean="0"/>
              <a:t>granules </a:t>
            </a:r>
            <a:r>
              <a:rPr lang="en-US" cap="none" dirty="0" smtClean="0"/>
              <a:t>have the adhesion molecule p-</a:t>
            </a:r>
            <a:r>
              <a:rPr lang="en-US" cap="none" dirty="0" err="1" smtClean="0"/>
              <a:t>selectin</a:t>
            </a:r>
            <a:r>
              <a:rPr lang="en-US" cap="none" dirty="0" smtClean="0"/>
              <a:t>, and contain proteins involved in coagulation.</a:t>
            </a:r>
          </a:p>
          <a:p>
            <a:r>
              <a:rPr lang="el-GR" cap="none" dirty="0" smtClean="0"/>
              <a:t> </a:t>
            </a:r>
            <a:r>
              <a:rPr lang="en-US" u="sng" cap="none" dirty="0" smtClean="0"/>
              <a:t>dense (or </a:t>
            </a:r>
            <a:r>
              <a:rPr lang="el-GR" u="sng" cap="none" dirty="0" smtClean="0"/>
              <a:t>δ) </a:t>
            </a:r>
            <a:r>
              <a:rPr lang="en-US" cap="none" dirty="0" smtClean="0"/>
              <a:t>granules contain ADP and ATP , ionized calcium, serotonin, and epinephrine.</a:t>
            </a:r>
            <a:endParaRPr lang="en-US" cap="none" dirty="0"/>
          </a:p>
        </p:txBody>
      </p:sp>
      <p:pic>
        <p:nvPicPr>
          <p:cNvPr id="6146" name="Picture 2" descr="Platelet forming megakaryocyte - 1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6575" y="2971800"/>
            <a:ext cx="2550833" cy="191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platelets undergo a sequence of reactions After a traumatic vascular injury that culminate  in the formation of a platelet plug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0703" y="1829210"/>
            <a:ext cx="10363826" cy="3424107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1. Platelet adhesion:</a:t>
            </a:r>
          </a:p>
          <a:p>
            <a:r>
              <a:rPr lang="en-US" dirty="0" smtClean="0"/>
              <a:t> </a:t>
            </a:r>
            <a:r>
              <a:rPr lang="en-US" cap="none" dirty="0" smtClean="0"/>
              <a:t>is mediated via interactions with </a:t>
            </a:r>
            <a:r>
              <a:rPr lang="en-US" cap="none" dirty="0" err="1" smtClean="0"/>
              <a:t>vwf</a:t>
            </a:r>
            <a:r>
              <a:rPr lang="en-US" cap="none" dirty="0" smtClean="0"/>
              <a:t>, which acts as a bridge between the platelet surface receptor glycoprotein </a:t>
            </a:r>
            <a:r>
              <a:rPr lang="en-US" cap="none" dirty="0" err="1" smtClean="0"/>
              <a:t>ib</a:t>
            </a:r>
            <a:r>
              <a:rPr lang="en-US" cap="none" dirty="0" smtClean="0"/>
              <a:t> (</a:t>
            </a:r>
            <a:r>
              <a:rPr lang="en-US" cap="none" dirty="0" err="1" smtClean="0"/>
              <a:t>gpib</a:t>
            </a:r>
            <a:r>
              <a:rPr lang="en-US" cap="none" dirty="0" smtClean="0"/>
              <a:t>) and exposed collagen. </a:t>
            </a:r>
          </a:p>
        </p:txBody>
      </p:sp>
      <p:pic>
        <p:nvPicPr>
          <p:cNvPr id="4" name="Picture 3" descr="Physiology of haemostasis - Anaesthesia &amp;amp; Intensive Care Medicine"/>
          <p:cNvPicPr>
            <a:picLocks noChangeAspect="1" noChangeArrowheads="1"/>
          </p:cNvPicPr>
          <p:nvPr/>
        </p:nvPicPr>
        <p:blipFill>
          <a:blip r:embed="rId2"/>
          <a:srcRect b="72693"/>
          <a:stretch>
            <a:fillRect/>
          </a:stretch>
        </p:blipFill>
        <p:spPr bwMode="auto">
          <a:xfrm>
            <a:off x="6421563" y="3953435"/>
            <a:ext cx="5479084" cy="240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259</TotalTime>
  <Words>1124</Words>
  <Application>Microsoft Office PowerPoint</Application>
  <PresentationFormat>Widescreen</PresentationFormat>
  <Paragraphs>103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Tw Cen MT</vt:lpstr>
      <vt:lpstr>Wingdings</vt:lpstr>
      <vt:lpstr>Droplet</vt:lpstr>
      <vt:lpstr>Hemodynamic Disorders, Thromboembolism, and Shock 2</vt:lpstr>
      <vt:lpstr>HEMOSTASIS AND THROMBOSIS</vt:lpstr>
      <vt:lpstr>Normal Hemostasis</vt:lpstr>
      <vt:lpstr>PowerPoint Presentation</vt:lpstr>
      <vt:lpstr>Major component of hemostasis </vt:lpstr>
      <vt:lpstr>The general sequence of events leading to hemostasis at a site of vascular injury INCLUDE:    I . Primary hemostasis</vt:lpstr>
      <vt:lpstr>PowerPoint Presentation</vt:lpstr>
      <vt:lpstr>PowerPoint Presentation</vt:lpstr>
      <vt:lpstr>platelets undergo a sequence of reactions After a traumatic vascular injury that culminate  in the formation of a platelet plug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Coagulation Cascade</vt:lpstr>
      <vt:lpstr>PowerPoint Presentation</vt:lpstr>
      <vt:lpstr>PowerPoint Presentation</vt:lpstr>
      <vt:lpstr>Coagulation cascade has traditionally been divided into  the extrinsic and intrinsic pathways</vt:lpstr>
      <vt:lpstr>Among thrombin’s most important activities are the following:</vt:lpstr>
      <vt:lpstr>Factors That Limit Coagulation.</vt:lpstr>
      <vt:lpstr>PowerPoint Presentation</vt:lpstr>
      <vt:lpstr>PowerPoint Presentation</vt:lpstr>
      <vt:lpstr>Endothelium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 Disorders, Thromboembolism, and Shock 2</dc:title>
  <dc:creator>Windows User</dc:creator>
  <cp:lastModifiedBy>Admin</cp:lastModifiedBy>
  <cp:revision>32</cp:revision>
  <dcterms:created xsi:type="dcterms:W3CDTF">2021-11-16T10:04:38Z</dcterms:created>
  <dcterms:modified xsi:type="dcterms:W3CDTF">2022-12-19T05:16:46Z</dcterms:modified>
</cp:coreProperties>
</file>