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1" r:id="rId2"/>
  </p:sldMasterIdLst>
  <p:notesMasterIdLst>
    <p:notesMasterId r:id="rId29"/>
  </p:notesMasterIdLst>
  <p:sldIdLst>
    <p:sldId id="731" r:id="rId3"/>
    <p:sldId id="741" r:id="rId4"/>
    <p:sldId id="750" r:id="rId5"/>
    <p:sldId id="744" r:id="rId6"/>
    <p:sldId id="745" r:id="rId7"/>
    <p:sldId id="746" r:id="rId8"/>
    <p:sldId id="747" r:id="rId9"/>
    <p:sldId id="748" r:id="rId10"/>
    <p:sldId id="749" r:id="rId11"/>
    <p:sldId id="684" r:id="rId12"/>
    <p:sldId id="733" r:id="rId13"/>
    <p:sldId id="686" r:id="rId14"/>
    <p:sldId id="687" r:id="rId15"/>
    <p:sldId id="740" r:id="rId16"/>
    <p:sldId id="689" r:id="rId17"/>
    <p:sldId id="694" r:id="rId18"/>
    <p:sldId id="691" r:id="rId19"/>
    <p:sldId id="729" r:id="rId20"/>
    <p:sldId id="700" r:id="rId21"/>
    <p:sldId id="732" r:id="rId22"/>
    <p:sldId id="711" r:id="rId23"/>
    <p:sldId id="710" r:id="rId24"/>
    <p:sldId id="723" r:id="rId25"/>
    <p:sldId id="724" r:id="rId26"/>
    <p:sldId id="716" r:id="rId27"/>
    <p:sldId id="725" r:id="rId28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588" autoAdjust="0"/>
  </p:normalViewPr>
  <p:slideViewPr>
    <p:cSldViewPr>
      <p:cViewPr varScale="1">
        <p:scale>
          <a:sx n="114" d="100"/>
          <a:sy n="114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78022C2-159C-5A95-C3A2-43B12EC142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68E9CE-BEAC-10A7-F710-A3F08F01D8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FA7D6A7-C11D-3CB8-F7D4-BD584D5AC5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B27151B-80A7-BEB7-BAF4-7904228942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66CA6835-4409-EEFF-3296-39A0714209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4157198A-2CD6-B2C2-BACE-FE5767669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33DEEA35-317C-3843-BE65-D67CD38BA9B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4D1E5123-E705-9742-5A07-5769977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CC3FCA44-74FE-E567-C3BE-28B5B63A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A3793E63-0171-7EB0-1A91-17E1F935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C6083F-0F7B-9943-B389-BD4798145C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4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7A06BF-803A-BDAD-B159-3BB3D518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FD9AD27-A5E2-1E6F-1D11-BE14E7DD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65C2F9A-9408-0B8A-E04A-FF1A599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ED77-6112-574E-8B99-7911F87CCE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4446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A2C322E-B372-568F-3D66-D3155964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62B517D-47D8-6054-5B50-A7002295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6BD924E-5A65-E1FE-2B29-E8D35D60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71B5-B4E6-5445-94A7-11EDC54F0B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290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A7A3A8D-F885-987E-1C33-A65DCD6B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2725CDD-312D-D2BB-A357-CD952EC3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136F539-9E6E-CBB6-506A-B6908976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E5D8E-531B-ED4E-837D-D841FB299B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53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7E649DE-D713-E008-922D-F4BFCDFA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9C7B036-C817-932E-8616-255D47EB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C8D6784-0241-4846-0E69-CEA54567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BBBBA-3187-E74E-9756-48E5BAA265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35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DB29-FA9F-7617-D2EC-9AA4B556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C989-2A4E-D745-DB86-9E3AC4D8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A3F4-810A-80D2-748E-140E0B47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004C9B4-1012-EA4B-A6B2-CDF8C999A7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11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AD434E7-A4E4-6928-45C1-F48B68DF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5AE184A-4CF0-609D-C7AE-206C81C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F3AF7C3-3507-5D86-9074-B9C5885D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E79E7-1E2C-D74E-841A-AAE19C7393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321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CA90A93-498B-E08B-502F-0E7E1F74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6999593-978C-29B5-10E0-9B7A0F69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8796115-A91D-6F3E-39F6-D83DD55F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5ABB-8B19-1840-8DEE-ECD107D7254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714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0701570-C63F-87DD-3032-7D5FCCCD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7C15111-3D1A-DED7-A37F-0641F208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50A1E81-8D56-524D-8204-E7882442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A7A9-DC95-734B-A1A2-194F9BB991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7933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6A6BB90-DF45-DAD0-13BC-701AD8D9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63610B6-F1B1-56A5-FC9F-7DC00E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13D58FD-8FD5-29EE-C4B9-353CB3E0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05ED-4580-5D45-86CD-8CBDB3FFF7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480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C16A9DA-822F-470A-E75A-1A7EE031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ED5ECAD-1A05-D89D-00C8-817D22A8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05A2C8F-2C20-985E-12D7-4F873D54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6D3B5-0AE1-5A4B-8B19-BE0EBC5BC0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032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E823E72C-1247-5208-32A0-C3FBDB48D260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FB429A3-5F67-D4E0-E3A6-179FB5389E4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B6239A-CB32-59D8-9153-779E2C5A246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CE7F72-74A2-7538-F135-349A4E0E438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7F0EAA8-55C0-28E1-C6DA-70F497E8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DEFE50A-DFFB-BD2E-EA15-2359C0CA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EDC07EB-5925-BE18-1824-A7C2921E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9AD62B7-985F-6049-B715-0EC2D66D7B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433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CDAD684-ED66-701E-BC64-587C0B1D621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E6345D-7020-BEF7-CD12-495E121F794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DB6F5CA-61DB-FD9E-6EEE-3E2A6F4FF7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4DAFAFD-6CE1-78CA-0DE9-2558C295C8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027341-DB3B-7AC6-31D5-D552790FD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9D5C77A-85BB-4478-7D9D-E0E4A511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Mona El Sobky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E1B6E8-FDB3-1AE8-AE06-8D32B3BAB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4E2ABD7F-A7F6-7D41-81E3-8C265CF8C3D4}" type="slidenum">
              <a:rPr lang="ar-SA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BEFD5AC0-EB5D-22D4-7132-5CD1EF276BC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C90F78-120C-9761-8A1E-B7A0E369AC0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F5DD7B-5A9E-CE49-6AB5-DAC3CF91124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86" r:id="rId2"/>
    <p:sldLayoutId id="214748499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7" r:id="rId9"/>
    <p:sldLayoutId id="2147484992" r:id="rId10"/>
    <p:sldLayoutId id="2147484993" r:id="rId11"/>
    <p:sldLayoutId id="2147484994" r:id="rId12"/>
  </p:sldLayoutIdLst>
  <p:transition/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DE80332E-1C2D-0573-9942-2A7B41D5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9C60E-C792-D941-B45B-EF9DDA375D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B2EF1A-DA80-0D96-310F-A528AFC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171400"/>
            <a:ext cx="89289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30000"/>
              </a:lnSpc>
              <a:defRPr/>
            </a:pP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RSM 2022-2023</a:t>
            </a:r>
          </a:p>
          <a:p>
            <a:pPr>
              <a:lnSpc>
                <a:spcPct val="130000"/>
              </a:lnSpc>
              <a:defRPr/>
            </a:pP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Mycoplasma</a:t>
            </a:r>
            <a:r>
              <a:rPr lang="en-US" sz="3600" i="1" dirty="0">
                <a:solidFill>
                  <a:srgbClr val="002060"/>
                </a:solidFill>
                <a:latin typeface="Impact" pitchFamily="34" charset="0"/>
                <a:ea typeface="Gungsuh" pitchFamily="18" charset="-127"/>
                <a:cs typeface="+mj-cs"/>
              </a:rPr>
              <a:t> -</a:t>
            </a: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Legionella -Chlamydia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92CA9-5274-A0B5-524B-99C25104E105}"/>
              </a:ext>
            </a:extLst>
          </p:cNvPr>
          <p:cNvSpPr/>
          <p:nvPr/>
        </p:nvSpPr>
        <p:spPr>
          <a:xfrm>
            <a:off x="900113" y="3333750"/>
            <a:ext cx="71278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Amin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Aqel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4E3ADA1-F99E-26B7-7092-F29D98D3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92263"/>
            <a:ext cx="8358188" cy="2908300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Tetracycline or erythromycin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Fluoroquinolones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6D387616-BD90-1E5C-A923-4F8BC6BBE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A89ED-8D0D-C84C-A137-4B7D7C0DBC00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10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F38994B5-693B-316A-4333-36277C45C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305800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ar-EG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F33B2D-4A1B-206D-D983-3BD31163FE6E}"/>
              </a:ext>
            </a:extLst>
          </p:cNvPr>
          <p:cNvSpPr/>
          <p:nvPr/>
        </p:nvSpPr>
        <p:spPr>
          <a:xfrm>
            <a:off x="3000375" y="285750"/>
            <a:ext cx="3000375" cy="12144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1612275-D928-CD1C-3E7C-18B539F7E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ED0223-9011-954F-BFC8-CC283AB0237A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15363" name="WordArt 2">
            <a:extLst>
              <a:ext uri="{FF2B5EF4-FFF2-40B4-BE49-F238E27FC236}">
                <a16:creationId xmlns:a16="http://schemas.microsoft.com/office/drawing/2014/main" id="{4A359A91-918E-05DE-76A7-E720A92D7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" y="1285875"/>
            <a:ext cx="8572500" cy="4214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4400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Legionella </a:t>
            </a:r>
          </a:p>
          <a:p>
            <a:pPr algn="ctr"/>
            <a:r>
              <a:rPr lang="en-US" sz="34400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pneumophilia</a:t>
            </a:r>
            <a:endParaRPr lang="en-JO" sz="34400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21CD2E7-C30E-4A3F-0F04-2F5F4E64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35781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negative rods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causing outbreak of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 pneumonia in hospitals.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Motile with polar flagella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aerobe</a:t>
            </a:r>
          </a:p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for growth, media containing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 cysteine &amp; iron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2C8965E-986A-E2D7-E539-237349E7E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30338F-75C2-974F-8D35-D3FB048C49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301529-F3CF-6CD3-6D78-D11E477483EC}"/>
              </a:ext>
            </a:extLst>
          </p:cNvPr>
          <p:cNvSpPr/>
          <p:nvPr/>
        </p:nvSpPr>
        <p:spPr>
          <a:xfrm>
            <a:off x="1857375" y="142875"/>
            <a:ext cx="5572125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General characters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16389" name="Picture 7" descr="C:\Users\Matrix\Downloads\legonilla 3.jpg">
            <a:extLst>
              <a:ext uri="{FF2B5EF4-FFF2-40B4-BE49-F238E27FC236}">
                <a16:creationId xmlns:a16="http://schemas.microsoft.com/office/drawing/2014/main" id="{9E479BA5-8091-04A4-1485-277FADD3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090738"/>
            <a:ext cx="2268537" cy="26765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DBDD2D-3293-BEF2-0C48-0E7A9CBF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5214938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Air borne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No man to man transmission.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High incidence is in summer.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Can cause outbreak at large scale.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Predisposing factors: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Smoking, alcohol, old age.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Disease: as chronic pulmonary disease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Immunocompromised status: AIDS, cancer, organ transplant.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037CCA46-EE52-D5DE-DBBB-00485AB72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6F12E9-ED4C-B548-A3F6-9B6C99550BB9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13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B95A8B-3F95-2214-72DE-633A2DEC5664}"/>
              </a:ext>
            </a:extLst>
          </p:cNvPr>
          <p:cNvSpPr/>
          <p:nvPr/>
        </p:nvSpPr>
        <p:spPr>
          <a:xfrm>
            <a:off x="2500313" y="0"/>
            <a:ext cx="4143375" cy="78581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Epidemiology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39429E-75BC-B5A7-23D0-33765264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3889375" cy="5111750"/>
          </a:xfrm>
        </p:spPr>
        <p:txBody>
          <a:bodyPr/>
          <a:lstStyle/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CHAIN OF EVENTS</a:t>
            </a:r>
            <a:r>
              <a:rPr lang="en-US" sz="2000" dirty="0"/>
              <a:t> Bacteria present in water system, slow moving / stagnant water, adequate food source, temperature range 20-50°C , aerosol formed, people present.</a:t>
            </a:r>
          </a:p>
          <a:p>
            <a:pPr marL="0" indent="0" algn="just" rtl="0">
              <a:buFont typeface="Wingdings 2" panose="05020102010507070707" pitchFamily="18" charset="2"/>
              <a:buNone/>
              <a:defRPr/>
            </a:pPr>
            <a:r>
              <a:rPr lang="en-US" sz="2000" b="1" dirty="0"/>
              <a:t>Examples on infected water sources: 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Storage Tanks:</a:t>
            </a:r>
            <a:r>
              <a:rPr lang="en-US" sz="2000" dirty="0"/>
              <a:t> Over capacity Stagnation Out of sight Poor flow Ambient temps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Showers:</a:t>
            </a:r>
            <a:r>
              <a:rPr lang="en-US" sz="2000" dirty="0"/>
              <a:t> Operate at ideal temps Poor hygiene Infrequently used Prone to scaling Create aerosol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2000" b="1" dirty="0"/>
              <a:t>Dead pipe ends.</a:t>
            </a:r>
            <a:endParaRPr lang="en-US" sz="2000" dirty="0"/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endParaRPr lang="ar-SA" sz="2000" dirty="0"/>
          </a:p>
        </p:txBody>
      </p:sp>
      <p:sp>
        <p:nvSpPr>
          <p:cNvPr id="18435" name="عنصر نائب لرقم الشريحة 3">
            <a:extLst>
              <a:ext uri="{FF2B5EF4-FFF2-40B4-BE49-F238E27FC236}">
                <a16:creationId xmlns:a16="http://schemas.microsoft.com/office/drawing/2014/main" id="{0A2B7BD8-F389-AC9B-ED76-68369CA4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2BE329-2916-274E-903E-E9D9A19F0406}" type="slidenum">
              <a:rPr lang="ar-SA" altLang="en-US">
                <a:solidFill>
                  <a:srgbClr val="045C75"/>
                </a:solidFill>
              </a:rPr>
              <a:pPr/>
              <a:t>14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0A1CB-2608-7503-9ADE-DC319160A4FC}"/>
              </a:ext>
            </a:extLst>
          </p:cNvPr>
          <p:cNvSpPr/>
          <p:nvPr/>
        </p:nvSpPr>
        <p:spPr>
          <a:xfrm>
            <a:off x="1979613" y="0"/>
            <a:ext cx="5357812" cy="57626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Habitat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EAD74-BD8A-7B9C-825B-48E9EC4D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427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7B6CD6C-3D14-30C8-78AC-7A5E89EA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17550"/>
            <a:ext cx="24161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12EA26C-8F5E-EF55-E91D-E7CEF1BF5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2303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AD731AD-26BC-C5E1-6183-4E9860254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339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628D04-58C7-37F3-EE88-6018F8DB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000125"/>
            <a:ext cx="8572500" cy="5857875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pneumophilia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enters cooling water system, so infection occurs due to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water aerosols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by this organism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multiplies within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phagosome in the alveolar macrophage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inhibits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phagosomal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lysosomal granules fusion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cases associated with damage of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endothelium in brain &amp; kidney.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CMI is the most important defense mechanism because of the intracellular growth &amp; survival of the organism.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08223D-B862-F77B-C0AC-E89A4839E8C4}"/>
              </a:ext>
            </a:extLst>
          </p:cNvPr>
          <p:cNvSpPr/>
          <p:nvPr/>
        </p:nvSpPr>
        <p:spPr>
          <a:xfrm>
            <a:off x="571500" y="123825"/>
            <a:ext cx="8072438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Mode of transmission &amp; pathogenesis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4319D44-90BD-FBCB-E82E-9EF89D6E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6E87CE-132D-ED46-AAC5-5F8765481376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84DCCA-A4F9-760C-493C-3BB35316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00188"/>
            <a:ext cx="8501063" cy="4857750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Two forms of illness: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1- Pontiac  fever: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Mild flue- like illness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without pneumonia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Self limiting &amp; not fatal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Symptoms: fever, cough, headache, malaise, myalgia.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Persist for about 1 week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96868964-E7C2-B7BC-9879-82058E98A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EB13EF-2559-4345-A6F8-2CB327DF2CA5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CCF032-8182-4674-504D-31A47368FD05}"/>
              </a:ext>
            </a:extLst>
          </p:cNvPr>
          <p:cNvSpPr/>
          <p:nvPr/>
        </p:nvSpPr>
        <p:spPr>
          <a:xfrm>
            <a:off x="2071688" y="285750"/>
            <a:ext cx="5286375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picture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6978FE-62F8-45B5-7E23-7C467CBC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57225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Legionnaires’ disease (atypical pneumonia):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severe form &amp; can be fatal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specific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Fever, fatigue, malaise, myalgia.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Cough (dry non productive), hemoptysis, chest pain.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symptoms: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Neurologic &amp; GI symptoms as headache, disorientation, confusion, nausea, vomiting, diarrhea &amp; abdominal pain. 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A5F943D-BCF3-6FDE-8DDE-9C248A836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1D7175-45DD-5E47-8119-014921649661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17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E8153-2374-FB7A-3E10-E3AD91102ACE}"/>
              </a:ext>
            </a:extLst>
          </p:cNvPr>
          <p:cNvSpPr txBox="1"/>
          <p:nvPr/>
        </p:nvSpPr>
        <p:spPr>
          <a:xfrm>
            <a:off x="2438400" y="158750"/>
            <a:ext cx="4038600" cy="4619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2CA0A-568E-C624-C8D6-C45E3B570A8E}"/>
              </a:ext>
            </a:extLst>
          </p:cNvPr>
          <p:cNvCxnSpPr/>
          <p:nvPr/>
        </p:nvCxnSpPr>
        <p:spPr>
          <a:xfrm rot="5400000">
            <a:off x="4191001" y="844550"/>
            <a:ext cx="304800" cy="3175"/>
          </a:xfrm>
          <a:prstGeom prst="line">
            <a:avLst/>
          </a:prstGeom>
          <a:ln w="38100">
            <a:solidFill>
              <a:srgbClr val="0D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2B688F-B7F6-8FE0-854E-02E3D0B4B571}"/>
              </a:ext>
            </a:extLst>
          </p:cNvPr>
          <p:cNvCxnSpPr/>
          <p:nvPr/>
        </p:nvCxnSpPr>
        <p:spPr>
          <a:xfrm rot="10800000">
            <a:off x="1828800" y="996950"/>
            <a:ext cx="2514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76CBD7-DB5B-D94B-FB33-B06F48A515D4}"/>
              </a:ext>
            </a:extLst>
          </p:cNvPr>
          <p:cNvCxnSpPr/>
          <p:nvPr/>
        </p:nvCxnSpPr>
        <p:spPr>
          <a:xfrm>
            <a:off x="4343400" y="996950"/>
            <a:ext cx="2743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4B73B-8B9F-7B3A-04A5-0D6266BCCDAF}"/>
              </a:ext>
            </a:extLst>
          </p:cNvPr>
          <p:cNvCxnSpPr/>
          <p:nvPr/>
        </p:nvCxnSpPr>
        <p:spPr>
          <a:xfrm rot="5400000">
            <a:off x="1677194" y="114855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D4250D-29CA-9BE1-4467-E5BF005EEA78}"/>
              </a:ext>
            </a:extLst>
          </p:cNvPr>
          <p:cNvCxnSpPr/>
          <p:nvPr/>
        </p:nvCxnSpPr>
        <p:spPr>
          <a:xfrm rot="5400000">
            <a:off x="6934994" y="114855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2BD49D-1924-7065-0681-E6A65971DBB9}"/>
              </a:ext>
            </a:extLst>
          </p:cNvPr>
          <p:cNvSpPr txBox="1"/>
          <p:nvPr/>
        </p:nvSpPr>
        <p:spPr>
          <a:xfrm>
            <a:off x="1447800" y="1454150"/>
            <a:ext cx="106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F6590-E2A2-0665-575E-789C0AAC04F0}"/>
              </a:ext>
            </a:extLst>
          </p:cNvPr>
          <p:cNvSpPr txBox="1"/>
          <p:nvPr/>
        </p:nvSpPr>
        <p:spPr>
          <a:xfrm>
            <a:off x="6553200" y="1377950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204A1D-0590-6958-FFEB-6953D766FEDE}"/>
              </a:ext>
            </a:extLst>
          </p:cNvPr>
          <p:cNvSpPr txBox="1"/>
          <p:nvPr/>
        </p:nvSpPr>
        <p:spPr>
          <a:xfrm>
            <a:off x="457200" y="1981200"/>
            <a:ext cx="426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Microscopic Examination: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of samples as b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ronchial aspirate, pleural fluid, lung biopsy, blood  &amp; water samples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after staining with silver stain or Giemsa stain.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Culture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 of specimens on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buffered charcoal yeast extract agar.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requires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cysteine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to grow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BA340-DF90-BAFF-DDD6-E5E419733F0C}"/>
              </a:ext>
            </a:extLst>
          </p:cNvPr>
          <p:cNvSpPr txBox="1"/>
          <p:nvPr/>
        </p:nvSpPr>
        <p:spPr>
          <a:xfrm>
            <a:off x="5029200" y="1905000"/>
            <a:ext cx="3886200" cy="4708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Serological tests: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Detection of IgM or rising titer of IgG by ELISA test.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Detection of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legionella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antigen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 urine using ELISA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(rapid, specific test).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for detection of nucleic acids in sputum, urine &amp; other specimens.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Biochemical reactions: </a:t>
            </a:r>
          </a:p>
          <a:p>
            <a:pPr algn="just" eaLnBrk="1" hangingPunct="1">
              <a:buClr>
                <a:srgbClr val="FF6600"/>
              </a:buClr>
              <a:buFontTx/>
              <a:buChar char="-"/>
              <a:defRPr/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organism is catalase &amp; oxidase positive.</a:t>
            </a:r>
          </a:p>
          <a:p>
            <a:pPr algn="just" eaLnBrk="1" hangingPunct="1"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40" name="Slide Number Placeholder 1">
            <a:extLst>
              <a:ext uri="{FF2B5EF4-FFF2-40B4-BE49-F238E27FC236}">
                <a16:creationId xmlns:a16="http://schemas.microsoft.com/office/drawing/2014/main" id="{E5819B6C-3486-0A8C-2064-BE0E041AF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139493-B49A-7042-A5E7-AF0F96CFF433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18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129FEF-FE9F-D592-44A2-C36826F5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07206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Erythromycin or Azithromycin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(Drug of choice)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or without rifampicin.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Fluoroquinolones. 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08FAF87D-7FB9-47B6-797A-8FA53CF2D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911170-F484-AE45-82DD-8148D9511A6B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19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9977FD-A50A-EDC6-95BA-71A7B29AB793}"/>
              </a:ext>
            </a:extLst>
          </p:cNvPr>
          <p:cNvSpPr/>
          <p:nvPr/>
        </p:nvSpPr>
        <p:spPr>
          <a:xfrm>
            <a:off x="1571625" y="214313"/>
            <a:ext cx="6286500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D4B6D95-87F5-8ED5-434B-E860E650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981075"/>
            <a:ext cx="8229600" cy="7191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FF9900"/>
                </a:solidFill>
                <a:cs typeface="Traditional Arabic" pitchFamily="18" charset="-78"/>
              </a:rPr>
              <a:t>Typical</a:t>
            </a:r>
            <a:r>
              <a:rPr lang="en-US" altLang="en-US" dirty="0">
                <a:cs typeface="Traditional Arabic" pitchFamily="18" charset="-78"/>
              </a:rPr>
              <a:t> vs. </a:t>
            </a:r>
            <a:r>
              <a:rPr lang="en-US" altLang="en-US" dirty="0">
                <a:solidFill>
                  <a:srgbClr val="00B050"/>
                </a:solidFill>
                <a:cs typeface="Traditional Arabic" pitchFamily="18" charset="-78"/>
              </a:rPr>
              <a:t>Atypical</a:t>
            </a:r>
            <a:r>
              <a:rPr lang="en-US" altLang="en-US" dirty="0">
                <a:cs typeface="Traditional Arabic" pitchFamily="18" charset="-78"/>
              </a:rPr>
              <a:t> </a:t>
            </a:r>
            <a:r>
              <a:rPr lang="en-US" altLang="en-US" sz="5400" dirty="0">
                <a:cs typeface="Traditional Arabic" pitchFamily="18" charset="-78"/>
              </a:rPr>
              <a:t>Pneumonia</a:t>
            </a:r>
            <a:endParaRPr lang="en-US" altLang="en-US" dirty="0">
              <a:cs typeface="Traditional Arabic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6374-F4DD-FCD1-DD0A-1E26C582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17688"/>
            <a:ext cx="4097337" cy="4389437"/>
          </a:xfrm>
        </p:spPr>
        <p:txBody>
          <a:bodyPr/>
          <a:lstStyle/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Typical  pneumonia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People need to rest for several days to fight off the infection. Some cases require hospitalization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Appear suddenly and cause a more serious illness.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500" b="1" u="sng" dirty="0">
                <a:solidFill>
                  <a:srgbClr val="0000FF"/>
                </a:solidFill>
              </a:rPr>
              <a:t>Reproductive cough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Affects the alveoli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Occurs in Immunocompetent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r>
              <a:rPr lang="en-US" sz="1600" dirty="0"/>
              <a:t>Symptoms are confined to the respiratory system </a:t>
            </a:r>
          </a:p>
          <a:p>
            <a:pPr algn="just" rtl="0">
              <a:buFont typeface="Wingdings 2" panose="05020102010507070707" pitchFamily="18" charset="2"/>
              <a:buChar char=""/>
              <a:defRPr/>
            </a:pPr>
            <a:endParaRPr lang="en-US" sz="16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F5735B3-6B85-7C72-9C80-19BEC670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0580A4-D6C0-3746-A0BC-7BDF11FD193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E66616C5-7D02-4719-D3DA-B3603AB8FAA1}"/>
              </a:ext>
            </a:extLst>
          </p:cNvPr>
          <p:cNvSpPr txBox="1">
            <a:spLocks/>
          </p:cNvSpPr>
          <p:nvPr/>
        </p:nvSpPr>
        <p:spPr bwMode="auto">
          <a:xfrm>
            <a:off x="5219700" y="2371725"/>
            <a:ext cx="25304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</a:pPr>
            <a:endParaRPr lang="en-US" altLang="en-US" sz="2600">
              <a:latin typeface="Constantia" panose="02030602050306030303" pitchFamily="18" charset="0"/>
              <a:ea typeface="Majalla UI"/>
              <a:cs typeface="Majalla 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496D9-F980-FEF9-A6E1-43FFEDDD939F}"/>
              </a:ext>
            </a:extLst>
          </p:cNvPr>
          <p:cNvSpPr txBox="1">
            <a:spLocks/>
          </p:cNvSpPr>
          <p:nvPr/>
        </p:nvSpPr>
        <p:spPr bwMode="auto">
          <a:xfrm>
            <a:off x="4572000" y="1746250"/>
            <a:ext cx="4321175" cy="5138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639763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-246063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187450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462088" indent="-2095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Atypical  pneumonia</a:t>
            </a:r>
            <a:endParaRPr lang="en-US" sz="1800" b="1" dirty="0"/>
          </a:p>
          <a:p>
            <a:pPr algn="just" rtl="0">
              <a:defRPr/>
            </a:pPr>
            <a:r>
              <a:rPr lang="en-US" sz="1500" dirty="0"/>
              <a:t>Do not usually require hospitalization, and a person is unlikely to be significantly ill. This is why it is often called walking pneumonia</a:t>
            </a:r>
          </a:p>
          <a:p>
            <a:pPr algn="just" rtl="0">
              <a:defRPr/>
            </a:pPr>
            <a:r>
              <a:rPr lang="en-US" sz="1500" dirty="0"/>
              <a:t>Many people can function normally and do most of their everyday tasks with little difficulty.</a:t>
            </a:r>
          </a:p>
          <a:p>
            <a:pPr algn="just" rtl="0">
              <a:defRPr/>
            </a:pPr>
            <a:r>
              <a:rPr lang="en-US" sz="1500" dirty="0"/>
              <a:t>have certain symptoms that others with typical pneumonia will often not have. These include a prominent headache, a low-grade fever, an earache, and a sore throat, </a:t>
            </a:r>
            <a:r>
              <a:rPr lang="en-US" sz="1500" b="1" u="sng" dirty="0">
                <a:solidFill>
                  <a:srgbClr val="0000FF"/>
                </a:solidFill>
              </a:rPr>
              <a:t>dry cough.</a:t>
            </a:r>
          </a:p>
          <a:p>
            <a:pPr algn="just" rtl="0">
              <a:defRPr/>
            </a:pPr>
            <a:r>
              <a:rPr lang="en-US" sz="1500" dirty="0"/>
              <a:t>Affects the interstitial tissue (parenchyma)</a:t>
            </a:r>
          </a:p>
          <a:p>
            <a:pPr algn="just" rtl="0">
              <a:defRPr/>
            </a:pPr>
            <a:r>
              <a:rPr lang="en-US" sz="1500" dirty="0"/>
              <a:t>Occurs in </a:t>
            </a:r>
            <a:r>
              <a:rPr lang="en-US" sz="1500" dirty="0" err="1"/>
              <a:t>Immunosuppressed</a:t>
            </a:r>
            <a:endParaRPr lang="en-US" sz="1500" dirty="0"/>
          </a:p>
          <a:p>
            <a:pPr algn="just" rtl="0">
              <a:defRPr/>
            </a:pPr>
            <a:r>
              <a:rPr lang="en-US" sz="1500" dirty="0"/>
              <a:t>Symptoms are not confined to the respiratory system </a:t>
            </a:r>
          </a:p>
          <a:p>
            <a:pPr algn="just" rtl="0">
              <a:defRPr/>
            </a:pPr>
            <a:r>
              <a:rPr lang="en-US" sz="1500" dirty="0"/>
              <a:t>Requires different antibiotics than typical pneumonia, which is commonly caused by the bacteria </a:t>
            </a:r>
            <a:r>
              <a:rPr lang="en-US" sz="1500" i="1" dirty="0"/>
              <a:t>S. pneumonia.</a:t>
            </a:r>
          </a:p>
          <a:p>
            <a:pPr algn="just" rtl="0">
              <a:defRPr/>
            </a:pPr>
            <a:r>
              <a:rPr lang="en-US" sz="1500" dirty="0"/>
              <a:t>Most are hospital acquired.</a:t>
            </a:r>
          </a:p>
          <a:p>
            <a:pPr algn="just" rtl="0">
              <a:defRPr/>
            </a:pPr>
            <a:endParaRPr lang="en-US" sz="16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117C4108-42AD-A56C-A03D-800A93757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DBEEBA-4392-ED4D-AB54-BB25769BC102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20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WordArt 2">
            <a:extLst>
              <a:ext uri="{FF2B5EF4-FFF2-40B4-BE49-F238E27FC236}">
                <a16:creationId xmlns:a16="http://schemas.microsoft.com/office/drawing/2014/main" id="{4B11D360-BBB9-A451-5725-E01DBA7242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063" y="500063"/>
            <a:ext cx="8072437" cy="59293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endParaRPr lang="en-US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 eaLnBrk="1" hangingPunct="1">
              <a:defRPr/>
            </a:pPr>
            <a:r>
              <a:rPr lang="en-US" sz="239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Chlamydia </a:t>
            </a:r>
            <a:r>
              <a:rPr lang="en-US" sz="23900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pneumoniae</a:t>
            </a:r>
            <a:endParaRPr lang="en-US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  <a:p>
            <a:pPr algn="ctr" eaLnBrk="1" hangingPunct="1">
              <a:defRPr/>
            </a:pPr>
            <a:endParaRPr lang="ar-EG" sz="23900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E9547AE-B59C-3A78-4396-1A521F634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358188" cy="5500688"/>
          </a:xfrm>
        </p:spPr>
        <p:txBody>
          <a:bodyPr/>
          <a:lstStyle/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obligate intracellular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 –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infects human. </a:t>
            </a:r>
          </a:p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cause of atypical pneumonia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rtl="0" eaLnBrk="1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it considered as a virus due to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Their small size (0.2- 1 um).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Can not synthesize ATP for energy so they need to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intracellular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host cell or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culture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energy &amp; metabolites.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en-US" sz="2000" b="1" dirty="0">
                <a:solidFill>
                  <a:srgbClr val="002060"/>
                </a:solidFill>
              </a:rPr>
              <a:t> possess both RNA and DNA, like bacteria</a:t>
            </a:r>
          </a:p>
          <a:p>
            <a:pPr algn="just" rtl="0" eaLnBrk="1" hangingPunct="1">
              <a:lnSpc>
                <a:spcPct val="25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369838A-E145-25C1-6F35-A1F5E3FD4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E0AFCE-8E76-6B49-A55F-555A780EB01E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21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87063A-F440-4F5C-3A52-0794A65B5C89}"/>
              </a:ext>
            </a:extLst>
          </p:cNvPr>
          <p:cNvSpPr/>
          <p:nvPr/>
        </p:nvSpPr>
        <p:spPr>
          <a:xfrm>
            <a:off x="1928813" y="285750"/>
            <a:ext cx="5357812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General characters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25605" name="Picture 7">
            <a:extLst>
              <a:ext uri="{FF2B5EF4-FFF2-40B4-BE49-F238E27FC236}">
                <a16:creationId xmlns:a16="http://schemas.microsoft.com/office/drawing/2014/main" id="{5E5691CD-B9F6-8318-3241-A316F2C1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365625"/>
            <a:ext cx="2683917" cy="19288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8837A-AB56-3FF5-5C48-209A09554944}"/>
              </a:ext>
            </a:extLst>
          </p:cNvPr>
          <p:cNvSpPr txBox="1"/>
          <p:nvPr/>
        </p:nvSpPr>
        <p:spPr>
          <a:xfrm>
            <a:off x="6769100" y="6415088"/>
            <a:ext cx="1979613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1600" b="1" i="1" dirty="0">
                <a:solidFill>
                  <a:srgbClr val="000066"/>
                </a:solidFill>
              </a:rPr>
              <a:t>C. pneumoniae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endParaRPr lang="ar-EG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DEFC7269-D5D9-6EDA-D5EC-65BF961DE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7E93B4-8288-ED4A-98BA-6DB16BAD5FE8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22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13461173-BB73-2D1A-940C-AD2626D93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305800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ar-EG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3D7512-BF3B-67D2-AC9F-6E5A901824B6}"/>
              </a:ext>
            </a:extLst>
          </p:cNvPr>
          <p:cNvSpPr/>
          <p:nvPr/>
        </p:nvSpPr>
        <p:spPr>
          <a:xfrm>
            <a:off x="1928813" y="0"/>
            <a:ext cx="5357812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Life cycle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6629" name="Content Placeholder 5">
            <a:extLst>
              <a:ext uri="{FF2B5EF4-FFF2-40B4-BE49-F238E27FC236}">
                <a16:creationId xmlns:a16="http://schemas.microsoft.com/office/drawing/2014/main" id="{9AFBF040-069E-1363-CDE6-1D7043D9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9001125" cy="6357937"/>
          </a:xfrm>
        </p:spPr>
        <p:txBody>
          <a:bodyPr/>
          <a:lstStyle/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-Chlamydia pneumoniae 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body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(EB)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infective stage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Man infected by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droplets infection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Inside the lung,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taken by epithelial cells of respiratory tract by phagocytosis like process forming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endosome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EB transforms into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reticulate body (RB) that replicates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endosome  forming 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numbers of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seen in the host cells as intracytoplasmic 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bodies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The EBs released back into the lung to infect new cells either in the same host or in a new host.</a:t>
            </a:r>
          </a:p>
          <a:p>
            <a:pPr algn="just" rtl="0">
              <a:lnSpc>
                <a:spcPct val="150000"/>
              </a:lnSpc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NB.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 are able to infect new cells but can not replicate while RB replicates but not able to cause new infection.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Bacterial Infections of the Reproductive System - Risser Microbiology F2017  - OpenStax CNX">
            <a:extLst>
              <a:ext uri="{FF2B5EF4-FFF2-40B4-BE49-F238E27FC236}">
                <a16:creationId xmlns:a16="http://schemas.microsoft.com/office/drawing/2014/main" id="{B4ADC3A5-87CE-7F3B-0E52-06033790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2089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032A04-73E5-8931-4DFE-2E0DB1F2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325"/>
            <a:ext cx="466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3300"/>
                </a:solidFill>
              </a:rPr>
              <a:t>Life cycle of chlamydia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B6B12C3-4406-49B7-2DE6-96CA7A6D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5357813"/>
          </a:xfrm>
        </p:spPr>
        <p:txBody>
          <a:bodyPr/>
          <a:lstStyle/>
          <a:p>
            <a:pPr marL="457200" indent="-457200" algn="just" rtl="0" eaLnBrk="1" hangingPunct="1">
              <a:buClr>
                <a:srgbClr val="FF6600"/>
              </a:buClr>
              <a:buFont typeface="Wingdings" pitchFamily="2" charset="2"/>
              <a:buChar char="q"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pneumoniae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 the epithelial cells of the respiratory  tract causing bronchitis &amp; atypical pneumonia.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C/P:</a:t>
            </a:r>
          </a:p>
          <a:p>
            <a:pPr marL="457200" indent="-457200" algn="just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Most infection is asymptomatic.</a:t>
            </a:r>
          </a:p>
          <a:p>
            <a:pPr marL="457200" indent="-457200" algn="just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Mild or moderate symptoms: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non reproductive cough, fever, fatigue, bronchitis.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common pharyngitis, laryngitis &amp; sinusitis.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group: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ages but most common in school age children (5-15 years)</a:t>
            </a:r>
          </a:p>
          <a:p>
            <a:pPr marL="457200" indent="-457200"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990A37-50C7-3B06-629D-D5860F693E37}"/>
              </a:ext>
            </a:extLst>
          </p:cNvPr>
          <p:cNvSpPr/>
          <p:nvPr/>
        </p:nvSpPr>
        <p:spPr>
          <a:xfrm>
            <a:off x="428625" y="142875"/>
            <a:ext cx="8215313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Pathogenesis &amp; symptomatology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878F029-2277-30C0-4BC7-01B122AA1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B84B26-AD72-804A-BC01-86D3BAB6880A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24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F63D0F2-1AAE-B373-9A52-94F467C6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642938"/>
            <a:ext cx="8858250" cy="6215062"/>
          </a:xfrm>
        </p:spPr>
        <p:txBody>
          <a:bodyPr/>
          <a:lstStyle/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Microscopic Examination: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specimens ( sputum) to detect intra-cytoplasmic inclusion bodies using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Giemsa stain or Immunofluorescence stain.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Detection of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antigen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ELISA &amp; IFT.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Cell culture: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grow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HEP-2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detect inclusion bodies.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Serological examination: 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 in the diagnosis of 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 pneumoniae.</a:t>
            </a:r>
          </a:p>
          <a:p>
            <a:pPr marL="0" indent="0" algn="just" rtl="0" eaLnBrk="1" hangingPunct="1">
              <a:lnSpc>
                <a:spcPct val="200000"/>
              </a:lnSpc>
              <a:spcBef>
                <a:spcPct val="0"/>
              </a:spcBef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PCR.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7E38CB98-2200-37F6-301A-B56728392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E2253-2799-504E-854F-1278C8E8869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5BB558-E7C6-CB76-34A8-994DDEC06711}"/>
              </a:ext>
            </a:extLst>
          </p:cNvPr>
          <p:cNvSpPr/>
          <p:nvPr/>
        </p:nvSpPr>
        <p:spPr>
          <a:xfrm>
            <a:off x="2643188" y="142875"/>
            <a:ext cx="3643312" cy="6429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Diagnosis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CDA9F71-492E-DAA0-4DB5-ADFB2772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072063"/>
          </a:xfrm>
        </p:spPr>
        <p:txBody>
          <a:bodyPr/>
          <a:lstStyle/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Tetracyclines 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(drug of choice).</a:t>
            </a:r>
          </a:p>
          <a:p>
            <a:pPr algn="just" rtl="0" eaLnBrk="1" hangingPunct="1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US" altLang="en-US" sz="3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Erythromycin. 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318161E2-5E5F-1848-EB15-5B02AA16C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8619AE-E0A2-7644-A004-6A8AF2B88D1E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26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AF9FF4-59CF-D9D8-5398-68D9D9B329CC}"/>
              </a:ext>
            </a:extLst>
          </p:cNvPr>
          <p:cNvSpPr/>
          <p:nvPr/>
        </p:nvSpPr>
        <p:spPr>
          <a:xfrm>
            <a:off x="2928938" y="285750"/>
            <a:ext cx="3286125" cy="85725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DE80332E-1C2D-0573-9942-2A7B41D5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9C60E-C792-D941-B45B-EF9DDA375D67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3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B2EF1A-DA80-0D96-310F-A528AFCB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087282"/>
            <a:ext cx="8173416" cy="134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30000"/>
              </a:lnSpc>
              <a:defRPr/>
            </a:pP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Mycoplasma</a:t>
            </a:r>
          </a:p>
        </p:txBody>
      </p:sp>
    </p:spTree>
    <p:extLst>
      <p:ext uri="{BB962C8B-B14F-4D97-AF65-F5344CB8AC3E}">
        <p14:creationId xmlns:p14="http://schemas.microsoft.com/office/powerpoint/2010/main" val="15980179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8002BF-845C-9B48-9544-52314BFA2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2E572D-263A-3845-A377-C1BBD9F759F9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4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4EA24-C16D-5FC5-A21A-4964D1DAB43C}"/>
              </a:ext>
            </a:extLst>
          </p:cNvPr>
          <p:cNvSpPr/>
          <p:nvPr/>
        </p:nvSpPr>
        <p:spPr>
          <a:xfrm>
            <a:off x="1714500" y="285750"/>
            <a:ext cx="6000750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Morphology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6FB73DB7-98E0-7735-D90F-00F36915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00188"/>
            <a:ext cx="56784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The smallest prokaryotic organism.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Size: 0.2-0.3 um.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Polymorphic: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C00000"/>
                </a:solidFill>
                <a:ea typeface="Majalla UI"/>
                <a:cs typeface="Majalla UI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Spherical.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short rod.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pear shaped.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 filamentous.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Lack cell wall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gram negative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Require complex media for growth.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FF0000"/>
                </a:solidFill>
                <a:ea typeface="Majalla UI"/>
                <a:cs typeface="Majalla UI"/>
              </a:rPr>
              <a:t>Grow slowly by binary fission.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ar-EG" altLang="en-US" sz="1600" b="1">
              <a:solidFill>
                <a:srgbClr val="FF0000"/>
              </a:solidFill>
              <a:ea typeface="Majalla UI"/>
              <a:cs typeface="Majalla UI"/>
            </a:endParaRPr>
          </a:p>
        </p:txBody>
      </p:sp>
      <p:pic>
        <p:nvPicPr>
          <p:cNvPr id="8197" name="Picture 9" descr="C:\Users\Matrix\Downloads\mycoplasma 18.jpg">
            <a:extLst>
              <a:ext uri="{FF2B5EF4-FFF2-40B4-BE49-F238E27FC236}">
                <a16:creationId xmlns:a16="http://schemas.microsoft.com/office/drawing/2014/main" id="{C7059575-6EE5-2965-30B3-02AEC491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2857500" cy="20716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0" descr="C:\Users\Matrix\Downloads\mycoplasma 19.jpg">
            <a:extLst>
              <a:ext uri="{FF2B5EF4-FFF2-40B4-BE49-F238E27FC236}">
                <a16:creationId xmlns:a16="http://schemas.microsoft.com/office/drawing/2014/main" id="{236B3D3E-663F-1782-6D34-5338FA84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633913"/>
            <a:ext cx="4338638" cy="2171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1" descr="C:\Users\Matrix\Downloads\mycoplasma 20.jpg">
            <a:extLst>
              <a:ext uri="{FF2B5EF4-FFF2-40B4-BE49-F238E27FC236}">
                <a16:creationId xmlns:a16="http://schemas.microsoft.com/office/drawing/2014/main" id="{E05EC076-271D-CBFF-C29F-F93DEF51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412875"/>
            <a:ext cx="3071813" cy="31892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D0E7C9D4-E465-87E8-F72A-CA544111B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CEBF69-3D35-654B-8D4C-A696087CF48F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5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46F781-D1C4-0A70-64ED-B44462DD4EC9}"/>
              </a:ext>
            </a:extLst>
          </p:cNvPr>
          <p:cNvSpPr/>
          <p:nvPr/>
        </p:nvSpPr>
        <p:spPr>
          <a:xfrm>
            <a:off x="1500188" y="500063"/>
            <a:ext cx="6357937" cy="10001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Classification of </a:t>
            </a:r>
            <a:r>
              <a:rPr lang="en-US" sz="3600" b="1" i="1" dirty="0" err="1">
                <a:solidFill>
                  <a:srgbClr val="FF0000"/>
                </a:solidFill>
              </a:rPr>
              <a:t>Mycolasma</a:t>
            </a:r>
            <a:endParaRPr lang="ar-EG" sz="3600" b="1" i="1" dirty="0">
              <a:solidFill>
                <a:srgbClr val="FF0000"/>
              </a:solidFill>
            </a:endParaRPr>
          </a:p>
        </p:txBody>
      </p:sp>
      <p:sp>
        <p:nvSpPr>
          <p:cNvPr id="10244" name="TextBox 31">
            <a:extLst>
              <a:ext uri="{FF2B5EF4-FFF2-40B4-BE49-F238E27FC236}">
                <a16:creationId xmlns:a16="http://schemas.microsoft.com/office/drawing/2014/main" id="{40800128-BF1A-A34E-C577-61D6E43F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14500"/>
            <a:ext cx="8358187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ea typeface="Majalla UI"/>
                <a:cs typeface="Majalla UI"/>
              </a:rPr>
              <a:t>     </a:t>
            </a:r>
            <a:r>
              <a:rPr lang="en-US" altLang="en-US" sz="2400" b="1" u="sng">
                <a:solidFill>
                  <a:srgbClr val="FF0000"/>
                </a:solidFill>
                <a:ea typeface="Majalla UI"/>
                <a:cs typeface="Majalla UI"/>
              </a:rPr>
              <a:t>Organism</a:t>
            </a:r>
            <a:r>
              <a:rPr lang="en-US" altLang="en-US" sz="24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</a:t>
            </a:r>
            <a:r>
              <a:rPr lang="en-US" altLang="en-US" sz="2400" b="1" u="sng">
                <a:solidFill>
                  <a:srgbClr val="FF0000"/>
                </a:solidFill>
                <a:ea typeface="Majalla UI"/>
                <a:cs typeface="Majalla UI"/>
              </a:rPr>
              <a:t>Diseases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1- M. Pneumoniae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Upper respiratory tract disease.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Tracheobronchitis.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Atypical pneumonia.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2- M. hominis       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Pyelonephritis.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Pelvic inflammatory disease.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                                                        - Postpartum fever</a:t>
            </a:r>
            <a:r>
              <a:rPr lang="en-US" altLang="en-US" sz="2000">
                <a:solidFill>
                  <a:srgbClr val="0070C0"/>
                </a:solidFill>
                <a:ea typeface="Majalla UI"/>
                <a:cs typeface="Majalla UI"/>
              </a:rPr>
              <a:t>.</a:t>
            </a:r>
          </a:p>
          <a:p>
            <a:pPr eaLnBrk="1" hangingPunct="1"/>
            <a:endParaRPr lang="en-US" altLang="en-US">
              <a:ea typeface="Majalla UI"/>
              <a:cs typeface="Majalla UI"/>
            </a:endParaRP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  <a:ea typeface="Majalla UI"/>
                <a:cs typeface="Majalla UI"/>
              </a:rPr>
              <a:t>3- M. genitalium                            </a:t>
            </a:r>
            <a:r>
              <a:rPr lang="en-US" altLang="en-US" sz="2000" b="1">
                <a:solidFill>
                  <a:srgbClr val="0070C0"/>
                </a:solidFill>
                <a:ea typeface="Majalla UI"/>
                <a:cs typeface="Majalla UI"/>
              </a:rPr>
              <a:t>- Non-gonococcal urethritis. </a:t>
            </a:r>
            <a:r>
              <a:rPr lang="en-US" altLang="en-US">
                <a:ea typeface="Majalla UI"/>
                <a:cs typeface="Majalla UI"/>
              </a:rPr>
              <a:t>                                 </a:t>
            </a:r>
            <a:endParaRPr lang="ar-EG" altLang="en-US"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B36A52-7345-761A-8C9D-D77CC7B7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5286375"/>
          </a:xfrm>
        </p:spPr>
        <p:txBody>
          <a:bodyPr/>
          <a:lstStyle/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Adherence: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pneumoniae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specific protein (adhesin) localized at the tips of organism to attach it to the respiratory epithelium and erythrocytes.</a:t>
            </a: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adherence leads to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Ceases  of cilia Movement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2- Clearance mechanism stops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metabolic products</a:t>
            </a:r>
            <a:r>
              <a:rPr lang="en-US" alt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cell damage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Immunopathogenesis:</a:t>
            </a: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of macrophages &amp; stimulation of cytokine production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alt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pneumoniae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affect school children with the highest infection rate among individuals aged 5-20 years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endParaRPr lang="en-US" alt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D60DBD-B659-26BD-9F7C-863959D5D06C}"/>
              </a:ext>
            </a:extLst>
          </p:cNvPr>
          <p:cNvSpPr/>
          <p:nvPr/>
        </p:nvSpPr>
        <p:spPr>
          <a:xfrm>
            <a:off x="857250" y="285750"/>
            <a:ext cx="7072313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Pathogenesis of </a:t>
            </a:r>
            <a:r>
              <a:rPr lang="en-US" sz="3200" b="1" i="1" dirty="0">
                <a:solidFill>
                  <a:srgbClr val="FF0000"/>
                </a:solidFill>
              </a:rPr>
              <a:t>M. </a:t>
            </a:r>
            <a:r>
              <a:rPr lang="en-US" sz="3200" b="1" i="1" dirty="0" err="1">
                <a:solidFill>
                  <a:srgbClr val="FF0000"/>
                </a:solidFill>
              </a:rPr>
              <a:t>pneumoniae</a:t>
            </a:r>
            <a:endParaRPr lang="ar-EG" sz="32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071FE1-64FA-BFB6-2B96-4C646E49997F}"/>
              </a:ext>
            </a:extLst>
          </p:cNvPr>
          <p:cNvCxnSpPr/>
          <p:nvPr/>
        </p:nvCxnSpPr>
        <p:spPr>
          <a:xfrm>
            <a:off x="4549775" y="4221163"/>
            <a:ext cx="5000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536E00-C8FC-3546-BE37-01E3C46FF47E}"/>
              </a:ext>
            </a:extLst>
          </p:cNvPr>
          <p:cNvCxnSpPr/>
          <p:nvPr/>
        </p:nvCxnSpPr>
        <p:spPr>
          <a:xfrm>
            <a:off x="4786313" y="3643313"/>
            <a:ext cx="107156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Slide Number Placeholder 1">
            <a:extLst>
              <a:ext uri="{FF2B5EF4-FFF2-40B4-BE49-F238E27FC236}">
                <a16:creationId xmlns:a16="http://schemas.microsoft.com/office/drawing/2014/main" id="{1FDC2AAE-C88B-1658-1FA7-C4C5C05A6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12A86B-7676-D344-AB00-56FA4A6A3105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6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9B615F-42B1-7048-F28D-83E42E83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57313"/>
            <a:ext cx="8858250" cy="5500687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Tracheobronchitis: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70-80% of infection.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Primary atypical pneumonia: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Approximately 10-20% of infection.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Mild disease but of long duration.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Rarely fatal.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with: 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Fever, headache, malaise.</a:t>
            </a: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Persistent non reproductive cough.</a:t>
            </a:r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# Sore throat, earache.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Rarely,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organs may be involved (CNS, joints, heart &amp; pericardium) as a result of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hematogenous spread. </a:t>
            </a:r>
          </a:p>
          <a:p>
            <a:pPr algn="just" rtl="0" eaLnBrk="1" hangingPunct="1">
              <a:lnSpc>
                <a:spcPct val="150000"/>
              </a:lnSpc>
              <a:buClr>
                <a:srgbClr val="FF6600"/>
              </a:buClr>
              <a:buFont typeface="Wingdings 2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l" rtl="0" eaLnBrk="1" hangingPunct="1">
              <a:buClr>
                <a:srgbClr val="FF6600"/>
              </a:buClr>
              <a:buFont typeface="Wingdings 2" pitchFamily="2" charset="2"/>
              <a:buNone/>
            </a:pPr>
            <a:endParaRPr lang="en-US" altLang="en-US" sz="24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7EA7CB-CD8F-1345-7EC7-2E004F38D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EC3B9A-70EF-224C-BC0F-E1A59F320D44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7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A39289-D40F-9B0B-05BE-678976DF24D5}"/>
              </a:ext>
            </a:extLst>
          </p:cNvPr>
          <p:cNvSpPr/>
          <p:nvPr/>
        </p:nvSpPr>
        <p:spPr>
          <a:xfrm>
            <a:off x="1857375" y="142875"/>
            <a:ext cx="5572125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pictures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272B6285-B3B0-8654-5D1B-CACCED3D6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69898C-86EE-6741-982F-D10CA67BC072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8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14B626-09BE-D85F-CE38-5AB4DF203F59}"/>
              </a:ext>
            </a:extLst>
          </p:cNvPr>
          <p:cNvSpPr/>
          <p:nvPr/>
        </p:nvSpPr>
        <p:spPr>
          <a:xfrm>
            <a:off x="1785938" y="214313"/>
            <a:ext cx="5429250" cy="714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Laboratory diagnosis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46792B-C2CB-866D-838E-05A004B7C6EA}"/>
              </a:ext>
            </a:extLst>
          </p:cNvPr>
          <p:cNvCxnSpPr/>
          <p:nvPr/>
        </p:nvCxnSpPr>
        <p:spPr>
          <a:xfrm rot="5400000">
            <a:off x="4358482" y="1070769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99AD2-0E1B-74BC-7B91-D4F3BBF1F8BA}"/>
              </a:ext>
            </a:extLst>
          </p:cNvPr>
          <p:cNvCxnSpPr/>
          <p:nvPr/>
        </p:nvCxnSpPr>
        <p:spPr>
          <a:xfrm>
            <a:off x="4429125" y="1214438"/>
            <a:ext cx="2786063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25442A-6BAF-DE5C-77DB-8A47E52291FD}"/>
              </a:ext>
            </a:extLst>
          </p:cNvPr>
          <p:cNvCxnSpPr/>
          <p:nvPr/>
        </p:nvCxnSpPr>
        <p:spPr>
          <a:xfrm rot="10800000">
            <a:off x="1714500" y="1214438"/>
            <a:ext cx="271462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B8D390-0472-0F53-FCA8-06266D911314}"/>
              </a:ext>
            </a:extLst>
          </p:cNvPr>
          <p:cNvCxnSpPr/>
          <p:nvPr/>
        </p:nvCxnSpPr>
        <p:spPr>
          <a:xfrm rot="5400000">
            <a:off x="157241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515485-9481-63C2-14EB-A6A6696DD0A6}"/>
              </a:ext>
            </a:extLst>
          </p:cNvPr>
          <p:cNvCxnSpPr/>
          <p:nvPr/>
        </p:nvCxnSpPr>
        <p:spPr>
          <a:xfrm rot="5400000">
            <a:off x="70731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DF825E-2F7D-5BB4-BA2C-B671D1316AA8}"/>
              </a:ext>
            </a:extLst>
          </p:cNvPr>
          <p:cNvSpPr txBox="1"/>
          <p:nvPr/>
        </p:nvSpPr>
        <p:spPr>
          <a:xfrm>
            <a:off x="214313" y="2071688"/>
            <a:ext cx="4214812" cy="41969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Microscopical examination:           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 helpful due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absence of cell wall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the organism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resists gram stain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but  can be stained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Giemsa</a:t>
            </a: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Culture: </a:t>
            </a:r>
          </a:p>
          <a:p>
            <a:pPr algn="just" eaLnBrk="1" hangingPunct="1">
              <a:lnSpc>
                <a:spcPct val="200000"/>
              </a:lnSpc>
              <a:buClr>
                <a:srgbClr val="FF6600"/>
              </a:buClr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difficult &amp; time consuming.           It takes 2-3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give colonies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fried egg appearance</a:t>
            </a: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A1A17-1F98-27B3-C514-1C7FA944C5A4}"/>
              </a:ext>
            </a:extLst>
          </p:cNvPr>
          <p:cNvSpPr txBox="1"/>
          <p:nvPr/>
        </p:nvSpPr>
        <p:spPr>
          <a:xfrm>
            <a:off x="1214414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37561C-57FE-AE8B-9C37-7E99B1687C1F}"/>
              </a:ext>
            </a:extLst>
          </p:cNvPr>
          <p:cNvSpPr txBox="1"/>
          <p:nvPr/>
        </p:nvSpPr>
        <p:spPr>
          <a:xfrm>
            <a:off x="6500826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82534D-BF8F-9EDD-2213-D75EA2D12D10}"/>
              </a:ext>
            </a:extLst>
          </p:cNvPr>
          <p:cNvSpPr txBox="1"/>
          <p:nvPr/>
        </p:nvSpPr>
        <p:spPr>
          <a:xfrm>
            <a:off x="4572000" y="2071688"/>
            <a:ext cx="4357688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Serology: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most useful in the diagnosis.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CFT or ELISA :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detection of IgM or rising titer of IgG.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Detection of cold agglutinins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a titer of 1/128 or higher indicates recent infection (autoantibodies against red blood cells that agglutinate this cell at 4ºC. It is positive in 50%. </a:t>
            </a:r>
          </a:p>
          <a:p>
            <a:pPr algn="just" eaLnBrk="1" hangingPunct="1">
              <a:buClr>
                <a:srgbClr val="C00000"/>
              </a:buClr>
              <a:defRPr/>
            </a:pP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Antigen detection 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700" u="sng" dirty="0"/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immunofluorescence test.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PCR.</a:t>
            </a:r>
          </a:p>
          <a:p>
            <a:pPr eaLnBrk="1" hangingPunct="1">
              <a:buClr>
                <a:srgbClr val="C00000"/>
              </a:buClr>
              <a:defRPr/>
            </a:pPr>
            <a:endParaRPr lang="en-US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Chest x ray.</a:t>
            </a:r>
            <a:endParaRPr lang="en-US" sz="17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F45024F7-B967-03AA-A161-9DAF8C145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F04AD2-ECD5-9742-937A-EEA4A7D36B9B}" type="slidenum">
              <a:rPr lang="ar-SA" altLang="en-US">
                <a:solidFill>
                  <a:srgbClr val="045C75"/>
                </a:solidFill>
                <a:ea typeface="Majalla UI"/>
                <a:cs typeface="Majalla UI"/>
              </a:rPr>
              <a:pPr/>
              <a:t>9</a:t>
            </a:fld>
            <a:endParaRPr lang="en-US" altLang="en-US">
              <a:solidFill>
                <a:srgbClr val="045C75"/>
              </a:solidFill>
              <a:ea typeface="Majalla UI"/>
              <a:cs typeface="Majalla UI"/>
            </a:endParaRPr>
          </a:p>
        </p:txBody>
      </p:sp>
      <p:pic>
        <p:nvPicPr>
          <p:cNvPr id="13315" name="Picture 2" descr="C:\Users\Matrix\Downloads\Mycoplasma1.jpg">
            <a:extLst>
              <a:ext uri="{FF2B5EF4-FFF2-40B4-BE49-F238E27FC236}">
                <a16:creationId xmlns:a16="http://schemas.microsoft.com/office/drawing/2014/main" id="{56F514B7-E446-0045-13DC-0B8D3632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52850"/>
            <a:ext cx="44291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Matrix\Downloads\mycoplasma_scanning.jpg">
            <a:extLst>
              <a:ext uri="{FF2B5EF4-FFF2-40B4-BE49-F238E27FC236}">
                <a16:creationId xmlns:a16="http://schemas.microsoft.com/office/drawing/2014/main" id="{21AD188A-FB8F-9024-496F-F4DCA76A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752850"/>
            <a:ext cx="41084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Matrix\Downloads\legionellamycoplasmaatypical-pneumonia-25-728.jpg">
            <a:extLst>
              <a:ext uri="{FF2B5EF4-FFF2-40B4-BE49-F238E27FC236}">
                <a16:creationId xmlns:a16="http://schemas.microsoft.com/office/drawing/2014/main" id="{BE4CF53A-A787-877C-60D0-6DBEC9A5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3125"/>
          <a:stretch>
            <a:fillRect/>
          </a:stretch>
        </p:blipFill>
        <p:spPr bwMode="auto">
          <a:xfrm>
            <a:off x="142875" y="0"/>
            <a:ext cx="88455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10" ma:contentTypeDescription="Create a new document." ma:contentTypeScope="" ma:versionID="d542c377b22c45b010c906b029999f29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48122b948fc4e0072ebc6d03df1e45b6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DE790-0E9B-4729-AA7A-BE70313F1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61b34-c351-46d5-aafa-b4fab23ebf94"/>
    <ds:schemaRef ds:uri="9856e37d-40ad-4ecd-8dba-820d65ef2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1434</Words>
  <Application>Microsoft Macintosh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Traditional Arabic</vt:lpstr>
      <vt:lpstr>Constantia</vt:lpstr>
      <vt:lpstr>Majalla UI</vt:lpstr>
      <vt:lpstr>Wingdings 2</vt:lpstr>
      <vt:lpstr>Wingdings</vt:lpstr>
      <vt:lpstr>Times New Roman</vt:lpstr>
      <vt:lpstr>Flow</vt:lpstr>
      <vt:lpstr>PowerPoint Presentation</vt:lpstr>
      <vt:lpstr>Typical vs. Atypical Pneumonia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3M com.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Maher</dc:creator>
  <cp:lastModifiedBy>Amin Aqel</cp:lastModifiedBy>
  <cp:revision>835</cp:revision>
  <dcterms:created xsi:type="dcterms:W3CDTF">2005-02-08T22:36:13Z</dcterms:created>
  <dcterms:modified xsi:type="dcterms:W3CDTF">2022-10-23T17:47:55Z</dcterms:modified>
</cp:coreProperties>
</file>