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66" r:id="rId1"/>
  </p:sldMasterIdLst>
  <p:sldIdLst>
    <p:sldId id="256" r:id="rId2"/>
    <p:sldId id="310" r:id="rId3"/>
    <p:sldId id="311" r:id="rId4"/>
    <p:sldId id="258" r:id="rId5"/>
    <p:sldId id="314" r:id="rId6"/>
    <p:sldId id="315" r:id="rId7"/>
    <p:sldId id="316" r:id="rId8"/>
    <p:sldId id="356" r:id="rId9"/>
    <p:sldId id="317" r:id="rId10"/>
    <p:sldId id="318" r:id="rId11"/>
    <p:sldId id="321" r:id="rId12"/>
    <p:sldId id="320" r:id="rId13"/>
    <p:sldId id="322" r:id="rId14"/>
    <p:sldId id="352" r:id="rId15"/>
    <p:sldId id="327" r:id="rId16"/>
    <p:sldId id="350" r:id="rId17"/>
    <p:sldId id="328" r:id="rId18"/>
    <p:sldId id="354" r:id="rId19"/>
    <p:sldId id="355" r:id="rId20"/>
    <p:sldId id="276" r:id="rId21"/>
    <p:sldId id="277" r:id="rId22"/>
    <p:sldId id="278" r:id="rId23"/>
    <p:sldId id="279" r:id="rId24"/>
    <p:sldId id="280" r:id="rId25"/>
    <p:sldId id="281" r:id="rId26"/>
    <p:sldId id="282" r:id="rId27"/>
    <p:sldId id="287" r:id="rId28"/>
    <p:sldId id="330" r:id="rId29"/>
    <p:sldId id="334" r:id="rId30"/>
    <p:sldId id="333" r:id="rId31"/>
    <p:sldId id="331" r:id="rId32"/>
    <p:sldId id="289" r:id="rId33"/>
    <p:sldId id="290" r:id="rId34"/>
    <p:sldId id="291" r:id="rId35"/>
    <p:sldId id="292" r:id="rId36"/>
    <p:sldId id="293" r:id="rId37"/>
    <p:sldId id="294" r:id="rId38"/>
    <p:sldId id="295" r:id="rId39"/>
    <p:sldId id="296" r:id="rId40"/>
    <p:sldId id="297" r:id="rId41"/>
    <p:sldId id="299" r:id="rId42"/>
    <p:sldId id="300" r:id="rId43"/>
    <p:sldId id="301" r:id="rId44"/>
    <p:sldId id="302" r:id="rId45"/>
    <p:sldId id="303" r:id="rId46"/>
    <p:sldId id="304" r:id="rId47"/>
    <p:sldId id="305" r:id="rId48"/>
    <p:sldId id="306" r:id="rId49"/>
    <p:sldId id="337" r:id="rId50"/>
    <p:sldId id="338" r:id="rId51"/>
    <p:sldId id="339" r:id="rId52"/>
    <p:sldId id="340" r:id="rId53"/>
    <p:sldId id="341" r:id="rId54"/>
    <p:sldId id="342" r:id="rId55"/>
    <p:sldId id="343" r:id="rId56"/>
    <p:sldId id="344" r:id="rId57"/>
    <p:sldId id="345" r:id="rId58"/>
    <p:sldId id="346" r:id="rId59"/>
    <p:sldId id="347" r:id="rId60"/>
    <p:sldId id="324" r:id="rId61"/>
    <p:sldId id="349" r:id="rId62"/>
    <p:sldId id="309" r:id="rId63"/>
  </p:sldIdLst>
  <p:sldSz cx="9144000" cy="6858000" type="screen4x3"/>
  <p:notesSz cx="6858000" cy="9144000"/>
  <p:defaultTextStyle>
    <a:defPPr lvl="0">
      <a:defRPr lang="ar-JO"/>
    </a:defPPr>
    <a:lvl1pPr lvl="0" algn="r" rtl="1" fontAlgn="base">
      <a:spcBef>
        <a:spcPct val="0"/>
      </a:spcBef>
      <a:spcAft>
        <a:spcPct val="0"/>
      </a:spcAft>
      <a:defRPr sz="2400" kern="1200">
        <a:solidFill>
          <a:schemeClr val="tx1"/>
        </a:solidFill>
        <a:latin typeface="Verdana" pitchFamily="34" charset="0"/>
        <a:ea typeface="+mn-ea"/>
        <a:cs typeface="Arial" pitchFamily="34" charset="0"/>
      </a:defRPr>
    </a:lvl1pPr>
    <a:lvl2pPr marL="457200" lvl="1" algn="r" rtl="1" fontAlgn="base">
      <a:spcBef>
        <a:spcPct val="0"/>
      </a:spcBef>
      <a:spcAft>
        <a:spcPct val="0"/>
      </a:spcAft>
      <a:defRPr sz="2400" kern="1200">
        <a:solidFill>
          <a:schemeClr val="tx1"/>
        </a:solidFill>
        <a:latin typeface="Verdana" pitchFamily="34" charset="0"/>
        <a:ea typeface="+mn-ea"/>
        <a:cs typeface="Arial" pitchFamily="34" charset="0"/>
      </a:defRPr>
    </a:lvl2pPr>
    <a:lvl3pPr marL="914400" lvl="2" algn="r" rtl="1" fontAlgn="base">
      <a:spcBef>
        <a:spcPct val="0"/>
      </a:spcBef>
      <a:spcAft>
        <a:spcPct val="0"/>
      </a:spcAft>
      <a:defRPr sz="2400" kern="1200">
        <a:solidFill>
          <a:schemeClr val="tx1"/>
        </a:solidFill>
        <a:latin typeface="Verdana" pitchFamily="34" charset="0"/>
        <a:ea typeface="+mn-ea"/>
        <a:cs typeface="Arial" pitchFamily="34" charset="0"/>
      </a:defRPr>
    </a:lvl3pPr>
    <a:lvl4pPr marL="1371600" lvl="3" algn="r" rtl="1" fontAlgn="base">
      <a:spcBef>
        <a:spcPct val="0"/>
      </a:spcBef>
      <a:spcAft>
        <a:spcPct val="0"/>
      </a:spcAft>
      <a:defRPr sz="2400" kern="1200">
        <a:solidFill>
          <a:schemeClr val="tx1"/>
        </a:solidFill>
        <a:latin typeface="Verdana" pitchFamily="34" charset="0"/>
        <a:ea typeface="+mn-ea"/>
        <a:cs typeface="Arial" pitchFamily="34" charset="0"/>
      </a:defRPr>
    </a:lvl4pPr>
    <a:lvl5pPr marL="1828800" lvl="4" algn="r" rtl="1" fontAlgn="base">
      <a:spcBef>
        <a:spcPct val="0"/>
      </a:spcBef>
      <a:spcAft>
        <a:spcPct val="0"/>
      </a:spcAft>
      <a:defRPr sz="2400" kern="1200">
        <a:solidFill>
          <a:schemeClr val="tx1"/>
        </a:solidFill>
        <a:latin typeface="Verdana" pitchFamily="34" charset="0"/>
        <a:ea typeface="+mn-ea"/>
        <a:cs typeface="Arial" pitchFamily="34" charset="0"/>
      </a:defRPr>
    </a:lvl5pPr>
    <a:lvl6pPr marL="2286000" lvl="5" algn="r" defTabSz="914400" rtl="1" eaLnBrk="1" latinLnBrk="0" hangingPunct="1">
      <a:defRPr sz="2400" kern="1200">
        <a:solidFill>
          <a:schemeClr val="tx1"/>
        </a:solidFill>
        <a:latin typeface="Verdana" pitchFamily="34" charset="0"/>
        <a:ea typeface="+mn-ea"/>
        <a:cs typeface="Arial" pitchFamily="34" charset="0"/>
      </a:defRPr>
    </a:lvl6pPr>
    <a:lvl7pPr marL="2743200" lvl="6" algn="r" defTabSz="914400" rtl="1" eaLnBrk="1" latinLnBrk="0" hangingPunct="1">
      <a:defRPr sz="2400" kern="1200">
        <a:solidFill>
          <a:schemeClr val="tx1"/>
        </a:solidFill>
        <a:latin typeface="Verdana" pitchFamily="34" charset="0"/>
        <a:ea typeface="+mn-ea"/>
        <a:cs typeface="Arial" pitchFamily="34" charset="0"/>
      </a:defRPr>
    </a:lvl7pPr>
    <a:lvl8pPr marL="3200400" lvl="7" algn="r" defTabSz="914400" rtl="1" eaLnBrk="1" latinLnBrk="0" hangingPunct="1">
      <a:defRPr sz="2400" kern="1200">
        <a:solidFill>
          <a:schemeClr val="tx1"/>
        </a:solidFill>
        <a:latin typeface="Verdana" pitchFamily="34" charset="0"/>
        <a:ea typeface="+mn-ea"/>
        <a:cs typeface="Arial" pitchFamily="34" charset="0"/>
      </a:defRPr>
    </a:lvl8pPr>
    <a:lvl9pPr marL="3657600" lvl="8" algn="r" defTabSz="914400" rtl="1" eaLnBrk="1" latinLnBrk="0" hangingPunct="1">
      <a:defRPr sz="2400" kern="1200">
        <a:solidFill>
          <a:schemeClr val="tx1"/>
        </a:solidFill>
        <a:latin typeface="Verdana" pitchFamily="34" charset="0"/>
        <a:ea typeface="+mn-ea"/>
        <a:cs typeface="Arial" pitchFamily="34" charset="0"/>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00D489A-14BF-4231-859E-0DAA9292A666}" type="slidenum">
              <a:rPr lang="ar-SA" smtClean="0"/>
              <a:pPr>
                <a:defRPr/>
              </a:pPr>
              <a:t>‹#›</a:t>
            </a:fld>
            <a:endParaRPr lang="en-GB"/>
          </a:p>
        </p:txBody>
      </p:sp>
    </p:spTree>
    <p:extLst>
      <p:ext uri="{BB962C8B-B14F-4D97-AF65-F5344CB8AC3E}">
        <p14:creationId xmlns:p14="http://schemas.microsoft.com/office/powerpoint/2010/main" val="421808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6367EB6-12CB-4D18-AD9C-6B7740AFF305}" type="slidenum">
              <a:rPr lang="ar-SA" smtClean="0"/>
              <a:pPr>
                <a:defRPr/>
              </a:pPr>
              <a:t>‹#›</a:t>
            </a:fld>
            <a:endParaRPr lang="en-GB"/>
          </a:p>
        </p:txBody>
      </p:sp>
    </p:spTree>
    <p:extLst>
      <p:ext uri="{BB962C8B-B14F-4D97-AF65-F5344CB8AC3E}">
        <p14:creationId xmlns:p14="http://schemas.microsoft.com/office/powerpoint/2010/main" val="2498062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E42918E-73B2-4D2A-A0E6-B8EA23B97282}" type="slidenum">
              <a:rPr lang="ar-SA" smtClean="0"/>
              <a:pPr>
                <a:defRPr/>
              </a:pPr>
              <a:t>‹#›</a:t>
            </a:fld>
            <a:endParaRPr lang="en-GB"/>
          </a:p>
        </p:txBody>
      </p:sp>
    </p:spTree>
    <p:extLst>
      <p:ext uri="{BB962C8B-B14F-4D97-AF65-F5344CB8AC3E}">
        <p14:creationId xmlns:p14="http://schemas.microsoft.com/office/powerpoint/2010/main" val="1863898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DE2032A-7E15-4A3B-AC76-80829FB40CB7}" type="slidenum">
              <a:rPr lang="ar-SA"/>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367A788-BD36-4666-A6B1-184E41665C93}" type="slidenum">
              <a:rPr lang="ar-SA" smtClean="0"/>
              <a:pPr>
                <a:defRPr/>
              </a:pPr>
              <a:t>‹#›</a:t>
            </a:fld>
            <a:endParaRPr lang="en-GB"/>
          </a:p>
        </p:txBody>
      </p:sp>
    </p:spTree>
    <p:extLst>
      <p:ext uri="{BB962C8B-B14F-4D97-AF65-F5344CB8AC3E}">
        <p14:creationId xmlns:p14="http://schemas.microsoft.com/office/powerpoint/2010/main" val="2105466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FF8A97-1899-4A11-97EC-F4C1FEE6DFF4}" type="slidenum">
              <a:rPr lang="ar-SA" smtClean="0"/>
              <a:pPr>
                <a:defRPr/>
              </a:pPr>
              <a:t>‹#›</a:t>
            </a:fld>
            <a:endParaRPr lang="en-GB"/>
          </a:p>
        </p:txBody>
      </p:sp>
    </p:spTree>
    <p:extLst>
      <p:ext uri="{BB962C8B-B14F-4D97-AF65-F5344CB8AC3E}">
        <p14:creationId xmlns:p14="http://schemas.microsoft.com/office/powerpoint/2010/main" val="510789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0D65C48-1AAE-4C1C-A059-214F496219A2}" type="slidenum">
              <a:rPr lang="ar-SA" smtClean="0"/>
              <a:pPr>
                <a:defRPr/>
              </a:pPr>
              <a:t>‹#›</a:t>
            </a:fld>
            <a:endParaRPr lang="en-GB"/>
          </a:p>
        </p:txBody>
      </p:sp>
    </p:spTree>
    <p:extLst>
      <p:ext uri="{BB962C8B-B14F-4D97-AF65-F5344CB8AC3E}">
        <p14:creationId xmlns:p14="http://schemas.microsoft.com/office/powerpoint/2010/main" val="1063005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1226E9E9-C07C-4E06-986F-1BA3A3A5D107}" type="slidenum">
              <a:rPr lang="ar-SA" smtClean="0"/>
              <a:pPr>
                <a:defRPr/>
              </a:pPr>
              <a:t>‹#›</a:t>
            </a:fld>
            <a:endParaRPr lang="en-GB"/>
          </a:p>
        </p:txBody>
      </p:sp>
    </p:spTree>
    <p:extLst>
      <p:ext uri="{BB962C8B-B14F-4D97-AF65-F5344CB8AC3E}">
        <p14:creationId xmlns:p14="http://schemas.microsoft.com/office/powerpoint/2010/main" val="231772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6F80BAF-1E67-4CEA-88FE-833E358C9B85}" type="slidenum">
              <a:rPr lang="ar-SA" smtClean="0"/>
              <a:pPr>
                <a:defRPr/>
              </a:pPr>
              <a:t>‹#›</a:t>
            </a:fld>
            <a:endParaRPr lang="en-GB"/>
          </a:p>
        </p:txBody>
      </p:sp>
    </p:spTree>
    <p:extLst>
      <p:ext uri="{BB962C8B-B14F-4D97-AF65-F5344CB8AC3E}">
        <p14:creationId xmlns:p14="http://schemas.microsoft.com/office/powerpoint/2010/main" val="2711960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FC52FF0-0E50-4355-A756-B2D7B1F2A889}" type="slidenum">
              <a:rPr lang="ar-SA" smtClean="0"/>
              <a:pPr>
                <a:defRPr/>
              </a:pPr>
              <a:t>‹#›</a:t>
            </a:fld>
            <a:endParaRPr lang="en-GB"/>
          </a:p>
        </p:txBody>
      </p:sp>
    </p:spTree>
    <p:extLst>
      <p:ext uri="{BB962C8B-B14F-4D97-AF65-F5344CB8AC3E}">
        <p14:creationId xmlns:p14="http://schemas.microsoft.com/office/powerpoint/2010/main" val="894408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DB6EFA4-F0C1-40B9-A783-2CC9E6FC4554}" type="slidenum">
              <a:rPr lang="ar-SA" smtClean="0"/>
              <a:pPr>
                <a:defRPr/>
              </a:pPr>
              <a:t>‹#›</a:t>
            </a:fld>
            <a:endParaRPr lang="en-GB"/>
          </a:p>
        </p:txBody>
      </p:sp>
    </p:spTree>
    <p:extLst>
      <p:ext uri="{BB962C8B-B14F-4D97-AF65-F5344CB8AC3E}">
        <p14:creationId xmlns:p14="http://schemas.microsoft.com/office/powerpoint/2010/main" val="3203760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240F6D-D46A-46B6-92AE-BDF067176138}" type="slidenum">
              <a:rPr lang="ar-SA" smtClean="0"/>
              <a:pPr>
                <a:defRPr/>
              </a:pPr>
              <a:t>‹#›</a:t>
            </a:fld>
            <a:endParaRPr lang="en-GB"/>
          </a:p>
        </p:txBody>
      </p:sp>
    </p:spTree>
    <p:extLst>
      <p:ext uri="{BB962C8B-B14F-4D97-AF65-F5344CB8AC3E}">
        <p14:creationId xmlns:p14="http://schemas.microsoft.com/office/powerpoint/2010/main" val="112848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78C5063-C16B-462D-B77E-2E2780007050}" type="slidenum">
              <a:rPr lang="ar-SA" smtClean="0"/>
              <a:pPr>
                <a:defRPr/>
              </a:pPr>
              <a:t>‹#›</a:t>
            </a:fld>
            <a:endParaRPr lang="en-GB"/>
          </a:p>
        </p:txBody>
      </p:sp>
    </p:spTree>
    <p:extLst>
      <p:ext uri="{BB962C8B-B14F-4D97-AF65-F5344CB8AC3E}">
        <p14:creationId xmlns:p14="http://schemas.microsoft.com/office/powerpoint/2010/main" val="714589390"/>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vp.org/vpftp/DynamicImageGallery/SmallImages/Thumbs/th_Paralytic%20ileus.JPG"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content.nejm.org/content/vol343/issue25/images/large/06f1.jpeg"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multiplemyeloma.org/images/illustrations/bone_disease_fig1.gif" TargetMode="Externa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9447"/>
        <p:cNvGrpSpPr/>
        <p:nvPr/>
      </p:nvGrpSpPr>
      <p:grpSpPr>
        <a:xfrm>
          <a:off x="0" y="0"/>
          <a:ext cx="0" cy="0"/>
          <a:chOff x="0" y="0"/>
          <a:chExt cx="0" cy="0"/>
        </a:xfrm>
      </p:grpSpPr>
      <p:sp>
        <p:nvSpPr>
          <p:cNvPr id="189448" name="Google Shape;189448;p1"/>
          <p:cNvSpPr txBox="1">
            <a:spLocks noGrp="1"/>
          </p:cNvSpPr>
          <p:nvPr>
            <p:ph type="ctrTitle"/>
          </p:nvPr>
        </p:nvSpPr>
        <p:spPr>
          <a:prstGeom prst="rect">
            <a:avLst/>
          </a:prstGeom>
          <a:noFill/>
          <a:ln>
            <a:noFill/>
          </a:ln>
        </p:spPr>
        <p:txBody>
          <a:bodyPr spcFirstLastPara="1" wrap="square" lIns="91425" tIns="45700" rIns="91425" bIns="45700" anchor="b" anchorCtr="0">
            <a:noAutofit/>
          </a:bodyPr>
          <a:lstStyle/>
          <a:p>
            <a:pPr marL="0" lvl="0" indent="0" algn="l" rtl="1">
              <a:spcBef>
                <a:spcPts val="0"/>
              </a:spcBef>
              <a:spcAft>
                <a:spcPts val="0"/>
              </a:spcAft>
              <a:buNone/>
            </a:pPr>
            <a:r>
              <a:rPr lang="en-US" b="1"/>
              <a:t>      FLUID &amp;</a:t>
            </a:r>
            <a:r>
              <a:rPr lang="en-US"/>
              <a:t/>
            </a:r>
            <a:br>
              <a:rPr lang="en-US"/>
            </a:br>
            <a:r>
              <a:rPr lang="en-US" b="1"/>
              <a:t>ELECTROLYTES  </a:t>
            </a:r>
            <a:endParaRPr/>
          </a:p>
        </p:txBody>
      </p:sp>
      <p:sp>
        <p:nvSpPr>
          <p:cNvPr id="189449" name="Google Shape;189449;p1"/>
          <p:cNvSpPr txBox="1">
            <a:spLocks noGrp="1"/>
          </p:cNvSpPr>
          <p:nvPr>
            <p:ph type="subTitle" idx="1"/>
          </p:nvPr>
        </p:nvSpPr>
        <p:spPr>
          <a:xfrm>
            <a:off x="1230809" y="3429010"/>
            <a:ext cx="7239000" cy="342900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SzPts val="2030"/>
              <a:buNone/>
            </a:pPr>
            <a:r>
              <a:rPr lang="en-US" b="1" dirty="0">
                <a:solidFill>
                  <a:srgbClr val="FF0000"/>
                </a:solidFill>
              </a:rPr>
              <a:t>Dr. </a:t>
            </a:r>
            <a:r>
              <a:rPr lang="en-US" b="1" dirty="0" err="1" smtClean="0">
                <a:solidFill>
                  <a:srgbClr val="FF0000"/>
                </a:solidFill>
              </a:rPr>
              <a:t>Yousef</a:t>
            </a:r>
            <a:r>
              <a:rPr lang="en-US" b="1" dirty="0" smtClean="0">
                <a:solidFill>
                  <a:srgbClr val="FF0000"/>
                </a:solidFill>
              </a:rPr>
              <a:t> AL-</a:t>
            </a:r>
            <a:r>
              <a:rPr lang="en-US" b="1" dirty="0" err="1" smtClean="0">
                <a:solidFill>
                  <a:srgbClr val="FF0000"/>
                </a:solidFill>
              </a:rPr>
              <a:t>Bustanji</a:t>
            </a:r>
            <a:endParaRPr b="1" dirty="0">
              <a:solidFill>
                <a:srgbClr val="FF0000"/>
              </a:solidFill>
            </a:endParaRPr>
          </a:p>
          <a:p>
            <a:pPr marL="0" lvl="0" indent="0" algn="r" rtl="1">
              <a:spcBef>
                <a:spcPts val="0"/>
              </a:spcBef>
              <a:spcAft>
                <a:spcPts val="0"/>
              </a:spcAft>
              <a:buSzPts val="2030"/>
              <a:buNone/>
            </a:pPr>
            <a:r>
              <a:rPr lang="en-US" b="1" dirty="0" err="1" smtClean="0">
                <a:solidFill>
                  <a:srgbClr val="FF0000"/>
                </a:solidFill>
              </a:rPr>
              <a:t>Mu'tah</a:t>
            </a:r>
            <a:r>
              <a:rPr lang="en-US" b="1" dirty="0" smtClean="0">
                <a:solidFill>
                  <a:srgbClr val="FF0000"/>
                </a:solidFill>
              </a:rPr>
              <a:t> </a:t>
            </a:r>
            <a:r>
              <a:rPr lang="en-US" b="1" dirty="0">
                <a:solidFill>
                  <a:srgbClr val="FF0000"/>
                </a:solidFill>
              </a:rPr>
              <a:t>University </a:t>
            </a:r>
            <a:endParaRPr b="1" dirty="0">
              <a:solidFill>
                <a:srgbClr val="FF0000"/>
              </a:solidFill>
            </a:endParaRPr>
          </a:p>
          <a:p>
            <a:pPr marL="0" lvl="0" indent="0" algn="r" rtl="1">
              <a:spcBef>
                <a:spcPts val="0"/>
              </a:spcBef>
              <a:spcAft>
                <a:spcPts val="0"/>
              </a:spcAft>
              <a:buSzPts val="2030"/>
              <a:buNone/>
            </a:pPr>
            <a:r>
              <a:rPr lang="en-US" b="1" dirty="0">
                <a:solidFill>
                  <a:srgbClr val="FF0000"/>
                </a:solidFill>
              </a:rPr>
              <a:t>Faculty Of Medicine </a:t>
            </a:r>
            <a:endParaRPr b="1" dirty="0">
              <a:solidFill>
                <a:srgbClr val="FF0000"/>
              </a:solidFill>
            </a:endParaRPr>
          </a:p>
          <a:p>
            <a:pPr marL="0" lvl="0" indent="0" algn="r" rtl="1">
              <a:spcBef>
                <a:spcPts val="0"/>
              </a:spcBef>
              <a:spcAft>
                <a:spcPts val="0"/>
              </a:spcAft>
              <a:buSzPts val="2030"/>
              <a:buNone/>
            </a:pPr>
            <a:r>
              <a:rPr lang="en-US" b="1" dirty="0">
                <a:solidFill>
                  <a:srgbClr val="FF0000"/>
                </a:solidFill>
              </a:rPr>
              <a:t>Department of </a:t>
            </a:r>
            <a:r>
              <a:rPr lang="en-US" b="1" dirty="0" smtClean="0">
                <a:solidFill>
                  <a:srgbClr val="FF0000"/>
                </a:solidFill>
              </a:rPr>
              <a:t>General Surgery</a:t>
            </a:r>
            <a:r>
              <a:rPr lang="en-US" b="1" dirty="0" smtClean="0"/>
              <a:t> </a:t>
            </a:r>
            <a:endParaRPr b="1" dirty="0"/>
          </a:p>
        </p:txBody>
      </p:sp>
      <p:pic>
        <p:nvPicPr>
          <p:cNvPr id="1026" name="Picture 2" descr="Mutah University | German Jordanian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3939" y="304366"/>
            <a:ext cx="2400300" cy="25717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 OUTPUT = EUVOLEMIA</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Assessment of fluid status :</a:t>
            </a:r>
          </a:p>
          <a:p>
            <a:r>
              <a:rPr lang="en-US" dirty="0" smtClean="0"/>
              <a:t>Skin turgor , mucus membranes</a:t>
            </a:r>
          </a:p>
          <a:p>
            <a:r>
              <a:rPr lang="en-US" dirty="0" smtClean="0"/>
              <a:t>Vital signs </a:t>
            </a:r>
          </a:p>
          <a:p>
            <a:r>
              <a:rPr lang="en-US" dirty="0" smtClean="0"/>
              <a:t>Weight changes </a:t>
            </a:r>
          </a:p>
          <a:p>
            <a:r>
              <a:rPr lang="en-US" b="1" dirty="0" smtClean="0">
                <a:solidFill>
                  <a:srgbClr val="FF0000"/>
                </a:solidFill>
              </a:rPr>
              <a:t>Urine output : minimum </a:t>
            </a:r>
            <a:r>
              <a:rPr lang="en-US" b="1" dirty="0" smtClean="0">
                <a:solidFill>
                  <a:srgbClr val="FF0000"/>
                </a:solidFill>
              </a:rPr>
              <a:t> </a:t>
            </a:r>
            <a:r>
              <a:rPr lang="en-US" b="1" i="1" dirty="0" smtClean="0">
                <a:solidFill>
                  <a:srgbClr val="FF0000"/>
                </a:solidFill>
              </a:rPr>
              <a:t>adult</a:t>
            </a:r>
            <a:r>
              <a:rPr lang="en-US" b="1" dirty="0" smtClean="0">
                <a:solidFill>
                  <a:srgbClr val="FF0000"/>
                </a:solidFill>
              </a:rPr>
              <a:t> = </a:t>
            </a:r>
            <a:r>
              <a:rPr lang="en-US" b="1" dirty="0" smtClean="0">
                <a:solidFill>
                  <a:srgbClr val="FF0000"/>
                </a:solidFill>
              </a:rPr>
              <a:t>0.5 ml/kg</a:t>
            </a:r>
          </a:p>
          <a:p>
            <a:r>
              <a:rPr lang="en-US" dirty="0" smtClean="0"/>
              <a:t>Jugular vein distention , LL Edema </a:t>
            </a:r>
          </a:p>
          <a:p>
            <a:r>
              <a:rPr lang="en-US" dirty="0" smtClean="0"/>
              <a:t>Crackles </a:t>
            </a:r>
          </a:p>
          <a:p>
            <a:r>
              <a:rPr lang="en-US" dirty="0" smtClean="0"/>
              <a:t>CVP , PCWP</a:t>
            </a:r>
          </a:p>
          <a:p>
            <a:r>
              <a:rPr lang="en-US" dirty="0" smtClean="0"/>
              <a:t>Lactic acid </a:t>
            </a:r>
          </a:p>
          <a:p>
            <a:r>
              <a:rPr lang="en-US" dirty="0" smtClean="0"/>
              <a:t>CXR findings</a:t>
            </a:r>
          </a:p>
          <a:p>
            <a:endParaRPr lang="en-US" dirty="0"/>
          </a:p>
        </p:txBody>
      </p:sp>
    </p:spTree>
    <p:extLst>
      <p:ext uri="{BB962C8B-B14F-4D97-AF65-F5344CB8AC3E}">
        <p14:creationId xmlns:p14="http://schemas.microsoft.com/office/powerpoint/2010/main" val="3831134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6"/>
          <p:cNvSpPr>
            <a:spLocks noGrp="1" noChangeArrowheads="1"/>
          </p:cNvSpPr>
          <p:nvPr>
            <p:ph type="title"/>
          </p:nvPr>
        </p:nvSpPr>
        <p:spPr/>
        <p:txBody>
          <a:bodyPr/>
          <a:lstStyle/>
          <a:p>
            <a:pPr eaLnBrk="1" hangingPunct="1"/>
            <a:r>
              <a:rPr lang="en-US" sz="3200" smtClean="0"/>
              <a:t>LEG OEDEMA TESTING</a:t>
            </a:r>
            <a:br>
              <a:rPr lang="en-US" sz="3200" smtClean="0"/>
            </a:br>
            <a:r>
              <a:rPr lang="en-US" sz="3200" smtClean="0"/>
              <a:t>                  NECK VEINS DISTENTION </a:t>
            </a:r>
          </a:p>
        </p:txBody>
      </p:sp>
      <p:pic>
        <p:nvPicPr>
          <p:cNvPr id="29699" name="Picture 5" descr="oedema"/>
          <p:cNvPicPr>
            <a:picLocks noGrp="1" noChangeAspect="1" noChangeArrowheads="1" noCrop="1"/>
          </p:cNvPicPr>
          <p:nvPr>
            <p:ph sz="half" idx="1"/>
          </p:nvPr>
        </p:nvPicPr>
        <p:blipFill>
          <a:blip r:embed="rId2"/>
          <a:srcRect/>
          <a:stretch>
            <a:fillRect/>
          </a:stretch>
        </p:blipFill>
        <p:spPr>
          <a:xfrm>
            <a:off x="1219200" y="1600200"/>
            <a:ext cx="3505200" cy="4724400"/>
          </a:xfrm>
          <a:noFill/>
        </p:spPr>
      </p:pic>
      <p:pic>
        <p:nvPicPr>
          <p:cNvPr id="29700" name="Picture 13" descr="scan30"/>
          <p:cNvPicPr>
            <a:picLocks noGrp="1" noChangeAspect="1" noChangeArrowheads="1"/>
          </p:cNvPicPr>
          <p:nvPr>
            <p:ph sz="half" idx="2"/>
          </p:nvPr>
        </p:nvPicPr>
        <p:blipFill>
          <a:blip r:embed="rId3"/>
          <a:stretch>
            <a:fillRect/>
          </a:stretch>
        </p:blipFill>
        <p:spPr>
          <a:xfrm>
            <a:off x="4648200" y="2526266"/>
            <a:ext cx="4038600" cy="2673831"/>
          </a:xfrm>
          <a:noFill/>
        </p:spPr>
      </p:pic>
      <p:sp>
        <p:nvSpPr>
          <p:cNvPr id="29701" name="Line 15"/>
          <p:cNvSpPr>
            <a:spLocks noChangeShapeType="1"/>
          </p:cNvSpPr>
          <p:nvPr/>
        </p:nvSpPr>
        <p:spPr bwMode="auto">
          <a:xfrm>
            <a:off x="6019800" y="1371600"/>
            <a:ext cx="1371600" cy="1676400"/>
          </a:xfrm>
          <a:prstGeom prst="line">
            <a:avLst/>
          </a:prstGeom>
          <a:noFill/>
          <a:ln w="9525">
            <a:solidFill>
              <a:schemeClr val="tx1"/>
            </a:solidFill>
            <a:round/>
            <a:headEnd/>
            <a:tailEnd type="triangle" w="med" len="med"/>
          </a:ln>
        </p:spPr>
        <p:txBody>
          <a:bodyPr/>
          <a:lstStyle/>
          <a:p>
            <a:endParaRPr lang="ar-JO"/>
          </a:p>
        </p:txBody>
      </p:sp>
      <p:sp>
        <p:nvSpPr>
          <p:cNvPr id="29702" name="Line 17"/>
          <p:cNvSpPr>
            <a:spLocks noChangeShapeType="1"/>
          </p:cNvSpPr>
          <p:nvPr/>
        </p:nvSpPr>
        <p:spPr bwMode="auto">
          <a:xfrm>
            <a:off x="2667000" y="914400"/>
            <a:ext cx="0" cy="1905000"/>
          </a:xfrm>
          <a:prstGeom prst="line">
            <a:avLst/>
          </a:prstGeom>
          <a:noFill/>
          <a:ln w="9525">
            <a:solidFill>
              <a:schemeClr val="tx1"/>
            </a:solidFill>
            <a:round/>
            <a:headEnd/>
            <a:tailEnd type="triangle" w="med" len="med"/>
          </a:ln>
        </p:spPr>
        <p:txBody>
          <a:bodyPr/>
          <a:lstStyle/>
          <a:p>
            <a:endParaRPr lang="ar-JO"/>
          </a:p>
        </p:txBody>
      </p:sp>
    </p:spTree>
    <p:extLst>
      <p:ext uri="{BB962C8B-B14F-4D97-AF65-F5344CB8AC3E}">
        <p14:creationId xmlns:p14="http://schemas.microsoft.com/office/powerpoint/2010/main" val="4223134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title"/>
          </p:nvPr>
        </p:nvSpPr>
        <p:spPr/>
        <p:txBody>
          <a:bodyPr>
            <a:normAutofit fontScale="90000"/>
          </a:bodyPr>
          <a:lstStyle/>
          <a:p>
            <a:pPr eaLnBrk="1" hangingPunct="1"/>
            <a:r>
              <a:rPr lang="en-US" sz="3200" smtClean="0"/>
              <a:t/>
            </a:r>
            <a:br>
              <a:rPr lang="en-US" sz="3200" smtClean="0"/>
            </a:br>
            <a:r>
              <a:rPr lang="en-US" sz="3200" smtClean="0"/>
              <a:t>            CHEST X-RAY </a:t>
            </a:r>
            <a:br>
              <a:rPr lang="en-US" sz="3200" smtClean="0"/>
            </a:br>
            <a:r>
              <a:rPr lang="en-US" sz="2800" smtClean="0"/>
              <a:t>NORMAL </a:t>
            </a:r>
            <a:r>
              <a:rPr lang="en-US" sz="3200" smtClean="0"/>
              <a:t>               </a:t>
            </a:r>
            <a:r>
              <a:rPr lang="en-US" sz="2400" b="1" smtClean="0"/>
              <a:t>PULMONARY OEDEMA</a:t>
            </a:r>
            <a:r>
              <a:rPr lang="en-US" sz="3200" smtClean="0"/>
              <a:t/>
            </a:r>
            <a:br>
              <a:rPr lang="en-US" sz="3200" smtClean="0"/>
            </a:br>
            <a:endParaRPr lang="en-US" sz="3200" smtClean="0"/>
          </a:p>
        </p:txBody>
      </p:sp>
      <p:pic>
        <p:nvPicPr>
          <p:cNvPr id="30723" name="Picture 6" descr="surg9b"/>
          <p:cNvPicPr>
            <a:picLocks noGrp="1" noChangeAspect="1" noChangeArrowheads="1"/>
          </p:cNvPicPr>
          <p:nvPr>
            <p:ph idx="1"/>
          </p:nvPr>
        </p:nvPicPr>
        <p:blipFill>
          <a:blip r:embed="rId2"/>
          <a:stretch>
            <a:fillRect/>
          </a:stretch>
        </p:blipFill>
        <p:spPr>
          <a:xfrm>
            <a:off x="2600325" y="1958181"/>
            <a:ext cx="3943350" cy="3810000"/>
          </a:xfrm>
          <a:noFill/>
        </p:spPr>
      </p:pic>
      <p:pic>
        <p:nvPicPr>
          <p:cNvPr id="30724" name="Picture 10" descr="mellk2b"/>
          <p:cNvPicPr>
            <a:picLocks noChangeAspect="1" noChangeArrowheads="1"/>
          </p:cNvPicPr>
          <p:nvPr/>
        </p:nvPicPr>
        <p:blipFill>
          <a:blip r:embed="rId3"/>
          <a:srcRect/>
          <a:stretch>
            <a:fillRect/>
          </a:stretch>
        </p:blipFill>
        <p:spPr bwMode="auto">
          <a:xfrm>
            <a:off x="52388" y="1524000"/>
            <a:ext cx="4291012" cy="5029200"/>
          </a:xfrm>
          <a:prstGeom prst="rect">
            <a:avLst/>
          </a:prstGeom>
          <a:noFill/>
          <a:ln w="9525">
            <a:noFill/>
            <a:miter lim="800000"/>
            <a:headEnd/>
            <a:tailEnd/>
          </a:ln>
        </p:spPr>
      </p:pic>
      <p:sp>
        <p:nvSpPr>
          <p:cNvPr id="30725" name="Line 11"/>
          <p:cNvSpPr>
            <a:spLocks noChangeShapeType="1"/>
          </p:cNvSpPr>
          <p:nvPr/>
        </p:nvSpPr>
        <p:spPr bwMode="auto">
          <a:xfrm>
            <a:off x="6324600" y="914400"/>
            <a:ext cx="0" cy="533400"/>
          </a:xfrm>
          <a:prstGeom prst="line">
            <a:avLst/>
          </a:prstGeom>
          <a:noFill/>
          <a:ln w="9525">
            <a:solidFill>
              <a:schemeClr val="tx1"/>
            </a:solidFill>
            <a:round/>
            <a:headEnd/>
            <a:tailEnd type="triangle" w="med" len="med"/>
          </a:ln>
        </p:spPr>
        <p:txBody>
          <a:bodyPr/>
          <a:lstStyle/>
          <a:p>
            <a:endParaRPr lang="ar-JO"/>
          </a:p>
        </p:txBody>
      </p:sp>
    </p:spTree>
    <p:extLst>
      <p:ext uri="{BB962C8B-B14F-4D97-AF65-F5344CB8AC3E}">
        <p14:creationId xmlns:p14="http://schemas.microsoft.com/office/powerpoint/2010/main" val="1325766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5400" b="1" dirty="0"/>
              <a:t>Electrolyte </a:t>
            </a:r>
            <a:r>
              <a:rPr lang="en-US" sz="5400" b="1" dirty="0" err="1"/>
              <a:t>implance</a:t>
            </a:r>
            <a:endParaRPr lang="en-US" sz="5400" b="1" dirty="0"/>
          </a:p>
        </p:txBody>
      </p:sp>
    </p:spTree>
    <p:extLst>
      <p:ext uri="{BB962C8B-B14F-4D97-AF65-F5344CB8AC3E}">
        <p14:creationId xmlns:p14="http://schemas.microsoft.com/office/powerpoint/2010/main" val="9503700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Sodium (135-145 </a:t>
            </a:r>
            <a:r>
              <a:rPr lang="en-US" dirty="0" err="1" smtClean="0"/>
              <a:t>mEq</a:t>
            </a:r>
            <a:r>
              <a:rPr lang="en-US" dirty="0" smtClean="0"/>
              <a:t>/L)</a:t>
            </a:r>
            <a:endParaRPr lang="en-US" dirty="0"/>
          </a:p>
        </p:txBody>
      </p:sp>
      <p:sp>
        <p:nvSpPr>
          <p:cNvPr id="3" name="Content Placeholder 2"/>
          <p:cNvSpPr>
            <a:spLocks noGrp="1"/>
          </p:cNvSpPr>
          <p:nvPr>
            <p:ph idx="1"/>
          </p:nvPr>
        </p:nvSpPr>
        <p:spPr/>
        <p:txBody>
          <a:bodyPr>
            <a:normAutofit fontScale="85000" lnSpcReduction="20000"/>
          </a:bodyPr>
          <a:lstStyle/>
          <a:p>
            <a:r>
              <a:rPr lang="en-US" dirty="0"/>
              <a:t>Plasma sodium levels are directly affected by fluid balance. </a:t>
            </a:r>
            <a:endParaRPr lang="en-US" dirty="0" smtClean="0"/>
          </a:p>
          <a:p>
            <a:r>
              <a:rPr lang="en-US" dirty="0" err="1" smtClean="0"/>
              <a:t>Hyponatremia</a:t>
            </a:r>
            <a:r>
              <a:rPr lang="en-US" dirty="0" smtClean="0"/>
              <a:t> results </a:t>
            </a:r>
            <a:r>
              <a:rPr lang="en-US" dirty="0"/>
              <a:t>from excess water intake that is not excreted, </a:t>
            </a:r>
            <a:r>
              <a:rPr lang="en-US" dirty="0" smtClean="0"/>
              <a:t>whereas hypernatremia </a:t>
            </a:r>
            <a:r>
              <a:rPr lang="en-US" dirty="0"/>
              <a:t>results from an excessive loss of free water</a:t>
            </a:r>
            <a:r>
              <a:rPr lang="en-US" dirty="0" smtClean="0"/>
              <a:t>.</a:t>
            </a:r>
          </a:p>
          <a:p>
            <a:endParaRPr lang="en-US" dirty="0"/>
          </a:p>
          <a:p>
            <a:r>
              <a:rPr lang="en-US" dirty="0" err="1"/>
              <a:t>Hyponatremia</a:t>
            </a:r>
            <a:r>
              <a:rPr lang="en-US" dirty="0"/>
              <a:t> is defined as a sodium level less than 135 </a:t>
            </a:r>
            <a:r>
              <a:rPr lang="en-US" dirty="0" err="1" smtClean="0"/>
              <a:t>mEq</a:t>
            </a:r>
            <a:r>
              <a:rPr lang="en-US" dirty="0" smtClean="0"/>
              <a:t>/L </a:t>
            </a:r>
          </a:p>
          <a:p>
            <a:pPr>
              <a:buFont typeface="Wingdings" pitchFamily="2" charset="2"/>
              <a:buChar char="Ø"/>
            </a:pPr>
            <a:r>
              <a:rPr lang="en-US" dirty="0" smtClean="0"/>
              <a:t>mild</a:t>
            </a:r>
            <a:r>
              <a:rPr lang="en-US" dirty="0"/>
              <a:t>, 130–134 </a:t>
            </a:r>
            <a:r>
              <a:rPr lang="en-US" dirty="0" err="1" smtClean="0"/>
              <a:t>mEq</a:t>
            </a:r>
            <a:r>
              <a:rPr lang="en-US" dirty="0" smtClean="0"/>
              <a:t>/L </a:t>
            </a:r>
          </a:p>
          <a:p>
            <a:pPr>
              <a:buFont typeface="Wingdings" pitchFamily="2" charset="2"/>
              <a:buChar char="Ø"/>
            </a:pPr>
            <a:r>
              <a:rPr lang="en-US" dirty="0" smtClean="0"/>
              <a:t>moderate</a:t>
            </a:r>
            <a:r>
              <a:rPr lang="en-US" dirty="0"/>
              <a:t>, 120–129 </a:t>
            </a:r>
            <a:r>
              <a:rPr lang="en-US" dirty="0" err="1" smtClean="0"/>
              <a:t>mEq</a:t>
            </a:r>
            <a:r>
              <a:rPr lang="en-US" dirty="0" smtClean="0"/>
              <a:t>/L</a:t>
            </a:r>
          </a:p>
          <a:p>
            <a:pPr>
              <a:buFont typeface="Wingdings" pitchFamily="2" charset="2"/>
              <a:buChar char="Ø"/>
            </a:pPr>
            <a:r>
              <a:rPr lang="en-US" dirty="0" smtClean="0"/>
              <a:t>severe</a:t>
            </a:r>
            <a:r>
              <a:rPr lang="en-US" dirty="0"/>
              <a:t>, &lt;</a:t>
            </a:r>
            <a:r>
              <a:rPr lang="en-US" dirty="0" smtClean="0"/>
              <a:t>120 </a:t>
            </a:r>
            <a:r>
              <a:rPr lang="en-US" dirty="0" err="1" smtClean="0"/>
              <a:t>mEq</a:t>
            </a:r>
            <a:r>
              <a:rPr lang="en-US" dirty="0" smtClean="0"/>
              <a:t>/L.</a:t>
            </a:r>
            <a:endParaRPr lang="en-US" dirty="0"/>
          </a:p>
        </p:txBody>
      </p:sp>
    </p:spTree>
    <p:extLst>
      <p:ext uri="{BB962C8B-B14F-4D97-AF65-F5344CB8AC3E}">
        <p14:creationId xmlns:p14="http://schemas.microsoft.com/office/powerpoint/2010/main" val="12042303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HYPONATREMIA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a:t>
            </a:r>
            <a:r>
              <a:rPr lang="en-US" b="1" dirty="0" smtClean="0"/>
              <a:t>measure serum osmolality </a:t>
            </a:r>
          </a:p>
          <a:p>
            <a:r>
              <a:rPr lang="en-US" dirty="0" smtClean="0"/>
              <a:t>Hypo / hyper / </a:t>
            </a:r>
            <a:r>
              <a:rPr lang="en-US" dirty="0" err="1" smtClean="0"/>
              <a:t>iso</a:t>
            </a:r>
            <a:r>
              <a:rPr lang="en-US" dirty="0" smtClean="0"/>
              <a:t>-tonic </a:t>
            </a:r>
          </a:p>
          <a:p>
            <a:endParaRPr lang="en-US" dirty="0" smtClean="0"/>
          </a:p>
          <a:p>
            <a:r>
              <a:rPr lang="en-US" b="1" dirty="0" smtClean="0"/>
              <a:t>Hypotonic </a:t>
            </a:r>
            <a:r>
              <a:rPr lang="en-US" b="1" dirty="0" err="1" smtClean="0"/>
              <a:t>hyponatremia</a:t>
            </a:r>
            <a:r>
              <a:rPr lang="en-US" b="1" dirty="0" smtClean="0"/>
              <a:t> </a:t>
            </a:r>
          </a:p>
          <a:p>
            <a:r>
              <a:rPr lang="en-US" b="1" dirty="0" smtClean="0">
                <a:solidFill>
                  <a:srgbClr val="FF0000"/>
                </a:solidFill>
              </a:rPr>
              <a:t>HYPO-VOLEMIC</a:t>
            </a:r>
            <a:r>
              <a:rPr lang="en-US" b="1" dirty="0" smtClean="0"/>
              <a:t> </a:t>
            </a:r>
            <a:r>
              <a:rPr lang="en-US" dirty="0" smtClean="0"/>
              <a:t>: NG suction , burns , pancreatitis , diaphoresis  &gt;&gt; </a:t>
            </a:r>
            <a:r>
              <a:rPr lang="en-US" b="1" dirty="0" smtClean="0">
                <a:solidFill>
                  <a:srgbClr val="0070C0"/>
                </a:solidFill>
              </a:rPr>
              <a:t>IV NS &amp; Correct underlying cause </a:t>
            </a:r>
          </a:p>
          <a:p>
            <a:endParaRPr lang="en-US" dirty="0"/>
          </a:p>
          <a:p>
            <a:r>
              <a:rPr lang="en-US" b="1" dirty="0" smtClean="0">
                <a:solidFill>
                  <a:srgbClr val="FF0000"/>
                </a:solidFill>
              </a:rPr>
              <a:t>EU-VOLEMIC : </a:t>
            </a:r>
            <a:r>
              <a:rPr lang="en-US" dirty="0" smtClean="0"/>
              <a:t>SIADH , CNS </a:t>
            </a:r>
            <a:r>
              <a:rPr lang="en-US" b="1" dirty="0" smtClean="0">
                <a:solidFill>
                  <a:srgbClr val="0070C0"/>
                </a:solidFill>
              </a:rPr>
              <a:t>&gt;&gt;&gt; fluid restriction </a:t>
            </a:r>
          </a:p>
          <a:p>
            <a:endParaRPr lang="en-US" dirty="0"/>
          </a:p>
          <a:p>
            <a:r>
              <a:rPr lang="en-US" b="1" dirty="0" smtClean="0">
                <a:solidFill>
                  <a:srgbClr val="FF0000"/>
                </a:solidFill>
              </a:rPr>
              <a:t>HYPER-VOLEMIC : </a:t>
            </a:r>
            <a:r>
              <a:rPr lang="en-US" dirty="0" smtClean="0"/>
              <a:t>RF,  CHF , LIVER FAILURE , DILITUIONAL , FLUID </a:t>
            </a:r>
            <a:r>
              <a:rPr lang="en-US" b="1" dirty="0" smtClean="0">
                <a:solidFill>
                  <a:srgbClr val="0070C0"/>
                </a:solidFill>
              </a:rPr>
              <a:t>OVERLOAD  &gt;&gt; fluid restriction and diuretics </a:t>
            </a:r>
            <a:endParaRPr lang="en-US" b="1" dirty="0">
              <a:solidFill>
                <a:srgbClr val="0070C0"/>
              </a:solidFill>
            </a:endParaRPr>
          </a:p>
        </p:txBody>
      </p:sp>
    </p:spTree>
    <p:extLst>
      <p:ext uri="{BB962C8B-B14F-4D97-AF65-F5344CB8AC3E}">
        <p14:creationId xmlns:p14="http://schemas.microsoft.com/office/powerpoint/2010/main" val="1769299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055" y="415636"/>
            <a:ext cx="8548254" cy="6442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08019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HYPONATREMIA</a:t>
            </a:r>
            <a:endParaRPr lang="en-US" dirty="0"/>
          </a:p>
        </p:txBody>
      </p:sp>
      <p:sp>
        <p:nvSpPr>
          <p:cNvPr id="3" name="Content Placeholder 2"/>
          <p:cNvSpPr>
            <a:spLocks noGrp="1"/>
          </p:cNvSpPr>
          <p:nvPr>
            <p:ph idx="1"/>
          </p:nvPr>
        </p:nvSpPr>
        <p:spPr/>
        <p:txBody>
          <a:bodyPr/>
          <a:lstStyle/>
          <a:p>
            <a:r>
              <a:rPr lang="en-US" dirty="0" smtClean="0"/>
              <a:t>Clinically : seizures , confusion lethargy , coma weakness </a:t>
            </a:r>
          </a:p>
          <a:p>
            <a:endParaRPr lang="en-US" dirty="0"/>
          </a:p>
          <a:p>
            <a:r>
              <a:rPr lang="en-US" dirty="0" smtClean="0"/>
              <a:t>Always don’t forget to correct </a:t>
            </a:r>
            <a:r>
              <a:rPr lang="en-US" dirty="0" err="1" smtClean="0"/>
              <a:t>hyponatremia</a:t>
            </a:r>
            <a:r>
              <a:rPr lang="en-US" dirty="0" smtClean="0"/>
              <a:t> slowly </a:t>
            </a:r>
            <a:r>
              <a:rPr lang="en-US" dirty="0"/>
              <a:t>(0.25–0.5 </a:t>
            </a:r>
            <a:r>
              <a:rPr lang="en-US" dirty="0" err="1"/>
              <a:t>mEq</a:t>
            </a:r>
            <a:r>
              <a:rPr lang="en-US" dirty="0"/>
              <a:t>/L per hour</a:t>
            </a:r>
            <a:r>
              <a:rPr lang="en-US" dirty="0" smtClean="0"/>
              <a:t>), to avoid central </a:t>
            </a:r>
            <a:r>
              <a:rPr lang="en-US" dirty="0" err="1" smtClean="0"/>
              <a:t>pontine</a:t>
            </a:r>
            <a:r>
              <a:rPr lang="en-US" dirty="0" smtClean="0"/>
              <a:t> </a:t>
            </a:r>
            <a:r>
              <a:rPr lang="en-US" dirty="0" err="1" smtClean="0"/>
              <a:t>myelinolysis</a:t>
            </a:r>
            <a:r>
              <a:rPr lang="en-US" dirty="0" smtClean="0"/>
              <a:t>. </a:t>
            </a:r>
            <a:endParaRPr lang="en-US" dirty="0"/>
          </a:p>
        </p:txBody>
      </p:sp>
    </p:spTree>
    <p:extLst>
      <p:ext uri="{BB962C8B-B14F-4D97-AF65-F5344CB8AC3E}">
        <p14:creationId xmlns:p14="http://schemas.microsoft.com/office/powerpoint/2010/main" val="3327817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HYPERNATREMIA</a:t>
            </a:r>
            <a:endParaRPr lang="en-US" dirty="0"/>
          </a:p>
        </p:txBody>
      </p:sp>
      <p:sp>
        <p:nvSpPr>
          <p:cNvPr id="3" name="Content Placeholder 2"/>
          <p:cNvSpPr>
            <a:spLocks noGrp="1"/>
          </p:cNvSpPr>
          <p:nvPr>
            <p:ph idx="1"/>
          </p:nvPr>
        </p:nvSpPr>
        <p:spPr/>
        <p:txBody>
          <a:bodyPr>
            <a:normAutofit fontScale="77500" lnSpcReduction="20000"/>
          </a:bodyPr>
          <a:lstStyle/>
          <a:p>
            <a:r>
              <a:rPr lang="en-US" dirty="0"/>
              <a:t>Hypernatremia is defined as a sodium level greater than </a:t>
            </a:r>
            <a:r>
              <a:rPr lang="en-US" dirty="0" smtClean="0"/>
              <a:t>145mEq/L </a:t>
            </a:r>
          </a:p>
          <a:p>
            <a:r>
              <a:rPr lang="en-US" dirty="0" smtClean="0"/>
              <a:t>(</a:t>
            </a:r>
            <a:r>
              <a:rPr lang="en-US" dirty="0"/>
              <a:t>moderate, 146–159 </a:t>
            </a:r>
            <a:r>
              <a:rPr lang="en-US" dirty="0" err="1"/>
              <a:t>mEq</a:t>
            </a:r>
            <a:r>
              <a:rPr lang="en-US" dirty="0"/>
              <a:t>/L; severe, ≥160 </a:t>
            </a:r>
            <a:r>
              <a:rPr lang="en-US" dirty="0" err="1" smtClean="0"/>
              <a:t>Eq</a:t>
            </a:r>
            <a:r>
              <a:rPr lang="en-US" dirty="0" smtClean="0"/>
              <a:t>/L).</a:t>
            </a:r>
          </a:p>
          <a:p>
            <a:r>
              <a:rPr lang="en-US" b="1" u="sng" dirty="0" smtClean="0"/>
              <a:t>Causes  : </a:t>
            </a:r>
          </a:p>
          <a:p>
            <a:pPr>
              <a:buFont typeface="Wingdings" pitchFamily="2" charset="2"/>
              <a:buChar char="Ø"/>
            </a:pPr>
            <a:r>
              <a:rPr lang="en-US" dirty="0" smtClean="0"/>
              <a:t>In surgical pt. its mostly due to volume depletions with inadequate hydration  , others : DI  Vomiting diarrhea , diuretics </a:t>
            </a:r>
          </a:p>
          <a:p>
            <a:r>
              <a:rPr lang="en-US" b="1" u="sng" dirty="0" smtClean="0"/>
              <a:t>Clinically : </a:t>
            </a:r>
          </a:p>
          <a:p>
            <a:pPr>
              <a:buFont typeface="Wingdings" pitchFamily="2" charset="2"/>
              <a:buChar char="Ø"/>
            </a:pPr>
            <a:r>
              <a:rPr lang="en-US" dirty="0" smtClean="0"/>
              <a:t>seizures ,confusion,  tremors .respiratory paralysis .</a:t>
            </a:r>
          </a:p>
          <a:p>
            <a:r>
              <a:rPr lang="en-US" b="1" dirty="0" smtClean="0">
                <a:solidFill>
                  <a:srgbClr val="FF0000"/>
                </a:solidFill>
              </a:rPr>
              <a:t>Slow lowering of serum sodium is very important less than 12 </a:t>
            </a:r>
            <a:r>
              <a:rPr lang="en-US" b="1" dirty="0" err="1" smtClean="0">
                <a:solidFill>
                  <a:srgbClr val="FF0000"/>
                </a:solidFill>
              </a:rPr>
              <a:t>mEq</a:t>
            </a:r>
            <a:r>
              <a:rPr lang="en-US" b="1" dirty="0" smtClean="0">
                <a:solidFill>
                  <a:srgbClr val="FF0000"/>
                </a:solidFill>
              </a:rPr>
              <a:t>/day TO AVOID SEZIURES . (brain edema )</a:t>
            </a:r>
          </a:p>
          <a:p>
            <a:r>
              <a:rPr lang="en-US" dirty="0" smtClean="0"/>
              <a:t>Treatment by hypotonic fluids D5W ., ½ NS , ¼ NS</a:t>
            </a:r>
            <a:endParaRPr lang="en-US" dirty="0"/>
          </a:p>
        </p:txBody>
      </p:sp>
    </p:spTree>
    <p:extLst>
      <p:ext uri="{BB962C8B-B14F-4D97-AF65-F5344CB8AC3E}">
        <p14:creationId xmlns:p14="http://schemas.microsoft.com/office/powerpoint/2010/main" val="5149510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091" y="471055"/>
            <a:ext cx="8866909" cy="61098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49517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DISTRIBUTION OF FLUIDS</a:t>
            </a:r>
            <a:endParaRPr lang="en-US" dirty="0"/>
          </a:p>
        </p:txBody>
      </p:sp>
      <p:sp>
        <p:nvSpPr>
          <p:cNvPr id="3" name="Content Placeholder 2"/>
          <p:cNvSpPr>
            <a:spLocks noGrp="1"/>
          </p:cNvSpPr>
          <p:nvPr>
            <p:ph idx="1"/>
          </p:nvPr>
        </p:nvSpPr>
        <p:spPr/>
        <p:txBody>
          <a:bodyPr>
            <a:normAutofit lnSpcReduction="10000"/>
          </a:bodyPr>
          <a:lstStyle/>
          <a:p>
            <a:r>
              <a:rPr lang="en-US" b="1" dirty="0" smtClean="0"/>
              <a:t>Fluids = 60% of total body Weight </a:t>
            </a:r>
          </a:p>
          <a:p>
            <a:endParaRPr lang="en-US" b="1" dirty="0"/>
          </a:p>
          <a:p>
            <a:r>
              <a:rPr lang="en-US" b="1" dirty="0" smtClean="0"/>
              <a:t>Two major compartments </a:t>
            </a:r>
            <a:r>
              <a:rPr lang="en-US" dirty="0" smtClean="0"/>
              <a:t>&gt;&gt;</a:t>
            </a:r>
          </a:p>
          <a:p>
            <a:r>
              <a:rPr lang="en-US" dirty="0" smtClean="0"/>
              <a:t>Intracellular 2/3</a:t>
            </a:r>
            <a:r>
              <a:rPr lang="en-US" baseline="30000" dirty="0" smtClean="0"/>
              <a:t>rd</a:t>
            </a:r>
            <a:r>
              <a:rPr lang="en-US" dirty="0" smtClean="0"/>
              <a:t>  , Extra-cellular 1/3</a:t>
            </a:r>
            <a:r>
              <a:rPr lang="en-US" baseline="30000" dirty="0" smtClean="0"/>
              <a:t>rd</a:t>
            </a:r>
            <a:r>
              <a:rPr lang="en-US" dirty="0" smtClean="0"/>
              <a:t> .</a:t>
            </a:r>
          </a:p>
          <a:p>
            <a:endParaRPr lang="en-US" dirty="0"/>
          </a:p>
          <a:p>
            <a:r>
              <a:rPr lang="en-US" dirty="0" smtClean="0"/>
              <a:t>Extra-cellular &gt;&gt; </a:t>
            </a:r>
          </a:p>
          <a:p>
            <a:pPr marL="0" indent="0" algn="ctr">
              <a:buNone/>
            </a:pPr>
            <a:r>
              <a:rPr lang="en-US" dirty="0">
                <a:solidFill>
                  <a:srgbClr val="FF0000"/>
                </a:solidFill>
              </a:rPr>
              <a:t> </a:t>
            </a:r>
            <a:r>
              <a:rPr lang="en-US" dirty="0" smtClean="0">
                <a:solidFill>
                  <a:srgbClr val="FF0000"/>
                </a:solidFill>
              </a:rPr>
              <a:t>   interstitial fluid ( in between cells ) 3/4</a:t>
            </a:r>
            <a:r>
              <a:rPr lang="en-US" baseline="30000" dirty="0" smtClean="0">
                <a:solidFill>
                  <a:srgbClr val="FF0000"/>
                </a:solidFill>
              </a:rPr>
              <a:t>th</a:t>
            </a:r>
            <a:r>
              <a:rPr lang="en-US" dirty="0" smtClean="0">
                <a:solidFill>
                  <a:srgbClr val="FF0000"/>
                </a:solidFill>
              </a:rPr>
              <a:t> </a:t>
            </a:r>
          </a:p>
          <a:p>
            <a:pPr marL="0" indent="0" algn="ctr">
              <a:buNone/>
            </a:pPr>
            <a:r>
              <a:rPr lang="en-US" dirty="0" smtClean="0">
                <a:solidFill>
                  <a:srgbClr val="FF0000"/>
                </a:solidFill>
              </a:rPr>
              <a:t>intravascular fluid ( plasma ) 1/4</a:t>
            </a:r>
            <a:r>
              <a:rPr lang="en-US" baseline="30000" dirty="0" smtClean="0">
                <a:solidFill>
                  <a:srgbClr val="FF0000"/>
                </a:solidFill>
              </a:rPr>
              <a:t>th</a:t>
            </a: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3428752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defRPr/>
            </a:pPr>
            <a:r>
              <a:rPr lang="en-US" smtClean="0">
                <a:effectLst>
                  <a:outerShdw blurRad="38100" dist="38100" dir="2700000" algn="tl">
                    <a:srgbClr val="C0C0C0"/>
                  </a:outerShdw>
                </a:effectLst>
              </a:rPr>
              <a:t>POTASSIUM [</a:t>
            </a:r>
            <a:r>
              <a:rPr lang="en-US" sz="1800" b="1" smtClean="0">
                <a:solidFill>
                  <a:srgbClr val="996633"/>
                </a:solidFill>
                <a:effectLst>
                  <a:outerShdw blurRad="38100" dist="38100" dir="2700000" algn="tl">
                    <a:srgbClr val="C0C0C0"/>
                  </a:outerShdw>
                </a:effectLst>
              </a:rPr>
              <a:t>NORMAL</a:t>
            </a:r>
            <a:r>
              <a:rPr lang="en-US" sz="2400" smtClean="0">
                <a:solidFill>
                  <a:srgbClr val="996633"/>
                </a:solidFill>
                <a:effectLst>
                  <a:outerShdw blurRad="38100" dist="38100" dir="2700000" algn="tl">
                    <a:srgbClr val="C0C0C0"/>
                  </a:outerShdw>
                </a:effectLst>
              </a:rPr>
              <a:t> </a:t>
            </a:r>
            <a:r>
              <a:rPr lang="en-US" sz="1800" b="1" smtClean="0">
                <a:solidFill>
                  <a:srgbClr val="996633"/>
                </a:solidFill>
                <a:effectLst>
                  <a:outerShdw blurRad="38100" dist="38100" dir="2700000" algn="tl">
                    <a:srgbClr val="C0C0C0"/>
                  </a:outerShdw>
                </a:effectLst>
              </a:rPr>
              <a:t>SERUM</a:t>
            </a:r>
            <a:r>
              <a:rPr lang="en-US" sz="2400" smtClean="0">
                <a:solidFill>
                  <a:srgbClr val="996633"/>
                </a:solidFill>
                <a:effectLst>
                  <a:outerShdw blurRad="38100" dist="38100" dir="2700000" algn="tl">
                    <a:srgbClr val="C0C0C0"/>
                  </a:outerShdw>
                </a:effectLst>
              </a:rPr>
              <a:t> K 3.5-5mmol/L</a:t>
            </a:r>
            <a:r>
              <a:rPr lang="en-US" sz="2400" smtClean="0">
                <a:effectLst>
                  <a:outerShdw blurRad="38100" dist="38100" dir="2700000" algn="tl">
                    <a:srgbClr val="C0C0C0"/>
                  </a:outerShdw>
                </a:effectLst>
              </a:rPr>
              <a:t>]</a:t>
            </a:r>
          </a:p>
        </p:txBody>
      </p:sp>
      <p:sp>
        <p:nvSpPr>
          <p:cNvPr id="87043" name="Rectangle 3"/>
          <p:cNvSpPr>
            <a:spLocks noGrp="1" noChangeArrowheads="1"/>
          </p:cNvSpPr>
          <p:nvPr>
            <p:ph idx="1"/>
          </p:nvPr>
        </p:nvSpPr>
        <p:spPr>
          <a:xfrm>
            <a:off x="685800" y="1827213"/>
            <a:ext cx="7997825" cy="4344987"/>
          </a:xfrm>
          <a:solidFill>
            <a:srgbClr val="0099CC">
              <a:alpha val="78999"/>
            </a:srgbClr>
          </a:solidFill>
        </p:spPr>
        <p:txBody>
          <a:bodyPr/>
          <a:lstStyle/>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98%  INTRACELLULAR</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2 %   EXTRACELLULAR</a:t>
            </a:r>
          </a:p>
          <a:p>
            <a:pPr algn="l" rtl="0" eaLnBrk="1" hangingPunct="1">
              <a:lnSpc>
                <a:spcPct val="80000"/>
              </a:lnSpc>
              <a:buFont typeface="Wingdings" pitchFamily="2" charset="2"/>
              <a:buNone/>
              <a:defRPr/>
            </a:pPr>
            <a:endParaRPr lang="en-US" sz="1900" b="1" dirty="0" smtClean="0">
              <a:solidFill>
                <a:schemeClr val="bg1"/>
              </a:solidFill>
              <a:effectLst>
                <a:outerShdw blurRad="38100" dist="38100" dir="2700000" algn="tl">
                  <a:srgbClr val="000000"/>
                </a:outerShdw>
              </a:effectLst>
            </a:endParaRP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10%  LOSS OF TOTAL BODY K</a:t>
            </a:r>
          </a:p>
          <a:p>
            <a:pPr algn="l" rtl="0" eaLnBrk="1" hangingPunct="1">
              <a:lnSpc>
                <a:spcPct val="80000"/>
              </a:lnSpc>
              <a:buFont typeface="Wingdings" pitchFamily="2" charset="2"/>
              <a:buNone/>
              <a:defRPr/>
            </a:pPr>
            <a:r>
              <a:rPr lang="en-US" sz="1900" b="1" dirty="0" smtClean="0">
                <a:solidFill>
                  <a:schemeClr val="bg1"/>
                </a:solidFill>
                <a:effectLst>
                  <a:outerShdw blurRad="38100" dist="38100" dir="2700000" algn="tl">
                    <a:srgbClr val="000000"/>
                  </a:outerShdw>
                </a:effectLst>
              </a:rPr>
              <a:t>           DROPS SERUM LEVEL FROM </a:t>
            </a:r>
          </a:p>
          <a:p>
            <a:pPr algn="l" rtl="0" eaLnBrk="1" hangingPunct="1">
              <a:lnSpc>
                <a:spcPct val="80000"/>
              </a:lnSpc>
              <a:buFont typeface="Wingdings" pitchFamily="2" charset="2"/>
              <a:buNone/>
              <a:defRPr/>
            </a:pPr>
            <a:r>
              <a:rPr lang="en-US" sz="1900" b="1" dirty="0" smtClean="0">
                <a:solidFill>
                  <a:schemeClr val="bg1"/>
                </a:solidFill>
                <a:effectLst>
                  <a:outerShdw blurRad="38100" dist="38100" dir="2700000" algn="tl">
                    <a:srgbClr val="000000"/>
                  </a:outerShdw>
                </a:effectLst>
              </a:rPr>
              <a:t>           4 to3 </a:t>
            </a:r>
            <a:r>
              <a:rPr lang="en-US" sz="1900" b="1" dirty="0" err="1" smtClean="0">
                <a:solidFill>
                  <a:schemeClr val="bg1"/>
                </a:solidFill>
                <a:effectLst>
                  <a:outerShdw blurRad="38100" dist="38100" dir="2700000" algn="tl">
                    <a:srgbClr val="000000"/>
                  </a:outerShdw>
                </a:effectLst>
              </a:rPr>
              <a:t>meq</a:t>
            </a:r>
            <a:r>
              <a:rPr lang="en-US" sz="1900" b="1" dirty="0" smtClean="0">
                <a:solidFill>
                  <a:schemeClr val="bg1"/>
                </a:solidFill>
                <a:effectLst>
                  <a:outerShdw blurRad="38100" dist="38100" dir="2700000" algn="tl">
                    <a:srgbClr val="000000"/>
                  </a:outerShdw>
                </a:effectLst>
              </a:rPr>
              <a:t> </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RENAL EXCRETION OF K   IS  REGULATED BY ALDOSTERONE [</a:t>
            </a:r>
            <a:r>
              <a:rPr lang="en-US" sz="1900" b="1" dirty="0" err="1" smtClean="0">
                <a:solidFill>
                  <a:schemeClr val="bg1"/>
                </a:solidFill>
                <a:effectLst>
                  <a:outerShdw blurRad="38100" dist="38100" dir="2700000" algn="tl">
                    <a:srgbClr val="000000"/>
                  </a:outerShdw>
                </a:effectLst>
              </a:rPr>
              <a:t>Mineralocorticoid</a:t>
            </a:r>
            <a:r>
              <a:rPr lang="en-US" sz="1900" b="1" dirty="0" smtClean="0">
                <a:solidFill>
                  <a:schemeClr val="bg1"/>
                </a:solidFill>
                <a:effectLst>
                  <a:outerShdw blurRad="38100" dist="38100" dir="2700000" algn="tl">
                    <a:srgbClr val="000000"/>
                  </a:outerShdw>
                </a:effectLst>
              </a:rPr>
              <a:t> ]</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RENAL FAILURE FAILS TO EXCRETE K,THIS   LEADS TO HYPERKALAEMIA</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THERE IS ALWAYS EXCHANGE OF K FOR HYDROGEN IONS IN PH CHANGES TO CORRECT THE PH.</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HYPERKALEMIA LEADS TO ACIDOSIS.</a:t>
            </a:r>
          </a:p>
          <a:p>
            <a:pPr algn="l" rtl="0" eaLnBrk="1" hangingPunct="1">
              <a:lnSpc>
                <a:spcPct val="80000"/>
              </a:lnSpc>
              <a:defRPr/>
            </a:pPr>
            <a:r>
              <a:rPr lang="en-US" sz="1900" b="1" dirty="0" smtClean="0">
                <a:solidFill>
                  <a:schemeClr val="bg1"/>
                </a:solidFill>
                <a:effectLst>
                  <a:outerShdw blurRad="38100" dist="38100" dir="2700000" algn="tl">
                    <a:srgbClr val="000000"/>
                  </a:outerShdw>
                </a:effectLst>
              </a:rPr>
              <a:t>ACIDOSIS LEADS TO HYPERKALEMIA</a:t>
            </a:r>
          </a:p>
        </p:txBody>
      </p:sp>
      <p:sp>
        <p:nvSpPr>
          <p:cNvPr id="40964" name="Rectangle 4"/>
          <p:cNvSpPr>
            <a:spLocks noChangeArrowheads="1"/>
          </p:cNvSpPr>
          <p:nvPr/>
        </p:nvSpPr>
        <p:spPr bwMode="auto">
          <a:xfrm>
            <a:off x="7848600" y="1905000"/>
            <a:ext cx="609600" cy="1143000"/>
          </a:xfrm>
          <a:prstGeom prst="rect">
            <a:avLst/>
          </a:prstGeom>
          <a:solidFill>
            <a:schemeClr val="accent1"/>
          </a:solidFill>
          <a:ln w="9525">
            <a:solidFill>
              <a:schemeClr val="tx1"/>
            </a:solidFill>
            <a:miter lim="800000"/>
            <a:headEnd/>
            <a:tailEnd/>
          </a:ln>
        </p:spPr>
        <p:txBody>
          <a:bodyPr wrap="none" anchor="ctr"/>
          <a:lstStyle/>
          <a:p>
            <a:endParaRPr lang="en-GB"/>
          </a:p>
        </p:txBody>
      </p:sp>
      <p:sp>
        <p:nvSpPr>
          <p:cNvPr id="40965" name="Line 6"/>
          <p:cNvSpPr>
            <a:spLocks noChangeShapeType="1"/>
          </p:cNvSpPr>
          <p:nvPr/>
        </p:nvSpPr>
        <p:spPr bwMode="auto">
          <a:xfrm>
            <a:off x="7239000" y="2209800"/>
            <a:ext cx="838200" cy="0"/>
          </a:xfrm>
          <a:prstGeom prst="line">
            <a:avLst/>
          </a:prstGeom>
          <a:noFill/>
          <a:ln w="9525">
            <a:solidFill>
              <a:schemeClr val="tx1"/>
            </a:solidFill>
            <a:round/>
            <a:headEnd/>
            <a:tailEnd type="triangle" w="med" len="med"/>
          </a:ln>
        </p:spPr>
        <p:txBody>
          <a:bodyPr/>
          <a:lstStyle/>
          <a:p>
            <a:endParaRPr lang="ar-JO"/>
          </a:p>
        </p:txBody>
      </p:sp>
      <p:sp>
        <p:nvSpPr>
          <p:cNvPr id="40966" name="Line 7"/>
          <p:cNvSpPr>
            <a:spLocks noChangeShapeType="1"/>
          </p:cNvSpPr>
          <p:nvPr/>
        </p:nvSpPr>
        <p:spPr bwMode="auto">
          <a:xfrm flipH="1">
            <a:off x="7162800" y="2819400"/>
            <a:ext cx="914400" cy="0"/>
          </a:xfrm>
          <a:prstGeom prst="line">
            <a:avLst/>
          </a:prstGeom>
          <a:noFill/>
          <a:ln w="9525">
            <a:solidFill>
              <a:schemeClr val="tx1"/>
            </a:solidFill>
            <a:round/>
            <a:headEnd/>
            <a:tailEnd type="triangle" w="med" len="med"/>
          </a:ln>
        </p:spPr>
        <p:txBody>
          <a:bodyPr/>
          <a:lstStyle/>
          <a:p>
            <a:endParaRPr lang="ar-JO"/>
          </a:p>
        </p:txBody>
      </p:sp>
      <p:sp>
        <p:nvSpPr>
          <p:cNvPr id="40967" name="Text Box 8"/>
          <p:cNvSpPr txBox="1">
            <a:spLocks noChangeArrowheads="1"/>
          </p:cNvSpPr>
          <p:nvPr/>
        </p:nvSpPr>
        <p:spPr bwMode="auto">
          <a:xfrm>
            <a:off x="6553200" y="1981200"/>
            <a:ext cx="457200" cy="366713"/>
          </a:xfrm>
          <a:prstGeom prst="rect">
            <a:avLst/>
          </a:prstGeom>
          <a:noFill/>
          <a:ln w="9525">
            <a:noFill/>
            <a:miter lim="800000"/>
            <a:headEnd/>
            <a:tailEnd/>
          </a:ln>
        </p:spPr>
        <p:txBody>
          <a:bodyPr>
            <a:spAutoFit/>
          </a:bodyPr>
          <a:lstStyle/>
          <a:p>
            <a:pPr>
              <a:spcBef>
                <a:spcPct val="50000"/>
              </a:spcBef>
            </a:pPr>
            <a:r>
              <a:rPr lang="en-US" sz="1800"/>
              <a:t>H</a:t>
            </a:r>
          </a:p>
        </p:txBody>
      </p:sp>
      <p:sp>
        <p:nvSpPr>
          <p:cNvPr id="40968" name="Text Box 9"/>
          <p:cNvSpPr txBox="1">
            <a:spLocks noChangeArrowheads="1"/>
          </p:cNvSpPr>
          <p:nvPr/>
        </p:nvSpPr>
        <p:spPr bwMode="auto">
          <a:xfrm>
            <a:off x="6705600" y="2590800"/>
            <a:ext cx="304800" cy="366713"/>
          </a:xfrm>
          <a:prstGeom prst="rect">
            <a:avLst/>
          </a:prstGeom>
          <a:noFill/>
          <a:ln w="9525">
            <a:noFill/>
            <a:miter lim="800000"/>
            <a:headEnd/>
            <a:tailEnd/>
          </a:ln>
        </p:spPr>
        <p:txBody>
          <a:bodyPr>
            <a:spAutoFit/>
          </a:bodyPr>
          <a:lstStyle/>
          <a:p>
            <a:pPr>
              <a:spcBef>
                <a:spcPct val="50000"/>
              </a:spcBef>
            </a:pPr>
            <a:r>
              <a:rPr lang="en-US" sz="1800"/>
              <a:t>K</a:t>
            </a:r>
          </a:p>
        </p:txBody>
      </p:sp>
      <p:sp>
        <p:nvSpPr>
          <p:cNvPr id="40969" name="Text Box 10"/>
          <p:cNvSpPr txBox="1">
            <a:spLocks noChangeArrowheads="1"/>
          </p:cNvSpPr>
          <p:nvPr/>
        </p:nvSpPr>
        <p:spPr bwMode="auto">
          <a:xfrm>
            <a:off x="7620000" y="1600200"/>
            <a:ext cx="914400" cy="366713"/>
          </a:xfrm>
          <a:prstGeom prst="rect">
            <a:avLst/>
          </a:prstGeom>
          <a:noFill/>
          <a:ln w="9525">
            <a:noFill/>
            <a:miter lim="800000"/>
            <a:headEnd/>
            <a:tailEnd/>
          </a:ln>
        </p:spPr>
        <p:txBody>
          <a:bodyPr>
            <a:spAutoFit/>
          </a:bodyPr>
          <a:lstStyle/>
          <a:p>
            <a:pPr>
              <a:spcBef>
                <a:spcPct val="50000"/>
              </a:spcBef>
            </a:pPr>
            <a:r>
              <a:rPr lang="en-US" sz="1800"/>
              <a:t>CELL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defRPr/>
            </a:pPr>
            <a:r>
              <a:rPr lang="en-US" smtClean="0">
                <a:effectLst>
                  <a:outerShdw blurRad="38100" dist="38100" dir="2700000" algn="tl">
                    <a:srgbClr val="C0C0C0"/>
                  </a:outerShdw>
                </a:effectLst>
              </a:rPr>
              <a:t>Hyperkalaemia due to acidosis</a:t>
            </a:r>
          </a:p>
        </p:txBody>
      </p:sp>
      <p:sp>
        <p:nvSpPr>
          <p:cNvPr id="93187" name="Rectangle 3"/>
          <p:cNvSpPr>
            <a:spLocks noGrp="1" noChangeArrowheads="1"/>
          </p:cNvSpPr>
          <p:nvPr>
            <p:ph idx="1"/>
          </p:nvPr>
        </p:nvSpPr>
        <p:spPr>
          <a:solidFill>
            <a:srgbClr val="FFFFCC"/>
          </a:solidFill>
        </p:spPr>
        <p:txBody>
          <a:bodyPr/>
          <a:lstStyle/>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a:t>
            </a:r>
          </a:p>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IN ACIDOSIS </a:t>
            </a:r>
            <a:r>
              <a:rPr lang="en-US" b="1" smtClean="0">
                <a:solidFill>
                  <a:srgbClr val="FF3399"/>
                </a:solidFill>
                <a:effectLst>
                  <a:outerShdw blurRad="38100" dist="38100" dir="2700000" algn="tl">
                    <a:srgbClr val="000000"/>
                  </a:outerShdw>
                </a:effectLst>
              </a:rPr>
              <a:t>[ H ]</a:t>
            </a:r>
            <a:r>
              <a:rPr lang="en-US" b="1" smtClean="0">
                <a:solidFill>
                  <a:schemeClr val="accent1"/>
                </a:solidFill>
                <a:effectLst>
                  <a:outerShdw blurRad="38100" dist="38100" dir="2700000" algn="tl">
                    <a:srgbClr val="000000"/>
                  </a:outerShdw>
                </a:effectLst>
              </a:rPr>
              <a:t> IONS GO INTO THE CELL TRYING TO REDUCE THE ACIDOSIS . </a:t>
            </a:r>
          </a:p>
          <a:p>
            <a:pPr algn="l" rtl="0" eaLnBrk="1" hangingPunct="1">
              <a:buFont typeface="Wingdings" pitchFamily="2" charset="2"/>
              <a:buNone/>
              <a:defRPr/>
            </a:pPr>
            <a:r>
              <a:rPr lang="en-US" b="1" smtClean="0">
                <a:solidFill>
                  <a:schemeClr val="accent1"/>
                </a:solidFill>
                <a:effectLst>
                  <a:outerShdw blurRad="38100" dist="38100" dir="2700000" algn="tl">
                    <a:srgbClr val="000000"/>
                  </a:outerShdw>
                </a:effectLst>
              </a:rPr>
              <a:t>	</a:t>
            </a:r>
            <a:r>
              <a:rPr lang="en-US" b="1" smtClean="0">
                <a:solidFill>
                  <a:srgbClr val="FF3399"/>
                </a:solidFill>
                <a:effectLst>
                  <a:outerShdw blurRad="38100" dist="38100" dir="2700000" algn="tl">
                    <a:srgbClr val="000000"/>
                  </a:outerShdw>
                </a:effectLst>
              </a:rPr>
              <a:t>[ K ]</a:t>
            </a:r>
            <a:r>
              <a:rPr lang="en-US" b="1" smtClean="0">
                <a:solidFill>
                  <a:schemeClr val="accent1"/>
                </a:solidFill>
                <a:effectLst>
                  <a:outerShdw blurRad="38100" dist="38100" dir="2700000" algn="tl">
                    <a:srgbClr val="000000"/>
                  </a:outerShdw>
                </a:effectLst>
              </a:rPr>
              <a:t> COMES OUT OF THE CELL CAUSING HYPERKALEMIA WHICH CAN BE LETHAL</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         HYPOKALAEMIA     </a:t>
            </a:r>
          </a:p>
        </p:txBody>
      </p:sp>
      <p:sp>
        <p:nvSpPr>
          <p:cNvPr id="43011" name="Rectangle 3"/>
          <p:cNvSpPr>
            <a:spLocks noGrp="1" noChangeArrowheads="1"/>
          </p:cNvSpPr>
          <p:nvPr>
            <p:ph type="body" sz="half" idx="1"/>
          </p:nvPr>
        </p:nvSpPr>
        <p:spPr/>
        <p:txBody>
          <a:bodyPr/>
          <a:lstStyle/>
          <a:p>
            <a:pPr algn="l" rtl="0" eaLnBrk="1" hangingPunct="1"/>
            <a:r>
              <a:rPr lang="en-US" sz="2500" b="1" smtClean="0"/>
              <a:t>IS THE COMMONEST</a:t>
            </a:r>
          </a:p>
          <a:p>
            <a:pPr algn="l" rtl="0" eaLnBrk="1" hangingPunct="1">
              <a:buFont typeface="Wingdings" pitchFamily="2" charset="2"/>
              <a:buNone/>
            </a:pPr>
            <a:r>
              <a:rPr lang="en-US" sz="2500" b="1" smtClean="0"/>
              <a:t>   INTHE </a:t>
            </a:r>
          </a:p>
          <a:p>
            <a:pPr algn="l" rtl="0" eaLnBrk="1" hangingPunct="1">
              <a:buFont typeface="Wingdings" pitchFamily="2" charset="2"/>
              <a:buNone/>
            </a:pPr>
            <a:r>
              <a:rPr lang="en-US" sz="2500" b="1" smtClean="0"/>
              <a:t>   SURGICAL</a:t>
            </a:r>
          </a:p>
          <a:p>
            <a:pPr algn="l" rtl="0" eaLnBrk="1" hangingPunct="1">
              <a:buFont typeface="Wingdings" pitchFamily="2" charset="2"/>
              <a:buNone/>
            </a:pPr>
            <a:r>
              <a:rPr lang="en-US" sz="2500" b="1" smtClean="0"/>
              <a:t>   WARD</a:t>
            </a:r>
          </a:p>
          <a:p>
            <a:pPr algn="l" rtl="0" eaLnBrk="1" hangingPunct="1">
              <a:buFont typeface="Wingdings" pitchFamily="2" charset="2"/>
              <a:buNone/>
            </a:pPr>
            <a:endParaRPr lang="en-US" sz="2500" b="1" smtClean="0"/>
          </a:p>
          <a:p>
            <a:pPr algn="l" rtl="0" eaLnBrk="1" hangingPunct="1">
              <a:buFont typeface="Wingdings" pitchFamily="2" charset="2"/>
              <a:buNone/>
            </a:pPr>
            <a:r>
              <a:rPr lang="en-US" sz="2500" b="1" smtClean="0"/>
              <a:t>PARALYTIC ILEUS</a:t>
            </a:r>
          </a:p>
        </p:txBody>
      </p:sp>
      <p:pic>
        <p:nvPicPr>
          <p:cNvPr id="43012" name="Picture 5" descr="th_Paralytic%2520ileus">
            <a:hlinkClick r:id="rId2"/>
          </p:cNvPr>
          <p:cNvPicPr>
            <a:picLocks noGrp="1" noChangeAspect="1" noChangeArrowheads="1"/>
          </p:cNvPicPr>
          <p:nvPr>
            <p:ph sz="half" idx="2"/>
          </p:nvPr>
        </p:nvPicPr>
        <p:blipFill>
          <a:blip r:embed="rId3"/>
          <a:srcRect/>
          <a:stretch>
            <a:fillRect/>
          </a:stretch>
        </p:blipFill>
        <p:spPr>
          <a:xfrm>
            <a:off x="4648200" y="1524000"/>
            <a:ext cx="4038600" cy="5029200"/>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200">
                <a:solidFill>
                  <a:schemeClr val="tx2"/>
                </a:solidFill>
                <a:latin typeface="Arial" pitchFamily="34" charset="0"/>
              </a:rPr>
              <a:t>              HYPOKALAEMIA          </a:t>
            </a:r>
            <a:br>
              <a:rPr lang="en-US" sz="3200">
                <a:solidFill>
                  <a:schemeClr val="tx2"/>
                </a:solidFill>
                <a:latin typeface="Arial" pitchFamily="34" charset="0"/>
              </a:rPr>
            </a:br>
            <a:r>
              <a:rPr lang="en-US" sz="3200">
                <a:solidFill>
                  <a:schemeClr val="tx2"/>
                </a:solidFill>
                <a:latin typeface="Arial" pitchFamily="34" charset="0"/>
              </a:rPr>
              <a:t>      LOW SERUM POTASSIUM </a:t>
            </a:r>
          </a:p>
        </p:txBody>
      </p:sp>
      <p:sp>
        <p:nvSpPr>
          <p:cNvPr id="187397" name="Rectangle 5"/>
          <p:cNvSpPr>
            <a:spLocks noChangeArrowheads="1"/>
          </p:cNvSpPr>
          <p:nvPr/>
        </p:nvSpPr>
        <p:spPr bwMode="auto">
          <a:xfrm>
            <a:off x="304800" y="2209800"/>
            <a:ext cx="8610600" cy="4419600"/>
          </a:xfrm>
          <a:prstGeom prst="rect">
            <a:avLst/>
          </a:prstGeom>
          <a:solidFill>
            <a:srgbClr val="CEB3AE"/>
          </a:solidFill>
          <a:ln w="9525">
            <a:noFill/>
            <a:miter lim="800000"/>
            <a:headEnd/>
            <a:tailEnd/>
          </a:ln>
          <a:effectLst/>
        </p:spPr>
        <p:txBody>
          <a:bodyPr/>
          <a:lstStyle/>
          <a:p>
            <a:pPr marL="342900" indent="-342900" algn="l" rtl="0">
              <a:lnSpc>
                <a:spcPct val="90000"/>
              </a:lnSpc>
              <a:spcBef>
                <a:spcPct val="20000"/>
              </a:spcBef>
              <a:buClr>
                <a:schemeClr val="tx2"/>
              </a:buClr>
              <a:buSzPct val="70000"/>
              <a:buFont typeface="Wingdings" pitchFamily="2" charset="2"/>
              <a:buChar char="¡"/>
              <a:defRPr/>
            </a:pPr>
            <a:r>
              <a:rPr lang="en-US" b="1" dirty="0">
                <a:solidFill>
                  <a:schemeClr val="accent1"/>
                </a:solidFill>
                <a:effectLst>
                  <a:outerShdw blurRad="38100" dist="38100" dir="2700000" algn="tl">
                    <a:srgbClr val="000000"/>
                  </a:outerShdw>
                </a:effectLst>
                <a:cs typeface="Arial" charset="0"/>
              </a:rPr>
              <a:t>1-GIT</a:t>
            </a:r>
            <a:r>
              <a:rPr lang="en-US" sz="2000" b="1" dirty="0">
                <a:solidFill>
                  <a:schemeClr val="accent1"/>
                </a:solidFill>
                <a:effectLst>
                  <a:outerShdw blurRad="38100" dist="38100" dir="2700000" algn="tl">
                    <a:srgbClr val="000000"/>
                  </a:outerShdw>
                </a:effectLst>
                <a:cs typeface="Arial" charset="0"/>
              </a:rPr>
              <a:t>.         </a:t>
            </a:r>
            <a:r>
              <a:rPr lang="en-US" sz="2000" b="1" dirty="0">
                <a:solidFill>
                  <a:srgbClr val="996633"/>
                </a:solidFill>
                <a:effectLst>
                  <a:outerShdw blurRad="38100" dist="38100" dir="2700000" algn="tl">
                    <a:srgbClr val="000000"/>
                  </a:outerShdw>
                </a:effectLst>
                <a:cs typeface="Arial" charset="0"/>
              </a:rPr>
              <a:t>A-</a:t>
            </a:r>
            <a:r>
              <a:rPr lang="en-US" sz="2000" b="1" dirty="0">
                <a:solidFill>
                  <a:schemeClr val="accent1"/>
                </a:solidFill>
                <a:effectLst>
                  <a:outerShdw blurRad="38100" dist="38100" dir="2700000" algn="tl">
                    <a:srgbClr val="000000"/>
                  </a:outerShdw>
                </a:effectLst>
                <a:cs typeface="Arial" charset="0"/>
              </a:rPr>
              <a:t>[</a:t>
            </a:r>
            <a:r>
              <a:rPr lang="en-US" sz="2000" b="1" dirty="0">
                <a:solidFill>
                  <a:srgbClr val="CC3300"/>
                </a:solidFill>
                <a:effectLst>
                  <a:outerShdw blurRad="38100" dist="38100" dir="2700000" algn="tl">
                    <a:srgbClr val="000000"/>
                  </a:outerShdw>
                </a:effectLst>
                <a:cs typeface="Arial" charset="0"/>
              </a:rPr>
              <a:t>LOW</a:t>
            </a:r>
            <a:r>
              <a:rPr lang="en-US" sz="2000" b="1" dirty="0">
                <a:solidFill>
                  <a:schemeClr val="accent1"/>
                </a:solidFill>
                <a:effectLst>
                  <a:outerShdw blurRad="38100" dist="38100" dir="2700000" algn="tl">
                    <a:srgbClr val="000000"/>
                  </a:outerShdw>
                </a:effectLst>
                <a:cs typeface="Arial" charset="0"/>
              </a:rPr>
              <a:t> </a:t>
            </a:r>
            <a:r>
              <a:rPr lang="en-US" sz="2000" b="1" dirty="0">
                <a:solidFill>
                  <a:srgbClr val="CC3300"/>
                </a:solidFill>
                <a:effectLst>
                  <a:outerShdw blurRad="38100" dist="38100" dir="2700000" algn="tl">
                    <a:srgbClr val="000000"/>
                  </a:outerShdw>
                </a:effectLst>
                <a:cs typeface="Arial" charset="0"/>
              </a:rPr>
              <a:t>INTAKE</a:t>
            </a:r>
            <a:r>
              <a:rPr lang="en-US" sz="2000" b="1" dirty="0">
                <a:solidFill>
                  <a:srgbClr val="0099CC"/>
                </a:solidFill>
                <a:effectLst>
                  <a:outerShdw blurRad="38100" dist="38100" dir="2700000" algn="tl">
                    <a:srgbClr val="000000"/>
                  </a:outerShdw>
                </a:effectLst>
                <a:cs typeface="Arial" charset="0"/>
              </a:rPr>
              <a:t>] </a:t>
            </a:r>
            <a:r>
              <a:rPr lang="en-US" sz="2000" b="1" dirty="0">
                <a:solidFill>
                  <a:srgbClr val="CC3300"/>
                </a:solidFill>
                <a:effectLst>
                  <a:outerShdw blurRad="38100" dist="38100" dir="2700000" algn="tl">
                    <a:srgbClr val="000000"/>
                  </a:outerShdw>
                </a:effectLst>
                <a:cs typeface="Arial" charset="0"/>
              </a:rPr>
              <a:t>    </a:t>
            </a:r>
            <a:r>
              <a:rPr lang="en-US" sz="2000" b="1" dirty="0">
                <a:effectLst>
                  <a:outerShdw blurRad="38100" dist="38100" dir="2700000" algn="tl">
                    <a:srgbClr val="FFFFFF"/>
                  </a:outerShdw>
                </a:effectLst>
                <a:cs typeface="Arial" charset="0"/>
              </a:rPr>
              <a:t>OR </a:t>
            </a:r>
          </a:p>
          <a:p>
            <a:pPr marL="342900" indent="-342900" algn="l" rtl="0">
              <a:lnSpc>
                <a:spcPct val="90000"/>
              </a:lnSpc>
              <a:spcBef>
                <a:spcPct val="20000"/>
              </a:spcBef>
              <a:buClr>
                <a:schemeClr val="tx2"/>
              </a:buClr>
              <a:buSzPct val="70000"/>
              <a:buFont typeface="Wingdings" pitchFamily="2" charset="2"/>
              <a:buNone/>
              <a:defRPr/>
            </a:pPr>
            <a:r>
              <a:rPr lang="en-US" sz="2000" b="1" dirty="0">
                <a:solidFill>
                  <a:srgbClr val="CC3300"/>
                </a:solidFill>
                <a:effectLst>
                  <a:outerShdw blurRad="38100" dist="38100" dir="2700000" algn="tl">
                    <a:srgbClr val="000000"/>
                  </a:outerShdw>
                </a:effectLst>
                <a:cs typeface="Arial" charset="0"/>
              </a:rPr>
              <a:t>    </a:t>
            </a:r>
            <a:r>
              <a:rPr lang="en-US" sz="2000" b="1" dirty="0">
                <a:solidFill>
                  <a:srgbClr val="996633"/>
                </a:solidFill>
                <a:effectLst>
                  <a:outerShdw blurRad="38100" dist="38100" dir="2700000" algn="tl">
                    <a:srgbClr val="000000"/>
                  </a:outerShdw>
                </a:effectLst>
                <a:cs typeface="Arial" charset="0"/>
              </a:rPr>
              <a:t>B-</a:t>
            </a:r>
            <a:r>
              <a:rPr lang="en-US" sz="2000" b="1" dirty="0">
                <a:solidFill>
                  <a:srgbClr val="CC3300"/>
                </a:solidFill>
                <a:effectLst>
                  <a:outerShdw blurRad="38100" dist="38100" dir="2700000" algn="tl">
                    <a:srgbClr val="000000"/>
                  </a:outerShdw>
                </a:effectLst>
                <a:cs typeface="Arial" charset="0"/>
              </a:rPr>
              <a:t>[HIGH LOSS; VOMIT. N/GTUBE, DIARRHOEA]</a:t>
            </a:r>
          </a:p>
          <a:p>
            <a:pPr marL="342900" indent="-342900" algn="l" rtl="0">
              <a:lnSpc>
                <a:spcPct val="90000"/>
              </a:lnSpc>
              <a:spcBef>
                <a:spcPct val="20000"/>
              </a:spcBef>
              <a:buClr>
                <a:schemeClr val="tx2"/>
              </a:buClr>
              <a:buSzPct val="70000"/>
              <a:buFont typeface="Wingdings" pitchFamily="2" charset="2"/>
              <a:buChar char="¡"/>
              <a:defRPr/>
            </a:pPr>
            <a:r>
              <a:rPr lang="en-US" b="1" dirty="0">
                <a:solidFill>
                  <a:schemeClr val="accent1"/>
                </a:solidFill>
                <a:effectLst>
                  <a:outerShdw blurRad="38100" dist="38100" dir="2700000" algn="tl">
                    <a:srgbClr val="000000"/>
                  </a:outerShdw>
                </a:effectLst>
                <a:cs typeface="Arial" charset="0"/>
              </a:rPr>
              <a:t>2-RENAL</a:t>
            </a:r>
            <a:r>
              <a:rPr lang="en-US" b="1" dirty="0">
                <a:effectLst>
                  <a:outerShdw blurRad="38100" dist="38100" dir="2700000" algn="tl">
                    <a:srgbClr val="FFFFFF"/>
                  </a:outerShdw>
                </a:effectLst>
                <a:cs typeface="Arial" charset="0"/>
              </a:rPr>
              <a:t> </a:t>
            </a:r>
            <a:r>
              <a:rPr lang="en-US" sz="2000" b="1" dirty="0">
                <a:effectLst>
                  <a:outerShdw blurRad="38100" dist="38100" dir="2700000" algn="tl">
                    <a:srgbClr val="FFFFFF"/>
                  </a:outerShdw>
                </a:effectLst>
                <a:cs typeface="Arial" charset="0"/>
              </a:rPr>
              <a:t>LOSS BY </a:t>
            </a:r>
            <a:r>
              <a:rPr lang="en-US" sz="2000" b="1" dirty="0">
                <a:solidFill>
                  <a:srgbClr val="996633"/>
                </a:solidFill>
                <a:effectLst>
                  <a:outerShdw blurRad="38100" dist="38100" dir="2700000" algn="tl">
                    <a:srgbClr val="000000"/>
                  </a:outerShdw>
                </a:effectLst>
                <a:cs typeface="Arial" charset="0"/>
              </a:rPr>
              <a:t>A-</a:t>
            </a:r>
            <a:r>
              <a:rPr lang="en-US" sz="2000" b="1" dirty="0">
                <a:solidFill>
                  <a:schemeClr val="accent1"/>
                </a:solidFill>
                <a:effectLst>
                  <a:outerShdw blurRad="38100" dist="38100" dir="2700000" algn="tl">
                    <a:srgbClr val="000000"/>
                  </a:outerShdw>
                </a:effectLst>
                <a:cs typeface="Arial" charset="0"/>
              </a:rPr>
              <a:t>DIURETICS </a:t>
            </a:r>
            <a:r>
              <a:rPr lang="en-US" sz="2000" b="1" dirty="0">
                <a:effectLst>
                  <a:outerShdw blurRad="38100" dist="38100" dir="2700000" algn="tl">
                    <a:srgbClr val="FFFFFF"/>
                  </a:outerShdw>
                </a:effectLst>
                <a:cs typeface="Arial" charset="0"/>
              </a:rPr>
              <a:t>OR</a:t>
            </a:r>
            <a:endParaRPr lang="en-US" sz="2000" b="1" dirty="0">
              <a:solidFill>
                <a:schemeClr val="accent1"/>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b="1" dirty="0">
                <a:solidFill>
                  <a:srgbClr val="996633"/>
                </a:solidFill>
                <a:effectLst>
                  <a:outerShdw blurRad="38100" dist="38100" dir="2700000" algn="tl">
                    <a:srgbClr val="000000"/>
                  </a:outerShdw>
                </a:effectLst>
                <a:cs typeface="Arial" charset="0"/>
              </a:rPr>
              <a:t>              B-</a:t>
            </a:r>
            <a:r>
              <a:rPr lang="en-US" sz="2000" b="1" dirty="0">
                <a:effectLst>
                  <a:outerShdw blurRad="38100" dist="38100" dir="2700000" algn="tl">
                    <a:srgbClr val="FFFFFF"/>
                  </a:outerShdw>
                </a:effectLst>
                <a:cs typeface="Arial" charset="0"/>
              </a:rPr>
              <a:t>INCREASED </a:t>
            </a:r>
            <a:r>
              <a:rPr lang="en-US" sz="2000" b="1" dirty="0">
                <a:solidFill>
                  <a:schemeClr val="accent1"/>
                </a:solidFill>
                <a:effectLst>
                  <a:outerShdw blurRad="38100" dist="38100" dir="2700000" algn="tl">
                    <a:srgbClr val="000000"/>
                  </a:outerShdw>
                </a:effectLst>
                <a:cs typeface="Arial" charset="0"/>
              </a:rPr>
              <a:t>ALDOSTERONE</a:t>
            </a:r>
            <a:r>
              <a:rPr lang="en-US" sz="2000" b="1" dirty="0">
                <a:effectLst>
                  <a:outerShdw blurRad="38100" dist="38100" dir="2700000" algn="tl">
                    <a:srgbClr val="FFFFFF"/>
                  </a:outerShdw>
                </a:effectLst>
                <a:cs typeface="Arial" charset="0"/>
              </a:rPr>
              <a:t> ACTIVITY.</a:t>
            </a:r>
          </a:p>
          <a:p>
            <a:pPr marL="342900" indent="-342900" algn="l" rtl="0">
              <a:lnSpc>
                <a:spcPct val="90000"/>
              </a:lnSpc>
              <a:spcBef>
                <a:spcPct val="20000"/>
              </a:spcBef>
              <a:buClr>
                <a:schemeClr val="tx2"/>
              </a:buClr>
              <a:buSzPct val="70000"/>
              <a:buFont typeface="Wingdings" pitchFamily="2" charset="2"/>
              <a:buNone/>
              <a:defRPr/>
            </a:pPr>
            <a:endParaRPr lang="en-US" sz="2000" b="1" dirty="0">
              <a:solidFill>
                <a:srgbClr val="990033"/>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Char char="¡"/>
              <a:defRPr/>
            </a:pPr>
            <a:r>
              <a:rPr lang="en-US" b="1" dirty="0">
                <a:solidFill>
                  <a:schemeClr val="accent1"/>
                </a:solidFill>
                <a:effectLst>
                  <a:outerShdw blurRad="38100" dist="38100" dir="2700000" algn="tl">
                    <a:srgbClr val="000000"/>
                  </a:outerShdw>
                </a:effectLst>
                <a:cs typeface="Arial" charset="0"/>
              </a:rPr>
              <a:t>3-ALKALOSIS</a:t>
            </a:r>
            <a:r>
              <a:rPr lang="en-US" sz="2000" b="1" dirty="0">
                <a:effectLst>
                  <a:outerShdw blurRad="38100" dist="38100" dir="2700000" algn="tl">
                    <a:srgbClr val="FFFFFF"/>
                  </a:outerShdw>
                </a:effectLst>
                <a:cs typeface="Arial" charset="0"/>
              </a:rPr>
              <a:t>;</a:t>
            </a:r>
            <a:r>
              <a:rPr lang="en-US" sz="2000" b="1" dirty="0">
                <a:solidFill>
                  <a:schemeClr val="tx2"/>
                </a:solidFill>
                <a:effectLst>
                  <a:outerShdw blurRad="38100" dist="38100" dir="2700000" algn="tl">
                    <a:srgbClr val="000000"/>
                  </a:outerShdw>
                </a:effectLst>
                <a:cs typeface="Arial" charset="0"/>
              </a:rPr>
              <a:t>WHERE </a:t>
            </a:r>
            <a:r>
              <a:rPr lang="en-US" sz="2000" b="1" dirty="0">
                <a:effectLst>
                  <a:outerShdw blurRad="38100" dist="38100" dir="2700000" algn="tl">
                    <a:srgbClr val="FFFFFF"/>
                  </a:outerShdw>
                </a:effectLst>
                <a:cs typeface="Arial" charset="0"/>
              </a:rPr>
              <a:t> </a:t>
            </a:r>
            <a:r>
              <a:rPr lang="en-US" sz="2000" b="1" dirty="0">
                <a:solidFill>
                  <a:schemeClr val="tx2"/>
                </a:solidFill>
                <a:effectLst>
                  <a:outerShdw blurRad="38100" dist="38100" dir="2700000" algn="tl">
                    <a:srgbClr val="000000"/>
                  </a:outerShdw>
                </a:effectLst>
                <a:cs typeface="Arial" charset="0"/>
              </a:rPr>
              <a:t>SERUM  POTASSIUM</a:t>
            </a:r>
            <a:r>
              <a:rPr lang="en-US" sz="2000" b="1" dirty="0">
                <a:effectLst>
                  <a:outerShdw blurRad="38100" dist="38100" dir="2700000" algn="tl">
                    <a:srgbClr val="FFFFFF"/>
                  </a:outerShdw>
                </a:effectLst>
                <a:cs typeface="Arial" charset="0"/>
              </a:rPr>
              <a:t>           </a:t>
            </a:r>
            <a:r>
              <a:rPr lang="en-US" sz="2000" b="1" dirty="0">
                <a:solidFill>
                  <a:schemeClr val="tx2"/>
                </a:solidFill>
                <a:effectLst>
                  <a:outerShdw blurRad="38100" dist="38100" dir="2700000" algn="tl">
                    <a:srgbClr val="000000"/>
                  </a:outerShdw>
                </a:effectLst>
                <a:cs typeface="Arial" charset="0"/>
              </a:rPr>
              <a:t>GOES  INTO  THE</a:t>
            </a:r>
            <a:r>
              <a:rPr lang="en-US" sz="2000" b="1" dirty="0">
                <a:effectLst>
                  <a:outerShdw blurRad="38100" dist="38100" dir="2700000" algn="tl">
                    <a:srgbClr val="FFFFFF"/>
                  </a:outerShdw>
                </a:effectLst>
                <a:cs typeface="Arial" charset="0"/>
              </a:rPr>
              <a:t>  </a:t>
            </a:r>
            <a:r>
              <a:rPr lang="en-US" sz="2000" b="1" dirty="0">
                <a:solidFill>
                  <a:schemeClr val="accent1"/>
                </a:solidFill>
                <a:effectLst>
                  <a:outerShdw blurRad="38100" dist="38100" dir="2700000" algn="tl">
                    <a:srgbClr val="000000"/>
                  </a:outerShdw>
                </a:effectLst>
                <a:cs typeface="Arial" charset="0"/>
              </a:rPr>
              <a:t>CELLS </a:t>
            </a:r>
            <a:r>
              <a:rPr lang="en-US" sz="2000" b="1" dirty="0">
                <a:solidFill>
                  <a:schemeClr val="tx2"/>
                </a:solidFill>
                <a:effectLst>
                  <a:outerShdw blurRad="38100" dist="38100" dir="2700000" algn="tl">
                    <a:srgbClr val="000000"/>
                  </a:outerShdw>
                </a:effectLst>
                <a:cs typeface="Arial" charset="0"/>
              </a:rPr>
              <a:t>TO</a:t>
            </a:r>
            <a:r>
              <a:rPr lang="en-US" sz="2000" b="1" dirty="0">
                <a:effectLst>
                  <a:outerShdw blurRad="38100" dist="38100" dir="2700000" algn="tl">
                    <a:srgbClr val="FFFFFF"/>
                  </a:outerShdw>
                </a:effectLst>
                <a:cs typeface="Arial" charset="0"/>
              </a:rPr>
              <a:t> </a:t>
            </a:r>
            <a:r>
              <a:rPr lang="en-US" sz="2000" b="1" dirty="0">
                <a:solidFill>
                  <a:schemeClr val="tx2"/>
                </a:solidFill>
                <a:effectLst>
                  <a:outerShdw blurRad="38100" dist="38100" dir="2700000" algn="tl">
                    <a:srgbClr val="000000"/>
                  </a:outerShdw>
                </a:effectLst>
                <a:cs typeface="Arial" charset="0"/>
              </a:rPr>
              <a:t>REPLACE  THE OUTGOING  H IONS IN AN  ATTEMPT TO</a:t>
            </a:r>
            <a:r>
              <a:rPr lang="en-US" sz="2000" b="1" dirty="0">
                <a:effectLst>
                  <a:outerShdw blurRad="38100" dist="38100" dir="2700000" algn="tl">
                    <a:srgbClr val="FFFFFF"/>
                  </a:outerShdw>
                </a:effectLst>
                <a:cs typeface="Arial" charset="0"/>
              </a:rPr>
              <a:t> 	</a:t>
            </a:r>
            <a:r>
              <a:rPr lang="en-US" sz="2000" b="1" dirty="0">
                <a:solidFill>
                  <a:schemeClr val="tx2"/>
                </a:solidFill>
                <a:effectLst>
                  <a:outerShdw blurRad="38100" dist="38100" dir="2700000" algn="tl">
                    <a:srgbClr val="000000"/>
                  </a:outerShdw>
                </a:effectLst>
                <a:cs typeface="Arial" charset="0"/>
              </a:rPr>
              <a:t>CORRECT  THE  </a:t>
            </a:r>
            <a:r>
              <a:rPr lang="en-US" sz="2000" b="1" dirty="0" err="1">
                <a:solidFill>
                  <a:schemeClr val="tx2"/>
                </a:solidFill>
                <a:effectLst>
                  <a:outerShdw blurRad="38100" dist="38100" dir="2700000" algn="tl">
                    <a:srgbClr val="000000"/>
                  </a:outerShdw>
                </a:effectLst>
                <a:cs typeface="Arial" charset="0"/>
              </a:rPr>
              <a:t>ALKALOSIS.e.g</a:t>
            </a:r>
            <a:r>
              <a:rPr lang="en-US" sz="2000" b="1" dirty="0">
                <a:solidFill>
                  <a:schemeClr val="tx2"/>
                </a:solidFill>
                <a:effectLst>
                  <a:outerShdw blurRad="38100" dist="38100" dir="2700000" algn="tl">
                    <a:srgbClr val="000000"/>
                  </a:outerShdw>
                </a:effectLst>
                <a:cs typeface="Arial" charset="0"/>
              </a:rPr>
              <a:t> .;</a:t>
            </a:r>
            <a:r>
              <a:rPr lang="en-US" sz="2000" b="1" dirty="0">
                <a:effectLst>
                  <a:outerShdw blurRad="38100" dist="38100" dir="2700000" algn="tl">
                    <a:srgbClr val="FFFFFF"/>
                  </a:outerShdw>
                </a:effectLst>
                <a:cs typeface="Arial" charset="0"/>
              </a:rPr>
              <a:t> </a:t>
            </a:r>
            <a:r>
              <a:rPr lang="en-US" sz="2000" b="1" dirty="0" smtClean="0">
                <a:solidFill>
                  <a:srgbClr val="FF0000"/>
                </a:solidFill>
                <a:effectLst>
                  <a:outerShdw blurRad="38100" dist="38100" dir="2700000" algn="tl">
                    <a:srgbClr val="000000"/>
                  </a:outerShdw>
                </a:effectLst>
                <a:cs typeface="Arial" charset="0"/>
              </a:rPr>
              <a:t>gastric outlet </a:t>
            </a:r>
            <a:r>
              <a:rPr lang="en-US" sz="2000" b="1" dirty="0">
                <a:solidFill>
                  <a:srgbClr val="FF0000"/>
                </a:solidFill>
                <a:effectLst>
                  <a:outerShdw blurRad="38100" dist="38100" dir="2700000" algn="tl">
                    <a:srgbClr val="000000"/>
                  </a:outerShdw>
                </a:effectLst>
                <a:cs typeface="Arial" charset="0"/>
              </a:rPr>
              <a:t>obstruction</a:t>
            </a:r>
          </a:p>
          <a:p>
            <a:pPr marL="342900" indent="-342900" algn="l" rtl="0">
              <a:lnSpc>
                <a:spcPct val="90000"/>
              </a:lnSpc>
              <a:spcBef>
                <a:spcPct val="20000"/>
              </a:spcBef>
              <a:buClr>
                <a:schemeClr val="tx2"/>
              </a:buClr>
              <a:buSzPct val="70000"/>
              <a:buFont typeface="Wingdings" pitchFamily="2" charset="2"/>
              <a:buChar char="¡"/>
              <a:defRPr/>
            </a:pPr>
            <a:r>
              <a:rPr lang="en-US" b="1" dirty="0">
                <a:solidFill>
                  <a:schemeClr val="accent1"/>
                </a:solidFill>
                <a:effectLst>
                  <a:outerShdw blurRad="38100" dist="38100" dir="2700000" algn="tl">
                    <a:srgbClr val="000000"/>
                  </a:outerShdw>
                </a:effectLst>
                <a:cs typeface="Arial" charset="0"/>
              </a:rPr>
              <a:t>4-INSULIN THERAPY; K goes into the cell</a:t>
            </a:r>
          </a:p>
          <a:p>
            <a:pPr marL="342900" indent="-342900" algn="l" rtl="0">
              <a:lnSpc>
                <a:spcPct val="90000"/>
              </a:lnSpc>
              <a:spcBef>
                <a:spcPct val="20000"/>
              </a:spcBef>
              <a:buClr>
                <a:schemeClr val="tx2"/>
              </a:buClr>
              <a:buSzPct val="70000"/>
              <a:buFont typeface="Wingdings" pitchFamily="2" charset="2"/>
              <a:buNone/>
              <a:defRPr/>
            </a:pPr>
            <a:endParaRPr lang="en-US" b="1" dirty="0">
              <a:effectLst>
                <a:outerShdw blurRad="38100" dist="38100" dir="2700000" algn="tl">
                  <a:srgbClr val="FFFFFF"/>
                </a:outerShdw>
              </a:effectLst>
              <a:cs typeface="Arial" charset="0"/>
            </a:endParaRPr>
          </a:p>
        </p:txBody>
      </p:sp>
      <p:sp>
        <p:nvSpPr>
          <p:cNvPr id="44036" name="Text Box 6"/>
          <p:cNvSpPr txBox="1">
            <a:spLocks noChangeArrowheads="1"/>
          </p:cNvSpPr>
          <p:nvPr/>
        </p:nvSpPr>
        <p:spPr bwMode="auto">
          <a:xfrm>
            <a:off x="0" y="1600200"/>
            <a:ext cx="9144000" cy="514350"/>
          </a:xfrm>
          <a:prstGeom prst="rect">
            <a:avLst/>
          </a:prstGeom>
          <a:solidFill>
            <a:srgbClr val="008080"/>
          </a:solidFill>
          <a:ln w="57150">
            <a:solidFill>
              <a:srgbClr val="FF9900"/>
            </a:solidFill>
            <a:miter lim="800000"/>
            <a:headEnd/>
            <a:tailEnd/>
          </a:ln>
        </p:spPr>
        <p:txBody>
          <a:bodyPr>
            <a:spAutoFit/>
          </a:bodyPr>
          <a:lstStyle/>
          <a:p>
            <a:pPr>
              <a:spcBef>
                <a:spcPct val="50000"/>
              </a:spcBef>
            </a:pPr>
            <a:r>
              <a:rPr lang="en-US"/>
              <a:t>LOSS THROUGH </a:t>
            </a:r>
            <a:r>
              <a:rPr lang="en-US">
                <a:solidFill>
                  <a:schemeClr val="bg1"/>
                </a:solidFill>
              </a:rPr>
              <a:t>1-</a:t>
            </a:r>
            <a:r>
              <a:rPr lang="en-US"/>
              <a:t> </a:t>
            </a:r>
            <a:r>
              <a:rPr lang="en-US">
                <a:solidFill>
                  <a:schemeClr val="bg1"/>
                </a:solidFill>
              </a:rPr>
              <a:t>GIT</a:t>
            </a:r>
            <a:r>
              <a:rPr lang="en-US"/>
              <a:t>, </a:t>
            </a:r>
            <a:r>
              <a:rPr lang="en-US">
                <a:solidFill>
                  <a:schemeClr val="bg1"/>
                </a:solidFill>
              </a:rPr>
              <a:t>2-</a:t>
            </a:r>
            <a:r>
              <a:rPr lang="en-US"/>
              <a:t> </a:t>
            </a:r>
            <a:r>
              <a:rPr lang="en-US">
                <a:solidFill>
                  <a:schemeClr val="bg1"/>
                </a:solidFill>
              </a:rPr>
              <a:t>RENAL</a:t>
            </a:r>
            <a:r>
              <a:rPr lang="en-US"/>
              <a:t> OR INTO THE </a:t>
            </a:r>
            <a:r>
              <a:rPr lang="en-US">
                <a:solidFill>
                  <a:schemeClr val="bg1"/>
                </a:solidFill>
              </a:rPr>
              <a:t>3-</a:t>
            </a:r>
            <a:r>
              <a:rPr lang="en-US"/>
              <a:t> </a:t>
            </a:r>
            <a:r>
              <a:rPr lang="en-US">
                <a:solidFill>
                  <a:schemeClr val="bg1"/>
                </a:solidFill>
              </a:rPr>
              <a:t>CELL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dirty="0" smtClean="0"/>
              <a:t>EFFECT OF HYPOKALAEMIA</a:t>
            </a:r>
          </a:p>
        </p:txBody>
      </p:sp>
      <p:sp>
        <p:nvSpPr>
          <p:cNvPr id="45059" name="Rectangle 3"/>
          <p:cNvSpPr>
            <a:spLocks noGrp="1" noChangeArrowheads="1"/>
          </p:cNvSpPr>
          <p:nvPr>
            <p:ph idx="1"/>
          </p:nvPr>
        </p:nvSpPr>
        <p:spPr>
          <a:xfrm>
            <a:off x="1371600" y="1828800"/>
            <a:ext cx="7313613" cy="4114800"/>
          </a:xfrm>
        </p:spPr>
        <p:txBody>
          <a:bodyPr/>
          <a:lstStyle/>
          <a:p>
            <a:pPr algn="l" rtl="0" eaLnBrk="1" hangingPunct="1"/>
            <a:r>
              <a:rPr lang="en-US" sz="2400" b="1" dirty="0" smtClean="0">
                <a:solidFill>
                  <a:srgbClr val="FF0000"/>
                </a:solidFill>
              </a:rPr>
              <a:t>1- Decrease G.I. CONTRACTILITY [PARALYTIC ILEUS] </a:t>
            </a:r>
          </a:p>
          <a:p>
            <a:pPr algn="l" rtl="0" eaLnBrk="1" hangingPunct="1"/>
            <a:r>
              <a:rPr lang="en-US" sz="2400" b="1" dirty="0" smtClean="0">
                <a:solidFill>
                  <a:srgbClr val="FF0000"/>
                </a:solidFill>
              </a:rPr>
              <a:t>2- Decrease RESPIRATORY MUSCLES  CONTRACTILITY </a:t>
            </a:r>
          </a:p>
          <a:p>
            <a:r>
              <a:rPr lang="en-US" sz="2400" b="1" dirty="0" smtClean="0">
                <a:solidFill>
                  <a:srgbClr val="FF0000"/>
                </a:solidFill>
              </a:rPr>
              <a:t>3-</a:t>
            </a:r>
            <a:r>
              <a:rPr lang="en-US" sz="2400" b="1" dirty="0">
                <a:solidFill>
                  <a:srgbClr val="FF0000"/>
                </a:solidFill>
                <a:sym typeface="Wingdings" pitchFamily="2" charset="2"/>
              </a:rPr>
              <a:t> CARDIAC ARRHYTHMIA</a:t>
            </a:r>
            <a:endParaRPr lang="en-US" sz="2400" b="1" dirty="0" smtClean="0">
              <a:solidFill>
                <a:srgbClr val="FF0000"/>
              </a:solidFill>
            </a:endParaRPr>
          </a:p>
          <a:p>
            <a:pPr marL="0" indent="0">
              <a:buNone/>
            </a:pPr>
            <a:endParaRPr lang="en-US" sz="2400" b="1" dirty="0" smtClean="0">
              <a:solidFill>
                <a:srgbClr val="FF0000"/>
              </a:solidFill>
              <a:sym typeface="Wingdings" pitchFamily="2" charset="2"/>
            </a:endParaRPr>
          </a:p>
          <a:p>
            <a:pPr algn="l" rtl="0" eaLnBrk="1" hangingPunct="1">
              <a:buFont typeface="Wingdings" pitchFamily="2" charset="2"/>
              <a:buNone/>
            </a:pPr>
            <a:r>
              <a:rPr lang="en-US" sz="2400" b="1" dirty="0" smtClean="0">
                <a:solidFill>
                  <a:srgbClr val="990033"/>
                </a:solidFill>
                <a:sym typeface="Wingdings" pitchFamily="2" charset="2"/>
              </a:rPr>
              <a:t>   </a:t>
            </a:r>
          </a:p>
          <a:p>
            <a:pPr algn="l" rtl="0" eaLnBrk="1" hangingPunct="1">
              <a:buFont typeface="Wingdings" pitchFamily="2" charset="2"/>
              <a:buNone/>
            </a:pPr>
            <a:r>
              <a:rPr lang="en-US" sz="2400" b="1" i="1" dirty="0" smtClean="0">
                <a:solidFill>
                  <a:srgbClr val="002060"/>
                </a:solidFill>
                <a:effectLst>
                  <a:outerShdw blurRad="38100" dist="38100" dir="2700000" algn="tl">
                    <a:srgbClr val="000000">
                      <a:alpha val="43137"/>
                    </a:srgbClr>
                  </a:outerShdw>
                </a:effectLst>
                <a:sym typeface="Wingdings" pitchFamily="2" charset="2"/>
              </a:rPr>
              <a:t>ECG Changes in Hypokalemia :</a:t>
            </a:r>
          </a:p>
          <a:p>
            <a:pPr algn="l" rtl="0" eaLnBrk="1" hangingPunct="1">
              <a:buFont typeface="Wingdings" pitchFamily="2" charset="2"/>
              <a:buNone/>
            </a:pPr>
            <a:r>
              <a:rPr lang="en-US" sz="2400" b="1" i="1" dirty="0" err="1" smtClean="0">
                <a:solidFill>
                  <a:srgbClr val="002060"/>
                </a:solidFill>
                <a:effectLst>
                  <a:outerShdw blurRad="38100" dist="38100" dir="2700000" algn="tl">
                    <a:srgbClr val="000000">
                      <a:alpha val="43137"/>
                    </a:srgbClr>
                  </a:outerShdw>
                </a:effectLst>
                <a:sym typeface="Wingdings" pitchFamily="2" charset="2"/>
              </a:rPr>
              <a:t>Falt</a:t>
            </a:r>
            <a:r>
              <a:rPr lang="en-US" sz="2400" b="1" i="1" dirty="0" smtClean="0">
                <a:solidFill>
                  <a:srgbClr val="002060"/>
                </a:solidFill>
                <a:effectLst>
                  <a:outerShdw blurRad="38100" dist="38100" dir="2700000" algn="tl">
                    <a:srgbClr val="000000">
                      <a:alpha val="43137"/>
                    </a:srgbClr>
                  </a:outerShdw>
                </a:effectLst>
                <a:sym typeface="Wingdings" pitchFamily="2" charset="2"/>
              </a:rPr>
              <a:t> T waves , U waves , ST depression , PAC, PVC ,AF.</a:t>
            </a:r>
            <a:endParaRPr lang="en-US" sz="2400" b="1" i="1" dirty="0" smtClean="0">
              <a:solidFill>
                <a:srgbClr val="002060"/>
              </a:solidFill>
              <a:effectLst>
                <a:outerShdw blurRad="38100" dist="38100" dir="2700000" algn="tl">
                  <a:srgbClr val="000000">
                    <a:alpha val="43137"/>
                  </a:srgbClr>
                </a:outerShdw>
              </a:effectLst>
            </a:endParaRPr>
          </a:p>
          <a:p>
            <a:pPr algn="l" rtl="0" eaLnBrk="1" hangingPunct="1">
              <a:buFont typeface="Wingdings" pitchFamily="2" charset="2"/>
              <a:buNone/>
            </a:pPr>
            <a:endParaRPr lang="en-US" sz="2400" b="1" dirty="0" smtClean="0">
              <a:solidFill>
                <a:schemeClr val="accent1"/>
              </a:solidFill>
              <a:sym typeface="Wingdings" pitchFamily="2" charset="2"/>
            </a:endParaRPr>
          </a:p>
          <a:p>
            <a:pPr algn="l" rtl="0" eaLnBrk="1" hangingPunct="1"/>
            <a:endParaRPr lang="en-US" sz="2400" b="1" dirty="0" smtClean="0">
              <a:sym typeface="Wingdings" pitchFamily="2" charset="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200">
                <a:solidFill>
                  <a:schemeClr val="tx2"/>
                </a:solidFill>
                <a:latin typeface="Arial" pitchFamily="34" charset="0"/>
              </a:rPr>
              <a:t>TREATMENT OF HYPOKALAEMIA</a:t>
            </a:r>
          </a:p>
        </p:txBody>
      </p:sp>
      <p:sp>
        <p:nvSpPr>
          <p:cNvPr id="46083" name="Rectangle 5"/>
          <p:cNvSpPr>
            <a:spLocks noChangeArrowheads="1"/>
          </p:cNvSpPr>
          <p:nvPr/>
        </p:nvSpPr>
        <p:spPr bwMode="auto">
          <a:xfrm>
            <a:off x="1378527" y="2466110"/>
            <a:ext cx="7313612" cy="3990108"/>
          </a:xfrm>
          <a:prstGeom prst="rect">
            <a:avLst/>
          </a:prstGeom>
          <a:solidFill>
            <a:srgbClr val="FFFFCC"/>
          </a:solidFill>
          <a:ln w="9525">
            <a:noFill/>
            <a:miter lim="800000"/>
            <a:headEnd/>
            <a:tailEnd/>
          </a:ln>
        </p:spPr>
        <p:txBody>
          <a:bodyPr/>
          <a:lstStyle/>
          <a:p>
            <a:pPr marL="342900" indent="-342900" algn="l" rtl="0">
              <a:lnSpc>
                <a:spcPct val="80000"/>
              </a:lnSpc>
              <a:spcBef>
                <a:spcPct val="20000"/>
              </a:spcBef>
              <a:buClr>
                <a:schemeClr val="tx2"/>
              </a:buClr>
              <a:buSzPct val="70000"/>
              <a:buFont typeface="Wingdings" pitchFamily="2" charset="2"/>
              <a:buChar char="¡"/>
            </a:pPr>
            <a:r>
              <a:rPr lang="en-US" sz="1700" b="1" dirty="0">
                <a:solidFill>
                  <a:schemeClr val="accent1"/>
                </a:solidFill>
              </a:rPr>
              <a:t>REPLACEMENT:-</a:t>
            </a:r>
          </a:p>
          <a:p>
            <a:pPr marL="342900" indent="-342900" algn="l" rtl="0">
              <a:lnSpc>
                <a:spcPct val="80000"/>
              </a:lnSpc>
              <a:spcBef>
                <a:spcPct val="20000"/>
              </a:spcBef>
              <a:buClr>
                <a:schemeClr val="tx2"/>
              </a:buClr>
              <a:buSzPct val="70000"/>
              <a:buFont typeface="Wingdings" pitchFamily="2" charset="2"/>
              <a:buChar char="¡"/>
            </a:pPr>
            <a:r>
              <a:rPr lang="en-US" sz="1700" b="1" dirty="0" smtClean="0">
                <a:solidFill>
                  <a:schemeClr val="accent1"/>
                </a:solidFill>
              </a:rPr>
              <a:t>KCL IV </a:t>
            </a:r>
          </a:p>
          <a:p>
            <a:pPr marL="342900" indent="-342900" algn="l" rtl="0">
              <a:lnSpc>
                <a:spcPct val="80000"/>
              </a:lnSpc>
              <a:spcBef>
                <a:spcPct val="20000"/>
              </a:spcBef>
              <a:buClr>
                <a:schemeClr val="tx2"/>
              </a:buClr>
              <a:buSzPct val="70000"/>
              <a:buFont typeface="Wingdings" pitchFamily="2" charset="2"/>
              <a:buChar char="¡"/>
            </a:pPr>
            <a:endParaRPr lang="en-US" sz="1700" b="1" dirty="0" smtClean="0">
              <a:solidFill>
                <a:schemeClr val="accent1"/>
              </a:solidFill>
            </a:endParaRPr>
          </a:p>
          <a:p>
            <a:pPr marL="342900" indent="-342900" algn="l" rtl="0">
              <a:lnSpc>
                <a:spcPct val="80000"/>
              </a:lnSpc>
              <a:spcBef>
                <a:spcPct val="20000"/>
              </a:spcBef>
              <a:buClr>
                <a:schemeClr val="tx2"/>
              </a:buClr>
              <a:buSzPct val="70000"/>
              <a:buFont typeface="Wingdings" pitchFamily="2" charset="2"/>
              <a:buChar char="¡"/>
            </a:pPr>
            <a:r>
              <a:rPr lang="en-US" sz="1700" b="1" dirty="0" smtClean="0">
                <a:solidFill>
                  <a:schemeClr val="accent1"/>
                </a:solidFill>
              </a:rPr>
              <a:t>MAX RATE THROGH :</a:t>
            </a:r>
          </a:p>
          <a:p>
            <a:pPr marL="342900" indent="-342900" algn="l" rtl="0">
              <a:lnSpc>
                <a:spcPct val="80000"/>
              </a:lnSpc>
              <a:spcBef>
                <a:spcPct val="20000"/>
              </a:spcBef>
              <a:buClr>
                <a:schemeClr val="tx2"/>
              </a:buClr>
              <a:buSzPct val="70000"/>
              <a:buFont typeface="Wingdings" pitchFamily="2" charset="2"/>
              <a:buChar char="¡"/>
            </a:pPr>
            <a:r>
              <a:rPr lang="en-US" sz="1700" b="1" dirty="0" smtClean="0">
                <a:solidFill>
                  <a:srgbClr val="FF0000"/>
                </a:solidFill>
              </a:rPr>
              <a:t>PERIPHERAL IV LINE </a:t>
            </a:r>
            <a:r>
              <a:rPr lang="en-US" sz="1700" b="1" dirty="0" smtClean="0">
                <a:solidFill>
                  <a:schemeClr val="accent1"/>
                </a:solidFill>
              </a:rPr>
              <a:t>: 10 </a:t>
            </a:r>
            <a:r>
              <a:rPr lang="en-US" sz="1700" b="1" dirty="0" err="1" smtClean="0">
                <a:solidFill>
                  <a:schemeClr val="accent1"/>
                </a:solidFill>
              </a:rPr>
              <a:t>mEq</a:t>
            </a:r>
            <a:r>
              <a:rPr lang="en-US" sz="1700" b="1" dirty="0" smtClean="0">
                <a:solidFill>
                  <a:schemeClr val="accent1"/>
                </a:solidFill>
              </a:rPr>
              <a:t>/hour</a:t>
            </a:r>
          </a:p>
          <a:p>
            <a:pPr marL="342900" indent="-342900" algn="l" rtl="0">
              <a:lnSpc>
                <a:spcPct val="80000"/>
              </a:lnSpc>
              <a:spcBef>
                <a:spcPct val="20000"/>
              </a:spcBef>
              <a:buClr>
                <a:schemeClr val="tx2"/>
              </a:buClr>
              <a:buSzPct val="70000"/>
              <a:buFont typeface="Wingdings" pitchFamily="2" charset="2"/>
              <a:buChar char="¡"/>
            </a:pPr>
            <a:r>
              <a:rPr lang="en-US" sz="1700" b="1" dirty="0" smtClean="0">
                <a:solidFill>
                  <a:srgbClr val="FF0000"/>
                </a:solidFill>
              </a:rPr>
              <a:t>CENTRAL LINE </a:t>
            </a:r>
            <a:r>
              <a:rPr lang="en-US" sz="1700" b="1" dirty="0" smtClean="0">
                <a:solidFill>
                  <a:schemeClr val="accent1"/>
                </a:solidFill>
              </a:rPr>
              <a:t>: 20 </a:t>
            </a:r>
            <a:r>
              <a:rPr lang="en-US" sz="1700" b="1" dirty="0" err="1" smtClean="0">
                <a:solidFill>
                  <a:schemeClr val="accent1"/>
                </a:solidFill>
              </a:rPr>
              <a:t>mEq</a:t>
            </a:r>
            <a:r>
              <a:rPr lang="en-US" sz="1700" b="1" dirty="0" smtClean="0">
                <a:solidFill>
                  <a:schemeClr val="accent1"/>
                </a:solidFill>
              </a:rPr>
              <a:t>/ hour </a:t>
            </a:r>
          </a:p>
          <a:p>
            <a:pPr marL="342900" indent="-342900" algn="l" rtl="0">
              <a:lnSpc>
                <a:spcPct val="80000"/>
              </a:lnSpc>
              <a:spcBef>
                <a:spcPct val="20000"/>
              </a:spcBef>
              <a:buClr>
                <a:schemeClr val="tx2"/>
              </a:buClr>
              <a:buSzPct val="70000"/>
              <a:buFont typeface="Wingdings" pitchFamily="2" charset="2"/>
              <a:buChar char="¡"/>
            </a:pPr>
            <a:endParaRPr lang="en-US" sz="1700" b="1" dirty="0">
              <a:solidFill>
                <a:srgbClr val="990033"/>
              </a:solidFill>
            </a:endParaRPr>
          </a:p>
          <a:p>
            <a:pPr marL="342900" indent="-342900" algn="l" rtl="0">
              <a:lnSpc>
                <a:spcPct val="80000"/>
              </a:lnSpc>
              <a:spcBef>
                <a:spcPct val="20000"/>
              </a:spcBef>
              <a:buClr>
                <a:schemeClr val="tx2"/>
              </a:buClr>
              <a:buSzPct val="70000"/>
              <a:buFont typeface="Wingdings" pitchFamily="2" charset="2"/>
              <a:buNone/>
            </a:pPr>
            <a:r>
              <a:rPr lang="en-US" sz="1700" dirty="0"/>
              <a:t>    </a:t>
            </a:r>
            <a:r>
              <a:rPr lang="en-US" sz="1700" b="1" dirty="0">
                <a:solidFill>
                  <a:srgbClr val="9900FF"/>
                </a:solidFill>
              </a:rPr>
              <a:t>BE CAREFUL OF </a:t>
            </a:r>
            <a:r>
              <a:rPr lang="en-US" sz="1700" b="1" dirty="0" smtClean="0">
                <a:solidFill>
                  <a:srgbClr val="9900FF"/>
                </a:solidFill>
              </a:rPr>
              <a:t>HYPERKALAEMIA &gt;&gt;</a:t>
            </a:r>
            <a:r>
              <a:rPr lang="en-US" sz="1700" dirty="0" smtClean="0">
                <a:solidFill>
                  <a:srgbClr val="990033"/>
                </a:solidFill>
              </a:rPr>
              <a:t>RAPID </a:t>
            </a:r>
            <a:r>
              <a:rPr lang="en-US" sz="1700" dirty="0">
                <a:solidFill>
                  <a:srgbClr val="990033"/>
                </a:solidFill>
              </a:rPr>
              <a:t>CORRECTION </a:t>
            </a:r>
            <a:r>
              <a:rPr lang="en-US" sz="1700" dirty="0" smtClean="0">
                <a:solidFill>
                  <a:srgbClr val="990033"/>
                </a:solidFill>
              </a:rPr>
              <a:t>&gt;&gt;&gt;    </a:t>
            </a:r>
            <a:r>
              <a:rPr lang="en-US" sz="1700" b="1" dirty="0">
                <a:solidFill>
                  <a:srgbClr val="990033"/>
                </a:solidFill>
              </a:rPr>
              <a:t>CARDIAC ARREST IN DIASTOLE</a:t>
            </a:r>
          </a:p>
        </p:txBody>
      </p:sp>
      <p:sp>
        <p:nvSpPr>
          <p:cNvPr id="46084" name="Text Box 6"/>
          <p:cNvSpPr txBox="1">
            <a:spLocks noChangeArrowheads="1"/>
          </p:cNvSpPr>
          <p:nvPr/>
        </p:nvSpPr>
        <p:spPr bwMode="auto">
          <a:xfrm>
            <a:off x="1371600" y="1676400"/>
            <a:ext cx="7239000" cy="457200"/>
          </a:xfrm>
          <a:prstGeom prst="rect">
            <a:avLst/>
          </a:prstGeom>
          <a:noFill/>
          <a:ln w="9525">
            <a:noFill/>
            <a:miter lim="800000"/>
            <a:headEnd/>
            <a:tailEnd/>
          </a:ln>
        </p:spPr>
        <p:txBody>
          <a:bodyPr>
            <a:spAutoFit/>
          </a:bodyPr>
          <a:lstStyle/>
          <a:p>
            <a:pPr>
              <a:spcBef>
                <a:spcPct val="50000"/>
              </a:spcBef>
            </a:pPr>
            <a:endParaRPr lang="en-US"/>
          </a:p>
        </p:txBody>
      </p:sp>
      <p:sp>
        <p:nvSpPr>
          <p:cNvPr id="46085" name="Text Box 7"/>
          <p:cNvSpPr txBox="1">
            <a:spLocks noChangeArrowheads="1"/>
          </p:cNvSpPr>
          <p:nvPr/>
        </p:nvSpPr>
        <p:spPr bwMode="auto">
          <a:xfrm>
            <a:off x="1447800" y="1752600"/>
            <a:ext cx="7162800" cy="457200"/>
          </a:xfrm>
          <a:prstGeom prst="rect">
            <a:avLst/>
          </a:prstGeom>
          <a:solidFill>
            <a:srgbClr val="996633"/>
          </a:solidFill>
          <a:ln w="9525">
            <a:noFill/>
            <a:miter lim="800000"/>
            <a:headEnd/>
            <a:tailEnd/>
          </a:ln>
        </p:spPr>
        <p:txBody>
          <a:bodyPr>
            <a:spAutoFit/>
          </a:bodyPr>
          <a:lstStyle/>
          <a:p>
            <a:pPr algn="ctr">
              <a:spcBef>
                <a:spcPct val="50000"/>
              </a:spcBef>
            </a:pPr>
            <a:r>
              <a:rPr lang="en-US"/>
              <a:t>Treat the underlying cause if possible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PERSISTENT HYPOKALAEMIA</a:t>
            </a:r>
          </a:p>
        </p:txBody>
      </p:sp>
      <p:sp>
        <p:nvSpPr>
          <p:cNvPr id="95235" name="Rectangle 3"/>
          <p:cNvSpPr>
            <a:spLocks noGrp="1" noChangeArrowheads="1"/>
          </p:cNvSpPr>
          <p:nvPr>
            <p:ph idx="1"/>
          </p:nvPr>
        </p:nvSpPr>
        <p:spPr>
          <a:solidFill>
            <a:schemeClr val="folHlink"/>
          </a:solidFill>
        </p:spPr>
        <p:txBody>
          <a:bodyPr/>
          <a:lstStyle/>
          <a:p>
            <a:pPr algn="l" rtl="0" eaLnBrk="1" hangingPunct="1">
              <a:buFont typeface="Wingdings" pitchFamily="2" charset="2"/>
              <a:buNone/>
              <a:defRPr/>
            </a:pPr>
            <a:r>
              <a:rPr lang="en-US" b="1" dirty="0" smtClean="0">
                <a:effectLst>
                  <a:outerShdw blurRad="38100" dist="38100" dir="2700000" algn="tl">
                    <a:srgbClr val="FFFFFF"/>
                  </a:outerShdw>
                </a:effectLst>
              </a:rPr>
              <a:t>      </a:t>
            </a:r>
            <a:r>
              <a:rPr lang="en-US" b="1" dirty="0" smtClean="0">
                <a:solidFill>
                  <a:schemeClr val="bg1"/>
                </a:solidFill>
                <a:effectLst>
                  <a:outerShdw blurRad="38100" dist="38100" dir="2700000" algn="tl">
                    <a:srgbClr val="000000"/>
                  </a:outerShdw>
                </a:effectLst>
              </a:rPr>
              <a:t>HYPOKALAEMIA INSPITE OF       REPLACEMENT THERAPY  			     MEANS COEXISTENT</a:t>
            </a:r>
          </a:p>
          <a:p>
            <a:pPr algn="l" rtl="0" eaLnBrk="1" hangingPunct="1">
              <a:buFont typeface="Wingdings" pitchFamily="2" charset="2"/>
              <a:buNone/>
              <a:defRPr/>
            </a:pPr>
            <a:r>
              <a:rPr lang="en-US" b="1" dirty="0" smtClean="0">
                <a:effectLst>
                  <a:outerShdw blurRad="38100" dist="38100" dir="2700000" algn="tl">
                    <a:srgbClr val="FFFFFF"/>
                  </a:outerShdw>
                </a:effectLst>
              </a:rPr>
              <a:t>        </a:t>
            </a:r>
            <a:r>
              <a:rPr lang="en-US" b="1" dirty="0" smtClean="0">
                <a:solidFill>
                  <a:srgbClr val="CC3300"/>
                </a:solidFill>
                <a:effectLst>
                  <a:outerShdw blurRad="38100" dist="38100" dir="2700000" algn="tl">
                    <a:srgbClr val="000000"/>
                  </a:outerShdw>
                </a:effectLst>
              </a:rPr>
              <a:t>MAGNESIUM DEFICIENCY</a:t>
            </a:r>
          </a:p>
        </p:txBody>
      </p:sp>
      <p:sp>
        <p:nvSpPr>
          <p:cNvPr id="47108" name="Text Box 4"/>
          <p:cNvSpPr txBox="1">
            <a:spLocks noChangeArrowheads="1"/>
          </p:cNvSpPr>
          <p:nvPr/>
        </p:nvSpPr>
        <p:spPr bwMode="auto">
          <a:xfrm>
            <a:off x="1371600" y="5105400"/>
            <a:ext cx="7315200" cy="711200"/>
          </a:xfrm>
          <a:prstGeom prst="rect">
            <a:avLst/>
          </a:prstGeom>
          <a:solidFill>
            <a:srgbClr val="660066">
              <a:alpha val="52156"/>
            </a:srgbClr>
          </a:solidFill>
          <a:ln w="9525">
            <a:solidFill>
              <a:srgbClr val="FF7C80"/>
            </a:solidFill>
            <a:miter lim="800000"/>
            <a:headEnd/>
            <a:tailEnd/>
          </a:ln>
        </p:spPr>
        <p:txBody>
          <a:bodyPr>
            <a:spAutoFit/>
          </a:bodyPr>
          <a:lstStyle/>
          <a:p>
            <a:pPr algn="l">
              <a:spcBef>
                <a:spcPct val="50000"/>
              </a:spcBef>
            </a:pPr>
            <a:r>
              <a:rPr lang="en-US" sz="2000"/>
              <a:t>NB:REFRACTORY HYPOKALAEMIA &amp; HYPOCALCAEMIA  	             COULD BE DUE TO Mg DEFICIT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defRPr/>
            </a:pPr>
            <a:r>
              <a:rPr lang="en-US" dirty="0" smtClean="0">
                <a:solidFill>
                  <a:srgbClr val="FF0000"/>
                </a:solidFill>
              </a:rPr>
              <a:t>HYPERKALAEMIA</a:t>
            </a:r>
          </a:p>
        </p:txBody>
      </p:sp>
      <p:sp>
        <p:nvSpPr>
          <p:cNvPr id="97283" name="Rectangle 3"/>
          <p:cNvSpPr>
            <a:spLocks noGrp="1" noChangeArrowheads="1"/>
          </p:cNvSpPr>
          <p:nvPr>
            <p:ph idx="1"/>
          </p:nvPr>
        </p:nvSpPr>
        <p:spPr>
          <a:xfrm>
            <a:off x="1370013" y="1676400"/>
            <a:ext cx="7313612" cy="4265613"/>
          </a:xfrm>
          <a:solidFill>
            <a:schemeClr val="bg1"/>
          </a:solidFill>
        </p:spPr>
        <p:txBody>
          <a:bodyPr>
            <a:normAutofit/>
          </a:bodyPr>
          <a:lstStyle/>
          <a:p>
            <a:pPr marL="552450" indent="-552450" algn="ctr" eaLnBrk="1" hangingPunct="1">
              <a:spcBef>
                <a:spcPct val="50000"/>
              </a:spcBef>
              <a:buClrTx/>
              <a:buSzTx/>
              <a:buFontTx/>
              <a:buNone/>
              <a:defRPr/>
            </a:pPr>
            <a:r>
              <a:rPr lang="en-US" sz="1900" b="1" dirty="0" smtClean="0">
                <a:solidFill>
                  <a:schemeClr val="bg1">
                    <a:lumMod val="50000"/>
                  </a:schemeClr>
                </a:solidFill>
              </a:rPr>
              <a:t>IN BRIEF;</a:t>
            </a:r>
          </a:p>
          <a:p>
            <a:pPr marL="552450" indent="-552450" algn="ctr" eaLnBrk="1" hangingPunct="1">
              <a:spcBef>
                <a:spcPct val="50000"/>
              </a:spcBef>
              <a:buClrTx/>
              <a:buSzTx/>
              <a:buFontTx/>
              <a:buNone/>
              <a:defRPr/>
            </a:pPr>
            <a:r>
              <a:rPr lang="en-US" sz="1900" b="1" dirty="0" smtClean="0">
                <a:solidFill>
                  <a:schemeClr val="bg1">
                    <a:lumMod val="50000"/>
                  </a:schemeClr>
                </a:solidFill>
              </a:rPr>
              <a:t>ACIDOSIS</a:t>
            </a:r>
          </a:p>
          <a:p>
            <a:pPr marL="552450" indent="-552450" algn="ctr" eaLnBrk="1" hangingPunct="1">
              <a:spcBef>
                <a:spcPct val="50000"/>
              </a:spcBef>
              <a:buClrTx/>
              <a:buSzTx/>
              <a:buFontTx/>
              <a:buNone/>
              <a:defRPr/>
            </a:pPr>
            <a:r>
              <a:rPr lang="en-US" sz="1900" b="1" dirty="0" smtClean="0">
                <a:solidFill>
                  <a:schemeClr val="bg1">
                    <a:lumMod val="50000"/>
                  </a:schemeClr>
                </a:solidFill>
              </a:rPr>
              <a:t>  DESTRUCTION OF CELLS</a:t>
            </a:r>
          </a:p>
          <a:p>
            <a:pPr marL="552450" indent="-552450" algn="ctr" eaLnBrk="1" hangingPunct="1">
              <a:spcBef>
                <a:spcPct val="50000"/>
              </a:spcBef>
              <a:buClrTx/>
              <a:buSzTx/>
              <a:buFontTx/>
              <a:buNone/>
              <a:defRPr/>
            </a:pPr>
            <a:r>
              <a:rPr lang="en-US" sz="1900" b="1" dirty="0" smtClean="0">
                <a:solidFill>
                  <a:schemeClr val="bg1">
                    <a:lumMod val="50000"/>
                  </a:schemeClr>
                </a:solidFill>
              </a:rPr>
              <a:t>ALDOSTERONE SHUTDOWN</a:t>
            </a:r>
          </a:p>
          <a:p>
            <a:pPr marL="552450" indent="-552450" algn="l" rtl="0" eaLnBrk="1" hangingPunct="1">
              <a:lnSpc>
                <a:spcPct val="80000"/>
              </a:lnSpc>
              <a:buFont typeface="Wingdings" pitchFamily="2" charset="2"/>
              <a:buNone/>
              <a:defRPr/>
            </a:pPr>
            <a:endParaRPr lang="en-US" sz="1900" b="1" dirty="0" smtClean="0">
              <a:solidFill>
                <a:schemeClr val="bg1">
                  <a:lumMod val="50000"/>
                </a:schemeClr>
              </a:solidFill>
              <a:effectLst>
                <a:outerShdw blurRad="38100" dist="38100" dir="2700000" algn="tl">
                  <a:srgbClr val="000000"/>
                </a:outerShdw>
              </a:effectLst>
            </a:endParaRP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SEVERE TRAUMA</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BURNS</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CRUSH INJURY</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SEVERE CATABOLIC STATE  	   			  [SEPSIS]</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RENAL FAILURE</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ADDISON`S DISEASE</a:t>
            </a:r>
          </a:p>
          <a:p>
            <a:pPr marL="552450" indent="-552450" algn="l" rtl="0" eaLnBrk="1" hangingPunct="1">
              <a:lnSpc>
                <a:spcPct val="80000"/>
              </a:lnSpc>
              <a:defRPr/>
            </a:pPr>
            <a:r>
              <a:rPr lang="en-US" sz="1900" b="1" dirty="0" smtClean="0">
                <a:solidFill>
                  <a:schemeClr val="bg1">
                    <a:lumMod val="50000"/>
                  </a:schemeClr>
                </a:solidFill>
                <a:effectLst>
                  <a:outerShdw blurRad="38100" dist="38100" dir="2700000" algn="tl">
                    <a:srgbClr val="000000"/>
                  </a:outerShdw>
                </a:effectLst>
              </a:rPr>
              <a:t>BLOOD TRANSFUION </a:t>
            </a:r>
          </a:p>
          <a:p>
            <a:pPr marL="552450" indent="-552450" algn="l" rtl="0" eaLnBrk="1" hangingPunct="1">
              <a:lnSpc>
                <a:spcPct val="80000"/>
              </a:lnSpc>
              <a:defRPr/>
            </a:pPr>
            <a:endParaRPr lang="en-US" sz="1900" b="1" dirty="0" smtClean="0">
              <a:solidFill>
                <a:schemeClr val="bg1">
                  <a:lumMod val="50000"/>
                </a:schemeClr>
              </a:solidFill>
              <a:effectLst>
                <a:outerShdw blurRad="38100" dist="38100" dir="2700000" algn="tl">
                  <a:srgbClr val="000000"/>
                </a:outerShdw>
              </a:effectLst>
            </a:endParaRPr>
          </a:p>
        </p:txBody>
      </p:sp>
      <p:sp>
        <p:nvSpPr>
          <p:cNvPr id="53252" name="Text Box 4"/>
          <p:cNvSpPr txBox="1">
            <a:spLocks noChangeArrowheads="1"/>
          </p:cNvSpPr>
          <p:nvPr/>
        </p:nvSpPr>
        <p:spPr bwMode="auto">
          <a:xfrm>
            <a:off x="2895600" y="1828800"/>
            <a:ext cx="4343400" cy="457200"/>
          </a:xfrm>
          <a:prstGeom prst="rect">
            <a:avLst/>
          </a:prstGeom>
          <a:noFill/>
          <a:ln w="9525">
            <a:noFill/>
            <a:miter lim="800000"/>
            <a:headEnd/>
            <a:tailEnd/>
          </a:ln>
        </p:spPr>
        <p:txBody>
          <a:bodyPr>
            <a:spAutoFit/>
          </a:bodyPr>
          <a:lstStyle/>
          <a:p>
            <a:pPr>
              <a:spcBef>
                <a:spcPct val="50000"/>
              </a:spcBef>
            </a:pPr>
            <a:endParaRPr lang="en-US"/>
          </a:p>
        </p:txBody>
      </p:sp>
      <p:sp>
        <p:nvSpPr>
          <p:cNvPr id="53253" name="Rectangle 5"/>
          <p:cNvSpPr>
            <a:spLocks noChangeArrowheads="1"/>
          </p:cNvSpPr>
          <p:nvPr/>
        </p:nvSpPr>
        <p:spPr bwMode="auto">
          <a:xfrm>
            <a:off x="3048000" y="1371599"/>
            <a:ext cx="4038600" cy="2008909"/>
          </a:xfrm>
          <a:prstGeom prst="rect">
            <a:avLst/>
          </a:prstGeom>
          <a:noFill/>
          <a:ln w="76200" cmpd="tri">
            <a:solidFill>
              <a:srgbClr val="FF7C80"/>
            </a:solidFill>
            <a:miter lim="800000"/>
            <a:headEnd/>
            <a:tailEnd/>
          </a:ln>
        </p:spPr>
        <p:txBody>
          <a:bodyPr wrap="none" anchor="ctr"/>
          <a:lstStyle/>
          <a:p>
            <a:endParaRPr lang="en-GB">
              <a:solidFill>
                <a:srgbClr val="7030A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t>OTHER CAUSES</a:t>
            </a:r>
          </a:p>
        </p:txBody>
      </p:sp>
      <p:sp>
        <p:nvSpPr>
          <p:cNvPr id="98307" name="Rectangle 3"/>
          <p:cNvSpPr>
            <a:spLocks noGrp="1" noChangeArrowheads="1"/>
          </p:cNvSpPr>
          <p:nvPr>
            <p:ph idx="1"/>
          </p:nvPr>
        </p:nvSpPr>
        <p:spPr>
          <a:solidFill>
            <a:srgbClr val="FFFFCC"/>
          </a:solidFill>
          <a:ln w="76200">
            <a:solidFill>
              <a:schemeClr val="folHlink"/>
            </a:solidFill>
          </a:ln>
        </p:spPr>
        <p:txBody>
          <a:bodyPr/>
          <a:lstStyle/>
          <a:p>
            <a:pPr algn="l" rtl="0" eaLnBrk="1" hangingPunct="1">
              <a:defRPr/>
            </a:pPr>
            <a:r>
              <a:rPr lang="en-US" sz="2000" b="1" smtClean="0">
                <a:solidFill>
                  <a:schemeClr val="tx2"/>
                </a:solidFill>
                <a:effectLst>
                  <a:outerShdw blurRad="38100" dist="38100" dir="2700000" algn="tl">
                    <a:srgbClr val="000000"/>
                  </a:outerShdw>
                </a:effectLst>
              </a:rPr>
              <a:t>7-</a:t>
            </a:r>
            <a:r>
              <a:rPr lang="en-US" b="1" smtClean="0">
                <a:solidFill>
                  <a:srgbClr val="336699"/>
                </a:solidFill>
                <a:effectLst>
                  <a:outerShdw blurRad="38100" dist="38100" dir="2700000" algn="tl">
                    <a:srgbClr val="000000"/>
                  </a:outerShdw>
                </a:effectLst>
              </a:rPr>
              <a:t>ACIDOSIS</a:t>
            </a:r>
          </a:p>
          <a:p>
            <a:pPr algn="l" rtl="0" eaLnBrk="1" hangingPunct="1">
              <a:defRPr/>
            </a:pPr>
            <a:r>
              <a:rPr lang="en-US" sz="2000" b="1" smtClean="0">
                <a:solidFill>
                  <a:schemeClr val="tx2"/>
                </a:solidFill>
                <a:effectLst>
                  <a:outerShdw blurRad="38100" dist="38100" dir="2700000" algn="tl">
                    <a:srgbClr val="000000"/>
                  </a:outerShdw>
                </a:effectLst>
              </a:rPr>
              <a:t>8-</a:t>
            </a:r>
            <a:r>
              <a:rPr lang="en-US" b="1" smtClean="0">
                <a:solidFill>
                  <a:srgbClr val="336699"/>
                </a:solidFill>
                <a:effectLst>
                  <a:outerShdw blurRad="38100" dist="38100" dir="2700000" algn="tl">
                    <a:srgbClr val="000000"/>
                  </a:outerShdw>
                </a:effectLst>
              </a:rPr>
              <a:t>LEUCOCYTOSIS[MARKED]</a:t>
            </a:r>
          </a:p>
          <a:p>
            <a:pPr algn="l" rtl="0" eaLnBrk="1" hangingPunct="1">
              <a:defRPr/>
            </a:pPr>
            <a:r>
              <a:rPr lang="en-US" sz="2000" b="1" smtClean="0">
                <a:solidFill>
                  <a:schemeClr val="tx2"/>
                </a:solidFill>
                <a:effectLst>
                  <a:outerShdw blurRad="38100" dist="38100" dir="2700000" algn="tl">
                    <a:srgbClr val="000000"/>
                  </a:outerShdw>
                </a:effectLst>
              </a:rPr>
              <a:t>9-</a:t>
            </a:r>
            <a:r>
              <a:rPr lang="en-US" b="1" smtClean="0">
                <a:solidFill>
                  <a:srgbClr val="336699"/>
                </a:solidFill>
                <a:effectLst>
                  <a:outerShdw blurRad="38100" dist="38100" dir="2700000" algn="tl">
                    <a:srgbClr val="000000"/>
                  </a:outerShdw>
                </a:effectLst>
              </a:rPr>
              <a:t>THROMBOCYTOSIS</a:t>
            </a:r>
            <a:r>
              <a:rPr lang="en-US" sz="1800" b="1" smtClean="0">
                <a:solidFill>
                  <a:srgbClr val="336699"/>
                </a:solidFill>
                <a:effectLst>
                  <a:outerShdw blurRad="38100" dist="38100" dir="2700000" algn="tl">
                    <a:srgbClr val="000000"/>
                  </a:outerShdw>
                </a:effectLst>
              </a:rPr>
              <a:t>[ABOVE</a:t>
            </a:r>
            <a:r>
              <a:rPr lang="en-US" b="1" smtClean="0">
                <a:solidFill>
                  <a:srgbClr val="336699"/>
                </a:solidFill>
                <a:effectLst>
                  <a:outerShdw blurRad="38100" dist="38100" dir="2700000" algn="tl">
                    <a:srgbClr val="000000"/>
                  </a:outerShdw>
                </a:effectLst>
              </a:rPr>
              <a:t> </a:t>
            </a:r>
            <a:r>
              <a:rPr lang="en-US" sz="1800" b="1" smtClean="0">
                <a:solidFill>
                  <a:srgbClr val="336699"/>
                </a:solidFill>
                <a:effectLst>
                  <a:outerShdw blurRad="38100" dist="38100" dir="2700000" algn="tl">
                    <a:srgbClr val="000000"/>
                  </a:outerShdw>
                </a:effectLst>
              </a:rPr>
              <a:t>ONE  						     MILLION]</a:t>
            </a:r>
          </a:p>
          <a:p>
            <a:pPr algn="l" rtl="0" eaLnBrk="1" hangingPunct="1">
              <a:defRPr/>
            </a:pPr>
            <a:r>
              <a:rPr lang="en-US" sz="2000" b="1" smtClean="0">
                <a:solidFill>
                  <a:schemeClr val="tx2"/>
                </a:solidFill>
                <a:effectLst>
                  <a:outerShdw blurRad="38100" dist="38100" dir="2700000" algn="tl">
                    <a:srgbClr val="000000"/>
                  </a:outerShdw>
                </a:effectLst>
              </a:rPr>
              <a:t>10-</a:t>
            </a:r>
            <a:r>
              <a:rPr lang="en-US" b="1" smtClean="0">
                <a:solidFill>
                  <a:srgbClr val="336699"/>
                </a:solidFill>
                <a:effectLst>
                  <a:outerShdw blurRad="38100" dist="38100" dir="2700000" algn="tl">
                    <a:srgbClr val="000000"/>
                  </a:outerShdw>
                </a:effectLst>
              </a:rPr>
              <a:t>HAEMOLYSIS </a:t>
            </a:r>
          </a:p>
          <a:p>
            <a:pPr algn="l" rtl="0" eaLnBrk="1" hangingPunct="1">
              <a:defRPr/>
            </a:pPr>
            <a:r>
              <a:rPr lang="en-US" sz="2000" b="1" smtClean="0">
                <a:solidFill>
                  <a:schemeClr val="tx2"/>
                </a:solidFill>
                <a:effectLst>
                  <a:outerShdw blurRad="38100" dist="38100" dir="2700000" algn="tl">
                    <a:srgbClr val="000000"/>
                  </a:outerShdw>
                </a:effectLst>
              </a:rPr>
              <a:t>11-</a:t>
            </a:r>
            <a:r>
              <a:rPr lang="en-US" b="1" smtClean="0">
                <a:solidFill>
                  <a:srgbClr val="336699"/>
                </a:solidFill>
                <a:effectLst>
                  <a:outerShdw blurRad="38100" dist="38100" dir="2700000" algn="tl">
                    <a:srgbClr val="000000"/>
                  </a:outerShdw>
                </a:effectLst>
              </a:rPr>
              <a:t>HAEMOLYSED SPECIMEN</a:t>
            </a:r>
          </a:p>
        </p:txBody>
      </p:sp>
    </p:spTree>
    <p:extLst>
      <p:ext uri="{BB962C8B-B14F-4D97-AF65-F5344CB8AC3E}">
        <p14:creationId xmlns:p14="http://schemas.microsoft.com/office/powerpoint/2010/main" val="80214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HYPERKALAEMIA</a:t>
            </a:r>
            <a:endParaRPr lang="en-US" dirty="0"/>
          </a:p>
        </p:txBody>
      </p:sp>
      <p:sp>
        <p:nvSpPr>
          <p:cNvPr id="3" name="Content Placeholder 2"/>
          <p:cNvSpPr>
            <a:spLocks noGrp="1"/>
          </p:cNvSpPr>
          <p:nvPr>
            <p:ph idx="1"/>
          </p:nvPr>
        </p:nvSpPr>
        <p:spPr/>
        <p:txBody>
          <a:bodyPr/>
          <a:lstStyle/>
          <a:p>
            <a:r>
              <a:rPr lang="en-US" b="1" dirty="0" smtClean="0"/>
              <a:t>Clinically</a:t>
            </a:r>
            <a:r>
              <a:rPr lang="en-US" dirty="0" smtClean="0"/>
              <a:t> :</a:t>
            </a:r>
          </a:p>
          <a:p>
            <a:r>
              <a:rPr lang="en-US" dirty="0" smtClean="0"/>
              <a:t>Decreased DTR</a:t>
            </a:r>
          </a:p>
          <a:p>
            <a:r>
              <a:rPr lang="en-US" dirty="0" smtClean="0"/>
              <a:t>Weakness</a:t>
            </a:r>
          </a:p>
          <a:p>
            <a:r>
              <a:rPr lang="en-US" dirty="0" err="1" smtClean="0"/>
              <a:t>Parasthesia</a:t>
            </a:r>
            <a:endParaRPr lang="en-US" dirty="0" smtClean="0"/>
          </a:p>
          <a:p>
            <a:r>
              <a:rPr lang="en-US" dirty="0" smtClean="0"/>
              <a:t>Paralysis</a:t>
            </a:r>
          </a:p>
          <a:p>
            <a:r>
              <a:rPr lang="en-US" dirty="0" smtClean="0"/>
              <a:t>Respiratory failure </a:t>
            </a:r>
            <a:endParaRPr lang="en-US" dirty="0"/>
          </a:p>
        </p:txBody>
      </p:sp>
    </p:spTree>
    <p:extLst>
      <p:ext uri="{BB962C8B-B14F-4D97-AF65-F5344CB8AC3E}">
        <p14:creationId xmlns:p14="http://schemas.microsoft.com/office/powerpoint/2010/main" val="1492942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descr="C:\Users\Ashbal\Desktop\f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24692"/>
            <a:ext cx="9144000" cy="7038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9096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title"/>
          </p:nvPr>
        </p:nvSpPr>
        <p:spPr/>
        <p:txBody>
          <a:bodyPr/>
          <a:lstStyle/>
          <a:p>
            <a:pPr eaLnBrk="1" hangingPunct="1"/>
            <a:r>
              <a:rPr lang="en-US" smtClean="0"/>
              <a:t>NORMAL ECG</a:t>
            </a:r>
          </a:p>
        </p:txBody>
      </p:sp>
      <p:pic>
        <p:nvPicPr>
          <p:cNvPr id="49155" name="Picture 6" descr="NU101003"/>
          <p:cNvPicPr>
            <a:picLocks noGrp="1" noChangeAspect="1" noChangeArrowheads="1"/>
          </p:cNvPicPr>
          <p:nvPr>
            <p:ph idx="1"/>
          </p:nvPr>
        </p:nvPicPr>
        <p:blipFill>
          <a:blip r:embed="rId2"/>
          <a:srcRect/>
          <a:stretch>
            <a:fillRect/>
          </a:stretch>
        </p:blipFill>
        <p:spPr>
          <a:xfrm>
            <a:off x="1219200" y="1524000"/>
            <a:ext cx="7315200" cy="4876800"/>
          </a:xfrm>
          <a:noFill/>
        </p:spPr>
      </p:pic>
    </p:spTree>
    <p:extLst>
      <p:ext uri="{BB962C8B-B14F-4D97-AF65-F5344CB8AC3E}">
        <p14:creationId xmlns:p14="http://schemas.microsoft.com/office/powerpoint/2010/main" val="16752160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3345" y="510165"/>
            <a:ext cx="8229600" cy="1143000"/>
          </a:xfrm>
        </p:spPr>
        <p:txBody>
          <a:bodyPr>
            <a:normAutofit fontScale="90000"/>
          </a:bodyPr>
          <a:lstStyle/>
          <a:p>
            <a:r>
              <a:rPr lang="en-US" dirty="0" smtClean="0">
                <a:solidFill>
                  <a:srgbClr val="FF0000"/>
                </a:solidFill>
              </a:rPr>
              <a:t>ECG CHANGES  in hyperkalemia :</a:t>
            </a:r>
            <a:r>
              <a:rPr lang="en-US" dirty="0" smtClean="0"/>
              <a:t/>
            </a:r>
            <a:br>
              <a:rPr lang="en-US" dirty="0" smtClean="0"/>
            </a:br>
            <a:r>
              <a:rPr lang="en-US" dirty="0" smtClean="0"/>
              <a:t>critical value &gt; 6.5</a:t>
            </a:r>
            <a:endParaRPr lang="en-US" dirty="0"/>
          </a:p>
        </p:txBody>
      </p:sp>
      <p:sp>
        <p:nvSpPr>
          <p:cNvPr id="3" name="Content Placeholder 2"/>
          <p:cNvSpPr>
            <a:spLocks noGrp="1"/>
          </p:cNvSpPr>
          <p:nvPr>
            <p:ph idx="1"/>
          </p:nvPr>
        </p:nvSpPr>
        <p:spPr/>
        <p:txBody>
          <a:bodyPr/>
          <a:lstStyle/>
          <a:p>
            <a:r>
              <a:rPr lang="en-US" dirty="0" smtClean="0">
                <a:solidFill>
                  <a:srgbClr val="FF0000"/>
                </a:solidFill>
              </a:rPr>
              <a:t>Peaked T wave</a:t>
            </a:r>
          </a:p>
          <a:p>
            <a:r>
              <a:rPr lang="en-US" dirty="0" smtClean="0"/>
              <a:t>Depressed ST  segment</a:t>
            </a:r>
          </a:p>
          <a:p>
            <a:r>
              <a:rPr lang="en-US" dirty="0" smtClean="0"/>
              <a:t>Prolonged PR</a:t>
            </a:r>
          </a:p>
          <a:p>
            <a:r>
              <a:rPr lang="en-US" dirty="0" smtClean="0"/>
              <a:t>Wide QRS </a:t>
            </a:r>
          </a:p>
          <a:p>
            <a:r>
              <a:rPr lang="en-US" dirty="0" err="1" smtClean="0"/>
              <a:t>Bradycardia</a:t>
            </a:r>
            <a:r>
              <a:rPr lang="en-US" dirty="0" smtClean="0"/>
              <a:t> </a:t>
            </a:r>
          </a:p>
          <a:p>
            <a:r>
              <a:rPr lang="en-US" dirty="0" err="1" smtClean="0"/>
              <a:t>V.Fib</a:t>
            </a:r>
            <a:endParaRPr lang="en-US" dirty="0"/>
          </a:p>
        </p:txBody>
      </p:sp>
    </p:spTree>
    <p:extLst>
      <p:ext uri="{BB962C8B-B14F-4D97-AF65-F5344CB8AC3E}">
        <p14:creationId xmlns:p14="http://schemas.microsoft.com/office/powerpoint/2010/main" val="32317169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3200" dirty="0" smtClean="0"/>
              <a:t>      EMERGENCY TREATMENT</a:t>
            </a:r>
            <a:br>
              <a:rPr lang="en-US" sz="3200" dirty="0" smtClean="0"/>
            </a:br>
            <a:r>
              <a:rPr lang="en-US" sz="3200" dirty="0" smtClean="0"/>
              <a:t>          OF HYPERKALAEMIA</a:t>
            </a:r>
          </a:p>
        </p:txBody>
      </p:sp>
      <p:sp>
        <p:nvSpPr>
          <p:cNvPr id="99331" name="Rectangle 3"/>
          <p:cNvSpPr>
            <a:spLocks noGrp="1" noChangeArrowheads="1"/>
          </p:cNvSpPr>
          <p:nvPr>
            <p:ph idx="1"/>
          </p:nvPr>
        </p:nvSpPr>
        <p:spPr>
          <a:xfrm>
            <a:off x="1371600" y="1752600"/>
            <a:ext cx="7313613" cy="4114800"/>
          </a:xfrm>
        </p:spPr>
        <p:txBody>
          <a:bodyPr>
            <a:normAutofit fontScale="92500" lnSpcReduction="10000"/>
          </a:bodyPr>
          <a:lstStyle/>
          <a:p>
            <a:pPr>
              <a:lnSpc>
                <a:spcPct val="90000"/>
              </a:lnSpc>
              <a:defRPr/>
            </a:pPr>
            <a:r>
              <a:rPr lang="en-US" b="1" dirty="0">
                <a:solidFill>
                  <a:srgbClr val="336699"/>
                </a:solidFill>
                <a:effectLst>
                  <a:outerShdw blurRad="38100" dist="38100" dir="2700000" algn="tl">
                    <a:srgbClr val="C0C0C0"/>
                  </a:outerShdw>
                </a:effectLst>
              </a:rPr>
              <a:t>CALCIUM  GLUCONATE I.V. REVERSES </a:t>
            </a:r>
            <a:r>
              <a:rPr lang="en-US" dirty="0">
                <a:solidFill>
                  <a:srgbClr val="336699"/>
                </a:solidFill>
                <a:effectLst>
                  <a:outerShdw blurRad="38100" dist="38100" dir="2700000" algn="tl">
                    <a:srgbClr val="C0C0C0"/>
                  </a:outerShdw>
                </a:effectLst>
              </a:rPr>
              <a:t>THE ACTION OF [K] </a:t>
            </a:r>
            <a:r>
              <a:rPr lang="en-US" dirty="0" smtClean="0">
                <a:solidFill>
                  <a:srgbClr val="336699"/>
                </a:solidFill>
                <a:effectLst>
                  <a:outerShdw blurRad="38100" dist="38100" dir="2700000" algn="tl">
                    <a:srgbClr val="C0C0C0"/>
                  </a:outerShdw>
                </a:effectLst>
              </a:rPr>
              <a:t>ON THE </a:t>
            </a:r>
            <a:r>
              <a:rPr lang="en-US" dirty="0">
                <a:solidFill>
                  <a:srgbClr val="336699"/>
                </a:solidFill>
                <a:effectLst>
                  <a:outerShdw blurRad="38100" dist="38100" dir="2700000" algn="tl">
                    <a:srgbClr val="C0C0C0"/>
                  </a:outerShdw>
                </a:effectLst>
              </a:rPr>
              <a:t>HEART</a:t>
            </a:r>
          </a:p>
          <a:p>
            <a:pPr algn="l" rtl="0" eaLnBrk="1" hangingPunct="1">
              <a:lnSpc>
                <a:spcPct val="90000"/>
              </a:lnSpc>
              <a:defRPr/>
            </a:pPr>
            <a:endParaRPr lang="en-US" b="1" dirty="0" smtClean="0">
              <a:solidFill>
                <a:srgbClr val="336699"/>
              </a:solidFill>
              <a:effectLst>
                <a:outerShdw blurRad="38100" dist="38100" dir="2700000" algn="tl">
                  <a:srgbClr val="C0C0C0"/>
                </a:outerShdw>
              </a:effectLst>
            </a:endParaRPr>
          </a:p>
          <a:p>
            <a:pPr algn="l" rtl="0" eaLnBrk="1" hangingPunct="1">
              <a:lnSpc>
                <a:spcPct val="90000"/>
              </a:lnSpc>
              <a:defRPr/>
            </a:pPr>
            <a:r>
              <a:rPr lang="en-US" b="1" dirty="0" smtClean="0">
                <a:solidFill>
                  <a:srgbClr val="336699"/>
                </a:solidFill>
                <a:effectLst>
                  <a:outerShdw blurRad="38100" dist="38100" dir="2700000" algn="tl">
                    <a:srgbClr val="C0C0C0"/>
                  </a:outerShdw>
                </a:effectLst>
              </a:rPr>
              <a:t>10</a:t>
            </a:r>
            <a:r>
              <a:rPr lang="en-US" dirty="0" smtClean="0">
                <a:solidFill>
                  <a:srgbClr val="336699"/>
                </a:solidFill>
                <a:effectLst>
                  <a:outerShdw blurRad="38100" dist="38100" dir="2700000" algn="tl">
                    <a:srgbClr val="C0C0C0"/>
                  </a:outerShdw>
                </a:effectLst>
              </a:rPr>
              <a:t> UNITS OF REGULAR </a:t>
            </a:r>
            <a:r>
              <a:rPr lang="en-US" b="1" dirty="0" smtClean="0">
                <a:solidFill>
                  <a:srgbClr val="336699"/>
                </a:solidFill>
                <a:effectLst>
                  <a:outerShdw blurRad="38100" dist="38100" dir="2700000" algn="tl">
                    <a:srgbClr val="C0C0C0"/>
                  </a:outerShdw>
                </a:effectLst>
              </a:rPr>
              <a:t>INSULIN </a:t>
            </a:r>
            <a:r>
              <a:rPr lang="en-US" dirty="0" smtClean="0">
                <a:solidFill>
                  <a:srgbClr val="336699"/>
                </a:solidFill>
                <a:effectLst>
                  <a:outerShdw blurRad="38100" dist="38100" dir="2700000" algn="tl">
                    <a:srgbClr val="C0C0C0"/>
                  </a:outerShdw>
                </a:effectLst>
              </a:rPr>
              <a:t>IN </a:t>
            </a:r>
            <a:r>
              <a:rPr lang="en-US" b="1" dirty="0" smtClean="0">
                <a:solidFill>
                  <a:srgbClr val="336699"/>
                </a:solidFill>
                <a:effectLst>
                  <a:outerShdw blurRad="38100" dist="38100" dir="2700000" algn="tl">
                    <a:srgbClr val="C0C0C0"/>
                  </a:outerShdw>
                </a:effectLst>
              </a:rPr>
              <a:t>100 ML</a:t>
            </a:r>
            <a:r>
              <a:rPr lang="en-US" dirty="0" smtClean="0">
                <a:solidFill>
                  <a:srgbClr val="336699"/>
                </a:solidFill>
                <a:effectLst>
                  <a:outerShdw blurRad="38100" dist="38100" dir="2700000" algn="tl">
                    <a:srgbClr val="C0C0C0"/>
                  </a:outerShdw>
                </a:effectLst>
              </a:rPr>
              <a:t> OF </a:t>
            </a:r>
            <a:r>
              <a:rPr lang="en-US" b="1" dirty="0" smtClean="0">
                <a:solidFill>
                  <a:srgbClr val="336699"/>
                </a:solidFill>
                <a:effectLst>
                  <a:outerShdw blurRad="38100" dist="38100" dir="2700000" algn="tl">
                    <a:srgbClr val="C0C0C0"/>
                  </a:outerShdw>
                </a:effectLst>
              </a:rPr>
              <a:t>50%</a:t>
            </a:r>
            <a:r>
              <a:rPr lang="en-US" dirty="0" smtClean="0">
                <a:solidFill>
                  <a:srgbClr val="336699"/>
                </a:solidFill>
                <a:effectLst>
                  <a:outerShdw blurRad="38100" dist="38100" dir="2700000" algn="tl">
                    <a:srgbClr val="C0C0C0"/>
                  </a:outerShdw>
                </a:effectLst>
              </a:rPr>
              <a:t>DEXTROSE I.V.</a:t>
            </a:r>
          </a:p>
          <a:p>
            <a:pPr algn="l" rtl="0" eaLnBrk="1" hangingPunct="1">
              <a:lnSpc>
                <a:spcPct val="90000"/>
              </a:lnSpc>
              <a:buFont typeface="Wingdings" pitchFamily="2" charset="2"/>
              <a:buNone/>
              <a:defRPr/>
            </a:pPr>
            <a:r>
              <a:rPr lang="en-US" dirty="0" smtClean="0">
                <a:solidFill>
                  <a:srgbClr val="336699"/>
                </a:solidFill>
                <a:effectLst>
                  <a:outerShdw blurRad="38100" dist="38100" dir="2700000" algn="tl">
                    <a:srgbClr val="C0C0C0"/>
                  </a:outerShdw>
                </a:effectLst>
              </a:rPr>
              <a:t>  INSULIN PUSHES </a:t>
            </a:r>
            <a:r>
              <a:rPr lang="en-US" b="1" dirty="0" smtClean="0">
                <a:solidFill>
                  <a:srgbClr val="FF0000"/>
                </a:solidFill>
                <a:effectLst>
                  <a:outerShdw blurRad="38100" dist="38100" dir="2700000" algn="tl">
                    <a:srgbClr val="C0C0C0"/>
                  </a:outerShdw>
                </a:effectLst>
              </a:rPr>
              <a:t>[K]</a:t>
            </a:r>
            <a:r>
              <a:rPr lang="en-US" dirty="0" smtClean="0">
                <a:solidFill>
                  <a:srgbClr val="FF0000"/>
                </a:solidFill>
                <a:effectLst>
                  <a:outerShdw blurRad="38100" dist="38100" dir="2700000" algn="tl">
                    <a:srgbClr val="C0C0C0"/>
                  </a:outerShdw>
                </a:effectLst>
              </a:rPr>
              <a:t> </a:t>
            </a:r>
            <a:r>
              <a:rPr lang="en-US" dirty="0" smtClean="0">
                <a:solidFill>
                  <a:srgbClr val="336699"/>
                </a:solidFill>
                <a:effectLst>
                  <a:outerShdw blurRad="38100" dist="38100" dir="2700000" algn="tl">
                    <a:srgbClr val="C0C0C0"/>
                  </a:outerShdw>
                </a:effectLst>
              </a:rPr>
              <a:t>INTO THE CELL</a:t>
            </a:r>
          </a:p>
          <a:p>
            <a:pPr algn="l" rtl="0" eaLnBrk="1" hangingPunct="1">
              <a:lnSpc>
                <a:spcPct val="90000"/>
              </a:lnSpc>
              <a:buFont typeface="Wingdings" pitchFamily="2" charset="2"/>
              <a:buNone/>
              <a:defRPr/>
            </a:pPr>
            <a:endParaRPr lang="en-US" dirty="0" smtClean="0">
              <a:solidFill>
                <a:srgbClr val="336699"/>
              </a:solidFill>
              <a:effectLst>
                <a:outerShdw blurRad="38100" dist="38100" dir="2700000" algn="tl">
                  <a:srgbClr val="C0C0C0"/>
                </a:outerShdw>
              </a:effectLst>
            </a:endParaRPr>
          </a:p>
          <a:p>
            <a:pPr algn="l" rtl="0" eaLnBrk="1" hangingPunct="1">
              <a:lnSpc>
                <a:spcPct val="90000"/>
              </a:lnSpc>
              <a:defRPr/>
            </a:pPr>
            <a:r>
              <a:rPr lang="en-US" dirty="0" smtClean="0">
                <a:solidFill>
                  <a:srgbClr val="FF3399"/>
                </a:solidFill>
                <a:effectLst>
                  <a:outerShdw blurRad="38100" dist="38100" dir="2700000" algn="tl">
                    <a:srgbClr val="C0C0C0"/>
                  </a:outerShdw>
                </a:effectLst>
              </a:rPr>
              <a:t>SOD.BICARB.CORRECTS ACIDOSIS</a:t>
            </a:r>
          </a:p>
          <a:p>
            <a:pPr algn="l" rtl="0" eaLnBrk="1" hangingPunct="1">
              <a:lnSpc>
                <a:spcPct val="90000"/>
              </a:lnSpc>
              <a:buFont typeface="Wingdings" pitchFamily="2" charset="2"/>
              <a:buNone/>
              <a:defRPr/>
            </a:pPr>
            <a:r>
              <a:rPr lang="en-US" dirty="0" smtClean="0">
                <a:effectLst>
                  <a:outerShdw blurRad="38100" dist="38100" dir="2700000" algn="tl">
                    <a:srgbClr val="C0C0C0"/>
                  </a:outerShdw>
                </a:effectLst>
              </a:rPr>
              <a:t>      </a:t>
            </a:r>
            <a:r>
              <a:rPr lang="en-US" dirty="0" smtClean="0">
                <a:solidFill>
                  <a:srgbClr val="FF3399"/>
                </a:solidFill>
                <a:effectLst>
                  <a:outerShdw blurRad="38100" dist="38100" dir="2700000" algn="tl">
                    <a:srgbClr val="C0C0C0"/>
                  </a:outerShdw>
                </a:effectLst>
              </a:rPr>
              <a:t>BUT THIS IS COTROVERSIAL</a:t>
            </a:r>
          </a:p>
          <a:p>
            <a:pPr algn="l" rtl="0" eaLnBrk="1" hangingPunct="1">
              <a:lnSpc>
                <a:spcPct val="90000"/>
              </a:lnSpc>
              <a:buFont typeface="Wingdings" pitchFamily="2" charset="2"/>
              <a:buNone/>
              <a:defRPr/>
            </a:pPr>
            <a:endParaRPr lang="en-US" dirty="0" smtClean="0">
              <a:solidFill>
                <a:schemeClr val="bg1"/>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3200" dirty="0" smtClean="0"/>
              <a:t>          SLOW CORRECTION       </a:t>
            </a:r>
            <a:br>
              <a:rPr lang="en-US" sz="3200" dirty="0" smtClean="0"/>
            </a:br>
            <a:r>
              <a:rPr lang="en-US" sz="3200" dirty="0" smtClean="0"/>
              <a:t>          OF HYPERKALAEMIA</a:t>
            </a:r>
          </a:p>
        </p:txBody>
      </p:sp>
      <p:sp>
        <p:nvSpPr>
          <p:cNvPr id="100355" name="Rectangle 3"/>
          <p:cNvSpPr>
            <a:spLocks noGrp="1" noChangeArrowheads="1"/>
          </p:cNvSpPr>
          <p:nvPr>
            <p:ph idx="1"/>
          </p:nvPr>
        </p:nvSpPr>
        <p:spPr>
          <a:solidFill>
            <a:srgbClr val="FFFFCC"/>
          </a:solidFill>
        </p:spPr>
        <p:txBody>
          <a:bodyPr/>
          <a:lstStyle/>
          <a:p>
            <a:pPr algn="l" rtl="0" eaLnBrk="1" hangingPunct="1">
              <a:defRPr/>
            </a:pPr>
            <a:r>
              <a:rPr lang="en-US" dirty="0" smtClean="0">
                <a:effectLst>
                  <a:outerShdw blurRad="38100" dist="38100" dir="2700000" algn="tl">
                    <a:srgbClr val="FFFFFF"/>
                  </a:outerShdw>
                </a:effectLst>
              </a:rPr>
              <a:t> </a:t>
            </a:r>
            <a:r>
              <a:rPr lang="en-US" sz="2400" dirty="0" smtClean="0">
                <a:solidFill>
                  <a:srgbClr val="336699"/>
                </a:solidFill>
                <a:effectLst>
                  <a:outerShdw blurRad="38100" dist="38100" dir="2700000" algn="tl">
                    <a:srgbClr val="000000"/>
                  </a:outerShdw>
                </a:effectLst>
              </a:rPr>
              <a:t>ORAL CATION EXCHANGE  RESIN</a:t>
            </a:r>
            <a:r>
              <a:rPr lang="en-US" sz="2400" dirty="0" smtClean="0">
                <a:effectLst>
                  <a:outerShdw blurRad="38100" dist="38100" dir="2700000" algn="tl">
                    <a:srgbClr val="FFFFFF"/>
                  </a:outerShdw>
                </a:effectLst>
              </a:rPr>
              <a:t>  </a:t>
            </a:r>
            <a:r>
              <a:rPr lang="en-US" sz="2000" b="1" dirty="0" smtClean="0">
                <a:solidFill>
                  <a:srgbClr val="FF3399"/>
                </a:solidFill>
                <a:effectLst>
                  <a:outerShdw blurRad="38100" dist="38100" dir="2700000" algn="tl">
                    <a:srgbClr val="000000"/>
                  </a:outerShdw>
                </a:effectLst>
              </a:rPr>
              <a:t>[</a:t>
            </a:r>
            <a:r>
              <a:rPr lang="en-US" sz="2000" b="1" dirty="0" smtClean="0">
                <a:solidFill>
                  <a:schemeClr val="accent1"/>
                </a:solidFill>
                <a:effectLst>
                  <a:outerShdw blurRad="38100" dist="38100" dir="2700000" algn="tl">
                    <a:srgbClr val="000000"/>
                  </a:outerShdw>
                </a:effectLst>
              </a:rPr>
              <a:t>SODIUM POLYSTYRENE SULFONATE</a:t>
            </a:r>
            <a:r>
              <a:rPr lang="en-US" sz="2000" b="1" dirty="0" smtClean="0">
                <a:solidFill>
                  <a:srgbClr val="FF3399"/>
                </a:solidFill>
                <a:effectLst>
                  <a:outerShdw blurRad="38100" dist="38100" dir="2700000" algn="tl">
                    <a:srgbClr val="000000"/>
                  </a:outerShdw>
                </a:effectLst>
              </a:rPr>
              <a:t> ]  </a:t>
            </a:r>
            <a:r>
              <a:rPr lang="en-US" sz="2000" b="1" dirty="0" err="1" smtClean="0">
                <a:solidFill>
                  <a:srgbClr val="FF3399"/>
                </a:solidFill>
                <a:effectLst>
                  <a:outerShdw blurRad="38100" dist="38100" dir="2700000" algn="tl">
                    <a:srgbClr val="000000"/>
                  </a:outerShdw>
                </a:effectLst>
              </a:rPr>
              <a:t>Kayexalate</a:t>
            </a:r>
            <a:r>
              <a:rPr lang="en-US" sz="2000" b="1" dirty="0" smtClean="0">
                <a:solidFill>
                  <a:srgbClr val="FF3399"/>
                </a:solidFill>
                <a:effectLst>
                  <a:outerShdw blurRad="38100" dist="38100" dir="2700000" algn="tl">
                    <a:srgbClr val="000000"/>
                  </a:outerShdw>
                </a:effectLst>
              </a:rPr>
              <a:t> </a:t>
            </a:r>
          </a:p>
          <a:p>
            <a:pPr algn="l" rtl="0" eaLnBrk="1" hangingPunct="1">
              <a:buFont typeface="Wingdings" pitchFamily="2" charset="2"/>
              <a:buNone/>
              <a:defRPr/>
            </a:pPr>
            <a:r>
              <a:rPr lang="en-US" sz="2000" b="1" dirty="0" smtClean="0">
                <a:solidFill>
                  <a:srgbClr val="FF3399"/>
                </a:solidFill>
                <a:effectLst>
                  <a:outerShdw blurRad="38100" dist="38100" dir="2700000" algn="tl">
                    <a:srgbClr val="000000"/>
                  </a:outerShdw>
                </a:effectLst>
              </a:rPr>
              <a:t>TAKES</a:t>
            </a:r>
            <a:r>
              <a:rPr lang="en-US" sz="2400" b="1" dirty="0" smtClean="0">
                <a:solidFill>
                  <a:srgbClr val="FF3399"/>
                </a:solidFill>
                <a:effectLst>
                  <a:outerShdw blurRad="38100" dist="38100" dir="2700000" algn="tl">
                    <a:srgbClr val="000000"/>
                  </a:outerShdw>
                </a:effectLst>
              </a:rPr>
              <a:t> </a:t>
            </a:r>
            <a:r>
              <a:rPr lang="en-US" sz="2000" b="1" dirty="0" smtClean="0">
                <a:solidFill>
                  <a:srgbClr val="FF3399"/>
                </a:solidFill>
                <a:effectLst>
                  <a:outerShdw blurRad="38100" dist="38100" dir="2700000" algn="tl">
                    <a:srgbClr val="000000"/>
                  </a:outerShdw>
                </a:effectLst>
              </a:rPr>
              <a:t>POTASSIUM IN EXCHANGE FOR SODIUM</a:t>
            </a:r>
            <a:r>
              <a:rPr lang="en-US" sz="2400" dirty="0" smtClean="0">
                <a:solidFill>
                  <a:srgbClr val="FF3399"/>
                </a:solidFill>
                <a:effectLst>
                  <a:outerShdw blurRad="38100" dist="38100" dir="2700000" algn="tl">
                    <a:srgbClr val="000000"/>
                  </a:outerShdw>
                </a:effectLst>
              </a:rPr>
              <a:t>  </a:t>
            </a:r>
            <a:r>
              <a:rPr lang="en-US" sz="2000" b="1" dirty="0" smtClean="0">
                <a:solidFill>
                  <a:srgbClr val="FF3399"/>
                </a:solidFill>
                <a:effectLst>
                  <a:outerShdw blurRad="38100" dist="38100" dir="2700000" algn="tl">
                    <a:srgbClr val="000000"/>
                  </a:outerShdw>
                </a:effectLst>
              </a:rPr>
              <a:t>AND GETS RID OF [K] IN THE STOOL</a:t>
            </a:r>
          </a:p>
          <a:p>
            <a:pPr algn="l" rtl="0" eaLnBrk="1" hangingPunct="1">
              <a:buFont typeface="Wingdings" pitchFamily="2" charset="2"/>
              <a:buNone/>
              <a:defRPr/>
            </a:pPr>
            <a:endParaRPr lang="en-US" sz="2400" dirty="0" smtClean="0">
              <a:solidFill>
                <a:srgbClr val="FF3399"/>
              </a:solidFill>
              <a:effectLst>
                <a:outerShdw blurRad="38100" dist="38100" dir="2700000" algn="tl">
                  <a:srgbClr val="000000"/>
                </a:outerShdw>
              </a:effectLst>
            </a:endParaRPr>
          </a:p>
          <a:p>
            <a:pPr algn="l" rtl="0" eaLnBrk="1" hangingPunct="1">
              <a:defRPr/>
            </a:pPr>
            <a:r>
              <a:rPr lang="en-US" b="1" dirty="0" smtClean="0">
                <a:solidFill>
                  <a:srgbClr val="336699"/>
                </a:solidFill>
                <a:effectLst>
                  <a:outerShdw blurRad="38100" dist="38100" dir="2700000" algn="tl">
                    <a:srgbClr val="000000"/>
                  </a:outerShdw>
                </a:effectLst>
              </a:rPr>
              <a:t>HYPERKALAEMIA due to RENAL FAILURE NEEDS DIALYSIS</a:t>
            </a:r>
          </a:p>
        </p:txBody>
      </p:sp>
      <p:sp>
        <p:nvSpPr>
          <p:cNvPr id="56324" name="Line 4"/>
          <p:cNvSpPr>
            <a:spLocks noChangeShapeType="1"/>
          </p:cNvSpPr>
          <p:nvPr/>
        </p:nvSpPr>
        <p:spPr bwMode="auto">
          <a:xfrm>
            <a:off x="1371600" y="3733800"/>
            <a:ext cx="7391400" cy="0"/>
          </a:xfrm>
          <a:prstGeom prst="line">
            <a:avLst/>
          </a:prstGeom>
          <a:noFill/>
          <a:ln w="76200" cmpd="tri">
            <a:solidFill>
              <a:schemeClr val="folHlink"/>
            </a:solidFill>
            <a:prstDash val="sysDot"/>
            <a:round/>
            <a:headEnd/>
            <a:tailEnd/>
          </a:ln>
        </p:spPr>
        <p:txBody>
          <a:bodyPr/>
          <a:lstStyle/>
          <a:p>
            <a:endParaRPr lang="ar-JO"/>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0"/>
            <a:ext cx="9144000" cy="762000"/>
          </a:xfrm>
        </p:spPr>
        <p:txBody>
          <a:bodyPr/>
          <a:lstStyle/>
          <a:p>
            <a:pPr algn="ctr" eaLnBrk="1" hangingPunct="1"/>
            <a:r>
              <a:rPr lang="en-US" smtClean="0">
                <a:solidFill>
                  <a:srgbClr val="FF9900"/>
                </a:solidFill>
              </a:rPr>
              <a:t>CALCIUM</a:t>
            </a:r>
          </a:p>
        </p:txBody>
      </p:sp>
      <p:sp>
        <p:nvSpPr>
          <p:cNvPr id="101379" name="Rectangle 3"/>
          <p:cNvSpPr>
            <a:spLocks noGrp="1" noChangeArrowheads="1"/>
          </p:cNvSpPr>
          <p:nvPr>
            <p:ph idx="1"/>
          </p:nvPr>
        </p:nvSpPr>
        <p:spPr>
          <a:xfrm>
            <a:off x="0" y="762000"/>
            <a:ext cx="9144000" cy="6096000"/>
          </a:xfrm>
          <a:solidFill>
            <a:srgbClr val="000066"/>
          </a:solidFill>
          <a:ln>
            <a:solidFill>
              <a:schemeClr val="folHlink"/>
            </a:solidFill>
          </a:ln>
        </p:spPr>
        <p:txBody>
          <a:bodyPr/>
          <a:lstStyle/>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NORMAL SERUM </a:t>
            </a:r>
            <a:r>
              <a:rPr lang="en-US" sz="2000" b="1" dirty="0" err="1" smtClean="0">
                <a:solidFill>
                  <a:schemeClr val="bg1"/>
                </a:solidFill>
                <a:effectLst>
                  <a:outerShdw blurRad="38100" dist="38100" dir="2700000" algn="tl">
                    <a:srgbClr val="000000"/>
                  </a:outerShdw>
                </a:effectLst>
              </a:rPr>
              <a:t>Ca</a:t>
            </a:r>
            <a:r>
              <a:rPr lang="en-US" sz="2000" b="1" dirty="0" smtClean="0">
                <a:solidFill>
                  <a:schemeClr val="bg1"/>
                </a:solidFill>
                <a:effectLst>
                  <a:outerShdw blurRad="38100" dist="38100" dir="2700000" algn="tl">
                    <a:srgbClr val="000000"/>
                  </a:outerShdw>
                </a:effectLst>
              </a:rPr>
              <a:t> </a:t>
            </a:r>
            <a:r>
              <a:rPr lang="en-US" sz="2000" b="1" dirty="0" smtClean="0">
                <a:solidFill>
                  <a:srgbClr val="FF9900"/>
                </a:solidFill>
                <a:effectLst>
                  <a:outerShdw blurRad="38100" dist="38100" dir="2700000" algn="tl">
                    <a:srgbClr val="000000"/>
                  </a:outerShdw>
                </a:effectLst>
              </a:rPr>
              <a:t>.</a:t>
            </a:r>
            <a:r>
              <a:rPr lang="en-US" sz="2000" b="1" dirty="0" smtClean="0">
                <a:solidFill>
                  <a:srgbClr val="FF9999"/>
                </a:solidFill>
                <a:effectLst>
                  <a:outerShdw blurRad="38100" dist="38100" dir="2700000" algn="tl">
                    <a:srgbClr val="000000"/>
                  </a:outerShdw>
                </a:effectLst>
              </a:rPr>
              <a:t>[8.5-10.3mgm/100ml]</a:t>
            </a:r>
          </a:p>
          <a:p>
            <a:pPr algn="l" rtl="0" eaLnBrk="1" hangingPunct="1">
              <a:lnSpc>
                <a:spcPct val="90000"/>
              </a:lnSpc>
              <a:buFont typeface="Wingdings" pitchFamily="2" charset="2"/>
              <a:buNone/>
              <a:defRPr/>
            </a:pPr>
            <a:r>
              <a:rPr lang="en-US" sz="2000" b="1" dirty="0" smtClean="0">
                <a:solidFill>
                  <a:srgbClr val="FF9999"/>
                </a:solidFill>
                <a:effectLst>
                  <a:outerShdw blurRad="38100" dist="38100" dir="2700000" algn="tl">
                    <a:srgbClr val="000000"/>
                  </a:outerShdw>
                </a:effectLst>
              </a:rPr>
              <a:t>                                          [2.2-2.5 </a:t>
            </a:r>
            <a:r>
              <a:rPr lang="en-US" sz="2000" b="1" dirty="0" err="1" smtClean="0">
                <a:solidFill>
                  <a:srgbClr val="FF9999"/>
                </a:solidFill>
                <a:effectLst>
                  <a:outerShdw blurRad="38100" dist="38100" dir="2700000" algn="tl">
                    <a:srgbClr val="000000"/>
                  </a:outerShdw>
                </a:effectLst>
              </a:rPr>
              <a:t>mmol</a:t>
            </a:r>
            <a:r>
              <a:rPr lang="en-US" sz="2000" b="1" dirty="0" smtClean="0">
                <a:solidFill>
                  <a:srgbClr val="FF9999"/>
                </a:solidFill>
                <a:effectLst>
                  <a:outerShdw blurRad="38100" dist="38100" dir="2700000" algn="tl">
                    <a:srgbClr val="000000"/>
                  </a:outerShdw>
                </a:effectLst>
              </a:rPr>
              <a:t>/l]</a:t>
            </a: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MOST OF IT STORED IN BONE</a:t>
            </a: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DAILY INTAKE;</a:t>
            </a:r>
            <a:r>
              <a:rPr lang="en-US" sz="2000" b="1" dirty="0" smtClean="0">
                <a:effectLst>
                  <a:outerShdw blurRad="38100" dist="38100" dir="2700000" algn="tl">
                    <a:srgbClr val="FFFFFF"/>
                  </a:outerShdw>
                </a:effectLst>
              </a:rPr>
              <a:t> </a:t>
            </a:r>
            <a:r>
              <a:rPr lang="en-US" sz="2000" b="1" dirty="0" smtClean="0">
                <a:solidFill>
                  <a:srgbClr val="FF9999"/>
                </a:solidFill>
                <a:effectLst>
                  <a:outerShdw blurRad="38100" dist="38100" dir="2700000" algn="tl">
                    <a:srgbClr val="000000"/>
                  </a:outerShdw>
                </a:effectLst>
              </a:rPr>
              <a:t>1-3 </a:t>
            </a:r>
            <a:r>
              <a:rPr lang="en-US" sz="2000" b="1" dirty="0" err="1" smtClean="0">
                <a:solidFill>
                  <a:srgbClr val="FF9999"/>
                </a:solidFill>
                <a:effectLst>
                  <a:outerShdw blurRad="38100" dist="38100" dir="2700000" algn="tl">
                    <a:srgbClr val="000000"/>
                  </a:outerShdw>
                </a:effectLst>
              </a:rPr>
              <a:t>gm</a:t>
            </a:r>
            <a:endParaRPr lang="en-US" sz="2000" b="1" dirty="0" smtClean="0">
              <a:solidFill>
                <a:srgbClr val="FF9999"/>
              </a:solidFill>
              <a:effectLst>
                <a:outerShdw blurRad="38100" dist="38100" dir="2700000" algn="tl">
                  <a:srgbClr val="000000"/>
                </a:outerShdw>
              </a:effectLst>
            </a:endParaRP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MOST OF THE INTAKE IS NOT ABSORBED</a:t>
            </a: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CONTROLLED BY</a:t>
            </a:r>
            <a:r>
              <a:rPr lang="en-US" sz="2000" b="1" dirty="0" smtClean="0">
                <a:effectLst>
                  <a:outerShdw blurRad="38100" dist="38100" dir="2700000" algn="tl">
                    <a:srgbClr val="FFFFFF"/>
                  </a:outerShdw>
                </a:effectLst>
              </a:rPr>
              <a:t> </a:t>
            </a:r>
            <a:r>
              <a:rPr lang="en-US" sz="1800" b="1" dirty="0" smtClean="0">
                <a:solidFill>
                  <a:srgbClr val="FF9900"/>
                </a:solidFill>
                <a:effectLst>
                  <a:outerShdw blurRad="38100" dist="38100" dir="2700000" algn="tl">
                    <a:srgbClr val="000000"/>
                  </a:outerShdw>
                </a:effectLst>
              </a:rPr>
              <a:t>VIT.</a:t>
            </a:r>
            <a:r>
              <a:rPr lang="en-US" sz="1800" b="1" dirty="0" smtClean="0">
                <a:solidFill>
                  <a:srgbClr val="0066FF"/>
                </a:solidFill>
                <a:effectLst>
                  <a:outerShdw blurRad="38100" dist="38100" dir="2700000" algn="tl">
                    <a:srgbClr val="000000"/>
                  </a:outerShdw>
                </a:effectLst>
              </a:rPr>
              <a:t> </a:t>
            </a:r>
            <a:r>
              <a:rPr lang="en-US" sz="1800" b="1" dirty="0" smtClean="0">
                <a:solidFill>
                  <a:srgbClr val="FF9900"/>
                </a:solidFill>
                <a:effectLst>
                  <a:outerShdw blurRad="38100" dist="38100" dir="2700000" algn="tl">
                    <a:srgbClr val="000000"/>
                  </a:outerShdw>
                </a:effectLst>
              </a:rPr>
              <a:t>D</a:t>
            </a:r>
            <a:r>
              <a:rPr lang="en-US" sz="1800" b="1" dirty="0" smtClean="0">
                <a:effectLst>
                  <a:outerShdw blurRad="38100" dist="38100" dir="2700000" algn="tl">
                    <a:srgbClr val="FFFFFF"/>
                  </a:outerShdw>
                </a:effectLst>
              </a:rPr>
              <a:t>, </a:t>
            </a:r>
            <a:r>
              <a:rPr lang="en-US" sz="1800" b="1" dirty="0" smtClean="0">
                <a:solidFill>
                  <a:srgbClr val="FD8B7F"/>
                </a:solidFill>
                <a:effectLst>
                  <a:outerShdw blurRad="38100" dist="38100" dir="2700000" algn="tl">
                    <a:srgbClr val="000000"/>
                  </a:outerShdw>
                </a:effectLst>
              </a:rPr>
              <a:t>PARATHYROID</a:t>
            </a:r>
            <a:r>
              <a:rPr lang="en-US" sz="1800" b="1" dirty="0" smtClean="0">
                <a:effectLst>
                  <a:outerShdw blurRad="38100" dist="38100" dir="2700000" algn="tl">
                    <a:srgbClr val="FFFFFF"/>
                  </a:outerShdw>
                </a:effectLst>
              </a:rPr>
              <a:t>,</a:t>
            </a:r>
            <a:r>
              <a:rPr lang="en-US" sz="2000" b="1" dirty="0" smtClean="0">
                <a:effectLst>
                  <a:outerShdw blurRad="38100" dist="38100" dir="2700000" algn="tl">
                    <a:srgbClr val="FFFFFF"/>
                  </a:outerShdw>
                </a:effectLst>
              </a:rPr>
              <a:t> </a:t>
            </a:r>
            <a:r>
              <a:rPr lang="en-US" sz="1800" b="1" dirty="0" smtClean="0">
                <a:solidFill>
                  <a:schemeClr val="accent1"/>
                </a:solidFill>
                <a:effectLst>
                  <a:outerShdw blurRad="38100" dist="38100" dir="2700000" algn="tl">
                    <a:srgbClr val="000000"/>
                  </a:outerShdw>
                </a:effectLst>
              </a:rPr>
              <a:t>CALCITONIN</a:t>
            </a:r>
            <a:endParaRPr lang="en-US" sz="1800" b="1" dirty="0" smtClean="0">
              <a:effectLst>
                <a:outerShdw blurRad="38100" dist="38100" dir="2700000" algn="tl">
                  <a:srgbClr val="FFFFFF"/>
                </a:outerShdw>
              </a:effectLst>
            </a:endParaRP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CALCIUM  IONS [40% OF THE SERUM CALCIUM] </a:t>
            </a:r>
            <a:r>
              <a:rPr lang="en-US" sz="1800" b="1" dirty="0" smtClean="0">
                <a:solidFill>
                  <a:schemeClr val="bg1"/>
                </a:solidFill>
                <a:effectLst>
                  <a:outerShdw blurRad="38100" dist="38100" dir="2700000" algn="tl">
                    <a:srgbClr val="000000"/>
                  </a:outerShdw>
                </a:effectLst>
              </a:rPr>
              <a:t>IS NECESSARY FOR  NEUROMUSCULAR , ENZYMETIC FUNCTION AND BLOOD COAGULATION </a:t>
            </a:r>
            <a:r>
              <a:rPr lang="en-US" sz="1800" b="1" dirty="0" smtClean="0">
                <a:solidFill>
                  <a:srgbClr val="660066"/>
                </a:solidFill>
                <a:effectLst>
                  <a:outerShdw blurRad="38100" dist="38100" dir="2700000" algn="tl">
                    <a:srgbClr val="000000"/>
                  </a:outerShdw>
                </a:effectLst>
              </a:rPr>
              <a:t>[IONIZED]</a:t>
            </a:r>
            <a:r>
              <a:rPr lang="en-US" sz="1800" b="1" dirty="0" smtClean="0">
                <a:solidFill>
                  <a:schemeClr val="bg1"/>
                </a:solidFill>
                <a:effectLst>
                  <a:outerShdw blurRad="38100" dist="38100" dir="2700000" algn="tl">
                    <a:srgbClr val="000000"/>
                  </a:outerShdw>
                </a:effectLst>
              </a:rPr>
              <a:t> </a:t>
            </a:r>
            <a:r>
              <a:rPr lang="en-US" sz="1800" b="1" dirty="0" smtClean="0">
                <a:solidFill>
                  <a:srgbClr val="FF9999"/>
                </a:solidFill>
                <a:effectLst>
                  <a:outerShdw blurRad="38100" dist="38100" dir="2700000" algn="tl">
                    <a:srgbClr val="000000"/>
                  </a:outerShdw>
                </a:effectLst>
              </a:rPr>
              <a:t>.</a:t>
            </a:r>
          </a:p>
          <a:p>
            <a:pPr algn="l" rtl="0" eaLnBrk="1" hangingPunct="1">
              <a:lnSpc>
                <a:spcPct val="90000"/>
              </a:lnSpc>
              <a:defRPr/>
            </a:pPr>
            <a:r>
              <a:rPr lang="en-US" sz="2000" b="1" dirty="0" smtClean="0">
                <a:solidFill>
                  <a:srgbClr val="FF9999"/>
                </a:solidFill>
                <a:effectLst>
                  <a:outerShdw blurRad="38100" dist="38100" dir="2700000" algn="tl">
                    <a:srgbClr val="000000"/>
                  </a:outerShdw>
                </a:effectLst>
              </a:rPr>
              <a:t>[50% IS ATTACHED TO</a:t>
            </a:r>
            <a:r>
              <a:rPr lang="en-US" sz="2000" b="1" dirty="0" smtClean="0">
                <a:solidFill>
                  <a:schemeClr val="bg1"/>
                </a:solidFill>
                <a:effectLst>
                  <a:outerShdw blurRad="38100" dist="38100" dir="2700000" algn="tl">
                    <a:srgbClr val="000000"/>
                  </a:outerShdw>
                </a:effectLst>
              </a:rPr>
              <a:t> </a:t>
            </a:r>
            <a:r>
              <a:rPr lang="en-US" sz="2000" b="1" dirty="0" smtClean="0">
                <a:solidFill>
                  <a:srgbClr val="FF9999"/>
                </a:solidFill>
                <a:effectLst>
                  <a:outerShdw blurRad="38100" dist="38100" dir="2700000" algn="tl">
                    <a:srgbClr val="000000"/>
                  </a:outerShdw>
                </a:effectLst>
              </a:rPr>
              <a:t>ALBUMIN-NOT IONIZED]</a:t>
            </a:r>
          </a:p>
          <a:p>
            <a:pPr algn="l" rtl="0" eaLnBrk="1" hangingPunct="1">
              <a:lnSpc>
                <a:spcPct val="90000"/>
              </a:lnSpc>
              <a:defRPr/>
            </a:pPr>
            <a:r>
              <a:rPr lang="en-US" sz="2000" b="1" dirty="0" smtClean="0">
                <a:solidFill>
                  <a:srgbClr val="FF9999"/>
                </a:solidFill>
                <a:effectLst>
                  <a:outerShdw blurRad="38100" dist="38100" dir="2700000" algn="tl">
                    <a:srgbClr val="000000"/>
                  </a:outerShdw>
                </a:effectLst>
              </a:rPr>
              <a:t>[IF ALBUMIN IS LOW ; CALCIUM WILL BE LOW]</a:t>
            </a:r>
          </a:p>
          <a:p>
            <a:pPr algn="l" rtl="0" eaLnBrk="1" hangingPunct="1">
              <a:lnSpc>
                <a:spcPct val="90000"/>
              </a:lnSpc>
              <a:defRPr/>
            </a:pPr>
            <a:r>
              <a:rPr lang="en-US" sz="2000" b="1" dirty="0" smtClean="0">
                <a:solidFill>
                  <a:schemeClr val="bg1"/>
                </a:solidFill>
                <a:effectLst>
                  <a:outerShdw blurRad="38100" dist="38100" dir="2700000" algn="tl">
                    <a:srgbClr val="000000"/>
                  </a:outerShdw>
                </a:effectLst>
              </a:rPr>
              <a:t>SERUM LEVEL DOES NOT NECESSARILY INDICATE    THE LEVEL OF IONIZED [</a:t>
            </a:r>
            <a:r>
              <a:rPr lang="en-US" sz="2000" b="1" u="sng" dirty="0" smtClean="0">
                <a:solidFill>
                  <a:schemeClr val="bg1"/>
                </a:solidFill>
                <a:effectLst>
                  <a:outerShdw blurRad="38100" dist="38100" dir="2700000" algn="tl">
                    <a:srgbClr val="000000"/>
                  </a:outerShdw>
                </a:effectLst>
              </a:rPr>
              <a:t>FUNCTIONING</a:t>
            </a:r>
            <a:r>
              <a:rPr lang="en-US" sz="2000" b="1" dirty="0" smtClean="0">
                <a:solidFill>
                  <a:schemeClr val="bg1"/>
                </a:solidFill>
                <a:effectLst>
                  <a:outerShdw blurRad="38100" dist="38100" dir="2700000" algn="tl">
                    <a:srgbClr val="000000"/>
                  </a:outerShdw>
                </a:effectLst>
              </a:rPr>
              <a:t>] CALCIUM</a:t>
            </a:r>
          </a:p>
          <a:p>
            <a:pPr algn="l" rtl="0" eaLnBrk="1" hangingPunct="1">
              <a:lnSpc>
                <a:spcPct val="90000"/>
              </a:lnSpc>
              <a:defRPr/>
            </a:pPr>
            <a:r>
              <a:rPr lang="en-US" sz="2000" b="1" dirty="0" smtClean="0">
                <a:solidFill>
                  <a:srgbClr val="FF9900"/>
                </a:solidFill>
                <a:effectLst>
                  <a:outerShdw blurRad="38100" dist="38100" dir="2700000" algn="tl">
                    <a:srgbClr val="000000"/>
                  </a:outerShdw>
                </a:effectLst>
              </a:rPr>
              <a:t>ACIDAEMIA</a:t>
            </a:r>
            <a:r>
              <a:rPr lang="en-US" sz="2000" b="1" dirty="0" smtClean="0">
                <a:solidFill>
                  <a:srgbClr val="CC3300"/>
                </a:solidFill>
                <a:effectLst>
                  <a:outerShdw blurRad="38100" dist="38100" dir="2700000" algn="tl">
                    <a:srgbClr val="000000"/>
                  </a:outerShdw>
                </a:effectLst>
              </a:rPr>
              <a:t>  INCREASES  IONIZED CALCIUM</a:t>
            </a:r>
          </a:p>
          <a:p>
            <a:pPr algn="l" rtl="0" eaLnBrk="1" hangingPunct="1">
              <a:lnSpc>
                <a:spcPct val="90000"/>
              </a:lnSpc>
              <a:defRPr/>
            </a:pPr>
            <a:r>
              <a:rPr lang="en-US" sz="2000" b="1" dirty="0" smtClean="0">
                <a:solidFill>
                  <a:srgbClr val="FF9900"/>
                </a:solidFill>
                <a:effectLst>
                  <a:outerShdw blurRad="38100" dist="38100" dir="2700000" algn="tl">
                    <a:srgbClr val="000000"/>
                  </a:outerShdw>
                </a:effectLst>
              </a:rPr>
              <a:t>ALKALAEMIA</a:t>
            </a:r>
            <a:r>
              <a:rPr lang="en-US" sz="2000" b="1" dirty="0" smtClean="0">
                <a:solidFill>
                  <a:srgbClr val="CC3300"/>
                </a:solidFill>
                <a:effectLst>
                  <a:outerShdw blurRad="38100" dist="38100" dir="2700000" algn="tl">
                    <a:srgbClr val="000000"/>
                  </a:outerShdw>
                </a:effectLst>
              </a:rPr>
              <a:t> DECREASES IONIZED CALCIUM</a:t>
            </a:r>
          </a:p>
          <a:p>
            <a:pPr algn="l" rtl="0" eaLnBrk="1" hangingPunct="1">
              <a:lnSpc>
                <a:spcPct val="90000"/>
              </a:lnSpc>
              <a:defRPr/>
            </a:pPr>
            <a:r>
              <a:rPr lang="en-US" sz="2000" b="1" dirty="0" smtClean="0">
                <a:solidFill>
                  <a:srgbClr val="FFFF00"/>
                </a:solidFill>
                <a:effectLst>
                  <a:outerShdw blurRad="38100" dist="38100" dir="2700000" algn="tl">
                    <a:srgbClr val="000000"/>
                  </a:outerShdw>
                </a:effectLst>
              </a:rPr>
              <a:t>NB: </a:t>
            </a:r>
            <a:r>
              <a:rPr lang="en-US" sz="2000" b="1" dirty="0" err="1" smtClean="0">
                <a:solidFill>
                  <a:srgbClr val="FFFF00"/>
                </a:solidFill>
                <a:effectLst>
                  <a:outerShdw blurRad="38100" dist="38100" dir="2700000" algn="tl">
                    <a:srgbClr val="000000"/>
                  </a:outerShdw>
                </a:effectLst>
              </a:rPr>
              <a:t>Ca</a:t>
            </a:r>
            <a:r>
              <a:rPr lang="en-US" sz="2000" b="1" dirty="0" smtClean="0">
                <a:solidFill>
                  <a:srgbClr val="FFFF00"/>
                </a:solidFill>
                <a:effectLst>
                  <a:outerShdw blurRad="38100" dist="38100" dir="2700000" algn="tl">
                    <a:srgbClr val="000000"/>
                  </a:outerShdw>
                </a:effectLst>
              </a:rPr>
              <a:t> absorption needs </a:t>
            </a:r>
            <a:r>
              <a:rPr lang="en-US" sz="2000" b="1" dirty="0" err="1" smtClean="0">
                <a:solidFill>
                  <a:srgbClr val="FFFF00"/>
                </a:solidFill>
                <a:effectLst>
                  <a:outerShdw blurRad="38100" dist="38100" dir="2700000" algn="tl">
                    <a:srgbClr val="000000"/>
                  </a:outerShdw>
                </a:effectLst>
              </a:rPr>
              <a:t>vit.D</a:t>
            </a:r>
            <a:r>
              <a:rPr lang="en-US" sz="2000" b="1" dirty="0" smtClean="0">
                <a:solidFill>
                  <a:srgbClr val="FFFF00"/>
                </a:solidFill>
                <a:effectLst>
                  <a:outerShdw blurRad="38100" dist="38100" dir="2700000" algn="tl">
                    <a:srgbClr val="000000"/>
                  </a:outerShdw>
                </a:effectLst>
              </a:rPr>
              <a:t>. which is activated in the kidney, that is why in renal failure </a:t>
            </a:r>
            <a:r>
              <a:rPr lang="en-US" sz="2000" b="1" dirty="0" err="1" smtClean="0">
                <a:solidFill>
                  <a:srgbClr val="FFFF00"/>
                </a:solidFill>
                <a:effectLst>
                  <a:outerShdw blurRad="38100" dist="38100" dir="2700000" algn="tl">
                    <a:srgbClr val="000000"/>
                  </a:outerShdw>
                </a:effectLst>
              </a:rPr>
              <a:t>Ca</a:t>
            </a:r>
            <a:r>
              <a:rPr lang="en-US" sz="2000" b="1" dirty="0" smtClean="0">
                <a:solidFill>
                  <a:srgbClr val="FFFF00"/>
                </a:solidFill>
                <a:effectLst>
                  <a:outerShdw blurRad="38100" dist="38100" dir="2700000" algn="tl">
                    <a:srgbClr val="000000"/>
                  </a:outerShdw>
                </a:effectLst>
              </a:rPr>
              <a:t> drops. Low </a:t>
            </a:r>
            <a:r>
              <a:rPr lang="en-US" sz="2000" b="1" dirty="0" err="1" smtClean="0">
                <a:solidFill>
                  <a:srgbClr val="FFFF00"/>
                </a:solidFill>
                <a:effectLst>
                  <a:outerShdw blurRad="38100" dist="38100" dir="2700000" algn="tl">
                    <a:srgbClr val="000000"/>
                  </a:outerShdw>
                </a:effectLst>
              </a:rPr>
              <a:t>Ca</a:t>
            </a:r>
            <a:r>
              <a:rPr lang="en-US" sz="2000" b="1" dirty="0" smtClean="0">
                <a:solidFill>
                  <a:srgbClr val="FFFF00"/>
                </a:solidFill>
                <a:effectLst>
                  <a:outerShdw blurRad="38100" dist="38100" dir="2700000" algn="tl">
                    <a:srgbClr val="000000"/>
                  </a:outerShdw>
                </a:effectLst>
              </a:rPr>
              <a:t> leads to hyperparathyroidism. So in renal failure you may come across low or high </a:t>
            </a:r>
            <a:r>
              <a:rPr lang="en-US" sz="2000" b="1" dirty="0" err="1" smtClean="0">
                <a:solidFill>
                  <a:srgbClr val="FFFF00"/>
                </a:solidFill>
                <a:effectLst>
                  <a:outerShdw blurRad="38100" dist="38100" dir="2700000" algn="tl">
                    <a:srgbClr val="000000"/>
                  </a:outerShdw>
                </a:effectLst>
              </a:rPr>
              <a:t>Ca</a:t>
            </a:r>
            <a:r>
              <a:rPr lang="en-US" sz="2000" b="1" dirty="0" smtClean="0">
                <a:solidFill>
                  <a:srgbClr val="FFFF00"/>
                </a:solidFill>
                <a:effectLst>
                  <a:outerShdw blurRad="38100" dist="38100" dir="2700000" algn="tl">
                    <a:srgbClr val="000000"/>
                  </a:outerShdw>
                </a:effectLst>
              </a:rPr>
              <a:t> level</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mtClean="0"/>
              <a:t>   CALCIUM AND ALBUMIN  </a:t>
            </a:r>
          </a:p>
        </p:txBody>
      </p:sp>
      <p:sp>
        <p:nvSpPr>
          <p:cNvPr id="102403" name="Rectangle 3"/>
          <p:cNvSpPr>
            <a:spLocks noGrp="1" noChangeArrowheads="1"/>
          </p:cNvSpPr>
          <p:nvPr>
            <p:ph idx="1"/>
          </p:nvPr>
        </p:nvSpPr>
        <p:spPr>
          <a:solidFill>
            <a:srgbClr val="EAEAEA"/>
          </a:solidFill>
        </p:spPr>
        <p:txBody>
          <a:bodyPr/>
          <a:lstStyle/>
          <a:p>
            <a:pPr marL="552450" indent="-552450" algn="l" rtl="0" eaLnBrk="1" hangingPunct="1">
              <a:buFont typeface="Wingdings" pitchFamily="2" charset="2"/>
              <a:buNone/>
              <a:defRPr/>
            </a:pPr>
            <a:endParaRPr lang="en-US" b="1" smtClean="0">
              <a:effectLst>
                <a:outerShdw blurRad="38100" dist="38100" dir="2700000" algn="tl">
                  <a:srgbClr val="FFFFFF"/>
                </a:outerShdw>
              </a:effectLst>
            </a:endParaRP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r>
              <a:rPr lang="en-US" b="1" smtClean="0">
                <a:solidFill>
                  <a:srgbClr val="FD8B7F"/>
                </a:solidFill>
                <a:effectLst>
                  <a:outerShdw blurRad="38100" dist="38100" dir="2700000" algn="tl">
                    <a:srgbClr val="000000"/>
                  </a:outerShdw>
                </a:effectLst>
              </a:rPr>
              <a:t>IF SERUM ALBUMIN DROPS</a:t>
            </a:r>
          </a:p>
          <a:p>
            <a:pPr marL="552450" indent="-552450" algn="l" rtl="0" eaLnBrk="1" hangingPunct="1">
              <a:buFont typeface="Wingdings" pitchFamily="2" charset="2"/>
              <a:buNone/>
              <a:defRPr/>
            </a:pPr>
            <a:r>
              <a:rPr lang="en-US" b="1" smtClean="0">
                <a:solidFill>
                  <a:srgbClr val="FD8B7F"/>
                </a:solidFill>
                <a:effectLst>
                  <a:outerShdw blurRad="38100" dist="38100" dir="2700000" algn="tl">
                    <a:srgbClr val="000000"/>
                  </a:outerShdw>
                </a:effectLst>
              </a:rPr>
              <a:t>    SERUM CALCIUM WILL DROP TOO  , BECAUSE CALCIUM IS ATTACHED TO ALBUMIN</a:t>
            </a:r>
          </a:p>
          <a:p>
            <a:pPr marL="552450" indent="-552450" algn="l" rtl="0" eaLnBrk="1" hangingPunct="1">
              <a:buFont typeface="Wingdings" pitchFamily="2" charset="2"/>
              <a:buNone/>
              <a:defRPr/>
            </a:pPr>
            <a:endParaRPr lang="en-US" b="1" smtClean="0">
              <a:solidFill>
                <a:srgbClr val="FD8B7F"/>
              </a:solidFill>
              <a:effectLst>
                <a:outerShdw blurRad="38100" dist="38100" dir="2700000" algn="tl">
                  <a:srgbClr val="000000"/>
                </a:outerShdw>
              </a:effectLst>
            </a:endParaRP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p>
          <a:p>
            <a:pPr marL="552450" indent="-552450" algn="l" rtl="0" eaLnBrk="1" hangingPunct="1">
              <a:buFont typeface="Wingdings" pitchFamily="2" charset="2"/>
              <a:buNone/>
              <a:defRPr/>
            </a:pPr>
            <a:r>
              <a:rPr lang="en-US" b="1" smtClean="0">
                <a:effectLst>
                  <a:outerShdw blurRad="38100" dist="38100" dir="2700000" algn="tl">
                    <a:srgbClr val="FFFFFF"/>
                  </a:outerShdw>
                </a:effectLst>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mtClean="0"/>
              <a:t>HYPOCALCEMIA &lt; 1.8 mmol/l</a:t>
            </a:r>
          </a:p>
        </p:txBody>
      </p:sp>
      <p:sp>
        <p:nvSpPr>
          <p:cNvPr id="103427" name="Rectangle 3"/>
          <p:cNvSpPr>
            <a:spLocks noGrp="1" noChangeArrowheads="1"/>
          </p:cNvSpPr>
          <p:nvPr>
            <p:ph idx="1"/>
          </p:nvPr>
        </p:nvSpPr>
        <p:spPr>
          <a:xfrm>
            <a:off x="1370013" y="2514600"/>
            <a:ext cx="7313612" cy="4114800"/>
          </a:xfrm>
          <a:solidFill>
            <a:schemeClr val="bg1"/>
          </a:solidFill>
        </p:spPr>
        <p:txBody>
          <a:bodyPr/>
          <a:lstStyle/>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1-HYPOPARATHYROIDISM</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2-HYPOMAGNESEMIA[PATIENTS ON IV.FEEDING FOR LONG TIME]</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3-SEVERE PANCREATITIS</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4-RENAL FAILURE; ACUTE AND CHRONIC</a:t>
            </a:r>
          </a:p>
          <a:p>
            <a:pPr marL="552450" indent="-552450" algn="l" rtl="0" eaLnBrk="1" hangingPunct="1">
              <a:lnSpc>
                <a:spcPct val="80000"/>
              </a:lnSpc>
              <a:buFont typeface="Wingdings" pitchFamily="2" charset="2"/>
              <a:buNone/>
              <a:defRPr/>
            </a:pPr>
            <a:r>
              <a:rPr lang="en-US" sz="1400" b="1" dirty="0" smtClean="0">
                <a:solidFill>
                  <a:srgbClr val="008080"/>
                </a:solidFill>
                <a:effectLst>
                  <a:outerShdw blurRad="38100" dist="38100" dir="2700000" algn="tl">
                    <a:srgbClr val="000000"/>
                  </a:outerShdw>
                </a:effectLst>
              </a:rPr>
              <a:t>Ca ABSORPTION IS HELPED BY ACTIVE FORM OF VIT.D WHICH IS DONE IN THE KIDNEY. IN RENAL FAILURE THAT DOES NOT HAPPEN.HOWEVER LOW Ca CAN LEAD TO HYPERPARATHYROIDISM CAUSING HYPERCALCEMIA WITH BONE CHANGES</a:t>
            </a:r>
          </a:p>
          <a:p>
            <a:pPr marL="552450" indent="-552450" algn="l" rtl="0" eaLnBrk="1" hangingPunct="1">
              <a:lnSpc>
                <a:spcPct val="80000"/>
              </a:lnSpc>
              <a:buFont typeface="Wingdings" pitchFamily="2" charset="2"/>
              <a:buNone/>
              <a:defRPr/>
            </a:pPr>
            <a:endParaRPr lang="en-US" sz="1700" b="1" dirty="0" smtClean="0">
              <a:solidFill>
                <a:srgbClr val="FF6699"/>
              </a:solidFill>
              <a:effectLst>
                <a:outerShdw blurRad="38100" dist="38100" dir="2700000" algn="tl">
                  <a:srgbClr val="000000"/>
                </a:outerShdw>
              </a:effectLst>
            </a:endParaRP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5-SEVERE TRAUMA [BLOOD LOSS ]  [ALBUMIN LOSS]</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6-MASSIVE BLOOD TRASFUSION</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7-CRUSH INJURY [renal failure]</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8-NECROTIZING FASCIITIS</a:t>
            </a:r>
          </a:p>
          <a:p>
            <a:pPr marL="552450" indent="-552450" algn="l" rtl="0" eaLnBrk="1" hangingPunct="1">
              <a:lnSpc>
                <a:spcPct val="80000"/>
              </a:lnSpc>
              <a:buFont typeface="Wingdings" pitchFamily="2" charset="2"/>
              <a:buNone/>
              <a:defRPr/>
            </a:pPr>
            <a:r>
              <a:rPr lang="en-US" sz="1700" b="1" dirty="0" smtClean="0">
                <a:solidFill>
                  <a:srgbClr val="FF6699"/>
                </a:solidFill>
                <a:effectLst>
                  <a:outerShdw blurRad="38100" dist="38100" dir="2700000" algn="tl">
                    <a:srgbClr val="000000"/>
                  </a:outerShdw>
                </a:effectLst>
              </a:rPr>
              <a:t>9-RHABDOMMYOLYSIS</a:t>
            </a:r>
          </a:p>
        </p:txBody>
      </p:sp>
      <p:sp>
        <p:nvSpPr>
          <p:cNvPr id="59396" name="Text Box 4"/>
          <p:cNvSpPr txBox="1">
            <a:spLocks noChangeArrowheads="1"/>
          </p:cNvSpPr>
          <p:nvPr/>
        </p:nvSpPr>
        <p:spPr bwMode="auto">
          <a:xfrm>
            <a:off x="1295400" y="1600200"/>
            <a:ext cx="7391400" cy="822325"/>
          </a:xfrm>
          <a:prstGeom prst="rect">
            <a:avLst/>
          </a:prstGeom>
          <a:solidFill>
            <a:srgbClr val="000099"/>
          </a:solidFill>
          <a:ln w="9525">
            <a:noFill/>
            <a:miter lim="800000"/>
            <a:headEnd/>
            <a:tailEnd/>
          </a:ln>
        </p:spPr>
        <p:txBody>
          <a:bodyPr>
            <a:spAutoFit/>
          </a:bodyPr>
          <a:lstStyle/>
          <a:p>
            <a:pPr algn="ctr">
              <a:spcBef>
                <a:spcPct val="50000"/>
              </a:spcBef>
            </a:pPr>
            <a:r>
              <a:rPr lang="en-US">
                <a:solidFill>
                  <a:srgbClr val="FFFF00"/>
                </a:solidFill>
              </a:rPr>
              <a:t>THE COMMONEST;AFTER THYROID SURGERY,RENAL FAILURE AND PANCREATITIS</a:t>
            </a:r>
          </a:p>
        </p:txBody>
      </p:sp>
      <p:sp>
        <p:nvSpPr>
          <p:cNvPr id="59397" name="Text Box 5"/>
          <p:cNvSpPr txBox="1">
            <a:spLocks noChangeArrowheads="1"/>
          </p:cNvSpPr>
          <p:nvPr/>
        </p:nvSpPr>
        <p:spPr bwMode="auto">
          <a:xfrm>
            <a:off x="1752600" y="6096000"/>
            <a:ext cx="6553200" cy="336550"/>
          </a:xfrm>
          <a:prstGeom prst="rect">
            <a:avLst/>
          </a:prstGeom>
          <a:solidFill>
            <a:schemeClr val="bg1"/>
          </a:solidFill>
          <a:ln w="9525">
            <a:noFill/>
            <a:miter lim="800000"/>
            <a:headEnd/>
            <a:tailEnd/>
          </a:ln>
        </p:spPr>
        <p:txBody>
          <a:bodyPr>
            <a:spAutoFit/>
          </a:bodyPr>
          <a:lstStyle/>
          <a:p>
            <a:pPr algn="l">
              <a:spcBef>
                <a:spcPct val="50000"/>
              </a:spcBef>
            </a:pPr>
            <a:r>
              <a:rPr lang="en-US" sz="1600" b="1">
                <a:solidFill>
                  <a:srgbClr val="000066"/>
                </a:solidFill>
              </a:rPr>
              <a:t>ALL SOFT TISSUE INJURY CAN CAUSE  HYPOCALCEMIA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sz="3200" dirty="0" smtClean="0"/>
              <a:t>         HYPOCALCEMIA</a:t>
            </a:r>
            <a:br>
              <a:rPr lang="en-US" sz="3200" dirty="0" smtClean="0"/>
            </a:br>
            <a:r>
              <a:rPr lang="en-US" sz="3200" dirty="0" smtClean="0"/>
              <a:t>CLINICAL MANEFESTATION</a:t>
            </a:r>
          </a:p>
        </p:txBody>
      </p:sp>
      <p:sp>
        <p:nvSpPr>
          <p:cNvPr id="104451" name="Rectangle 3"/>
          <p:cNvSpPr>
            <a:spLocks noGrp="1" noChangeArrowheads="1"/>
          </p:cNvSpPr>
          <p:nvPr>
            <p:ph idx="1"/>
          </p:nvPr>
        </p:nvSpPr>
        <p:spPr>
          <a:solidFill>
            <a:srgbClr val="EAEAEA"/>
          </a:solidFill>
          <a:ln>
            <a:solidFill>
              <a:schemeClr val="folHlink"/>
            </a:solidFill>
          </a:ln>
        </p:spPr>
        <p:txBody>
          <a:bodyPr/>
          <a:lstStyle/>
          <a:p>
            <a:pPr marL="552450" indent="-552450" algn="l" rtl="0" eaLnBrk="1" hangingPunct="1">
              <a:lnSpc>
                <a:spcPct val="90000"/>
              </a:lnSpc>
              <a:buFont typeface="Wingdings" pitchFamily="2" charset="2"/>
              <a:buNone/>
              <a:defRPr/>
            </a:pPr>
            <a:r>
              <a:rPr lang="en-US" sz="2500" b="1" dirty="0" smtClean="0">
                <a:solidFill>
                  <a:srgbClr val="FF7C80"/>
                </a:solidFill>
                <a:effectLst>
                  <a:outerShdw blurRad="38100" dist="38100" dir="2700000" algn="tl">
                    <a:srgbClr val="000000"/>
                  </a:outerShdw>
                </a:effectLst>
              </a:rPr>
              <a:t>1-</a:t>
            </a:r>
            <a:r>
              <a:rPr lang="en-US" sz="2500" b="1" dirty="0" smtClean="0">
                <a:solidFill>
                  <a:srgbClr val="FD8B7F"/>
                </a:solidFill>
                <a:effectLst>
                  <a:outerShdw blurRad="38100" dist="38100" dir="2700000" algn="tl">
                    <a:srgbClr val="000000"/>
                  </a:outerShdw>
                </a:effectLst>
              </a:rPr>
              <a:t>CIRCUMORAL NUMBNESS,TINGLING TIPS OF FINGERS AND TOES</a:t>
            </a:r>
          </a:p>
          <a:p>
            <a:pPr marL="552450" indent="-552450" algn="l" rtl="0" eaLnBrk="1" hangingPunct="1">
              <a:lnSpc>
                <a:spcPct val="90000"/>
              </a:lnSpc>
              <a:buFont typeface="Wingdings" pitchFamily="2" charset="2"/>
              <a:buNone/>
              <a:defRPr/>
            </a:pPr>
            <a:endParaRPr lang="en-US" sz="2500" b="1" dirty="0" smtClean="0">
              <a:solidFill>
                <a:srgbClr val="FFFFCC"/>
              </a:solidFill>
              <a:effectLst>
                <a:outerShdw blurRad="38100" dist="38100" dir="2700000" algn="tl">
                  <a:srgbClr val="000000"/>
                </a:outerShdw>
              </a:effectLst>
            </a:endParaRPr>
          </a:p>
          <a:p>
            <a:pPr marL="552450" indent="-552450" algn="l" rtl="0" eaLnBrk="1" hangingPunct="1">
              <a:lnSpc>
                <a:spcPct val="90000"/>
              </a:lnSpc>
              <a:buFont typeface="Wingdings" pitchFamily="2" charset="2"/>
              <a:buNone/>
              <a:defRPr/>
            </a:pPr>
            <a:r>
              <a:rPr lang="en-US" sz="2500" b="1" dirty="0" smtClean="0">
                <a:solidFill>
                  <a:srgbClr val="FD8B7F"/>
                </a:solidFill>
                <a:effectLst>
                  <a:outerShdw blurRad="38100" dist="38100" dir="2700000" algn="tl">
                    <a:srgbClr val="000000"/>
                  </a:outerShdw>
                </a:effectLst>
              </a:rPr>
              <a:t>2-NEUROMUCULAR HYPERACTIVITY</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A-</a:t>
            </a:r>
            <a:r>
              <a:rPr lang="en-US" sz="2000" b="1" dirty="0" smtClean="0">
                <a:solidFill>
                  <a:srgbClr val="FD8B7F"/>
                </a:solidFill>
                <a:effectLst>
                  <a:outerShdw blurRad="38100" dist="38100" dir="2700000" algn="tl">
                    <a:srgbClr val="000000"/>
                  </a:outerShdw>
                </a:effectLst>
              </a:rPr>
              <a:t>EXAGERATED DEEP REFLEXES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B-</a:t>
            </a:r>
            <a:r>
              <a:rPr lang="en-US" sz="2000" b="1" dirty="0" smtClean="0">
                <a:solidFill>
                  <a:srgbClr val="FD8B7F"/>
                </a:solidFill>
                <a:effectLst>
                  <a:outerShdw blurRad="38100" dist="38100" dir="2700000" algn="tl">
                    <a:srgbClr val="000000"/>
                  </a:outerShdw>
                </a:effectLst>
              </a:rPr>
              <a:t>POSITIVE CHVOSTEK SIGN</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C-</a:t>
            </a:r>
            <a:r>
              <a:rPr lang="en-US" sz="2000" b="1" dirty="0" smtClean="0">
                <a:solidFill>
                  <a:srgbClr val="FD8B7F"/>
                </a:solidFill>
                <a:effectLst>
                  <a:outerShdw blurRad="38100" dist="38100" dir="2700000" algn="tl">
                    <a:srgbClr val="000000"/>
                  </a:outerShdw>
                </a:effectLst>
              </a:rPr>
              <a:t>CARPOPEDAL SPASM</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D-</a:t>
            </a:r>
            <a:r>
              <a:rPr lang="en-US" sz="2000" b="1" dirty="0" smtClean="0">
                <a:solidFill>
                  <a:srgbClr val="FD8B7F"/>
                </a:solidFill>
                <a:effectLst>
                  <a:outerShdw blurRad="38100" dist="38100" dir="2700000" algn="tl">
                    <a:srgbClr val="000000"/>
                  </a:outerShdw>
                </a:effectLst>
              </a:rPr>
              <a:t>MUSCLE CRAMPS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E-</a:t>
            </a:r>
            <a:r>
              <a:rPr lang="en-US" sz="2000" b="1" dirty="0" smtClean="0">
                <a:solidFill>
                  <a:srgbClr val="FD8B7F"/>
                </a:solidFill>
                <a:effectLst>
                  <a:outerShdw blurRad="38100" dist="38100" dir="2700000" algn="tl">
                    <a:srgbClr val="000000"/>
                  </a:outerShdw>
                </a:effectLst>
              </a:rPr>
              <a:t>ABDOMINAL CRAMPS</a:t>
            </a:r>
          </a:p>
          <a:p>
            <a:pPr marL="552450" indent="-552450" algn="l" rtl="0" eaLnBrk="1" hangingPunct="1">
              <a:lnSpc>
                <a:spcPct val="90000"/>
              </a:lnSpc>
              <a:buFont typeface="Wingdings" pitchFamily="2" charset="2"/>
              <a:buNone/>
              <a:defRPr/>
            </a:pPr>
            <a:r>
              <a:rPr lang="en-US" sz="2000" b="1" dirty="0" smtClean="0">
                <a:solidFill>
                  <a:srgbClr val="FFFFCC"/>
                </a:solidFill>
                <a:effectLst>
                  <a:outerShdw blurRad="38100" dist="38100" dir="2700000" algn="tl">
                    <a:srgbClr val="000000"/>
                  </a:outerShdw>
                </a:effectLst>
              </a:rPr>
              <a:t>F-</a:t>
            </a:r>
            <a:r>
              <a:rPr lang="en-US" sz="2000" b="1" dirty="0" smtClean="0">
                <a:solidFill>
                  <a:srgbClr val="FD8B7F"/>
                </a:solidFill>
                <a:effectLst>
                  <a:outerShdw blurRad="38100" dist="38100" dir="2700000" algn="tl">
                    <a:srgbClr val="000000"/>
                  </a:outerShdw>
                </a:effectLst>
              </a:rPr>
              <a:t>CONVULSIONS [RARE]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392" descr="tetanysm"/>
          <p:cNvPicPr>
            <a:picLocks noChangeAspect="1" noChangeArrowheads="1"/>
          </p:cNvPicPr>
          <p:nvPr/>
        </p:nvPicPr>
        <p:blipFill>
          <a:blip r:embed="rId2"/>
          <a:srcRect/>
          <a:stretch>
            <a:fillRect/>
          </a:stretch>
        </p:blipFill>
        <p:spPr bwMode="auto">
          <a:xfrm>
            <a:off x="1295400" y="1905000"/>
            <a:ext cx="7334250" cy="2819400"/>
          </a:xfrm>
          <a:prstGeom prst="rect">
            <a:avLst/>
          </a:prstGeom>
          <a:noFill/>
          <a:ln w="9525">
            <a:noFill/>
            <a:miter lim="800000"/>
            <a:headEnd/>
            <a:tailEnd/>
          </a:ln>
        </p:spPr>
      </p:pic>
      <p:sp>
        <p:nvSpPr>
          <p:cNvPr id="61443" name="Rectangle 393"/>
          <p:cNvSpPr>
            <a:spLocks noGrp="1" noChangeArrowheads="1"/>
          </p:cNvSpPr>
          <p:nvPr>
            <p:ph type="title"/>
          </p:nvPr>
        </p:nvSpPr>
        <p:spPr/>
        <p:txBody>
          <a:bodyPr/>
          <a:lstStyle/>
          <a:p>
            <a:pPr eaLnBrk="1" hangingPunct="1"/>
            <a:r>
              <a:rPr lang="en-US" smtClean="0"/>
              <a:t>CARPOPEDAL  SPASM</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GB" dirty="0" smtClean="0">
                <a:solidFill>
                  <a:schemeClr val="bg1"/>
                </a:solidFill>
              </a:rPr>
              <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 </a:t>
            </a:r>
            <a:br>
              <a:rPr lang="en-GB" dirty="0" smtClean="0">
                <a:solidFill>
                  <a:schemeClr val="bg1"/>
                </a:solidFill>
              </a:rPr>
            </a:br>
            <a:r>
              <a:rPr lang="en-GB" b="1" dirty="0" smtClean="0">
                <a:solidFill>
                  <a:schemeClr val="bg1"/>
                </a:solidFill>
              </a:rPr>
              <a:t>Trousseau's Sign</a:t>
            </a:r>
            <a:r>
              <a:rPr lang="en-GB" dirty="0" smtClean="0">
                <a:solidFill>
                  <a:schemeClr val="bg1"/>
                </a:solidFill>
              </a:rPr>
              <a:t/>
            </a:r>
            <a:br>
              <a:rPr lang="en-GB" dirty="0" smtClean="0">
                <a:solidFill>
                  <a:schemeClr val="bg1"/>
                </a:solidFill>
              </a:rPr>
            </a:br>
            <a:endParaRPr lang="en-GB" dirty="0">
              <a:solidFill>
                <a:schemeClr val="bg1"/>
              </a:solidFill>
            </a:endParaRPr>
          </a:p>
        </p:txBody>
      </p:sp>
      <p:pic>
        <p:nvPicPr>
          <p:cNvPr id="62467" name="Picture 2" descr=" ">
            <a:hlinkClick r:id="rId2"/>
          </p:cNvPr>
          <p:cNvPicPr>
            <a:picLocks noChangeAspect="1" noChangeArrowheads="1"/>
          </p:cNvPicPr>
          <p:nvPr/>
        </p:nvPicPr>
        <p:blipFill>
          <a:blip r:embed="rId3"/>
          <a:srcRect/>
          <a:stretch>
            <a:fillRect/>
          </a:stretch>
        </p:blipFill>
        <p:spPr bwMode="auto">
          <a:xfrm>
            <a:off x="1066800" y="2057400"/>
            <a:ext cx="723900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1370013" y="301625"/>
            <a:ext cx="7313612" cy="1143000"/>
          </a:xfrm>
          <a:prstGeom prst="rect">
            <a:avLst/>
          </a:prstGeom>
          <a:noFill/>
          <a:ln w="9525">
            <a:noFill/>
            <a:miter lim="800000"/>
            <a:headEnd/>
            <a:tailEnd/>
          </a:ln>
        </p:spPr>
        <p:txBody>
          <a:bodyPr anchor="b"/>
          <a:lstStyle/>
          <a:p>
            <a:pPr algn="l"/>
            <a:r>
              <a:rPr lang="en-US" sz="3600">
                <a:solidFill>
                  <a:schemeClr val="tx2"/>
                </a:solidFill>
                <a:latin typeface="Arial" pitchFamily="34" charset="0"/>
              </a:rPr>
              <a:t>COMPOSITION &amp; PROTEIN</a:t>
            </a:r>
          </a:p>
        </p:txBody>
      </p:sp>
      <p:sp>
        <p:nvSpPr>
          <p:cNvPr id="180229" name="Rectangle 5"/>
          <p:cNvSpPr>
            <a:spLocks noChangeArrowheads="1"/>
          </p:cNvSpPr>
          <p:nvPr/>
        </p:nvSpPr>
        <p:spPr bwMode="auto">
          <a:xfrm>
            <a:off x="609600" y="1444625"/>
            <a:ext cx="8074025" cy="4497388"/>
          </a:xfrm>
          <a:prstGeom prst="rect">
            <a:avLst/>
          </a:prstGeom>
          <a:noFill/>
          <a:ln w="9525">
            <a:noFill/>
            <a:miter lim="800000"/>
            <a:headEnd/>
            <a:tailEnd/>
          </a:ln>
          <a:effectLst/>
        </p:spPr>
        <p:txBody>
          <a:bodyPr/>
          <a:lstStyle/>
          <a:p>
            <a:pPr marL="342900" indent="-342900" algn="l" rtl="0">
              <a:lnSpc>
                <a:spcPct val="80000"/>
              </a:lnSpc>
              <a:spcBef>
                <a:spcPct val="20000"/>
              </a:spcBef>
              <a:buClr>
                <a:schemeClr val="tx2"/>
              </a:buClr>
              <a:buSzPct val="70000"/>
              <a:buFont typeface="Wingdings" pitchFamily="2" charset="2"/>
              <a:buChar char="¡"/>
              <a:defRPr/>
            </a:pPr>
            <a:r>
              <a:rPr lang="en-US" sz="1800" dirty="0">
                <a:effectLst>
                  <a:outerShdw blurRad="38100" dist="38100" dir="2700000" algn="tl">
                    <a:srgbClr val="C0C0C0"/>
                  </a:outerShdw>
                </a:effectLst>
                <a:cs typeface="Arial" charset="0"/>
              </a:rPr>
              <a:t>EXTRA CELLULAR FLUID[</a:t>
            </a:r>
            <a:r>
              <a:rPr lang="en-US" sz="1800" dirty="0" err="1">
                <a:effectLst>
                  <a:outerShdw blurRad="38100" dist="38100" dir="2700000" algn="tl">
                    <a:srgbClr val="C0C0C0"/>
                  </a:outerShdw>
                </a:effectLst>
                <a:cs typeface="Arial" charset="0"/>
              </a:rPr>
              <a:t>I.V.+inters</a:t>
            </a:r>
            <a:r>
              <a:rPr lang="en-US" sz="1800" dirty="0">
                <a:effectLst>
                  <a:outerShdw blurRad="38100" dist="38100" dir="2700000" algn="tl">
                    <a:srgbClr val="C0C0C0"/>
                  </a:outerShdw>
                </a:effectLst>
                <a:cs typeface="Arial" charset="0"/>
              </a:rPr>
              <a:t>.] HAVE THE SAME COMPOSITION</a:t>
            </a:r>
          </a:p>
          <a:p>
            <a:pPr marL="342900" indent="-342900" algn="l" rtl="0">
              <a:lnSpc>
                <a:spcPct val="80000"/>
              </a:lnSpc>
              <a:spcBef>
                <a:spcPct val="20000"/>
              </a:spcBef>
              <a:buClr>
                <a:schemeClr val="tx2"/>
              </a:buClr>
              <a:buSzPct val="70000"/>
              <a:buFont typeface="Wingdings" pitchFamily="2" charset="2"/>
              <a:buNone/>
              <a:defRPr/>
            </a:pPr>
            <a:r>
              <a:rPr lang="en-US" sz="1800" dirty="0">
                <a:effectLst>
                  <a:outerShdw blurRad="38100" dist="38100" dir="2700000" algn="tl">
                    <a:srgbClr val="C0C0C0"/>
                  </a:outerShdw>
                </a:effectLst>
                <a:cs typeface="Arial" charset="0"/>
              </a:rPr>
              <a:t>                                   BUT</a:t>
            </a:r>
          </a:p>
          <a:p>
            <a:pPr marL="342900" indent="-342900" algn="l" rtl="0">
              <a:lnSpc>
                <a:spcPct val="80000"/>
              </a:lnSpc>
              <a:spcBef>
                <a:spcPct val="20000"/>
              </a:spcBef>
              <a:buClr>
                <a:schemeClr val="tx2"/>
              </a:buClr>
              <a:buSzPct val="70000"/>
              <a:buFont typeface="Wingdings" pitchFamily="2" charset="2"/>
              <a:buChar char="¡"/>
              <a:defRPr/>
            </a:pPr>
            <a:r>
              <a:rPr lang="en-US" sz="1800" dirty="0">
                <a:effectLst>
                  <a:outerShdw blurRad="38100" dist="38100" dir="2700000" algn="tl">
                    <a:srgbClr val="C0C0C0"/>
                  </a:outerShdw>
                </a:effectLst>
                <a:cs typeface="Arial" charset="0"/>
              </a:rPr>
              <a:t>INTRAVASCULAR PROTEIN [</a:t>
            </a:r>
            <a:r>
              <a:rPr lang="en-US" sz="1800" b="1" dirty="0">
                <a:solidFill>
                  <a:schemeClr val="folHlink"/>
                </a:solidFill>
                <a:effectLst>
                  <a:outerShdw blurRad="38100" dist="38100" dir="2700000" algn="tl">
                    <a:srgbClr val="C0C0C0"/>
                  </a:outerShdw>
                </a:effectLst>
                <a:cs typeface="Arial" charset="0"/>
              </a:rPr>
              <a:t>MAINLY ALBUMIN</a:t>
            </a:r>
            <a:r>
              <a:rPr lang="en-US" sz="1800" dirty="0">
                <a:effectLst>
                  <a:outerShdw blurRad="38100" dist="38100" dir="2700000" algn="tl">
                    <a:srgbClr val="C0C0C0"/>
                  </a:outerShdw>
                </a:effectLst>
                <a:cs typeface="Arial" charset="0"/>
              </a:rPr>
              <a:t>] CONCENTRATION IS MORE THAN THE INTERSTITIAL ONE and it </a:t>
            </a:r>
            <a:r>
              <a:rPr lang="en-US" sz="1800" dirty="0" smtClean="0">
                <a:effectLst>
                  <a:outerShdw blurRad="38100" dist="38100" dir="2700000" algn="tl">
                    <a:srgbClr val="C0C0C0"/>
                  </a:outerShdw>
                </a:effectLst>
                <a:cs typeface="Arial" charset="0"/>
              </a:rPr>
              <a:t>is   </a:t>
            </a:r>
            <a:r>
              <a:rPr lang="en-US" sz="1800" dirty="0">
                <a:effectLst>
                  <a:outerShdw blurRad="38100" dist="38100" dir="2700000" algn="tl">
                    <a:srgbClr val="C0C0C0"/>
                  </a:outerShdw>
                </a:effectLst>
                <a:cs typeface="Arial" charset="0"/>
              </a:rPr>
              <a:t>the most  effective </a:t>
            </a:r>
            <a:r>
              <a:rPr lang="en-US" sz="1800" b="1" dirty="0">
                <a:effectLst>
                  <a:outerShdw blurRad="38100" dist="38100" dir="2700000" algn="tl">
                    <a:srgbClr val="C0C0C0"/>
                  </a:outerShdw>
                </a:effectLst>
                <a:cs typeface="Arial" charset="0"/>
              </a:rPr>
              <a:t>intravascular osmotic</a:t>
            </a:r>
            <a:r>
              <a:rPr lang="en-US" sz="1800" dirty="0">
                <a:effectLst>
                  <a:outerShdw blurRad="38100" dist="38100" dir="2700000" algn="tl">
                    <a:srgbClr val="C0C0C0"/>
                  </a:outerShdw>
                </a:effectLst>
                <a:cs typeface="Arial" charset="0"/>
              </a:rPr>
              <a:t>                                       </a:t>
            </a:r>
            <a:r>
              <a:rPr lang="en-US" sz="1800" b="1" dirty="0">
                <a:effectLst>
                  <a:outerShdw blurRad="38100" dist="38100" dir="2700000" algn="tl">
                    <a:srgbClr val="C0C0C0"/>
                  </a:outerShdw>
                </a:effectLst>
                <a:cs typeface="Arial" charset="0"/>
              </a:rPr>
              <a:t>pressure</a:t>
            </a:r>
            <a:r>
              <a:rPr lang="en-US" sz="1800" b="1" dirty="0" smtClean="0">
                <a:effectLst>
                  <a:outerShdw blurRad="38100" dist="38100" dir="2700000" algn="tl">
                    <a:srgbClr val="C0C0C0"/>
                  </a:outerShdw>
                </a:effectLst>
                <a:cs typeface="Arial" charset="0"/>
              </a:rPr>
              <a:t>.</a:t>
            </a:r>
          </a:p>
          <a:p>
            <a:pPr marL="342900" indent="-342900" algn="l" rtl="0">
              <a:lnSpc>
                <a:spcPct val="80000"/>
              </a:lnSpc>
              <a:spcBef>
                <a:spcPct val="20000"/>
              </a:spcBef>
              <a:buClr>
                <a:schemeClr val="tx2"/>
              </a:buClr>
              <a:buSzPct val="70000"/>
              <a:buFont typeface="Wingdings" pitchFamily="2" charset="2"/>
              <a:buChar char="¡"/>
              <a:defRPr/>
            </a:pPr>
            <a:endParaRPr lang="en-US" sz="1800" b="1" dirty="0">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Char char="¡"/>
              <a:defRPr/>
            </a:pPr>
            <a:r>
              <a:rPr lang="en-US" sz="1900" b="1" dirty="0">
                <a:solidFill>
                  <a:srgbClr val="FF0000"/>
                </a:solidFill>
                <a:effectLst>
                  <a:outerShdw blurRad="38100" dist="38100" dir="2700000" algn="tl">
                    <a:srgbClr val="C0C0C0"/>
                  </a:outerShdw>
                </a:effectLst>
                <a:cs typeface="Arial" charset="0"/>
              </a:rPr>
              <a:t>Na IONS</a:t>
            </a:r>
            <a:r>
              <a:rPr lang="en-US" sz="1900" b="1" dirty="0">
                <a:solidFill>
                  <a:schemeClr val="accent1"/>
                </a:solidFill>
                <a:effectLst>
                  <a:outerShdw blurRad="38100" dist="38100" dir="2700000" algn="tl">
                    <a:srgbClr val="C0C0C0"/>
                  </a:outerShdw>
                </a:effectLst>
                <a:cs typeface="Arial" charset="0"/>
              </a:rPr>
              <a:t>[ELECTRICITY</a:t>
            </a:r>
            <a:r>
              <a:rPr lang="en-US" sz="1900" dirty="0">
                <a:solidFill>
                  <a:schemeClr val="accent1"/>
                </a:solidFill>
                <a:effectLst>
                  <a:outerShdw blurRad="38100" dist="38100" dir="2700000" algn="tl">
                    <a:srgbClr val="C0C0C0"/>
                  </a:outerShdw>
                </a:effectLst>
                <a:cs typeface="Arial" charset="0"/>
              </a:rPr>
              <a:t>]</a:t>
            </a:r>
            <a:r>
              <a:rPr lang="en-US" sz="1900" dirty="0">
                <a:effectLst>
                  <a:outerShdw blurRad="38100" dist="38100" dir="2700000" algn="tl">
                    <a:srgbClr val="C0C0C0"/>
                  </a:outerShdw>
                </a:effectLst>
                <a:cs typeface="Arial" charset="0"/>
              </a:rPr>
              <a:t> ACCOUNT FOR MOST THE  </a:t>
            </a:r>
            <a:r>
              <a:rPr lang="en-US" sz="1900" b="1" dirty="0">
                <a:solidFill>
                  <a:srgbClr val="FF0000"/>
                </a:solidFill>
                <a:effectLst>
                  <a:outerShdw blurRad="38100" dist="38100" dir="2700000" algn="tl">
                    <a:srgbClr val="C0C0C0"/>
                  </a:outerShdw>
                </a:effectLst>
                <a:cs typeface="Arial" charset="0"/>
              </a:rPr>
              <a:t>OSMOLALITY</a:t>
            </a:r>
            <a:r>
              <a:rPr lang="en-US" sz="1900" dirty="0">
                <a:solidFill>
                  <a:srgbClr val="FF0000"/>
                </a:solidFill>
                <a:effectLst>
                  <a:outerShdw blurRad="38100" dist="38100" dir="2700000" algn="tl">
                    <a:srgbClr val="C0C0C0"/>
                  </a:outerShdw>
                </a:effectLst>
                <a:cs typeface="Arial" charset="0"/>
              </a:rPr>
              <a:t> </a:t>
            </a:r>
            <a:r>
              <a:rPr lang="en-US" sz="1900" dirty="0">
                <a:effectLst>
                  <a:outerShdw blurRad="38100" dist="38100" dir="2700000" algn="tl">
                    <a:srgbClr val="C0C0C0"/>
                  </a:outerShdw>
                </a:effectLst>
                <a:cs typeface="Arial" charset="0"/>
              </a:rPr>
              <a:t>IN     THE </a:t>
            </a:r>
            <a:r>
              <a:rPr lang="en-US" sz="1900" b="1" dirty="0">
                <a:solidFill>
                  <a:srgbClr val="FF0000"/>
                </a:solidFill>
                <a:effectLst>
                  <a:outerShdw blurRad="38100" dist="38100" dir="2700000" algn="tl">
                    <a:srgbClr val="C0C0C0"/>
                  </a:outerShdw>
                </a:effectLst>
                <a:cs typeface="Arial" charset="0"/>
              </a:rPr>
              <a:t>EXTRACELLULAR</a:t>
            </a:r>
            <a:r>
              <a:rPr lang="en-US" sz="1900" dirty="0">
                <a:effectLst>
                  <a:outerShdw blurRad="38100" dist="38100" dir="2700000" algn="tl">
                    <a:srgbClr val="C0C0C0"/>
                  </a:outerShdw>
                </a:effectLst>
                <a:cs typeface="Arial" charset="0"/>
              </a:rPr>
              <a:t>   FLUID</a:t>
            </a:r>
          </a:p>
          <a:p>
            <a:pPr marL="342900" indent="-342900" algn="l" rtl="0">
              <a:lnSpc>
                <a:spcPct val="80000"/>
              </a:lnSpc>
              <a:spcBef>
                <a:spcPct val="20000"/>
              </a:spcBef>
              <a:buClr>
                <a:schemeClr val="tx2"/>
              </a:buClr>
              <a:buSzPct val="70000"/>
              <a:buFont typeface="Wingdings" pitchFamily="2" charset="2"/>
              <a:buChar char="¡"/>
              <a:defRPr/>
            </a:pPr>
            <a:r>
              <a:rPr lang="en-US" sz="1900" dirty="0">
                <a:solidFill>
                  <a:srgbClr val="0000CC"/>
                </a:solidFill>
                <a:effectLst>
                  <a:outerShdw blurRad="38100" dist="38100" dir="2700000" algn="tl">
                    <a:srgbClr val="C0C0C0"/>
                  </a:outerShdw>
                </a:effectLst>
                <a:cs typeface="Arial" charset="0"/>
              </a:rPr>
              <a:t>WHEREVER SODIUM GOES WATER GOES  WITH  IT PROPORTIONALLY</a:t>
            </a:r>
            <a:endParaRPr lang="ar-JO" sz="1900" dirty="0">
              <a:solidFill>
                <a:srgbClr val="0000CC"/>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endParaRPr lang="en-US" sz="1800" b="1" dirty="0">
              <a:effectLst>
                <a:outerShdw blurRad="38100" dist="38100" dir="2700000" algn="tl">
                  <a:srgbClr val="C0C0C0"/>
                </a:outerShdw>
              </a:effectLst>
              <a:cs typeface="Arial" charset="0"/>
            </a:endParaRPr>
          </a:p>
          <a:p>
            <a:pPr marL="285750" indent="-285750" algn="l" rtl="0">
              <a:buFont typeface="Arial" pitchFamily="34" charset="0"/>
              <a:buChar char="•"/>
            </a:pPr>
            <a:r>
              <a:rPr lang="pt-BR" sz="1800" b="1" dirty="0"/>
              <a:t>Posm(mOsm/kg)  = 2× Na+  +  [glucose]/18+BUN/2.8</a:t>
            </a:r>
          </a:p>
          <a:p>
            <a:pPr marL="285750" indent="-285750" algn="l" rtl="0">
              <a:buFont typeface="Arial" pitchFamily="34" charset="0"/>
              <a:buChar char="•"/>
            </a:pPr>
            <a:r>
              <a:rPr lang="en-US" sz="1800" dirty="0" smtClean="0"/>
              <a:t>The </a:t>
            </a:r>
            <a:r>
              <a:rPr lang="en-US" sz="1800" dirty="0"/>
              <a:t>normal </a:t>
            </a:r>
            <a:r>
              <a:rPr lang="en-US" sz="1800" dirty="0" smtClean="0"/>
              <a:t>osmolality of </a:t>
            </a:r>
            <a:r>
              <a:rPr lang="en-US" sz="1800" dirty="0"/>
              <a:t>plasma ranges from 275 to 290 </a:t>
            </a:r>
            <a:r>
              <a:rPr lang="en-US" sz="1800" dirty="0" err="1" smtClean="0"/>
              <a:t>mOsm</a:t>
            </a:r>
            <a:r>
              <a:rPr lang="en-US" sz="1800" dirty="0" smtClean="0"/>
              <a:t>/kg.</a:t>
            </a:r>
            <a:endParaRPr lang="en-US" sz="1800" b="1" dirty="0">
              <a:solidFill>
                <a:srgbClr val="CC3300"/>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Char char="¡"/>
              <a:defRPr/>
            </a:pPr>
            <a:endParaRPr lang="en-US" sz="1800" dirty="0">
              <a:solidFill>
                <a:schemeClr val="folHlink"/>
              </a:solidFill>
              <a:effectLst>
                <a:outerShdw blurRad="38100" dist="38100" dir="2700000" algn="tl">
                  <a:srgbClr val="C0C0C0"/>
                </a:outerShdw>
              </a:effectLst>
              <a:cs typeface="Arial" charset="0"/>
            </a:endParaRPr>
          </a:p>
          <a:p>
            <a:pPr marL="342900" indent="-342900" algn="l" rtl="0">
              <a:lnSpc>
                <a:spcPct val="80000"/>
              </a:lnSpc>
              <a:spcBef>
                <a:spcPct val="20000"/>
              </a:spcBef>
              <a:buClr>
                <a:schemeClr val="tx2"/>
              </a:buClr>
              <a:buSzPct val="70000"/>
              <a:buFont typeface="Wingdings" pitchFamily="2" charset="2"/>
              <a:buNone/>
              <a:defRPr/>
            </a:pPr>
            <a:endParaRPr lang="en-US" sz="1900" dirty="0">
              <a:effectLst>
                <a:outerShdw blurRad="38100" dist="38100" dir="2700000" algn="tl">
                  <a:srgbClr val="C0C0C0"/>
                </a:outerShdw>
              </a:effectLst>
              <a:cs typeface="Arial" charset="0"/>
            </a:endParaRPr>
          </a:p>
        </p:txBody>
      </p:sp>
      <p:sp>
        <p:nvSpPr>
          <p:cNvPr id="11268" name="Text Box 6"/>
          <p:cNvSpPr txBox="1">
            <a:spLocks noChangeArrowheads="1"/>
          </p:cNvSpPr>
          <p:nvPr/>
        </p:nvSpPr>
        <p:spPr bwMode="auto">
          <a:xfrm>
            <a:off x="0" y="6019800"/>
            <a:ext cx="9144000" cy="641350"/>
          </a:xfrm>
          <a:prstGeom prst="rect">
            <a:avLst/>
          </a:prstGeom>
          <a:solidFill>
            <a:srgbClr val="000066"/>
          </a:solidFill>
          <a:ln w="9525">
            <a:noFill/>
            <a:miter lim="800000"/>
            <a:headEnd/>
            <a:tailEnd/>
          </a:ln>
        </p:spPr>
        <p:txBody>
          <a:bodyPr>
            <a:spAutoFit/>
          </a:bodyPr>
          <a:lstStyle/>
          <a:p>
            <a:pPr algn="l">
              <a:spcBef>
                <a:spcPct val="50000"/>
              </a:spcBef>
            </a:pPr>
            <a:r>
              <a:rPr lang="en-US" sz="1800">
                <a:solidFill>
                  <a:srgbClr val="FFFFFF"/>
                </a:solidFill>
              </a:rPr>
              <a:t>Osmolality: is concentration of substance in osmoles in one Kg of solvent Osmolarity :is concentration of substance in osmoles in one liter of solvent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GB" smtClean="0"/>
          </a:p>
        </p:txBody>
      </p:sp>
      <p:pic>
        <p:nvPicPr>
          <p:cNvPr id="63491" name="Picture 2" descr="http://www.wrongdiagnosis.com/bookimages/14/4721.1.png"/>
          <p:cNvPicPr>
            <a:picLocks noChangeAspect="1" noChangeArrowheads="1"/>
          </p:cNvPicPr>
          <p:nvPr/>
        </p:nvPicPr>
        <p:blipFill>
          <a:blip r:embed="rId2"/>
          <a:srcRect/>
          <a:stretch>
            <a:fillRect/>
          </a:stretch>
        </p:blipFill>
        <p:spPr bwMode="auto">
          <a:xfrm>
            <a:off x="304800" y="304800"/>
            <a:ext cx="8686800" cy="655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z="3200" b="1" dirty="0" smtClean="0">
                <a:solidFill>
                  <a:srgbClr val="FF0000"/>
                </a:solidFill>
              </a:rPr>
              <a:t>        HYPO-CALCAEMIA MANAGEMENT</a:t>
            </a:r>
          </a:p>
        </p:txBody>
      </p:sp>
      <p:sp>
        <p:nvSpPr>
          <p:cNvPr id="107523" name="Rectangle 3"/>
          <p:cNvSpPr>
            <a:spLocks noGrp="1" noChangeArrowheads="1"/>
          </p:cNvSpPr>
          <p:nvPr>
            <p:ph idx="1"/>
          </p:nvPr>
        </p:nvSpPr>
        <p:spPr>
          <a:xfrm>
            <a:off x="609600" y="1827213"/>
            <a:ext cx="8074025" cy="4114800"/>
          </a:xfrm>
          <a:solidFill>
            <a:schemeClr val="bg1"/>
          </a:solidFill>
        </p:spPr>
        <p:txBody>
          <a:bodyPr>
            <a:normAutofit/>
          </a:bodyPr>
          <a:lstStyle/>
          <a:p>
            <a:pPr marL="552450" indent="-552450" algn="l" rtl="0" eaLnBrk="1" hangingPunct="1">
              <a:lnSpc>
                <a:spcPct val="80000"/>
              </a:lnSpc>
              <a:buFont typeface="Wingdings" pitchFamily="2" charset="2"/>
              <a:buNone/>
              <a:defRPr/>
            </a:pPr>
            <a:r>
              <a:rPr lang="en-US" sz="1800" b="1" dirty="0" smtClean="0">
                <a:effectLst>
                  <a:outerShdw blurRad="38100" dist="38100" dir="2700000" algn="tl">
                    <a:srgbClr val="C0C0C0"/>
                  </a:outerShdw>
                </a:effectLst>
              </a:rPr>
              <a:t>                   </a:t>
            </a:r>
            <a:r>
              <a:rPr lang="en-US" sz="1800" b="1" dirty="0" smtClean="0">
                <a:solidFill>
                  <a:schemeClr val="hlink"/>
                </a:solidFill>
                <a:effectLst>
                  <a:outerShdw blurRad="38100" dist="38100" dir="2700000" algn="tl">
                    <a:srgbClr val="C0C0C0"/>
                  </a:outerShdw>
                </a:effectLst>
              </a:rPr>
              <a:t> ACUTE</a:t>
            </a:r>
          </a:p>
          <a:p>
            <a:pPr marL="552450" indent="-552450" algn="l" rtl="0" eaLnBrk="1" hangingPunct="1">
              <a:lnSpc>
                <a:spcPct val="80000"/>
              </a:lnSpc>
              <a:buFont typeface="Wingdings" pitchFamily="2" charset="2"/>
              <a:buNone/>
              <a:defRPr/>
            </a:pPr>
            <a:r>
              <a:rPr lang="en-US" sz="1800" b="1" dirty="0" smtClean="0">
                <a:solidFill>
                  <a:srgbClr val="FF6699"/>
                </a:solidFill>
                <a:effectLst>
                  <a:outerShdw blurRad="38100" dist="38100" dir="2700000" algn="tl">
                    <a:srgbClr val="C0C0C0"/>
                  </a:outerShdw>
                </a:effectLst>
              </a:rPr>
              <a:t>1-CHECK FIRST</a:t>
            </a:r>
            <a:r>
              <a:rPr lang="en-US" sz="1800" b="1" dirty="0" smtClean="0">
                <a:solidFill>
                  <a:srgbClr val="FF0000"/>
                </a:solidFill>
                <a:effectLst>
                  <a:outerShdw blurRad="38100" dist="38100" dir="2700000" algn="tl">
                    <a:srgbClr val="C0C0C0"/>
                  </a:outerShdw>
                </a:effectLst>
              </a:rPr>
              <a:t> BLOOD [ PH ]</a:t>
            </a:r>
          </a:p>
          <a:p>
            <a:pPr marL="552450" indent="-552450" algn="l" rtl="0" eaLnBrk="1" hangingPunct="1">
              <a:lnSpc>
                <a:spcPct val="80000"/>
              </a:lnSpc>
              <a:buFont typeface="Wingdings" pitchFamily="2" charset="2"/>
              <a:buNone/>
              <a:defRPr/>
            </a:pPr>
            <a:endParaRPr lang="en-US" sz="1800" b="1" dirty="0"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dirty="0" smtClean="0">
                <a:solidFill>
                  <a:srgbClr val="FF6699"/>
                </a:solidFill>
                <a:effectLst>
                  <a:outerShdw blurRad="38100" dist="38100" dir="2700000" algn="tl">
                    <a:srgbClr val="C0C0C0"/>
                  </a:outerShdw>
                </a:effectLst>
              </a:rPr>
              <a:t>2-ALKALOSIS SHOULD BE TREATED [AS IT REDUCES IONIZED </a:t>
            </a:r>
            <a:r>
              <a:rPr lang="en-US" sz="1800" b="1" dirty="0" err="1" smtClean="0">
                <a:solidFill>
                  <a:srgbClr val="FF6699"/>
                </a:solidFill>
                <a:effectLst>
                  <a:outerShdw blurRad="38100" dist="38100" dir="2700000" algn="tl">
                    <a:srgbClr val="C0C0C0"/>
                  </a:outerShdw>
                </a:effectLst>
              </a:rPr>
              <a:t>Ca</a:t>
            </a:r>
            <a:r>
              <a:rPr lang="en-US" sz="1800" b="1" dirty="0" smtClean="0">
                <a:solidFill>
                  <a:srgbClr val="FF6699"/>
                </a:solidFill>
                <a:effectLst>
                  <a:outerShdw blurRad="38100" dist="38100" dir="2700000" algn="tl">
                    <a:srgbClr val="C0C0C0"/>
                  </a:outerShdw>
                </a:effectLst>
              </a:rPr>
              <a:t>)</a:t>
            </a:r>
          </a:p>
          <a:p>
            <a:pPr marL="552450" indent="-552450" algn="l" rtl="0" eaLnBrk="1" hangingPunct="1">
              <a:lnSpc>
                <a:spcPct val="80000"/>
              </a:lnSpc>
              <a:buFont typeface="Wingdings" pitchFamily="2" charset="2"/>
              <a:buNone/>
              <a:defRPr/>
            </a:pPr>
            <a:endParaRPr lang="en-US" sz="1800" b="1" dirty="0"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dirty="0" smtClean="0">
                <a:solidFill>
                  <a:srgbClr val="FF6699"/>
                </a:solidFill>
                <a:effectLst>
                  <a:outerShdw blurRad="38100" dist="38100" dir="2700000" algn="tl">
                    <a:srgbClr val="C0C0C0"/>
                  </a:outerShdw>
                </a:effectLst>
              </a:rPr>
              <a:t>3-I.V CALCIUM [</a:t>
            </a:r>
            <a:r>
              <a:rPr lang="en-US" sz="1800" b="1" dirty="0" err="1" smtClean="0">
                <a:solidFill>
                  <a:srgbClr val="FF6699"/>
                </a:solidFill>
                <a:effectLst>
                  <a:outerShdw blurRad="38100" dist="38100" dir="2700000" algn="tl">
                    <a:srgbClr val="C0C0C0"/>
                  </a:outerShdw>
                </a:effectLst>
              </a:rPr>
              <a:t>Ca</a:t>
            </a:r>
            <a:r>
              <a:rPr lang="en-US" sz="1800" b="1" dirty="0" smtClean="0">
                <a:solidFill>
                  <a:srgbClr val="FF6699"/>
                </a:solidFill>
                <a:effectLst>
                  <a:outerShdw blurRad="38100" dist="38100" dir="2700000" algn="tl">
                    <a:srgbClr val="C0C0C0"/>
                  </a:outerShdw>
                </a:effectLst>
              </a:rPr>
              <a:t> GLUCONATE OR CHLORIDE] IN REAL HYPOCALCEMIA</a:t>
            </a:r>
          </a:p>
          <a:p>
            <a:pPr marL="552450" indent="-552450" algn="l" rtl="0" eaLnBrk="1" hangingPunct="1">
              <a:lnSpc>
                <a:spcPct val="80000"/>
              </a:lnSpc>
              <a:buFont typeface="Wingdings" pitchFamily="2" charset="2"/>
              <a:buNone/>
              <a:defRPr/>
            </a:pPr>
            <a:endParaRPr lang="en-US" sz="1800" b="1" dirty="0"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r>
              <a:rPr lang="en-US" sz="1800" b="1" dirty="0" smtClean="0">
                <a:solidFill>
                  <a:srgbClr val="0033CC"/>
                </a:solidFill>
                <a:effectLst>
                  <a:outerShdw blurRad="38100" dist="38100" dir="2700000" algn="tl">
                    <a:srgbClr val="C0C0C0"/>
                  </a:outerShdw>
                </a:effectLst>
              </a:rPr>
              <a:t>                   </a:t>
            </a:r>
            <a:r>
              <a:rPr lang="en-US" sz="1800" b="1" dirty="0" smtClean="0">
                <a:solidFill>
                  <a:schemeClr val="hlink"/>
                </a:solidFill>
                <a:effectLst>
                  <a:outerShdw blurRad="38100" dist="38100" dir="2700000" algn="tl">
                    <a:srgbClr val="C0C0C0"/>
                  </a:outerShdw>
                </a:effectLst>
              </a:rPr>
              <a:t>CHRONIC :   </a:t>
            </a:r>
            <a:r>
              <a:rPr lang="en-US" sz="1800" b="1" dirty="0" smtClean="0">
                <a:solidFill>
                  <a:srgbClr val="FF0000"/>
                </a:solidFill>
                <a:effectLst>
                  <a:outerShdw blurRad="38100" dist="38100" dir="2700000" algn="tl">
                    <a:srgbClr val="C0C0C0"/>
                  </a:outerShdw>
                </a:effectLst>
              </a:rPr>
              <a:t>CHECK Mg level ,  CHECK ALBUMIN </a:t>
            </a:r>
          </a:p>
          <a:p>
            <a:pPr marL="552450" indent="-552450" algn="l" rtl="0" eaLnBrk="1" hangingPunct="1">
              <a:lnSpc>
                <a:spcPct val="80000"/>
              </a:lnSpc>
              <a:buFont typeface="Wingdings" pitchFamily="2" charset="2"/>
              <a:buAutoNum type="arabicPeriod"/>
              <a:defRPr/>
            </a:pPr>
            <a:r>
              <a:rPr lang="en-US" sz="1800" b="1" dirty="0" smtClean="0">
                <a:solidFill>
                  <a:srgbClr val="FF6699"/>
                </a:solidFill>
                <a:effectLst>
                  <a:outerShdw blurRad="38100" dist="38100" dir="2700000" algn="tl">
                    <a:srgbClr val="C0C0C0"/>
                  </a:outerShdw>
                </a:effectLst>
              </a:rPr>
              <a:t>ORAL CALCIUM +</a:t>
            </a:r>
          </a:p>
          <a:p>
            <a:pPr marL="552450" indent="-552450" algn="l" rtl="0" eaLnBrk="1" hangingPunct="1">
              <a:lnSpc>
                <a:spcPct val="80000"/>
              </a:lnSpc>
              <a:buFont typeface="Wingdings" pitchFamily="2" charset="2"/>
              <a:buAutoNum type="arabicPeriod"/>
              <a:defRPr/>
            </a:pPr>
            <a:r>
              <a:rPr lang="en-US" sz="1800" b="1" dirty="0" smtClean="0">
                <a:solidFill>
                  <a:srgbClr val="FF6699"/>
                </a:solidFill>
                <a:effectLst>
                  <a:outerShdw blurRad="38100" dist="38100" dir="2700000" algn="tl">
                    <a:srgbClr val="C0C0C0"/>
                  </a:outerShdw>
                </a:effectLst>
              </a:rPr>
              <a:t>VIT.D[1-ALFA-CHOLE-CALCIFEROL]</a:t>
            </a:r>
          </a:p>
          <a:p>
            <a:pPr marL="552450" indent="-552450" algn="l" rtl="0" eaLnBrk="1" hangingPunct="1">
              <a:lnSpc>
                <a:spcPct val="80000"/>
              </a:lnSpc>
              <a:buFont typeface="Wingdings" pitchFamily="2" charset="2"/>
              <a:buAutoNum type="arabicPeriod"/>
              <a:defRPr/>
            </a:pPr>
            <a:r>
              <a:rPr lang="en-US" sz="1800" b="1" dirty="0" smtClean="0">
                <a:solidFill>
                  <a:srgbClr val="FF6699"/>
                </a:solidFill>
                <a:effectLst>
                  <a:outerShdw blurRad="38100" dist="38100" dir="2700000" algn="tl">
                    <a:srgbClr val="C0C0C0"/>
                  </a:outerShdw>
                </a:effectLst>
              </a:rPr>
              <a:t>ALUM.HYDROXIDE TO BIND DIETARY PHOSPHATE </a:t>
            </a:r>
          </a:p>
          <a:p>
            <a:pPr marL="552450" indent="-552450" algn="l" rtl="0" eaLnBrk="1" hangingPunct="1">
              <a:lnSpc>
                <a:spcPct val="80000"/>
              </a:lnSpc>
              <a:defRPr/>
            </a:pPr>
            <a:endParaRPr lang="en-US" sz="1800" b="1" dirty="0" smtClean="0">
              <a:solidFill>
                <a:srgbClr val="FF6699"/>
              </a:solidFill>
              <a:effectLst>
                <a:outerShdw blurRad="38100" dist="38100" dir="2700000" algn="tl">
                  <a:srgbClr val="C0C0C0"/>
                </a:outerShdw>
              </a:effectLst>
            </a:endParaRPr>
          </a:p>
          <a:p>
            <a:pPr marL="552450" indent="-552450" algn="l" rtl="0" eaLnBrk="1" hangingPunct="1">
              <a:lnSpc>
                <a:spcPct val="80000"/>
              </a:lnSpc>
              <a:buFont typeface="Wingdings" pitchFamily="2" charset="2"/>
              <a:buNone/>
              <a:defRPr/>
            </a:pPr>
            <a:endParaRPr lang="en-US" sz="1800" b="1" dirty="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mtClean="0"/>
              <a:t>         HYPERCALCEMIA</a:t>
            </a:r>
          </a:p>
        </p:txBody>
      </p:sp>
      <p:sp>
        <p:nvSpPr>
          <p:cNvPr id="108547" name="Rectangle 3"/>
          <p:cNvSpPr>
            <a:spLocks noGrp="1" noChangeArrowheads="1"/>
          </p:cNvSpPr>
          <p:nvPr>
            <p:ph idx="1"/>
          </p:nvPr>
        </p:nvSpPr>
        <p:spPr>
          <a:xfrm>
            <a:off x="0" y="1524000"/>
            <a:ext cx="9144000" cy="5334000"/>
          </a:xfrm>
          <a:solidFill>
            <a:srgbClr val="DDDDDD"/>
          </a:solidFill>
        </p:spPr>
        <p:txBody>
          <a:bodyPr/>
          <a:lstStyle/>
          <a:p>
            <a:pPr marL="552450" indent="-552450" algn="l" rtl="0" eaLnBrk="1" hangingPunct="1">
              <a:lnSpc>
                <a:spcPct val="90000"/>
              </a:lnSpc>
              <a:buFont typeface="Wingdings" pitchFamily="2" charset="2"/>
              <a:buAutoNum type="arabicPeriod"/>
              <a:defRPr/>
            </a:pPr>
            <a:r>
              <a:rPr lang="en-US" sz="2400" b="1" dirty="0" smtClean="0">
                <a:solidFill>
                  <a:schemeClr val="tx2"/>
                </a:solidFill>
                <a:effectLst>
                  <a:outerShdw blurRad="38100" dist="38100" dir="2700000" algn="tl">
                    <a:srgbClr val="000000"/>
                  </a:outerShdw>
                </a:effectLst>
              </a:rPr>
              <a:t>HYPERPARATHYROIDISM                                                                  </a:t>
            </a:r>
          </a:p>
          <a:p>
            <a:pPr marL="552450" indent="-552450" algn="l" rtl="0" eaLnBrk="1" hangingPunct="1">
              <a:lnSpc>
                <a:spcPct val="90000"/>
              </a:lnSpc>
              <a:buFont typeface="Wingdings" pitchFamily="2" charset="2"/>
              <a:buNone/>
              <a:defRPr/>
            </a:pPr>
            <a:r>
              <a:rPr lang="en-US" sz="2400" b="1" dirty="0" smtClean="0">
                <a:solidFill>
                  <a:schemeClr val="tx2"/>
                </a:solidFill>
                <a:effectLst>
                  <a:outerShdw blurRad="38100" dist="38100" dir="2700000" algn="tl">
                    <a:srgbClr val="000000"/>
                  </a:outerShdw>
                </a:effectLst>
              </a:rPr>
              <a:t>      [Adenoma </a:t>
            </a:r>
            <a:r>
              <a:rPr lang="en-US" sz="2000" b="1" dirty="0" smtClean="0">
                <a:solidFill>
                  <a:schemeClr val="tx2"/>
                </a:solidFill>
                <a:effectLst>
                  <a:outerShdw blurRad="38100" dist="38100" dir="2700000" algn="tl">
                    <a:srgbClr val="000000"/>
                  </a:outerShdw>
                </a:effectLst>
              </a:rPr>
              <a:t>90%,</a:t>
            </a:r>
            <a:r>
              <a:rPr lang="en-US" sz="2400" b="1" dirty="0" smtClean="0">
                <a:solidFill>
                  <a:schemeClr val="tx2"/>
                </a:solidFill>
                <a:effectLst>
                  <a:outerShdw blurRad="38100" dist="38100" dir="2700000" algn="tl">
                    <a:srgbClr val="000000"/>
                  </a:outerShdw>
                </a:effectLst>
              </a:rPr>
              <a:t> Hyperplasia </a:t>
            </a:r>
            <a:r>
              <a:rPr lang="en-US" sz="2000" b="1" dirty="0" smtClean="0">
                <a:solidFill>
                  <a:schemeClr val="tx2"/>
                </a:solidFill>
                <a:effectLst>
                  <a:outerShdw blurRad="38100" dist="38100" dir="2700000" algn="tl">
                    <a:srgbClr val="000000"/>
                  </a:outerShdw>
                </a:effectLst>
              </a:rPr>
              <a:t>9% ,</a:t>
            </a:r>
            <a:r>
              <a:rPr lang="en-US" sz="2400" b="1" dirty="0" smtClean="0">
                <a:solidFill>
                  <a:schemeClr val="tx2"/>
                </a:solidFill>
                <a:effectLst>
                  <a:outerShdw blurRad="38100" dist="38100" dir="2700000" algn="tl">
                    <a:srgbClr val="000000"/>
                  </a:outerShdw>
                </a:effectLst>
              </a:rPr>
              <a:t> carcinoma&lt;</a:t>
            </a:r>
            <a:r>
              <a:rPr lang="en-US" sz="2000" b="1" dirty="0" smtClean="0">
                <a:solidFill>
                  <a:schemeClr val="tx2"/>
                </a:solidFill>
                <a:effectLst>
                  <a:outerShdw blurRad="38100" dist="38100" dir="2700000" algn="tl">
                    <a:srgbClr val="000000"/>
                  </a:outerShdw>
                </a:effectLst>
              </a:rPr>
              <a:t>1</a:t>
            </a:r>
            <a:r>
              <a:rPr lang="en-US" sz="2400" b="1" dirty="0" smtClean="0">
                <a:solidFill>
                  <a:schemeClr val="tx2"/>
                </a:solidFill>
                <a:effectLst>
                  <a:outerShdw blurRad="38100" dist="38100" dir="2700000" algn="tl">
                    <a:srgbClr val="000000"/>
                  </a:outerShdw>
                </a:effectLst>
              </a:rPr>
              <a:t>%]</a:t>
            </a:r>
          </a:p>
          <a:p>
            <a:pPr marL="552450" indent="-552450" algn="l" rtl="0" eaLnBrk="1" hangingPunct="1">
              <a:lnSpc>
                <a:spcPct val="90000"/>
              </a:lnSpc>
              <a:buFont typeface="Wingdings" pitchFamily="2" charset="2"/>
              <a:buNone/>
              <a:defRPr/>
            </a:pPr>
            <a:endParaRPr lang="en-US" sz="2400" b="1" dirty="0" smtClean="0">
              <a:solidFill>
                <a:schemeClr val="tx2"/>
              </a:solidFill>
            </a:endParaRPr>
          </a:p>
          <a:p>
            <a:pPr marL="552450" indent="-552450" algn="l" rtl="0" eaLnBrk="1" hangingPunct="1">
              <a:lnSpc>
                <a:spcPct val="90000"/>
              </a:lnSpc>
              <a:buFont typeface="Wingdings" pitchFamily="2" charset="2"/>
              <a:buNone/>
              <a:defRPr/>
            </a:pPr>
            <a:r>
              <a:rPr lang="en-US" sz="1800" b="1" dirty="0" smtClean="0">
                <a:solidFill>
                  <a:srgbClr val="FF0000"/>
                </a:solidFill>
              </a:rPr>
              <a:t>2-BONE METASTASIS OF CERTAIN CANCER [OSTEOCLASTIC ] ; </a:t>
            </a:r>
            <a:r>
              <a:rPr lang="en-US" sz="2400" b="1" dirty="0" smtClean="0">
                <a:solidFill>
                  <a:srgbClr val="FF0000"/>
                </a:solidFill>
              </a:rPr>
              <a:t>BREAST [The commonest cause]</a:t>
            </a:r>
            <a:r>
              <a:rPr lang="en-US" sz="1800" b="1" dirty="0" smtClean="0">
                <a:solidFill>
                  <a:srgbClr val="FF0000"/>
                </a:solidFill>
              </a:rPr>
              <a:t>,                        PROSTATE, BRONCHUS, KIDNEY AND THYROID]</a:t>
            </a:r>
          </a:p>
          <a:p>
            <a:pPr marL="552450" indent="-552450" algn="l" rtl="0" eaLnBrk="1" hangingPunct="1">
              <a:lnSpc>
                <a:spcPct val="90000"/>
              </a:lnSpc>
              <a:buFont typeface="Wingdings" pitchFamily="2" charset="2"/>
              <a:buAutoNum type="arabicPeriod"/>
              <a:defRPr/>
            </a:pPr>
            <a:endParaRPr lang="en-US" sz="1800" b="1" dirty="0" smtClean="0">
              <a:solidFill>
                <a:srgbClr val="FF0000"/>
              </a:solidFill>
            </a:endParaRPr>
          </a:p>
          <a:p>
            <a:pPr marL="552450" indent="-552450" algn="l" rtl="0" eaLnBrk="1" hangingPunct="1">
              <a:lnSpc>
                <a:spcPct val="90000"/>
              </a:lnSpc>
              <a:buFont typeface="Wingdings" pitchFamily="2" charset="2"/>
              <a:buNone/>
              <a:defRPr/>
            </a:pPr>
            <a:r>
              <a:rPr lang="en-US" sz="2000" b="1" dirty="0" smtClean="0">
                <a:solidFill>
                  <a:srgbClr val="FF0000"/>
                </a:solidFill>
              </a:rPr>
              <a:t>3-NEOPLASM WITH ENDOCRINE SECRETION ; BRONCHUS,KIDNEY AND OVARY</a:t>
            </a:r>
          </a:p>
          <a:p>
            <a:pPr marL="552450" indent="-552450" algn="l" rtl="0" eaLnBrk="1" hangingPunct="1">
              <a:lnSpc>
                <a:spcPct val="90000"/>
              </a:lnSpc>
              <a:buFont typeface="Wingdings" pitchFamily="2" charset="2"/>
              <a:buNone/>
              <a:defRPr/>
            </a:pPr>
            <a:r>
              <a:rPr lang="en-US" sz="2000" b="1" dirty="0" smtClean="0">
                <a:solidFill>
                  <a:srgbClr val="FF0000"/>
                </a:solidFill>
              </a:rPr>
              <a:t>[1+2+3 account for 90% of </a:t>
            </a:r>
            <a:r>
              <a:rPr lang="en-US" sz="2000" b="1" dirty="0" err="1" smtClean="0">
                <a:solidFill>
                  <a:srgbClr val="FF0000"/>
                </a:solidFill>
              </a:rPr>
              <a:t>hypercalcemia</a:t>
            </a:r>
            <a:r>
              <a:rPr lang="en-US" sz="2000" b="1" dirty="0" smtClean="0">
                <a:solidFill>
                  <a:srgbClr val="FF0000"/>
                </a:solidFill>
              </a:rPr>
              <a:t>]</a:t>
            </a:r>
          </a:p>
          <a:p>
            <a:pPr marL="552450" indent="-552450" algn="l" rtl="0" eaLnBrk="1" hangingPunct="1">
              <a:lnSpc>
                <a:spcPct val="90000"/>
              </a:lnSpc>
              <a:buFont typeface="Wingdings" pitchFamily="2" charset="2"/>
              <a:buNone/>
              <a:defRPr/>
            </a:pPr>
            <a:r>
              <a:rPr lang="en-US" sz="2000" b="1" dirty="0" smtClean="0">
                <a:solidFill>
                  <a:srgbClr val="FF0000"/>
                </a:solidFill>
              </a:rPr>
              <a:t>4-VIT.D INTOXICATION</a:t>
            </a:r>
          </a:p>
          <a:p>
            <a:pPr marL="552450" indent="-552450" algn="l" rtl="0" eaLnBrk="1" hangingPunct="1">
              <a:lnSpc>
                <a:spcPct val="90000"/>
              </a:lnSpc>
              <a:buFont typeface="Wingdings" pitchFamily="2" charset="2"/>
              <a:buNone/>
              <a:defRPr/>
            </a:pPr>
            <a:r>
              <a:rPr lang="en-US" sz="2000" b="1" dirty="0" smtClean="0">
                <a:solidFill>
                  <a:srgbClr val="FF0000"/>
                </a:solidFill>
              </a:rPr>
              <a:t>5-SARCOIDOSIS</a:t>
            </a:r>
          </a:p>
          <a:p>
            <a:pPr marL="552450" indent="-552450" algn="l" rtl="0" eaLnBrk="1" hangingPunct="1">
              <a:lnSpc>
                <a:spcPct val="90000"/>
              </a:lnSpc>
              <a:buFont typeface="Wingdings" pitchFamily="2" charset="2"/>
              <a:buNone/>
              <a:defRPr/>
            </a:pPr>
            <a:r>
              <a:rPr lang="en-US" sz="2000" b="1" dirty="0" smtClean="0">
                <a:solidFill>
                  <a:srgbClr val="FF0000"/>
                </a:solidFill>
              </a:rPr>
              <a:t>6-HYPERTHYROIDISM</a:t>
            </a:r>
          </a:p>
          <a:p>
            <a:pPr marL="552450" indent="-552450" algn="l" rtl="0" eaLnBrk="1" hangingPunct="1">
              <a:lnSpc>
                <a:spcPct val="90000"/>
              </a:lnSpc>
              <a:buFont typeface="Wingdings" pitchFamily="2" charset="2"/>
              <a:buNone/>
              <a:defRPr/>
            </a:pPr>
            <a:r>
              <a:rPr lang="en-US" sz="2000" b="1" dirty="0" smtClean="0">
                <a:solidFill>
                  <a:srgbClr val="FF0000"/>
                </a:solidFill>
              </a:rPr>
              <a:t>7-PROLONGED IMMOBILIZATION</a:t>
            </a:r>
          </a:p>
          <a:p>
            <a:pPr marL="552450" indent="-552450" algn="l" rtl="0" eaLnBrk="1" hangingPunct="1">
              <a:lnSpc>
                <a:spcPct val="90000"/>
              </a:lnSpc>
              <a:buFont typeface="Wingdings" pitchFamily="2" charset="2"/>
              <a:buNone/>
              <a:defRPr/>
            </a:pPr>
            <a:r>
              <a:rPr lang="en-US" sz="2000" b="1" dirty="0" smtClean="0">
                <a:solidFill>
                  <a:srgbClr val="FF0000"/>
                </a:solidFill>
              </a:rPr>
              <a:t>8-MILK ALKALI SYNDROME[Ca +milk used to be </a:t>
            </a:r>
            <a:r>
              <a:rPr lang="en-US" sz="2000" b="1" dirty="0" err="1" smtClean="0">
                <a:solidFill>
                  <a:srgbClr val="FF0000"/>
                </a:solidFill>
              </a:rPr>
              <a:t>ttt</a:t>
            </a:r>
            <a:r>
              <a:rPr lang="en-US" sz="2000" b="1" dirty="0" smtClean="0">
                <a:solidFill>
                  <a:srgbClr val="FF0000"/>
                </a:solidFill>
              </a:rPr>
              <a:t> of </a:t>
            </a:r>
            <a:r>
              <a:rPr lang="en-US" sz="2000" b="1" dirty="0" err="1" smtClean="0">
                <a:solidFill>
                  <a:srgbClr val="FF0000"/>
                </a:solidFill>
              </a:rPr>
              <a:t>p.u</a:t>
            </a:r>
            <a:r>
              <a:rPr lang="en-US" sz="2000" b="1" dirty="0" smtClean="0">
                <a:solidFill>
                  <a:srgbClr val="FF0000"/>
                </a:solidFill>
              </a:rPr>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defRPr/>
            </a:pPr>
            <a:r>
              <a:rPr lang="en-US" sz="2000" smtClean="0"/>
              <a:t>            HYPERCALCEMIA CLINICAL PICTURE </a:t>
            </a:r>
            <a:br>
              <a:rPr lang="en-US" sz="2000" smtClean="0"/>
            </a:br>
            <a:r>
              <a:rPr lang="en-US" sz="2000" smtClean="0"/>
              <a:t> </a:t>
            </a:r>
            <a:r>
              <a:rPr lang="en-US" sz="3100" b="1" smtClean="0">
                <a:solidFill>
                  <a:srgbClr val="FF9900"/>
                </a:solidFill>
                <a:effectLst>
                  <a:outerShdw blurRad="38100" dist="38100" dir="2700000" algn="tl">
                    <a:srgbClr val="C0C0C0"/>
                  </a:outerShdw>
                </a:effectLst>
              </a:rPr>
              <a:t>NEUROMUSCULAR LOW ACTIVITY</a:t>
            </a:r>
          </a:p>
        </p:txBody>
      </p:sp>
      <p:sp>
        <p:nvSpPr>
          <p:cNvPr id="109571" name="Rectangle 3"/>
          <p:cNvSpPr>
            <a:spLocks noGrp="1" noChangeArrowheads="1"/>
          </p:cNvSpPr>
          <p:nvPr>
            <p:ph idx="1"/>
          </p:nvPr>
        </p:nvSpPr>
        <p:spPr>
          <a:xfrm>
            <a:off x="1370013" y="1827213"/>
            <a:ext cx="7392987" cy="4802187"/>
          </a:xfrm>
          <a:gradFill rotWithShape="1">
            <a:gsLst>
              <a:gs pos="0">
                <a:srgbClr val="000082"/>
              </a:gs>
              <a:gs pos="30000">
                <a:srgbClr val="66008F"/>
              </a:gs>
              <a:gs pos="64999">
                <a:srgbClr val="BA0066"/>
              </a:gs>
              <a:gs pos="89999">
                <a:srgbClr val="FF0000"/>
              </a:gs>
              <a:gs pos="100000">
                <a:srgbClr val="FF8200"/>
              </a:gs>
            </a:gsLst>
            <a:lin ang="5400000" scaled="1"/>
          </a:gradFill>
          <a:ln>
            <a:solidFill>
              <a:srgbClr val="FF7C80"/>
            </a:solidFill>
          </a:ln>
        </p:spPr>
        <p:txBody>
          <a:bodyPr/>
          <a:lstStyle/>
          <a:p>
            <a:pPr algn="l" rtl="0" eaLnBrk="1" hangingPunct="1">
              <a:lnSpc>
                <a:spcPct val="80000"/>
              </a:lnSpc>
              <a:defRPr/>
            </a:pPr>
            <a:endParaRPr lang="en-US" sz="1800" b="1" dirty="0" smtClean="0">
              <a:solidFill>
                <a:schemeClr val="bg1"/>
              </a:solidFill>
              <a:effectLst>
                <a:outerShdw blurRad="38100" dist="38100" dir="2700000" algn="tl">
                  <a:srgbClr val="000000"/>
                </a:outerShdw>
              </a:effectLst>
            </a:endParaRP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EASY FATIGABILITY</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MUSCLE WEAKNESS</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CONSTIPATION</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ANOREXIA &amp; VOMITING</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DEPRESSION</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POLYUREA THEN OLIGUREA DUE TO DEHYDRATION </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POLYDIPSIA AND VOMITING</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CALCINOSIS [ANYWHERE BUT RENAL IN PARTICULAR ]</a:t>
            </a:r>
          </a:p>
          <a:p>
            <a:pPr algn="l" rtl="0" eaLnBrk="1" hangingPunct="1">
              <a:lnSpc>
                <a:spcPct val="80000"/>
              </a:lnSpc>
              <a:defRPr/>
            </a:pPr>
            <a:r>
              <a:rPr lang="en-US" sz="1800" b="1" dirty="0" smtClean="0">
                <a:solidFill>
                  <a:srgbClr val="FFCC99"/>
                </a:solidFill>
                <a:effectLst>
                  <a:outerShdw blurRad="38100" dist="38100" dir="2700000" algn="tl">
                    <a:srgbClr val="000000"/>
                  </a:outerShdw>
                </a:effectLst>
              </a:rPr>
              <a:t>SEVERE FORMS CAUSE COMA AND DEATH </a:t>
            </a:r>
          </a:p>
          <a:p>
            <a:pPr algn="l" rtl="0" eaLnBrk="1" hangingPunct="1">
              <a:lnSpc>
                <a:spcPct val="80000"/>
              </a:lnSpc>
              <a:buFont typeface="Wingdings" pitchFamily="2" charset="2"/>
              <a:buNone/>
              <a:defRPr/>
            </a:pPr>
            <a:r>
              <a:rPr lang="en-US" sz="2400" b="1" dirty="0" smtClean="0">
                <a:solidFill>
                  <a:srgbClr val="FF0000"/>
                </a:solidFill>
                <a:effectLst>
                  <a:outerShdw blurRad="38100" dist="38100" dir="2700000" algn="tl">
                    <a:srgbClr val="000000"/>
                  </a:outerShdw>
                </a:effectLst>
              </a:rPr>
              <a:t>      </a:t>
            </a:r>
            <a:r>
              <a:rPr lang="en-US" b="1" dirty="0" smtClean="0">
                <a:solidFill>
                  <a:srgbClr val="FF0000"/>
                </a:solidFill>
                <a:effectLst>
                  <a:outerShdw blurRad="38100" dist="38100" dir="2700000" algn="tl">
                    <a:srgbClr val="000000"/>
                  </a:outerShdw>
                </a:effectLst>
              </a:rPr>
              <a:t>BONES, STONES, ABDOMINAL GROANS    	   AND PSYCHIC MOANS </a:t>
            </a:r>
            <a:r>
              <a:rPr lang="en-US" sz="2400" b="1" dirty="0" smtClean="0">
                <a:solidFill>
                  <a:schemeClr val="accent1"/>
                </a:solidFill>
                <a:effectLst>
                  <a:outerShdw blurRad="38100" dist="38100" dir="2700000" algn="tl">
                    <a:srgbClr val="000000"/>
                  </a:outerShdw>
                </a:effectLst>
              </a:rPr>
              <a:t>IN  		   HYPERPARATHYROIDISM</a:t>
            </a:r>
          </a:p>
          <a:p>
            <a:pPr algn="l" rtl="0" eaLnBrk="1" hangingPunct="1">
              <a:lnSpc>
                <a:spcPct val="80000"/>
              </a:lnSpc>
              <a:buFont typeface="Wingdings" pitchFamily="2" charset="2"/>
              <a:buNone/>
              <a:defRPr/>
            </a:pPr>
            <a:endParaRPr lang="en-US" sz="2400" b="1" dirty="0"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r>
              <a:rPr lang="en-US" sz="2000" b="1" dirty="0" smtClean="0">
                <a:solidFill>
                  <a:srgbClr val="FFFF00"/>
                </a:solidFill>
                <a:effectLst>
                  <a:outerShdw blurRad="38100" dist="38100" dir="2700000" algn="tl">
                    <a:srgbClr val="000000"/>
                  </a:outerShdw>
                </a:effectLst>
              </a:rPr>
              <a:t>       MEDICAL EMERGENCY:&gt;15 mg/100ml</a:t>
            </a:r>
          </a:p>
          <a:p>
            <a:pPr algn="l" rtl="0" eaLnBrk="1" hangingPunct="1">
              <a:lnSpc>
                <a:spcPct val="80000"/>
              </a:lnSpc>
              <a:buFont typeface="Wingdings" pitchFamily="2" charset="2"/>
              <a:buNone/>
              <a:defRPr/>
            </a:pPr>
            <a:endParaRPr lang="en-US" sz="2000" b="1" dirty="0"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endParaRPr lang="en-US" sz="2000" b="1" dirty="0" smtClean="0">
              <a:solidFill>
                <a:schemeClr val="accent1"/>
              </a:solidFill>
              <a:effectLst>
                <a:outerShdw blurRad="38100" dist="38100" dir="2700000" algn="tl">
                  <a:srgbClr val="000000"/>
                </a:outerShdw>
              </a:effectLst>
            </a:endParaRPr>
          </a:p>
          <a:p>
            <a:pPr algn="l" rtl="0" eaLnBrk="1" hangingPunct="1">
              <a:lnSpc>
                <a:spcPct val="80000"/>
              </a:lnSpc>
              <a:buFont typeface="Wingdings" pitchFamily="2" charset="2"/>
              <a:buNone/>
              <a:defRPr/>
            </a:pPr>
            <a:endParaRPr lang="en-US" sz="1600" b="1" dirty="0" smtClean="0">
              <a:solidFill>
                <a:schemeClr val="accent1"/>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See full size image">
            <a:hlinkClick r:id="rId2"/>
          </p:cNvPr>
          <p:cNvPicPr>
            <a:picLocks noChangeAspect="1" noChangeArrowheads="1"/>
          </p:cNvPicPr>
          <p:nvPr/>
        </p:nvPicPr>
        <p:blipFill>
          <a:blip r:embed="rId3"/>
          <a:srcRect/>
          <a:stretch>
            <a:fillRect/>
          </a:stretch>
        </p:blipFill>
        <p:spPr bwMode="auto">
          <a:xfrm>
            <a:off x="2286000" y="1905000"/>
            <a:ext cx="5105400" cy="3962400"/>
          </a:xfrm>
          <a:prstGeom prst="rect">
            <a:avLst/>
          </a:prstGeom>
          <a:noFill/>
          <a:ln w="9525">
            <a:noFill/>
            <a:miter lim="800000"/>
            <a:headEnd/>
            <a:tailEnd/>
          </a:ln>
        </p:spPr>
      </p:pic>
      <p:sp>
        <p:nvSpPr>
          <p:cNvPr id="68611" name="Title 4"/>
          <p:cNvSpPr>
            <a:spLocks noGrp="1"/>
          </p:cNvSpPr>
          <p:nvPr>
            <p:ph type="title"/>
          </p:nvPr>
        </p:nvSpPr>
        <p:spPr/>
        <p:txBody>
          <a:bodyPr/>
          <a:lstStyle/>
          <a:p>
            <a:pPr algn="ctr"/>
            <a:r>
              <a:rPr lang="en-GB" smtClean="0"/>
              <a:t>Bone cysts and fractures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0"/>
            <a:ext cx="9144000" cy="1444625"/>
          </a:xfrm>
          <a:solidFill>
            <a:srgbClr val="FF7C80"/>
          </a:solidFill>
        </p:spPr>
        <p:txBody>
          <a:bodyPr/>
          <a:lstStyle/>
          <a:p>
            <a:pPr algn="ctr" eaLnBrk="1" hangingPunct="1"/>
            <a:r>
              <a:rPr lang="en-US" smtClean="0"/>
              <a:t>    SEVERE HYPERCALCEMIA</a:t>
            </a:r>
            <a:br>
              <a:rPr lang="en-US" smtClean="0"/>
            </a:br>
            <a:r>
              <a:rPr lang="en-US" smtClean="0"/>
              <a:t>  </a:t>
            </a:r>
            <a:r>
              <a:rPr lang="en-US" smtClean="0">
                <a:solidFill>
                  <a:srgbClr val="FFCC99"/>
                </a:solidFill>
              </a:rPr>
              <a:t>[&gt;14.5mg/100ml]</a:t>
            </a:r>
          </a:p>
        </p:txBody>
      </p:sp>
      <p:sp>
        <p:nvSpPr>
          <p:cNvPr id="110595" name="Rectangle 3"/>
          <p:cNvSpPr>
            <a:spLocks noGrp="1" noChangeArrowheads="1"/>
          </p:cNvSpPr>
          <p:nvPr>
            <p:ph idx="1"/>
          </p:nvPr>
        </p:nvSpPr>
        <p:spPr>
          <a:xfrm>
            <a:off x="0" y="1447800"/>
            <a:ext cx="9144000" cy="5410200"/>
          </a:xfrm>
          <a:solidFill>
            <a:srgbClr val="336699"/>
          </a:solidFill>
        </p:spPr>
        <p:txBody>
          <a:bodyPr/>
          <a:lstStyle/>
          <a:p>
            <a:pPr marL="361950" indent="-361950" algn="l" rtl="0" eaLnBrk="1" hangingPunct="1">
              <a:lnSpc>
                <a:spcPct val="80000"/>
              </a:lnSpc>
              <a:buFont typeface="Wingdings" pitchFamily="2" charset="2"/>
              <a:buNone/>
              <a:defRPr/>
            </a:pPr>
            <a:r>
              <a:rPr lang="en-US" sz="2100" b="1" smtClean="0">
                <a:solidFill>
                  <a:schemeClr val="bg1"/>
                </a:solidFill>
                <a:effectLst>
                  <a:outerShdw blurRad="38100" dist="38100" dir="2700000" algn="tl">
                    <a:srgbClr val="000000"/>
                  </a:outerShdw>
                </a:effectLst>
              </a:rPr>
              <a:t>1.CORRECT DEHYDRATION AND WASH OUT CALCIUM THROUGHTHE KIDNEY BY</a:t>
            </a:r>
            <a:r>
              <a:rPr lang="en-US" sz="2100" b="1" smtClean="0">
                <a:effectLst>
                  <a:outerShdw blurRad="38100" dist="38100" dir="2700000" algn="tl">
                    <a:srgbClr val="FFFFFF"/>
                  </a:outerShdw>
                </a:effectLst>
              </a:rPr>
              <a:t> </a:t>
            </a:r>
            <a:r>
              <a:rPr lang="en-US" sz="2100" b="1" smtClean="0">
                <a:solidFill>
                  <a:srgbClr val="F84A73"/>
                </a:solidFill>
                <a:effectLst>
                  <a:outerShdw blurRad="38100" dist="38100" dir="2700000" algn="tl">
                    <a:srgbClr val="000000"/>
                  </a:outerShdw>
                </a:effectLst>
              </a:rPr>
              <a:t>N/S INFUSION</a:t>
            </a:r>
          </a:p>
          <a:p>
            <a:pPr marL="361950" indent="-361950" algn="l" rtl="0" eaLnBrk="1" hangingPunct="1">
              <a:lnSpc>
                <a:spcPct val="80000"/>
              </a:lnSpc>
              <a:buFont typeface="Wingdings" pitchFamily="2" charset="2"/>
              <a:buNone/>
              <a:defRPr/>
            </a:pPr>
            <a:endParaRPr lang="en-US" sz="2100" b="1" smtClean="0">
              <a:solidFill>
                <a:srgbClr val="F84A73"/>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2. FUROSEMIDE</a:t>
            </a:r>
            <a:r>
              <a:rPr lang="en-US" sz="1800" b="1" smtClean="0">
                <a:solidFill>
                  <a:srgbClr val="F84A73"/>
                </a:solidFill>
                <a:effectLst>
                  <a:outerShdw blurRad="38100" dist="38100" dir="2700000" algn="tl">
                    <a:srgbClr val="000000"/>
                  </a:outerShdw>
                </a:effectLst>
              </a:rPr>
              <a:t> [</a:t>
            </a:r>
            <a:r>
              <a:rPr lang="en-US" sz="1800" b="1" smtClean="0">
                <a:solidFill>
                  <a:schemeClr val="bg1"/>
                </a:solidFill>
                <a:effectLst>
                  <a:outerShdw blurRad="38100" dist="38100" dir="2700000" algn="tl">
                    <a:srgbClr val="000000"/>
                  </a:outerShdw>
                </a:effectLst>
              </a:rPr>
              <a:t>LASIX</a:t>
            </a:r>
            <a:r>
              <a:rPr lang="en-US" sz="1800" b="1" smtClean="0">
                <a:solidFill>
                  <a:srgbClr val="F84A73"/>
                </a:solidFill>
                <a:effectLst>
                  <a:outerShdw blurRad="38100" dist="38100" dir="2700000" algn="tl">
                    <a:srgbClr val="000000"/>
                  </a:outerShdw>
                </a:effectLst>
              </a:rPr>
              <a:t>]</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AND SOD.SULFATE</a:t>
            </a:r>
            <a:r>
              <a:rPr lang="en-US" sz="1800" b="1" smtClean="0">
                <a:solidFill>
                  <a:srgbClr val="FFFF00"/>
                </a:solidFill>
                <a:effectLst>
                  <a:outerShdw blurRad="38100" dist="38100" dir="2700000" algn="tl">
                    <a:srgbClr val="000000"/>
                  </a:outerShdw>
                </a:effectLst>
              </a:rPr>
              <a:t>  </a:t>
            </a:r>
            <a:r>
              <a:rPr lang="en-US" sz="1800" b="1" smtClean="0">
                <a:solidFill>
                  <a:srgbClr val="FF9999"/>
                </a:solidFill>
                <a:effectLst>
                  <a:outerShdw blurRad="38100" dist="38100" dir="2700000" algn="tl">
                    <a:srgbClr val="000000"/>
                  </a:outerShdw>
                </a:effectLst>
              </a:rPr>
              <a:t>INCREASE URINARY  			EXCRETION OF</a:t>
            </a:r>
            <a:r>
              <a:rPr lang="en-US" sz="1800" b="1" smtClean="0">
                <a:solidFill>
                  <a:srgbClr val="FFFF00"/>
                </a:solidFill>
                <a:effectLst>
                  <a:outerShdw blurRad="38100" dist="38100" dir="2700000" algn="tl">
                    <a:srgbClr val="000000"/>
                  </a:outerShdw>
                </a:effectLst>
              </a:rPr>
              <a:t> </a:t>
            </a:r>
            <a:r>
              <a:rPr lang="en-US" sz="1800" b="1" smtClean="0">
                <a:solidFill>
                  <a:srgbClr val="FF9999"/>
                </a:solidFill>
                <a:effectLst>
                  <a:outerShdw blurRad="38100" dist="38100" dir="2700000" algn="tl">
                    <a:srgbClr val="000000"/>
                  </a:outerShdw>
                </a:effectLst>
              </a:rPr>
              <a:t>CALCIUM</a:t>
            </a:r>
          </a:p>
          <a:p>
            <a:pPr marL="361950" indent="-361950" algn="l" rtl="0" eaLnBrk="1" hangingPunct="1">
              <a:lnSpc>
                <a:spcPct val="80000"/>
              </a:lnSpc>
              <a:buFont typeface="Wingdings" pitchFamily="2" charset="2"/>
              <a:buNone/>
              <a:defRPr/>
            </a:pPr>
            <a:endParaRPr lang="en-US" sz="1800" b="1" smtClean="0">
              <a:solidFill>
                <a:srgbClr val="FF9999"/>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3.</a:t>
            </a:r>
            <a:r>
              <a:rPr lang="en-US" sz="2000" b="1" smtClean="0">
                <a:solidFill>
                  <a:srgbClr val="FF9999"/>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I.V INORGANIC PHOSPHATES.</a:t>
            </a:r>
            <a:r>
              <a:rPr lang="en-US" sz="1800" b="1" smtClean="0">
                <a:solidFill>
                  <a:srgbClr val="FF9999"/>
                </a:solidFill>
                <a:effectLst>
                  <a:outerShdw blurRad="38100" dist="38100" dir="2700000" algn="tl">
                    <a:srgbClr val="000000"/>
                  </a:outerShdw>
                </a:effectLst>
              </a:rPr>
              <a:t> INHIBIT BONE RESORPTION</a:t>
            </a:r>
          </a:p>
          <a:p>
            <a:pPr marL="361950" indent="-361950" algn="l" rtl="0" eaLnBrk="1" hangingPunct="1">
              <a:lnSpc>
                <a:spcPct val="80000"/>
              </a:lnSpc>
              <a:buFont typeface="Wingdings" pitchFamily="2" charset="2"/>
              <a:buNone/>
              <a:defRPr/>
            </a:pPr>
            <a:endParaRPr lang="en-US" sz="1800" b="1" smtClean="0">
              <a:solidFill>
                <a:srgbClr val="FF9999"/>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3.</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PLICAMYCIN ;</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a:t>
            </a:r>
            <a:r>
              <a:rPr lang="en-US" sz="1800" b="1" smtClean="0">
                <a:effectLst>
                  <a:outerShdw blurRad="38100" dist="38100" dir="2700000" algn="tl">
                    <a:srgbClr val="FFFFFF"/>
                  </a:outerShdw>
                </a:effectLst>
              </a:rPr>
              <a:t> </a:t>
            </a:r>
            <a:r>
              <a:rPr lang="en-US" sz="1600" b="1" smtClean="0">
                <a:solidFill>
                  <a:schemeClr val="accent1"/>
                </a:solidFill>
                <a:effectLst>
                  <a:outerShdw blurRad="38100" dist="38100" dir="2700000" algn="tl">
                    <a:srgbClr val="000000"/>
                  </a:outerShdw>
                </a:effectLst>
              </a:rPr>
              <a:t>BONE METS</a:t>
            </a:r>
          </a:p>
          <a:p>
            <a:pPr marL="361950" indent="-361950" algn="l" rtl="0" eaLnBrk="1" hangingPunct="1">
              <a:lnSpc>
                <a:spcPct val="80000"/>
              </a:lnSpc>
              <a:buFont typeface="Wingdings" pitchFamily="2" charset="2"/>
              <a:buNone/>
              <a:defRPr/>
            </a:pPr>
            <a:endParaRPr lang="en-US" sz="1600" b="1" smtClean="0">
              <a:solidFill>
                <a:schemeClr val="accent1"/>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4. STEROIDS;</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1-</a:t>
            </a:r>
            <a:r>
              <a:rPr lang="en-US" sz="1800" b="1" smtClean="0">
                <a:solidFill>
                  <a:srgbClr val="FFFF00"/>
                </a:solidFill>
                <a:effectLst>
                  <a:outerShdw blurRad="38100" dist="38100" dir="2700000" algn="tl">
                    <a:srgbClr val="000000"/>
                  </a:outerShdw>
                </a:effectLst>
              </a:rPr>
              <a:t> </a:t>
            </a:r>
            <a:r>
              <a:rPr lang="en-US" sz="1600" b="1" smtClean="0">
                <a:solidFill>
                  <a:srgbClr val="FFFF00"/>
                </a:solidFill>
                <a:effectLst>
                  <a:outerShdw blurRad="38100" dist="38100" dir="2700000" algn="tl">
                    <a:srgbClr val="000000"/>
                  </a:outerShdw>
                </a:effectLst>
              </a:rPr>
              <a:t>SARCOIDOSIS</a:t>
            </a:r>
          </a:p>
          <a:p>
            <a:pPr marL="361950" indent="-361950" algn="l" rtl="0" eaLnBrk="1" hangingPunct="1">
              <a:lnSpc>
                <a:spcPct val="80000"/>
              </a:lnSpc>
              <a:buFont typeface="Wingdings" pitchFamily="2" charset="2"/>
              <a:buNone/>
              <a:defRPr/>
            </a:pP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2-</a:t>
            </a:r>
            <a:r>
              <a:rPr lang="en-US" sz="1800" b="1" smtClean="0">
                <a:effectLst>
                  <a:outerShdw blurRad="38100" dist="38100" dir="2700000" algn="tl">
                    <a:srgbClr val="FFFFFF"/>
                  </a:outerShdw>
                </a:effectLst>
              </a:rPr>
              <a:t> </a:t>
            </a:r>
            <a:r>
              <a:rPr lang="en-US" sz="1600" b="1" smtClean="0">
                <a:solidFill>
                  <a:srgbClr val="FFFF00"/>
                </a:solidFill>
                <a:effectLst>
                  <a:outerShdw blurRad="38100" dist="38100" dir="2700000" algn="tl">
                    <a:srgbClr val="000000"/>
                  </a:outerShdw>
                </a:effectLst>
              </a:rPr>
              <a:t>VIT.D INTOXICATION</a:t>
            </a:r>
          </a:p>
          <a:p>
            <a:pPr marL="361950" indent="-361950" algn="l" rtl="0" eaLnBrk="1" hangingPunct="1">
              <a:lnSpc>
                <a:spcPct val="80000"/>
              </a:lnSpc>
              <a:buFont typeface="Wingdings" pitchFamily="2" charset="2"/>
              <a:buNone/>
              <a:defRPr/>
            </a:pP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3-</a:t>
            </a:r>
            <a:r>
              <a:rPr lang="en-US" sz="1800" b="1" smtClean="0">
                <a:effectLst>
                  <a:outerShdw blurRad="38100" dist="38100" dir="2700000" algn="tl">
                    <a:srgbClr val="FFFFFF"/>
                  </a:outerShdw>
                </a:effectLst>
              </a:rPr>
              <a:t> </a:t>
            </a:r>
            <a:r>
              <a:rPr lang="en-US" sz="1600" b="1" smtClean="0">
                <a:solidFill>
                  <a:srgbClr val="FFFF00"/>
                </a:solidFill>
                <a:effectLst>
                  <a:outerShdw blurRad="38100" dist="38100" dir="2700000" algn="tl">
                    <a:srgbClr val="000000"/>
                  </a:outerShdw>
                </a:effectLst>
              </a:rPr>
              <a:t>ADDISON`S DIS</a:t>
            </a:r>
          </a:p>
          <a:p>
            <a:pPr marL="361950" indent="-361950" algn="l" rtl="0" eaLnBrk="1" hangingPunct="1">
              <a:lnSpc>
                <a:spcPct val="80000"/>
              </a:lnSpc>
              <a:buFont typeface="Wingdings" pitchFamily="2" charset="2"/>
              <a:buNone/>
              <a:defRPr/>
            </a:pPr>
            <a:endParaRPr lang="en-US" sz="1600" b="1" smtClean="0">
              <a:solidFill>
                <a:srgbClr val="FFFF00"/>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5.</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CALCITONIN;</a:t>
            </a:r>
            <a:r>
              <a:rPr lang="en-US" sz="1800" b="1" smtClean="0">
                <a:effectLst>
                  <a:outerShdw blurRad="38100" dist="38100" dir="2700000" algn="tl">
                    <a:srgbClr val="FFFFFF"/>
                  </a:outerShdw>
                </a:effectLst>
              </a:rPr>
              <a:t>        </a:t>
            </a:r>
            <a:r>
              <a:rPr lang="en-US" sz="1800" b="1" smtClean="0">
                <a:solidFill>
                  <a:schemeClr val="bg1"/>
                </a:solidFill>
                <a:effectLst>
                  <a:outerShdw blurRad="38100" dist="38100" dir="2700000" algn="tl">
                    <a:srgbClr val="000000"/>
                  </a:outerShdw>
                </a:effectLst>
              </a:rPr>
              <a:t>FOR   </a:t>
            </a:r>
            <a:r>
              <a:rPr lang="en-US" sz="1600" b="1" smtClean="0">
                <a:solidFill>
                  <a:srgbClr val="FFFF00"/>
                </a:solidFill>
                <a:effectLst>
                  <a:outerShdw blurRad="38100" dist="38100" dir="2700000" algn="tl">
                    <a:srgbClr val="000000"/>
                  </a:outerShdw>
                </a:effectLst>
              </a:rPr>
              <a:t>RENAL &amp; CARDIOVAS.DIS.</a:t>
            </a:r>
          </a:p>
          <a:p>
            <a:pPr marL="361950" indent="-361950" algn="l" rtl="0" eaLnBrk="1" hangingPunct="1">
              <a:lnSpc>
                <a:spcPct val="80000"/>
              </a:lnSpc>
              <a:buFont typeface="Wingdings" pitchFamily="2" charset="2"/>
              <a:buNone/>
              <a:defRPr/>
            </a:pPr>
            <a:endParaRPr lang="en-US" sz="1600" b="1" smtClean="0">
              <a:solidFill>
                <a:srgbClr val="FFFF00"/>
              </a:solidFill>
              <a:effectLst>
                <a:outerShdw blurRad="38100" dist="38100" dir="2700000" algn="tl">
                  <a:srgbClr val="000000"/>
                </a:outerShdw>
              </a:effectLst>
            </a:endParaRPr>
          </a:p>
          <a:p>
            <a:pPr marL="361950" indent="-361950" algn="l" rtl="0" eaLnBrk="1" hangingPunct="1">
              <a:lnSpc>
                <a:spcPct val="80000"/>
              </a:lnSpc>
              <a:buFont typeface="Wingdings" pitchFamily="2" charset="2"/>
              <a:buNone/>
              <a:defRPr/>
            </a:pPr>
            <a:r>
              <a:rPr lang="en-US" sz="2000" b="1" smtClean="0">
                <a:solidFill>
                  <a:srgbClr val="FFCC99"/>
                </a:solidFill>
                <a:effectLst>
                  <a:outerShdw blurRad="38100" dist="38100" dir="2700000" algn="tl">
                    <a:srgbClr val="000000"/>
                  </a:outerShdw>
                </a:effectLst>
              </a:rPr>
              <a:t>6.</a:t>
            </a:r>
            <a:r>
              <a:rPr lang="en-US" sz="2000" b="1" smtClean="0">
                <a:solidFill>
                  <a:srgbClr val="F84A73"/>
                </a:solidFill>
                <a:effectLst>
                  <a:outerShdw blurRad="38100" dist="38100" dir="2700000" algn="tl">
                    <a:srgbClr val="000000"/>
                  </a:outerShdw>
                </a:effectLst>
              </a:rPr>
              <a:t> </a:t>
            </a:r>
            <a:r>
              <a:rPr lang="en-US" sz="2000" b="1" smtClean="0">
                <a:solidFill>
                  <a:srgbClr val="FFCC99"/>
                </a:solidFill>
                <a:effectLst>
                  <a:outerShdw blurRad="38100" dist="38100" dir="2700000" algn="tl">
                    <a:srgbClr val="000000"/>
                  </a:outerShdw>
                </a:effectLst>
              </a:rPr>
              <a:t>HEMODIALYSIS;</a:t>
            </a:r>
            <a:r>
              <a:rPr lang="en-US" sz="1800" b="1" smtClean="0">
                <a:effectLst>
                  <a:outerShdw blurRad="38100" dist="38100" dir="2700000" algn="tl">
                    <a:srgbClr val="FFFFFF"/>
                  </a:outerShdw>
                </a:effectLst>
              </a:rPr>
              <a:t>   </a:t>
            </a:r>
            <a:r>
              <a:rPr lang="en-US" sz="1600" b="1" smtClean="0">
                <a:solidFill>
                  <a:srgbClr val="DDDDDD"/>
                </a:solidFill>
                <a:effectLst>
                  <a:outerShdw blurRad="38100" dist="38100" dir="2700000" algn="tl">
                    <a:srgbClr val="000000"/>
                  </a:outerShdw>
                </a:effectLst>
              </a:rPr>
              <a:t>FOR   </a:t>
            </a:r>
            <a:r>
              <a:rPr lang="en-US" sz="1600" b="1" smtClean="0">
                <a:solidFill>
                  <a:srgbClr val="FFFF00"/>
                </a:solidFill>
                <a:effectLst>
                  <a:outerShdw blurRad="38100" dist="38100" dir="2700000" algn="tl">
                    <a:srgbClr val="000000"/>
                  </a:outerShdw>
                </a:effectLst>
              </a:rPr>
              <a:t> RENAL FAILURE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ctr" eaLnBrk="1" hangingPunct="1"/>
            <a:r>
              <a:rPr lang="en-US" sz="3200" b="1" dirty="0" smtClean="0"/>
              <a:t>MAGNESIUM</a:t>
            </a:r>
            <a:r>
              <a:rPr lang="en-US" sz="3200" dirty="0" smtClean="0"/>
              <a:t> </a:t>
            </a:r>
            <a:br>
              <a:rPr lang="en-US" sz="3200" dirty="0" smtClean="0"/>
            </a:br>
            <a:endParaRPr lang="en-US" sz="3200" dirty="0" smtClean="0"/>
          </a:p>
        </p:txBody>
      </p:sp>
      <p:sp>
        <p:nvSpPr>
          <p:cNvPr id="140291" name="Rectangle 3"/>
          <p:cNvSpPr>
            <a:spLocks noGrp="1" noChangeArrowheads="1"/>
          </p:cNvSpPr>
          <p:nvPr>
            <p:ph idx="1"/>
          </p:nvPr>
        </p:nvSpPr>
        <p:spPr>
          <a:ln w="76200" cmpd="tri">
            <a:solidFill>
              <a:srgbClr val="F84A73"/>
            </a:solidFill>
          </a:ln>
        </p:spPr>
        <p:txBody>
          <a:bodyPr/>
          <a:lstStyle/>
          <a:p>
            <a:pPr>
              <a:defRPr/>
            </a:pPr>
            <a:r>
              <a:rPr lang="en-US" dirty="0" smtClean="0">
                <a:effectLst>
                  <a:outerShdw blurRad="38100" dist="38100" dir="2700000" algn="tl">
                    <a:srgbClr val="C0C0C0"/>
                  </a:outerShdw>
                </a:effectLst>
              </a:rPr>
              <a:t>Normal range :1.5-2.5 </a:t>
            </a:r>
            <a:r>
              <a:rPr lang="en-US" dirty="0" err="1" smtClean="0">
                <a:effectLst>
                  <a:outerShdw blurRad="38100" dist="38100" dir="2700000" algn="tl">
                    <a:srgbClr val="C0C0C0"/>
                  </a:outerShdw>
                </a:effectLst>
              </a:rPr>
              <a:t>meq</a:t>
            </a:r>
            <a:r>
              <a:rPr lang="en-US" dirty="0" smtClean="0">
                <a:effectLst>
                  <a:outerShdw blurRad="38100" dist="38100" dir="2700000" algn="tl">
                    <a:srgbClr val="C0C0C0"/>
                  </a:outerShdw>
                </a:effectLst>
              </a:rPr>
              <a:t>/l.</a:t>
            </a:r>
          </a:p>
          <a:p>
            <a:pPr>
              <a:defRPr/>
            </a:pPr>
            <a:endParaRPr lang="en-US" dirty="0" smtClean="0">
              <a:effectLst>
                <a:outerShdw blurRad="38100" dist="38100" dir="2700000" algn="tl">
                  <a:srgbClr val="C0C0C0"/>
                </a:outerShdw>
              </a:effectLst>
            </a:endParaRPr>
          </a:p>
          <a:p>
            <a:pPr>
              <a:defRPr/>
            </a:pPr>
            <a:r>
              <a:rPr lang="en-US" sz="2400" dirty="0" smtClean="0">
                <a:effectLst>
                  <a:outerShdw blurRad="38100" dist="38100" dir="2700000" algn="tl">
                    <a:srgbClr val="C0C0C0"/>
                  </a:outerShdw>
                </a:effectLst>
              </a:rPr>
              <a:t>MAINLY </a:t>
            </a:r>
            <a:r>
              <a:rPr lang="en-US" sz="2400" b="1" dirty="0" smtClean="0">
                <a:solidFill>
                  <a:srgbClr val="000099"/>
                </a:solidFill>
                <a:effectLst>
                  <a:outerShdw blurRad="38100" dist="38100" dir="2700000" algn="tl">
                    <a:srgbClr val="C0C0C0"/>
                  </a:outerShdw>
                </a:effectLst>
              </a:rPr>
              <a:t>INTRACELLULAR </a:t>
            </a:r>
            <a:r>
              <a:rPr lang="en-US" sz="2400" dirty="0" smtClean="0">
                <a:effectLst>
                  <a:outerShdw blurRad="38100" dist="38100" dir="2700000" algn="tl">
                    <a:srgbClr val="C0C0C0"/>
                  </a:outerShdw>
                </a:effectLst>
              </a:rPr>
              <a:t>LIKE POTASSIUM </a:t>
            </a:r>
          </a:p>
          <a:p>
            <a:pPr>
              <a:defRPr/>
            </a:pPr>
            <a:endParaRPr lang="en-US" sz="2400" dirty="0" smtClean="0">
              <a:effectLst>
                <a:outerShdw blurRad="38100" dist="38100" dir="2700000" algn="tl">
                  <a:srgbClr val="C0C0C0"/>
                </a:outerShdw>
              </a:effectLst>
            </a:endParaRPr>
          </a:p>
          <a:p>
            <a:pPr>
              <a:defRPr/>
            </a:pPr>
            <a:r>
              <a:rPr lang="en-US" sz="2400" dirty="0" smtClean="0">
                <a:effectLst>
                  <a:outerShdw blurRad="38100" dist="38100" dir="2700000" algn="tl">
                    <a:srgbClr val="C0C0C0"/>
                  </a:outerShdw>
                </a:effectLst>
              </a:rPr>
              <a:t>DEFICIENCY SIMILAR TO  CALCIUM DEFICIENCY OR   	 POTASSIUM EXCESS [NEUROMUSCULAR HYPERACTIVITY] </a:t>
            </a:r>
          </a:p>
          <a:p>
            <a:pPr>
              <a:defRPr/>
            </a:pPr>
            <a:endParaRPr lang="en-US" sz="2400" dirty="0" smtClean="0">
              <a:effectLst>
                <a:outerShdw blurRad="38100" dist="38100" dir="2700000" algn="tl">
                  <a:srgbClr val="C0C0C0"/>
                </a:outerShdw>
              </a:effectLst>
            </a:endParaRPr>
          </a:p>
          <a:p>
            <a:pPr>
              <a:defRPr/>
            </a:pPr>
            <a:r>
              <a:rPr lang="en-US" sz="2400" dirty="0" smtClean="0">
                <a:effectLst>
                  <a:outerShdw blurRad="38100" dist="38100" dir="2700000" algn="tl">
                    <a:srgbClr val="C0C0C0"/>
                  </a:outerShdw>
                </a:effectLst>
              </a:rPr>
              <a:t>NECESSARY FOR ENZYME   FUNCTIONS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1370013" y="228600"/>
            <a:ext cx="7313612" cy="1447800"/>
          </a:xfrm>
          <a:solidFill>
            <a:srgbClr val="FF7C80"/>
          </a:solidFill>
        </p:spPr>
        <p:txBody>
          <a:bodyPr>
            <a:normAutofit fontScale="90000"/>
          </a:bodyPr>
          <a:lstStyle/>
          <a:p>
            <a:pPr eaLnBrk="1" hangingPunct="1">
              <a:defRPr/>
            </a:pPr>
            <a:r>
              <a:rPr lang="en-US" sz="3200" dirty="0" smtClean="0"/>
              <a:t>        Hypomagnesaemia:   LOW MAGNESIUM  </a:t>
            </a:r>
            <a:br>
              <a:rPr lang="en-US" sz="3200" dirty="0" smtClean="0"/>
            </a:br>
            <a:r>
              <a:rPr lang="en-US" sz="3200" dirty="0" smtClean="0"/>
              <a:t>         CLINICAL PICTURE</a:t>
            </a:r>
            <a:br>
              <a:rPr lang="en-US" sz="3200" dirty="0" smtClean="0"/>
            </a:br>
            <a:r>
              <a:rPr lang="en-US" sz="3200" dirty="0" smtClean="0"/>
              <a:t>        </a:t>
            </a:r>
            <a:r>
              <a:rPr lang="en-US" sz="3200" b="1" dirty="0" smtClean="0">
                <a:solidFill>
                  <a:srgbClr val="000099"/>
                </a:solidFill>
                <a:effectLst>
                  <a:outerShdw blurRad="38100" dist="38100" dir="2700000" algn="tl">
                    <a:srgbClr val="000000"/>
                  </a:outerShdw>
                </a:effectLst>
              </a:rPr>
              <a:t>LIKE LOW CALCIUM</a:t>
            </a:r>
          </a:p>
        </p:txBody>
      </p:sp>
      <p:sp>
        <p:nvSpPr>
          <p:cNvPr id="141315" name="Rectangle 3"/>
          <p:cNvSpPr>
            <a:spLocks noGrp="1" noChangeArrowheads="1"/>
          </p:cNvSpPr>
          <p:nvPr>
            <p:ph idx="1"/>
          </p:nvPr>
        </p:nvSpPr>
        <p:spPr>
          <a:xfrm>
            <a:off x="1370013" y="1981200"/>
            <a:ext cx="7313612" cy="4343400"/>
          </a:xfrm>
          <a:ln w="76200" cmpd="tri">
            <a:solidFill>
              <a:srgbClr val="F84A73"/>
            </a:solidFill>
          </a:ln>
        </p:spPr>
        <p:txBody>
          <a:bodyPr>
            <a:normAutofit lnSpcReduction="10000"/>
          </a:bodyPr>
          <a:lstStyle/>
          <a:p>
            <a:pPr marL="552450" indent="-552450" algn="l" rtl="0" eaLnBrk="1" hangingPunct="1">
              <a:buFont typeface="Wingdings" pitchFamily="2" charset="2"/>
              <a:buAutoNum type="arabicPeriod"/>
              <a:defRPr/>
            </a:pPr>
            <a:r>
              <a:rPr lang="en-US" sz="2500" dirty="0" smtClean="0">
                <a:effectLst>
                  <a:outerShdw blurRad="38100" dist="38100" dir="2700000" algn="tl">
                    <a:srgbClr val="C0C0C0"/>
                  </a:outerShdw>
                </a:effectLst>
              </a:rPr>
              <a:t>EXAGERATED TENDON REFLEXES</a:t>
            </a:r>
          </a:p>
          <a:p>
            <a:pPr marL="552450" indent="-552450" algn="l" rtl="0" eaLnBrk="1" hangingPunct="1">
              <a:buFont typeface="Wingdings" pitchFamily="2" charset="2"/>
              <a:buAutoNum type="arabicPeriod"/>
              <a:defRPr/>
            </a:pPr>
            <a:r>
              <a:rPr lang="en-US" sz="2500" dirty="0" smtClean="0">
                <a:effectLst>
                  <a:outerShdw blurRad="38100" dist="38100" dir="2700000" algn="tl">
                    <a:srgbClr val="C0C0C0"/>
                  </a:outerShdw>
                </a:effectLst>
              </a:rPr>
              <a:t>CHVOSTEK SIGN</a:t>
            </a:r>
          </a:p>
          <a:p>
            <a:pPr marL="552450" indent="-552450" algn="l" rtl="0" eaLnBrk="1" hangingPunct="1">
              <a:buFont typeface="Wingdings" pitchFamily="2" charset="2"/>
              <a:buAutoNum type="arabicPeriod"/>
              <a:defRPr/>
            </a:pPr>
            <a:r>
              <a:rPr lang="en-US" sz="2500" dirty="0" smtClean="0">
                <a:effectLst>
                  <a:outerShdw blurRad="38100" dist="38100" dir="2700000" algn="tl">
                    <a:srgbClr val="C0C0C0"/>
                  </a:outerShdw>
                </a:effectLst>
              </a:rPr>
              <a:t>TETANY</a:t>
            </a:r>
          </a:p>
          <a:p>
            <a:pPr>
              <a:defRPr/>
            </a:pPr>
            <a:r>
              <a:rPr lang="en-US" sz="2500" dirty="0" smtClean="0">
                <a:effectLst>
                  <a:outerShdw blurRad="38100" dist="38100" dir="2700000" algn="tl">
                    <a:srgbClr val="C0C0C0"/>
                  </a:outerShdw>
                </a:effectLst>
              </a:rPr>
              <a:t> causes :TPN ,Renal failure , diarrhea , vomiting </a:t>
            </a:r>
          </a:p>
          <a:p>
            <a:pPr marL="0" indent="0" algn="l" rtl="0" eaLnBrk="1" hangingPunct="1">
              <a:buNone/>
              <a:defRPr/>
            </a:pPr>
            <a:r>
              <a:rPr lang="en-US" sz="2500" b="1" dirty="0" smtClean="0">
                <a:solidFill>
                  <a:srgbClr val="000099"/>
                </a:solidFill>
                <a:effectLst>
                  <a:outerShdw blurRad="38100" dist="38100" dir="2700000" algn="tl">
                    <a:srgbClr val="C0C0C0"/>
                  </a:outerShdw>
                </a:effectLst>
              </a:rPr>
              <a:t>IT IS ALWAYS ASSOCIATED WITH </a:t>
            </a:r>
            <a:r>
              <a:rPr lang="en-US" sz="2500" b="1" dirty="0" err="1" smtClean="0">
                <a:solidFill>
                  <a:srgbClr val="000099"/>
                </a:solidFill>
                <a:effectLst>
                  <a:outerShdw blurRad="38100" dist="38100" dir="2700000" algn="tl">
                    <a:srgbClr val="C0C0C0"/>
                  </a:outerShdw>
                </a:effectLst>
              </a:rPr>
              <a:t>Ca</a:t>
            </a:r>
            <a:r>
              <a:rPr lang="en-US" sz="2500" b="1" dirty="0" smtClean="0">
                <a:solidFill>
                  <a:srgbClr val="000099"/>
                </a:solidFill>
                <a:effectLst>
                  <a:outerShdw blurRad="38100" dist="38100" dir="2700000" algn="tl">
                    <a:srgbClr val="C0C0C0"/>
                  </a:outerShdw>
                </a:effectLst>
              </a:rPr>
              <a:t> AND K DEFICIENCY</a:t>
            </a:r>
          </a:p>
          <a:p>
            <a:pPr marL="552450" indent="-552450" algn="l" rtl="0" eaLnBrk="1" hangingPunct="1">
              <a:buFont typeface="Wingdings" pitchFamily="2" charset="2"/>
              <a:buNone/>
              <a:defRPr/>
            </a:pPr>
            <a:r>
              <a:rPr lang="en-US" sz="2500" dirty="0" smtClean="0">
                <a:effectLst>
                  <a:outerShdw blurRad="38100" dist="38100" dir="2700000" algn="tl">
                    <a:srgbClr val="C0C0C0"/>
                  </a:outerShdw>
                </a:effectLst>
              </a:rPr>
              <a:t>REPLACED BY Mg sulfate or chloride solution , IV MgSO4 .</a:t>
            </a:r>
          </a:p>
          <a:p>
            <a:pPr marL="552450" indent="-552450" algn="l" rtl="0" eaLnBrk="1" hangingPunct="1">
              <a:buFont typeface="Wingdings" pitchFamily="2" charset="2"/>
              <a:buNone/>
              <a:defRPr/>
            </a:pPr>
            <a:endParaRPr lang="en-US" sz="2500" dirty="0">
              <a:effectLst>
                <a:outerShdw blurRad="38100" dist="38100" dir="2700000" algn="tl">
                  <a:srgbClr val="C0C0C0"/>
                </a:outerShdw>
              </a:effectLst>
            </a:endParaRPr>
          </a:p>
          <a:p>
            <a:pPr marL="552450" indent="-552450" algn="l" rtl="0" eaLnBrk="1" hangingPunct="1">
              <a:buFont typeface="Wingdings" pitchFamily="2" charset="2"/>
              <a:buNone/>
              <a:defRPr/>
            </a:pPr>
            <a:r>
              <a:rPr lang="en-US" sz="2500" b="1" dirty="0" smtClean="0">
                <a:effectLst>
                  <a:outerShdw blurRad="38100" dist="38100" dir="2700000" algn="tl">
                    <a:srgbClr val="C0C0C0"/>
                  </a:outerShdw>
                </a:effectLst>
              </a:rPr>
              <a:t>Always remember that its impossible to correct hypokalemia without correction of the Mg.</a:t>
            </a:r>
          </a:p>
          <a:p>
            <a:pPr marL="552450" indent="-552450" algn="l" rtl="0" eaLnBrk="1" hangingPunct="1">
              <a:defRPr/>
            </a:pPr>
            <a:endParaRPr lang="en-US" sz="2500" dirty="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0" y="0"/>
            <a:ext cx="9144000" cy="1676400"/>
          </a:xfrm>
          <a:solidFill>
            <a:srgbClr val="FF7C80"/>
          </a:solidFill>
        </p:spPr>
        <p:txBody>
          <a:bodyPr/>
          <a:lstStyle/>
          <a:p>
            <a:pPr algn="ctr" eaLnBrk="1" hangingPunct="1"/>
            <a:r>
              <a:rPr lang="en-US" sz="2400" dirty="0" smtClean="0"/>
              <a:t>HYPERMAGNESEIMA : HIGH MAGNESIUM LEVEL</a:t>
            </a:r>
            <a:br>
              <a:rPr lang="en-US" sz="2400" dirty="0" smtClean="0"/>
            </a:br>
            <a:r>
              <a:rPr lang="en-US" sz="2400" dirty="0" smtClean="0"/>
              <a:t> </a:t>
            </a:r>
            <a:r>
              <a:rPr lang="en-US" sz="2400" b="1" dirty="0" smtClean="0">
                <a:solidFill>
                  <a:srgbClr val="000099"/>
                </a:solidFill>
              </a:rPr>
              <a:t>CLINICALY;         [LIKE HIGH </a:t>
            </a:r>
            <a:r>
              <a:rPr lang="en-US" sz="2400" b="1" dirty="0" err="1" smtClean="0">
                <a:solidFill>
                  <a:srgbClr val="000099"/>
                </a:solidFill>
              </a:rPr>
              <a:t>Ca</a:t>
            </a:r>
            <a:r>
              <a:rPr lang="en-US" sz="2400" b="1" dirty="0" smtClean="0">
                <a:solidFill>
                  <a:srgbClr val="000099"/>
                </a:solidFill>
              </a:rPr>
              <a:t>]</a:t>
            </a:r>
            <a:r>
              <a:rPr lang="en-US" sz="2400" dirty="0" smtClean="0">
                <a:solidFill>
                  <a:srgbClr val="000099"/>
                </a:solidFill>
              </a:rPr>
              <a:t> </a:t>
            </a:r>
            <a:br>
              <a:rPr lang="en-US" sz="2400" dirty="0" smtClean="0">
                <a:solidFill>
                  <a:srgbClr val="000099"/>
                </a:solidFill>
              </a:rPr>
            </a:br>
            <a:r>
              <a:rPr lang="en-US" sz="2400" b="1" dirty="0" smtClean="0">
                <a:solidFill>
                  <a:srgbClr val="008000"/>
                </a:solidFill>
              </a:rPr>
              <a:t>ECG</a:t>
            </a:r>
            <a:r>
              <a:rPr lang="en-US" sz="2400" dirty="0" smtClean="0">
                <a:solidFill>
                  <a:srgbClr val="008000"/>
                </a:solidFill>
              </a:rPr>
              <a:t> </a:t>
            </a:r>
            <a:r>
              <a:rPr lang="en-US" sz="2400" dirty="0" smtClean="0">
                <a:solidFill>
                  <a:srgbClr val="000099"/>
                </a:solidFill>
              </a:rPr>
              <a:t>CHANGES </a:t>
            </a:r>
            <a:r>
              <a:rPr lang="en-US" sz="2400" dirty="0" smtClean="0">
                <a:solidFill>
                  <a:srgbClr val="009900"/>
                </a:solidFill>
              </a:rPr>
              <a:t>[</a:t>
            </a:r>
            <a:r>
              <a:rPr lang="en-US" sz="2400" b="1" dirty="0" smtClean="0">
                <a:solidFill>
                  <a:srgbClr val="008000"/>
                </a:solidFill>
              </a:rPr>
              <a:t>LIKE HIGH K]</a:t>
            </a:r>
            <a:br>
              <a:rPr lang="en-US" sz="2400" b="1" dirty="0" smtClean="0">
                <a:solidFill>
                  <a:srgbClr val="008000"/>
                </a:solidFill>
              </a:rPr>
            </a:br>
            <a:endParaRPr lang="en-US" sz="2400" b="1" dirty="0" smtClean="0">
              <a:solidFill>
                <a:srgbClr val="008000"/>
              </a:solidFill>
            </a:endParaRPr>
          </a:p>
        </p:txBody>
      </p:sp>
      <p:sp>
        <p:nvSpPr>
          <p:cNvPr id="73731" name="Rectangle 3"/>
          <p:cNvSpPr>
            <a:spLocks noGrp="1" noChangeArrowheads="1"/>
          </p:cNvSpPr>
          <p:nvPr>
            <p:ph idx="1"/>
          </p:nvPr>
        </p:nvSpPr>
        <p:spPr>
          <a:xfrm>
            <a:off x="0" y="1676400"/>
            <a:ext cx="9144000" cy="5181600"/>
          </a:xfrm>
          <a:solidFill>
            <a:schemeClr val="bg1"/>
          </a:solidFill>
        </p:spPr>
        <p:txBody>
          <a:bodyPr>
            <a:normAutofit fontScale="85000" lnSpcReduction="20000"/>
          </a:bodyPr>
          <a:lstStyle/>
          <a:p>
            <a:pPr algn="l" rtl="0" eaLnBrk="1" hangingPunct="1"/>
            <a:r>
              <a:rPr lang="en-US" dirty="0" smtClean="0">
                <a:solidFill>
                  <a:srgbClr val="FF0000"/>
                </a:solidFill>
              </a:rPr>
              <a:t>RENAL FAILURE :</a:t>
            </a:r>
            <a:r>
              <a:rPr lang="en-US" dirty="0" smtClean="0"/>
              <a:t> IN ASSOCIATION WITH </a:t>
            </a:r>
            <a:r>
              <a:rPr lang="en-US" dirty="0" smtClean="0">
                <a:solidFill>
                  <a:srgbClr val="000099"/>
                </a:solidFill>
              </a:rPr>
              <a:t>HIGH K,HIGH Na, LOW Ca.</a:t>
            </a:r>
          </a:p>
          <a:p>
            <a:pPr algn="l" rtl="0" eaLnBrk="1" hangingPunct="1"/>
            <a:endParaRPr lang="en-US" dirty="0" smtClean="0">
              <a:solidFill>
                <a:srgbClr val="000099"/>
              </a:solidFill>
            </a:endParaRPr>
          </a:p>
          <a:p>
            <a:pPr algn="l" rtl="0" eaLnBrk="1" hangingPunct="1"/>
            <a:r>
              <a:rPr lang="en-US" b="1" dirty="0" smtClean="0">
                <a:solidFill>
                  <a:schemeClr val="folHlink"/>
                </a:solidFill>
              </a:rPr>
              <a:t>CLINICALY;[LIKE HIGH Ca]</a:t>
            </a:r>
            <a:r>
              <a:rPr lang="en-US" dirty="0" smtClean="0">
                <a:solidFill>
                  <a:schemeClr val="folHlink"/>
                </a:solidFill>
              </a:rPr>
              <a:t> WEAKNESS,LOSS OF REFLEXES , PARALYSIS, COMA, DEATH.</a:t>
            </a:r>
          </a:p>
          <a:p>
            <a:pPr algn="l" rtl="0" eaLnBrk="1" hangingPunct="1"/>
            <a:endParaRPr lang="en-US" dirty="0" smtClean="0">
              <a:solidFill>
                <a:schemeClr val="folHlink"/>
              </a:solidFill>
            </a:endParaRPr>
          </a:p>
          <a:p>
            <a:pPr algn="l" rtl="0" eaLnBrk="1" hangingPunct="1"/>
            <a:r>
              <a:rPr lang="en-US" b="1" dirty="0" smtClean="0">
                <a:solidFill>
                  <a:schemeClr val="folHlink"/>
                </a:solidFill>
              </a:rPr>
              <a:t>ECG</a:t>
            </a:r>
            <a:r>
              <a:rPr lang="en-US" dirty="0" smtClean="0">
                <a:solidFill>
                  <a:schemeClr val="folHlink"/>
                </a:solidFill>
              </a:rPr>
              <a:t> CHANGES </a:t>
            </a:r>
            <a:r>
              <a:rPr lang="en-US" b="1" dirty="0" smtClean="0">
                <a:solidFill>
                  <a:schemeClr val="folHlink"/>
                </a:solidFill>
              </a:rPr>
              <a:t>LIKE HIGH K.</a:t>
            </a:r>
          </a:p>
          <a:p>
            <a:pPr algn="l" rtl="0" eaLnBrk="1" hangingPunct="1"/>
            <a:endParaRPr lang="en-US" b="1" dirty="0" smtClean="0">
              <a:solidFill>
                <a:schemeClr val="folHlink"/>
              </a:solidFill>
            </a:endParaRPr>
          </a:p>
          <a:p>
            <a:pPr algn="l" rtl="0" eaLnBrk="1" hangingPunct="1"/>
            <a:r>
              <a:rPr lang="en-US" b="1" dirty="0" smtClean="0">
                <a:solidFill>
                  <a:schemeClr val="folHlink"/>
                </a:solidFill>
              </a:rPr>
              <a:t>TRETMENT : CACIUM GLUCONATE IV , INSULIN +GLUCAOSE , DIALYSIS.</a:t>
            </a:r>
          </a:p>
          <a:p>
            <a:pPr marL="0" indent="0" algn="l" rtl="0" eaLnBrk="1" hangingPunct="1">
              <a:buNone/>
            </a:pPr>
            <a:endParaRPr lang="en-US" b="1" dirty="0" smtClean="0">
              <a:solidFill>
                <a:schemeClr val="folHlink"/>
              </a:solidFill>
            </a:endParaRPr>
          </a:p>
          <a:p>
            <a:pPr algn="l" rtl="0" eaLnBrk="1" hangingPunct="1">
              <a:buFont typeface="Wingdings" pitchFamily="2" charset="2"/>
              <a:buNone/>
            </a:pPr>
            <a:r>
              <a:rPr lang="en-US" dirty="0" smtClean="0">
                <a:solidFill>
                  <a:schemeClr val="folHlink"/>
                </a:solidFill>
              </a:rPr>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PHOSPHATE (2.5-4.5 mg/dl)</a:t>
            </a:r>
            <a:endParaRPr lang="en-US" dirty="0"/>
          </a:p>
        </p:txBody>
      </p:sp>
      <p:sp>
        <p:nvSpPr>
          <p:cNvPr id="3" name="Content Placeholder 2"/>
          <p:cNvSpPr>
            <a:spLocks noGrp="1"/>
          </p:cNvSpPr>
          <p:nvPr>
            <p:ph idx="1"/>
          </p:nvPr>
        </p:nvSpPr>
        <p:spPr/>
        <p:txBody>
          <a:bodyPr/>
          <a:lstStyle/>
          <a:p>
            <a:r>
              <a:rPr lang="en-US" smtClean="0"/>
              <a:t>HYPERPHOSHATEMIA :Mostly </a:t>
            </a:r>
            <a:r>
              <a:rPr lang="en-US" dirty="0" smtClean="0"/>
              <a:t>due to </a:t>
            </a:r>
            <a:r>
              <a:rPr lang="en-US" dirty="0" smtClean="0">
                <a:solidFill>
                  <a:srgbClr val="FF0000"/>
                </a:solidFill>
              </a:rPr>
              <a:t>Renal failure.</a:t>
            </a:r>
          </a:p>
          <a:p>
            <a:r>
              <a:rPr lang="en-US" dirty="0" smtClean="0"/>
              <a:t>Majority are asymptomatic , may have symptoms associated with hypocalcaemia. </a:t>
            </a:r>
          </a:p>
          <a:p>
            <a:endParaRPr lang="en-US" dirty="0"/>
          </a:p>
          <a:p>
            <a:r>
              <a:rPr lang="en-US" dirty="0" smtClean="0"/>
              <a:t>Treatment : </a:t>
            </a:r>
            <a:r>
              <a:rPr lang="en-US" dirty="0" err="1" smtClean="0"/>
              <a:t>sevelamer</a:t>
            </a:r>
            <a:r>
              <a:rPr lang="en-US" dirty="0" smtClean="0"/>
              <a:t> chloride, a  phosphate binder , low phosphate diet , dialysis </a:t>
            </a:r>
          </a:p>
          <a:p>
            <a:endParaRPr lang="en-US" dirty="0"/>
          </a:p>
        </p:txBody>
      </p:sp>
    </p:spTree>
    <p:extLst>
      <p:ext uri="{BB962C8B-B14F-4D97-AF65-F5344CB8AC3E}">
        <p14:creationId xmlns:p14="http://schemas.microsoft.com/office/powerpoint/2010/main" val="3372791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Fluid requirements/ 24 hours  :</a:t>
            </a:r>
            <a:endParaRPr lang="en-US" dirty="0"/>
          </a:p>
        </p:txBody>
      </p:sp>
      <p:sp>
        <p:nvSpPr>
          <p:cNvPr id="3" name="Content Placeholder 2"/>
          <p:cNvSpPr>
            <a:spLocks noGrp="1"/>
          </p:cNvSpPr>
          <p:nvPr>
            <p:ph idx="1"/>
          </p:nvPr>
        </p:nvSpPr>
        <p:spPr/>
        <p:txBody>
          <a:bodyPr/>
          <a:lstStyle/>
          <a:p>
            <a:r>
              <a:rPr lang="en-US" dirty="0" smtClean="0"/>
              <a:t>Water : 30-35 ml/kg</a:t>
            </a:r>
          </a:p>
          <a:p>
            <a:r>
              <a:rPr lang="en-US" dirty="0" smtClean="0"/>
              <a:t>K : 1 </a:t>
            </a:r>
            <a:r>
              <a:rPr lang="en-US" dirty="0" err="1" smtClean="0"/>
              <a:t>mEq</a:t>
            </a:r>
            <a:r>
              <a:rPr lang="en-US" dirty="0" smtClean="0"/>
              <a:t>/kg</a:t>
            </a:r>
          </a:p>
          <a:p>
            <a:r>
              <a:rPr lang="en-US" dirty="0" smtClean="0"/>
              <a:t>Na : 1-2 </a:t>
            </a:r>
            <a:r>
              <a:rPr lang="en-US" dirty="0" err="1" smtClean="0"/>
              <a:t>mEq</a:t>
            </a:r>
            <a:r>
              <a:rPr lang="en-US" dirty="0" smtClean="0"/>
              <a:t>/kg</a:t>
            </a:r>
          </a:p>
          <a:p>
            <a:r>
              <a:rPr lang="en-US" dirty="0" err="1" smtClean="0"/>
              <a:t>Cl</a:t>
            </a:r>
            <a:r>
              <a:rPr lang="en-US" dirty="0" smtClean="0"/>
              <a:t> : 1.5 </a:t>
            </a:r>
            <a:r>
              <a:rPr lang="en-US" dirty="0" err="1" smtClean="0"/>
              <a:t>mEq</a:t>
            </a:r>
            <a:r>
              <a:rPr lang="en-US" dirty="0" smtClean="0"/>
              <a:t>/kg </a:t>
            </a:r>
          </a:p>
          <a:p>
            <a:endParaRPr lang="en-US" dirty="0"/>
          </a:p>
        </p:txBody>
      </p:sp>
    </p:spTree>
    <p:extLst>
      <p:ext uri="{BB962C8B-B14F-4D97-AF65-F5344CB8AC3E}">
        <p14:creationId xmlns:p14="http://schemas.microsoft.com/office/powerpoint/2010/main" val="27377529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HYPOPHOSPHATEMIA</a:t>
            </a:r>
            <a:r>
              <a:rPr lang="en-US" dirty="0" smtClean="0"/>
              <a:t/>
            </a:r>
            <a:br>
              <a:rPr lang="en-US" dirty="0" smtClean="0"/>
            </a:br>
            <a:r>
              <a:rPr lang="en-US" sz="3600" b="1" dirty="0" smtClean="0"/>
              <a:t>Critical value is less then 1 mg/dl </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Mostly due to </a:t>
            </a:r>
            <a:r>
              <a:rPr lang="en-US" dirty="0" smtClean="0">
                <a:solidFill>
                  <a:srgbClr val="FF0000"/>
                </a:solidFill>
              </a:rPr>
              <a:t>re-feeding syndrome </a:t>
            </a:r>
            <a:r>
              <a:rPr lang="en-US" dirty="0" smtClean="0"/>
              <a:t>, ICU patients. </a:t>
            </a:r>
          </a:p>
          <a:p>
            <a:endParaRPr lang="en-US" dirty="0" smtClean="0"/>
          </a:p>
          <a:p>
            <a:r>
              <a:rPr lang="en-US" dirty="0" smtClean="0"/>
              <a:t>Clinically :  muscle weakness , failure to wean from the ventilator , infection risk due to poor leukocyte chemo-taxis from low ATP , encephalopathy.</a:t>
            </a:r>
          </a:p>
          <a:p>
            <a:endParaRPr lang="en-US" dirty="0"/>
          </a:p>
          <a:p>
            <a:r>
              <a:rPr lang="en-US" dirty="0" smtClean="0"/>
              <a:t>Treatment : potassium phosphate. </a:t>
            </a:r>
            <a:endParaRPr lang="en-US" dirty="0"/>
          </a:p>
        </p:txBody>
      </p:sp>
    </p:spTree>
    <p:extLst>
      <p:ext uri="{BB962C8B-B14F-4D97-AF65-F5344CB8AC3E}">
        <p14:creationId xmlns:p14="http://schemas.microsoft.com/office/powerpoint/2010/main" val="77206352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ACID –BASE BALANCE </a:t>
            </a:r>
            <a:endParaRPr lang="en-US" dirty="0"/>
          </a:p>
        </p:txBody>
      </p:sp>
      <p:sp>
        <p:nvSpPr>
          <p:cNvPr id="3" name="Content Placeholder 2"/>
          <p:cNvSpPr>
            <a:spLocks noGrp="1"/>
          </p:cNvSpPr>
          <p:nvPr>
            <p:ph idx="1"/>
          </p:nvPr>
        </p:nvSpPr>
        <p:spPr/>
        <p:txBody>
          <a:bodyPr>
            <a:normAutofit lnSpcReduction="10000"/>
          </a:bodyPr>
          <a:lstStyle/>
          <a:p>
            <a:r>
              <a:rPr lang="en-US" dirty="0" smtClean="0"/>
              <a:t>RESPIRATORY + METABOLIC </a:t>
            </a:r>
          </a:p>
          <a:p>
            <a:r>
              <a:rPr lang="en-US" dirty="0" smtClean="0"/>
              <a:t>NORMAL VALUES :</a:t>
            </a:r>
          </a:p>
          <a:p>
            <a:r>
              <a:rPr lang="en-US" dirty="0" smtClean="0"/>
              <a:t>PH = 7.35-7.45</a:t>
            </a:r>
          </a:p>
          <a:p>
            <a:r>
              <a:rPr lang="en-US" dirty="0" smtClean="0"/>
              <a:t>PCO2 = 35-45</a:t>
            </a:r>
          </a:p>
          <a:p>
            <a:r>
              <a:rPr lang="en-US" dirty="0" smtClean="0"/>
              <a:t>HCO3 = 22-26</a:t>
            </a:r>
          </a:p>
          <a:p>
            <a:endParaRPr lang="en-US" dirty="0"/>
          </a:p>
          <a:p>
            <a:r>
              <a:rPr lang="en-US" b="1" dirty="0" smtClean="0"/>
              <a:t>LUNG</a:t>
            </a:r>
            <a:r>
              <a:rPr lang="en-US" dirty="0" smtClean="0"/>
              <a:t> : CO2 REGULATION , RAPID EFFECT .</a:t>
            </a:r>
          </a:p>
          <a:p>
            <a:r>
              <a:rPr lang="en-US" b="1" dirty="0" smtClean="0"/>
              <a:t>KIDNEY</a:t>
            </a:r>
            <a:r>
              <a:rPr lang="en-US" dirty="0" smtClean="0"/>
              <a:t> : HCO3 REGULATION , SLOW EFFECT .</a:t>
            </a:r>
          </a:p>
        </p:txBody>
      </p:sp>
    </p:spTree>
    <p:extLst>
      <p:ext uri="{BB962C8B-B14F-4D97-AF65-F5344CB8AC3E}">
        <p14:creationId xmlns:p14="http://schemas.microsoft.com/office/powerpoint/2010/main" val="257188921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RESPIRATORY </a:t>
            </a:r>
            <a:br>
              <a:rPr lang="en-US" dirty="0" smtClean="0"/>
            </a:br>
            <a:endParaRPr lang="en-US" dirty="0"/>
          </a:p>
        </p:txBody>
      </p:sp>
      <p:sp>
        <p:nvSpPr>
          <p:cNvPr id="3" name="Content Placeholder 2"/>
          <p:cNvSpPr>
            <a:spLocks noGrp="1"/>
          </p:cNvSpPr>
          <p:nvPr>
            <p:ph idx="1"/>
          </p:nvPr>
        </p:nvSpPr>
        <p:spPr/>
        <p:txBody>
          <a:bodyPr/>
          <a:lstStyle/>
          <a:p>
            <a:r>
              <a:rPr lang="en-US" dirty="0" smtClean="0"/>
              <a:t>ALKALOSIS : HYPERVENTILATION , low pCO2.</a:t>
            </a:r>
          </a:p>
          <a:p>
            <a:endParaRPr lang="en-US" dirty="0" smtClean="0"/>
          </a:p>
          <a:p>
            <a:endParaRPr lang="en-US" dirty="0" smtClean="0"/>
          </a:p>
          <a:p>
            <a:r>
              <a:rPr lang="en-US" dirty="0" smtClean="0"/>
              <a:t>ACIDOSIS : POOR MINUTE VENTILATION (COPD, CNS DEPRESSION PTX , PLEURAL EFFESION, MORHPINE ), high pCO2.</a:t>
            </a:r>
          </a:p>
          <a:p>
            <a:endParaRPr lang="en-US" dirty="0"/>
          </a:p>
        </p:txBody>
      </p:sp>
    </p:spTree>
    <p:extLst>
      <p:ext uri="{BB962C8B-B14F-4D97-AF65-F5344CB8AC3E}">
        <p14:creationId xmlns:p14="http://schemas.microsoft.com/office/powerpoint/2010/main" val="145059372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METABOLIC</a:t>
            </a:r>
            <a:endParaRPr lang="en-US" dirty="0"/>
          </a:p>
        </p:txBody>
      </p:sp>
      <p:sp>
        <p:nvSpPr>
          <p:cNvPr id="3" name="Content Placeholder 2"/>
          <p:cNvSpPr>
            <a:spLocks noGrp="1"/>
          </p:cNvSpPr>
          <p:nvPr>
            <p:ph idx="1"/>
          </p:nvPr>
        </p:nvSpPr>
        <p:spPr/>
        <p:txBody>
          <a:bodyPr/>
          <a:lstStyle/>
          <a:p>
            <a:r>
              <a:rPr lang="en-US" b="1" dirty="0" smtClean="0">
                <a:solidFill>
                  <a:srgbClr val="FF0000"/>
                </a:solidFill>
              </a:rPr>
              <a:t>METABOLIC ACIDSOSIS </a:t>
            </a:r>
          </a:p>
          <a:p>
            <a:endParaRPr lang="en-US" b="1" dirty="0" smtClean="0"/>
          </a:p>
          <a:p>
            <a:r>
              <a:rPr lang="en-US" b="1" dirty="0" smtClean="0"/>
              <a:t>Loss of bicarbonate </a:t>
            </a:r>
            <a:r>
              <a:rPr lang="en-US" dirty="0" smtClean="0"/>
              <a:t>: diarrhea , ileus , fistulas, high output ileostomy. </a:t>
            </a:r>
          </a:p>
          <a:p>
            <a:endParaRPr lang="en-US" dirty="0"/>
          </a:p>
          <a:p>
            <a:r>
              <a:rPr lang="en-US" b="1" dirty="0" smtClean="0"/>
              <a:t>Increase in acid </a:t>
            </a:r>
            <a:r>
              <a:rPr lang="en-US" dirty="0" smtClean="0"/>
              <a:t>: lactic acidosis , DKA , Renal failure . </a:t>
            </a:r>
            <a:endParaRPr lang="en-US" dirty="0"/>
          </a:p>
        </p:txBody>
      </p:sp>
    </p:spTree>
    <p:extLst>
      <p:ext uri="{BB962C8B-B14F-4D97-AF65-F5344CB8AC3E}">
        <p14:creationId xmlns:p14="http://schemas.microsoft.com/office/powerpoint/2010/main" val="14035677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METABOLIC ALKALOSIS</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Vomiting , NG suction , diuretics , Gastric Outlet Obstruction , pyloric stenosis. </a:t>
            </a:r>
          </a:p>
          <a:p>
            <a:r>
              <a:rPr lang="en-US" dirty="0" smtClean="0"/>
              <a:t>Loss of CL &amp; H from stomach &gt;&gt; alkalosis , </a:t>
            </a:r>
            <a:r>
              <a:rPr lang="en-US" dirty="0" err="1" smtClean="0"/>
              <a:t>hypocholermic</a:t>
            </a:r>
            <a:r>
              <a:rPr lang="en-US" dirty="0" smtClean="0"/>
              <a:t> .  </a:t>
            </a:r>
          </a:p>
          <a:p>
            <a:r>
              <a:rPr lang="en-US" dirty="0" smtClean="0"/>
              <a:t>Water loss &gt; &gt;kidney &gt;&gt; NA/K exchange &gt;&gt; hypokalemia </a:t>
            </a:r>
          </a:p>
          <a:p>
            <a:r>
              <a:rPr lang="en-US" b="1" i="1" dirty="0" err="1" smtClean="0"/>
              <a:t>Hypochloermic</a:t>
            </a:r>
            <a:r>
              <a:rPr lang="en-US" b="1" i="1" dirty="0" smtClean="0"/>
              <a:t> hypokalemic metabolic alkalosis </a:t>
            </a:r>
          </a:p>
          <a:p>
            <a:r>
              <a:rPr lang="en-US" dirty="0" smtClean="0"/>
              <a:t>KEY to correct CL - deficit &gt;&gt; give N.S </a:t>
            </a:r>
            <a:endParaRPr lang="en-US" dirty="0"/>
          </a:p>
        </p:txBody>
      </p:sp>
    </p:spTree>
    <p:extLst>
      <p:ext uri="{BB962C8B-B14F-4D97-AF65-F5344CB8AC3E}">
        <p14:creationId xmlns:p14="http://schemas.microsoft.com/office/powerpoint/2010/main" val="144622111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FLUID MANAGEMENT</a:t>
            </a:r>
            <a:endParaRPr lang="en-US" b="1" dirty="0"/>
          </a:p>
        </p:txBody>
      </p:sp>
      <p:sp>
        <p:nvSpPr>
          <p:cNvPr id="3" name="Content Placeholder 2"/>
          <p:cNvSpPr>
            <a:spLocks noGrp="1"/>
          </p:cNvSpPr>
          <p:nvPr>
            <p:ph idx="1"/>
          </p:nvPr>
        </p:nvSpPr>
        <p:spPr/>
        <p:txBody>
          <a:bodyPr>
            <a:normAutofit fontScale="70000" lnSpcReduction="20000"/>
          </a:bodyPr>
          <a:lstStyle/>
          <a:p>
            <a:r>
              <a:rPr lang="en-US" dirty="0" smtClean="0"/>
              <a:t>IV </a:t>
            </a:r>
            <a:r>
              <a:rPr lang="en-US" dirty="0"/>
              <a:t>fluid replacement includes maintenance, deficit, and ongoing </a:t>
            </a:r>
            <a:r>
              <a:rPr lang="en-US" dirty="0" smtClean="0"/>
              <a:t>losses.</a:t>
            </a:r>
          </a:p>
          <a:p>
            <a:endParaRPr lang="en-US" dirty="0"/>
          </a:p>
          <a:p>
            <a:r>
              <a:rPr lang="en-US" b="1" dirty="0"/>
              <a:t>o Calculation of maintenance:</a:t>
            </a:r>
          </a:p>
          <a:p>
            <a:r>
              <a:rPr lang="en-US" b="1" dirty="0" smtClean="0">
                <a:solidFill>
                  <a:srgbClr val="FF0000"/>
                </a:solidFill>
              </a:rPr>
              <a:t>100/50/20 </a:t>
            </a:r>
            <a:r>
              <a:rPr lang="en-US" b="1" dirty="0">
                <a:solidFill>
                  <a:srgbClr val="FF0000"/>
                </a:solidFill>
              </a:rPr>
              <a:t>rule:</a:t>
            </a:r>
          </a:p>
          <a:p>
            <a:pPr>
              <a:buFont typeface="Wingdings" pitchFamily="2" charset="2"/>
              <a:buChar char="Ø"/>
            </a:pPr>
            <a:r>
              <a:rPr lang="en-US" dirty="0" smtClean="0"/>
              <a:t>1st </a:t>
            </a:r>
            <a:r>
              <a:rPr lang="en-US" dirty="0"/>
              <a:t>10 kg: 100 mL/kg/day</a:t>
            </a:r>
          </a:p>
          <a:p>
            <a:pPr>
              <a:buFont typeface="Wingdings" pitchFamily="2" charset="2"/>
              <a:buChar char="Ø"/>
            </a:pPr>
            <a:r>
              <a:rPr lang="en-US" dirty="0" smtClean="0"/>
              <a:t>2nd </a:t>
            </a:r>
            <a:r>
              <a:rPr lang="en-US" dirty="0"/>
              <a:t>10 kg: 50 mL/kg/day</a:t>
            </a:r>
          </a:p>
          <a:p>
            <a:pPr>
              <a:buFont typeface="Wingdings" pitchFamily="2" charset="2"/>
              <a:buChar char="Ø"/>
            </a:pPr>
            <a:r>
              <a:rPr lang="en-US" dirty="0" smtClean="0"/>
              <a:t>Rest</a:t>
            </a:r>
            <a:r>
              <a:rPr lang="en-US" dirty="0"/>
              <a:t>: 20 </a:t>
            </a:r>
            <a:r>
              <a:rPr lang="en-US" dirty="0" smtClean="0"/>
              <a:t>mL/kg/day</a:t>
            </a:r>
          </a:p>
          <a:p>
            <a:endParaRPr lang="en-US" dirty="0"/>
          </a:p>
          <a:p>
            <a:r>
              <a:rPr lang="en-US" b="1" dirty="0" smtClean="0">
                <a:solidFill>
                  <a:srgbClr val="FF0000"/>
                </a:solidFill>
              </a:rPr>
              <a:t>4/2/1 </a:t>
            </a:r>
            <a:r>
              <a:rPr lang="en-US" b="1" dirty="0">
                <a:solidFill>
                  <a:srgbClr val="FF0000"/>
                </a:solidFill>
              </a:rPr>
              <a:t>rule (per hour)</a:t>
            </a:r>
          </a:p>
          <a:p>
            <a:pPr>
              <a:buFont typeface="Wingdings" pitchFamily="2" charset="2"/>
              <a:buChar char="Ø"/>
            </a:pPr>
            <a:r>
              <a:rPr lang="en-US" dirty="0" smtClean="0"/>
              <a:t>1st </a:t>
            </a:r>
            <a:r>
              <a:rPr lang="en-US" dirty="0"/>
              <a:t>10 kg: 4mL/kg/hour</a:t>
            </a:r>
          </a:p>
          <a:p>
            <a:pPr>
              <a:buFont typeface="Wingdings" pitchFamily="2" charset="2"/>
              <a:buChar char="Ø"/>
            </a:pPr>
            <a:r>
              <a:rPr lang="en-US" dirty="0" smtClean="0"/>
              <a:t>2nd </a:t>
            </a:r>
            <a:r>
              <a:rPr lang="en-US" dirty="0"/>
              <a:t>10 kg 2 mL/kg/hour</a:t>
            </a:r>
          </a:p>
          <a:p>
            <a:pPr>
              <a:buFont typeface="Wingdings" pitchFamily="2" charset="2"/>
              <a:buChar char="Ø"/>
            </a:pPr>
            <a:r>
              <a:rPr lang="en-US" dirty="0" smtClean="0"/>
              <a:t>Rest</a:t>
            </a:r>
            <a:r>
              <a:rPr lang="en-US" dirty="0"/>
              <a:t>: 1mL/kg/hour</a:t>
            </a:r>
          </a:p>
        </p:txBody>
      </p:sp>
    </p:spTree>
    <p:extLst>
      <p:ext uri="{BB962C8B-B14F-4D97-AF65-F5344CB8AC3E}">
        <p14:creationId xmlns:p14="http://schemas.microsoft.com/office/powerpoint/2010/main" val="397351716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Solutions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b="1" dirty="0" smtClean="0"/>
              <a:t>o </a:t>
            </a:r>
            <a:r>
              <a:rPr lang="en-US" b="1" dirty="0"/>
              <a:t>Crystalloids:</a:t>
            </a:r>
          </a:p>
          <a:p>
            <a:r>
              <a:rPr lang="en-US" dirty="0" smtClean="0"/>
              <a:t>Isotonic</a:t>
            </a:r>
            <a:endParaRPr lang="en-US" dirty="0"/>
          </a:p>
          <a:p>
            <a:r>
              <a:rPr lang="en-US" dirty="0" smtClean="0"/>
              <a:t>Hypertonic</a:t>
            </a:r>
            <a:endParaRPr lang="en-US" dirty="0"/>
          </a:p>
          <a:p>
            <a:r>
              <a:rPr lang="en-US" dirty="0" smtClean="0"/>
              <a:t>Hypotonic</a:t>
            </a:r>
            <a:endParaRPr lang="en-US" dirty="0"/>
          </a:p>
          <a:p>
            <a:r>
              <a:rPr lang="en-US" b="1" dirty="0"/>
              <a:t>o Colloids:</a:t>
            </a:r>
          </a:p>
          <a:p>
            <a:r>
              <a:rPr lang="en-US" dirty="0" smtClean="0"/>
              <a:t>Albumin</a:t>
            </a:r>
            <a:endParaRPr lang="en-US" dirty="0"/>
          </a:p>
          <a:p>
            <a:r>
              <a:rPr lang="en-US" dirty="0" smtClean="0"/>
              <a:t>Dextran</a:t>
            </a:r>
            <a:endParaRPr lang="en-US" dirty="0"/>
          </a:p>
          <a:p>
            <a:r>
              <a:rPr lang="en-US" dirty="0" smtClean="0"/>
              <a:t>Hydroxyl </a:t>
            </a:r>
            <a:r>
              <a:rPr lang="en-US" dirty="0"/>
              <a:t>starch</a:t>
            </a:r>
          </a:p>
        </p:txBody>
      </p:sp>
    </p:spTree>
    <p:extLst>
      <p:ext uri="{BB962C8B-B14F-4D97-AF65-F5344CB8AC3E}">
        <p14:creationId xmlns:p14="http://schemas.microsoft.com/office/powerpoint/2010/main" val="39890447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Isotonic</a:t>
            </a:r>
            <a:r>
              <a:rPr lang="en-US" dirty="0" smtClean="0"/>
              <a:t> </a:t>
            </a:r>
            <a:r>
              <a:rPr lang="en-US" b="1" dirty="0"/>
              <a:t>Crystalloids</a:t>
            </a:r>
            <a:endParaRPr lang="en-US" dirty="0"/>
          </a:p>
        </p:txBody>
      </p:sp>
      <p:sp>
        <p:nvSpPr>
          <p:cNvPr id="3" name="Content Placeholder 2"/>
          <p:cNvSpPr>
            <a:spLocks noGrp="1"/>
          </p:cNvSpPr>
          <p:nvPr>
            <p:ph idx="1"/>
          </p:nvPr>
        </p:nvSpPr>
        <p:spPr/>
        <p:txBody>
          <a:bodyPr>
            <a:normAutofit fontScale="70000" lnSpcReduction="20000"/>
          </a:bodyPr>
          <a:lstStyle/>
          <a:p>
            <a:r>
              <a:rPr lang="en-US" dirty="0"/>
              <a:t>0.9% normal saline and ringer’s </a:t>
            </a:r>
            <a:r>
              <a:rPr lang="en-US" dirty="0" smtClean="0"/>
              <a:t>lactate.</a:t>
            </a:r>
          </a:p>
          <a:p>
            <a:endParaRPr lang="en-US" dirty="0" smtClean="0"/>
          </a:p>
          <a:p>
            <a:r>
              <a:rPr lang="en-US" dirty="0"/>
              <a:t>Distribute uniformly through the extracellular compartment. </a:t>
            </a:r>
            <a:endParaRPr lang="en-US" dirty="0" smtClean="0"/>
          </a:p>
          <a:p>
            <a:endParaRPr lang="en-US" dirty="0" smtClean="0"/>
          </a:p>
          <a:p>
            <a:r>
              <a:rPr lang="en-US" dirty="0" smtClean="0"/>
              <a:t>After </a:t>
            </a:r>
            <a:r>
              <a:rPr lang="en-US" dirty="0"/>
              <a:t>one hour, </a:t>
            </a:r>
            <a:r>
              <a:rPr lang="en-US" dirty="0" smtClean="0"/>
              <a:t>only 25</a:t>
            </a:r>
            <a:r>
              <a:rPr lang="en-US" dirty="0"/>
              <a:t>% of the total volume remains in the intravascular </a:t>
            </a:r>
            <a:r>
              <a:rPr lang="en-US" dirty="0" smtClean="0"/>
              <a:t>space.</a:t>
            </a:r>
          </a:p>
          <a:p>
            <a:endParaRPr lang="en-US" dirty="0" smtClean="0"/>
          </a:p>
          <a:p>
            <a:r>
              <a:rPr lang="en-US" dirty="0"/>
              <a:t>The lactate in Ringer’s lactate will be converted to bicarbonate, so it cannot </a:t>
            </a:r>
            <a:r>
              <a:rPr lang="en-US" dirty="0" smtClean="0"/>
              <a:t>be used </a:t>
            </a:r>
            <a:r>
              <a:rPr lang="en-US" dirty="0"/>
              <a:t>for </a:t>
            </a:r>
            <a:r>
              <a:rPr lang="en-US" dirty="0" smtClean="0"/>
              <a:t>maintenance&gt;Patients </a:t>
            </a:r>
            <a:r>
              <a:rPr lang="en-US" dirty="0"/>
              <a:t>will become </a:t>
            </a:r>
            <a:r>
              <a:rPr lang="en-US" dirty="0" err="1" smtClean="0"/>
              <a:t>alkalotic</a:t>
            </a:r>
            <a:r>
              <a:rPr lang="en-US" dirty="0" smtClean="0"/>
              <a:t>.</a:t>
            </a:r>
          </a:p>
          <a:p>
            <a:endParaRPr lang="en-US" dirty="0" smtClean="0"/>
          </a:p>
          <a:p>
            <a:r>
              <a:rPr lang="en-US" dirty="0"/>
              <a:t>Ringer’s lactate is designed to mimic the extracellular fluid; it is called a </a:t>
            </a:r>
            <a:r>
              <a:rPr lang="en-US" dirty="0" smtClean="0"/>
              <a:t>balanced salt solution.</a:t>
            </a:r>
          </a:p>
          <a:p>
            <a:endParaRPr lang="en-US" dirty="0"/>
          </a:p>
          <a:p>
            <a:r>
              <a:rPr lang="en-US" dirty="0"/>
              <a:t>o </a:t>
            </a:r>
            <a:r>
              <a:rPr lang="en-US" b="1" dirty="0"/>
              <a:t>The most common trauma resuscitation fluid is Ringer’s lactate</a:t>
            </a:r>
          </a:p>
        </p:txBody>
      </p:sp>
    </p:spTree>
    <p:extLst>
      <p:ext uri="{BB962C8B-B14F-4D97-AF65-F5344CB8AC3E}">
        <p14:creationId xmlns:p14="http://schemas.microsoft.com/office/powerpoint/2010/main" val="348752953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Hypertonic </a:t>
            </a:r>
            <a:r>
              <a:rPr lang="en-US" dirty="0" smtClean="0"/>
              <a:t>solutions</a:t>
            </a:r>
            <a:endParaRPr lang="en-US" dirty="0"/>
          </a:p>
        </p:txBody>
      </p:sp>
      <p:sp>
        <p:nvSpPr>
          <p:cNvPr id="3" name="Content Placeholder 2"/>
          <p:cNvSpPr>
            <a:spLocks noGrp="1"/>
          </p:cNvSpPr>
          <p:nvPr>
            <p:ph idx="1"/>
          </p:nvPr>
        </p:nvSpPr>
        <p:spPr>
          <a:xfrm>
            <a:off x="457200" y="1288474"/>
            <a:ext cx="8229600" cy="4837690"/>
          </a:xfrm>
        </p:spPr>
        <p:txBody>
          <a:bodyPr>
            <a:normAutofit fontScale="62500" lnSpcReduction="20000"/>
          </a:bodyPr>
          <a:lstStyle/>
          <a:p>
            <a:r>
              <a:rPr lang="en-US" dirty="0" smtClean="0"/>
              <a:t>Examples </a:t>
            </a:r>
            <a:r>
              <a:rPr lang="en-US" dirty="0"/>
              <a:t>include 7.5% normal saline and 3% normal </a:t>
            </a:r>
            <a:r>
              <a:rPr lang="en-US" dirty="0" smtClean="0"/>
              <a:t>saline.</a:t>
            </a:r>
          </a:p>
          <a:p>
            <a:endParaRPr lang="en-US" dirty="0" smtClean="0"/>
          </a:p>
          <a:p>
            <a:r>
              <a:rPr lang="en-US" dirty="0" smtClean="0"/>
              <a:t>o </a:t>
            </a:r>
            <a:r>
              <a:rPr lang="en-US" b="1" dirty="0"/>
              <a:t>Indications</a:t>
            </a:r>
            <a:r>
              <a:rPr lang="en-US" dirty="0"/>
              <a:t>:</a:t>
            </a:r>
          </a:p>
          <a:p>
            <a:r>
              <a:rPr lang="en-US" dirty="0" smtClean="0"/>
              <a:t>Used </a:t>
            </a:r>
            <a:r>
              <a:rPr lang="en-US" dirty="0"/>
              <a:t>in shock/burns (usually in combination with colloids like dextran)</a:t>
            </a:r>
          </a:p>
          <a:p>
            <a:endParaRPr lang="en-US" b="1" dirty="0" smtClean="0"/>
          </a:p>
          <a:p>
            <a:r>
              <a:rPr lang="en-US" b="1" dirty="0" smtClean="0"/>
              <a:t>o </a:t>
            </a:r>
            <a:r>
              <a:rPr lang="en-US" b="1" dirty="0"/>
              <a:t>Effects:</a:t>
            </a:r>
          </a:p>
          <a:p>
            <a:pPr>
              <a:buFont typeface="Wingdings" pitchFamily="2" charset="2"/>
              <a:buChar char="ü"/>
            </a:pPr>
            <a:r>
              <a:rPr lang="en-US" dirty="0" smtClean="0"/>
              <a:t>Studies </a:t>
            </a:r>
            <a:r>
              <a:rPr lang="en-US" dirty="0"/>
              <a:t>have shown that it causes significant blunting of </a:t>
            </a:r>
            <a:r>
              <a:rPr lang="en-US" dirty="0" smtClean="0"/>
              <a:t>neutrophil activation </a:t>
            </a:r>
            <a:r>
              <a:rPr lang="en-US" dirty="0"/>
              <a:t>with a transient increase in serum sodium that normalizes </a:t>
            </a:r>
            <a:r>
              <a:rPr lang="en-US" dirty="0" smtClean="0"/>
              <a:t>within 24 </a:t>
            </a:r>
            <a:r>
              <a:rPr lang="en-US" dirty="0"/>
              <a:t>hours.</a:t>
            </a:r>
          </a:p>
          <a:p>
            <a:pPr>
              <a:buFont typeface="Wingdings" pitchFamily="2" charset="2"/>
              <a:buChar char="ü"/>
            </a:pPr>
            <a:r>
              <a:rPr lang="en-US" dirty="0" smtClean="0"/>
              <a:t>This </a:t>
            </a:r>
            <a:r>
              <a:rPr lang="en-US" dirty="0"/>
              <a:t>effect may help in decreasing widespread tissue damage </a:t>
            </a:r>
            <a:r>
              <a:rPr lang="en-US" dirty="0" smtClean="0"/>
              <a:t>and </a:t>
            </a:r>
            <a:r>
              <a:rPr lang="en-US" dirty="0" err="1" smtClean="0"/>
              <a:t>multiorgan</a:t>
            </a:r>
            <a:r>
              <a:rPr lang="en-US" dirty="0" smtClean="0"/>
              <a:t> </a:t>
            </a:r>
            <a:r>
              <a:rPr lang="en-US" dirty="0"/>
              <a:t>dysfunction seen after a traumatic injury.</a:t>
            </a:r>
          </a:p>
          <a:p>
            <a:endParaRPr lang="en-US" b="1" dirty="0" smtClean="0"/>
          </a:p>
          <a:p>
            <a:r>
              <a:rPr lang="en-US" b="1" dirty="0" smtClean="0"/>
              <a:t>o </a:t>
            </a:r>
            <a:r>
              <a:rPr lang="en-US" b="1" dirty="0"/>
              <a:t>Side effects:</a:t>
            </a:r>
          </a:p>
          <a:p>
            <a:r>
              <a:rPr lang="en-US" dirty="0" smtClean="0"/>
              <a:t>Hypernatremia </a:t>
            </a:r>
            <a:r>
              <a:rPr lang="en-US" dirty="0"/>
              <a:t>(</a:t>
            </a:r>
            <a:r>
              <a:rPr lang="en-US" dirty="0" err="1"/>
              <a:t>hyperosmolarity</a:t>
            </a:r>
            <a:r>
              <a:rPr lang="en-US" dirty="0"/>
              <a:t>) and </a:t>
            </a:r>
            <a:r>
              <a:rPr lang="en-US" dirty="0" err="1"/>
              <a:t>hyperchloremia</a:t>
            </a:r>
            <a:endParaRPr lang="en-US" dirty="0"/>
          </a:p>
          <a:p>
            <a:r>
              <a:rPr lang="en-US" dirty="0" smtClean="0"/>
              <a:t>Hypokalemia</a:t>
            </a:r>
            <a:endParaRPr lang="en-US" dirty="0"/>
          </a:p>
          <a:p>
            <a:r>
              <a:rPr lang="en-US" dirty="0" smtClean="0"/>
              <a:t>Central </a:t>
            </a:r>
            <a:r>
              <a:rPr lang="en-US" dirty="0" err="1"/>
              <a:t>pontine</a:t>
            </a:r>
            <a:r>
              <a:rPr lang="en-US" dirty="0"/>
              <a:t> </a:t>
            </a:r>
            <a:r>
              <a:rPr lang="en-US" dirty="0" err="1"/>
              <a:t>demylenation</a:t>
            </a:r>
            <a:endParaRPr lang="en-US" dirty="0"/>
          </a:p>
        </p:txBody>
      </p:sp>
    </p:spTree>
    <p:extLst>
      <p:ext uri="{BB962C8B-B14F-4D97-AF65-F5344CB8AC3E}">
        <p14:creationId xmlns:p14="http://schemas.microsoft.com/office/powerpoint/2010/main" val="147398938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Hypotonic solutions</a:t>
            </a:r>
          </a:p>
        </p:txBody>
      </p:sp>
      <p:sp>
        <p:nvSpPr>
          <p:cNvPr id="3" name="Content Placeholder 2"/>
          <p:cNvSpPr>
            <a:spLocks noGrp="1"/>
          </p:cNvSpPr>
          <p:nvPr>
            <p:ph idx="1"/>
          </p:nvPr>
        </p:nvSpPr>
        <p:spPr/>
        <p:txBody>
          <a:bodyPr/>
          <a:lstStyle/>
          <a:p>
            <a:r>
              <a:rPr lang="en-US" dirty="0" smtClean="0"/>
              <a:t>Examples </a:t>
            </a:r>
            <a:r>
              <a:rPr lang="en-US" dirty="0"/>
              <a:t>include D5W and 0.45% </a:t>
            </a:r>
            <a:r>
              <a:rPr lang="en-US" dirty="0" err="1" smtClean="0"/>
              <a:t>NaCl</a:t>
            </a:r>
            <a:r>
              <a:rPr lang="en-US" dirty="0" smtClean="0"/>
              <a:t>.</a:t>
            </a:r>
            <a:endParaRPr lang="en-US" dirty="0"/>
          </a:p>
          <a:p>
            <a:endParaRPr lang="en-US" dirty="0" smtClean="0"/>
          </a:p>
          <a:p>
            <a:r>
              <a:rPr lang="en-US" dirty="0" smtClean="0"/>
              <a:t>Should </a:t>
            </a:r>
            <a:r>
              <a:rPr lang="en-US" dirty="0"/>
              <a:t>not be sued for volume expansion, because they only expand 10% of </a:t>
            </a:r>
            <a:r>
              <a:rPr lang="en-US" dirty="0" smtClean="0"/>
              <a:t>the infused volume.</a:t>
            </a:r>
          </a:p>
          <a:p>
            <a:endParaRPr lang="en-US" dirty="0"/>
          </a:p>
          <a:p>
            <a:r>
              <a:rPr lang="en-US" dirty="0" smtClean="0"/>
              <a:t>Indicated </a:t>
            </a:r>
            <a:r>
              <a:rPr lang="en-US" dirty="0"/>
              <a:t>to replace free water deficits.</a:t>
            </a:r>
          </a:p>
        </p:txBody>
      </p:sp>
    </p:spTree>
    <p:extLst>
      <p:ext uri="{BB962C8B-B14F-4D97-AF65-F5344CB8AC3E}">
        <p14:creationId xmlns:p14="http://schemas.microsoft.com/office/powerpoint/2010/main" val="3293280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 water loss:</a:t>
            </a:r>
            <a:endParaRPr lang="en-US" dirty="0"/>
          </a:p>
        </p:txBody>
      </p:sp>
      <p:sp>
        <p:nvSpPr>
          <p:cNvPr id="3" name="Content Placeholder 2"/>
          <p:cNvSpPr>
            <a:spLocks noGrp="1"/>
          </p:cNvSpPr>
          <p:nvPr>
            <p:ph idx="1"/>
          </p:nvPr>
        </p:nvSpPr>
        <p:spPr/>
        <p:txBody>
          <a:bodyPr/>
          <a:lstStyle/>
          <a:p>
            <a:r>
              <a:rPr lang="en-US" dirty="0" smtClean="0"/>
              <a:t>Urine 1200-1500 ml/24h</a:t>
            </a:r>
          </a:p>
          <a:p>
            <a:r>
              <a:rPr lang="en-US" dirty="0" smtClean="0">
                <a:solidFill>
                  <a:srgbClr val="FF0000"/>
                </a:solidFill>
              </a:rPr>
              <a:t>Sweat : 200 ml</a:t>
            </a:r>
          </a:p>
          <a:p>
            <a:r>
              <a:rPr lang="en-US" dirty="0" smtClean="0">
                <a:solidFill>
                  <a:srgbClr val="FF0000"/>
                </a:solidFill>
              </a:rPr>
              <a:t>Respiratory losses: 500-700 ml </a:t>
            </a:r>
          </a:p>
          <a:p>
            <a:r>
              <a:rPr lang="en-US" dirty="0" smtClean="0">
                <a:solidFill>
                  <a:srgbClr val="FF0000"/>
                </a:solidFill>
              </a:rPr>
              <a:t>Feces :100-200 ml</a:t>
            </a:r>
          </a:p>
          <a:p>
            <a:endParaRPr lang="en-US" dirty="0">
              <a:solidFill>
                <a:srgbClr val="FF0000"/>
              </a:solidFill>
            </a:endParaRPr>
          </a:p>
          <a:p>
            <a:r>
              <a:rPr lang="en-US" b="1" dirty="0" smtClean="0">
                <a:solidFill>
                  <a:srgbClr val="FF0000"/>
                </a:solidFill>
              </a:rPr>
              <a:t>Insensible fluid losses </a:t>
            </a:r>
            <a:r>
              <a:rPr lang="en-US" dirty="0" smtClean="0">
                <a:solidFill>
                  <a:srgbClr val="FF0000"/>
                </a:solidFill>
              </a:rPr>
              <a:t>: loss of fluid that is  not directly measured . </a:t>
            </a:r>
          </a:p>
          <a:p>
            <a:endParaRPr lang="en-US" dirty="0"/>
          </a:p>
        </p:txBody>
      </p:sp>
    </p:spTree>
    <p:extLst>
      <p:ext uri="{BB962C8B-B14F-4D97-AF65-F5344CB8AC3E}">
        <p14:creationId xmlns:p14="http://schemas.microsoft.com/office/powerpoint/2010/main" val="382481134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p:cNvSpPr>
            <a:spLocks noChangeArrowheads="1"/>
          </p:cNvSpPr>
          <p:nvPr/>
        </p:nvSpPr>
        <p:spPr bwMode="auto">
          <a:xfrm>
            <a:off x="1370013" y="301625"/>
            <a:ext cx="7313612" cy="1143000"/>
          </a:xfrm>
          <a:prstGeom prst="rect">
            <a:avLst/>
          </a:prstGeom>
          <a:noFill/>
          <a:ln w="9525">
            <a:noFill/>
            <a:miter lim="800000"/>
            <a:headEnd/>
            <a:tailEnd/>
          </a:ln>
          <a:effectLst/>
        </p:spPr>
        <p:txBody>
          <a:bodyPr anchor="b"/>
          <a:lstStyle/>
          <a:p>
            <a:pPr algn="l">
              <a:defRPr/>
            </a:pPr>
            <a:r>
              <a:rPr lang="en-US" sz="3200" dirty="0">
                <a:solidFill>
                  <a:schemeClr val="tx2"/>
                </a:solidFill>
                <a:effectLst>
                  <a:outerShdw blurRad="38100" dist="38100" dir="2700000" algn="tl">
                    <a:srgbClr val="C0C0C0"/>
                  </a:outerShdw>
                </a:effectLst>
                <a:latin typeface="Arial" charset="0"/>
                <a:cs typeface="Arial" charset="0"/>
              </a:rPr>
              <a:t>FLUID </a:t>
            </a:r>
            <a:r>
              <a:rPr lang="en-US" sz="3200" dirty="0" smtClean="0">
                <a:solidFill>
                  <a:schemeClr val="tx2"/>
                </a:solidFill>
                <a:effectLst>
                  <a:outerShdw blurRad="38100" dist="38100" dir="2700000" algn="tl">
                    <a:srgbClr val="C0C0C0"/>
                  </a:outerShdw>
                </a:effectLst>
                <a:latin typeface="Arial" charset="0"/>
                <a:cs typeface="Arial" charset="0"/>
              </a:rPr>
              <a:t>MANAGEMENT</a:t>
            </a:r>
            <a:endParaRPr lang="en-US" sz="3200" dirty="0">
              <a:solidFill>
                <a:schemeClr val="tx2"/>
              </a:solidFill>
              <a:effectLst>
                <a:outerShdw blurRad="38100" dist="38100" dir="2700000" algn="tl">
                  <a:srgbClr val="C0C0C0"/>
                </a:outerShdw>
              </a:effectLst>
              <a:latin typeface="Arial" charset="0"/>
              <a:cs typeface="Arial" charset="0"/>
            </a:endParaRPr>
          </a:p>
        </p:txBody>
      </p:sp>
      <p:sp>
        <p:nvSpPr>
          <p:cNvPr id="183301" name="Rectangle 5"/>
          <p:cNvSpPr>
            <a:spLocks noChangeArrowheads="1"/>
          </p:cNvSpPr>
          <p:nvPr/>
        </p:nvSpPr>
        <p:spPr bwMode="auto">
          <a:xfrm>
            <a:off x="304800" y="1524000"/>
            <a:ext cx="8610600" cy="5105400"/>
          </a:xfrm>
          <a:prstGeom prst="rect">
            <a:avLst/>
          </a:prstGeom>
          <a:solidFill>
            <a:srgbClr val="FFFFCC"/>
          </a:solidFill>
          <a:ln w="9525">
            <a:noFill/>
            <a:miter lim="800000"/>
            <a:headEnd/>
            <a:tailEnd/>
          </a:ln>
          <a:effectLst/>
        </p:spPr>
        <p:txBody>
          <a:bodyPr/>
          <a:lstStyle/>
          <a:p>
            <a:pPr marL="342900" indent="-342900" algn="l" rtl="0">
              <a:lnSpc>
                <a:spcPct val="90000"/>
              </a:lnSpc>
              <a:spcBef>
                <a:spcPct val="20000"/>
              </a:spcBef>
              <a:buClr>
                <a:schemeClr val="tx2"/>
              </a:buClr>
              <a:buSzPct val="70000"/>
              <a:buFont typeface="Wingdings" pitchFamily="2" charset="2"/>
              <a:buChar char="¡"/>
              <a:defRPr/>
            </a:pPr>
            <a:r>
              <a:rPr lang="en-US" sz="2000" dirty="0">
                <a:effectLst>
                  <a:outerShdw blurRad="38100" dist="38100" dir="2700000" algn="tl">
                    <a:srgbClr val="FFFFFF"/>
                  </a:outerShdw>
                </a:effectLst>
                <a:cs typeface="Arial" charset="0"/>
              </a:rPr>
              <a:t>IF ELECTROLYTES ARE</a:t>
            </a:r>
            <a:r>
              <a:rPr lang="en-US" sz="1800" dirty="0">
                <a:effectLst>
                  <a:outerShdw blurRad="38100" dist="38100" dir="2700000" algn="tl">
                    <a:srgbClr val="FFFFFF"/>
                  </a:outerShdw>
                </a:effectLst>
                <a:cs typeface="Arial" charset="0"/>
              </a:rPr>
              <a:t> </a:t>
            </a:r>
            <a:r>
              <a:rPr lang="en-US" sz="2200" b="1" dirty="0">
                <a:solidFill>
                  <a:srgbClr val="3B8F15"/>
                </a:solidFill>
                <a:effectLst>
                  <a:outerShdw blurRad="38100" dist="38100" dir="2700000" algn="tl">
                    <a:srgbClr val="000000"/>
                  </a:outerShdw>
                </a:effectLst>
                <a:cs typeface="Arial" charset="0"/>
              </a:rPr>
              <a:t>NORMAL</a:t>
            </a:r>
          </a:p>
          <a:p>
            <a:pPr marL="342900" indent="-342900" algn="l" rtl="0">
              <a:lnSpc>
                <a:spcPct val="90000"/>
              </a:lnSpc>
              <a:spcBef>
                <a:spcPct val="20000"/>
              </a:spcBef>
              <a:buClr>
                <a:schemeClr val="tx2"/>
              </a:buClr>
              <a:buSzPct val="70000"/>
              <a:buFont typeface="Wingdings" pitchFamily="2" charset="2"/>
              <a:buNone/>
              <a:defRPr/>
            </a:pPr>
            <a:r>
              <a:rPr lang="en-US" sz="1800" dirty="0">
                <a:effectLst>
                  <a:outerShdw blurRad="38100" dist="38100" dir="2700000" algn="tl">
                    <a:srgbClr val="FFFFFF"/>
                  </a:outerShdw>
                </a:effectLst>
                <a:cs typeface="Arial" charset="0"/>
              </a:rPr>
              <a:t>         </a:t>
            </a:r>
            <a:r>
              <a:rPr lang="en-US" sz="2000" dirty="0">
                <a:effectLst>
                  <a:outerShdw blurRad="38100" dist="38100" dir="2700000" algn="tl">
                    <a:srgbClr val="FFFFFF"/>
                  </a:outerShdw>
                </a:effectLst>
                <a:cs typeface="Arial" charset="0"/>
              </a:rPr>
              <a:t>REPLACEMENT IS BY </a:t>
            </a:r>
            <a:r>
              <a:rPr lang="en-US" sz="2000" b="1" dirty="0">
                <a:solidFill>
                  <a:srgbClr val="9900FF"/>
                </a:solidFill>
                <a:effectLst>
                  <a:outerShdw blurRad="38100" dist="38100" dir="2700000" algn="tl">
                    <a:srgbClr val="000000"/>
                  </a:outerShdw>
                </a:effectLst>
                <a:cs typeface="Arial" charset="0"/>
              </a:rPr>
              <a:t>1-</a:t>
            </a:r>
            <a:r>
              <a:rPr lang="en-US" sz="2000" b="1" dirty="0">
                <a:effectLst>
                  <a:outerShdw blurRad="38100" dist="38100" dir="2700000" algn="tl">
                    <a:srgbClr val="FFFFFF"/>
                  </a:outerShdw>
                </a:effectLst>
                <a:cs typeface="Arial" charset="0"/>
              </a:rPr>
              <a:t> </a:t>
            </a:r>
            <a:r>
              <a:rPr lang="en-US" sz="2000" b="1" dirty="0">
                <a:solidFill>
                  <a:srgbClr val="3B8F15"/>
                </a:solidFill>
                <a:effectLst>
                  <a:outerShdw blurRad="38100" dist="38100" dir="2700000" algn="tl">
                    <a:srgbClr val="000000"/>
                  </a:outerShdw>
                </a:effectLst>
                <a:cs typeface="Arial" charset="0"/>
              </a:rPr>
              <a:t>N/S</a:t>
            </a: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WHICH</a:t>
            </a:r>
          </a:p>
          <a:p>
            <a:pPr marL="342900" indent="-342900" algn="l" rtl="0">
              <a:lnSpc>
                <a:spcPct val="90000"/>
              </a:lnSpc>
              <a:spcBef>
                <a:spcPct val="20000"/>
              </a:spcBef>
              <a:buClr>
                <a:schemeClr val="tx2"/>
              </a:buClr>
              <a:buSzPct val="70000"/>
              <a:buFont typeface="Wingdings" pitchFamily="2" charset="2"/>
              <a:buNone/>
              <a:defRPr/>
            </a:pPr>
            <a:r>
              <a:rPr lang="en-US" sz="2000" dirty="0" err="1">
                <a:effectLst>
                  <a:outerShdw blurRad="38100" dist="38100" dir="2700000" algn="tl">
                    <a:srgbClr val="FFFFFF"/>
                  </a:outerShdw>
                </a:effectLst>
                <a:cs typeface="Arial" charset="0"/>
              </a:rPr>
              <a:t>CONTAINS:</a:t>
            </a:r>
            <a:r>
              <a:rPr lang="en-US" sz="2000" b="1" dirty="0" err="1">
                <a:solidFill>
                  <a:srgbClr val="CC3300"/>
                </a:solidFill>
                <a:effectLst>
                  <a:outerShdw blurRad="38100" dist="38100" dir="2700000" algn="tl">
                    <a:srgbClr val="000000"/>
                  </a:outerShdw>
                </a:effectLst>
                <a:cs typeface="Arial" charset="0"/>
              </a:rPr>
              <a:t>Na</a:t>
            </a:r>
            <a:r>
              <a:rPr lang="en-US" sz="2000" dirty="0">
                <a:effectLst>
                  <a:outerShdw blurRad="38100" dist="38100" dir="2700000" algn="tl">
                    <a:srgbClr val="FFFFFF"/>
                  </a:outerShdw>
                </a:effectLst>
                <a:cs typeface="Arial" charset="0"/>
              </a:rPr>
              <a:t>  </a:t>
            </a:r>
            <a:r>
              <a:rPr lang="en-US" sz="2000" b="1" dirty="0">
                <a:solidFill>
                  <a:srgbClr val="CC3300"/>
                </a:solidFill>
                <a:effectLst>
                  <a:outerShdw blurRad="38100" dist="38100" dir="2700000" algn="tl">
                    <a:srgbClr val="000000"/>
                  </a:outerShdw>
                </a:effectLst>
                <a:cs typeface="Arial" charset="0"/>
              </a:rPr>
              <a:t>154 </a:t>
            </a:r>
            <a:r>
              <a:rPr lang="en-US" sz="2000" b="1" dirty="0" err="1">
                <a:solidFill>
                  <a:srgbClr val="CC3300"/>
                </a:solidFill>
                <a:effectLst>
                  <a:outerShdw blurRad="38100" dist="38100" dir="2700000" algn="tl">
                    <a:srgbClr val="000000"/>
                  </a:outerShdw>
                </a:effectLst>
                <a:cs typeface="Arial" charset="0"/>
              </a:rPr>
              <a:t>meq</a:t>
            </a:r>
            <a:endParaRPr lang="en-US" sz="2000" b="1" dirty="0">
              <a:solidFill>
                <a:srgbClr val="CC3300"/>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dirty="0">
                <a:effectLst>
                  <a:outerShdw blurRad="38100" dist="38100" dir="2700000" algn="tl">
                    <a:srgbClr val="FFFFFF"/>
                  </a:outerShdw>
                </a:effectLst>
                <a:cs typeface="Arial" charset="0"/>
              </a:rPr>
              <a:t>                 </a:t>
            </a:r>
            <a:r>
              <a:rPr lang="en-US" sz="2000" b="1" dirty="0" err="1">
                <a:solidFill>
                  <a:srgbClr val="CC3300"/>
                </a:solidFill>
                <a:effectLst>
                  <a:outerShdw blurRad="38100" dist="38100" dir="2700000" algn="tl">
                    <a:srgbClr val="000000"/>
                  </a:outerShdw>
                </a:effectLst>
                <a:cs typeface="Arial" charset="0"/>
              </a:rPr>
              <a:t>Cl</a:t>
            </a:r>
            <a:r>
              <a:rPr lang="en-US" sz="2000" dirty="0">
                <a:solidFill>
                  <a:srgbClr val="CC3300"/>
                </a:solidFill>
                <a:effectLst>
                  <a:outerShdw blurRad="38100" dist="38100" dir="2700000" algn="tl">
                    <a:srgbClr val="000000"/>
                  </a:outerShdw>
                </a:effectLst>
                <a:cs typeface="Arial" charset="0"/>
              </a:rPr>
              <a:t>   </a:t>
            </a:r>
            <a:r>
              <a:rPr lang="en-US" sz="2000" b="1" dirty="0">
                <a:solidFill>
                  <a:srgbClr val="CC3300"/>
                </a:solidFill>
                <a:effectLst>
                  <a:outerShdw blurRad="38100" dist="38100" dir="2700000" algn="tl">
                    <a:srgbClr val="000000"/>
                  </a:outerShdw>
                </a:effectLst>
                <a:cs typeface="Arial" charset="0"/>
              </a:rPr>
              <a:t>154 </a:t>
            </a:r>
            <a:r>
              <a:rPr lang="en-US" sz="2000" b="1" dirty="0" err="1">
                <a:solidFill>
                  <a:srgbClr val="CC3300"/>
                </a:solidFill>
                <a:effectLst>
                  <a:outerShdw blurRad="38100" dist="38100" dir="2700000" algn="tl">
                    <a:srgbClr val="000000"/>
                  </a:outerShdw>
                </a:effectLst>
                <a:cs typeface="Arial" charset="0"/>
              </a:rPr>
              <a:t>meq</a:t>
            </a:r>
            <a:r>
              <a:rPr lang="en-US" sz="2000" dirty="0">
                <a:effectLst>
                  <a:outerShdw blurRad="38100" dist="38100" dir="2700000" algn="tl">
                    <a:srgbClr val="FFFFFF"/>
                  </a:outerShdw>
                </a:effectLst>
                <a:cs typeface="Arial" charset="0"/>
              </a:rPr>
              <a:t>   that may reduce the </a:t>
            </a:r>
            <a:r>
              <a:rPr lang="en-US" sz="2000" dirty="0" err="1">
                <a:effectLst>
                  <a:outerShdw blurRad="38100" dist="38100" dir="2700000" algn="tl">
                    <a:srgbClr val="FFFFFF"/>
                  </a:outerShdw>
                </a:effectLst>
                <a:cs typeface="Arial" charset="0"/>
              </a:rPr>
              <a:t>ph.value</a:t>
            </a:r>
            <a:r>
              <a:rPr lang="en-US" sz="2000" dirty="0">
                <a:effectLst>
                  <a:outerShdw blurRad="38100" dist="38100" dir="2700000" algn="tl">
                    <a:srgbClr val="FFFFFF"/>
                  </a:outerShdw>
                </a:effectLst>
                <a:cs typeface="Arial" charset="0"/>
              </a:rPr>
              <a:t> </a:t>
            </a:r>
            <a:r>
              <a:rPr lang="en-US" sz="2000" b="1" dirty="0">
                <a:solidFill>
                  <a:schemeClr val="bg2"/>
                </a:solidFill>
                <a:effectLst>
                  <a:outerShdw blurRad="38100" dist="38100" dir="2700000" algn="tl">
                    <a:srgbClr val="000000"/>
                  </a:outerShdw>
                </a:effectLst>
                <a:cs typeface="Arial" charset="0"/>
              </a:rPr>
              <a:t>WHICH IS GOOD IN STOMACH OUTLET</a:t>
            </a:r>
            <a:r>
              <a:rPr lang="en-US" sz="2000" dirty="0">
                <a:effectLst>
                  <a:outerShdw blurRad="38100" dist="38100" dir="2700000" algn="tl">
                    <a:srgbClr val="FFFFFF"/>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r>
              <a:rPr lang="en-US" sz="2000" b="1" dirty="0">
                <a:effectLst>
                  <a:outerShdw blurRad="38100" dist="38100" dir="2700000" algn="tl">
                    <a:srgbClr val="FFFFFF"/>
                  </a:outerShdw>
                </a:effectLst>
                <a:cs typeface="Arial" charset="0"/>
              </a:rPr>
              <a:t>          </a:t>
            </a:r>
            <a:r>
              <a:rPr lang="en-US" sz="2000" b="1" dirty="0">
                <a:solidFill>
                  <a:schemeClr val="bg2"/>
                </a:solidFill>
                <a:effectLst>
                  <a:outerShdw blurRad="38100" dist="38100" dir="2700000" algn="tl">
                    <a:srgbClr val="000000"/>
                  </a:outerShdw>
                </a:effectLst>
                <a:cs typeface="Arial" charset="0"/>
              </a:rPr>
              <a:t>OBSTRUCTION   [FOR CORRECTION OF ALKALOSIS ]</a:t>
            </a:r>
            <a:r>
              <a:rPr lang="en-US" sz="2000" b="1" dirty="0">
                <a:effectLst>
                  <a:outerShdw blurRad="38100" dist="38100" dir="2700000" algn="tl">
                    <a:srgbClr val="FFFFFF"/>
                  </a:outerShdw>
                </a:effectLst>
                <a:cs typeface="Arial" charset="0"/>
              </a:rPr>
              <a:t>                                 </a:t>
            </a:r>
            <a:r>
              <a:rPr lang="en-US" sz="2000" dirty="0">
                <a:effectLst>
                  <a:outerShdw blurRad="38100" dist="38100" dir="2700000" algn="tl">
                    <a:srgbClr val="FFFFFF"/>
                  </a:outerShdw>
                </a:effectLst>
                <a:cs typeface="Arial" charset="0"/>
              </a:rPr>
              <a:t> but </a:t>
            </a:r>
            <a:r>
              <a:rPr lang="en-US" sz="2000" b="1" dirty="0">
                <a:solidFill>
                  <a:schemeClr val="accent1"/>
                </a:solidFill>
                <a:effectLst>
                  <a:outerShdw blurRad="38100" dist="38100" dir="2700000" algn="tl">
                    <a:srgbClr val="000000"/>
                  </a:outerShdw>
                </a:effectLst>
                <a:cs typeface="Arial" charset="0"/>
              </a:rPr>
              <a:t>might cause acidosis</a:t>
            </a:r>
            <a:r>
              <a:rPr lang="en-US" sz="2000" dirty="0">
                <a:effectLst>
                  <a:outerShdw blurRad="38100" dist="38100" dir="2700000" algn="tl">
                    <a:srgbClr val="FFFFFF"/>
                  </a:outerShdw>
                </a:effectLst>
                <a:cs typeface="Arial" charset="0"/>
              </a:rPr>
              <a:t> in normal </a:t>
            </a:r>
            <a:r>
              <a:rPr lang="en-US" sz="2000" dirty="0" smtClean="0">
                <a:effectLst>
                  <a:outerShdw blurRad="38100" dist="38100" dir="2700000" algn="tl">
                    <a:srgbClr val="FFFFFF"/>
                  </a:outerShdw>
                </a:effectLst>
                <a:cs typeface="Arial" charset="0"/>
              </a:rPr>
              <a:t>PH </a:t>
            </a:r>
            <a:endParaRPr lang="en-US" sz="2000" dirty="0">
              <a:effectLst>
                <a:outerShdw blurRad="38100" dist="38100" dir="2700000" algn="tl">
                  <a:srgbClr val="FFFFFF"/>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endParaRPr lang="en-US" sz="2000" dirty="0">
              <a:effectLst>
                <a:outerShdw blurRad="38100" dist="38100" dir="2700000" algn="tl">
                  <a:srgbClr val="FFFFFF"/>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OR </a:t>
            </a:r>
            <a:r>
              <a:rPr lang="en-US" sz="2000" b="1" dirty="0">
                <a:solidFill>
                  <a:srgbClr val="9900FF"/>
                </a:solidFill>
                <a:effectLst>
                  <a:outerShdw blurRad="38100" dist="38100" dir="2700000" algn="tl">
                    <a:srgbClr val="000000"/>
                  </a:outerShdw>
                </a:effectLst>
                <a:cs typeface="Arial" charset="0"/>
              </a:rPr>
              <a:t>2-</a:t>
            </a:r>
            <a:r>
              <a:rPr lang="en-US" sz="2000" b="1" dirty="0">
                <a:effectLst>
                  <a:outerShdw blurRad="38100" dist="38100" dir="2700000" algn="tl">
                    <a:srgbClr val="FFFFFF"/>
                  </a:outerShdw>
                </a:effectLst>
                <a:cs typeface="Arial" charset="0"/>
              </a:rPr>
              <a:t> </a:t>
            </a:r>
            <a:r>
              <a:rPr lang="en-US" sz="2000" b="1" dirty="0">
                <a:solidFill>
                  <a:srgbClr val="3B8F15"/>
                </a:solidFill>
                <a:effectLst>
                  <a:outerShdw blurRad="38100" dist="38100" dir="2700000" algn="tl">
                    <a:srgbClr val="000000"/>
                  </a:outerShdw>
                </a:effectLst>
                <a:cs typeface="Arial" charset="0"/>
              </a:rPr>
              <a:t>RINGER LACTATE</a:t>
            </a:r>
            <a:r>
              <a:rPr lang="en-US" sz="2000" dirty="0">
                <a:solidFill>
                  <a:srgbClr val="3B8F15"/>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WHICH</a:t>
            </a:r>
          </a:p>
          <a:p>
            <a:pPr marL="342900" indent="-342900" algn="l" rtl="0">
              <a:lnSpc>
                <a:spcPct val="90000"/>
              </a:lnSpc>
              <a:spcBef>
                <a:spcPct val="20000"/>
              </a:spcBef>
              <a:buClr>
                <a:schemeClr val="tx2"/>
              </a:buClr>
              <a:buSzPct val="70000"/>
              <a:buFont typeface="Wingdings" pitchFamily="2" charset="2"/>
              <a:buNone/>
              <a:defRPr/>
            </a:pPr>
            <a:r>
              <a:rPr lang="en-US" sz="2000" dirty="0" err="1">
                <a:effectLst>
                  <a:outerShdw blurRad="38100" dist="38100" dir="2700000" algn="tl">
                    <a:srgbClr val="FFFFFF"/>
                  </a:outerShdw>
                </a:effectLst>
                <a:cs typeface="Arial" charset="0"/>
              </a:rPr>
              <a:t>CONTAINS:</a:t>
            </a:r>
            <a:r>
              <a:rPr lang="en-US" sz="2000" b="1" dirty="0" err="1">
                <a:solidFill>
                  <a:srgbClr val="0000FF"/>
                </a:solidFill>
                <a:effectLst>
                  <a:outerShdw blurRad="38100" dist="38100" dir="2700000" algn="tl">
                    <a:srgbClr val="000000"/>
                  </a:outerShdw>
                </a:effectLst>
                <a:cs typeface="Arial" charset="0"/>
              </a:rPr>
              <a:t>Na</a:t>
            </a:r>
            <a:r>
              <a:rPr lang="en-US" sz="2000"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130 </a:t>
            </a:r>
            <a:r>
              <a:rPr lang="en-US" sz="2000" b="1" dirty="0" err="1" smtClean="0">
                <a:solidFill>
                  <a:srgbClr val="0000FF"/>
                </a:solidFill>
                <a:effectLst>
                  <a:outerShdw blurRad="38100" dist="38100" dir="2700000" algn="tl">
                    <a:srgbClr val="000000"/>
                  </a:outerShdw>
                </a:effectLst>
                <a:cs typeface="Arial" charset="0"/>
              </a:rPr>
              <a:t>meq</a:t>
            </a:r>
            <a:r>
              <a:rPr lang="en-US" sz="2000" b="1" dirty="0" smtClean="0">
                <a:solidFill>
                  <a:srgbClr val="0000FF"/>
                </a:solidFill>
                <a:effectLst>
                  <a:outerShdw blurRad="38100" dist="38100" dir="2700000" algn="tl">
                    <a:srgbClr val="000000"/>
                  </a:outerShdw>
                </a:effectLst>
                <a:cs typeface="Arial" charset="0"/>
              </a:rPr>
              <a:t> , k 4 </a:t>
            </a:r>
            <a:r>
              <a:rPr lang="en-US" sz="2000" b="1" dirty="0" err="1" smtClean="0">
                <a:solidFill>
                  <a:srgbClr val="0000FF"/>
                </a:solidFill>
                <a:effectLst>
                  <a:outerShdw blurRad="38100" dist="38100" dir="2700000" algn="tl">
                    <a:srgbClr val="000000"/>
                  </a:outerShdw>
                </a:effectLst>
                <a:cs typeface="Arial" charset="0"/>
              </a:rPr>
              <a:t>meq</a:t>
            </a:r>
            <a:r>
              <a:rPr lang="en-US" sz="2000" b="1" dirty="0" smtClean="0">
                <a:solidFill>
                  <a:srgbClr val="0000FF"/>
                </a:solidFill>
                <a:effectLst>
                  <a:outerShdw blurRad="38100" dist="38100" dir="2700000" algn="tl">
                    <a:srgbClr val="000000"/>
                  </a:outerShdw>
                </a:effectLst>
                <a:cs typeface="Arial" charset="0"/>
              </a:rPr>
              <a:t> , </a:t>
            </a:r>
            <a:r>
              <a:rPr lang="en-US" sz="2000" b="1" dirty="0" err="1" smtClean="0">
                <a:solidFill>
                  <a:srgbClr val="0000FF"/>
                </a:solidFill>
                <a:effectLst>
                  <a:outerShdw blurRad="38100" dist="38100" dir="2700000" algn="tl">
                    <a:srgbClr val="000000"/>
                  </a:outerShdw>
                </a:effectLst>
                <a:cs typeface="Arial" charset="0"/>
              </a:rPr>
              <a:t>Ca</a:t>
            </a:r>
            <a:r>
              <a:rPr lang="en-US" sz="2000" b="1" dirty="0" smtClean="0">
                <a:solidFill>
                  <a:srgbClr val="0000FF"/>
                </a:solidFill>
                <a:effectLst>
                  <a:outerShdw blurRad="38100" dist="38100" dir="2700000" algn="tl">
                    <a:srgbClr val="000000"/>
                  </a:outerShdw>
                </a:effectLst>
                <a:cs typeface="Arial" charset="0"/>
              </a:rPr>
              <a:t> 3 </a:t>
            </a:r>
            <a:r>
              <a:rPr lang="en-US" sz="2000" b="1" dirty="0" err="1" smtClean="0">
                <a:solidFill>
                  <a:srgbClr val="0000FF"/>
                </a:solidFill>
                <a:effectLst>
                  <a:outerShdw blurRad="38100" dist="38100" dir="2700000" algn="tl">
                    <a:srgbClr val="000000"/>
                  </a:outerShdw>
                </a:effectLst>
                <a:cs typeface="Arial" charset="0"/>
              </a:rPr>
              <a:t>meq</a:t>
            </a:r>
            <a:endParaRPr lang="en-US" sz="2000" b="1" dirty="0">
              <a:solidFill>
                <a:srgbClr val="0000FF"/>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dirty="0">
                <a:effectLst>
                  <a:outerShdw blurRad="38100" dist="38100" dir="2700000" algn="tl">
                    <a:srgbClr val="FFFFFF"/>
                  </a:outerShdw>
                </a:effectLst>
                <a:cs typeface="Arial" charset="0"/>
              </a:rPr>
              <a:t>                 </a:t>
            </a:r>
            <a:r>
              <a:rPr lang="en-US" sz="2000" b="1" dirty="0" err="1">
                <a:solidFill>
                  <a:srgbClr val="0000FF"/>
                </a:solidFill>
                <a:effectLst>
                  <a:outerShdw blurRad="38100" dist="38100" dir="2700000" algn="tl">
                    <a:srgbClr val="000000"/>
                  </a:outerShdw>
                </a:effectLst>
                <a:cs typeface="Arial" charset="0"/>
              </a:rPr>
              <a:t>Cl</a:t>
            </a:r>
            <a:r>
              <a:rPr lang="en-US" sz="2000" dirty="0">
                <a:solidFill>
                  <a:srgbClr val="0000FF"/>
                </a:solidFill>
                <a:effectLst>
                  <a:outerShdw blurRad="38100" dist="38100" dir="2700000" algn="tl">
                    <a:srgbClr val="000000"/>
                  </a:outerShdw>
                </a:effectLst>
                <a:cs typeface="Arial" charset="0"/>
              </a:rPr>
              <a:t> </a:t>
            </a:r>
            <a:r>
              <a:rPr lang="en-US" sz="2000"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109 </a:t>
            </a:r>
            <a:r>
              <a:rPr lang="en-US" sz="2000" b="1" dirty="0" err="1">
                <a:solidFill>
                  <a:srgbClr val="0000FF"/>
                </a:solidFill>
                <a:effectLst>
                  <a:outerShdw blurRad="38100" dist="38100" dir="2700000" algn="tl">
                    <a:srgbClr val="000000"/>
                  </a:outerShdw>
                </a:effectLst>
                <a:cs typeface="Arial" charset="0"/>
              </a:rPr>
              <a:t>meq</a:t>
            </a:r>
            <a:endParaRPr lang="en-US" sz="2000" b="1" dirty="0">
              <a:solidFill>
                <a:srgbClr val="0000FF"/>
              </a:solidFill>
              <a:effectLst>
                <a:outerShdw blurRad="38100" dist="38100" dir="2700000" algn="tl">
                  <a:srgbClr val="000000"/>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dirty="0">
                <a:effectLst>
                  <a:outerShdw blurRad="38100" dist="38100" dir="2700000" algn="tl">
                    <a:srgbClr val="FFFFFF"/>
                  </a:outerShdw>
                </a:effectLst>
                <a:cs typeface="Arial" charset="0"/>
              </a:rPr>
              <a:t>        </a:t>
            </a:r>
            <a:r>
              <a:rPr lang="en-US" sz="2000" b="1" dirty="0">
                <a:effectLst>
                  <a:outerShdw blurRad="38100" dist="38100" dir="2700000" algn="tl">
                    <a:srgbClr val="FFFFFF"/>
                  </a:outerShdw>
                </a:effectLst>
                <a:cs typeface="Arial" charset="0"/>
              </a:rPr>
              <a:t> </a:t>
            </a:r>
            <a:r>
              <a:rPr lang="en-US" sz="2000" b="1" dirty="0">
                <a:solidFill>
                  <a:srgbClr val="0000FF"/>
                </a:solidFill>
                <a:effectLst>
                  <a:outerShdw blurRad="38100" dist="38100" dir="2700000" algn="tl">
                    <a:srgbClr val="000000"/>
                  </a:outerShdw>
                </a:effectLst>
                <a:cs typeface="Arial" charset="0"/>
              </a:rPr>
              <a:t>Lactate</a:t>
            </a:r>
            <a:r>
              <a:rPr lang="en-US" sz="2000" dirty="0">
                <a:solidFill>
                  <a:srgbClr val="0000FF"/>
                </a:solidFill>
                <a:effectLst>
                  <a:outerShdw blurRad="38100" dist="38100" dir="2700000" algn="tl">
                    <a:srgbClr val="000000"/>
                  </a:outerShdw>
                </a:effectLst>
                <a:cs typeface="Arial" charset="0"/>
              </a:rPr>
              <a:t>    </a:t>
            </a:r>
            <a:r>
              <a:rPr lang="en-US" sz="2000" b="1" dirty="0">
                <a:solidFill>
                  <a:srgbClr val="0000FF"/>
                </a:solidFill>
                <a:effectLst>
                  <a:outerShdw blurRad="38100" dist="38100" dir="2700000" algn="tl">
                    <a:srgbClr val="000000"/>
                  </a:outerShdw>
                </a:effectLst>
                <a:cs typeface="Arial" charset="0"/>
              </a:rPr>
              <a:t>28  </a:t>
            </a:r>
            <a:r>
              <a:rPr lang="en-US" sz="2000" b="1" dirty="0" err="1">
                <a:solidFill>
                  <a:srgbClr val="0000FF"/>
                </a:solidFill>
                <a:effectLst>
                  <a:outerShdw blurRad="38100" dist="38100" dir="2700000" algn="tl">
                    <a:srgbClr val="000000"/>
                  </a:outerShdw>
                </a:effectLst>
                <a:cs typeface="Arial" charset="0"/>
              </a:rPr>
              <a:t>meq</a:t>
            </a:r>
            <a:r>
              <a:rPr lang="en-US" sz="2000" dirty="0">
                <a:effectLst>
                  <a:outerShdw blurRad="38100" dist="38100" dir="2700000" algn="tl">
                    <a:srgbClr val="FFFFFF"/>
                  </a:outerShdw>
                </a:effectLst>
                <a:cs typeface="Arial" charset="0"/>
              </a:rPr>
              <a:t>  that changes to </a:t>
            </a:r>
          </a:p>
          <a:p>
            <a:pPr marL="342900" indent="-342900" algn="l" rtl="0">
              <a:lnSpc>
                <a:spcPct val="90000"/>
              </a:lnSpc>
              <a:spcBef>
                <a:spcPct val="20000"/>
              </a:spcBef>
              <a:buClr>
                <a:schemeClr val="tx2"/>
              </a:buClr>
              <a:buSzPct val="70000"/>
              <a:buFont typeface="Wingdings" pitchFamily="2" charset="2"/>
              <a:buNone/>
              <a:defRPr/>
            </a:pPr>
            <a:r>
              <a:rPr lang="en-US" sz="2000" dirty="0">
                <a:effectLst>
                  <a:outerShdw blurRad="38100" dist="38100" dir="2700000" algn="tl">
                    <a:srgbClr val="FFFFFF"/>
                  </a:outerShdw>
                </a:effectLst>
                <a:cs typeface="Arial" charset="0"/>
              </a:rPr>
              <a:t>                       bicarbonate in the </a:t>
            </a:r>
            <a:r>
              <a:rPr lang="en-US" sz="2000" dirty="0" smtClean="0">
                <a:effectLst>
                  <a:outerShdw blurRad="38100" dist="38100" dir="2700000" algn="tl">
                    <a:srgbClr val="FFFFFF"/>
                  </a:outerShdw>
                </a:effectLst>
                <a:cs typeface="Arial" charset="0"/>
              </a:rPr>
              <a:t>liver</a:t>
            </a:r>
            <a:endParaRPr lang="en-US" sz="2000" dirty="0">
              <a:effectLst>
                <a:outerShdw blurRad="38100" dist="38100" dir="2700000" algn="tl">
                  <a:srgbClr val="FFFFFF"/>
                </a:outerShdw>
              </a:effectLst>
              <a:cs typeface="Arial" charset="0"/>
            </a:endParaRPr>
          </a:p>
          <a:p>
            <a:pPr marL="342900" indent="-342900" algn="l" rtl="0">
              <a:lnSpc>
                <a:spcPct val="90000"/>
              </a:lnSpc>
              <a:spcBef>
                <a:spcPct val="20000"/>
              </a:spcBef>
              <a:buClr>
                <a:schemeClr val="tx2"/>
              </a:buClr>
              <a:buSzPct val="70000"/>
              <a:buFont typeface="Wingdings" pitchFamily="2" charset="2"/>
              <a:buNone/>
              <a:defRPr/>
            </a:pPr>
            <a:r>
              <a:rPr lang="en-US" sz="2000" dirty="0">
                <a:effectLst>
                  <a:outerShdw blurRad="38100" dist="38100" dir="2700000" algn="tl">
                    <a:srgbClr val="FFFFFF"/>
                  </a:outerShdw>
                </a:effectLst>
                <a:cs typeface="Arial" charset="0"/>
              </a:rPr>
              <a:t>                  </a:t>
            </a:r>
            <a:r>
              <a:rPr lang="en-US" sz="2000" b="1" dirty="0">
                <a:solidFill>
                  <a:schemeClr val="accent1"/>
                </a:solidFill>
                <a:effectLst>
                  <a:outerShdw blurRad="38100" dist="38100" dir="2700000" algn="tl">
                    <a:srgbClr val="000000"/>
                  </a:outerShdw>
                </a:effectLst>
                <a:cs typeface="Arial" charset="0"/>
              </a:rPr>
              <a:t>Suitable for metabolic acidosis</a:t>
            </a:r>
            <a:r>
              <a:rPr lang="en-US" sz="2000" dirty="0">
                <a:effectLst>
                  <a:outerShdw blurRad="38100" dist="38100" dir="2700000" algn="tl">
                    <a:srgbClr val="FFFFFF"/>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r>
              <a:rPr lang="en-US" sz="2000" dirty="0">
                <a:solidFill>
                  <a:srgbClr val="3B8F15"/>
                </a:solidFill>
                <a:effectLst>
                  <a:outerShdw blurRad="38100" dist="38100" dir="2700000" algn="tl">
                    <a:srgbClr val="000000"/>
                  </a:outerShdw>
                </a:effectLst>
                <a:cs typeface="Arial" charset="0"/>
              </a:rPr>
              <a:t>                                        </a:t>
            </a:r>
          </a:p>
          <a:p>
            <a:pPr marL="342900" indent="-342900" algn="l" rtl="0">
              <a:lnSpc>
                <a:spcPct val="90000"/>
              </a:lnSpc>
              <a:spcBef>
                <a:spcPct val="20000"/>
              </a:spcBef>
              <a:buClr>
                <a:schemeClr val="tx2"/>
              </a:buClr>
              <a:buSzPct val="70000"/>
              <a:buFont typeface="Wingdings" pitchFamily="2" charset="2"/>
              <a:buNone/>
              <a:defRPr/>
            </a:pPr>
            <a:endParaRPr lang="en-US" sz="2000" dirty="0">
              <a:solidFill>
                <a:srgbClr val="3B8F15"/>
              </a:solidFill>
              <a:effectLst>
                <a:outerShdw blurRad="38100" dist="38100" dir="2700000" algn="tl">
                  <a:srgbClr val="000000"/>
                </a:outerShdw>
              </a:effectLst>
              <a:cs typeface="Arial" charset="0"/>
            </a:endParaRPr>
          </a:p>
        </p:txBody>
      </p:sp>
      <p:sp>
        <p:nvSpPr>
          <p:cNvPr id="25604" name="Rectangle 6"/>
          <p:cNvSpPr>
            <a:spLocks noChangeArrowheads="1"/>
          </p:cNvSpPr>
          <p:nvPr/>
        </p:nvSpPr>
        <p:spPr bwMode="auto">
          <a:xfrm>
            <a:off x="304800" y="1524000"/>
            <a:ext cx="8610600" cy="2438400"/>
          </a:xfrm>
          <a:prstGeom prst="rect">
            <a:avLst/>
          </a:prstGeom>
          <a:noFill/>
          <a:ln w="38100" cmpd="dbl">
            <a:solidFill>
              <a:srgbClr val="FF7C80"/>
            </a:solidFill>
            <a:miter lim="800000"/>
            <a:headEnd/>
            <a:tailEnd/>
          </a:ln>
        </p:spPr>
        <p:txBody>
          <a:bodyPr wrap="none" anchor="ctr"/>
          <a:lstStyle/>
          <a:p>
            <a:endParaRPr lang="en-GB"/>
          </a:p>
        </p:txBody>
      </p:sp>
      <p:sp>
        <p:nvSpPr>
          <p:cNvPr id="25605" name="Rectangle 7"/>
          <p:cNvSpPr>
            <a:spLocks noChangeArrowheads="1"/>
          </p:cNvSpPr>
          <p:nvPr/>
        </p:nvSpPr>
        <p:spPr bwMode="auto">
          <a:xfrm>
            <a:off x="304800" y="4114800"/>
            <a:ext cx="8610600" cy="2514600"/>
          </a:xfrm>
          <a:prstGeom prst="rect">
            <a:avLst/>
          </a:prstGeom>
          <a:noFill/>
          <a:ln w="38100" cmpd="dbl">
            <a:solidFill>
              <a:srgbClr val="FF7C80"/>
            </a:solidFill>
            <a:miter lim="800000"/>
            <a:headEnd/>
            <a:tailEnd/>
          </a:ln>
        </p:spPr>
        <p:txBody>
          <a:bodyPr wrap="none" anchor="ctr"/>
          <a:lstStyle/>
          <a:p>
            <a:endParaRPr lang="en-GB"/>
          </a:p>
        </p:txBody>
      </p:sp>
      <p:sp>
        <p:nvSpPr>
          <p:cNvPr id="25606" name="Rectangle 8"/>
          <p:cNvSpPr>
            <a:spLocks noChangeArrowheads="1"/>
          </p:cNvSpPr>
          <p:nvPr/>
        </p:nvSpPr>
        <p:spPr bwMode="auto">
          <a:xfrm>
            <a:off x="304800" y="3962400"/>
            <a:ext cx="8610600" cy="152400"/>
          </a:xfrm>
          <a:prstGeom prst="rect">
            <a:avLst/>
          </a:prstGeom>
          <a:solidFill>
            <a:schemeClr val="hlink"/>
          </a:solidFill>
          <a:ln w="9525">
            <a:solidFill>
              <a:schemeClr val="tx1"/>
            </a:solidFill>
            <a:miter lim="800000"/>
            <a:headEnd/>
            <a:tailEnd/>
          </a:ln>
        </p:spPr>
        <p:txBody>
          <a:bodyPr wrap="none" anchor="ctr"/>
          <a:lstStyle/>
          <a:p>
            <a:endParaRPr lang="en-GB"/>
          </a:p>
        </p:txBody>
      </p:sp>
      <p:sp>
        <p:nvSpPr>
          <p:cNvPr id="25607" name="Text Box 9"/>
          <p:cNvSpPr txBox="1">
            <a:spLocks noChangeArrowheads="1"/>
          </p:cNvSpPr>
          <p:nvPr/>
        </p:nvSpPr>
        <p:spPr bwMode="auto">
          <a:xfrm>
            <a:off x="304800" y="6172200"/>
            <a:ext cx="8610600" cy="650875"/>
          </a:xfrm>
          <a:prstGeom prst="rect">
            <a:avLst/>
          </a:prstGeom>
          <a:solidFill>
            <a:srgbClr val="FF9999"/>
          </a:solidFill>
          <a:ln w="9525">
            <a:solidFill>
              <a:srgbClr val="996633"/>
            </a:solidFill>
            <a:miter lim="800000"/>
            <a:headEnd/>
            <a:tailEnd/>
          </a:ln>
        </p:spPr>
        <p:txBody>
          <a:bodyPr>
            <a:spAutoFit/>
          </a:bodyPr>
          <a:lstStyle/>
          <a:p>
            <a:pPr algn="l">
              <a:spcBef>
                <a:spcPct val="50000"/>
              </a:spcBef>
            </a:pPr>
            <a:r>
              <a:rPr lang="en-US" sz="1800">
                <a:solidFill>
                  <a:srgbClr val="000000"/>
                </a:solidFill>
              </a:rPr>
              <a:t>Fluid loss associated with alkalosis: Replace with N/S                        Fluid loss associated with acidosis:  Replace with Ringer lactate</a:t>
            </a:r>
          </a:p>
        </p:txBody>
      </p:sp>
    </p:spTree>
    <p:extLst>
      <p:ext uri="{BB962C8B-B14F-4D97-AF65-F5344CB8AC3E}">
        <p14:creationId xmlns:p14="http://schemas.microsoft.com/office/powerpoint/2010/main" val="31237472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Colloid solutions</a:t>
            </a:r>
          </a:p>
        </p:txBody>
      </p:sp>
      <p:sp>
        <p:nvSpPr>
          <p:cNvPr id="3" name="Content Placeholder 2"/>
          <p:cNvSpPr>
            <a:spLocks noGrp="1"/>
          </p:cNvSpPr>
          <p:nvPr>
            <p:ph idx="1"/>
          </p:nvPr>
        </p:nvSpPr>
        <p:spPr>
          <a:xfrm>
            <a:off x="457200" y="1385455"/>
            <a:ext cx="8229600" cy="5292435"/>
          </a:xfrm>
        </p:spPr>
        <p:txBody>
          <a:bodyPr>
            <a:normAutofit fontScale="55000" lnSpcReduction="20000"/>
          </a:bodyPr>
          <a:lstStyle/>
          <a:p>
            <a:r>
              <a:rPr lang="en-US" dirty="0" smtClean="0"/>
              <a:t>They </a:t>
            </a:r>
            <a:r>
              <a:rPr lang="en-US" dirty="0"/>
              <a:t>contain </a:t>
            </a:r>
            <a:r>
              <a:rPr lang="en-US" b="1" dirty="0"/>
              <a:t>high molecular weight substances </a:t>
            </a:r>
            <a:r>
              <a:rPr lang="en-US" dirty="0"/>
              <a:t>that remain in the </a:t>
            </a:r>
            <a:r>
              <a:rPr lang="en-US" dirty="0" smtClean="0"/>
              <a:t>intravascular space</a:t>
            </a:r>
            <a:endParaRPr lang="en-US" dirty="0"/>
          </a:p>
          <a:p>
            <a:r>
              <a:rPr lang="en-US" dirty="0" smtClean="0"/>
              <a:t>More </a:t>
            </a:r>
            <a:r>
              <a:rPr lang="en-US" b="1" dirty="0"/>
              <a:t>expansive</a:t>
            </a:r>
            <a:r>
              <a:rPr lang="en-US" dirty="0"/>
              <a:t> than crystalloids</a:t>
            </a:r>
            <a:r>
              <a:rPr lang="en-US" dirty="0" smtClean="0"/>
              <a:t>.</a:t>
            </a:r>
          </a:p>
          <a:p>
            <a:endParaRPr lang="en-US" dirty="0"/>
          </a:p>
          <a:p>
            <a:r>
              <a:rPr lang="en-US" b="1" dirty="0" smtClean="0"/>
              <a:t>INDICATIONS:</a:t>
            </a:r>
          </a:p>
          <a:p>
            <a:pPr>
              <a:buFont typeface="Wingdings" pitchFamily="2" charset="2"/>
              <a:buChar char="v"/>
            </a:pPr>
            <a:r>
              <a:rPr lang="en-US" sz="3300" dirty="0" smtClean="0"/>
              <a:t>When </a:t>
            </a:r>
            <a:r>
              <a:rPr lang="en-US" sz="3300" dirty="0"/>
              <a:t>crystalloids fail to sustain plasma volume. This is due to the </a:t>
            </a:r>
            <a:r>
              <a:rPr lang="en-US" sz="3300" dirty="0" smtClean="0"/>
              <a:t>low colloid </a:t>
            </a:r>
            <a:r>
              <a:rPr lang="en-US" sz="3300" dirty="0"/>
              <a:t>osmotic pressure in </a:t>
            </a:r>
            <a:r>
              <a:rPr lang="en-US" sz="3300" u="sng" dirty="0"/>
              <a:t>burn</a:t>
            </a:r>
            <a:r>
              <a:rPr lang="en-US" sz="3300" dirty="0"/>
              <a:t> patients and in cases of </a:t>
            </a:r>
            <a:r>
              <a:rPr lang="en-US" sz="3300" u="sng" dirty="0"/>
              <a:t>peritonitis</a:t>
            </a:r>
            <a:r>
              <a:rPr lang="en-US" sz="3300" dirty="0" smtClean="0"/>
              <a:t>.</a:t>
            </a:r>
          </a:p>
          <a:p>
            <a:endParaRPr lang="en-US" b="1" dirty="0" smtClean="0"/>
          </a:p>
          <a:p>
            <a:r>
              <a:rPr lang="en-US" b="1" dirty="0" smtClean="0"/>
              <a:t>SIDE EFFECTS:</a:t>
            </a:r>
          </a:p>
          <a:p>
            <a:pPr>
              <a:buFont typeface="Wingdings" pitchFamily="2" charset="2"/>
              <a:buChar char="Ø"/>
            </a:pPr>
            <a:r>
              <a:rPr lang="en-US" dirty="0" smtClean="0"/>
              <a:t>Pulmonary </a:t>
            </a:r>
            <a:r>
              <a:rPr lang="en-US" dirty="0"/>
              <a:t>edema</a:t>
            </a:r>
          </a:p>
          <a:p>
            <a:pPr>
              <a:buFont typeface="Wingdings" pitchFamily="2" charset="2"/>
              <a:buChar char="Ø"/>
            </a:pPr>
            <a:r>
              <a:rPr lang="en-US" dirty="0" smtClean="0"/>
              <a:t>Renal </a:t>
            </a:r>
            <a:r>
              <a:rPr lang="en-US" dirty="0"/>
              <a:t>failure </a:t>
            </a:r>
            <a:endParaRPr lang="en-US" dirty="0" smtClean="0"/>
          </a:p>
          <a:p>
            <a:pPr>
              <a:buFont typeface="Wingdings" pitchFamily="2" charset="2"/>
              <a:buChar char="Ø"/>
            </a:pPr>
            <a:r>
              <a:rPr lang="en-US" dirty="0" smtClean="0"/>
              <a:t>Bleeding disorders</a:t>
            </a:r>
          </a:p>
          <a:p>
            <a:pPr>
              <a:buFont typeface="Wingdings" pitchFamily="2" charset="2"/>
              <a:buChar char="Ø"/>
            </a:pPr>
            <a:endParaRPr lang="en-US" dirty="0"/>
          </a:p>
          <a:p>
            <a:r>
              <a:rPr lang="en-US" dirty="0" smtClean="0"/>
              <a:t>Early </a:t>
            </a:r>
            <a:r>
              <a:rPr lang="en-US" dirty="0"/>
              <a:t>use of colloids in the resuscitation regimen may result in more </a:t>
            </a:r>
            <a:r>
              <a:rPr lang="en-US" dirty="0" smtClean="0"/>
              <a:t>prompt resuscitation </a:t>
            </a:r>
            <a:r>
              <a:rPr lang="en-US" dirty="0"/>
              <a:t>of tissue perfusion. Moreover, it might decrease the total volume </a:t>
            </a:r>
            <a:r>
              <a:rPr lang="en-US" dirty="0" smtClean="0"/>
              <a:t>of required </a:t>
            </a:r>
            <a:r>
              <a:rPr lang="en-US" dirty="0"/>
              <a:t>fluids</a:t>
            </a:r>
            <a:r>
              <a:rPr lang="en-US" dirty="0" smtClean="0"/>
              <a:t>.</a:t>
            </a:r>
          </a:p>
          <a:p>
            <a:endParaRPr lang="en-US" dirty="0"/>
          </a:p>
          <a:p>
            <a:r>
              <a:rPr lang="en-US" dirty="0" smtClean="0"/>
              <a:t>Albumin </a:t>
            </a:r>
            <a:r>
              <a:rPr lang="en-US" dirty="0"/>
              <a:t>preparations: 5% or 25% albumin. Indicated for volume expansion.</a:t>
            </a:r>
          </a:p>
          <a:p>
            <a:r>
              <a:rPr lang="en-US" dirty="0"/>
              <a:t>However, they are not indicated for patients with adequate colloid </a:t>
            </a:r>
            <a:r>
              <a:rPr lang="en-US" dirty="0" smtClean="0"/>
              <a:t>oncotic pressure </a:t>
            </a:r>
            <a:r>
              <a:rPr lang="en-US" dirty="0"/>
              <a:t>(albumin &gt;2.5)</a:t>
            </a:r>
          </a:p>
        </p:txBody>
      </p:sp>
    </p:spTree>
    <p:extLst>
      <p:ext uri="{BB962C8B-B14F-4D97-AF65-F5344CB8AC3E}">
        <p14:creationId xmlns:p14="http://schemas.microsoft.com/office/powerpoint/2010/main" val="220581776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89450"/>
        <p:cNvGrpSpPr/>
        <p:nvPr/>
      </p:nvGrpSpPr>
      <p:grpSpPr>
        <a:xfrm>
          <a:off x="0" y="0"/>
          <a:ext cx="0" cy="0"/>
          <a:chOff x="0" y="0"/>
          <a:chExt cx="0" cy="0"/>
        </a:xfrm>
      </p:grpSpPr>
      <p:sp>
        <p:nvSpPr>
          <p:cNvPr id="189451" name="Google Shape;189451;p2"/>
          <p:cNvSpPr txBox="1">
            <a:spLocks noGrp="1"/>
          </p:cNvSpPr>
          <p:nvPr>
            <p:ph type="title"/>
          </p:nvPr>
        </p:nvSpPr>
        <p:spPr>
          <a:xfrm>
            <a:off x="1480750" y="0"/>
            <a:ext cx="6039600" cy="3429000"/>
          </a:xfrm>
          <a:prstGeom prst="rect">
            <a:avLst/>
          </a:prstGeom>
          <a:noFill/>
          <a:ln>
            <a:noFill/>
          </a:ln>
        </p:spPr>
        <p:txBody>
          <a:bodyPr spcFirstLastPara="1" wrap="square" lIns="91425" tIns="45700" rIns="91425" bIns="45700" anchor="b" anchorCtr="0">
            <a:noAutofit/>
          </a:bodyPr>
          <a:lstStyle/>
          <a:p>
            <a:pPr marL="0" lvl="0" indent="0" algn="r" rtl="1">
              <a:spcBef>
                <a:spcPts val="0"/>
              </a:spcBef>
              <a:spcAft>
                <a:spcPts val="0"/>
              </a:spcAft>
              <a:buNone/>
            </a:pPr>
            <a:r>
              <a:rPr lang="en-US"/>
              <a:t>Thank you </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secretions : </a:t>
            </a:r>
            <a:endParaRPr lang="en-US" dirty="0"/>
          </a:p>
        </p:txBody>
      </p:sp>
      <p:sp>
        <p:nvSpPr>
          <p:cNvPr id="3" name="Content Placeholder 2"/>
          <p:cNvSpPr>
            <a:spLocks noGrp="1"/>
          </p:cNvSpPr>
          <p:nvPr>
            <p:ph idx="1"/>
          </p:nvPr>
        </p:nvSpPr>
        <p:spPr/>
        <p:txBody>
          <a:bodyPr>
            <a:normAutofit lnSpcReduction="10000"/>
          </a:bodyPr>
          <a:lstStyle/>
          <a:p>
            <a:r>
              <a:rPr lang="en-US" dirty="0" smtClean="0"/>
              <a:t>Bile :1 L/24 h</a:t>
            </a:r>
          </a:p>
          <a:p>
            <a:r>
              <a:rPr lang="en-US" dirty="0" smtClean="0"/>
              <a:t>Gastric : 2L/24 h</a:t>
            </a:r>
          </a:p>
          <a:p>
            <a:r>
              <a:rPr lang="en-US" dirty="0" smtClean="0"/>
              <a:t>Pancreatic : 600 ML/24 h</a:t>
            </a:r>
          </a:p>
          <a:p>
            <a:r>
              <a:rPr lang="en-US" dirty="0" smtClean="0"/>
              <a:t>Small intestine : 3 L/24 h</a:t>
            </a:r>
          </a:p>
          <a:p>
            <a:r>
              <a:rPr lang="en-US" dirty="0" smtClean="0"/>
              <a:t>Saliva : 1500 ml/24 h</a:t>
            </a:r>
          </a:p>
          <a:p>
            <a:endParaRPr lang="en-US" dirty="0"/>
          </a:p>
          <a:p>
            <a:r>
              <a:rPr lang="en-US" b="1" dirty="0" smtClean="0">
                <a:solidFill>
                  <a:srgbClr val="FF0000"/>
                </a:solidFill>
              </a:rPr>
              <a:t>Most secretions are reabsorbed </a:t>
            </a:r>
            <a:r>
              <a:rPr lang="en-US" dirty="0" smtClean="0"/>
              <a:t/>
            </a:r>
            <a:br>
              <a:rPr lang="en-US" dirty="0" smtClean="0"/>
            </a:br>
            <a:endParaRPr lang="en-US" dirty="0" smtClean="0"/>
          </a:p>
          <a:p>
            <a:endParaRPr lang="en-US" dirty="0"/>
          </a:p>
        </p:txBody>
      </p:sp>
    </p:spTree>
    <p:extLst>
      <p:ext uri="{BB962C8B-B14F-4D97-AF65-F5344CB8AC3E}">
        <p14:creationId xmlns:p14="http://schemas.microsoft.com/office/powerpoint/2010/main" val="34417094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018" y="415636"/>
            <a:ext cx="7786255" cy="5666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2171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spacing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Fluid accumulation in the interstitial of tissues       ( lumen of the small bowel in case of IO, Pancreatitis , PERITONITIS , Post surgery ).</a:t>
            </a:r>
          </a:p>
          <a:p>
            <a:endParaRPr lang="en-US" dirty="0" smtClean="0"/>
          </a:p>
          <a:p>
            <a:r>
              <a:rPr lang="en-US" dirty="0" smtClean="0">
                <a:solidFill>
                  <a:srgbClr val="FF0000"/>
                </a:solidFill>
              </a:rPr>
              <a:t>INTRVASCULAR , INTRACELLAUR SPACSES </a:t>
            </a:r>
            <a:r>
              <a:rPr lang="en-US" dirty="0" smtClean="0"/>
              <a:t>as the first two spaces.</a:t>
            </a:r>
          </a:p>
          <a:p>
            <a:endParaRPr lang="en-US" dirty="0"/>
          </a:p>
          <a:p>
            <a:r>
              <a:rPr lang="en-US" b="1" dirty="0" smtClean="0"/>
              <a:t>POSTOPERATIVE !</a:t>
            </a:r>
          </a:p>
          <a:p>
            <a:r>
              <a:rPr lang="en-US" dirty="0" smtClean="0"/>
              <a:t>Around  post op </a:t>
            </a:r>
            <a:r>
              <a:rPr lang="en-US" b="1" dirty="0" smtClean="0">
                <a:solidFill>
                  <a:srgbClr val="FF0000"/>
                </a:solidFill>
              </a:rPr>
              <a:t>day 3 , </a:t>
            </a:r>
            <a:r>
              <a:rPr lang="en-US" dirty="0" smtClean="0"/>
              <a:t>Fluids return back to intravascular space so be aware of fluid overload at this time.</a:t>
            </a:r>
            <a:endParaRPr lang="en-US" dirty="0"/>
          </a:p>
        </p:txBody>
      </p:sp>
    </p:spTree>
    <p:extLst>
      <p:ext uri="{BB962C8B-B14F-4D97-AF65-F5344CB8AC3E}">
        <p14:creationId xmlns:p14="http://schemas.microsoft.com/office/powerpoint/2010/main" val="3978302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TotalTime>
  <Words>2336</Words>
  <Application>Microsoft Office PowerPoint</Application>
  <PresentationFormat>On-screen Show (4:3)</PresentationFormat>
  <Paragraphs>456</Paragraphs>
  <Slides>62</Slides>
  <Notes>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Office Theme</vt:lpstr>
      <vt:lpstr>      FLUID &amp; ELECTROLYTES  </vt:lpstr>
      <vt:lpstr> DISTRIBUTION OF FLUIDS</vt:lpstr>
      <vt:lpstr>PowerPoint Presentation</vt:lpstr>
      <vt:lpstr>PowerPoint Presentation</vt:lpstr>
      <vt:lpstr>Fluid requirements/ 24 hours  :</vt:lpstr>
      <vt:lpstr>Normal water loss:</vt:lpstr>
      <vt:lpstr>Daily secretions : </vt:lpstr>
      <vt:lpstr>PowerPoint Presentation</vt:lpstr>
      <vt:lpstr>Third spacing !</vt:lpstr>
      <vt:lpstr>INPUT = OUTPUT = EUVOLEMIA</vt:lpstr>
      <vt:lpstr>LEG OEDEMA TESTING                   NECK VEINS DISTENTION </vt:lpstr>
      <vt:lpstr>             CHEST X-RAY  NORMAL                PULMONARY OEDEMA </vt:lpstr>
      <vt:lpstr>PowerPoint Presentation</vt:lpstr>
      <vt:lpstr>Sodium (135-145 mEq/L)</vt:lpstr>
      <vt:lpstr>HYPONATREMIA </vt:lpstr>
      <vt:lpstr>PowerPoint Presentation</vt:lpstr>
      <vt:lpstr>HYPONATREMIA</vt:lpstr>
      <vt:lpstr>HYPERNATREMIA</vt:lpstr>
      <vt:lpstr>PowerPoint Presentation</vt:lpstr>
      <vt:lpstr>POTASSIUM [NORMAL SERUM K 3.5-5mmol/L]</vt:lpstr>
      <vt:lpstr>Hyperkalaemia due to acidosis</vt:lpstr>
      <vt:lpstr>         HYPOKALAEMIA     </vt:lpstr>
      <vt:lpstr>PowerPoint Presentation</vt:lpstr>
      <vt:lpstr>EFFECT OF HYPOKALAEMIA</vt:lpstr>
      <vt:lpstr>PowerPoint Presentation</vt:lpstr>
      <vt:lpstr>PERSISTENT HYPOKALAEMIA</vt:lpstr>
      <vt:lpstr>HYPERKALAEMIA</vt:lpstr>
      <vt:lpstr>OTHER CAUSES</vt:lpstr>
      <vt:lpstr>HYPERKALAEMIA</vt:lpstr>
      <vt:lpstr>NORMAL ECG</vt:lpstr>
      <vt:lpstr>ECG CHANGES  in hyperkalemia : critical value &gt; 6.5</vt:lpstr>
      <vt:lpstr>      EMERGENCY TREATMENT           OF HYPERKALAEMIA</vt:lpstr>
      <vt:lpstr>          SLOW CORRECTION                  OF HYPERKALAEMIA</vt:lpstr>
      <vt:lpstr>CALCIUM</vt:lpstr>
      <vt:lpstr>   CALCIUM AND ALBUMIN  </vt:lpstr>
      <vt:lpstr>HYPOCALCEMIA &lt; 1.8 mmol/l</vt:lpstr>
      <vt:lpstr>         HYPOCALCEMIA CLINICAL MANEFESTATION</vt:lpstr>
      <vt:lpstr>CARPOPEDAL  SPASM</vt:lpstr>
      <vt:lpstr>    Trousseau's Sign </vt:lpstr>
      <vt:lpstr>PowerPoint Presentation</vt:lpstr>
      <vt:lpstr>        HYPO-CALCAEMIA MANAGEMENT</vt:lpstr>
      <vt:lpstr>         HYPERCALCEMIA</vt:lpstr>
      <vt:lpstr>            HYPERCALCEMIA CLINICAL PICTURE   NEUROMUSCULAR LOW ACTIVITY</vt:lpstr>
      <vt:lpstr>Bone cysts and fractures</vt:lpstr>
      <vt:lpstr>    SEVERE HYPERCALCEMIA   [&gt;14.5mg/100ml]</vt:lpstr>
      <vt:lpstr>MAGNESIUM  </vt:lpstr>
      <vt:lpstr>        Hypomagnesaemia:   LOW MAGNESIUM            CLINICAL PICTURE         LIKE LOW CALCIUM</vt:lpstr>
      <vt:lpstr>HYPERMAGNESEIMA : HIGH MAGNESIUM LEVEL  CLINICALY;         [LIKE HIGH Ca]  ECG CHANGES [LIKE HIGH K] </vt:lpstr>
      <vt:lpstr>PHOSPHATE (2.5-4.5 mg/dl)</vt:lpstr>
      <vt:lpstr>HYPOPHOSPHATEMIA Critical value is less then 1 mg/dl </vt:lpstr>
      <vt:lpstr>ACID –BASE BALANCE </vt:lpstr>
      <vt:lpstr>RESPIRATORY  </vt:lpstr>
      <vt:lpstr>METABOLIC</vt:lpstr>
      <vt:lpstr>METABOLIC ALKALOSIS</vt:lpstr>
      <vt:lpstr>FLUID MANAGEMENT</vt:lpstr>
      <vt:lpstr>Solutions </vt:lpstr>
      <vt:lpstr>Isotonic Crystalloids</vt:lpstr>
      <vt:lpstr>Hypertonic solutions</vt:lpstr>
      <vt:lpstr>Hypotonic solutions</vt:lpstr>
      <vt:lpstr>PowerPoint Presentation</vt:lpstr>
      <vt:lpstr>Colloid solutions</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FLUID &amp; ELECTROLYTES  </dc:title>
  <cp:lastModifiedBy>Ashbal</cp:lastModifiedBy>
  <cp:revision>56</cp:revision>
  <dcterms:modified xsi:type="dcterms:W3CDTF">2022-09-19T21:10:52Z</dcterms:modified>
</cp:coreProperties>
</file>