
<file path=[Content_Types].xml><?xml version="1.0" encoding="utf-8"?>
<Types xmlns="http://schemas.openxmlformats.org/package/2006/content-types">
  <Default Extension="gif" ContentType="image/gif"/>
  <Default Extension="image" ContentType="image/jpg"/>
  <Default Extension="jpg" ContentType="image/jpeg"/>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69" r:id="rId3"/>
    <p:sldMasterId id="2147483683" r:id="rId4"/>
    <p:sldMasterId id="2147483697" r:id="rId5"/>
  </p:sldMasterIdLst>
  <p:notesMasterIdLst>
    <p:notesMasterId r:id="rId1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71" r:id="rId76"/>
    <p:sldId id="326" r:id="rId77"/>
    <p:sldId id="327" r:id="rId78"/>
    <p:sldId id="328" r:id="rId79"/>
    <p:sldId id="329" r:id="rId80"/>
    <p:sldId id="330" r:id="rId81"/>
    <p:sldId id="331" r:id="rId82"/>
    <p:sldId id="332" r:id="rId83"/>
    <p:sldId id="333" r:id="rId84"/>
    <p:sldId id="334" r:id="rId85"/>
    <p:sldId id="335" r:id="rId86"/>
    <p:sldId id="336" r:id="rId87"/>
    <p:sldId id="372"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Belal" initials="SB" lastIdx="9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 /><Relationship Id="rId117" Type="http://schemas.openxmlformats.org/officeDocument/2006/relationships/slide" Target="slides/slide112.xml" /><Relationship Id="rId21" Type="http://schemas.openxmlformats.org/officeDocument/2006/relationships/slide" Target="slides/slide16.xml" /><Relationship Id="rId42" Type="http://schemas.openxmlformats.org/officeDocument/2006/relationships/slide" Target="slides/slide37.xml" /><Relationship Id="rId47" Type="http://schemas.openxmlformats.org/officeDocument/2006/relationships/slide" Target="slides/slide42.xml" /><Relationship Id="rId63" Type="http://schemas.openxmlformats.org/officeDocument/2006/relationships/slide" Target="slides/slide58.xml" /><Relationship Id="rId68" Type="http://schemas.openxmlformats.org/officeDocument/2006/relationships/slide" Target="slides/slide63.xml" /><Relationship Id="rId84" Type="http://schemas.openxmlformats.org/officeDocument/2006/relationships/slide" Target="slides/slide79.xml" /><Relationship Id="rId89" Type="http://schemas.openxmlformats.org/officeDocument/2006/relationships/slide" Target="slides/slide84.xml" /><Relationship Id="rId112" Type="http://schemas.openxmlformats.org/officeDocument/2006/relationships/slide" Target="slides/slide107.xml" /><Relationship Id="rId16" Type="http://schemas.openxmlformats.org/officeDocument/2006/relationships/slide" Target="slides/slide11.xml" /><Relationship Id="rId107" Type="http://schemas.openxmlformats.org/officeDocument/2006/relationships/slide" Target="slides/slide102.xml" /><Relationship Id="rId11" Type="http://schemas.openxmlformats.org/officeDocument/2006/relationships/slide" Target="slides/slide6.xml" /><Relationship Id="rId32" Type="http://schemas.openxmlformats.org/officeDocument/2006/relationships/slide" Target="slides/slide27.xml" /><Relationship Id="rId37" Type="http://schemas.openxmlformats.org/officeDocument/2006/relationships/slide" Target="slides/slide32.xml" /><Relationship Id="rId53" Type="http://schemas.openxmlformats.org/officeDocument/2006/relationships/slide" Target="slides/slide48.xml" /><Relationship Id="rId58" Type="http://schemas.openxmlformats.org/officeDocument/2006/relationships/slide" Target="slides/slide53.xml" /><Relationship Id="rId74" Type="http://schemas.openxmlformats.org/officeDocument/2006/relationships/slide" Target="slides/slide69.xml" /><Relationship Id="rId79" Type="http://schemas.openxmlformats.org/officeDocument/2006/relationships/slide" Target="slides/slide74.xml" /><Relationship Id="rId102" Type="http://schemas.openxmlformats.org/officeDocument/2006/relationships/slide" Target="slides/slide97.xml" /><Relationship Id="rId123" Type="http://schemas.openxmlformats.org/officeDocument/2006/relationships/notesMaster" Target="notesMasters/notesMaster1.xml" /><Relationship Id="rId128" Type="http://schemas.openxmlformats.org/officeDocument/2006/relationships/tableStyles" Target="tableStyles.xml" /><Relationship Id="rId5" Type="http://schemas.openxmlformats.org/officeDocument/2006/relationships/slideMaster" Target="slideMasters/slideMaster5.xml" /><Relationship Id="rId90" Type="http://schemas.openxmlformats.org/officeDocument/2006/relationships/slide" Target="slides/slide85.xml" /><Relationship Id="rId95" Type="http://schemas.openxmlformats.org/officeDocument/2006/relationships/slide" Target="slides/slide90.xml" /><Relationship Id="rId19" Type="http://schemas.openxmlformats.org/officeDocument/2006/relationships/slide" Target="slides/slide14.xml" /><Relationship Id="rId14" Type="http://schemas.openxmlformats.org/officeDocument/2006/relationships/slide" Target="slides/slide9.xml" /><Relationship Id="rId22" Type="http://schemas.openxmlformats.org/officeDocument/2006/relationships/slide" Target="slides/slide17.xml" /><Relationship Id="rId27" Type="http://schemas.openxmlformats.org/officeDocument/2006/relationships/slide" Target="slides/slide22.xml" /><Relationship Id="rId30" Type="http://schemas.openxmlformats.org/officeDocument/2006/relationships/slide" Target="slides/slide25.xml" /><Relationship Id="rId35" Type="http://schemas.openxmlformats.org/officeDocument/2006/relationships/slide" Target="slides/slide30.xml" /><Relationship Id="rId43" Type="http://schemas.openxmlformats.org/officeDocument/2006/relationships/slide" Target="slides/slide38.xml" /><Relationship Id="rId48" Type="http://schemas.openxmlformats.org/officeDocument/2006/relationships/slide" Target="slides/slide43.xml" /><Relationship Id="rId56" Type="http://schemas.openxmlformats.org/officeDocument/2006/relationships/slide" Target="slides/slide51.xml" /><Relationship Id="rId64" Type="http://schemas.openxmlformats.org/officeDocument/2006/relationships/slide" Target="slides/slide59.xml" /><Relationship Id="rId69" Type="http://schemas.openxmlformats.org/officeDocument/2006/relationships/slide" Target="slides/slide64.xml" /><Relationship Id="rId77" Type="http://schemas.openxmlformats.org/officeDocument/2006/relationships/slide" Target="slides/slide72.xml" /><Relationship Id="rId100" Type="http://schemas.openxmlformats.org/officeDocument/2006/relationships/slide" Target="slides/slide95.xml" /><Relationship Id="rId105" Type="http://schemas.openxmlformats.org/officeDocument/2006/relationships/slide" Target="slides/slide100.xml" /><Relationship Id="rId113" Type="http://schemas.openxmlformats.org/officeDocument/2006/relationships/slide" Target="slides/slide108.xml" /><Relationship Id="rId118" Type="http://schemas.openxmlformats.org/officeDocument/2006/relationships/slide" Target="slides/slide113.xml" /><Relationship Id="rId126" Type="http://schemas.openxmlformats.org/officeDocument/2006/relationships/viewProps" Target="viewProps.xml" /><Relationship Id="rId8" Type="http://schemas.openxmlformats.org/officeDocument/2006/relationships/slide" Target="slides/slide3.xml" /><Relationship Id="rId51" Type="http://schemas.openxmlformats.org/officeDocument/2006/relationships/slide" Target="slides/slide46.xml" /><Relationship Id="rId72" Type="http://schemas.openxmlformats.org/officeDocument/2006/relationships/slide" Target="slides/slide67.xml" /><Relationship Id="rId80" Type="http://schemas.openxmlformats.org/officeDocument/2006/relationships/slide" Target="slides/slide75.xml" /><Relationship Id="rId85" Type="http://schemas.openxmlformats.org/officeDocument/2006/relationships/slide" Target="slides/slide80.xml" /><Relationship Id="rId93" Type="http://schemas.openxmlformats.org/officeDocument/2006/relationships/slide" Target="slides/slide88.xml" /><Relationship Id="rId98" Type="http://schemas.openxmlformats.org/officeDocument/2006/relationships/slide" Target="slides/slide93.xml" /><Relationship Id="rId121" Type="http://schemas.openxmlformats.org/officeDocument/2006/relationships/slide" Target="slides/slide116.xml" /><Relationship Id="rId3" Type="http://schemas.openxmlformats.org/officeDocument/2006/relationships/slideMaster" Target="slideMasters/slideMaster3.xml" /><Relationship Id="rId12" Type="http://schemas.openxmlformats.org/officeDocument/2006/relationships/slide" Target="slides/slide7.xml" /><Relationship Id="rId17" Type="http://schemas.openxmlformats.org/officeDocument/2006/relationships/slide" Target="slides/slide12.xml" /><Relationship Id="rId25" Type="http://schemas.openxmlformats.org/officeDocument/2006/relationships/slide" Target="slides/slide20.xml" /><Relationship Id="rId33" Type="http://schemas.openxmlformats.org/officeDocument/2006/relationships/slide" Target="slides/slide28.xml" /><Relationship Id="rId38" Type="http://schemas.openxmlformats.org/officeDocument/2006/relationships/slide" Target="slides/slide33.xml" /><Relationship Id="rId46" Type="http://schemas.openxmlformats.org/officeDocument/2006/relationships/slide" Target="slides/slide41.xml" /><Relationship Id="rId59" Type="http://schemas.openxmlformats.org/officeDocument/2006/relationships/slide" Target="slides/slide54.xml" /><Relationship Id="rId67" Type="http://schemas.openxmlformats.org/officeDocument/2006/relationships/slide" Target="slides/slide62.xml" /><Relationship Id="rId103" Type="http://schemas.openxmlformats.org/officeDocument/2006/relationships/slide" Target="slides/slide98.xml" /><Relationship Id="rId108" Type="http://schemas.openxmlformats.org/officeDocument/2006/relationships/slide" Target="slides/slide103.xml" /><Relationship Id="rId116" Type="http://schemas.openxmlformats.org/officeDocument/2006/relationships/slide" Target="slides/slide111.xml" /><Relationship Id="rId124" Type="http://schemas.openxmlformats.org/officeDocument/2006/relationships/commentAuthors" Target="commentAuthors.xml" /><Relationship Id="rId20" Type="http://schemas.openxmlformats.org/officeDocument/2006/relationships/slide" Target="slides/slide15.xml" /><Relationship Id="rId41" Type="http://schemas.openxmlformats.org/officeDocument/2006/relationships/slide" Target="slides/slide36.xml" /><Relationship Id="rId54" Type="http://schemas.openxmlformats.org/officeDocument/2006/relationships/slide" Target="slides/slide49.xml" /><Relationship Id="rId62" Type="http://schemas.openxmlformats.org/officeDocument/2006/relationships/slide" Target="slides/slide57.xml" /><Relationship Id="rId70" Type="http://schemas.openxmlformats.org/officeDocument/2006/relationships/slide" Target="slides/slide65.xml" /><Relationship Id="rId75" Type="http://schemas.openxmlformats.org/officeDocument/2006/relationships/slide" Target="slides/slide70.xml" /><Relationship Id="rId83" Type="http://schemas.openxmlformats.org/officeDocument/2006/relationships/slide" Target="slides/slide78.xml" /><Relationship Id="rId88" Type="http://schemas.openxmlformats.org/officeDocument/2006/relationships/slide" Target="slides/slide83.xml" /><Relationship Id="rId91" Type="http://schemas.openxmlformats.org/officeDocument/2006/relationships/slide" Target="slides/slide86.xml" /><Relationship Id="rId96" Type="http://schemas.openxmlformats.org/officeDocument/2006/relationships/slide" Target="slides/slide91.xml" /><Relationship Id="rId111" Type="http://schemas.openxmlformats.org/officeDocument/2006/relationships/slide" Target="slides/slide106.xml" /><Relationship Id="rId1" Type="http://schemas.openxmlformats.org/officeDocument/2006/relationships/slideMaster" Target="slideMasters/slideMaster1.xml" /><Relationship Id="rId6" Type="http://schemas.openxmlformats.org/officeDocument/2006/relationships/slide" Target="slides/slide1.xml" /><Relationship Id="rId15" Type="http://schemas.openxmlformats.org/officeDocument/2006/relationships/slide" Target="slides/slide10.xml" /><Relationship Id="rId23" Type="http://schemas.openxmlformats.org/officeDocument/2006/relationships/slide" Target="slides/slide18.xml" /><Relationship Id="rId28" Type="http://schemas.openxmlformats.org/officeDocument/2006/relationships/slide" Target="slides/slide23.xml" /><Relationship Id="rId36" Type="http://schemas.openxmlformats.org/officeDocument/2006/relationships/slide" Target="slides/slide31.xml" /><Relationship Id="rId49" Type="http://schemas.openxmlformats.org/officeDocument/2006/relationships/slide" Target="slides/slide44.xml" /><Relationship Id="rId57" Type="http://schemas.openxmlformats.org/officeDocument/2006/relationships/slide" Target="slides/slide52.xml" /><Relationship Id="rId106" Type="http://schemas.openxmlformats.org/officeDocument/2006/relationships/slide" Target="slides/slide101.xml" /><Relationship Id="rId114" Type="http://schemas.openxmlformats.org/officeDocument/2006/relationships/slide" Target="slides/slide109.xml" /><Relationship Id="rId119" Type="http://schemas.openxmlformats.org/officeDocument/2006/relationships/slide" Target="slides/slide114.xml" /><Relationship Id="rId127" Type="http://schemas.openxmlformats.org/officeDocument/2006/relationships/theme" Target="theme/theme1.xml" /><Relationship Id="rId10" Type="http://schemas.openxmlformats.org/officeDocument/2006/relationships/slide" Target="slides/slide5.xml" /><Relationship Id="rId31" Type="http://schemas.openxmlformats.org/officeDocument/2006/relationships/slide" Target="slides/slide26.xml" /><Relationship Id="rId44" Type="http://schemas.openxmlformats.org/officeDocument/2006/relationships/slide" Target="slides/slide39.xml" /><Relationship Id="rId52" Type="http://schemas.openxmlformats.org/officeDocument/2006/relationships/slide" Target="slides/slide47.xml" /><Relationship Id="rId60" Type="http://schemas.openxmlformats.org/officeDocument/2006/relationships/slide" Target="slides/slide55.xml" /><Relationship Id="rId65" Type="http://schemas.openxmlformats.org/officeDocument/2006/relationships/slide" Target="slides/slide60.xml" /><Relationship Id="rId73" Type="http://schemas.openxmlformats.org/officeDocument/2006/relationships/slide" Target="slides/slide68.xml" /><Relationship Id="rId78" Type="http://schemas.openxmlformats.org/officeDocument/2006/relationships/slide" Target="slides/slide73.xml" /><Relationship Id="rId81" Type="http://schemas.openxmlformats.org/officeDocument/2006/relationships/slide" Target="slides/slide76.xml" /><Relationship Id="rId86" Type="http://schemas.openxmlformats.org/officeDocument/2006/relationships/slide" Target="slides/slide81.xml" /><Relationship Id="rId94" Type="http://schemas.openxmlformats.org/officeDocument/2006/relationships/slide" Target="slides/slide89.xml" /><Relationship Id="rId99" Type="http://schemas.openxmlformats.org/officeDocument/2006/relationships/slide" Target="slides/slide94.xml" /><Relationship Id="rId101" Type="http://schemas.openxmlformats.org/officeDocument/2006/relationships/slide" Target="slides/slide96.xml" /><Relationship Id="rId122" Type="http://schemas.openxmlformats.org/officeDocument/2006/relationships/slide" Target="slides/slide117.xml" /><Relationship Id="rId4" Type="http://schemas.openxmlformats.org/officeDocument/2006/relationships/slideMaster" Target="slideMasters/slideMaster4.xml" /><Relationship Id="rId9" Type="http://schemas.openxmlformats.org/officeDocument/2006/relationships/slide" Target="slides/slide4.xml" /><Relationship Id="rId13" Type="http://schemas.openxmlformats.org/officeDocument/2006/relationships/slide" Target="slides/slide8.xml" /><Relationship Id="rId18" Type="http://schemas.openxmlformats.org/officeDocument/2006/relationships/slide" Target="slides/slide13.xml" /><Relationship Id="rId39" Type="http://schemas.openxmlformats.org/officeDocument/2006/relationships/slide" Target="slides/slide34.xml" /><Relationship Id="rId109" Type="http://schemas.openxmlformats.org/officeDocument/2006/relationships/slide" Target="slides/slide104.xml" /><Relationship Id="rId34" Type="http://schemas.openxmlformats.org/officeDocument/2006/relationships/slide" Target="slides/slide29.xml" /><Relationship Id="rId50" Type="http://schemas.openxmlformats.org/officeDocument/2006/relationships/slide" Target="slides/slide45.xml" /><Relationship Id="rId55" Type="http://schemas.openxmlformats.org/officeDocument/2006/relationships/slide" Target="slides/slide50.xml" /><Relationship Id="rId76" Type="http://schemas.openxmlformats.org/officeDocument/2006/relationships/slide" Target="slides/slide71.xml" /><Relationship Id="rId97" Type="http://schemas.openxmlformats.org/officeDocument/2006/relationships/slide" Target="slides/slide92.xml" /><Relationship Id="rId104" Type="http://schemas.openxmlformats.org/officeDocument/2006/relationships/slide" Target="slides/slide99.xml" /><Relationship Id="rId120" Type="http://schemas.openxmlformats.org/officeDocument/2006/relationships/slide" Target="slides/slide115.xml" /><Relationship Id="rId125" Type="http://schemas.openxmlformats.org/officeDocument/2006/relationships/presProps" Target="presProps.xml" /><Relationship Id="rId7" Type="http://schemas.openxmlformats.org/officeDocument/2006/relationships/slide" Target="slides/slide2.xml" /><Relationship Id="rId71" Type="http://schemas.openxmlformats.org/officeDocument/2006/relationships/slide" Target="slides/slide66.xml" /><Relationship Id="rId92" Type="http://schemas.openxmlformats.org/officeDocument/2006/relationships/slide" Target="slides/slide87.xml" /><Relationship Id="rId2" Type="http://schemas.openxmlformats.org/officeDocument/2006/relationships/slideMaster" Target="slideMasters/slideMaster2.xml" /><Relationship Id="rId29" Type="http://schemas.openxmlformats.org/officeDocument/2006/relationships/slide" Target="slides/slide24.xml" /><Relationship Id="rId24" Type="http://schemas.openxmlformats.org/officeDocument/2006/relationships/slide" Target="slides/slide19.xml" /><Relationship Id="rId40" Type="http://schemas.openxmlformats.org/officeDocument/2006/relationships/slide" Target="slides/slide35.xml" /><Relationship Id="rId45" Type="http://schemas.openxmlformats.org/officeDocument/2006/relationships/slide" Target="slides/slide40.xml" /><Relationship Id="rId66" Type="http://schemas.openxmlformats.org/officeDocument/2006/relationships/slide" Target="slides/slide61.xml" /><Relationship Id="rId87" Type="http://schemas.openxmlformats.org/officeDocument/2006/relationships/slide" Target="slides/slide82.xml" /><Relationship Id="rId110" Type="http://schemas.openxmlformats.org/officeDocument/2006/relationships/slide" Target="slides/slide105.xml" /><Relationship Id="rId115" Type="http://schemas.openxmlformats.org/officeDocument/2006/relationships/slide" Target="slides/slide110.xml" /><Relationship Id="rId61" Type="http://schemas.openxmlformats.org/officeDocument/2006/relationships/slide" Target="slides/slide56.xml" /><Relationship Id="rId82" Type="http://schemas.openxmlformats.org/officeDocument/2006/relationships/slide" Target="slides/slide77.xml" /></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0-04T14:37:14.657" idx="1">
    <p:pos x="6346" y="3847"/>
    <p:text/>
    <p:extLst>
      <p:ext uri="{C676402C-5697-4E1C-873F-D02D1690AC5C}">
        <p15:threadingInfo xmlns:p15="http://schemas.microsoft.com/office/powerpoint/2012/main" timeZoneBias="-180"/>
      </p:ext>
    </p:extLst>
  </p:cm>
  <p:cm authorId="0" dt="2024-10-04T14:37:27.882" idx="2">
    <p:pos x="6367" y="3847"/>
    <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4-10-12T13:17:40.637" idx="45">
    <p:pos x="6772" y="1953"/>
    <p:text/>
    <p:extLst>
      <p:ext uri="{C676402C-5697-4E1C-873F-D02D1690AC5C}">
        <p15:threadingInfo xmlns:p15="http://schemas.microsoft.com/office/powerpoint/2012/main" timeZoneBias="-180"/>
      </p:ext>
    </p:extLst>
  </p:cm>
  <p:cm authorId="0" dt="2024-10-12T13:17:51.885" idx="46">
    <p:pos x="8403" y="2833"/>
    <p:text/>
    <p:extLst>
      <p:ext uri="{C676402C-5697-4E1C-873F-D02D1690AC5C}">
        <p15:threadingInfo xmlns:p15="http://schemas.microsoft.com/office/powerpoint/2012/main" timeZoneBias="-180"/>
      </p:ext>
    </p:extLst>
  </p:cm>
  <p:cm authorId="0" dt="2024-10-12T13:17:59.134" idx="47">
    <p:pos x="6515" y="3273"/>
    <p:text/>
    <p:extLst>
      <p:ext uri="{C676402C-5697-4E1C-873F-D02D1690AC5C}">
        <p15:threadingInfo xmlns:p15="http://schemas.microsoft.com/office/powerpoint/2012/main" timeZoneBias="-180"/>
      </p:ext>
    </p:extLst>
  </p:cm>
  <p:cm authorId="0" dt="2024-10-12T13:18:23.251" idx="48">
    <p:pos x="5196" y="4153"/>
    <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4-10-12T13:18:46.314" idx="49">
    <p:pos x="3592" y="4048"/>
    <p:text/>
    <p:extLst>
      <p:ext uri="{C676402C-5697-4E1C-873F-D02D1690AC5C}">
        <p15:threadingInfo xmlns:p15="http://schemas.microsoft.com/office/powerpoint/2012/main" timeZoneBias="-180"/>
      </p:ext>
    </p:extLst>
  </p:cm>
  <p:cm authorId="0" dt="2024-10-12T13:18:55.614" idx="50">
    <p:pos x="9663" y="4048"/>
    <p:text/>
    <p:extLst>
      <p:ext uri="{C676402C-5697-4E1C-873F-D02D1690AC5C}">
        <p15:threadingInfo xmlns:p15="http://schemas.microsoft.com/office/powerpoint/2012/main" timeZoneBias="-180"/>
      </p:ext>
    </p:extLst>
  </p:cm>
  <p:cm authorId="0" dt="2024-10-12T13:19:19.497" idx="51">
    <p:pos x="3476" y="4488"/>
    <p:text/>
    <p:extLst>
      <p:ext uri="{C676402C-5697-4E1C-873F-D02D1690AC5C}">
        <p15:threadingInfo xmlns:p15="http://schemas.microsoft.com/office/powerpoint/2012/main" timeZoneBias="-180"/>
      </p:ext>
    </p:extLst>
  </p:cm>
  <p:cm authorId="0" dt="2024-10-12T13:20:25.798" idx="52">
    <p:pos x="5494" y="1995"/>
    <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4-10-12T13:22:38.507" idx="53">
    <p:pos x="6300" y="3898"/>
    <p:text/>
    <p:extLst>
      <p:ext uri="{C676402C-5697-4E1C-873F-D02D1690AC5C}">
        <p15:threadingInfo xmlns:p15="http://schemas.microsoft.com/office/powerpoint/2012/main" timeZoneBias="-180"/>
      </p:ext>
    </p:extLst>
  </p:cm>
  <p:cm authorId="0" dt="2024-10-14T10:05:40.419" idx="54">
    <p:pos x="6194" y="2157"/>
    <p:text/>
    <p:extLst>
      <p:ext uri="{C676402C-5697-4E1C-873F-D02D1690AC5C}">
        <p15:threadingInfo xmlns:p15="http://schemas.microsoft.com/office/powerpoint/2012/main" timeZoneBias="-180"/>
      </p:ext>
    </p:extLst>
  </p:cm>
  <p:cm authorId="0" dt="2024-10-14T10:05:46.963" idx="55">
    <p:pos x="11606" y="2557"/>
    <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4-10-12T13:23:22.473" idx="56">
    <p:pos x="11175" y="880"/>
    <p:text/>
    <p:extLst>
      <p:ext uri="{C676402C-5697-4E1C-873F-D02D1690AC5C}">
        <p15:threadingInfo xmlns:p15="http://schemas.microsoft.com/office/powerpoint/2012/main" timeZoneBias="-180"/>
      </p:ext>
    </p:extLst>
  </p:cm>
  <p:cm authorId="0" dt="2024-10-12T13:23:29.540" idx="57">
    <p:pos x="2939" y="1320"/>
    <p:text/>
    <p:extLst>
      <p:ext uri="{C676402C-5697-4E1C-873F-D02D1690AC5C}">
        <p15:threadingInfo xmlns:p15="http://schemas.microsoft.com/office/powerpoint/2012/main" timeZoneBias="-180"/>
      </p:ext>
    </p:extLst>
  </p:cm>
  <p:cm authorId="0" dt="2024-10-12T13:23:47.057" idx="58">
    <p:pos x="6205" y="1760"/>
    <p:text/>
    <p:extLst>
      <p:ext uri="{C676402C-5697-4E1C-873F-D02D1690AC5C}">
        <p15:threadingInfo xmlns:p15="http://schemas.microsoft.com/office/powerpoint/2012/main" timeZoneBias="-180"/>
      </p:ext>
    </p:extLst>
  </p:cm>
  <p:cm authorId="0" dt="2024-10-12T13:24:36.771" idx="59">
    <p:pos x="10602" y="3520"/>
    <p:text/>
    <p:extLst>
      <p:ext uri="{C676402C-5697-4E1C-873F-D02D1690AC5C}">
        <p15:threadingInfo xmlns:p15="http://schemas.microsoft.com/office/powerpoint/2012/main" timeZoneBias="-180"/>
      </p:ext>
    </p:extLst>
  </p:cm>
  <p:cm authorId="0" dt="2024-10-12T13:26:01.146" idx="60">
    <p:pos x="1670" y="5592"/>
    <p:text/>
    <p:extLst>
      <p:ext uri="{C676402C-5697-4E1C-873F-D02D1690AC5C}">
        <p15:threadingInfo xmlns:p15="http://schemas.microsoft.com/office/powerpoint/2012/main" timeZoneBias="-180"/>
      </p:ext>
    </p:extLst>
  </p:cm>
  <p:cm authorId="0" dt="2024-10-12T13:26:06.180" idx="61">
    <p:pos x="7646" y="5592"/>
    <p:text/>
    <p:extLst>
      <p:ext uri="{C676402C-5697-4E1C-873F-D02D1690AC5C}">
        <p15:threadingInfo xmlns:p15="http://schemas.microsoft.com/office/powerpoint/2012/main" timeZoneBias="-180"/>
      </p:ext>
    </p:extLst>
  </p:cm>
  <p:cm authorId="0" dt="2024-10-12T13:27:19.307" idx="62">
    <p:pos x="2407" y="6032"/>
    <p:text/>
    <p:extLst>
      <p:ext uri="{C676402C-5697-4E1C-873F-D02D1690AC5C}">
        <p15:threadingInfo xmlns:p15="http://schemas.microsoft.com/office/powerpoint/2012/main" timeZoneBias="-1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4-10-14T10:06:34.666" idx="63">
    <p:pos x="3695" y="554"/>
    <p:text/>
    <p:extLst>
      <p:ext uri="{C676402C-5697-4E1C-873F-D02D1690AC5C}">
        <p15:threadingInfo xmlns:p15="http://schemas.microsoft.com/office/powerpoint/2012/main" timeZoneBias="-180"/>
      </p:ext>
    </p:extLst>
  </p:cm>
  <p:cm authorId="0" dt="2024-10-14T10:06:41.270" idx="64">
    <p:pos x="2430" y="1242"/>
    <p:text/>
    <p:extLst>
      <p:ext uri="{C676402C-5697-4E1C-873F-D02D1690AC5C}">
        <p15:threadingInfo xmlns:p15="http://schemas.microsoft.com/office/powerpoint/2012/main" timeZoneBias="-180"/>
      </p:ext>
    </p:extLst>
  </p:cm>
  <p:cm authorId="0" dt="2024-10-14T10:07:14.850" idx="65">
    <p:pos x="1514" y="2962"/>
    <p:text/>
    <p:extLst>
      <p:ext uri="{C676402C-5697-4E1C-873F-D02D1690AC5C}">
        <p15:threadingInfo xmlns:p15="http://schemas.microsoft.com/office/powerpoint/2012/main" timeZoneBias="-180"/>
      </p:ext>
    </p:extLst>
  </p:cm>
  <p:cm authorId="0" dt="2024-10-14T10:07:54.324" idx="66">
    <p:pos x="848" y="4682"/>
    <p:text/>
    <p:extLst>
      <p:ext uri="{C676402C-5697-4E1C-873F-D02D1690AC5C}">
        <p15:threadingInfo xmlns:p15="http://schemas.microsoft.com/office/powerpoint/2012/main" timeZoneBias="-180"/>
      </p:ext>
    </p:extLst>
  </p:cm>
  <p:cm authorId="0" dt="2024-10-14T10:08:08.812" idx="67">
    <p:pos x="1489" y="5370"/>
    <p:text/>
    <p:extLst>
      <p:ext uri="{C676402C-5697-4E1C-873F-D02D1690AC5C}">
        <p15:threadingInfo xmlns:p15="http://schemas.microsoft.com/office/powerpoint/2012/main" timeZoneBias="-180"/>
      </p:ext>
    </p:extLst>
  </p:cm>
  <p:cm authorId="0" dt="2024-10-14T10:08:21.428" idx="68">
    <p:pos x="6716" y="6058"/>
    <p:text/>
    <p:extLst>
      <p:ext uri="{C676402C-5697-4E1C-873F-D02D1690AC5C}">
        <p15:threadingInfo xmlns:p15="http://schemas.microsoft.com/office/powerpoint/2012/main" timeZoneBias="-180"/>
      </p:ext>
    </p:extLst>
  </p:cm>
  <p:cm authorId="0" dt="2024-10-14T10:08:31.658" idx="69">
    <p:pos x="3528" y="7090"/>
    <p:text/>
    <p:extLst>
      <p:ext uri="{C676402C-5697-4E1C-873F-D02D1690AC5C}">
        <p15:threadingInfo xmlns:p15="http://schemas.microsoft.com/office/powerpoint/2012/main" timeZoneBias="-1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4-10-14T10:08:43.225" idx="70">
    <p:pos x="6063" y="1084"/>
    <p:text/>
    <p:extLst>
      <p:ext uri="{C676402C-5697-4E1C-873F-D02D1690AC5C}">
        <p15:threadingInfo xmlns:p15="http://schemas.microsoft.com/office/powerpoint/2012/main" timeZoneBias="-180"/>
      </p:ext>
    </p:extLst>
  </p:cm>
  <p:cm authorId="0" dt="2024-10-14T10:09:12.314" idx="71">
    <p:pos x="8410" y="1964"/>
    <p:text/>
    <p:extLst>
      <p:ext uri="{C676402C-5697-4E1C-873F-D02D1690AC5C}">
        <p15:threadingInfo xmlns:p15="http://schemas.microsoft.com/office/powerpoint/2012/main" timeZoneBias="-180"/>
      </p:ext>
    </p:extLst>
  </p:cm>
  <p:cm authorId="0" dt="2024-10-14T10:09:21.917" idx="72">
    <p:pos x="6974" y="2404"/>
    <p:text/>
    <p:extLst>
      <p:ext uri="{C676402C-5697-4E1C-873F-D02D1690AC5C}">
        <p15:threadingInfo xmlns:p15="http://schemas.microsoft.com/office/powerpoint/2012/main" timeZoneBias="-1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4-10-14T10:12:24.403" idx="73">
    <p:pos x="6504" y="474"/>
    <p:text/>
    <p:extLst>
      <p:ext uri="{C676402C-5697-4E1C-873F-D02D1690AC5C}">
        <p15:threadingInfo xmlns:p15="http://schemas.microsoft.com/office/powerpoint/2012/main" timeZoneBias="-180"/>
      </p:ext>
    </p:extLst>
  </p:cm>
  <p:cm authorId="0" dt="2024-10-14T10:13:02.231" idx="74">
    <p:pos x="6850" y="1506"/>
    <p:text/>
    <p:extLst>
      <p:ext uri="{C676402C-5697-4E1C-873F-D02D1690AC5C}">
        <p15:threadingInfo xmlns:p15="http://schemas.microsoft.com/office/powerpoint/2012/main" timeZoneBias="-180"/>
      </p:ext>
    </p:extLst>
  </p:cm>
  <p:cm authorId="0" dt="2024-10-14T10:13:30.788" idx="75">
    <p:pos x="5605" y="3713"/>
    <p:text/>
    <p:extLst>
      <p:ext uri="{C676402C-5697-4E1C-873F-D02D1690AC5C}">
        <p15:threadingInfo xmlns:p15="http://schemas.microsoft.com/office/powerpoint/2012/main" timeZoneBias="-180"/>
      </p:ext>
    </p:extLst>
  </p:cm>
  <p:cm authorId="0" dt="2024-10-14T10:13:46.400" idx="76">
    <p:pos x="5294" y="4522"/>
    <p:text/>
    <p:extLst>
      <p:ext uri="{C676402C-5697-4E1C-873F-D02D1690AC5C}">
        <p15:threadingInfo xmlns:p15="http://schemas.microsoft.com/office/powerpoint/2012/main" timeZoneBias="-180"/>
      </p:ext>
    </p:extLst>
  </p:cm>
  <p:cm authorId="0" dt="2024-10-14T10:14:16.653" idx="77">
    <p:pos x="4485" y="6770"/>
    <p:text/>
    <p:extLst>
      <p:ext uri="{C676402C-5697-4E1C-873F-D02D1690AC5C}">
        <p15:threadingInfo xmlns:p15="http://schemas.microsoft.com/office/powerpoint/2012/main" timeZoneBias="-180"/>
      </p:ext>
    </p:extLst>
  </p:cm>
  <p:cm authorId="0" dt="2024-10-14T10:14:25.949" idx="78">
    <p:pos x="6429" y="7106"/>
    <p:text/>
    <p:extLst>
      <p:ext uri="{C676402C-5697-4E1C-873F-D02D1690AC5C}">
        <p15:threadingInfo xmlns:p15="http://schemas.microsoft.com/office/powerpoint/2012/main" timeZoneBias="-1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0" dt="2024-10-14T10:14:41.720" idx="79">
    <p:pos x="3884" y="3288"/>
    <p:text/>
    <p:extLst>
      <p:ext uri="{C676402C-5697-4E1C-873F-D02D1690AC5C}">
        <p15:threadingInfo xmlns:p15="http://schemas.microsoft.com/office/powerpoint/2012/main" timeZoneBias="-180"/>
      </p:ext>
    </p:extLst>
  </p:cm>
  <p:cm authorId="0" dt="2024-10-14T10:15:04.562" idx="80">
    <p:pos x="7470" y="4168"/>
    <p:text/>
    <p:extLst>
      <p:ext uri="{C676402C-5697-4E1C-873F-D02D1690AC5C}">
        <p15:threadingInfo xmlns:p15="http://schemas.microsoft.com/office/powerpoint/2012/main" timeZoneBias="-1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0" dt="2024-10-14T10:15:39.982" idx="81">
    <p:pos x="7559" y="1698"/>
    <p:text/>
    <p:extLst>
      <p:ext uri="{C676402C-5697-4E1C-873F-D02D1690AC5C}">
        <p15:threadingInfo xmlns:p15="http://schemas.microsoft.com/office/powerpoint/2012/main" timeZoneBias="-180"/>
      </p:ext>
    </p:extLst>
  </p:cm>
  <p:cm authorId="0" dt="2024-10-14T10:15:48.664" idx="82">
    <p:pos x="8377" y="2642"/>
    <p:text/>
    <p:extLst>
      <p:ext uri="{C676402C-5697-4E1C-873F-D02D1690AC5C}">
        <p15:threadingInfo xmlns:p15="http://schemas.microsoft.com/office/powerpoint/2012/main" timeZoneBias="-180"/>
      </p:ext>
    </p:extLst>
  </p:cm>
  <p:cm authorId="0" dt="2024-10-14T10:15:59.579" idx="83">
    <p:pos x="8938" y="3586"/>
    <p:text/>
    <p:extLst>
      <p:ext uri="{C676402C-5697-4E1C-873F-D02D1690AC5C}">
        <p15:threadingInfo xmlns:p15="http://schemas.microsoft.com/office/powerpoint/2012/main" timeZoneBias="-180"/>
      </p:ext>
    </p:extLst>
  </p:cm>
  <p:cm authorId="0" dt="2024-10-14T10:16:06.763" idx="84">
    <p:pos x="4612" y="4530"/>
    <p:text/>
    <p:extLst>
      <p:ext uri="{C676402C-5697-4E1C-873F-D02D1690AC5C}">
        <p15:threadingInfo xmlns:p15="http://schemas.microsoft.com/office/powerpoint/2012/main" timeZoneBias="-180"/>
      </p:ext>
    </p:extLst>
  </p:cm>
  <p:cm authorId="0" dt="2024-10-14T10:16:33.195" idx="85">
    <p:pos x="10407" y="6890"/>
    <p:text/>
    <p:extLst>
      <p:ext uri="{C676402C-5697-4E1C-873F-D02D1690AC5C}">
        <p15:threadingInfo xmlns:p15="http://schemas.microsoft.com/office/powerpoint/2012/main" timeZoneBias="-1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0" dt="2024-10-14T10:17:58.406" idx="86">
    <p:pos x="2742" y="679"/>
    <p:text/>
    <p:extLst>
      <p:ext uri="{C676402C-5697-4E1C-873F-D02D1690AC5C}">
        <p15:threadingInfo xmlns:p15="http://schemas.microsoft.com/office/powerpoint/2012/main" timeZoneBias="-180"/>
      </p:ext>
    </p:extLst>
  </p:cm>
  <p:cm authorId="0" dt="2024-10-14T10:18:06.237" idx="87">
    <p:pos x="1137" y="1799"/>
    <p:text/>
    <p:extLst>
      <p:ext uri="{C676402C-5697-4E1C-873F-D02D1690AC5C}">
        <p15:threadingInfo xmlns:p15="http://schemas.microsoft.com/office/powerpoint/2012/main" timeZoneBias="-180"/>
      </p:ext>
    </p:extLst>
  </p:cm>
  <p:cm authorId="0" dt="2024-10-14T10:18:16.488" idx="88">
    <p:pos x="5043" y="2359"/>
    <p:text/>
    <p:extLst>
      <p:ext uri="{C676402C-5697-4E1C-873F-D02D1690AC5C}">
        <p15:threadingInfo xmlns:p15="http://schemas.microsoft.com/office/powerpoint/2012/main" timeZoneBias="-180"/>
      </p:ext>
    </p:extLst>
  </p:cm>
  <p:cm authorId="0" dt="2024-10-14T10:18:44.434" idx="89">
    <p:pos x="2689" y="5719"/>
    <p:text/>
    <p:extLst>
      <p:ext uri="{C676402C-5697-4E1C-873F-D02D1690AC5C}">
        <p15:threadingInfo xmlns:p15="http://schemas.microsoft.com/office/powerpoint/2012/main" timeZoneBias="-180"/>
      </p:ext>
    </p:extLst>
  </p:cm>
  <p:cm authorId="0" dt="2024-10-14T10:18:49.451" idx="90">
    <p:pos x="4212" y="4599"/>
    <p:text/>
    <p:extLst>
      <p:ext uri="{C676402C-5697-4E1C-873F-D02D1690AC5C}">
        <p15:threadingInfo xmlns:p15="http://schemas.microsoft.com/office/powerpoint/2012/main" timeZoneBias="-180"/>
      </p:ext>
    </p:extLst>
  </p:cm>
  <p:cm authorId="0" dt="2024-10-14T10:19:19.018" idx="91">
    <p:pos x="4798" y="6839"/>
    <p:text/>
    <p:extLst>
      <p:ext uri="{C676402C-5697-4E1C-873F-D02D1690AC5C}">
        <p15:threadingInfo xmlns:p15="http://schemas.microsoft.com/office/powerpoint/2012/main" timeZoneBias="-180"/>
      </p:ext>
    </p:extLst>
  </p:cm>
  <p:cm authorId="0" dt="2024-10-14T10:19:43.816" idx="92">
    <p:pos x="10328" y="7399"/>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10-04T14:52:21.792" idx="3">
    <p:pos x="9539" y="2242"/>
    <p:text/>
    <p:extLst>
      <p:ext uri="{C676402C-5697-4E1C-873F-D02D1690AC5C}">
        <p15:threadingInfo xmlns:p15="http://schemas.microsoft.com/office/powerpoint/2012/main" timeZoneBias="-180"/>
      </p:ext>
    </p:extLst>
  </p:cm>
  <p:cm authorId="0" dt="2024-10-04T14:52:31.375" idx="4">
    <p:pos x="2026" y="2578"/>
    <p:text/>
    <p:extLst>
      <p:ext uri="{C676402C-5697-4E1C-873F-D02D1690AC5C}">
        <p15:threadingInfo xmlns:p15="http://schemas.microsoft.com/office/powerpoint/2012/main" timeZoneBias="-180"/>
      </p:ext>
    </p:extLst>
  </p:cm>
  <p:cm authorId="0" dt="2024-10-04T14:52:41.374" idx="5">
    <p:pos x="7393" y="2578"/>
    <p:text/>
    <p:extLst>
      <p:ext uri="{C676402C-5697-4E1C-873F-D02D1690AC5C}">
        <p15:threadingInfo xmlns:p15="http://schemas.microsoft.com/office/powerpoint/2012/main" timeZoneBias="-180"/>
      </p:ext>
    </p:extLst>
  </p:cm>
  <p:cm authorId="0" dt="2024-10-04T14:52:53.623" idx="6">
    <p:pos x="4710" y="2914"/>
    <p:text/>
    <p:extLst>
      <p:ext uri="{C676402C-5697-4E1C-873F-D02D1690AC5C}">
        <p15:threadingInfo xmlns:p15="http://schemas.microsoft.com/office/powerpoint/2012/main" timeZoneBias="-180"/>
      </p:ext>
    </p:extLst>
  </p:cm>
  <p:cm authorId="0" dt="2024-10-04T14:53:10.372" idx="7">
    <p:pos x="9689" y="2914"/>
    <p:text/>
    <p:extLst>
      <p:ext uri="{C676402C-5697-4E1C-873F-D02D1690AC5C}">
        <p15:threadingInfo xmlns:p15="http://schemas.microsoft.com/office/powerpoint/2012/main" timeZoneBias="-180"/>
      </p:ext>
    </p:extLst>
  </p:cm>
  <p:cm authorId="0" dt="2024-10-04T14:53:21.405" idx="8">
    <p:pos x="12851" y="2914"/>
    <p:text/>
    <p:extLst>
      <p:ext uri="{C676402C-5697-4E1C-873F-D02D1690AC5C}">
        <p15:threadingInfo xmlns:p15="http://schemas.microsoft.com/office/powerpoint/2012/main" timeZoneBias="-180"/>
      </p:ext>
    </p:extLst>
  </p:cm>
  <p:cm authorId="0" dt="2024-10-04T14:53:30.684" idx="9">
    <p:pos x="4058" y="3250"/>
    <p:text/>
    <p:extLst>
      <p:ext uri="{C676402C-5697-4E1C-873F-D02D1690AC5C}">
        <p15:threadingInfo xmlns:p15="http://schemas.microsoft.com/office/powerpoint/2012/main" timeZoneBias="-180"/>
      </p:ext>
    </p:extLst>
  </p:cm>
  <p:cm authorId="0" dt="2024-10-04T14:53:39.320" idx="10">
    <p:pos x="7396" y="3250"/>
    <p:text/>
    <p:extLst>
      <p:ext uri="{C676402C-5697-4E1C-873F-D02D1690AC5C}">
        <p15:threadingInfo xmlns:p15="http://schemas.microsoft.com/office/powerpoint/2012/main" timeZoneBias="-180"/>
      </p:ext>
    </p:extLst>
  </p:cm>
  <p:cm authorId="0" dt="2024-10-04T14:54:12.417" idx="11">
    <p:pos x="7323" y="3586"/>
    <p:text/>
    <p:extLst>
      <p:ext uri="{C676402C-5697-4E1C-873F-D02D1690AC5C}">
        <p15:threadingInfo xmlns:p15="http://schemas.microsoft.com/office/powerpoint/2012/main" timeZoneBias="-180"/>
      </p:ext>
    </p:extLst>
  </p:cm>
  <p:cm authorId="0" dt="2024-10-04T14:54:19.133" idx="12">
    <p:pos x="6894" y="3922"/>
    <p:text/>
    <p:extLst>
      <p:ext uri="{C676402C-5697-4E1C-873F-D02D1690AC5C}">
        <p15:threadingInfo xmlns:p15="http://schemas.microsoft.com/office/powerpoint/2012/main" timeZoneBias="-180"/>
      </p:ext>
    </p:extLst>
  </p:cm>
  <p:cm authorId="0" dt="2024-10-04T14:54:24.116" idx="13">
    <p:pos x="10665" y="3922"/>
    <p:text/>
    <p:extLst>
      <p:ext uri="{C676402C-5697-4E1C-873F-D02D1690AC5C}">
        <p15:threadingInfo xmlns:p15="http://schemas.microsoft.com/office/powerpoint/2012/main" timeZoneBias="-180"/>
      </p:ext>
    </p:extLst>
  </p:cm>
  <p:cm authorId="0" dt="2024-10-04T14:54:33.265" idx="14">
    <p:pos x="3995" y="4258"/>
    <p:text/>
    <p:extLst>
      <p:ext uri="{C676402C-5697-4E1C-873F-D02D1690AC5C}">
        <p15:threadingInfo xmlns:p15="http://schemas.microsoft.com/office/powerpoint/2012/main" timeZoneBias="-180"/>
      </p:ext>
    </p:extLst>
  </p:cm>
  <p:cm authorId="0" dt="2024-10-04T14:54:55.880" idx="15">
    <p:pos x="7913" y="4930"/>
    <p:text/>
    <p:extLst>
      <p:ext uri="{C676402C-5697-4E1C-873F-D02D1690AC5C}">
        <p15:threadingInfo xmlns:p15="http://schemas.microsoft.com/office/powerpoint/2012/main" timeZoneBias="-180"/>
      </p:ext>
    </p:extLst>
  </p:cm>
  <p:cm authorId="0" dt="2024-10-04T14:55:17.045" idx="16">
    <p:pos x="6851" y="5266"/>
    <p:text/>
    <p:extLst>
      <p:ext uri="{C676402C-5697-4E1C-873F-D02D1690AC5C}">
        <p15:threadingInfo xmlns:p15="http://schemas.microsoft.com/office/powerpoint/2012/main" timeZoneBias="-180"/>
      </p:ext>
    </p:extLst>
  </p:cm>
  <p:cm authorId="0" dt="2024-10-04T14:55:48.709" idx="17">
    <p:pos x="7405" y="5602"/>
    <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10-04T14:43:19.487" idx="18">
    <p:pos x="6467" y="1617"/>
    <p:text/>
    <p:extLst>
      <p:ext uri="{C676402C-5697-4E1C-873F-D02D1690AC5C}">
        <p15:threadingInfo xmlns:p15="http://schemas.microsoft.com/office/powerpoint/2012/main" timeZoneBias="-180"/>
      </p:ext>
    </p:extLst>
  </p:cm>
  <p:cm authorId="0" dt="2024-10-04T14:43:53.068" idx="19">
    <p:pos x="4385" y="2497"/>
    <p:text/>
    <p:extLst>
      <p:ext uri="{C676402C-5697-4E1C-873F-D02D1690AC5C}">
        <p15:threadingInfo xmlns:p15="http://schemas.microsoft.com/office/powerpoint/2012/main" timeZoneBias="-180"/>
      </p:ext>
    </p:extLst>
  </p:cm>
  <p:cm authorId="0" dt="2024-10-04T14:44:09.116" idx="20">
    <p:pos x="11699" y="2497"/>
    <p:text/>
    <p:extLst>
      <p:ext uri="{C676402C-5697-4E1C-873F-D02D1690AC5C}">
        <p15:threadingInfo xmlns:p15="http://schemas.microsoft.com/office/powerpoint/2012/main" timeZoneBias="-180"/>
      </p:ext>
    </p:extLst>
  </p:cm>
  <p:cm authorId="0" dt="2024-10-04T14:44:15.582" idx="21">
    <p:pos x="7957" y="2937"/>
    <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10-04T15:02:56.279" idx="22">
    <p:pos x="7035" y="1553"/>
    <p:text/>
    <p:extLst>
      <p:ext uri="{C676402C-5697-4E1C-873F-D02D1690AC5C}">
        <p15:threadingInfo xmlns:p15="http://schemas.microsoft.com/office/powerpoint/2012/main" timeZoneBias="-180"/>
      </p:ext>
    </p:extLst>
  </p:cm>
  <p:cm authorId="0" dt="2024-10-04T15:03:32.339" idx="23">
    <p:pos x="6761" y="4049"/>
    <p:text/>
    <p:extLst>
      <p:ext uri="{C676402C-5697-4E1C-873F-D02D1690AC5C}">
        <p15:threadingInfo xmlns:p15="http://schemas.microsoft.com/office/powerpoint/2012/main" timeZoneBias="-180"/>
      </p:ext>
    </p:extLst>
  </p:cm>
  <p:cm authorId="0" dt="2024-10-04T15:04:35.501" idx="24">
    <p:pos x="6940" y="5713"/>
    <p:text/>
    <p:extLst>
      <p:ext uri="{C676402C-5697-4E1C-873F-D02D1690AC5C}">
        <p15:threadingInfo xmlns:p15="http://schemas.microsoft.com/office/powerpoint/2012/main" timeZoneBias="-180"/>
      </p:ext>
    </p:extLst>
  </p:cm>
  <p:cm authorId="0" dt="2024-10-04T15:04:41.351" idx="25">
    <p:pos x="6994" y="6545"/>
    <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4-10-04T15:06:15.758" idx="26">
    <p:pos x="7328" y="1438"/>
    <p:text/>
    <p:extLst>
      <p:ext uri="{C676402C-5697-4E1C-873F-D02D1690AC5C}">
        <p15:threadingInfo xmlns:p15="http://schemas.microsoft.com/office/powerpoint/2012/main" timeZoneBias="-180"/>
      </p:ext>
    </p:extLst>
  </p:cm>
  <p:cm authorId="0" dt="2024-10-04T15:07:33.202" idx="27">
    <p:pos x="7059" y="2494"/>
    <p:text/>
    <p:extLst>
      <p:ext uri="{C676402C-5697-4E1C-873F-D02D1690AC5C}">
        <p15:threadingInfo xmlns:p15="http://schemas.microsoft.com/office/powerpoint/2012/main" timeZoneBias="-180"/>
      </p:ext>
    </p:extLst>
  </p:cm>
  <p:cm authorId="0" dt="2024-10-04T15:07:48.434" idx="28">
    <p:pos x="11435" y="4254"/>
    <p:text/>
    <p:extLst>
      <p:ext uri="{C676402C-5697-4E1C-873F-D02D1690AC5C}">
        <p15:threadingInfo xmlns:p15="http://schemas.microsoft.com/office/powerpoint/2012/main" timeZoneBias="-180"/>
      </p:ext>
    </p:extLst>
  </p:cm>
  <p:cm authorId="0" dt="2024-10-04T15:08:00.350" idx="29">
    <p:pos x="7045" y="4606"/>
    <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4-10-04T15:12:02.209" idx="30">
    <p:pos x="6810" y="5028"/>
    <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4-10-04T15:13:49.517" idx="31">
    <p:pos x="6958" y="2092"/>
    <p:text/>
    <p:extLst>
      <p:ext uri="{C676402C-5697-4E1C-873F-D02D1690AC5C}">
        <p15:threadingInfo xmlns:p15="http://schemas.microsoft.com/office/powerpoint/2012/main" timeZoneBias="-180"/>
      </p:ext>
    </p:extLst>
  </p:cm>
  <p:cm authorId="0" dt="2024-10-04T15:15:24.143" idx="32">
    <p:pos x="7116" y="3688"/>
    <p:text/>
    <p:extLst>
      <p:ext uri="{C676402C-5697-4E1C-873F-D02D1690AC5C}">
        <p15:threadingInfo xmlns:p15="http://schemas.microsoft.com/office/powerpoint/2012/main" timeZoneBias="-180"/>
      </p:ext>
    </p:extLst>
  </p:cm>
  <p:cm authorId="0" dt="2024-10-04T15:15:49.690" idx="33">
    <p:pos x="6328" y="5938"/>
    <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4-10-04T15:20:47.980" idx="34">
    <p:pos x="10720" y="1026"/>
    <p:text/>
    <p:extLst>
      <p:ext uri="{C676402C-5697-4E1C-873F-D02D1690AC5C}">
        <p15:threadingInfo xmlns:p15="http://schemas.microsoft.com/office/powerpoint/2012/main" timeZoneBias="-180"/>
      </p:ext>
    </p:extLst>
  </p:cm>
  <p:cm authorId="0" dt="2024-10-04T15:20:56.096" idx="35">
    <p:pos x="6937" y="1402"/>
    <p:text/>
    <p:extLst>
      <p:ext uri="{C676402C-5697-4E1C-873F-D02D1690AC5C}">
        <p15:threadingInfo xmlns:p15="http://schemas.microsoft.com/office/powerpoint/2012/main" timeZoneBias="-180"/>
      </p:ext>
    </p:extLst>
  </p:cm>
  <p:cm authorId="0" dt="2024-10-04T15:21:03.857" idx="36">
    <p:pos x="8549" y="1778"/>
    <p:text/>
    <p:extLst>
      <p:ext uri="{C676402C-5697-4E1C-873F-D02D1690AC5C}">
        <p15:threadingInfo xmlns:p15="http://schemas.microsoft.com/office/powerpoint/2012/main" timeZoneBias="-180"/>
      </p:ext>
    </p:extLst>
  </p:cm>
  <p:cm authorId="0" dt="2024-10-04T15:21:42.676" idx="37">
    <p:pos x="12380" y="3282"/>
    <p:text/>
    <p:extLst>
      <p:ext uri="{C676402C-5697-4E1C-873F-D02D1690AC5C}">
        <p15:threadingInfo xmlns:p15="http://schemas.microsoft.com/office/powerpoint/2012/main" timeZoneBias="-180"/>
      </p:ext>
    </p:extLst>
  </p:cm>
  <p:cm authorId="0" dt="2024-10-04T15:22:09.940" idx="38">
    <p:pos x="11148" y="3658"/>
    <p:text/>
    <p:extLst>
      <p:ext uri="{C676402C-5697-4E1C-873F-D02D1690AC5C}">
        <p15:threadingInfo xmlns:p15="http://schemas.microsoft.com/office/powerpoint/2012/main" timeZoneBias="-180"/>
      </p:ext>
    </p:extLst>
  </p:cm>
  <p:cm authorId="0" dt="2024-10-04T15:22:45.053" idx="39">
    <p:pos x="5171" y="5538"/>
    <p:text/>
    <p:extLst>
      <p:ext uri="{C676402C-5697-4E1C-873F-D02D1690AC5C}">
        <p15:threadingInfo xmlns:p15="http://schemas.microsoft.com/office/powerpoint/2012/main" timeZoneBias="-180"/>
      </p:ext>
    </p:extLst>
  </p:cm>
  <p:cm authorId="0" dt="2024-10-04T15:23:00.231" idx="40">
    <p:pos x="10275" y="2154"/>
    <p:text/>
    <p:extLst>
      <p:ext uri="{C676402C-5697-4E1C-873F-D02D1690AC5C}">
        <p15:threadingInfo xmlns:p15="http://schemas.microsoft.com/office/powerpoint/2012/main" timeZoneBias="-180"/>
      </p:ext>
    </p:extLst>
  </p:cm>
  <p:cm authorId="0" dt="2024-10-19T18:09:31.872" idx="41">
    <p:pos x="4941" y="2530"/>
    <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4-10-14T10:03:18.081" idx="42">
    <p:pos x="6757" y="3226"/>
    <p:text/>
    <p:extLst>
      <p:ext uri="{C676402C-5697-4E1C-873F-D02D1690AC5C}">
        <p15:threadingInfo xmlns:p15="http://schemas.microsoft.com/office/powerpoint/2012/main" timeZoneBias="-180"/>
      </p:ext>
    </p:extLst>
  </p:cm>
  <p:cm authorId="0" dt="2024-10-14T10:03:27.930" idx="43">
    <p:pos x="5614" y="4346"/>
    <p:text/>
    <p:extLst>
      <p:ext uri="{C676402C-5697-4E1C-873F-D02D1690AC5C}">
        <p15:threadingInfo xmlns:p15="http://schemas.microsoft.com/office/powerpoint/2012/main" timeZoneBias="-180"/>
      </p:ext>
    </p:extLst>
  </p:cm>
  <p:cm authorId="0" dt="2024-10-14T10:03:34.981" idx="44">
    <p:pos x="6812" y="4346"/>
    <p:text/>
    <p:extLst>
      <p:ext uri="{C676402C-5697-4E1C-873F-D02D1690AC5C}">
        <p15:threadingInfo xmlns:p15="http://schemas.microsoft.com/office/powerpoint/2012/main" timeZoneBias="-18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2T06:55:10.868"/>
    </inkml:context>
    <inkml:brush xml:id="br0">
      <inkml:brushProperty name="width" value="0.05" units="cm"/>
      <inkml:brushProperty name="height" value="0.05" units="cm"/>
      <inkml:brushProperty name="color" value="#ED1C24"/>
    </inkml:brush>
  </inkml:definitions>
  <inkml:trace contextRef="#ctx0" brushRef="#br0">0 1 6169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a:extLst>
              <a:ext uri="{FF2B5EF4-FFF2-40B4-BE49-F238E27FC236}">
                <a16:creationId xmlns:a16="http://schemas.microsoft.com/office/drawing/2014/main" id="{46758EA5-A336-DCC5-1854-584B0B0C4BCC}"/>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0ab9d1ed71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g30ab9d1ed71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otes Placeholder">
            <a:extLst>
              <a:ext uri="{FF2B5EF4-FFF2-40B4-BE49-F238E27FC236}">
                <a16:creationId xmlns:a16="http://schemas.microsoft.com/office/drawing/2014/main" id="{E405BF3E-35E0-468A-13E4-5123B101ABB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a:extLst>
              <a:ext uri="{FF2B5EF4-FFF2-40B4-BE49-F238E27FC236}">
                <a16:creationId xmlns:a16="http://schemas.microsoft.com/office/drawing/2014/main" id="{46758EA5-A336-DCC5-1854-584B0B0C4BCC}"/>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46231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obj">
  <p:cSld name="1_Blank">
    <p:spTree>
      <p:nvGrpSpPr>
        <p:cNvPr id="1" name="Shape 50"/>
        <p:cNvGrpSpPr/>
        <p:nvPr/>
      </p:nvGrpSpPr>
      <p:grpSpPr>
        <a:xfrm>
          <a:off x="0" y="0"/>
          <a:ext cx="0" cy="0"/>
          <a:chOff x="0" y="0"/>
          <a:chExt cx="0" cy="0"/>
        </a:xfrm>
      </p:grpSpPr>
      <p:sp>
        <p:nvSpPr>
          <p:cNvPr id="51" name="Google Shape;51;p13"/>
          <p:cNvSpPr txBox="1">
            <a:spLocks noGrp="1"/>
          </p:cNvSpPr>
          <p:nvPr>
            <p:ph type="ftr" idx="11"/>
          </p:nvPr>
        </p:nvSpPr>
        <p:spPr>
          <a:xfrm>
            <a:off x="8290560" y="12755880"/>
            <a:ext cx="7803200" cy="656462"/>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600"/>
              <a:buNone/>
              <a:defRPr sz="4266">
                <a:solidFill>
                  <a:srgbClr val="888888"/>
                </a:solidFill>
              </a:defRPr>
            </a:lvl1pPr>
            <a:lvl2pPr lvl="1">
              <a:spcBef>
                <a:spcPts val="0"/>
              </a:spcBef>
              <a:spcAft>
                <a:spcPts val="0"/>
              </a:spcAft>
              <a:buSzPts val="1600"/>
              <a:buNone/>
              <a:defRPr sz="4266"/>
            </a:lvl2pPr>
            <a:lvl3pPr lvl="2">
              <a:spcBef>
                <a:spcPts val="0"/>
              </a:spcBef>
              <a:spcAft>
                <a:spcPts val="0"/>
              </a:spcAft>
              <a:buSzPts val="1600"/>
              <a:buNone/>
              <a:defRPr sz="4266"/>
            </a:lvl3pPr>
            <a:lvl4pPr lvl="3">
              <a:spcBef>
                <a:spcPts val="0"/>
              </a:spcBef>
              <a:spcAft>
                <a:spcPts val="0"/>
              </a:spcAft>
              <a:buSzPts val="1600"/>
              <a:buNone/>
              <a:defRPr sz="4266"/>
            </a:lvl4pPr>
            <a:lvl5pPr lvl="4">
              <a:spcBef>
                <a:spcPts val="0"/>
              </a:spcBef>
              <a:spcAft>
                <a:spcPts val="0"/>
              </a:spcAft>
              <a:buSzPts val="1600"/>
              <a:buNone/>
              <a:defRPr sz="4266"/>
            </a:lvl5pPr>
            <a:lvl6pPr lvl="5">
              <a:spcBef>
                <a:spcPts val="0"/>
              </a:spcBef>
              <a:spcAft>
                <a:spcPts val="0"/>
              </a:spcAft>
              <a:buSzPts val="1600"/>
              <a:buNone/>
              <a:defRPr sz="4266"/>
            </a:lvl6pPr>
            <a:lvl7pPr lvl="6">
              <a:spcBef>
                <a:spcPts val="0"/>
              </a:spcBef>
              <a:spcAft>
                <a:spcPts val="0"/>
              </a:spcAft>
              <a:buSzPts val="1600"/>
              <a:buNone/>
              <a:defRPr sz="4266"/>
            </a:lvl7pPr>
            <a:lvl8pPr lvl="7">
              <a:spcBef>
                <a:spcPts val="0"/>
              </a:spcBef>
              <a:spcAft>
                <a:spcPts val="0"/>
              </a:spcAft>
              <a:buSzPts val="1600"/>
              <a:buNone/>
              <a:defRPr sz="4266"/>
            </a:lvl8pPr>
            <a:lvl9pPr lvl="8">
              <a:spcBef>
                <a:spcPts val="0"/>
              </a:spcBef>
              <a:spcAft>
                <a:spcPts val="0"/>
              </a:spcAft>
              <a:buSzPts val="1600"/>
              <a:buNone/>
              <a:defRPr sz="4266"/>
            </a:lvl9pPr>
          </a:lstStyle>
          <a:p>
            <a:endParaRPr/>
          </a:p>
        </p:txBody>
      </p:sp>
      <p:sp>
        <p:nvSpPr>
          <p:cNvPr id="52" name="Google Shape;52;p13"/>
          <p:cNvSpPr txBox="1">
            <a:spLocks noGrp="1"/>
          </p:cNvSpPr>
          <p:nvPr>
            <p:ph type="dt" idx="10"/>
          </p:nvPr>
        </p:nvSpPr>
        <p:spPr>
          <a:xfrm>
            <a:off x="1219200" y="12755880"/>
            <a:ext cx="5608000" cy="65646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600"/>
              <a:buNone/>
              <a:defRPr sz="4266">
                <a:solidFill>
                  <a:srgbClr val="888888"/>
                </a:solidFill>
              </a:defRPr>
            </a:lvl1pPr>
            <a:lvl2pPr lvl="1">
              <a:spcBef>
                <a:spcPts val="0"/>
              </a:spcBef>
              <a:spcAft>
                <a:spcPts val="0"/>
              </a:spcAft>
              <a:buSzPts val="1600"/>
              <a:buNone/>
              <a:defRPr sz="4266"/>
            </a:lvl2pPr>
            <a:lvl3pPr lvl="2">
              <a:spcBef>
                <a:spcPts val="0"/>
              </a:spcBef>
              <a:spcAft>
                <a:spcPts val="0"/>
              </a:spcAft>
              <a:buSzPts val="1600"/>
              <a:buNone/>
              <a:defRPr sz="4266"/>
            </a:lvl3pPr>
            <a:lvl4pPr lvl="3">
              <a:spcBef>
                <a:spcPts val="0"/>
              </a:spcBef>
              <a:spcAft>
                <a:spcPts val="0"/>
              </a:spcAft>
              <a:buSzPts val="1600"/>
              <a:buNone/>
              <a:defRPr sz="4266"/>
            </a:lvl4pPr>
            <a:lvl5pPr lvl="4">
              <a:spcBef>
                <a:spcPts val="0"/>
              </a:spcBef>
              <a:spcAft>
                <a:spcPts val="0"/>
              </a:spcAft>
              <a:buSzPts val="1600"/>
              <a:buNone/>
              <a:defRPr sz="4266"/>
            </a:lvl5pPr>
            <a:lvl6pPr lvl="5">
              <a:spcBef>
                <a:spcPts val="0"/>
              </a:spcBef>
              <a:spcAft>
                <a:spcPts val="0"/>
              </a:spcAft>
              <a:buSzPts val="1600"/>
              <a:buNone/>
              <a:defRPr sz="4266"/>
            </a:lvl6pPr>
            <a:lvl7pPr lvl="6">
              <a:spcBef>
                <a:spcPts val="0"/>
              </a:spcBef>
              <a:spcAft>
                <a:spcPts val="0"/>
              </a:spcAft>
              <a:buSzPts val="1600"/>
              <a:buNone/>
              <a:defRPr sz="4266"/>
            </a:lvl7pPr>
            <a:lvl8pPr lvl="7">
              <a:spcBef>
                <a:spcPts val="0"/>
              </a:spcBef>
              <a:spcAft>
                <a:spcPts val="0"/>
              </a:spcAft>
              <a:buSzPts val="1600"/>
              <a:buNone/>
              <a:defRPr sz="4266"/>
            </a:lvl8pPr>
            <a:lvl9pPr lvl="8">
              <a:spcBef>
                <a:spcPts val="0"/>
              </a:spcBef>
              <a:spcAft>
                <a:spcPts val="0"/>
              </a:spcAft>
              <a:buSzPts val="1600"/>
              <a:buNone/>
              <a:defRPr sz="4266"/>
            </a:lvl9pPr>
          </a:lstStyle>
          <a:p>
            <a:endParaRPr/>
          </a:p>
        </p:txBody>
      </p:sp>
      <p:sp>
        <p:nvSpPr>
          <p:cNvPr id="53" name="Google Shape;53;p13"/>
          <p:cNvSpPr txBox="1">
            <a:spLocks noGrp="1"/>
          </p:cNvSpPr>
          <p:nvPr>
            <p:ph type="sldNum" idx="12"/>
          </p:nvPr>
        </p:nvSpPr>
        <p:spPr>
          <a:xfrm>
            <a:off x="17556480" y="12755880"/>
            <a:ext cx="5608000" cy="369332"/>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ar"/>
              <a:pPr/>
              <a:t>‹#›</a:t>
            </a:fld>
            <a:endParaRPr lang="ar">
              <a:solidFill>
                <a:schemeClr val="dk2"/>
              </a:solidFill>
            </a:endParaRPr>
          </a:p>
        </p:txBody>
      </p:sp>
    </p:spTree>
    <p:extLst>
      <p:ext uri="{BB962C8B-B14F-4D97-AF65-F5344CB8AC3E}">
        <p14:creationId xmlns:p14="http://schemas.microsoft.com/office/powerpoint/2010/main" val="88567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6C2E-D9DE-6B06-0562-7F5586110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54245-43B7-E083-0EF1-3FE25BA214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8033F-7EF2-6CB9-A93F-B2E431E6E80B}"/>
              </a:ext>
            </a:extLst>
          </p:cNvPr>
          <p:cNvSpPr>
            <a:spLocks noGrp="1"/>
          </p:cNvSpPr>
          <p:nvPr>
            <p:ph type="dt" sz="half" idx="10"/>
          </p:nvPr>
        </p:nvSpPr>
        <p:spPr/>
        <p:txBody>
          <a:bodyPr/>
          <a:lstStyle/>
          <a:p>
            <a:fld id="{EFF50294-55C6-024D-8363-5B78CCA9F5FD}" type="datetimeFigureOut">
              <a:rPr lang="en-US"/>
              <a:t>10/22/2024</a:t>
            </a:fld>
            <a:endParaRPr lang="en-US"/>
          </a:p>
        </p:txBody>
      </p:sp>
      <p:sp>
        <p:nvSpPr>
          <p:cNvPr id="5" name="Footer Placeholder 4">
            <a:extLst>
              <a:ext uri="{FF2B5EF4-FFF2-40B4-BE49-F238E27FC236}">
                <a16:creationId xmlns:a16="http://schemas.microsoft.com/office/drawing/2014/main" id="{14A11F39-0CCD-2880-62A1-E7B6AA30E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B732-2D6C-365E-5FE1-D9DBC359AA35}"/>
              </a:ext>
            </a:extLst>
          </p:cNvPr>
          <p:cNvSpPr>
            <a:spLocks noGrp="1"/>
          </p:cNvSpPr>
          <p:nvPr>
            <p:ph type="sldNum" sz="quarter" idx="12"/>
          </p:nvPr>
        </p:nvSpPr>
        <p:spPr/>
        <p:txBody>
          <a:bodyPr/>
          <a:lstStyle/>
          <a:p>
            <a:fld id="{BF4362EC-A117-6445-A297-7F7EF289B699}" type="slidenum">
              <a:rPr lang="en-US"/>
              <a:t>‹#›</a:t>
            </a:fld>
            <a:endParaRPr lang="en-US"/>
          </a:p>
        </p:txBody>
      </p:sp>
    </p:spTree>
    <p:extLst>
      <p:ext uri="{BB962C8B-B14F-4D97-AF65-F5344CB8AC3E}">
        <p14:creationId xmlns:p14="http://schemas.microsoft.com/office/powerpoint/2010/main" val="138739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FFC7B-E078-D1D3-CB6A-61275C402B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512E2E-7B37-568B-BFED-3B78B2D152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9E536-C89E-7A15-9AF7-01FEBF30CD4C}"/>
              </a:ext>
            </a:extLst>
          </p:cNvPr>
          <p:cNvSpPr>
            <a:spLocks noGrp="1"/>
          </p:cNvSpPr>
          <p:nvPr>
            <p:ph type="dt" sz="half" idx="10"/>
          </p:nvPr>
        </p:nvSpPr>
        <p:spPr/>
        <p:txBody>
          <a:bodyPr/>
          <a:lstStyle/>
          <a:p>
            <a:fld id="{89D55044-EE6A-1943-B3AB-F2052D2CA76A}" type="datetimeFigureOut">
              <a:rPr lang="en-US"/>
              <a:t>10/22/2024</a:t>
            </a:fld>
            <a:endParaRPr lang="en-US"/>
          </a:p>
        </p:txBody>
      </p:sp>
      <p:sp>
        <p:nvSpPr>
          <p:cNvPr id="5" name="Footer Placeholder 4">
            <a:extLst>
              <a:ext uri="{FF2B5EF4-FFF2-40B4-BE49-F238E27FC236}">
                <a16:creationId xmlns:a16="http://schemas.microsoft.com/office/drawing/2014/main" id="{9F88B069-98D1-FC5E-8DA0-118EC7345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9D080-38B0-3C80-808A-EB95EA92565F}"/>
              </a:ext>
            </a:extLst>
          </p:cNvPr>
          <p:cNvSpPr>
            <a:spLocks noGrp="1"/>
          </p:cNvSpPr>
          <p:nvPr>
            <p:ph type="sldNum" sz="quarter" idx="12"/>
          </p:nvPr>
        </p:nvSpPr>
        <p:spPr/>
        <p:txBody>
          <a:bodyPr/>
          <a:lstStyle/>
          <a:p>
            <a:fld id="{3C012DAC-A254-8340-8A01-E491422BD9E2}" type="slidenum">
              <a:rPr lang="en-US"/>
              <a:t>‹#›</a:t>
            </a:fld>
            <a:endParaRPr lang="en-US"/>
          </a:p>
        </p:txBody>
      </p:sp>
    </p:spTree>
    <p:extLst>
      <p:ext uri="{BB962C8B-B14F-4D97-AF65-F5344CB8AC3E}">
        <p14:creationId xmlns:p14="http://schemas.microsoft.com/office/powerpoint/2010/main" val="96162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D4EF4-F62F-F0E6-61FA-A199D6ABC5A2}"/>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a:p>
        </p:txBody>
      </p:sp>
      <p:sp>
        <p:nvSpPr>
          <p:cNvPr id="3" name="Subtitle 2">
            <a:extLst>
              <a:ext uri="{FF2B5EF4-FFF2-40B4-BE49-F238E27FC236}">
                <a16:creationId xmlns:a16="http://schemas.microsoft.com/office/drawing/2014/main" id="{B5FDC359-942F-64E4-969F-4590741E1455}"/>
              </a:ext>
            </a:extLst>
          </p:cNvPr>
          <p:cNvSpPr>
            <a:spLocks noGrp="1"/>
          </p:cNvSpPr>
          <p:nvPr>
            <p:ph type="subTitle" idx="1"/>
          </p:nvPr>
        </p:nvSpPr>
        <p:spPr>
          <a:xfrm>
            <a:off x="3048000" y="7204076"/>
            <a:ext cx="18288000" cy="3311524"/>
          </a:xfrm>
        </p:spPr>
        <p:txBody>
          <a:bodyPr/>
          <a:lstStyle>
            <a:lvl1pPr marL="0" indent="0" algn="ctr">
              <a:buNone/>
              <a:defRPr sz="4800"/>
            </a:lvl1pPr>
            <a:lvl2pPr marL="457200" indent="0" algn="ctr">
              <a:buNone/>
              <a:defRPr sz="4000"/>
            </a:lvl2pPr>
            <a:lvl3pPr marL="914400" indent="0" algn="ctr">
              <a:buNone/>
              <a:defRPr sz="3600"/>
            </a:lvl3pPr>
            <a:lvl4pPr marL="1371600" indent="0" algn="ctr">
              <a:buNone/>
              <a:defRPr sz="3200"/>
            </a:lvl4pPr>
            <a:lvl5pPr marL="1828800" indent="0" algn="ctr">
              <a:buNone/>
              <a:defRPr sz="3200"/>
            </a:lvl5pPr>
            <a:lvl6pPr marL="2286000" indent="0" algn="ctr">
              <a:buNone/>
              <a:defRPr sz="3200"/>
            </a:lvl6pPr>
            <a:lvl7pPr marL="2743200" indent="0" algn="ctr">
              <a:buNone/>
              <a:defRPr sz="3200"/>
            </a:lvl7pPr>
            <a:lvl8pPr marL="3200400" indent="0" algn="ctr">
              <a:buNone/>
              <a:defRPr sz="3200"/>
            </a:lvl8pPr>
            <a:lvl9pPr marL="36576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056DBB-7B2E-A0C2-B240-2D9BF78716EE}"/>
              </a:ext>
            </a:extLst>
          </p:cNvPr>
          <p:cNvSpPr>
            <a:spLocks noGrp="1"/>
          </p:cNvSpPr>
          <p:nvPr>
            <p:ph type="dt" sz="half" idx="10"/>
          </p:nvPr>
        </p:nvSpPr>
        <p:spPr/>
        <p:txBody>
          <a:bodyPr/>
          <a:lstStyle/>
          <a:p>
            <a:fld id="{89D55044-EE6A-1943-B3AB-F2052D2CA76A}" type="datetimeFigureOut">
              <a:rPr lang="en-US"/>
              <a:t>10/22/2024</a:t>
            </a:fld>
            <a:endParaRPr lang="en-US"/>
          </a:p>
        </p:txBody>
      </p:sp>
      <p:sp>
        <p:nvSpPr>
          <p:cNvPr id="5" name="Footer Placeholder 4">
            <a:extLst>
              <a:ext uri="{FF2B5EF4-FFF2-40B4-BE49-F238E27FC236}">
                <a16:creationId xmlns:a16="http://schemas.microsoft.com/office/drawing/2014/main" id="{ED0DC367-87D3-892A-D715-CA6EE371C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689E-544E-3B6B-4152-D95F47FFD10E}"/>
              </a:ext>
            </a:extLst>
          </p:cNvPr>
          <p:cNvSpPr>
            <a:spLocks noGrp="1"/>
          </p:cNvSpPr>
          <p:nvPr>
            <p:ph type="sldNum" sz="quarter" idx="12"/>
          </p:nvPr>
        </p:nvSpPr>
        <p:spPr/>
        <p:txBody>
          <a:bodyPr/>
          <a:lstStyle/>
          <a:p>
            <a:fld id="{3C012DAC-A254-8340-8A01-E491422BD9E2}" type="slidenum">
              <a:rPr lang="en-US"/>
              <a:t>‹#›</a:t>
            </a:fld>
            <a:endParaRPr lang="en-US"/>
          </a:p>
        </p:txBody>
      </p:sp>
    </p:spTree>
    <p:extLst>
      <p:ext uri="{BB962C8B-B14F-4D97-AF65-F5344CB8AC3E}">
        <p14:creationId xmlns:p14="http://schemas.microsoft.com/office/powerpoint/2010/main" val="408230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2593222" y="12435246"/>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ar"/>
              <a:pPr/>
              <a:t>‹#›</a:t>
            </a:fld>
            <a:endParaRPr lang="ar"/>
          </a:p>
        </p:txBody>
      </p:sp>
    </p:spTree>
    <p:extLst>
      <p:ext uri="{BB962C8B-B14F-4D97-AF65-F5344CB8AC3E}">
        <p14:creationId xmlns:p14="http://schemas.microsoft.com/office/powerpoint/2010/main" val="1919675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1200" y="5735600"/>
            <a:ext cx="22721600" cy="2244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9600"/>
            </a:lvl1pPr>
            <a:lvl2pPr lvl="1" algn="ctr">
              <a:spcBef>
                <a:spcPts val="0"/>
              </a:spcBef>
              <a:spcAft>
                <a:spcPts val="0"/>
              </a:spcAft>
              <a:buSzPts val="3600"/>
              <a:buNone/>
              <a:defRPr sz="9600"/>
            </a:lvl2pPr>
            <a:lvl3pPr lvl="2" algn="ctr">
              <a:spcBef>
                <a:spcPts val="0"/>
              </a:spcBef>
              <a:spcAft>
                <a:spcPts val="0"/>
              </a:spcAft>
              <a:buSzPts val="3600"/>
              <a:buNone/>
              <a:defRPr sz="9600"/>
            </a:lvl3pPr>
            <a:lvl4pPr lvl="3" algn="ctr">
              <a:spcBef>
                <a:spcPts val="0"/>
              </a:spcBef>
              <a:spcAft>
                <a:spcPts val="0"/>
              </a:spcAft>
              <a:buSzPts val="3600"/>
              <a:buNone/>
              <a:defRPr sz="9600"/>
            </a:lvl4pPr>
            <a:lvl5pPr lvl="4" algn="ctr">
              <a:spcBef>
                <a:spcPts val="0"/>
              </a:spcBef>
              <a:spcAft>
                <a:spcPts val="0"/>
              </a:spcAft>
              <a:buSzPts val="3600"/>
              <a:buNone/>
              <a:defRPr sz="9600"/>
            </a:lvl5pPr>
            <a:lvl6pPr lvl="5" algn="ctr">
              <a:spcBef>
                <a:spcPts val="0"/>
              </a:spcBef>
              <a:spcAft>
                <a:spcPts val="0"/>
              </a:spcAft>
              <a:buSzPts val="3600"/>
              <a:buNone/>
              <a:defRPr sz="9600"/>
            </a:lvl6pPr>
            <a:lvl7pPr lvl="6" algn="ctr">
              <a:spcBef>
                <a:spcPts val="0"/>
              </a:spcBef>
              <a:spcAft>
                <a:spcPts val="0"/>
              </a:spcAft>
              <a:buSzPts val="3600"/>
              <a:buNone/>
              <a:defRPr sz="9600"/>
            </a:lvl7pPr>
            <a:lvl8pPr lvl="7" algn="ctr">
              <a:spcBef>
                <a:spcPts val="0"/>
              </a:spcBef>
              <a:spcAft>
                <a:spcPts val="0"/>
              </a:spcAft>
              <a:buSzPts val="3600"/>
              <a:buNone/>
              <a:defRPr sz="9600"/>
            </a:lvl8pPr>
            <a:lvl9pPr lvl="8" algn="ctr">
              <a:spcBef>
                <a:spcPts val="0"/>
              </a:spcBef>
              <a:spcAft>
                <a:spcPts val="0"/>
              </a:spcAft>
              <a:buSzPts val="3600"/>
              <a:buNone/>
              <a:defRPr sz="9600"/>
            </a:lvl9pPr>
          </a:lstStyle>
          <a:p>
            <a:endParaRPr/>
          </a:p>
        </p:txBody>
      </p:sp>
      <p:sp>
        <p:nvSpPr>
          <p:cNvPr id="15" name="Google Shape;15;p3"/>
          <p:cNvSpPr txBox="1">
            <a:spLocks noGrp="1"/>
          </p:cNvSpPr>
          <p:nvPr>
            <p:ph type="sldNum" idx="12"/>
          </p:nvPr>
        </p:nvSpPr>
        <p:spPr>
          <a:xfrm>
            <a:off x="22593222" y="12435246"/>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ar"/>
              <a:pPr/>
              <a:t>‹#›</a:t>
            </a:fld>
            <a:endParaRPr lang="ar"/>
          </a:p>
        </p:txBody>
      </p:sp>
    </p:spTree>
    <p:extLst>
      <p:ext uri="{BB962C8B-B14F-4D97-AF65-F5344CB8AC3E}">
        <p14:creationId xmlns:p14="http://schemas.microsoft.com/office/powerpoint/2010/main" val="79463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01449-C27B-755B-AD38-925FF6012DC4}"/>
              </a:ext>
            </a:extLst>
          </p:cNvPr>
          <p:cNvSpPr>
            <a:spLocks noGrp="1"/>
          </p:cNvSpPr>
          <p:nvPr>
            <p:ph type="dt" sz="half" idx="10"/>
          </p:nvPr>
        </p:nvSpPr>
        <p:spPr/>
        <p:txBody>
          <a:bodyPr/>
          <a:lstStyle/>
          <a:p>
            <a:fld id="{EFF50294-55C6-024D-8363-5B78CCA9F5FD}" type="datetimeFigureOut">
              <a:rPr lang="en-US"/>
              <a:t>10/22/2024</a:t>
            </a:fld>
            <a:endParaRPr lang="en-US"/>
          </a:p>
        </p:txBody>
      </p:sp>
      <p:sp>
        <p:nvSpPr>
          <p:cNvPr id="3" name="Footer Placeholder 2">
            <a:extLst>
              <a:ext uri="{FF2B5EF4-FFF2-40B4-BE49-F238E27FC236}">
                <a16:creationId xmlns:a16="http://schemas.microsoft.com/office/drawing/2014/main" id="{840E0616-598A-B748-5F19-F93C5129C6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69F23-A33F-F7DB-4577-E098CBA783F7}"/>
              </a:ext>
            </a:extLst>
          </p:cNvPr>
          <p:cNvSpPr>
            <a:spLocks noGrp="1"/>
          </p:cNvSpPr>
          <p:nvPr>
            <p:ph type="sldNum" sz="quarter" idx="12"/>
          </p:nvPr>
        </p:nvSpPr>
        <p:spPr/>
        <p:txBody>
          <a:bodyPr/>
          <a:lstStyle/>
          <a:p>
            <a:fld id="{BF4362EC-A117-6445-A297-7F7EF289B699}" type="slidenum">
              <a:rPr lang="en-US"/>
              <a:t>‹#›</a:t>
            </a:fld>
            <a:endParaRPr lang="en-US"/>
          </a:p>
        </p:txBody>
      </p:sp>
    </p:spTree>
    <p:extLst>
      <p:ext uri="{BB962C8B-B14F-4D97-AF65-F5344CB8AC3E}">
        <p14:creationId xmlns:p14="http://schemas.microsoft.com/office/powerpoint/2010/main" val="1445443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 /><Relationship Id="rId1" Type="http://schemas.openxmlformats.org/officeDocument/2006/relationships/slideLayout" Target="../slideLayouts/slideLayout6.xml" /></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 /><Relationship Id="rId1" Type="http://schemas.openxmlformats.org/officeDocument/2006/relationships/slideLayout" Target="../slideLayouts/slideLayout7.xml" /></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 /><Relationship Id="rId2" Type="http://schemas.openxmlformats.org/officeDocument/2006/relationships/slideLayout" Target="../slideLayouts/slideLayout9.xml" /><Relationship Id="rId1" Type="http://schemas.openxmlformats.org/officeDocument/2006/relationships/slideLayout" Target="../slideLayouts/slideLayout8.xml" /><Relationship Id="rId5" Type="http://schemas.openxmlformats.org/officeDocument/2006/relationships/theme" Target="../theme/theme4.xml" /><Relationship Id="rId4" Type="http://schemas.openxmlformats.org/officeDocument/2006/relationships/slideLayout" Target="../slideLayouts/slideLayout11.xml" /></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 /><Relationship Id="rId2" Type="http://schemas.openxmlformats.org/officeDocument/2006/relationships/slideLayout" Target="../slideLayouts/slideLayout13.xml" /><Relationship Id="rId1" Type="http://schemas.openxmlformats.org/officeDocument/2006/relationships/slideLayout" Target="../slideLayouts/slideLayout1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61"/>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9" r:id="rId4"/>
    <p:sldLayoutId id="2147483662" r:id="rId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19200" y="548638"/>
            <a:ext cx="21945598" cy="219455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219200" y="3154680"/>
            <a:ext cx="21945598" cy="905256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290560" y="12755880"/>
            <a:ext cx="7802878" cy="6858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219200" y="12755880"/>
            <a:ext cx="5608320" cy="6858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6" name="Holder 6"/>
          <p:cNvSpPr>
            <a:spLocks noGrp="1"/>
          </p:cNvSpPr>
          <p:nvPr>
            <p:ph type="sldNum" sz="quarter" idx="7"/>
          </p:nvPr>
        </p:nvSpPr>
        <p:spPr>
          <a:xfrm>
            <a:off x="17556480" y="12755880"/>
            <a:ext cx="5608320" cy="6858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200" y="1186734"/>
            <a:ext cx="22721600" cy="1527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5600">
                <a:solidFill>
                  <a:schemeClr val="dk1"/>
                </a:solidFill>
              </a:defRPr>
            </a:lvl1pPr>
            <a:lvl2pPr lvl="1">
              <a:spcBef>
                <a:spcPts val="0"/>
              </a:spcBef>
              <a:spcAft>
                <a:spcPts val="0"/>
              </a:spcAft>
              <a:buClr>
                <a:schemeClr val="dk1"/>
              </a:buClr>
              <a:buSzPts val="2800"/>
              <a:buNone/>
              <a:defRPr sz="5600">
                <a:solidFill>
                  <a:schemeClr val="dk1"/>
                </a:solidFill>
              </a:defRPr>
            </a:lvl2pPr>
            <a:lvl3pPr lvl="2">
              <a:spcBef>
                <a:spcPts val="0"/>
              </a:spcBef>
              <a:spcAft>
                <a:spcPts val="0"/>
              </a:spcAft>
              <a:buClr>
                <a:schemeClr val="dk1"/>
              </a:buClr>
              <a:buSzPts val="2800"/>
              <a:buNone/>
              <a:defRPr sz="5600">
                <a:solidFill>
                  <a:schemeClr val="dk1"/>
                </a:solidFill>
              </a:defRPr>
            </a:lvl3pPr>
            <a:lvl4pPr lvl="3">
              <a:spcBef>
                <a:spcPts val="0"/>
              </a:spcBef>
              <a:spcAft>
                <a:spcPts val="0"/>
              </a:spcAft>
              <a:buClr>
                <a:schemeClr val="dk1"/>
              </a:buClr>
              <a:buSzPts val="2800"/>
              <a:buNone/>
              <a:defRPr sz="5600">
                <a:solidFill>
                  <a:schemeClr val="dk1"/>
                </a:solidFill>
              </a:defRPr>
            </a:lvl4pPr>
            <a:lvl5pPr lvl="4">
              <a:spcBef>
                <a:spcPts val="0"/>
              </a:spcBef>
              <a:spcAft>
                <a:spcPts val="0"/>
              </a:spcAft>
              <a:buClr>
                <a:schemeClr val="dk1"/>
              </a:buClr>
              <a:buSzPts val="2800"/>
              <a:buNone/>
              <a:defRPr sz="5600">
                <a:solidFill>
                  <a:schemeClr val="dk1"/>
                </a:solidFill>
              </a:defRPr>
            </a:lvl5pPr>
            <a:lvl6pPr lvl="5">
              <a:spcBef>
                <a:spcPts val="0"/>
              </a:spcBef>
              <a:spcAft>
                <a:spcPts val="0"/>
              </a:spcAft>
              <a:buClr>
                <a:schemeClr val="dk1"/>
              </a:buClr>
              <a:buSzPts val="2800"/>
              <a:buNone/>
              <a:defRPr sz="5600">
                <a:solidFill>
                  <a:schemeClr val="dk1"/>
                </a:solidFill>
              </a:defRPr>
            </a:lvl6pPr>
            <a:lvl7pPr lvl="6">
              <a:spcBef>
                <a:spcPts val="0"/>
              </a:spcBef>
              <a:spcAft>
                <a:spcPts val="0"/>
              </a:spcAft>
              <a:buClr>
                <a:schemeClr val="dk1"/>
              </a:buClr>
              <a:buSzPts val="2800"/>
              <a:buNone/>
              <a:defRPr sz="5600">
                <a:solidFill>
                  <a:schemeClr val="dk1"/>
                </a:solidFill>
              </a:defRPr>
            </a:lvl7pPr>
            <a:lvl8pPr lvl="7">
              <a:spcBef>
                <a:spcPts val="0"/>
              </a:spcBef>
              <a:spcAft>
                <a:spcPts val="0"/>
              </a:spcAft>
              <a:buClr>
                <a:schemeClr val="dk1"/>
              </a:buClr>
              <a:buSzPts val="2800"/>
              <a:buNone/>
              <a:defRPr sz="5600">
                <a:solidFill>
                  <a:schemeClr val="dk1"/>
                </a:solidFill>
              </a:defRPr>
            </a:lvl8pPr>
            <a:lvl9pPr lvl="8">
              <a:spcBef>
                <a:spcPts val="0"/>
              </a:spcBef>
              <a:spcAft>
                <a:spcPts val="0"/>
              </a:spcAft>
              <a:buClr>
                <a:schemeClr val="dk1"/>
              </a:buClr>
              <a:buSzPts val="2800"/>
              <a:buNone/>
              <a:defRPr sz="5600">
                <a:solidFill>
                  <a:schemeClr val="dk1"/>
                </a:solidFill>
              </a:defRPr>
            </a:lvl9pPr>
          </a:lstStyle>
          <a:p>
            <a:endParaRPr/>
          </a:p>
        </p:txBody>
      </p:sp>
      <p:sp>
        <p:nvSpPr>
          <p:cNvPr id="7" name="Google Shape;7;p1"/>
          <p:cNvSpPr txBox="1">
            <a:spLocks noGrp="1"/>
          </p:cNvSpPr>
          <p:nvPr>
            <p:ph type="body" idx="1"/>
          </p:nvPr>
        </p:nvSpPr>
        <p:spPr>
          <a:xfrm>
            <a:off x="831200" y="3073266"/>
            <a:ext cx="22721600" cy="9110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36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22593222" y="12435246"/>
            <a:ext cx="1463200" cy="1049600"/>
          </a:xfrm>
          <a:prstGeom prst="rect">
            <a:avLst/>
          </a:prstGeom>
          <a:noFill/>
          <a:ln>
            <a:noFill/>
          </a:ln>
        </p:spPr>
        <p:txBody>
          <a:bodyPr spcFirstLastPara="1" wrap="square" lIns="91425" tIns="91425" rIns="91425" bIns="91425" anchor="ctr" anchorCtr="0">
            <a:normAutofit/>
          </a:bodyPr>
          <a:lstStyle>
            <a:lvl1pPr lvl="0" algn="r">
              <a:buNone/>
              <a:defRPr sz="2666">
                <a:solidFill>
                  <a:schemeClr val="dk2"/>
                </a:solidFill>
              </a:defRPr>
            </a:lvl1pPr>
            <a:lvl2pPr lvl="1" algn="r">
              <a:buNone/>
              <a:defRPr sz="2666">
                <a:solidFill>
                  <a:schemeClr val="dk2"/>
                </a:solidFill>
              </a:defRPr>
            </a:lvl2pPr>
            <a:lvl3pPr lvl="2" algn="r">
              <a:buNone/>
              <a:defRPr sz="2666">
                <a:solidFill>
                  <a:schemeClr val="dk2"/>
                </a:solidFill>
              </a:defRPr>
            </a:lvl3pPr>
            <a:lvl4pPr lvl="3" algn="r">
              <a:buNone/>
              <a:defRPr sz="2666">
                <a:solidFill>
                  <a:schemeClr val="dk2"/>
                </a:solidFill>
              </a:defRPr>
            </a:lvl4pPr>
            <a:lvl5pPr lvl="4" algn="r">
              <a:buNone/>
              <a:defRPr sz="2666">
                <a:solidFill>
                  <a:schemeClr val="dk2"/>
                </a:solidFill>
              </a:defRPr>
            </a:lvl5pPr>
            <a:lvl6pPr lvl="5" algn="r">
              <a:buNone/>
              <a:defRPr sz="2666">
                <a:solidFill>
                  <a:schemeClr val="dk2"/>
                </a:solidFill>
              </a:defRPr>
            </a:lvl6pPr>
            <a:lvl7pPr lvl="6" algn="r">
              <a:buNone/>
              <a:defRPr sz="2666">
                <a:solidFill>
                  <a:schemeClr val="dk2"/>
                </a:solidFill>
              </a:defRPr>
            </a:lvl7pPr>
            <a:lvl8pPr lvl="7" algn="r">
              <a:buNone/>
              <a:defRPr sz="2666">
                <a:solidFill>
                  <a:schemeClr val="dk2"/>
                </a:solidFill>
              </a:defRPr>
            </a:lvl8pPr>
            <a:lvl9pPr lvl="8" algn="r">
              <a:buNone/>
              <a:defRPr sz="2666">
                <a:solidFill>
                  <a:schemeClr val="dk2"/>
                </a:solidFill>
              </a:defRPr>
            </a:lvl9pPr>
          </a:lstStyle>
          <a:p>
            <a:fld id="{00000000-1234-1234-1234-123412341234}" type="slidenum">
              <a:rPr lang="ar"/>
              <a:pPr/>
              <a:t>‹#›</a:t>
            </a:fld>
            <a:endParaRPr lang="ar"/>
          </a:p>
        </p:txBody>
      </p:sp>
    </p:spTree>
    <p:extLst>
      <p:ext uri="{BB962C8B-B14F-4D97-AF65-F5344CB8AC3E}">
        <p14:creationId xmlns:p14="http://schemas.microsoft.com/office/powerpoint/2010/main" val="1200044593"/>
      </p:ext>
    </p:extLst>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A254AC-EFAF-DF14-CBC8-4AF459A29496}"/>
              </a:ext>
            </a:extLst>
          </p:cNvPr>
          <p:cNvSpPr>
            <a:spLocks noGrp="1"/>
          </p:cNvSpPr>
          <p:nvPr>
            <p:ph type="title"/>
          </p:nvPr>
        </p:nvSpPr>
        <p:spPr>
          <a:xfrm>
            <a:off x="1676400" y="730250"/>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54E9BF-4A2D-CDCB-92AE-EE0FACF8433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E34A2-6F50-E48E-3982-B890840EBDC9}"/>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EFF50294-55C6-024D-8363-5B78CCA9F5FD}" type="datetimeFigureOut">
              <a:rPr lang="en-US"/>
              <a:t>10/22/2024</a:t>
            </a:fld>
            <a:endParaRPr lang="en-US"/>
          </a:p>
        </p:txBody>
      </p:sp>
      <p:sp>
        <p:nvSpPr>
          <p:cNvPr id="5" name="Footer Placeholder 4">
            <a:extLst>
              <a:ext uri="{FF2B5EF4-FFF2-40B4-BE49-F238E27FC236}">
                <a16:creationId xmlns:a16="http://schemas.microsoft.com/office/drawing/2014/main" id="{3AB542AE-89EC-E2F9-9F70-849BA216B3B3}"/>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8BC35E-9C56-27AE-7315-1F7C658A49AD}"/>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BF4362EC-A117-6445-A297-7F7EF289B699}" type="slidenum">
              <a:rPr lang="en-US"/>
              <a:t>‹#›</a:t>
            </a:fld>
            <a:endParaRPr lang="en-US"/>
          </a:p>
        </p:txBody>
      </p:sp>
    </p:spTree>
    <p:extLst>
      <p:ext uri="{BB962C8B-B14F-4D97-AF65-F5344CB8AC3E}">
        <p14:creationId xmlns:p14="http://schemas.microsoft.com/office/powerpoint/2010/main" val="3553975401"/>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457200" algn="l" defTabSz="914400" rtl="0" eaLnBrk="1" latinLnBrk="0" hangingPunct="1">
        <a:defRPr sz="3600" kern="1200">
          <a:solidFill>
            <a:schemeClr val="tx1"/>
          </a:solidFill>
          <a:latin typeface="+mn-lt"/>
          <a:ea typeface="+mn-ea"/>
          <a:cs typeface="+mn-cs"/>
        </a:defRPr>
      </a:lvl2pPr>
      <a:lvl3pPr marL="914400" algn="l" defTabSz="914400" rtl="0" eaLnBrk="1" latinLnBrk="0" hangingPunct="1">
        <a:defRPr sz="3600" kern="1200">
          <a:solidFill>
            <a:schemeClr val="tx1"/>
          </a:solidFill>
          <a:latin typeface="+mn-lt"/>
          <a:ea typeface="+mn-ea"/>
          <a:cs typeface="+mn-cs"/>
        </a:defRPr>
      </a:lvl3pPr>
      <a:lvl4pPr marL="1371600" algn="l" defTabSz="914400" rtl="0" eaLnBrk="1" latinLnBrk="0" hangingPunct="1">
        <a:defRPr sz="3600" kern="1200">
          <a:solidFill>
            <a:schemeClr val="tx1"/>
          </a:solidFill>
          <a:latin typeface="+mn-lt"/>
          <a:ea typeface="+mn-ea"/>
          <a:cs typeface="+mn-cs"/>
        </a:defRPr>
      </a:lvl4pPr>
      <a:lvl5pPr marL="1828800" algn="l" defTabSz="914400" rtl="0" eaLnBrk="1" latinLnBrk="0" hangingPunct="1">
        <a:defRPr sz="3600" kern="1200">
          <a:solidFill>
            <a:schemeClr val="tx1"/>
          </a:solidFill>
          <a:latin typeface="+mn-lt"/>
          <a:ea typeface="+mn-ea"/>
          <a:cs typeface="+mn-cs"/>
        </a:defRPr>
      </a:lvl5pPr>
      <a:lvl6pPr marL="2286000" algn="l" defTabSz="914400" rtl="0" eaLnBrk="1" latinLnBrk="0" hangingPunct="1">
        <a:defRPr sz="3600" kern="1200">
          <a:solidFill>
            <a:schemeClr val="tx1"/>
          </a:solidFill>
          <a:latin typeface="+mn-lt"/>
          <a:ea typeface="+mn-ea"/>
          <a:cs typeface="+mn-cs"/>
        </a:defRPr>
      </a:lvl6pPr>
      <a:lvl7pPr marL="2743200" algn="l" defTabSz="914400" rtl="0" eaLnBrk="1" latinLnBrk="0" hangingPunct="1">
        <a:defRPr sz="3600" kern="1200">
          <a:solidFill>
            <a:schemeClr val="tx1"/>
          </a:solidFill>
          <a:latin typeface="+mn-lt"/>
          <a:ea typeface="+mn-ea"/>
          <a:cs typeface="+mn-cs"/>
        </a:defRPr>
      </a:lvl7pPr>
      <a:lvl8pPr marL="3200400" algn="l" defTabSz="914400" rtl="0" eaLnBrk="1" latinLnBrk="0" hangingPunct="1">
        <a:defRPr sz="3600" kern="1200">
          <a:solidFill>
            <a:schemeClr val="tx1"/>
          </a:solidFill>
          <a:latin typeface="+mn-lt"/>
          <a:ea typeface="+mn-ea"/>
          <a:cs typeface="+mn-cs"/>
        </a:defRPr>
      </a:lvl8pPr>
      <a:lvl9pPr marL="36576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32122E-A7FB-E601-A569-F2B54CB4F793}"/>
              </a:ext>
            </a:extLst>
          </p:cNvPr>
          <p:cNvSpPr>
            <a:spLocks noGrp="1"/>
          </p:cNvSpPr>
          <p:nvPr>
            <p:ph type="title"/>
          </p:nvPr>
        </p:nvSpPr>
        <p:spPr>
          <a:xfrm>
            <a:off x="1676400" y="730250"/>
            <a:ext cx="21031200" cy="26511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75EC69-39FA-E0DC-0AC6-95D2624191E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EE7851-43FE-94D9-041C-D5479DB6B0B8}"/>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89D55044-EE6A-1943-B3AB-F2052D2CA76A}" type="datetimeFigureOut">
              <a:rPr lang="en-US"/>
              <a:t>10/22/2024</a:t>
            </a:fld>
            <a:endParaRPr lang="en-US"/>
          </a:p>
        </p:txBody>
      </p:sp>
      <p:sp>
        <p:nvSpPr>
          <p:cNvPr id="5" name="Footer Placeholder 4">
            <a:extLst>
              <a:ext uri="{FF2B5EF4-FFF2-40B4-BE49-F238E27FC236}">
                <a16:creationId xmlns:a16="http://schemas.microsoft.com/office/drawing/2014/main" id="{5F420FC3-65A2-5420-412A-94C24C794E71}"/>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5088BEF-D802-0B0E-92B9-B7CB3A55A80C}"/>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3C012DAC-A254-8340-8A01-E491422BD9E2}" type="slidenum">
              <a:rPr lang="en-US"/>
              <a:t>‹#›</a:t>
            </a:fld>
            <a:endParaRPr lang="en-US"/>
          </a:p>
        </p:txBody>
      </p:sp>
    </p:spTree>
    <p:extLst>
      <p:ext uri="{BB962C8B-B14F-4D97-AF65-F5344CB8AC3E}">
        <p14:creationId xmlns:p14="http://schemas.microsoft.com/office/powerpoint/2010/main" val="333714505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457200" algn="l" defTabSz="914400" rtl="0" eaLnBrk="1" latinLnBrk="0" hangingPunct="1">
        <a:defRPr sz="3600" kern="1200">
          <a:solidFill>
            <a:schemeClr val="tx1"/>
          </a:solidFill>
          <a:latin typeface="+mn-lt"/>
          <a:ea typeface="+mn-ea"/>
          <a:cs typeface="+mn-cs"/>
        </a:defRPr>
      </a:lvl2pPr>
      <a:lvl3pPr marL="914400" algn="l" defTabSz="914400" rtl="0" eaLnBrk="1" latinLnBrk="0" hangingPunct="1">
        <a:defRPr sz="3600" kern="1200">
          <a:solidFill>
            <a:schemeClr val="tx1"/>
          </a:solidFill>
          <a:latin typeface="+mn-lt"/>
          <a:ea typeface="+mn-ea"/>
          <a:cs typeface="+mn-cs"/>
        </a:defRPr>
      </a:lvl3pPr>
      <a:lvl4pPr marL="1371600" algn="l" defTabSz="914400" rtl="0" eaLnBrk="1" latinLnBrk="0" hangingPunct="1">
        <a:defRPr sz="3600" kern="1200">
          <a:solidFill>
            <a:schemeClr val="tx1"/>
          </a:solidFill>
          <a:latin typeface="+mn-lt"/>
          <a:ea typeface="+mn-ea"/>
          <a:cs typeface="+mn-cs"/>
        </a:defRPr>
      </a:lvl4pPr>
      <a:lvl5pPr marL="1828800" algn="l" defTabSz="914400" rtl="0" eaLnBrk="1" latinLnBrk="0" hangingPunct="1">
        <a:defRPr sz="3600" kern="1200">
          <a:solidFill>
            <a:schemeClr val="tx1"/>
          </a:solidFill>
          <a:latin typeface="+mn-lt"/>
          <a:ea typeface="+mn-ea"/>
          <a:cs typeface="+mn-cs"/>
        </a:defRPr>
      </a:lvl5pPr>
      <a:lvl6pPr marL="2286000" algn="l" defTabSz="914400" rtl="0" eaLnBrk="1" latinLnBrk="0" hangingPunct="1">
        <a:defRPr sz="3600" kern="1200">
          <a:solidFill>
            <a:schemeClr val="tx1"/>
          </a:solidFill>
          <a:latin typeface="+mn-lt"/>
          <a:ea typeface="+mn-ea"/>
          <a:cs typeface="+mn-cs"/>
        </a:defRPr>
      </a:lvl6pPr>
      <a:lvl7pPr marL="2743200" algn="l" defTabSz="914400" rtl="0" eaLnBrk="1" latinLnBrk="0" hangingPunct="1">
        <a:defRPr sz="3600" kern="1200">
          <a:solidFill>
            <a:schemeClr val="tx1"/>
          </a:solidFill>
          <a:latin typeface="+mn-lt"/>
          <a:ea typeface="+mn-ea"/>
          <a:cs typeface="+mn-cs"/>
        </a:defRPr>
      </a:lvl7pPr>
      <a:lvl8pPr marL="3200400" algn="l" defTabSz="914400" rtl="0" eaLnBrk="1" latinLnBrk="0" hangingPunct="1">
        <a:defRPr sz="3600" kern="1200">
          <a:solidFill>
            <a:schemeClr val="tx1"/>
          </a:solidFill>
          <a:latin typeface="+mn-lt"/>
          <a:ea typeface="+mn-ea"/>
          <a:cs typeface="+mn-cs"/>
        </a:defRPr>
      </a:lvl8pPr>
      <a:lvl9pPr marL="36576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image" Target="../media/image3.jpg" /><Relationship Id="rId1" Type="http://schemas.openxmlformats.org/officeDocument/2006/relationships/slideLayout" Target="../slideLayouts/slideLayout5.xml" /><Relationship Id="rId4" Type="http://schemas.openxmlformats.org/officeDocument/2006/relationships/image" Target="../media/image5.jpg"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3.xml.rels><?xml version="1.0" encoding="UTF-8" standalone="yes"?>
<Relationships xmlns="http://schemas.openxmlformats.org/package/2006/relationships"><Relationship Id="rId3" Type="http://schemas.openxmlformats.org/officeDocument/2006/relationships/image" Target="../media/image73.jpg" /><Relationship Id="rId2" Type="http://schemas.openxmlformats.org/officeDocument/2006/relationships/image" Target="../media/image72.png" /><Relationship Id="rId1" Type="http://schemas.openxmlformats.org/officeDocument/2006/relationships/slideLayout" Target="../slideLayouts/slideLayout12.xml" /><Relationship Id="rId6" Type="http://schemas.openxmlformats.org/officeDocument/2006/relationships/image" Target="../media/image76.jpg" /><Relationship Id="rId5" Type="http://schemas.openxmlformats.org/officeDocument/2006/relationships/image" Target="../media/image75.jpg" /><Relationship Id="rId4" Type="http://schemas.openxmlformats.org/officeDocument/2006/relationships/image" Target="../media/image74.jpg" /></Relationships>
</file>

<file path=ppt/slides/_rels/slide104.xml.rels><?xml version="1.0" encoding="UTF-8" standalone="yes"?>
<Relationships xmlns="http://schemas.openxmlformats.org/package/2006/relationships"><Relationship Id="rId3" Type="http://schemas.openxmlformats.org/officeDocument/2006/relationships/customXml" Target="../ink/ink1.xml" /><Relationship Id="rId2" Type="http://schemas.openxmlformats.org/officeDocument/2006/relationships/image" Target="../media/image72.png" /><Relationship Id="Rdfdd7846c4264436" Type="http://schemas.openxmlformats.org/officeDocument/2006/relationships/image" Target="../media/image5.png" /><Relationship Id="rId1" Type="http://schemas.openxmlformats.org/officeDocument/2006/relationships/slideLayout" Target="../slideLayouts/slideLayout12.xml" /><Relationship Id="rId4" Type="http://schemas.openxmlformats.org/officeDocument/2006/relationships/image" Target="../media/image77.png"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8.xml.rels><?xml version="1.0" encoding="UTF-8" standalone="yes"?>
<Relationships xmlns="http://schemas.openxmlformats.org/package/2006/relationships"><Relationship Id="rId3" Type="http://schemas.openxmlformats.org/officeDocument/2006/relationships/image" Target="../media/image78.png" /><Relationship Id="rId2" Type="http://schemas.openxmlformats.org/officeDocument/2006/relationships/image" Target="../media/image72.png" /><Relationship Id="rId1" Type="http://schemas.openxmlformats.org/officeDocument/2006/relationships/slideLayout" Target="../slideLayouts/slideLayout12.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9.xml" /><Relationship Id="rId1" Type="http://schemas.openxmlformats.org/officeDocument/2006/relationships/slideLayout" Target="../slideLayouts/slideLayout1.xml" /></Relationships>
</file>

<file path=ppt/slides/_rels/slide110.xml.rels><?xml version="1.0" encoding="UTF-8" standalone="yes"?>
<Relationships xmlns="http://schemas.openxmlformats.org/package/2006/relationships"><Relationship Id="rId2" Type="http://schemas.openxmlformats.org/officeDocument/2006/relationships/image" Target="../media/image79.jpg" /><Relationship Id="rId1" Type="http://schemas.openxmlformats.org/officeDocument/2006/relationships/slideLayout" Target="../slideLayouts/slideLayout12.xml" /></Relationships>
</file>

<file path=ppt/slides/_rels/slide111.xml.rels><?xml version="1.0" encoding="UTF-8" standalone="yes"?>
<Relationships xmlns="http://schemas.openxmlformats.org/package/2006/relationships"><Relationship Id="rId3" Type="http://schemas.openxmlformats.org/officeDocument/2006/relationships/image" Target="../media/image81.gif" /><Relationship Id="rId2" Type="http://schemas.openxmlformats.org/officeDocument/2006/relationships/image" Target="../media/image80.jpg" /><Relationship Id="rId1" Type="http://schemas.openxmlformats.org/officeDocument/2006/relationships/slideLayout" Target="../slideLayouts/slideLayout12.xml" /><Relationship Id="rId4" Type="http://schemas.openxmlformats.org/officeDocument/2006/relationships/image" Target="../media/image82.png"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14.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12.xml" /></Relationships>
</file>

<file path=ppt/slides/_rels/slide115.xml.rels><?xml version="1.0" encoding="UTF-8" standalone="yes"?>
<Relationships xmlns="http://schemas.openxmlformats.org/package/2006/relationships"><Relationship Id="rId2" Type="http://schemas.openxmlformats.org/officeDocument/2006/relationships/image" Target="../media/image83.jpg" /><Relationship Id="rId1" Type="http://schemas.openxmlformats.org/officeDocument/2006/relationships/slideLayout" Target="../slideLayouts/slideLayout12.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0.xml" /><Relationship Id="rId1" Type="http://schemas.openxmlformats.org/officeDocument/2006/relationships/slideLayout" Target="../slideLayouts/slideLayout5.xml" /></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1.xml"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2.xml" /><Relationship Id="rId2" Type="http://schemas.openxmlformats.org/officeDocument/2006/relationships/hyperlink" Target="https://www.uptodate.com/contents/bartholin-gland-masses-diagnosis-and-management/abstract/10" TargetMode="External"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3.xml"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4.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15.xml"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6.xml" /><Relationship Id="rId2" Type="http://schemas.openxmlformats.org/officeDocument/2006/relationships/image" Target="../media/image6.jpg"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17.xml"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8.xml"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19.xml"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8.image" /><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3" Type="http://schemas.openxmlformats.org/officeDocument/2006/relationships/image" Target="../media/image9.image" /><Relationship Id="rId2" Type="http://schemas.openxmlformats.org/officeDocument/2006/relationships/notesSlide" Target="../notesSlides/notesSlide2.xml" /><Relationship Id="rId1" Type="http://schemas.openxmlformats.org/officeDocument/2006/relationships/slideLayout" Target="../slideLayouts/slideLayout6.xml" /></Relationships>
</file>

<file path=ppt/slides/_rels/slide26.xml.rels><?xml version="1.0" encoding="UTF-8" standalone="yes"?>
<Relationships xmlns="http://schemas.openxmlformats.org/package/2006/relationships"><Relationship Id="rId3" Type="http://schemas.openxmlformats.org/officeDocument/2006/relationships/image" Target="../media/image10.image" /><Relationship Id="rId2" Type="http://schemas.openxmlformats.org/officeDocument/2006/relationships/notesSlide" Target="../notesSlides/notesSlide3.xml" /><Relationship Id="rId1" Type="http://schemas.openxmlformats.org/officeDocument/2006/relationships/slideLayout" Target="../slideLayouts/slideLayout6.xml" /></Relationships>
</file>

<file path=ppt/slides/_rels/slide27.xml.rels><?xml version="1.0" encoding="UTF-8" standalone="yes"?>
<Relationships xmlns="http://schemas.openxmlformats.org/package/2006/relationships"><Relationship Id="rId3" Type="http://schemas.openxmlformats.org/officeDocument/2006/relationships/image" Target="../media/image11.image" /><Relationship Id="rId2" Type="http://schemas.openxmlformats.org/officeDocument/2006/relationships/notesSlide" Target="../notesSlides/notesSlide4.xml" /><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3" Type="http://schemas.openxmlformats.org/officeDocument/2006/relationships/image" Target="../media/image12.image" /><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_rels/slide29.xml.rels><?xml version="1.0" encoding="UTF-8" standalone="yes"?>
<Relationships xmlns="http://schemas.openxmlformats.org/package/2006/relationships"><Relationship Id="rId3" Type="http://schemas.openxmlformats.org/officeDocument/2006/relationships/image" Target="../media/image13.image" /><Relationship Id="rId2" Type="http://schemas.openxmlformats.org/officeDocument/2006/relationships/notesSlide" Target="../notesSlides/notesSlide6.xml" /><Relationship Id="rId1" Type="http://schemas.openxmlformats.org/officeDocument/2006/relationships/slideLayout" Target="../slideLayouts/slideLayout6.xml" /></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2.xml" /><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3" Type="http://schemas.openxmlformats.org/officeDocument/2006/relationships/image" Target="../media/image14.image" /><Relationship Id="rId2" Type="http://schemas.openxmlformats.org/officeDocument/2006/relationships/notesSlide" Target="../notesSlides/notesSlide7.xml" /><Relationship Id="rId1" Type="http://schemas.openxmlformats.org/officeDocument/2006/relationships/slideLayout" Target="../slideLayouts/slideLayout6.xml" /></Relationships>
</file>

<file path=ppt/slides/_rels/slide31.xml.rels><?xml version="1.0" encoding="UTF-8" standalone="yes"?>
<Relationships xmlns="http://schemas.openxmlformats.org/package/2006/relationships"><Relationship Id="rId3" Type="http://schemas.openxmlformats.org/officeDocument/2006/relationships/image" Target="../media/image15.image" /><Relationship Id="rId2" Type="http://schemas.openxmlformats.org/officeDocument/2006/relationships/notesSlide" Target="../notesSlides/notesSlide8.xml" /><Relationship Id="rId1" Type="http://schemas.openxmlformats.org/officeDocument/2006/relationships/slideLayout" Target="../slideLayouts/slideLayout6.xml" /></Relationships>
</file>

<file path=ppt/slides/_rels/slide32.xml.rels><?xml version="1.0" encoding="UTF-8" standalone="yes"?>
<Relationships xmlns="http://schemas.openxmlformats.org/package/2006/relationships"><Relationship Id="rId3" Type="http://schemas.openxmlformats.org/officeDocument/2006/relationships/image" Target="../media/image16.image" /><Relationship Id="rId2" Type="http://schemas.openxmlformats.org/officeDocument/2006/relationships/notesSlide" Target="../notesSlides/notesSlide9.xml" /><Relationship Id="rId1" Type="http://schemas.openxmlformats.org/officeDocument/2006/relationships/slideLayout" Target="../slideLayouts/slideLayout6.xml" /></Relationships>
</file>

<file path=ppt/slides/_rels/slide33.xml.rels><?xml version="1.0" encoding="UTF-8" standalone="yes"?>
<Relationships xmlns="http://schemas.openxmlformats.org/package/2006/relationships"><Relationship Id="rId3" Type="http://schemas.openxmlformats.org/officeDocument/2006/relationships/image" Target="../media/image17.image" /><Relationship Id="rId2" Type="http://schemas.openxmlformats.org/officeDocument/2006/relationships/notesSlide" Target="../notesSlides/notesSlide10.xml" /><Relationship Id="rId1" Type="http://schemas.openxmlformats.org/officeDocument/2006/relationships/slideLayout" Target="../slideLayouts/slideLayout6.xml" /></Relationships>
</file>

<file path=ppt/slides/_rels/slide34.xml.rels><?xml version="1.0" encoding="UTF-8" standalone="yes"?>
<Relationships xmlns="http://schemas.openxmlformats.org/package/2006/relationships"><Relationship Id="rId3" Type="http://schemas.openxmlformats.org/officeDocument/2006/relationships/image" Target="../media/image18.image" /><Relationship Id="rId2" Type="http://schemas.openxmlformats.org/officeDocument/2006/relationships/notesSlide" Target="../notesSlides/notesSlide11.xml" /><Relationship Id="rId1" Type="http://schemas.openxmlformats.org/officeDocument/2006/relationships/slideLayout" Target="../slideLayouts/slideLayout6.xml" /></Relationships>
</file>

<file path=ppt/slides/_rels/slide35.xml.rels><?xml version="1.0" encoding="UTF-8" standalone="yes"?>
<Relationships xmlns="http://schemas.openxmlformats.org/package/2006/relationships"><Relationship Id="rId3" Type="http://schemas.openxmlformats.org/officeDocument/2006/relationships/image" Target="../media/image19.image" /><Relationship Id="rId2" Type="http://schemas.openxmlformats.org/officeDocument/2006/relationships/notesSlide" Target="../notesSlides/notesSlide12.xml" /><Relationship Id="rId1" Type="http://schemas.openxmlformats.org/officeDocument/2006/relationships/slideLayout" Target="../slideLayouts/slideLayout6.xml" /></Relationships>
</file>

<file path=ppt/slides/_rels/slide36.xml.rels><?xml version="1.0" encoding="UTF-8" standalone="yes"?>
<Relationships xmlns="http://schemas.openxmlformats.org/package/2006/relationships"><Relationship Id="rId3" Type="http://schemas.openxmlformats.org/officeDocument/2006/relationships/image" Target="../media/image20.image" /><Relationship Id="rId2" Type="http://schemas.openxmlformats.org/officeDocument/2006/relationships/notesSlide" Target="../notesSlides/notesSlide13.xml" /><Relationship Id="rId1" Type="http://schemas.openxmlformats.org/officeDocument/2006/relationships/slideLayout" Target="../slideLayouts/slideLayout6.xml" /></Relationships>
</file>

<file path=ppt/slides/_rels/slide37.xml.rels><?xml version="1.0" encoding="UTF-8" standalone="yes"?>
<Relationships xmlns="http://schemas.openxmlformats.org/package/2006/relationships"><Relationship Id="rId3" Type="http://schemas.openxmlformats.org/officeDocument/2006/relationships/image" Target="../media/image21.image" /><Relationship Id="rId2" Type="http://schemas.openxmlformats.org/officeDocument/2006/relationships/notesSlide" Target="../notesSlides/notesSlide14.xml" /><Relationship Id="rId1" Type="http://schemas.openxmlformats.org/officeDocument/2006/relationships/slideLayout" Target="../slideLayouts/slideLayout6.xml" /></Relationships>
</file>

<file path=ppt/slides/_rels/slide38.xml.rels><?xml version="1.0" encoding="UTF-8" standalone="yes"?>
<Relationships xmlns="http://schemas.openxmlformats.org/package/2006/relationships"><Relationship Id="rId3" Type="http://schemas.openxmlformats.org/officeDocument/2006/relationships/image" Target="../media/image22.image" /><Relationship Id="rId2" Type="http://schemas.openxmlformats.org/officeDocument/2006/relationships/notesSlide" Target="../notesSlides/notesSlide15.xml" /><Relationship Id="rId1" Type="http://schemas.openxmlformats.org/officeDocument/2006/relationships/slideLayout" Target="../slideLayouts/slideLayout6.xml" /></Relationships>
</file>

<file path=ppt/slides/_rels/slide39.xml.rels><?xml version="1.0" encoding="UTF-8" standalone="yes"?>
<Relationships xmlns="http://schemas.openxmlformats.org/package/2006/relationships"><Relationship Id="rId3" Type="http://schemas.openxmlformats.org/officeDocument/2006/relationships/image" Target="../media/image23.image" /><Relationship Id="rId2" Type="http://schemas.openxmlformats.org/officeDocument/2006/relationships/notesSlide" Target="../notesSlides/notesSlide16.xml" /><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image" Target="../media/image1.jpg" /><Relationship Id="rId1" Type="http://schemas.openxmlformats.org/officeDocument/2006/relationships/slideLayout" Target="../slideLayouts/slideLayout3.xml" /><Relationship Id="rId4" Type="http://schemas.openxmlformats.org/officeDocument/2006/relationships/comments" Target="../comments/comment3.xml" /></Relationships>
</file>

<file path=ppt/slides/_rels/slide40.xml.rels><?xml version="1.0" encoding="UTF-8" standalone="yes"?>
<Relationships xmlns="http://schemas.openxmlformats.org/package/2006/relationships"><Relationship Id="rId3" Type="http://schemas.openxmlformats.org/officeDocument/2006/relationships/image" Target="../media/image24.image" /><Relationship Id="rId2" Type="http://schemas.openxmlformats.org/officeDocument/2006/relationships/notesSlide" Target="../notesSlides/notesSlide17.xml" /><Relationship Id="rId1" Type="http://schemas.openxmlformats.org/officeDocument/2006/relationships/slideLayout" Target="../slideLayouts/slideLayout6.xml" /></Relationships>
</file>

<file path=ppt/slides/_rels/slide41.xml.rels><?xml version="1.0" encoding="UTF-8" standalone="yes"?>
<Relationships xmlns="http://schemas.openxmlformats.org/package/2006/relationships"><Relationship Id="rId3" Type="http://schemas.openxmlformats.org/officeDocument/2006/relationships/image" Target="../media/image25.image" /><Relationship Id="rId2" Type="http://schemas.openxmlformats.org/officeDocument/2006/relationships/notesSlide" Target="../notesSlides/notesSlide18.xml" /><Relationship Id="rId1" Type="http://schemas.openxmlformats.org/officeDocument/2006/relationships/slideLayout" Target="../slideLayouts/slideLayout6.xml" /></Relationships>
</file>

<file path=ppt/slides/_rels/slide42.xml.rels><?xml version="1.0" encoding="UTF-8" standalone="yes"?>
<Relationships xmlns="http://schemas.openxmlformats.org/package/2006/relationships"><Relationship Id="rId3" Type="http://schemas.openxmlformats.org/officeDocument/2006/relationships/image" Target="../media/image26.image" /><Relationship Id="rId2" Type="http://schemas.openxmlformats.org/officeDocument/2006/relationships/notesSlide" Target="../notesSlides/notesSlide19.xml" /><Relationship Id="rId1" Type="http://schemas.openxmlformats.org/officeDocument/2006/relationships/slideLayout" Target="../slideLayouts/slideLayout6.xml" /></Relationships>
</file>

<file path=ppt/slides/_rels/slide43.xml.rels><?xml version="1.0" encoding="UTF-8" standalone="yes"?>
<Relationships xmlns="http://schemas.openxmlformats.org/package/2006/relationships"><Relationship Id="rId3" Type="http://schemas.openxmlformats.org/officeDocument/2006/relationships/image" Target="../media/image27.image" /><Relationship Id="rId2" Type="http://schemas.openxmlformats.org/officeDocument/2006/relationships/notesSlide" Target="../notesSlides/notesSlide20.xml" /><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3" Type="http://schemas.openxmlformats.org/officeDocument/2006/relationships/image" Target="../media/image28.image" /><Relationship Id="rId2" Type="http://schemas.openxmlformats.org/officeDocument/2006/relationships/notesSlide" Target="../notesSlides/notesSlide21.xml" /><Relationship Id="rId1" Type="http://schemas.openxmlformats.org/officeDocument/2006/relationships/slideLayout" Target="../slideLayouts/slideLayout6.xml" /></Relationships>
</file>

<file path=ppt/slides/_rels/slide45.xml.rels><?xml version="1.0" encoding="UTF-8" standalone="yes"?>
<Relationships xmlns="http://schemas.openxmlformats.org/package/2006/relationships"><Relationship Id="rId3" Type="http://schemas.openxmlformats.org/officeDocument/2006/relationships/image" Target="../media/image29.image" /><Relationship Id="rId2" Type="http://schemas.openxmlformats.org/officeDocument/2006/relationships/notesSlide" Target="../notesSlides/notesSlide22.xml" /><Relationship Id="rId1" Type="http://schemas.openxmlformats.org/officeDocument/2006/relationships/slideLayout" Target="../slideLayouts/slideLayout6.xml" /></Relationships>
</file>

<file path=ppt/slides/_rels/slide46.xml.rels><?xml version="1.0" encoding="UTF-8" standalone="yes"?>
<Relationships xmlns="http://schemas.openxmlformats.org/package/2006/relationships"><Relationship Id="rId3" Type="http://schemas.openxmlformats.org/officeDocument/2006/relationships/image" Target="../media/image30.image" /><Relationship Id="rId2" Type="http://schemas.openxmlformats.org/officeDocument/2006/relationships/notesSlide" Target="../notesSlides/notesSlide23.xml" /><Relationship Id="rId1" Type="http://schemas.openxmlformats.org/officeDocument/2006/relationships/slideLayout" Target="../slideLayouts/slideLayout6.xml" /></Relationships>
</file>

<file path=ppt/slides/_rels/slide47.xml.rels><?xml version="1.0" encoding="UTF-8" standalone="yes"?>
<Relationships xmlns="http://schemas.openxmlformats.org/package/2006/relationships"><Relationship Id="rId3" Type="http://schemas.openxmlformats.org/officeDocument/2006/relationships/image" Target="../media/image31.image" /><Relationship Id="rId2" Type="http://schemas.openxmlformats.org/officeDocument/2006/relationships/notesSlide" Target="../notesSlides/notesSlide24.xml" /><Relationship Id="rId1" Type="http://schemas.openxmlformats.org/officeDocument/2006/relationships/slideLayout" Target="../slideLayouts/slideLayout6.xml" /></Relationships>
</file>

<file path=ppt/slides/_rels/slide48.xml.rels><?xml version="1.0" encoding="UTF-8" standalone="yes"?>
<Relationships xmlns="http://schemas.openxmlformats.org/package/2006/relationships"><Relationship Id="rId3" Type="http://schemas.openxmlformats.org/officeDocument/2006/relationships/image" Target="../media/image32.image" /><Relationship Id="rId2" Type="http://schemas.openxmlformats.org/officeDocument/2006/relationships/notesSlide" Target="../notesSlides/notesSlide25.xml" /><Relationship Id="rId1" Type="http://schemas.openxmlformats.org/officeDocument/2006/relationships/slideLayout" Target="../slideLayouts/slideLayout6.xml" /></Relationships>
</file>

<file path=ppt/slides/_rels/slide49.xml.rels><?xml version="1.0" encoding="UTF-8" standalone="yes"?>
<Relationships xmlns="http://schemas.openxmlformats.org/package/2006/relationships"><Relationship Id="rId3" Type="http://schemas.openxmlformats.org/officeDocument/2006/relationships/image" Target="../media/image33.image" /><Relationship Id="rId2" Type="http://schemas.openxmlformats.org/officeDocument/2006/relationships/notesSlide" Target="../notesSlides/notesSlide26.xml"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4.xml" /><Relationship Id="rId1" Type="http://schemas.openxmlformats.org/officeDocument/2006/relationships/slideLayout" Target="../slideLayouts/slideLayout4.xml" /></Relationships>
</file>

<file path=ppt/slides/_rels/slide50.xml.rels><?xml version="1.0" encoding="UTF-8" standalone="yes"?>
<Relationships xmlns="http://schemas.openxmlformats.org/package/2006/relationships"><Relationship Id="rId3" Type="http://schemas.openxmlformats.org/officeDocument/2006/relationships/image" Target="../media/image34.image" /><Relationship Id="rId2" Type="http://schemas.openxmlformats.org/officeDocument/2006/relationships/notesSlide" Target="../notesSlides/notesSlide27.xml" /><Relationship Id="rId1" Type="http://schemas.openxmlformats.org/officeDocument/2006/relationships/slideLayout" Target="../slideLayouts/slideLayout6.xml" /></Relationships>
</file>

<file path=ppt/slides/_rels/slide51.xml.rels><?xml version="1.0" encoding="UTF-8" standalone="yes"?>
<Relationships xmlns="http://schemas.openxmlformats.org/package/2006/relationships"><Relationship Id="rId3" Type="http://schemas.openxmlformats.org/officeDocument/2006/relationships/image" Target="../media/image35.image" /><Relationship Id="rId2" Type="http://schemas.openxmlformats.org/officeDocument/2006/relationships/notesSlide" Target="../notesSlides/notesSlide28.xml" /><Relationship Id="rId1" Type="http://schemas.openxmlformats.org/officeDocument/2006/relationships/slideLayout" Target="../slideLayouts/slideLayout6.xml" /></Relationships>
</file>

<file path=ppt/slides/_rels/slide52.xml.rels><?xml version="1.0" encoding="UTF-8" standalone="yes"?>
<Relationships xmlns="http://schemas.openxmlformats.org/package/2006/relationships"><Relationship Id="rId3" Type="http://schemas.openxmlformats.org/officeDocument/2006/relationships/image" Target="../media/image36.image" /><Relationship Id="rId2" Type="http://schemas.openxmlformats.org/officeDocument/2006/relationships/notesSlide" Target="../notesSlides/notesSlide29.xml" /><Relationship Id="rId1" Type="http://schemas.openxmlformats.org/officeDocument/2006/relationships/slideLayout" Target="../slideLayouts/slideLayout6.xml" /></Relationships>
</file>

<file path=ppt/slides/_rels/slide53.xml.rels><?xml version="1.0" encoding="UTF-8" standalone="yes"?>
<Relationships xmlns="http://schemas.openxmlformats.org/package/2006/relationships"><Relationship Id="rId3" Type="http://schemas.openxmlformats.org/officeDocument/2006/relationships/image" Target="../media/image37.image" /><Relationship Id="rId2" Type="http://schemas.openxmlformats.org/officeDocument/2006/relationships/notesSlide" Target="../notesSlides/notesSlide30.xml" /><Relationship Id="rId1" Type="http://schemas.openxmlformats.org/officeDocument/2006/relationships/slideLayout" Target="../slideLayouts/slideLayout6.xml" /></Relationships>
</file>

<file path=ppt/slides/_rels/slide54.xml.rels><?xml version="1.0" encoding="UTF-8" standalone="yes"?>
<Relationships xmlns="http://schemas.openxmlformats.org/package/2006/relationships"><Relationship Id="rId3" Type="http://schemas.openxmlformats.org/officeDocument/2006/relationships/image" Target="../media/image38.image" /><Relationship Id="rId2" Type="http://schemas.openxmlformats.org/officeDocument/2006/relationships/notesSlide" Target="../notesSlides/notesSlide31.xml" /><Relationship Id="rId1" Type="http://schemas.openxmlformats.org/officeDocument/2006/relationships/slideLayout" Target="../slideLayouts/slideLayout6.xml" /></Relationships>
</file>

<file path=ppt/slides/_rels/slide55.xml.rels><?xml version="1.0" encoding="UTF-8" standalone="yes"?>
<Relationships xmlns="http://schemas.openxmlformats.org/package/2006/relationships"><Relationship Id="rId3" Type="http://schemas.openxmlformats.org/officeDocument/2006/relationships/image" Target="../media/image39.image" /><Relationship Id="rId2" Type="http://schemas.openxmlformats.org/officeDocument/2006/relationships/notesSlide" Target="../notesSlides/notesSlide32.xml" /><Relationship Id="rId1" Type="http://schemas.openxmlformats.org/officeDocument/2006/relationships/slideLayout" Target="../slideLayouts/slideLayout6.xml" /></Relationships>
</file>

<file path=ppt/slides/_rels/slide56.xml.rels><?xml version="1.0" encoding="UTF-8" standalone="yes"?>
<Relationships xmlns="http://schemas.openxmlformats.org/package/2006/relationships"><Relationship Id="rId3" Type="http://schemas.openxmlformats.org/officeDocument/2006/relationships/image" Target="../media/image40.image" /><Relationship Id="rId2" Type="http://schemas.openxmlformats.org/officeDocument/2006/relationships/notesSlide" Target="../notesSlides/notesSlide33.xml" /><Relationship Id="rId1" Type="http://schemas.openxmlformats.org/officeDocument/2006/relationships/slideLayout" Target="../slideLayouts/slideLayout6.xml" /></Relationships>
</file>

<file path=ppt/slides/_rels/slide57.xml.rels><?xml version="1.0" encoding="UTF-8" standalone="yes"?>
<Relationships xmlns="http://schemas.openxmlformats.org/package/2006/relationships"><Relationship Id="rId3" Type="http://schemas.openxmlformats.org/officeDocument/2006/relationships/image" Target="../media/image41.image" /><Relationship Id="rId2" Type="http://schemas.openxmlformats.org/officeDocument/2006/relationships/notesSlide" Target="../notesSlides/notesSlide34.xml" /><Relationship Id="rId1" Type="http://schemas.openxmlformats.org/officeDocument/2006/relationships/slideLayout" Target="../slideLayouts/slideLayout6.xml" /></Relationships>
</file>

<file path=ppt/slides/_rels/slide58.xml.rels><?xml version="1.0" encoding="UTF-8" standalone="yes"?>
<Relationships xmlns="http://schemas.openxmlformats.org/package/2006/relationships"><Relationship Id="rId3" Type="http://schemas.openxmlformats.org/officeDocument/2006/relationships/image" Target="../media/image42.image" /><Relationship Id="rId2" Type="http://schemas.openxmlformats.org/officeDocument/2006/relationships/notesSlide" Target="../notesSlides/notesSlide35.xml" /><Relationship Id="rId1" Type="http://schemas.openxmlformats.org/officeDocument/2006/relationships/slideLayout" Target="../slideLayouts/slideLayout6.xml" /></Relationships>
</file>

<file path=ppt/slides/_rels/slide59.xml.rels><?xml version="1.0" encoding="UTF-8" standalone="yes"?>
<Relationships xmlns="http://schemas.openxmlformats.org/package/2006/relationships"><Relationship Id="rId3" Type="http://schemas.openxmlformats.org/officeDocument/2006/relationships/image" Target="../media/image43.image" /><Relationship Id="rId2" Type="http://schemas.openxmlformats.org/officeDocument/2006/relationships/notesSlide" Target="../notesSlides/notesSlide36.xml"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5.xml" /><Relationship Id="rId1" Type="http://schemas.openxmlformats.org/officeDocument/2006/relationships/slideLayout" Target="../slideLayouts/slideLayout4.xml" /></Relationships>
</file>

<file path=ppt/slides/_rels/slide60.xml.rels><?xml version="1.0" encoding="UTF-8" standalone="yes"?>
<Relationships xmlns="http://schemas.openxmlformats.org/package/2006/relationships"><Relationship Id="rId3" Type="http://schemas.openxmlformats.org/officeDocument/2006/relationships/image" Target="../media/image44.image" /><Relationship Id="rId2" Type="http://schemas.openxmlformats.org/officeDocument/2006/relationships/notesSlide" Target="../notesSlides/notesSlide37.xml" /><Relationship Id="rId1" Type="http://schemas.openxmlformats.org/officeDocument/2006/relationships/slideLayout" Target="../slideLayouts/slideLayout6.xml" /></Relationships>
</file>

<file path=ppt/slides/_rels/slide61.xml.rels><?xml version="1.0" encoding="UTF-8" standalone="yes"?>
<Relationships xmlns="http://schemas.openxmlformats.org/package/2006/relationships"><Relationship Id="rId3" Type="http://schemas.openxmlformats.org/officeDocument/2006/relationships/image" Target="../media/image45.image" /><Relationship Id="rId2" Type="http://schemas.openxmlformats.org/officeDocument/2006/relationships/notesSlide" Target="../notesSlides/notesSlide38.xml" /><Relationship Id="rId1" Type="http://schemas.openxmlformats.org/officeDocument/2006/relationships/slideLayout" Target="../slideLayouts/slideLayout6.xml" /></Relationships>
</file>

<file path=ppt/slides/_rels/slide62.xml.rels><?xml version="1.0" encoding="UTF-8" standalone="yes"?>
<Relationships xmlns="http://schemas.openxmlformats.org/package/2006/relationships"><Relationship Id="rId3" Type="http://schemas.openxmlformats.org/officeDocument/2006/relationships/image" Target="../media/image46.image" /><Relationship Id="rId2" Type="http://schemas.openxmlformats.org/officeDocument/2006/relationships/notesSlide" Target="../notesSlides/notesSlide39.xml" /><Relationship Id="rId1" Type="http://schemas.openxmlformats.org/officeDocument/2006/relationships/slideLayout" Target="../slideLayouts/slideLayout6.xml" /></Relationships>
</file>

<file path=ppt/slides/_rels/slide63.xml.rels><?xml version="1.0" encoding="UTF-8" standalone="yes"?>
<Relationships xmlns="http://schemas.openxmlformats.org/package/2006/relationships"><Relationship Id="rId3" Type="http://schemas.openxmlformats.org/officeDocument/2006/relationships/image" Target="../media/image47.image" /><Relationship Id="rId2" Type="http://schemas.openxmlformats.org/officeDocument/2006/relationships/notesSlide" Target="../notesSlides/notesSlide40.xml" /><Relationship Id="rId1" Type="http://schemas.openxmlformats.org/officeDocument/2006/relationships/slideLayout" Target="../slideLayouts/slideLayout6.xml" /></Relationships>
</file>

<file path=ppt/slides/_rels/slide64.xml.rels><?xml version="1.0" encoding="UTF-8" standalone="yes"?>
<Relationships xmlns="http://schemas.openxmlformats.org/package/2006/relationships"><Relationship Id="rId3" Type="http://schemas.openxmlformats.org/officeDocument/2006/relationships/image" Target="../media/image48.jpg" /><Relationship Id="rId2" Type="http://schemas.openxmlformats.org/officeDocument/2006/relationships/notesSlide" Target="../notesSlides/notesSlide41.xml" /><Relationship Id="rId1" Type="http://schemas.openxmlformats.org/officeDocument/2006/relationships/slideLayout" Target="../slideLayouts/slideLayout10.xml" /><Relationship Id="rId4" Type="http://schemas.openxmlformats.org/officeDocument/2006/relationships/image" Target="../media/image49.png" /></Relationships>
</file>

<file path=ppt/slides/_rels/slide65.xml.rels><?xml version="1.0" encoding="UTF-8" standalone="yes"?>
<Relationships xmlns="http://schemas.openxmlformats.org/package/2006/relationships"><Relationship Id="rId3" Type="http://schemas.openxmlformats.org/officeDocument/2006/relationships/image" Target="../media/image51.jpg" /><Relationship Id="rId2" Type="http://schemas.openxmlformats.org/officeDocument/2006/relationships/image" Target="../media/image50.jpg" /><Relationship Id="rId1" Type="http://schemas.openxmlformats.org/officeDocument/2006/relationships/slideLayout" Target="../slideLayouts/slideLayout8.xml" /></Relationships>
</file>

<file path=ppt/slides/_rels/slide66.xml.rels><?xml version="1.0" encoding="UTF-8" standalone="yes"?>
<Relationships xmlns="http://schemas.openxmlformats.org/package/2006/relationships"><Relationship Id="rId3" Type="http://schemas.openxmlformats.org/officeDocument/2006/relationships/image" Target="../media/image52.image" /><Relationship Id="rId2" Type="http://schemas.openxmlformats.org/officeDocument/2006/relationships/notesSlide" Target="../notesSlides/notesSlide42.xml" /><Relationship Id="rId1" Type="http://schemas.openxmlformats.org/officeDocument/2006/relationships/slideLayout" Target="../slideLayouts/slideLayout10.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68.xml.rels><?xml version="1.0" encoding="UTF-8" standalone="yes"?>
<Relationships xmlns="http://schemas.openxmlformats.org/package/2006/relationships"><Relationship Id="rId2" Type="http://schemas.openxmlformats.org/officeDocument/2006/relationships/image" Target="../media/image53.image" /><Relationship Id="rId1" Type="http://schemas.openxmlformats.org/officeDocument/2006/relationships/slideLayout" Target="../slideLayouts/slideLayout11.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6.xml" /><Relationship Id="rId1" Type="http://schemas.openxmlformats.org/officeDocument/2006/relationships/slideLayout" Target="../slideLayouts/slideLayout4.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71.xml.rels><?xml version="1.0" encoding="UTF-8" standalone="yes"?>
<Relationships xmlns="http://schemas.openxmlformats.org/package/2006/relationships"><Relationship Id="rId2" Type="http://schemas.openxmlformats.org/officeDocument/2006/relationships/image" Target="../media/image54.tmp" /><Relationship Id="rId1" Type="http://schemas.openxmlformats.org/officeDocument/2006/relationships/slideLayout" Target="../slideLayouts/slideLayout10.xml" /></Relationships>
</file>

<file path=ppt/slides/_rels/slide72.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10.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74.xml.rels><?xml version="1.0" encoding="UTF-8" standalone="yes"?>
<Relationships xmlns="http://schemas.openxmlformats.org/package/2006/relationships"><Relationship Id="rId2" Type="http://schemas.openxmlformats.org/officeDocument/2006/relationships/image" Target="../media/image56.jpg" /><Relationship Id="rId1" Type="http://schemas.openxmlformats.org/officeDocument/2006/relationships/slideLayout" Target="../slideLayouts/slideLayout11.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77.xml.rels><?xml version="1.0" encoding="UTF-8" standalone="yes"?>
<Relationships xmlns="http://schemas.openxmlformats.org/package/2006/relationships"><Relationship Id="rId2" Type="http://schemas.openxmlformats.org/officeDocument/2006/relationships/image" Target="../media/image57.jpg" /><Relationship Id="rId1" Type="http://schemas.openxmlformats.org/officeDocument/2006/relationships/slideLayout" Target="../slideLayouts/slideLayout11.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79.xml.rels><?xml version="1.0" encoding="UTF-8" standalone="yes"?>
<Relationships xmlns="http://schemas.openxmlformats.org/package/2006/relationships"><Relationship Id="rId2" Type="http://schemas.openxmlformats.org/officeDocument/2006/relationships/image" Target="../media/image58.jpg" /><Relationship Id="rId1" Type="http://schemas.openxmlformats.org/officeDocument/2006/relationships/slideLayout" Target="../slideLayouts/slideLayout11.xml" /></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7.xml" /><Relationship Id="rId1" Type="http://schemas.openxmlformats.org/officeDocument/2006/relationships/slideLayout" Target="../slideLayouts/slideLayout3.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81.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11.xml" /></Relationships>
</file>

<file path=ppt/slides/_rels/slide82.xml.rels><?xml version="1.0" encoding="UTF-8" standalone="yes"?>
<Relationships xmlns="http://schemas.openxmlformats.org/package/2006/relationships"><Relationship Id="rId2" Type="http://schemas.openxmlformats.org/officeDocument/2006/relationships/image" Target="../media/image60.tmp" /><Relationship Id="rId1" Type="http://schemas.openxmlformats.org/officeDocument/2006/relationships/slideLayout" Target="../slideLayouts/slideLayout10.xml" /></Relationships>
</file>

<file path=ppt/slides/_rels/slide83.xml.rels><?xml version="1.0" encoding="UTF-8" standalone="yes"?>
<Relationships xmlns="http://schemas.openxmlformats.org/package/2006/relationships"><Relationship Id="rId2" Type="http://schemas.openxmlformats.org/officeDocument/2006/relationships/image" Target="../media/image61.tmp" /><Relationship Id="rId1" Type="http://schemas.openxmlformats.org/officeDocument/2006/relationships/slideLayout" Target="../slideLayouts/slideLayout10.xml" /></Relationships>
</file>

<file path=ppt/slides/_rels/slide84.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10.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87.xml.rels><?xml version="1.0" encoding="UTF-8" standalone="yes"?>
<Relationships xmlns="http://schemas.openxmlformats.org/package/2006/relationships"><Relationship Id="rId2" Type="http://schemas.openxmlformats.org/officeDocument/2006/relationships/image" Target="../media/image62.jpg" /><Relationship Id="rId1" Type="http://schemas.openxmlformats.org/officeDocument/2006/relationships/slideLayout" Target="../slideLayouts/slideLayout11.xml" /></Relationships>
</file>

<file path=ppt/slides/_rels/slide88.xml.rels><?xml version="1.0" encoding="UTF-8" standalone="yes"?>
<Relationships xmlns="http://schemas.openxmlformats.org/package/2006/relationships"><Relationship Id="rId3" Type="http://schemas.openxmlformats.org/officeDocument/2006/relationships/image" Target="../media/image63.jpg" /><Relationship Id="rId2" Type="http://schemas.openxmlformats.org/officeDocument/2006/relationships/notesSlide" Target="../notesSlides/notesSlide43.xml" /><Relationship Id="rId1" Type="http://schemas.openxmlformats.org/officeDocument/2006/relationships/slideLayout" Target="../slideLayouts/slideLayout7.xml" /><Relationship Id="rId4" Type="http://schemas.openxmlformats.org/officeDocument/2006/relationships/image" Target="../media/image62.jpg"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8.xml" /><Relationship Id="rId1" Type="http://schemas.openxmlformats.org/officeDocument/2006/relationships/slideLayout" Target="../slideLayouts/slideLayout3.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91.xml.rels><?xml version="1.0" encoding="UTF-8" standalone="yes"?>
<Relationships xmlns="http://schemas.openxmlformats.org/package/2006/relationships"><Relationship Id="rId2" Type="http://schemas.openxmlformats.org/officeDocument/2006/relationships/image" Target="../media/image64.jpg" /><Relationship Id="rId1" Type="http://schemas.openxmlformats.org/officeDocument/2006/relationships/slideLayout" Target="../slideLayouts/slideLayout11.xml" /></Relationships>
</file>

<file path=ppt/slides/_rels/slide92.xml.rels><?xml version="1.0" encoding="UTF-8" standalone="yes"?>
<Relationships xmlns="http://schemas.openxmlformats.org/package/2006/relationships"><Relationship Id="rId3" Type="http://schemas.openxmlformats.org/officeDocument/2006/relationships/image" Target="../media/image48.jpg" /><Relationship Id="rId2" Type="http://schemas.openxmlformats.org/officeDocument/2006/relationships/notesSlide" Target="../notesSlides/notesSlide44.xml" /><Relationship Id="rId1" Type="http://schemas.openxmlformats.org/officeDocument/2006/relationships/slideLayout" Target="../slideLayouts/slideLayout9.xml" /><Relationship Id="rId4" Type="http://schemas.openxmlformats.org/officeDocument/2006/relationships/image" Target="../media/image49.png" /></Relationships>
</file>

<file path=ppt/slides/_rels/slide93.xml.rels><?xml version="1.0" encoding="UTF-8" standalone="yes"?>
<Relationships xmlns="http://schemas.openxmlformats.org/package/2006/relationships"><Relationship Id="rId2" Type="http://schemas.openxmlformats.org/officeDocument/2006/relationships/image" Target="../media/image65.jpg" /><Relationship Id="rId1" Type="http://schemas.openxmlformats.org/officeDocument/2006/relationships/slideLayout" Target="../slideLayouts/slideLayout10.xml" /></Relationships>
</file>

<file path=ppt/slides/_rels/slide94.xml.rels><?xml version="1.0" encoding="UTF-8" standalone="yes"?>
<Relationships xmlns="http://schemas.openxmlformats.org/package/2006/relationships"><Relationship Id="rId3" Type="http://schemas.openxmlformats.org/officeDocument/2006/relationships/image" Target="../media/image67.jpg" /><Relationship Id="rId2" Type="http://schemas.openxmlformats.org/officeDocument/2006/relationships/image" Target="../media/image66.jpg" /><Relationship Id="rId1" Type="http://schemas.openxmlformats.org/officeDocument/2006/relationships/slideLayout" Target="../slideLayouts/slideLayout10.xml" /></Relationships>
</file>

<file path=ppt/slides/_rels/slide95.xml.rels><?xml version="1.0" encoding="UTF-8" standalone="yes"?>
<Relationships xmlns="http://schemas.openxmlformats.org/package/2006/relationships"><Relationship Id="rId3" Type="http://schemas.openxmlformats.org/officeDocument/2006/relationships/image" Target="../media/image69.jpg" /><Relationship Id="rId2" Type="http://schemas.openxmlformats.org/officeDocument/2006/relationships/image" Target="../media/image68.jpg" /><Relationship Id="rId1" Type="http://schemas.openxmlformats.org/officeDocument/2006/relationships/slideLayout" Target="../slideLayouts/slideLayout10.xml" /><Relationship Id="rId4" Type="http://schemas.openxmlformats.org/officeDocument/2006/relationships/image" Target="../media/image67.jpg" /></Relationships>
</file>

<file path=ppt/slides/_rels/slide96.xml.rels><?xml version="1.0" encoding="UTF-8" standalone="yes"?>
<Relationships xmlns="http://schemas.openxmlformats.org/package/2006/relationships"><Relationship Id="rId2" Type="http://schemas.openxmlformats.org/officeDocument/2006/relationships/image" Target="../media/image66.jpg" /><Relationship Id="rId1" Type="http://schemas.openxmlformats.org/officeDocument/2006/relationships/slideLayout" Target="../slideLayouts/slideLayout10.xml" /></Relationships>
</file>

<file path=ppt/slides/_rels/slide97.xml.rels><?xml version="1.0" encoding="UTF-8" standalone="yes"?>
<Relationships xmlns="http://schemas.openxmlformats.org/package/2006/relationships"><Relationship Id="rId3" Type="http://schemas.openxmlformats.org/officeDocument/2006/relationships/image" Target="../media/image67.jpg" /><Relationship Id="rId2" Type="http://schemas.openxmlformats.org/officeDocument/2006/relationships/image" Target="../media/image70.jpg" /><Relationship Id="rId1" Type="http://schemas.openxmlformats.org/officeDocument/2006/relationships/slideLayout" Target="../slideLayouts/slideLayout10.xml" /></Relationships>
</file>

<file path=ppt/slides/_rels/slide98.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image" Target="../media/image69.jpg" /><Relationship Id="rId1" Type="http://schemas.openxmlformats.org/officeDocument/2006/relationships/slideLayout" Target="../slideLayouts/slideLayout10.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enign lesions of the lower genital tract"/>
          <p:cNvSpPr txBox="1">
            <a:spLocks noGrp="1"/>
          </p:cNvSpPr>
          <p:nvPr>
            <p:ph type="ctrTitle"/>
          </p:nvPr>
        </p:nvSpPr>
        <p:spPr>
          <a:xfrm>
            <a:off x="471825" y="3529011"/>
            <a:ext cx="23440347" cy="4893197"/>
          </a:xfrm>
          <a:prstGeom prst="rect">
            <a:avLst/>
          </a:prstGeom>
        </p:spPr>
        <p:txBody>
          <a:bodyPr anchor="ctr">
            <a:normAutofit/>
          </a:bodyPr>
          <a:lstStyle/>
          <a:p>
            <a:r>
              <a:rPr sz="8800" b="1"/>
              <a:t>Benign lesions of the lower genital tract </a:t>
            </a:r>
          </a:p>
        </p:txBody>
      </p:sp>
      <p:sp>
        <p:nvSpPr>
          <p:cNvPr id="2" name="TextBox 1">
            <a:extLst>
              <a:ext uri="{FF2B5EF4-FFF2-40B4-BE49-F238E27FC236}">
                <a16:creationId xmlns:a16="http://schemas.microsoft.com/office/drawing/2014/main" id="{3DFCF9AF-796D-AD29-B4B7-CCE340BD7846}"/>
              </a:ext>
            </a:extLst>
          </p:cNvPr>
          <p:cNvSpPr txBox="1"/>
          <p:nvPr/>
        </p:nvSpPr>
        <p:spPr>
          <a:xfrm rot="10800000" flipV="1">
            <a:off x="7789150" y="8422208"/>
            <a:ext cx="8805700" cy="1597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fontAlgn="auto" latinLnBrk="0" hangingPunct="0">
              <a:lnSpc>
                <a:spcPct val="100000"/>
              </a:lnSpc>
              <a:spcBef>
                <a:spcPts val="5900"/>
              </a:spcBef>
              <a:spcAft>
                <a:spcPts val="0"/>
              </a:spcAft>
              <a:buClrTx/>
              <a:buSzTx/>
              <a:buFontTx/>
              <a:buNone/>
              <a:tabLst/>
            </a:pPr>
            <a:r>
              <a:rPr lang="en-US" b="1" dirty="0"/>
              <a:t>BY</a:t>
            </a:r>
            <a:r>
              <a:rPr kumimoji="0" lang="en-US" sz="48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4800" b="0" i="0" u="none" strike="noStrike" cap="none" spc="0" normalizeH="0" baseline="0" dirty="0">
                <a:ln>
                  <a:noFill/>
                </a:ln>
                <a:solidFill>
                  <a:srgbClr val="000000"/>
                </a:solidFill>
                <a:effectLst/>
                <a:uFillTx/>
                <a:latin typeface="Helvetica Neue"/>
                <a:ea typeface="Helvetica Neue"/>
                <a:cs typeface="Helvetica Neue"/>
                <a:sym typeface="Helvetica Neue"/>
              </a:rPr>
              <a:t>: Sara Bilal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G_0508.jpeg" descr="IMG_0508.jpeg"/>
          <p:cNvPicPr>
            <a:picLocks noChangeAspect="1"/>
          </p:cNvPicPr>
          <p:nvPr/>
        </p:nvPicPr>
        <p:blipFill>
          <a:blip r:embed="rId2"/>
          <a:srcRect t="6993" r="5780" b="46588"/>
          <a:stretch>
            <a:fillRect/>
          </a:stretch>
        </p:blipFill>
        <p:spPr>
          <a:xfrm>
            <a:off x="7611318" y="1215433"/>
            <a:ext cx="8723860" cy="9324141"/>
          </a:xfrm>
          <a:prstGeom prst="rect">
            <a:avLst/>
          </a:prstGeom>
          <a:ln w="12700">
            <a:miter lim="400000"/>
          </a:ln>
        </p:spPr>
      </p:pic>
      <p:pic>
        <p:nvPicPr>
          <p:cNvPr id="164" name="IMG_0509.jpeg" descr="IMG_0509.jpeg"/>
          <p:cNvPicPr>
            <a:picLocks noChangeAspect="1"/>
          </p:cNvPicPr>
          <p:nvPr/>
        </p:nvPicPr>
        <p:blipFill>
          <a:blip r:embed="rId3"/>
          <a:srcRect l="8476" t="8968" r="14763" b="36585"/>
          <a:stretch>
            <a:fillRect/>
          </a:stretch>
        </p:blipFill>
        <p:spPr>
          <a:xfrm>
            <a:off x="212701" y="791688"/>
            <a:ext cx="7662440" cy="11791091"/>
          </a:xfrm>
          <a:prstGeom prst="rect">
            <a:avLst/>
          </a:prstGeom>
          <a:ln w="12700">
            <a:miter lim="400000"/>
          </a:ln>
        </p:spPr>
      </p:pic>
      <p:pic>
        <p:nvPicPr>
          <p:cNvPr id="165" name="IMG_0510.jpeg" descr="IMG_0510.jpeg"/>
          <p:cNvPicPr>
            <a:picLocks noChangeAspect="1"/>
          </p:cNvPicPr>
          <p:nvPr/>
        </p:nvPicPr>
        <p:blipFill>
          <a:blip r:embed="rId4"/>
          <a:stretch>
            <a:fillRect/>
          </a:stretch>
        </p:blipFill>
        <p:spPr>
          <a:xfrm>
            <a:off x="16198867" y="1036445"/>
            <a:ext cx="8112347" cy="889047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30D4-3D03-1396-32F1-9E256A19E2C2}"/>
              </a:ext>
            </a:extLst>
          </p:cNvPr>
          <p:cNvSpPr>
            <a:spLocks noGrp="1"/>
          </p:cNvSpPr>
          <p:nvPr>
            <p:ph type="title"/>
          </p:nvPr>
        </p:nvSpPr>
        <p:spPr/>
        <p:txBody>
          <a:bodyPr/>
          <a:lstStyle/>
          <a:p>
            <a:r>
              <a:rPr lang="en-GB" dirty="0" err="1"/>
              <a:t>Ddx</a:t>
            </a:r>
            <a:r>
              <a:rPr lang="en-GB" dirty="0"/>
              <a:t> of anterior vaginal wall masses</a:t>
            </a:r>
            <a:endParaRPr lang="en-US" dirty="0"/>
          </a:p>
        </p:txBody>
      </p:sp>
      <p:sp>
        <p:nvSpPr>
          <p:cNvPr id="3" name="Content Placeholder 2">
            <a:extLst>
              <a:ext uri="{FF2B5EF4-FFF2-40B4-BE49-F238E27FC236}">
                <a16:creationId xmlns:a16="http://schemas.microsoft.com/office/drawing/2014/main" id="{63E26916-2F42-10E1-2E97-9D1BD7737BF2}"/>
              </a:ext>
            </a:extLst>
          </p:cNvPr>
          <p:cNvSpPr>
            <a:spLocks noGrp="1"/>
          </p:cNvSpPr>
          <p:nvPr>
            <p:ph idx="1"/>
          </p:nvPr>
        </p:nvSpPr>
        <p:spPr/>
        <p:txBody>
          <a:bodyPr>
            <a:normAutofit/>
          </a:bodyPr>
          <a:lstStyle/>
          <a:p>
            <a:r>
              <a:rPr lang="en-GB" dirty="0"/>
              <a:t>Pelvic organ prolapse </a:t>
            </a:r>
          </a:p>
          <a:p>
            <a:r>
              <a:rPr lang="en-GB" dirty="0">
                <a:solidFill>
                  <a:srgbClr val="C00000"/>
                </a:solidFill>
              </a:rPr>
              <a:t>Congenital or inclusion vaginal cysts.</a:t>
            </a:r>
            <a:r>
              <a:rPr lang="en-GB" dirty="0"/>
              <a:t>
</a:t>
            </a:r>
            <a:r>
              <a:rPr lang="en-GB" dirty="0">
                <a:solidFill>
                  <a:srgbClr val="C00000"/>
                </a:solidFill>
              </a:rPr>
              <a:t>Urethral diverticulum</a:t>
            </a:r>
            <a:r>
              <a:rPr lang="en-GB" dirty="0"/>
              <a:t>.
Large uterine polyp.
Pedunculated fibroid.</a:t>
            </a:r>
          </a:p>
          <a:p>
            <a:r>
              <a:rPr lang="en-GB" dirty="0"/>
              <a:t>ectopic ureter that empties into the urethra
</a:t>
            </a:r>
            <a:r>
              <a:rPr lang="en-GB" dirty="0" err="1"/>
              <a:t>Skene</a:t>
            </a:r>
            <a:r>
              <a:rPr lang="en-GB" dirty="0"/>
              <a:t> glands cysts.</a:t>
            </a:r>
            <a:endParaRPr lang="en-US" dirty="0"/>
          </a:p>
        </p:txBody>
      </p:sp>
    </p:spTree>
    <p:extLst>
      <p:ext uri="{BB962C8B-B14F-4D97-AF65-F5344CB8AC3E}">
        <p14:creationId xmlns:p14="http://schemas.microsoft.com/office/powerpoint/2010/main" val="33320043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C464-E84D-F523-BA3D-2C9F8A9217FF}"/>
              </a:ext>
            </a:extLst>
          </p:cNvPr>
          <p:cNvSpPr>
            <a:spLocks noGrp="1"/>
          </p:cNvSpPr>
          <p:nvPr>
            <p:ph type="title"/>
          </p:nvPr>
        </p:nvSpPr>
        <p:spPr/>
        <p:txBody>
          <a:bodyPr/>
          <a:lstStyle/>
          <a:p>
            <a:r>
              <a:rPr lang="en-GB" dirty="0"/>
              <a:t>Urethral Diverticulum</a:t>
            </a:r>
            <a:endParaRPr lang="en-US" dirty="0"/>
          </a:p>
        </p:txBody>
      </p:sp>
      <p:sp>
        <p:nvSpPr>
          <p:cNvPr id="3" name="Content Placeholder 2">
            <a:extLst>
              <a:ext uri="{FF2B5EF4-FFF2-40B4-BE49-F238E27FC236}">
                <a16:creationId xmlns:a16="http://schemas.microsoft.com/office/drawing/2014/main" id="{D91E091C-A251-FF1A-828A-3AD2A87273DB}"/>
              </a:ext>
            </a:extLst>
          </p:cNvPr>
          <p:cNvSpPr>
            <a:spLocks noGrp="1"/>
          </p:cNvSpPr>
          <p:nvPr>
            <p:ph idx="1"/>
          </p:nvPr>
        </p:nvSpPr>
        <p:spPr/>
        <p:txBody>
          <a:bodyPr>
            <a:normAutofit lnSpcReduction="10000"/>
          </a:bodyPr>
          <a:lstStyle/>
          <a:p>
            <a:pPr marL="0" indent="0">
              <a:buNone/>
            </a:pPr>
            <a:r>
              <a:rPr lang="en-GB" b="1" dirty="0"/>
              <a:t>What is it?</a:t>
            </a:r>
          </a:p>
          <a:p>
            <a:r>
              <a:rPr lang="en-GB" dirty="0"/>
              <a:t>A urethral diverticulum is a permanent, epithelialized, saclike projection that arises from the posterior urethra. </a:t>
            </a:r>
          </a:p>
          <a:p>
            <a:r>
              <a:rPr lang="en-GB" dirty="0"/>
              <a:t>Most are thought to be acquired and occur in women between ages 30 and 60 years</a:t>
            </a:r>
          </a:p>
          <a:p>
            <a:r>
              <a:rPr lang="en-GB" dirty="0"/>
              <a:t>It often presents as a mass on the anterior vaginal wall.</a:t>
            </a:r>
          </a:p>
          <a:p>
            <a:r>
              <a:rPr lang="en-GB" dirty="0"/>
              <a:t>They are small, from 3 mm to 3 cm in diameter. The majority of urethral diverticula open into the </a:t>
            </a:r>
            <a:r>
              <a:rPr lang="en-GB" dirty="0" err="1"/>
              <a:t>midportion</a:t>
            </a:r>
            <a:r>
              <a:rPr lang="en-GB" dirty="0"/>
              <a:t> of the urethra.</a:t>
            </a:r>
          </a:p>
          <a:p>
            <a:r>
              <a:rPr lang="en-GB" dirty="0"/>
              <a:t>Malignancy has been reported in 6% to 9% of cases, mostly adenocarcinoma</a:t>
            </a:r>
            <a:endParaRPr lang="en-US" dirty="0"/>
          </a:p>
        </p:txBody>
      </p:sp>
    </p:spTree>
    <p:extLst>
      <p:ext uri="{BB962C8B-B14F-4D97-AF65-F5344CB8AC3E}">
        <p14:creationId xmlns:p14="http://schemas.microsoft.com/office/powerpoint/2010/main" val="24301346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9A42-E2E8-F482-202A-46448D992233}"/>
              </a:ext>
            </a:extLst>
          </p:cNvPr>
          <p:cNvSpPr>
            <a:spLocks noGrp="1"/>
          </p:cNvSpPr>
          <p:nvPr>
            <p:ph type="title"/>
          </p:nvPr>
        </p:nvSpPr>
        <p:spPr/>
        <p:txBody>
          <a:bodyPr/>
          <a:lstStyle/>
          <a:p>
            <a:r>
              <a:rPr lang="en-GB" dirty="0"/>
              <a:t> </a:t>
            </a:r>
            <a:endParaRPr lang="en-US" dirty="0"/>
          </a:p>
        </p:txBody>
      </p:sp>
      <p:sp>
        <p:nvSpPr>
          <p:cNvPr id="3" name="Content Placeholder 2">
            <a:extLst>
              <a:ext uri="{FF2B5EF4-FFF2-40B4-BE49-F238E27FC236}">
                <a16:creationId xmlns:a16="http://schemas.microsoft.com/office/drawing/2014/main" id="{B21B0C37-9314-5E45-9207-9AFA97025EB4}"/>
              </a:ext>
            </a:extLst>
          </p:cNvPr>
          <p:cNvSpPr>
            <a:spLocks noGrp="1"/>
          </p:cNvSpPr>
          <p:nvPr>
            <p:ph idx="1"/>
          </p:nvPr>
        </p:nvSpPr>
        <p:spPr/>
        <p:txBody>
          <a:bodyPr>
            <a:normAutofit/>
          </a:bodyPr>
          <a:lstStyle/>
          <a:p>
            <a:pPr marL="0" indent="0">
              <a:buNone/>
            </a:pPr>
            <a:r>
              <a:rPr lang="en-GB" b="1" dirty="0"/>
              <a:t>How dose it happen</a:t>
            </a:r>
          </a:p>
          <a:p>
            <a:pPr marL="0" indent="0">
              <a:buNone/>
            </a:pPr>
            <a:r>
              <a:rPr lang="en-GB" dirty="0"/>
              <a:t>It is assumed that the majority of urethral diverticula result from repetitive or chronic infections of the </a:t>
            </a:r>
            <a:r>
              <a:rPr lang="en-GB" dirty="0" err="1"/>
              <a:t>periurethral</a:t>
            </a:r>
            <a:r>
              <a:rPr lang="en-GB" dirty="0"/>
              <a:t> glands. The </a:t>
            </a:r>
            <a:r>
              <a:rPr lang="en-GB" dirty="0" err="1"/>
              <a:t>suburethral</a:t>
            </a:r>
            <a:r>
              <a:rPr lang="en-GB" dirty="0"/>
              <a:t> infection may cause obstruction of the ducts and glands, with subsequent production of cystic enlargement and retention cysts.</a:t>
            </a:r>
          </a:p>
          <a:p>
            <a:pPr marL="0" indent="0">
              <a:buNone/>
            </a:pPr>
            <a:r>
              <a:rPr lang="en-GB" dirty="0"/>
              <a:t>These cysts may rupture into the urethral lumen and produce a </a:t>
            </a:r>
            <a:r>
              <a:rPr lang="en-GB" dirty="0" err="1"/>
              <a:t>suburethral</a:t>
            </a:r>
            <a:r>
              <a:rPr lang="en-GB" dirty="0"/>
              <a:t> diverticulum</a:t>
            </a:r>
          </a:p>
          <a:p>
            <a:pPr marL="0" indent="0">
              <a:buNone/>
            </a:pPr>
            <a:r>
              <a:rPr lang="en-GB" dirty="0"/>
              <a:t>Histologically the diverticulum is lined by epithelium; however, there is a lack of muscle in the saclike pocket.</a:t>
            </a:r>
            <a:endParaRPr lang="en-US" dirty="0"/>
          </a:p>
        </p:txBody>
      </p:sp>
    </p:spTree>
    <p:extLst>
      <p:ext uri="{BB962C8B-B14F-4D97-AF65-F5344CB8AC3E}">
        <p14:creationId xmlns:p14="http://schemas.microsoft.com/office/powerpoint/2010/main" val="31359707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85640B13-42AA-8CE6-A446-E40C9FA6B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24384000" cy="13772038"/>
          </a:xfrm>
          <a:prstGeom prst="rect">
            <a:avLst/>
          </a:prstGeom>
        </p:spPr>
      </p:pic>
      <p:pic>
        <p:nvPicPr>
          <p:cNvPr id="5" name="Content Placeholder 3">
            <a:extLst>
              <a:ext uri="{FF2B5EF4-FFF2-40B4-BE49-F238E27FC236}">
                <a16:creationId xmlns:a16="http://schemas.microsoft.com/office/drawing/2014/main" id="{79D21137-BDD6-A338-F57C-01C317CC7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36"/>
            <a:ext cx="24349912" cy="13716000"/>
          </a:xfrm>
          <a:prstGeom prst="rect">
            <a:avLst/>
          </a:prstGeom>
        </p:spPr>
      </p:pic>
      <p:pic>
        <p:nvPicPr>
          <p:cNvPr id="3" name="Content Placeholder 3">
            <a:extLst>
              <a:ext uri="{FF2B5EF4-FFF2-40B4-BE49-F238E27FC236}">
                <a16:creationId xmlns:a16="http://schemas.microsoft.com/office/drawing/2014/main" id="{CE219E7B-A746-51B2-BE42-211BC8059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38" y="-34958"/>
            <a:ext cx="24586750" cy="13694922"/>
          </a:xfrm>
          <a:prstGeom prst="rect">
            <a:avLst/>
          </a:prstGeom>
        </p:spPr>
      </p:pic>
      <p:pic>
        <p:nvPicPr>
          <p:cNvPr id="4" name="Content Placeholder 3">
            <a:extLst>
              <a:ext uri="{FF2B5EF4-FFF2-40B4-BE49-F238E27FC236}">
                <a16:creationId xmlns:a16="http://schemas.microsoft.com/office/drawing/2014/main" id="{9FB70D66-1921-ACB9-5C66-7BB05F4867F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09806" y="0"/>
            <a:ext cx="24532682" cy="13885024"/>
          </a:xfrm>
        </p:spPr>
      </p:pic>
    </p:spTree>
    <p:extLst>
      <p:ext uri="{BB962C8B-B14F-4D97-AF65-F5344CB8AC3E}">
        <p14:creationId xmlns:p14="http://schemas.microsoft.com/office/powerpoint/2010/main" val="29105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4E39-C885-5D56-2A64-D0DC6A3AD277}"/>
              </a:ext>
            </a:extLst>
          </p:cNvPr>
          <p:cNvSpPr>
            <a:spLocks noGrp="1"/>
          </p:cNvSpPr>
          <p:nvPr>
            <p:ph type="title"/>
          </p:nvPr>
        </p:nvSpPr>
        <p:spPr/>
        <p:txBody>
          <a:bodyPr/>
          <a:lstStyle/>
          <a:p>
            <a:r>
              <a:rPr lang="en-GB" dirty="0"/>
              <a:t> </a:t>
            </a:r>
            <a:endParaRPr lang="en-US" dirty="0"/>
          </a:p>
        </p:txBody>
      </p:sp>
      <p:sp>
        <p:nvSpPr>
          <p:cNvPr id="3" name="Content Placeholder 2">
            <a:extLst>
              <a:ext uri="{FF2B5EF4-FFF2-40B4-BE49-F238E27FC236}">
                <a16:creationId xmlns:a16="http://schemas.microsoft.com/office/drawing/2014/main" id="{79B0FA11-C3C2-ED09-6B16-F0A86933CF49}"/>
              </a:ext>
            </a:extLst>
          </p:cNvPr>
          <p:cNvSpPr>
            <a:spLocks noGrp="1"/>
          </p:cNvSpPr>
          <p:nvPr>
            <p:ph idx="1"/>
          </p:nvPr>
        </p:nvSpPr>
        <p:spPr>
          <a:xfrm>
            <a:off x="1465608" y="2145764"/>
            <a:ext cx="21031200" cy="11049846"/>
          </a:xfrm>
          <a:ln>
            <a:noFill/>
          </a:ln>
        </p:spPr>
        <p:txBody>
          <a:bodyPr>
            <a:normAutofit lnSpcReduction="10000"/>
          </a:bodyPr>
          <a:lstStyle/>
          <a:p>
            <a:r>
              <a:rPr lang="en-GB" b="1" dirty="0"/>
              <a:t>When to suspect</a:t>
            </a:r>
          </a:p>
          <a:p>
            <a:r>
              <a:rPr lang="en-GB" dirty="0"/>
              <a:t>Chronic urinary symptoms that have not resolved with multiple courses of oral antibiotic therapy.</a:t>
            </a:r>
          </a:p>
          <a:p>
            <a:r>
              <a:rPr lang="en-GB" dirty="0"/>
              <a:t>Symptoms associated with urethral diverticula are:</a:t>
            </a:r>
          </a:p>
          <a:p>
            <a:r>
              <a:rPr lang="en-GB" dirty="0"/>
              <a:t>Urinary urgency </a:t>
            </a:r>
          </a:p>
          <a:p>
            <a:r>
              <a:rPr lang="en-GB" dirty="0"/>
              <a:t>frequency                        </a:t>
            </a:r>
            <a:r>
              <a:rPr lang="en-GB" dirty="0">
                <a:solidFill>
                  <a:srgbClr val="C00000"/>
                </a:solidFill>
              </a:rPr>
              <a:t>90%</a:t>
            </a:r>
          </a:p>
          <a:p>
            <a:r>
              <a:rPr lang="en-GB" dirty="0"/>
              <a:t>Dysuria</a:t>
            </a:r>
          </a:p>
          <a:p>
            <a:r>
              <a:rPr lang="en-GB" dirty="0" err="1"/>
              <a:t>Hematuria</a:t>
            </a:r>
            <a:endParaRPr lang="en-GB" dirty="0"/>
          </a:p>
          <a:p>
            <a:r>
              <a:rPr lang="en-GB" dirty="0"/>
              <a:t>Three Ds associated with a diverticulum: dysuria, dyspareunia, and dribbling of the urine. </a:t>
            </a:r>
            <a:r>
              <a:rPr lang="en-GB" dirty="0">
                <a:solidFill>
                  <a:srgbClr val="C00000"/>
                </a:solidFill>
              </a:rPr>
              <a:t>&lt;10%</a:t>
            </a:r>
          </a:p>
          <a:p>
            <a:r>
              <a:rPr lang="en-GB" dirty="0">
                <a:solidFill>
                  <a:srgbClr val="C00000"/>
                </a:solidFill>
              </a:rPr>
              <a:t>Expressions of purulent material from the urethra after compressing the </a:t>
            </a:r>
            <a:r>
              <a:rPr lang="en-GB" dirty="0" err="1">
                <a:solidFill>
                  <a:srgbClr val="C00000"/>
                </a:solidFill>
              </a:rPr>
              <a:t>suburethral</a:t>
            </a:r>
            <a:r>
              <a:rPr lang="en-GB" dirty="0">
                <a:solidFill>
                  <a:srgbClr val="C00000"/>
                </a:solidFill>
              </a:rPr>
              <a:t> area during a pelvic examination. </a:t>
            </a:r>
            <a:endParaRPr lang="en-US" dirty="0">
              <a:solidFill>
                <a:srgbClr val="C00000"/>
              </a:solidFill>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04F67009-48B2-4FAF-2DE9-EE713D5E0369}"/>
                  </a:ext>
                </a:extLst>
              </p14:cNvPr>
              <p14:cNvContentPartPr/>
              <p14:nvPr/>
            </p14:nvContentPartPr>
            <p14:xfrm>
              <a:off x="12268438" y="6759508"/>
              <a:ext cx="720" cy="720"/>
            </p14:xfrm>
          </p:contentPart>
        </mc:Choice>
        <mc:Fallback xmlns="">
          <p:pic>
            <p:nvPicPr>
              <p:cNvPr id="12" name="Ink 11">
                <a:extLst>
                  <a:ext uri="{FF2B5EF4-FFF2-40B4-BE49-F238E27FC236}">
                    <a16:creationId xmlns:a16="http://schemas.microsoft.com/office/drawing/2014/main" id="{04F67009-48B2-4FAF-2DE9-EE713D5E0369}"/>
                  </a:ext>
                </a:extLst>
              </p:cNvPr>
              <p:cNvPicPr/>
              <p:nvPr/>
            </p:nvPicPr>
            <p:blipFill>
              <a:blip r:embed="Rdfdd7846c4264436"/>
              <a:stretch>
                <a:fillRect/>
              </a:stretch>
            </p:blipFill>
            <p:spPr>
              <a:xfrm>
                <a:off x="12250438" y="6742228"/>
                <a:ext cx="36000" cy="36000"/>
              </a:xfrm>
              <a:prstGeom prst="rect">
                <a:avLst/>
              </a:prstGeom>
            </p:spPr>
          </p:pic>
        </mc:Fallback>
      </mc:AlternateContent>
      <p:sp>
        <p:nvSpPr>
          <p:cNvPr id="18" name="Right Brace 17">
            <a:extLst>
              <a:ext uri="{FF2B5EF4-FFF2-40B4-BE49-F238E27FC236}">
                <a16:creationId xmlns:a16="http://schemas.microsoft.com/office/drawing/2014/main" id="{C57DAD0D-FB3B-B00B-5FAB-042066B9D79C}"/>
              </a:ext>
            </a:extLst>
          </p:cNvPr>
          <p:cNvSpPr/>
          <p:nvPr/>
        </p:nvSpPr>
        <p:spPr>
          <a:xfrm>
            <a:off x="7317550" y="5668524"/>
            <a:ext cx="853144" cy="2378952"/>
          </a:xfrm>
          <a:prstGeom prst="rightBrace">
            <a:avLst>
              <a:gd name="adj1" fmla="val 89851"/>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37EAE2B1-55EF-5235-22C0-A2770E90A993}"/>
              </a:ext>
            </a:extLst>
          </p:cNvPr>
          <p:cNvPicPr>
            <a:picLocks noChangeAspect="1"/>
          </p:cNvPicPr>
          <p:nvPr/>
        </p:nvPicPr>
        <p:blipFill>
          <a:blip r:embed="rId4"/>
          <a:stretch>
            <a:fillRect/>
          </a:stretch>
        </p:blipFill>
        <p:spPr>
          <a:xfrm>
            <a:off x="16910" y="0"/>
            <a:ext cx="24350178" cy="13716000"/>
          </a:xfrm>
          <a:prstGeom prst="rect">
            <a:avLst/>
          </a:prstGeom>
        </p:spPr>
      </p:pic>
    </p:spTree>
    <p:extLst>
      <p:ext uri="{BB962C8B-B14F-4D97-AF65-F5344CB8AC3E}">
        <p14:creationId xmlns:p14="http://schemas.microsoft.com/office/powerpoint/2010/main" val="24922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84E3B-4E30-8368-5277-642131A1AF00}"/>
              </a:ext>
            </a:extLst>
          </p:cNvPr>
          <p:cNvSpPr>
            <a:spLocks noGrp="1"/>
          </p:cNvSpPr>
          <p:nvPr>
            <p:ph idx="1"/>
          </p:nvPr>
        </p:nvSpPr>
        <p:spPr/>
        <p:txBody>
          <a:bodyPr/>
          <a:lstStyle/>
          <a:p>
            <a:r>
              <a:rPr lang="en-GB" b="1" dirty="0"/>
              <a:t>How to diagnose</a:t>
            </a:r>
            <a:r>
              <a:rPr lang="en-GB" dirty="0"/>
              <a:t> </a:t>
            </a:r>
          </a:p>
          <a:p>
            <a:r>
              <a:rPr lang="en-GB" dirty="0"/>
              <a:t>Voiding </a:t>
            </a:r>
            <a:r>
              <a:rPr lang="en-GB" dirty="0" err="1"/>
              <a:t>cystourethrography</a:t>
            </a:r>
            <a:r>
              <a:rPr lang="en-GB" dirty="0"/>
              <a:t> </a:t>
            </a:r>
          </a:p>
          <a:p>
            <a:r>
              <a:rPr lang="en-GB" dirty="0" err="1"/>
              <a:t>Cystourethroscopy</a:t>
            </a:r>
            <a:endParaRPr lang="en-GB" dirty="0"/>
          </a:p>
          <a:p>
            <a:r>
              <a:rPr lang="en-GB" dirty="0"/>
              <a:t>MRI sensitivity is 100%</a:t>
            </a:r>
          </a:p>
          <a:p>
            <a:r>
              <a:rPr lang="en-GB" dirty="0"/>
              <a:t>Positive-pressure </a:t>
            </a:r>
            <a:r>
              <a:rPr lang="en-GB" dirty="0" err="1"/>
              <a:t>urethrography</a:t>
            </a:r>
            <a:r>
              <a:rPr lang="en-GB" dirty="0"/>
              <a:t> is done with a special double-balloon urethral catheter (Davis catheter)</a:t>
            </a:r>
            <a:endParaRPr lang="en-US" dirty="0"/>
          </a:p>
        </p:txBody>
      </p:sp>
    </p:spTree>
    <p:extLst>
      <p:ext uri="{BB962C8B-B14F-4D97-AF65-F5344CB8AC3E}">
        <p14:creationId xmlns:p14="http://schemas.microsoft.com/office/powerpoint/2010/main" val="30713617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923D-695D-9DD7-DED5-BBDD1DFD1099}"/>
              </a:ext>
            </a:extLst>
          </p:cNvPr>
          <p:cNvSpPr>
            <a:spLocks noGrp="1"/>
          </p:cNvSpPr>
          <p:nvPr>
            <p:ph type="title"/>
          </p:nvPr>
        </p:nvSpPr>
        <p:spPr/>
        <p:txBody>
          <a:bodyPr/>
          <a:lstStyle/>
          <a:p>
            <a:r>
              <a:rPr lang="en-GB" dirty="0"/>
              <a:t> </a:t>
            </a:r>
            <a:endParaRPr lang="en-US" dirty="0"/>
          </a:p>
        </p:txBody>
      </p:sp>
      <p:sp>
        <p:nvSpPr>
          <p:cNvPr id="3" name="Content Placeholder 2">
            <a:extLst>
              <a:ext uri="{FF2B5EF4-FFF2-40B4-BE49-F238E27FC236}">
                <a16:creationId xmlns:a16="http://schemas.microsoft.com/office/drawing/2014/main" id="{58B8D4F4-CAD0-5753-D9E8-1CC2F8A57183}"/>
              </a:ext>
            </a:extLst>
          </p:cNvPr>
          <p:cNvSpPr>
            <a:spLocks noGrp="1"/>
          </p:cNvSpPr>
          <p:nvPr>
            <p:ph idx="1"/>
          </p:nvPr>
        </p:nvSpPr>
        <p:spPr/>
        <p:txBody>
          <a:bodyPr>
            <a:normAutofit/>
          </a:bodyPr>
          <a:lstStyle/>
          <a:p>
            <a:r>
              <a:rPr lang="en-GB" b="1" dirty="0"/>
              <a:t>Treatment</a:t>
            </a:r>
          </a:p>
          <a:p>
            <a:r>
              <a:rPr lang="en-GB" dirty="0"/>
              <a:t>Diverticula of the distal one-third may be treated by simple marsupialization</a:t>
            </a:r>
          </a:p>
          <a:p>
            <a:r>
              <a:rPr lang="en-GB" dirty="0"/>
              <a:t>The recurrence rate varies between 10% and 20%, and many failures are due to incomplete surgical resection. </a:t>
            </a:r>
          </a:p>
          <a:p>
            <a:r>
              <a:rPr lang="en-GB" dirty="0"/>
              <a:t>The most serious consequences of surgical repair of urethral diverticula are urinary incontinence and </a:t>
            </a:r>
            <a:r>
              <a:rPr lang="en-GB" dirty="0" err="1"/>
              <a:t>urethrovaginal</a:t>
            </a:r>
            <a:r>
              <a:rPr lang="en-GB" dirty="0"/>
              <a:t> fistula</a:t>
            </a:r>
          </a:p>
          <a:p>
            <a:r>
              <a:rPr lang="en-GB" dirty="0"/>
              <a:t>Postoperative incontinence usually follows operative repairs of large diverticula that are near the bladder neck.</a:t>
            </a:r>
            <a:endParaRPr lang="en-US" dirty="0"/>
          </a:p>
        </p:txBody>
      </p:sp>
    </p:spTree>
    <p:extLst>
      <p:ext uri="{BB962C8B-B14F-4D97-AF65-F5344CB8AC3E}">
        <p14:creationId xmlns:p14="http://schemas.microsoft.com/office/powerpoint/2010/main" val="7189166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C607-A4C0-AE5A-0DA3-1D20BD2E0A70}"/>
              </a:ext>
            </a:extLst>
          </p:cNvPr>
          <p:cNvSpPr>
            <a:spLocks noGrp="1"/>
          </p:cNvSpPr>
          <p:nvPr>
            <p:ph type="title"/>
          </p:nvPr>
        </p:nvSpPr>
        <p:spPr/>
        <p:txBody>
          <a:bodyPr/>
          <a:lstStyle/>
          <a:p>
            <a:r>
              <a:rPr lang="en-GB" dirty="0"/>
              <a:t>Inclusion Cysts</a:t>
            </a:r>
            <a:endParaRPr lang="en-US" dirty="0"/>
          </a:p>
        </p:txBody>
      </p:sp>
      <p:sp>
        <p:nvSpPr>
          <p:cNvPr id="3" name="Content Placeholder 2">
            <a:extLst>
              <a:ext uri="{FF2B5EF4-FFF2-40B4-BE49-F238E27FC236}">
                <a16:creationId xmlns:a16="http://schemas.microsoft.com/office/drawing/2014/main" id="{540B33F8-1AFF-D483-7B7C-B695D9AD48D2}"/>
              </a:ext>
            </a:extLst>
          </p:cNvPr>
          <p:cNvSpPr>
            <a:spLocks noGrp="1"/>
          </p:cNvSpPr>
          <p:nvPr>
            <p:ph idx="1"/>
          </p:nvPr>
        </p:nvSpPr>
        <p:spPr/>
        <p:txBody>
          <a:bodyPr>
            <a:normAutofit fontScale="92500" lnSpcReduction="10000"/>
          </a:bodyPr>
          <a:lstStyle/>
          <a:p>
            <a:r>
              <a:rPr lang="en-GB" dirty="0"/>
              <a:t>Inclusion cysts are the most common cystic structures of the vagina.</a:t>
            </a:r>
          </a:p>
          <a:p>
            <a:r>
              <a:rPr lang="en-GB" dirty="0"/>
              <a:t>The cysts are usually discovered in the posterior or lateral walls of the lower third of the vagina.</a:t>
            </a:r>
          </a:p>
          <a:p>
            <a:r>
              <a:rPr lang="en-GB" dirty="0"/>
              <a:t> they vary from 1 mm to 3 cm in diameter.</a:t>
            </a:r>
          </a:p>
          <a:p>
            <a:r>
              <a:rPr lang="en-GB" dirty="0"/>
              <a:t>Are more common in parous women. They usually result from birth trauma or </a:t>
            </a:r>
            <a:r>
              <a:rPr lang="en-GB" dirty="0" err="1"/>
              <a:t>gynecologic</a:t>
            </a:r>
            <a:r>
              <a:rPr lang="en-GB" dirty="0"/>
              <a:t> surgery. Often they are discovered in the site of a previous episiotomy or at the apex of the vagina after hysterectomy.</a:t>
            </a:r>
          </a:p>
          <a:p>
            <a:r>
              <a:rPr lang="en-GB" dirty="0"/>
              <a:t>Histologically, inclusion cysts are lined by stratified squamous epithelium.</a:t>
            </a:r>
          </a:p>
          <a:p>
            <a:r>
              <a:rPr lang="en-GB" dirty="0"/>
              <a:t>The majority of inclusion cysts are asymptomatic. If the cyst produces dyspareunia or pain, the treatment is excisional biopsy</a:t>
            </a:r>
            <a:endParaRPr lang="en-US" dirty="0"/>
          </a:p>
        </p:txBody>
      </p:sp>
    </p:spTree>
    <p:extLst>
      <p:ext uri="{BB962C8B-B14F-4D97-AF65-F5344CB8AC3E}">
        <p14:creationId xmlns:p14="http://schemas.microsoft.com/office/powerpoint/2010/main" val="39856996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76B67-D83F-6345-6D68-1932D09885B9}"/>
              </a:ext>
            </a:extLst>
          </p:cNvPr>
          <p:cNvSpPr>
            <a:spLocks noGrp="1"/>
          </p:cNvSpPr>
          <p:nvPr>
            <p:ph type="title"/>
          </p:nvPr>
        </p:nvSpPr>
        <p:spPr/>
        <p:txBody>
          <a:bodyPr/>
          <a:lstStyle/>
          <a:p>
            <a:r>
              <a:rPr lang="en-GB" dirty="0" err="1"/>
              <a:t>Dysontogenetic</a:t>
            </a:r>
            <a:r>
              <a:rPr lang="en-GB" dirty="0"/>
              <a:t> Cysts</a:t>
            </a:r>
            <a:endParaRPr lang="en-US" dirty="0"/>
          </a:p>
        </p:txBody>
      </p:sp>
      <p:sp>
        <p:nvSpPr>
          <p:cNvPr id="3" name="Content Placeholder 2">
            <a:extLst>
              <a:ext uri="{FF2B5EF4-FFF2-40B4-BE49-F238E27FC236}">
                <a16:creationId xmlns:a16="http://schemas.microsoft.com/office/drawing/2014/main" id="{D3B70EF6-C311-516A-56FC-D26A7779561F}"/>
              </a:ext>
            </a:extLst>
          </p:cNvPr>
          <p:cNvSpPr>
            <a:spLocks noGrp="1"/>
          </p:cNvSpPr>
          <p:nvPr>
            <p:ph idx="1"/>
          </p:nvPr>
        </p:nvSpPr>
        <p:spPr/>
        <p:txBody>
          <a:bodyPr>
            <a:normAutofit lnSpcReduction="10000"/>
          </a:bodyPr>
          <a:lstStyle/>
          <a:p>
            <a:r>
              <a:rPr lang="en-GB" dirty="0" err="1"/>
              <a:t>Dysontogenetic</a:t>
            </a:r>
            <a:r>
              <a:rPr lang="en-GB" dirty="0"/>
              <a:t> cysts of the vagina are thin-walled, soft cysts of embryonic origin:</a:t>
            </a:r>
          </a:p>
          <a:p>
            <a:r>
              <a:rPr lang="en-GB" dirty="0"/>
              <a:t>Gartner duct cyst arise from the </a:t>
            </a:r>
            <a:r>
              <a:rPr lang="en-GB" dirty="0" err="1"/>
              <a:t>mesonephros</a:t>
            </a:r>
            <a:r>
              <a:rPr lang="en-GB" dirty="0"/>
              <a:t> ,have cuboidal, </a:t>
            </a:r>
            <a:r>
              <a:rPr lang="en-GB" dirty="0" err="1"/>
              <a:t>nonciliated</a:t>
            </a:r>
            <a:r>
              <a:rPr lang="en-GB" dirty="0"/>
              <a:t> epithelium.
</a:t>
            </a:r>
            <a:r>
              <a:rPr lang="en-GB" dirty="0" err="1"/>
              <a:t>müllerian</a:t>
            </a:r>
            <a:r>
              <a:rPr lang="en-GB" dirty="0"/>
              <a:t> cyst arise from the </a:t>
            </a:r>
            <a:r>
              <a:rPr lang="en-GB" dirty="0" err="1"/>
              <a:t>paramesonephricum</a:t>
            </a:r>
            <a:r>
              <a:rPr lang="en-GB" dirty="0"/>
              <a:t> have columnar, </a:t>
            </a:r>
            <a:r>
              <a:rPr lang="en-GB" dirty="0" err="1"/>
              <a:t>endocervical</a:t>
            </a:r>
            <a:r>
              <a:rPr lang="en-GB" dirty="0"/>
              <a:t>-like epithelium</a:t>
            </a:r>
          </a:p>
          <a:p>
            <a:r>
              <a:rPr lang="en-GB" dirty="0"/>
              <a:t>Vestibular cyst arise from the urogenital sinus </a:t>
            </a:r>
          </a:p>
          <a:p>
            <a:r>
              <a:rPr lang="en-GB" dirty="0"/>
              <a:t>Most of these benign cysts are asymptomatic, sausage-shaped </a:t>
            </a:r>
            <a:r>
              <a:rPr lang="en-GB" dirty="0" err="1"/>
              <a:t>tumors</a:t>
            </a:r>
            <a:r>
              <a:rPr lang="en-GB" dirty="0"/>
              <a:t> that are discovered only incidentally during pelvic examination</a:t>
            </a:r>
            <a:endParaRPr lang="en-US" dirty="0"/>
          </a:p>
        </p:txBody>
      </p:sp>
      <p:pic>
        <p:nvPicPr>
          <p:cNvPr id="5" name="Picture 4">
            <a:extLst>
              <a:ext uri="{FF2B5EF4-FFF2-40B4-BE49-F238E27FC236}">
                <a16:creationId xmlns:a16="http://schemas.microsoft.com/office/drawing/2014/main" id="{55FED39B-7CC4-259D-FE3E-E6EEB1D53D86}"/>
              </a:ext>
            </a:extLst>
          </p:cNvPr>
          <p:cNvPicPr>
            <a:picLocks noChangeAspect="1"/>
          </p:cNvPicPr>
          <p:nvPr/>
        </p:nvPicPr>
        <p:blipFill>
          <a:blip r:embed="rId3"/>
          <a:stretch>
            <a:fillRect/>
          </a:stretch>
        </p:blipFill>
        <p:spPr>
          <a:xfrm>
            <a:off x="0" y="0"/>
            <a:ext cx="24384000" cy="13716000"/>
          </a:xfrm>
          <a:prstGeom prst="rect">
            <a:avLst/>
          </a:prstGeom>
        </p:spPr>
      </p:pic>
    </p:spTree>
    <p:extLst>
      <p:ext uri="{BB962C8B-B14F-4D97-AF65-F5344CB8AC3E}">
        <p14:creationId xmlns:p14="http://schemas.microsoft.com/office/powerpoint/2010/main" val="38353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DB55A5-932B-4A5D-E092-E888EC81401F}"/>
              </a:ext>
            </a:extLst>
          </p:cNvPr>
          <p:cNvSpPr>
            <a:spLocks noGrp="1"/>
          </p:cNvSpPr>
          <p:nvPr>
            <p:ph idx="1"/>
          </p:nvPr>
        </p:nvSpPr>
        <p:spPr/>
        <p:txBody>
          <a:bodyPr/>
          <a:lstStyle/>
          <a:p>
            <a:r>
              <a:rPr lang="en-GB" dirty="0"/>
              <a:t>Symptoms were reported, including dyspareunia, vaginal pain, urinary symptoms, and a palpable mass. Sometimes large cysts interfere with the use of tampons.</a:t>
            </a:r>
          </a:p>
          <a:p>
            <a:r>
              <a:rPr lang="en-GB" dirty="0"/>
              <a:t>Operative excision is indicated for chronic symptoms. </a:t>
            </a:r>
          </a:p>
          <a:p>
            <a:r>
              <a:rPr lang="en-GB" dirty="0"/>
              <a:t>Infected cyst if operated on during the acute phase, marsupialization of the cyst is preferred</a:t>
            </a:r>
            <a:endParaRPr lang="en-US" dirty="0"/>
          </a:p>
        </p:txBody>
      </p:sp>
    </p:spTree>
    <p:extLst>
      <p:ext uri="{BB962C8B-B14F-4D97-AF65-F5344CB8AC3E}">
        <p14:creationId xmlns:p14="http://schemas.microsoft.com/office/powerpoint/2010/main" val="37577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ysts…"/>
          <p:cNvSpPr txBox="1">
            <a:spLocks noGrp="1"/>
          </p:cNvSpPr>
          <p:nvPr>
            <p:ph type="title"/>
          </p:nvPr>
        </p:nvSpPr>
        <p:spPr>
          <a:xfrm>
            <a:off x="486940" y="270962"/>
            <a:ext cx="23491290" cy="11746462"/>
          </a:xfrm>
          <a:prstGeom prst="rect">
            <a:avLst/>
          </a:prstGeom>
        </p:spPr>
        <p:txBody>
          <a:bodyPr>
            <a:normAutofit/>
          </a:bodyPr>
          <a:lstStyle/>
          <a:p>
            <a:pPr algn="l" defTabSz="914400">
              <a:tabLst>
                <a:tab pos="330200" algn="l"/>
                <a:tab pos="673100" algn="l"/>
                <a:tab pos="1003300" algn="l"/>
                <a:tab pos="1346200" algn="l"/>
                <a:tab pos="1676400" algn="l"/>
                <a:tab pos="2019300" algn="l"/>
                <a:tab pos="2362200" algn="l"/>
                <a:tab pos="2692400" algn="l"/>
                <a:tab pos="3035300" algn="l"/>
                <a:tab pos="3365500" algn="l"/>
                <a:tab pos="3708400" algn="l"/>
                <a:tab pos="4051300" algn="l"/>
              </a:tabLst>
              <a:defRPr sz="6080">
                <a:latin typeface="Arial"/>
                <a:ea typeface="Arial"/>
                <a:cs typeface="Arial"/>
                <a:sym typeface="Arial"/>
              </a:defRPr>
            </a:pPr>
            <a:r>
              <a:rPr sz="5400" b="1" dirty="0"/>
              <a:t>Cysts</a:t>
            </a:r>
            <a:r>
              <a:rPr sz="4400" dirty="0"/>
              <a:t> </a:t>
            </a:r>
          </a:p>
          <a:p>
            <a:pPr algn="l" defTabSz="914400">
              <a:tabLst>
                <a:tab pos="330200" algn="l"/>
                <a:tab pos="673100" algn="l"/>
                <a:tab pos="1003300" algn="l"/>
                <a:tab pos="1346200" algn="l"/>
                <a:tab pos="1676400" algn="l"/>
                <a:tab pos="2019300" algn="l"/>
                <a:tab pos="2362200" algn="l"/>
                <a:tab pos="2692400" algn="l"/>
                <a:tab pos="3035300" algn="l"/>
                <a:tab pos="3365500" algn="l"/>
                <a:tab pos="3708400" algn="l"/>
                <a:tab pos="4051300" algn="l"/>
              </a:tabLst>
              <a:defRPr sz="6080">
                <a:latin typeface="Arial"/>
                <a:ea typeface="Arial"/>
                <a:cs typeface="Arial"/>
                <a:sym typeface="Arial"/>
              </a:defRPr>
            </a:pPr>
            <a:endParaRPr sz="4400" dirty="0"/>
          </a:p>
          <a:p>
            <a:pPr algn="l" defTabSz="914400">
              <a:tabLst>
                <a:tab pos="330200" algn="l"/>
                <a:tab pos="673100" algn="l"/>
                <a:tab pos="1003300" algn="l"/>
                <a:tab pos="1346200" algn="l"/>
                <a:tab pos="1676400" algn="l"/>
                <a:tab pos="2019300" algn="l"/>
                <a:tab pos="2362200" algn="l"/>
                <a:tab pos="2692400" algn="l"/>
                <a:tab pos="3035300" algn="l"/>
                <a:tab pos="3365500" algn="l"/>
                <a:tab pos="3708400" algn="l"/>
                <a:tab pos="4051300" algn="l"/>
              </a:tabLst>
              <a:defRPr sz="6080">
                <a:latin typeface="Arial"/>
                <a:ea typeface="Arial"/>
                <a:cs typeface="Arial"/>
                <a:sym typeface="Arial"/>
              </a:defRPr>
            </a:pPr>
            <a:r>
              <a:rPr sz="4400" dirty="0"/>
              <a:t>INTRODUCTION — The Bartholin glands (also called the greater vestibular glands) are located in the vulva, and blockage of the Bartholin ducts is a common etiology of a vulvar mass. The most common Bartholin masses are cysts or abscesses. The mainstay of management of a Bartholin abscess is incision and drainage (I&amp;D), and a Word catheter is often placed as well .The Word catheter is a balloon that is placed in the Bartholin gland after I&amp;D to allow continued drainage and </a:t>
            </a:r>
            <a:r>
              <a:rPr sz="4400" dirty="0" err="1"/>
              <a:t>reepithelialization</a:t>
            </a:r>
            <a:r>
              <a:rPr sz="4400" dirty="0"/>
              <a:t> of a tract for future drainage.</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E3D3FB-73AD-0498-7506-01EC39501C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4730" y="-6940"/>
            <a:ext cx="18615334" cy="13722940"/>
          </a:xfrm>
        </p:spPr>
      </p:pic>
    </p:spTree>
    <p:extLst>
      <p:ext uri="{BB962C8B-B14F-4D97-AF65-F5344CB8AC3E}">
        <p14:creationId xmlns:p14="http://schemas.microsoft.com/office/powerpoint/2010/main" val="30970072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E463-3313-F22A-3849-747BE6F2C995}"/>
              </a:ext>
            </a:extLst>
          </p:cNvPr>
          <p:cNvSpPr>
            <a:spLocks noGrp="1"/>
          </p:cNvSpPr>
          <p:nvPr>
            <p:ph type="title"/>
          </p:nvPr>
        </p:nvSpPr>
        <p:spPr/>
        <p:txBody>
          <a:bodyPr/>
          <a:lstStyle/>
          <a:p>
            <a:r>
              <a:rPr lang="en-GB" dirty="0"/>
              <a:t>Tampon Problems</a:t>
            </a:r>
            <a:endParaRPr lang="en-US" dirty="0"/>
          </a:p>
        </p:txBody>
      </p:sp>
      <p:sp>
        <p:nvSpPr>
          <p:cNvPr id="3" name="Content Placeholder 2">
            <a:extLst>
              <a:ext uri="{FF2B5EF4-FFF2-40B4-BE49-F238E27FC236}">
                <a16:creationId xmlns:a16="http://schemas.microsoft.com/office/drawing/2014/main" id="{EE67632E-68CE-53CD-03A7-A5D73B0364AA}"/>
              </a:ext>
            </a:extLst>
          </p:cNvPr>
          <p:cNvSpPr>
            <a:spLocks noGrp="1"/>
          </p:cNvSpPr>
          <p:nvPr>
            <p:ph idx="1"/>
          </p:nvPr>
        </p:nvSpPr>
        <p:spPr/>
        <p:txBody>
          <a:bodyPr/>
          <a:lstStyle/>
          <a:p>
            <a:r>
              <a:rPr lang="en-GB" dirty="0"/>
              <a:t>Vaginal ulcers</a:t>
            </a:r>
          </a:p>
          <a:p>
            <a:r>
              <a:rPr lang="en-GB" dirty="0"/>
              <a:t>“forgotten” tampon
toxic shock syndrome.</a:t>
            </a:r>
            <a:endParaRPr lang="en-US" dirty="0"/>
          </a:p>
        </p:txBody>
      </p:sp>
      <p:pic>
        <p:nvPicPr>
          <p:cNvPr id="1026" name="Picture 2" descr=" ①Thorough absorption! ②Freedom from stuffiness and discomfort! ③Easy, glide-in application! ④The heart mark shows where to stop pushing">
            <a:extLst>
              <a:ext uri="{FF2B5EF4-FFF2-40B4-BE49-F238E27FC236}">
                <a16:creationId xmlns:a16="http://schemas.microsoft.com/office/drawing/2014/main" id="{F3E85658-F930-BD29-9A40-5FE1CD90C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4" t="30892" r="9911" b="36426"/>
          <a:stretch/>
        </p:blipFill>
        <p:spPr bwMode="auto">
          <a:xfrm>
            <a:off x="12950588" y="2440644"/>
            <a:ext cx="10960438" cy="2381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how to use a tampon.">
            <a:extLst>
              <a:ext uri="{FF2B5EF4-FFF2-40B4-BE49-F238E27FC236}">
                <a16:creationId xmlns:a16="http://schemas.microsoft.com/office/drawing/2014/main" id="{E7EF700B-FFA3-4492-A084-835371A0F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0588" y="5091770"/>
            <a:ext cx="10960438" cy="59657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ampon - Free wellness icons">
            <a:extLst>
              <a:ext uri="{FF2B5EF4-FFF2-40B4-BE49-F238E27FC236}">
                <a16:creationId xmlns:a16="http://schemas.microsoft.com/office/drawing/2014/main" id="{223B851C-8A6A-500F-B325-80F000410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66" y="467710"/>
            <a:ext cx="1644868" cy="16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8543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22617-E4CD-0090-C529-BB644597349A}"/>
              </a:ext>
            </a:extLst>
          </p:cNvPr>
          <p:cNvSpPr>
            <a:spLocks noGrp="1"/>
          </p:cNvSpPr>
          <p:nvPr>
            <p:ph type="title"/>
          </p:nvPr>
        </p:nvSpPr>
        <p:spPr/>
        <p:txBody>
          <a:bodyPr/>
          <a:lstStyle/>
          <a:p>
            <a:r>
              <a:rPr lang="en-GB" dirty="0"/>
              <a:t>Ulcers</a:t>
            </a:r>
            <a:endParaRPr lang="en-US" dirty="0"/>
          </a:p>
        </p:txBody>
      </p:sp>
      <p:sp>
        <p:nvSpPr>
          <p:cNvPr id="3" name="Content Placeholder 2">
            <a:extLst>
              <a:ext uri="{FF2B5EF4-FFF2-40B4-BE49-F238E27FC236}">
                <a16:creationId xmlns:a16="http://schemas.microsoft.com/office/drawing/2014/main" id="{58D85ACA-799B-639A-768E-C667C09C0012}"/>
              </a:ext>
            </a:extLst>
          </p:cNvPr>
          <p:cNvSpPr>
            <a:spLocks noGrp="1"/>
          </p:cNvSpPr>
          <p:nvPr>
            <p:ph idx="1"/>
          </p:nvPr>
        </p:nvSpPr>
        <p:spPr/>
        <p:txBody>
          <a:bodyPr/>
          <a:lstStyle/>
          <a:p>
            <a:r>
              <a:rPr lang="en-GB" dirty="0"/>
              <a:t>In 15% of women wearing tampons only during the time of normal menstruation  for a few days has been associated with microscopic epithelial changes. The majority of women develop epithelial dehydration and epithelial layering, and some will develop microscopic ulcers.</a:t>
            </a:r>
          </a:p>
          <a:p>
            <a:r>
              <a:rPr lang="en-GB" dirty="0"/>
              <a:t> no clinical symptoms were associated with these microscopic changes. Theoretically these </a:t>
            </a:r>
            <a:r>
              <a:rPr lang="en-GB" dirty="0" err="1"/>
              <a:t>microulcerations</a:t>
            </a:r>
            <a:r>
              <a:rPr lang="en-GB" dirty="0"/>
              <a:t> are a potential portal of entry for HIV.</a:t>
            </a:r>
            <a:endParaRPr lang="en-US" dirty="0"/>
          </a:p>
        </p:txBody>
      </p:sp>
    </p:spTree>
    <p:extLst>
      <p:ext uri="{BB962C8B-B14F-4D97-AF65-F5344CB8AC3E}">
        <p14:creationId xmlns:p14="http://schemas.microsoft.com/office/powerpoint/2010/main" val="36493091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9829D5-A24C-C595-E60A-92B036035D0E}"/>
              </a:ext>
            </a:extLst>
          </p:cNvPr>
          <p:cNvSpPr>
            <a:spLocks noGrp="1"/>
          </p:cNvSpPr>
          <p:nvPr>
            <p:ph idx="1"/>
          </p:nvPr>
        </p:nvSpPr>
        <p:spPr/>
        <p:txBody>
          <a:bodyPr>
            <a:normAutofit lnSpcReduction="10000"/>
          </a:bodyPr>
          <a:lstStyle/>
          <a:p>
            <a:r>
              <a:rPr lang="en-GB" dirty="0"/>
              <a:t>Large macroscopic ulcers of the vaginal fornix have been described in women using vaginal tampons for prolonged times for persistent vaginal discharge or spotting</a:t>
            </a:r>
          </a:p>
          <a:p>
            <a:r>
              <a:rPr lang="en-GB" dirty="0"/>
              <a:t>The pathophysiology of the ulcer is believed to be secondary to drying and pressure necrosis induced by the tampon.</a:t>
            </a:r>
          </a:p>
          <a:p>
            <a:r>
              <a:rPr lang="en-GB" dirty="0"/>
              <a:t>Vaginal ulcers can be secondary to several types of foreign objects, including diaphragms, pessaries, and medicated silicon rings. </a:t>
            </a:r>
          </a:p>
          <a:p>
            <a:r>
              <a:rPr lang="en-GB" dirty="0"/>
              <a:t>Management is conservative because the ulcers heal spontaneously when the foreign object is removed. Any persistent ulcer should be biopsied to establish the cause.</a:t>
            </a:r>
            <a:endParaRPr lang="en-US" dirty="0"/>
          </a:p>
        </p:txBody>
      </p:sp>
    </p:spTree>
    <p:extLst>
      <p:ext uri="{BB962C8B-B14F-4D97-AF65-F5344CB8AC3E}">
        <p14:creationId xmlns:p14="http://schemas.microsoft.com/office/powerpoint/2010/main" val="38035375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7DA7-8741-008D-C4E4-0D2D9E5AB6FB}"/>
              </a:ext>
            </a:extLst>
          </p:cNvPr>
          <p:cNvSpPr>
            <a:spLocks noGrp="1"/>
          </p:cNvSpPr>
          <p:nvPr>
            <p:ph type="title"/>
          </p:nvPr>
        </p:nvSpPr>
        <p:spPr/>
        <p:txBody>
          <a:bodyPr/>
          <a:lstStyle/>
          <a:p>
            <a:r>
              <a:rPr lang="en-GB" dirty="0"/>
              <a:t>Forgotten tampon </a:t>
            </a:r>
            <a:endParaRPr lang="en-US" dirty="0"/>
          </a:p>
        </p:txBody>
      </p:sp>
      <p:sp>
        <p:nvSpPr>
          <p:cNvPr id="3" name="Content Placeholder 2">
            <a:extLst>
              <a:ext uri="{FF2B5EF4-FFF2-40B4-BE49-F238E27FC236}">
                <a16:creationId xmlns:a16="http://schemas.microsoft.com/office/drawing/2014/main" id="{997EB8A6-72A4-4F14-B5B8-857B11141B51}"/>
              </a:ext>
            </a:extLst>
          </p:cNvPr>
          <p:cNvSpPr>
            <a:spLocks noGrp="1"/>
          </p:cNvSpPr>
          <p:nvPr>
            <p:ph idx="1"/>
          </p:nvPr>
        </p:nvSpPr>
        <p:spPr/>
        <p:txBody>
          <a:bodyPr>
            <a:normAutofit/>
          </a:bodyPr>
          <a:lstStyle/>
          <a:p>
            <a:pPr marL="0" indent="0">
              <a:buNone/>
            </a:pPr>
            <a:r>
              <a:rPr lang="en-GB" dirty="0"/>
              <a:t>A woman with a “lost” or “forgotten” tampon presents with a classic foul vaginal discharge and occasionally spotting. The tampon is usually found high in the vagina. The </a:t>
            </a:r>
            <a:r>
              <a:rPr lang="en-GB" dirty="0" err="1"/>
              <a:t>odor</a:t>
            </a:r>
            <a:r>
              <a:rPr lang="en-GB" dirty="0"/>
              <a:t> from a forgotten tampon is overwhelming. The tampon is removed using a “double glove technique” where two gloves are donned on the removal hand and, on grasping the tampon, the outer glove is pulled over the tampon and tied as the tampon is removed. The woman should be treated with an antibiotic vaginal cream or gel (such as metronidazole or clindamycin) for the next 5 to 7 days.</a:t>
            </a:r>
            <a:endParaRPr lang="en-US" dirty="0"/>
          </a:p>
        </p:txBody>
      </p:sp>
      <p:pic>
        <p:nvPicPr>
          <p:cNvPr id="4" name="Picture 2" descr="Tampon - Free wellness icons">
            <a:extLst>
              <a:ext uri="{FF2B5EF4-FFF2-40B4-BE49-F238E27FC236}">
                <a16:creationId xmlns:a16="http://schemas.microsoft.com/office/drawing/2014/main" id="{6C04BE13-1BB8-B1D0-B95D-683A52BCB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66" y="467710"/>
            <a:ext cx="1644868" cy="16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770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EE16-70A4-7C36-5725-F1685010E7E1}"/>
              </a:ext>
            </a:extLst>
          </p:cNvPr>
          <p:cNvSpPr>
            <a:spLocks noGrp="1"/>
          </p:cNvSpPr>
          <p:nvPr>
            <p:ph type="title"/>
          </p:nvPr>
        </p:nvSpPr>
        <p:spPr/>
        <p:txBody>
          <a:bodyPr/>
          <a:lstStyle/>
          <a:p>
            <a:r>
              <a:rPr lang="en-GB" dirty="0"/>
              <a:t>TSS</a:t>
            </a:r>
            <a:endParaRPr lang="en-US" dirty="0"/>
          </a:p>
        </p:txBody>
      </p:sp>
      <p:pic>
        <p:nvPicPr>
          <p:cNvPr id="7" name="Content Placeholder 6">
            <a:extLst>
              <a:ext uri="{FF2B5EF4-FFF2-40B4-BE49-F238E27FC236}">
                <a16:creationId xmlns:a16="http://schemas.microsoft.com/office/drawing/2014/main" id="{6ACBD5BD-BFA7-E2D3-5769-17E6F5B5A6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1096" y="2721978"/>
            <a:ext cx="20563698" cy="10837070"/>
          </a:xfrm>
        </p:spPr>
      </p:pic>
    </p:spTree>
    <p:extLst>
      <p:ext uri="{BB962C8B-B14F-4D97-AF65-F5344CB8AC3E}">
        <p14:creationId xmlns:p14="http://schemas.microsoft.com/office/powerpoint/2010/main" val="9727214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2034-3645-6447-C20E-EBE8414135BB}"/>
              </a:ext>
            </a:extLst>
          </p:cNvPr>
          <p:cNvSpPr>
            <a:spLocks noGrp="1"/>
          </p:cNvSpPr>
          <p:nvPr>
            <p:ph type="title"/>
          </p:nvPr>
        </p:nvSpPr>
        <p:spPr/>
        <p:txBody>
          <a:bodyPr/>
          <a:lstStyle/>
          <a:p>
            <a:r>
              <a:rPr lang="en-GB" dirty="0"/>
              <a:t>Local Trauma</a:t>
            </a:r>
            <a:endParaRPr lang="en-US" dirty="0"/>
          </a:p>
        </p:txBody>
      </p:sp>
      <p:sp>
        <p:nvSpPr>
          <p:cNvPr id="3" name="Content Placeholder 2">
            <a:extLst>
              <a:ext uri="{FF2B5EF4-FFF2-40B4-BE49-F238E27FC236}">
                <a16:creationId xmlns:a16="http://schemas.microsoft.com/office/drawing/2014/main" id="{0CC22E9C-DE77-6931-DB3C-DCDCF240A45F}"/>
              </a:ext>
            </a:extLst>
          </p:cNvPr>
          <p:cNvSpPr>
            <a:spLocks noGrp="1"/>
          </p:cNvSpPr>
          <p:nvPr>
            <p:ph idx="1"/>
          </p:nvPr>
        </p:nvSpPr>
        <p:spPr/>
        <p:txBody>
          <a:bodyPr>
            <a:normAutofit/>
          </a:bodyPr>
          <a:lstStyle/>
          <a:p>
            <a:r>
              <a:rPr lang="en-GB" dirty="0"/>
              <a:t>The most common cause of trauma to the lower genital tract of adult women is </a:t>
            </a:r>
            <a:r>
              <a:rPr lang="en-GB" dirty="0">
                <a:solidFill>
                  <a:srgbClr val="C00000"/>
                </a:solidFill>
              </a:rPr>
              <a:t>coitus</a:t>
            </a:r>
            <a:r>
              <a:rPr lang="en-GB" dirty="0"/>
              <a:t>. </a:t>
            </a:r>
          </a:p>
          <a:p>
            <a:r>
              <a:rPr lang="en-GB" dirty="0"/>
              <a:t>Other causes of vaginal trauma are straddle injuries, penetration injuries by foreign objects, sexual assault, </a:t>
            </a:r>
            <a:r>
              <a:rPr lang="en-GB" dirty="0" err="1"/>
              <a:t>vaginismus</a:t>
            </a:r>
            <a:r>
              <a:rPr lang="en-GB" dirty="0"/>
              <a:t>, and water-skiing accidents.</a:t>
            </a:r>
          </a:p>
          <a:p>
            <a:r>
              <a:rPr lang="en-GB" dirty="0"/>
              <a:t>The most common injury is a </a:t>
            </a:r>
            <a:r>
              <a:rPr lang="en-GB" dirty="0">
                <a:solidFill>
                  <a:srgbClr val="C00000"/>
                </a:solidFill>
              </a:rPr>
              <a:t>transverse tear of the posterior fornix</a:t>
            </a:r>
            <a:r>
              <a:rPr lang="en-GB" dirty="0"/>
              <a:t> due to the poor support of the upper vagina, which is supported only by a thin layer of connective tissue.</a:t>
            </a:r>
          </a:p>
          <a:p>
            <a:endParaRPr lang="en-US" dirty="0"/>
          </a:p>
        </p:txBody>
      </p:sp>
    </p:spTree>
    <p:extLst>
      <p:ext uri="{BB962C8B-B14F-4D97-AF65-F5344CB8AC3E}">
        <p14:creationId xmlns:p14="http://schemas.microsoft.com/office/powerpoint/2010/main" val="3772545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45CE5-17F2-58AD-C3B1-F246A3D4500D}"/>
              </a:ext>
            </a:extLst>
          </p:cNvPr>
          <p:cNvSpPr>
            <a:spLocks noGrp="1"/>
          </p:cNvSpPr>
          <p:nvPr>
            <p:ph idx="1"/>
          </p:nvPr>
        </p:nvSpPr>
        <p:spPr>
          <a:xfrm>
            <a:off x="1676400" y="2506662"/>
            <a:ext cx="21031200" cy="8702676"/>
          </a:xfrm>
        </p:spPr>
        <p:txBody>
          <a:bodyPr>
            <a:normAutofit lnSpcReduction="10000"/>
          </a:bodyPr>
          <a:lstStyle/>
          <a:p>
            <a:r>
              <a:rPr lang="en-GB" dirty="0"/>
              <a:t>The most prominent symptom of a coital vaginal laceration is profuse or prolonged </a:t>
            </a:r>
            <a:r>
              <a:rPr lang="en-GB" dirty="0">
                <a:solidFill>
                  <a:srgbClr val="C00000"/>
                </a:solidFill>
              </a:rPr>
              <a:t>vaginal bleeding</a:t>
            </a:r>
            <a:r>
              <a:rPr lang="en-GB" dirty="0"/>
              <a:t>. Many women experienced sharp </a:t>
            </a:r>
            <a:r>
              <a:rPr lang="en-GB" dirty="0">
                <a:solidFill>
                  <a:srgbClr val="C00000"/>
                </a:solidFill>
              </a:rPr>
              <a:t>pain during intercourse</a:t>
            </a:r>
            <a:r>
              <a:rPr lang="en-GB" dirty="0"/>
              <a:t>, and 25% noted persistent </a:t>
            </a:r>
            <a:r>
              <a:rPr lang="en-GB" dirty="0">
                <a:solidFill>
                  <a:srgbClr val="C00000"/>
                </a:solidFill>
              </a:rPr>
              <a:t>abdominal pain</a:t>
            </a:r>
            <a:r>
              <a:rPr lang="en-GB" dirty="0"/>
              <a:t>. </a:t>
            </a:r>
          </a:p>
          <a:p>
            <a:r>
              <a:rPr lang="en-GB" dirty="0"/>
              <a:t>Extremely rare complication of vaginal laceration is </a:t>
            </a:r>
            <a:r>
              <a:rPr lang="en-GB" dirty="0">
                <a:solidFill>
                  <a:srgbClr val="C00000"/>
                </a:solidFill>
              </a:rPr>
              <a:t>vaginal</a:t>
            </a:r>
            <a:r>
              <a:rPr lang="en-GB" dirty="0"/>
              <a:t> </a:t>
            </a:r>
            <a:r>
              <a:rPr lang="en-GB" dirty="0">
                <a:solidFill>
                  <a:srgbClr val="C00000"/>
                </a:solidFill>
              </a:rPr>
              <a:t>evisceration</a:t>
            </a:r>
            <a:r>
              <a:rPr lang="en-GB" dirty="0"/>
              <a:t>.</a:t>
            </a:r>
          </a:p>
          <a:p>
            <a:r>
              <a:rPr lang="en-GB" dirty="0"/>
              <a:t>Sensitive but thorough history regarding </a:t>
            </a:r>
            <a:r>
              <a:rPr lang="en-GB" dirty="0">
                <a:solidFill>
                  <a:srgbClr val="C00000"/>
                </a:solidFill>
              </a:rPr>
              <a:t>abuse</a:t>
            </a:r>
            <a:r>
              <a:rPr lang="en-GB" dirty="0"/>
              <a:t> is always appropriate.</a:t>
            </a:r>
          </a:p>
          <a:p>
            <a:r>
              <a:rPr lang="en-GB" dirty="0"/>
              <a:t>Management of coital lacerations involves prompt suturing under adequate </a:t>
            </a:r>
            <a:r>
              <a:rPr lang="en-GB" dirty="0" err="1"/>
              <a:t>anesthesia</a:t>
            </a:r>
            <a:r>
              <a:rPr lang="en-GB" dirty="0"/>
              <a:t>. Secondary injury to the urinary and gastrointestinal tracts should be ruled out.</a:t>
            </a:r>
            <a:endParaRPr lang="en-US" dirty="0"/>
          </a:p>
        </p:txBody>
      </p:sp>
    </p:spTree>
    <p:extLst>
      <p:ext uri="{BB962C8B-B14F-4D97-AF65-F5344CB8AC3E}">
        <p14:creationId xmlns:p14="http://schemas.microsoft.com/office/powerpoint/2010/main" val="246490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BARTHOLIN GLAND ANATOMY — The Bartholin glands (also called the greater vestibular glands . are the female homologue of the bulbourethral glands in the male. The Bartholin gland's main function is to secrete mucus to provide vaginal and vulvar lubricatio"/>
          <p:cNvSpPr txBox="1"/>
          <p:nvPr/>
        </p:nvSpPr>
        <p:spPr>
          <a:xfrm>
            <a:off x="495418" y="3315075"/>
            <a:ext cx="23539429" cy="4842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a:latin typeface="Arial"/>
                <a:ea typeface="Arial"/>
                <a:cs typeface="Arial"/>
                <a:sym typeface="Arial"/>
              </a:defRPr>
            </a:pPr>
            <a:r>
              <a:rPr sz="4400" b="1"/>
              <a:t>BARTHOLIN GLAND ANATOMY</a:t>
            </a:r>
            <a:r>
              <a:rPr sz="4400"/>
              <a:t> — The Bartholin glands (also called the greater vestibular glands . are the female homologue of the bulbourethral glands in the male. The Bartholin gland's main function is to secrete mucus to provide vaginal and vulvar lubrication .</a:t>
            </a:r>
          </a:p>
          <a:p>
            <a:pPr defTabSz="457200">
              <a:spcBef>
                <a:spcPts val="0"/>
              </a:spcBef>
              <a:defRPr>
                <a:latin typeface="Arial"/>
                <a:ea typeface="Arial"/>
                <a:cs typeface="Arial"/>
                <a:sym typeface="Arial"/>
              </a:defRPr>
            </a:pPr>
            <a:r>
              <a:rPr sz="4400"/>
              <a:t>Each Bartholin gland is approximately 0.5 cm in size and drains tiny drops of mucous into a duct 2.5 cm long. The glands are deep to the posterior aspects of the labia majora. The ducts open onto the vulvar vestibule at the four and eight o'clock positions on each side of the vaginal orifice, just below the hymenal ring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YPES OF BARTHOLIN GLAND MASSES…"/>
          <p:cNvSpPr txBox="1">
            <a:spLocks noGrp="1"/>
          </p:cNvSpPr>
          <p:nvPr>
            <p:ph type="title"/>
          </p:nvPr>
        </p:nvSpPr>
        <p:spPr>
          <a:xfrm>
            <a:off x="608656" y="1440225"/>
            <a:ext cx="23213870" cy="4636186"/>
          </a:xfrm>
          <a:prstGeom prst="rect">
            <a:avLst/>
          </a:prstGeom>
        </p:spPr>
        <p:txBody>
          <a:bodyPr>
            <a:normAutofit/>
          </a:bodyPr>
          <a:lstStyle/>
          <a:p>
            <a:pPr algn="l" defTabSz="457200">
              <a:defRPr sz="4800" b="1">
                <a:latin typeface="Arial"/>
                <a:ea typeface="Arial"/>
                <a:cs typeface="Arial"/>
                <a:sym typeface="Arial"/>
              </a:defRPr>
            </a:pPr>
            <a:r>
              <a:rPr sz="4400"/>
              <a:t>TYPES OF BARTHOLIN GLAND MASSES</a:t>
            </a:r>
            <a:endParaRPr sz="4400" b="0"/>
          </a:p>
          <a:p>
            <a:pPr algn="l" defTabSz="457200">
              <a:defRPr sz="4800">
                <a:latin typeface="Arial"/>
                <a:ea typeface="Arial"/>
                <a:cs typeface="Arial"/>
                <a:sym typeface="Arial"/>
              </a:defRPr>
            </a:pPr>
            <a:r>
              <a:rPr sz="4400" b="1"/>
              <a:t>Epidemiology and risk factors</a:t>
            </a:r>
            <a:r>
              <a:rPr sz="4400"/>
              <a:t> — The most common types of Bartholin gland masses are cysts or abscesses. Benign tumors of the Bartholin gland are extremely rare and Bartholin gland carcinoma is a rare type of vulvar carcinoma.</a:t>
            </a:r>
          </a:p>
        </p:txBody>
      </p:sp>
      <p:sp>
        <p:nvSpPr>
          <p:cNvPr id="172" name="For women ≥40 years old, most experts advise a biopsy of a Bartholin gland mass. Bartholin gland carcinoma is rare, but the risk is increased in this age group."/>
          <p:cNvSpPr txBox="1"/>
          <p:nvPr/>
        </p:nvSpPr>
        <p:spPr>
          <a:xfrm>
            <a:off x="750204" y="7639589"/>
            <a:ext cx="22916619" cy="1490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0"/>
              </a:spcBef>
              <a:defRPr>
                <a:latin typeface="Arial"/>
                <a:ea typeface="Arial"/>
                <a:cs typeface="Arial"/>
                <a:sym typeface="Arial"/>
              </a:defRPr>
            </a:lvl1pPr>
          </a:lstStyle>
          <a:p>
            <a:r>
              <a:rPr sz="4400"/>
              <a:t>For women ≥40 years old, most experts advise a biopsy of a Bartholin gland mass. Bartholin gland carcinoma is rare, but the risk is increased in this age group.</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Bartholin cyst — If the orifice of the Bartholin duct becomes obstructed, mucous produced by the gland accumulates, leading to cystic dilation proximal to the obstruction. Obstruction is often caused by local or diffuse vulvar edema. Bartholin cysts are "/>
          <p:cNvSpPr txBox="1">
            <a:spLocks noGrp="1"/>
          </p:cNvSpPr>
          <p:nvPr>
            <p:ph type="title"/>
          </p:nvPr>
        </p:nvSpPr>
        <p:spPr>
          <a:xfrm>
            <a:off x="379820" y="1036651"/>
            <a:ext cx="23624359" cy="4648201"/>
          </a:xfrm>
          <a:prstGeom prst="rect">
            <a:avLst/>
          </a:prstGeom>
        </p:spPr>
        <p:txBody>
          <a:bodyPr/>
          <a:lstStyle/>
          <a:p>
            <a:pPr algn="l" defTabSz="425195">
              <a:defRPr sz="4464">
                <a:latin typeface="Arial"/>
                <a:ea typeface="Arial"/>
                <a:cs typeface="Arial"/>
                <a:sym typeface="Arial"/>
              </a:defRPr>
            </a:pPr>
            <a:r>
              <a:rPr b="1"/>
              <a:t>Bartholin cyst</a:t>
            </a:r>
            <a:r>
              <a:t> — If the orifice of the Bartholin duct becomes obstructed, mucous produced by the gland accumulates, leading to cystic dilation proximal to the obstruction. Obstruction is often caused by local or diffuse vulvar edema. Bartholin cysts are usually sterile and the gland is not affected.</a:t>
            </a:r>
          </a:p>
          <a:p>
            <a:pPr algn="l" defTabSz="425195">
              <a:defRPr sz="4464">
                <a:latin typeface="Arial"/>
                <a:ea typeface="Arial"/>
                <a:cs typeface="Arial"/>
                <a:sym typeface="Arial"/>
              </a:defRPr>
            </a:pPr>
            <a:r>
              <a:rPr b="1"/>
              <a:t>Bartholin abscess</a:t>
            </a:r>
            <a:r>
              <a:t> — An obstructed Bartholin duct can become infected and form an abscess .</a:t>
            </a:r>
          </a:p>
        </p:txBody>
      </p:sp>
      <p:sp>
        <p:nvSpPr>
          <p:cNvPr id="175" name="The single most common pathogen was E. coli (55 isolates) followed by polymicrobial infections (10 patients), Staphylococcus aureus (8 isolates), Group B Streptococcus (6 isolates), and Enterococcusspecies (spp) (6 isolates). There were no STIs isolated "/>
          <p:cNvSpPr txBox="1"/>
          <p:nvPr/>
        </p:nvSpPr>
        <p:spPr>
          <a:xfrm>
            <a:off x="1285765" y="6361676"/>
            <a:ext cx="22338594"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sz="3600">
                <a:latin typeface="Arial"/>
                <a:ea typeface="Arial"/>
                <a:cs typeface="Arial"/>
                <a:sym typeface="Arial"/>
              </a:defRPr>
            </a:pPr>
            <a:r>
              <a:t>The single most common pathogen was </a:t>
            </a:r>
            <a:r>
              <a:rPr i="1"/>
              <a:t>E. coli</a:t>
            </a:r>
            <a:r>
              <a:t> (55 isolates) followed by polymicrobial infections (10 patients), </a:t>
            </a:r>
            <a:r>
              <a:rPr i="1"/>
              <a:t>Staphylococcus aureus</a:t>
            </a:r>
            <a:r>
              <a:t> (8 isolates), Group B </a:t>
            </a:r>
            <a:r>
              <a:rPr i="1"/>
              <a:t>Streptococcus</a:t>
            </a:r>
            <a:r>
              <a:t> (6 isolates), and </a:t>
            </a:r>
            <a:r>
              <a:rPr i="1"/>
              <a:t>Enterococcus</a:t>
            </a:r>
            <a:r>
              <a:t>species (spp) (6 isolates). There were no STIs isolated </a:t>
            </a:r>
            <a:r>
              <a:rPr>
                <a:hlinkClick r:id="rId2"/>
              </a:rPr>
              <a:t>[</a:t>
            </a:r>
            <a:r>
              <a:rPr u="sng">
                <a:hlinkClick r:id="rId2"/>
              </a:rPr>
              <a:t>10</a:t>
            </a:r>
            <a:r>
              <a:rPr>
                <a:hlinkClick r:id="rId2"/>
              </a:rP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LINICAL PRESENTATION — A Bartholin cyst is typically painless, and may be asymptomatic. Most Bartholin cysts are detected during a routine pelvic examination or by the woman herself. Larger cysts may cause discomfort, typically during sexual intercourse"/>
          <p:cNvSpPr txBox="1">
            <a:spLocks noGrp="1"/>
          </p:cNvSpPr>
          <p:nvPr>
            <p:ph type="title"/>
          </p:nvPr>
        </p:nvSpPr>
        <p:spPr>
          <a:xfrm>
            <a:off x="584377" y="636357"/>
            <a:ext cx="23323078" cy="7595717"/>
          </a:xfrm>
          <a:prstGeom prst="rect">
            <a:avLst/>
          </a:prstGeom>
        </p:spPr>
        <p:txBody>
          <a:bodyPr>
            <a:normAutofit/>
          </a:bodyPr>
          <a:lstStyle/>
          <a:p>
            <a:pPr algn="l" defTabSz="457200">
              <a:defRPr sz="4800">
                <a:latin typeface="Arial"/>
                <a:ea typeface="Arial"/>
                <a:cs typeface="Arial"/>
                <a:sym typeface="Arial"/>
              </a:defRPr>
            </a:pPr>
            <a:r>
              <a:rPr sz="4400" b="1"/>
              <a:t>CLINICAL PRESENTATION</a:t>
            </a:r>
            <a:r>
              <a:rPr sz="4400"/>
              <a:t> — A </a:t>
            </a:r>
            <a:r>
              <a:rPr sz="4400" u="sng"/>
              <a:t>Bartholin cyst</a:t>
            </a:r>
            <a:r>
              <a:rPr sz="4400"/>
              <a:t> is typically painless, and may be asymptomatic. Most Bartholin cysts are detected during a routine pelvic examination or by the woman herself. Larger cysts may cause discomfort, typically during sexual intercourse, sitting, or ambulating. Patients may also find the presence of a cyst to be disfiguring, even in the absence of symptoms.</a:t>
            </a:r>
          </a:p>
          <a:p>
            <a:pPr algn="l" defTabSz="457200">
              <a:defRPr sz="4800">
                <a:latin typeface="Arial"/>
                <a:ea typeface="Arial"/>
                <a:cs typeface="Arial"/>
                <a:sym typeface="Arial"/>
              </a:defRPr>
            </a:pPr>
            <a:r>
              <a:rPr sz="4400" u="sng"/>
              <a:t>Bartholin abscesses</a:t>
            </a:r>
            <a:r>
              <a:rPr sz="4400"/>
              <a:t> typically present with such severe pain and swelling and patients are unable to walk, sit, or have sexual intercourse.</a:t>
            </a:r>
          </a:p>
        </p:txBody>
      </p:sp>
      <p:sp>
        <p:nvSpPr>
          <p:cNvPr id="178" name="EVALUATION — Evaluation of a suspected Bartholin mass includes taking a medical history and performing a pelvic examination. Exudate from the mass is sent for culture to exclude methicillin-resistant Staphylococcus aureus. There is no role for imaging st"/>
          <p:cNvSpPr txBox="1"/>
          <p:nvPr/>
        </p:nvSpPr>
        <p:spPr>
          <a:xfrm>
            <a:off x="670159" y="8426083"/>
            <a:ext cx="23477928" cy="348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a:latin typeface="Arial"/>
                <a:ea typeface="Arial"/>
                <a:cs typeface="Arial"/>
                <a:sym typeface="Arial"/>
              </a:defRPr>
            </a:pPr>
            <a:r>
              <a:rPr sz="4400" b="1"/>
              <a:t>EVALUATION</a:t>
            </a:r>
            <a:r>
              <a:rPr sz="4400"/>
              <a:t> — Evaluation of a suspected Bartholin mass includes taking a medical history and performing a pelvic examination. Exudate from the mass is sent for culture to exclude methicillin-resistant </a:t>
            </a:r>
            <a:r>
              <a:rPr sz="4400" i="1"/>
              <a:t>Staphylococcus aureus</a:t>
            </a:r>
            <a:r>
              <a:rPr sz="4400"/>
              <a:t>. There is no role for imaging studies in the evaluation of a Bartholin mass. There is also no role for blood tests, if systemic infection is not suspected.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History — A history of the presenting symptoms should be elicited, including:…"/>
          <p:cNvSpPr txBox="1">
            <a:spLocks noGrp="1"/>
          </p:cNvSpPr>
          <p:nvPr>
            <p:ph type="title"/>
          </p:nvPr>
        </p:nvSpPr>
        <p:spPr>
          <a:xfrm>
            <a:off x="304241" y="423210"/>
            <a:ext cx="23142167" cy="12869580"/>
          </a:xfrm>
          <a:prstGeom prst="rect">
            <a:avLst/>
          </a:prstGeom>
        </p:spPr>
        <p:txBody>
          <a:bodyPr/>
          <a:lstStyle/>
          <a:p>
            <a:pPr algn="l" defTabSz="237743">
              <a:defRPr sz="3743">
                <a:latin typeface="Arial"/>
                <a:ea typeface="Arial"/>
                <a:cs typeface="Arial"/>
                <a:sym typeface="Arial"/>
              </a:defRPr>
            </a:pPr>
            <a:r>
              <a:rPr b="1"/>
              <a:t>History</a:t>
            </a:r>
            <a:r>
              <a:t> — A history of the presenting symptoms should be elicited, including:</a:t>
            </a:r>
          </a:p>
          <a:p>
            <a:pPr algn="l" defTabSz="237743">
              <a:defRPr sz="3743">
                <a:latin typeface="Arial"/>
                <a:ea typeface="Arial"/>
                <a:cs typeface="Arial"/>
                <a:sym typeface="Arial"/>
              </a:defRPr>
            </a:pPr>
            <a:r>
              <a:t>● Days since the onset of the mass.</a:t>
            </a:r>
          </a:p>
          <a:p>
            <a:pPr algn="l" defTabSz="237743">
              <a:defRPr sz="3743">
                <a:latin typeface="Arial"/>
                <a:ea typeface="Arial"/>
                <a:cs typeface="Arial"/>
                <a:sym typeface="Arial"/>
              </a:defRPr>
            </a:pPr>
            <a:endParaRPr/>
          </a:p>
          <a:p>
            <a:pPr algn="l" defTabSz="237743">
              <a:defRPr sz="3743">
                <a:latin typeface="Arial"/>
                <a:ea typeface="Arial"/>
                <a:cs typeface="Arial"/>
                <a:sym typeface="Arial"/>
              </a:defRPr>
            </a:pPr>
            <a:r>
              <a:t>● Presence of pain – If the mass is painful, the severity and associated characteristics of the pain should be elicited, including whether the pain is constant or intermittent, whether it is worsening, if there is dyspareunia, and if there is pain with activity such as sitting or walking. Cysts may be non-painful or associated with mild pain, but a </a:t>
            </a:r>
            <a:r>
              <a:rPr i="1" u="sng"/>
              <a:t>Bartholin abscess is typically severely painful.</a:t>
            </a:r>
          </a:p>
          <a:p>
            <a:pPr algn="l" defTabSz="237743">
              <a:defRPr sz="3743">
                <a:latin typeface="Arial"/>
                <a:ea typeface="Arial"/>
                <a:cs typeface="Arial"/>
                <a:sym typeface="Arial"/>
              </a:defRPr>
            </a:pPr>
            <a:endParaRPr i="1" u="sng"/>
          </a:p>
          <a:p>
            <a:pPr algn="l" defTabSz="237743">
              <a:defRPr sz="3743">
                <a:latin typeface="Arial"/>
                <a:ea typeface="Arial"/>
                <a:cs typeface="Arial"/>
                <a:sym typeface="Arial"/>
              </a:defRPr>
            </a:pPr>
            <a:r>
              <a:t>● Drainage of fluid from the mass and whether the drainage was purulent – If there was drainage, the patient should be asked what the color of the drainage was. Cysts are likely to have clear or white fluid. </a:t>
            </a:r>
            <a:r>
              <a:rPr u="sng"/>
              <a:t>Abscesses have a purulent discharge that is typically yellow or green</a:t>
            </a:r>
            <a:r>
              <a:t>. The patient should be asked whether the pain decreased after the drainage.</a:t>
            </a:r>
          </a:p>
          <a:p>
            <a:pPr algn="l" defTabSz="237743">
              <a:defRPr sz="3743">
                <a:latin typeface="Arial"/>
                <a:ea typeface="Arial"/>
                <a:cs typeface="Arial"/>
                <a:sym typeface="Arial"/>
              </a:defRPr>
            </a:pPr>
            <a:endParaRPr/>
          </a:p>
          <a:p>
            <a:pPr algn="l" defTabSz="237743">
              <a:defRPr sz="3743">
                <a:latin typeface="Arial"/>
                <a:ea typeface="Arial"/>
                <a:cs typeface="Arial"/>
                <a:sym typeface="Arial"/>
              </a:defRPr>
            </a:pPr>
            <a:r>
              <a:t>● Fever - One-fifth of patients with abscess are febrile </a:t>
            </a:r>
          </a:p>
          <a:p>
            <a:pPr algn="l" defTabSz="237743">
              <a:defRPr sz="3743">
                <a:latin typeface="Arial"/>
                <a:ea typeface="Arial"/>
                <a:cs typeface="Arial"/>
                <a:sym typeface="Arial"/>
              </a:defRPr>
            </a:pPr>
            <a:endParaRPr/>
          </a:p>
          <a:p>
            <a:pPr algn="l" defTabSz="237743">
              <a:defRPr sz="3743">
                <a:latin typeface="Arial"/>
                <a:ea typeface="Arial"/>
                <a:cs typeface="Arial"/>
                <a:sym typeface="Arial"/>
              </a:defRPr>
            </a:pPr>
            <a:r>
              <a:t>● Previous history of vulvar mass, particularly a Bartholin mass.</a:t>
            </a:r>
          </a:p>
          <a:p>
            <a:pPr algn="l" defTabSz="237743">
              <a:defRPr sz="3743">
                <a:latin typeface="Arial"/>
                <a:ea typeface="Arial"/>
                <a:cs typeface="Arial"/>
                <a:sym typeface="Arial"/>
              </a:defRPr>
            </a:pPr>
            <a:endParaRPr/>
          </a:p>
          <a:p>
            <a:pPr algn="l" defTabSz="237743">
              <a:defRPr sz="3743">
                <a:latin typeface="Arial"/>
                <a:ea typeface="Arial"/>
                <a:cs typeface="Arial"/>
                <a:sym typeface="Arial"/>
              </a:defRPr>
            </a:pPr>
            <a:r>
              <a:t>● Comorbidities, including diabetes or immunosuppression – These may impact the severity of infection and also wound healing.</a:t>
            </a:r>
          </a:p>
          <a:p>
            <a:pPr algn="l" defTabSz="237743">
              <a:defRPr sz="3743">
                <a:latin typeface="Arial"/>
                <a:ea typeface="Arial"/>
                <a:cs typeface="Arial"/>
                <a:sym typeface="Arial"/>
              </a:defRPr>
            </a:pPr>
            <a:endParaRPr/>
          </a:p>
          <a:p>
            <a:pPr algn="l" defTabSz="237743">
              <a:defRPr sz="3743">
                <a:latin typeface="Arial"/>
                <a:ea typeface="Arial"/>
                <a:cs typeface="Arial"/>
                <a:sym typeface="Arial"/>
              </a:defRPr>
            </a:pPr>
            <a:r>
              <a:t>● Previous history of vulvar conditions or surgery – This may impact the vulvar examination or surgical planning.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hysical examination — Vital signs are obtained. Fever is absent in the majority of patients with Bartholin abscess. There is typically no impact on hemodynamic status. Systemic infection may be occur in rare cases.…"/>
          <p:cNvSpPr txBox="1">
            <a:spLocks noGrp="1"/>
          </p:cNvSpPr>
          <p:nvPr>
            <p:ph type="title"/>
          </p:nvPr>
        </p:nvSpPr>
        <p:spPr>
          <a:xfrm>
            <a:off x="1144649" y="1391506"/>
            <a:ext cx="22663723" cy="4648201"/>
          </a:xfrm>
          <a:prstGeom prst="rect">
            <a:avLst/>
          </a:prstGeom>
        </p:spPr>
        <p:txBody>
          <a:bodyPr/>
          <a:lstStyle/>
          <a:p>
            <a:pPr algn="l" defTabSz="457200">
              <a:defRPr sz="4800">
                <a:latin typeface="Arial"/>
                <a:ea typeface="Arial"/>
                <a:cs typeface="Arial"/>
                <a:sym typeface="Arial"/>
              </a:defRPr>
            </a:pPr>
            <a:r>
              <a:rPr b="1"/>
              <a:t>Physical examination</a:t>
            </a:r>
            <a:r>
              <a:t> — Vital signs are obtained. Fever is absent in the majority of patients with Bartholin abscess. There is typically no impact on hemodynamic status. Systemic infection may be occur in rare cases.</a:t>
            </a:r>
          </a:p>
          <a:p>
            <a:pPr algn="l" defTabSz="457200">
              <a:defRPr sz="4800">
                <a:latin typeface="Arial"/>
                <a:ea typeface="Arial"/>
                <a:cs typeface="Arial"/>
                <a:sym typeface="Arial"/>
              </a:defRPr>
            </a:pPr>
            <a:r>
              <a:t>A vulvar examination is performed, including visual inspection followed by palpation of the Bartholin gland.</a:t>
            </a:r>
          </a:p>
        </p:txBody>
      </p:sp>
      <p:sp>
        <p:nvSpPr>
          <p:cNvPr id="183" name="A normal Bartholin gland is not palpable, except possibly in very thin women.…"/>
          <p:cNvSpPr txBox="1"/>
          <p:nvPr/>
        </p:nvSpPr>
        <p:spPr>
          <a:xfrm>
            <a:off x="1079978" y="7060069"/>
            <a:ext cx="22983179"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a:latin typeface="Arial"/>
                <a:ea typeface="Arial"/>
                <a:cs typeface="Arial"/>
                <a:sym typeface="Arial"/>
              </a:defRPr>
            </a:pPr>
            <a:r>
              <a:rPr u="sng"/>
              <a:t>A normal Bartholin gland is not palpabl</a:t>
            </a:r>
            <a:r>
              <a:t>e, except possibly in very thin women.</a:t>
            </a:r>
          </a:p>
          <a:p>
            <a:pPr defTabSz="457200">
              <a:spcBef>
                <a:spcPts val="0"/>
              </a:spcBef>
              <a:defRPr>
                <a:latin typeface="Arial"/>
                <a:ea typeface="Arial"/>
                <a:cs typeface="Arial"/>
                <a:sym typeface="Arial"/>
              </a:defRPr>
            </a:pPr>
            <a:r>
              <a:t>A Bartholin cyst averages 1 to 3 cm in size and is usually unilateral.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DIAGNOSIS…"/>
          <p:cNvSpPr txBox="1">
            <a:spLocks noGrp="1"/>
          </p:cNvSpPr>
          <p:nvPr>
            <p:ph type="title"/>
          </p:nvPr>
        </p:nvSpPr>
        <p:spPr>
          <a:xfrm>
            <a:off x="570114" y="385548"/>
            <a:ext cx="21002685" cy="4492108"/>
          </a:xfrm>
          <a:prstGeom prst="rect">
            <a:avLst/>
          </a:prstGeom>
        </p:spPr>
        <p:txBody>
          <a:bodyPr/>
          <a:lstStyle/>
          <a:p>
            <a:pPr algn="l" defTabSz="361188">
              <a:defRPr sz="3792" b="1">
                <a:latin typeface="Arial"/>
                <a:ea typeface="Arial"/>
                <a:cs typeface="Arial"/>
                <a:sym typeface="Arial"/>
              </a:defRPr>
            </a:pPr>
            <a:r>
              <a:t>DIAGNOSIS</a:t>
            </a:r>
            <a:endParaRPr b="0"/>
          </a:p>
          <a:p>
            <a:pPr algn="l" defTabSz="361188">
              <a:defRPr sz="3792">
                <a:latin typeface="Arial"/>
                <a:ea typeface="Arial"/>
                <a:cs typeface="Arial"/>
                <a:sym typeface="Arial"/>
              </a:defRPr>
            </a:pPr>
            <a:r>
              <a:rPr b="1"/>
              <a:t>Cyst</a:t>
            </a:r>
            <a:r>
              <a:t> — The diagnosis of a Bartholin cyst is clinical and is based upon physical examination findings of a </a:t>
            </a:r>
            <a:r>
              <a:rPr u="sng"/>
              <a:t>soft, painless mass in the posterior aspect of the vaginal introitus, at the site of the Bartholin duct and gland .</a:t>
            </a:r>
          </a:p>
          <a:p>
            <a:pPr algn="l" defTabSz="361188">
              <a:defRPr sz="3792">
                <a:latin typeface="Arial"/>
                <a:ea typeface="Arial"/>
                <a:cs typeface="Arial"/>
                <a:sym typeface="Arial"/>
              </a:defRPr>
            </a:pPr>
            <a:r>
              <a:rPr b="1"/>
              <a:t>Abscess</a:t>
            </a:r>
            <a:r>
              <a:t> — The diagnosis of a Bartholin abscess is clinical and is based upon the presence of a painful vulvar mass and physical examination findings of a </a:t>
            </a:r>
            <a:r>
              <a:rPr u="sng"/>
              <a:t>large, tender, soft, or fluctuant mass at the site of the Bartholin duct and gland . Occasionally erythema, edema, and pointing (opening with abscess at a point in the skin, often with purulent discharge) are present.</a:t>
            </a:r>
          </a:p>
        </p:txBody>
      </p:sp>
      <p:sp>
        <p:nvSpPr>
          <p:cNvPr id="186" name="●…"/>
          <p:cNvSpPr txBox="1"/>
          <p:nvPr/>
        </p:nvSpPr>
        <p:spPr>
          <a:xfrm>
            <a:off x="524788" y="4853093"/>
            <a:ext cx="15120622" cy="1864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1200">
                <a:latin typeface="Helvetica"/>
                <a:ea typeface="Helvetica"/>
                <a:cs typeface="Helvetica"/>
                <a:sym typeface="Helvetica"/>
              </a:defRPr>
            </a:pPr>
            <a:r>
              <a:t>●</a:t>
            </a:r>
          </a:p>
          <a:p>
            <a:pPr defTabSz="457200">
              <a:spcBef>
                <a:spcPts val="0"/>
              </a:spcBef>
              <a:defRPr sz="3600">
                <a:latin typeface="Arial"/>
                <a:ea typeface="Arial"/>
                <a:cs typeface="Arial"/>
                <a:sym typeface="Arial"/>
              </a:defRPr>
            </a:pPr>
            <a:r>
              <a:t>For women with a first or second occurrence of an uncomplicated Bartholin abscess, we recommend I&amp;D with Word catheter placement rather than I&amp;D alone or I&amp;D with marsupialization</a:t>
            </a:r>
          </a:p>
        </p:txBody>
      </p:sp>
      <p:sp>
        <p:nvSpPr>
          <p:cNvPr id="187" name="●…"/>
          <p:cNvSpPr txBox="1"/>
          <p:nvPr/>
        </p:nvSpPr>
        <p:spPr>
          <a:xfrm>
            <a:off x="450511" y="7205054"/>
            <a:ext cx="17222551" cy="23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1200">
                <a:latin typeface="Helvetica"/>
                <a:ea typeface="Helvetica"/>
                <a:cs typeface="Helvetica"/>
                <a:sym typeface="Helvetica"/>
              </a:defRPr>
            </a:pPr>
            <a:r>
              <a:t>●</a:t>
            </a:r>
          </a:p>
          <a:p>
            <a:pPr defTabSz="457200">
              <a:spcBef>
                <a:spcPts val="0"/>
              </a:spcBef>
              <a:defRPr sz="3600">
                <a:latin typeface="Arial"/>
                <a:ea typeface="Arial"/>
                <a:cs typeface="Arial"/>
                <a:sym typeface="Arial"/>
              </a:defRPr>
            </a:pPr>
            <a:r>
              <a:t>Bartholin gland excision is a definitive treatment, but must be performed in an . operating room and can be associated with significant hemorrhage and post-procedure morbidity. '</a:t>
            </a:r>
          </a:p>
        </p:txBody>
      </p:sp>
      <p:sp>
        <p:nvSpPr>
          <p:cNvPr id="188" name="Recurrent abscess — A recurrent abscess presents with the same signs and symptoms as an initial occurrence. An abscess may occur immediately after treatment or remote from treatment. For women who have failed initial treatment and have a recurrence of ab"/>
          <p:cNvSpPr txBox="1"/>
          <p:nvPr/>
        </p:nvSpPr>
        <p:spPr>
          <a:xfrm>
            <a:off x="379325" y="9350478"/>
            <a:ext cx="21384262" cy="3820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3600">
                <a:latin typeface="Arial"/>
                <a:ea typeface="Arial"/>
                <a:cs typeface="Arial"/>
                <a:sym typeface="Arial"/>
              </a:defRPr>
            </a:pPr>
            <a:r>
              <a:rPr b="1"/>
              <a:t>Recurrent abscess</a:t>
            </a:r>
            <a:r>
              <a:t> — A recurrent abscess presents with the same signs and symptoms as an initial occurrence. An abscess may occur immediately after treatment or remote from treatment. For women who have failed initial treatment and have a recurrence of abscess after one or two Word catheter placements, we suggest marsupialization.</a:t>
            </a:r>
          </a:p>
          <a:p>
            <a:pPr defTabSz="457200">
              <a:spcBef>
                <a:spcPts val="0"/>
              </a:spcBef>
              <a:defRPr sz="3600">
                <a:latin typeface="Arial"/>
                <a:ea typeface="Arial"/>
                <a:cs typeface="Arial"/>
                <a:sym typeface="Arial"/>
              </a:defRPr>
            </a:pPr>
            <a:r>
              <a:t>If there is a recurrence after marsupialization or if there is suspected Bartholin's gland carcinoma, excision may be performed</a:t>
            </a:r>
          </a:p>
        </p:txBody>
      </p:sp>
      <p:pic>
        <p:nvPicPr>
          <p:cNvPr id="189" name="IMG_0513.jpeg" descr="IMG_0513.jpeg"/>
          <p:cNvPicPr>
            <a:picLocks noChangeAspect="1"/>
          </p:cNvPicPr>
          <p:nvPr/>
        </p:nvPicPr>
        <p:blipFill>
          <a:blip r:embed="rId2"/>
          <a:stretch>
            <a:fillRect/>
          </a:stretch>
        </p:blipFill>
        <p:spPr>
          <a:xfrm>
            <a:off x="16876500" y="5094660"/>
            <a:ext cx="7249971" cy="397258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regnant women — The incidence of Bartholin gland abscess in pregnant women is 0.13 percent . The bacterial characteristics are similar to nonpregnant women. In our practice, we treat pregnant women in the same manner as other nonpregnant women. One exce"/>
          <p:cNvSpPr txBox="1">
            <a:spLocks noGrp="1"/>
          </p:cNvSpPr>
          <p:nvPr>
            <p:ph type="title"/>
          </p:nvPr>
        </p:nvSpPr>
        <p:spPr>
          <a:xfrm>
            <a:off x="948372" y="4533900"/>
            <a:ext cx="22760916" cy="4648200"/>
          </a:xfrm>
          <a:prstGeom prst="rect">
            <a:avLst/>
          </a:prstGeom>
        </p:spPr>
        <p:txBody>
          <a:bodyPr>
            <a:normAutofit/>
          </a:bodyPr>
          <a:lstStyle/>
          <a:p>
            <a:pPr algn="l" defTabSz="457200">
              <a:defRPr sz="4800">
                <a:latin typeface="Arial"/>
                <a:ea typeface="Arial"/>
                <a:cs typeface="Arial"/>
                <a:sym typeface="Arial"/>
              </a:defRPr>
            </a:pPr>
            <a:r>
              <a:rPr sz="4400" b="1"/>
              <a:t>Pregnant women</a:t>
            </a:r>
            <a:r>
              <a:rPr sz="4400"/>
              <a:t> — The incidence of Bartholin gland abscess in pregnant women is 0.13 percent . The bacterial characteristics are similar to nonpregnant women. In our practice, we treat pregnant women in the same manner as other nonpregnant women. </a:t>
            </a:r>
            <a:r>
              <a:rPr sz="4400" u="sng"/>
              <a:t>One exception is that we usually do not perform cyst excision during pregnancy or the immediate postpartum period given the increased risk of excessive bleeding.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Vulva…"/>
          <p:cNvSpPr txBox="1"/>
          <p:nvPr/>
        </p:nvSpPr>
        <p:spPr>
          <a:xfrm>
            <a:off x="553559" y="2413666"/>
            <a:ext cx="23707766" cy="5519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a:latin typeface="Helvetica"/>
                <a:ea typeface="Helvetica"/>
                <a:cs typeface="Helvetica"/>
                <a:sym typeface="Helvetica"/>
              </a:defRPr>
            </a:pPr>
            <a:endParaRPr/>
          </a:p>
          <a:p>
            <a:pPr defTabSz="457200">
              <a:spcBef>
                <a:spcPts val="0"/>
              </a:spcBef>
              <a:defRPr>
                <a:latin typeface="Helvetica"/>
                <a:ea typeface="Helvetica"/>
                <a:cs typeface="Helvetica"/>
                <a:sym typeface="Helvetica"/>
              </a:defRPr>
            </a:pPr>
            <a:r>
              <a:rPr sz="6400" b="1">
                <a:latin typeface="Arial"/>
                <a:ea typeface="Arial"/>
                <a:cs typeface="Arial"/>
                <a:sym typeface="Arial"/>
              </a:rPr>
              <a:t>Vulva</a:t>
            </a:r>
            <a:r>
              <a:t> </a:t>
            </a:r>
          </a:p>
          <a:p>
            <a:pPr defTabSz="457200">
              <a:spcBef>
                <a:spcPts val="0"/>
              </a:spcBef>
              <a:defRPr>
                <a:latin typeface="Helvetica"/>
                <a:ea typeface="Helvetica"/>
                <a:cs typeface="Helvetica"/>
                <a:sym typeface="Helvetica"/>
              </a:defRPr>
            </a:pPr>
            <a:endParaRPr/>
          </a:p>
          <a:p>
            <a:pPr defTabSz="457200">
              <a:spcBef>
                <a:spcPts val="0"/>
              </a:spcBef>
              <a:defRPr>
                <a:latin typeface="Helvetica"/>
                <a:ea typeface="Helvetica"/>
                <a:cs typeface="Helvetica"/>
                <a:sym typeface="Helvetica"/>
              </a:defRPr>
            </a:pPr>
            <a:endParaRPr/>
          </a:p>
          <a:p>
            <a:pPr defTabSz="457200">
              <a:spcBef>
                <a:spcPts val="0"/>
              </a:spcBef>
              <a:defRPr>
                <a:latin typeface="Arial"/>
                <a:ea typeface="Arial"/>
                <a:cs typeface="Arial"/>
                <a:sym typeface="Arial"/>
              </a:defRPr>
            </a:pPr>
            <a:r>
              <a:t>A wide variety of lesions occurs on the vulva. Some of the disorders causing these lesions are limited to the vulva, while others also involve skin or mucocutaneous membranes elsewhere on the body.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KENE'S GLANDS And Skenitis…"/>
          <p:cNvSpPr txBox="1">
            <a:spLocks noGrp="1"/>
          </p:cNvSpPr>
          <p:nvPr>
            <p:ph type="title"/>
          </p:nvPr>
        </p:nvSpPr>
        <p:spPr>
          <a:xfrm>
            <a:off x="899207" y="613418"/>
            <a:ext cx="22585586" cy="12909104"/>
          </a:xfrm>
          <a:prstGeom prst="rect">
            <a:avLst/>
          </a:prstGeom>
        </p:spPr>
        <p:txBody>
          <a:bodyPr>
            <a:normAutofit/>
          </a:bodyPr>
          <a:lstStyle/>
          <a:p>
            <a:pPr defTabSz="371475">
              <a:defRPr sz="5040">
                <a:latin typeface="Arial"/>
                <a:ea typeface="Arial"/>
                <a:cs typeface="Arial"/>
                <a:sym typeface="Arial"/>
              </a:defRPr>
            </a:pPr>
            <a:r>
              <a:rPr sz="4400"/>
              <a:t>SKENE'S GLANDS And Skenitis</a:t>
            </a:r>
          </a:p>
          <a:p>
            <a:pPr defTabSz="371475">
              <a:defRPr sz="5040">
                <a:latin typeface="Arial"/>
                <a:ea typeface="Arial"/>
                <a:cs typeface="Arial"/>
                <a:sym typeface="Arial"/>
              </a:defRPr>
            </a:pPr>
            <a:r>
              <a:rPr sz="4400"/>
              <a:t>• Function :</a:t>
            </a:r>
          </a:p>
          <a:p>
            <a:pPr defTabSz="371475">
              <a:defRPr sz="5040">
                <a:latin typeface="Arial"/>
                <a:ea typeface="Arial"/>
                <a:cs typeface="Arial"/>
                <a:sym typeface="Arial"/>
              </a:defRPr>
            </a:pPr>
            <a:r>
              <a:rPr sz="4400"/>
              <a:t>unknown, they are thought to provide</a:t>
            </a:r>
          </a:p>
          <a:p>
            <a:pPr defTabSz="371475">
              <a:defRPr sz="5040">
                <a:latin typeface="Arial"/>
                <a:ea typeface="Arial"/>
                <a:cs typeface="Arial"/>
                <a:sym typeface="Arial"/>
              </a:defRPr>
            </a:pPr>
            <a:r>
              <a:rPr sz="4400"/>
              <a:t>lubrication to the urethra.</a:t>
            </a:r>
          </a:p>
          <a:p>
            <a:pPr defTabSz="371475">
              <a:defRPr sz="5040">
                <a:latin typeface="Arial"/>
                <a:ea typeface="Arial"/>
                <a:cs typeface="Arial"/>
                <a:sym typeface="Arial"/>
              </a:defRPr>
            </a:pPr>
            <a:r>
              <a:rPr sz="4400"/>
              <a:t>• Anatomy :</a:t>
            </a:r>
          </a:p>
          <a:p>
            <a:pPr defTabSz="371475">
              <a:defRPr sz="5040">
                <a:latin typeface="Arial"/>
                <a:ea typeface="Arial"/>
                <a:cs typeface="Arial"/>
                <a:sym typeface="Arial"/>
              </a:defRPr>
            </a:pPr>
            <a:r>
              <a:rPr sz="4400"/>
              <a:t>Its also known as periurethral glands, or paraurethral glands, they are structures</a:t>
            </a:r>
          </a:p>
          <a:p>
            <a:pPr defTabSz="371475">
              <a:defRPr sz="5040">
                <a:latin typeface="Arial"/>
                <a:ea typeface="Arial"/>
                <a:cs typeface="Arial"/>
                <a:sym typeface="Arial"/>
              </a:defRPr>
            </a:pPr>
            <a:r>
              <a:rPr sz="4400"/>
              <a:t>located on the upper wall of the vagina, around the lower end of the urethra and</a:t>
            </a:r>
          </a:p>
          <a:p>
            <a:pPr defTabSz="371475">
              <a:defRPr sz="5040">
                <a:latin typeface="Arial"/>
                <a:ea typeface="Arial"/>
                <a:cs typeface="Arial"/>
                <a:sym typeface="Arial"/>
              </a:defRPr>
            </a:pPr>
            <a:r>
              <a:rPr sz="4400"/>
              <a:t>are normally neither seen nor felt, except in the presence of disease or infection.</a:t>
            </a:r>
          </a:p>
          <a:p>
            <a:pPr defTabSz="371475">
              <a:defRPr sz="5040">
                <a:latin typeface="Arial"/>
                <a:ea typeface="Arial"/>
                <a:cs typeface="Arial"/>
                <a:sym typeface="Arial"/>
              </a:defRPr>
            </a:pPr>
            <a:r>
              <a:rPr sz="4400"/>
              <a:t>Close inspection will reveal the pinpoint openings of these periurethral glands.</a:t>
            </a:r>
          </a:p>
          <a:p>
            <a:pPr defTabSz="371475">
              <a:defRPr sz="5040">
                <a:latin typeface="Arial"/>
                <a:ea typeface="Arial"/>
                <a:cs typeface="Arial"/>
                <a:sym typeface="Arial"/>
              </a:defRPr>
            </a:pPr>
            <a:r>
              <a:rPr sz="4400"/>
              <a:t>• The Skene's glands are subject to inflammation and infection of varying degrees</a:t>
            </a:r>
          </a:p>
          <a:p>
            <a:pPr defTabSz="371475">
              <a:defRPr sz="5040">
                <a:latin typeface="Arial"/>
                <a:ea typeface="Arial"/>
                <a:cs typeface="Arial"/>
                <a:sym typeface="Arial"/>
              </a:defRPr>
            </a:pPr>
            <a:r>
              <a:rPr sz="4400"/>
              <a:t>of intensity, known by the term Skenitis.</a:t>
            </a:r>
          </a:p>
          <a:p>
            <a:pPr defTabSz="371475">
              <a:defRPr sz="5040">
                <a:latin typeface="Arial"/>
                <a:ea typeface="Arial"/>
                <a:cs typeface="Arial"/>
                <a:sym typeface="Arial"/>
              </a:defRPr>
            </a:pPr>
            <a:endParaRPr sz="440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 Presentation :-…"/>
          <p:cNvSpPr txBox="1">
            <a:spLocks noGrp="1"/>
          </p:cNvSpPr>
          <p:nvPr>
            <p:ph type="title"/>
          </p:nvPr>
        </p:nvSpPr>
        <p:spPr>
          <a:xfrm>
            <a:off x="223408" y="393129"/>
            <a:ext cx="23937184" cy="14299960"/>
          </a:xfrm>
          <a:prstGeom prst="rect">
            <a:avLst/>
          </a:prstGeom>
        </p:spPr>
        <p:txBody>
          <a:bodyPr>
            <a:normAutofit/>
          </a:bodyPr>
          <a:lstStyle/>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Presentation :-</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-A urinary infection that fails to be cured, or recurs after appropriate antibiotic therapy</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-Pain at the urethral opening or at the urethral-vaginal septum</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Pronounced local tenderness with contact, e.g., with touch, tight pants, Pain</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during intercourse</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physical findings</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Tenderness at the urethral opening or at the urethral-vaginal septum</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A discharge of pus from the ducts of the Skene's glands which can be expressed by compressing the urethra</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 A red and inflamed para-urethral mass</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r>
              <a:rPr sz="4400"/>
              <a:t>&gt; they are almost infected by Neisseria gonorrhoeae, chlamydia.</a:t>
            </a:r>
          </a:p>
          <a:p>
            <a:pPr algn="l" defTabSz="914400">
              <a:tabLst>
                <a:tab pos="292100" algn="l"/>
                <a:tab pos="596900" algn="l"/>
                <a:tab pos="901700" algn="l"/>
                <a:tab pos="1206500" algn="l"/>
                <a:tab pos="1511300" algn="l"/>
                <a:tab pos="1803400" algn="l"/>
                <a:tab pos="2108200" algn="l"/>
                <a:tab pos="2413000" algn="l"/>
                <a:tab pos="2717800" algn="l"/>
                <a:tab pos="3022600" algn="l"/>
                <a:tab pos="3314700" algn="l"/>
                <a:tab pos="3619500" algn="l"/>
              </a:tabLst>
              <a:defRPr sz="6120">
                <a:latin typeface="Arial"/>
                <a:ea typeface="Arial"/>
                <a:cs typeface="Arial"/>
                <a:sym typeface="Arial"/>
              </a:defRPr>
            </a:pPr>
            <a:endParaRPr sz="440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 Cultures, particularly for gonorrhea, chlamydia should thus be obtained.…"/>
          <p:cNvSpPr txBox="1">
            <a:spLocks noGrp="1"/>
          </p:cNvSpPr>
          <p:nvPr>
            <p:ph type="title"/>
          </p:nvPr>
        </p:nvSpPr>
        <p:spPr>
          <a:xfrm>
            <a:off x="539677" y="843219"/>
            <a:ext cx="23304646" cy="12359778"/>
          </a:xfrm>
          <a:prstGeom prst="rect">
            <a:avLst/>
          </a:prstGeom>
        </p:spPr>
        <p:txBody>
          <a:bodyPr>
            <a:norm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 Cultures, particularly for gonorrhea, chlamydia should thus be obtained.</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 Treatment</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Most important step in management is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folley's catheter drainage:</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 Long course of a potent antibiotic.</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 antibiotic for 4-6 week period of time is often required to achieve resolution.</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 A surgical procedure will be required (drainage) if the</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r>
              <a:rPr sz="4000"/>
              <a:t>Skenitis does not respond to antibiotics.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latin typeface="Arial"/>
                <a:ea typeface="Arial"/>
                <a:cs typeface="Arial"/>
                <a:sym typeface="Arial"/>
              </a:defRPr>
            </a:pPr>
            <a:endParaRPr sz="400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vulvar nevi…"/>
          <p:cNvSpPr txBox="1">
            <a:spLocks noGrp="1"/>
          </p:cNvSpPr>
          <p:nvPr>
            <p:ph type="title"/>
          </p:nvPr>
        </p:nvSpPr>
        <p:spPr>
          <a:xfrm>
            <a:off x="623601" y="0"/>
            <a:ext cx="22312376" cy="7337574"/>
          </a:xfrm>
          <a:prstGeom prst="rect">
            <a:avLst/>
          </a:prstGeom>
        </p:spPr>
        <p:txBody>
          <a:bodyPr>
            <a:normAutofit/>
          </a:bodyPr>
          <a:lstStyle/>
          <a:p>
            <a:pPr defTabSz="363220">
              <a:defRPr sz="4928">
                <a:latin typeface="Arial"/>
                <a:ea typeface="Arial"/>
                <a:cs typeface="Arial"/>
                <a:sym typeface="Arial"/>
              </a:defRPr>
            </a:pPr>
            <a:r>
              <a:rPr sz="4400"/>
              <a:t>vulvar nevi</a:t>
            </a:r>
          </a:p>
          <a:p>
            <a:pPr defTabSz="363220">
              <a:defRPr sz="4928">
                <a:latin typeface="Arial"/>
                <a:ea typeface="Arial"/>
                <a:cs typeface="Arial"/>
                <a:sym typeface="Arial"/>
              </a:defRPr>
            </a:pPr>
            <a:r>
              <a:rPr sz="4400"/>
              <a:t> A vulvar nevus  is a mole or benign skin growth found in the vulvar region. These are generally harmless and similar to moles found on other parts of the body. However, like any mole, it’s important to monitor them for any changes in size, color, shape, or texture, as changes could indicate a potential risk for melanoma or other skin conditions.</a:t>
            </a:r>
          </a:p>
          <a:p>
            <a:pPr defTabSz="363220">
              <a:defRPr sz="4928">
                <a:latin typeface="Arial"/>
                <a:ea typeface="Arial"/>
                <a:cs typeface="Arial"/>
                <a:sym typeface="Arial"/>
              </a:defRPr>
            </a:pPr>
            <a:endParaRPr sz="4400"/>
          </a:p>
          <a:p>
            <a:pPr defTabSz="363220">
              <a:defRPr sz="4928">
                <a:latin typeface="Arial"/>
                <a:ea typeface="Arial"/>
                <a:cs typeface="Arial"/>
                <a:sym typeface="Arial"/>
              </a:defRPr>
            </a:pPr>
            <a:r>
              <a:rPr sz="4400"/>
              <a:t>If you notice any changes or if the nevi become symptomatic (like itching or bleeding), it’s a good idea to consult with a healthcare provider for further evaluation. They may recommend a biopsy to ensure that the growth is benign.</a:t>
            </a:r>
          </a:p>
        </p:txBody>
      </p:sp>
      <p:sp>
        <p:nvSpPr>
          <p:cNvPr id="200" name="Treatment of Benign Nevi…"/>
          <p:cNvSpPr txBox="1"/>
          <p:nvPr/>
        </p:nvSpPr>
        <p:spPr>
          <a:xfrm>
            <a:off x="778513" y="9354858"/>
            <a:ext cx="23284645" cy="3567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12700">
              <a:lnSpc>
                <a:spcPct val="104166"/>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a:solidFill>
                  <a:srgbClr val="111111"/>
                </a:solidFill>
                <a:latin typeface="Arial"/>
                <a:ea typeface="Arial"/>
                <a:cs typeface="Arial"/>
                <a:sym typeface="Arial"/>
              </a:defRPr>
            </a:pPr>
            <a:r>
              <a:rPr sz="4000"/>
              <a:t>Treatment of Benign Nevi</a:t>
            </a:r>
            <a:endParaRPr sz="4000" b="0"/>
          </a:p>
          <a:p>
            <a:pPr defTabSz="12700">
              <a:lnSpc>
                <a:spcPct val="104166"/>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111111"/>
                </a:solidFill>
                <a:latin typeface="Arial"/>
                <a:ea typeface="Arial"/>
                <a:cs typeface="Arial"/>
                <a:sym typeface="Arial"/>
              </a:defRPr>
            </a:pPr>
            <a:endParaRPr sz="4000" b="0"/>
          </a:p>
          <a:p>
            <a:pPr marL="165100" indent="-165100" defTabSz="12700">
              <a:lnSpc>
                <a:spcPct val="104166"/>
              </a:lnSpc>
              <a:spcBef>
                <a:spcPts val="1200"/>
              </a:spcBef>
              <a:tabLst>
                <a:tab pos="63500" algn="r"/>
                <a:tab pos="165100" algn="l"/>
              </a:tabLst>
              <a:defRPr>
                <a:solidFill>
                  <a:srgbClr val="111111"/>
                </a:solidFill>
                <a:latin typeface="Arial"/>
                <a:ea typeface="Arial"/>
                <a:cs typeface="Arial"/>
                <a:sym typeface="Arial"/>
              </a:defRPr>
            </a:pPr>
            <a:r>
              <a:rPr sz="4000"/>
              <a:t>	•	Most vulvar nevi do not require treatment unless they cause discomfort, cosmetic concerns, or show signs of suspicious changes.</a:t>
            </a:r>
          </a:p>
          <a:p>
            <a:pPr marL="165100" indent="-165100" defTabSz="12700">
              <a:lnSpc>
                <a:spcPct val="104166"/>
              </a:lnSpc>
              <a:spcBef>
                <a:spcPts val="1200"/>
              </a:spcBef>
              <a:tabLst>
                <a:tab pos="63500" algn="r"/>
                <a:tab pos="165100" algn="l"/>
              </a:tabLst>
              <a:defRPr>
                <a:solidFill>
                  <a:srgbClr val="111111"/>
                </a:solidFill>
                <a:latin typeface="Arial"/>
                <a:ea typeface="Arial"/>
                <a:cs typeface="Arial"/>
                <a:sym typeface="Arial"/>
              </a:defRPr>
            </a:pPr>
            <a:r>
              <a:rPr sz="4000"/>
              <a:t>	•	If removal is necessary, procedures like excision or laser therapy can be considered.</a:t>
            </a:r>
          </a:p>
        </p:txBody>
      </p:sp>
      <p:pic>
        <p:nvPicPr>
          <p:cNvPr id="201" name="IMG_0514.jpeg" descr="IMG_0514.jpeg"/>
          <p:cNvPicPr>
            <a:picLocks noChangeAspect="1"/>
          </p:cNvPicPr>
          <p:nvPr/>
        </p:nvPicPr>
        <p:blipFill>
          <a:blip r:embed="rId2"/>
          <a:srcRect l="3763" r="3763"/>
          <a:stretch>
            <a:fillRect/>
          </a:stretch>
        </p:blipFill>
        <p:spPr>
          <a:xfrm>
            <a:off x="19797822" y="6146665"/>
            <a:ext cx="3807665" cy="439910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DEFINITION — The terms urethral caruncle, urethral prolapse, and urethral polyp represent three distinct lesions, although the terms are sometimes used interchangeably.…"/>
          <p:cNvSpPr txBox="1"/>
          <p:nvPr/>
        </p:nvSpPr>
        <p:spPr>
          <a:xfrm>
            <a:off x="535089" y="2696619"/>
            <a:ext cx="23313823" cy="7554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3600">
                <a:latin typeface="Arial"/>
                <a:ea typeface="Arial"/>
                <a:cs typeface="Arial"/>
                <a:sym typeface="Arial"/>
              </a:defRPr>
            </a:pPr>
            <a:r>
              <a:rPr b="1"/>
              <a:t>DEFINITION</a:t>
            </a:r>
            <a:r>
              <a:t> — The terms</a:t>
            </a:r>
            <a:r>
              <a:rPr b="1" i="1" u="sng"/>
              <a:t> urethral caruncle, urethral prolapse, and urethral polyp</a:t>
            </a:r>
            <a:r>
              <a:t> represent three distinct lesions, although the terms are sometimes used interchangeably.</a:t>
            </a:r>
          </a:p>
          <a:p>
            <a:pPr defTabSz="457200">
              <a:spcBef>
                <a:spcPts val="0"/>
              </a:spcBef>
              <a:defRPr sz="3600">
                <a:latin typeface="Arial"/>
                <a:ea typeface="Arial"/>
                <a:cs typeface="Arial"/>
                <a:sym typeface="Arial"/>
              </a:defRPr>
            </a:pPr>
            <a:r>
              <a:t>● </a:t>
            </a:r>
            <a:r>
              <a:rPr b="1"/>
              <a:t>Urethral caruncle</a:t>
            </a:r>
            <a:r>
              <a:t> – Urethral caruncle refers to eversion of only a portion of the distal urethra that often occurs at the posterior edge . The caruncle is a small, fleshy mass that is soft, smooth or friable, and bright red to dark pink. These are generally</a:t>
            </a:r>
            <a:r>
              <a:rPr i="1" u="sng"/>
              <a:t> single and sessile</a:t>
            </a:r>
            <a:r>
              <a:t> , but they can also be </a:t>
            </a:r>
            <a:r>
              <a:rPr i="1" u="sng"/>
              <a:t>pedunculated</a:t>
            </a:r>
            <a:r>
              <a:rPr u="sng"/>
              <a:t> </a:t>
            </a:r>
            <a:r>
              <a:t>and grow to 1 to 2 cm. Caruncles typically occur in postmenopausal women and hypoestrogenism is the proposed mechanism.</a:t>
            </a:r>
          </a:p>
          <a:p>
            <a:pPr defTabSz="457200">
              <a:spcBef>
                <a:spcPts val="0"/>
              </a:spcBef>
              <a:defRPr sz="3600">
                <a:latin typeface="Arial"/>
                <a:ea typeface="Arial"/>
                <a:cs typeface="Arial"/>
                <a:sym typeface="Arial"/>
              </a:defRPr>
            </a:pPr>
            <a:r>
              <a:t>● </a:t>
            </a:r>
            <a:r>
              <a:rPr b="1"/>
              <a:t>Urethral prolapse</a:t>
            </a:r>
            <a:r>
              <a:t> – Urethral prolapse refers to urethral mucosa that is circumferentially everted around the meatus . The condition typically occurs in premenarcheal girls and in postmenopausal women as well. The tissue can also be friable, ulcerated, and edematous.</a:t>
            </a:r>
          </a:p>
          <a:p>
            <a:pPr defTabSz="457200">
              <a:spcBef>
                <a:spcPts val="0"/>
              </a:spcBef>
              <a:defRPr sz="3600">
                <a:latin typeface="Arial"/>
                <a:ea typeface="Arial"/>
                <a:cs typeface="Arial"/>
                <a:sym typeface="Arial"/>
              </a:defRPr>
            </a:pPr>
            <a:endParaRPr/>
          </a:p>
          <a:p>
            <a:pPr defTabSz="457200">
              <a:spcBef>
                <a:spcPts val="0"/>
              </a:spcBef>
              <a:defRPr sz="3600">
                <a:latin typeface="Arial"/>
                <a:ea typeface="Arial"/>
                <a:cs typeface="Arial"/>
                <a:sym typeface="Arial"/>
              </a:defRPr>
            </a:pPr>
            <a:r>
              <a:t>● </a:t>
            </a:r>
            <a:r>
              <a:rPr b="1"/>
              <a:t>Urethral polyp</a:t>
            </a:r>
            <a:r>
              <a:t> – Urethral polyps are more common in boys, but cases have been reported in prepubertal girls  While urethral polyps can arise from any part of the urethra in girls, in boys the lesions mainly arise from the prostatic urethra . In girls, urethral polyps are benign fibroepithelial polyps that are thought to be congenital and often present as interlabial masses.</a:t>
            </a:r>
          </a:p>
        </p:txBody>
      </p:sp>
      <p:sp>
        <p:nvSpPr>
          <p:cNvPr id="142" name="Urethral Caruncle and Urethral Prolapse"/>
          <p:cNvSpPr txBox="1"/>
          <p:nvPr/>
        </p:nvSpPr>
        <p:spPr>
          <a:xfrm>
            <a:off x="5629263" y="978403"/>
            <a:ext cx="11734205" cy="1478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b="1">
                <a:latin typeface="Arial"/>
                <a:ea typeface="Arial"/>
                <a:cs typeface="Arial"/>
                <a:sym typeface="Arial"/>
              </a:defRPr>
            </a:lvl1pPr>
          </a:lstStyle>
          <a:p>
            <a:r>
              <a:t>Urethral Caruncle and Urethral Prolapse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384000" cy="1371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424" y="507800"/>
            <a:ext cx="24194412" cy="127004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A urethral caruncle is a benign fleshy outgrowth of the posterior urethral meatus. It is the most common lesion of the female urethra and occurs primarily in postmenopausal women. The lesion is typically asymptomatic, although some women present with vag"/>
          <p:cNvSpPr txBox="1">
            <a:spLocks noGrp="1"/>
          </p:cNvSpPr>
          <p:nvPr>
            <p:ph type="body" idx="1"/>
          </p:nvPr>
        </p:nvSpPr>
        <p:spPr>
          <a:xfrm>
            <a:off x="592824" y="256651"/>
            <a:ext cx="23791176" cy="9296401"/>
          </a:xfrm>
          <a:prstGeom prst="rect">
            <a:avLst/>
          </a:prstGeom>
        </p:spPr>
        <p:txBody>
          <a:bodyPr>
            <a:normAutofit/>
          </a:bodyPr>
          <a:lstStyle/>
          <a:p>
            <a:pPr marL="0" indent="0" defTabSz="457200">
              <a:spcBef>
                <a:spcPts val="0"/>
              </a:spcBef>
              <a:buSzTx/>
              <a:buNone/>
              <a:defRPr>
                <a:latin typeface="Arial"/>
                <a:ea typeface="Arial"/>
                <a:cs typeface="Arial"/>
                <a:sym typeface="Arial"/>
              </a:defRPr>
            </a:pPr>
            <a:r>
              <a:rPr sz="4400"/>
              <a:t>A urethral caruncle is a benign fleshy outgrowth of the posterior urethral meatus. It is the most common lesion of the female urethra and occurs primarily in postmenopausal women. The lesion is typically asymptomatic, although some women present with vaginal bleeding.</a:t>
            </a:r>
          </a:p>
          <a:p>
            <a:pPr marL="0" indent="0" defTabSz="457200">
              <a:spcBef>
                <a:spcPts val="0"/>
              </a:spcBef>
              <a:buSzTx/>
              <a:buNone/>
              <a:defRPr>
                <a:latin typeface="Arial"/>
                <a:ea typeface="Arial"/>
                <a:cs typeface="Arial"/>
                <a:sym typeface="Arial"/>
              </a:defRPr>
            </a:pPr>
            <a:r>
              <a:rPr sz="4400"/>
              <a:t>This topic will discuss the clinical presentation, diagnosis, and management of urethral caruncles in adults</a:t>
            </a:r>
          </a:p>
        </p:txBody>
      </p:sp>
      <p:sp>
        <p:nvSpPr>
          <p:cNvPr id="145" name="Urethral caruncle"/>
          <p:cNvSpPr txBox="1"/>
          <p:nvPr/>
        </p:nvSpPr>
        <p:spPr>
          <a:xfrm>
            <a:off x="603752" y="1383399"/>
            <a:ext cx="5297985" cy="78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a:latin typeface="Arial"/>
                <a:ea typeface="Arial"/>
                <a:cs typeface="Arial"/>
                <a:sym typeface="Arial"/>
              </a:defRPr>
            </a:pPr>
            <a:r>
              <a:rPr b="1"/>
              <a:t>Urethral caruncle</a:t>
            </a:r>
            <a:r>
              <a:t> </a:t>
            </a:r>
          </a:p>
        </p:txBody>
      </p:sp>
      <p:pic>
        <p:nvPicPr>
          <p:cNvPr id="146" name="IMG_0507.jpeg" descr="IMG_0507.jpeg"/>
          <p:cNvPicPr>
            <a:picLocks noChangeAspect="1"/>
          </p:cNvPicPr>
          <p:nvPr/>
        </p:nvPicPr>
        <p:blipFill>
          <a:blip r:embed="rId2"/>
          <a:srcRect t="7215" b="52174"/>
          <a:stretch>
            <a:fillRect/>
          </a:stretch>
        </p:blipFill>
        <p:spPr>
          <a:xfrm>
            <a:off x="16004418" y="6806041"/>
            <a:ext cx="6322220" cy="5570068"/>
          </a:xfrm>
          <a:prstGeom prst="rect">
            <a:avLst/>
          </a:prstGeom>
          <a:ln w="12700">
            <a:miter lim="400000"/>
          </a:ln>
        </p:spPr>
      </p:pic>
      <p:pic>
        <p:nvPicPr>
          <p:cNvPr id="147" name="IMG_0511.jpeg" descr="IMG_0511.jpeg"/>
          <p:cNvPicPr>
            <a:picLocks noChangeAspect="1"/>
          </p:cNvPicPr>
          <p:nvPr/>
        </p:nvPicPr>
        <p:blipFill>
          <a:blip r:embed="rId3"/>
          <a:stretch>
            <a:fillRect/>
          </a:stretch>
        </p:blipFill>
        <p:spPr>
          <a:xfrm>
            <a:off x="9163050" y="6875654"/>
            <a:ext cx="6057900" cy="478790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29"/>
            <a:ext cx="24004822" cy="1371396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30"/>
            <a:ext cx="25521530" cy="144650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29"/>
            <a:ext cx="24384000" cy="142171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29"/>
            <a:ext cx="23873569" cy="1414419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30"/>
            <a:ext cx="23333970" cy="1341500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2305" y="0"/>
            <a:ext cx="23319388" cy="1392543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30"/>
            <a:ext cx="23363138" cy="1353167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29"/>
            <a:ext cx="22123521" cy="1348792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29"/>
            <a:ext cx="23363138" cy="1359000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29"/>
            <a:ext cx="23727732" cy="1348792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ATHOGENESIS AND HISTOLOGY — The pathogenesis of urethral caruncles is not well understood. A distal segment of the urethral mucosa, most commonly the posterior lip of the urethral meatus, prolapses to form the caruncle . Estrogen deficiency after menopa"/>
          <p:cNvSpPr txBox="1">
            <a:spLocks noGrp="1"/>
          </p:cNvSpPr>
          <p:nvPr>
            <p:ph type="body" idx="1"/>
          </p:nvPr>
        </p:nvSpPr>
        <p:spPr>
          <a:xfrm>
            <a:off x="805989" y="1260314"/>
            <a:ext cx="23370407" cy="10955277"/>
          </a:xfrm>
          <a:prstGeom prst="rect">
            <a:avLst/>
          </a:prstGeom>
        </p:spPr>
        <p:txBody>
          <a:bodyPr/>
          <a:lstStyle/>
          <a:p>
            <a:pPr marL="0" indent="0" defTabSz="434340">
              <a:spcBef>
                <a:spcPts val="0"/>
              </a:spcBef>
              <a:buSzTx/>
              <a:buNone/>
              <a:defRPr sz="4560">
                <a:latin typeface="Arial"/>
                <a:ea typeface="Arial"/>
                <a:cs typeface="Arial"/>
                <a:sym typeface="Arial"/>
              </a:defRPr>
            </a:pPr>
            <a:r>
              <a:rPr b="1"/>
              <a:t>PATHOGENESIS AND HISTOLOGY</a:t>
            </a:r>
            <a:r>
              <a:t> — The pathogenesis of urethral caruncles is not well understood. A distal segment of the urethral mucosa, most commonly the posterior lip of the urethral meatus, prolapses to form the caruncle . Estrogen deficiency after menopause results in atrophy of the uroepithelium, which appears to be a predisposing factor, possibly by causing retraction of the postmenopausal vagina. Chronic inflammation of the exposed, prolapsed urethral mucosa may lead to enlargement, bleeding, and necrosis. Secondary infection can also occur.</a:t>
            </a:r>
          </a:p>
          <a:p>
            <a:pPr marL="0" indent="0" defTabSz="434340">
              <a:spcBef>
                <a:spcPts val="0"/>
              </a:spcBef>
              <a:buSzTx/>
              <a:buNone/>
              <a:defRPr sz="4560">
                <a:latin typeface="Arial"/>
                <a:ea typeface="Arial"/>
                <a:cs typeface="Arial"/>
                <a:sym typeface="Arial"/>
              </a:defRPr>
            </a:pPr>
            <a:r>
              <a:t>Histologically, urethral caruncles contain a core of blood vessels and loose connective tissue covered by hyperplastic urothelial and squamous epithelium  Chronic irritation of the prolapsed segment of mucosa results in a dense inflammatory infiltrate. The stromal component may be associated with variable degrees of edema, vascularity, red blood cell extravasation, and fibrosis; dilated blood vessels may contain organizing thrombus. Urethral caruncles are subclassified as granulomatous, papillomatous, or angiomatous </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29"/>
            <a:ext cx="23756900" cy="1318166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30"/>
            <a:ext cx="23406889" cy="1382334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6688" y="0"/>
            <a:ext cx="22750624" cy="1309416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29"/>
            <a:ext cx="23479808" cy="142171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30"/>
            <a:ext cx="23129798" cy="1340041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45856" y="238000"/>
            <a:ext cx="22692286" cy="1323999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7090" y="-785493"/>
            <a:ext cx="24077741" cy="1427544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7320" y="609885"/>
            <a:ext cx="22269358" cy="1249622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10468" y="872392"/>
            <a:ext cx="20563062" cy="1197121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836" y="0"/>
            <a:ext cx="22458948" cy="135754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LINICAL MANIFESTATIONS…"/>
          <p:cNvSpPr txBox="1">
            <a:spLocks noGrp="1"/>
          </p:cNvSpPr>
          <p:nvPr>
            <p:ph type="body" idx="1"/>
          </p:nvPr>
        </p:nvSpPr>
        <p:spPr>
          <a:xfrm>
            <a:off x="495419" y="1077601"/>
            <a:ext cx="23610204" cy="10769966"/>
          </a:xfrm>
          <a:prstGeom prst="rect">
            <a:avLst/>
          </a:prstGeom>
        </p:spPr>
        <p:txBody>
          <a:bodyPr/>
          <a:lstStyle/>
          <a:p>
            <a:pPr marL="0" indent="0" defTabSz="370331">
              <a:spcBef>
                <a:spcPts val="0"/>
              </a:spcBef>
              <a:buSzTx/>
              <a:buNone/>
              <a:defRPr sz="3888" b="1">
                <a:latin typeface="Arial"/>
                <a:ea typeface="Arial"/>
                <a:cs typeface="Arial"/>
                <a:sym typeface="Arial"/>
              </a:defRPr>
            </a:pPr>
            <a:r>
              <a:t>CLINICAL MANIFESTATIONS</a:t>
            </a:r>
            <a:endParaRPr b="0"/>
          </a:p>
          <a:p>
            <a:pPr marL="0" indent="0" defTabSz="370331">
              <a:spcBef>
                <a:spcPts val="0"/>
              </a:spcBef>
              <a:buSzTx/>
              <a:buNone/>
              <a:defRPr sz="3888">
                <a:latin typeface="Arial"/>
                <a:ea typeface="Arial"/>
                <a:cs typeface="Arial"/>
                <a:sym typeface="Arial"/>
              </a:defRPr>
            </a:pPr>
            <a:r>
              <a:t>●</a:t>
            </a:r>
          </a:p>
          <a:p>
            <a:pPr marL="0" indent="0" defTabSz="370331">
              <a:spcBef>
                <a:spcPts val="0"/>
              </a:spcBef>
              <a:buSzTx/>
              <a:buNone/>
              <a:defRPr sz="3888">
                <a:latin typeface="Arial"/>
                <a:ea typeface="Arial"/>
                <a:cs typeface="Arial"/>
                <a:sym typeface="Arial"/>
              </a:defRPr>
            </a:pPr>
            <a:r>
              <a:rPr b="1"/>
              <a:t>Incidental finding</a:t>
            </a:r>
            <a:r>
              <a:t> — Many women with urethral caruncles are asymptomatic, and the caruncle is identified as an incidental finding during genital examination. Most patients are postmenopausal women, with occasional occurrences in premenopausal women and prepubertal girls .  In one study, an asymptomatic urethral caruncle was noted in 50 of 850 women (6 percent) who presented with urinary incontinence; all of the caruncles were &lt;1 cm in diameter </a:t>
            </a:r>
          </a:p>
          <a:p>
            <a:pPr marL="0" indent="0" defTabSz="370331">
              <a:spcBef>
                <a:spcPts val="0"/>
              </a:spcBef>
              <a:buSzTx/>
              <a:buNone/>
              <a:defRPr sz="3888">
                <a:latin typeface="Arial"/>
                <a:ea typeface="Arial"/>
                <a:cs typeface="Arial"/>
                <a:sym typeface="Arial"/>
              </a:defRPr>
            </a:pPr>
            <a:endParaRPr/>
          </a:p>
          <a:p>
            <a:pPr marL="0" indent="0" defTabSz="370331">
              <a:spcBef>
                <a:spcPts val="0"/>
              </a:spcBef>
              <a:buSzTx/>
              <a:buNone/>
              <a:defRPr sz="3888">
                <a:latin typeface="Arial"/>
                <a:ea typeface="Arial"/>
                <a:cs typeface="Arial"/>
                <a:sym typeface="Arial"/>
              </a:defRPr>
            </a:pPr>
            <a:r>
              <a:t>●</a:t>
            </a:r>
          </a:p>
          <a:p>
            <a:pPr marL="0" indent="0" defTabSz="370331">
              <a:spcBef>
                <a:spcPts val="0"/>
              </a:spcBef>
              <a:buSzTx/>
              <a:buNone/>
              <a:defRPr sz="3888">
                <a:latin typeface="Arial"/>
                <a:ea typeface="Arial"/>
                <a:cs typeface="Arial"/>
                <a:sym typeface="Arial"/>
              </a:defRPr>
            </a:pPr>
            <a:r>
              <a:rPr b="1"/>
              <a:t>Symptomatic women</a:t>
            </a:r>
            <a:r>
              <a:t> — Symptomatic women may present when they discover a lump at the urethral meatus or because of symptoms such as light bleeding, dysuria, pain, or obstruction to urine flow . Bleeding may be associated with urination or it may be noted on toilet paper, feminine hygiene pads, or underclothes. In a review of 394 women presenting with caruncles and malignant urethral lesions, bleeding was the most common complaint . Urinary obstruction was more common in women with a malignant urethral neoplasm than in those with a caruncle.</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3990" y="424958"/>
            <a:ext cx="22036018" cy="131524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7952" y="0"/>
            <a:ext cx="21788096" cy="135900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8353" y="0"/>
            <a:ext cx="22531866" cy="1404210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029"/>
            <a:ext cx="20373473" cy="1275873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ject 2">
            <a:extLst>
              <a:ext uri="{FF2B5EF4-FFF2-40B4-BE49-F238E27FC236}">
                <a16:creationId xmlns:a16="http://schemas.microsoft.com/office/drawing/2014/main" id="{FE691428-D82E-01A4-5C57-C8CD70F572B2}"/>
              </a:ext>
            </a:extLst>
          </p:cNvPr>
          <p:cNvSpPr>
            <a:spLocks noChangeArrowheads="1"/>
          </p:cNvSpPr>
          <p:nvPr/>
        </p:nvSpPr>
        <p:spPr bwMode="auto">
          <a:xfrm>
            <a:off x="0" y="0"/>
            <a:ext cx="24384000" cy="13716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5143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10287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5430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2057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5717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30861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6004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41148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endParaRPr lang="en-US" altLang="en-US" sz="4800"/>
          </a:p>
        </p:txBody>
      </p:sp>
      <p:pic>
        <p:nvPicPr>
          <p:cNvPr id="2" name="Picture 1">
            <a:extLst>
              <a:ext uri="{FF2B5EF4-FFF2-40B4-BE49-F238E27FC236}">
                <a16:creationId xmlns:a16="http://schemas.microsoft.com/office/drawing/2014/main" id="{4877B36A-8344-B14B-774E-D486D75BA12D}"/>
              </a:ext>
            </a:extLst>
          </p:cNvPr>
          <p:cNvPicPr>
            <a:picLocks noChangeAspect="1"/>
          </p:cNvPicPr>
          <p:nvPr/>
        </p:nvPicPr>
        <p:blipFill>
          <a:blip r:embed="rId4"/>
          <a:stretch>
            <a:fillRect/>
          </a:stretch>
        </p:blipFill>
        <p:spPr>
          <a:xfrm>
            <a:off x="12537526" y="1099016"/>
            <a:ext cx="11316902" cy="11517968"/>
          </a:xfrm>
          <a:prstGeom prst="rect">
            <a:avLst/>
          </a:prstGeom>
        </p:spPr>
      </p:pic>
      <p:sp>
        <p:nvSpPr>
          <p:cNvPr id="4" name="TextBox 3">
            <a:extLst>
              <a:ext uri="{FF2B5EF4-FFF2-40B4-BE49-F238E27FC236}">
                <a16:creationId xmlns:a16="http://schemas.microsoft.com/office/drawing/2014/main" id="{66F16C68-21F8-33C7-857D-0141789E8D81}"/>
              </a:ext>
            </a:extLst>
          </p:cNvPr>
          <p:cNvSpPr txBox="1"/>
          <p:nvPr/>
        </p:nvSpPr>
        <p:spPr>
          <a:xfrm>
            <a:off x="1962616" y="5392236"/>
            <a:ext cx="8227122" cy="1826014"/>
          </a:xfrm>
          <a:prstGeom prst="rect">
            <a:avLst/>
          </a:prstGeom>
          <a:noFill/>
        </p:spPr>
        <p:txBody>
          <a:bodyPr wrap="square" rtlCol="0">
            <a:spAutoFit/>
          </a:bodyPr>
          <a:lstStyle/>
          <a:p>
            <a:pPr algn="ctr"/>
            <a:r>
              <a:rPr lang="en-US" sz="10666" b="1" dirty="0">
                <a:effectLst>
                  <a:outerShdw blurRad="38100" dist="38100" dir="2700000" algn="tl">
                    <a:srgbClr val="000000">
                      <a:alpha val="43137"/>
                    </a:srgbClr>
                  </a:outerShdw>
                </a:effectLst>
                <a:latin typeface="Arial Black" panose="020B0A04020102020204" pitchFamily="34" charset="0"/>
              </a:rPr>
              <a:t>History </a:t>
            </a:r>
          </a:p>
        </p:txBody>
      </p:sp>
      <p:sp>
        <p:nvSpPr>
          <p:cNvPr id="3" name="TextBox 2">
            <a:extLst>
              <a:ext uri="{FF2B5EF4-FFF2-40B4-BE49-F238E27FC236}">
                <a16:creationId xmlns:a16="http://schemas.microsoft.com/office/drawing/2014/main" id="{5CB6DC1B-20E7-5C55-A46A-2397BCCA8361}"/>
              </a:ext>
            </a:extLst>
          </p:cNvPr>
          <p:cNvSpPr txBox="1"/>
          <p:nvPr/>
        </p:nvSpPr>
        <p:spPr>
          <a:xfrm>
            <a:off x="3424274" y="7218250"/>
            <a:ext cx="5303804" cy="800220"/>
          </a:xfrm>
          <a:prstGeom prst="rect">
            <a:avLst/>
          </a:prstGeom>
          <a:noFill/>
        </p:spPr>
        <p:txBody>
          <a:bodyPr wrap="square" rtlCol="0" anchor="ctr">
            <a:spAutoFit/>
          </a:bodyPr>
          <a:lstStyle/>
          <a:p>
            <a:pPr algn="ctr"/>
            <a:r>
              <a:rPr lang="en-US" sz="4000" b="1" dirty="0"/>
              <a:t>BY : </a:t>
            </a:r>
            <a:r>
              <a:rPr lang="en-US" sz="4000" b="1" dirty="0" err="1"/>
              <a:t>Ansam</a:t>
            </a:r>
            <a:r>
              <a:rPr lang="en-US" sz="4000" b="1" dirty="0"/>
              <a:t> Kamal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EFE7F-C2BE-ECB2-E315-EBAB017B0071}"/>
              </a:ext>
            </a:extLst>
          </p:cNvPr>
          <p:cNvPicPr>
            <a:picLocks noChangeAspect="1"/>
          </p:cNvPicPr>
          <p:nvPr/>
        </p:nvPicPr>
        <p:blipFill>
          <a:blip r:embed="rId2"/>
          <a:stretch>
            <a:fillRect/>
          </a:stretch>
        </p:blipFill>
        <p:spPr>
          <a:xfrm>
            <a:off x="7924800" y="1632490"/>
            <a:ext cx="8629440" cy="10837334"/>
          </a:xfrm>
          <a:prstGeom prst="rect">
            <a:avLst/>
          </a:prstGeom>
        </p:spPr>
      </p:pic>
      <p:pic>
        <p:nvPicPr>
          <p:cNvPr id="7" name="Picture 6">
            <a:extLst>
              <a:ext uri="{FF2B5EF4-FFF2-40B4-BE49-F238E27FC236}">
                <a16:creationId xmlns:a16="http://schemas.microsoft.com/office/drawing/2014/main" id="{9929BB31-7ECB-97D2-8BEF-AD1F4E8C41F3}"/>
              </a:ext>
            </a:extLst>
          </p:cNvPr>
          <p:cNvPicPr>
            <a:picLocks noChangeAspect="1"/>
          </p:cNvPicPr>
          <p:nvPr/>
        </p:nvPicPr>
        <p:blipFill>
          <a:blip r:embed="rId3"/>
          <a:srcRect r="26191"/>
          <a:stretch/>
        </p:blipFill>
        <p:spPr>
          <a:xfrm>
            <a:off x="1229638" y="2536976"/>
            <a:ext cx="3481134" cy="3497088"/>
          </a:xfrm>
          <a:prstGeom prst="rect">
            <a:avLst/>
          </a:prstGeom>
        </p:spPr>
      </p:pic>
      <p:cxnSp>
        <p:nvCxnSpPr>
          <p:cNvPr id="9" name="Connector: Elbow 8">
            <a:extLst>
              <a:ext uri="{FF2B5EF4-FFF2-40B4-BE49-F238E27FC236}">
                <a16:creationId xmlns:a16="http://schemas.microsoft.com/office/drawing/2014/main" id="{6D9798A7-B3A9-88A0-DE9F-971F13D07D8B}"/>
              </a:ext>
            </a:extLst>
          </p:cNvPr>
          <p:cNvCxnSpPr>
            <a:cxnSpLocks/>
          </p:cNvCxnSpPr>
          <p:nvPr/>
        </p:nvCxnSpPr>
        <p:spPr>
          <a:xfrm rot="10800000" flipV="1">
            <a:off x="4710770" y="2067250"/>
            <a:ext cx="3352800" cy="221827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36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3" name="object 2">
            <a:extLst>
              <a:ext uri="{FF2B5EF4-FFF2-40B4-BE49-F238E27FC236}">
                <a16:creationId xmlns:a16="http://schemas.microsoft.com/office/drawing/2014/main" id="{ED88BAAE-62A0-4C63-0D83-293ED074CE1A}"/>
              </a:ext>
            </a:extLst>
          </p:cNvPr>
          <p:cNvSpPr/>
          <p:nvPr/>
        </p:nvSpPr>
        <p:spPr>
          <a:xfrm>
            <a:off x="2999872" y="3080084"/>
            <a:ext cx="18384254" cy="7756358"/>
          </a:xfrm>
          <a:prstGeom prst="rect">
            <a:avLst/>
          </a:prstGeom>
          <a:blipFill>
            <a:blip r:embed="rId3" cstate="print"/>
            <a:stretch>
              <a:fillRect t="-71428" r="-51394" b="-54763"/>
            </a:stretch>
          </a:blipFill>
        </p:spPr>
        <p:txBody>
          <a:bodyPr wrap="square" lIns="0" tIns="0" rIns="0" bIns="0" rtlCol="0"/>
          <a:lstStyle/>
          <a:p>
            <a:endParaRPr sz="5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EF18B3B-7D5B-FCC2-6022-61A3B43CC268}"/>
              </a:ext>
            </a:extLst>
          </p:cNvPr>
          <p:cNvSpPr>
            <a:spLocks noGrp="1"/>
          </p:cNvSpPr>
          <p:nvPr>
            <p:ph idx="1"/>
          </p:nvPr>
        </p:nvSpPr>
        <p:spPr>
          <a:xfrm>
            <a:off x="563832" y="7423510"/>
            <a:ext cx="23256334" cy="5555070"/>
          </a:xfrm>
          <a:ln>
            <a:solidFill>
              <a:schemeClr val="tx1"/>
            </a:solidFill>
          </a:ln>
        </p:spPr>
        <p:txBody>
          <a:bodyPr anchor="ctr">
            <a:noAutofit/>
          </a:bodyPr>
          <a:lstStyle/>
          <a:p>
            <a:r>
              <a:rPr lang="en-US" sz="3600" dirty="0"/>
              <a:t>the single most common gynecologic problem; </a:t>
            </a:r>
          </a:p>
          <a:p>
            <a:r>
              <a:rPr lang="en-US" sz="3600" dirty="0"/>
              <a:t>it is a symptom of intense itching with an associated desire to scratch and rub the affected area.</a:t>
            </a:r>
          </a:p>
          <a:p>
            <a:pPr lvl="1"/>
            <a:r>
              <a:rPr lang="en-US" sz="3600" dirty="0"/>
              <a:t> Not uncommonly, secondary vulvar pain develops in association or subsequent to pruritus. </a:t>
            </a:r>
          </a:p>
          <a:p>
            <a:pPr lvl="1"/>
            <a:r>
              <a:rPr lang="en-US" sz="3600" dirty="0"/>
              <a:t>In some women pruritus becomes an almost unrelenting symptom, with the development of repetitive “itch-scratch” cycles. </a:t>
            </a:r>
          </a:p>
        </p:txBody>
      </p:sp>
      <p:sp>
        <p:nvSpPr>
          <p:cNvPr id="6" name="TextBox 5">
            <a:extLst>
              <a:ext uri="{FF2B5EF4-FFF2-40B4-BE49-F238E27FC236}">
                <a16:creationId xmlns:a16="http://schemas.microsoft.com/office/drawing/2014/main" id="{D24BE0B3-610B-B0E0-2462-C1A042B97EA5}"/>
              </a:ext>
            </a:extLst>
          </p:cNvPr>
          <p:cNvSpPr txBox="1"/>
          <p:nvPr/>
        </p:nvSpPr>
        <p:spPr>
          <a:xfrm>
            <a:off x="6096000" y="2659002"/>
            <a:ext cx="12192000" cy="1661994"/>
          </a:xfrm>
          <a:prstGeom prst="rect">
            <a:avLst/>
          </a:prstGeom>
          <a:solidFill>
            <a:schemeClr val="accent5">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9600" b="1" dirty="0">
                <a:solidFill>
                  <a:schemeClr val="accent5">
                    <a:lumMod val="75000"/>
                  </a:schemeClr>
                </a:solidFill>
                <a:latin typeface="+mj-lt"/>
              </a:rPr>
              <a:t>Pruritus</a:t>
            </a:r>
          </a:p>
        </p:txBody>
      </p:sp>
    </p:spTree>
    <p:extLst>
      <p:ext uri="{BB962C8B-B14F-4D97-AF65-F5344CB8AC3E}">
        <p14:creationId xmlns:p14="http://schemas.microsoft.com/office/powerpoint/2010/main" val="17022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C8FA-4E60-B638-4C0D-C0C4F15E8053}"/>
              </a:ext>
            </a:extLst>
          </p:cNvPr>
          <p:cNvSpPr>
            <a:spLocks noGrp="1"/>
          </p:cNvSpPr>
          <p:nvPr>
            <p:ph type="title"/>
          </p:nvPr>
        </p:nvSpPr>
        <p:spPr>
          <a:xfrm>
            <a:off x="612902" y="786728"/>
            <a:ext cx="23158195" cy="2651760"/>
          </a:xfrm>
          <a:ln>
            <a:solidFill>
              <a:schemeClr val="tx1"/>
            </a:solidFill>
          </a:ln>
        </p:spPr>
        <p:txBody>
          <a:bodyPr>
            <a:normAutofit/>
          </a:bodyPr>
          <a:lstStyle/>
          <a:p>
            <a:pPr marL="342900" indent="-342900" algn="ctr">
              <a:buFont typeface="Arial" panose="020B0604020202020204" pitchFamily="34" charset="0"/>
              <a:buChar char="•"/>
            </a:pPr>
            <a:r>
              <a:rPr lang="en-US" sz="4000" dirty="0">
                <a:highlight>
                  <a:srgbClr val="FFFF00"/>
                </a:highlight>
              </a:rPr>
              <a:t>”  The </a:t>
            </a:r>
            <a:r>
              <a:rPr lang="en-US" sz="4000" dirty="0" err="1">
                <a:highlight>
                  <a:srgbClr val="FFFF00"/>
                </a:highlight>
              </a:rPr>
              <a:t>itchscratch</a:t>
            </a:r>
            <a:r>
              <a:rPr lang="en-US" sz="4000" dirty="0">
                <a:highlight>
                  <a:srgbClr val="FFFF00"/>
                </a:highlight>
              </a:rPr>
              <a:t> cycle “  </a:t>
            </a:r>
            <a:r>
              <a:rPr lang="en-US" sz="4000" dirty="0"/>
              <a:t>:  a complex of itching leading to scratching, producing excoriation and then healing. The healing skin itches, leading to further scratching. </a:t>
            </a:r>
            <a:br>
              <a:rPr lang="en-US" sz="4000" dirty="0"/>
            </a:br>
            <a:endParaRPr lang="en-US" sz="4000" dirty="0"/>
          </a:p>
        </p:txBody>
      </p:sp>
      <p:sp>
        <p:nvSpPr>
          <p:cNvPr id="4" name="object 2">
            <a:extLst>
              <a:ext uri="{FF2B5EF4-FFF2-40B4-BE49-F238E27FC236}">
                <a16:creationId xmlns:a16="http://schemas.microsoft.com/office/drawing/2014/main" id="{DA45ED38-8CDC-FE9E-AA82-BFA7A19ABFBF}"/>
              </a:ext>
            </a:extLst>
          </p:cNvPr>
          <p:cNvSpPr/>
          <p:nvPr/>
        </p:nvSpPr>
        <p:spPr>
          <a:xfrm>
            <a:off x="5440749" y="3706795"/>
            <a:ext cx="13502500" cy="9853502"/>
          </a:xfrm>
          <a:prstGeom prst="rect">
            <a:avLst/>
          </a:prstGeom>
          <a:blipFill>
            <a:blip r:embed="rId2" cstate="print"/>
            <a:stretch>
              <a:fillRect l="-80095" t="-34218" b="-9721"/>
            </a:stretch>
          </a:blipFill>
        </p:spPr>
        <p:txBody>
          <a:bodyPr wrap="square" lIns="0" tIns="0" rIns="0" bIns="0" rtlCol="0"/>
          <a:lstStyle>
            <a:defPPr>
              <a:defRPr lang="de-DE"/>
            </a:defPPr>
            <a:lvl1pPr marL="0" algn="l" defTabSz="914400" rtl="0" eaLnBrk="1" latinLnBrk="0" hangingPunct="1">
              <a:defRPr sz="3600" kern="1200">
                <a:solidFill>
                  <a:schemeClr val="tx1"/>
                </a:solidFill>
                <a:latin typeface="+mn-lt"/>
                <a:ea typeface="+mn-ea"/>
                <a:cs typeface="+mn-cs"/>
              </a:defRPr>
            </a:lvl1pPr>
            <a:lvl2pPr marL="457200" algn="l" defTabSz="914400" rtl="0" eaLnBrk="1" latinLnBrk="0" hangingPunct="1">
              <a:defRPr sz="3600" kern="1200">
                <a:solidFill>
                  <a:schemeClr val="tx1"/>
                </a:solidFill>
                <a:latin typeface="+mn-lt"/>
                <a:ea typeface="+mn-ea"/>
                <a:cs typeface="+mn-cs"/>
              </a:defRPr>
            </a:lvl2pPr>
            <a:lvl3pPr marL="914400" algn="l" defTabSz="914400" rtl="0" eaLnBrk="1" latinLnBrk="0" hangingPunct="1">
              <a:defRPr sz="3600" kern="1200">
                <a:solidFill>
                  <a:schemeClr val="tx1"/>
                </a:solidFill>
                <a:latin typeface="+mn-lt"/>
                <a:ea typeface="+mn-ea"/>
                <a:cs typeface="+mn-cs"/>
              </a:defRPr>
            </a:lvl3pPr>
            <a:lvl4pPr marL="1371600" algn="l" defTabSz="914400" rtl="0" eaLnBrk="1" latinLnBrk="0" hangingPunct="1">
              <a:defRPr sz="3600" kern="1200">
                <a:solidFill>
                  <a:schemeClr val="tx1"/>
                </a:solidFill>
                <a:latin typeface="+mn-lt"/>
                <a:ea typeface="+mn-ea"/>
                <a:cs typeface="+mn-cs"/>
              </a:defRPr>
            </a:lvl4pPr>
            <a:lvl5pPr marL="1828800" algn="l" defTabSz="914400" rtl="0" eaLnBrk="1" latinLnBrk="0" hangingPunct="1">
              <a:defRPr sz="3600" kern="1200">
                <a:solidFill>
                  <a:schemeClr val="tx1"/>
                </a:solidFill>
                <a:latin typeface="+mn-lt"/>
                <a:ea typeface="+mn-ea"/>
                <a:cs typeface="+mn-cs"/>
              </a:defRPr>
            </a:lvl5pPr>
            <a:lvl6pPr marL="2286000" algn="l" defTabSz="914400" rtl="0" eaLnBrk="1" latinLnBrk="0" hangingPunct="1">
              <a:defRPr sz="3600" kern="1200">
                <a:solidFill>
                  <a:schemeClr val="tx1"/>
                </a:solidFill>
                <a:latin typeface="+mn-lt"/>
                <a:ea typeface="+mn-ea"/>
                <a:cs typeface="+mn-cs"/>
              </a:defRPr>
            </a:lvl6pPr>
            <a:lvl7pPr marL="2743200" algn="l" defTabSz="914400" rtl="0" eaLnBrk="1" latinLnBrk="0" hangingPunct="1">
              <a:defRPr sz="3600" kern="1200">
                <a:solidFill>
                  <a:schemeClr val="tx1"/>
                </a:solidFill>
                <a:latin typeface="+mn-lt"/>
                <a:ea typeface="+mn-ea"/>
                <a:cs typeface="+mn-cs"/>
              </a:defRPr>
            </a:lvl7pPr>
            <a:lvl8pPr marL="3200400" algn="l" defTabSz="914400" rtl="0" eaLnBrk="1" latinLnBrk="0" hangingPunct="1">
              <a:defRPr sz="3600" kern="1200">
                <a:solidFill>
                  <a:schemeClr val="tx1"/>
                </a:solidFill>
                <a:latin typeface="+mn-lt"/>
                <a:ea typeface="+mn-ea"/>
                <a:cs typeface="+mn-cs"/>
              </a:defRPr>
            </a:lvl8pPr>
            <a:lvl9pPr marL="3657600" algn="l" defTabSz="914400" rtl="0" eaLnBrk="1" latinLnBrk="0" hangingPunct="1">
              <a:defRPr sz="36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352039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383AD-C80D-F694-5BF2-A3048B529FF8}"/>
              </a:ext>
            </a:extLst>
          </p:cNvPr>
          <p:cNvSpPr>
            <a:spLocks noGrp="1"/>
          </p:cNvSpPr>
          <p:nvPr>
            <p:ph idx="1"/>
          </p:nvPr>
        </p:nvSpPr>
        <p:spPr>
          <a:xfrm>
            <a:off x="471950" y="1120878"/>
            <a:ext cx="23164800" cy="12054348"/>
          </a:xfrm>
          <a:ln>
            <a:solidFill>
              <a:schemeClr val="tx1"/>
            </a:solidFill>
          </a:ln>
        </p:spPr>
        <p:txBody>
          <a:bodyPr anchor="ctr">
            <a:noAutofit/>
          </a:bodyPr>
          <a:lstStyle/>
          <a:p>
            <a:pPr>
              <a:lnSpc>
                <a:spcPct val="160000"/>
              </a:lnSpc>
              <a:buFont typeface="Wingdings" panose="05000000000000000000" pitchFamily="2" charset="2"/>
              <a:buChar char="§"/>
            </a:pPr>
            <a:r>
              <a:rPr lang="en-US" sz="3600" dirty="0"/>
              <a:t>Pruritus is a </a:t>
            </a:r>
            <a:r>
              <a:rPr lang="en-US" sz="3600" u="sng" dirty="0"/>
              <a:t>nonspecific</a:t>
            </a:r>
            <a:r>
              <a:rPr lang="en-US" sz="3600" dirty="0"/>
              <a:t> symptom. </a:t>
            </a:r>
          </a:p>
          <a:p>
            <a:pPr>
              <a:lnSpc>
                <a:spcPct val="160000"/>
              </a:lnSpc>
              <a:buFont typeface="Wingdings" panose="05000000000000000000" pitchFamily="2" charset="2"/>
              <a:buChar char="§"/>
            </a:pPr>
            <a:r>
              <a:rPr lang="en-US" sz="3600" dirty="0"/>
              <a:t>The </a:t>
            </a:r>
            <a:r>
              <a:rPr lang="en-US" sz="3600" b="1" dirty="0">
                <a:highlight>
                  <a:srgbClr val="FFFF00"/>
                </a:highlight>
              </a:rPr>
              <a:t>differential diagnosis </a:t>
            </a:r>
            <a:r>
              <a:rPr lang="en-US" sz="3600" dirty="0"/>
              <a:t>includes </a:t>
            </a:r>
          </a:p>
          <a:p>
            <a:pPr lvl="1">
              <a:buFont typeface="Courier New" panose="02070309020205020404" pitchFamily="49" charset="0"/>
              <a:buChar char="o"/>
            </a:pPr>
            <a:r>
              <a:rPr lang="en-US" sz="3600" dirty="0"/>
              <a:t>wide range of vulvar diseases, including skin infections, sexually transmitted diseases, specific dermatosis, vulvar dystrophies, lichen </a:t>
            </a:r>
            <a:r>
              <a:rPr lang="en-US" sz="3600" dirty="0" err="1"/>
              <a:t>sclerosus</a:t>
            </a:r>
            <a:r>
              <a:rPr lang="en-US" sz="3600" dirty="0"/>
              <a:t>, </a:t>
            </a:r>
          </a:p>
          <a:p>
            <a:pPr lvl="1">
              <a:buFont typeface="Courier New" panose="02070309020205020404" pitchFamily="49" charset="0"/>
              <a:buChar char="o"/>
            </a:pPr>
            <a:r>
              <a:rPr lang="en-US" sz="3600" dirty="0"/>
              <a:t>premalignant and malignant disease</a:t>
            </a:r>
          </a:p>
          <a:p>
            <a:pPr lvl="1">
              <a:buFont typeface="Courier New" panose="02070309020205020404" pitchFamily="49" charset="0"/>
              <a:buChar char="o"/>
            </a:pPr>
            <a:r>
              <a:rPr lang="en-US" sz="3600" dirty="0"/>
              <a:t>contact dermatitis</a:t>
            </a:r>
          </a:p>
          <a:p>
            <a:pPr lvl="1">
              <a:buFont typeface="Courier New" panose="02070309020205020404" pitchFamily="49" charset="0"/>
              <a:buChar char="o"/>
            </a:pPr>
            <a:r>
              <a:rPr lang="en-US" sz="3600" dirty="0"/>
              <a:t>neurodermatitis</a:t>
            </a:r>
          </a:p>
          <a:p>
            <a:pPr lvl="1">
              <a:buFont typeface="Courier New" panose="02070309020205020404" pitchFamily="49" charset="0"/>
              <a:buChar char="o"/>
            </a:pPr>
            <a:r>
              <a:rPr lang="en-US" sz="3600" dirty="0"/>
              <a:t>atrophy</a:t>
            </a:r>
          </a:p>
          <a:p>
            <a:pPr lvl="1">
              <a:buFont typeface="Courier New" panose="02070309020205020404" pitchFamily="49" charset="0"/>
              <a:buChar char="o"/>
            </a:pPr>
            <a:r>
              <a:rPr lang="en-US" sz="3600" dirty="0"/>
              <a:t>diabetes </a:t>
            </a:r>
          </a:p>
          <a:p>
            <a:pPr lvl="1">
              <a:buFont typeface="Courier New" panose="02070309020205020404" pitchFamily="49" charset="0"/>
              <a:buChar char="o"/>
            </a:pPr>
            <a:r>
              <a:rPr lang="en-US" sz="3600" dirty="0"/>
              <a:t>drug allergies</a:t>
            </a:r>
          </a:p>
          <a:p>
            <a:pPr lvl="1">
              <a:buFont typeface="Courier New" panose="02070309020205020404" pitchFamily="49" charset="0"/>
              <a:buChar char="o"/>
            </a:pPr>
            <a:r>
              <a:rPr lang="en-US" sz="3600" dirty="0"/>
              <a:t>vitamin deficiencies</a:t>
            </a:r>
          </a:p>
          <a:p>
            <a:pPr lvl="1">
              <a:buFont typeface="Courier New" panose="02070309020205020404" pitchFamily="49" charset="0"/>
              <a:buChar char="o"/>
            </a:pPr>
            <a:r>
              <a:rPr lang="en-US" sz="3600" dirty="0"/>
              <a:t>pediculosis, scabies</a:t>
            </a:r>
          </a:p>
          <a:p>
            <a:pPr lvl="1">
              <a:buFont typeface="Courier New" panose="02070309020205020404" pitchFamily="49" charset="0"/>
              <a:buChar char="o"/>
            </a:pPr>
            <a:r>
              <a:rPr lang="en-US" sz="3600" dirty="0"/>
              <a:t>psychological causes </a:t>
            </a:r>
          </a:p>
          <a:p>
            <a:pPr lvl="1">
              <a:buFont typeface="Courier New" panose="02070309020205020404" pitchFamily="49" charset="0"/>
              <a:buChar char="o"/>
            </a:pPr>
            <a:r>
              <a:rPr lang="en-US" sz="3600" dirty="0"/>
              <a:t>systemic diseases such as leukemia and uremia </a:t>
            </a:r>
          </a:p>
        </p:txBody>
      </p:sp>
    </p:spTree>
    <p:extLst>
      <p:ext uri="{BB962C8B-B14F-4D97-AF65-F5344CB8AC3E}">
        <p14:creationId xmlns:p14="http://schemas.microsoft.com/office/powerpoint/2010/main" val="415724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EVALUATION…"/>
          <p:cNvSpPr txBox="1">
            <a:spLocks noGrp="1"/>
          </p:cNvSpPr>
          <p:nvPr>
            <p:ph type="body" idx="1"/>
          </p:nvPr>
        </p:nvSpPr>
        <p:spPr>
          <a:xfrm>
            <a:off x="273471" y="342812"/>
            <a:ext cx="23837058" cy="13030376"/>
          </a:xfrm>
          <a:prstGeom prst="rect">
            <a:avLst/>
          </a:prstGeom>
        </p:spPr>
        <p:txBody>
          <a:bodyPr/>
          <a:lstStyle/>
          <a:p>
            <a:pPr marL="0" indent="0" defTabSz="237743">
              <a:spcBef>
                <a:spcPts val="0"/>
              </a:spcBef>
              <a:buSzTx/>
              <a:buNone/>
              <a:defRPr sz="3743" b="1">
                <a:latin typeface="Arial"/>
                <a:ea typeface="Arial"/>
                <a:cs typeface="Arial"/>
                <a:sym typeface="Arial"/>
              </a:defRPr>
            </a:pPr>
            <a:r>
              <a:t>EVALUATION</a:t>
            </a:r>
            <a:endParaRPr b="0"/>
          </a:p>
          <a:p>
            <a:pPr marL="0" indent="0" defTabSz="237743">
              <a:spcBef>
                <a:spcPts val="0"/>
              </a:spcBef>
              <a:buSzTx/>
              <a:buNone/>
              <a:defRPr sz="3743">
                <a:latin typeface="Arial"/>
                <a:ea typeface="Arial"/>
                <a:cs typeface="Arial"/>
                <a:sym typeface="Arial"/>
              </a:defRPr>
            </a:pPr>
            <a:r>
              <a:t>●</a:t>
            </a:r>
            <a:r>
              <a:rPr b="1"/>
              <a:t>Lesion examination</a:t>
            </a:r>
            <a:r>
              <a:t> – The caruncle generally appears as a soft pink or red, sessile or pedunculated, polyploid nodule protruding from a segment of the urethral meatus . The exophytic mass is covered by epithelium and is usually &lt;1 to 2 cm in greatest dimension. It may be friable, ulcerated, or hemorrhagic. Thrombosed lesions are deep blue, purple, or black.</a:t>
            </a:r>
          </a:p>
          <a:p>
            <a:pPr marL="0" indent="0" defTabSz="237743">
              <a:spcBef>
                <a:spcPts val="0"/>
              </a:spcBef>
              <a:buSzTx/>
              <a:buNone/>
              <a:defRPr sz="3743">
                <a:latin typeface="Arial"/>
                <a:ea typeface="Arial"/>
                <a:cs typeface="Arial"/>
                <a:sym typeface="Arial"/>
              </a:defRPr>
            </a:pPr>
            <a:endParaRPr/>
          </a:p>
          <a:p>
            <a:pPr marL="0" indent="0" defTabSz="237743">
              <a:spcBef>
                <a:spcPts val="0"/>
              </a:spcBef>
              <a:buSzTx/>
              <a:buNone/>
              <a:defRPr sz="3743">
                <a:latin typeface="Arial"/>
                <a:ea typeface="Arial"/>
                <a:cs typeface="Arial"/>
                <a:sym typeface="Arial"/>
              </a:defRPr>
            </a:pPr>
            <a:r>
              <a:t>●</a:t>
            </a:r>
            <a:r>
              <a:rPr b="1"/>
              <a:t>Urethral evaluation</a:t>
            </a:r>
            <a:r>
              <a:t> – The urethra should be palpated to assess for induration (suggestive of malignancy) or the presence of additional lesions not visible externally. Cystourethroscopy is indicated for further evaluation of the urethra if palpation reveals abnormalities.</a:t>
            </a:r>
          </a:p>
          <a:p>
            <a:pPr marL="0" indent="0" defTabSz="237743">
              <a:spcBef>
                <a:spcPts val="0"/>
              </a:spcBef>
              <a:buSzTx/>
              <a:buNone/>
              <a:defRPr sz="3743">
                <a:latin typeface="Arial"/>
                <a:ea typeface="Arial"/>
                <a:cs typeface="Arial"/>
                <a:sym typeface="Arial"/>
              </a:defRPr>
            </a:pPr>
            <a:endParaRPr/>
          </a:p>
          <a:p>
            <a:pPr marL="0" indent="0" defTabSz="237743">
              <a:spcBef>
                <a:spcPts val="0"/>
              </a:spcBef>
              <a:buSzTx/>
              <a:buNone/>
              <a:defRPr sz="3743">
                <a:latin typeface="Arial"/>
                <a:ea typeface="Arial"/>
                <a:cs typeface="Arial"/>
                <a:sym typeface="Arial"/>
              </a:defRPr>
            </a:pPr>
            <a:r>
              <a:t>●</a:t>
            </a:r>
            <a:r>
              <a:rPr b="1"/>
              <a:t>Urinalysis</a:t>
            </a:r>
            <a:r>
              <a:t> – Urinalysis should be obtained to look for hematuria and a urine culture is indicated in patients with hematuria or dysuria. Although a caruncle may cause microscopic or gross hematuria, women with hematuria are also evaluated for possible malignancy of the kidneys and urinary tract. </a:t>
            </a:r>
          </a:p>
          <a:p>
            <a:pPr marL="0" indent="0" defTabSz="237743">
              <a:spcBef>
                <a:spcPts val="0"/>
              </a:spcBef>
              <a:buSzTx/>
              <a:buNone/>
              <a:defRPr sz="3743">
                <a:latin typeface="Arial"/>
                <a:ea typeface="Arial"/>
                <a:cs typeface="Arial"/>
                <a:sym typeface="Arial"/>
              </a:defRPr>
            </a:pPr>
            <a:endParaRPr/>
          </a:p>
          <a:p>
            <a:pPr marL="0" indent="0" defTabSz="237743">
              <a:spcBef>
                <a:spcPts val="0"/>
              </a:spcBef>
              <a:buSzTx/>
              <a:buNone/>
              <a:defRPr sz="3743">
                <a:latin typeface="Arial"/>
                <a:ea typeface="Arial"/>
                <a:cs typeface="Arial"/>
                <a:sym typeface="Arial"/>
              </a:defRPr>
            </a:pPr>
            <a:r>
              <a:t>●</a:t>
            </a:r>
            <a:r>
              <a:rPr b="1"/>
              <a:t>Biopsy</a:t>
            </a:r>
            <a:r>
              <a:t> – Biopsy of the urethral mass is not required for diagnosis, but excisional biopsy is indicated if the mass is irregular, firm, or has other characteristics suspicious for malignancy (eg, induration, local extension, inguinal adenopathy, increasing size, failure to respond to topical estrogen cream).</a:t>
            </a:r>
          </a:p>
          <a:p>
            <a:pPr marL="0" indent="0" defTabSz="237743">
              <a:spcBef>
                <a:spcPts val="0"/>
              </a:spcBef>
              <a:buSzTx/>
              <a:buNone/>
              <a:defRPr sz="3743">
                <a:latin typeface="Arial"/>
                <a:ea typeface="Arial"/>
                <a:cs typeface="Arial"/>
                <a:sym typeface="Arial"/>
              </a:defRPr>
            </a:pPr>
            <a:endParaRPr/>
          </a:p>
          <a:p>
            <a:pPr marL="0" indent="0" defTabSz="237743">
              <a:spcBef>
                <a:spcPts val="0"/>
              </a:spcBef>
              <a:buSzTx/>
              <a:buNone/>
              <a:defRPr sz="3743">
                <a:latin typeface="Arial"/>
                <a:ea typeface="Arial"/>
                <a:cs typeface="Arial"/>
                <a:sym typeface="Arial"/>
              </a:defRPr>
            </a:pPr>
            <a:r>
              <a:t>●</a:t>
            </a:r>
            <a:r>
              <a:rPr b="1"/>
              <a:t>Additional evaluation</a:t>
            </a:r>
            <a:r>
              <a:t> – As bleeding is a common symptom of urethral caruncles, it is important to consider the possibility of concurrent, potentially malignant causes of postmenopausal bleeding. The extent of evaluation depends on patient-specific factors (eg, associated symptoms, amount of bleeding, findings on pelvic exam, risk factors) and response to treatment of the caruncle.</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F29AC-1CDD-28E6-472A-48747B757260}"/>
              </a:ext>
            </a:extLst>
          </p:cNvPr>
          <p:cNvSpPr>
            <a:spLocks noGrp="1"/>
          </p:cNvSpPr>
          <p:nvPr>
            <p:ph idx="1"/>
          </p:nvPr>
        </p:nvSpPr>
        <p:spPr>
          <a:xfrm>
            <a:off x="471948" y="1140540"/>
            <a:ext cx="23577754" cy="11798710"/>
          </a:xfrm>
          <a:ln>
            <a:solidFill>
              <a:schemeClr val="tx1"/>
            </a:solidFill>
          </a:ln>
        </p:spPr>
        <p:txBody>
          <a:bodyPr anchor="ctr">
            <a:normAutofit/>
          </a:bodyPr>
          <a:lstStyle/>
          <a:p>
            <a:r>
              <a:rPr lang="en-US" sz="3600" b="1" dirty="0">
                <a:highlight>
                  <a:srgbClr val="FFFF00"/>
                </a:highlight>
              </a:rPr>
              <a:t>The management of pruritus involves </a:t>
            </a:r>
          </a:p>
          <a:p>
            <a:pPr lvl="1"/>
            <a:r>
              <a:rPr lang="en-US" sz="3600" dirty="0"/>
              <a:t>establishing a diagnosis, </a:t>
            </a:r>
          </a:p>
          <a:p>
            <a:pPr lvl="1"/>
            <a:r>
              <a:rPr lang="en-US" sz="3600" dirty="0"/>
              <a:t>treating the offending cause, </a:t>
            </a:r>
          </a:p>
          <a:p>
            <a:pPr lvl="1"/>
            <a:r>
              <a:rPr lang="en-US" sz="3600" dirty="0"/>
              <a:t>improving local hygiene. </a:t>
            </a:r>
          </a:p>
          <a:p>
            <a:pPr lvl="1"/>
            <a:endParaRPr lang="en-US" sz="3600" dirty="0"/>
          </a:p>
          <a:p>
            <a:r>
              <a:rPr lang="en-US" sz="3600" dirty="0"/>
              <a:t>For successful treatment the </a:t>
            </a:r>
            <a:r>
              <a:rPr lang="en-US" sz="3600" u="sng" dirty="0"/>
              <a:t>itch-scratch cycle must be interrupted </a:t>
            </a:r>
            <a:r>
              <a:rPr lang="en-US" sz="3600" dirty="0"/>
              <a:t>before the condition becomes </a:t>
            </a:r>
            <a:r>
              <a:rPr lang="en-US" sz="3600" dirty="0" err="1"/>
              <a:t>chronic,resulting</a:t>
            </a:r>
            <a:r>
              <a:rPr lang="en-US" sz="3600" dirty="0"/>
              <a:t> in </a:t>
            </a:r>
            <a:r>
              <a:rPr lang="en-US" sz="3600" dirty="0" err="1"/>
              <a:t>lichenification</a:t>
            </a:r>
            <a:r>
              <a:rPr lang="en-US" sz="3600" dirty="0"/>
              <a:t> of the skin (lichen simplex </a:t>
            </a:r>
            <a:r>
              <a:rPr lang="en-US" sz="3600" dirty="0" err="1"/>
              <a:t>chronicus</a:t>
            </a:r>
            <a:r>
              <a:rPr lang="en-US" sz="3600" dirty="0"/>
              <a:t>). </a:t>
            </a:r>
          </a:p>
          <a:p>
            <a:pPr lvl="1"/>
            <a:r>
              <a:rPr lang="en-US" sz="3600" b="1" dirty="0" err="1"/>
              <a:t>Lichenification</a:t>
            </a:r>
            <a:r>
              <a:rPr lang="en-US" sz="3600" dirty="0"/>
              <a:t> clinically is recognized by palpably thickened skin, exaggerated skin markings, and lichen-type scale. The resulting dry, scaly skin often cracks, forms fissures, and becomes secondarily infected, thus complicating the treatment</a:t>
            </a:r>
          </a:p>
          <a:p>
            <a:endParaRPr lang="en-US" sz="3600" dirty="0"/>
          </a:p>
        </p:txBody>
      </p:sp>
    </p:spTree>
    <p:extLst>
      <p:ext uri="{BB962C8B-B14F-4D97-AF65-F5344CB8AC3E}">
        <p14:creationId xmlns:p14="http://schemas.microsoft.com/office/powerpoint/2010/main" val="410607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10583-A76E-7DCE-5F0E-D7D0AC647A35}"/>
              </a:ext>
            </a:extLst>
          </p:cNvPr>
          <p:cNvPicPr>
            <a:picLocks noChangeAspect="1"/>
          </p:cNvPicPr>
          <p:nvPr/>
        </p:nvPicPr>
        <p:blipFill>
          <a:blip r:embed="rId2"/>
          <a:srcRect l="-1" t="7171" r="-653"/>
          <a:stretch/>
        </p:blipFill>
        <p:spPr>
          <a:xfrm>
            <a:off x="7441425" y="442531"/>
            <a:ext cx="9501149" cy="12830937"/>
          </a:xfrm>
          <a:prstGeom prst="rect">
            <a:avLst/>
          </a:prstGeom>
        </p:spPr>
      </p:pic>
    </p:spTree>
    <p:extLst>
      <p:ext uri="{BB962C8B-B14F-4D97-AF65-F5344CB8AC3E}">
        <p14:creationId xmlns:p14="http://schemas.microsoft.com/office/powerpoint/2010/main" val="210406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5F46B5DB-4FBB-6B97-44DF-10F0FB0C2FFD}"/>
              </a:ext>
            </a:extLst>
          </p:cNvPr>
          <p:cNvPicPr>
            <a:picLocks noChangeAspect="1"/>
          </p:cNvPicPr>
          <p:nvPr/>
        </p:nvPicPr>
        <p:blipFill>
          <a:blip r:embed="rId2">
            <a:extLst>
              <a:ext uri="{28A0092B-C50C-407E-A947-70E740481C1C}">
                <a14:useLocalDpi xmlns:a14="http://schemas.microsoft.com/office/drawing/2010/main" val="0"/>
              </a:ext>
            </a:extLst>
          </a:blip>
          <a:srcRect l="9721" t="16079" r="9721" b="67813"/>
          <a:stretch/>
        </p:blipFill>
        <p:spPr>
          <a:xfrm>
            <a:off x="1286934" y="1845286"/>
            <a:ext cx="21810132" cy="10025424"/>
          </a:xfrm>
          <a:prstGeom prst="rect">
            <a:avLst/>
          </a:prstGeom>
        </p:spPr>
      </p:pic>
    </p:spTree>
    <p:extLst>
      <p:ext uri="{BB962C8B-B14F-4D97-AF65-F5344CB8AC3E}">
        <p14:creationId xmlns:p14="http://schemas.microsoft.com/office/powerpoint/2010/main" val="29613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8C5909-6C2D-9A8B-3AC1-68E230508F04}"/>
              </a:ext>
            </a:extLst>
          </p:cNvPr>
          <p:cNvSpPr>
            <a:spLocks noGrp="1"/>
          </p:cNvSpPr>
          <p:nvPr>
            <p:ph idx="1"/>
          </p:nvPr>
        </p:nvSpPr>
        <p:spPr>
          <a:xfrm>
            <a:off x="489994" y="6858000"/>
            <a:ext cx="23404010" cy="6022258"/>
          </a:xfrm>
          <a:ln>
            <a:solidFill>
              <a:schemeClr val="tx1"/>
            </a:solidFill>
          </a:ln>
        </p:spPr>
        <p:txBody>
          <a:bodyPr anchor="ctr">
            <a:normAutofit/>
          </a:bodyPr>
          <a:lstStyle/>
          <a:p>
            <a:r>
              <a:rPr lang="en-US" sz="3600" dirty="0"/>
              <a:t>Vulvar pain (vulvodynia) is one of the most common gynecologic problems, reported by up to 16% of women in the general population </a:t>
            </a:r>
          </a:p>
          <a:p>
            <a:r>
              <a:rPr lang="en-US" sz="3600" dirty="0"/>
              <a:t>Vulvodynia is a pain disorder that occurs without visible findings, infection, inflammation, neoplasia, or a neurologic disorder. </a:t>
            </a:r>
          </a:p>
          <a:p>
            <a:pPr lvl="1"/>
            <a:r>
              <a:rPr lang="en-US" sz="3600" dirty="0">
                <a:highlight>
                  <a:srgbClr val="FFFF00"/>
                </a:highlight>
              </a:rPr>
              <a:t>The diagnosis is made after excluding other treatable causes. </a:t>
            </a:r>
          </a:p>
          <a:p>
            <a:r>
              <a:rPr lang="en-US" sz="3600" dirty="0"/>
              <a:t>The disease has a wide spectrum of symptomology and response to treatment; therefore causation is most likely </a:t>
            </a:r>
            <a:r>
              <a:rPr lang="en-US" sz="3600" b="1" dirty="0"/>
              <a:t>multifactorial</a:t>
            </a:r>
            <a:r>
              <a:rPr lang="en-US" sz="3600" dirty="0"/>
              <a:t>. </a:t>
            </a:r>
          </a:p>
        </p:txBody>
      </p:sp>
      <p:sp>
        <p:nvSpPr>
          <p:cNvPr id="2" name="TextBox 1">
            <a:extLst>
              <a:ext uri="{FF2B5EF4-FFF2-40B4-BE49-F238E27FC236}">
                <a16:creationId xmlns:a16="http://schemas.microsoft.com/office/drawing/2014/main" id="{BCFCF98C-DA3F-37F6-0B4A-200B17122CDE}"/>
              </a:ext>
            </a:extLst>
          </p:cNvPr>
          <p:cNvSpPr txBox="1"/>
          <p:nvPr/>
        </p:nvSpPr>
        <p:spPr>
          <a:xfrm>
            <a:off x="6096000" y="2659002"/>
            <a:ext cx="12192000" cy="1661994"/>
          </a:xfrm>
          <a:prstGeom prst="rect">
            <a:avLst/>
          </a:prstGeom>
          <a:solidFill>
            <a:schemeClr val="accent5">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9600" b="1" dirty="0">
                <a:solidFill>
                  <a:schemeClr val="accent5">
                    <a:lumMod val="75000"/>
                  </a:schemeClr>
                </a:solidFill>
                <a:latin typeface="+mj-lt"/>
              </a:rPr>
              <a:t>Vulvar pain</a:t>
            </a:r>
          </a:p>
        </p:txBody>
      </p:sp>
    </p:spTree>
    <p:extLst>
      <p:ext uri="{BB962C8B-B14F-4D97-AF65-F5344CB8AC3E}">
        <p14:creationId xmlns:p14="http://schemas.microsoft.com/office/powerpoint/2010/main" val="310517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41B84-8C97-D8AC-71A5-885FA57EC5C6}"/>
              </a:ext>
            </a:extLst>
          </p:cNvPr>
          <p:cNvSpPr>
            <a:spLocks noGrp="1"/>
          </p:cNvSpPr>
          <p:nvPr>
            <p:ph idx="1"/>
          </p:nvPr>
        </p:nvSpPr>
        <p:spPr>
          <a:xfrm>
            <a:off x="334296" y="1297858"/>
            <a:ext cx="23632608" cy="11897032"/>
          </a:xfrm>
          <a:ln>
            <a:solidFill>
              <a:schemeClr val="tx1"/>
            </a:solidFill>
          </a:ln>
        </p:spPr>
        <p:txBody>
          <a:bodyPr anchor="ctr">
            <a:normAutofit/>
          </a:bodyPr>
          <a:lstStyle/>
          <a:p>
            <a:r>
              <a:rPr lang="en-US" sz="3600" dirty="0"/>
              <a:t>Vulvar vestibulitis is somewhat of a misnomer because it is not inflammation. </a:t>
            </a:r>
          </a:p>
          <a:p>
            <a:r>
              <a:rPr lang="en-US" sz="3600" dirty="0">
                <a:highlight>
                  <a:srgbClr val="FFFF00"/>
                </a:highlight>
              </a:rPr>
              <a:t>Vulvar pain syndrome is further subdivided into two categories</a:t>
            </a:r>
            <a:r>
              <a:rPr lang="en-US" sz="3600" dirty="0"/>
              <a:t>:    </a:t>
            </a:r>
          </a:p>
          <a:p>
            <a:endParaRPr lang="en-US" sz="3600" dirty="0"/>
          </a:p>
          <a:p>
            <a:endParaRPr lang="en-US" sz="3600" dirty="0"/>
          </a:p>
          <a:p>
            <a:endParaRPr lang="en-US" sz="3600" dirty="0"/>
          </a:p>
          <a:p>
            <a:endParaRPr lang="en-US" sz="3600" dirty="0"/>
          </a:p>
          <a:p>
            <a:pPr marL="457200" lvl="1" indent="0">
              <a:buNone/>
            </a:pPr>
            <a:endParaRPr lang="en-US" sz="3600" dirty="0"/>
          </a:p>
          <a:p>
            <a:pPr marL="457200" lvl="1" indent="0">
              <a:buNone/>
            </a:pPr>
            <a:endParaRPr lang="en-US" sz="3600" dirty="0"/>
          </a:p>
          <a:p>
            <a:r>
              <a:rPr lang="en-US" sz="3600" b="1" dirty="0"/>
              <a:t>both groups of women have an increased incidence of atopy. </a:t>
            </a:r>
          </a:p>
          <a:p>
            <a:endParaRPr lang="en-US" sz="4400" dirty="0"/>
          </a:p>
        </p:txBody>
      </p:sp>
      <p:pic>
        <p:nvPicPr>
          <p:cNvPr id="2" name="Picture 1" descr="A screenshot of a medical survey&#10;&#10;Description automatically generated">
            <a:extLst>
              <a:ext uri="{FF2B5EF4-FFF2-40B4-BE49-F238E27FC236}">
                <a16:creationId xmlns:a16="http://schemas.microsoft.com/office/drawing/2014/main" id="{FE86A1CE-5E17-5B10-C659-159AF1ADB645}"/>
              </a:ext>
            </a:extLst>
          </p:cNvPr>
          <p:cNvPicPr>
            <a:picLocks noChangeAspect="1"/>
          </p:cNvPicPr>
          <p:nvPr/>
        </p:nvPicPr>
        <p:blipFill>
          <a:blip r:embed="rId2">
            <a:extLst>
              <a:ext uri="{28A0092B-C50C-407E-A947-70E740481C1C}">
                <a14:useLocalDpi xmlns:a14="http://schemas.microsoft.com/office/drawing/2010/main" val="0"/>
              </a:ext>
            </a:extLst>
          </a:blip>
          <a:srcRect l="7854" t="42983" b="32485"/>
          <a:stretch/>
        </p:blipFill>
        <p:spPr>
          <a:xfrm>
            <a:off x="3594806" y="5579806"/>
            <a:ext cx="17111588" cy="2556386"/>
          </a:xfrm>
          <a:prstGeom prst="rect">
            <a:avLst/>
          </a:prstGeom>
        </p:spPr>
      </p:pic>
    </p:spTree>
    <p:extLst>
      <p:ext uri="{BB962C8B-B14F-4D97-AF65-F5344CB8AC3E}">
        <p14:creationId xmlns:p14="http://schemas.microsoft.com/office/powerpoint/2010/main" val="4310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58691-BD40-7448-DC5A-395E63281F9F}"/>
              </a:ext>
            </a:extLst>
          </p:cNvPr>
          <p:cNvSpPr>
            <a:spLocks noGrp="1"/>
          </p:cNvSpPr>
          <p:nvPr>
            <p:ph idx="1"/>
          </p:nvPr>
        </p:nvSpPr>
        <p:spPr>
          <a:xfrm>
            <a:off x="353960" y="408556"/>
            <a:ext cx="23676078" cy="12898888"/>
          </a:xfrm>
          <a:ln>
            <a:solidFill>
              <a:schemeClr val="tx1"/>
            </a:solidFill>
          </a:ln>
        </p:spPr>
        <p:txBody>
          <a:bodyPr anchor="ctr">
            <a:normAutofit/>
          </a:bodyPr>
          <a:lstStyle/>
          <a:p>
            <a:pPr lvl="1"/>
            <a:r>
              <a:rPr lang="en-US" sz="4000" dirty="0">
                <a:highlight>
                  <a:srgbClr val="FFFF00"/>
                </a:highlight>
              </a:rPr>
              <a:t>Vestibulodynia</a:t>
            </a:r>
            <a:r>
              <a:rPr lang="en-US" sz="3600" dirty="0"/>
              <a:t> : </a:t>
            </a:r>
          </a:p>
          <a:p>
            <a:r>
              <a:rPr lang="en-US" sz="3600" dirty="0"/>
              <a:t>is found in younger women, most commonly white, with onset shortly after puberty through the mid-20s. </a:t>
            </a:r>
          </a:p>
          <a:p>
            <a:r>
              <a:rPr lang="en-US" sz="3600" dirty="0"/>
              <a:t>involves the symptom of </a:t>
            </a:r>
            <a:r>
              <a:rPr lang="en-US" sz="3600" b="1" dirty="0"/>
              <a:t>allodynia</a:t>
            </a:r>
            <a:r>
              <a:rPr lang="en-US" sz="3600" dirty="0"/>
              <a:t>, </a:t>
            </a:r>
          </a:p>
          <a:p>
            <a:pPr lvl="1"/>
            <a:r>
              <a:rPr lang="en-US" sz="3600" dirty="0"/>
              <a:t>which is hyperesthesia, a pain that is related to nonpainful stimuli. </a:t>
            </a:r>
          </a:p>
          <a:p>
            <a:pPr lvl="1"/>
            <a:r>
              <a:rPr lang="en-US" sz="3600" dirty="0" err="1"/>
              <a:t>Thepain</a:t>
            </a:r>
            <a:r>
              <a:rPr lang="en-US" sz="3600" dirty="0"/>
              <a:t> is not present without stimulation. </a:t>
            </a:r>
          </a:p>
          <a:p>
            <a:pPr lvl="2"/>
            <a:r>
              <a:rPr lang="en-US" sz="3600" dirty="0"/>
              <a:t>The diagnostic maneuver to establish the presence of allodynia is to lightly touch the vulvar vestibule with a cotton-tipped applicator. The vulvar areas most likely to be affected are from the 4 to 8 o’clock positions along the vulvar-vaginal borders.</a:t>
            </a:r>
          </a:p>
          <a:p>
            <a:pPr marL="914400" lvl="2" indent="0">
              <a:buNone/>
            </a:pPr>
            <a:endParaRPr lang="en-US" sz="3600" dirty="0"/>
          </a:p>
          <a:p>
            <a:pPr lvl="1"/>
            <a:r>
              <a:rPr lang="en-US" sz="3600" dirty="0"/>
              <a:t> </a:t>
            </a:r>
            <a:r>
              <a:rPr lang="en-US" sz="3600" b="1" dirty="0"/>
              <a:t>Erythema</a:t>
            </a:r>
            <a:r>
              <a:rPr lang="en-US" sz="3600" dirty="0"/>
              <a:t> is not always present, but when present, it is confined to the vulvar vestibule (Fig. 18.18). </a:t>
            </a:r>
          </a:p>
          <a:p>
            <a:pPr marL="457200" lvl="1" indent="0">
              <a:buNone/>
            </a:pPr>
            <a:endParaRPr lang="en-US" sz="3600" dirty="0"/>
          </a:p>
          <a:p>
            <a:pPr lvl="1"/>
            <a:r>
              <a:rPr lang="en-US" sz="3600" dirty="0"/>
              <a:t>Additionally, patients with vestibulodynia experience </a:t>
            </a:r>
            <a:r>
              <a:rPr lang="en-US" sz="3600" b="1" dirty="0"/>
              <a:t>intolerance to pressure </a:t>
            </a:r>
            <a:r>
              <a:rPr lang="en-US" sz="3600" dirty="0"/>
              <a:t>in the vulvar region.</a:t>
            </a:r>
          </a:p>
          <a:p>
            <a:pPr lvl="2"/>
            <a:r>
              <a:rPr lang="en-US" sz="3600" dirty="0"/>
              <a:t>This pain is neurogenic in origin. </a:t>
            </a:r>
          </a:p>
          <a:p>
            <a:pPr lvl="2"/>
            <a:r>
              <a:rPr lang="en-US" sz="3600" dirty="0"/>
              <a:t>The intolerance to pressure may be caused by tampon use, sexual activity, or tight clothing</a:t>
            </a:r>
          </a:p>
          <a:p>
            <a:pPr lvl="2"/>
            <a:r>
              <a:rPr lang="en-US" sz="3600" dirty="0"/>
              <a:t>the pain is described as raw and burning. </a:t>
            </a:r>
          </a:p>
          <a:p>
            <a:pPr lvl="2"/>
            <a:r>
              <a:rPr lang="en-US" sz="3600" dirty="0"/>
              <a:t>It is not a spontaneous pain; it is invoked. </a:t>
            </a:r>
          </a:p>
          <a:p>
            <a:pPr lvl="2"/>
            <a:r>
              <a:rPr lang="en-US" sz="3600" dirty="0"/>
              <a:t>However, it is severe in nature. </a:t>
            </a:r>
          </a:p>
          <a:p>
            <a:pPr marL="914400" lvl="2" indent="0">
              <a:buNone/>
            </a:pPr>
            <a:endParaRPr lang="en-US" sz="3600" dirty="0"/>
          </a:p>
          <a:p>
            <a:pPr lvl="1"/>
            <a:r>
              <a:rPr lang="en-US" sz="3600" dirty="0"/>
              <a:t>Some authors have suggested that </a:t>
            </a:r>
            <a:r>
              <a:rPr lang="en-US" sz="3600" u="sng" dirty="0"/>
              <a:t>symptoms be present for at least 6 months before establishing the diagnosis.</a:t>
            </a:r>
            <a:r>
              <a:rPr lang="en-US" sz="3600" dirty="0"/>
              <a:t>
The symptoms </a:t>
            </a:r>
            <a:r>
              <a:rPr lang="en-US" sz="3600" u="sng" dirty="0"/>
              <a:t>may appear around the time of first intercourse, or within the next 5 to 15 years</a:t>
            </a:r>
            <a:r>
              <a:rPr lang="en-US" sz="3600" dirty="0"/>
              <a:t>.</a:t>
            </a:r>
          </a:p>
        </p:txBody>
      </p:sp>
    </p:spTree>
    <p:extLst>
      <p:ext uri="{BB962C8B-B14F-4D97-AF65-F5344CB8AC3E}">
        <p14:creationId xmlns:p14="http://schemas.microsoft.com/office/powerpoint/2010/main" val="97704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296CBE-0ADE-689E-6E5D-E6CC2E29E783}"/>
              </a:ext>
            </a:extLst>
          </p:cNvPr>
          <p:cNvSpPr>
            <a:spLocks noGrp="1"/>
          </p:cNvSpPr>
          <p:nvPr>
            <p:ph idx="1"/>
          </p:nvPr>
        </p:nvSpPr>
        <p:spPr>
          <a:xfrm>
            <a:off x="550606" y="938752"/>
            <a:ext cx="23381110" cy="12408278"/>
          </a:xfrm>
          <a:ln>
            <a:solidFill>
              <a:schemeClr val="tx1"/>
            </a:solidFill>
          </a:ln>
        </p:spPr>
        <p:txBody>
          <a:bodyPr anchor="ctr">
            <a:normAutofit/>
          </a:bodyPr>
          <a:lstStyle/>
          <a:p>
            <a:r>
              <a:rPr lang="en-US" sz="3600" b="1" dirty="0"/>
              <a:t>Studies</a:t>
            </a:r>
            <a:r>
              <a:rPr lang="en-US" sz="3600" dirty="0"/>
              <a:t> of women with vulvar vestibulodynia have found </a:t>
            </a:r>
          </a:p>
          <a:p>
            <a:pPr lvl="1"/>
            <a:r>
              <a:rPr lang="en-US" sz="3600" dirty="0"/>
              <a:t>no increased incidence of sexual abuse compared with controls. However, many women are found to have erotophobia. </a:t>
            </a:r>
          </a:p>
          <a:p>
            <a:pPr lvl="1"/>
            <a:r>
              <a:rPr lang="en-US" sz="3600" dirty="0"/>
              <a:t>Some even noted an increased nerve density and normal estrogen receptors compared with controls. In contrast, other investigators have noted an increase in alpha-estrogen receptors. </a:t>
            </a:r>
          </a:p>
          <a:p>
            <a:pPr lvl="1"/>
            <a:r>
              <a:rPr lang="en-US" sz="3600" dirty="0"/>
              <a:t>Theories regarding the cause cite potential immunologic and infectious factors, though no theory has been proved to date. </a:t>
            </a:r>
          </a:p>
          <a:p>
            <a:pPr lvl="1"/>
            <a:r>
              <a:rPr lang="en-US" sz="3600" dirty="0"/>
              <a:t>Oral contraceptive use in younger women and hormone replacement in older women have no association with vestibulodynia. </a:t>
            </a:r>
          </a:p>
        </p:txBody>
      </p:sp>
    </p:spTree>
    <p:extLst>
      <p:ext uri="{BB962C8B-B14F-4D97-AF65-F5344CB8AC3E}">
        <p14:creationId xmlns:p14="http://schemas.microsoft.com/office/powerpoint/2010/main" val="6660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chart&#10;&#10;Description automatically generated">
            <a:extLst>
              <a:ext uri="{FF2B5EF4-FFF2-40B4-BE49-F238E27FC236}">
                <a16:creationId xmlns:a16="http://schemas.microsoft.com/office/drawing/2014/main" id="{43A393A2-621A-003B-2A6F-6893911BB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076" y="1286932"/>
            <a:ext cx="16031846" cy="11142134"/>
          </a:xfrm>
          <a:prstGeom prst="rect">
            <a:avLst/>
          </a:prstGeom>
        </p:spPr>
      </p:pic>
    </p:spTree>
    <p:extLst>
      <p:ext uri="{BB962C8B-B14F-4D97-AF65-F5344CB8AC3E}">
        <p14:creationId xmlns:p14="http://schemas.microsoft.com/office/powerpoint/2010/main" val="225582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7956D-D103-3EB0-708E-36403EF73A69}"/>
              </a:ext>
            </a:extLst>
          </p:cNvPr>
          <p:cNvSpPr>
            <a:spLocks noGrp="1"/>
          </p:cNvSpPr>
          <p:nvPr>
            <p:ph idx="1"/>
          </p:nvPr>
        </p:nvSpPr>
        <p:spPr>
          <a:xfrm>
            <a:off x="471950" y="511278"/>
            <a:ext cx="23322116" cy="12624618"/>
          </a:xfrm>
          <a:ln>
            <a:solidFill>
              <a:schemeClr val="tx1"/>
            </a:solidFill>
          </a:ln>
        </p:spPr>
        <p:txBody>
          <a:bodyPr anchor="ctr">
            <a:normAutofit/>
          </a:bodyPr>
          <a:lstStyle/>
          <a:p>
            <a:pPr lvl="1"/>
            <a:r>
              <a:rPr lang="en-US" sz="4000" dirty="0">
                <a:highlight>
                  <a:srgbClr val="FFFF00"/>
                </a:highlight>
              </a:rPr>
              <a:t>Vulvar dysesthesia, or vulvodynia : </a:t>
            </a:r>
            <a:endParaRPr lang="en-US" sz="4000" b="1" dirty="0"/>
          </a:p>
          <a:p>
            <a:r>
              <a:rPr lang="en-US" sz="3600" b="1" dirty="0"/>
              <a:t>Dysesthetic vulvodynia </a:t>
            </a:r>
            <a:r>
              <a:rPr lang="en-US" sz="3600" dirty="0"/>
              <a:t>is most common in peri- and postmenopausal women who have rarely if ever had previous vulvar pain.</a:t>
            </a:r>
            <a:endParaRPr lang="en-US" sz="4400" dirty="0"/>
          </a:p>
          <a:p>
            <a:r>
              <a:rPr lang="en-US" sz="3600" dirty="0"/>
              <a:t> is a </a:t>
            </a:r>
            <a:r>
              <a:rPr lang="en-US" sz="3600" b="1" dirty="0"/>
              <a:t>nonlocalized pain that is constant (not provoked by touch), </a:t>
            </a:r>
            <a:r>
              <a:rPr lang="en-US" sz="3600" dirty="0"/>
              <a:t>mimicking a neuralgia. </a:t>
            </a:r>
          </a:p>
          <a:p>
            <a:r>
              <a:rPr lang="en-US" sz="3600" u="sng" dirty="0"/>
              <a:t>Allodynia</a:t>
            </a:r>
            <a:r>
              <a:rPr lang="en-US" sz="3600" dirty="0"/>
              <a:t> is rarely noted, and </a:t>
            </a:r>
            <a:r>
              <a:rPr lang="en-US" sz="3600" u="sng" dirty="0"/>
              <a:t>erythema</a:t>
            </a:r>
            <a:r>
              <a:rPr lang="en-US" sz="3600" dirty="0"/>
              <a:t> is also much less common than in vulvar vestibulodynia. </a:t>
            </a:r>
          </a:p>
          <a:p>
            <a:r>
              <a:rPr lang="en-US" sz="3600" b="1" dirty="0"/>
              <a:t>Dyspareunia</a:t>
            </a:r>
            <a:r>
              <a:rPr lang="en-US" sz="3600" dirty="0"/>
              <a:t> is currently present but has usually not been present before the development of dysesthesia. </a:t>
            </a:r>
          </a:p>
          <a:p>
            <a:r>
              <a:rPr lang="en-US" sz="3600" dirty="0"/>
              <a:t>Similar to women with vulvar vestibulodynia, there is not an increased history of sexual abuse compared with controls. </a:t>
            </a:r>
          </a:p>
          <a:p>
            <a:r>
              <a:rPr lang="en-US" sz="3600" dirty="0"/>
              <a:t>Women with dysesthesia also have </a:t>
            </a:r>
            <a:r>
              <a:rPr lang="en-US" sz="3600" u="sng" dirty="0"/>
              <a:t>an increased incidence of chronic interstitial cystitis</a:t>
            </a:r>
            <a:r>
              <a:rPr lang="en-US" sz="3600" dirty="0"/>
              <a:t>. </a:t>
            </a:r>
          </a:p>
          <a:p>
            <a:r>
              <a:rPr lang="en-US" sz="3600" dirty="0"/>
              <a:t>In some, a </a:t>
            </a:r>
            <a:r>
              <a:rPr lang="en-US" sz="3600" u="sng" dirty="0"/>
              <a:t>history of inflammation from topical agents may be elicited</a:t>
            </a:r>
            <a:r>
              <a:rPr lang="en-US" sz="3600" dirty="0"/>
              <a:t>. </a:t>
            </a:r>
          </a:p>
          <a:p>
            <a:pPr lvl="1"/>
            <a:r>
              <a:rPr lang="en-US" sz="3600" dirty="0"/>
              <a:t>These agents have usually either been self-prescribed or prescribed by a professional to </a:t>
            </a:r>
            <a:r>
              <a:rPr lang="en-US" sz="3600" dirty="0" err="1"/>
              <a:t>treatinitially</a:t>
            </a:r>
            <a:r>
              <a:rPr lang="en-US" sz="3600" dirty="0"/>
              <a:t> what seems to be infection. </a:t>
            </a:r>
          </a:p>
          <a:p>
            <a:r>
              <a:rPr lang="en-US" sz="3600" dirty="0"/>
              <a:t>Patients are </a:t>
            </a:r>
            <a:r>
              <a:rPr lang="en-US" sz="3600" u="sng" dirty="0"/>
              <a:t>often depressed and anxious</a:t>
            </a:r>
            <a:r>
              <a:rPr lang="en-US" sz="3600" dirty="0"/>
              <a:t>, but this is thought to be a secondary reaction to the chronic pain. </a:t>
            </a:r>
          </a:p>
          <a:p>
            <a:pPr marL="0" indent="0">
              <a:buNone/>
            </a:pPr>
            <a:endParaRPr lang="en-US" sz="3600" dirty="0"/>
          </a:p>
        </p:txBody>
      </p:sp>
    </p:spTree>
    <p:extLst>
      <p:ext uri="{BB962C8B-B14F-4D97-AF65-F5344CB8AC3E}">
        <p14:creationId xmlns:p14="http://schemas.microsoft.com/office/powerpoint/2010/main" val="177493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diagram of a medical condition&#10;&#10;Description automatically generated with medium confidence">
            <a:extLst>
              <a:ext uri="{FF2B5EF4-FFF2-40B4-BE49-F238E27FC236}">
                <a16:creationId xmlns:a16="http://schemas.microsoft.com/office/drawing/2014/main" id="{06CCAA2F-EF15-A079-78C4-74A942AC9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936" y="1286932"/>
            <a:ext cx="19128126" cy="11142134"/>
          </a:xfrm>
          <a:prstGeom prst="rect">
            <a:avLst/>
          </a:prstGeom>
        </p:spPr>
      </p:pic>
    </p:spTree>
    <p:extLst>
      <p:ext uri="{BB962C8B-B14F-4D97-AF65-F5344CB8AC3E}">
        <p14:creationId xmlns:p14="http://schemas.microsoft.com/office/powerpoint/2010/main" val="122744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ANAGEMENT — Because of their low prevalence, there are no large studies or randomized trials evaluating treatment strategies for management of urethral caruncles."/>
          <p:cNvSpPr txBox="1">
            <a:spLocks noGrp="1"/>
          </p:cNvSpPr>
          <p:nvPr>
            <p:ph type="title"/>
          </p:nvPr>
        </p:nvSpPr>
        <p:spPr>
          <a:xfrm>
            <a:off x="690354" y="526117"/>
            <a:ext cx="23401113" cy="2318583"/>
          </a:xfrm>
          <a:prstGeom prst="rect">
            <a:avLst/>
          </a:prstGeom>
        </p:spPr>
        <p:txBody>
          <a:bodyPr/>
          <a:lstStyle/>
          <a:p>
            <a:pPr algn="l" defTabSz="457200">
              <a:defRPr sz="4800">
                <a:latin typeface="Arial"/>
                <a:ea typeface="Arial"/>
                <a:cs typeface="Arial"/>
                <a:sym typeface="Arial"/>
              </a:defRPr>
            </a:pPr>
            <a:r>
              <a:rPr b="1"/>
              <a:t>MANAGEMENT</a:t>
            </a:r>
            <a:r>
              <a:t> — Because of their low prevalence, there are no large studies or randomized trials evaluating treatment strategies for management of urethral caruncles.</a:t>
            </a:r>
          </a:p>
        </p:txBody>
      </p:sp>
      <p:sp>
        <p:nvSpPr>
          <p:cNvPr id="156" name="Asymptomatic lesions — Asymptomatic women with caruncles that appear typical and benign do not require treatment…"/>
          <p:cNvSpPr txBox="1">
            <a:spLocks noGrp="1"/>
          </p:cNvSpPr>
          <p:nvPr>
            <p:ph type="body" sz="half" idx="1"/>
          </p:nvPr>
        </p:nvSpPr>
        <p:spPr>
          <a:xfrm>
            <a:off x="690354" y="2610616"/>
            <a:ext cx="21005801" cy="4043416"/>
          </a:xfrm>
          <a:prstGeom prst="rect">
            <a:avLst/>
          </a:prstGeom>
        </p:spPr>
        <p:txBody>
          <a:bodyPr/>
          <a:lstStyle/>
          <a:p>
            <a:pPr marL="0" indent="0" defTabSz="457200">
              <a:spcBef>
                <a:spcPts val="0"/>
              </a:spcBef>
              <a:buSzTx/>
              <a:buNone/>
              <a:defRPr sz="3600">
                <a:latin typeface="Arial"/>
                <a:ea typeface="Arial"/>
                <a:cs typeface="Arial"/>
                <a:sym typeface="Arial"/>
              </a:defRPr>
            </a:pPr>
            <a:r>
              <a:rPr b="1"/>
              <a:t>Asymptomatic lesions</a:t>
            </a:r>
            <a:r>
              <a:t> — Asymptomatic women with caruncles that appear typical and benign do not require treatment </a:t>
            </a:r>
          </a:p>
          <a:p>
            <a:pPr marL="0" indent="0" defTabSz="457200">
              <a:spcBef>
                <a:spcPts val="0"/>
              </a:spcBef>
              <a:buSzTx/>
              <a:buNone/>
              <a:defRPr sz="3600">
                <a:latin typeface="Arial"/>
                <a:ea typeface="Arial"/>
                <a:cs typeface="Arial"/>
                <a:sym typeface="Arial"/>
              </a:defRPr>
            </a:pPr>
            <a:r>
              <a:rPr b="1"/>
              <a:t>Symptomatic lesions</a:t>
            </a:r>
            <a:r>
              <a:t> — Women with benign and typical-appearing caruncles who have symptoms (eg, bleeding, irritation, and dysuria) warrant treatment.</a:t>
            </a:r>
          </a:p>
        </p:txBody>
      </p:sp>
      <p:sp>
        <p:nvSpPr>
          <p:cNvPr id="157" name="Initial approach — For first-line treatment of symptomatic patients, we suggest use of a topical estrogen cream for two to three months. The patient should apply a fingertip amount (ie, about 0.3 mg) of estrogen cream to the caruncle once daily for two w"/>
          <p:cNvSpPr txBox="1"/>
          <p:nvPr/>
        </p:nvSpPr>
        <p:spPr>
          <a:xfrm>
            <a:off x="690353" y="6332452"/>
            <a:ext cx="23287875"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sz="3600">
                <a:latin typeface="Arial"/>
                <a:ea typeface="Arial"/>
                <a:cs typeface="Arial"/>
                <a:sym typeface="Arial"/>
              </a:defRPr>
            </a:pPr>
            <a:r>
              <a:rPr b="1"/>
              <a:t>Initial approach</a:t>
            </a:r>
            <a:r>
              <a:t> — For first-line treatment of symptomatic patients, we suggest use of a topical estrogen cream for two to three months. The patient should apply a fingertip amount (ie, about 0.3 mg) of estrogen cream to the caruncle once daily for two weeks and then twice per week for two to three months. Low-dose vaginal estrogen has few risks, and women using it do not require progestin treatment for endometrial protection</a:t>
            </a:r>
          </a:p>
        </p:txBody>
      </p:sp>
      <p:sp>
        <p:nvSpPr>
          <p:cNvPr id="158" name="Large or persistent lesions — In rare cases, if the caruncle is large and symptomatic or if symptoms do not resolve with topical estrogen therapy, we offer biopsy and surgical excision under local or regional anesthesia. Alternate treatment modalities in"/>
          <p:cNvSpPr txBox="1"/>
          <p:nvPr/>
        </p:nvSpPr>
        <p:spPr>
          <a:xfrm>
            <a:off x="690354" y="9300042"/>
            <a:ext cx="23287874"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sz="3600">
                <a:latin typeface="Arial"/>
                <a:ea typeface="Arial"/>
                <a:cs typeface="Arial"/>
                <a:sym typeface="Arial"/>
              </a:defRPr>
            </a:pPr>
            <a:r>
              <a:rPr b="1"/>
              <a:t>Large or persistent lesions</a:t>
            </a:r>
            <a:r>
              <a:t> — In rare cases, if the caruncle is large and symptomatic or if symptoms do not resolve with topical estrogen therapy, we offer biopsy and surgical excision under local or regional anesthesia. Alternate treatment modalities include cryosurgery, laser therapy, or fulguration</a:t>
            </a:r>
          </a:p>
        </p:txBody>
      </p:sp>
      <p:sp>
        <p:nvSpPr>
          <p:cNvPr id="159" name="Recurrrent lesions — Symptomatic recurrence can be treated by excision or repeat use of topical estrogen. Maintenance therapy with twice weekly estrogen cream may prevent further recurrence."/>
          <p:cNvSpPr txBox="1"/>
          <p:nvPr/>
        </p:nvSpPr>
        <p:spPr>
          <a:xfrm>
            <a:off x="690353" y="11671431"/>
            <a:ext cx="23401114"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sz="3600">
                <a:latin typeface="Arial"/>
                <a:ea typeface="Arial"/>
                <a:cs typeface="Arial"/>
                <a:sym typeface="Arial"/>
              </a:defRPr>
            </a:pPr>
            <a:r>
              <a:rPr b="1"/>
              <a:t>Recurrrent lesions</a:t>
            </a:r>
            <a:r>
              <a:t> — Symptomatic recurrence can be treated by excision or repeat use of topical estrogen. Maintenance therapy with twice weekly estrogen cream may prevent further recurrence.</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D18DD0-0261-599B-49DB-249FB09DAF23}"/>
              </a:ext>
            </a:extLst>
          </p:cNvPr>
          <p:cNvSpPr>
            <a:spLocks noGrp="1"/>
          </p:cNvSpPr>
          <p:nvPr>
            <p:ph idx="1"/>
          </p:nvPr>
        </p:nvSpPr>
        <p:spPr>
          <a:xfrm>
            <a:off x="314632" y="983224"/>
            <a:ext cx="23523936" cy="11956026"/>
          </a:xfrm>
          <a:ln>
            <a:solidFill>
              <a:schemeClr val="tx1"/>
            </a:solidFill>
          </a:ln>
        </p:spPr>
        <p:txBody>
          <a:bodyPr anchor="ctr">
            <a:normAutofit/>
          </a:bodyPr>
          <a:lstStyle/>
          <a:p>
            <a:r>
              <a:rPr lang="en-US" sz="3600" dirty="0"/>
              <a:t>The </a:t>
            </a:r>
            <a:r>
              <a:rPr lang="en-US" sz="3600" b="1" dirty="0">
                <a:highlight>
                  <a:srgbClr val="FFFF00"/>
                </a:highlight>
              </a:rPr>
              <a:t>differential diagnosis of vulvar pain </a:t>
            </a:r>
            <a:r>
              <a:rPr lang="en-US" sz="3600" dirty="0"/>
              <a:t>includes </a:t>
            </a:r>
          </a:p>
          <a:p>
            <a:pPr lvl="1">
              <a:buSzPct val="50000"/>
              <a:buFont typeface="Courier New" panose="02070309020205020404" pitchFamily="49" charset="0"/>
              <a:buChar char="o"/>
            </a:pPr>
            <a:r>
              <a:rPr lang="en-US" sz="3600" dirty="0"/>
              <a:t>neurologic diseases, </a:t>
            </a:r>
          </a:p>
          <a:p>
            <a:pPr lvl="1">
              <a:buSzPct val="50000"/>
              <a:buFont typeface="Courier New" panose="02070309020205020404" pitchFamily="49" charset="0"/>
              <a:buChar char="o"/>
            </a:pPr>
            <a:r>
              <a:rPr lang="en-US" sz="3600" dirty="0"/>
              <a:t>herpes simplex infection, </a:t>
            </a:r>
          </a:p>
          <a:p>
            <a:pPr lvl="1">
              <a:buSzPct val="50000"/>
              <a:buFont typeface="Courier New" panose="02070309020205020404" pitchFamily="49" charset="0"/>
              <a:buChar char="o"/>
            </a:pPr>
            <a:r>
              <a:rPr lang="en-US" sz="3600" dirty="0"/>
              <a:t>chronic infections, </a:t>
            </a:r>
          </a:p>
          <a:p>
            <a:pPr lvl="1">
              <a:buSzPct val="50000"/>
              <a:buFont typeface="Courier New" panose="02070309020205020404" pitchFamily="49" charset="0"/>
              <a:buChar char="o"/>
            </a:pPr>
            <a:r>
              <a:rPr lang="en-US" sz="3600" dirty="0"/>
              <a:t>abuse, </a:t>
            </a:r>
          </a:p>
          <a:p>
            <a:pPr lvl="1">
              <a:buSzPct val="50000"/>
              <a:buFont typeface="Courier New" panose="02070309020205020404" pitchFamily="49" charset="0"/>
              <a:buChar char="o"/>
            </a:pPr>
            <a:r>
              <a:rPr lang="en-US" sz="3600" dirty="0"/>
              <a:t>pain syndromes, </a:t>
            </a:r>
          </a:p>
          <a:p>
            <a:pPr lvl="1">
              <a:buSzPct val="50000"/>
              <a:buFont typeface="Courier New" panose="02070309020205020404" pitchFamily="49" charset="0"/>
              <a:buChar char="o"/>
            </a:pPr>
            <a:r>
              <a:rPr lang="en-US" sz="3600" dirty="0"/>
              <a:t>neoplasia, </a:t>
            </a:r>
          </a:p>
          <a:p>
            <a:pPr lvl="1">
              <a:buSzPct val="50000"/>
              <a:buFont typeface="Courier New" panose="02070309020205020404" pitchFamily="49" charset="0"/>
              <a:buChar char="o"/>
            </a:pPr>
            <a:r>
              <a:rPr lang="en-US" sz="3600" dirty="0"/>
              <a:t>contact dermatitis, and </a:t>
            </a:r>
          </a:p>
          <a:p>
            <a:pPr lvl="1">
              <a:buSzPct val="50000"/>
              <a:buFont typeface="Courier New" panose="02070309020205020404" pitchFamily="49" charset="0"/>
              <a:buChar char="o"/>
            </a:pPr>
            <a:r>
              <a:rPr lang="en-US" sz="3600" dirty="0"/>
              <a:t>psychogenic causes. </a:t>
            </a:r>
          </a:p>
          <a:p>
            <a:pPr marL="457200" lvl="1" indent="0">
              <a:buSzPct val="50000"/>
              <a:buNone/>
            </a:pPr>
            <a:endParaRPr lang="en-US" sz="3600" dirty="0"/>
          </a:p>
          <a:p>
            <a:r>
              <a:rPr lang="en-US" sz="3600" dirty="0"/>
              <a:t>Chronic pain is considered to be part of the vulvodynia spectrum</a:t>
            </a:r>
          </a:p>
          <a:p>
            <a:r>
              <a:rPr lang="en-US" sz="3600" dirty="0"/>
              <a:t>once the diagnoses of infection, invasive disease, and inflammation have been excluded. Severe chronic pain can be socially debilitating, and these patients have a wide spectrum of associated affective symptomology as well. </a:t>
            </a:r>
          </a:p>
          <a:p>
            <a:r>
              <a:rPr lang="en-US" sz="3600" dirty="0"/>
              <a:t>Women with vulvodynia have greater psychological distress than women who have other vulvar problems. Importantly, these psychological concerns must be addressed as part of the therapeutic management</a:t>
            </a:r>
          </a:p>
        </p:txBody>
      </p:sp>
    </p:spTree>
    <p:extLst>
      <p:ext uri="{BB962C8B-B14F-4D97-AF65-F5344CB8AC3E}">
        <p14:creationId xmlns:p14="http://schemas.microsoft.com/office/powerpoint/2010/main" val="423636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C18E4-0C51-A68C-2F8B-646D90E4B8F9}"/>
              </a:ext>
            </a:extLst>
          </p:cNvPr>
          <p:cNvSpPr>
            <a:spLocks noGrp="1"/>
          </p:cNvSpPr>
          <p:nvPr>
            <p:ph idx="1"/>
          </p:nvPr>
        </p:nvSpPr>
        <p:spPr>
          <a:xfrm>
            <a:off x="471948" y="1848464"/>
            <a:ext cx="23440104" cy="11602066"/>
          </a:xfrm>
          <a:ln>
            <a:solidFill>
              <a:schemeClr val="tx1"/>
            </a:solidFill>
          </a:ln>
        </p:spPr>
        <p:txBody>
          <a:bodyPr anchor="t">
            <a:normAutofit/>
          </a:bodyPr>
          <a:lstStyle/>
          <a:p>
            <a:r>
              <a:rPr lang="en-US" sz="3600" dirty="0"/>
              <a:t>A </a:t>
            </a:r>
            <a:r>
              <a:rPr lang="en-US" sz="3600" b="1" dirty="0"/>
              <a:t>complete history </a:t>
            </a:r>
            <a:r>
              <a:rPr lang="en-US" sz="3600" dirty="0"/>
              <a:t>identifying the onset of pain, other associated symptoms, duration of pain, medical and sexual history, treatments tried, allergies, and triggers for pain should be taken. </a:t>
            </a:r>
          </a:p>
          <a:p>
            <a:r>
              <a:rPr lang="en-US" sz="3600" dirty="0"/>
              <a:t>A </a:t>
            </a:r>
            <a:r>
              <a:rPr lang="en-US" sz="3600" b="1" dirty="0"/>
              <a:t>physical examination with a cotton swab </a:t>
            </a:r>
            <a:r>
              <a:rPr lang="en-US" sz="3600" dirty="0"/>
              <a:t>to identify specific areas of pain should be documented. </a:t>
            </a:r>
          </a:p>
          <a:p>
            <a:r>
              <a:rPr lang="en-US" sz="3600" dirty="0"/>
              <a:t>Before the diagnosis, </a:t>
            </a:r>
          </a:p>
          <a:p>
            <a:pPr>
              <a:buFont typeface="Wingdings" panose="05000000000000000000" pitchFamily="2" charset="2"/>
              <a:buChar char="ü"/>
            </a:pPr>
            <a:r>
              <a:rPr lang="en-US" sz="3600" b="1" dirty="0"/>
              <a:t>exclude infection </a:t>
            </a:r>
            <a:r>
              <a:rPr lang="en-US" sz="3600" dirty="0"/>
              <a:t>by </a:t>
            </a:r>
          </a:p>
          <a:p>
            <a:pPr lvl="1">
              <a:buFontTx/>
              <a:buChar char="-"/>
            </a:pPr>
            <a:r>
              <a:rPr lang="en-US" sz="3600" dirty="0"/>
              <a:t>atypical Candida (which may not be obvious on inspection and should be diagnosed by culture) </a:t>
            </a:r>
          </a:p>
          <a:p>
            <a:pPr lvl="1">
              <a:buFontTx/>
              <a:buChar char="-"/>
            </a:pPr>
            <a:r>
              <a:rPr lang="en-US" sz="3600" dirty="0"/>
              <a:t>and by group B Streptococcus. </a:t>
            </a:r>
          </a:p>
          <a:p>
            <a:pPr>
              <a:buFont typeface="Wingdings" panose="05000000000000000000" pitchFamily="2" charset="2"/>
              <a:buChar char="ü"/>
            </a:pPr>
            <a:r>
              <a:rPr lang="en-US" sz="3600" dirty="0"/>
              <a:t>Some would recommend that before extensive treatment a </a:t>
            </a:r>
            <a:r>
              <a:rPr lang="en-US" sz="3600" b="1" dirty="0"/>
              <a:t>punch biopsy </a:t>
            </a:r>
            <a:r>
              <a:rPr lang="en-US" sz="3600" dirty="0"/>
              <a:t>should be obtained to rule out dermatitis presenting atypically, including lichen sclerosis</a:t>
            </a:r>
          </a:p>
        </p:txBody>
      </p:sp>
      <p:sp>
        <p:nvSpPr>
          <p:cNvPr id="5" name="TextBox 4">
            <a:extLst>
              <a:ext uri="{FF2B5EF4-FFF2-40B4-BE49-F238E27FC236}">
                <a16:creationId xmlns:a16="http://schemas.microsoft.com/office/drawing/2014/main" id="{8E8AEE65-AF78-F39F-493F-7C9FE5D5CD6F}"/>
              </a:ext>
            </a:extLst>
          </p:cNvPr>
          <p:cNvSpPr txBox="1"/>
          <p:nvPr/>
        </p:nvSpPr>
        <p:spPr>
          <a:xfrm>
            <a:off x="6096000" y="536164"/>
            <a:ext cx="12192000" cy="923330"/>
          </a:xfrm>
          <a:prstGeom prst="rect">
            <a:avLst/>
          </a:prstGeom>
          <a:solidFill>
            <a:srgbClr val="FFFF00"/>
          </a:solidFill>
          <a:ln>
            <a:solidFill>
              <a:schemeClr val="tx1"/>
            </a:solidFill>
          </a:ln>
        </p:spPr>
        <p:txBody>
          <a:bodyPr wrap="square">
            <a:spAutoFit/>
          </a:bodyPr>
          <a:lstStyle/>
          <a:p>
            <a:pPr algn="ctr"/>
            <a:r>
              <a:rPr lang="en-US" sz="4800" b="1" dirty="0">
                <a:highlight>
                  <a:srgbClr val="FFFF00"/>
                </a:highlight>
              </a:rPr>
              <a:t>outline for evaluating these patients </a:t>
            </a:r>
          </a:p>
        </p:txBody>
      </p:sp>
      <p:pic>
        <p:nvPicPr>
          <p:cNvPr id="6" name="Picture 5">
            <a:extLst>
              <a:ext uri="{FF2B5EF4-FFF2-40B4-BE49-F238E27FC236}">
                <a16:creationId xmlns:a16="http://schemas.microsoft.com/office/drawing/2014/main" id="{8CE591DF-CBBA-7CF9-8E60-3184E3BA169C}"/>
              </a:ext>
            </a:extLst>
          </p:cNvPr>
          <p:cNvPicPr>
            <a:picLocks noChangeAspect="1"/>
          </p:cNvPicPr>
          <p:nvPr/>
        </p:nvPicPr>
        <p:blipFill>
          <a:blip r:embed="rId2"/>
          <a:stretch>
            <a:fillRect/>
          </a:stretch>
        </p:blipFill>
        <p:spPr>
          <a:xfrm>
            <a:off x="8297010" y="7649496"/>
            <a:ext cx="7789980" cy="5661356"/>
          </a:xfrm>
          <a:prstGeom prst="rect">
            <a:avLst/>
          </a:prstGeom>
        </p:spPr>
      </p:pic>
    </p:spTree>
    <p:extLst>
      <p:ext uri="{BB962C8B-B14F-4D97-AF65-F5344CB8AC3E}">
        <p14:creationId xmlns:p14="http://schemas.microsoft.com/office/powerpoint/2010/main" val="31089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B3576-DA1A-540C-26A1-265BD86415F4}"/>
              </a:ext>
            </a:extLst>
          </p:cNvPr>
          <p:cNvPicPr>
            <a:picLocks noChangeAspect="1"/>
          </p:cNvPicPr>
          <p:nvPr/>
        </p:nvPicPr>
        <p:blipFill>
          <a:blip r:embed="rId2"/>
          <a:srcRect t="3507" r="5154"/>
          <a:stretch/>
        </p:blipFill>
        <p:spPr>
          <a:xfrm>
            <a:off x="5917135" y="106161"/>
            <a:ext cx="12549730" cy="13503678"/>
          </a:xfrm>
          <a:prstGeom prst="rect">
            <a:avLst/>
          </a:prstGeom>
        </p:spPr>
      </p:pic>
    </p:spTree>
    <p:extLst>
      <p:ext uri="{BB962C8B-B14F-4D97-AF65-F5344CB8AC3E}">
        <p14:creationId xmlns:p14="http://schemas.microsoft.com/office/powerpoint/2010/main" val="174007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34A20-A65C-3CE6-3144-736B291F766E}"/>
              </a:ext>
            </a:extLst>
          </p:cNvPr>
          <p:cNvPicPr>
            <a:picLocks noChangeAspect="1"/>
          </p:cNvPicPr>
          <p:nvPr/>
        </p:nvPicPr>
        <p:blipFill>
          <a:blip r:embed="rId2"/>
          <a:stretch/>
        </p:blipFill>
        <p:spPr>
          <a:xfrm>
            <a:off x="8238746" y="866775"/>
            <a:ext cx="8229600" cy="11982450"/>
          </a:xfrm>
          <a:prstGeom prst="rect">
            <a:avLst/>
          </a:prstGeom>
        </p:spPr>
      </p:pic>
    </p:spTree>
    <p:extLst>
      <p:ext uri="{BB962C8B-B14F-4D97-AF65-F5344CB8AC3E}">
        <p14:creationId xmlns:p14="http://schemas.microsoft.com/office/powerpoint/2010/main" val="184526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422EC4BA-8F57-D7F3-ABB4-72B318D66735}"/>
              </a:ext>
            </a:extLst>
          </p:cNvPr>
          <p:cNvPicPr>
            <a:picLocks noChangeAspect="1"/>
          </p:cNvPicPr>
          <p:nvPr/>
        </p:nvPicPr>
        <p:blipFill>
          <a:blip r:embed="rId2">
            <a:extLst>
              <a:ext uri="{28A0092B-C50C-407E-A947-70E740481C1C}">
                <a14:useLocalDpi xmlns:a14="http://schemas.microsoft.com/office/drawing/2010/main" val="0"/>
              </a:ext>
            </a:extLst>
          </a:blip>
          <a:srcRect l="9591" t="77491" r="9770" b="8319"/>
          <a:stretch/>
        </p:blipFill>
        <p:spPr>
          <a:xfrm>
            <a:off x="1286934" y="2446608"/>
            <a:ext cx="21810132" cy="8822782"/>
          </a:xfrm>
          <a:prstGeom prst="rect">
            <a:avLst/>
          </a:prstGeom>
        </p:spPr>
      </p:pic>
    </p:spTree>
    <p:extLst>
      <p:ext uri="{BB962C8B-B14F-4D97-AF65-F5344CB8AC3E}">
        <p14:creationId xmlns:p14="http://schemas.microsoft.com/office/powerpoint/2010/main" val="6039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2C0E5-160E-BE9C-196D-8877C517686A}"/>
              </a:ext>
            </a:extLst>
          </p:cNvPr>
          <p:cNvSpPr>
            <a:spLocks noGrp="1"/>
          </p:cNvSpPr>
          <p:nvPr>
            <p:ph idx="1"/>
          </p:nvPr>
        </p:nvSpPr>
        <p:spPr>
          <a:xfrm>
            <a:off x="433136" y="1026694"/>
            <a:ext cx="23517728" cy="12148532"/>
          </a:xfrm>
          <a:ln>
            <a:solidFill>
              <a:schemeClr val="tx1"/>
            </a:solidFill>
          </a:ln>
        </p:spPr>
        <p:txBody>
          <a:bodyPr anchor="ctr">
            <a:normAutofit/>
          </a:bodyPr>
          <a:lstStyle/>
          <a:p>
            <a:r>
              <a:rPr lang="en-US" sz="3600" b="1" dirty="0"/>
              <a:t>Large population-based studies have noted that symptoms wax and wane, with many women having spontaneous remission (up to 10% of the time).</a:t>
            </a:r>
          </a:p>
          <a:p>
            <a:pPr marL="0" indent="0">
              <a:buNone/>
            </a:pPr>
            <a:endParaRPr lang="en-US" sz="3600" b="1" dirty="0"/>
          </a:p>
          <a:p>
            <a:r>
              <a:rPr lang="en-US" sz="3600" dirty="0"/>
              <a:t>The </a:t>
            </a:r>
            <a:r>
              <a:rPr lang="en-US" sz="3600" dirty="0">
                <a:highlight>
                  <a:srgbClr val="FFFF00"/>
                </a:highlight>
              </a:rPr>
              <a:t>therapeutic approach</a:t>
            </a:r>
            <a:r>
              <a:rPr lang="en-US" sz="3600" dirty="0"/>
              <a:t> for these two conditions emphasizes a sensitivity to the debilitating social aspects of the problem. </a:t>
            </a:r>
          </a:p>
          <a:p>
            <a:r>
              <a:rPr lang="en-US" sz="3600" dirty="0"/>
              <a:t>Similar to other chronic pain syndromes, </a:t>
            </a:r>
            <a:r>
              <a:rPr lang="en-US" sz="3600" b="1" dirty="0"/>
              <a:t>tricyclic antidepressants or gabapentin </a:t>
            </a:r>
            <a:r>
              <a:rPr lang="en-US" sz="3600" dirty="0"/>
              <a:t>have been found to be successful in several series. </a:t>
            </a:r>
          </a:p>
          <a:p>
            <a:pPr lvl="1"/>
            <a:r>
              <a:rPr lang="en-US" sz="3600" dirty="0"/>
              <a:t>Doses of gabapentin range from 300 to 3600 mg, </a:t>
            </a:r>
          </a:p>
          <a:p>
            <a:pPr lvl="1"/>
            <a:r>
              <a:rPr lang="en-US" sz="3600" dirty="0"/>
              <a:t>usually given with increasing doses every week. </a:t>
            </a:r>
          </a:p>
          <a:p>
            <a:pPr lvl="1"/>
            <a:r>
              <a:rPr lang="en-US" sz="3600" dirty="0"/>
              <a:t>Most authors start at 300 mg daily, increase to 300 mg twice daily, then three times a day, then 600 mg three times per day to 900 three times per day And so on; </a:t>
            </a:r>
          </a:p>
          <a:p>
            <a:pPr lvl="1"/>
            <a:r>
              <a:rPr lang="en-US" sz="3600" dirty="0"/>
              <a:t>the average effective dose is approximately 1800 mg daily. </a:t>
            </a:r>
          </a:p>
          <a:p>
            <a:pPr lvl="1"/>
            <a:r>
              <a:rPr lang="en-US" sz="3600" dirty="0"/>
              <a:t>Approximately 66% to 75% of women have a response to treatment with </a:t>
            </a:r>
            <a:r>
              <a:rPr lang="en-US" sz="3600" dirty="0" err="1"/>
              <a:t>gabapentin.When</a:t>
            </a:r>
            <a:r>
              <a:rPr lang="en-US" sz="3600" dirty="0"/>
              <a:t> the medication is discontinued, it should be tapered.</a:t>
            </a:r>
          </a:p>
          <a:p>
            <a:pPr marL="457200" lvl="1" indent="0">
              <a:buNone/>
            </a:pPr>
            <a:endParaRPr lang="en-US" sz="3600" dirty="0"/>
          </a:p>
          <a:p>
            <a:endParaRPr lang="en-US" sz="3600" dirty="0"/>
          </a:p>
        </p:txBody>
      </p:sp>
    </p:spTree>
    <p:extLst>
      <p:ext uri="{BB962C8B-B14F-4D97-AF65-F5344CB8AC3E}">
        <p14:creationId xmlns:p14="http://schemas.microsoft.com/office/powerpoint/2010/main" val="364612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8AC1EB-4341-FD93-2A98-8810586FF218}"/>
              </a:ext>
            </a:extLst>
          </p:cNvPr>
          <p:cNvSpPr>
            <a:spLocks noGrp="1"/>
          </p:cNvSpPr>
          <p:nvPr>
            <p:ph idx="1"/>
          </p:nvPr>
        </p:nvSpPr>
        <p:spPr>
          <a:xfrm>
            <a:off x="471948" y="609602"/>
            <a:ext cx="23499098" cy="12624620"/>
          </a:xfrm>
          <a:ln>
            <a:solidFill>
              <a:schemeClr val="tx1"/>
            </a:solidFill>
          </a:ln>
        </p:spPr>
        <p:txBody>
          <a:bodyPr anchor="ctr">
            <a:noAutofit/>
          </a:bodyPr>
          <a:lstStyle/>
          <a:p>
            <a:r>
              <a:rPr lang="en-US" sz="3600" b="1" dirty="0"/>
              <a:t>Biofeedback</a:t>
            </a:r>
            <a:r>
              <a:rPr lang="en-US" sz="3600" dirty="0"/>
              <a:t> and </a:t>
            </a:r>
            <a:r>
              <a:rPr lang="en-US" sz="3600" b="1" dirty="0"/>
              <a:t>behavior modification therapy </a:t>
            </a:r>
            <a:r>
              <a:rPr lang="en-US" sz="3600" dirty="0"/>
              <a:t>have also produced relief. </a:t>
            </a:r>
          </a:p>
          <a:p>
            <a:r>
              <a:rPr lang="en-US" sz="3600" b="1" dirty="0"/>
              <a:t>Topical 5% lidocaine ointment </a:t>
            </a:r>
            <a:r>
              <a:rPr lang="en-US" sz="3600" dirty="0"/>
              <a:t>has been described as a local treatment option with limited success. </a:t>
            </a:r>
          </a:p>
          <a:p>
            <a:r>
              <a:rPr lang="en-US" sz="3600" dirty="0"/>
              <a:t>Reports have indicated that</a:t>
            </a:r>
            <a:r>
              <a:rPr lang="en-US" sz="3600" b="1" dirty="0"/>
              <a:t> multilevel nerve block </a:t>
            </a:r>
            <a:r>
              <a:rPr lang="en-US" sz="3600" dirty="0"/>
              <a:t>given simultaneously for refractory cases has produced some response. </a:t>
            </a:r>
          </a:p>
          <a:p>
            <a:r>
              <a:rPr lang="en-US" sz="3600" b="1" dirty="0"/>
              <a:t>Botulinum neurotoxin </a:t>
            </a:r>
            <a:r>
              <a:rPr lang="en-US" sz="3600" dirty="0"/>
              <a:t>is also effective in some women, particularly those with concurrent vaginismus and </a:t>
            </a:r>
            <a:r>
              <a:rPr lang="en-US" sz="3600" dirty="0" err="1"/>
              <a:t>levator</a:t>
            </a:r>
            <a:r>
              <a:rPr lang="en-US" sz="3600" dirty="0"/>
              <a:t> ani spasm. </a:t>
            </a:r>
          </a:p>
          <a:p>
            <a:r>
              <a:rPr lang="en-US" sz="3600" dirty="0"/>
              <a:t>Series of treatments and </a:t>
            </a:r>
            <a:r>
              <a:rPr lang="en-US" sz="3600" b="1" dirty="0"/>
              <a:t>combinations</a:t>
            </a:r>
            <a:r>
              <a:rPr lang="en-US" sz="3600" dirty="0"/>
              <a:t> </a:t>
            </a:r>
            <a:r>
              <a:rPr lang="en-US" sz="3600" b="1" dirty="0"/>
              <a:t>of</a:t>
            </a:r>
            <a:r>
              <a:rPr lang="en-US" sz="3600" dirty="0"/>
              <a:t> </a:t>
            </a:r>
            <a:r>
              <a:rPr lang="en-US" sz="3600" b="1" dirty="0"/>
              <a:t>treatments</a:t>
            </a:r>
            <a:r>
              <a:rPr lang="en-US" sz="3600" dirty="0"/>
              <a:t> are often used.</a:t>
            </a:r>
          </a:p>
          <a:p>
            <a:pPr marL="0" indent="0">
              <a:buNone/>
            </a:pPr>
            <a:r>
              <a:rPr lang="en-US" sz="3600" dirty="0"/>
              <a:t>
</a:t>
            </a:r>
          </a:p>
        </p:txBody>
      </p:sp>
    </p:spTree>
    <p:extLst>
      <p:ext uri="{BB962C8B-B14F-4D97-AF65-F5344CB8AC3E}">
        <p14:creationId xmlns:p14="http://schemas.microsoft.com/office/powerpoint/2010/main" val="3694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8A50FC2-1EC4-5059-9FDB-BD4FF24FFC4B}"/>
              </a:ext>
            </a:extLst>
          </p:cNvPr>
          <p:cNvSpPr>
            <a:spLocks noChangeArrowheads="1"/>
          </p:cNvSpPr>
          <p:nvPr/>
        </p:nvSpPr>
        <p:spPr bwMode="auto">
          <a:xfrm>
            <a:off x="6662757" y="4128727"/>
            <a:ext cx="11058486" cy="8934795"/>
          </a:xfrm>
          <a:prstGeom prst="rect">
            <a:avLst/>
          </a:prstGeom>
          <a:blipFill dpi="0" rotWithShape="1">
            <a:blip r:embed="rId2"/>
            <a:srcRect/>
            <a:stretch>
              <a:fillRect l="-3252" t="-49782" r="-149986" b="-1716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28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8F08408-E8E5-CDA9-9B6C-9D428A40DCD2}"/>
              </a:ext>
            </a:extLst>
          </p:cNvPr>
          <p:cNvSpPr txBox="1"/>
          <p:nvPr/>
        </p:nvSpPr>
        <p:spPr>
          <a:xfrm>
            <a:off x="217569" y="652478"/>
            <a:ext cx="23948862" cy="3249608"/>
          </a:xfrm>
          <a:prstGeom prst="rect">
            <a:avLst/>
          </a:prstGeom>
          <a:noFill/>
        </p:spPr>
        <p:txBody>
          <a:bodyPr wrap="square">
            <a:spAutoFit/>
          </a:bodyPr>
          <a:lstStyle/>
          <a:p>
            <a:pPr marL="285750" indent="-285750">
              <a:buFont typeface="Arial" panose="020B0604020202020204" pitchFamily="34" charset="0"/>
              <a:buChar char="•"/>
            </a:pPr>
            <a:r>
              <a:rPr lang="en-US" sz="3600" dirty="0"/>
              <a:t>In the past, women with refractory vulvar vestibulitis have been treated with </a:t>
            </a:r>
            <a:r>
              <a:rPr lang="en-US" sz="3600" b="1" dirty="0"/>
              <a:t>surgical removal of the vulvar vestibule and </a:t>
            </a:r>
            <a:r>
              <a:rPr lang="en-US" sz="3600" b="1" dirty="0" err="1"/>
              <a:t>reapproximation</a:t>
            </a:r>
            <a:r>
              <a:rPr lang="en-US" sz="3600" b="1" dirty="0"/>
              <a:t> of tissue. </a:t>
            </a:r>
            <a:r>
              <a:rPr lang="en-US" sz="3600" dirty="0"/>
              <a:t>The surgery is difficult, with a significant complication rate, but results are generally good.</a:t>
            </a:r>
          </a:p>
          <a:p>
            <a:pPr marL="285750" indent="-285750">
              <a:buFont typeface="Arial" panose="020B0604020202020204" pitchFamily="34" charset="0"/>
              <a:buChar char="•"/>
            </a:pPr>
            <a:r>
              <a:rPr lang="en-US" dirty="0"/>
              <a:t> </a:t>
            </a:r>
            <a:r>
              <a:rPr lang="en-US" sz="3600" dirty="0"/>
              <a:t>In one series of 126 women with vulvar vestibulitis, </a:t>
            </a:r>
          </a:p>
        </p:txBody>
      </p:sp>
    </p:spTree>
    <p:extLst>
      <p:ext uri="{BB962C8B-B14F-4D97-AF65-F5344CB8AC3E}">
        <p14:creationId xmlns:p14="http://schemas.microsoft.com/office/powerpoint/2010/main" val="201072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object 2">
            <a:extLst>
              <a:ext uri="{FF2B5EF4-FFF2-40B4-BE49-F238E27FC236}">
                <a16:creationId xmlns:a16="http://schemas.microsoft.com/office/drawing/2014/main" id="{E6526E87-8FBD-7AB1-F50C-D80C61D3044E}"/>
              </a:ext>
            </a:extLst>
          </p:cNvPr>
          <p:cNvSpPr>
            <a:spLocks noChangeArrowheads="1"/>
          </p:cNvSpPr>
          <p:nvPr/>
        </p:nvSpPr>
        <p:spPr bwMode="auto">
          <a:xfrm>
            <a:off x="0" y="2477730"/>
            <a:ext cx="24246348" cy="11238268"/>
          </a:xfrm>
          <a:prstGeom prst="rect">
            <a:avLst/>
          </a:prstGeom>
          <a:blipFill dpi="0" rotWithShape="1">
            <a:blip r:embed="rId3"/>
            <a:srcRect/>
            <a:stretch>
              <a:fillRect t="-25222" r="-56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5143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10287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5430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2057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5717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30861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6004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41148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2438340">
              <a:buClr>
                <a:srgbClr val="000000"/>
              </a:buClr>
            </a:pPr>
            <a:endParaRPr lang="en-US" altLang="en-US" sz="3734" dirty="0">
              <a:solidFill>
                <a:srgbClr val="000000"/>
              </a:solidFill>
              <a:sym typeface="Arial"/>
            </a:endParaRPr>
          </a:p>
        </p:txBody>
      </p:sp>
      <p:sp>
        <p:nvSpPr>
          <p:cNvPr id="4" name="object 2">
            <a:extLst>
              <a:ext uri="{FF2B5EF4-FFF2-40B4-BE49-F238E27FC236}">
                <a16:creationId xmlns:a16="http://schemas.microsoft.com/office/drawing/2014/main" id="{7F7AC179-5943-F666-5916-169838301164}"/>
              </a:ext>
            </a:extLst>
          </p:cNvPr>
          <p:cNvSpPr>
            <a:spLocks noChangeArrowheads="1"/>
          </p:cNvSpPr>
          <p:nvPr/>
        </p:nvSpPr>
        <p:spPr bwMode="auto">
          <a:xfrm>
            <a:off x="14967416" y="9588802"/>
            <a:ext cx="5669770" cy="2841090"/>
          </a:xfrm>
          <a:prstGeom prst="rect">
            <a:avLst/>
          </a:prstGeom>
          <a:blipFill dpi="0" rotWithShape="1">
            <a:blip r:embed="rId4"/>
            <a:srcRect/>
            <a:stretch>
              <a:fillRect l="-195418" t="-98005" r="-15188" b="-204033"/>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5143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10287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5430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2057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5717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30861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6004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41148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2438340">
              <a:buClr>
                <a:srgbClr val="000000"/>
              </a:buClr>
            </a:pPr>
            <a:endParaRPr lang="en-US" altLang="en-US" sz="3734">
              <a:solidFill>
                <a:srgbClr val="000000"/>
              </a:solidFill>
              <a:sym typeface="Arial"/>
            </a:endParaRPr>
          </a:p>
        </p:txBody>
      </p:sp>
      <p:cxnSp>
        <p:nvCxnSpPr>
          <p:cNvPr id="6" name="Straight Arrow Connector 5">
            <a:extLst>
              <a:ext uri="{FF2B5EF4-FFF2-40B4-BE49-F238E27FC236}">
                <a16:creationId xmlns:a16="http://schemas.microsoft.com/office/drawing/2014/main" id="{ED33F819-04E7-4BF2-8133-40EC36D6C37A}"/>
              </a:ext>
            </a:extLst>
          </p:cNvPr>
          <p:cNvCxnSpPr>
            <a:cxnSpLocks/>
          </p:cNvCxnSpPr>
          <p:nvPr/>
        </p:nvCxnSpPr>
        <p:spPr>
          <a:xfrm flipH="1">
            <a:off x="12330772" y="10110440"/>
            <a:ext cx="22798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ADACC25-DAA8-7376-F524-BB980F911A4C}"/>
              </a:ext>
            </a:extLst>
          </p:cNvPr>
          <p:cNvSpPr txBox="1"/>
          <p:nvPr/>
        </p:nvSpPr>
        <p:spPr>
          <a:xfrm>
            <a:off x="394410" y="856086"/>
            <a:ext cx="23872722" cy="1169550"/>
          </a:xfrm>
          <a:prstGeom prst="rect">
            <a:avLst/>
          </a:prstGeom>
          <a:noFill/>
        </p:spPr>
        <p:txBody>
          <a:bodyPr wrap="square">
            <a:spAutoFit/>
          </a:bodyPr>
          <a:lstStyle/>
          <a:p>
            <a:pPr marL="285750" indent="-285750" algn="ctr">
              <a:buFont typeface="Arial" panose="020B0604020202020204" pitchFamily="34" charset="0"/>
              <a:buChar char="•"/>
            </a:pPr>
            <a:r>
              <a:rPr lang="en-US" sz="3200" dirty="0"/>
              <a:t>For women with </a:t>
            </a:r>
            <a:r>
              <a:rPr lang="en-US" sz="3200" u="sng" dirty="0"/>
              <a:t>vestibulodynia</a:t>
            </a:r>
            <a:r>
              <a:rPr lang="en-US" sz="3200" dirty="0"/>
              <a:t> </a:t>
            </a:r>
            <a:r>
              <a:rPr lang="en-US" sz="3200" u="sng" dirty="0"/>
              <a:t>unresponsive to other therapies</a:t>
            </a:r>
            <a:r>
              <a:rPr lang="en-US" sz="3200" dirty="0"/>
              <a:t>, surgery is usually recommended. </a:t>
            </a:r>
          </a:p>
          <a:p>
            <a:pPr marL="285750" indent="-285750" algn="ctr">
              <a:buFont typeface="Arial" panose="020B0604020202020204" pitchFamily="34" charset="0"/>
              <a:buChar char="•"/>
            </a:pPr>
            <a:r>
              <a:rPr lang="en-US" sz="3200" b="1" dirty="0" err="1"/>
              <a:t>Vestibulectomy</a:t>
            </a:r>
            <a:r>
              <a:rPr lang="en-US" sz="3200" dirty="0"/>
              <a:t> and </a:t>
            </a:r>
            <a:r>
              <a:rPr lang="en-US" sz="3200" b="1" dirty="0"/>
              <a:t>modified </a:t>
            </a:r>
            <a:r>
              <a:rPr lang="en-US" sz="3200" b="1" dirty="0" err="1"/>
              <a:t>vestibulectomy</a:t>
            </a:r>
            <a:r>
              <a:rPr lang="en-US" sz="3200" b="1" dirty="0"/>
              <a:t> </a:t>
            </a:r>
            <a:r>
              <a:rPr lang="en-US" sz="3200" dirty="0"/>
              <a:t>(partial or limited from 3 to 9 o’clock) </a:t>
            </a:r>
          </a:p>
        </p:txBody>
      </p:sp>
    </p:spTree>
    <p:extLst>
      <p:ext uri="{BB962C8B-B14F-4D97-AF65-F5344CB8AC3E}">
        <p14:creationId xmlns:p14="http://schemas.microsoft.com/office/powerpoint/2010/main" val="416682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FDA136-B582-EE96-4BDC-1224E75B06FD}"/>
              </a:ext>
            </a:extLst>
          </p:cNvPr>
          <p:cNvSpPr>
            <a:spLocks noGrp="1"/>
          </p:cNvSpPr>
          <p:nvPr>
            <p:ph idx="1"/>
          </p:nvPr>
        </p:nvSpPr>
        <p:spPr>
          <a:xfrm>
            <a:off x="641684" y="7275870"/>
            <a:ext cx="23100632" cy="4837472"/>
          </a:xfrm>
          <a:ln>
            <a:solidFill>
              <a:schemeClr val="tx1"/>
            </a:solidFill>
          </a:ln>
        </p:spPr>
        <p:txBody>
          <a:bodyPr anchor="ctr">
            <a:normAutofit/>
          </a:bodyPr>
          <a:lstStyle/>
          <a:p>
            <a:r>
              <a:rPr lang="en-US" sz="3600" dirty="0"/>
              <a:t>Edema of the vulva may be a symptom of either local or generalized disease. </a:t>
            </a:r>
          </a:p>
          <a:p>
            <a:pPr lvl="1">
              <a:buSzPct val="76000"/>
              <a:buFont typeface="Courier New" panose="02070309020205020404" pitchFamily="49" charset="0"/>
              <a:buChar char="o"/>
            </a:pPr>
            <a:r>
              <a:rPr lang="en-US" sz="3600" dirty="0"/>
              <a:t>Two of the most common causes of edema of the vulva are secondary reactions to inflammation or to lymphatic blockage. </a:t>
            </a:r>
          </a:p>
          <a:p>
            <a:pPr lvl="1">
              <a:buSzPct val="76000"/>
              <a:buFont typeface="Courier New" panose="02070309020205020404" pitchFamily="49" charset="0"/>
              <a:buChar char="o"/>
            </a:pPr>
            <a:r>
              <a:rPr lang="en-US" sz="3600" dirty="0"/>
              <a:t>Vulvar edema is often recognized before edema in other areas of the female body is noted. </a:t>
            </a:r>
          </a:p>
          <a:p>
            <a:pPr lvl="2"/>
            <a:r>
              <a:rPr lang="en-US" sz="3600" dirty="0"/>
              <a:t>The loose connective tissue of the vulva and its dependent position predispose to early development of pitting edema. </a:t>
            </a:r>
          </a:p>
        </p:txBody>
      </p:sp>
      <p:sp>
        <p:nvSpPr>
          <p:cNvPr id="2" name="TextBox 1">
            <a:extLst>
              <a:ext uri="{FF2B5EF4-FFF2-40B4-BE49-F238E27FC236}">
                <a16:creationId xmlns:a16="http://schemas.microsoft.com/office/drawing/2014/main" id="{D9E741C3-2495-985C-C1A8-C41DA447F914}"/>
              </a:ext>
            </a:extLst>
          </p:cNvPr>
          <p:cNvSpPr txBox="1"/>
          <p:nvPr/>
        </p:nvSpPr>
        <p:spPr>
          <a:xfrm>
            <a:off x="6096000" y="2659002"/>
            <a:ext cx="12192000" cy="1661994"/>
          </a:xfrm>
          <a:prstGeom prst="rect">
            <a:avLst/>
          </a:prstGeom>
          <a:solidFill>
            <a:schemeClr val="accent5">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9600" b="1" dirty="0">
                <a:solidFill>
                  <a:schemeClr val="accent5">
                    <a:lumMod val="75000"/>
                  </a:schemeClr>
                </a:solidFill>
                <a:latin typeface="+mj-lt"/>
              </a:rPr>
              <a:t>Edema</a:t>
            </a:r>
          </a:p>
        </p:txBody>
      </p:sp>
    </p:spTree>
    <p:extLst>
      <p:ext uri="{BB962C8B-B14F-4D97-AF65-F5344CB8AC3E}">
        <p14:creationId xmlns:p14="http://schemas.microsoft.com/office/powerpoint/2010/main" val="29617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Urethral prolapse — In prepubertal girls, the distal end of the urethra can prolapse either partially (anterior or posterior) or in a complete circumferential (&quot;donut-like&quot;)  fashion. The tissue may be friable and become infected, but rarely becomes necr"/>
          <p:cNvSpPr txBox="1">
            <a:spLocks noGrp="1"/>
          </p:cNvSpPr>
          <p:nvPr>
            <p:ph type="body" idx="1"/>
          </p:nvPr>
        </p:nvSpPr>
        <p:spPr>
          <a:xfrm>
            <a:off x="580347" y="1109269"/>
            <a:ext cx="23468655" cy="11276180"/>
          </a:xfrm>
          <a:prstGeom prst="rect">
            <a:avLst/>
          </a:prstGeom>
        </p:spPr>
        <p:txBody>
          <a:bodyPr/>
          <a:lstStyle/>
          <a:p>
            <a:pPr marL="0" indent="0" defTabSz="388620">
              <a:spcBef>
                <a:spcPts val="0"/>
              </a:spcBef>
              <a:buSzTx/>
              <a:buNone/>
              <a:defRPr sz="4080">
                <a:latin typeface="Arial"/>
                <a:ea typeface="Arial"/>
                <a:cs typeface="Arial"/>
                <a:sym typeface="Arial"/>
              </a:defRPr>
            </a:pPr>
            <a:r>
              <a:rPr b="1"/>
              <a:t>Urethral prolapse</a:t>
            </a:r>
            <a:r>
              <a:t> — In prepubertal girls, the distal end of the urethra can prolapse either partially (anterior or posterior) or in a complete circumferential ("donut-like")  fashion. The tissue may be friable and become infected, but rarely becomes necrotic. Children with urethral prolapse present with bleeding, dysuria, and/or difficulty with urination. It is important to make sure of the diagnosis because a sarcoma botryoides , originating in the distal urethra or a prolapsed ureterocele can both be easily confused for urethral prolapse. A pediatric urology consultation may be needed for confirmation of the diagnosis.</a:t>
            </a:r>
          </a:p>
          <a:p>
            <a:pPr marL="0" indent="0" defTabSz="388620">
              <a:spcBef>
                <a:spcPts val="0"/>
              </a:spcBef>
              <a:buSzTx/>
              <a:buNone/>
              <a:defRPr sz="4080">
                <a:latin typeface="Arial"/>
                <a:ea typeface="Arial"/>
                <a:cs typeface="Arial"/>
                <a:sym typeface="Arial"/>
              </a:defRPr>
            </a:pPr>
            <a:r>
              <a:t>Prepubertal girls with symptomatic urethral prolapse can be treated with topical estrogen therapy. similar to postmenopausal women with this problem. Sitz baths twice daily may also be helpful. Topical estrogen cream is applied twice daily after the sitz bath for two weeks, then the urethra is reassessed and treatment is continued if the prolapse has not resolved and is still present. The prolapse will usually resolve within a few weeks of topical estrogen treatment but can sometimes take longer. Rarely, the distal urethra can be necrotic, and if so, it may require surgery. If there is persistence of the prolapse, assessment for a urethral polyp may be indicated.</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D5E0E-C32A-5619-A14A-E6D981EC764C}"/>
              </a:ext>
            </a:extLst>
          </p:cNvPr>
          <p:cNvSpPr>
            <a:spLocks noGrp="1"/>
          </p:cNvSpPr>
          <p:nvPr>
            <p:ph idx="1"/>
          </p:nvPr>
        </p:nvSpPr>
        <p:spPr>
          <a:xfrm>
            <a:off x="422786" y="907178"/>
            <a:ext cx="23538426" cy="11901642"/>
          </a:xfrm>
          <a:ln>
            <a:solidFill>
              <a:schemeClr val="tx1"/>
            </a:solidFill>
          </a:ln>
        </p:spPr>
        <p:txBody>
          <a:bodyPr anchor="ctr">
            <a:normAutofit/>
          </a:bodyPr>
          <a:lstStyle/>
          <a:p>
            <a:r>
              <a:rPr lang="en-US" sz="3600" b="1" dirty="0"/>
              <a:t>Systemic causes </a:t>
            </a:r>
            <a:r>
              <a:rPr lang="en-US" sz="3600" dirty="0"/>
              <a:t>of vulvar edema include </a:t>
            </a:r>
          </a:p>
          <a:p>
            <a:pPr lvl="1"/>
            <a:r>
              <a:rPr lang="en-US" sz="3600" dirty="0"/>
              <a:t>circulatory and renal failure, </a:t>
            </a:r>
          </a:p>
          <a:p>
            <a:pPr lvl="1"/>
            <a:r>
              <a:rPr lang="en-US" sz="3600" dirty="0"/>
              <a:t>ascites, and </a:t>
            </a:r>
          </a:p>
          <a:p>
            <a:pPr lvl="1"/>
            <a:r>
              <a:rPr lang="en-US" sz="3600" dirty="0"/>
              <a:t>cirrhosis. </a:t>
            </a:r>
          </a:p>
          <a:p>
            <a:r>
              <a:rPr lang="en-US" sz="3600" dirty="0"/>
              <a:t>Vulvar edema also may occur after intraperitoneal fluid is instilled to prevent adhesions or for dialysis.</a:t>
            </a:r>
          </a:p>
          <a:p>
            <a:pPr marL="0" indent="0">
              <a:buNone/>
            </a:pPr>
            <a:r>
              <a:rPr lang="en-US" sz="3600" dirty="0"/>
              <a:t> </a:t>
            </a:r>
          </a:p>
          <a:p>
            <a:r>
              <a:rPr lang="en-US" sz="3600" b="1" dirty="0"/>
              <a:t>Local causes </a:t>
            </a:r>
            <a:r>
              <a:rPr lang="en-US" sz="3600" dirty="0"/>
              <a:t>of vulvar edema include </a:t>
            </a:r>
          </a:p>
          <a:p>
            <a:pPr lvl="1"/>
            <a:r>
              <a:rPr lang="en-US" sz="3600" dirty="0"/>
              <a:t>allergy, </a:t>
            </a:r>
          </a:p>
          <a:p>
            <a:pPr lvl="1"/>
            <a:r>
              <a:rPr lang="en-US" sz="3600" dirty="0"/>
              <a:t>neurodermatitis, </a:t>
            </a:r>
          </a:p>
          <a:p>
            <a:pPr lvl="1"/>
            <a:r>
              <a:rPr lang="en-US" sz="3600" dirty="0"/>
              <a:t>inflammation, </a:t>
            </a:r>
          </a:p>
          <a:p>
            <a:pPr lvl="1"/>
            <a:r>
              <a:rPr lang="en-US" sz="3600" dirty="0"/>
              <a:t>trauma, and </a:t>
            </a:r>
          </a:p>
          <a:p>
            <a:pPr lvl="1"/>
            <a:r>
              <a:rPr lang="en-US" sz="3600" dirty="0"/>
              <a:t>lymphatic obstruction caused by carcinoma or infection. </a:t>
            </a:r>
          </a:p>
          <a:p>
            <a:pPr lvl="2"/>
            <a:r>
              <a:rPr lang="en-US" sz="3600" dirty="0"/>
              <a:t>Infectious diseases that are associated with vulvar edema include necrotizing fasciitis, tuberculosis, syphilis, filariasis, and lymphogranuloma venereum</a:t>
            </a:r>
          </a:p>
          <a:p>
            <a:endParaRPr lang="en-US" sz="3600" dirty="0"/>
          </a:p>
        </p:txBody>
      </p:sp>
    </p:spTree>
    <p:extLst>
      <p:ext uri="{BB962C8B-B14F-4D97-AF65-F5344CB8AC3E}">
        <p14:creationId xmlns:p14="http://schemas.microsoft.com/office/powerpoint/2010/main" val="238999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medical chart&#10;&#10;Description automatically generated">
            <a:extLst>
              <a:ext uri="{FF2B5EF4-FFF2-40B4-BE49-F238E27FC236}">
                <a16:creationId xmlns:a16="http://schemas.microsoft.com/office/drawing/2014/main" id="{D30A37E3-24B5-55E0-AD32-FB27385EE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356" y="1286932"/>
            <a:ext cx="18805288" cy="11142134"/>
          </a:xfrm>
          <a:prstGeom prst="rect">
            <a:avLst/>
          </a:prstGeom>
        </p:spPr>
      </p:pic>
    </p:spTree>
    <p:extLst>
      <p:ext uri="{BB962C8B-B14F-4D97-AF65-F5344CB8AC3E}">
        <p14:creationId xmlns:p14="http://schemas.microsoft.com/office/powerpoint/2010/main" val="246525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ject 2">
            <a:extLst>
              <a:ext uri="{FF2B5EF4-FFF2-40B4-BE49-F238E27FC236}">
                <a16:creationId xmlns:a16="http://schemas.microsoft.com/office/drawing/2014/main" id="{FE691428-D82E-01A4-5C57-C8CD70F572B2}"/>
              </a:ext>
            </a:extLst>
          </p:cNvPr>
          <p:cNvSpPr>
            <a:spLocks noChangeArrowheads="1"/>
          </p:cNvSpPr>
          <p:nvPr/>
        </p:nvSpPr>
        <p:spPr bwMode="auto">
          <a:xfrm>
            <a:off x="0" y="0"/>
            <a:ext cx="24384000" cy="13716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5143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10287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54305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2057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5717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30861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60045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4114800" algn="l" defTabSz="10287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2438340">
              <a:buClr>
                <a:srgbClr val="000000"/>
              </a:buClr>
              <a:defRPr/>
            </a:pPr>
            <a:endParaRPr lang="en-US" altLang="en-US" sz="3734">
              <a:solidFill>
                <a:srgbClr val="000000"/>
              </a:solidFill>
              <a:sym typeface="Arial"/>
            </a:endParaRPr>
          </a:p>
        </p:txBody>
      </p:sp>
      <p:pic>
        <p:nvPicPr>
          <p:cNvPr id="2" name="Picture 1">
            <a:extLst>
              <a:ext uri="{FF2B5EF4-FFF2-40B4-BE49-F238E27FC236}">
                <a16:creationId xmlns:a16="http://schemas.microsoft.com/office/drawing/2014/main" id="{4877B36A-8344-B14B-774E-D486D75BA12D}"/>
              </a:ext>
            </a:extLst>
          </p:cNvPr>
          <p:cNvPicPr>
            <a:picLocks noChangeAspect="1"/>
          </p:cNvPicPr>
          <p:nvPr/>
        </p:nvPicPr>
        <p:blipFill>
          <a:blip r:embed="rId4"/>
          <a:stretch>
            <a:fillRect/>
          </a:stretch>
        </p:blipFill>
        <p:spPr>
          <a:xfrm>
            <a:off x="12537526" y="1099016"/>
            <a:ext cx="11316902" cy="11517968"/>
          </a:xfrm>
          <a:prstGeom prst="rect">
            <a:avLst/>
          </a:prstGeom>
        </p:spPr>
      </p:pic>
      <p:sp>
        <p:nvSpPr>
          <p:cNvPr id="4" name="TextBox 3">
            <a:extLst>
              <a:ext uri="{FF2B5EF4-FFF2-40B4-BE49-F238E27FC236}">
                <a16:creationId xmlns:a16="http://schemas.microsoft.com/office/drawing/2014/main" id="{66F16C68-21F8-33C7-857D-0141789E8D81}"/>
              </a:ext>
            </a:extLst>
          </p:cNvPr>
          <p:cNvSpPr txBox="1"/>
          <p:nvPr/>
        </p:nvSpPr>
        <p:spPr>
          <a:xfrm>
            <a:off x="1962616" y="5392234"/>
            <a:ext cx="8227122" cy="2811282"/>
          </a:xfrm>
          <a:prstGeom prst="rect">
            <a:avLst/>
          </a:prstGeom>
          <a:noFill/>
        </p:spPr>
        <p:txBody>
          <a:bodyPr wrap="square" rtlCol="0">
            <a:spAutoFit/>
          </a:bodyPr>
          <a:lstStyle/>
          <a:p>
            <a:pPr algn="ctr" defTabSz="2438340">
              <a:buClr>
                <a:srgbClr val="000000"/>
              </a:buClr>
              <a:defRPr/>
            </a:pPr>
            <a:r>
              <a:rPr lang="en-US" sz="8534" b="1" dirty="0">
                <a:solidFill>
                  <a:srgbClr val="595959">
                    <a:lumMod val="75000"/>
                  </a:srgbClr>
                </a:solidFill>
                <a:effectLst>
                  <a:outerShdw blurRad="38100" dist="38100" dir="2700000" algn="tl">
                    <a:srgbClr val="000000">
                      <a:alpha val="43137"/>
                    </a:srgbClr>
                  </a:outerShdw>
                </a:effectLst>
                <a:latin typeface="Arial Black" panose="020B0A04020102020204" pitchFamily="34" charset="0"/>
              </a:rPr>
              <a:t>P</a:t>
            </a:r>
            <a:r>
              <a:rPr lang="en-US" sz="8534" b="1" kern="0" dirty="0" err="1">
                <a:solidFill>
                  <a:srgbClr val="595959">
                    <a:lumMod val="75000"/>
                  </a:srgbClr>
                </a:solidFill>
                <a:effectLst>
                  <a:outerShdw blurRad="38100" dist="38100" dir="2700000" algn="tl">
                    <a:srgbClr val="000000">
                      <a:alpha val="43137"/>
                    </a:srgbClr>
                  </a:outerShdw>
                </a:effectLst>
                <a:latin typeface="Arial Black" panose="020B0A04020102020204" pitchFamily="34" charset="0"/>
                <a:cs typeface="Arial"/>
                <a:sym typeface="Arial"/>
              </a:rPr>
              <a:t>hysical</a:t>
            </a:r>
            <a:r>
              <a:rPr lang="en-US" sz="8534" b="1" kern="0" dirty="0">
                <a:solidFill>
                  <a:srgbClr val="595959">
                    <a:lumMod val="75000"/>
                  </a:srgbClr>
                </a:solidFill>
                <a:effectLst>
                  <a:outerShdw blurRad="38100" dist="38100" dir="2700000" algn="tl">
                    <a:srgbClr val="000000">
                      <a:alpha val="43137"/>
                    </a:srgbClr>
                  </a:outerShdw>
                </a:effectLst>
                <a:latin typeface="Arial Black" panose="020B0A04020102020204" pitchFamily="34" charset="0"/>
                <a:cs typeface="Arial"/>
                <a:sym typeface="Arial"/>
              </a:rPr>
              <a:t> </a:t>
            </a:r>
            <a:r>
              <a:rPr lang="en-US" sz="8534" b="1" dirty="0">
                <a:solidFill>
                  <a:srgbClr val="595959">
                    <a:lumMod val="75000"/>
                  </a:srgbClr>
                </a:solidFill>
                <a:effectLst>
                  <a:outerShdw blurRad="38100" dist="38100" dir="2700000" algn="tl">
                    <a:srgbClr val="000000">
                      <a:alpha val="43137"/>
                    </a:srgbClr>
                  </a:outerShdw>
                </a:effectLst>
                <a:latin typeface="Arial Black" panose="020B0A04020102020204" pitchFamily="34" charset="0"/>
              </a:rPr>
              <a:t>E</a:t>
            </a:r>
            <a:r>
              <a:rPr lang="en-US" sz="8534" b="1" kern="0" dirty="0" err="1">
                <a:solidFill>
                  <a:srgbClr val="595959">
                    <a:lumMod val="75000"/>
                  </a:srgbClr>
                </a:solidFill>
                <a:effectLst>
                  <a:outerShdw blurRad="38100" dist="38100" dir="2700000" algn="tl">
                    <a:srgbClr val="000000">
                      <a:alpha val="43137"/>
                    </a:srgbClr>
                  </a:outerShdw>
                </a:effectLst>
                <a:latin typeface="Arial Black" panose="020B0A04020102020204" pitchFamily="34" charset="0"/>
                <a:cs typeface="Arial"/>
                <a:sym typeface="Arial"/>
              </a:rPr>
              <a:t>xamination</a:t>
            </a:r>
            <a:r>
              <a:rPr lang="en-US" sz="8534" b="1" kern="0" dirty="0">
                <a:solidFill>
                  <a:srgbClr val="595959">
                    <a:lumMod val="75000"/>
                  </a:srgbClr>
                </a:solidFill>
                <a:effectLst>
                  <a:outerShdw blurRad="38100" dist="38100" dir="2700000" algn="tl">
                    <a:srgbClr val="000000">
                      <a:alpha val="43137"/>
                    </a:srgbClr>
                  </a:outerShdw>
                </a:effectLst>
                <a:latin typeface="Arial Black" panose="020B0A04020102020204" pitchFamily="34" charset="0"/>
                <a:cs typeface="Arial"/>
                <a:sym typeface="Arial"/>
              </a:rPr>
              <a:t> </a:t>
            </a:r>
          </a:p>
        </p:txBody>
      </p:sp>
    </p:spTree>
    <p:extLst>
      <p:ext uri="{BB962C8B-B14F-4D97-AF65-F5344CB8AC3E}">
        <p14:creationId xmlns:p14="http://schemas.microsoft.com/office/powerpoint/2010/main" val="67698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F54791-4CAF-9A25-DE2C-A2EDB0166BDC}"/>
              </a:ext>
            </a:extLst>
          </p:cNvPr>
          <p:cNvPicPr>
            <a:picLocks noChangeAspect="1"/>
          </p:cNvPicPr>
          <p:nvPr/>
        </p:nvPicPr>
        <p:blipFill>
          <a:blip r:embed="rId2"/>
          <a:srcRect t="89400" r="31040" b="238"/>
          <a:stretch/>
        </p:blipFill>
        <p:spPr>
          <a:xfrm>
            <a:off x="17208466" y="2056510"/>
            <a:ext cx="6598022" cy="1662136"/>
          </a:xfrm>
          <a:prstGeom prst="rect">
            <a:avLst/>
          </a:prstGeom>
        </p:spPr>
      </p:pic>
      <p:pic>
        <p:nvPicPr>
          <p:cNvPr id="6" name="Picture 5">
            <a:extLst>
              <a:ext uri="{FF2B5EF4-FFF2-40B4-BE49-F238E27FC236}">
                <a16:creationId xmlns:a16="http://schemas.microsoft.com/office/drawing/2014/main" id="{7D8B6227-0017-BFAC-B0DD-E9B94E3223C3}"/>
              </a:ext>
            </a:extLst>
          </p:cNvPr>
          <p:cNvPicPr>
            <a:picLocks noChangeAspect="1"/>
          </p:cNvPicPr>
          <p:nvPr/>
        </p:nvPicPr>
        <p:blipFill>
          <a:blip r:embed="rId2"/>
          <a:srcRect r="18749" b="75781"/>
          <a:stretch/>
        </p:blipFill>
        <p:spPr>
          <a:xfrm>
            <a:off x="577512" y="2056510"/>
            <a:ext cx="6905382" cy="3450832"/>
          </a:xfrm>
          <a:prstGeom prst="rect">
            <a:avLst/>
          </a:prstGeom>
        </p:spPr>
      </p:pic>
      <p:pic>
        <p:nvPicPr>
          <p:cNvPr id="8" name="Picture 7">
            <a:extLst>
              <a:ext uri="{FF2B5EF4-FFF2-40B4-BE49-F238E27FC236}">
                <a16:creationId xmlns:a16="http://schemas.microsoft.com/office/drawing/2014/main" id="{3F397771-D738-79B1-8A94-42C5EC45A886}"/>
              </a:ext>
            </a:extLst>
          </p:cNvPr>
          <p:cNvPicPr>
            <a:picLocks noChangeAspect="1"/>
          </p:cNvPicPr>
          <p:nvPr/>
        </p:nvPicPr>
        <p:blipFill>
          <a:blip r:embed="rId2"/>
          <a:srcRect t="23627" b="9614"/>
          <a:stretch/>
        </p:blipFill>
        <p:spPr>
          <a:xfrm>
            <a:off x="7902068" y="2056512"/>
            <a:ext cx="8579864" cy="9602978"/>
          </a:xfrm>
          <a:prstGeom prst="rect">
            <a:avLst/>
          </a:prstGeom>
        </p:spPr>
      </p:pic>
    </p:spTree>
    <p:extLst>
      <p:ext uri="{BB962C8B-B14F-4D97-AF65-F5344CB8AC3E}">
        <p14:creationId xmlns:p14="http://schemas.microsoft.com/office/powerpoint/2010/main" val="150283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8877A-3F21-05AC-11CE-7C6ACA3367C2}"/>
              </a:ext>
            </a:extLst>
          </p:cNvPr>
          <p:cNvPicPr>
            <a:picLocks noChangeAspect="1"/>
          </p:cNvPicPr>
          <p:nvPr/>
        </p:nvPicPr>
        <p:blipFill>
          <a:blip r:embed="rId2"/>
          <a:srcRect r="52861" b="73018"/>
          <a:stretch/>
        </p:blipFill>
        <p:spPr>
          <a:xfrm>
            <a:off x="1251690" y="585542"/>
            <a:ext cx="8755768" cy="5410574"/>
          </a:xfrm>
          <a:prstGeom prst="rect">
            <a:avLst/>
          </a:prstGeom>
        </p:spPr>
      </p:pic>
      <p:pic>
        <p:nvPicPr>
          <p:cNvPr id="7" name="Picture 6">
            <a:extLst>
              <a:ext uri="{FF2B5EF4-FFF2-40B4-BE49-F238E27FC236}">
                <a16:creationId xmlns:a16="http://schemas.microsoft.com/office/drawing/2014/main" id="{0DA0A3CD-17EF-397A-5E62-E34AE3A61FD2}"/>
              </a:ext>
            </a:extLst>
          </p:cNvPr>
          <p:cNvPicPr>
            <a:picLocks noChangeAspect="1"/>
          </p:cNvPicPr>
          <p:nvPr/>
        </p:nvPicPr>
        <p:blipFill>
          <a:blip r:embed="rId2"/>
          <a:srcRect l="49323" t="60079" r="3093" b="14005"/>
          <a:stretch/>
        </p:blipFill>
        <p:spPr>
          <a:xfrm>
            <a:off x="13643796" y="585542"/>
            <a:ext cx="8755768" cy="5148102"/>
          </a:xfrm>
          <a:prstGeom prst="rect">
            <a:avLst/>
          </a:prstGeom>
        </p:spPr>
      </p:pic>
      <p:pic>
        <p:nvPicPr>
          <p:cNvPr id="9" name="Picture 8">
            <a:extLst>
              <a:ext uri="{FF2B5EF4-FFF2-40B4-BE49-F238E27FC236}">
                <a16:creationId xmlns:a16="http://schemas.microsoft.com/office/drawing/2014/main" id="{E1582277-AD8E-27D6-253E-E3052B364284}"/>
              </a:ext>
            </a:extLst>
          </p:cNvPr>
          <p:cNvPicPr>
            <a:picLocks noChangeAspect="1"/>
          </p:cNvPicPr>
          <p:nvPr/>
        </p:nvPicPr>
        <p:blipFill>
          <a:blip r:embed="rId3"/>
          <a:srcRect l="6390" t="38357" r="6148" b="47104"/>
          <a:stretch/>
        </p:blipFill>
        <p:spPr>
          <a:xfrm>
            <a:off x="13730414" y="7337850"/>
            <a:ext cx="8582528" cy="3704338"/>
          </a:xfrm>
          <a:prstGeom prst="rect">
            <a:avLst/>
          </a:prstGeom>
        </p:spPr>
      </p:pic>
      <p:pic>
        <p:nvPicPr>
          <p:cNvPr id="11" name="Picture 10">
            <a:extLst>
              <a:ext uri="{FF2B5EF4-FFF2-40B4-BE49-F238E27FC236}">
                <a16:creationId xmlns:a16="http://schemas.microsoft.com/office/drawing/2014/main" id="{2983D6F7-18A2-A9D4-4F34-4171B1D73FE7}"/>
              </a:ext>
            </a:extLst>
          </p:cNvPr>
          <p:cNvPicPr>
            <a:picLocks noChangeAspect="1"/>
          </p:cNvPicPr>
          <p:nvPr/>
        </p:nvPicPr>
        <p:blipFill>
          <a:blip r:embed="rId3"/>
          <a:srcRect l="5630" t="5923" r="4021" b="68913"/>
          <a:stretch/>
        </p:blipFill>
        <p:spPr>
          <a:xfrm>
            <a:off x="1442792" y="7337846"/>
            <a:ext cx="8373570" cy="5926750"/>
          </a:xfrm>
          <a:prstGeom prst="rect">
            <a:avLst/>
          </a:prstGeom>
        </p:spPr>
      </p:pic>
      <p:cxnSp>
        <p:nvCxnSpPr>
          <p:cNvPr id="2" name="Straight Arrow Connector 1">
            <a:extLst>
              <a:ext uri="{FF2B5EF4-FFF2-40B4-BE49-F238E27FC236}">
                <a16:creationId xmlns:a16="http://schemas.microsoft.com/office/drawing/2014/main" id="{1C054715-9917-A629-54FD-40A0422C0FBD}"/>
              </a:ext>
            </a:extLst>
          </p:cNvPr>
          <p:cNvCxnSpPr>
            <a:cxnSpLocks/>
            <a:stCxn id="5" idx="2"/>
            <a:endCxn id="11" idx="0"/>
          </p:cNvCxnSpPr>
          <p:nvPr/>
        </p:nvCxnSpPr>
        <p:spPr>
          <a:xfrm>
            <a:off x="5629576" y="5996116"/>
            <a:ext cx="2" cy="1341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0883EB9-112E-DCCD-DC7F-E0F344B98017}"/>
              </a:ext>
            </a:extLst>
          </p:cNvPr>
          <p:cNvCxnSpPr>
            <a:cxnSpLocks/>
            <a:stCxn id="7" idx="2"/>
            <a:endCxn id="9" idx="0"/>
          </p:cNvCxnSpPr>
          <p:nvPr/>
        </p:nvCxnSpPr>
        <p:spPr>
          <a:xfrm flipH="1">
            <a:off x="18021680" y="5733644"/>
            <a:ext cx="2" cy="1604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22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31C64-8E7B-D7CC-7FDB-9AE70299BF4E}"/>
              </a:ext>
            </a:extLst>
          </p:cNvPr>
          <p:cNvPicPr>
            <a:picLocks noChangeAspect="1"/>
          </p:cNvPicPr>
          <p:nvPr/>
        </p:nvPicPr>
        <p:blipFill>
          <a:blip r:embed="rId2"/>
          <a:srcRect r="4075"/>
          <a:stretch/>
        </p:blipFill>
        <p:spPr>
          <a:xfrm>
            <a:off x="554126" y="748310"/>
            <a:ext cx="10194088" cy="4613224"/>
          </a:xfrm>
          <a:prstGeom prst="rect">
            <a:avLst/>
          </a:prstGeom>
        </p:spPr>
      </p:pic>
      <p:pic>
        <p:nvPicPr>
          <p:cNvPr id="3" name="Picture 2">
            <a:extLst>
              <a:ext uri="{FF2B5EF4-FFF2-40B4-BE49-F238E27FC236}">
                <a16:creationId xmlns:a16="http://schemas.microsoft.com/office/drawing/2014/main" id="{25E38B68-1A08-1FFD-F71F-8B4159150B7B}"/>
              </a:ext>
            </a:extLst>
          </p:cNvPr>
          <p:cNvPicPr>
            <a:picLocks noChangeAspect="1"/>
          </p:cNvPicPr>
          <p:nvPr/>
        </p:nvPicPr>
        <p:blipFill>
          <a:blip r:embed="rId3"/>
          <a:srcRect l="1675" t="7706" r="57411" b="37473"/>
          <a:stretch/>
        </p:blipFill>
        <p:spPr>
          <a:xfrm>
            <a:off x="2871310" y="4974706"/>
            <a:ext cx="7876904" cy="8853592"/>
          </a:xfrm>
          <a:prstGeom prst="rect">
            <a:avLst/>
          </a:prstGeom>
        </p:spPr>
      </p:pic>
      <p:pic>
        <p:nvPicPr>
          <p:cNvPr id="7" name="Picture 6">
            <a:extLst>
              <a:ext uri="{FF2B5EF4-FFF2-40B4-BE49-F238E27FC236}">
                <a16:creationId xmlns:a16="http://schemas.microsoft.com/office/drawing/2014/main" id="{508EBFFC-C953-344E-7836-763BB8569872}"/>
              </a:ext>
            </a:extLst>
          </p:cNvPr>
          <p:cNvPicPr>
            <a:picLocks noChangeAspect="1"/>
          </p:cNvPicPr>
          <p:nvPr/>
        </p:nvPicPr>
        <p:blipFill>
          <a:blip r:embed="rId4"/>
          <a:srcRect l="7865" t="59303" r="5243" b="22237"/>
          <a:stretch/>
        </p:blipFill>
        <p:spPr>
          <a:xfrm>
            <a:off x="14938272" y="6994362"/>
            <a:ext cx="8795574" cy="4748462"/>
          </a:xfrm>
          <a:prstGeom prst="rect">
            <a:avLst/>
          </a:prstGeom>
        </p:spPr>
      </p:pic>
      <p:cxnSp>
        <p:nvCxnSpPr>
          <p:cNvPr id="2" name="Straight Arrow Connector 1">
            <a:extLst>
              <a:ext uri="{FF2B5EF4-FFF2-40B4-BE49-F238E27FC236}">
                <a16:creationId xmlns:a16="http://schemas.microsoft.com/office/drawing/2014/main" id="{E56C7977-6CDA-58FA-EDB6-1004ABB05FFC}"/>
              </a:ext>
            </a:extLst>
          </p:cNvPr>
          <p:cNvCxnSpPr>
            <a:cxnSpLocks/>
            <a:stCxn id="3" idx="3"/>
            <a:endCxn id="7" idx="1"/>
          </p:cNvCxnSpPr>
          <p:nvPr/>
        </p:nvCxnSpPr>
        <p:spPr>
          <a:xfrm flipV="1">
            <a:off x="10748214" y="9368594"/>
            <a:ext cx="4190058" cy="32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54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6A9AE-25A2-DD5C-0639-BAFDC0D9B760}"/>
              </a:ext>
            </a:extLst>
          </p:cNvPr>
          <p:cNvPicPr>
            <a:picLocks noChangeAspect="1"/>
          </p:cNvPicPr>
          <p:nvPr/>
        </p:nvPicPr>
        <p:blipFill>
          <a:blip r:embed="rId2"/>
          <a:srcRect t="52887" r="51423"/>
          <a:stretch/>
        </p:blipFill>
        <p:spPr>
          <a:xfrm>
            <a:off x="7357360" y="2012514"/>
            <a:ext cx="9669280" cy="10124256"/>
          </a:xfrm>
          <a:prstGeom prst="rect">
            <a:avLst/>
          </a:prstGeom>
        </p:spPr>
      </p:pic>
    </p:spTree>
    <p:extLst>
      <p:ext uri="{BB962C8B-B14F-4D97-AF65-F5344CB8AC3E}">
        <p14:creationId xmlns:p14="http://schemas.microsoft.com/office/powerpoint/2010/main" val="213654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7808C-DD90-2F24-7948-01DA34733564}"/>
              </a:ext>
            </a:extLst>
          </p:cNvPr>
          <p:cNvPicPr>
            <a:picLocks noChangeAspect="1"/>
          </p:cNvPicPr>
          <p:nvPr/>
        </p:nvPicPr>
        <p:blipFill>
          <a:blip r:embed="rId2"/>
          <a:srcRect l="20697" r="49401" b="76567"/>
          <a:stretch/>
        </p:blipFill>
        <p:spPr>
          <a:xfrm>
            <a:off x="9761622" y="2478162"/>
            <a:ext cx="4860758" cy="1548406"/>
          </a:xfrm>
          <a:prstGeom prst="rect">
            <a:avLst/>
          </a:prstGeom>
        </p:spPr>
      </p:pic>
      <p:pic>
        <p:nvPicPr>
          <p:cNvPr id="5" name="Picture 4">
            <a:extLst>
              <a:ext uri="{FF2B5EF4-FFF2-40B4-BE49-F238E27FC236}">
                <a16:creationId xmlns:a16="http://schemas.microsoft.com/office/drawing/2014/main" id="{8E99E7F0-D788-013D-1F77-102D4EA51A0F}"/>
              </a:ext>
            </a:extLst>
          </p:cNvPr>
          <p:cNvPicPr>
            <a:picLocks noChangeAspect="1"/>
          </p:cNvPicPr>
          <p:nvPr/>
        </p:nvPicPr>
        <p:blipFill>
          <a:blip r:embed="rId3"/>
          <a:srcRect t="84219" b="3584"/>
          <a:stretch/>
        </p:blipFill>
        <p:spPr>
          <a:xfrm>
            <a:off x="5877832" y="6689560"/>
            <a:ext cx="12628336" cy="3914272"/>
          </a:xfrm>
          <a:prstGeom prst="rect">
            <a:avLst/>
          </a:prstGeom>
        </p:spPr>
      </p:pic>
      <p:cxnSp>
        <p:nvCxnSpPr>
          <p:cNvPr id="2" name="Straight Arrow Connector 1">
            <a:extLst>
              <a:ext uri="{FF2B5EF4-FFF2-40B4-BE49-F238E27FC236}">
                <a16:creationId xmlns:a16="http://schemas.microsoft.com/office/drawing/2014/main" id="{E79F40E2-A5EF-AF96-5255-4A2C5647FA9D}"/>
              </a:ext>
            </a:extLst>
          </p:cNvPr>
          <p:cNvCxnSpPr>
            <a:cxnSpLocks/>
            <a:stCxn id="3" idx="2"/>
            <a:endCxn id="5" idx="0"/>
          </p:cNvCxnSpPr>
          <p:nvPr/>
        </p:nvCxnSpPr>
        <p:spPr>
          <a:xfrm>
            <a:off x="12192000" y="4026568"/>
            <a:ext cx="0" cy="2662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85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FF8D0-951B-8D7D-6A25-43888CE904B8}"/>
              </a:ext>
            </a:extLst>
          </p:cNvPr>
          <p:cNvPicPr>
            <a:picLocks noChangeAspect="1"/>
          </p:cNvPicPr>
          <p:nvPr/>
        </p:nvPicPr>
        <p:blipFill>
          <a:blip r:embed="rId2"/>
          <a:srcRect l="48898" t="50000" r="3669" b="8479"/>
          <a:stretch/>
        </p:blipFill>
        <p:spPr>
          <a:xfrm>
            <a:off x="882322" y="3176872"/>
            <a:ext cx="10026312" cy="7362256"/>
          </a:xfrm>
          <a:prstGeom prst="rect">
            <a:avLst/>
          </a:prstGeom>
        </p:spPr>
      </p:pic>
      <p:pic>
        <p:nvPicPr>
          <p:cNvPr id="5" name="Picture 4">
            <a:extLst>
              <a:ext uri="{FF2B5EF4-FFF2-40B4-BE49-F238E27FC236}">
                <a16:creationId xmlns:a16="http://schemas.microsoft.com/office/drawing/2014/main" id="{1FF919CC-1B99-BB3C-346D-87F8E3BC9FF1}"/>
              </a:ext>
            </a:extLst>
          </p:cNvPr>
          <p:cNvPicPr>
            <a:picLocks noChangeAspect="1"/>
          </p:cNvPicPr>
          <p:nvPr/>
        </p:nvPicPr>
        <p:blipFill>
          <a:blip r:embed="rId3"/>
          <a:srcRect l="5133" t="18989" r="3088" b="12179"/>
          <a:stretch/>
        </p:blipFill>
        <p:spPr>
          <a:xfrm>
            <a:off x="13202654" y="3802800"/>
            <a:ext cx="10026314" cy="6110400"/>
          </a:xfrm>
          <a:prstGeom prst="rect">
            <a:avLst/>
          </a:prstGeom>
        </p:spPr>
      </p:pic>
      <p:cxnSp>
        <p:nvCxnSpPr>
          <p:cNvPr id="2" name="Straight Arrow Connector 1">
            <a:extLst>
              <a:ext uri="{FF2B5EF4-FFF2-40B4-BE49-F238E27FC236}">
                <a16:creationId xmlns:a16="http://schemas.microsoft.com/office/drawing/2014/main" id="{90BB49B0-0F76-BDB0-3CE7-E806548D94D6}"/>
              </a:ext>
            </a:extLst>
          </p:cNvPr>
          <p:cNvCxnSpPr>
            <a:cxnSpLocks/>
            <a:stCxn id="3" idx="3"/>
            <a:endCxn id="5" idx="1"/>
          </p:cNvCxnSpPr>
          <p:nvPr/>
        </p:nvCxnSpPr>
        <p:spPr>
          <a:xfrm>
            <a:off x="10908632" y="6858000"/>
            <a:ext cx="22940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1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A8DE-8E5B-67D4-777B-5CC441C55CDA}"/>
              </a:ext>
            </a:extLst>
          </p:cNvPr>
          <p:cNvSpPr>
            <a:spLocks noGrp="1"/>
          </p:cNvSpPr>
          <p:nvPr>
            <p:ph type="ctrTitle"/>
          </p:nvPr>
        </p:nvSpPr>
        <p:spPr/>
        <p:txBody>
          <a:bodyPr/>
          <a:lstStyle/>
          <a:p>
            <a:r>
              <a:rPr lang="en-GB" dirty="0"/>
              <a:t>Benign lesions of the vagina </a:t>
            </a:r>
            <a:endParaRPr lang="en-US" dirty="0"/>
          </a:p>
        </p:txBody>
      </p:sp>
      <p:sp>
        <p:nvSpPr>
          <p:cNvPr id="3" name="Subtitle 2">
            <a:extLst>
              <a:ext uri="{FF2B5EF4-FFF2-40B4-BE49-F238E27FC236}">
                <a16:creationId xmlns:a16="http://schemas.microsoft.com/office/drawing/2014/main" id="{979C7AC6-A2B2-4E9C-7B14-0303B305CB0D}"/>
              </a:ext>
            </a:extLst>
          </p:cNvPr>
          <p:cNvSpPr>
            <a:spLocks noGrp="1"/>
          </p:cNvSpPr>
          <p:nvPr>
            <p:ph type="subTitle" idx="1"/>
          </p:nvPr>
        </p:nvSpPr>
        <p:spPr/>
        <p:txBody>
          <a:bodyPr/>
          <a:lstStyle/>
          <a:p>
            <a:r>
              <a:rPr lang="en-GB" dirty="0"/>
              <a:t>By </a:t>
            </a:r>
            <a:r>
              <a:rPr lang="en-GB" dirty="0" err="1"/>
              <a:t>Ragad</a:t>
            </a:r>
            <a:r>
              <a:rPr lang="en-GB" dirty="0"/>
              <a:t> </a:t>
            </a:r>
            <a:r>
              <a:rPr lang="en-GB" dirty="0" err="1"/>
              <a:t>kuran</a:t>
            </a:r>
            <a:endParaRPr lang="en-US" dirty="0"/>
          </a:p>
        </p:txBody>
      </p:sp>
    </p:spTree>
    <p:extLst>
      <p:ext uri="{BB962C8B-B14F-4D97-AF65-F5344CB8AC3E}">
        <p14:creationId xmlns:p14="http://schemas.microsoft.com/office/powerpoint/2010/main" val="653890737"/>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117</Slides>
  <Notes>44</Notes>
  <HiddenSlides>0</HiddenSlides>
  <ScaleCrop>false</ScaleCrop>
  <HeadingPairs>
    <vt:vector size="4" baseType="variant">
      <vt:variant>
        <vt:lpstr>Theme</vt:lpstr>
      </vt:variant>
      <vt:variant>
        <vt:i4>5</vt:i4>
      </vt:variant>
      <vt:variant>
        <vt:lpstr>Slide Titles</vt:lpstr>
      </vt:variant>
      <vt:variant>
        <vt:i4>117</vt:i4>
      </vt:variant>
    </vt:vector>
  </HeadingPairs>
  <TitlesOfParts>
    <vt:vector size="122" baseType="lpstr">
      <vt:lpstr>White</vt:lpstr>
      <vt:lpstr>Office Theme</vt:lpstr>
      <vt:lpstr>Simple Light</vt:lpstr>
      <vt:lpstr>Office Theme</vt:lpstr>
      <vt:lpstr>Office Theme</vt:lpstr>
      <vt:lpstr>Benign lesions of the lower genital tract </vt:lpstr>
      <vt:lpstr>PowerPoint Presentation</vt:lpstr>
      <vt:lpstr>PowerPoint Presentation</vt:lpstr>
      <vt:lpstr>PowerPoint Presentation</vt:lpstr>
      <vt:lpstr>PowerPoint Presentation</vt:lpstr>
      <vt:lpstr>PowerPoint Presentation</vt:lpstr>
      <vt:lpstr>PowerPoint Presentation</vt:lpstr>
      <vt:lpstr>MANAGEMENT — Because of their low prevalence, there are no large studies or randomized trials evaluating treatment strategies for management of urethral caruncles.</vt:lpstr>
      <vt:lpstr>PowerPoint Presentation</vt:lpstr>
      <vt:lpstr>PowerPoint Presentation</vt:lpstr>
      <vt:lpstr>Cysts   INTRODUCTION — The Bartholin glands (also called the greater vestibular glands) are located in the vulva, and blockage of the Bartholin ducts is a common etiology of a vulvar mass. The most common Bartholin masses are cysts or abscesses. The mainstay of management of a Bartholin abscess is incision and drainage (I&amp;D), and a Word catheter is often placed as well .The Word catheter is a balloon that is placed in the Bartholin gland after I&amp;D to allow continued drainage and reepithelialization of a tract for future drainage.</vt:lpstr>
      <vt:lpstr>PowerPoint Presentation</vt:lpstr>
      <vt:lpstr>TYPES OF BARTHOLIN GLAND MASSES Epidemiology and risk factors — The most common types of Bartholin gland masses are cysts or abscesses. Benign tumors of the Bartholin gland are extremely rare and Bartholin gland carcinoma is a rare type of vulvar carcinoma.</vt:lpstr>
      <vt:lpstr>Bartholin cyst — If the orifice of the Bartholin duct becomes obstructed, mucous produced by the gland accumulates, leading to cystic dilation proximal to the obstruction. Obstruction is often caused by local or diffuse vulvar edema. Bartholin cysts are usually sterile and the gland is not affected. Bartholin abscess — An obstructed Bartholin duct can become infected and form an abscess .</vt:lpstr>
      <vt:lpstr>CLINICAL PRESENTATION — A Bartholin cyst is typically painless, and may be asymptomatic. Most Bartholin cysts are detected during a routine pelvic examination or by the woman herself. Larger cysts may cause discomfort, typically during sexual intercourse, sitting, or ambulating. Patients may also find the presence of a cyst to be disfiguring, even in the absence of symptoms. Bartholin abscesses typically present with such severe pain and swelling and patients are unable to walk, sit, or have sexual intercourse.</vt:lpstr>
      <vt:lpstr>History — A history of the presenting symptoms should be elicited, including: ● Days since the onset of the mass.  ● Presence of pain – If the mass is painful, the severity and associated characteristics of the pain should be elicited, including whether the pain is constant or intermittent, whether it is worsening, if there is dyspareunia, and if there is pain with activity such as sitting or walking. Cysts may be non-painful or associated with mild pain, but a Bartholin abscess is typically severely painful.  ● Drainage of fluid from the mass and whether the drainage was purulent – If there was drainage, the patient should be asked what the color of the drainage was. Cysts are likely to have clear or white fluid. Abscesses have a purulent discharge that is typically yellow or green. The patient should be asked whether the pain decreased after the drainage.  ● Fever - One-fifth of patients with abscess are febrile   ● Previous history of vulvar mass, particularly a Bartholin mass.  ● Comorbidities, including diabetes or immunosuppression – These may impact the severity of infection and also wound healing.  ● Previous history of vulvar conditions or surgery – This may impact the vulvar examination or surgical planning.</vt:lpstr>
      <vt:lpstr>Physical examination — Vital signs are obtained. Fever is absent in the majority of patients with Bartholin abscess. There is typically no impact on hemodynamic status. Systemic infection may be occur in rare cases. A vulvar examination is performed, including visual inspection followed by palpation of the Bartholin gland.</vt:lpstr>
      <vt:lpstr>DIAGNOSIS Cyst — The diagnosis of a Bartholin cyst is clinical and is based upon physical examination findings of a soft, painless mass in the posterior aspect of the vaginal introitus, at the site of the Bartholin duct and gland . Abscess — The diagnosis of a Bartholin abscess is clinical and is based upon the presence of a painful vulvar mass and physical examination findings of a large, tender, soft, or fluctuant mass at the site of the Bartholin duct and gland . Occasionally erythema, edema, and pointing (opening with abscess at a point in the skin, often with purulent discharge) are present.</vt:lpstr>
      <vt:lpstr>Pregnant women — The incidence of Bartholin gland abscess in pregnant women is 0.13 percent . The bacterial characteristics are similar to nonpregnant women. In our practice, we treat pregnant women in the same manner as other nonpregnant women. One exception is that we usually do not perform cyst excision during pregnancy or the immediate postpartum period given the increased risk of excessive bleeding.</vt:lpstr>
      <vt:lpstr>SKENE'S GLANDS And Skenitis • Function : unknown, they are thought to provide lubrication to the urethra. • Anatomy : Its also known as periurethral glands, or paraurethral glands, they are structures located on the upper wall of the vagina, around the lower end of the urethra and are normally neither seen nor felt, except in the presence of disease or infection. Close inspection will reveal the pinpoint openings of these periurethral glands. • The Skene's glands are subject to inflammation and infection of varying degrees of intensity, known by the term Skenitis. </vt:lpstr>
      <vt:lpstr>• Presentation :- • -A urinary infection that fails to be cured, or recurs after appropriate antibiotic therapy • -Pain at the urethral opening or at the urethral-vaginal septum • Pronounced local tenderness with contact, e.g., with touch, tight pants, Pain during intercourse • physical findings * Tenderness at the urethral opening or at the urethral-vaginal septum • A discharge of pus from the ducts of the Skene's glands which can be expressed by compressing the urethra • A red and inflamed para-urethral mass &gt; they are almost infected by Neisseria gonorrhoeae, chlamydia. </vt:lpstr>
      <vt:lpstr>• Cultures, particularly for gonorrhea, chlamydia should thus be obtained. • Treatment Most important step in management is folley's catheter drainage: • Long course of a potent antibiotic. • antibiotic for 4-6 week period of time is often required to achieve resolution. • A surgical procedure will be required (drainage) if the Skenitis does not respond to antibiotics. </vt:lpstr>
      <vt:lpstr>vulvar nevi  A vulvar nevus  is a mole or benign skin growth found in the vulvar region. These are generally harmless and similar to moles found on other parts of the body. However, like any mole, it’s important to monitor them for any changes in size, color, shape, or texture, as changes could indicate a potential risk for melanoma or other skin conditions.  If you notice any changes or if the nevi become symptomatic (like itching or bleeding), it’s a good idea to consult with a healthcare provider for further evaluation. They may recommend a biopsy to ensure that the growth is benign.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itchscratch cycle “  :  a complex of itching leading to scratching, producing excoriation and then healing. The healing skin itches, leading to further scratching.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Benign lesions of the vagina </vt:lpstr>
      <vt:lpstr>Ddx of anterior vaginal wall masses</vt:lpstr>
      <vt:lpstr>Urethral Diverticulum</vt:lpstr>
      <vt:lpstr> </vt:lpstr>
      <vt:lpstr>PowerPoint Presentation</vt:lpstr>
      <vt:lpstr> </vt:lpstr>
      <vt:lpstr>PowerPoint Presentation</vt:lpstr>
      <vt:lpstr> </vt:lpstr>
      <vt:lpstr>Inclusion Cysts</vt:lpstr>
      <vt:lpstr>Dysontogenetic Cysts</vt:lpstr>
      <vt:lpstr>PowerPoint Presentation</vt:lpstr>
      <vt:lpstr>PowerPoint Presentation</vt:lpstr>
      <vt:lpstr>Tampon Problems</vt:lpstr>
      <vt:lpstr>Ulcers</vt:lpstr>
      <vt:lpstr>PowerPoint Presentation</vt:lpstr>
      <vt:lpstr>Forgotten tampon </vt:lpstr>
      <vt:lpstr>TSS</vt:lpstr>
      <vt:lpstr>Local Trauma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Benign lesions of the lower genital tract </dc:title>
  <cp:lastModifiedBy>roroyousuf22@gmail.com</cp:lastModifiedBy>
  <cp:revision>5</cp:revision>
  <dcterms:modified xsi:type="dcterms:W3CDTF">2024-10-22T19:04:37Z</dcterms:modified>
</cp:coreProperties>
</file>