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embeddedFontLst>
    <p:embeddedFont>
      <p:font typeface="Lexend SemiBold"/>
      <p:regular r:id="rId75"/>
      <p:bold r:id="rId76"/>
    </p:embeddedFont>
    <p:embeddedFont>
      <p:font typeface="Lexend ExtraBold"/>
      <p:bold r:id="rId77"/>
    </p:embeddedFont>
    <p:embeddedFont>
      <p:font typeface="Montserrat"/>
      <p:regular r:id="rId78"/>
      <p:bold r:id="rId79"/>
      <p:italic r:id="rId80"/>
      <p:boldItalic r:id="rId81"/>
    </p:embeddedFont>
    <p:embeddedFont>
      <p:font typeface="Montserrat Black"/>
      <p:bold r:id="rId82"/>
      <p:boldItalic r:id="rId83"/>
    </p:embeddedFont>
    <p:embeddedFont>
      <p:font typeface="Montserrat Medium"/>
      <p:regular r:id="rId84"/>
      <p:bold r:id="rId85"/>
      <p:italic r:id="rId86"/>
      <p:boldItalic r:id="rId87"/>
    </p:embeddedFont>
    <p:embeddedFont>
      <p:font typeface="Lexend"/>
      <p:regular r:id="rId88"/>
      <p:bold r:id="rId89"/>
    </p:embeddedFont>
    <p:embeddedFont>
      <p:font typeface="Montserrat ExtraBold"/>
      <p:bold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ijgBU/eBcXv5ZYWvRDQRz3kvfo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B6E958-FCCC-4388-BD1E-9EE8D205AE4B}">
  <a:tblStyle styleId="{AEB6E958-FCCC-4388-BD1E-9EE8D205AE4B}"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 styleId="{9F482379-5EB1-4484-A016-77637954AB1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Medium-regular.fntdata"/><Relationship Id="rId83" Type="http://schemas.openxmlformats.org/officeDocument/2006/relationships/font" Target="fonts/MontserratBlack-boldItalic.fntdata"/><Relationship Id="rId42" Type="http://schemas.openxmlformats.org/officeDocument/2006/relationships/slide" Target="slides/slide37.xml"/><Relationship Id="rId86" Type="http://schemas.openxmlformats.org/officeDocument/2006/relationships/font" Target="fonts/MontserratMedium-italic.fntdata"/><Relationship Id="rId41" Type="http://schemas.openxmlformats.org/officeDocument/2006/relationships/slide" Target="slides/slide36.xml"/><Relationship Id="rId85" Type="http://schemas.openxmlformats.org/officeDocument/2006/relationships/font" Target="fonts/MontserratMedium-bold.fntdata"/><Relationship Id="rId44" Type="http://schemas.openxmlformats.org/officeDocument/2006/relationships/slide" Target="slides/slide39.xml"/><Relationship Id="rId88" Type="http://schemas.openxmlformats.org/officeDocument/2006/relationships/font" Target="fonts/Lexend-regular.fntdata"/><Relationship Id="rId43" Type="http://schemas.openxmlformats.org/officeDocument/2006/relationships/slide" Target="slides/slide38.xml"/><Relationship Id="rId87" Type="http://schemas.openxmlformats.org/officeDocument/2006/relationships/font" Target="fonts/MontserratMedium-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Lexend-bold.fntdata"/><Relationship Id="rId80" Type="http://schemas.openxmlformats.org/officeDocument/2006/relationships/font" Target="fonts/Montserrat-italic.fntdata"/><Relationship Id="rId82" Type="http://schemas.openxmlformats.org/officeDocument/2006/relationships/font" Target="fonts/MontserratBlack-bold.fntdata"/><Relationship Id="rId81"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LexendSemiBold-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LexendExtraBold-bold.fntdata"/><Relationship Id="rId32" Type="http://schemas.openxmlformats.org/officeDocument/2006/relationships/slide" Target="slides/slide27.xml"/><Relationship Id="rId76" Type="http://schemas.openxmlformats.org/officeDocument/2006/relationships/font" Target="fonts/LexendSemiBold-bold.fntdata"/><Relationship Id="rId35" Type="http://schemas.openxmlformats.org/officeDocument/2006/relationships/slide" Target="slides/slide30.xml"/><Relationship Id="rId79" Type="http://schemas.openxmlformats.org/officeDocument/2006/relationships/font" Target="fonts/Montserrat-bold.fntdata"/><Relationship Id="rId34" Type="http://schemas.openxmlformats.org/officeDocument/2006/relationships/slide" Target="slides/slide29.xml"/><Relationship Id="rId78" Type="http://schemas.openxmlformats.org/officeDocument/2006/relationships/font" Target="fonts/Montserrat-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MontserratExtraBold-boldItalic.fntdata"/><Relationship Id="rId90" Type="http://schemas.openxmlformats.org/officeDocument/2006/relationships/font" Target="fonts/MontserratExtraBold-bold.fntdata"/><Relationship Id="rId92"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ad4b46c78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5ad4b46c7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ad4b46c78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ad4b46c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ad4b46c78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5ad4b46c7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rgbClr val="040C28"/>
                </a:solidFill>
              </a:rPr>
              <a:t>PPROM Preterm premature rupture of the membranes</a:t>
            </a:r>
            <a:r>
              <a:rPr lang="en-US" sz="1500">
                <a:solidFill>
                  <a:srgbClr val="202124"/>
                </a:solidFill>
                <a:highlight>
                  <a:srgbClr val="FFFFFF"/>
                </a:highlight>
              </a:rPr>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ad4b46c78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5ad4b46c7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b439e4a4fbf693c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b439e4a4fbf693c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5b466a198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5b466a19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4"/>
          <p:cNvSpPr/>
          <p:nvPr>
            <p:ph idx="2" type="pic"/>
          </p:nvPr>
        </p:nvSpPr>
        <p:spPr>
          <a:xfrm>
            <a:off x="5183188" y="987425"/>
            <a:ext cx="6172200" cy="4873625"/>
          </a:xfrm>
          <a:prstGeom prst="rect">
            <a:avLst/>
          </a:prstGeom>
          <a:noFill/>
          <a:ln>
            <a:noFill/>
          </a:ln>
        </p:spPr>
      </p:sp>
      <p:sp>
        <p:nvSpPr>
          <p:cNvPr id="64" name="Google Shape;64;p8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image" Target="../media/image30.png"/><Relationship Id="rId8"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54.png"/><Relationship Id="rId6"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9.png"/><Relationship Id="rId4" Type="http://schemas.openxmlformats.org/officeDocument/2006/relationships/image" Target="../media/image53.png"/><Relationship Id="rId5"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80.png"/><Relationship Id="rId5" Type="http://schemas.openxmlformats.org/officeDocument/2006/relationships/image" Target="../media/image48.png"/><Relationship Id="rId6" Type="http://schemas.openxmlformats.org/officeDocument/2006/relationships/image" Target="../media/image62.png"/><Relationship Id="rId7"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56.png"/><Relationship Id="rId5"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slide" Target="/ppt/slides/slide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1" y="0"/>
            <a:ext cx="6766560" cy="6858000"/>
          </a:xfrm>
          <a:prstGeom prst="rect">
            <a:avLst/>
          </a:prstGeom>
          <a:noFill/>
          <a:ln>
            <a:noFill/>
          </a:ln>
        </p:spPr>
      </p:pic>
      <p:sp>
        <p:nvSpPr>
          <p:cNvPr id="85" name="Google Shape;85;p1"/>
          <p:cNvSpPr/>
          <p:nvPr/>
        </p:nvSpPr>
        <p:spPr>
          <a:xfrm>
            <a:off x="6766550" y="414625"/>
            <a:ext cx="5400600" cy="25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dk1"/>
                </a:solidFill>
                <a:latin typeface="Arial"/>
                <a:ea typeface="Arial"/>
                <a:cs typeface="Arial"/>
                <a:sym typeface="Arial"/>
              </a:rPr>
              <a:t>Aberrant liquor </a:t>
            </a:r>
            <a:endParaRPr sz="800"/>
          </a:p>
          <a:p>
            <a:pPr indent="0" lvl="0" marL="0" marR="0" rtl="0" algn="ctr">
              <a:spcBef>
                <a:spcPts val="0"/>
              </a:spcBef>
              <a:spcAft>
                <a:spcPts val="0"/>
              </a:spcAft>
              <a:buNone/>
            </a:pPr>
            <a:r>
              <a:rPr b="1" i="0" lang="en-US" sz="4800" u="none" cap="none" strike="noStrike">
                <a:solidFill>
                  <a:schemeClr val="dk1"/>
                </a:solidFill>
                <a:latin typeface="Arial"/>
                <a:ea typeface="Arial"/>
                <a:cs typeface="Arial"/>
                <a:sym typeface="Arial"/>
              </a:rPr>
              <a:t>Polyhydramnios &amp; Oligohydramnios</a:t>
            </a:r>
            <a:endParaRPr b="1" i="0" sz="4800" u="none" cap="none" strike="noStrike">
              <a:solidFill>
                <a:schemeClr val="dk1"/>
              </a:solidFill>
              <a:latin typeface="Arial"/>
              <a:ea typeface="Arial"/>
              <a:cs typeface="Arial"/>
              <a:sym typeface="Arial"/>
            </a:endParaRPr>
          </a:p>
        </p:txBody>
      </p:sp>
      <p:sp>
        <p:nvSpPr>
          <p:cNvPr id="86" name="Google Shape;86;p1"/>
          <p:cNvSpPr/>
          <p:nvPr/>
        </p:nvSpPr>
        <p:spPr>
          <a:xfrm>
            <a:off x="7043225" y="4110900"/>
            <a:ext cx="5043900" cy="2123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300" u="none" cap="none" strike="noStrike">
                <a:solidFill>
                  <a:schemeClr val="dk1"/>
                </a:solidFill>
                <a:latin typeface="Arial"/>
                <a:ea typeface="Arial"/>
                <a:cs typeface="Arial"/>
                <a:sym typeface="Arial"/>
              </a:rPr>
              <a:t>Presented by :</a:t>
            </a:r>
            <a:endParaRPr sz="1100"/>
          </a:p>
          <a:p>
            <a:pPr indent="0" lvl="0" marL="0" marR="0" rtl="0" algn="l">
              <a:spcBef>
                <a:spcPts val="0"/>
              </a:spcBef>
              <a:spcAft>
                <a:spcPts val="0"/>
              </a:spcAft>
              <a:buNone/>
            </a:pPr>
            <a:r>
              <a:t/>
            </a:r>
            <a:endParaRPr b="1" sz="2100">
              <a:solidFill>
                <a:schemeClr val="dk1"/>
              </a:solidFill>
              <a:latin typeface="Arial"/>
              <a:ea typeface="Arial"/>
              <a:cs typeface="Arial"/>
              <a:sym typeface="Arial"/>
            </a:endParaRPr>
          </a:p>
          <a:p>
            <a:pPr indent="0" lvl="0" marL="0" marR="0" rtl="0" algn="l">
              <a:spcBef>
                <a:spcPts val="0"/>
              </a:spcBef>
              <a:spcAft>
                <a:spcPts val="0"/>
              </a:spcAft>
              <a:buNone/>
            </a:pPr>
            <a:r>
              <a:rPr b="1" lang="en-US" sz="2100">
                <a:solidFill>
                  <a:srgbClr val="660066"/>
                </a:solidFill>
                <a:latin typeface="Arial"/>
                <a:ea typeface="Arial"/>
                <a:cs typeface="Arial"/>
                <a:sym typeface="Arial"/>
              </a:rPr>
              <a:t>Dina Haddad         Muna Al- Shawabkeh </a:t>
            </a:r>
            <a:endParaRPr sz="1100"/>
          </a:p>
          <a:p>
            <a:pPr indent="0" lvl="0" marL="0" marR="0" rtl="0" algn="l">
              <a:spcBef>
                <a:spcPts val="0"/>
              </a:spcBef>
              <a:spcAft>
                <a:spcPts val="0"/>
              </a:spcAft>
              <a:buNone/>
            </a:pPr>
            <a:r>
              <a:rPr b="1" lang="en-US" sz="2100">
                <a:solidFill>
                  <a:srgbClr val="660066"/>
                </a:solidFill>
                <a:latin typeface="Arial"/>
                <a:ea typeface="Arial"/>
                <a:cs typeface="Arial"/>
                <a:sym typeface="Arial"/>
              </a:rPr>
              <a:t>Vildana Sabra        Yazeed Qsous </a:t>
            </a:r>
            <a:endParaRPr sz="1100"/>
          </a:p>
          <a:p>
            <a:pPr indent="0" lvl="0" marL="0" marR="0" rtl="0" algn="l">
              <a:spcBef>
                <a:spcPts val="0"/>
              </a:spcBef>
              <a:spcAft>
                <a:spcPts val="0"/>
              </a:spcAft>
              <a:buNone/>
            </a:pPr>
            <a:r>
              <a:rPr b="1" lang="en-US" sz="2100">
                <a:solidFill>
                  <a:srgbClr val="660066"/>
                </a:solidFill>
                <a:latin typeface="Arial"/>
                <a:ea typeface="Arial"/>
                <a:cs typeface="Arial"/>
                <a:sym typeface="Arial"/>
              </a:rPr>
              <a:t>Nader Horani         Natalie Baitamouni</a:t>
            </a:r>
            <a:r>
              <a:rPr b="1" lang="en-US" sz="2100">
                <a:solidFill>
                  <a:schemeClr val="dk1"/>
                </a:solidFill>
                <a:latin typeface="Arial"/>
                <a:ea typeface="Arial"/>
                <a:cs typeface="Arial"/>
                <a:sym typeface="Arial"/>
              </a:rPr>
              <a:t> </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0"/>
          <p:cNvSpPr/>
          <p:nvPr/>
        </p:nvSpPr>
        <p:spPr>
          <a:xfrm>
            <a:off x="853440" y="348567"/>
            <a:ext cx="6447600" cy="5632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A50021"/>
              </a:buClr>
              <a:buSzPts val="3600"/>
              <a:buFont typeface="Noto Sans Symbols"/>
              <a:buChar char="❖"/>
            </a:pPr>
            <a:r>
              <a:rPr b="1" i="0" lang="en-US" sz="3600" u="none" cap="none" strike="noStrike">
                <a:solidFill>
                  <a:srgbClr val="A50021"/>
                </a:solidFill>
                <a:latin typeface="Arial"/>
                <a:ea typeface="Arial"/>
                <a:cs typeface="Arial"/>
                <a:sym typeface="Arial"/>
              </a:rPr>
              <a:t>Amniotic fluid constituents </a:t>
            </a:r>
            <a:br>
              <a:rPr b="1" i="0" lang="en-US" sz="3600" u="none" cap="none" strike="noStrike">
                <a:solidFill>
                  <a:srgbClr val="A50021"/>
                </a:solidFill>
                <a:latin typeface="Arial"/>
                <a:ea typeface="Arial"/>
                <a:cs typeface="Arial"/>
                <a:sym typeface="Arial"/>
              </a:rPr>
            </a:br>
            <a:r>
              <a:rPr b="1" i="0" lang="en-US" sz="3600" u="none" cap="none" strike="noStrike">
                <a:solidFill>
                  <a:srgbClr val="A50021"/>
                </a:solidFill>
                <a:latin typeface="Arial"/>
                <a:ea typeface="Arial"/>
                <a:cs typeface="Arial"/>
                <a:sym typeface="Arial"/>
              </a:rPr>
              <a:t>by 12-14 weeks : </a:t>
            </a:r>
            <a:endParaRPr/>
          </a:p>
          <a:p>
            <a:pPr indent="-254000" lvl="0" marL="457200" marR="0" rtl="0" algn="l">
              <a:lnSpc>
                <a:spcPct val="100000"/>
              </a:lnSpc>
              <a:spcBef>
                <a:spcPts val="0"/>
              </a:spcBef>
              <a:spcAft>
                <a:spcPts val="0"/>
              </a:spcAft>
              <a:buClr>
                <a:schemeClr val="dk1"/>
              </a:buClr>
              <a:buSzPts val="3200"/>
              <a:buFont typeface="Noto Sans Symbols"/>
              <a:buNone/>
            </a:pPr>
            <a:r>
              <a:t/>
            </a:r>
            <a:endParaRPr b="1" i="0" sz="32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Water and electrolyte </a:t>
            </a:r>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Urea</a:t>
            </a:r>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Creatinine</a:t>
            </a:r>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Uric acid </a:t>
            </a:r>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Desquamated fetal cells </a:t>
            </a:r>
            <a:endParaRPr/>
          </a:p>
          <a:p>
            <a:pPr indent="-457200" lvl="0" marL="457200"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Arial"/>
                <a:ea typeface="Arial"/>
                <a:cs typeface="Arial"/>
                <a:sym typeface="Arial"/>
              </a:rPr>
              <a:t>Proteins , lipids and phospholipids </a:t>
            </a:r>
            <a:endParaRPr/>
          </a:p>
          <a:p>
            <a:pPr indent="0" lvl="0" marL="0" marR="0" rtl="0" algn="l">
              <a:lnSpc>
                <a:spcPct val="100000"/>
              </a:lnSpc>
              <a:spcBef>
                <a:spcPts val="0"/>
              </a:spcBef>
              <a:spcAft>
                <a:spcPts val="0"/>
              </a:spcAft>
              <a:buClr>
                <a:srgbClr val="BF9000"/>
              </a:buClr>
              <a:buSzPts val="3200"/>
              <a:buFont typeface="Arial"/>
              <a:buNone/>
            </a:pPr>
            <a:r>
              <a:rPr b="1" i="0" lang="en-US" sz="3200" u="none" cap="none" strike="noStrike">
                <a:solidFill>
                  <a:srgbClr val="BF9000"/>
                </a:solidFill>
                <a:latin typeface="Arial"/>
                <a:ea typeface="Arial"/>
                <a:cs typeface="Arial"/>
                <a:sym typeface="Arial"/>
              </a:rPr>
              <a:t>(Which gives the slightly yellow color). </a:t>
            </a:r>
            <a:endParaRPr/>
          </a:p>
        </p:txBody>
      </p:sp>
      <p:pic>
        <p:nvPicPr>
          <p:cNvPr id="158" name="Google Shape;158;p10"/>
          <p:cNvPicPr preferRelativeResize="0"/>
          <p:nvPr/>
        </p:nvPicPr>
        <p:blipFill rotWithShape="1">
          <a:blip r:embed="rId3">
            <a:alphaModFix/>
          </a:blip>
          <a:srcRect b="0" l="0" r="0" t="0"/>
          <a:stretch/>
        </p:blipFill>
        <p:spPr>
          <a:xfrm>
            <a:off x="6563091" y="348567"/>
            <a:ext cx="5491392" cy="40951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1"/>
          <p:cNvSpPr/>
          <p:nvPr/>
        </p:nvSpPr>
        <p:spPr>
          <a:xfrm>
            <a:off x="586150" y="531450"/>
            <a:ext cx="11346900" cy="1044300"/>
          </a:xfrm>
          <a:prstGeom prst="rect">
            <a:avLst/>
          </a:prstGeom>
          <a:noFill/>
          <a:ln>
            <a:noFill/>
          </a:ln>
        </p:spPr>
        <p:txBody>
          <a:bodyPr anchorCtr="0" anchor="t" bIns="45700" lIns="91425" spcFirstLastPara="1" rIns="91425" wrap="square" tIns="45700">
            <a:spAutoFit/>
          </a:bodyPr>
          <a:lstStyle/>
          <a:p>
            <a:pPr indent="-914400" lvl="0" marL="914400" marR="0" rtl="0" algn="l">
              <a:lnSpc>
                <a:spcPct val="100000"/>
              </a:lnSpc>
              <a:spcBef>
                <a:spcPts val="0"/>
              </a:spcBef>
              <a:spcAft>
                <a:spcPts val="0"/>
              </a:spcAft>
              <a:buClr>
                <a:srgbClr val="A50021"/>
              </a:buClr>
              <a:buSzPts val="5400"/>
              <a:buFont typeface="Noto Sans Symbols"/>
              <a:buChar char="❑"/>
            </a:pPr>
            <a:r>
              <a:rPr b="1" i="0" lang="en-US" sz="5400" u="none" cap="none" strike="noStrike">
                <a:solidFill>
                  <a:srgbClr val="A50021"/>
                </a:solidFill>
                <a:latin typeface="Arial"/>
                <a:ea typeface="Arial"/>
                <a:cs typeface="Arial"/>
                <a:sym typeface="Arial"/>
              </a:rPr>
              <a:t>Clinical Significance :</a:t>
            </a:r>
            <a:br>
              <a:rPr b="1" i="0" lang="en-US" sz="5400" u="none" cap="none" strike="noStrike">
                <a:solidFill>
                  <a:srgbClr val="A50021"/>
                </a:solidFill>
                <a:latin typeface="Arial"/>
                <a:ea typeface="Arial"/>
                <a:cs typeface="Arial"/>
                <a:sym typeface="Arial"/>
              </a:rPr>
            </a:br>
            <a:endParaRPr b="1" i="0" sz="5400" u="none" cap="none" strike="noStrike">
              <a:solidFill>
                <a:srgbClr val="A50021"/>
              </a:solidFill>
              <a:latin typeface="Arial"/>
              <a:ea typeface="Arial"/>
              <a:cs typeface="Arial"/>
              <a:sym typeface="Arial"/>
            </a:endParaRPr>
          </a:p>
        </p:txBody>
      </p:sp>
      <p:sp>
        <p:nvSpPr>
          <p:cNvPr id="164" name="Google Shape;164;p11"/>
          <p:cNvSpPr/>
          <p:nvPr/>
        </p:nvSpPr>
        <p:spPr>
          <a:xfrm>
            <a:off x="586152" y="1575809"/>
            <a:ext cx="6096000" cy="3416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3600"/>
              <a:buFont typeface="Arial"/>
              <a:buChar char="•"/>
            </a:pPr>
            <a:r>
              <a:rPr b="1" i="0" lang="en-US" sz="3600" u="none" cap="none" strike="noStrike">
                <a:solidFill>
                  <a:srgbClr val="000000"/>
                </a:solidFill>
                <a:latin typeface="Arial"/>
                <a:ea typeface="Arial"/>
                <a:cs typeface="Arial"/>
                <a:sym typeface="Arial"/>
              </a:rPr>
              <a:t>Cli</a:t>
            </a:r>
            <a:r>
              <a:rPr b="1" i="0" lang="en-US" sz="3600" u="none" cap="none" strike="noStrike">
                <a:solidFill>
                  <a:srgbClr val="000000"/>
                </a:solidFill>
                <a:latin typeface="Arial"/>
                <a:ea typeface="Arial"/>
                <a:cs typeface="Arial"/>
                <a:sym typeface="Arial"/>
              </a:rPr>
              <a:t>n</a:t>
            </a:r>
            <a:r>
              <a:rPr b="1" i="0" lang="en-US" sz="3600" u="none" cap="none" strike="noStrike">
                <a:solidFill>
                  <a:srgbClr val="000000"/>
                </a:solidFill>
                <a:latin typeface="Arial"/>
                <a:ea typeface="Arial"/>
                <a:cs typeface="Arial"/>
                <a:sym typeface="Arial"/>
              </a:rPr>
              <a:t>icians can use the amniotic fluid index (AFI) or single deepest pocket (SDP) ?!!</a:t>
            </a:r>
            <a:endParaRPr/>
          </a:p>
          <a:p>
            <a:pPr indent="-285750" lvl="0" marL="285750" marR="0" rtl="0" algn="l">
              <a:lnSpc>
                <a:spcPct val="100000"/>
              </a:lnSpc>
              <a:spcBef>
                <a:spcPts val="0"/>
              </a:spcBef>
              <a:spcAft>
                <a:spcPts val="0"/>
              </a:spcAft>
              <a:buClr>
                <a:srgbClr val="000000"/>
              </a:buClr>
              <a:buSzPts val="3600"/>
              <a:buFont typeface="Arial"/>
              <a:buChar char="•"/>
            </a:pPr>
            <a:r>
              <a:rPr b="1" i="0" lang="en-US" sz="3600" u="none" cap="none" strike="noStrike">
                <a:solidFill>
                  <a:srgbClr val="000000"/>
                </a:solidFill>
                <a:latin typeface="Arial"/>
                <a:ea typeface="Arial"/>
                <a:cs typeface="Arial"/>
                <a:sym typeface="Arial"/>
              </a:rPr>
              <a:t>AFI and SDP </a:t>
            </a:r>
            <a:r>
              <a:rPr b="1" i="0" lang="en-US" sz="3600" u="none" cap="none" strike="noStrike">
                <a:solidFill>
                  <a:srgbClr val="FF0000"/>
                </a:solidFill>
                <a:latin typeface="Arial"/>
                <a:ea typeface="Arial"/>
                <a:cs typeface="Arial"/>
                <a:sym typeface="Arial"/>
              </a:rPr>
              <a:t>are estimations of amniotic fluid volume based on ultrasound measurements.</a:t>
            </a:r>
            <a:endParaRPr/>
          </a:p>
        </p:txBody>
      </p:sp>
      <p:pic>
        <p:nvPicPr>
          <p:cNvPr id="165" name="Google Shape;165;p11"/>
          <p:cNvPicPr preferRelativeResize="0"/>
          <p:nvPr/>
        </p:nvPicPr>
        <p:blipFill rotWithShape="1">
          <a:blip r:embed="rId3">
            <a:alphaModFix/>
          </a:blip>
          <a:srcRect b="7910" l="0" r="1574" t="0"/>
          <a:stretch/>
        </p:blipFill>
        <p:spPr>
          <a:xfrm>
            <a:off x="7075248" y="1575809"/>
            <a:ext cx="4966697" cy="33621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2"/>
          <p:cNvSpPr/>
          <p:nvPr/>
        </p:nvSpPr>
        <p:spPr>
          <a:xfrm>
            <a:off x="792579" y="557400"/>
            <a:ext cx="9202800" cy="5847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A50021"/>
              </a:buClr>
              <a:buSzPts val="3200"/>
              <a:buFont typeface="Noto Sans Symbols"/>
              <a:buChar char="⮚"/>
            </a:pPr>
            <a:r>
              <a:rPr b="1" lang="en-US" sz="3200">
                <a:solidFill>
                  <a:srgbClr val="A50021"/>
                </a:solidFill>
                <a:latin typeface="Arial"/>
                <a:ea typeface="Arial"/>
                <a:cs typeface="Arial"/>
                <a:sym typeface="Arial"/>
              </a:rPr>
              <a:t>Amniotic Fluid Volume (AFV): </a:t>
            </a:r>
            <a:endParaRPr/>
          </a:p>
        </p:txBody>
      </p:sp>
      <p:sp>
        <p:nvSpPr>
          <p:cNvPr id="171" name="Google Shape;171;p12"/>
          <p:cNvSpPr/>
          <p:nvPr/>
        </p:nvSpPr>
        <p:spPr>
          <a:xfrm>
            <a:off x="792568" y="1536076"/>
            <a:ext cx="9392400" cy="440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The volume of amniotic fluid increases with the growth of fetus until reaching the peak then gradually goes down</a:t>
            </a:r>
            <a:endParaRPr/>
          </a:p>
          <a:p>
            <a:pPr indent="0" lvl="0" marL="0" marR="0" rtl="0" algn="l">
              <a:spcBef>
                <a:spcPts val="0"/>
              </a:spcBef>
              <a:spcAft>
                <a:spcPts val="0"/>
              </a:spcAft>
              <a:buNone/>
            </a:pPr>
            <a:r>
              <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10-20 week, it increases from 25-400 ml approximately.</a:t>
            </a:r>
            <a:endParaRPr/>
          </a:p>
          <a:p>
            <a:pPr indent="0" lvl="0" marL="0" marR="0" rtl="0" algn="l">
              <a:spcBef>
                <a:spcPts val="0"/>
              </a:spcBef>
              <a:spcAft>
                <a:spcPts val="0"/>
              </a:spcAft>
              <a:buNone/>
            </a:pPr>
            <a:r>
              <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Its volume continues to increase until the 34-36 week of pregnancy (peak is 800-1000 ml).</a:t>
            </a:r>
            <a:endParaRPr/>
          </a:p>
          <a:p>
            <a:pPr indent="0" lvl="0" marL="0" marR="0" rtl="0" algn="l">
              <a:spcBef>
                <a:spcPts val="0"/>
              </a:spcBef>
              <a:spcAft>
                <a:spcPts val="0"/>
              </a:spcAft>
              <a:buNone/>
            </a:pPr>
            <a:r>
              <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The fluid volume then gradually goes down to roughly 400 ml at 42 weeks.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3"/>
          <p:cNvSpPr/>
          <p:nvPr/>
        </p:nvSpPr>
        <p:spPr>
          <a:xfrm>
            <a:off x="515815" y="694236"/>
            <a:ext cx="6096000" cy="3539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Arial"/>
                <a:ea typeface="Arial"/>
                <a:cs typeface="Arial"/>
                <a:sym typeface="Arial"/>
              </a:rPr>
              <a:t>1- maximum vertical pocket </a:t>
            </a:r>
            <a:r>
              <a:rPr b="1" lang="en-US" sz="2800">
                <a:solidFill>
                  <a:srgbClr val="A50021"/>
                </a:solidFill>
                <a:latin typeface="Arial"/>
                <a:ea typeface="Arial"/>
                <a:cs typeface="Arial"/>
                <a:sym typeface="Arial"/>
              </a:rPr>
              <a:t>(single deepest pocket) SDP</a:t>
            </a:r>
            <a:endParaRPr/>
          </a:p>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Arial"/>
                <a:ea typeface="Arial"/>
                <a:cs typeface="Arial"/>
                <a:sym typeface="Arial"/>
              </a:rPr>
              <a:t>Can be used all through the pregnancy. (before and after 24 weeks).</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Normal measurement 2 to 8 cm.</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&gt; 8 cm is polyhydramnios.</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&lt; 2 cm is oligohydramnios.</a:t>
            </a:r>
            <a:endParaRPr/>
          </a:p>
        </p:txBody>
      </p:sp>
      <p:sp>
        <p:nvSpPr>
          <p:cNvPr id="177" name="Google Shape;177;p13"/>
          <p:cNvSpPr/>
          <p:nvPr/>
        </p:nvSpPr>
        <p:spPr>
          <a:xfrm>
            <a:off x="1" y="30175"/>
            <a:ext cx="7440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A50021"/>
                </a:solidFill>
                <a:latin typeface="Arial"/>
                <a:ea typeface="Arial"/>
                <a:cs typeface="Arial"/>
                <a:sym typeface="Arial"/>
              </a:rPr>
              <a:t>Amniotic Fluid Assessment: </a:t>
            </a:r>
            <a:endParaRPr/>
          </a:p>
        </p:txBody>
      </p:sp>
      <p:pic>
        <p:nvPicPr>
          <p:cNvPr id="178" name="Google Shape;178;p13"/>
          <p:cNvPicPr preferRelativeResize="0"/>
          <p:nvPr/>
        </p:nvPicPr>
        <p:blipFill rotWithShape="1">
          <a:blip r:embed="rId3">
            <a:alphaModFix/>
          </a:blip>
          <a:srcRect b="0" l="0" r="0" t="0"/>
          <a:stretch/>
        </p:blipFill>
        <p:spPr>
          <a:xfrm>
            <a:off x="7797540" y="149441"/>
            <a:ext cx="4256515" cy="3738525"/>
          </a:xfrm>
          <a:prstGeom prst="rect">
            <a:avLst/>
          </a:prstGeom>
          <a:noFill/>
          <a:ln>
            <a:noFill/>
          </a:ln>
        </p:spPr>
      </p:pic>
      <p:pic>
        <p:nvPicPr>
          <p:cNvPr id="179" name="Google Shape;179;p13"/>
          <p:cNvPicPr preferRelativeResize="0"/>
          <p:nvPr/>
        </p:nvPicPr>
        <p:blipFill rotWithShape="1">
          <a:blip r:embed="rId4">
            <a:alphaModFix/>
          </a:blip>
          <a:srcRect b="0" l="0" r="0" t="0"/>
          <a:stretch/>
        </p:blipFill>
        <p:spPr>
          <a:xfrm>
            <a:off x="7797539" y="4017874"/>
            <a:ext cx="4256515" cy="2840126"/>
          </a:xfrm>
          <a:prstGeom prst="rect">
            <a:avLst/>
          </a:prstGeom>
          <a:noFill/>
          <a:ln>
            <a:noFill/>
          </a:ln>
        </p:spPr>
      </p:pic>
      <p:sp>
        <p:nvSpPr>
          <p:cNvPr id="180" name="Google Shape;180;p13"/>
          <p:cNvSpPr/>
          <p:nvPr/>
        </p:nvSpPr>
        <p:spPr>
          <a:xfrm>
            <a:off x="515815" y="4233666"/>
            <a:ext cx="7153200" cy="267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Arial"/>
                <a:ea typeface="Arial"/>
                <a:cs typeface="Arial"/>
                <a:sym typeface="Arial"/>
              </a:rPr>
              <a:t>2- Amniotic fluid index </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Used in singleton pregnancies 24 weeks or more.</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Normal measurement 5-25 cm.</a:t>
            </a:r>
            <a:endParaRPr/>
          </a:p>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Arial"/>
                <a:ea typeface="Arial"/>
                <a:cs typeface="Arial"/>
                <a:sym typeface="Arial"/>
              </a:rPr>
              <a:t>&lt;</a:t>
            </a:r>
            <a:r>
              <a:rPr b="1" i="0" lang="en-US" sz="2800">
                <a:solidFill>
                  <a:schemeClr val="dk1"/>
                </a:solidFill>
                <a:latin typeface="Arial"/>
                <a:ea typeface="Arial"/>
                <a:cs typeface="Arial"/>
                <a:sym typeface="Arial"/>
              </a:rPr>
              <a:t>5 cm is oligohydramnios, and &gt; 25 cm is considered polyhydramnios.</a:t>
            </a:r>
            <a:endParaRPr b="1" sz="28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p:nvPr/>
        </p:nvSpPr>
        <p:spPr>
          <a:xfrm>
            <a:off x="600222" y="302359"/>
            <a:ext cx="6096000" cy="56940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FF0000"/>
              </a:buClr>
              <a:buSzPts val="2800"/>
              <a:buFont typeface="Noto Sans Symbols"/>
              <a:buChar char="✔"/>
            </a:pPr>
            <a:r>
              <a:rPr b="1" lang="en-US" sz="2800">
                <a:solidFill>
                  <a:srgbClr val="FF0000"/>
                </a:solidFill>
                <a:latin typeface="Arial"/>
                <a:ea typeface="Arial"/>
                <a:cs typeface="Arial"/>
                <a:sym typeface="Arial"/>
              </a:rPr>
              <a:t>Polyhydramnios</a:t>
            </a:r>
            <a:r>
              <a:rPr b="1" lang="en-US" sz="2800">
                <a:solidFill>
                  <a:schemeClr val="dk1"/>
                </a:solidFill>
                <a:latin typeface="Arial"/>
                <a:ea typeface="Arial"/>
                <a:cs typeface="Arial"/>
                <a:sym typeface="Arial"/>
              </a:rPr>
              <a:t> can be caused by gastrointestinal tract obstruction, genetic disorders, musculoskeletal disorders, or congenital diaphragmatic hernias. </a:t>
            </a:r>
            <a:r>
              <a:rPr b="1" lang="en-US" sz="2800">
                <a:solidFill>
                  <a:srgbClr val="FF0000"/>
                </a:solidFill>
                <a:latin typeface="Aharoni"/>
                <a:ea typeface="Aharoni"/>
                <a:cs typeface="Aharoni"/>
                <a:sym typeface="Aharoni"/>
              </a:rPr>
              <a:t>EXAMPLE!?</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One of the most common causes of </a:t>
            </a:r>
            <a:r>
              <a:rPr b="1" lang="en-US" sz="2800">
                <a:solidFill>
                  <a:srgbClr val="FF0000"/>
                </a:solidFill>
                <a:latin typeface="Arial"/>
                <a:ea typeface="Arial"/>
                <a:cs typeface="Arial"/>
                <a:sym typeface="Arial"/>
              </a:rPr>
              <a:t>oligohydramnios</a:t>
            </a:r>
            <a:r>
              <a:rPr b="1" lang="en-US" sz="2800">
                <a:solidFill>
                  <a:schemeClr val="dk1"/>
                </a:solidFill>
                <a:latin typeface="Arial"/>
                <a:ea typeface="Arial"/>
                <a:cs typeface="Arial"/>
                <a:sym typeface="Arial"/>
              </a:rPr>
              <a:t> is the preterm premature rupture of membranes (PPROM).</a:t>
            </a:r>
            <a:endParaRPr/>
          </a:p>
          <a:p>
            <a:pPr indent="-457200" lvl="0" marL="457200" marR="0" rtl="0" algn="l">
              <a:spcBef>
                <a:spcPts val="0"/>
              </a:spcBef>
              <a:spcAft>
                <a:spcPts val="0"/>
              </a:spcAft>
              <a:buClr>
                <a:srgbClr val="FF0000"/>
              </a:buClr>
              <a:buSzPts val="2800"/>
              <a:buFont typeface="Noto Sans Symbols"/>
              <a:buChar char="✔"/>
            </a:pPr>
            <a:r>
              <a:rPr b="1" lang="en-US" sz="2800">
                <a:solidFill>
                  <a:srgbClr val="FF0000"/>
                </a:solidFill>
                <a:latin typeface="Arial"/>
                <a:ea typeface="Arial"/>
                <a:cs typeface="Arial"/>
                <a:sym typeface="Arial"/>
              </a:rPr>
              <a:t>Oligohydramnios</a:t>
            </a:r>
            <a:r>
              <a:rPr b="1" lang="en-US" sz="2800">
                <a:solidFill>
                  <a:schemeClr val="dk1"/>
                </a:solidFill>
                <a:latin typeface="Arial"/>
                <a:ea typeface="Arial"/>
                <a:cs typeface="Arial"/>
                <a:sym typeface="Arial"/>
              </a:rPr>
              <a:t> can cause complications such as renal agenesis, genitourinary tract obstruction, and IUGR.</a:t>
            </a:r>
            <a:endParaRPr/>
          </a:p>
        </p:txBody>
      </p:sp>
      <p:pic>
        <p:nvPicPr>
          <p:cNvPr id="186" name="Google Shape;186;p14"/>
          <p:cNvPicPr preferRelativeResize="0"/>
          <p:nvPr/>
        </p:nvPicPr>
        <p:blipFill rotWithShape="1">
          <a:blip r:embed="rId3">
            <a:alphaModFix/>
          </a:blip>
          <a:srcRect b="0" l="0" r="0" t="0"/>
          <a:stretch/>
        </p:blipFill>
        <p:spPr>
          <a:xfrm>
            <a:off x="6696222" y="1069144"/>
            <a:ext cx="5237681" cy="3306054"/>
          </a:xfrm>
          <a:prstGeom prst="rect">
            <a:avLst/>
          </a:prstGeom>
          <a:noFill/>
          <a:ln>
            <a:noFill/>
          </a:ln>
        </p:spPr>
      </p:pic>
      <p:sp>
        <p:nvSpPr>
          <p:cNvPr id="187" name="Google Shape;187;p14"/>
          <p:cNvSpPr/>
          <p:nvPr/>
        </p:nvSpPr>
        <p:spPr>
          <a:xfrm>
            <a:off x="10919791" y="5980430"/>
            <a:ext cx="832500" cy="685800"/>
          </a:xfrm>
          <a:prstGeom prst="flowChartMagneticTap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5"/>
          <p:cNvSpPr/>
          <p:nvPr/>
        </p:nvSpPr>
        <p:spPr>
          <a:xfrm>
            <a:off x="126600" y="0"/>
            <a:ext cx="7930800" cy="6803400"/>
          </a:xfrm>
          <a:prstGeom prst="rect">
            <a:avLst/>
          </a:prstGeom>
          <a:noFill/>
          <a:ln>
            <a:noFill/>
          </a:ln>
        </p:spPr>
        <p:txBody>
          <a:bodyPr anchorCtr="0" anchor="t" bIns="45700" lIns="91425" spcFirstLastPara="1" rIns="91425" wrap="square" tIns="45700">
            <a:spAutoFit/>
          </a:bodyPr>
          <a:lstStyle/>
          <a:p>
            <a:pPr indent="-450850" lvl="0" marL="457200" marR="0" rtl="0" algn="l">
              <a:spcBef>
                <a:spcPts val="0"/>
              </a:spcBef>
              <a:spcAft>
                <a:spcPts val="0"/>
              </a:spcAft>
              <a:buClr>
                <a:srgbClr val="A50021"/>
              </a:buClr>
              <a:buSzPts val="2700"/>
              <a:buFont typeface="Noto Sans Symbols"/>
              <a:buChar char="❖"/>
            </a:pPr>
            <a:r>
              <a:rPr b="1" lang="en-US" sz="2700">
                <a:solidFill>
                  <a:srgbClr val="A50021"/>
                </a:solidFill>
                <a:latin typeface="Arial"/>
                <a:ea typeface="Arial"/>
                <a:cs typeface="Arial"/>
                <a:sym typeface="Arial"/>
              </a:rPr>
              <a:t>AFV ASSESSMENT :</a:t>
            </a:r>
            <a:endParaRPr sz="1300"/>
          </a:p>
          <a:p>
            <a:pPr indent="-450850" lvl="0" marL="457200" marR="0" rtl="0" algn="l">
              <a:spcBef>
                <a:spcPts val="0"/>
              </a:spcBef>
              <a:spcAft>
                <a:spcPts val="0"/>
              </a:spcAft>
              <a:buClr>
                <a:srgbClr val="FF0000"/>
              </a:buClr>
              <a:buSzPts val="2700"/>
              <a:buFont typeface="Noto Sans Symbols"/>
              <a:buChar char="❑"/>
            </a:pPr>
            <a:r>
              <a:rPr b="1" i="1" lang="en-US" sz="2700">
                <a:solidFill>
                  <a:srgbClr val="FF0000"/>
                </a:solidFill>
                <a:latin typeface="Arial"/>
                <a:ea typeface="Arial"/>
                <a:cs typeface="Arial"/>
                <a:sym typeface="Arial"/>
              </a:rPr>
              <a:t>This is usually done during labour:</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Normal AF is watery, slightly yellowish in colour.</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Golden yellow:- In Rh incompatibility patients (iso-immunization)</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Greenish yellow:- In post-maturity patients or meconium passage. </a:t>
            </a:r>
            <a:r>
              <a:rPr b="1" lang="en-US" sz="2700">
                <a:solidFill>
                  <a:srgbClr val="FF0000"/>
                </a:solidFill>
                <a:latin typeface="Arial"/>
                <a:ea typeface="Arial"/>
                <a:cs typeface="Arial"/>
                <a:sym typeface="Arial"/>
              </a:rPr>
              <a:t>!!?</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Dark maroon:- Due to altered blood in accidental hemorrhage.</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Dark brown:- In presence of retained dead fetus (Missed miscarriage). </a:t>
            </a:r>
            <a:endParaRPr sz="1300"/>
          </a:p>
          <a:p>
            <a:pPr indent="-450850" lvl="0" marL="457200" marR="0" rtl="0" algn="l">
              <a:spcBef>
                <a:spcPts val="0"/>
              </a:spcBef>
              <a:spcAft>
                <a:spcPts val="0"/>
              </a:spcAft>
              <a:buClr>
                <a:schemeClr val="dk1"/>
              </a:buClr>
              <a:buSzPts val="2700"/>
              <a:buFont typeface="Arial"/>
              <a:buChar char="•"/>
            </a:pPr>
            <a:r>
              <a:rPr b="1" lang="en-US" sz="2700">
                <a:solidFill>
                  <a:schemeClr val="dk1"/>
                </a:solidFill>
                <a:latin typeface="Arial"/>
                <a:ea typeface="Arial"/>
                <a:cs typeface="Arial"/>
                <a:sym typeface="Arial"/>
              </a:rPr>
              <a:t>Blood stained:- In abruption, vasa previa.</a:t>
            </a:r>
            <a:endParaRPr sz="1300"/>
          </a:p>
          <a:p>
            <a:pPr indent="0" lvl="0" marL="0" marR="0" rtl="0" algn="l">
              <a:spcBef>
                <a:spcPts val="0"/>
              </a:spcBef>
              <a:spcAft>
                <a:spcPts val="0"/>
              </a:spcAft>
              <a:buNone/>
            </a:pPr>
            <a:r>
              <a:t/>
            </a:r>
            <a:endParaRPr b="1" sz="2700">
              <a:solidFill>
                <a:schemeClr val="dk1"/>
              </a:solidFill>
              <a:latin typeface="Arial"/>
              <a:ea typeface="Arial"/>
              <a:cs typeface="Arial"/>
              <a:sym typeface="Arial"/>
            </a:endParaRPr>
          </a:p>
          <a:p>
            <a:pPr indent="-450850" lvl="0" marL="457200" marR="0" rtl="0" algn="l">
              <a:spcBef>
                <a:spcPts val="0"/>
              </a:spcBef>
              <a:spcAft>
                <a:spcPts val="0"/>
              </a:spcAft>
              <a:buClr>
                <a:srgbClr val="A50021"/>
              </a:buClr>
              <a:buSzPts val="2700"/>
              <a:buFont typeface="Noto Sans Symbols"/>
              <a:buChar char="❖"/>
            </a:pPr>
            <a:r>
              <a:rPr b="1" lang="en-US" sz="2700">
                <a:solidFill>
                  <a:srgbClr val="A50021"/>
                </a:solidFill>
                <a:latin typeface="Arial"/>
                <a:ea typeface="Arial"/>
                <a:cs typeface="Arial"/>
                <a:sym typeface="Arial"/>
              </a:rPr>
              <a:t>Postmaturity refers to any baby born after 42 weeks of gestation.</a:t>
            </a:r>
            <a:endParaRPr sz="1300"/>
          </a:p>
        </p:txBody>
      </p:sp>
      <p:pic>
        <p:nvPicPr>
          <p:cNvPr id="193" name="Google Shape;193;p15"/>
          <p:cNvPicPr preferRelativeResize="0"/>
          <p:nvPr/>
        </p:nvPicPr>
        <p:blipFill rotWithShape="1">
          <a:blip r:embed="rId3">
            <a:alphaModFix/>
          </a:blip>
          <a:srcRect b="0" l="0" r="0" t="0"/>
          <a:stretch/>
        </p:blipFill>
        <p:spPr>
          <a:xfrm>
            <a:off x="7752660" y="1962502"/>
            <a:ext cx="4312731" cy="3126466"/>
          </a:xfrm>
          <a:prstGeom prst="rect">
            <a:avLst/>
          </a:prstGeom>
          <a:noFill/>
          <a:ln>
            <a:noFill/>
          </a:ln>
        </p:spPr>
      </p:pic>
      <p:sp>
        <p:nvSpPr>
          <p:cNvPr id="194" name="Google Shape;194;p15"/>
          <p:cNvSpPr/>
          <p:nvPr/>
        </p:nvSpPr>
        <p:spPr>
          <a:xfrm>
            <a:off x="10919791" y="5980430"/>
            <a:ext cx="832500" cy="685800"/>
          </a:xfrm>
          <a:prstGeom prst="flowChartMagneticTape">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6"/>
          <p:cNvSpPr/>
          <p:nvPr/>
        </p:nvSpPr>
        <p:spPr>
          <a:xfrm>
            <a:off x="1561513" y="1378634"/>
            <a:ext cx="9087729" cy="3953021"/>
          </a:xfrm>
          <a:prstGeom prst="bevel">
            <a:avLst>
              <a:gd fmla="val 12500" name="adj"/>
            </a:avLst>
          </a:prstGeom>
          <a:solidFill>
            <a:srgbClr val="A5002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dk1"/>
                </a:solidFill>
                <a:latin typeface="Arial"/>
                <a:ea typeface="Arial"/>
                <a:cs typeface="Arial"/>
                <a:sym typeface="Arial"/>
              </a:rPr>
              <a:t>Polyhydramnios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7"/>
          <p:cNvPicPr preferRelativeResize="0"/>
          <p:nvPr/>
        </p:nvPicPr>
        <p:blipFill rotWithShape="1">
          <a:blip r:embed="rId3">
            <a:alphaModFix/>
          </a:blip>
          <a:srcRect b="0" l="0" r="0" t="0"/>
          <a:stretch/>
        </p:blipFill>
        <p:spPr>
          <a:xfrm>
            <a:off x="330063" y="274275"/>
            <a:ext cx="6748857" cy="6450127"/>
          </a:xfrm>
          <a:prstGeom prst="rect">
            <a:avLst/>
          </a:prstGeom>
          <a:noFill/>
          <a:ln>
            <a:noFill/>
          </a:ln>
        </p:spPr>
      </p:pic>
      <p:sp>
        <p:nvSpPr>
          <p:cNvPr id="205" name="Google Shape;205;p17"/>
          <p:cNvSpPr/>
          <p:nvPr/>
        </p:nvSpPr>
        <p:spPr>
          <a:xfrm>
            <a:off x="656491" y="2117917"/>
            <a:ext cx="6096000" cy="433965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Arial"/>
                <a:ea typeface="Arial"/>
                <a:cs typeface="Arial"/>
                <a:sym typeface="Arial"/>
              </a:rPr>
              <a:t>Any increases in the AFV surrounding the fetus is termed hydramnios . Once a pre-defined sonographic value has been exceeded this is classified as polyhydramnios. .</a:t>
            </a:r>
            <a:endParaRPr/>
          </a:p>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Arial"/>
                <a:ea typeface="Arial"/>
                <a:cs typeface="Arial"/>
                <a:sym typeface="Arial"/>
              </a:rPr>
              <a:t>Affects approximately 1-2 percent of pregnancies  .</a:t>
            </a:r>
            <a:endParaRPr/>
          </a:p>
          <a:p>
            <a:pPr indent="-190500" lvl="0" marL="342900" marR="0" rtl="0" algn="l">
              <a:spcBef>
                <a:spcPts val="0"/>
              </a:spcBef>
              <a:spcAft>
                <a:spcPts val="0"/>
              </a:spcAft>
              <a:buClr>
                <a:schemeClr val="dk1"/>
              </a:buClr>
              <a:buSzPts val="2400"/>
              <a:buFont typeface="Arial"/>
              <a:buNone/>
            </a:pPr>
            <a:r>
              <a:t/>
            </a:r>
            <a:endParaRPr b="1" sz="24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Arial"/>
                <a:ea typeface="Arial"/>
                <a:cs typeface="Arial"/>
                <a:sym typeface="Arial"/>
              </a:rPr>
              <a:t>In late 2nd and 3rd trimester , an MPD &gt;25 cm is diagnostic.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7"/>
          <p:cNvSpPr txBox="1"/>
          <p:nvPr/>
        </p:nvSpPr>
        <p:spPr>
          <a:xfrm>
            <a:off x="1688123" y="1056881"/>
            <a:ext cx="408637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800000"/>
                </a:solidFill>
                <a:latin typeface="Arial"/>
                <a:ea typeface="Arial"/>
                <a:cs typeface="Arial"/>
                <a:sym typeface="Arial"/>
              </a:rPr>
              <a:t>Polyhydramnios :</a:t>
            </a:r>
            <a:endParaRPr/>
          </a:p>
        </p:txBody>
      </p:sp>
      <p:pic>
        <p:nvPicPr>
          <p:cNvPr id="207" name="Google Shape;207;p17"/>
          <p:cNvPicPr preferRelativeResize="0"/>
          <p:nvPr/>
        </p:nvPicPr>
        <p:blipFill rotWithShape="1">
          <a:blip r:embed="rId4">
            <a:alphaModFix/>
          </a:blip>
          <a:srcRect b="0" l="0" r="0" t="0"/>
          <a:stretch/>
        </p:blipFill>
        <p:spPr>
          <a:xfrm>
            <a:off x="7405348" y="1056881"/>
            <a:ext cx="4570061" cy="42484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8"/>
          <p:cNvSpPr txBox="1"/>
          <p:nvPr/>
        </p:nvSpPr>
        <p:spPr>
          <a:xfrm>
            <a:off x="647114" y="1136974"/>
            <a:ext cx="11380763" cy="4154984"/>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An amount of amniotic fluid more than 2000ml . </a:t>
            </a:r>
            <a:endParaRPr/>
          </a:p>
          <a:p>
            <a:pPr indent="-457200" lvl="0" marL="4572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Incidence about 1:200</a:t>
            </a:r>
            <a:endParaRPr/>
          </a:p>
          <a:p>
            <a:pPr indent="-457200" lvl="0" marL="4572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Aetiology : increased production or decreased consumption of amniotic fluid will result in polyhydramnios .</a:t>
            </a:r>
            <a:endParaRPr/>
          </a:p>
        </p:txBody>
      </p:sp>
      <p:sp>
        <p:nvSpPr>
          <p:cNvPr id="213" name="Google Shape;213;p18"/>
          <p:cNvSpPr/>
          <p:nvPr/>
        </p:nvSpPr>
        <p:spPr>
          <a:xfrm>
            <a:off x="379827" y="900330"/>
            <a:ext cx="11380763" cy="4951830"/>
          </a:xfrm>
          <a:prstGeom prst="foldedCorner">
            <a:avLst>
              <a:gd fmla="val 16667" name="adj"/>
            </a:avLst>
          </a:prstGeom>
          <a:noFill/>
          <a:ln cap="flat" cmpd="sng" w="76200">
            <a:solidFill>
              <a:srgbClr val="A5002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9"/>
          <p:cNvSpPr txBox="1"/>
          <p:nvPr/>
        </p:nvSpPr>
        <p:spPr>
          <a:xfrm>
            <a:off x="4206240" y="182880"/>
            <a:ext cx="283443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A50021"/>
                </a:solidFill>
                <a:latin typeface="Arial"/>
                <a:ea typeface="Arial"/>
                <a:cs typeface="Arial"/>
                <a:sym typeface="Arial"/>
              </a:rPr>
              <a:t>Etiology </a:t>
            </a:r>
            <a:endParaRPr/>
          </a:p>
        </p:txBody>
      </p:sp>
      <p:sp>
        <p:nvSpPr>
          <p:cNvPr id="219" name="Google Shape;219;p19"/>
          <p:cNvSpPr txBox="1"/>
          <p:nvPr/>
        </p:nvSpPr>
        <p:spPr>
          <a:xfrm>
            <a:off x="577590" y="1198543"/>
            <a:ext cx="7737900" cy="27699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Fetal causes :    </a:t>
            </a:r>
            <a:r>
              <a:rPr b="1" lang="en-US" sz="5400">
                <a:solidFill>
                  <a:srgbClr val="A50021"/>
                </a:solidFill>
                <a:latin typeface="Arial"/>
                <a:ea typeface="Arial"/>
                <a:cs typeface="Arial"/>
                <a:sym typeface="Arial"/>
              </a:rPr>
              <a:t>                         </a:t>
            </a:r>
            <a:endParaRPr/>
          </a:p>
          <a:p>
            <a:pPr indent="-857250" lvl="0" marL="857250" marR="0" rtl="0" algn="l">
              <a:spcBef>
                <a:spcPts val="0"/>
              </a:spcBef>
              <a:spcAft>
                <a:spcPts val="0"/>
              </a:spcAft>
              <a:buClr>
                <a:schemeClr val="dk1"/>
              </a:buClr>
              <a:buSzPts val="2800"/>
              <a:buFont typeface="Calibri"/>
              <a:buAutoNum type="romanUcPeriod"/>
            </a:pPr>
            <a:r>
              <a:rPr b="1" lang="en-US" sz="2800">
                <a:solidFill>
                  <a:schemeClr val="dk1"/>
                </a:solidFill>
                <a:latin typeface="Arial"/>
                <a:ea typeface="Arial"/>
                <a:cs typeface="Arial"/>
                <a:sym typeface="Arial"/>
              </a:rPr>
              <a:t>Congenital anomalies </a:t>
            </a:r>
            <a:endParaRPr/>
          </a:p>
          <a:p>
            <a:pPr indent="-857250" lvl="0" marL="857250" marR="0" rtl="0" algn="l">
              <a:spcBef>
                <a:spcPts val="0"/>
              </a:spcBef>
              <a:spcAft>
                <a:spcPts val="0"/>
              </a:spcAft>
              <a:buClr>
                <a:schemeClr val="dk1"/>
              </a:buClr>
              <a:buSzPts val="2800"/>
              <a:buFont typeface="Calibri"/>
              <a:buAutoNum type="romanUcPeriod"/>
            </a:pPr>
            <a:r>
              <a:rPr b="1" lang="en-US" sz="2800">
                <a:solidFill>
                  <a:schemeClr val="dk1"/>
                </a:solidFill>
                <a:latin typeface="Arial"/>
                <a:ea typeface="Arial"/>
                <a:cs typeface="Arial"/>
                <a:sym typeface="Arial"/>
              </a:rPr>
              <a:t>Uniovular twins </a:t>
            </a:r>
            <a:endParaRPr/>
          </a:p>
          <a:p>
            <a:pPr indent="-857250" lvl="0" marL="857250" marR="0" rtl="0" algn="l">
              <a:spcBef>
                <a:spcPts val="0"/>
              </a:spcBef>
              <a:spcAft>
                <a:spcPts val="0"/>
              </a:spcAft>
              <a:buClr>
                <a:schemeClr val="dk1"/>
              </a:buClr>
              <a:buSzPts val="2800"/>
              <a:buFont typeface="Calibri"/>
              <a:buAutoNum type="romanUcPeriod"/>
            </a:pPr>
            <a:r>
              <a:rPr b="1" lang="en-US" sz="2800">
                <a:solidFill>
                  <a:schemeClr val="dk1"/>
                </a:solidFill>
                <a:latin typeface="Arial"/>
                <a:ea typeface="Arial"/>
                <a:cs typeface="Arial"/>
                <a:sym typeface="Arial"/>
              </a:rPr>
              <a:t>Increased placental mass </a:t>
            </a:r>
            <a:endParaRPr/>
          </a:p>
          <a:p>
            <a:pPr indent="0" lvl="0" marL="0" marR="0" rtl="0" algn="l">
              <a:spcBef>
                <a:spcPts val="0"/>
              </a:spcBef>
              <a:spcAft>
                <a:spcPts val="0"/>
              </a:spcAft>
              <a:buNone/>
            </a:pPr>
            <a:r>
              <a:t/>
            </a:r>
            <a:endParaRPr b="1" sz="3600">
              <a:solidFill>
                <a:schemeClr val="dk1"/>
              </a:solidFill>
              <a:latin typeface="Arial"/>
              <a:ea typeface="Arial"/>
              <a:cs typeface="Arial"/>
              <a:sym typeface="Arial"/>
            </a:endParaRPr>
          </a:p>
        </p:txBody>
      </p:sp>
      <p:sp>
        <p:nvSpPr>
          <p:cNvPr id="220" name="Google Shape;220;p19"/>
          <p:cNvSpPr txBox="1"/>
          <p:nvPr/>
        </p:nvSpPr>
        <p:spPr>
          <a:xfrm>
            <a:off x="577600" y="3968526"/>
            <a:ext cx="6741000" cy="2458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Maternal causes :</a:t>
            </a:r>
            <a:endParaRPr b="1"/>
          </a:p>
          <a:p>
            <a:pPr indent="-1028700" lvl="0" marL="1028700" marR="0" rtl="0" algn="l">
              <a:spcBef>
                <a:spcPts val="0"/>
              </a:spcBef>
              <a:spcAft>
                <a:spcPts val="0"/>
              </a:spcAft>
              <a:buClr>
                <a:schemeClr val="dk1"/>
              </a:buClr>
              <a:buSzPts val="3200"/>
              <a:buFont typeface="Calibri"/>
              <a:buAutoNum type="romanUcPeriod"/>
            </a:pPr>
            <a:r>
              <a:rPr b="1" lang="en-US" sz="3200">
                <a:solidFill>
                  <a:schemeClr val="dk1"/>
                </a:solidFill>
                <a:latin typeface="Arial"/>
                <a:ea typeface="Arial"/>
                <a:cs typeface="Arial"/>
                <a:sym typeface="Arial"/>
              </a:rPr>
              <a:t>Diabetes mellitus </a:t>
            </a:r>
            <a:endParaRPr b="1"/>
          </a:p>
          <a:p>
            <a:pPr indent="-1028700" lvl="0" marL="1028700" marR="0" rtl="0" algn="l">
              <a:spcBef>
                <a:spcPts val="0"/>
              </a:spcBef>
              <a:spcAft>
                <a:spcPts val="0"/>
              </a:spcAft>
              <a:buClr>
                <a:schemeClr val="dk1"/>
              </a:buClr>
              <a:buSzPts val="3200"/>
              <a:buFont typeface="Calibri"/>
              <a:buAutoNum type="romanUcPeriod"/>
            </a:pPr>
            <a:r>
              <a:rPr b="1" lang="en-US" sz="3200">
                <a:solidFill>
                  <a:schemeClr val="dk1"/>
                </a:solidFill>
                <a:latin typeface="Arial"/>
                <a:ea typeface="Arial"/>
                <a:cs typeface="Arial"/>
                <a:sym typeface="Arial"/>
              </a:rPr>
              <a:t>Severe generalised edema </a:t>
            </a:r>
            <a:endParaRPr b="1" sz="2800">
              <a:solidFill>
                <a:schemeClr val="dk1"/>
              </a:solidFill>
              <a:latin typeface="Arial"/>
              <a:ea typeface="Arial"/>
              <a:cs typeface="Arial"/>
              <a:sym typeface="Arial"/>
            </a:endParaRPr>
          </a:p>
          <a:p>
            <a:pPr indent="0" lvl="0" marL="285750" marR="0" rtl="0" algn="l">
              <a:spcBef>
                <a:spcPts val="0"/>
              </a:spcBef>
              <a:spcAft>
                <a:spcPts val="0"/>
              </a:spcAft>
              <a:buClr>
                <a:schemeClr val="dk1"/>
              </a:buClr>
              <a:buSzPts val="5400"/>
              <a:buFont typeface="Arial"/>
              <a:buNone/>
            </a:pPr>
            <a:r>
              <a:t/>
            </a:r>
            <a:endParaRPr b="1" sz="5400">
              <a:solidFill>
                <a:schemeClr val="dk1"/>
              </a:solidFill>
              <a:latin typeface="Arial"/>
              <a:ea typeface="Arial"/>
              <a:cs typeface="Arial"/>
              <a:sym typeface="Arial"/>
            </a:endParaRPr>
          </a:p>
        </p:txBody>
      </p:sp>
      <p:pic>
        <p:nvPicPr>
          <p:cNvPr id="221" name="Google Shape;221;p19"/>
          <p:cNvPicPr preferRelativeResize="0"/>
          <p:nvPr/>
        </p:nvPicPr>
        <p:blipFill rotWithShape="1">
          <a:blip r:embed="rId3">
            <a:alphaModFix/>
          </a:blip>
          <a:srcRect b="0" l="0" r="0" t="0"/>
          <a:stretch/>
        </p:blipFill>
        <p:spPr>
          <a:xfrm>
            <a:off x="8256925" y="182880"/>
            <a:ext cx="2912823" cy="67286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p:nvPr/>
        </p:nvSpPr>
        <p:spPr>
          <a:xfrm>
            <a:off x="1315446" y="1358707"/>
            <a:ext cx="1455900" cy="1330500"/>
          </a:xfrm>
          <a:prstGeom prst="roundRect">
            <a:avLst>
              <a:gd fmla="val 16667" name="adj"/>
            </a:avLst>
          </a:prstGeom>
          <a:solidFill>
            <a:srgbClr val="A50021"/>
          </a:solidFill>
          <a:ln cap="flat" cmpd="sng" w="9525">
            <a:solidFill>
              <a:srgbClr val="FF99C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6000"/>
              <a:buFont typeface="Calibri"/>
              <a:buNone/>
            </a:pPr>
            <a:r>
              <a:rPr b="1" lang="en-US" sz="6000">
                <a:solidFill>
                  <a:schemeClr val="dk1"/>
                </a:solidFill>
                <a:latin typeface="Calibri"/>
                <a:ea typeface="Calibri"/>
                <a:cs typeface="Calibri"/>
                <a:sym typeface="Calibri"/>
              </a:rPr>
              <a:t>01</a:t>
            </a:r>
            <a:r>
              <a:rPr b="1" lang="en-US" sz="6000">
                <a:solidFill>
                  <a:srgbClr val="660066"/>
                </a:solidFill>
                <a:latin typeface="Calibri"/>
                <a:ea typeface="Calibri"/>
                <a:cs typeface="Calibri"/>
                <a:sym typeface="Calibri"/>
              </a:rPr>
              <a:t> </a:t>
            </a:r>
            <a:endParaRPr b="1" sz="6000">
              <a:solidFill>
                <a:srgbClr val="660066"/>
              </a:solidFill>
              <a:latin typeface="Calibri"/>
              <a:ea typeface="Calibri"/>
              <a:cs typeface="Calibri"/>
              <a:sym typeface="Calibri"/>
            </a:endParaRPr>
          </a:p>
        </p:txBody>
      </p:sp>
      <p:sp>
        <p:nvSpPr>
          <p:cNvPr id="92" name="Google Shape;92;p2"/>
          <p:cNvSpPr/>
          <p:nvPr/>
        </p:nvSpPr>
        <p:spPr>
          <a:xfrm>
            <a:off x="1315446" y="3331700"/>
            <a:ext cx="1455900" cy="1310700"/>
          </a:xfrm>
          <a:prstGeom prst="roundRect">
            <a:avLst>
              <a:gd fmla="val 16667" name="adj"/>
            </a:avLst>
          </a:prstGeom>
          <a:solidFill>
            <a:srgbClr val="A50021"/>
          </a:solidFill>
          <a:ln cap="flat" cmpd="sng" w="9525">
            <a:solidFill>
              <a:srgbClr val="FF99C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6000"/>
              <a:buFont typeface="Calibri"/>
              <a:buNone/>
            </a:pPr>
            <a:r>
              <a:rPr b="1" lang="en-US" sz="6000">
                <a:solidFill>
                  <a:schemeClr val="dk1"/>
                </a:solidFill>
                <a:latin typeface="Calibri"/>
                <a:ea typeface="Calibri"/>
                <a:cs typeface="Calibri"/>
                <a:sym typeface="Calibri"/>
              </a:rPr>
              <a:t>02</a:t>
            </a:r>
            <a:r>
              <a:rPr b="1" lang="en-US" sz="6000">
                <a:solidFill>
                  <a:srgbClr val="660066"/>
                </a:solidFill>
                <a:latin typeface="Calibri"/>
                <a:ea typeface="Calibri"/>
                <a:cs typeface="Calibri"/>
                <a:sym typeface="Calibri"/>
              </a:rPr>
              <a:t> </a:t>
            </a:r>
            <a:endParaRPr b="1" sz="6000">
              <a:solidFill>
                <a:srgbClr val="660066"/>
              </a:solidFill>
              <a:latin typeface="Calibri"/>
              <a:ea typeface="Calibri"/>
              <a:cs typeface="Calibri"/>
              <a:sym typeface="Calibri"/>
            </a:endParaRPr>
          </a:p>
        </p:txBody>
      </p:sp>
      <p:sp>
        <p:nvSpPr>
          <p:cNvPr id="93" name="Google Shape;93;p2"/>
          <p:cNvSpPr/>
          <p:nvPr/>
        </p:nvSpPr>
        <p:spPr>
          <a:xfrm>
            <a:off x="1315446" y="5284763"/>
            <a:ext cx="1455900" cy="1228500"/>
          </a:xfrm>
          <a:prstGeom prst="roundRect">
            <a:avLst>
              <a:gd fmla="val 16667" name="adj"/>
            </a:avLst>
          </a:prstGeom>
          <a:solidFill>
            <a:srgbClr val="A50021"/>
          </a:solidFill>
          <a:ln cap="flat" cmpd="sng" w="9525">
            <a:solidFill>
              <a:srgbClr val="FF99C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6000"/>
              <a:buFont typeface="Calibri"/>
              <a:buNone/>
            </a:pPr>
            <a:r>
              <a:rPr b="1" lang="en-US" sz="6000">
                <a:solidFill>
                  <a:schemeClr val="dk1"/>
                </a:solidFill>
                <a:latin typeface="Calibri"/>
                <a:ea typeface="Calibri"/>
                <a:cs typeface="Calibri"/>
                <a:sym typeface="Calibri"/>
              </a:rPr>
              <a:t>03</a:t>
            </a:r>
            <a:r>
              <a:rPr b="1" lang="en-US" sz="6000">
                <a:solidFill>
                  <a:srgbClr val="660066"/>
                </a:solidFill>
                <a:latin typeface="Calibri"/>
                <a:ea typeface="Calibri"/>
                <a:cs typeface="Calibri"/>
                <a:sym typeface="Calibri"/>
              </a:rPr>
              <a:t> </a:t>
            </a:r>
            <a:endParaRPr b="1" sz="6000">
              <a:solidFill>
                <a:srgbClr val="660066"/>
              </a:solidFill>
              <a:latin typeface="Calibri"/>
              <a:ea typeface="Calibri"/>
              <a:cs typeface="Calibri"/>
              <a:sym typeface="Calibri"/>
            </a:endParaRPr>
          </a:p>
        </p:txBody>
      </p:sp>
      <p:sp>
        <p:nvSpPr>
          <p:cNvPr id="94" name="Google Shape;94;p2"/>
          <p:cNvSpPr txBox="1"/>
          <p:nvPr/>
        </p:nvSpPr>
        <p:spPr>
          <a:xfrm>
            <a:off x="1069144" y="193063"/>
            <a:ext cx="6192600" cy="7695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4400"/>
              <a:buFont typeface="Courier New"/>
              <a:buChar char="o"/>
            </a:pPr>
            <a:r>
              <a:rPr b="1" lang="en-US" sz="4400">
                <a:solidFill>
                  <a:schemeClr val="dk1"/>
                </a:solidFill>
                <a:latin typeface="Algerian"/>
                <a:ea typeface="Algerian"/>
                <a:cs typeface="Algerian"/>
                <a:sym typeface="Algerian"/>
              </a:rPr>
              <a:t>Table of contents </a:t>
            </a:r>
            <a:endParaRPr/>
          </a:p>
        </p:txBody>
      </p:sp>
      <p:sp>
        <p:nvSpPr>
          <p:cNvPr id="95" name="Google Shape;95;p2"/>
          <p:cNvSpPr/>
          <p:nvPr/>
        </p:nvSpPr>
        <p:spPr>
          <a:xfrm>
            <a:off x="3402495" y="1463591"/>
            <a:ext cx="4405200" cy="1120800"/>
          </a:xfrm>
          <a:prstGeom prst="roundRect">
            <a:avLst>
              <a:gd fmla="val 16667" name="adj"/>
            </a:avLst>
          </a:prstGeom>
          <a:solidFill>
            <a:schemeClr val="accent3"/>
          </a:solidFill>
          <a:ln cap="flat" cmpd="sng" w="9525">
            <a:solidFill>
              <a:schemeClr val="dk1"/>
            </a:solidFill>
            <a:prstDash val="solid"/>
            <a:round/>
            <a:headEnd len="sm" w="sm" type="none"/>
            <a:tailEnd len="sm" w="sm" type="none"/>
          </a:ln>
          <a:effectLst>
            <a:outerShdw rotWithShape="0" algn="bl" dir="3000000" dist="76200">
              <a:schemeClr val="lt1">
                <a:alpha val="24710"/>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3600"/>
              <a:buFont typeface="Calibri"/>
              <a:buNone/>
            </a:pPr>
            <a:r>
              <a:rPr b="1" lang="en-US" sz="3600">
                <a:solidFill>
                  <a:schemeClr val="dk1"/>
                </a:solidFill>
                <a:latin typeface="Calibri"/>
                <a:ea typeface="Calibri"/>
                <a:cs typeface="Calibri"/>
                <a:sym typeface="Calibri"/>
              </a:rPr>
              <a:t>AMNIOTIC FLUID </a:t>
            </a:r>
            <a:endParaRPr b="1" sz="3600">
              <a:solidFill>
                <a:schemeClr val="dk1"/>
              </a:solidFill>
              <a:latin typeface="Calibri"/>
              <a:ea typeface="Calibri"/>
              <a:cs typeface="Calibri"/>
              <a:sym typeface="Calibri"/>
            </a:endParaRPr>
          </a:p>
        </p:txBody>
      </p:sp>
      <p:sp>
        <p:nvSpPr>
          <p:cNvPr id="96" name="Google Shape;96;p2"/>
          <p:cNvSpPr/>
          <p:nvPr/>
        </p:nvSpPr>
        <p:spPr>
          <a:xfrm>
            <a:off x="3402496" y="5284763"/>
            <a:ext cx="4405200" cy="1120800"/>
          </a:xfrm>
          <a:prstGeom prst="roundRect">
            <a:avLst>
              <a:gd fmla="val 16667" name="adj"/>
            </a:avLst>
          </a:prstGeom>
          <a:solidFill>
            <a:schemeClr val="accent3"/>
          </a:solidFill>
          <a:ln cap="flat" cmpd="sng" w="9525">
            <a:solidFill>
              <a:schemeClr val="dk1"/>
            </a:solidFill>
            <a:prstDash val="solid"/>
            <a:round/>
            <a:headEnd len="sm" w="sm" type="none"/>
            <a:tailEnd len="sm" w="sm" type="none"/>
          </a:ln>
          <a:effectLst>
            <a:outerShdw rotWithShape="0" algn="bl" dir="3000000" dist="76200">
              <a:schemeClr val="lt1">
                <a:alpha val="24710"/>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3600"/>
              <a:buFont typeface="Calibri"/>
              <a:buNone/>
            </a:pPr>
            <a:r>
              <a:rPr b="1" lang="en-US" sz="3600">
                <a:solidFill>
                  <a:schemeClr val="dk1"/>
                </a:solidFill>
                <a:latin typeface="Calibri"/>
                <a:ea typeface="Calibri"/>
                <a:cs typeface="Calibri"/>
                <a:sym typeface="Calibri"/>
              </a:rPr>
              <a:t>OLIGOHYDRAMNIOS </a:t>
            </a:r>
            <a:endParaRPr b="1" sz="3600">
              <a:solidFill>
                <a:schemeClr val="dk1"/>
              </a:solidFill>
              <a:latin typeface="Calibri"/>
              <a:ea typeface="Calibri"/>
              <a:cs typeface="Calibri"/>
              <a:sym typeface="Calibri"/>
            </a:endParaRPr>
          </a:p>
        </p:txBody>
      </p:sp>
      <p:sp>
        <p:nvSpPr>
          <p:cNvPr id="97" name="Google Shape;97;p2"/>
          <p:cNvSpPr/>
          <p:nvPr/>
        </p:nvSpPr>
        <p:spPr>
          <a:xfrm>
            <a:off x="3402497" y="3521539"/>
            <a:ext cx="4405200" cy="1120800"/>
          </a:xfrm>
          <a:prstGeom prst="roundRect">
            <a:avLst>
              <a:gd fmla="val 16667" name="adj"/>
            </a:avLst>
          </a:prstGeom>
          <a:solidFill>
            <a:schemeClr val="accent3"/>
          </a:solidFill>
          <a:ln cap="flat" cmpd="sng" w="9525">
            <a:solidFill>
              <a:schemeClr val="dk1"/>
            </a:solidFill>
            <a:prstDash val="solid"/>
            <a:round/>
            <a:headEnd len="sm" w="sm" type="none"/>
            <a:tailEnd len="sm" w="sm" type="none"/>
          </a:ln>
          <a:effectLst>
            <a:outerShdw rotWithShape="0" algn="bl" dir="3000000" dist="76200">
              <a:schemeClr val="lt1">
                <a:alpha val="24710"/>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3600"/>
              <a:buFont typeface="Calibri"/>
              <a:buNone/>
            </a:pPr>
            <a:r>
              <a:rPr b="1" lang="en-US" sz="3600">
                <a:solidFill>
                  <a:schemeClr val="dk1"/>
                </a:solidFill>
                <a:latin typeface="Calibri"/>
                <a:ea typeface="Calibri"/>
                <a:cs typeface="Calibri"/>
                <a:sym typeface="Calibri"/>
              </a:rPr>
              <a:t>POLYHYDRAMNIOS</a:t>
            </a:r>
            <a:endParaRPr b="1" sz="3600">
              <a:solidFill>
                <a:schemeClr val="dk1"/>
              </a:solidFill>
              <a:latin typeface="Calibri"/>
              <a:ea typeface="Calibri"/>
              <a:cs typeface="Calibri"/>
              <a:sym typeface="Calibri"/>
            </a:endParaRPr>
          </a:p>
        </p:txBody>
      </p:sp>
      <p:pic>
        <p:nvPicPr>
          <p:cNvPr id="98" name="Google Shape;98;p2"/>
          <p:cNvPicPr preferRelativeResize="0"/>
          <p:nvPr/>
        </p:nvPicPr>
        <p:blipFill rotWithShape="1">
          <a:blip r:embed="rId3">
            <a:alphaModFix/>
          </a:blip>
          <a:srcRect b="2789" l="0" r="1448" t="0"/>
          <a:stretch/>
        </p:blipFill>
        <p:spPr>
          <a:xfrm>
            <a:off x="7893024" y="193063"/>
            <a:ext cx="4148921" cy="66109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0"/>
          <p:cNvSpPr txBox="1"/>
          <p:nvPr/>
        </p:nvSpPr>
        <p:spPr>
          <a:xfrm>
            <a:off x="562707" y="661181"/>
            <a:ext cx="11169748" cy="5816977"/>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Fetal causes : </a:t>
            </a:r>
            <a:endParaRPr/>
          </a:p>
          <a:p>
            <a:pPr indent="-571500" lvl="0" marL="571500" marR="0" rtl="0" algn="l">
              <a:spcBef>
                <a:spcPts val="0"/>
              </a:spcBef>
              <a:spcAft>
                <a:spcPts val="0"/>
              </a:spcAft>
              <a:buClr>
                <a:srgbClr val="A50021"/>
              </a:buClr>
              <a:buSzPts val="4000"/>
              <a:buFont typeface="Noto Sans Symbols"/>
              <a:buChar char="⮚"/>
            </a:pPr>
            <a:r>
              <a:rPr b="1" lang="en-US" sz="4000">
                <a:solidFill>
                  <a:srgbClr val="A50021"/>
                </a:solidFill>
                <a:latin typeface="Arial"/>
                <a:ea typeface="Arial"/>
                <a:cs typeface="Arial"/>
                <a:sym typeface="Arial"/>
              </a:rPr>
              <a:t>congenital anomalies :</a:t>
            </a:r>
            <a:endParaRPr/>
          </a:p>
          <a:p>
            <a:pPr indent="-742950" lvl="0" marL="74295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Anencephaly </a:t>
            </a:r>
            <a:endParaRPr/>
          </a:p>
          <a:p>
            <a:pPr indent="-742950" lvl="0" marL="742950" marR="0" rtl="0" algn="l">
              <a:spcBef>
                <a:spcPts val="0"/>
              </a:spcBef>
              <a:spcAft>
                <a:spcPts val="0"/>
              </a:spcAft>
              <a:buClr>
                <a:srgbClr val="A50021"/>
              </a:buClr>
              <a:buSzPts val="3200"/>
              <a:buFont typeface="Calibri"/>
              <a:buAutoNum type="alphaUcPeriod"/>
            </a:pPr>
            <a:r>
              <a:rPr b="1" lang="en-US" sz="3200">
                <a:solidFill>
                  <a:srgbClr val="A50021"/>
                </a:solidFill>
                <a:latin typeface="Arial"/>
                <a:ea typeface="Arial"/>
                <a:cs typeface="Arial"/>
                <a:sym typeface="Arial"/>
              </a:rPr>
              <a:t>Transudation of the cerebrospinal fluid from the exposed meninges .</a:t>
            </a:r>
            <a:endParaRPr/>
          </a:p>
          <a:p>
            <a:pPr indent="-742950" lvl="0" marL="742950" marR="0" rtl="0" algn="l">
              <a:spcBef>
                <a:spcPts val="0"/>
              </a:spcBef>
              <a:spcAft>
                <a:spcPts val="0"/>
              </a:spcAft>
              <a:buClr>
                <a:srgbClr val="A50021"/>
              </a:buClr>
              <a:buSzPts val="3200"/>
              <a:buFont typeface="Calibri"/>
              <a:buAutoNum type="alphaUcPeriod"/>
            </a:pPr>
            <a:r>
              <a:rPr b="1" lang="en-US" sz="3200">
                <a:solidFill>
                  <a:srgbClr val="A50021"/>
                </a:solidFill>
                <a:latin typeface="Arial"/>
                <a:ea typeface="Arial"/>
                <a:cs typeface="Arial"/>
                <a:sym typeface="Arial"/>
              </a:rPr>
              <a:t>Absence of swallowing of the liquor </a:t>
            </a:r>
            <a:endParaRPr/>
          </a:p>
          <a:p>
            <a:pPr indent="-742950" lvl="0" marL="742950" marR="0" rtl="0" algn="l">
              <a:spcBef>
                <a:spcPts val="0"/>
              </a:spcBef>
              <a:spcAft>
                <a:spcPts val="0"/>
              </a:spcAft>
              <a:buClr>
                <a:srgbClr val="A50021"/>
              </a:buClr>
              <a:buSzPts val="3200"/>
              <a:buFont typeface="Calibri"/>
              <a:buAutoNum type="alphaUcPeriod"/>
            </a:pPr>
            <a:r>
              <a:rPr b="1" lang="en-US" sz="3200">
                <a:solidFill>
                  <a:srgbClr val="A50021"/>
                </a:solidFill>
                <a:latin typeface="Arial"/>
                <a:ea typeface="Arial"/>
                <a:cs typeface="Arial"/>
                <a:sym typeface="Arial"/>
              </a:rPr>
              <a:t>Foetal polyuria resulting from lack of antidiuretic hormone or irritation of the exposed centers .</a:t>
            </a:r>
            <a:endParaRPr/>
          </a:p>
          <a:p>
            <a:pPr indent="-539750" lvl="0" marL="742950" marR="0" rtl="0" algn="l">
              <a:spcBef>
                <a:spcPts val="0"/>
              </a:spcBef>
              <a:spcAft>
                <a:spcPts val="0"/>
              </a:spcAft>
              <a:buClr>
                <a:schemeClr val="dk1"/>
              </a:buClr>
              <a:buSzPts val="3200"/>
              <a:buFont typeface="Calibri"/>
              <a:buNone/>
            </a:pPr>
            <a:r>
              <a:t/>
            </a:r>
            <a:endParaRPr b="1" sz="3200">
              <a:solidFill>
                <a:srgbClr val="A50021"/>
              </a:solidFill>
              <a:latin typeface="Arial"/>
              <a:ea typeface="Arial"/>
              <a:cs typeface="Arial"/>
              <a:sym typeface="Arial"/>
            </a:endParaRPr>
          </a:p>
          <a:p>
            <a:pPr indent="-742950" lvl="0" marL="74295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Atresia of the esophagus or of the duodenum enables of the fetus to swallow the liquor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1"/>
          <p:cNvPicPr preferRelativeResize="0"/>
          <p:nvPr/>
        </p:nvPicPr>
        <p:blipFill rotWithShape="1">
          <a:blip r:embed="rId3">
            <a:alphaModFix/>
          </a:blip>
          <a:srcRect b="15215" l="0" r="2102" t="0"/>
          <a:stretch/>
        </p:blipFill>
        <p:spPr>
          <a:xfrm>
            <a:off x="4431323" y="3873449"/>
            <a:ext cx="4389120" cy="2850908"/>
          </a:xfrm>
          <a:prstGeom prst="rect">
            <a:avLst/>
          </a:prstGeom>
          <a:noFill/>
          <a:ln>
            <a:noFill/>
          </a:ln>
        </p:spPr>
      </p:pic>
      <p:sp>
        <p:nvSpPr>
          <p:cNvPr id="232" name="Google Shape;232;p21"/>
          <p:cNvSpPr txBox="1"/>
          <p:nvPr/>
        </p:nvSpPr>
        <p:spPr>
          <a:xfrm>
            <a:off x="534572" y="407962"/>
            <a:ext cx="11310425" cy="38472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Fetal causes :</a:t>
            </a:r>
            <a:endParaRPr/>
          </a:p>
          <a:p>
            <a:pPr indent="-285750" lvl="0" marL="285750" marR="0" rtl="0" algn="l">
              <a:spcBef>
                <a:spcPts val="0"/>
              </a:spcBef>
              <a:spcAft>
                <a:spcPts val="0"/>
              </a:spcAft>
              <a:buClr>
                <a:srgbClr val="C00000"/>
              </a:buClr>
              <a:buSzPts val="4000"/>
              <a:buFont typeface="Noto Sans Symbols"/>
              <a:buChar char="⮚"/>
            </a:pPr>
            <a:r>
              <a:rPr b="1" lang="en-US" sz="4000">
                <a:solidFill>
                  <a:srgbClr val="C00000"/>
                </a:solidFill>
                <a:latin typeface="Arial"/>
                <a:ea typeface="Arial"/>
                <a:cs typeface="Arial"/>
                <a:sym typeface="Arial"/>
              </a:rPr>
              <a:t>Uniovular twins</a:t>
            </a:r>
            <a:endParaRPr/>
          </a:p>
          <a:p>
            <a:pPr indent="0" lvl="0" marL="0" marR="0" rtl="0" algn="l">
              <a:spcBef>
                <a:spcPts val="0"/>
              </a:spcBef>
              <a:spcAft>
                <a:spcPts val="0"/>
              </a:spcAft>
              <a:buNone/>
            </a:pPr>
            <a:r>
              <a:rPr b="1" lang="en-US" sz="4000">
                <a:solidFill>
                  <a:schemeClr val="dk1"/>
                </a:solidFill>
                <a:latin typeface="Arial"/>
                <a:ea typeface="Arial"/>
                <a:cs typeface="Arial"/>
                <a:sym typeface="Arial"/>
              </a:rPr>
              <a:t>Due to interconnecting vascularity in the placenta , one fetus obtains more circulation so that its heart and kidneys hypertrophy leading to increased urine production . So one amniotic sac only is affected .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2"/>
          <p:cNvSpPr txBox="1"/>
          <p:nvPr/>
        </p:nvSpPr>
        <p:spPr>
          <a:xfrm>
            <a:off x="365760" y="379828"/>
            <a:ext cx="10747717" cy="57554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Fetal causes:</a:t>
            </a:r>
            <a:endParaRPr/>
          </a:p>
          <a:p>
            <a:pPr indent="-571500" lvl="0" marL="571500" marR="0" rtl="0" algn="l">
              <a:spcBef>
                <a:spcPts val="0"/>
              </a:spcBef>
              <a:spcAft>
                <a:spcPts val="0"/>
              </a:spcAft>
              <a:buClr>
                <a:srgbClr val="C00000"/>
              </a:buClr>
              <a:buSzPts val="4000"/>
              <a:buFont typeface="Noto Sans Symbols"/>
              <a:buChar char="⮚"/>
            </a:pPr>
            <a:r>
              <a:rPr b="1" lang="en-US" sz="4000">
                <a:solidFill>
                  <a:srgbClr val="C00000"/>
                </a:solidFill>
                <a:latin typeface="Arial"/>
                <a:ea typeface="Arial"/>
                <a:cs typeface="Arial"/>
                <a:sym typeface="Arial"/>
              </a:rPr>
              <a:t>Increased placental mass </a:t>
            </a:r>
            <a:endParaRPr/>
          </a:p>
          <a:p>
            <a:pPr indent="-742950" lvl="0" marL="742950" marR="0" rtl="0" algn="l">
              <a:spcBef>
                <a:spcPts val="0"/>
              </a:spcBef>
              <a:spcAft>
                <a:spcPts val="0"/>
              </a:spcAft>
              <a:buClr>
                <a:schemeClr val="dk1"/>
              </a:buClr>
              <a:buSzPts val="2800"/>
              <a:buFont typeface="Calibri"/>
              <a:buAutoNum type="alphaLcPeriod"/>
            </a:pPr>
            <a:r>
              <a:rPr b="1" lang="en-US" sz="2800">
                <a:solidFill>
                  <a:schemeClr val="dk1"/>
                </a:solidFill>
                <a:latin typeface="Arial"/>
                <a:ea typeface="Arial"/>
                <a:cs typeface="Arial"/>
                <a:sym typeface="Arial"/>
              </a:rPr>
              <a:t>Edema of the placenta due to : </a:t>
            </a:r>
            <a:endParaRPr/>
          </a:p>
          <a:p>
            <a:pPr indent="-571500" lvl="0" marL="571500" marR="0" rtl="0" algn="l">
              <a:spcBef>
                <a:spcPts val="0"/>
              </a:spcBef>
              <a:spcAft>
                <a:spcPts val="0"/>
              </a:spcAft>
              <a:buClr>
                <a:srgbClr val="C00000"/>
              </a:buClr>
              <a:buSzPts val="2400"/>
              <a:buFont typeface="Noto Sans Symbols"/>
              <a:buChar char="✔"/>
            </a:pPr>
            <a:r>
              <a:rPr b="1" lang="en-US" sz="2400">
                <a:solidFill>
                  <a:srgbClr val="C00000"/>
                </a:solidFill>
                <a:latin typeface="Arial"/>
                <a:ea typeface="Arial"/>
                <a:cs typeface="Arial"/>
                <a:sym typeface="Arial"/>
              </a:rPr>
              <a:t>Hydrops fetalis resulting from RH incompatibility , severe anemia , hemoglobinopathesies  particularly alpha thalassemia major and cytomegalovirus infection .</a:t>
            </a:r>
            <a:endParaRPr/>
          </a:p>
          <a:p>
            <a:pPr indent="-571500" lvl="0" marL="571500" marR="0" rtl="0" algn="l">
              <a:spcBef>
                <a:spcPts val="0"/>
              </a:spcBef>
              <a:spcAft>
                <a:spcPts val="0"/>
              </a:spcAft>
              <a:buClr>
                <a:srgbClr val="C00000"/>
              </a:buClr>
              <a:buSzPts val="2400"/>
              <a:buFont typeface="Noto Sans Symbols"/>
              <a:buChar char="✔"/>
            </a:pPr>
            <a:r>
              <a:rPr b="1" lang="en-US" sz="2400">
                <a:solidFill>
                  <a:srgbClr val="C00000"/>
                </a:solidFill>
                <a:latin typeface="Arial"/>
                <a:ea typeface="Arial"/>
                <a:cs typeface="Arial"/>
                <a:sym typeface="Arial"/>
              </a:rPr>
              <a:t>True knot of the cord causes obstruction of venous return with placental congestion .</a:t>
            </a:r>
            <a:endParaRPr/>
          </a:p>
          <a:p>
            <a:pPr indent="-571500" lvl="0" marL="571500" marR="0" rtl="0" algn="l">
              <a:spcBef>
                <a:spcPts val="0"/>
              </a:spcBef>
              <a:spcAft>
                <a:spcPts val="0"/>
              </a:spcAft>
              <a:buClr>
                <a:srgbClr val="C00000"/>
              </a:buClr>
              <a:buSzPts val="2400"/>
              <a:buFont typeface="Noto Sans Symbols"/>
              <a:buChar char="✔"/>
            </a:pPr>
            <a:r>
              <a:rPr b="1" lang="en-US" sz="2400">
                <a:solidFill>
                  <a:srgbClr val="C00000"/>
                </a:solidFill>
                <a:latin typeface="Arial"/>
                <a:ea typeface="Arial"/>
                <a:cs typeface="Arial"/>
                <a:sym typeface="Arial"/>
              </a:rPr>
              <a:t>Fetal liver cirrhosis as in syphilis </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b.</a:t>
            </a:r>
            <a:r>
              <a:rPr b="1" lang="en-US" sz="2400">
                <a:solidFill>
                  <a:srgbClr val="C00000"/>
                </a:solidFill>
                <a:latin typeface="Arial"/>
                <a:ea typeface="Arial"/>
                <a:cs typeface="Arial"/>
                <a:sym typeface="Arial"/>
              </a:rPr>
              <a:t> </a:t>
            </a:r>
            <a:r>
              <a:rPr b="1" lang="en-US" sz="2400">
                <a:solidFill>
                  <a:schemeClr val="dk1"/>
                </a:solidFill>
                <a:latin typeface="Arial"/>
                <a:ea typeface="Arial"/>
                <a:cs typeface="Arial"/>
                <a:sym typeface="Arial"/>
              </a:rPr>
              <a:t>Chorio-angioma and large placenta </a:t>
            </a:r>
            <a:endParaRPr/>
          </a:p>
          <a:p>
            <a:pPr indent="0" lvl="0" marL="0" marR="0" rtl="0" algn="l">
              <a:spcBef>
                <a:spcPts val="0"/>
              </a:spcBef>
              <a:spcAft>
                <a:spcPts val="0"/>
              </a:spcAft>
              <a:buNone/>
            </a:pPr>
            <a:r>
              <a:t/>
            </a:r>
            <a:endParaRPr b="1" sz="4400">
              <a:solidFill>
                <a:schemeClr val="dk1"/>
              </a:solidFill>
              <a:latin typeface="Arial"/>
              <a:ea typeface="Arial"/>
              <a:cs typeface="Arial"/>
              <a:sym typeface="Arial"/>
            </a:endParaRPr>
          </a:p>
          <a:p>
            <a:pPr indent="0" lvl="0" marL="0" marR="0" rtl="0" algn="l">
              <a:spcBef>
                <a:spcPts val="0"/>
              </a:spcBef>
              <a:spcAft>
                <a:spcPts val="0"/>
              </a:spcAft>
              <a:buNone/>
            </a:pPr>
            <a:r>
              <a:rPr b="1" lang="en-US" sz="4400">
                <a:solidFill>
                  <a:schemeClr val="dk1"/>
                </a:solidFill>
                <a:latin typeface="Arial"/>
                <a:ea typeface="Arial"/>
                <a:cs typeface="Arial"/>
                <a:sym typeface="Arial"/>
              </a:rPr>
              <a:t> </a:t>
            </a:r>
            <a:endParaRPr/>
          </a:p>
        </p:txBody>
      </p:sp>
      <p:pic>
        <p:nvPicPr>
          <p:cNvPr id="238" name="Google Shape;238;p22"/>
          <p:cNvPicPr preferRelativeResize="0"/>
          <p:nvPr/>
        </p:nvPicPr>
        <p:blipFill rotWithShape="1">
          <a:blip r:embed="rId3">
            <a:alphaModFix/>
          </a:blip>
          <a:srcRect b="0" l="0" r="0" t="0"/>
          <a:stretch/>
        </p:blipFill>
        <p:spPr>
          <a:xfrm>
            <a:off x="8528395" y="222060"/>
            <a:ext cx="3157554" cy="1775552"/>
          </a:xfrm>
          <a:prstGeom prst="rect">
            <a:avLst/>
          </a:prstGeom>
          <a:noFill/>
          <a:ln>
            <a:noFill/>
          </a:ln>
          <a:effectLst>
            <a:outerShdw blurRad="190500" rotWithShape="0" algn="tl">
              <a:srgbClr val="000000">
                <a:alpha val="69803"/>
              </a:srgbClr>
            </a:outerShdw>
          </a:effectLst>
        </p:spPr>
      </p:pic>
      <p:pic>
        <p:nvPicPr>
          <p:cNvPr id="239" name="Google Shape;239;p22"/>
          <p:cNvPicPr preferRelativeResize="0"/>
          <p:nvPr/>
        </p:nvPicPr>
        <p:blipFill rotWithShape="1">
          <a:blip r:embed="rId4">
            <a:alphaModFix/>
          </a:blip>
          <a:srcRect b="0" l="0" r="0" t="0"/>
          <a:stretch/>
        </p:blipFill>
        <p:spPr>
          <a:xfrm>
            <a:off x="6998680" y="4470524"/>
            <a:ext cx="2958465" cy="20280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3"/>
          <p:cNvSpPr txBox="1"/>
          <p:nvPr/>
        </p:nvSpPr>
        <p:spPr>
          <a:xfrm>
            <a:off x="529875" y="759649"/>
            <a:ext cx="11662200" cy="29976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Maternal causes :</a:t>
            </a:r>
            <a:endParaRPr/>
          </a:p>
          <a:p>
            <a:pPr indent="-571500" lvl="0" marL="571500" marR="0" rtl="0" algn="l">
              <a:spcBef>
                <a:spcPts val="0"/>
              </a:spcBef>
              <a:spcAft>
                <a:spcPts val="0"/>
              </a:spcAft>
              <a:buClr>
                <a:srgbClr val="A50021"/>
              </a:buClr>
              <a:buSzPts val="3600"/>
              <a:buFont typeface="Noto Sans Symbols"/>
              <a:buChar char="⮚"/>
            </a:pPr>
            <a:r>
              <a:rPr b="1" lang="en-US" sz="3600">
                <a:solidFill>
                  <a:srgbClr val="A50021"/>
                </a:solidFill>
                <a:latin typeface="Arial"/>
                <a:ea typeface="Arial"/>
                <a:cs typeface="Arial"/>
                <a:sym typeface="Arial"/>
              </a:rPr>
              <a:t>Diabetes mellitus due to :</a:t>
            </a:r>
            <a:endParaRPr/>
          </a:p>
          <a:p>
            <a:pPr indent="-742950" lvl="0" marL="742950" marR="0" rtl="0" algn="l">
              <a:spcBef>
                <a:spcPts val="0"/>
              </a:spcBef>
              <a:spcAft>
                <a:spcPts val="0"/>
              </a:spcAft>
              <a:buClr>
                <a:schemeClr val="dk1"/>
              </a:buClr>
              <a:buSzPts val="3600"/>
              <a:buFont typeface="Calibri"/>
              <a:buAutoNum type="alphaLcPeriod"/>
            </a:pPr>
            <a:r>
              <a:rPr b="1" lang="en-US" sz="3600">
                <a:solidFill>
                  <a:schemeClr val="dk1"/>
                </a:solidFill>
                <a:latin typeface="Arial"/>
                <a:ea typeface="Arial"/>
                <a:cs typeface="Arial"/>
                <a:sym typeface="Arial"/>
              </a:rPr>
              <a:t>Increased osmotic pressure of the liquor amnii due to its high sugar content </a:t>
            </a:r>
            <a:endParaRPr/>
          </a:p>
          <a:p>
            <a:pPr indent="-742950" lvl="0" marL="742950" marR="0" rtl="0" algn="l">
              <a:spcBef>
                <a:spcPts val="0"/>
              </a:spcBef>
              <a:spcAft>
                <a:spcPts val="0"/>
              </a:spcAft>
              <a:buClr>
                <a:schemeClr val="dk1"/>
              </a:buClr>
              <a:buSzPts val="3600"/>
              <a:buFont typeface="Calibri"/>
              <a:buAutoNum type="alphaLcPeriod"/>
            </a:pPr>
            <a:r>
              <a:rPr b="1" lang="en-US" sz="3600">
                <a:solidFill>
                  <a:schemeClr val="dk1"/>
                </a:solidFill>
                <a:latin typeface="Arial"/>
                <a:ea typeface="Arial"/>
                <a:cs typeface="Arial"/>
                <a:sym typeface="Arial"/>
              </a:rPr>
              <a:t>Fetal polyuria resulting from hyperglycemia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aphicFrame>
        <p:nvGraphicFramePr>
          <p:cNvPr id="249" name="Google Shape;249;p24"/>
          <p:cNvGraphicFramePr/>
          <p:nvPr/>
        </p:nvGraphicFramePr>
        <p:xfrm>
          <a:off x="0" y="633045"/>
          <a:ext cx="3000000" cy="3000000"/>
        </p:xfrm>
        <a:graphic>
          <a:graphicData uri="http://schemas.openxmlformats.org/drawingml/2006/table">
            <a:tbl>
              <a:tblPr bandRow="1" firstRow="1">
                <a:noFill/>
                <a:tableStyleId>{AEB6E958-FCCC-4388-BD1E-9EE8D205AE4B}</a:tableStyleId>
              </a:tblPr>
              <a:tblGrid>
                <a:gridCol w="2683725"/>
                <a:gridCol w="4111700"/>
                <a:gridCol w="2739675"/>
                <a:gridCol w="2656925"/>
              </a:tblGrid>
              <a:tr h="621450">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Arial"/>
                          <a:ea typeface="Arial"/>
                          <a:cs typeface="Arial"/>
                          <a:sym typeface="Arial"/>
                        </a:rPr>
                        <a:t>Maternal factor</a:t>
                      </a:r>
                      <a:endParaRPr/>
                    </a:p>
                    <a:p>
                      <a:pPr indent="0" lvl="0" marL="0" marR="0" rtl="0" algn="l">
                        <a:spcBef>
                          <a:spcPts val="0"/>
                        </a:spcBef>
                        <a:spcAft>
                          <a:spcPts val="0"/>
                        </a:spcAft>
                        <a:buNone/>
                      </a:pPr>
                      <a:r>
                        <a:t/>
                      </a:r>
                      <a:endParaRPr sz="1100">
                        <a:solidFill>
                          <a:schemeClr val="dk1"/>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a:latin typeface="Arial"/>
                          <a:ea typeface="Arial"/>
                          <a:cs typeface="Arial"/>
                          <a:sym typeface="Arial"/>
                        </a:rPr>
                        <a:t>Materno-Fetal Etiology</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txBody>
                  <a:tcPr marT="45725" marB="45725" marR="91450" marL="91450"/>
                </a:tc>
                <a:tc gridSpan="2">
                  <a:txBody>
                    <a:bodyPr/>
                    <a:lstStyle/>
                    <a:p>
                      <a:pPr indent="0" lvl="0" marL="0" marR="0" rtl="0" algn="ctr">
                        <a:spcBef>
                          <a:spcPts val="0"/>
                        </a:spcBef>
                        <a:spcAft>
                          <a:spcPts val="0"/>
                        </a:spcAft>
                        <a:buNone/>
                      </a:pPr>
                      <a:r>
                        <a:rPr lang="en-US" sz="2400">
                          <a:latin typeface="Arial"/>
                          <a:ea typeface="Arial"/>
                          <a:cs typeface="Arial"/>
                          <a:sym typeface="Arial"/>
                        </a:rPr>
                        <a:t>Fetal etiology</a:t>
                      </a:r>
                      <a:endParaRPr b="1" sz="2400">
                        <a:solidFill>
                          <a:schemeClr val="dk1"/>
                        </a:solidFill>
                        <a:latin typeface="Arial"/>
                        <a:ea typeface="Arial"/>
                        <a:cs typeface="Arial"/>
                        <a:sym typeface="Arial"/>
                      </a:endParaRPr>
                    </a:p>
                  </a:txBody>
                  <a:tcPr marT="45725" marB="45725" marR="91450" marL="91450"/>
                </a:tc>
                <a:tc hMerge="1"/>
              </a:tr>
              <a:tr h="1840475">
                <a:tc rowSpan="2">
                  <a:txBody>
                    <a:bodyPr/>
                    <a:lstStyle/>
                    <a:p>
                      <a:pPr indent="-317500" lvl="0" marL="457200" marR="0" rtl="0" algn="l">
                        <a:lnSpc>
                          <a:spcPct val="100000"/>
                        </a:lnSpc>
                        <a:spcBef>
                          <a:spcPts val="0"/>
                        </a:spcBef>
                        <a:spcAft>
                          <a:spcPts val="0"/>
                        </a:spcAft>
                        <a:buClr>
                          <a:srgbClr val="1D0D8D"/>
                        </a:buClr>
                        <a:buSzPts val="1800"/>
                        <a:buFont typeface="Josefin Sans"/>
                        <a:buNone/>
                      </a:pPr>
                      <a:r>
                        <a:rPr b="1" lang="en-US" sz="1800" u="none" cap="none" strike="noStrike">
                          <a:latin typeface="Arial"/>
                          <a:ea typeface="Arial"/>
                          <a:cs typeface="Arial"/>
                          <a:sym typeface="Arial"/>
                        </a:rPr>
                        <a:t>Maternal DM</a:t>
                      </a:r>
                      <a:endParaRPr/>
                    </a:p>
                    <a:p>
                      <a:pPr indent="-317500" lvl="0" marL="457200" marR="0" rtl="0" algn="l">
                        <a:lnSpc>
                          <a:spcPct val="100000"/>
                        </a:lnSpc>
                        <a:spcBef>
                          <a:spcPts val="0"/>
                        </a:spcBef>
                        <a:spcAft>
                          <a:spcPts val="0"/>
                        </a:spcAft>
                        <a:buClr>
                          <a:srgbClr val="1D0D8D"/>
                        </a:buClr>
                        <a:buSzPts val="1800"/>
                        <a:buFont typeface="Josefin Sans"/>
                        <a:buNone/>
                      </a:pPr>
                      <a:r>
                        <a:rPr b="0" lang="en-US" sz="1000" u="none" cap="none" strike="noStrike">
                          <a:latin typeface="Arial"/>
                          <a:ea typeface="Arial"/>
                          <a:cs typeface="Arial"/>
                          <a:sym typeface="Arial"/>
                        </a:rPr>
                        <a:t> </a:t>
                      </a:r>
                      <a:endParaRPr/>
                    </a:p>
                    <a:p>
                      <a:pPr indent="-317500" lvl="0" marL="457200" marR="0" rtl="0" algn="l">
                        <a:lnSpc>
                          <a:spcPct val="100000"/>
                        </a:lnSpc>
                        <a:spcBef>
                          <a:spcPts val="0"/>
                        </a:spcBef>
                        <a:spcAft>
                          <a:spcPts val="0"/>
                        </a:spcAft>
                        <a:buClr>
                          <a:srgbClr val="1D0D8D"/>
                        </a:buClr>
                        <a:buSzPts val="1800"/>
                        <a:buFont typeface="Noto Sans Symbols"/>
                        <a:buChar char="🡪"/>
                      </a:pPr>
                      <a:r>
                        <a:rPr b="0" lang="en-US" sz="1400" u="none" cap="none" strike="noStrike">
                          <a:latin typeface="Arial"/>
                          <a:ea typeface="Arial"/>
                          <a:cs typeface="Arial"/>
                          <a:sym typeface="Arial"/>
                        </a:rPr>
                        <a:t>Fetal hyperglycemia</a:t>
                      </a:r>
                      <a:endParaRPr/>
                    </a:p>
                    <a:p>
                      <a:pPr indent="-317500" lvl="0" marL="457200" marR="0" rtl="0" algn="l">
                        <a:lnSpc>
                          <a:spcPct val="100000"/>
                        </a:lnSpc>
                        <a:spcBef>
                          <a:spcPts val="0"/>
                        </a:spcBef>
                        <a:spcAft>
                          <a:spcPts val="0"/>
                        </a:spcAft>
                        <a:buClr>
                          <a:srgbClr val="1D0D8D"/>
                        </a:buClr>
                        <a:buSzPts val="1800"/>
                        <a:buFont typeface="Noto Sans Symbols"/>
                        <a:buChar char="🡪"/>
                      </a:pPr>
                      <a:r>
                        <a:rPr b="0" lang="en-US" sz="1400" u="none" cap="none" strike="noStrike">
                          <a:latin typeface="Arial"/>
                          <a:ea typeface="Arial"/>
                          <a:cs typeface="Arial"/>
                          <a:sym typeface="Arial"/>
                        </a:rPr>
                        <a:t> 🡪 fetal polyuria  </a:t>
                      </a:r>
                      <a:endParaRPr b="0" sz="1400" u="none" cap="none" strike="noStrike">
                        <a:latin typeface="Arial"/>
                        <a:ea typeface="Arial"/>
                        <a:cs typeface="Arial"/>
                        <a:sym typeface="Arial"/>
                      </a:endParaRPr>
                    </a:p>
                    <a:p>
                      <a:pPr indent="0" lvl="0" marL="0" marR="0" rtl="0" algn="l">
                        <a:spcBef>
                          <a:spcPts val="0"/>
                        </a:spcBef>
                        <a:spcAft>
                          <a:spcPts val="0"/>
                        </a:spcAft>
                        <a:buNone/>
                      </a:pPr>
                      <a:r>
                        <a:t/>
                      </a:r>
                      <a:endParaRPr b="0" sz="1000">
                        <a:solidFill>
                          <a:srgbClr val="800000"/>
                        </a:solidFill>
                      </a:endParaRPr>
                    </a:p>
                  </a:txBody>
                  <a:tcPr marT="45725" marB="45725" marR="91450" marL="91450"/>
                </a:tc>
                <a:tc rowSpan="2">
                  <a:txBody>
                    <a:bodyPr/>
                    <a:lstStyle/>
                    <a:p>
                      <a:pPr indent="0" lvl="0" marL="0" marR="0" rtl="0" algn="l">
                        <a:lnSpc>
                          <a:spcPct val="100000"/>
                        </a:lnSpc>
                        <a:spcBef>
                          <a:spcPts val="0"/>
                        </a:spcBef>
                        <a:spcAft>
                          <a:spcPts val="0"/>
                        </a:spcAft>
                        <a:buClr>
                          <a:srgbClr val="000000"/>
                        </a:buClr>
                        <a:buSzPts val="1200"/>
                        <a:buFont typeface="Arial"/>
                        <a:buNone/>
                      </a:pPr>
                      <a:r>
                        <a:rPr b="0" lang="en-US" sz="1200">
                          <a:latin typeface="Arial"/>
                          <a:ea typeface="Arial"/>
                          <a:cs typeface="Arial"/>
                          <a:sym typeface="Arial"/>
                        </a:rPr>
                        <a:t> </a:t>
                      </a:r>
                      <a:r>
                        <a:rPr b="1" lang="en-US" sz="1800">
                          <a:latin typeface="Arial"/>
                          <a:ea typeface="Arial"/>
                          <a:cs typeface="Arial"/>
                          <a:sym typeface="Arial"/>
                        </a:rPr>
                        <a:t>1. Multiple gestation</a:t>
                      </a:r>
                      <a:endParaRPr b="1" sz="1200">
                        <a:latin typeface="Arial"/>
                        <a:ea typeface="Arial"/>
                        <a:cs typeface="Arial"/>
                        <a:sym typeface="Arial"/>
                      </a:endParaRPr>
                    </a:p>
                    <a:p>
                      <a:pPr indent="0" lvl="0" marL="0" marR="0" rtl="0" algn="l">
                        <a:spcBef>
                          <a:spcPts val="0"/>
                        </a:spcBef>
                        <a:spcAft>
                          <a:spcPts val="0"/>
                        </a:spcAft>
                        <a:buNone/>
                      </a:pPr>
                      <a:r>
                        <a:rPr b="0" lang="en-US" sz="1400">
                          <a:latin typeface="Arial"/>
                          <a:ea typeface="Arial"/>
                          <a:cs typeface="Arial"/>
                          <a:sym typeface="Arial"/>
                        </a:rPr>
                        <a:t>Twin gestation with twin-to twin transfusion syndrome</a:t>
                      </a:r>
                      <a:endParaRPr/>
                    </a:p>
                    <a:p>
                      <a:pPr indent="0" lvl="0" marL="0" marR="0" rtl="0" algn="l">
                        <a:spcBef>
                          <a:spcPts val="0"/>
                        </a:spcBef>
                        <a:spcAft>
                          <a:spcPts val="0"/>
                        </a:spcAft>
                        <a:buNone/>
                      </a:pPr>
                      <a:r>
                        <a:rPr b="0" lang="en-US" sz="1400">
                          <a:latin typeface="Arial"/>
                          <a:ea typeface="Arial"/>
                          <a:cs typeface="Arial"/>
                          <a:sym typeface="Arial"/>
                        </a:rPr>
                        <a:t> (increased amniotic fluid in the recipient twin and decreased amniotic fluid in the donor) </a:t>
                      </a:r>
                      <a:endParaRPr/>
                    </a:p>
                    <a:p>
                      <a:pPr indent="0" lvl="0" marL="0" marR="0" rtl="0" algn="l">
                        <a:spcBef>
                          <a:spcPts val="0"/>
                        </a:spcBef>
                        <a:spcAft>
                          <a:spcPts val="0"/>
                        </a:spcAft>
                        <a:buNone/>
                      </a:pPr>
                      <a:r>
                        <a:rPr b="0" lang="en-US" sz="1400">
                          <a:latin typeface="Arial"/>
                          <a:ea typeface="Arial"/>
                          <a:cs typeface="Arial"/>
                          <a:sym typeface="Arial"/>
                        </a:rPr>
                        <a:t>or</a:t>
                      </a:r>
                      <a:endParaRPr/>
                    </a:p>
                    <a:p>
                      <a:pPr indent="0" lvl="0" marL="0" marR="0" rtl="0" algn="l">
                        <a:spcBef>
                          <a:spcPts val="0"/>
                        </a:spcBef>
                        <a:spcAft>
                          <a:spcPts val="0"/>
                        </a:spcAft>
                        <a:buNone/>
                      </a:pPr>
                      <a:r>
                        <a:rPr b="0" lang="en-US" sz="1400">
                          <a:latin typeface="Arial"/>
                          <a:ea typeface="Arial"/>
                          <a:cs typeface="Arial"/>
                          <a:sym typeface="Arial"/>
                        </a:rPr>
                        <a:t> multiple gestations affect 10% of MCDA  due to vascular anastomosis and blood flow imbalance</a:t>
                      </a:r>
                      <a:endParaRPr b="0" sz="1400">
                        <a:solidFill>
                          <a:srgbClr val="A50021"/>
                        </a:solidFill>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a:latin typeface="Arial"/>
                          <a:ea typeface="Arial"/>
                          <a:cs typeface="Arial"/>
                          <a:sym typeface="Arial"/>
                        </a:rPr>
                        <a:t> </a:t>
                      </a:r>
                      <a:r>
                        <a:rPr b="1" lang="en-US" sz="2400">
                          <a:latin typeface="Arial"/>
                          <a:ea typeface="Arial"/>
                          <a:cs typeface="Arial"/>
                          <a:sym typeface="Arial"/>
                        </a:rPr>
                        <a:t>swallowing defect</a:t>
                      </a:r>
                      <a:endParaRPr b="1" sz="1600">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lang="en-US" sz="1000">
                          <a:latin typeface="Arial"/>
                          <a:ea typeface="Arial"/>
                          <a:cs typeface="Arial"/>
                          <a:sym typeface="Arial"/>
                        </a:rPr>
                        <a:t> </a:t>
                      </a:r>
                      <a:r>
                        <a:rPr b="0" lang="en-US" sz="1400">
                          <a:latin typeface="Arial"/>
                          <a:ea typeface="Arial"/>
                          <a:cs typeface="Arial"/>
                          <a:sym typeface="Arial"/>
                        </a:rPr>
                        <a:t>Central nervous system abnormalities and neuromuscular diseases </a:t>
                      </a:r>
                      <a:r>
                        <a:rPr b="0" lang="en-US" sz="1200">
                          <a:latin typeface="Arial"/>
                          <a:ea typeface="Arial"/>
                          <a:cs typeface="Arial"/>
                          <a:sym typeface="Arial"/>
                        </a:rPr>
                        <a:t>that cause swallowing dysfunction </a:t>
                      </a:r>
                      <a:endParaRPr/>
                    </a:p>
                    <a:p>
                      <a:pPr indent="0" lvl="0" marL="0" marR="0" rtl="0" algn="l">
                        <a:spcBef>
                          <a:spcPts val="0"/>
                        </a:spcBef>
                        <a:spcAft>
                          <a:spcPts val="0"/>
                        </a:spcAft>
                        <a:buNone/>
                      </a:pPr>
                      <a:r>
                        <a:rPr b="0" lang="en-US" sz="1200">
                          <a:latin typeface="Arial"/>
                          <a:ea typeface="Arial"/>
                          <a:cs typeface="Arial"/>
                          <a:sym typeface="Arial"/>
                        </a:rPr>
                        <a:t>Ex : anencephaly </a:t>
                      </a:r>
                      <a:endParaRPr b="0" sz="1200">
                        <a:solidFill>
                          <a:srgbClr val="800000"/>
                        </a:solidFill>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1" lang="en-US" sz="1600">
                          <a:latin typeface="Arial"/>
                          <a:ea typeface="Arial"/>
                          <a:cs typeface="Arial"/>
                          <a:sym typeface="Arial"/>
                        </a:rPr>
                        <a:t>Extrinsic intestinal compression </a:t>
                      </a:r>
                      <a:r>
                        <a:rPr b="1" lang="en-US" sz="1400">
                          <a:latin typeface="Arial"/>
                          <a:ea typeface="Arial"/>
                          <a:cs typeface="Arial"/>
                          <a:sym typeface="Arial"/>
                        </a:rPr>
                        <a:t>(diaphragmatic hernia or masses within the thorax and mediastinum) </a:t>
                      </a:r>
                      <a:endParaRPr/>
                    </a:p>
                    <a:p>
                      <a:pPr indent="0" lvl="0" marL="0" marR="0" rtl="0" algn="l">
                        <a:spcBef>
                          <a:spcPts val="0"/>
                        </a:spcBef>
                        <a:spcAft>
                          <a:spcPts val="0"/>
                        </a:spcAft>
                        <a:buNone/>
                      </a:pPr>
                      <a:r>
                        <a:t/>
                      </a:r>
                      <a:endParaRPr b="0" sz="1000">
                        <a:latin typeface="Arial"/>
                        <a:ea typeface="Arial"/>
                        <a:cs typeface="Arial"/>
                        <a:sym typeface="Arial"/>
                      </a:endParaRPr>
                    </a:p>
                    <a:p>
                      <a:pPr indent="0" lvl="0" marL="0" marR="0" rtl="0" algn="l">
                        <a:spcBef>
                          <a:spcPts val="0"/>
                        </a:spcBef>
                        <a:spcAft>
                          <a:spcPts val="0"/>
                        </a:spcAft>
                        <a:buNone/>
                      </a:pPr>
                      <a:r>
                        <a:t/>
                      </a:r>
                      <a:endParaRPr b="0" sz="1000">
                        <a:latin typeface="Arial"/>
                        <a:ea typeface="Arial"/>
                        <a:cs typeface="Arial"/>
                        <a:sym typeface="Arial"/>
                      </a:endParaRPr>
                    </a:p>
                    <a:p>
                      <a:pPr indent="0" lvl="0" marL="0" marR="0" rtl="0" algn="l">
                        <a:spcBef>
                          <a:spcPts val="0"/>
                        </a:spcBef>
                        <a:spcAft>
                          <a:spcPts val="0"/>
                        </a:spcAft>
                        <a:buNone/>
                      </a:pPr>
                      <a:r>
                        <a:t/>
                      </a:r>
                      <a:endParaRPr b="0" sz="1000">
                        <a:solidFill>
                          <a:srgbClr val="800000"/>
                        </a:solidFill>
                        <a:latin typeface="Arial"/>
                        <a:ea typeface="Arial"/>
                        <a:cs typeface="Arial"/>
                        <a:sym typeface="Arial"/>
                      </a:endParaRPr>
                    </a:p>
                  </a:txBody>
                  <a:tcPr marT="45725" marB="45725" marR="91450" marL="91450"/>
                </a:tc>
              </a:tr>
              <a:tr h="2118550">
                <a:tc vMerge="1"/>
                <a:tc vMerge="1"/>
                <a:tc>
                  <a:txBody>
                    <a:bodyPr/>
                    <a:lstStyle/>
                    <a:p>
                      <a:pPr indent="0" lvl="0" marL="0" marR="0" rtl="0" algn="l">
                        <a:spcBef>
                          <a:spcPts val="0"/>
                        </a:spcBef>
                        <a:spcAft>
                          <a:spcPts val="0"/>
                        </a:spcAft>
                        <a:buNone/>
                      </a:pPr>
                      <a:r>
                        <a:rPr b="0" lang="en-US" sz="1050">
                          <a:latin typeface="Arial"/>
                          <a:ea typeface="Arial"/>
                          <a:cs typeface="Arial"/>
                          <a:sym typeface="Arial"/>
                        </a:rPr>
                        <a:t> </a:t>
                      </a:r>
                      <a:r>
                        <a:rPr b="1" lang="en-US" sz="1800">
                          <a:latin typeface="Arial"/>
                          <a:ea typeface="Arial"/>
                          <a:cs typeface="Arial"/>
                          <a:sym typeface="Arial"/>
                        </a:rPr>
                        <a:t>Congintal anamolies</a:t>
                      </a:r>
                      <a:r>
                        <a:rPr b="0" lang="en-US" sz="1050">
                          <a:latin typeface="Arial"/>
                          <a:ea typeface="Arial"/>
                          <a:cs typeface="Arial"/>
                          <a:sym typeface="Arial"/>
                        </a:rPr>
                        <a:t>  </a:t>
                      </a:r>
                      <a:r>
                        <a:rPr b="0" lang="en-US" sz="1600">
                          <a:latin typeface="Arial"/>
                          <a:ea typeface="Arial"/>
                          <a:cs typeface="Arial"/>
                          <a:sym typeface="Arial"/>
                        </a:rPr>
                        <a:t>1.</a:t>
                      </a:r>
                      <a:r>
                        <a:rPr b="0" lang="en-US" sz="1400">
                          <a:latin typeface="Arial"/>
                          <a:ea typeface="Arial"/>
                          <a:cs typeface="Arial"/>
                          <a:sym typeface="Arial"/>
                        </a:rPr>
                        <a:t>Esophageal atresia </a:t>
                      </a:r>
                      <a:endParaRPr/>
                    </a:p>
                    <a:p>
                      <a:pPr indent="0" lvl="0" marL="0" marR="0" rtl="0" algn="l">
                        <a:spcBef>
                          <a:spcPts val="0"/>
                        </a:spcBef>
                        <a:spcAft>
                          <a:spcPts val="0"/>
                        </a:spcAft>
                        <a:buNone/>
                      </a:pPr>
                      <a:r>
                        <a:rPr b="0" lang="en-US" sz="1400">
                          <a:latin typeface="Arial"/>
                          <a:ea typeface="Arial"/>
                          <a:cs typeface="Arial"/>
                          <a:sym typeface="Arial"/>
                        </a:rPr>
                        <a:t>(associated with 2.tracheoesophageal fistula</a:t>
                      </a:r>
                      <a:endParaRPr/>
                    </a:p>
                    <a:p>
                      <a:pPr indent="0" lvl="0" marL="0" marR="0" rtl="0" algn="l">
                        <a:spcBef>
                          <a:spcPts val="0"/>
                        </a:spcBef>
                        <a:spcAft>
                          <a:spcPts val="0"/>
                        </a:spcAft>
                        <a:buNone/>
                      </a:pPr>
                      <a:r>
                        <a:rPr b="0" lang="en-US" sz="1400">
                          <a:latin typeface="Arial"/>
                          <a:ea typeface="Arial"/>
                          <a:cs typeface="Arial"/>
                          <a:sym typeface="Arial"/>
                        </a:rPr>
                        <a:t>Tracheal agenesis</a:t>
                      </a:r>
                      <a:endParaRPr/>
                    </a:p>
                    <a:p>
                      <a:pPr indent="0" lvl="0" marL="0" marR="0" rtl="0" algn="l">
                        <a:spcBef>
                          <a:spcPts val="0"/>
                        </a:spcBef>
                        <a:spcAft>
                          <a:spcPts val="0"/>
                        </a:spcAft>
                        <a:buNone/>
                      </a:pPr>
                      <a:r>
                        <a:t/>
                      </a:r>
                      <a:endParaRPr b="0" sz="1400">
                        <a:latin typeface="Arial"/>
                        <a:ea typeface="Arial"/>
                        <a:cs typeface="Arial"/>
                        <a:sym typeface="Arial"/>
                      </a:endParaRPr>
                    </a:p>
                    <a:p>
                      <a:pPr indent="0" lvl="0" marL="0" marR="0" rtl="0" algn="l">
                        <a:spcBef>
                          <a:spcPts val="0"/>
                        </a:spcBef>
                        <a:spcAft>
                          <a:spcPts val="0"/>
                        </a:spcAft>
                        <a:buNone/>
                      </a:pPr>
                      <a:r>
                        <a:rPr b="0" lang="en-US" sz="1400">
                          <a:latin typeface="Arial"/>
                          <a:ea typeface="Arial"/>
                          <a:cs typeface="Arial"/>
                          <a:sym typeface="Arial"/>
                        </a:rPr>
                        <a:t>3.Duodenal atresia</a:t>
                      </a:r>
                      <a:endParaRPr b="0" sz="1400">
                        <a:latin typeface="Arial"/>
                        <a:ea typeface="Arial"/>
                        <a:cs typeface="Arial"/>
                        <a:sym typeface="Arial"/>
                      </a:endParaRPr>
                    </a:p>
                    <a:p>
                      <a:pPr indent="0" lvl="0" marL="0" marR="0" rtl="0" algn="l">
                        <a:spcBef>
                          <a:spcPts val="0"/>
                        </a:spcBef>
                        <a:spcAft>
                          <a:spcPts val="0"/>
                        </a:spcAft>
                        <a:buNone/>
                      </a:pPr>
                      <a:r>
                        <a:t/>
                      </a:r>
                      <a:endParaRPr b="0" sz="1400">
                        <a:latin typeface="Arial"/>
                        <a:ea typeface="Arial"/>
                        <a:cs typeface="Arial"/>
                        <a:sym typeface="Arial"/>
                      </a:endParaRPr>
                    </a:p>
                    <a:p>
                      <a:pPr indent="0" lvl="0" marL="0" marR="0" rtl="0" algn="l">
                        <a:spcBef>
                          <a:spcPts val="0"/>
                        </a:spcBef>
                        <a:spcAft>
                          <a:spcPts val="0"/>
                        </a:spcAft>
                        <a:buNone/>
                      </a:pPr>
                      <a:r>
                        <a:rPr b="0" lang="en-US" sz="1400">
                          <a:latin typeface="Arial"/>
                          <a:ea typeface="Arial"/>
                          <a:cs typeface="Arial"/>
                          <a:sym typeface="Arial"/>
                        </a:rPr>
                        <a:t>4.intestinal atresias</a:t>
                      </a:r>
                      <a:endParaRPr b="0" sz="1400">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sz="1200">
                        <a:solidFill>
                          <a:srgbClr val="800000"/>
                        </a:solidFill>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Arial"/>
                          <a:ea typeface="Arial"/>
                          <a:cs typeface="Arial"/>
                          <a:sym typeface="Arial"/>
                        </a:rPr>
                        <a:t>Infectious </a:t>
                      </a:r>
                      <a:endParaRPr/>
                    </a:p>
                    <a:p>
                      <a:pPr indent="0" lvl="0" marL="0" marR="0" rtl="0" algn="l">
                        <a:lnSpc>
                          <a:spcPct val="100000"/>
                        </a:lnSpc>
                        <a:spcBef>
                          <a:spcPts val="0"/>
                        </a:spcBef>
                        <a:spcAft>
                          <a:spcPts val="0"/>
                        </a:spcAft>
                        <a:buClr>
                          <a:srgbClr val="000000"/>
                        </a:buClr>
                        <a:buSzPts val="1600"/>
                        <a:buFont typeface="Arial"/>
                        <a:buNone/>
                      </a:pPr>
                      <a:r>
                        <a:rPr b="0" lang="en-US" sz="1600">
                          <a:latin typeface="Arial"/>
                          <a:ea typeface="Arial"/>
                          <a:cs typeface="Arial"/>
                          <a:sym typeface="Arial"/>
                        </a:rPr>
                        <a:t>Congenital syphilis Viral hepatitis Parvovirus b19</a:t>
                      </a:r>
                      <a:endParaRPr/>
                    </a:p>
                    <a:p>
                      <a:pPr indent="0" lvl="0" marL="0" marR="0" rtl="0" algn="l">
                        <a:spcBef>
                          <a:spcPts val="0"/>
                        </a:spcBef>
                        <a:spcAft>
                          <a:spcPts val="0"/>
                        </a:spcAft>
                        <a:buNone/>
                      </a:pPr>
                      <a:r>
                        <a:rPr b="0" lang="en-US" sz="1600">
                          <a:latin typeface="Arial"/>
                          <a:ea typeface="Arial"/>
                          <a:cs typeface="Arial"/>
                          <a:sym typeface="Arial"/>
                        </a:rPr>
                        <a:t> CMV</a:t>
                      </a:r>
                      <a:endParaRPr/>
                    </a:p>
                    <a:p>
                      <a:pPr indent="0" lvl="0" marL="0" marR="0" rtl="0" algn="l">
                        <a:spcBef>
                          <a:spcPts val="0"/>
                        </a:spcBef>
                        <a:spcAft>
                          <a:spcPts val="0"/>
                        </a:spcAft>
                        <a:buNone/>
                      </a:pPr>
                      <a:r>
                        <a:t/>
                      </a:r>
                      <a:endParaRPr b="0" sz="1000">
                        <a:latin typeface="Arial"/>
                        <a:ea typeface="Arial"/>
                        <a:cs typeface="Arial"/>
                        <a:sym typeface="Arial"/>
                      </a:endParaRPr>
                    </a:p>
                    <a:p>
                      <a:pPr indent="0" lvl="0" marL="0" marR="0" rtl="0" algn="l">
                        <a:spcBef>
                          <a:spcPts val="0"/>
                        </a:spcBef>
                        <a:spcAft>
                          <a:spcPts val="0"/>
                        </a:spcAft>
                        <a:buNone/>
                      </a:pPr>
                      <a:r>
                        <a:t/>
                      </a:r>
                      <a:endParaRPr b="0" sz="1000">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sz="1000">
                        <a:latin typeface="Arial"/>
                        <a:ea typeface="Arial"/>
                        <a:cs typeface="Arial"/>
                        <a:sym typeface="Arial"/>
                      </a:endParaRPr>
                    </a:p>
                    <a:p>
                      <a:pPr indent="0" lvl="0" marL="0" marR="0" rtl="0" algn="l">
                        <a:spcBef>
                          <a:spcPts val="0"/>
                        </a:spcBef>
                        <a:spcAft>
                          <a:spcPts val="0"/>
                        </a:spcAft>
                        <a:buNone/>
                      </a:pPr>
                      <a:r>
                        <a:t/>
                      </a:r>
                      <a:endParaRPr b="0" sz="1000">
                        <a:latin typeface="Arial"/>
                        <a:ea typeface="Arial"/>
                        <a:cs typeface="Arial"/>
                        <a:sym typeface="Arial"/>
                      </a:endParaRPr>
                    </a:p>
                    <a:p>
                      <a:pPr indent="0" lvl="0" marL="0" marR="0" rtl="0" algn="l">
                        <a:spcBef>
                          <a:spcPts val="0"/>
                        </a:spcBef>
                        <a:spcAft>
                          <a:spcPts val="0"/>
                        </a:spcAft>
                        <a:buNone/>
                      </a:pPr>
                      <a:r>
                        <a:t/>
                      </a:r>
                      <a:endParaRPr b="0" sz="1000">
                        <a:solidFill>
                          <a:srgbClr val="800000"/>
                        </a:solidFill>
                        <a:latin typeface="Arial"/>
                        <a:ea typeface="Arial"/>
                        <a:cs typeface="Arial"/>
                        <a:sym typeface="Arial"/>
                      </a:endParaRPr>
                    </a:p>
                  </a:txBody>
                  <a:tcPr marT="45725" marB="45725" marR="91450" marL="91450"/>
                </a:tc>
              </a:tr>
              <a:tr h="847425">
                <a:tc rowSpan="2">
                  <a:txBody>
                    <a:bodyPr/>
                    <a:lstStyle/>
                    <a:p>
                      <a:pPr indent="0" lvl="0" marL="0" marR="0" rtl="0" algn="l">
                        <a:spcBef>
                          <a:spcPts val="0"/>
                        </a:spcBef>
                        <a:spcAft>
                          <a:spcPts val="0"/>
                        </a:spcAft>
                        <a:buNone/>
                      </a:pPr>
                      <a:r>
                        <a:t/>
                      </a:r>
                      <a:endParaRPr b="0" sz="1400">
                        <a:solidFill>
                          <a:srgbClr val="800000"/>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a:latin typeface="Arial"/>
                          <a:ea typeface="Arial"/>
                          <a:cs typeface="Arial"/>
                          <a:sym typeface="Arial"/>
                        </a:rPr>
                        <a:t>2. Chorioangioma</a:t>
                      </a:r>
                      <a:endParaRPr b="1" sz="1800">
                        <a:latin typeface="Arial"/>
                        <a:ea typeface="Arial"/>
                        <a:cs typeface="Arial"/>
                        <a:sym typeface="Arial"/>
                      </a:endParaRPr>
                    </a:p>
                    <a:p>
                      <a:pPr indent="0" lvl="0" marL="0" marR="0" rtl="0" algn="l">
                        <a:spcBef>
                          <a:spcPts val="0"/>
                        </a:spcBef>
                        <a:spcAft>
                          <a:spcPts val="0"/>
                        </a:spcAft>
                        <a:buNone/>
                      </a:pPr>
                      <a:r>
                        <a:t/>
                      </a:r>
                      <a:endParaRPr b="1" sz="1800">
                        <a:latin typeface="Arial"/>
                        <a:ea typeface="Arial"/>
                        <a:cs typeface="Arial"/>
                        <a:sym typeface="Arial"/>
                      </a:endParaRPr>
                    </a:p>
                    <a:p>
                      <a:pPr indent="0" lvl="0" marL="0" marR="0" rtl="0" algn="l">
                        <a:spcBef>
                          <a:spcPts val="0"/>
                        </a:spcBef>
                        <a:spcAft>
                          <a:spcPts val="0"/>
                        </a:spcAft>
                        <a:buNone/>
                      </a:pPr>
                      <a:r>
                        <a:t/>
                      </a:r>
                      <a:endParaRPr b="1" sz="1800">
                        <a:solidFill>
                          <a:srgbClr val="A50021"/>
                        </a:solidFill>
                        <a:latin typeface="Arial"/>
                        <a:ea typeface="Arial"/>
                        <a:cs typeface="Arial"/>
                        <a:sym typeface="Arial"/>
                      </a:endParaRPr>
                    </a:p>
                  </a:txBody>
                  <a:tcPr marT="45725" marB="45725" marR="91450" marL="91450"/>
                </a:tc>
                <a:tc rowSpan="2">
                  <a:txBody>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Arial"/>
                          <a:ea typeface="Arial"/>
                          <a:cs typeface="Arial"/>
                          <a:sym typeface="Arial"/>
                        </a:rPr>
                        <a:t>Fetal akinesia syndrome </a:t>
                      </a:r>
                      <a:r>
                        <a:rPr b="1" lang="en-US" sz="1400">
                          <a:latin typeface="Arial"/>
                          <a:ea typeface="Arial"/>
                          <a:cs typeface="Arial"/>
                          <a:sym typeface="Arial"/>
                        </a:rPr>
                        <a:t>with absence of swallowing</a:t>
                      </a:r>
                      <a:endParaRPr/>
                    </a:p>
                    <a:p>
                      <a:pPr indent="0" lvl="0" marL="0" marR="0" rtl="0" algn="l">
                        <a:spcBef>
                          <a:spcPts val="0"/>
                        </a:spcBef>
                        <a:spcAft>
                          <a:spcPts val="0"/>
                        </a:spcAft>
                        <a:buNone/>
                      </a:pPr>
                      <a:r>
                        <a:t/>
                      </a:r>
                      <a:endParaRPr b="0" sz="1000">
                        <a:solidFill>
                          <a:srgbClr val="800000"/>
                        </a:solidFill>
                        <a:latin typeface="Arial"/>
                        <a:ea typeface="Arial"/>
                        <a:cs typeface="Arial"/>
                        <a:sym typeface="Arial"/>
                      </a:endParaRPr>
                    </a:p>
                  </a:txBody>
                  <a:tcPr marT="45725" marB="45725" marR="91450" marL="91450"/>
                </a:tc>
                <a:tc rowSpan="2">
                  <a:txBody>
                    <a:bodyPr/>
                    <a:lstStyle/>
                    <a:p>
                      <a:pPr indent="0" lvl="0" marL="0" marR="0" rtl="0" algn="l">
                        <a:spcBef>
                          <a:spcPts val="0"/>
                        </a:spcBef>
                        <a:spcAft>
                          <a:spcPts val="0"/>
                        </a:spcAft>
                        <a:buNone/>
                      </a:pPr>
                      <a:r>
                        <a:rPr b="1" lang="en-US" sz="1600">
                          <a:latin typeface="Arial"/>
                          <a:ea typeface="Arial"/>
                          <a:cs typeface="Arial"/>
                          <a:sym typeface="Arial"/>
                        </a:rPr>
                        <a:t>Chromosomal Disorders;</a:t>
                      </a:r>
                      <a:endParaRPr/>
                    </a:p>
                    <a:p>
                      <a:pPr indent="0" lvl="0" marL="0" marR="0" rtl="0" algn="l">
                        <a:spcBef>
                          <a:spcPts val="0"/>
                        </a:spcBef>
                        <a:spcAft>
                          <a:spcPts val="0"/>
                        </a:spcAft>
                        <a:buNone/>
                      </a:pPr>
                      <a:r>
                        <a:rPr b="0" lang="en-US" sz="1200">
                          <a:latin typeface="Arial"/>
                          <a:ea typeface="Arial"/>
                          <a:cs typeface="Arial"/>
                          <a:sym typeface="Arial"/>
                        </a:rPr>
                        <a:t>• Trisomy 18</a:t>
                      </a:r>
                      <a:endParaRPr/>
                    </a:p>
                    <a:p>
                      <a:pPr indent="0" lvl="0" marL="0" marR="0" rtl="0" algn="l">
                        <a:spcBef>
                          <a:spcPts val="0"/>
                        </a:spcBef>
                        <a:spcAft>
                          <a:spcPts val="0"/>
                        </a:spcAft>
                        <a:buNone/>
                      </a:pPr>
                      <a:r>
                        <a:rPr b="0" lang="en-US" sz="1200">
                          <a:latin typeface="Arial"/>
                          <a:ea typeface="Arial"/>
                          <a:cs typeface="Arial"/>
                          <a:sym typeface="Arial"/>
                        </a:rPr>
                        <a:t>• Trisomy 21 also 13</a:t>
                      </a:r>
                      <a:endParaRPr b="0" sz="1200">
                        <a:solidFill>
                          <a:srgbClr val="800000"/>
                        </a:solidFill>
                        <a:latin typeface="Arial"/>
                        <a:ea typeface="Arial"/>
                        <a:cs typeface="Arial"/>
                        <a:sym typeface="Arial"/>
                      </a:endParaRPr>
                    </a:p>
                  </a:txBody>
                  <a:tcPr marT="45725" marB="45725" marR="91450" marL="91450"/>
                </a:tc>
              </a:tr>
              <a:tr h="847425">
                <a:tc vMerge="1"/>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Arial"/>
                          <a:ea typeface="Arial"/>
                          <a:cs typeface="Arial"/>
                          <a:sym typeface="Arial"/>
                        </a:rPr>
                        <a:t>3. Blood incompatibilities (Rh iso-immunization)</a:t>
                      </a:r>
                      <a:endParaRPr/>
                    </a:p>
                    <a:p>
                      <a:pPr indent="0" lvl="0" marL="0" marR="0" rtl="0" algn="l">
                        <a:spcBef>
                          <a:spcPts val="0"/>
                        </a:spcBef>
                        <a:spcAft>
                          <a:spcPts val="0"/>
                        </a:spcAft>
                        <a:buNone/>
                      </a:pPr>
                      <a:r>
                        <a:t/>
                      </a:r>
                      <a:endParaRPr b="1" sz="1800">
                        <a:solidFill>
                          <a:srgbClr val="A50021"/>
                        </a:solidFill>
                        <a:latin typeface="Arial"/>
                        <a:ea typeface="Arial"/>
                        <a:cs typeface="Arial"/>
                        <a:sym typeface="Arial"/>
                      </a:endParaRPr>
                    </a:p>
                  </a:txBody>
                  <a:tcPr marT="45725" marB="45725" marR="91450" marL="91450"/>
                </a:tc>
                <a:tc vMerge="1"/>
                <a:tc vMerge="1"/>
              </a:tr>
            </a:tbl>
          </a:graphicData>
        </a:graphic>
      </p:graphicFrame>
      <p:sp>
        <p:nvSpPr>
          <p:cNvPr id="250" name="Google Shape;250;p24"/>
          <p:cNvSpPr txBox="1"/>
          <p:nvPr/>
        </p:nvSpPr>
        <p:spPr>
          <a:xfrm>
            <a:off x="4698609" y="0"/>
            <a:ext cx="194957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A50021"/>
                </a:solidFill>
                <a:latin typeface="Arial"/>
                <a:ea typeface="Arial"/>
                <a:cs typeface="Arial"/>
                <a:sym typeface="Arial"/>
              </a:rPr>
              <a:t>Etiology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5"/>
          <p:cNvSpPr/>
          <p:nvPr/>
        </p:nvSpPr>
        <p:spPr>
          <a:xfrm>
            <a:off x="1266091" y="900333"/>
            <a:ext cx="9594167" cy="4881490"/>
          </a:xfrm>
          <a:prstGeom prst="bevel">
            <a:avLst>
              <a:gd fmla="val 12500" name="adj"/>
            </a:avLst>
          </a:prstGeom>
          <a:solidFill>
            <a:srgbClr val="A5002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dk1"/>
                </a:solidFill>
                <a:latin typeface="Arial"/>
                <a:ea typeface="Arial"/>
                <a:cs typeface="Arial"/>
                <a:sym typeface="Arial"/>
              </a:rPr>
              <a:t>Polyhydramnios criteria &amp; classification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6"/>
          <p:cNvSpPr/>
          <p:nvPr/>
        </p:nvSpPr>
        <p:spPr>
          <a:xfrm>
            <a:off x="459544" y="573651"/>
            <a:ext cx="9584787" cy="1631216"/>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Criteria for mild, moderate, and severe polyhydramnios: </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graphicFrame>
        <p:nvGraphicFramePr>
          <p:cNvPr id="261" name="Google Shape;261;p26"/>
          <p:cNvGraphicFramePr/>
          <p:nvPr/>
        </p:nvGraphicFramePr>
        <p:xfrm>
          <a:off x="838200" y="2050979"/>
          <a:ext cx="3000000" cy="3000000"/>
        </p:xfrm>
        <a:graphic>
          <a:graphicData uri="http://schemas.openxmlformats.org/drawingml/2006/table">
            <a:tbl>
              <a:tblPr>
                <a:noFill/>
                <a:tableStyleId>{9F482379-5EB1-4484-A016-77637954AB1B}</a:tableStyleId>
              </a:tblPr>
              <a:tblGrid>
                <a:gridCol w="2600475"/>
                <a:gridCol w="2600475"/>
                <a:gridCol w="2600475"/>
                <a:gridCol w="2600475"/>
              </a:tblGrid>
              <a:tr h="370850">
                <a:tc>
                  <a:txBody>
                    <a:bodyPr/>
                    <a:lstStyle/>
                    <a:p>
                      <a:pPr indent="0" lvl="0" marL="0" marR="0" rtl="0" algn="ctr">
                        <a:spcBef>
                          <a:spcPts val="0"/>
                        </a:spcBef>
                        <a:spcAft>
                          <a:spcPts val="0"/>
                        </a:spcAft>
                        <a:buNone/>
                      </a:pPr>
                      <a:r>
                        <a:t/>
                      </a:r>
                      <a:endParaRPr b="1" sz="3600">
                        <a:solidFill>
                          <a:srgbClr val="A50021"/>
                        </a:solidFill>
                        <a:latin typeface="Arial"/>
                        <a:ea typeface="Arial"/>
                        <a:cs typeface="Arial"/>
                        <a:sym typeface="Arial"/>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Mild</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Moderate </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severe</a:t>
                      </a:r>
                      <a:endParaRPr/>
                    </a:p>
                  </a:txBody>
                  <a:tcPr marT="45725" marB="45725" marR="91450" marL="91450"/>
                </a:tc>
              </a:tr>
              <a:tr h="370850">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Single deepest pocket</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8 – 11.9 cm </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12 – 15 cm</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&gt;= 15cm</a:t>
                      </a:r>
                      <a:endParaRPr/>
                    </a:p>
                  </a:txBody>
                  <a:tcPr marT="45725" marB="45725" marR="91450" marL="91450"/>
                </a:tc>
              </a:tr>
              <a:tr h="370850">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Amniotic fluid index</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24 – 29.9 cm</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30 – 34.9 cm </a:t>
                      </a:r>
                      <a:endParaRPr/>
                    </a:p>
                  </a:txBody>
                  <a:tcPr marT="45725" marB="45725" marR="91450" marL="91450"/>
                </a:tc>
                <a:tc>
                  <a:txBody>
                    <a:bodyPr/>
                    <a:lstStyle/>
                    <a:p>
                      <a:pPr indent="0" lvl="0" marL="0" marR="0" rtl="0" algn="ctr">
                        <a:spcBef>
                          <a:spcPts val="0"/>
                        </a:spcBef>
                        <a:spcAft>
                          <a:spcPts val="0"/>
                        </a:spcAft>
                        <a:buNone/>
                      </a:pPr>
                      <a:r>
                        <a:rPr b="1" lang="en-US" sz="3600">
                          <a:solidFill>
                            <a:srgbClr val="A50021"/>
                          </a:solidFill>
                          <a:latin typeface="Arial"/>
                          <a:ea typeface="Arial"/>
                          <a:cs typeface="Arial"/>
                          <a:sym typeface="Arial"/>
                        </a:rPr>
                        <a:t>&gt;= 35 cm</a:t>
                      </a:r>
                      <a:endParaRPr/>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7"/>
          <p:cNvPicPr preferRelativeResize="0"/>
          <p:nvPr/>
        </p:nvPicPr>
        <p:blipFill rotWithShape="1">
          <a:blip r:embed="rId3">
            <a:alphaModFix/>
          </a:blip>
          <a:srcRect b="0" l="0" r="51581" t="348"/>
          <a:stretch/>
        </p:blipFill>
        <p:spPr>
          <a:xfrm>
            <a:off x="264944" y="182880"/>
            <a:ext cx="2712955" cy="3139217"/>
          </a:xfrm>
          <a:prstGeom prst="rect">
            <a:avLst/>
          </a:prstGeom>
          <a:noFill/>
          <a:ln>
            <a:noFill/>
          </a:ln>
          <a:effectLst>
            <a:outerShdw blurRad="190500" rotWithShape="0" algn="tl">
              <a:srgbClr val="000000">
                <a:alpha val="69803"/>
              </a:srgbClr>
            </a:outerShdw>
          </a:effectLst>
        </p:spPr>
      </p:pic>
      <p:pic>
        <p:nvPicPr>
          <p:cNvPr id="267" name="Google Shape;267;p27"/>
          <p:cNvPicPr preferRelativeResize="0"/>
          <p:nvPr/>
        </p:nvPicPr>
        <p:blipFill rotWithShape="1">
          <a:blip r:embed="rId4">
            <a:alphaModFix/>
          </a:blip>
          <a:srcRect b="0" l="0" r="0" t="0"/>
          <a:stretch/>
        </p:blipFill>
        <p:spPr>
          <a:xfrm>
            <a:off x="3395349" y="182880"/>
            <a:ext cx="2990610" cy="3139217"/>
          </a:xfrm>
          <a:prstGeom prst="rect">
            <a:avLst/>
          </a:prstGeom>
          <a:noFill/>
          <a:ln>
            <a:noFill/>
          </a:ln>
        </p:spPr>
      </p:pic>
      <p:pic>
        <p:nvPicPr>
          <p:cNvPr id="268" name="Google Shape;268;p27"/>
          <p:cNvPicPr preferRelativeResize="0"/>
          <p:nvPr/>
        </p:nvPicPr>
        <p:blipFill rotWithShape="1">
          <a:blip r:embed="rId5">
            <a:alphaModFix/>
          </a:blip>
          <a:srcRect b="0" l="0" r="0" t="0"/>
          <a:stretch/>
        </p:blipFill>
        <p:spPr>
          <a:xfrm>
            <a:off x="264944" y="3561664"/>
            <a:ext cx="2712955" cy="3050151"/>
          </a:xfrm>
          <a:prstGeom prst="rect">
            <a:avLst/>
          </a:prstGeom>
          <a:noFill/>
          <a:ln>
            <a:noFill/>
          </a:ln>
        </p:spPr>
      </p:pic>
      <p:pic>
        <p:nvPicPr>
          <p:cNvPr id="269" name="Google Shape;269;p27"/>
          <p:cNvPicPr preferRelativeResize="0"/>
          <p:nvPr/>
        </p:nvPicPr>
        <p:blipFill rotWithShape="1">
          <a:blip r:embed="rId6">
            <a:alphaModFix/>
          </a:blip>
          <a:srcRect b="0" l="0" r="0" t="0"/>
          <a:stretch/>
        </p:blipFill>
        <p:spPr>
          <a:xfrm>
            <a:off x="3395349" y="3561664"/>
            <a:ext cx="2990610" cy="3050151"/>
          </a:xfrm>
          <a:prstGeom prst="rect">
            <a:avLst/>
          </a:prstGeom>
          <a:noFill/>
          <a:ln>
            <a:noFill/>
          </a:ln>
        </p:spPr>
      </p:pic>
      <p:pic>
        <p:nvPicPr>
          <p:cNvPr id="270" name="Google Shape;270;p27"/>
          <p:cNvPicPr preferRelativeResize="0"/>
          <p:nvPr/>
        </p:nvPicPr>
        <p:blipFill rotWithShape="1">
          <a:blip r:embed="rId7">
            <a:alphaModFix/>
          </a:blip>
          <a:srcRect b="0" l="0" r="0" t="0"/>
          <a:stretch/>
        </p:blipFill>
        <p:spPr>
          <a:xfrm>
            <a:off x="6803409" y="3561664"/>
            <a:ext cx="4957182" cy="3136285"/>
          </a:xfrm>
          <a:prstGeom prst="rect">
            <a:avLst/>
          </a:prstGeom>
          <a:noFill/>
          <a:ln>
            <a:noFill/>
          </a:ln>
        </p:spPr>
      </p:pic>
      <p:pic>
        <p:nvPicPr>
          <p:cNvPr id="271" name="Google Shape;271;p27"/>
          <p:cNvPicPr preferRelativeResize="0"/>
          <p:nvPr/>
        </p:nvPicPr>
        <p:blipFill rotWithShape="1">
          <a:blip r:embed="rId8">
            <a:alphaModFix/>
          </a:blip>
          <a:srcRect b="0" l="0" r="0" t="0"/>
          <a:stretch/>
        </p:blipFill>
        <p:spPr>
          <a:xfrm>
            <a:off x="7083840" y="182880"/>
            <a:ext cx="3410658" cy="31392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8"/>
          <p:cNvPicPr preferRelativeResize="0"/>
          <p:nvPr/>
        </p:nvPicPr>
        <p:blipFill rotWithShape="1">
          <a:blip r:embed="rId3">
            <a:alphaModFix/>
          </a:blip>
          <a:srcRect b="0" l="0" r="0" t="0"/>
          <a:stretch/>
        </p:blipFill>
        <p:spPr>
          <a:xfrm>
            <a:off x="218255" y="0"/>
            <a:ext cx="3354939" cy="3674938"/>
          </a:xfrm>
          <a:prstGeom prst="rect">
            <a:avLst/>
          </a:prstGeom>
          <a:noFill/>
          <a:ln>
            <a:noFill/>
          </a:ln>
        </p:spPr>
      </p:pic>
      <p:pic>
        <p:nvPicPr>
          <p:cNvPr id="277" name="Google Shape;277;p28"/>
          <p:cNvPicPr preferRelativeResize="0"/>
          <p:nvPr/>
        </p:nvPicPr>
        <p:blipFill rotWithShape="1">
          <a:blip r:embed="rId4">
            <a:alphaModFix/>
          </a:blip>
          <a:srcRect b="0" l="0" r="0" t="0"/>
          <a:stretch/>
        </p:blipFill>
        <p:spPr>
          <a:xfrm>
            <a:off x="3832851" y="172084"/>
            <a:ext cx="3355740" cy="3387042"/>
          </a:xfrm>
          <a:prstGeom prst="rect">
            <a:avLst/>
          </a:prstGeom>
          <a:noFill/>
          <a:ln>
            <a:noFill/>
          </a:ln>
        </p:spPr>
      </p:pic>
      <p:pic>
        <p:nvPicPr>
          <p:cNvPr id="278" name="Google Shape;278;p28"/>
          <p:cNvPicPr preferRelativeResize="0"/>
          <p:nvPr/>
        </p:nvPicPr>
        <p:blipFill rotWithShape="1">
          <a:blip r:embed="rId5">
            <a:alphaModFix/>
          </a:blip>
          <a:srcRect b="0" l="0" r="0" t="0"/>
          <a:stretch/>
        </p:blipFill>
        <p:spPr>
          <a:xfrm>
            <a:off x="325652" y="3674938"/>
            <a:ext cx="3149068" cy="2995964"/>
          </a:xfrm>
          <a:prstGeom prst="rect">
            <a:avLst/>
          </a:prstGeom>
          <a:noFill/>
          <a:ln>
            <a:noFill/>
          </a:ln>
        </p:spPr>
      </p:pic>
      <p:pic>
        <p:nvPicPr>
          <p:cNvPr id="279" name="Google Shape;279;p28"/>
          <p:cNvPicPr preferRelativeResize="0"/>
          <p:nvPr/>
        </p:nvPicPr>
        <p:blipFill rotWithShape="1">
          <a:blip r:embed="rId6">
            <a:alphaModFix/>
          </a:blip>
          <a:srcRect b="0" l="0" r="0" t="0"/>
          <a:stretch/>
        </p:blipFill>
        <p:spPr>
          <a:xfrm>
            <a:off x="3832851" y="3590533"/>
            <a:ext cx="3355740" cy="3080370"/>
          </a:xfrm>
          <a:prstGeom prst="rect">
            <a:avLst/>
          </a:prstGeom>
          <a:noFill/>
          <a:ln>
            <a:noFill/>
          </a:ln>
        </p:spPr>
      </p:pic>
      <p:pic>
        <p:nvPicPr>
          <p:cNvPr id="280" name="Google Shape;280;p28"/>
          <p:cNvPicPr preferRelativeResize="0"/>
          <p:nvPr/>
        </p:nvPicPr>
        <p:blipFill rotWithShape="1">
          <a:blip r:embed="rId7">
            <a:alphaModFix/>
          </a:blip>
          <a:srcRect b="0" l="0" r="0" t="0"/>
          <a:stretch/>
        </p:blipFill>
        <p:spPr>
          <a:xfrm>
            <a:off x="7545852" y="3777631"/>
            <a:ext cx="4487044" cy="3080369"/>
          </a:xfrm>
          <a:prstGeom prst="rect">
            <a:avLst/>
          </a:prstGeom>
          <a:noFill/>
          <a:ln>
            <a:noFill/>
          </a:ln>
        </p:spPr>
      </p:pic>
      <p:pic>
        <p:nvPicPr>
          <p:cNvPr id="281" name="Google Shape;281;p28"/>
          <p:cNvPicPr preferRelativeResize="0"/>
          <p:nvPr/>
        </p:nvPicPr>
        <p:blipFill rotWithShape="1">
          <a:blip r:embed="rId8">
            <a:alphaModFix/>
          </a:blip>
          <a:srcRect b="0" l="48481" r="0" t="-1427"/>
          <a:stretch/>
        </p:blipFill>
        <p:spPr>
          <a:xfrm>
            <a:off x="7546722" y="124658"/>
            <a:ext cx="3355740" cy="34256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txBox="1"/>
          <p:nvPr/>
        </p:nvSpPr>
        <p:spPr>
          <a:xfrm>
            <a:off x="253096" y="296214"/>
            <a:ext cx="11539471" cy="26468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C00000"/>
                </a:solidFill>
                <a:latin typeface="Arial"/>
                <a:ea typeface="Arial"/>
                <a:cs typeface="Arial"/>
                <a:sym typeface="Arial"/>
              </a:rPr>
              <a:t>Clinical types :  </a:t>
            </a:r>
            <a:endParaRPr b="1" sz="54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Depending on the rapidity of onset hydramnios</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can be :</a:t>
            </a:r>
            <a:endParaRPr/>
          </a:p>
          <a:p>
            <a:pPr indent="0" lvl="0" marL="0" marR="0" rtl="0" algn="l">
              <a:spcBef>
                <a:spcPts val="0"/>
              </a:spcBef>
              <a:spcAft>
                <a:spcPts val="0"/>
              </a:spcAft>
              <a:buNone/>
            </a:pPr>
            <a:r>
              <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lang="en-US" sz="2800">
                <a:solidFill>
                  <a:schemeClr val="dk1"/>
                </a:solidFill>
                <a:latin typeface="Arial"/>
                <a:ea typeface="Arial"/>
                <a:cs typeface="Arial"/>
                <a:sym typeface="Arial"/>
              </a:rPr>
              <a:t> </a:t>
            </a:r>
            <a:endParaRPr/>
          </a:p>
        </p:txBody>
      </p:sp>
      <p:pic>
        <p:nvPicPr>
          <p:cNvPr id="287" name="Google Shape;287;p29"/>
          <p:cNvPicPr preferRelativeResize="0"/>
          <p:nvPr/>
        </p:nvPicPr>
        <p:blipFill rotWithShape="1">
          <a:blip r:embed="rId3">
            <a:alphaModFix/>
          </a:blip>
          <a:srcRect b="0" l="0" r="-2119" t="27941"/>
          <a:stretch/>
        </p:blipFill>
        <p:spPr>
          <a:xfrm>
            <a:off x="-1" y="1956842"/>
            <a:ext cx="8164995" cy="5042079"/>
          </a:xfrm>
          <a:prstGeom prst="rect">
            <a:avLst/>
          </a:prstGeom>
          <a:noFill/>
          <a:ln>
            <a:noFill/>
          </a:ln>
        </p:spPr>
      </p:pic>
      <p:pic>
        <p:nvPicPr>
          <p:cNvPr id="288" name="Google Shape;288;p29"/>
          <p:cNvPicPr preferRelativeResize="0"/>
          <p:nvPr/>
        </p:nvPicPr>
        <p:blipFill rotWithShape="1">
          <a:blip r:embed="rId4">
            <a:alphaModFix/>
          </a:blip>
          <a:srcRect b="0" l="0" r="0" t="0"/>
          <a:stretch/>
        </p:blipFill>
        <p:spPr>
          <a:xfrm>
            <a:off x="8065377" y="16140"/>
            <a:ext cx="4126623" cy="2926952"/>
          </a:xfrm>
          <a:prstGeom prst="rect">
            <a:avLst/>
          </a:prstGeom>
          <a:noFill/>
          <a:ln>
            <a:noFill/>
          </a:ln>
        </p:spPr>
      </p:pic>
      <p:pic>
        <p:nvPicPr>
          <p:cNvPr id="289" name="Google Shape;289;p29"/>
          <p:cNvPicPr preferRelativeResize="0"/>
          <p:nvPr/>
        </p:nvPicPr>
        <p:blipFill rotWithShape="1">
          <a:blip r:embed="rId5">
            <a:alphaModFix/>
          </a:blip>
          <a:srcRect b="51765" l="3269" r="48531" t="11589"/>
          <a:stretch/>
        </p:blipFill>
        <p:spPr>
          <a:xfrm>
            <a:off x="8869121" y="3614104"/>
            <a:ext cx="2762111" cy="2799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b="0" l="0" r="0" t="0"/>
          <a:stretch/>
        </p:blipFill>
        <p:spPr>
          <a:xfrm>
            <a:off x="327323" y="239151"/>
            <a:ext cx="6568800" cy="62682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04" name="Google Shape;104;p3"/>
          <p:cNvSpPr/>
          <p:nvPr/>
        </p:nvSpPr>
        <p:spPr>
          <a:xfrm>
            <a:off x="1066074" y="427750"/>
            <a:ext cx="4917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chemeClr val="dk1"/>
                </a:solidFill>
                <a:latin typeface="Arial"/>
                <a:ea typeface="Arial"/>
                <a:cs typeface="Arial"/>
                <a:sym typeface="Arial"/>
              </a:rPr>
              <a:t>Amniotic fluid</a:t>
            </a:r>
            <a:endParaRPr/>
          </a:p>
        </p:txBody>
      </p:sp>
      <p:sp>
        <p:nvSpPr>
          <p:cNvPr id="105" name="Google Shape;105;p3"/>
          <p:cNvSpPr/>
          <p:nvPr/>
        </p:nvSpPr>
        <p:spPr>
          <a:xfrm>
            <a:off x="563662" y="1567280"/>
            <a:ext cx="6096000" cy="46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Is the clear or slightly yellowish liquid surrounding the fetus in the amniotic sac.</a:t>
            </a:r>
            <a:br>
              <a:rPr lang="en-US" sz="2000">
                <a:solidFill>
                  <a:schemeClr val="dk1"/>
                </a:solidFill>
                <a:latin typeface="Arial"/>
                <a:ea typeface="Arial"/>
                <a:cs typeface="Arial"/>
                <a:sym typeface="Arial"/>
              </a:rPr>
            </a:br>
            <a:br>
              <a:rPr lang="en-US" sz="2000">
                <a:solidFill>
                  <a:schemeClr val="dk1"/>
                </a:solidFill>
                <a:latin typeface="Arial"/>
                <a:ea typeface="Arial"/>
                <a:cs typeface="Arial"/>
                <a:sym typeface="Arial"/>
              </a:rPr>
            </a:br>
            <a:r>
              <a:rPr lang="en-US" sz="1600">
                <a:solidFill>
                  <a:schemeClr val="dk1"/>
                </a:solidFill>
                <a:latin typeface="Arial"/>
                <a:ea typeface="Arial"/>
                <a:cs typeface="Arial"/>
                <a:sym typeface="Arial"/>
              </a:rPr>
              <a:t> </a:t>
            </a:r>
            <a:r>
              <a:rPr lang="en-US" sz="2000">
                <a:solidFill>
                  <a:schemeClr val="dk1"/>
                </a:solidFill>
                <a:latin typeface="Arial"/>
                <a:ea typeface="Arial"/>
                <a:cs typeface="Arial"/>
                <a:sym typeface="Arial"/>
              </a:rPr>
              <a:t>Normally has a pH of </a:t>
            </a:r>
            <a:r>
              <a:rPr b="1" lang="en-US" sz="2000">
                <a:solidFill>
                  <a:schemeClr val="dk1"/>
                </a:solidFill>
                <a:latin typeface="Arial"/>
                <a:ea typeface="Arial"/>
                <a:cs typeface="Arial"/>
                <a:sym typeface="Arial"/>
              </a:rPr>
              <a:t>7.0-7.5.</a:t>
            </a:r>
            <a:endParaRPr/>
          </a:p>
          <a:p>
            <a:pPr indent="0" lvl="0" marL="0" marR="0" rtl="0" algn="l">
              <a:spcBef>
                <a:spcPts val="0"/>
              </a:spcBef>
              <a:spcAft>
                <a:spcPts val="0"/>
              </a:spcAft>
              <a:buNone/>
            </a:pPr>
            <a:r>
              <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It is formed from the mother’s plasma or the fluid part of blood cells as it diffuses past the fetal membranes and succumbs to the forces of osmosis and hydrostatic pressure .</a:t>
            </a:r>
            <a:br>
              <a:rPr lang="en-US" sz="2000">
                <a:solidFill>
                  <a:schemeClr val="dk1"/>
                </a:solidFill>
                <a:latin typeface="Arial"/>
                <a:ea typeface="Arial"/>
                <a:cs typeface="Arial"/>
                <a:sym typeface="Arial"/>
              </a:rPr>
            </a:b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It is mainly water with electrolytes, but by about the 12-14 week the liquid also contains proteins, carbohydrates, lipids and phospholipids and urea, all of which aid in the growth of the fetus.</a:t>
            </a:r>
            <a:br>
              <a:rPr lang="en-US" sz="2000">
                <a:solidFill>
                  <a:schemeClr val="dk1"/>
                </a:solidFill>
                <a:latin typeface="Arial"/>
                <a:ea typeface="Arial"/>
                <a:cs typeface="Arial"/>
                <a:sym typeface="Arial"/>
              </a:rPr>
            </a:br>
            <a:endParaRPr sz="1600">
              <a:solidFill>
                <a:schemeClr val="dk1"/>
              </a:solidFill>
              <a:latin typeface="Arial"/>
              <a:ea typeface="Arial"/>
              <a:cs typeface="Arial"/>
              <a:sym typeface="Arial"/>
            </a:endParaRPr>
          </a:p>
        </p:txBody>
      </p:sp>
      <p:pic>
        <p:nvPicPr>
          <p:cNvPr id="106" name="Google Shape;106;p3"/>
          <p:cNvPicPr preferRelativeResize="0"/>
          <p:nvPr/>
        </p:nvPicPr>
        <p:blipFill rotWithShape="1">
          <a:blip r:embed="rId4">
            <a:alphaModFix/>
          </a:blip>
          <a:srcRect b="0" l="0" r="0" t="0"/>
          <a:stretch/>
        </p:blipFill>
        <p:spPr>
          <a:xfrm>
            <a:off x="7014332" y="239151"/>
            <a:ext cx="5055600" cy="56892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p:nvPr/>
        </p:nvSpPr>
        <p:spPr>
          <a:xfrm>
            <a:off x="356314" y="492497"/>
            <a:ext cx="8452835" cy="618630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A50021"/>
              </a:buClr>
              <a:buSzPts val="3600"/>
              <a:buFont typeface="Noto Sans Symbols"/>
              <a:buChar char="❑"/>
            </a:pPr>
            <a:r>
              <a:rPr b="1" lang="en-US" sz="3600">
                <a:solidFill>
                  <a:srgbClr val="A50021"/>
                </a:solidFill>
                <a:latin typeface="Arial"/>
                <a:ea typeface="Arial"/>
                <a:cs typeface="Arial"/>
                <a:sym typeface="Arial"/>
              </a:rPr>
              <a:t>Acute Polyhydramnios: </a:t>
            </a:r>
            <a:r>
              <a:rPr b="1" lang="en-US" sz="2400">
                <a:solidFill>
                  <a:schemeClr val="dk1"/>
                </a:solidFill>
                <a:latin typeface="Arial"/>
                <a:ea typeface="Arial"/>
                <a:cs typeface="Arial"/>
                <a:sym typeface="Arial"/>
              </a:rPr>
              <a:t>Onset is acute usually occurs </a:t>
            </a:r>
            <a:r>
              <a:rPr b="1" lang="en-US" sz="2400">
                <a:solidFill>
                  <a:srgbClr val="A50021"/>
                </a:solidFill>
                <a:latin typeface="Arial"/>
                <a:ea typeface="Arial"/>
                <a:cs typeface="Arial"/>
                <a:sym typeface="Arial"/>
              </a:rPr>
              <a:t>before 20 weeks </a:t>
            </a:r>
            <a:r>
              <a:rPr b="1" lang="en-US" sz="2400">
                <a:solidFill>
                  <a:schemeClr val="dk1"/>
                </a:solidFill>
                <a:latin typeface="Arial"/>
                <a:ea typeface="Arial"/>
                <a:cs typeface="Arial"/>
                <a:sym typeface="Arial"/>
              </a:rPr>
              <a:t>of pregnancy and presents usually with symptoms and labour starts before 28 weeks of pregnancy.</a:t>
            </a:r>
            <a:endParaRPr/>
          </a:p>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Arial"/>
                <a:ea typeface="Arial"/>
                <a:cs typeface="Arial"/>
                <a:sym typeface="Arial"/>
              </a:rPr>
              <a:t>It may present as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a:t>
            </a:r>
            <a:r>
              <a:rPr b="1" lang="en-US" sz="2400">
                <a:solidFill>
                  <a:srgbClr val="A50021"/>
                </a:solidFill>
                <a:latin typeface="Arial"/>
                <a:ea typeface="Arial"/>
                <a:cs typeface="Arial"/>
                <a:sym typeface="Arial"/>
              </a:rPr>
              <a:t>Acute abdomen </a:t>
            </a:r>
            <a:r>
              <a:rPr lang="en-US" sz="2400">
                <a:solidFill>
                  <a:schemeClr val="dk1"/>
                </a:solidFill>
                <a:latin typeface="Arial"/>
                <a:ea typeface="Arial"/>
                <a:cs typeface="Arial"/>
                <a:sym typeface="Arial"/>
              </a:rPr>
              <a:t>- </a:t>
            </a:r>
            <a:r>
              <a:rPr b="1" lang="en-US" sz="2400">
                <a:solidFill>
                  <a:schemeClr val="dk1"/>
                </a:solidFill>
                <a:latin typeface="Arial"/>
                <a:ea typeface="Arial"/>
                <a:cs typeface="Arial"/>
                <a:sym typeface="Arial"/>
              </a:rPr>
              <a:t>abdominal pain, nausea, vomiting</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a:t>
            </a:r>
            <a:r>
              <a:rPr b="1" lang="en-US" sz="2400">
                <a:solidFill>
                  <a:srgbClr val="A50021"/>
                </a:solidFill>
                <a:latin typeface="Arial"/>
                <a:ea typeface="Arial"/>
                <a:cs typeface="Arial"/>
                <a:sym typeface="Arial"/>
              </a:rPr>
              <a:t>Breathlessness</a:t>
            </a:r>
            <a:r>
              <a:rPr b="1" lang="en-US" sz="2400">
                <a:solidFill>
                  <a:schemeClr val="dk1"/>
                </a:solidFill>
                <a:latin typeface="Arial"/>
                <a:ea typeface="Arial"/>
                <a:cs typeface="Arial"/>
                <a:sym typeface="Arial"/>
              </a:rPr>
              <a:t> which increases on lying down position</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a:t>
            </a:r>
            <a:r>
              <a:rPr b="1" lang="en-US" sz="2400">
                <a:solidFill>
                  <a:srgbClr val="A50021"/>
                </a:solidFill>
                <a:latin typeface="Arial"/>
                <a:ea typeface="Arial"/>
                <a:cs typeface="Arial"/>
                <a:sym typeface="Arial"/>
              </a:rPr>
              <a:t>Palpitation</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a:t>
            </a:r>
            <a:r>
              <a:rPr b="1" lang="en-US" sz="2400">
                <a:solidFill>
                  <a:srgbClr val="A50021"/>
                </a:solidFill>
                <a:latin typeface="Arial"/>
                <a:ea typeface="Arial"/>
                <a:cs typeface="Arial"/>
                <a:sym typeface="Arial"/>
              </a:rPr>
              <a:t>Oedema of legs, varicosities in legs, vulva and hemorroids</a:t>
            </a:r>
            <a:endParaRPr b="1" sz="2400">
              <a:solidFill>
                <a:srgbClr val="A50021"/>
              </a:solidFill>
              <a:latin typeface="Arial"/>
              <a:ea typeface="Arial"/>
              <a:cs typeface="Arial"/>
              <a:sym typeface="Arial"/>
            </a:endParaRPr>
          </a:p>
          <a:p>
            <a:pPr indent="-342900" lvl="0" marL="342900" marR="0" rtl="0" algn="l">
              <a:spcBef>
                <a:spcPts val="0"/>
              </a:spcBef>
              <a:spcAft>
                <a:spcPts val="0"/>
              </a:spcAft>
              <a:buClr>
                <a:srgbClr val="A50021"/>
              </a:buClr>
              <a:buSzPts val="2400"/>
              <a:buFont typeface="Noto Sans Symbols"/>
              <a:buChar char="❖"/>
            </a:pPr>
            <a:r>
              <a:rPr b="1" lang="en-US" sz="2400">
                <a:solidFill>
                  <a:srgbClr val="A50021"/>
                </a:solidFill>
                <a:latin typeface="Arial"/>
                <a:ea typeface="Arial"/>
                <a:cs typeface="Arial"/>
                <a:sym typeface="Arial"/>
              </a:rPr>
              <a:t>Signs:</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Patient looks ill, without features of shock </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Oedema of legs with signs of PIH</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Abdomen unduly enlarged with shiny skin</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Fluid thrill may be present</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rgbClr val="A50021"/>
                </a:solidFill>
                <a:latin typeface="Arial"/>
                <a:ea typeface="Arial"/>
                <a:cs typeface="Arial"/>
                <a:sym typeface="Arial"/>
              </a:rPr>
              <a:t>Internal examination </a:t>
            </a:r>
            <a:r>
              <a:rPr b="1" lang="en-US" sz="2400">
                <a:solidFill>
                  <a:schemeClr val="dk1"/>
                </a:solidFill>
                <a:latin typeface="Arial"/>
                <a:ea typeface="Arial"/>
                <a:cs typeface="Arial"/>
                <a:sym typeface="Arial"/>
              </a:rPr>
              <a:t>shows taking up of cervix or even dilatation with bulging membranes</a:t>
            </a:r>
            <a:endParaRPr/>
          </a:p>
        </p:txBody>
      </p:sp>
      <p:pic>
        <p:nvPicPr>
          <p:cNvPr id="295" name="Google Shape;295;p30"/>
          <p:cNvPicPr preferRelativeResize="0"/>
          <p:nvPr/>
        </p:nvPicPr>
        <p:blipFill rotWithShape="1">
          <a:blip r:embed="rId3">
            <a:alphaModFix/>
          </a:blip>
          <a:srcRect b="0" l="0" r="0" t="0"/>
          <a:stretch/>
        </p:blipFill>
        <p:spPr>
          <a:xfrm>
            <a:off x="10258021" y="492497"/>
            <a:ext cx="1013151" cy="2315097"/>
          </a:xfrm>
          <a:prstGeom prst="rect">
            <a:avLst/>
          </a:prstGeom>
          <a:noFill/>
          <a:ln>
            <a:noFill/>
          </a:ln>
        </p:spPr>
      </p:pic>
      <p:pic>
        <p:nvPicPr>
          <p:cNvPr id="296" name="Google Shape;296;p30"/>
          <p:cNvPicPr preferRelativeResize="0"/>
          <p:nvPr/>
        </p:nvPicPr>
        <p:blipFill rotWithShape="1">
          <a:blip r:embed="rId4">
            <a:alphaModFix/>
          </a:blip>
          <a:srcRect b="0" l="0" r="0" t="0"/>
          <a:stretch/>
        </p:blipFill>
        <p:spPr>
          <a:xfrm>
            <a:off x="9594759" y="3342369"/>
            <a:ext cx="2125015" cy="24126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1"/>
          <p:cNvSpPr/>
          <p:nvPr/>
        </p:nvSpPr>
        <p:spPr>
          <a:xfrm>
            <a:off x="459345" y="507058"/>
            <a:ext cx="8064811" cy="6063198"/>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A50021"/>
              </a:buClr>
              <a:buSzPts val="4400"/>
              <a:buFont typeface="Noto Sans Symbols"/>
              <a:buChar char="❑"/>
            </a:pPr>
            <a:r>
              <a:rPr b="1" lang="en-US" sz="4400">
                <a:solidFill>
                  <a:srgbClr val="A50021"/>
                </a:solidFill>
                <a:latin typeface="Arial"/>
                <a:ea typeface="Arial"/>
                <a:cs typeface="Arial"/>
                <a:sym typeface="Arial"/>
              </a:rPr>
              <a:t>Chronic Polyhydramnios:</a:t>
            </a:r>
            <a:endParaRPr/>
          </a:p>
          <a:p>
            <a:pPr indent="-342900" lvl="0" marL="571500" marR="0" rtl="0" algn="l">
              <a:spcBef>
                <a:spcPts val="0"/>
              </a:spcBef>
              <a:spcAft>
                <a:spcPts val="0"/>
              </a:spcAft>
              <a:buClr>
                <a:schemeClr val="dk1"/>
              </a:buClr>
              <a:buSzPts val="3600"/>
              <a:buFont typeface="Noto Sans Symbols"/>
              <a:buNone/>
            </a:pPr>
            <a:r>
              <a:t/>
            </a:r>
            <a:endParaRPr b="1" sz="3600">
              <a:solidFill>
                <a:srgbClr val="A5002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More common than acute </a:t>
            </a:r>
            <a:r>
              <a:rPr b="1" lang="en-US" sz="2800">
                <a:solidFill>
                  <a:srgbClr val="A50021"/>
                </a:solidFill>
                <a:latin typeface="Arial"/>
                <a:ea typeface="Arial"/>
                <a:cs typeface="Arial"/>
                <a:sym typeface="Arial"/>
              </a:rPr>
              <a:t>10%</a:t>
            </a:r>
            <a:r>
              <a:rPr b="1" lang="en-US" sz="2800">
                <a:solidFill>
                  <a:schemeClr val="dk1"/>
                </a:solidFill>
                <a:latin typeface="Arial"/>
                <a:ea typeface="Arial"/>
                <a:cs typeface="Arial"/>
                <a:sym typeface="Arial"/>
              </a:rPr>
              <a:t> more common</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Since accumulation of liquor is gradual and so patient may be symptomatic or asymptomatic.</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Symptoms are mainly due to mechanical causes </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Dyspnea is more in supine position</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Palpitation</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Oedema</a:t>
            </a:r>
            <a:endParaRPr b="1"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Oliguria may result from ureteral obstruction by enlarged uterus</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Pre-eclampsia 25 %( oedema, hypertension and proteinuria)</a:t>
            </a:r>
            <a:endParaRPr/>
          </a:p>
        </p:txBody>
      </p:sp>
      <p:pic>
        <p:nvPicPr>
          <p:cNvPr id="302" name="Google Shape;302;p31"/>
          <p:cNvPicPr preferRelativeResize="0"/>
          <p:nvPr/>
        </p:nvPicPr>
        <p:blipFill rotWithShape="1">
          <a:blip r:embed="rId3">
            <a:alphaModFix/>
          </a:blip>
          <a:srcRect b="0" l="0" r="0" t="0"/>
          <a:stretch/>
        </p:blipFill>
        <p:spPr>
          <a:xfrm>
            <a:off x="8524156" y="811368"/>
            <a:ext cx="3210673" cy="51129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2"/>
          <p:cNvSpPr/>
          <p:nvPr/>
        </p:nvSpPr>
        <p:spPr>
          <a:xfrm>
            <a:off x="588134" y="363915"/>
            <a:ext cx="6997521" cy="649408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A50021"/>
              </a:buClr>
              <a:buSzPts val="4000"/>
              <a:buFont typeface="Noto Sans Symbols"/>
              <a:buChar char="❖"/>
            </a:pPr>
            <a:r>
              <a:rPr b="1" lang="en-US" sz="4000">
                <a:solidFill>
                  <a:srgbClr val="A50021"/>
                </a:solidFill>
                <a:latin typeface="Arial"/>
                <a:ea typeface="Arial"/>
                <a:cs typeface="Arial"/>
                <a:sym typeface="Arial"/>
              </a:rPr>
              <a:t>Signs GPE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Patient may be dyspneic at rest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Pedal Oedema</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Evidence of PIH</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Abdominal examination</a:t>
            </a:r>
            <a:endParaRPr/>
          </a:p>
          <a:p>
            <a:pPr indent="0" lvl="0" marL="0" marR="0" rtl="0" algn="l">
              <a:spcBef>
                <a:spcPts val="0"/>
              </a:spcBef>
              <a:spcAft>
                <a:spcPts val="0"/>
              </a:spcAft>
              <a:buNone/>
            </a:pPr>
            <a:r>
              <a:rPr b="1" lang="en-US" sz="2000">
                <a:solidFill>
                  <a:srgbClr val="A50021"/>
                </a:solidFill>
                <a:latin typeface="Arial"/>
                <a:ea typeface="Arial"/>
                <a:cs typeface="Arial"/>
                <a:sym typeface="Arial"/>
              </a:rPr>
              <a:t>Inspection</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Abdomen is markedly enlarged globular with fullness in flanks</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Skin over the abdomen is tense shiny with large striae</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rgbClr val="A50021"/>
                </a:solidFill>
                <a:latin typeface="Arial"/>
                <a:ea typeface="Arial"/>
                <a:cs typeface="Arial"/>
                <a:sym typeface="Arial"/>
              </a:rPr>
              <a:t>Palpation</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Height of uterus is more than the corresponding periods of Amenorrhoea</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Abdominal girth is more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Fetal parts cannot be well defined external ballottment is more easily elicited</a:t>
            </a:r>
            <a:endParaRPr/>
          </a:p>
          <a:p>
            <a:pPr indent="0" lvl="0" marL="0" marR="0" rtl="0" algn="l">
              <a:spcBef>
                <a:spcPts val="0"/>
              </a:spcBef>
              <a:spcAft>
                <a:spcPts val="0"/>
              </a:spcAft>
              <a:buNone/>
            </a:pPr>
            <a:r>
              <a:rPr b="1" lang="en-US" sz="2000">
                <a:solidFill>
                  <a:srgbClr val="A50021"/>
                </a:solidFill>
                <a:latin typeface="Arial"/>
                <a:ea typeface="Arial"/>
                <a:cs typeface="Arial"/>
                <a:sym typeface="Arial"/>
              </a:rPr>
              <a:t>Malpresentations are more common and presenting part is usually high up</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Fluid thrill is present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 </a:t>
            </a:r>
            <a:r>
              <a:rPr b="1" lang="en-US" sz="2000">
                <a:solidFill>
                  <a:srgbClr val="A50021"/>
                </a:solidFill>
                <a:latin typeface="Arial"/>
                <a:ea typeface="Arial"/>
                <a:cs typeface="Arial"/>
                <a:sym typeface="Arial"/>
              </a:rPr>
              <a:t>Auscultation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Fetal heart sounds are not heard distinctly</a:t>
            </a:r>
            <a:endParaRPr/>
          </a:p>
        </p:txBody>
      </p:sp>
      <p:pic>
        <p:nvPicPr>
          <p:cNvPr id="308" name="Google Shape;308;p32"/>
          <p:cNvPicPr preferRelativeResize="0"/>
          <p:nvPr/>
        </p:nvPicPr>
        <p:blipFill rotWithShape="1">
          <a:blip r:embed="rId3">
            <a:alphaModFix/>
          </a:blip>
          <a:srcRect b="22011" l="0" r="1231" t="0"/>
          <a:stretch/>
        </p:blipFill>
        <p:spPr>
          <a:xfrm>
            <a:off x="7388179" y="117360"/>
            <a:ext cx="2206582" cy="1746858"/>
          </a:xfrm>
          <a:prstGeom prst="rect">
            <a:avLst/>
          </a:prstGeom>
          <a:noFill/>
          <a:ln>
            <a:noFill/>
          </a:ln>
          <a:effectLst>
            <a:outerShdw blurRad="190500" rotWithShape="0" algn="tl">
              <a:srgbClr val="000000">
                <a:alpha val="69803"/>
              </a:srgbClr>
            </a:outerShdw>
          </a:effectLst>
        </p:spPr>
      </p:pic>
      <p:pic>
        <p:nvPicPr>
          <p:cNvPr id="309" name="Google Shape;309;p32"/>
          <p:cNvPicPr preferRelativeResize="0"/>
          <p:nvPr/>
        </p:nvPicPr>
        <p:blipFill rotWithShape="1">
          <a:blip r:embed="rId4">
            <a:alphaModFix/>
          </a:blip>
          <a:srcRect b="53761" l="47643" r="-894" t="2015"/>
          <a:stretch/>
        </p:blipFill>
        <p:spPr>
          <a:xfrm>
            <a:off x="9805114" y="726978"/>
            <a:ext cx="2386886" cy="1780840"/>
          </a:xfrm>
          <a:prstGeom prst="rect">
            <a:avLst/>
          </a:prstGeom>
          <a:noFill/>
          <a:ln>
            <a:noFill/>
          </a:ln>
        </p:spPr>
      </p:pic>
      <p:pic>
        <p:nvPicPr>
          <p:cNvPr id="310" name="Google Shape;310;p32"/>
          <p:cNvPicPr preferRelativeResize="0"/>
          <p:nvPr/>
        </p:nvPicPr>
        <p:blipFill rotWithShape="1">
          <a:blip r:embed="rId4">
            <a:alphaModFix/>
          </a:blip>
          <a:srcRect b="6291" l="0" r="57147" t="47464"/>
          <a:stretch/>
        </p:blipFill>
        <p:spPr>
          <a:xfrm>
            <a:off x="8769978" y="4994028"/>
            <a:ext cx="2759298" cy="1772701"/>
          </a:xfrm>
          <a:prstGeom prst="rect">
            <a:avLst/>
          </a:prstGeom>
          <a:noFill/>
          <a:ln>
            <a:noFill/>
          </a:ln>
        </p:spPr>
      </p:pic>
      <p:pic>
        <p:nvPicPr>
          <p:cNvPr id="311" name="Google Shape;311;p32"/>
          <p:cNvPicPr preferRelativeResize="0"/>
          <p:nvPr/>
        </p:nvPicPr>
        <p:blipFill rotWithShape="1">
          <a:blip r:embed="rId4">
            <a:alphaModFix/>
          </a:blip>
          <a:srcRect b="53386" l="0" r="52696" t="0"/>
          <a:stretch/>
        </p:blipFill>
        <p:spPr>
          <a:xfrm>
            <a:off x="8626700" y="2857501"/>
            <a:ext cx="3045854" cy="17868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3"/>
          <p:cNvSpPr/>
          <p:nvPr/>
        </p:nvSpPr>
        <p:spPr>
          <a:xfrm>
            <a:off x="485104" y="459745"/>
            <a:ext cx="7976316" cy="3231654"/>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A50021"/>
              </a:buClr>
              <a:buSzPts val="3600"/>
              <a:buFont typeface="Noto Sans Symbols"/>
              <a:buChar char="❑"/>
            </a:pPr>
            <a:r>
              <a:rPr b="1" lang="en-US" sz="3600">
                <a:solidFill>
                  <a:srgbClr val="A50021"/>
                </a:solidFill>
                <a:latin typeface="Arial"/>
                <a:ea typeface="Arial"/>
                <a:cs typeface="Arial"/>
                <a:sym typeface="Arial"/>
              </a:rPr>
              <a:t>Internal examination :</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Cervix is pulled up </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May be sometimes dilated and admits tip of finger through which bag of membranes which is tense is felt.</a:t>
            </a:r>
            <a:endParaRPr/>
          </a:p>
          <a:p>
            <a:pPr indent="0" lvl="0" marL="0" marR="0" rtl="0" algn="l">
              <a:spcBef>
                <a:spcPts val="0"/>
              </a:spcBef>
              <a:spcAft>
                <a:spcPts val="0"/>
              </a:spcAft>
              <a:buNone/>
            </a:pPr>
            <a:r>
              <a:rPr b="1" lang="en-US" sz="2800">
                <a:solidFill>
                  <a:srgbClr val="A50021"/>
                </a:solidFill>
                <a:latin typeface="Arial"/>
                <a:ea typeface="Arial"/>
                <a:cs typeface="Arial"/>
                <a:sym typeface="Arial"/>
              </a:rPr>
              <a:t>At times patient may present with </a:t>
            </a:r>
            <a:r>
              <a:rPr b="1" lang="en-US" sz="2800" u="sng">
                <a:solidFill>
                  <a:srgbClr val="A50021"/>
                </a:solidFill>
                <a:latin typeface="Arial"/>
                <a:ea typeface="Arial"/>
                <a:cs typeface="Arial"/>
                <a:sym typeface="Arial"/>
              </a:rPr>
              <a:t>complications </a:t>
            </a:r>
            <a:r>
              <a:rPr b="1" lang="en-US" sz="2800">
                <a:solidFill>
                  <a:srgbClr val="A50021"/>
                </a:solidFill>
                <a:latin typeface="Arial"/>
                <a:ea typeface="Arial"/>
                <a:cs typeface="Arial"/>
                <a:sym typeface="Arial"/>
              </a:rPr>
              <a:t>like :</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    </a:t>
            </a:r>
            <a:endParaRPr/>
          </a:p>
        </p:txBody>
      </p:sp>
      <p:pic>
        <p:nvPicPr>
          <p:cNvPr id="317" name="Google Shape;317;p33"/>
          <p:cNvPicPr preferRelativeResize="0"/>
          <p:nvPr/>
        </p:nvPicPr>
        <p:blipFill rotWithShape="1">
          <a:blip r:embed="rId3">
            <a:alphaModFix/>
          </a:blip>
          <a:srcRect b="0" l="0" r="0" t="0"/>
          <a:stretch/>
        </p:blipFill>
        <p:spPr>
          <a:xfrm>
            <a:off x="9622870" y="4292583"/>
            <a:ext cx="2411554" cy="2337515"/>
          </a:xfrm>
          <a:prstGeom prst="rect">
            <a:avLst/>
          </a:prstGeom>
          <a:noFill/>
          <a:ln>
            <a:noFill/>
          </a:ln>
        </p:spPr>
      </p:pic>
      <p:pic>
        <p:nvPicPr>
          <p:cNvPr id="318" name="Google Shape;318;p33"/>
          <p:cNvPicPr preferRelativeResize="0"/>
          <p:nvPr/>
        </p:nvPicPr>
        <p:blipFill rotWithShape="1">
          <a:blip r:embed="rId4">
            <a:alphaModFix/>
          </a:blip>
          <a:srcRect b="0" l="0" r="0" t="0"/>
          <a:stretch/>
        </p:blipFill>
        <p:spPr>
          <a:xfrm>
            <a:off x="8953367" y="296214"/>
            <a:ext cx="2239665" cy="3271234"/>
          </a:xfrm>
          <a:prstGeom prst="rect">
            <a:avLst/>
          </a:prstGeom>
          <a:noFill/>
          <a:ln>
            <a:noFill/>
          </a:ln>
        </p:spPr>
      </p:pic>
      <p:pic>
        <p:nvPicPr>
          <p:cNvPr id="319" name="Google Shape;319;p33"/>
          <p:cNvPicPr preferRelativeResize="0"/>
          <p:nvPr/>
        </p:nvPicPr>
        <p:blipFill rotWithShape="1">
          <a:blip r:embed="rId5">
            <a:alphaModFix/>
          </a:blip>
          <a:srcRect b="0" l="0" r="0" t="0"/>
          <a:stretch/>
        </p:blipFill>
        <p:spPr>
          <a:xfrm>
            <a:off x="4944341" y="4471285"/>
            <a:ext cx="2610555" cy="2382131"/>
          </a:xfrm>
          <a:prstGeom prst="rect">
            <a:avLst/>
          </a:prstGeom>
          <a:noFill/>
          <a:ln>
            <a:noFill/>
          </a:ln>
        </p:spPr>
      </p:pic>
      <p:pic>
        <p:nvPicPr>
          <p:cNvPr id="320" name="Google Shape;320;p33"/>
          <p:cNvPicPr preferRelativeResize="0"/>
          <p:nvPr/>
        </p:nvPicPr>
        <p:blipFill rotWithShape="1">
          <a:blip r:embed="rId6">
            <a:alphaModFix/>
          </a:blip>
          <a:srcRect b="0" l="0" r="0" t="0"/>
          <a:stretch/>
        </p:blipFill>
        <p:spPr>
          <a:xfrm>
            <a:off x="7942677" y="3567448"/>
            <a:ext cx="2021380" cy="2304374"/>
          </a:xfrm>
          <a:prstGeom prst="rect">
            <a:avLst/>
          </a:prstGeom>
          <a:noFill/>
          <a:ln>
            <a:noFill/>
          </a:ln>
        </p:spPr>
      </p:pic>
      <p:sp>
        <p:nvSpPr>
          <p:cNvPr id="321" name="Google Shape;321;p33"/>
          <p:cNvSpPr/>
          <p:nvPr/>
        </p:nvSpPr>
        <p:spPr>
          <a:xfrm>
            <a:off x="423713" y="3213778"/>
            <a:ext cx="6096000"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General abdominal discomfort and slight dyspnea (in mild cases)  Marked respiratory distress and severe abdominal symptoms (moderate to severe)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premature rupture of membranes  so preterm labor and Premature birth.</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Placental abruption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Umbilical cord prolapse.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Macrosomia</a:t>
            </a:r>
            <a:endParaRPr b="1"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Maternal respiratory compromise.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Fetal malposition and mal-presentation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Cesarean delivery and NICU</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Still-birth and Perinatal Mortality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4"/>
          <p:cNvSpPr/>
          <p:nvPr/>
        </p:nvSpPr>
        <p:spPr>
          <a:xfrm>
            <a:off x="1266091" y="900333"/>
            <a:ext cx="9594167" cy="4881490"/>
          </a:xfrm>
          <a:prstGeom prst="bevel">
            <a:avLst>
              <a:gd fmla="val 12500" name="adj"/>
            </a:avLst>
          </a:prstGeom>
          <a:solidFill>
            <a:srgbClr val="A5002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dk1"/>
                </a:solidFill>
                <a:latin typeface="Arial"/>
                <a:ea typeface="Arial"/>
                <a:cs typeface="Arial"/>
                <a:sym typeface="Arial"/>
              </a:rPr>
              <a:t>Polyhydramnios diagnosis &amp; investigations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5"/>
          <p:cNvSpPr/>
          <p:nvPr/>
        </p:nvSpPr>
        <p:spPr>
          <a:xfrm>
            <a:off x="2065859" y="292891"/>
            <a:ext cx="830868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660066"/>
                </a:solidFill>
                <a:latin typeface="Arial"/>
                <a:ea typeface="Arial"/>
                <a:cs typeface="Arial"/>
                <a:sym typeface="Arial"/>
              </a:rPr>
              <a:t>Diagnosis &amp; Investigations</a:t>
            </a:r>
            <a:endParaRPr/>
          </a:p>
        </p:txBody>
      </p:sp>
      <p:sp>
        <p:nvSpPr>
          <p:cNvPr id="332" name="Google Shape;332;p35"/>
          <p:cNvSpPr/>
          <p:nvPr/>
        </p:nvSpPr>
        <p:spPr>
          <a:xfrm>
            <a:off x="613893" y="1308554"/>
            <a:ext cx="8684653" cy="5324535"/>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400"/>
              <a:buFont typeface="Noto Sans Symbols"/>
              <a:buChar char="▪"/>
            </a:pPr>
            <a:r>
              <a:rPr b="1" lang="en-US" sz="4400">
                <a:solidFill>
                  <a:schemeClr val="dk1"/>
                </a:solidFill>
                <a:latin typeface="Arial"/>
                <a:ea typeface="Arial"/>
                <a:cs typeface="Arial"/>
                <a:sym typeface="Arial"/>
              </a:rPr>
              <a:t>Sonographic Visualization By US</a:t>
            </a:r>
            <a:endParaRPr/>
          </a:p>
          <a:p>
            <a:pPr indent="-292100" lvl="0" marL="571500" marR="0" rtl="0" algn="l">
              <a:spcBef>
                <a:spcPts val="0"/>
              </a:spcBef>
              <a:spcAft>
                <a:spcPts val="0"/>
              </a:spcAft>
              <a:buClr>
                <a:schemeClr val="dk1"/>
              </a:buClr>
              <a:buSzPts val="4400"/>
              <a:buFont typeface="Noto Sans Symbols"/>
              <a:buNone/>
            </a:pPr>
            <a:r>
              <a:t/>
            </a:r>
            <a:endParaRPr b="1" sz="4400">
              <a:solidFill>
                <a:schemeClr val="dk1"/>
              </a:solidFill>
              <a:latin typeface="Arial"/>
              <a:ea typeface="Arial"/>
              <a:cs typeface="Arial"/>
              <a:sym typeface="Arial"/>
            </a:endParaRPr>
          </a:p>
          <a:p>
            <a:pPr indent="-571500" lvl="0" marL="5715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Confirm diagnosis </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 </a:t>
            </a:r>
            <a:r>
              <a:rPr b="1" lang="en-US" sz="2800">
                <a:solidFill>
                  <a:schemeClr val="dk1"/>
                </a:solidFill>
                <a:latin typeface="Arial"/>
                <a:ea typeface="Arial"/>
                <a:cs typeface="Arial"/>
                <a:sym typeface="Arial"/>
              </a:rPr>
              <a:t>Deepest vertical pocket (DVP)   more than 8 cm</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Amniotic Fluid Index (AFI) more  than 25 cm</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fetal number and Chorionicity </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severity of polyhydramnios </a:t>
            </a:r>
            <a:endParaRPr/>
          </a:p>
          <a:p>
            <a:pPr indent="-514350" lvl="0" marL="51435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fetal growth. </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 If there is any obvious fetal anomaly as anencephaly , spina bifida , gastrointestinal tract anomaly </a:t>
            </a:r>
            <a:endParaRPr/>
          </a:p>
          <a:p>
            <a:pPr indent="-457200" lvl="0" marL="457200" marR="0" rtl="0" algn="l">
              <a:spcBef>
                <a:spcPts val="0"/>
              </a:spcBef>
              <a:spcAft>
                <a:spcPts val="0"/>
              </a:spcAft>
              <a:buClr>
                <a:schemeClr val="dk1"/>
              </a:buClr>
              <a:buSzPts val="2800"/>
              <a:buFont typeface="Noto Sans Symbols"/>
              <a:buChar char="✔"/>
            </a:pPr>
            <a:r>
              <a:rPr b="1" lang="en-US" sz="2800">
                <a:solidFill>
                  <a:schemeClr val="dk1"/>
                </a:solidFill>
                <a:latin typeface="Arial"/>
                <a:ea typeface="Arial"/>
                <a:cs typeface="Arial"/>
                <a:sym typeface="Arial"/>
              </a:rPr>
              <a:t>Macrosomia </a:t>
            </a:r>
            <a:endParaRPr/>
          </a:p>
        </p:txBody>
      </p:sp>
      <p:pic>
        <p:nvPicPr>
          <p:cNvPr id="333" name="Google Shape;333;p35"/>
          <p:cNvPicPr preferRelativeResize="0"/>
          <p:nvPr/>
        </p:nvPicPr>
        <p:blipFill rotWithShape="1">
          <a:blip r:embed="rId3">
            <a:alphaModFix/>
          </a:blip>
          <a:srcRect b="12454" l="0" r="1936" t="0"/>
          <a:stretch/>
        </p:blipFill>
        <p:spPr>
          <a:xfrm>
            <a:off x="8474298" y="1918952"/>
            <a:ext cx="3506758" cy="32454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p:nvPr/>
        </p:nvSpPr>
        <p:spPr>
          <a:xfrm>
            <a:off x="850006" y="1305342"/>
            <a:ext cx="8311166" cy="507831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1-Diabetes screening</a:t>
            </a:r>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2- Serological testing </a:t>
            </a:r>
            <a:r>
              <a:rPr lang="en-US" sz="2400">
                <a:solidFill>
                  <a:schemeClr val="dk1"/>
                </a:solidFill>
                <a:latin typeface="Arial"/>
                <a:ea typeface="Arial"/>
                <a:cs typeface="Arial"/>
                <a:sym typeface="Arial"/>
              </a:rPr>
              <a:t>to exclude underlying alloimmunization</a:t>
            </a:r>
            <a:endParaRPr sz="2400">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3- Serological testing if underlying infectious cause is suspected</a:t>
            </a:r>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4- karyotype </a:t>
            </a:r>
            <a:r>
              <a:rPr lang="en-US" sz="2400">
                <a:solidFill>
                  <a:schemeClr val="dk1"/>
                </a:solidFill>
                <a:latin typeface="Arial"/>
                <a:ea typeface="Arial"/>
                <a:cs typeface="Arial"/>
                <a:sym typeface="Arial"/>
              </a:rPr>
              <a:t>:  Assessment of structural and chromosomal anomalies if diagnosed less than 30 week’s gestation ( fetal medicine referral) </a:t>
            </a:r>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5- Nonstress test</a:t>
            </a:r>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6- Biophysical profile.</a:t>
            </a:r>
            <a:endParaRPr/>
          </a:p>
          <a:p>
            <a:pPr indent="0" lvl="0" marL="0" marR="0" rtl="0" algn="l">
              <a:lnSpc>
                <a:spcPct val="150000"/>
              </a:lnSpc>
              <a:spcBef>
                <a:spcPts val="0"/>
              </a:spcBef>
              <a:spcAft>
                <a:spcPts val="0"/>
              </a:spcAft>
              <a:buNone/>
            </a:pPr>
            <a:r>
              <a:rPr b="1" lang="en-US" sz="2400">
                <a:solidFill>
                  <a:schemeClr val="dk1"/>
                </a:solidFill>
                <a:latin typeface="Arial"/>
                <a:ea typeface="Arial"/>
                <a:cs typeface="Arial"/>
                <a:sym typeface="Arial"/>
              </a:rPr>
              <a:t>7- Doppler ultrasound</a:t>
            </a:r>
            <a:endParaRPr/>
          </a:p>
        </p:txBody>
      </p:sp>
      <p:sp>
        <p:nvSpPr>
          <p:cNvPr id="339" name="Google Shape;339;p37"/>
          <p:cNvSpPr txBox="1"/>
          <p:nvPr/>
        </p:nvSpPr>
        <p:spPr>
          <a:xfrm>
            <a:off x="592424" y="317300"/>
            <a:ext cx="4475700" cy="831000"/>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660066"/>
              </a:buClr>
              <a:buSzPts val="4800"/>
              <a:buFont typeface="Noto Sans Symbols"/>
              <a:buChar char="▪"/>
            </a:pPr>
            <a:r>
              <a:rPr b="1" lang="en-US" sz="4800">
                <a:solidFill>
                  <a:srgbClr val="660066"/>
                </a:solidFill>
                <a:latin typeface="Arial"/>
                <a:ea typeface="Arial"/>
                <a:cs typeface="Arial"/>
                <a:sym typeface="Arial"/>
              </a:rPr>
              <a:t>Other tests :</a:t>
            </a:r>
            <a:endParaRPr/>
          </a:p>
        </p:txBody>
      </p:sp>
      <p:pic>
        <p:nvPicPr>
          <p:cNvPr id="340" name="Google Shape;340;p37"/>
          <p:cNvPicPr preferRelativeResize="0"/>
          <p:nvPr/>
        </p:nvPicPr>
        <p:blipFill rotWithShape="1">
          <a:blip r:embed="rId3">
            <a:alphaModFix/>
          </a:blip>
          <a:srcRect b="0" l="0" r="0" t="0"/>
          <a:stretch/>
        </p:blipFill>
        <p:spPr>
          <a:xfrm>
            <a:off x="9418750" y="197991"/>
            <a:ext cx="2487774" cy="2214702"/>
          </a:xfrm>
          <a:prstGeom prst="rect">
            <a:avLst/>
          </a:prstGeom>
          <a:noFill/>
          <a:ln>
            <a:noFill/>
          </a:ln>
        </p:spPr>
      </p:pic>
      <p:pic>
        <p:nvPicPr>
          <p:cNvPr id="341" name="Google Shape;341;p37"/>
          <p:cNvPicPr preferRelativeResize="0"/>
          <p:nvPr/>
        </p:nvPicPr>
        <p:blipFill rotWithShape="1">
          <a:blip r:embed="rId4">
            <a:alphaModFix/>
          </a:blip>
          <a:srcRect b="0" l="0" r="0" t="0"/>
          <a:stretch/>
        </p:blipFill>
        <p:spPr>
          <a:xfrm>
            <a:off x="8779018" y="3002151"/>
            <a:ext cx="3243416" cy="2162277"/>
          </a:xfrm>
          <a:prstGeom prst="rect">
            <a:avLst/>
          </a:prstGeom>
          <a:noFill/>
          <a:ln>
            <a:noFill/>
          </a:ln>
        </p:spPr>
      </p:pic>
      <p:pic>
        <p:nvPicPr>
          <p:cNvPr id="342" name="Google Shape;342;p37"/>
          <p:cNvPicPr preferRelativeResize="0"/>
          <p:nvPr/>
        </p:nvPicPr>
        <p:blipFill rotWithShape="1">
          <a:blip r:embed="rId5">
            <a:alphaModFix/>
          </a:blip>
          <a:srcRect b="0" l="0" r="0" t="0"/>
          <a:stretch/>
        </p:blipFill>
        <p:spPr>
          <a:xfrm>
            <a:off x="5267593" y="4443211"/>
            <a:ext cx="3029985" cy="21958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38"/>
          <p:cNvPicPr preferRelativeResize="0"/>
          <p:nvPr/>
        </p:nvPicPr>
        <p:blipFill rotWithShape="1">
          <a:blip r:embed="rId3">
            <a:alphaModFix/>
          </a:blip>
          <a:srcRect b="28758" l="26490" r="-470" t="28346"/>
          <a:stretch/>
        </p:blipFill>
        <p:spPr>
          <a:xfrm>
            <a:off x="1120462" y="515154"/>
            <a:ext cx="10122980" cy="570534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39"/>
          <p:cNvPicPr preferRelativeResize="0"/>
          <p:nvPr/>
        </p:nvPicPr>
        <p:blipFill rotWithShape="1">
          <a:blip r:embed="rId3">
            <a:alphaModFix/>
          </a:blip>
          <a:srcRect b="0" l="0" r="0" t="0"/>
          <a:stretch/>
        </p:blipFill>
        <p:spPr>
          <a:xfrm>
            <a:off x="-1" y="51912"/>
            <a:ext cx="7508383" cy="5793370"/>
          </a:xfrm>
          <a:prstGeom prst="rect">
            <a:avLst/>
          </a:prstGeom>
          <a:noFill/>
          <a:ln>
            <a:noFill/>
          </a:ln>
        </p:spPr>
      </p:pic>
      <p:pic>
        <p:nvPicPr>
          <p:cNvPr id="353" name="Google Shape;353;p39"/>
          <p:cNvPicPr preferRelativeResize="0"/>
          <p:nvPr/>
        </p:nvPicPr>
        <p:blipFill rotWithShape="1">
          <a:blip r:embed="rId4">
            <a:alphaModFix/>
          </a:blip>
          <a:srcRect b="0" l="0" r="0" t="0"/>
          <a:stretch/>
        </p:blipFill>
        <p:spPr>
          <a:xfrm>
            <a:off x="7214831" y="204364"/>
            <a:ext cx="2322063" cy="2654852"/>
          </a:xfrm>
          <a:prstGeom prst="rect">
            <a:avLst/>
          </a:prstGeom>
          <a:noFill/>
          <a:ln>
            <a:noFill/>
          </a:ln>
        </p:spPr>
      </p:pic>
      <p:pic>
        <p:nvPicPr>
          <p:cNvPr id="354" name="Google Shape;354;p39"/>
          <p:cNvPicPr preferRelativeResize="0"/>
          <p:nvPr/>
        </p:nvPicPr>
        <p:blipFill rotWithShape="1">
          <a:blip r:embed="rId5">
            <a:alphaModFix/>
          </a:blip>
          <a:srcRect b="0" l="0" r="0" t="0"/>
          <a:stretch/>
        </p:blipFill>
        <p:spPr>
          <a:xfrm>
            <a:off x="10022040" y="820157"/>
            <a:ext cx="2002535" cy="2128440"/>
          </a:xfrm>
          <a:prstGeom prst="rect">
            <a:avLst/>
          </a:prstGeom>
          <a:noFill/>
          <a:ln>
            <a:noFill/>
          </a:ln>
        </p:spPr>
      </p:pic>
      <p:pic>
        <p:nvPicPr>
          <p:cNvPr id="355" name="Google Shape;355;p39"/>
          <p:cNvPicPr preferRelativeResize="0"/>
          <p:nvPr/>
        </p:nvPicPr>
        <p:blipFill rotWithShape="1">
          <a:blip r:embed="rId6">
            <a:alphaModFix/>
          </a:blip>
          <a:srcRect b="0" l="0" r="0" t="0"/>
          <a:stretch/>
        </p:blipFill>
        <p:spPr>
          <a:xfrm>
            <a:off x="4172756" y="3685344"/>
            <a:ext cx="4500343" cy="3172656"/>
          </a:xfrm>
          <a:prstGeom prst="rect">
            <a:avLst/>
          </a:prstGeom>
          <a:noFill/>
          <a:ln>
            <a:noFill/>
          </a:ln>
        </p:spPr>
      </p:pic>
      <p:pic>
        <p:nvPicPr>
          <p:cNvPr id="356" name="Google Shape;356;p39"/>
          <p:cNvPicPr preferRelativeResize="0"/>
          <p:nvPr/>
        </p:nvPicPr>
        <p:blipFill rotWithShape="1">
          <a:blip r:embed="rId7">
            <a:alphaModFix/>
          </a:blip>
          <a:srcRect b="0" l="0" r="0" t="0"/>
          <a:stretch/>
        </p:blipFill>
        <p:spPr>
          <a:xfrm>
            <a:off x="9423647" y="3477294"/>
            <a:ext cx="2437796" cy="325521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txBox="1"/>
          <p:nvPr/>
        </p:nvSpPr>
        <p:spPr>
          <a:xfrm>
            <a:off x="528023" y="337700"/>
            <a:ext cx="5925000" cy="769500"/>
          </a:xfrm>
          <a:prstGeom prst="rect">
            <a:avLst/>
          </a:prstGeom>
          <a:noFill/>
          <a:ln>
            <a:noFill/>
          </a:ln>
        </p:spPr>
        <p:txBody>
          <a:bodyPr anchorCtr="0" anchor="t" bIns="45700" lIns="91425" spcFirstLastPara="1" rIns="91425" wrap="square" tIns="45700">
            <a:spAutoFit/>
          </a:bodyPr>
          <a:lstStyle/>
          <a:p>
            <a:pPr indent="-742950" lvl="0" marL="742950" marR="0" rtl="0" algn="l">
              <a:spcBef>
                <a:spcPts val="0"/>
              </a:spcBef>
              <a:spcAft>
                <a:spcPts val="0"/>
              </a:spcAft>
              <a:buClr>
                <a:srgbClr val="660066"/>
              </a:buClr>
              <a:buSzPts val="4400"/>
              <a:buFont typeface="Noto Sans Symbols"/>
              <a:buChar char="❖"/>
            </a:pPr>
            <a:r>
              <a:rPr b="1" lang="en-US" sz="4400">
                <a:solidFill>
                  <a:srgbClr val="660066"/>
                </a:solidFill>
                <a:latin typeface="Arial"/>
                <a:ea typeface="Arial"/>
                <a:cs typeface="Arial"/>
                <a:sym typeface="Arial"/>
              </a:rPr>
              <a:t>Clinical scenario </a:t>
            </a:r>
            <a:endParaRPr/>
          </a:p>
        </p:txBody>
      </p:sp>
      <p:sp>
        <p:nvSpPr>
          <p:cNvPr id="362" name="Google Shape;362;p40"/>
          <p:cNvSpPr/>
          <p:nvPr/>
        </p:nvSpPr>
        <p:spPr>
          <a:xfrm>
            <a:off x="528034" y="1107130"/>
            <a:ext cx="7031865"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A 37 year multigravida presented at 25 weeks gestation with difficulty in breathing for last two weeks, more so in the recumbent position. She was referred with polyhydramnios (Amniotic fluid index 27cms) and moderate anaemia (Hemoglobin 8.3gm%).  She was a G3P1L1A1, married since 7 years. First baby delivered by Caesarean section at term in view of cephalopelvic disproportion, 6 years back, alive and healthy. She was not a known case of cardiac or renal disease, nor had any history of substance abuse. Her blood group was A Rh-positive. An anomalyscan done at 20 weeks of gestation at the referring hospital did not reveal any major congenital anomalies or abnormalities of the placenta or cord. The values of a 75 gram 2 hour oral glucose tolerance test performed at 24 weeks of gestation were within normal limits. Since she was in considerable respiratory distress, hence therapeutic and diagnostic amniocentesis was done. The fluid was sent for FISH and karyotyping where an anomaly was found ? TORCH screening was negative .</a:t>
            </a:r>
            <a:endParaRPr/>
          </a:p>
        </p:txBody>
      </p:sp>
      <p:pic>
        <p:nvPicPr>
          <p:cNvPr id="363" name="Google Shape;363;p40"/>
          <p:cNvPicPr preferRelativeResize="0"/>
          <p:nvPr/>
        </p:nvPicPr>
        <p:blipFill rotWithShape="1">
          <a:blip r:embed="rId3">
            <a:alphaModFix/>
          </a:blip>
          <a:srcRect b="0" l="0" r="0" t="0"/>
          <a:stretch/>
        </p:blipFill>
        <p:spPr>
          <a:xfrm>
            <a:off x="6158180" y="0"/>
            <a:ext cx="2225966" cy="1197735"/>
          </a:xfrm>
          <a:prstGeom prst="rect">
            <a:avLst/>
          </a:prstGeom>
          <a:noFill/>
          <a:ln>
            <a:noFill/>
          </a:ln>
        </p:spPr>
      </p:pic>
      <p:pic>
        <p:nvPicPr>
          <p:cNvPr id="364" name="Google Shape;364;p40"/>
          <p:cNvPicPr preferRelativeResize="0"/>
          <p:nvPr/>
        </p:nvPicPr>
        <p:blipFill rotWithShape="1">
          <a:blip r:embed="rId4">
            <a:alphaModFix/>
          </a:blip>
          <a:srcRect b="0" l="0" r="0" t="0"/>
          <a:stretch/>
        </p:blipFill>
        <p:spPr>
          <a:xfrm>
            <a:off x="8384146" y="107168"/>
            <a:ext cx="3807854" cy="3885283"/>
          </a:xfrm>
          <a:prstGeom prst="rect">
            <a:avLst/>
          </a:prstGeom>
          <a:noFill/>
          <a:ln>
            <a:noFill/>
          </a:ln>
        </p:spPr>
      </p:pic>
      <p:pic>
        <p:nvPicPr>
          <p:cNvPr id="365" name="Google Shape;365;p40"/>
          <p:cNvPicPr preferRelativeResize="0"/>
          <p:nvPr/>
        </p:nvPicPr>
        <p:blipFill rotWithShape="1">
          <a:blip r:embed="rId5">
            <a:alphaModFix/>
          </a:blip>
          <a:srcRect b="0" l="0" r="0" t="0"/>
          <a:stretch/>
        </p:blipFill>
        <p:spPr>
          <a:xfrm>
            <a:off x="8384146" y="3992451"/>
            <a:ext cx="3206840" cy="26426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p:nvPr/>
        </p:nvSpPr>
        <p:spPr>
          <a:xfrm>
            <a:off x="422030" y="269427"/>
            <a:ext cx="3840600" cy="2180400"/>
          </a:xfrm>
          <a:prstGeom prst="bevel">
            <a:avLst>
              <a:gd fmla="val 12500" name="adj"/>
            </a:avLst>
          </a:prstGeom>
          <a:solidFill>
            <a:srgbClr val="7F7F7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4"/>
          <p:cNvSpPr txBox="1"/>
          <p:nvPr/>
        </p:nvSpPr>
        <p:spPr>
          <a:xfrm>
            <a:off x="668650" y="974950"/>
            <a:ext cx="33432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Arial"/>
                <a:ea typeface="Arial"/>
                <a:cs typeface="Arial"/>
                <a:sym typeface="Arial"/>
              </a:rPr>
              <a:t>Functions :</a:t>
            </a:r>
            <a:endParaRPr/>
          </a:p>
        </p:txBody>
      </p:sp>
      <p:sp>
        <p:nvSpPr>
          <p:cNvPr id="113" name="Google Shape;113;p4"/>
          <p:cNvSpPr txBox="1"/>
          <p:nvPr/>
        </p:nvSpPr>
        <p:spPr>
          <a:xfrm>
            <a:off x="4646976" y="381089"/>
            <a:ext cx="7315200" cy="6832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Protection from external forces </a:t>
            </a:r>
            <a:endParaRPr/>
          </a:p>
          <a:p>
            <a:pPr indent="-82550" lvl="0" marL="285750" marR="0" rtl="0" algn="l">
              <a:spcBef>
                <a:spcPts val="0"/>
              </a:spcBef>
              <a:spcAft>
                <a:spcPts val="0"/>
              </a:spcAft>
              <a:buClr>
                <a:schemeClr val="dk1"/>
              </a:buClr>
              <a:buSzPts val="3200"/>
              <a:buFont typeface="Arial"/>
              <a:buNone/>
            </a:pPr>
            <a:r>
              <a:t/>
            </a:r>
            <a:endParaRPr b="1" sz="3200">
              <a:solidFill>
                <a:srgbClr val="A5002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It protects the umbilical cord by providing a cushion between the fetus and umbilical cord , thus reducing the risk of compression between the fetus and the uterine wall .</a:t>
            </a:r>
            <a:endParaRPr/>
          </a:p>
          <a:p>
            <a:pPr indent="0" lvl="0" marL="0" marR="0" rtl="0" algn="l">
              <a:spcBef>
                <a:spcPts val="0"/>
              </a:spcBef>
              <a:spcAft>
                <a:spcPts val="0"/>
              </a:spcAft>
              <a:buNone/>
            </a:pPr>
            <a:r>
              <a:t/>
            </a:r>
            <a:endParaRPr b="1" sz="3600">
              <a:solidFill>
                <a:schemeClr val="dk1"/>
              </a:solidFill>
              <a:latin typeface="Arial"/>
              <a:ea typeface="Arial"/>
              <a:cs typeface="Arial"/>
              <a:sym typeface="Arial"/>
            </a:endParaRPr>
          </a:p>
          <a:p>
            <a:pPr indent="-285750" lvl="0" marL="28575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Amniotic fluid also helps protect the fetus from infectious agents due to its inherent antibacterial properties .</a:t>
            </a:r>
            <a:endParaRPr/>
          </a:p>
          <a:p>
            <a:pPr indent="-57150" lvl="0" marL="285750" marR="0" rtl="0" algn="l">
              <a:spcBef>
                <a:spcPts val="0"/>
              </a:spcBef>
              <a:spcAft>
                <a:spcPts val="0"/>
              </a:spcAft>
              <a:buClr>
                <a:schemeClr val="dk1"/>
              </a:buClr>
              <a:buSzPts val="3600"/>
              <a:buFont typeface="Arial"/>
              <a:buNone/>
            </a:pPr>
            <a:r>
              <a:t/>
            </a:r>
            <a:endParaRPr b="1" sz="3600">
              <a:solidFill>
                <a:srgbClr val="A50021"/>
              </a:solidFill>
              <a:latin typeface="Arial"/>
              <a:ea typeface="Arial"/>
              <a:cs typeface="Arial"/>
              <a:sym typeface="Arial"/>
            </a:endParaRPr>
          </a:p>
          <a:p>
            <a:pPr indent="-285750" lvl="0" marL="28575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Maintain temperature .</a:t>
            </a:r>
            <a:endParaRPr/>
          </a:p>
          <a:p>
            <a:pPr indent="-133350" lvl="0" marL="285750" marR="0" rtl="0" algn="l">
              <a:spcBef>
                <a:spcPts val="0"/>
              </a:spcBef>
              <a:spcAft>
                <a:spcPts val="0"/>
              </a:spcAft>
              <a:buClr>
                <a:schemeClr val="dk1"/>
              </a:buClr>
              <a:buSzPts val="2400"/>
              <a:buFont typeface="Arial"/>
              <a:buNone/>
            </a:pPr>
            <a:r>
              <a:t/>
            </a:r>
            <a:endParaRPr b="1" sz="2400">
              <a:solidFill>
                <a:srgbClr val="A5002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114" name="Google Shape;114;p4"/>
          <p:cNvPicPr preferRelativeResize="0"/>
          <p:nvPr/>
        </p:nvPicPr>
        <p:blipFill rotWithShape="1">
          <a:blip r:embed="rId3">
            <a:alphaModFix/>
          </a:blip>
          <a:srcRect b="3366" l="20767" r="17055" t="7578"/>
          <a:stretch/>
        </p:blipFill>
        <p:spPr>
          <a:xfrm>
            <a:off x="422030" y="3155444"/>
            <a:ext cx="3741900" cy="3021000"/>
          </a:xfrm>
          <a:prstGeom prst="ellipse">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42"/>
          <p:cNvSpPr/>
          <p:nvPr/>
        </p:nvSpPr>
        <p:spPr>
          <a:xfrm>
            <a:off x="2800925" y="1381425"/>
            <a:ext cx="6843600" cy="4581300"/>
          </a:xfrm>
          <a:prstGeom prst="rect">
            <a:avLst/>
          </a:prstGeom>
          <a:solidFill>
            <a:srgbClr val="F7B7B0"/>
          </a:solid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600">
                <a:solidFill>
                  <a:srgbClr val="0000FF"/>
                </a:solidFill>
                <a:latin typeface="Montserrat Medium"/>
                <a:ea typeface="Montserrat Medium"/>
                <a:cs typeface="Montserrat Medium"/>
                <a:sym typeface="Montserrat Medium"/>
              </a:rPr>
              <a:t>Mild to Moderate Polyhydramnios: </a:t>
            </a:r>
            <a:endParaRPr sz="2600">
              <a:solidFill>
                <a:srgbClr val="0000F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600">
              <a:latin typeface="Montserrat Medium"/>
              <a:ea typeface="Montserrat Medium"/>
              <a:cs typeface="Montserrat Medium"/>
              <a:sym typeface="Montserrat Medium"/>
            </a:endParaRPr>
          </a:p>
          <a:p>
            <a:pPr indent="0" lvl="0" marL="0" rtl="0" algn="l">
              <a:spcBef>
                <a:spcPts val="0"/>
              </a:spcBef>
              <a:spcAft>
                <a:spcPts val="0"/>
              </a:spcAft>
              <a:buNone/>
            </a:pPr>
            <a:r>
              <a:rPr b="1" lang="en-US" sz="2600">
                <a:latin typeface="Montserrat"/>
                <a:ea typeface="Montserrat"/>
                <a:cs typeface="Montserrat"/>
                <a:sym typeface="Montserrat"/>
              </a:rPr>
              <a:t>(NST) and (BPP) upon diagnosis  </a:t>
            </a:r>
            <a:endParaRPr b="1" sz="2600">
              <a:latin typeface="Montserrat"/>
              <a:ea typeface="Montserrat"/>
              <a:cs typeface="Montserrat"/>
              <a:sym typeface="Montserrat"/>
            </a:endParaRPr>
          </a:p>
          <a:p>
            <a:pPr indent="0" lvl="0" marL="457200" rtl="0" algn="l">
              <a:spcBef>
                <a:spcPts val="0"/>
              </a:spcBef>
              <a:spcAft>
                <a:spcPts val="0"/>
              </a:spcAft>
              <a:buNone/>
            </a:pPr>
            <a:r>
              <a:t/>
            </a:r>
            <a:endParaRPr sz="2600">
              <a:latin typeface="Montserrat Medium"/>
              <a:ea typeface="Montserrat Medium"/>
              <a:cs typeface="Montserrat Medium"/>
              <a:sym typeface="Montserrat Medium"/>
            </a:endParaRPr>
          </a:p>
          <a:p>
            <a:pPr indent="-393700" lvl="0" marL="457200" rtl="0" algn="l">
              <a:spcBef>
                <a:spcPts val="0"/>
              </a:spcBef>
              <a:spcAft>
                <a:spcPts val="0"/>
              </a:spcAft>
              <a:buSzPts val="2600"/>
              <a:buFont typeface="Montserrat Medium"/>
              <a:buChar char="●"/>
            </a:pPr>
            <a:r>
              <a:rPr lang="en-US" sz="2600">
                <a:latin typeface="Montserrat Medium"/>
                <a:ea typeface="Montserrat Medium"/>
                <a:cs typeface="Montserrat Medium"/>
                <a:sym typeface="Montserrat Medium"/>
              </a:rPr>
              <a:t>every 1 to 2 weeks until 37 weeks  </a:t>
            </a:r>
            <a:endParaRPr sz="2600">
              <a:latin typeface="Montserrat Medium"/>
              <a:ea typeface="Montserrat Medium"/>
              <a:cs typeface="Montserrat Medium"/>
              <a:sym typeface="Montserrat Medium"/>
            </a:endParaRPr>
          </a:p>
          <a:p>
            <a:pPr indent="-393700" lvl="0" marL="457200" rtl="0" algn="l">
              <a:spcBef>
                <a:spcPts val="0"/>
              </a:spcBef>
              <a:spcAft>
                <a:spcPts val="0"/>
              </a:spcAft>
              <a:buSzPts val="2600"/>
              <a:buFont typeface="Montserrat Medium"/>
              <a:buChar char="●"/>
            </a:pPr>
            <a:r>
              <a:rPr lang="en-US" sz="2600">
                <a:latin typeface="Montserrat Medium"/>
                <a:ea typeface="Montserrat Medium"/>
                <a:cs typeface="Montserrat Medium"/>
                <a:sym typeface="Montserrat Medium"/>
              </a:rPr>
              <a:t>weekly from 37 weeks to delivery </a:t>
            </a:r>
            <a:endParaRPr sz="2600">
              <a:latin typeface="Montserrat Medium"/>
              <a:ea typeface="Montserrat Medium"/>
              <a:cs typeface="Montserrat Medium"/>
              <a:sym typeface="Montserrat Medium"/>
            </a:endParaRPr>
          </a:p>
          <a:p>
            <a:pPr indent="0" lvl="0" marL="0" rtl="0" algn="l">
              <a:spcBef>
                <a:spcPts val="0"/>
              </a:spcBef>
              <a:spcAft>
                <a:spcPts val="0"/>
              </a:spcAft>
              <a:buNone/>
            </a:pPr>
            <a:r>
              <a:t/>
            </a:r>
            <a:endParaRPr sz="2600">
              <a:latin typeface="Montserrat Medium"/>
              <a:ea typeface="Montserrat Medium"/>
              <a:cs typeface="Montserrat Medium"/>
              <a:sym typeface="Montserrat Medium"/>
            </a:endParaRPr>
          </a:p>
          <a:p>
            <a:pPr indent="0" lvl="0" marL="0" rtl="0" algn="l">
              <a:spcBef>
                <a:spcPts val="0"/>
              </a:spcBef>
              <a:spcAft>
                <a:spcPts val="0"/>
              </a:spcAft>
              <a:buNone/>
            </a:pPr>
            <a:r>
              <a:t/>
            </a:r>
            <a:endParaRPr sz="2600">
              <a:latin typeface="Montserrat Medium"/>
              <a:ea typeface="Montserrat Medium"/>
              <a:cs typeface="Montserrat Medium"/>
              <a:sym typeface="Montserrat Medium"/>
            </a:endParaRPr>
          </a:p>
          <a:p>
            <a:pPr indent="0" lvl="0" marL="0" rtl="0" algn="l">
              <a:spcBef>
                <a:spcPts val="0"/>
              </a:spcBef>
              <a:spcAft>
                <a:spcPts val="0"/>
              </a:spcAft>
              <a:buNone/>
            </a:pPr>
            <a:r>
              <a:rPr lang="en-US" sz="2600">
                <a:solidFill>
                  <a:srgbClr val="FF0000"/>
                </a:solidFill>
                <a:latin typeface="Montserrat Medium"/>
                <a:ea typeface="Montserrat Medium"/>
                <a:cs typeface="Montserrat Medium"/>
                <a:sym typeface="Montserrat Medium"/>
              </a:rPr>
              <a:t>Severe Polyhydramnios: </a:t>
            </a:r>
            <a:r>
              <a:rPr lang="en-US" sz="2600">
                <a:latin typeface="Montserrat Medium"/>
                <a:ea typeface="Montserrat Medium"/>
                <a:cs typeface="Montserrat Medium"/>
                <a:sym typeface="Montserrat Medium"/>
              </a:rPr>
              <a:t> </a:t>
            </a:r>
            <a:endParaRPr sz="2600">
              <a:latin typeface="Montserrat Medium"/>
              <a:ea typeface="Montserrat Medium"/>
              <a:cs typeface="Montserrat Medium"/>
              <a:sym typeface="Montserrat Medium"/>
            </a:endParaRPr>
          </a:p>
          <a:p>
            <a:pPr indent="0" lvl="0" marL="0" rtl="0" algn="l">
              <a:spcBef>
                <a:spcPts val="0"/>
              </a:spcBef>
              <a:spcAft>
                <a:spcPts val="0"/>
              </a:spcAft>
              <a:buNone/>
            </a:pPr>
            <a:r>
              <a:rPr lang="en-US" sz="2600">
                <a:latin typeface="Montserrat Medium"/>
                <a:ea typeface="Montserrat Medium"/>
                <a:cs typeface="Montserrat Medium"/>
                <a:sym typeface="Montserrat Medium"/>
              </a:rPr>
              <a:t>NST and BPP every week until delivery</a:t>
            </a:r>
            <a:endParaRPr sz="2600">
              <a:latin typeface="Montserrat Medium"/>
              <a:ea typeface="Montserrat Medium"/>
              <a:cs typeface="Montserrat Medium"/>
              <a:sym typeface="Montserrat Medium"/>
            </a:endParaRPr>
          </a:p>
        </p:txBody>
      </p:sp>
      <p:sp>
        <p:nvSpPr>
          <p:cNvPr id="371" name="Google Shape;371;p42"/>
          <p:cNvSpPr txBox="1"/>
          <p:nvPr/>
        </p:nvSpPr>
        <p:spPr>
          <a:xfrm>
            <a:off x="630300" y="365625"/>
            <a:ext cx="109314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200">
                <a:solidFill>
                  <a:schemeClr val="dk1"/>
                </a:solidFill>
                <a:latin typeface="Montserrat Black"/>
                <a:ea typeface="Montserrat Black"/>
                <a:cs typeface="Montserrat Black"/>
                <a:sym typeface="Montserrat Black"/>
              </a:rPr>
              <a:t>Antepartum fetal monitoring</a:t>
            </a:r>
            <a:r>
              <a:rPr lang="en-US" sz="1200">
                <a:solidFill>
                  <a:schemeClr val="dk1"/>
                </a:solidFill>
                <a:latin typeface="Montserrat Black"/>
                <a:ea typeface="Montserrat Black"/>
                <a:cs typeface="Montserrat Black"/>
                <a:sym typeface="Montserrat Black"/>
              </a:rPr>
              <a:t> </a:t>
            </a:r>
            <a:endParaRPr sz="100">
              <a:solidFill>
                <a:schemeClr val="dk1"/>
              </a:solidFill>
              <a:latin typeface="Montserrat Black"/>
              <a:ea typeface="Montserrat Black"/>
              <a:cs typeface="Montserrat Black"/>
              <a:sym typeface="Montserrat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5ad4b46c78_0_4"/>
          <p:cNvSpPr txBox="1"/>
          <p:nvPr/>
        </p:nvSpPr>
        <p:spPr>
          <a:xfrm>
            <a:off x="2012950" y="1556125"/>
            <a:ext cx="8751300" cy="337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b="1" lang="en-US" sz="2300"/>
              <a:t>General abdominal discomfort and slight dyspnoe (in mild cases)  </a:t>
            </a:r>
            <a:endParaRPr b="1" sz="2300"/>
          </a:p>
          <a:p>
            <a:pPr indent="-374650" lvl="0" marL="457200" rtl="0" algn="l">
              <a:spcBef>
                <a:spcPts val="0"/>
              </a:spcBef>
              <a:spcAft>
                <a:spcPts val="0"/>
              </a:spcAft>
              <a:buSzPts val="2300"/>
              <a:buChar char="●"/>
            </a:pPr>
            <a:r>
              <a:rPr b="1" lang="en-US" sz="2300"/>
              <a:t>Marked respiratory distress and severe abdominal symptoms (moderate to severe)  </a:t>
            </a:r>
            <a:endParaRPr b="1" sz="2300"/>
          </a:p>
          <a:p>
            <a:pPr indent="-374650" lvl="0" marL="457200" rtl="0" algn="l">
              <a:spcBef>
                <a:spcPts val="0"/>
              </a:spcBef>
              <a:spcAft>
                <a:spcPts val="0"/>
              </a:spcAft>
              <a:buSzPts val="2300"/>
              <a:buChar char="●"/>
            </a:pPr>
            <a:r>
              <a:rPr b="1" lang="en-US" sz="2300"/>
              <a:t>Preterm rupture of membranes and preterm labour  </a:t>
            </a:r>
            <a:endParaRPr b="1" sz="2300"/>
          </a:p>
          <a:p>
            <a:pPr indent="-374650" lvl="0" marL="457200" rtl="0" algn="l">
              <a:spcBef>
                <a:spcPts val="0"/>
              </a:spcBef>
              <a:spcAft>
                <a:spcPts val="0"/>
              </a:spcAft>
              <a:buSzPts val="2300"/>
              <a:buChar char="●"/>
            </a:pPr>
            <a:r>
              <a:rPr b="1" lang="en-US" sz="2300"/>
              <a:t>Placental abruption and cord prolapse  </a:t>
            </a:r>
            <a:endParaRPr b="1" sz="2300"/>
          </a:p>
          <a:p>
            <a:pPr indent="-374650" lvl="0" marL="457200" rtl="0" algn="l">
              <a:spcBef>
                <a:spcPts val="0"/>
              </a:spcBef>
              <a:spcAft>
                <a:spcPts val="0"/>
              </a:spcAft>
              <a:buSzPts val="2300"/>
              <a:buChar char="●"/>
            </a:pPr>
            <a:r>
              <a:rPr b="1" lang="en-US" sz="2300"/>
              <a:t>Maternal haemorrhage secondary to uterine atony  </a:t>
            </a:r>
            <a:endParaRPr b="1" sz="2300"/>
          </a:p>
          <a:p>
            <a:pPr indent="-374650" lvl="0" marL="457200" rtl="0" algn="l">
              <a:spcBef>
                <a:spcPts val="0"/>
              </a:spcBef>
              <a:spcAft>
                <a:spcPts val="0"/>
              </a:spcAft>
              <a:buSzPts val="2300"/>
              <a:buChar char="●"/>
            </a:pPr>
            <a:r>
              <a:rPr b="1" lang="en-US" sz="2300"/>
              <a:t>Fetal malposition &amp; malpresentaion  </a:t>
            </a:r>
            <a:endParaRPr b="1" sz="2300"/>
          </a:p>
          <a:p>
            <a:pPr indent="-374650" lvl="0" marL="457200" rtl="0" algn="l">
              <a:spcBef>
                <a:spcPts val="0"/>
              </a:spcBef>
              <a:spcAft>
                <a:spcPts val="0"/>
              </a:spcAft>
              <a:buSzPts val="2300"/>
              <a:buChar char="●"/>
            </a:pPr>
            <a:r>
              <a:rPr b="1" lang="en-US" sz="2300"/>
              <a:t>Cesarean delivery &amp; NICU  Perinatal mortality</a:t>
            </a:r>
            <a:endParaRPr b="1" sz="2300"/>
          </a:p>
        </p:txBody>
      </p:sp>
      <p:sp>
        <p:nvSpPr>
          <p:cNvPr id="377" name="Google Shape;377;g25ad4b46c78_0_4"/>
          <p:cNvSpPr txBox="1"/>
          <p:nvPr/>
        </p:nvSpPr>
        <p:spPr>
          <a:xfrm>
            <a:off x="2241375" y="356900"/>
            <a:ext cx="6995400" cy="10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800">
                <a:solidFill>
                  <a:srgbClr val="CC0000"/>
                </a:solidFill>
                <a:latin typeface="Lexend"/>
                <a:ea typeface="Lexend"/>
                <a:cs typeface="Lexend"/>
                <a:sym typeface="Lexend"/>
              </a:rPr>
              <a:t>Complications: </a:t>
            </a:r>
            <a:endParaRPr b="1" sz="3800">
              <a:solidFill>
                <a:srgbClr val="CC0000"/>
              </a:solidFill>
              <a:latin typeface="Lexend"/>
              <a:ea typeface="Lexend"/>
              <a:cs typeface="Lexend"/>
              <a:sym typeface="Lexe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6"/>
          <p:cNvPicPr preferRelativeResize="0"/>
          <p:nvPr/>
        </p:nvPicPr>
        <p:blipFill rotWithShape="1">
          <a:blip r:embed="rId3">
            <a:alphaModFix/>
          </a:blip>
          <a:srcRect b="0" l="0" r="0" t="0"/>
          <a:stretch/>
        </p:blipFill>
        <p:spPr>
          <a:xfrm>
            <a:off x="566671" y="349036"/>
            <a:ext cx="11372043" cy="6508964"/>
          </a:xfrm>
          <a:prstGeom prst="rect">
            <a:avLst/>
          </a:prstGeom>
          <a:noFill/>
          <a:ln>
            <a:noFill/>
          </a:ln>
        </p:spPr>
      </p:pic>
      <p:sp>
        <p:nvSpPr>
          <p:cNvPr id="383" name="Google Shape;383;p46"/>
          <p:cNvSpPr txBox="1"/>
          <p:nvPr/>
        </p:nvSpPr>
        <p:spPr>
          <a:xfrm>
            <a:off x="0" y="99925"/>
            <a:ext cx="4197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dk1"/>
                </a:solidFill>
                <a:latin typeface="Lexend SemiBold"/>
                <a:ea typeface="Lexend SemiBold"/>
                <a:cs typeface="Lexend SemiBold"/>
                <a:sym typeface="Lexend SemiBold"/>
              </a:rPr>
              <a:t>Management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87" name="Shape 387"/>
        <p:cNvGrpSpPr/>
        <p:nvPr/>
      </p:nvGrpSpPr>
      <p:grpSpPr>
        <a:xfrm>
          <a:off x="0" y="0"/>
          <a:ext cx="0" cy="0"/>
          <a:chOff x="0" y="0"/>
          <a:chExt cx="0" cy="0"/>
        </a:xfrm>
      </p:grpSpPr>
      <p:sp>
        <p:nvSpPr>
          <p:cNvPr id="388" name="Google Shape;388;g25ad4b46c78_0_11"/>
          <p:cNvSpPr txBox="1"/>
          <p:nvPr/>
        </p:nvSpPr>
        <p:spPr>
          <a:xfrm>
            <a:off x="3504900" y="256975"/>
            <a:ext cx="5182200" cy="8424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US" sz="3600">
                <a:solidFill>
                  <a:srgbClr val="FFFFFF"/>
                </a:solidFill>
                <a:latin typeface="Montserrat ExtraBold"/>
                <a:ea typeface="Montserrat ExtraBold"/>
                <a:cs typeface="Montserrat ExtraBold"/>
                <a:sym typeface="Montserrat ExtraBold"/>
              </a:rPr>
              <a:t>Management</a:t>
            </a:r>
            <a:r>
              <a:rPr lang="en-US">
                <a:solidFill>
                  <a:srgbClr val="FFFFFF"/>
                </a:solidFill>
                <a:latin typeface="Montserrat ExtraBold"/>
                <a:ea typeface="Montserrat ExtraBold"/>
                <a:cs typeface="Montserrat ExtraBold"/>
                <a:sym typeface="Montserrat ExtraBold"/>
              </a:rPr>
              <a:t> </a:t>
            </a:r>
            <a:endParaRPr>
              <a:solidFill>
                <a:srgbClr val="FFFFFF"/>
              </a:solidFill>
              <a:latin typeface="Montserrat ExtraBold"/>
              <a:ea typeface="Montserrat ExtraBold"/>
              <a:cs typeface="Montserrat ExtraBold"/>
              <a:sym typeface="Montserrat ExtraBold"/>
            </a:endParaRPr>
          </a:p>
        </p:txBody>
      </p:sp>
      <p:sp>
        <p:nvSpPr>
          <p:cNvPr id="389" name="Google Shape;389;g25ad4b46c78_0_11"/>
          <p:cNvSpPr/>
          <p:nvPr/>
        </p:nvSpPr>
        <p:spPr>
          <a:xfrm>
            <a:off x="499675" y="1284875"/>
            <a:ext cx="2869500" cy="9138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500">
                <a:solidFill>
                  <a:srgbClr val="FFFFFF"/>
                </a:solidFill>
              </a:rPr>
              <a:t>Expectant </a:t>
            </a:r>
            <a:endParaRPr b="1" sz="2500">
              <a:solidFill>
                <a:srgbClr val="FFFFFF"/>
              </a:solidFill>
            </a:endParaRPr>
          </a:p>
        </p:txBody>
      </p:sp>
      <p:sp>
        <p:nvSpPr>
          <p:cNvPr id="390" name="Google Shape;390;g25ad4b46c78_0_11"/>
          <p:cNvSpPr/>
          <p:nvPr/>
        </p:nvSpPr>
        <p:spPr>
          <a:xfrm>
            <a:off x="4510750" y="1284875"/>
            <a:ext cx="2869500" cy="9138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500" u="sng">
                <a:solidFill>
                  <a:srgbClr val="FFFFFF"/>
                </a:solidFill>
                <a:hlinkClick action="ppaction://hlinkshowjump?jump=nextslide">
                  <a:extLst>
                    <a:ext uri="{A12FA001-AC4F-418D-AE19-62706E023703}">
                      <ahyp:hlinkClr val="tx"/>
                    </a:ext>
                  </a:extLst>
                </a:hlinkClick>
              </a:rPr>
              <a:t>Amnioreduction </a:t>
            </a:r>
            <a:endParaRPr b="1" sz="2500">
              <a:solidFill>
                <a:srgbClr val="FFFFFF"/>
              </a:solidFill>
            </a:endParaRPr>
          </a:p>
        </p:txBody>
      </p:sp>
      <p:sp>
        <p:nvSpPr>
          <p:cNvPr id="391" name="Google Shape;391;g25ad4b46c78_0_11"/>
          <p:cNvSpPr/>
          <p:nvPr/>
        </p:nvSpPr>
        <p:spPr>
          <a:xfrm>
            <a:off x="8521825" y="1284875"/>
            <a:ext cx="2869500" cy="9138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500" u="sng">
                <a:solidFill>
                  <a:srgbClr val="FFFFFF"/>
                </a:solidFill>
                <a:hlinkClick action="ppaction://hlinksldjump" r:id="rId3">
                  <a:extLst>
                    <a:ext uri="{A12FA001-AC4F-418D-AE19-62706E023703}">
                      <ahyp:hlinkClr val="tx"/>
                    </a:ext>
                  </a:extLst>
                </a:hlinkClick>
              </a:rPr>
              <a:t>Indomethacin</a:t>
            </a:r>
            <a:r>
              <a:rPr b="1" lang="en-US" sz="2500">
                <a:solidFill>
                  <a:srgbClr val="FFFFFF"/>
                </a:solidFill>
              </a:rPr>
              <a:t> </a:t>
            </a:r>
            <a:endParaRPr b="1" sz="2500">
              <a:solidFill>
                <a:srgbClr val="FFFFFF"/>
              </a:solidFill>
            </a:endParaRPr>
          </a:p>
        </p:txBody>
      </p:sp>
      <p:sp>
        <p:nvSpPr>
          <p:cNvPr id="392" name="Google Shape;392;g25ad4b46c78_0_11"/>
          <p:cNvSpPr txBox="1"/>
          <p:nvPr/>
        </p:nvSpPr>
        <p:spPr>
          <a:xfrm>
            <a:off x="434425" y="265540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FFFFFF"/>
                </a:solidFill>
              </a:rPr>
              <a:t>if asymptomatic: bed rest with serial US</a:t>
            </a:r>
            <a:endParaRPr b="1" sz="20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5ad4b46c78_0_33"/>
          <p:cNvSpPr txBox="1"/>
          <p:nvPr/>
        </p:nvSpPr>
        <p:spPr>
          <a:xfrm>
            <a:off x="4153425" y="199875"/>
            <a:ext cx="4355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900">
                <a:solidFill>
                  <a:schemeClr val="dk1"/>
                </a:solidFill>
                <a:latin typeface="Lexend ExtraBold"/>
                <a:ea typeface="Lexend ExtraBold"/>
                <a:cs typeface="Lexend ExtraBold"/>
                <a:sym typeface="Lexend ExtraBold"/>
              </a:rPr>
              <a:t>Amnioreduction </a:t>
            </a:r>
            <a:endParaRPr sz="2900">
              <a:solidFill>
                <a:schemeClr val="dk1"/>
              </a:solidFill>
              <a:latin typeface="Lexend ExtraBold"/>
              <a:ea typeface="Lexend ExtraBold"/>
              <a:cs typeface="Lexend ExtraBold"/>
              <a:sym typeface="Lexend ExtraBold"/>
            </a:endParaRPr>
          </a:p>
        </p:txBody>
      </p:sp>
      <p:sp>
        <p:nvSpPr>
          <p:cNvPr id="398" name="Google Shape;398;g25ad4b46c78_0_33"/>
          <p:cNvSpPr txBox="1"/>
          <p:nvPr/>
        </p:nvSpPr>
        <p:spPr>
          <a:xfrm>
            <a:off x="1713150" y="1174000"/>
            <a:ext cx="8937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t>only if </a:t>
            </a:r>
            <a:r>
              <a:rPr b="1" lang="en-US" sz="2000" u="sng">
                <a:solidFill>
                  <a:srgbClr val="FF0000"/>
                </a:solidFill>
              </a:rPr>
              <a:t>polyhydramnios is both severe and symptomatic</a:t>
            </a:r>
            <a:r>
              <a:rPr b="1" lang="en-US" sz="2000"/>
              <a:t> (associated with significant maternal discomfort or preterm labor) for intentional reduction of amniotic fluid volume.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US" sz="2000">
                <a:solidFill>
                  <a:srgbClr val="FF0000"/>
                </a:solidFill>
              </a:rPr>
              <a:t>The procedure is terminated when:</a:t>
            </a:r>
            <a:r>
              <a:rPr b="1" lang="en-US" sz="2000"/>
              <a:t> the AFI is normalized (generally 15 to 20 cm)  when intraamniotic pressure is less than 20 mmHg.</a:t>
            </a:r>
            <a:endParaRPr b="1" sz="2000"/>
          </a:p>
        </p:txBody>
      </p:sp>
      <p:sp>
        <p:nvSpPr>
          <p:cNvPr id="399" name="Google Shape;399;g25ad4b46c78_0_33"/>
          <p:cNvSpPr txBox="1"/>
          <p:nvPr/>
        </p:nvSpPr>
        <p:spPr>
          <a:xfrm>
            <a:off x="2676750" y="3625700"/>
            <a:ext cx="68385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t>Risk factor:  </a:t>
            </a:r>
            <a:endParaRPr b="1" sz="1900"/>
          </a:p>
          <a:p>
            <a:pPr indent="-349250" lvl="0" marL="457200" rtl="0" algn="l">
              <a:spcBef>
                <a:spcPts val="0"/>
              </a:spcBef>
              <a:spcAft>
                <a:spcPts val="0"/>
              </a:spcAft>
              <a:buSzPts val="1900"/>
              <a:buChar char="●"/>
            </a:pPr>
            <a:r>
              <a:rPr b="1" lang="en-US" sz="1900"/>
              <a:t>PPROM </a:t>
            </a:r>
            <a:endParaRPr b="1" sz="1900"/>
          </a:p>
          <a:p>
            <a:pPr indent="-349250" lvl="0" marL="457200" rtl="0" algn="l">
              <a:spcBef>
                <a:spcPts val="0"/>
              </a:spcBef>
              <a:spcAft>
                <a:spcPts val="0"/>
              </a:spcAft>
              <a:buSzPts val="1900"/>
              <a:buChar char="●"/>
            </a:pPr>
            <a:r>
              <a:rPr b="1" lang="en-US" sz="1900"/>
              <a:t>Infection  </a:t>
            </a:r>
            <a:endParaRPr b="1" sz="1900"/>
          </a:p>
          <a:p>
            <a:pPr indent="-349250" lvl="0" marL="457200" rtl="0" algn="l">
              <a:spcBef>
                <a:spcPts val="0"/>
              </a:spcBef>
              <a:spcAft>
                <a:spcPts val="0"/>
              </a:spcAft>
              <a:buSzPts val="1900"/>
              <a:buChar char="●"/>
            </a:pPr>
            <a:r>
              <a:rPr b="1" lang="en-US" sz="1900"/>
              <a:t>placental abruption  </a:t>
            </a:r>
            <a:endParaRPr b="1" sz="1900"/>
          </a:p>
          <a:p>
            <a:pPr indent="-349250" lvl="0" marL="457200" rtl="0" algn="l">
              <a:spcBef>
                <a:spcPts val="0"/>
              </a:spcBef>
              <a:spcAft>
                <a:spcPts val="0"/>
              </a:spcAft>
              <a:buSzPts val="1900"/>
              <a:buChar char="●"/>
            </a:pPr>
            <a:r>
              <a:rPr b="1" lang="en-US" sz="1900"/>
              <a:t>membranous detachment  </a:t>
            </a:r>
            <a:endParaRPr b="1" sz="1900"/>
          </a:p>
          <a:p>
            <a:pPr indent="-349250" lvl="0" marL="457200" rtl="0" algn="l">
              <a:spcBef>
                <a:spcPts val="0"/>
              </a:spcBef>
              <a:spcAft>
                <a:spcPts val="0"/>
              </a:spcAft>
              <a:buSzPts val="1900"/>
              <a:buChar char="●"/>
            </a:pPr>
            <a:r>
              <a:rPr b="1" lang="en-US" sz="1900"/>
              <a:t>re-accumulation may develop rapidly and serial re-treatments may be indicated up to every 2–3 days</a:t>
            </a:r>
            <a:endParaRPr b="1" sz="1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5ad4b46c78_0_40"/>
          <p:cNvSpPr txBox="1"/>
          <p:nvPr/>
        </p:nvSpPr>
        <p:spPr>
          <a:xfrm>
            <a:off x="4725475" y="85650"/>
            <a:ext cx="49395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solidFill>
                  <a:schemeClr val="dk1"/>
                </a:solidFill>
                <a:latin typeface="Lexend ExtraBold"/>
                <a:ea typeface="Lexend ExtraBold"/>
                <a:cs typeface="Lexend ExtraBold"/>
                <a:sym typeface="Lexend ExtraBold"/>
              </a:rPr>
              <a:t>Indomethacin</a:t>
            </a:r>
            <a:endParaRPr sz="1800">
              <a:latin typeface="Lexend ExtraBold"/>
              <a:ea typeface="Lexend ExtraBold"/>
              <a:cs typeface="Lexend ExtraBold"/>
              <a:sym typeface="Lexend ExtraBold"/>
            </a:endParaRPr>
          </a:p>
        </p:txBody>
      </p:sp>
      <p:sp>
        <p:nvSpPr>
          <p:cNvPr id="405" name="Google Shape;405;g25ad4b46c78_0_40"/>
          <p:cNvSpPr txBox="1"/>
          <p:nvPr/>
        </p:nvSpPr>
        <p:spPr>
          <a:xfrm>
            <a:off x="442550" y="813750"/>
            <a:ext cx="111069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u="sng"/>
              <a:t>A</a:t>
            </a:r>
            <a:r>
              <a:rPr b="1" lang="en-US" sz="1900" u="sng"/>
              <a:t>t less than 32 weeks </a:t>
            </a:r>
            <a:r>
              <a:rPr lang="en-US" sz="1900"/>
              <a:t>to reduce maternal symptoms and prolong gestation. </a:t>
            </a:r>
            <a:endParaRPr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US" sz="1900"/>
              <a:t>Mode of action: </a:t>
            </a:r>
            <a:r>
              <a:rPr lang="en-US" sz="1900" u="sng"/>
              <a:t>PG synthetase inhibitor</a:t>
            </a:r>
            <a:r>
              <a:rPr lang="en-US" sz="1900"/>
              <a:t> and it also </a:t>
            </a:r>
            <a:r>
              <a:rPr lang="en-US" sz="1900" u="sng"/>
              <a:t>reduces fetal urine production</a:t>
            </a:r>
            <a:r>
              <a:rPr lang="en-US" sz="1900"/>
              <a:t> and subsequent AFV more widely recognized for its role as a </a:t>
            </a:r>
            <a:r>
              <a:rPr lang="en-US" sz="1900" u="sng"/>
              <a:t>tocolytic</a:t>
            </a:r>
            <a:r>
              <a:rPr lang="en-US" sz="1900"/>
              <a:t> in the prevention of preterm labor.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b="1" lang="en-US" sz="1900"/>
              <a:t>The dose</a:t>
            </a:r>
            <a:r>
              <a:rPr lang="en-US" sz="1900"/>
              <a:t>: according to total AF (ranging from 50 mg/day to 200 mg/day)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US" sz="1900"/>
              <a:t>Since there is a potential delay in treatment onset (4–20 days), therapy is often commenced </a:t>
            </a:r>
            <a:r>
              <a:rPr b="1" lang="en-US" sz="1900" u="sng"/>
              <a:t>after an initial amino-reduction</a:t>
            </a:r>
            <a:r>
              <a:rPr lang="en-US" sz="1900"/>
              <a:t>, but </a:t>
            </a:r>
            <a:r>
              <a:rPr b="1" lang="en-US" sz="1900"/>
              <a:t>subsequently avoids the need for serial invasive procedures</a:t>
            </a:r>
            <a:r>
              <a:rPr lang="en-US" sz="1900"/>
              <a:t>.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US" sz="1900"/>
              <a:t>Treatment should be used with caution and once AFV has returned to the </a:t>
            </a:r>
            <a:r>
              <a:rPr b="1" lang="en-US" sz="1900"/>
              <a:t>upper range of normal, </a:t>
            </a:r>
            <a:r>
              <a:rPr lang="en-US" sz="1900"/>
              <a:t>treatment is to be stopped immediately</a:t>
            </a:r>
            <a:endParaRPr sz="1900"/>
          </a:p>
        </p:txBody>
      </p:sp>
      <p:sp>
        <p:nvSpPr>
          <p:cNvPr id="406" name="Google Shape;406;g25ad4b46c78_0_40"/>
          <p:cNvSpPr txBox="1"/>
          <p:nvPr/>
        </p:nvSpPr>
        <p:spPr>
          <a:xfrm>
            <a:off x="3511975" y="4782575"/>
            <a:ext cx="5639100" cy="1231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1700">
                <a:solidFill>
                  <a:srgbClr val="FF0000"/>
                </a:solidFill>
              </a:rPr>
              <a:t>The main fetal risks of treatment include:  </a:t>
            </a:r>
            <a:endParaRPr b="1" sz="1700">
              <a:solidFill>
                <a:srgbClr val="FF0000"/>
              </a:solidFill>
            </a:endParaRPr>
          </a:p>
          <a:p>
            <a:pPr indent="-336550" lvl="0" marL="457200" rtl="0" algn="l">
              <a:spcBef>
                <a:spcPts val="0"/>
              </a:spcBef>
              <a:spcAft>
                <a:spcPts val="0"/>
              </a:spcAft>
              <a:buClr>
                <a:srgbClr val="FF0000"/>
              </a:buClr>
              <a:buSzPts val="1700"/>
              <a:buChar char="●"/>
            </a:pPr>
            <a:r>
              <a:rPr b="1" lang="en-US" sz="1700">
                <a:solidFill>
                  <a:srgbClr val="FF0000"/>
                </a:solidFill>
              </a:rPr>
              <a:t>premature closure of the ductus arteriosus  </a:t>
            </a:r>
            <a:endParaRPr b="1" sz="1700">
              <a:solidFill>
                <a:srgbClr val="FF0000"/>
              </a:solidFill>
            </a:endParaRPr>
          </a:p>
          <a:p>
            <a:pPr indent="-336550" lvl="0" marL="457200" rtl="0" algn="l">
              <a:spcBef>
                <a:spcPts val="0"/>
              </a:spcBef>
              <a:spcAft>
                <a:spcPts val="0"/>
              </a:spcAft>
              <a:buClr>
                <a:srgbClr val="FF0000"/>
              </a:buClr>
              <a:buSzPts val="1700"/>
              <a:buChar char="●"/>
            </a:pPr>
            <a:r>
              <a:rPr b="1" lang="en-US" sz="1700">
                <a:solidFill>
                  <a:srgbClr val="FF0000"/>
                </a:solidFill>
              </a:rPr>
              <a:t>intraventricular haemorrhage </a:t>
            </a:r>
            <a:endParaRPr b="1" sz="1700">
              <a:solidFill>
                <a:srgbClr val="FF0000"/>
              </a:solidFill>
            </a:endParaRPr>
          </a:p>
          <a:p>
            <a:pPr indent="-336550" lvl="0" marL="457200" rtl="0" algn="l">
              <a:spcBef>
                <a:spcPts val="0"/>
              </a:spcBef>
              <a:spcAft>
                <a:spcPts val="0"/>
              </a:spcAft>
              <a:buClr>
                <a:srgbClr val="FF0000"/>
              </a:buClr>
              <a:buSzPts val="1700"/>
              <a:buChar char="●"/>
            </a:pPr>
            <a:r>
              <a:rPr b="1" lang="en-US" sz="1700">
                <a:solidFill>
                  <a:srgbClr val="FF0000"/>
                </a:solidFill>
              </a:rPr>
              <a:t> renal failure</a:t>
            </a:r>
            <a:endParaRPr b="1" sz="1700">
              <a:solidFill>
                <a:srgbClr val="FF0000"/>
              </a:solidFill>
            </a:endParaRPr>
          </a:p>
        </p:txBody>
      </p:sp>
      <p:pic>
        <p:nvPicPr>
          <p:cNvPr id="407" name="Google Shape;407;g25ad4b46c78_0_40"/>
          <p:cNvPicPr preferRelativeResize="0"/>
          <p:nvPr/>
        </p:nvPicPr>
        <p:blipFill rotWithShape="1">
          <a:blip r:embed="rId3">
            <a:alphaModFix/>
          </a:blip>
          <a:srcRect b="0" l="0" r="0" t="0"/>
          <a:stretch/>
        </p:blipFill>
        <p:spPr>
          <a:xfrm>
            <a:off x="2140949" y="4395064"/>
            <a:ext cx="7910099" cy="23647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0"/>
          <p:cNvSpPr/>
          <p:nvPr/>
        </p:nvSpPr>
        <p:spPr>
          <a:xfrm>
            <a:off x="2712500" y="175275"/>
            <a:ext cx="75585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660066"/>
                </a:solidFill>
                <a:latin typeface="Lexend SemiBold"/>
                <a:ea typeface="Lexend SemiBold"/>
                <a:cs typeface="Lexend SemiBold"/>
                <a:sym typeface="Lexend SemiBold"/>
              </a:rPr>
              <a:t>Management of Labor</a:t>
            </a:r>
            <a:endParaRPr sz="400">
              <a:latin typeface="Lexend SemiBold"/>
              <a:ea typeface="Lexend SemiBold"/>
              <a:cs typeface="Lexend SemiBold"/>
              <a:sym typeface="Lexend SemiBold"/>
            </a:endParaRPr>
          </a:p>
        </p:txBody>
      </p:sp>
      <p:sp>
        <p:nvSpPr>
          <p:cNvPr id="413" name="Google Shape;413;p50"/>
          <p:cNvSpPr txBox="1"/>
          <p:nvPr/>
        </p:nvSpPr>
        <p:spPr>
          <a:xfrm>
            <a:off x="228375" y="1156375"/>
            <a:ext cx="11449500" cy="51873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9900FF"/>
              </a:buClr>
              <a:buSzPts val="1900"/>
              <a:buChar char="❏"/>
            </a:pPr>
            <a:r>
              <a:rPr b="1" lang="en-US" sz="1900">
                <a:solidFill>
                  <a:srgbClr val="9900FF"/>
                </a:solidFill>
              </a:rPr>
              <a:t>Check Fetal Position</a:t>
            </a:r>
            <a:endParaRPr b="1" sz="1900">
              <a:solidFill>
                <a:srgbClr val="9900FF"/>
              </a:solidFill>
            </a:endParaRPr>
          </a:p>
          <a:p>
            <a:pPr indent="0" lvl="0" marL="0" rtl="0" algn="l">
              <a:spcBef>
                <a:spcPts val="0"/>
              </a:spcBef>
              <a:spcAft>
                <a:spcPts val="0"/>
              </a:spcAft>
              <a:buNone/>
            </a:pPr>
            <a:r>
              <a:rPr lang="en-US" sz="1800"/>
              <a:t>During labor, the fetal position is checked frequently to </a:t>
            </a:r>
            <a:r>
              <a:rPr b="1" lang="en-US" sz="1800"/>
              <a:t>confirm vertex presentation </a:t>
            </a:r>
            <a:r>
              <a:rPr lang="en-US" sz="1800"/>
              <a:t>as the excess amniotic fluid allows greater fetal mobility. Conversion to a breech, compound, or transverse presentation may occur.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US" sz="1800"/>
              <a:t>Spontaneous rupture of membranes</a:t>
            </a:r>
            <a:r>
              <a:rPr lang="en-US" sz="1800"/>
              <a:t> can cause </a:t>
            </a:r>
            <a:r>
              <a:rPr lang="en-US" sz="1800" u="sng"/>
              <a:t>sudden severe uterine decompression</a:t>
            </a:r>
            <a:r>
              <a:rPr lang="en-US" sz="1800"/>
              <a:t> with risk of cord prolapse or abruption.</a:t>
            </a:r>
            <a:endParaRPr sz="1800"/>
          </a:p>
          <a:p>
            <a:pPr indent="0" lvl="0" marL="0" rtl="0" algn="l">
              <a:spcBef>
                <a:spcPts val="0"/>
              </a:spcBef>
              <a:spcAft>
                <a:spcPts val="0"/>
              </a:spcAft>
              <a:buNone/>
            </a:pPr>
            <a:r>
              <a:t/>
            </a:r>
            <a:endParaRPr sz="1800"/>
          </a:p>
          <a:p>
            <a:pPr indent="-342900" lvl="0" marL="457200" rtl="0" algn="l">
              <a:spcBef>
                <a:spcPts val="0"/>
              </a:spcBef>
              <a:spcAft>
                <a:spcPts val="0"/>
              </a:spcAft>
              <a:buClr>
                <a:srgbClr val="9900FF"/>
              </a:buClr>
              <a:buSzPts val="1800"/>
              <a:buChar char="❏"/>
            </a:pPr>
            <a:r>
              <a:rPr b="1" lang="en-US" sz="1800">
                <a:solidFill>
                  <a:srgbClr val="9900FF"/>
                </a:solidFill>
              </a:rPr>
              <a:t>So What to do? </a:t>
            </a:r>
            <a:endParaRPr b="1" sz="1800">
              <a:solidFill>
                <a:srgbClr val="9900FF"/>
              </a:solidFill>
            </a:endParaRPr>
          </a:p>
          <a:p>
            <a:pPr indent="0" lvl="0" marL="0" rtl="0" algn="l">
              <a:spcBef>
                <a:spcPts val="0"/>
              </a:spcBef>
              <a:spcAft>
                <a:spcPts val="0"/>
              </a:spcAft>
              <a:buNone/>
            </a:pPr>
            <a:r>
              <a:rPr lang="en-US" sz="1800"/>
              <a:t>Gradual abdominal or trans cervical amnioreduction with a needle may prevent these complications during labor Fetal Heart Rate  monitored continuously due to increased risk of abnormalities.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US" sz="1800">
                <a:solidFill>
                  <a:srgbClr val="9900FF"/>
                </a:solidFill>
              </a:rPr>
              <a:t>What about IOL?</a:t>
            </a:r>
            <a:r>
              <a:rPr lang="en-US" sz="1800"/>
              <a:t> No absolute contraindication to use of oxytocin or prostaglandins </a:t>
            </a:r>
            <a:endParaRPr sz="1800"/>
          </a:p>
          <a:p>
            <a:pPr indent="0" lvl="0" marL="0" rtl="0" algn="l">
              <a:spcBef>
                <a:spcPts val="0"/>
              </a:spcBef>
              <a:spcAft>
                <a:spcPts val="0"/>
              </a:spcAft>
              <a:buNone/>
            </a:pPr>
            <a:r>
              <a:rPr lang="en-US" sz="1800"/>
              <a:t>These agents should be used with Caution: marked increase in the incidence of postpartum hemorrhage related to atony in patients with polyhydramnios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US" sz="1800"/>
              <a:t>Laser ablation of placental vessels </a:t>
            </a:r>
            <a:r>
              <a:rPr lang="en-US" sz="1800"/>
              <a:t>may be effective in cases of twin-to-twin transfusion syndrome, performed at highly specialized centers.</a:t>
            </a:r>
            <a:endParaRPr sz="1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2"/>
          <p:cNvPicPr preferRelativeResize="0"/>
          <p:nvPr/>
        </p:nvPicPr>
        <p:blipFill rotWithShape="1">
          <a:blip r:embed="rId3">
            <a:alphaModFix/>
          </a:blip>
          <a:srcRect b="0" l="0" r="0" t="0"/>
          <a:stretch/>
        </p:blipFill>
        <p:spPr>
          <a:xfrm>
            <a:off x="270456" y="309094"/>
            <a:ext cx="11573056" cy="62054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3"/>
          <p:cNvSpPr/>
          <p:nvPr/>
        </p:nvSpPr>
        <p:spPr>
          <a:xfrm>
            <a:off x="1278970" y="938970"/>
            <a:ext cx="9594167" cy="4881490"/>
          </a:xfrm>
          <a:prstGeom prst="bevel">
            <a:avLst>
              <a:gd fmla="val 12500" name="adj"/>
            </a:avLst>
          </a:prstGeom>
          <a:solidFill>
            <a:srgbClr val="7F7F7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7200">
              <a:solidFill>
                <a:schemeClr val="dk1"/>
              </a:solidFill>
              <a:latin typeface="Arial"/>
              <a:ea typeface="Arial"/>
              <a:cs typeface="Arial"/>
              <a:sym typeface="Arial"/>
            </a:endParaRPr>
          </a:p>
        </p:txBody>
      </p:sp>
      <p:sp>
        <p:nvSpPr>
          <p:cNvPr id="424" name="Google Shape;424;p53"/>
          <p:cNvSpPr txBox="1"/>
          <p:nvPr/>
        </p:nvSpPr>
        <p:spPr>
          <a:xfrm>
            <a:off x="2359086" y="2421228"/>
            <a:ext cx="7665753"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chemeClr val="dk1"/>
                </a:solidFill>
                <a:latin typeface="Arial"/>
                <a:ea typeface="Arial"/>
                <a:cs typeface="Arial"/>
                <a:sym typeface="Arial"/>
              </a:rPr>
              <a:t>Oligohydramnios</a:t>
            </a:r>
            <a:r>
              <a:rPr b="1" lang="en-US" sz="8800">
                <a:solidFill>
                  <a:schemeClr val="dk1"/>
                </a:solidFill>
                <a:latin typeface="Arial"/>
                <a:ea typeface="Arial"/>
                <a:cs typeface="Arial"/>
                <a:sym typeface="Arial"/>
              </a:rPr>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4"/>
          <p:cNvSpPr/>
          <p:nvPr/>
        </p:nvSpPr>
        <p:spPr>
          <a:xfrm>
            <a:off x="3759201" y="359466"/>
            <a:ext cx="464903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Arial"/>
                <a:ea typeface="Arial"/>
                <a:cs typeface="Arial"/>
                <a:sym typeface="Arial"/>
              </a:rPr>
              <a:t>Oligohydramnios </a:t>
            </a:r>
            <a:endParaRPr/>
          </a:p>
        </p:txBody>
      </p:sp>
      <p:sp>
        <p:nvSpPr>
          <p:cNvPr id="430" name="Google Shape;430;p54"/>
          <p:cNvSpPr/>
          <p:nvPr/>
        </p:nvSpPr>
        <p:spPr>
          <a:xfrm>
            <a:off x="4063555" y="1190463"/>
            <a:ext cx="379462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800000"/>
                </a:solidFill>
                <a:latin typeface="Arial"/>
                <a:ea typeface="Arial"/>
                <a:cs typeface="Arial"/>
                <a:sym typeface="Arial"/>
              </a:rPr>
              <a:t>“Too little amniotic fluid”</a:t>
            </a:r>
            <a:endParaRPr/>
          </a:p>
        </p:txBody>
      </p:sp>
      <p:sp>
        <p:nvSpPr>
          <p:cNvPr id="431" name="Google Shape;431;p54"/>
          <p:cNvSpPr/>
          <p:nvPr/>
        </p:nvSpPr>
        <p:spPr>
          <a:xfrm>
            <a:off x="607176" y="1881900"/>
            <a:ext cx="8356520" cy="470898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Arial"/>
                <a:ea typeface="Arial"/>
                <a:cs typeface="Arial"/>
                <a:sym typeface="Arial"/>
              </a:rPr>
              <a:t>As amniotic fluid index (AFI) less than the 5th centile for gestation or single deepest pocket less than 2 cm.</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a:p>
            <a:pPr indent="-571500" lvl="0" marL="57150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NOTE :-</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The AFI is an ultrasound estimation of amniotic fluid derived by adding together the deepest vertical pool in four quadrants of the abdomen.</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Arial"/>
                <a:ea typeface="Arial"/>
                <a:cs typeface="Arial"/>
                <a:sym typeface="Arial"/>
              </a:rPr>
              <a:t> The AFI (in cm) is therefore associated with some degree of error. In general, however, it is possible to differentiate</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subjectively on ultrasound between ‘too much’, ‘too little’ and ‘normal looking</a:t>
            </a:r>
            <a:endParaRPr/>
          </a:p>
        </p:txBody>
      </p:sp>
      <p:pic>
        <p:nvPicPr>
          <p:cNvPr id="432" name="Google Shape;432;p54"/>
          <p:cNvPicPr preferRelativeResize="0"/>
          <p:nvPr/>
        </p:nvPicPr>
        <p:blipFill rotWithShape="1">
          <a:blip r:embed="rId3">
            <a:alphaModFix/>
          </a:blip>
          <a:srcRect b="0" l="0" r="0" t="7142"/>
          <a:stretch/>
        </p:blipFill>
        <p:spPr>
          <a:xfrm>
            <a:off x="8822029" y="628552"/>
            <a:ext cx="3036964" cy="36078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b="0" l="0" r="0" t="0"/>
          <a:stretch/>
        </p:blipFill>
        <p:spPr>
          <a:xfrm>
            <a:off x="469694" y="305877"/>
            <a:ext cx="3553666" cy="2024240"/>
          </a:xfrm>
          <a:prstGeom prst="rect">
            <a:avLst/>
          </a:prstGeom>
          <a:noFill/>
          <a:ln>
            <a:noFill/>
          </a:ln>
        </p:spPr>
      </p:pic>
      <p:sp>
        <p:nvSpPr>
          <p:cNvPr id="120" name="Google Shape;120;p5"/>
          <p:cNvSpPr txBox="1"/>
          <p:nvPr/>
        </p:nvSpPr>
        <p:spPr>
          <a:xfrm>
            <a:off x="788675" y="994825"/>
            <a:ext cx="2880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a:ea typeface="Arial"/>
                <a:cs typeface="Arial"/>
                <a:sym typeface="Arial"/>
              </a:rPr>
              <a:t>Functions :</a:t>
            </a:r>
            <a:endParaRPr/>
          </a:p>
        </p:txBody>
      </p:sp>
      <p:sp>
        <p:nvSpPr>
          <p:cNvPr id="121" name="Google Shape;121;p5"/>
          <p:cNvSpPr txBox="1"/>
          <p:nvPr/>
        </p:nvSpPr>
        <p:spPr>
          <a:xfrm>
            <a:off x="4332850" y="442618"/>
            <a:ext cx="7596600" cy="5694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A50021"/>
              </a:buClr>
              <a:buSzPts val="2800"/>
              <a:buFont typeface="Arial"/>
              <a:buChar char="•"/>
            </a:pPr>
            <a:r>
              <a:rPr b="1" lang="en-US" sz="2800">
                <a:solidFill>
                  <a:srgbClr val="A50021"/>
                </a:solidFill>
                <a:latin typeface="Arial"/>
                <a:ea typeface="Arial"/>
                <a:cs typeface="Arial"/>
                <a:sym typeface="Arial"/>
              </a:rPr>
              <a:t>It serves as a reservoir of fluid and nutrients for the fetus containing :proteins , electrolytes ,immunoglobulins , and vitamins from the mother .</a:t>
            </a:r>
            <a:endParaRPr/>
          </a:p>
          <a:p>
            <a:pPr indent="-285750" lvl="0" marL="285750" marR="0" rtl="0" algn="l">
              <a:spcBef>
                <a:spcPts val="0"/>
              </a:spcBef>
              <a:spcAft>
                <a:spcPts val="0"/>
              </a:spcAft>
              <a:buClr>
                <a:srgbClr val="A50021"/>
              </a:buClr>
              <a:buSzPts val="2800"/>
              <a:buFont typeface="Arial"/>
              <a:buChar char="•"/>
            </a:pPr>
            <a:r>
              <a:rPr b="1" lang="en-US" sz="2800">
                <a:solidFill>
                  <a:srgbClr val="A50021"/>
                </a:solidFill>
                <a:latin typeface="Arial"/>
                <a:ea typeface="Arial"/>
                <a:cs typeface="Arial"/>
                <a:sym typeface="Arial"/>
              </a:rPr>
              <a:t>It provides the necessary fluid , space and growth factors to allow normal development and growth of fetal organs such as the musculoskeletal system , gi system and pulmonary system .</a:t>
            </a:r>
            <a:endParaRPr/>
          </a:p>
          <a:p>
            <a:pPr indent="-107950" lvl="0" marL="285750" marR="0" rtl="0" algn="l">
              <a:spcBef>
                <a:spcPts val="0"/>
              </a:spcBef>
              <a:spcAft>
                <a:spcPts val="0"/>
              </a:spcAft>
              <a:buClr>
                <a:schemeClr val="dk1"/>
              </a:buClr>
              <a:buSzPts val="2800"/>
              <a:buFont typeface="Arial"/>
              <a:buNone/>
            </a:pPr>
            <a:r>
              <a:t/>
            </a:r>
            <a:endParaRPr b="1" sz="2800">
              <a:solidFill>
                <a:srgbClr val="A50021"/>
              </a:solidFill>
              <a:latin typeface="Arial"/>
              <a:ea typeface="Arial"/>
              <a:cs typeface="Arial"/>
              <a:sym typeface="Arial"/>
            </a:endParaRPr>
          </a:p>
          <a:p>
            <a:pPr indent="-107950" lvl="0" marL="285750" marR="0" rtl="0" algn="l">
              <a:spcBef>
                <a:spcPts val="0"/>
              </a:spcBef>
              <a:spcAft>
                <a:spcPts val="0"/>
              </a:spcAft>
              <a:buClr>
                <a:schemeClr val="dk1"/>
              </a:buClr>
              <a:buSzPts val="2800"/>
              <a:buFont typeface="Arial"/>
              <a:buNone/>
            </a:pPr>
            <a:r>
              <a:t/>
            </a:r>
            <a:endParaRPr b="1" sz="2800">
              <a:solidFill>
                <a:srgbClr val="A50021"/>
              </a:solidFill>
              <a:latin typeface="Arial"/>
              <a:ea typeface="Arial"/>
              <a:cs typeface="Arial"/>
              <a:sym typeface="Arial"/>
            </a:endParaRPr>
          </a:p>
          <a:p>
            <a:pPr indent="-285750" lvl="0" marL="285750" marR="0" rtl="0" algn="l">
              <a:spcBef>
                <a:spcPts val="0"/>
              </a:spcBef>
              <a:spcAft>
                <a:spcPts val="0"/>
              </a:spcAft>
              <a:buClr>
                <a:srgbClr val="A50021"/>
              </a:buClr>
              <a:buSzPts val="2800"/>
              <a:buFont typeface="Arial"/>
              <a:buChar char="•"/>
            </a:pPr>
            <a:r>
              <a:rPr b="1" lang="en-US" sz="2800">
                <a:solidFill>
                  <a:srgbClr val="A50021"/>
                </a:solidFill>
                <a:latin typeface="Arial"/>
                <a:ea typeface="Arial"/>
                <a:cs typeface="Arial"/>
                <a:sym typeface="Arial"/>
              </a:rPr>
              <a:t>Clinicians can use amniotic fluid as a tool to monitor the progression of pregnancy and predict fetal outcomes .</a:t>
            </a:r>
            <a:endParaRPr/>
          </a:p>
        </p:txBody>
      </p:sp>
      <p:sp>
        <p:nvSpPr>
          <p:cNvPr id="122" name="Google Shape;122;p5"/>
          <p:cNvSpPr/>
          <p:nvPr/>
        </p:nvSpPr>
        <p:spPr>
          <a:xfrm>
            <a:off x="4487641" y="4401810"/>
            <a:ext cx="7287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Arial"/>
                <a:ea typeface="Arial"/>
                <a:cs typeface="Arial"/>
                <a:sym typeface="Arial"/>
              </a:rPr>
              <a:t>Low resistance environment &gt; freedom of movement &gt; musculoskeletal development .</a:t>
            </a:r>
            <a:endParaRPr/>
          </a:p>
        </p:txBody>
      </p:sp>
      <p:pic>
        <p:nvPicPr>
          <p:cNvPr id="123" name="Google Shape;123;p5"/>
          <p:cNvPicPr preferRelativeResize="0"/>
          <p:nvPr/>
        </p:nvPicPr>
        <p:blipFill rotWithShape="1">
          <a:blip r:embed="rId4">
            <a:alphaModFix/>
          </a:blip>
          <a:srcRect b="0" l="0" r="0" t="0"/>
          <a:stretch/>
        </p:blipFill>
        <p:spPr>
          <a:xfrm>
            <a:off x="374893" y="2766812"/>
            <a:ext cx="3743268" cy="3017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5"/>
          <p:cNvSpPr/>
          <p:nvPr/>
        </p:nvSpPr>
        <p:spPr>
          <a:xfrm>
            <a:off x="3210343" y="951894"/>
            <a:ext cx="6048451"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600">
                <a:solidFill>
                  <a:schemeClr val="dk1"/>
                </a:solidFill>
                <a:latin typeface="Arial"/>
                <a:ea typeface="Arial"/>
                <a:cs typeface="Arial"/>
                <a:sym typeface="Arial"/>
              </a:rPr>
              <a:t>INCIDENCE</a:t>
            </a:r>
            <a:endParaRPr/>
          </a:p>
        </p:txBody>
      </p:sp>
      <p:sp>
        <p:nvSpPr>
          <p:cNvPr id="438" name="Google Shape;438;p55"/>
          <p:cNvSpPr/>
          <p:nvPr/>
        </p:nvSpPr>
        <p:spPr>
          <a:xfrm>
            <a:off x="4526408" y="3553427"/>
            <a:ext cx="341632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7200">
                <a:solidFill>
                  <a:schemeClr val="dk1"/>
                </a:solidFill>
                <a:latin typeface="Arial"/>
                <a:ea typeface="Arial"/>
                <a:cs typeface="Arial"/>
                <a:sym typeface="Arial"/>
              </a:rPr>
              <a:t>0.5 – 5%</a:t>
            </a:r>
            <a:endParaRPr/>
          </a:p>
        </p:txBody>
      </p:sp>
      <p:pic>
        <p:nvPicPr>
          <p:cNvPr id="439" name="Google Shape;439;p55"/>
          <p:cNvPicPr preferRelativeResize="0"/>
          <p:nvPr/>
        </p:nvPicPr>
        <p:blipFill rotWithShape="1">
          <a:blip r:embed="rId3">
            <a:alphaModFix/>
          </a:blip>
          <a:srcRect b="0" l="0" r="0" t="0"/>
          <a:stretch/>
        </p:blipFill>
        <p:spPr>
          <a:xfrm>
            <a:off x="9483143" y="3759490"/>
            <a:ext cx="1695719" cy="2322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6"/>
          <p:cNvSpPr/>
          <p:nvPr/>
        </p:nvSpPr>
        <p:spPr>
          <a:xfrm>
            <a:off x="833697" y="436739"/>
            <a:ext cx="3950120" cy="830997"/>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chemeClr val="dk1"/>
              </a:buClr>
              <a:buSzPts val="4800"/>
              <a:buFont typeface="Noto Sans Symbols"/>
              <a:buChar char="❑"/>
            </a:pPr>
            <a:r>
              <a:rPr b="1" lang="en-US" sz="4800">
                <a:solidFill>
                  <a:schemeClr val="dk1"/>
                </a:solidFill>
                <a:latin typeface="Arial"/>
                <a:ea typeface="Arial"/>
                <a:cs typeface="Arial"/>
                <a:sym typeface="Arial"/>
              </a:rPr>
              <a:t>AETIOLOGY</a:t>
            </a:r>
            <a:endParaRPr/>
          </a:p>
        </p:txBody>
      </p:sp>
      <p:sp>
        <p:nvSpPr>
          <p:cNvPr id="445" name="Google Shape;445;p56"/>
          <p:cNvSpPr/>
          <p:nvPr/>
        </p:nvSpPr>
        <p:spPr>
          <a:xfrm>
            <a:off x="833697" y="1296115"/>
            <a:ext cx="7254235" cy="2554545"/>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800000"/>
              </a:buClr>
              <a:buSzPts val="4000"/>
              <a:buFont typeface="Arial"/>
              <a:buChar char="•"/>
            </a:pPr>
            <a:r>
              <a:rPr b="1" lang="en-US" sz="4000">
                <a:solidFill>
                  <a:srgbClr val="800000"/>
                </a:solidFill>
                <a:latin typeface="Arial"/>
                <a:ea typeface="Arial"/>
                <a:cs typeface="Arial"/>
                <a:sym typeface="Arial"/>
              </a:rPr>
              <a:t>PREGNANCY </a:t>
            </a:r>
            <a:endParaRPr/>
          </a:p>
          <a:p>
            <a:pPr indent="0" lvl="0" marL="0" marR="0" rtl="0" algn="l">
              <a:spcBef>
                <a:spcPts val="0"/>
              </a:spcBef>
              <a:spcAft>
                <a:spcPts val="0"/>
              </a:spcAft>
              <a:buNone/>
            </a:pPr>
            <a:r>
              <a:rPr b="1" lang="en-US" sz="4000">
                <a:solidFill>
                  <a:srgbClr val="800000"/>
                </a:solidFill>
                <a:latin typeface="Arial"/>
                <a:ea typeface="Arial"/>
                <a:cs typeface="Arial"/>
                <a:sym typeface="Arial"/>
              </a:rPr>
              <a:t>COMPLICATION</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PPROM (common cause )</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SROM</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POSTTERM PREGNANCY (&gt;42W)</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446" name="Google Shape;446;p56"/>
          <p:cNvSpPr/>
          <p:nvPr/>
        </p:nvSpPr>
        <p:spPr>
          <a:xfrm>
            <a:off x="833697" y="4235142"/>
            <a:ext cx="6096000" cy="1938992"/>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800000"/>
              </a:buClr>
              <a:buSzPts val="4000"/>
              <a:buFont typeface="Arial"/>
              <a:buChar char="•"/>
            </a:pPr>
            <a:r>
              <a:rPr b="1" lang="en-US" sz="4000">
                <a:solidFill>
                  <a:srgbClr val="800000"/>
                </a:solidFill>
                <a:latin typeface="Arial"/>
                <a:ea typeface="Arial"/>
                <a:cs typeface="Arial"/>
                <a:sym typeface="Arial"/>
              </a:rPr>
              <a:t>MATERNAL</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HTN (PET)</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CHRONIC KIDNEY DISEASE</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MATERNAL DEHYDRATION</a:t>
            </a:r>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p:txBody>
      </p:sp>
      <p:sp>
        <p:nvSpPr>
          <p:cNvPr id="447" name="Google Shape;447;p56"/>
          <p:cNvSpPr/>
          <p:nvPr/>
        </p:nvSpPr>
        <p:spPr>
          <a:xfrm>
            <a:off x="6569089" y="1296115"/>
            <a:ext cx="6096000" cy="1938992"/>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800000"/>
              </a:buClr>
              <a:buSzPts val="4000"/>
              <a:buFont typeface="Arial"/>
              <a:buChar char="•"/>
            </a:pPr>
            <a:r>
              <a:rPr b="1" lang="en-US" sz="4000">
                <a:solidFill>
                  <a:srgbClr val="800000"/>
                </a:solidFill>
                <a:latin typeface="Arial"/>
                <a:ea typeface="Arial"/>
                <a:cs typeface="Arial"/>
                <a:sym typeface="Arial"/>
              </a:rPr>
              <a:t>FETAL</a:t>
            </a:r>
            <a:endParaRPr b="1" sz="1800">
              <a:solidFill>
                <a:srgbClr val="800000"/>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IUGR</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TTTS</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RENAL AGENESIS</a:t>
            </a:r>
            <a:endParaRPr/>
          </a:p>
          <a:p>
            <a:pPr indent="-285750" lvl="0" marL="285750" marR="0" rtl="0" algn="l">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URETHRAL OBESTRACTION</a:t>
            </a:r>
            <a:endParaRPr/>
          </a:p>
        </p:txBody>
      </p:sp>
      <p:sp>
        <p:nvSpPr>
          <p:cNvPr id="448" name="Google Shape;448;p56"/>
          <p:cNvSpPr/>
          <p:nvPr/>
        </p:nvSpPr>
        <p:spPr>
          <a:xfrm>
            <a:off x="6569089" y="4081253"/>
            <a:ext cx="6096000" cy="2246769"/>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800000"/>
              </a:buClr>
              <a:buSzPts val="4000"/>
              <a:buFont typeface="Arial"/>
              <a:buChar char="•"/>
            </a:pPr>
            <a:r>
              <a:rPr b="1" lang="en-US" sz="4000">
                <a:solidFill>
                  <a:srgbClr val="800000"/>
                </a:solidFill>
                <a:latin typeface="Arial"/>
                <a:ea typeface="Arial"/>
                <a:cs typeface="Arial"/>
                <a:sym typeface="Arial"/>
              </a:rPr>
              <a:t>DRUGS</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Indomethacin</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ACE INHIBITORS</a:t>
            </a:r>
            <a:endParaRPr/>
          </a:p>
          <a:p>
            <a:pPr indent="0" lvl="0" marL="0" marR="0" rtl="0" algn="l">
              <a:spcBef>
                <a:spcPts val="0"/>
              </a:spcBef>
              <a:spcAft>
                <a:spcPts val="0"/>
              </a:spcAft>
              <a:buNone/>
            </a:pPr>
            <a:r>
              <a:t/>
            </a:r>
            <a:endParaRPr b="1" sz="2000">
              <a:solidFill>
                <a:schemeClr val="dk1"/>
              </a:solidFill>
              <a:latin typeface="Arial"/>
              <a:ea typeface="Arial"/>
              <a:cs typeface="Arial"/>
              <a:sym typeface="Arial"/>
            </a:endParaRPr>
          </a:p>
          <a:p>
            <a:pPr indent="-571500" lvl="0" marL="571500" marR="0" rtl="0" algn="l">
              <a:spcBef>
                <a:spcPts val="0"/>
              </a:spcBef>
              <a:spcAft>
                <a:spcPts val="0"/>
              </a:spcAft>
              <a:buClr>
                <a:srgbClr val="800000"/>
              </a:buClr>
              <a:buSzPts val="4000"/>
              <a:buFont typeface="Arial"/>
              <a:buChar char="•"/>
            </a:pPr>
            <a:r>
              <a:rPr b="1" lang="en-US" sz="4000">
                <a:solidFill>
                  <a:srgbClr val="800000"/>
                </a:solidFill>
                <a:latin typeface="Arial"/>
                <a:ea typeface="Arial"/>
                <a:cs typeface="Arial"/>
                <a:sym typeface="Arial"/>
              </a:rPr>
              <a:t>IDIOPATHIC</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57"/>
          <p:cNvPicPr preferRelativeResize="0"/>
          <p:nvPr/>
        </p:nvPicPr>
        <p:blipFill rotWithShape="1">
          <a:blip r:embed="rId3">
            <a:alphaModFix/>
          </a:blip>
          <a:srcRect b="0" l="0" r="0" t="0"/>
          <a:stretch/>
        </p:blipFill>
        <p:spPr>
          <a:xfrm>
            <a:off x="515155" y="480716"/>
            <a:ext cx="11062952" cy="605357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8"/>
          <p:cNvSpPr txBox="1"/>
          <p:nvPr/>
        </p:nvSpPr>
        <p:spPr>
          <a:xfrm>
            <a:off x="246500" y="230100"/>
            <a:ext cx="1403400" cy="5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700">
                <a:latin typeface="Calibri"/>
                <a:ea typeface="Calibri"/>
                <a:cs typeface="Calibri"/>
                <a:sym typeface="Calibri"/>
              </a:rPr>
              <a:t>PPROM</a:t>
            </a:r>
            <a:endParaRPr b="1" sz="2700">
              <a:latin typeface="Calibri"/>
              <a:ea typeface="Calibri"/>
              <a:cs typeface="Calibri"/>
              <a:sym typeface="Calibri"/>
            </a:endParaRPr>
          </a:p>
        </p:txBody>
      </p:sp>
      <p:sp>
        <p:nvSpPr>
          <p:cNvPr id="459" name="Google Shape;459;p58"/>
          <p:cNvSpPr txBox="1"/>
          <p:nvPr/>
        </p:nvSpPr>
        <p:spPr>
          <a:xfrm>
            <a:off x="1449427" y="230100"/>
            <a:ext cx="66684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alibri"/>
                <a:ea typeface="Calibri"/>
                <a:cs typeface="Calibri"/>
                <a:sym typeface="Calibri"/>
              </a:rPr>
              <a:t>(Preterm Prelabor Rupture Of Membranes):</a:t>
            </a:r>
            <a:endParaRPr sz="2400">
              <a:latin typeface="Calibri"/>
              <a:ea typeface="Calibri"/>
              <a:cs typeface="Calibri"/>
              <a:sym typeface="Calibri"/>
            </a:endParaRPr>
          </a:p>
        </p:txBody>
      </p:sp>
      <p:sp>
        <p:nvSpPr>
          <p:cNvPr id="460" name="Google Shape;460;p58"/>
          <p:cNvSpPr txBox="1"/>
          <p:nvPr/>
        </p:nvSpPr>
        <p:spPr>
          <a:xfrm>
            <a:off x="373712" y="1005925"/>
            <a:ext cx="10708200" cy="9639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Breaking of the amniotic sac before the onset of labor, and is called “premature” if rupture is before 37w of pregnancy. It could be spontaneous or iatrogenic and is associated with an inflammatory reaction and/or an infection.</a:t>
            </a:r>
            <a:endParaRPr sz="1700">
              <a:latin typeface="Calibri"/>
              <a:ea typeface="Calibri"/>
              <a:cs typeface="Calibri"/>
              <a:sym typeface="Calibri"/>
            </a:endParaRPr>
          </a:p>
        </p:txBody>
      </p:sp>
      <p:sp>
        <p:nvSpPr>
          <p:cNvPr id="461" name="Google Shape;461;p58"/>
          <p:cNvSpPr txBox="1"/>
          <p:nvPr/>
        </p:nvSpPr>
        <p:spPr>
          <a:xfrm>
            <a:off x="246501" y="1969825"/>
            <a:ext cx="10311000" cy="704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risk factors include: prior PPROM or PTL of any cause, bleeding in any trimester, genital tract infection, collagen disease, tobacco exposure.</a:t>
            </a:r>
            <a:endParaRPr sz="1700">
              <a:latin typeface="Calibri"/>
              <a:ea typeface="Calibri"/>
              <a:cs typeface="Calibri"/>
              <a:sym typeface="Calibri"/>
            </a:endParaRPr>
          </a:p>
        </p:txBody>
      </p:sp>
      <p:sp>
        <p:nvSpPr>
          <p:cNvPr id="462" name="Google Shape;462;p58"/>
          <p:cNvSpPr txBox="1"/>
          <p:nvPr/>
        </p:nvSpPr>
        <p:spPr>
          <a:xfrm>
            <a:off x="246499" y="2673924"/>
            <a:ext cx="10962600" cy="704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complications: infection (chorioamnionitis), placental abruption, retained placenta, prolonged maternal hospitalisation, early onset neonatal sepsis,  higher neonatal morbidity and mortality.</a:t>
            </a:r>
            <a:endParaRPr sz="1700">
              <a:latin typeface="Calibri"/>
              <a:ea typeface="Calibri"/>
              <a:cs typeface="Calibri"/>
              <a:sym typeface="Calibri"/>
            </a:endParaRPr>
          </a:p>
        </p:txBody>
      </p:sp>
      <p:sp>
        <p:nvSpPr>
          <p:cNvPr id="463" name="Google Shape;463;p58"/>
          <p:cNvSpPr txBox="1"/>
          <p:nvPr/>
        </p:nvSpPr>
        <p:spPr>
          <a:xfrm>
            <a:off x="246500" y="3378024"/>
            <a:ext cx="11171400" cy="2262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Management: 1) screening for infection (GBS)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2)antenatal corticosteroids </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3)tocolysis </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4)antibiotics (penicillin + macrolide/azithromycin)</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5)fetal monitoring NST, AFV, fetal growth</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6)maternal monitoring </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7)timing of delivery (depending on NICU capability)</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                          8)SURGICAL TREATMENT: amniograft, amniotic patch (1/2unit of platelets + 1unit of cryoprecipitate) </a:t>
            </a:r>
            <a:endParaRPr sz="17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1b439e4a4fbf693c_12"/>
          <p:cNvSpPr txBox="1"/>
          <p:nvPr/>
        </p:nvSpPr>
        <p:spPr>
          <a:xfrm>
            <a:off x="305972" y="327074"/>
            <a:ext cx="94143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alibri"/>
                <a:ea typeface="Calibri"/>
                <a:cs typeface="Calibri"/>
                <a:sym typeface="Calibri"/>
              </a:rPr>
              <a:t>Multiple pregnancies ( Twin-to-Twin Transfusion Syndrome)</a:t>
            </a:r>
            <a:endParaRPr b="1" sz="2700">
              <a:latin typeface="Calibri"/>
              <a:ea typeface="Calibri"/>
              <a:cs typeface="Calibri"/>
              <a:sym typeface="Calibri"/>
            </a:endParaRPr>
          </a:p>
        </p:txBody>
      </p:sp>
      <p:sp>
        <p:nvSpPr>
          <p:cNvPr id="469" name="Google Shape;469;g1b439e4a4fbf693c_12"/>
          <p:cNvSpPr txBox="1"/>
          <p:nvPr/>
        </p:nvSpPr>
        <p:spPr>
          <a:xfrm>
            <a:off x="305975" y="1376265"/>
            <a:ext cx="10727100" cy="7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blood is continuously shunted from on twin to the other through vascular anastomoses on the shared placenta, posing a risk to both fetuses:</a:t>
            </a:r>
            <a:endParaRPr sz="1900">
              <a:latin typeface="Calibri"/>
              <a:ea typeface="Calibri"/>
              <a:cs typeface="Calibri"/>
              <a:sym typeface="Calibri"/>
            </a:endParaRPr>
          </a:p>
        </p:txBody>
      </p:sp>
      <p:sp>
        <p:nvSpPr>
          <p:cNvPr id="470" name="Google Shape;470;g1b439e4a4fbf693c_12"/>
          <p:cNvSpPr txBox="1"/>
          <p:nvPr/>
        </p:nvSpPr>
        <p:spPr>
          <a:xfrm>
            <a:off x="305973" y="2531359"/>
            <a:ext cx="9720300" cy="10506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Recipient twin: 1)polycythemia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                            2)hypervolemia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                            3)polyhydromnios in diamniotic pregnancies</a:t>
            </a:r>
            <a:endParaRPr sz="1900">
              <a:latin typeface="Calibri"/>
              <a:ea typeface="Calibri"/>
              <a:cs typeface="Calibri"/>
              <a:sym typeface="Calibri"/>
            </a:endParaRPr>
          </a:p>
        </p:txBody>
      </p:sp>
      <p:sp>
        <p:nvSpPr>
          <p:cNvPr id="471" name="Google Shape;471;g1b439e4a4fbf693c_12"/>
          <p:cNvSpPr txBox="1"/>
          <p:nvPr/>
        </p:nvSpPr>
        <p:spPr>
          <a:xfrm>
            <a:off x="305975" y="3783825"/>
            <a:ext cx="9720300" cy="1339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Donor twin: 1)anemia</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                      2)growth retardation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                      3)hypovolemia, dehydration (stuck twin or cocooned appearance)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                      4)oligohydromnios in diamniotic pregnancies</a:t>
            </a:r>
            <a:endParaRPr sz="19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59"/>
          <p:cNvPicPr preferRelativeResize="0"/>
          <p:nvPr/>
        </p:nvPicPr>
        <p:blipFill rotWithShape="1">
          <a:blip r:embed="rId3">
            <a:alphaModFix/>
          </a:blip>
          <a:srcRect b="0" l="0" r="0" t="0"/>
          <a:stretch/>
        </p:blipFill>
        <p:spPr>
          <a:xfrm>
            <a:off x="837127" y="167425"/>
            <a:ext cx="9994005" cy="66905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0"/>
          <p:cNvSpPr/>
          <p:nvPr/>
        </p:nvSpPr>
        <p:spPr>
          <a:xfrm>
            <a:off x="819955" y="793768"/>
            <a:ext cx="8517228" cy="4801314"/>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800000"/>
              </a:buClr>
              <a:buSzPts val="5400"/>
              <a:buFont typeface="Noto Sans Symbols"/>
              <a:buChar char="❑"/>
            </a:pPr>
            <a:r>
              <a:rPr b="1" lang="en-US" sz="5400">
                <a:solidFill>
                  <a:srgbClr val="800000"/>
                </a:solidFill>
                <a:latin typeface="Arial"/>
                <a:ea typeface="Arial"/>
                <a:cs typeface="Arial"/>
                <a:sym typeface="Arial"/>
              </a:rPr>
              <a:t>SIGNS AND SYMPTOMS </a:t>
            </a:r>
            <a:endParaRPr/>
          </a:p>
          <a:p>
            <a:pPr indent="0" lvl="0" marL="0" marR="0" rtl="0" algn="l">
              <a:spcBef>
                <a:spcPts val="0"/>
              </a:spcBef>
              <a:spcAft>
                <a:spcPts val="0"/>
              </a:spcAft>
              <a:buNone/>
            </a:pPr>
            <a:r>
              <a:t/>
            </a:r>
            <a:endParaRPr sz="3600">
              <a:solidFill>
                <a:schemeClr val="dk1"/>
              </a:solidFill>
              <a:latin typeface="Arial"/>
              <a:ea typeface="Arial"/>
              <a:cs typeface="Arial"/>
              <a:sym typeface="Arial"/>
            </a:endParaRPr>
          </a:p>
          <a:p>
            <a:pPr indent="0" lvl="0" marL="0" marR="0" rtl="0" algn="l">
              <a:spcBef>
                <a:spcPts val="0"/>
              </a:spcBef>
              <a:spcAft>
                <a:spcPts val="0"/>
              </a:spcAft>
              <a:buNone/>
            </a:pPr>
            <a:r>
              <a:rPr lang="en-US" sz="3600">
                <a:solidFill>
                  <a:schemeClr val="dk1"/>
                </a:solidFill>
                <a:latin typeface="Arial"/>
                <a:ea typeface="Arial"/>
                <a:cs typeface="Arial"/>
                <a:sym typeface="Arial"/>
              </a:rPr>
              <a:t>*</a:t>
            </a:r>
            <a:r>
              <a:rPr b="1" lang="en-US" sz="3600">
                <a:solidFill>
                  <a:schemeClr val="dk1"/>
                </a:solidFill>
                <a:latin typeface="Arial"/>
                <a:ea typeface="Arial"/>
                <a:cs typeface="Arial"/>
                <a:sym typeface="Arial"/>
              </a:rPr>
              <a:t>NO SPECIFIC SYMPTOMS</a:t>
            </a:r>
            <a:endParaRPr/>
          </a:p>
          <a:p>
            <a:pPr indent="0" lvl="0" marL="0" marR="0" rtl="0" algn="l">
              <a:spcBef>
                <a:spcPts val="0"/>
              </a:spcBef>
              <a:spcAft>
                <a:spcPts val="0"/>
              </a:spcAft>
              <a:buNone/>
            </a:pPr>
            <a:r>
              <a:rPr b="1" lang="en-US" sz="3600">
                <a:solidFill>
                  <a:schemeClr val="dk1"/>
                </a:solidFill>
                <a:latin typeface="Arial"/>
                <a:ea typeface="Arial"/>
                <a:cs typeface="Arial"/>
                <a:sym typeface="Arial"/>
              </a:rPr>
              <a:t>*leaking </a:t>
            </a:r>
            <a:endParaRPr/>
          </a:p>
          <a:p>
            <a:pPr indent="0" lvl="0" marL="0" marR="0" rtl="0" algn="l">
              <a:spcBef>
                <a:spcPts val="0"/>
              </a:spcBef>
              <a:spcAft>
                <a:spcPts val="0"/>
              </a:spcAft>
              <a:buNone/>
            </a:pPr>
            <a:r>
              <a:rPr b="1" lang="en-US" sz="3600">
                <a:solidFill>
                  <a:schemeClr val="dk1"/>
                </a:solidFill>
                <a:latin typeface="Arial"/>
                <a:ea typeface="Arial"/>
                <a:cs typeface="Arial"/>
                <a:sym typeface="Arial"/>
              </a:rPr>
              <a:t>*Less fetal movements</a:t>
            </a:r>
            <a:endParaRPr/>
          </a:p>
          <a:p>
            <a:pPr indent="0" lvl="0" marL="0" marR="0" rtl="0" algn="l">
              <a:spcBef>
                <a:spcPts val="0"/>
              </a:spcBef>
              <a:spcAft>
                <a:spcPts val="0"/>
              </a:spcAft>
              <a:buNone/>
            </a:pPr>
            <a:r>
              <a:rPr b="1" lang="en-US" sz="3600">
                <a:solidFill>
                  <a:schemeClr val="dk1"/>
                </a:solidFill>
                <a:latin typeface="Arial"/>
                <a:ea typeface="Arial"/>
                <a:cs typeface="Arial"/>
                <a:sym typeface="Arial"/>
              </a:rPr>
              <a:t>*Uterus – small for date</a:t>
            </a:r>
            <a:endParaRPr/>
          </a:p>
          <a:p>
            <a:pPr indent="0" lvl="0" marL="0" marR="0" rtl="0" algn="l">
              <a:spcBef>
                <a:spcPts val="0"/>
              </a:spcBef>
              <a:spcAft>
                <a:spcPts val="0"/>
              </a:spcAft>
              <a:buNone/>
            </a:pPr>
            <a:r>
              <a:rPr b="1" lang="en-US" sz="3600">
                <a:solidFill>
                  <a:schemeClr val="dk1"/>
                </a:solidFill>
                <a:latin typeface="Arial"/>
                <a:ea typeface="Arial"/>
                <a:cs typeface="Arial"/>
                <a:sym typeface="Arial"/>
              </a:rPr>
              <a:t>*Malpresentations</a:t>
            </a:r>
            <a:endParaRPr b="1" sz="3600">
              <a:solidFill>
                <a:schemeClr val="dk1"/>
              </a:solidFill>
              <a:latin typeface="Arial"/>
              <a:ea typeface="Arial"/>
              <a:cs typeface="Arial"/>
              <a:sym typeface="Arial"/>
            </a:endParaRPr>
          </a:p>
          <a:p>
            <a:pPr indent="0" lvl="0" marL="0" marR="0" rtl="0" algn="l">
              <a:spcBef>
                <a:spcPts val="0"/>
              </a:spcBef>
              <a:spcAft>
                <a:spcPts val="0"/>
              </a:spcAft>
              <a:buNone/>
            </a:pPr>
            <a:r>
              <a:rPr b="1" lang="en-US" sz="3600">
                <a:solidFill>
                  <a:schemeClr val="dk1"/>
                </a:solidFill>
                <a:latin typeface="Arial"/>
                <a:ea typeface="Arial"/>
                <a:cs typeface="Arial"/>
                <a:sym typeface="Arial"/>
              </a:rPr>
              <a:t>*IUGR</a:t>
            </a:r>
            <a:endParaRPr/>
          </a:p>
        </p:txBody>
      </p:sp>
      <p:pic>
        <p:nvPicPr>
          <p:cNvPr id="482" name="Google Shape;482;p60"/>
          <p:cNvPicPr preferRelativeResize="0"/>
          <p:nvPr/>
        </p:nvPicPr>
        <p:blipFill rotWithShape="1">
          <a:blip r:embed="rId3">
            <a:alphaModFix/>
          </a:blip>
          <a:srcRect b="0" l="0" r="0" t="0"/>
          <a:stretch/>
        </p:blipFill>
        <p:spPr>
          <a:xfrm>
            <a:off x="6065515" y="2781837"/>
            <a:ext cx="5696628" cy="33613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61"/>
          <p:cNvPicPr preferRelativeResize="0"/>
          <p:nvPr/>
        </p:nvPicPr>
        <p:blipFill rotWithShape="1">
          <a:blip r:embed="rId3">
            <a:alphaModFix/>
          </a:blip>
          <a:srcRect b="0" l="0" r="0" t="0"/>
          <a:stretch/>
        </p:blipFill>
        <p:spPr>
          <a:xfrm>
            <a:off x="618186" y="427462"/>
            <a:ext cx="10844011" cy="6080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62"/>
          <p:cNvPicPr preferRelativeResize="0"/>
          <p:nvPr/>
        </p:nvPicPr>
        <p:blipFill rotWithShape="1">
          <a:blip r:embed="rId3">
            <a:alphaModFix/>
          </a:blip>
          <a:srcRect b="0" l="0" r="0" t="0"/>
          <a:stretch/>
        </p:blipFill>
        <p:spPr>
          <a:xfrm>
            <a:off x="412124" y="365616"/>
            <a:ext cx="11410682" cy="63747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3"/>
          <p:cNvSpPr/>
          <p:nvPr/>
        </p:nvSpPr>
        <p:spPr>
          <a:xfrm>
            <a:off x="506101" y="460225"/>
            <a:ext cx="2993100" cy="7695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800000"/>
              </a:buClr>
              <a:buSzPts val="4400"/>
              <a:buFont typeface="Noto Sans Symbols"/>
              <a:buChar char="❑"/>
            </a:pPr>
            <a:r>
              <a:rPr b="1" lang="en-US" sz="4400">
                <a:solidFill>
                  <a:srgbClr val="800000"/>
                </a:solidFill>
                <a:latin typeface="Arial"/>
                <a:ea typeface="Arial"/>
                <a:cs typeface="Arial"/>
                <a:sym typeface="Arial"/>
              </a:rPr>
              <a:t>USG</a:t>
            </a:r>
            <a:endParaRPr/>
          </a:p>
        </p:txBody>
      </p:sp>
      <p:sp>
        <p:nvSpPr>
          <p:cNvPr id="498" name="Google Shape;498;p63"/>
          <p:cNvSpPr/>
          <p:nvPr/>
        </p:nvSpPr>
        <p:spPr>
          <a:xfrm>
            <a:off x="128724" y="1312100"/>
            <a:ext cx="6553200" cy="393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800000"/>
                </a:solidFill>
                <a:latin typeface="Arial"/>
                <a:ea typeface="Arial"/>
                <a:cs typeface="Arial"/>
                <a:sym typeface="Arial"/>
              </a:rPr>
              <a:t>METHODS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en-US" sz="3200">
                <a:solidFill>
                  <a:schemeClr val="dk1"/>
                </a:solidFill>
                <a:latin typeface="Arial"/>
                <a:ea typeface="Arial"/>
                <a:cs typeface="Arial"/>
                <a:sym typeface="Arial"/>
              </a:rPr>
              <a:t>MVP          &lt;2 cms</a:t>
            </a:r>
            <a:endParaRPr b="1" sz="3200">
              <a:solidFill>
                <a:schemeClr val="dk1"/>
              </a:solidFill>
              <a:latin typeface="Arial"/>
              <a:ea typeface="Arial"/>
              <a:cs typeface="Arial"/>
              <a:sym typeface="Arial"/>
            </a:endParaRPr>
          </a:p>
          <a:p>
            <a:pPr indent="0" lvl="0" marL="0" marR="0" rtl="0" algn="l">
              <a:spcBef>
                <a:spcPts val="0"/>
              </a:spcBef>
              <a:spcAft>
                <a:spcPts val="0"/>
              </a:spcAft>
              <a:buNone/>
            </a:pPr>
            <a:r>
              <a:rPr b="1" lang="en-US" sz="3200">
                <a:solidFill>
                  <a:schemeClr val="dk1"/>
                </a:solidFill>
                <a:latin typeface="Arial"/>
                <a:ea typeface="Arial"/>
                <a:cs typeface="Arial"/>
                <a:sym typeface="Arial"/>
              </a:rPr>
              <a:t>               (&lt;1 severe)</a:t>
            </a:r>
            <a:endParaRPr/>
          </a:p>
          <a:p>
            <a:pPr indent="0" lvl="0" marL="0" marR="0" rtl="0" algn="l">
              <a:spcBef>
                <a:spcPts val="0"/>
              </a:spcBef>
              <a:spcAft>
                <a:spcPts val="0"/>
              </a:spcAft>
              <a:buNone/>
            </a:pPr>
            <a:r>
              <a:t/>
            </a:r>
            <a:endParaRPr b="1" sz="3200">
              <a:solidFill>
                <a:schemeClr val="dk1"/>
              </a:solidFill>
              <a:latin typeface="Arial"/>
              <a:ea typeface="Arial"/>
              <a:cs typeface="Arial"/>
              <a:sym typeface="Arial"/>
            </a:endParaRPr>
          </a:p>
          <a:p>
            <a:pPr indent="0" lvl="0" marL="0" marR="0" rtl="0" algn="l">
              <a:spcBef>
                <a:spcPts val="0"/>
              </a:spcBef>
              <a:spcAft>
                <a:spcPts val="0"/>
              </a:spcAft>
              <a:buNone/>
            </a:pPr>
            <a:r>
              <a:rPr b="1" lang="en-US" sz="3200">
                <a:solidFill>
                  <a:schemeClr val="dk1"/>
                </a:solidFill>
                <a:latin typeface="Arial"/>
                <a:ea typeface="Arial"/>
                <a:cs typeface="Arial"/>
                <a:sym typeface="Arial"/>
              </a:rPr>
              <a:t>AFI            &lt;5 cms</a:t>
            </a:r>
            <a:endParaRPr b="1" sz="3200">
              <a:solidFill>
                <a:schemeClr val="dk1"/>
              </a:solidFill>
              <a:latin typeface="Arial"/>
              <a:ea typeface="Arial"/>
              <a:cs typeface="Arial"/>
              <a:sym typeface="Arial"/>
            </a:endParaRPr>
          </a:p>
          <a:p>
            <a:pPr indent="0" lvl="0" marL="0" marR="0" rtl="0" algn="l">
              <a:spcBef>
                <a:spcPts val="0"/>
              </a:spcBef>
              <a:spcAft>
                <a:spcPts val="0"/>
              </a:spcAft>
              <a:buNone/>
            </a:pPr>
            <a:r>
              <a:rPr b="1" lang="en-US" sz="3200">
                <a:solidFill>
                  <a:schemeClr val="dk1"/>
                </a:solidFill>
                <a:latin typeface="Arial"/>
                <a:ea typeface="Arial"/>
                <a:cs typeface="Arial"/>
                <a:sym typeface="Arial"/>
              </a:rPr>
              <a:t>            (5-8 borderline)</a:t>
            </a:r>
            <a:endParaRPr/>
          </a:p>
          <a:p>
            <a:pPr indent="0" lvl="0" marL="0" marR="0" rtl="0" algn="l">
              <a:spcBef>
                <a:spcPts val="0"/>
              </a:spcBef>
              <a:spcAft>
                <a:spcPts val="0"/>
              </a:spcAft>
              <a:buNone/>
            </a:pPr>
            <a:r>
              <a:t/>
            </a:r>
            <a:endParaRPr b="1" sz="3200">
              <a:solidFill>
                <a:schemeClr val="dk1"/>
              </a:solidFill>
              <a:latin typeface="Arial"/>
              <a:ea typeface="Arial"/>
              <a:cs typeface="Arial"/>
              <a:sym typeface="Arial"/>
            </a:endParaRPr>
          </a:p>
        </p:txBody>
      </p:sp>
      <p:pic>
        <p:nvPicPr>
          <p:cNvPr id="499" name="Google Shape;499;p63"/>
          <p:cNvPicPr preferRelativeResize="0"/>
          <p:nvPr/>
        </p:nvPicPr>
        <p:blipFill rotWithShape="1">
          <a:blip r:embed="rId3">
            <a:alphaModFix/>
          </a:blip>
          <a:srcRect b="0" l="0" r="0" t="0"/>
          <a:stretch/>
        </p:blipFill>
        <p:spPr>
          <a:xfrm>
            <a:off x="5821250" y="703805"/>
            <a:ext cx="5409523" cy="53157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6"/>
          <p:cNvPicPr preferRelativeResize="0"/>
          <p:nvPr/>
        </p:nvPicPr>
        <p:blipFill rotWithShape="1">
          <a:blip r:embed="rId3">
            <a:alphaModFix/>
          </a:blip>
          <a:srcRect b="0" l="0" r="0" t="0"/>
          <a:stretch/>
        </p:blipFill>
        <p:spPr>
          <a:xfrm>
            <a:off x="534653" y="363093"/>
            <a:ext cx="3554276" cy="2024047"/>
          </a:xfrm>
          <a:prstGeom prst="rect">
            <a:avLst/>
          </a:prstGeom>
          <a:noFill/>
          <a:ln>
            <a:noFill/>
          </a:ln>
        </p:spPr>
      </p:pic>
      <p:sp>
        <p:nvSpPr>
          <p:cNvPr id="129" name="Google Shape;129;p6"/>
          <p:cNvSpPr txBox="1"/>
          <p:nvPr/>
        </p:nvSpPr>
        <p:spPr>
          <a:xfrm>
            <a:off x="822950" y="1181675"/>
            <a:ext cx="3266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Arial"/>
                <a:ea typeface="Arial"/>
                <a:cs typeface="Arial"/>
                <a:sym typeface="Arial"/>
              </a:rPr>
              <a:t>Development :</a:t>
            </a:r>
            <a:endParaRPr sz="1000"/>
          </a:p>
        </p:txBody>
      </p:sp>
      <p:sp>
        <p:nvSpPr>
          <p:cNvPr id="130" name="Google Shape;130;p6"/>
          <p:cNvSpPr txBox="1"/>
          <p:nvPr/>
        </p:nvSpPr>
        <p:spPr>
          <a:xfrm>
            <a:off x="4721505" y="363093"/>
            <a:ext cx="7250100" cy="267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The development of amniotic fluid organizes into </a:t>
            </a:r>
            <a:r>
              <a:rPr b="1" lang="en-US" sz="2400">
                <a:solidFill>
                  <a:srgbClr val="A50021"/>
                </a:solidFill>
                <a:latin typeface="Arial"/>
                <a:ea typeface="Arial"/>
                <a:cs typeface="Arial"/>
                <a:sym typeface="Arial"/>
              </a:rPr>
              <a:t>: early gestation and late gestation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Early gestation is the embryonic period which is from the start of fertilization to 8 weeks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Late gestation , which encompasses the fetal period 8 weeks to birth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The composition of amniotic fluid changes from early gestation to late gestation .</a:t>
            </a:r>
            <a:endParaRPr/>
          </a:p>
        </p:txBody>
      </p:sp>
      <p:sp>
        <p:nvSpPr>
          <p:cNvPr id="131" name="Google Shape;131;p6"/>
          <p:cNvSpPr txBox="1"/>
          <p:nvPr/>
        </p:nvSpPr>
        <p:spPr>
          <a:xfrm>
            <a:off x="351693" y="3476847"/>
            <a:ext cx="11268300" cy="24315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A50021"/>
              </a:buClr>
              <a:buSzPts val="3200"/>
              <a:buFont typeface="Noto Sans Symbols"/>
              <a:buChar char="❖"/>
            </a:pPr>
            <a:r>
              <a:rPr b="1" lang="en-US" sz="3200">
                <a:solidFill>
                  <a:srgbClr val="A50021"/>
                </a:solidFill>
                <a:latin typeface="Arial"/>
                <a:ea typeface="Arial"/>
                <a:cs typeface="Arial"/>
                <a:sym typeface="Arial"/>
              </a:rPr>
              <a:t>So , what is the source of this fluid in both periods ? </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During the embryonic period , amniotic fluid derives from both fetal and maternal factors such as water from maternal serum , coelomic fluid , and fluid from the amniotic cavity . </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During late gestation , amniotic fluid is largely produced by fetal urine and lung secretions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4"/>
          <p:cNvPicPr preferRelativeResize="0"/>
          <p:nvPr/>
        </p:nvPicPr>
        <p:blipFill rotWithShape="1">
          <a:blip r:embed="rId3">
            <a:alphaModFix/>
          </a:blip>
          <a:srcRect b="0" l="0" r="0" t="0"/>
          <a:stretch/>
        </p:blipFill>
        <p:spPr>
          <a:xfrm>
            <a:off x="323397" y="463640"/>
            <a:ext cx="11447893" cy="610243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5"/>
          <p:cNvSpPr/>
          <p:nvPr/>
        </p:nvSpPr>
        <p:spPr>
          <a:xfrm>
            <a:off x="728702" y="526900"/>
            <a:ext cx="8135400" cy="923400"/>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800000"/>
              </a:buClr>
              <a:buSzPts val="5400"/>
              <a:buFont typeface="Noto Sans Symbols"/>
              <a:buChar char="❑"/>
            </a:pPr>
            <a:r>
              <a:rPr b="1" lang="en-US" sz="5400">
                <a:solidFill>
                  <a:srgbClr val="800000"/>
                </a:solidFill>
                <a:latin typeface="Arial"/>
                <a:ea typeface="Arial"/>
                <a:cs typeface="Arial"/>
                <a:sym typeface="Arial"/>
              </a:rPr>
              <a:t>COMPLICATIONS</a:t>
            </a:r>
            <a:endParaRPr/>
          </a:p>
        </p:txBody>
      </p:sp>
      <p:sp>
        <p:nvSpPr>
          <p:cNvPr id="510" name="Google Shape;510;p65"/>
          <p:cNvSpPr/>
          <p:nvPr/>
        </p:nvSpPr>
        <p:spPr>
          <a:xfrm>
            <a:off x="231821" y="1875891"/>
            <a:ext cx="6096000" cy="3970200"/>
          </a:xfrm>
          <a:prstGeom prst="rect">
            <a:avLst/>
          </a:prstGeom>
          <a:noFill/>
          <a:ln>
            <a:noFill/>
          </a:ln>
        </p:spPr>
        <p:txBody>
          <a:bodyPr anchorCtr="0" anchor="t" bIns="45700" lIns="91425" spcFirstLastPara="1" rIns="91425" wrap="square" tIns="45700">
            <a:spAutoFit/>
          </a:bodyPr>
          <a:lstStyle/>
          <a:p>
            <a:pPr indent="-857250" lvl="0" marL="857250" marR="0" rtl="0" algn="l">
              <a:spcBef>
                <a:spcPts val="0"/>
              </a:spcBef>
              <a:spcAft>
                <a:spcPts val="0"/>
              </a:spcAft>
              <a:buClr>
                <a:srgbClr val="800000"/>
              </a:buClr>
              <a:buSzPts val="6000"/>
              <a:buFont typeface="Arial"/>
              <a:buChar char="•"/>
            </a:pPr>
            <a:r>
              <a:rPr b="1" lang="en-US" sz="6000">
                <a:solidFill>
                  <a:srgbClr val="800000"/>
                </a:solidFill>
                <a:latin typeface="Arial"/>
                <a:ea typeface="Arial"/>
                <a:cs typeface="Arial"/>
                <a:sym typeface="Arial"/>
              </a:rPr>
              <a:t>FETAL</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Abortion</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Prematurity</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IUFD</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Deformities –clubfoot</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Malpresentations</a:t>
            </a:r>
            <a:endParaRPr b="1" sz="3200">
              <a:solidFill>
                <a:schemeClr val="dk1"/>
              </a:solidFill>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Fetal stress (MSAF – MAS)</a:t>
            </a:r>
            <a:endParaRPr/>
          </a:p>
        </p:txBody>
      </p:sp>
      <p:sp>
        <p:nvSpPr>
          <p:cNvPr id="511" name="Google Shape;511;p65"/>
          <p:cNvSpPr/>
          <p:nvPr/>
        </p:nvSpPr>
        <p:spPr>
          <a:xfrm>
            <a:off x="6164850" y="1875900"/>
            <a:ext cx="6096000" cy="3106200"/>
          </a:xfrm>
          <a:prstGeom prst="rect">
            <a:avLst/>
          </a:prstGeom>
          <a:noFill/>
          <a:ln>
            <a:noFill/>
          </a:ln>
        </p:spPr>
        <p:txBody>
          <a:bodyPr anchorCtr="0" anchor="t" bIns="45700" lIns="91425" spcFirstLastPara="1" rIns="91425" wrap="square" tIns="45700">
            <a:spAutoFit/>
          </a:bodyPr>
          <a:lstStyle/>
          <a:p>
            <a:pPr indent="-857250" lvl="0" marL="857250" marR="0" rtl="0" algn="l">
              <a:spcBef>
                <a:spcPts val="0"/>
              </a:spcBef>
              <a:spcAft>
                <a:spcPts val="0"/>
              </a:spcAft>
              <a:buClr>
                <a:srgbClr val="800000"/>
              </a:buClr>
              <a:buSzPts val="6000"/>
              <a:buFont typeface="Arial"/>
              <a:buChar char="•"/>
            </a:pPr>
            <a:r>
              <a:rPr b="1" lang="en-US" sz="6000">
                <a:solidFill>
                  <a:srgbClr val="800000"/>
                </a:solidFill>
                <a:latin typeface="Arial"/>
                <a:ea typeface="Arial"/>
                <a:cs typeface="Arial"/>
                <a:sym typeface="Arial"/>
              </a:rPr>
              <a:t>MATERNAL</a:t>
            </a:r>
            <a:endParaRPr b="1" sz="3600">
              <a:solidFill>
                <a:schemeClr val="dk1"/>
              </a:solidFill>
              <a:latin typeface="Arial"/>
              <a:ea typeface="Arial"/>
              <a:cs typeface="Arial"/>
              <a:sym typeface="Arial"/>
            </a:endParaRPr>
          </a:p>
          <a:p>
            <a:pPr indent="-571500" lvl="0" marL="57150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a:t>
            </a:r>
            <a:r>
              <a:rPr b="1" lang="en-US" sz="3200">
                <a:solidFill>
                  <a:schemeClr val="dk1"/>
                </a:solidFill>
                <a:latin typeface="Arial"/>
                <a:ea typeface="Arial"/>
                <a:cs typeface="Arial"/>
                <a:sym typeface="Arial"/>
              </a:rPr>
              <a:t>Increased morbidity</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*Prolonged labour: uterine inertia</a:t>
            </a:r>
            <a:endParaRPr/>
          </a:p>
          <a:p>
            <a:pPr indent="-457200" lvl="0" marL="457200" marR="0" rtl="0" algn="l">
              <a:spcBef>
                <a:spcPts val="0"/>
              </a:spcBef>
              <a:spcAft>
                <a:spcPts val="0"/>
              </a:spcAft>
              <a:buClr>
                <a:schemeClr val="dk1"/>
              </a:buClr>
              <a:buSzPts val="3200"/>
              <a:buFont typeface="Noto Sans Symbols"/>
              <a:buChar char="✔"/>
            </a:pPr>
            <a:r>
              <a:rPr b="1" lang="en-US" sz="3200">
                <a:solidFill>
                  <a:schemeClr val="dk1"/>
                </a:solidFill>
                <a:latin typeface="Arial"/>
                <a:ea typeface="Arial"/>
                <a:cs typeface="Arial"/>
                <a:sym typeface="Arial"/>
              </a:rPr>
              <a:t>*Increased operative intervention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6"/>
          <p:cNvSpPr/>
          <p:nvPr/>
        </p:nvSpPr>
        <p:spPr>
          <a:xfrm>
            <a:off x="3699850" y="398100"/>
            <a:ext cx="71331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800000"/>
                </a:solidFill>
                <a:latin typeface="Arial"/>
                <a:ea typeface="Arial"/>
                <a:cs typeface="Arial"/>
                <a:sym typeface="Arial"/>
              </a:rPr>
              <a:t>MANAGEMENT</a:t>
            </a:r>
            <a:endParaRPr/>
          </a:p>
        </p:txBody>
      </p:sp>
      <p:sp>
        <p:nvSpPr>
          <p:cNvPr id="517" name="Google Shape;517;p66"/>
          <p:cNvSpPr/>
          <p:nvPr/>
        </p:nvSpPr>
        <p:spPr>
          <a:xfrm>
            <a:off x="897223" y="1830625"/>
            <a:ext cx="10214700" cy="44013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DEPENDS UPON</a:t>
            </a:r>
            <a:endParaRPr/>
          </a:p>
          <a:p>
            <a:pPr indent="0" lvl="0" marL="0" marR="0" rtl="0" algn="l">
              <a:spcBef>
                <a:spcPts val="0"/>
              </a:spcBef>
              <a:spcAft>
                <a:spcPts val="0"/>
              </a:spcAft>
              <a:buNone/>
            </a:pPr>
            <a:r>
              <a:t/>
            </a:r>
            <a:endParaRPr b="1" sz="4000">
              <a:solidFill>
                <a:schemeClr val="dk1"/>
              </a:solidFill>
              <a:latin typeface="Arial"/>
              <a:ea typeface="Arial"/>
              <a:cs typeface="Arial"/>
              <a:sym typeface="Arial"/>
            </a:endParaRPr>
          </a:p>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AETIOLOGY</a:t>
            </a:r>
            <a:endParaRPr/>
          </a:p>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GESTATIONAL AGE</a:t>
            </a:r>
            <a:endParaRPr/>
          </a:p>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SEVERITY</a:t>
            </a:r>
            <a:endParaRPr/>
          </a:p>
          <a:p>
            <a:pPr indent="-571500" lvl="0" marL="571500" marR="0" rtl="0" algn="l">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FETAL STATUS &amp; WELL BEING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7"/>
          <p:cNvSpPr/>
          <p:nvPr/>
        </p:nvSpPr>
        <p:spPr>
          <a:xfrm>
            <a:off x="3106098" y="552650"/>
            <a:ext cx="87768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800000"/>
                </a:solidFill>
                <a:latin typeface="Arial"/>
                <a:ea typeface="Arial"/>
                <a:cs typeface="Arial"/>
                <a:sym typeface="Arial"/>
              </a:rPr>
              <a:t>DETERMINE AETIOLOGY</a:t>
            </a:r>
            <a:endParaRPr/>
          </a:p>
        </p:txBody>
      </p:sp>
      <p:sp>
        <p:nvSpPr>
          <p:cNvPr id="523" name="Google Shape;523;p67"/>
          <p:cNvSpPr/>
          <p:nvPr/>
        </p:nvSpPr>
        <p:spPr>
          <a:xfrm>
            <a:off x="1169975" y="1975275"/>
            <a:ext cx="10860600" cy="397020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3600"/>
              <a:buFont typeface="Arial"/>
              <a:buChar char="•"/>
            </a:pPr>
            <a:r>
              <a:rPr b="1" lang="en-US" sz="3600">
                <a:solidFill>
                  <a:schemeClr val="dk1"/>
                </a:solidFill>
                <a:latin typeface="Arial"/>
                <a:ea typeface="Arial"/>
                <a:cs typeface="Arial"/>
                <a:sym typeface="Arial"/>
              </a:rPr>
              <a:t>R/O PROM</a:t>
            </a:r>
            <a:endParaRPr/>
          </a:p>
          <a:p>
            <a:pPr indent="-571500" lvl="0" marL="571500" marR="0" rtl="0" algn="l">
              <a:spcBef>
                <a:spcPts val="0"/>
              </a:spcBef>
              <a:spcAft>
                <a:spcPts val="0"/>
              </a:spcAft>
              <a:buClr>
                <a:schemeClr val="dk1"/>
              </a:buClr>
              <a:buSzPts val="3600"/>
              <a:buFont typeface="Arial"/>
              <a:buChar char="•"/>
            </a:pPr>
            <a:r>
              <a:rPr b="1" lang="en-US" sz="3600">
                <a:solidFill>
                  <a:schemeClr val="dk1"/>
                </a:solidFill>
                <a:latin typeface="Arial"/>
                <a:ea typeface="Arial"/>
                <a:cs typeface="Arial"/>
                <a:sym typeface="Arial"/>
              </a:rPr>
              <a:t>USG FOR ANOMALIES</a:t>
            </a:r>
            <a:endParaRPr/>
          </a:p>
          <a:p>
            <a:pPr indent="-571500" lvl="0" marL="571500" marR="0" rtl="0" algn="l">
              <a:spcBef>
                <a:spcPts val="0"/>
              </a:spcBef>
              <a:spcAft>
                <a:spcPts val="0"/>
              </a:spcAft>
              <a:buClr>
                <a:schemeClr val="dk1"/>
              </a:buClr>
              <a:buSzPts val="3600"/>
              <a:buFont typeface="Arial"/>
              <a:buChar char="•"/>
            </a:pPr>
            <a:r>
              <a:rPr b="1" lang="en-US" sz="3600">
                <a:solidFill>
                  <a:schemeClr val="dk1"/>
                </a:solidFill>
                <a:latin typeface="Arial"/>
                <a:ea typeface="Arial"/>
                <a:cs typeface="Arial"/>
                <a:sym typeface="Arial"/>
              </a:rPr>
              <a:t>R/O IUGR ,IUFD when suspected</a:t>
            </a:r>
            <a:endParaRPr/>
          </a:p>
          <a:p>
            <a:pPr indent="-571500" lvl="0" marL="571500" marR="0" rtl="0" algn="l">
              <a:spcBef>
                <a:spcPts val="0"/>
              </a:spcBef>
              <a:spcAft>
                <a:spcPts val="0"/>
              </a:spcAft>
              <a:buClr>
                <a:schemeClr val="dk1"/>
              </a:buClr>
              <a:buSzPts val="3600"/>
              <a:buFont typeface="Arial"/>
              <a:buChar char="•"/>
            </a:pPr>
            <a:r>
              <a:rPr b="1" lang="en-US" sz="3600">
                <a:solidFill>
                  <a:schemeClr val="dk1"/>
                </a:solidFill>
                <a:latin typeface="Arial"/>
                <a:ea typeface="Arial"/>
                <a:cs typeface="Arial"/>
                <a:sym typeface="Arial"/>
              </a:rPr>
              <a:t>Amniocentesis if chromosomal anomalies suspected</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9"/>
          <p:cNvSpPr/>
          <p:nvPr/>
        </p:nvSpPr>
        <p:spPr>
          <a:xfrm>
            <a:off x="4285030" y="359475"/>
            <a:ext cx="4989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800000"/>
                </a:solidFill>
                <a:latin typeface="Arial"/>
                <a:ea typeface="Arial"/>
                <a:cs typeface="Arial"/>
                <a:sym typeface="Arial"/>
              </a:rPr>
              <a:t>TREATMENT</a:t>
            </a:r>
            <a:endParaRPr/>
          </a:p>
        </p:txBody>
      </p:sp>
      <p:sp>
        <p:nvSpPr>
          <p:cNvPr id="529" name="Google Shape;529;p69"/>
          <p:cNvSpPr/>
          <p:nvPr/>
        </p:nvSpPr>
        <p:spPr>
          <a:xfrm>
            <a:off x="755559" y="1348800"/>
            <a:ext cx="9972541"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530" name="Google Shape;530;p69"/>
          <p:cNvPicPr preferRelativeResize="0"/>
          <p:nvPr/>
        </p:nvPicPr>
        <p:blipFill>
          <a:blip r:embed="rId3">
            <a:alphaModFix/>
          </a:blip>
          <a:stretch>
            <a:fillRect/>
          </a:stretch>
        </p:blipFill>
        <p:spPr>
          <a:xfrm>
            <a:off x="335694" y="1190475"/>
            <a:ext cx="10141804" cy="5509201"/>
          </a:xfrm>
          <a:prstGeom prst="rect">
            <a:avLst/>
          </a:prstGeom>
          <a:noFill/>
          <a:ln>
            <a:noFill/>
          </a:ln>
        </p:spPr>
      </p:pic>
      <p:sp>
        <p:nvSpPr>
          <p:cNvPr id="531" name="Google Shape;531;p69"/>
          <p:cNvSpPr txBox="1"/>
          <p:nvPr/>
        </p:nvSpPr>
        <p:spPr>
          <a:xfrm>
            <a:off x="3433550" y="1939975"/>
            <a:ext cx="87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0"/>
          <p:cNvSpPr/>
          <p:nvPr/>
        </p:nvSpPr>
        <p:spPr>
          <a:xfrm>
            <a:off x="1250180" y="461377"/>
            <a:ext cx="10511211" cy="830997"/>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800000"/>
              </a:buClr>
              <a:buSzPts val="4800"/>
              <a:buFont typeface="Noto Sans Symbols"/>
              <a:buChar char="❑"/>
            </a:pPr>
            <a:r>
              <a:rPr b="1" lang="en-US" sz="4800">
                <a:solidFill>
                  <a:srgbClr val="800000"/>
                </a:solidFill>
                <a:latin typeface="Arial"/>
                <a:ea typeface="Arial"/>
                <a:cs typeface="Arial"/>
                <a:sym typeface="Arial"/>
              </a:rPr>
              <a:t>TREATMENT ACCORDING TO CAUSE :</a:t>
            </a:r>
            <a:endParaRPr/>
          </a:p>
        </p:txBody>
      </p:sp>
      <p:sp>
        <p:nvSpPr>
          <p:cNvPr id="537" name="Google Shape;537;p70"/>
          <p:cNvSpPr/>
          <p:nvPr/>
        </p:nvSpPr>
        <p:spPr>
          <a:xfrm>
            <a:off x="1250178" y="2168750"/>
            <a:ext cx="10616400" cy="45243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Drug induced – STOP IT</a:t>
            </a:r>
            <a:endParaRPr/>
          </a:p>
          <a:p>
            <a:pPr indent="-285750" lvl="0" marL="285750" marR="0" rtl="0" algn="l">
              <a:spcBef>
                <a:spcPts val="0"/>
              </a:spcBef>
              <a:spcAft>
                <a:spcPts val="0"/>
              </a:spcAft>
              <a:buClr>
                <a:schemeClr val="dk1"/>
              </a:buClr>
              <a:buSzPts val="3600"/>
              <a:buFont typeface="Noto Sans Symbols"/>
              <a:buChar char="▪"/>
            </a:pPr>
            <a:r>
              <a:rPr b="1" lang="en-US" sz="3600">
                <a:solidFill>
                  <a:schemeClr val="dk1"/>
                </a:solidFill>
              </a:rPr>
              <a:t>P</a:t>
            </a:r>
            <a:r>
              <a:rPr b="1" lang="en-US" sz="3600">
                <a:solidFill>
                  <a:schemeClr val="dk1"/>
                </a:solidFill>
                <a:latin typeface="Arial"/>
                <a:ea typeface="Arial"/>
                <a:cs typeface="Arial"/>
                <a:sym typeface="Arial"/>
              </a:rPr>
              <a:t>PROM – INDUCTION</a:t>
            </a:r>
            <a:endParaRPr/>
          </a:p>
          <a:p>
            <a:pPr indent="-285750" lvl="0" marL="28575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PPROM – Antibiotics, steroid – Induction</a:t>
            </a:r>
            <a:endParaRPr/>
          </a:p>
          <a:p>
            <a:pPr indent="-285750" lvl="0" marL="28575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FETAL SURGERY</a:t>
            </a:r>
            <a:endParaRPr/>
          </a:p>
          <a:p>
            <a:pPr indent="-571500" lvl="0" marL="57150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        VESICO AMNIOTIC SHUNT</a:t>
            </a:r>
            <a:endParaRPr/>
          </a:p>
          <a:p>
            <a:pPr indent="-571500" lvl="0" marL="571500" marR="0" rtl="0" algn="l">
              <a:spcBef>
                <a:spcPts val="0"/>
              </a:spcBef>
              <a:spcAft>
                <a:spcPts val="0"/>
              </a:spcAft>
              <a:buClr>
                <a:schemeClr val="dk1"/>
              </a:buClr>
              <a:buSzPts val="3600"/>
              <a:buFont typeface="Noto Sans Symbols"/>
              <a:buChar char="✔"/>
            </a:pPr>
            <a:r>
              <a:rPr b="1" lang="en-US" sz="3600">
                <a:solidFill>
                  <a:schemeClr val="dk1"/>
                </a:solidFill>
                <a:latin typeface="Arial"/>
                <a:ea typeface="Arial"/>
                <a:cs typeface="Arial"/>
                <a:sym typeface="Arial"/>
              </a:rPr>
              <a:t>        Laser photocoagulation for TTTS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25b466a1985_0_0"/>
          <p:cNvSpPr txBox="1"/>
          <p:nvPr/>
        </p:nvSpPr>
        <p:spPr>
          <a:xfrm>
            <a:off x="2186575" y="2191050"/>
            <a:ext cx="945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543" name="Google Shape;543;g25b466a1985_0_0"/>
          <p:cNvPicPr preferRelativeResize="0"/>
          <p:nvPr/>
        </p:nvPicPr>
        <p:blipFill>
          <a:blip r:embed="rId3">
            <a:alphaModFix/>
          </a:blip>
          <a:stretch>
            <a:fillRect/>
          </a:stretch>
        </p:blipFill>
        <p:spPr>
          <a:xfrm>
            <a:off x="1760000" y="484750"/>
            <a:ext cx="8793975" cy="593922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72"/>
          <p:cNvPicPr preferRelativeResize="0"/>
          <p:nvPr/>
        </p:nvPicPr>
        <p:blipFill rotWithShape="1">
          <a:blip r:embed="rId3">
            <a:alphaModFix/>
          </a:blip>
          <a:srcRect b="0" l="0" r="0" t="0"/>
          <a:stretch/>
        </p:blipFill>
        <p:spPr>
          <a:xfrm>
            <a:off x="540913" y="131444"/>
            <a:ext cx="11075831" cy="664209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3"/>
          <p:cNvSpPr/>
          <p:nvPr/>
        </p:nvSpPr>
        <p:spPr>
          <a:xfrm>
            <a:off x="412124" y="606096"/>
            <a:ext cx="11651087" cy="64325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800000"/>
                </a:solidFill>
                <a:latin typeface="Arial"/>
                <a:ea typeface="Arial"/>
                <a:cs typeface="Arial"/>
                <a:sym typeface="Arial"/>
              </a:rPr>
              <a:t>Key Points</a:t>
            </a:r>
            <a:br>
              <a:rPr b="1" lang="en-US" sz="5400">
                <a:solidFill>
                  <a:srgbClr val="800000"/>
                </a:solidFill>
                <a:latin typeface="Arial"/>
                <a:ea typeface="Arial"/>
                <a:cs typeface="Arial"/>
                <a:sym typeface="Arial"/>
              </a:rPr>
            </a:br>
            <a:r>
              <a:rPr lang="en-US" sz="1800">
                <a:solidFill>
                  <a:schemeClr val="dk1"/>
                </a:solidFill>
                <a:latin typeface="Calibri"/>
                <a:ea typeface="Calibri"/>
                <a:cs typeface="Calibri"/>
                <a:sym typeface="Calibri"/>
              </a:rPr>
              <a:t>*</a:t>
            </a:r>
            <a:r>
              <a:rPr b="1" lang="en-US" sz="2000">
                <a:solidFill>
                  <a:schemeClr val="dk1"/>
                </a:solidFill>
                <a:latin typeface="Arial"/>
                <a:ea typeface="Arial"/>
                <a:cs typeface="Arial"/>
                <a:sym typeface="Arial"/>
              </a:rPr>
              <a:t>Oligohydramnios is a decrease in the volume of amniotic fluid, with the diagnosis usually being made using ultrasound.</a:t>
            </a:r>
            <a:br>
              <a:rPr b="1" lang="en-US" sz="2000">
                <a:solidFill>
                  <a:schemeClr val="dk1"/>
                </a:solidFill>
                <a:latin typeface="Arial"/>
                <a:ea typeface="Arial"/>
                <a:cs typeface="Arial"/>
                <a:sym typeface="Arial"/>
              </a:rPr>
            </a:b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*Causes of oligohydramnios include ruptured membranes, placental insufficiency, fetal anomalies, maternal ingestion of medications, chromosomal abnormalities, and idiopathic.</a:t>
            </a:r>
            <a:br>
              <a:rPr b="1" lang="en-US" sz="2000">
                <a:solidFill>
                  <a:schemeClr val="dk1"/>
                </a:solidFill>
                <a:latin typeface="Arial"/>
                <a:ea typeface="Arial"/>
                <a:cs typeface="Arial"/>
                <a:sym typeface="Arial"/>
              </a:rPr>
            </a:b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*Significant oligohydramnios occurring prior to 22 weeks of gestation is associated with a poor prognosis because of a high likelihood of pulmonary hypoplasia and associated malformations.</a:t>
            </a:r>
            <a:br>
              <a:rPr b="1" lang="en-US" sz="2000">
                <a:solidFill>
                  <a:schemeClr val="dk1"/>
                </a:solidFill>
                <a:latin typeface="Arial"/>
                <a:ea typeface="Arial"/>
                <a:cs typeface="Arial"/>
                <a:sym typeface="Arial"/>
              </a:rPr>
            </a:b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*Once oligohydramnios is diagnosed, a careful maternal history should be obtained and a physical examination should be performed to evaluate for preterm premature rupture of membranes.</a:t>
            </a:r>
            <a:br>
              <a:rPr b="1" lang="en-US" sz="2000">
                <a:solidFill>
                  <a:schemeClr val="dk1"/>
                </a:solidFill>
                <a:latin typeface="Arial"/>
                <a:ea typeface="Arial"/>
                <a:cs typeface="Arial"/>
                <a:sym typeface="Arial"/>
              </a:rPr>
            </a:b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*Whenever a diagnosis of oligohydramnios is made &gt; U/S to evaluate for fetal anomalies such as features of urinary tract obstruction or renal malformation.</a:t>
            </a:r>
            <a:br>
              <a:rPr b="1" lang="en-US" sz="2000">
                <a:solidFill>
                  <a:schemeClr val="dk1"/>
                </a:solidFill>
                <a:latin typeface="Arial"/>
                <a:ea typeface="Arial"/>
                <a:cs typeface="Arial"/>
                <a:sym typeface="Arial"/>
              </a:rPr>
            </a:b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*Management of oligohydramnios depends on the gestational age and on the fetal and maternal status.</a:t>
            </a:r>
            <a:br>
              <a:rPr b="1" lang="en-US" sz="2000">
                <a:solidFill>
                  <a:schemeClr val="dk1"/>
                </a:solidFill>
                <a:latin typeface="Arial"/>
                <a:ea typeface="Arial"/>
                <a:cs typeface="Arial"/>
                <a:sym typeface="Arial"/>
              </a:rPr>
            </a:br>
            <a:br>
              <a:rPr lang="en-US" sz="20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4"/>
          <p:cNvSpPr txBox="1"/>
          <p:nvPr/>
        </p:nvSpPr>
        <p:spPr>
          <a:xfrm>
            <a:off x="2627290" y="2369713"/>
            <a:ext cx="7648248"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500">
                <a:solidFill>
                  <a:schemeClr val="dk1"/>
                </a:solidFill>
                <a:latin typeface="Arial"/>
                <a:ea typeface="Arial"/>
                <a:cs typeface="Arial"/>
                <a:sym typeface="Arial"/>
              </a:rPr>
              <a:t>Thank you ! </a:t>
            </a:r>
            <a:endParaRPr/>
          </a:p>
        </p:txBody>
      </p:sp>
      <p:pic>
        <p:nvPicPr>
          <p:cNvPr id="559" name="Google Shape;559;p74"/>
          <p:cNvPicPr preferRelativeResize="0"/>
          <p:nvPr/>
        </p:nvPicPr>
        <p:blipFill rotWithShape="1">
          <a:blip r:embed="rId3">
            <a:alphaModFix/>
          </a:blip>
          <a:srcRect b="12796" l="0" r="3772" t="0"/>
          <a:stretch/>
        </p:blipFill>
        <p:spPr>
          <a:xfrm>
            <a:off x="4823676" y="4533363"/>
            <a:ext cx="2365619" cy="1706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7"/>
          <p:cNvPicPr preferRelativeResize="0"/>
          <p:nvPr/>
        </p:nvPicPr>
        <p:blipFill rotWithShape="1">
          <a:blip r:embed="rId3">
            <a:alphaModFix/>
          </a:blip>
          <a:srcRect b="0" l="0" r="0" t="0"/>
          <a:stretch/>
        </p:blipFill>
        <p:spPr>
          <a:xfrm>
            <a:off x="604992" y="1614455"/>
            <a:ext cx="3554276" cy="2024047"/>
          </a:xfrm>
          <a:prstGeom prst="rect">
            <a:avLst/>
          </a:prstGeom>
          <a:noFill/>
          <a:ln>
            <a:noFill/>
          </a:ln>
        </p:spPr>
      </p:pic>
      <p:sp>
        <p:nvSpPr>
          <p:cNvPr id="137" name="Google Shape;137;p7"/>
          <p:cNvSpPr/>
          <p:nvPr/>
        </p:nvSpPr>
        <p:spPr>
          <a:xfrm>
            <a:off x="4444648" y="708514"/>
            <a:ext cx="7601100" cy="50784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Once the coelomic fluid begins to disappear, the amniotic cavity takes over. </a:t>
            </a:r>
            <a:endParaRPr/>
          </a:p>
          <a:p>
            <a:pPr indent="-457200" lvl="0" marL="457200" marR="0" rtl="0" algn="l">
              <a:spcBef>
                <a:spcPts val="0"/>
              </a:spcBef>
              <a:spcAft>
                <a:spcPts val="0"/>
              </a:spcAft>
              <a:buClr>
                <a:srgbClr val="A50021"/>
              </a:buClr>
              <a:buSzPts val="3600"/>
              <a:buFont typeface="Arial"/>
              <a:buChar char="•"/>
            </a:pPr>
            <a:r>
              <a:rPr b="1" lang="en-US" sz="3600">
                <a:solidFill>
                  <a:srgbClr val="A50021"/>
                </a:solidFill>
                <a:latin typeface="Arial"/>
                <a:ea typeface="Arial"/>
                <a:cs typeface="Arial"/>
                <a:sym typeface="Arial"/>
              </a:rPr>
              <a:t>In the early stages of gestation, the water in amniotic fluid is derived mostly from maternal serum; however, at 10 weeks, the fetus begins to produce urine which is secreted into the amniotic sac. </a:t>
            </a:r>
            <a:endParaRPr/>
          </a:p>
        </p:txBody>
      </p:sp>
      <p:sp>
        <p:nvSpPr>
          <p:cNvPr id="138" name="Google Shape;138;p7"/>
          <p:cNvSpPr txBox="1"/>
          <p:nvPr/>
        </p:nvSpPr>
        <p:spPr>
          <a:xfrm>
            <a:off x="874400" y="2334100"/>
            <a:ext cx="3080700" cy="6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chemeClr val="dk1"/>
                </a:solidFill>
                <a:latin typeface="Arial"/>
                <a:ea typeface="Arial"/>
                <a:cs typeface="Arial"/>
                <a:sym typeface="Arial"/>
              </a:rPr>
              <a:t>Development :</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p:nvPr/>
        </p:nvSpPr>
        <p:spPr>
          <a:xfrm>
            <a:off x="4103075" y="717450"/>
            <a:ext cx="7967100" cy="6140700"/>
          </a:xfrm>
          <a:prstGeom prst="rect">
            <a:avLst/>
          </a:prstGeom>
          <a:noFill/>
          <a:ln>
            <a:noFill/>
          </a:ln>
        </p:spPr>
        <p:txBody>
          <a:bodyPr anchorCtr="0" anchor="t" bIns="45700" lIns="91425" spcFirstLastPara="1" rIns="91425" wrap="square" tIns="45700">
            <a:spAutoFit/>
          </a:bodyPr>
          <a:lstStyle/>
          <a:p>
            <a:pPr indent="-406400" lvl="0" marL="457200" rtl="0" algn="l">
              <a:lnSpc>
                <a:spcPct val="115000"/>
              </a:lnSpc>
              <a:spcBef>
                <a:spcPts val="0"/>
              </a:spcBef>
              <a:spcAft>
                <a:spcPts val="0"/>
              </a:spcAft>
              <a:buClr>
                <a:srgbClr val="A50021"/>
              </a:buClr>
              <a:buSzPts val="2800"/>
              <a:buChar char="•"/>
            </a:pPr>
            <a:r>
              <a:rPr b="1" lang="en-US" sz="2800">
                <a:solidFill>
                  <a:srgbClr val="A50021"/>
                </a:solidFill>
              </a:rPr>
              <a:t>During late gestation </a:t>
            </a:r>
            <a:r>
              <a:rPr b="1" lang="en-US" sz="2800">
                <a:solidFill>
                  <a:schemeClr val="dk1"/>
                </a:solidFill>
              </a:rPr>
              <a:t>(the second and third trimesters)</a:t>
            </a:r>
            <a:r>
              <a:rPr b="1" lang="en-US" sz="2800">
                <a:solidFill>
                  <a:srgbClr val="A50021"/>
                </a:solidFill>
              </a:rPr>
              <a:t>,</a:t>
            </a:r>
            <a:r>
              <a:rPr b="1" lang="en-US" sz="2800">
                <a:solidFill>
                  <a:schemeClr val="dk1"/>
                </a:solidFill>
              </a:rPr>
              <a:t> </a:t>
            </a:r>
            <a:r>
              <a:rPr b="1" lang="en-US" sz="2800">
                <a:solidFill>
                  <a:srgbClr val="A50021"/>
                </a:solidFill>
              </a:rPr>
              <a:t>as the amniotic fluid expands, fetal urine becomes the largest source of the amniotic fluid. Is there a variation in the color between those two phases?</a:t>
            </a:r>
            <a:endParaRPr b="1" sz="2800">
              <a:solidFill>
                <a:srgbClr val="A50021"/>
              </a:solidFill>
            </a:endParaRPr>
          </a:p>
          <a:p>
            <a:pPr indent="-285750" lvl="0" marL="285750" marR="0" rtl="0" algn="l">
              <a:spcBef>
                <a:spcPts val="0"/>
              </a:spcBef>
              <a:spcAft>
                <a:spcPts val="0"/>
              </a:spcAft>
              <a:buClr>
                <a:srgbClr val="A50021"/>
              </a:buClr>
              <a:buSzPts val="2800"/>
              <a:buFont typeface="Arial"/>
              <a:buChar char="•"/>
            </a:pPr>
            <a:r>
              <a:rPr b="1" lang="en-US" sz="2800">
                <a:solidFill>
                  <a:srgbClr val="A50021"/>
                </a:solidFill>
              </a:rPr>
              <a:t>Why?!!! </a:t>
            </a:r>
            <a:endParaRPr b="1" sz="2800">
              <a:solidFill>
                <a:srgbClr val="A50021"/>
              </a:solidFill>
            </a:endParaRPr>
          </a:p>
          <a:p>
            <a:pPr indent="-406400" lvl="0" marL="457200" rtl="0" algn="l">
              <a:lnSpc>
                <a:spcPct val="115000"/>
              </a:lnSpc>
              <a:spcBef>
                <a:spcPts val="0"/>
              </a:spcBef>
              <a:spcAft>
                <a:spcPts val="0"/>
              </a:spcAft>
              <a:buClr>
                <a:srgbClr val="A50021"/>
              </a:buClr>
              <a:buSzPts val="2800"/>
              <a:buChar char="•"/>
            </a:pPr>
            <a:r>
              <a:rPr b="1" lang="en-US" sz="2800">
                <a:solidFill>
                  <a:srgbClr val="A50021"/>
                </a:solidFill>
              </a:rPr>
              <a:t>Compared to the composition of yellow coelomic fluid early in pregnancy, amniotic fluid is less viscous and always clear due to its lower protein concentration.</a:t>
            </a:r>
            <a:endParaRPr b="1" sz="2800">
              <a:solidFill>
                <a:srgbClr val="A50021"/>
              </a:solidFill>
            </a:endParaRPr>
          </a:p>
          <a:p>
            <a:pPr indent="0" lvl="0" marL="457200" marR="0" rtl="0" algn="l">
              <a:spcBef>
                <a:spcPts val="0"/>
              </a:spcBef>
              <a:spcAft>
                <a:spcPts val="0"/>
              </a:spcAft>
              <a:buNone/>
            </a:pPr>
            <a:r>
              <a:t/>
            </a:r>
            <a:endParaRPr b="1" sz="2800">
              <a:solidFill>
                <a:srgbClr val="A50021"/>
              </a:solidFill>
            </a:endParaRPr>
          </a:p>
        </p:txBody>
      </p:sp>
      <p:pic>
        <p:nvPicPr>
          <p:cNvPr id="144" name="Google Shape;144;p8"/>
          <p:cNvPicPr preferRelativeResize="0"/>
          <p:nvPr/>
        </p:nvPicPr>
        <p:blipFill rotWithShape="1">
          <a:blip r:embed="rId3">
            <a:alphaModFix/>
          </a:blip>
          <a:srcRect b="0" l="0" r="0" t="0"/>
          <a:stretch/>
        </p:blipFill>
        <p:spPr>
          <a:xfrm>
            <a:off x="267366" y="1755795"/>
            <a:ext cx="3554276" cy="2024047"/>
          </a:xfrm>
          <a:prstGeom prst="rect">
            <a:avLst/>
          </a:prstGeom>
          <a:noFill/>
          <a:ln>
            <a:noFill/>
          </a:ln>
        </p:spPr>
      </p:pic>
      <p:pic>
        <p:nvPicPr>
          <p:cNvPr id="145" name="Google Shape;145;p8"/>
          <p:cNvPicPr preferRelativeResize="0"/>
          <p:nvPr/>
        </p:nvPicPr>
        <p:blipFill rotWithShape="1">
          <a:blip r:embed="rId4">
            <a:alphaModFix/>
          </a:blip>
          <a:srcRect b="0" l="0" r="0" t="0"/>
          <a:stretch/>
        </p:blipFill>
        <p:spPr>
          <a:xfrm>
            <a:off x="447213" y="2296856"/>
            <a:ext cx="3194580" cy="963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9"/>
          <p:cNvSpPr/>
          <p:nvPr/>
        </p:nvSpPr>
        <p:spPr>
          <a:xfrm>
            <a:off x="275913" y="261983"/>
            <a:ext cx="8416200" cy="769500"/>
          </a:xfrm>
          <a:prstGeom prst="rect">
            <a:avLst/>
          </a:prstGeom>
          <a:noFill/>
          <a:ln>
            <a:noFill/>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rgbClr val="A50021"/>
              </a:buClr>
              <a:buSzPts val="4400"/>
              <a:buFont typeface="Noto Sans Symbols"/>
              <a:buChar char="❑"/>
            </a:pPr>
            <a:r>
              <a:rPr b="1" i="0" lang="en-US" sz="4400" u="none" cap="none" strike="noStrike">
                <a:solidFill>
                  <a:srgbClr val="A50021"/>
                </a:solidFill>
                <a:latin typeface="Arial"/>
                <a:ea typeface="Arial"/>
                <a:cs typeface="Arial"/>
                <a:sym typeface="Arial"/>
              </a:rPr>
              <a:t>Homeostasis of the amniotic fluid:</a:t>
            </a:r>
            <a:endParaRPr/>
          </a:p>
        </p:txBody>
      </p:sp>
      <p:pic>
        <p:nvPicPr>
          <p:cNvPr id="151" name="Google Shape;151;p9"/>
          <p:cNvPicPr preferRelativeResize="0"/>
          <p:nvPr/>
        </p:nvPicPr>
        <p:blipFill rotWithShape="1">
          <a:blip r:embed="rId3">
            <a:alphaModFix/>
          </a:blip>
          <a:srcRect b="0" l="0" r="0" t="0"/>
          <a:stretch/>
        </p:blipFill>
        <p:spPr>
          <a:xfrm>
            <a:off x="7456535" y="1702190"/>
            <a:ext cx="4360325" cy="4206102"/>
          </a:xfrm>
          <a:prstGeom prst="rect">
            <a:avLst/>
          </a:prstGeom>
          <a:noFill/>
          <a:ln>
            <a:noFill/>
          </a:ln>
        </p:spPr>
      </p:pic>
      <p:sp>
        <p:nvSpPr>
          <p:cNvPr id="152" name="Google Shape;152;p9"/>
          <p:cNvSpPr/>
          <p:nvPr/>
        </p:nvSpPr>
        <p:spPr>
          <a:xfrm>
            <a:off x="150056" y="1687354"/>
            <a:ext cx="7151100" cy="4832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800"/>
              <a:buFont typeface="Arial"/>
              <a:buChar char="•"/>
            </a:pPr>
            <a:r>
              <a:rPr b="1" i="0" lang="en-US" sz="2800" u="none" cap="none" strike="noStrike">
                <a:solidFill>
                  <a:srgbClr val="000000"/>
                </a:solidFill>
                <a:latin typeface="Arial"/>
                <a:ea typeface="Arial"/>
                <a:cs typeface="Arial"/>
                <a:sym typeface="Arial"/>
              </a:rPr>
              <a:t>Early in pregnancy, fluid freely diffuses through fetal skin and the chorionic villi until week 8.</a:t>
            </a:r>
            <a:endParaRPr/>
          </a:p>
          <a:p>
            <a:pPr indent="-342900" lvl="0" marL="342900" marR="0" rtl="0" algn="l">
              <a:lnSpc>
                <a:spcPct val="100000"/>
              </a:lnSpc>
              <a:spcBef>
                <a:spcPts val="0"/>
              </a:spcBef>
              <a:spcAft>
                <a:spcPts val="0"/>
              </a:spcAft>
              <a:buClr>
                <a:srgbClr val="000000"/>
              </a:buClr>
              <a:buSzPts val="2800"/>
              <a:buFont typeface="Arial"/>
              <a:buChar char="•"/>
            </a:pPr>
            <a:r>
              <a:rPr b="1" i="0" lang="en-US" sz="2800" u="none" cap="none" strike="noStrike">
                <a:solidFill>
                  <a:srgbClr val="000000"/>
                </a:solidFill>
                <a:latin typeface="Arial"/>
                <a:ea typeface="Arial"/>
                <a:cs typeface="Arial"/>
                <a:sym typeface="Arial"/>
              </a:rPr>
              <a:t>Eventually, fetal skin begins to become stratified epithelium and becomes fully keratinized by 25 weeks. Once the skin of the fetus is fully keratinized later in pregnancy, it can no longer absorb or transfer fluids as easily back and forth. </a:t>
            </a:r>
            <a:endParaRPr/>
          </a:p>
          <a:p>
            <a:pPr indent="-342900" lvl="0" marL="342900" marR="0" rtl="0" algn="l">
              <a:lnSpc>
                <a:spcPct val="100000"/>
              </a:lnSpc>
              <a:spcBef>
                <a:spcPts val="0"/>
              </a:spcBef>
              <a:spcAft>
                <a:spcPts val="0"/>
              </a:spcAft>
              <a:buClr>
                <a:srgbClr val="FF0000"/>
              </a:buClr>
              <a:buSzPts val="2800"/>
              <a:buFont typeface="Arial"/>
              <a:buChar char="•"/>
            </a:pPr>
            <a:r>
              <a:rPr b="1" i="0" lang="en-US" sz="2800" u="none" cap="none" strike="noStrike">
                <a:solidFill>
                  <a:srgbClr val="FF0000"/>
                </a:solidFill>
                <a:latin typeface="Arial"/>
                <a:ea typeface="Arial"/>
                <a:cs typeface="Arial"/>
                <a:sym typeface="Arial"/>
              </a:rPr>
              <a:t>(Keratinization prevent the free passage of fluid under hydrostatic and osmotic forces).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2023-07-10T19:54:07Z</dcterms:created>
  <dc:creator>lenovo</dc:creator>
</cp:coreProperties>
</file>