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57" r:id="rId3"/>
    <p:sldId id="30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306" r:id="rId28"/>
    <p:sldId id="285" r:id="rId29"/>
    <p:sldId id="286" r:id="rId30"/>
    <p:sldId id="287" r:id="rId31"/>
    <p:sldId id="288" r:id="rId32"/>
    <p:sldId id="289" r:id="rId33"/>
    <p:sldId id="290" r:id="rId34"/>
    <p:sldId id="296" r:id="rId35"/>
    <p:sldId id="291" r:id="rId36"/>
    <p:sldId id="292" r:id="rId37"/>
    <p:sldId id="293" r:id="rId38"/>
    <p:sldId id="294" r:id="rId39"/>
    <p:sldId id="295" r:id="rId40"/>
    <p:sldId id="297" r:id="rId41"/>
    <p:sldId id="300" r:id="rId42"/>
    <p:sldId id="298" r:id="rId43"/>
    <p:sldId id="299" r:id="rId44"/>
    <p:sldId id="301" r:id="rId45"/>
    <p:sldId id="302" r:id="rId46"/>
    <p:sldId id="30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AF9C0-C7C3-C6C1-54A8-FFA4CFDFD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5CA9D-5C10-5FB8-FB4C-68008FAE0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1A529-826E-41BF-70A0-331906712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8FE0-E9D5-4730-9FDC-D559BFF555C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9DD3A-6049-2F8C-2AB9-14B49543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2694E-FF18-FDCA-2EAF-EA884158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0B52-9EB2-45BE-A4FE-D803CE12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28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FC73-3478-AB11-418A-79D4E8EC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3A92C-EB83-D87D-6A1D-5FB56D801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DC3DA-68F9-3D2C-DD8C-AF741D5C1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8FE0-E9D5-4730-9FDC-D559BFF555C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60B0D-FB82-FC8E-0690-32EE8C08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E1788-D83A-28B5-6655-3FCC0E6BF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0B52-9EB2-45BE-A4FE-D803CE12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0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BB8F1-BB56-9DA4-33F3-3600F606D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3B4362-0AFE-329B-4009-8417D7AD4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4C8C2-FB3B-7CF3-BB0D-683803AB3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8FE0-E9D5-4730-9FDC-D559BFF555C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AEEE3-6169-9CF1-A2F6-3053E7754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3C09D-8CDC-F93B-D2D2-34C9D980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0B52-9EB2-45BE-A4FE-D803CE12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1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9BF8-9CF3-D0EC-64E4-56AA5E24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BAA5-1E88-8443-B248-342426B22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0E368-3D29-2F49-4574-D810E0CE2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8FE0-E9D5-4730-9FDC-D559BFF555C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03CC8-3705-0F5F-0C49-E27740AF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90A64-D12B-50AE-14FF-EC7A3E76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0B52-9EB2-45BE-A4FE-D803CE12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C2EFD-DB9B-7975-9929-C3839FD6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6DE46-DF42-17D2-790D-AC9E4F037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9E16B-C59D-BB16-497D-B7932F56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8FE0-E9D5-4730-9FDC-D559BFF555C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E657C-D629-1B38-6A0B-6D133691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1D021-404F-92DE-A45A-2B0970018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0B52-9EB2-45BE-A4FE-D803CE12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1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053F-17AF-3ED1-8BEF-F3F40357B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7D12A-38B0-D159-A77D-106BEB8C2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BD09D-239F-5845-2487-DBA7B5CF6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65620-2DBB-329C-232B-C91B90BF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8FE0-E9D5-4730-9FDC-D559BFF555C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30BAE-AFEE-128F-A8F7-C3DF040F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D0543-82B8-CBF2-4B30-A3BEDAF3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0B52-9EB2-45BE-A4FE-D803CE12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3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90F97-0DE4-A32C-D969-0EBC9E44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EA9D0-3590-3405-ADF8-25195F8D5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FB680-42FE-DBB2-98A4-EC897431F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8FFB12-15D7-E599-590B-64F02A8F44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C602B-E62E-15A6-5A27-966D81D72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A0881C-75CA-218D-6C12-B2C62215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8FE0-E9D5-4730-9FDC-D559BFF555C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EFC89E-C1F6-CCA1-4BDC-ACC7CD13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13DE9D-7262-A34C-D086-4DD0DA82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0B52-9EB2-45BE-A4FE-D803CE12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6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AA709-E96A-E657-5068-15F222909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6474F-EFA6-E7D6-3001-173909C34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8FE0-E9D5-4730-9FDC-D559BFF555C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9D5FD6-EB37-F934-9078-6877F7ACE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FC31E-0E60-9C6A-8876-C82C8CCE3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0B52-9EB2-45BE-A4FE-D803CE12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65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CFF7-9BED-E3CB-BE48-084304BAD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8FE0-E9D5-4730-9FDC-D559BFF555C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3762B-CF40-3877-5678-9D3704BF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AAF73-BCB6-7FB8-3E62-8CBE4868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0B52-9EB2-45BE-A4FE-D803CE12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1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84BD9-5F8F-462C-F32D-6CACDFA56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EED04-50C5-FE58-F7BF-337B4ABE5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332EA-E937-F870-B168-4C44463B3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D2166-007D-DF2E-35B1-396B5228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8FE0-E9D5-4730-9FDC-D559BFF555C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888E66-F1AD-B8B8-9303-8CCF36B6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9E341-6ADF-E48C-A56F-878A4B79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0B52-9EB2-45BE-A4FE-D803CE12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76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6249A-CE9B-8DEF-0CA8-4B690BC0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2618A-AE66-540F-6230-C678A1AC1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7BF93-221E-E8FC-9A16-47CC19BDD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B9CF9-000D-DABF-23A4-C9C47A5C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18FE0-E9D5-4730-9FDC-D559BFF555C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793E2-A591-C980-E9EC-472169D3F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05895-A64D-F891-F3AC-48BC8E9F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80B52-9EB2-45BE-A4FE-D803CE12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94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4EFFD7-2F9B-58AE-F56D-CE4E469AA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0684B-60F6-0DF1-B8B3-D65BF576B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DFD6C-4217-5F5A-34D8-304EDBD0FB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18FE0-E9D5-4730-9FDC-D559BFF555C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C7600-B922-8923-88B2-9F8477128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1DC33-ECE7-9DA8-3502-C855B5BE0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80B52-9EB2-45BE-A4FE-D803CE12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7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DFEE-ECE2-B6A1-A1E9-784B0BBB6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902" y="330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Surgical Drains </a:t>
            </a:r>
            <a:br>
              <a:rPr lang="en-US" dirty="0"/>
            </a:br>
            <a:r>
              <a:rPr lang="en-US" dirty="0"/>
              <a:t>NGT</a:t>
            </a:r>
            <a:br>
              <a:rPr lang="en-US" dirty="0"/>
            </a:br>
            <a:r>
              <a:rPr lang="en-US" dirty="0" err="1"/>
              <a:t>Folye’s</a:t>
            </a:r>
            <a:r>
              <a:rPr lang="en-US" dirty="0"/>
              <a:t> catheter </a:t>
            </a:r>
            <a:endParaRPr lang="en-J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CF806-F15A-5309-3CEB-97F7FCB2F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3902" y="3032412"/>
            <a:ext cx="9144000" cy="1655762"/>
          </a:xfrm>
        </p:spPr>
        <p:txBody>
          <a:bodyPr>
            <a:noAutofit/>
          </a:bodyPr>
          <a:lstStyle/>
          <a:p>
            <a:r>
              <a:rPr lang="en-US" sz="2000" dirty="0"/>
              <a:t>Done by </a:t>
            </a:r>
          </a:p>
          <a:p>
            <a:r>
              <a:rPr lang="en-US" sz="2000" dirty="0"/>
              <a:t>Rana zaid </a:t>
            </a:r>
          </a:p>
          <a:p>
            <a:r>
              <a:rPr lang="en-US" sz="2000" dirty="0"/>
              <a:t>Omar </a:t>
            </a:r>
            <a:r>
              <a:rPr lang="en-US" sz="2000" dirty="0" err="1"/>
              <a:t>mohammed</a:t>
            </a:r>
            <a:r>
              <a:rPr lang="en-US" sz="2000" dirty="0"/>
              <a:t> </a:t>
            </a:r>
            <a:r>
              <a:rPr lang="en-US" sz="2000" dirty="0" err="1"/>
              <a:t>alhasanat</a:t>
            </a:r>
            <a:endParaRPr lang="en-US" sz="2000" dirty="0"/>
          </a:p>
          <a:p>
            <a:r>
              <a:rPr lang="en-US" sz="2000" dirty="0" err="1"/>
              <a:t>Abdalrahman</a:t>
            </a:r>
            <a:r>
              <a:rPr lang="en-US" sz="2000" dirty="0"/>
              <a:t> </a:t>
            </a:r>
            <a:r>
              <a:rPr lang="en-US" sz="2000" dirty="0" err="1"/>
              <a:t>Alshamaseen</a:t>
            </a:r>
            <a:endParaRPr lang="en-US" sz="2000" dirty="0"/>
          </a:p>
          <a:p>
            <a:r>
              <a:rPr lang="en-US" sz="2000" dirty="0"/>
              <a:t>Faisal </a:t>
            </a:r>
            <a:r>
              <a:rPr lang="en-US" sz="2000" dirty="0" err="1"/>
              <a:t>Alhajaya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Supervised by : </a:t>
            </a:r>
            <a:r>
              <a:rPr lang="en-US" sz="2000" dirty="0" err="1"/>
              <a:t>Dr.Tareq</a:t>
            </a:r>
            <a:r>
              <a:rPr lang="en-US" sz="2000" dirty="0"/>
              <a:t> </a:t>
            </a:r>
            <a:r>
              <a:rPr lang="en-US" sz="2000" dirty="0" err="1"/>
              <a:t>ALadwan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8900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6382A9-043A-1C86-9980-3314F514B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571500"/>
            <a:ext cx="91821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6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D7BC43-9674-D25C-CD57-0BDCC418D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315" y="1399196"/>
            <a:ext cx="4267570" cy="42015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7DB925-5F87-BB25-686D-BE495E11FE2B}"/>
              </a:ext>
            </a:extLst>
          </p:cNvPr>
          <p:cNvSpPr/>
          <p:nvPr/>
        </p:nvSpPr>
        <p:spPr>
          <a:xfrm>
            <a:off x="3568700" y="1399196"/>
            <a:ext cx="1790700" cy="7598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FD245-68A6-1758-CD5E-C433486E0259}"/>
              </a:ext>
            </a:extLst>
          </p:cNvPr>
          <p:cNvSpPr txBox="1"/>
          <p:nvPr/>
        </p:nvSpPr>
        <p:spPr>
          <a:xfrm>
            <a:off x="1022535" y="629755"/>
            <a:ext cx="814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Closed drains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A1554-BA72-B4DA-3F70-605674AF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59000"/>
            <a:ext cx="49530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8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31414F-42DD-B012-788E-EC32980CB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800" y="1028700"/>
            <a:ext cx="9512299" cy="5334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50D6EC-FCE9-59DA-8F58-9FB697D40E9F}"/>
              </a:ext>
            </a:extLst>
          </p:cNvPr>
          <p:cNvSpPr/>
          <p:nvPr/>
        </p:nvSpPr>
        <p:spPr>
          <a:xfrm>
            <a:off x="2514600" y="1181100"/>
            <a:ext cx="25908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B2517-7795-8707-4D4B-0B857F6E974B}"/>
              </a:ext>
            </a:extLst>
          </p:cNvPr>
          <p:cNvSpPr txBox="1"/>
          <p:nvPr/>
        </p:nvSpPr>
        <p:spPr>
          <a:xfrm>
            <a:off x="711200" y="330200"/>
            <a:ext cx="753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Open Active Drain</a:t>
            </a:r>
          </a:p>
        </p:txBody>
      </p:sp>
    </p:spTree>
    <p:extLst>
      <p:ext uri="{BB962C8B-B14F-4D97-AF65-F5344CB8AC3E}">
        <p14:creationId xmlns:p14="http://schemas.microsoft.com/office/powerpoint/2010/main" val="1888138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3C851-B2EB-7351-06CE-33C6E5C3F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active drains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7EC51B-B9D6-A30C-0DA0-A77B942F8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2001" y="2235200"/>
            <a:ext cx="4788578" cy="3708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E3736E-FB51-AD2F-1985-0DD169740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050" y="1690688"/>
            <a:ext cx="3780150" cy="42529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5D2A77-CB9E-BD42-DC13-4EBF6BD31EC6}"/>
              </a:ext>
            </a:extLst>
          </p:cNvPr>
          <p:cNvSpPr/>
          <p:nvPr/>
        </p:nvSpPr>
        <p:spPr>
          <a:xfrm>
            <a:off x="2044700" y="1968500"/>
            <a:ext cx="25781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7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6DF903-283D-EB41-703B-2F33CD04A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200" y="508001"/>
            <a:ext cx="10439400" cy="55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67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009FD-E266-5A9D-CA36-02EFCE96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u="heavy" spc="-5" dirty="0">
                <a:solidFill>
                  <a:srgbClr val="7030A0"/>
                </a:solidFill>
                <a:uFill>
                  <a:solidFill>
                    <a:srgbClr val="7030A0"/>
                  </a:solidFill>
                </a:uFill>
                <a:latin typeface="Calibri"/>
                <a:cs typeface="Calibri"/>
              </a:rPr>
              <a:t>Complications</a:t>
            </a:r>
            <a:r>
              <a:rPr lang="en-US" sz="4400" b="1" u="heavy" spc="-30" dirty="0">
                <a:solidFill>
                  <a:srgbClr val="7030A0"/>
                </a:solidFill>
                <a:uFill>
                  <a:solidFill>
                    <a:srgbClr val="7030A0"/>
                  </a:solidFill>
                </a:uFill>
                <a:latin typeface="Calibri"/>
                <a:cs typeface="Calibri"/>
              </a:rPr>
              <a:t> </a:t>
            </a:r>
            <a:r>
              <a:rPr lang="en-US" sz="4400" b="1" u="heavy" spc="-5" dirty="0">
                <a:solidFill>
                  <a:srgbClr val="7030A0"/>
                </a:solidFill>
                <a:uFill>
                  <a:solidFill>
                    <a:srgbClr val="7030A0"/>
                  </a:solidFill>
                </a:uFill>
                <a:latin typeface="Calibri"/>
                <a:cs typeface="Calibri"/>
              </a:rPr>
              <a:t>of</a:t>
            </a:r>
            <a:r>
              <a:rPr lang="en-US" sz="4400" b="1" u="heavy" spc="-10" dirty="0">
                <a:solidFill>
                  <a:srgbClr val="7030A0"/>
                </a:solidFill>
                <a:uFill>
                  <a:solidFill>
                    <a:srgbClr val="7030A0"/>
                  </a:solidFill>
                </a:uFill>
                <a:latin typeface="Calibri"/>
                <a:cs typeface="Calibri"/>
              </a:rPr>
              <a:t> </a:t>
            </a:r>
            <a:r>
              <a:rPr lang="en-US" sz="4400" b="1" u="heavy" spc="-5" dirty="0">
                <a:solidFill>
                  <a:srgbClr val="7030A0"/>
                </a:solidFill>
                <a:uFill>
                  <a:solidFill>
                    <a:srgbClr val="7030A0"/>
                  </a:solidFill>
                </a:uFill>
                <a:latin typeface="Calibri"/>
                <a:cs typeface="Calibri"/>
              </a:rPr>
              <a:t>Drains:</a:t>
            </a:r>
            <a:br>
              <a:rPr lang="en-US" sz="4400" dirty="0">
                <a:latin typeface="Calibri"/>
                <a:cs typeface="Calibri"/>
              </a:rPr>
            </a:br>
            <a:endParaRPr lang="en-US" dirty="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FDC762F6-195F-6DAF-7965-F93DEA0C1BA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620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0" indent="-342900">
              <a:lnSpc>
                <a:spcPct val="100000"/>
              </a:lnSpc>
              <a:spcBef>
                <a:spcPts val="1015"/>
              </a:spcBef>
              <a:buFont typeface="Wingdings" panose="05000000000000000000" pitchFamily="2" charset="2"/>
              <a:buChar char="q"/>
            </a:pPr>
            <a:r>
              <a:rPr sz="2400" spc="-5" dirty="0">
                <a:latin typeface="Calibri"/>
                <a:cs typeface="Calibri"/>
              </a:rPr>
              <a:t>-pain</a:t>
            </a:r>
            <a:endParaRPr sz="2400" dirty="0">
              <a:latin typeface="Calibri"/>
              <a:cs typeface="Calibri"/>
            </a:endParaRPr>
          </a:p>
          <a:p>
            <a:pPr marL="127000" indent="-342900">
              <a:lnSpc>
                <a:spcPct val="100000"/>
              </a:lnSpc>
              <a:spcBef>
                <a:spcPts val="960"/>
              </a:spcBef>
              <a:buFont typeface="Wingdings" panose="05000000000000000000" pitchFamily="2" charset="2"/>
              <a:buChar char="q"/>
            </a:pPr>
            <a:r>
              <a:rPr sz="2400" spc="-5" dirty="0">
                <a:latin typeface="Calibri"/>
                <a:cs typeface="Calibri"/>
              </a:rPr>
              <a:t>-irritation</a:t>
            </a:r>
            <a:endParaRPr sz="2400" dirty="0">
              <a:latin typeface="Calibri"/>
              <a:cs typeface="Calibri"/>
            </a:endParaRPr>
          </a:p>
          <a:p>
            <a:pPr marL="127000" indent="-342900">
              <a:lnSpc>
                <a:spcPct val="100000"/>
              </a:lnSpc>
              <a:spcBef>
                <a:spcPts val="960"/>
              </a:spcBef>
              <a:buFont typeface="Wingdings" panose="05000000000000000000" pitchFamily="2" charset="2"/>
              <a:buChar char="q"/>
            </a:pPr>
            <a:r>
              <a:rPr sz="2400" spc="-5" dirty="0">
                <a:latin typeface="Calibri"/>
                <a:cs typeface="Calibri"/>
              </a:rPr>
              <a:t>-bleeding</a:t>
            </a:r>
            <a:endParaRPr sz="2400" dirty="0">
              <a:latin typeface="Calibri"/>
              <a:cs typeface="Calibri"/>
            </a:endParaRPr>
          </a:p>
          <a:p>
            <a:pPr marL="127000" indent="-342900">
              <a:lnSpc>
                <a:spcPct val="100000"/>
              </a:lnSpc>
              <a:spcBef>
                <a:spcPts val="969"/>
              </a:spcBef>
              <a:buFont typeface="Wingdings" panose="05000000000000000000" pitchFamily="2" charset="2"/>
              <a:buChar char="q"/>
            </a:pPr>
            <a:r>
              <a:rPr sz="2400" spc="-5" dirty="0">
                <a:latin typeface="Calibri"/>
                <a:cs typeface="Calibri"/>
              </a:rPr>
              <a:t>-displacement</a:t>
            </a:r>
            <a:endParaRPr sz="2400" dirty="0">
              <a:latin typeface="Calibri"/>
              <a:cs typeface="Calibri"/>
            </a:endParaRPr>
          </a:p>
          <a:p>
            <a:pPr marL="127000" indent="-342900">
              <a:lnSpc>
                <a:spcPct val="100000"/>
              </a:lnSpc>
              <a:spcBef>
                <a:spcPts val="965"/>
              </a:spcBef>
              <a:buFont typeface="Wingdings" panose="05000000000000000000" pitchFamily="2" charset="2"/>
              <a:buChar char="q"/>
            </a:pPr>
            <a:r>
              <a:rPr sz="2400" spc="-5" dirty="0">
                <a:latin typeface="Calibri"/>
                <a:cs typeface="Calibri"/>
              </a:rPr>
              <a:t>-perforated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or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injury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to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adjacent structures</a:t>
            </a:r>
            <a:endParaRPr sz="2400" dirty="0">
              <a:latin typeface="Calibri"/>
              <a:cs typeface="Calibri"/>
            </a:endParaRPr>
          </a:p>
          <a:p>
            <a:pPr marL="127000" indent="-342900">
              <a:lnSpc>
                <a:spcPct val="100000"/>
              </a:lnSpc>
              <a:spcBef>
                <a:spcPts val="975"/>
              </a:spcBef>
              <a:buFont typeface="Wingdings" panose="05000000000000000000" pitchFamily="2" charset="2"/>
              <a:buChar char="q"/>
            </a:pPr>
            <a:r>
              <a:rPr sz="2400" spc="-5" dirty="0">
                <a:latin typeface="Calibri"/>
                <a:cs typeface="Calibri"/>
              </a:rPr>
              <a:t>-OCCLUSION</a:t>
            </a:r>
            <a:endParaRPr sz="2400" dirty="0">
              <a:latin typeface="Calibri"/>
              <a:cs typeface="Calibri"/>
            </a:endParaRPr>
          </a:p>
          <a:p>
            <a:pPr marL="127000" indent="-342900">
              <a:lnSpc>
                <a:spcPct val="100000"/>
              </a:lnSpc>
              <a:spcBef>
                <a:spcPts val="955"/>
              </a:spcBef>
              <a:buFont typeface="Wingdings" panose="05000000000000000000" pitchFamily="2" charset="2"/>
              <a:buChar char="q"/>
            </a:pPr>
            <a:r>
              <a:rPr sz="2400" spc="-5" dirty="0">
                <a:latin typeface="Calibri"/>
                <a:cs typeface="Calibri"/>
              </a:rPr>
              <a:t>-infection</a:t>
            </a:r>
            <a:endParaRPr sz="2400" dirty="0">
              <a:latin typeface="Calibri"/>
              <a:cs typeface="Calibri"/>
            </a:endParaRPr>
          </a:p>
          <a:p>
            <a:pPr marL="127000" indent="-342900">
              <a:lnSpc>
                <a:spcPct val="100000"/>
              </a:lnSpc>
              <a:spcBef>
                <a:spcPts val="960"/>
              </a:spcBef>
              <a:buFont typeface="Wingdings" panose="05000000000000000000" pitchFamily="2" charset="2"/>
              <a:buChar char="q"/>
            </a:pPr>
            <a:r>
              <a:rPr sz="2400" dirty="0">
                <a:latin typeface="Calibri"/>
                <a:cs typeface="Calibri"/>
              </a:rPr>
              <a:t>-leaking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around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drain</a:t>
            </a:r>
            <a:endParaRPr sz="2400" dirty="0">
              <a:latin typeface="Calibri"/>
              <a:cs typeface="Calibri"/>
            </a:endParaRPr>
          </a:p>
          <a:p>
            <a:pPr marL="127000" indent="-342900">
              <a:lnSpc>
                <a:spcPct val="100000"/>
              </a:lnSpc>
              <a:spcBef>
                <a:spcPts val="975"/>
              </a:spcBef>
              <a:buFont typeface="Wingdings" panose="05000000000000000000" pitchFamily="2" charset="2"/>
              <a:buChar char="q"/>
            </a:pPr>
            <a:r>
              <a:rPr sz="2400" spc="-5" dirty="0">
                <a:latin typeface="Calibri"/>
                <a:cs typeface="Calibri"/>
              </a:rPr>
              <a:t>-loss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fluid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electrolytes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and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proteins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9736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1B5C26-0133-A246-2A6D-AAAE0AE6B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558" y="482600"/>
            <a:ext cx="9978942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30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1D5F69E-D236-9EE2-E550-4A8917636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554" y="1"/>
            <a:ext cx="9058446" cy="33988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15E699-2C40-17C0-0F31-6057A8B0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54" y="3240196"/>
            <a:ext cx="4156246" cy="6761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CA3609-B884-EB49-FDC4-E92E67B9D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54" y="3975100"/>
            <a:ext cx="9370870" cy="243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43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BB3DDD-A691-5758-940A-570E90301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74" y="183290"/>
            <a:ext cx="9489225" cy="270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3EA1A0-4303-3C31-6B97-2A863E62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74" y="2888390"/>
            <a:ext cx="8984260" cy="2705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FCC55-E85F-B5DE-77EE-0A1C47653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73" y="5593490"/>
            <a:ext cx="5553628" cy="96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59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3BBC03-638F-F756-E8A9-19F6B5930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64" y="802015"/>
            <a:ext cx="4144435" cy="4900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8003B3-8D3F-56F4-1A29-8A755CD20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867" y="1088552"/>
            <a:ext cx="2871465" cy="2115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9BE321-C22D-A3A6-182E-7293790DC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868" y="802015"/>
            <a:ext cx="3755461" cy="2402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AD1AA2-A7B1-C4EB-56E2-47646E277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167" y="3204047"/>
            <a:ext cx="2517866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26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E8605-CBF0-6D28-7060-D39A46EE5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5" y="992894"/>
            <a:ext cx="11128513" cy="5732584"/>
          </a:xfrm>
        </p:spPr>
        <p:txBody>
          <a:bodyPr>
            <a:normAutofit/>
          </a:bodyPr>
          <a:lstStyle/>
          <a:p>
            <a:pPr marL="58419" algn="just">
              <a:lnSpc>
                <a:spcPct val="100000"/>
              </a:lnSpc>
              <a:spcBef>
                <a:spcPts val="95"/>
              </a:spcBef>
            </a:pPr>
            <a:r>
              <a:rPr lang="en-US" sz="2400" b="1" spc="-5" dirty="0">
                <a:solidFill>
                  <a:srgbClr val="7030A0"/>
                </a:solidFill>
                <a:latin typeface="Calibri"/>
                <a:cs typeface="Calibri"/>
              </a:rPr>
              <a:t>What</a:t>
            </a:r>
            <a:r>
              <a:rPr lang="en-US" sz="2400" b="1" spc="-1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US" sz="2400" b="1" spc="-5" dirty="0">
                <a:solidFill>
                  <a:srgbClr val="7030A0"/>
                </a:solidFill>
                <a:latin typeface="Calibri"/>
                <a:cs typeface="Calibri"/>
              </a:rPr>
              <a:t>is</a:t>
            </a:r>
            <a:r>
              <a:rPr lang="en-US" sz="2400" b="1" spc="-1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US" sz="2400" b="1" spc="-5" dirty="0">
                <a:solidFill>
                  <a:srgbClr val="7030A0"/>
                </a:solidFill>
                <a:latin typeface="Calibri"/>
                <a:cs typeface="Calibri"/>
              </a:rPr>
              <a:t>a</a:t>
            </a:r>
            <a:r>
              <a:rPr lang="en-US" sz="2400" b="1" spc="-1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US" sz="2400" b="1" spc="-5" dirty="0">
                <a:solidFill>
                  <a:srgbClr val="7030A0"/>
                </a:solidFill>
                <a:latin typeface="Calibri"/>
                <a:cs typeface="Calibri"/>
              </a:rPr>
              <a:t>surgical</a:t>
            </a:r>
            <a:r>
              <a:rPr lang="en-US" sz="2400" b="1" spc="-10" dirty="0">
                <a:solidFill>
                  <a:srgbClr val="7030A0"/>
                </a:solidFill>
                <a:latin typeface="Calibri"/>
                <a:cs typeface="Calibri"/>
              </a:rPr>
              <a:t> drain?</a:t>
            </a:r>
            <a:endParaRPr lang="en-US" sz="24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005"/>
              </a:spcBef>
            </a:pPr>
            <a:r>
              <a:rPr lang="en-US" sz="2400" spc="-5" dirty="0">
                <a:latin typeface="Calibri"/>
                <a:cs typeface="Calibri"/>
              </a:rPr>
              <a:t>Tubes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used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to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remove pus, blood or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other</a:t>
            </a:r>
            <a:r>
              <a:rPr lang="en-US" sz="2400" spc="1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fluid,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preventing </a:t>
            </a:r>
            <a:r>
              <a:rPr lang="en-US" sz="2400" dirty="0">
                <a:latin typeface="Calibri"/>
                <a:cs typeface="Calibri"/>
              </a:rPr>
              <a:t>it</a:t>
            </a:r>
            <a:r>
              <a:rPr lang="en-US" sz="2400" spc="-5" dirty="0">
                <a:latin typeface="Calibri"/>
                <a:cs typeface="Calibri"/>
              </a:rPr>
              <a:t> from accumulating</a:t>
            </a:r>
            <a:r>
              <a:rPr lang="en-US" sz="2400" spc="1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in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the</a:t>
            </a:r>
            <a:r>
              <a:rPr lang="en-US" sz="2400" spc="-5" dirty="0">
                <a:latin typeface="Calibri"/>
                <a:cs typeface="Calibri"/>
              </a:rPr>
              <a:t> body.</a:t>
            </a:r>
            <a:endParaRPr lang="en-US" sz="2400" dirty="0">
              <a:latin typeface="Calibri"/>
              <a:cs typeface="Calibri"/>
            </a:endParaRPr>
          </a:p>
          <a:p>
            <a:pPr marL="12700" marR="648970" algn="just">
              <a:lnSpc>
                <a:spcPct val="109600"/>
              </a:lnSpc>
              <a:spcBef>
                <a:spcPts val="810"/>
              </a:spcBef>
            </a:pPr>
            <a:r>
              <a:rPr lang="en-US" sz="2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Drains inserted after </a:t>
            </a:r>
            <a:r>
              <a:rPr lang="en-US"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surgery don't </a:t>
            </a:r>
            <a:r>
              <a:rPr lang="en-US" sz="2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result </a:t>
            </a:r>
            <a:r>
              <a:rPr lang="en-US"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 </a:t>
            </a:r>
            <a:r>
              <a:rPr lang="en-US" sz="2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faster wound healing </a:t>
            </a:r>
            <a:r>
              <a:rPr lang="en-US"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but </a:t>
            </a:r>
            <a:r>
              <a:rPr lang="en-US" sz="2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are sometime </a:t>
            </a:r>
            <a:r>
              <a:rPr lang="en-US" sz="2400" b="1" spc="-305" dirty="0">
                <a:latin typeface="Calibri"/>
                <a:cs typeface="Calibri"/>
              </a:rPr>
              <a:t> </a:t>
            </a:r>
            <a:r>
              <a:rPr lang="en-US" sz="2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necessary </a:t>
            </a:r>
            <a:r>
              <a:rPr lang="en-US"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 </a:t>
            </a:r>
            <a:r>
              <a:rPr lang="en-US" sz="2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drain body fluid which </a:t>
            </a:r>
            <a:r>
              <a:rPr lang="en-US"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may </a:t>
            </a:r>
            <a:r>
              <a:rPr lang="en-US" sz="2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accumulate and </a:t>
            </a:r>
            <a:r>
              <a:rPr lang="en-US"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 </a:t>
            </a:r>
            <a:r>
              <a:rPr lang="en-US" sz="2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itself become </a:t>
            </a:r>
            <a:r>
              <a:rPr lang="en-US"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 </a:t>
            </a:r>
            <a:r>
              <a:rPr lang="en-US" sz="2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focus </a:t>
            </a:r>
            <a:r>
              <a:rPr lang="en-US" sz="2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 </a:t>
            </a:r>
            <a:r>
              <a:rPr lang="en-US" sz="2400" b="1" spc="-305" dirty="0">
                <a:latin typeface="Calibri"/>
                <a:cs typeface="Calibri"/>
              </a:rPr>
              <a:t> </a:t>
            </a:r>
            <a:r>
              <a:rPr lang="en-US" sz="24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infection.</a:t>
            </a:r>
            <a:endParaRPr lang="en-US" sz="24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960"/>
              </a:spcBef>
            </a:pPr>
            <a:r>
              <a:rPr lang="en-US" sz="2400" spc="-5" dirty="0">
                <a:latin typeface="Calibri"/>
                <a:cs typeface="Calibri"/>
              </a:rPr>
              <a:t>It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can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be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used</a:t>
            </a:r>
            <a:r>
              <a:rPr lang="en-US" sz="2400" spc="-1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for </a:t>
            </a:r>
            <a:r>
              <a:rPr lang="en-US" sz="2400" spc="-5" dirty="0">
                <a:solidFill>
                  <a:srgbClr val="FF0000"/>
                </a:solidFill>
                <a:latin typeface="Calibri"/>
                <a:cs typeface="Calibri"/>
              </a:rPr>
              <a:t>long</a:t>
            </a:r>
            <a:r>
              <a:rPr lang="en-US" sz="24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spc="-5" dirty="0">
                <a:solidFill>
                  <a:srgbClr val="FF0000"/>
                </a:solidFill>
                <a:latin typeface="Calibri"/>
                <a:cs typeface="Calibri"/>
              </a:rPr>
              <a:t>or short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spc="-5" dirty="0">
                <a:solidFill>
                  <a:srgbClr val="FF0000"/>
                </a:solidFill>
                <a:latin typeface="Calibri"/>
                <a:cs typeface="Calibri"/>
              </a:rPr>
              <a:t>periods</a:t>
            </a:r>
            <a:r>
              <a:rPr lang="en-US" sz="2400" spc="-5" dirty="0">
                <a:latin typeface="Calibri"/>
                <a:cs typeface="Calibri"/>
              </a:rPr>
              <a:t>.</a:t>
            </a:r>
            <a:endParaRPr lang="en-US" sz="2400" dirty="0">
              <a:latin typeface="Calibri"/>
              <a:cs typeface="Calibri"/>
            </a:endParaRPr>
          </a:p>
          <a:p>
            <a:pPr marL="12700" marR="5080" algn="just">
              <a:lnSpc>
                <a:spcPct val="109300"/>
              </a:lnSpc>
              <a:spcBef>
                <a:spcPts val="815"/>
              </a:spcBef>
            </a:pPr>
            <a:r>
              <a:rPr lang="en-US" sz="2400" spc="-5" dirty="0">
                <a:latin typeface="Calibri"/>
                <a:cs typeface="Calibri"/>
              </a:rPr>
              <a:t>The type of drainage </a:t>
            </a:r>
            <a:r>
              <a:rPr lang="en-US" sz="2400" dirty="0">
                <a:latin typeface="Calibri"/>
                <a:cs typeface="Calibri"/>
              </a:rPr>
              <a:t>system </a:t>
            </a:r>
            <a:r>
              <a:rPr lang="en-US" sz="2400" spc="-5" dirty="0">
                <a:latin typeface="Calibri"/>
                <a:cs typeface="Calibri"/>
              </a:rPr>
              <a:t>inserted </a:t>
            </a:r>
            <a:r>
              <a:rPr lang="en-US" sz="2400" dirty="0">
                <a:latin typeface="Calibri"/>
                <a:cs typeface="Calibri"/>
              </a:rPr>
              <a:t>is </a:t>
            </a:r>
            <a:r>
              <a:rPr lang="en-US" sz="2400" spc="-5" dirty="0">
                <a:latin typeface="Calibri"/>
                <a:cs typeface="Calibri"/>
              </a:rPr>
              <a:t>based on the needs of </a:t>
            </a:r>
            <a:r>
              <a:rPr lang="en-US" sz="2400" dirty="0">
                <a:latin typeface="Calibri"/>
                <a:cs typeface="Calibri"/>
              </a:rPr>
              <a:t>patient, </a:t>
            </a:r>
            <a:r>
              <a:rPr lang="en-US" sz="2400" spc="-5" dirty="0">
                <a:latin typeface="Calibri"/>
                <a:cs typeface="Calibri"/>
              </a:rPr>
              <a:t>type of surgery, type of </a:t>
            </a:r>
            <a:r>
              <a:rPr lang="en-US" sz="2400" spc="-30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wound,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amount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of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drainage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expected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and </a:t>
            </a:r>
            <a:r>
              <a:rPr lang="en-US" sz="2400" spc="-5" dirty="0">
                <a:latin typeface="Calibri"/>
                <a:cs typeface="Calibri"/>
              </a:rPr>
              <a:t>surgeon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preference.</a:t>
            </a: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5837F106-0044-3525-136F-1F7304C6FAE1}"/>
              </a:ext>
            </a:extLst>
          </p:cNvPr>
          <p:cNvSpPr txBox="1"/>
          <p:nvPr/>
        </p:nvSpPr>
        <p:spPr>
          <a:xfrm>
            <a:off x="4474472" y="267286"/>
            <a:ext cx="236242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Surgical</a:t>
            </a:r>
            <a:r>
              <a:rPr sz="24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Drains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137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32A4B1-166C-C854-838A-92282BC3F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63" y="0"/>
            <a:ext cx="9485137" cy="377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7DCD3B-916C-B47F-6142-01365C71F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63" y="3665043"/>
            <a:ext cx="7940238" cy="3015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A6DCC6-DA36-1A0D-9C1E-F8393C8D1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138" y="1585821"/>
            <a:ext cx="2791551" cy="237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11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799EB8-686A-FDC1-3981-4033F3DEB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201" y="382175"/>
            <a:ext cx="9957357" cy="501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94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24F529-AB5C-AEEB-4FAC-D3B48214A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670" y="91654"/>
            <a:ext cx="6076830" cy="2999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1FDB8-000B-6691-4602-E2B1B0F6F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70" y="3091609"/>
            <a:ext cx="11403165" cy="35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1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572EE0-6482-D6BC-A63F-F0EA70510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556" y="90022"/>
            <a:ext cx="4072744" cy="6455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A55BEA-BC6B-CDE5-4C20-5F7C65642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490" y="1584366"/>
            <a:ext cx="4778754" cy="327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2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3E4F44-6655-4432-171A-82CC6F9C6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87" y="98759"/>
            <a:ext cx="10410875" cy="3088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7ED0FC-4405-9BF6-200F-AB4A38737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87" y="3047589"/>
            <a:ext cx="4854713" cy="3476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96C1D4-F462-EA40-49D7-4E207BC4C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250" y="3145903"/>
            <a:ext cx="4206240" cy="327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1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B50DA7-58E0-3533-5D81-DADC26BD9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03691"/>
            <a:ext cx="11879082" cy="1058409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D33A8F4C-4D40-C2C1-97A9-A1CA85CFD18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5760" y="1955800"/>
            <a:ext cx="4180040" cy="3492500"/>
          </a:xfrm>
          <a:prstGeom prst="rect">
            <a:avLst/>
          </a:prstGeom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433737C6-A428-8AF0-20A9-ECF8CBB79DB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45846" y="1955800"/>
            <a:ext cx="5336454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19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314F9-DB15-1421-5442-C1CBACC31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43" y="1214920"/>
            <a:ext cx="12014200" cy="6645275"/>
          </a:xfrm>
        </p:spPr>
        <p:txBody>
          <a:bodyPr>
            <a:normAutofit/>
          </a:bodyPr>
          <a:lstStyle/>
          <a:p>
            <a:pPr marL="227256" indent="-215295">
              <a:spcBef>
                <a:spcPts val="94"/>
              </a:spcBef>
              <a:buFont typeface="Arial MT"/>
              <a:buChar char="•"/>
              <a:tabLst>
                <a:tab pos="226658" algn="l"/>
                <a:tab pos="227256" algn="l"/>
              </a:tabLst>
            </a:pPr>
            <a:r>
              <a:rPr lang="en-US" sz="2400" b="1" spc="-5" dirty="0">
                <a:latin typeface="Calibri"/>
                <a:cs typeface="Calibri"/>
              </a:rPr>
              <a:t>Insertion</a:t>
            </a:r>
            <a:r>
              <a:rPr lang="en-US" sz="2400" b="1" spc="-14" dirty="0">
                <a:latin typeface="Calibri"/>
                <a:cs typeface="Calibri"/>
              </a:rPr>
              <a:t> </a:t>
            </a:r>
            <a:r>
              <a:rPr lang="en-US" sz="2400" b="1" dirty="0">
                <a:latin typeface="Calibri"/>
                <a:cs typeface="Calibri"/>
              </a:rPr>
              <a:t>of</a:t>
            </a:r>
            <a:r>
              <a:rPr lang="en-US" sz="2400" b="1" spc="-14" dirty="0">
                <a:latin typeface="Calibri"/>
                <a:cs typeface="Calibri"/>
              </a:rPr>
              <a:t> </a:t>
            </a:r>
            <a:r>
              <a:rPr lang="en-US" sz="2400" b="1" dirty="0">
                <a:latin typeface="Calibri"/>
                <a:cs typeface="Calibri"/>
              </a:rPr>
              <a:t>the</a:t>
            </a:r>
            <a:r>
              <a:rPr lang="en-US" sz="2400" b="1" spc="-9" dirty="0">
                <a:latin typeface="Calibri"/>
                <a:cs typeface="Calibri"/>
              </a:rPr>
              <a:t> NG</a:t>
            </a:r>
            <a:r>
              <a:rPr lang="en-US" sz="2400" b="1" spc="-5" dirty="0">
                <a:latin typeface="Calibri"/>
                <a:cs typeface="Calibri"/>
              </a:rPr>
              <a:t> tube</a:t>
            </a:r>
            <a:endParaRPr lang="en-US" sz="2400" dirty="0">
              <a:latin typeface="Calibri"/>
              <a:cs typeface="Calibri"/>
            </a:endParaRPr>
          </a:p>
          <a:p>
            <a:pPr marL="371983" lvl="1" indent="-145922">
              <a:spcBef>
                <a:spcPts val="1173"/>
              </a:spcBef>
              <a:buFont typeface="Calibri"/>
              <a:buAutoNum type="arabicPeriod"/>
              <a:tabLst>
                <a:tab pos="372581" algn="l"/>
              </a:tabLst>
            </a:pPr>
            <a:r>
              <a:rPr lang="en-US" spc="-5" dirty="0">
                <a:latin typeface="Calibri"/>
                <a:cs typeface="Calibri"/>
              </a:rPr>
              <a:t>Lubricate the</a:t>
            </a:r>
            <a:r>
              <a:rPr lang="en-US" spc="-14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tip of</a:t>
            </a:r>
            <a:r>
              <a:rPr lang="en-US" spc="-9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the </a:t>
            </a:r>
            <a:r>
              <a:rPr lang="en-US" dirty="0">
                <a:latin typeface="Calibri"/>
                <a:cs typeface="Calibri"/>
              </a:rPr>
              <a:t>NG</a:t>
            </a:r>
            <a:r>
              <a:rPr lang="en-US" spc="-14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tube.</a:t>
            </a:r>
            <a:endParaRPr lang="en-US" dirty="0">
              <a:latin typeface="Calibri"/>
              <a:cs typeface="Calibri"/>
            </a:endParaRPr>
          </a:p>
          <a:p>
            <a:pPr lvl="1">
              <a:spcBef>
                <a:spcPts val="14"/>
              </a:spcBef>
              <a:buFont typeface="Calibri"/>
              <a:buAutoNum type="arabicPeriod"/>
            </a:pPr>
            <a:endParaRPr lang="en-US" dirty="0">
              <a:latin typeface="Calibri"/>
              <a:cs typeface="Calibri"/>
            </a:endParaRPr>
          </a:p>
          <a:p>
            <a:pPr marL="371983" lvl="1" indent="-145922">
              <a:buFont typeface="Calibri"/>
              <a:buAutoNum type="arabicPeriod"/>
              <a:tabLst>
                <a:tab pos="372581" algn="l"/>
              </a:tabLst>
            </a:pPr>
            <a:r>
              <a:rPr lang="en-US" dirty="0">
                <a:latin typeface="Calibri"/>
                <a:cs typeface="Calibri"/>
              </a:rPr>
              <a:t>If</a:t>
            </a:r>
            <a:r>
              <a:rPr lang="en-US" spc="-5" dirty="0">
                <a:latin typeface="Calibri"/>
                <a:cs typeface="Calibri"/>
              </a:rPr>
              <a:t> available,</a:t>
            </a:r>
            <a:r>
              <a:rPr lang="en-US" spc="9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a</a:t>
            </a:r>
            <a:r>
              <a:rPr lang="en-US" spc="-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local</a:t>
            </a:r>
            <a:r>
              <a:rPr lang="en-US" spc="9" dirty="0">
                <a:latin typeface="Calibri"/>
                <a:cs typeface="Calibri"/>
              </a:rPr>
              <a:t> </a:t>
            </a:r>
            <a:r>
              <a:rPr lang="en-US" spc="-5" dirty="0" err="1">
                <a:latin typeface="Calibri"/>
                <a:cs typeface="Calibri"/>
              </a:rPr>
              <a:t>anaesthetic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should</a:t>
            </a:r>
            <a:r>
              <a:rPr lang="en-US" spc="9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be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sprayed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towards the</a:t>
            </a:r>
            <a:r>
              <a:rPr lang="en-US" spc="9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back </a:t>
            </a:r>
            <a:r>
              <a:rPr lang="en-US" spc="-5" dirty="0">
                <a:latin typeface="Calibri"/>
                <a:cs typeface="Calibri"/>
              </a:rPr>
              <a:t>of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the patient’s throat.</a:t>
            </a:r>
            <a:endParaRPr lang="en-US" dirty="0">
              <a:latin typeface="Calibri"/>
              <a:cs typeface="Calibri"/>
            </a:endParaRPr>
          </a:p>
          <a:p>
            <a:pPr lvl="1">
              <a:spcBef>
                <a:spcPts val="28"/>
              </a:spcBef>
              <a:buFont typeface="Calibri"/>
              <a:buAutoNum type="arabicPeriod"/>
            </a:pPr>
            <a:endParaRPr lang="en-US" dirty="0">
              <a:latin typeface="Calibri"/>
              <a:cs typeface="Calibri"/>
            </a:endParaRPr>
          </a:p>
          <a:p>
            <a:pPr marL="371983" lvl="1" indent="-145922">
              <a:buFont typeface="Calibri"/>
              <a:buAutoNum type="arabicPeriod"/>
              <a:tabLst>
                <a:tab pos="372581" algn="l"/>
              </a:tabLst>
            </a:pPr>
            <a:r>
              <a:rPr lang="en-US" spc="-5" dirty="0">
                <a:latin typeface="Calibri"/>
                <a:cs typeface="Calibri"/>
              </a:rPr>
              <a:t>Warn</a:t>
            </a:r>
            <a:r>
              <a:rPr lang="en-US" spc="-9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the</a:t>
            </a:r>
            <a:r>
              <a:rPr lang="en-US" spc="-14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patient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you</a:t>
            </a:r>
            <a:r>
              <a:rPr lang="en-US" spc="-9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are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about</a:t>
            </a:r>
            <a:r>
              <a:rPr lang="en-US" spc="-9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to </a:t>
            </a:r>
            <a:r>
              <a:rPr lang="en-US" spc="-5" dirty="0">
                <a:latin typeface="Calibri"/>
                <a:cs typeface="Calibri"/>
              </a:rPr>
              <a:t>insert</a:t>
            </a:r>
            <a:r>
              <a:rPr lang="en-US" spc="-9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the</a:t>
            </a:r>
            <a:r>
              <a:rPr lang="en-US" spc="-9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NG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tube.</a:t>
            </a:r>
            <a:endParaRPr lang="en-US" dirty="0">
              <a:latin typeface="Calibri"/>
              <a:cs typeface="Calibri"/>
            </a:endParaRPr>
          </a:p>
          <a:p>
            <a:pPr lvl="1">
              <a:spcBef>
                <a:spcPts val="24"/>
              </a:spcBef>
              <a:buFont typeface="Calibri"/>
              <a:buAutoNum type="arabicPeriod"/>
            </a:pPr>
            <a:endParaRPr lang="en-US" dirty="0">
              <a:latin typeface="Calibri"/>
              <a:cs typeface="Calibri"/>
            </a:endParaRPr>
          </a:p>
          <a:p>
            <a:pPr marL="371983" lvl="1" indent="-145922">
              <a:buFont typeface="Calibri"/>
              <a:buAutoNum type="arabicPeriod"/>
              <a:tabLst>
                <a:tab pos="372581" algn="l"/>
              </a:tabLst>
            </a:pPr>
            <a:r>
              <a:rPr lang="en-US" spc="-5" dirty="0">
                <a:latin typeface="Calibri"/>
                <a:cs typeface="Calibri"/>
              </a:rPr>
              <a:t>Insert</a:t>
            </a:r>
            <a:r>
              <a:rPr lang="en-US" spc="-9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the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NG</a:t>
            </a:r>
            <a:r>
              <a:rPr lang="en-US" spc="-14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tube</a:t>
            </a:r>
            <a:r>
              <a:rPr lang="en-US" spc="-9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through </a:t>
            </a:r>
            <a:r>
              <a:rPr lang="en-US" dirty="0">
                <a:latin typeface="Calibri"/>
                <a:cs typeface="Calibri"/>
              </a:rPr>
              <a:t>one</a:t>
            </a:r>
            <a:r>
              <a:rPr lang="en-US" spc="-14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of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the</a:t>
            </a:r>
            <a:r>
              <a:rPr lang="en-US" spc="-14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patient’s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nostrils.</a:t>
            </a:r>
            <a:endParaRPr lang="en-US" dirty="0">
              <a:latin typeface="Calibri"/>
              <a:cs typeface="Calibri"/>
            </a:endParaRPr>
          </a:p>
          <a:p>
            <a:pPr lvl="1">
              <a:spcBef>
                <a:spcPts val="28"/>
              </a:spcBef>
              <a:buFont typeface="Calibri"/>
              <a:buAutoNum type="arabicPeriod"/>
            </a:pPr>
            <a:endParaRPr lang="en-US" dirty="0">
              <a:latin typeface="Calibri"/>
              <a:cs typeface="Calibri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0852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0E072-06F5-D621-7C7E-A96CE00158A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9917" y="1578135"/>
            <a:ext cx="10797209" cy="4013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061" lvl="1" indent="0">
              <a:buNone/>
              <a:tabLst>
                <a:tab pos="372581" algn="l"/>
              </a:tabLst>
            </a:pPr>
            <a:r>
              <a:rPr lang="en-US" spc="-5" dirty="0">
                <a:latin typeface="Calibri"/>
                <a:cs typeface="Calibri"/>
              </a:rPr>
              <a:t>5.Gently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advance</a:t>
            </a:r>
            <a:r>
              <a:rPr lang="en-US" spc="-9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the NG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tube through</a:t>
            </a:r>
            <a:r>
              <a:rPr lang="en-US" spc="5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the</a:t>
            </a:r>
            <a:r>
              <a:rPr lang="en-US" spc="-9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nasopharynx:</a:t>
            </a:r>
            <a:endParaRPr lang="en-US" dirty="0">
              <a:latin typeface="Calibri"/>
              <a:cs typeface="Calibri"/>
            </a:endParaRPr>
          </a:p>
          <a:p>
            <a:pPr lvl="1">
              <a:spcBef>
                <a:spcPts val="14"/>
              </a:spcBef>
              <a:buFont typeface="Calibri"/>
              <a:buAutoNum type="arabicPeriod"/>
            </a:pPr>
            <a:endParaRPr lang="en-US" dirty="0">
              <a:latin typeface="Calibri"/>
              <a:cs typeface="Calibri"/>
            </a:endParaRPr>
          </a:p>
          <a:p>
            <a:pPr marL="227256" indent="-215295">
              <a:buFont typeface="Arial MT"/>
              <a:buChar char="•"/>
              <a:tabLst>
                <a:tab pos="226658" algn="l"/>
                <a:tab pos="227256" algn="l"/>
              </a:tabLst>
            </a:pPr>
            <a:r>
              <a:rPr lang="en-US" sz="2400" dirty="0">
                <a:latin typeface="Calibri"/>
                <a:cs typeface="Calibri"/>
              </a:rPr>
              <a:t>This is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often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most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uncomfortable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part</a:t>
            </a:r>
            <a:r>
              <a:rPr lang="en-US" sz="2400" dirty="0">
                <a:latin typeface="Calibri"/>
                <a:cs typeface="Calibri"/>
              </a:rPr>
              <a:t> for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</a:t>
            </a:r>
            <a:r>
              <a:rPr lang="en-US" sz="2400" spc="24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patient.</a:t>
            </a:r>
            <a:endParaRPr lang="en-US" sz="2400" dirty="0">
              <a:latin typeface="Calibri"/>
              <a:cs typeface="Calibri"/>
            </a:endParaRPr>
          </a:p>
          <a:p>
            <a:pPr marL="227256" indent="-215295">
              <a:spcBef>
                <a:spcPts val="1177"/>
              </a:spcBef>
              <a:buFont typeface="Arial MT"/>
              <a:buChar char="•"/>
              <a:tabLst>
                <a:tab pos="226658" algn="l"/>
                <a:tab pos="227256" algn="l"/>
              </a:tabLst>
            </a:pPr>
            <a:r>
              <a:rPr lang="en-US" sz="2400" dirty="0">
                <a:latin typeface="Calibri"/>
                <a:cs typeface="Calibri"/>
              </a:rPr>
              <a:t>If </a:t>
            </a:r>
            <a:r>
              <a:rPr lang="en-US" sz="2400" spc="-5" dirty="0">
                <a:latin typeface="Calibri"/>
                <a:cs typeface="Calibri"/>
              </a:rPr>
              <a:t>resistance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is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met,</a:t>
            </a:r>
            <a:r>
              <a:rPr lang="en-US" sz="2400" spc="-14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rotating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 </a:t>
            </a:r>
            <a:r>
              <a:rPr lang="en-US" sz="2400" dirty="0">
                <a:latin typeface="Calibri"/>
                <a:cs typeface="Calibri"/>
              </a:rPr>
              <a:t>NG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tube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can </a:t>
            </a:r>
            <a:r>
              <a:rPr lang="en-US" sz="2400" dirty="0">
                <a:latin typeface="Calibri"/>
                <a:cs typeface="Calibri"/>
              </a:rPr>
              <a:t>aid</a:t>
            </a:r>
            <a:r>
              <a:rPr lang="en-US" sz="2400" spc="-5" dirty="0">
                <a:latin typeface="Calibri"/>
                <a:cs typeface="Calibri"/>
              </a:rPr>
              <a:t> insertion.</a:t>
            </a:r>
            <a:endParaRPr lang="en-US" sz="2400" dirty="0">
              <a:latin typeface="Calibri"/>
              <a:cs typeface="Calibri"/>
            </a:endParaRPr>
          </a:p>
          <a:p>
            <a:pPr marL="260149">
              <a:spcBef>
                <a:spcPts val="226"/>
              </a:spcBef>
            </a:pPr>
            <a:r>
              <a:rPr lang="en-US" sz="2400" dirty="0">
                <a:latin typeface="Calibri"/>
                <a:cs typeface="Calibri"/>
              </a:rPr>
              <a:t>Avoid</a:t>
            </a:r>
            <a:r>
              <a:rPr lang="en-US" sz="2400" spc="-5" dirty="0">
                <a:latin typeface="Calibri"/>
                <a:cs typeface="Calibri"/>
              </a:rPr>
              <a:t> forcing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NG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tube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9" dirty="0">
                <a:latin typeface="Calibri"/>
                <a:cs typeface="Calibri"/>
              </a:rPr>
              <a:t>if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significant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resistance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is </a:t>
            </a:r>
            <a:r>
              <a:rPr lang="en-US" sz="2400" spc="-5" dirty="0">
                <a:latin typeface="Calibri"/>
                <a:cs typeface="Calibri"/>
              </a:rPr>
              <a:t>encountered.</a:t>
            </a:r>
            <a:endParaRPr lang="en-US" sz="2400" dirty="0">
              <a:latin typeface="Calibri"/>
              <a:cs typeface="Calibri"/>
            </a:endParaRPr>
          </a:p>
          <a:p>
            <a:pPr marL="226658" marR="1861708" indent="-226658">
              <a:lnSpc>
                <a:spcPct val="116700"/>
              </a:lnSpc>
              <a:spcBef>
                <a:spcPts val="951"/>
              </a:spcBef>
              <a:buFont typeface="Arial MT"/>
              <a:buChar char="•"/>
              <a:tabLst>
                <a:tab pos="226658" algn="l"/>
                <a:tab pos="227256" algn="l"/>
              </a:tabLst>
            </a:pPr>
            <a:r>
              <a:rPr lang="en-US" sz="2400" dirty="0">
                <a:latin typeface="Calibri"/>
                <a:cs typeface="Calibri"/>
              </a:rPr>
              <a:t>If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 patient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becomes distressed,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pause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to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give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them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some </a:t>
            </a:r>
            <a:r>
              <a:rPr lang="en-US" sz="2400" dirty="0">
                <a:latin typeface="Calibri"/>
                <a:cs typeface="Calibri"/>
              </a:rPr>
              <a:t>time </a:t>
            </a:r>
            <a:r>
              <a:rPr lang="en-US" sz="2400" spc="-24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to</a:t>
            </a:r>
            <a:r>
              <a:rPr lang="en-US" sz="2400" spc="-14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recover.</a:t>
            </a:r>
            <a:endParaRPr lang="en-US" sz="2400" dirty="0">
              <a:latin typeface="Calibri"/>
              <a:cs typeface="Calibri"/>
            </a:endParaRPr>
          </a:p>
          <a:p>
            <a:pPr marL="226658" marR="255962" indent="-215295">
              <a:lnSpc>
                <a:spcPct val="117500"/>
              </a:lnSpc>
              <a:spcBef>
                <a:spcPts val="936"/>
              </a:spcBef>
              <a:buFont typeface="Arial MT"/>
              <a:buChar char="•"/>
              <a:tabLst>
                <a:tab pos="226658" algn="l"/>
                <a:tab pos="227256" algn="l"/>
              </a:tabLst>
            </a:pPr>
            <a:r>
              <a:rPr lang="en-US" sz="2400" spc="-5" dirty="0">
                <a:latin typeface="Calibri"/>
                <a:cs typeface="Calibri"/>
              </a:rPr>
              <a:t>Intermittently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inspect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</a:t>
            </a:r>
            <a:r>
              <a:rPr lang="en-US" sz="2400" spc="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patient’s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mouth</a:t>
            </a:r>
            <a:r>
              <a:rPr lang="en-US" sz="2400" dirty="0">
                <a:latin typeface="Calibri"/>
                <a:cs typeface="Calibri"/>
              </a:rPr>
              <a:t> to</a:t>
            </a:r>
            <a:r>
              <a:rPr lang="en-US" sz="2400" spc="-5" dirty="0">
                <a:latin typeface="Calibri"/>
                <a:cs typeface="Calibri"/>
              </a:rPr>
              <a:t> ensure</a:t>
            </a:r>
            <a:r>
              <a:rPr lang="en-US" sz="2400" dirty="0">
                <a:latin typeface="Calibri"/>
                <a:cs typeface="Calibri"/>
              </a:rPr>
              <a:t> the</a:t>
            </a:r>
            <a:r>
              <a:rPr lang="en-US" sz="2400" spc="-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NG</a:t>
            </a:r>
            <a:r>
              <a:rPr lang="en-US" sz="2400" spc="-5" dirty="0">
                <a:latin typeface="Calibri"/>
                <a:cs typeface="Calibri"/>
              </a:rPr>
              <a:t> tube isn’t</a:t>
            </a:r>
            <a:r>
              <a:rPr lang="en-US" sz="2400" spc="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coiling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within</a:t>
            </a:r>
            <a:r>
              <a:rPr lang="en-US" sz="2400" dirty="0">
                <a:latin typeface="Calibri"/>
                <a:cs typeface="Calibri"/>
              </a:rPr>
              <a:t> the</a:t>
            </a:r>
            <a:r>
              <a:rPr lang="en-US" sz="2400" spc="-5" dirty="0">
                <a:latin typeface="Calibri"/>
                <a:cs typeface="Calibri"/>
              </a:rPr>
              <a:t> </a:t>
            </a:r>
            <a:r>
              <a:rPr lang="en-US" sz="2400" spc="9" dirty="0">
                <a:latin typeface="Calibri"/>
                <a:cs typeface="Calibri"/>
              </a:rPr>
              <a:t>oral </a:t>
            </a:r>
            <a:r>
              <a:rPr lang="en-US" sz="2400" spc="-24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cavity.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604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8DDB1-4EE8-4B06-0577-6FDCABC9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743916"/>
            <a:ext cx="11785600" cy="5032375"/>
          </a:xfrm>
        </p:spPr>
        <p:txBody>
          <a:bodyPr>
            <a:normAutofit/>
          </a:bodyPr>
          <a:lstStyle/>
          <a:p>
            <a:pPr marL="226658" marR="87314">
              <a:lnSpc>
                <a:spcPct val="117100"/>
              </a:lnSpc>
              <a:spcBef>
                <a:spcPts val="932"/>
              </a:spcBef>
              <a:buFont typeface="Calibri"/>
              <a:buAutoNum type="arabicPeriod" startAt="6"/>
              <a:tabLst>
                <a:tab pos="372581" algn="l"/>
              </a:tabLst>
            </a:pPr>
            <a:r>
              <a:rPr lang="en-US" sz="2400" spc="-5" dirty="0">
                <a:latin typeface="Calibri"/>
                <a:cs typeface="Calibri"/>
              </a:rPr>
              <a:t>Continue </a:t>
            </a:r>
            <a:r>
              <a:rPr lang="en-US" sz="2400" dirty="0">
                <a:latin typeface="Calibri"/>
                <a:cs typeface="Calibri"/>
              </a:rPr>
              <a:t>to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advance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</a:t>
            </a:r>
            <a:r>
              <a:rPr lang="en-US" sz="2400" dirty="0">
                <a:latin typeface="Calibri"/>
                <a:cs typeface="Calibri"/>
              </a:rPr>
              <a:t> NG </a:t>
            </a:r>
            <a:r>
              <a:rPr lang="en-US" sz="2400" spc="-5" dirty="0">
                <a:latin typeface="Calibri"/>
                <a:cs typeface="Calibri"/>
              </a:rPr>
              <a:t>tube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down</a:t>
            </a:r>
            <a:r>
              <a:rPr lang="en-US" sz="2400" spc="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 err="1">
                <a:latin typeface="Calibri"/>
                <a:cs typeface="Calibri"/>
              </a:rPr>
              <a:t>oesophagus</a:t>
            </a:r>
            <a:r>
              <a:rPr lang="en-US" sz="2400" spc="-5" dirty="0">
                <a:latin typeface="Calibri"/>
                <a:cs typeface="Calibri"/>
              </a:rPr>
              <a:t>:</a:t>
            </a:r>
            <a:r>
              <a:rPr lang="en-US" sz="2400" dirty="0">
                <a:latin typeface="Calibri"/>
                <a:cs typeface="Calibri"/>
              </a:rPr>
              <a:t> ask</a:t>
            </a:r>
            <a:r>
              <a:rPr lang="en-US" sz="2400" spc="-5" dirty="0">
                <a:latin typeface="Calibri"/>
                <a:cs typeface="Calibri"/>
              </a:rPr>
              <a:t> the patient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to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take</a:t>
            </a:r>
            <a:r>
              <a:rPr lang="en-US" sz="2400" spc="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some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sips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of </a:t>
            </a:r>
            <a:r>
              <a:rPr lang="en-US" sz="2400" spc="-23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water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and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then</a:t>
            </a:r>
            <a:r>
              <a:rPr lang="en-US" sz="2400" spc="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swallow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as this</a:t>
            </a:r>
            <a:r>
              <a:rPr lang="en-US" sz="2400" spc="-5" dirty="0">
                <a:latin typeface="Calibri"/>
                <a:cs typeface="Calibri"/>
              </a:rPr>
              <a:t> can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facilitate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 advancement</a:t>
            </a:r>
            <a:r>
              <a:rPr lang="en-US" sz="2400" dirty="0">
                <a:latin typeface="Calibri"/>
                <a:cs typeface="Calibri"/>
              </a:rPr>
              <a:t> of </a:t>
            </a:r>
            <a:r>
              <a:rPr lang="en-US" sz="2400" spc="-5" dirty="0">
                <a:latin typeface="Calibri"/>
                <a:cs typeface="Calibri"/>
              </a:rPr>
              <a:t>the</a:t>
            </a:r>
            <a:r>
              <a:rPr lang="en-US" sz="2400" dirty="0">
                <a:latin typeface="Calibri"/>
                <a:cs typeface="Calibri"/>
              </a:rPr>
              <a:t> NG</a:t>
            </a:r>
            <a:r>
              <a:rPr lang="en-US" sz="2400" spc="-5" dirty="0">
                <a:latin typeface="Calibri"/>
                <a:cs typeface="Calibri"/>
              </a:rPr>
              <a:t> tube.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Avoid</a:t>
            </a:r>
            <a:r>
              <a:rPr lang="en-US" sz="2400" spc="9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giving 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patients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a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drink</a:t>
            </a:r>
            <a:r>
              <a:rPr lang="en-US" sz="2400" spc="-5" dirty="0">
                <a:latin typeface="Calibri"/>
                <a:cs typeface="Calibri"/>
              </a:rPr>
              <a:t> </a:t>
            </a:r>
            <a:r>
              <a:rPr lang="en-US" sz="2400" spc="-9" dirty="0">
                <a:latin typeface="Calibri"/>
                <a:cs typeface="Calibri"/>
              </a:rPr>
              <a:t>if</a:t>
            </a:r>
            <a:r>
              <a:rPr lang="en-US" sz="2400" spc="-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their</a:t>
            </a:r>
            <a:r>
              <a:rPr lang="en-US" sz="2400" spc="-5" dirty="0">
                <a:latin typeface="Calibri"/>
                <a:cs typeface="Calibri"/>
              </a:rPr>
              <a:t> swallow </a:t>
            </a:r>
            <a:r>
              <a:rPr lang="en-US" sz="2400" dirty="0">
                <a:latin typeface="Calibri"/>
                <a:cs typeface="Calibri"/>
              </a:rPr>
              <a:t>is </a:t>
            </a:r>
            <a:r>
              <a:rPr lang="en-US" sz="2400" spc="-5" dirty="0">
                <a:latin typeface="Calibri"/>
                <a:cs typeface="Calibri"/>
              </a:rPr>
              <a:t>deemed unsafe,</a:t>
            </a:r>
            <a:r>
              <a:rPr lang="en-US" sz="2400" spc="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due </a:t>
            </a:r>
            <a:r>
              <a:rPr lang="en-US" sz="2400" dirty="0">
                <a:latin typeface="Calibri"/>
                <a:cs typeface="Calibri"/>
              </a:rPr>
              <a:t>to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risk</a:t>
            </a:r>
            <a:r>
              <a:rPr lang="en-US" sz="2400" spc="-5" dirty="0">
                <a:latin typeface="Calibri"/>
                <a:cs typeface="Calibri"/>
              </a:rPr>
              <a:t> of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aspiration.</a:t>
            </a:r>
            <a:endParaRPr lang="en-US" sz="2400" dirty="0">
              <a:latin typeface="Calibri"/>
              <a:cs typeface="Calibri"/>
            </a:endParaRPr>
          </a:p>
          <a:p>
            <a:pPr marL="226658" marR="4784">
              <a:lnSpc>
                <a:spcPct val="116700"/>
              </a:lnSpc>
              <a:spcBef>
                <a:spcPts val="951"/>
              </a:spcBef>
              <a:buFont typeface="Calibri"/>
              <a:buAutoNum type="arabicPeriod" startAt="6"/>
              <a:tabLst>
                <a:tab pos="372581" algn="l"/>
              </a:tabLst>
            </a:pPr>
            <a:r>
              <a:rPr lang="en-US" sz="2400" spc="-5" dirty="0">
                <a:latin typeface="Calibri"/>
                <a:cs typeface="Calibri"/>
              </a:rPr>
              <a:t>Once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you</a:t>
            </a:r>
            <a:r>
              <a:rPr lang="en-US" sz="2400" spc="-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reach </a:t>
            </a:r>
            <a:r>
              <a:rPr lang="en-US" sz="2400" spc="-5" dirty="0">
                <a:latin typeface="Calibri"/>
                <a:cs typeface="Calibri"/>
              </a:rPr>
              <a:t>the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9" dirty="0">
                <a:latin typeface="Calibri"/>
                <a:cs typeface="Calibri"/>
              </a:rPr>
              <a:t>desired</a:t>
            </a:r>
            <a:r>
              <a:rPr lang="en-US" sz="2400" dirty="0">
                <a:latin typeface="Calibri"/>
                <a:cs typeface="Calibri"/>
              </a:rPr>
              <a:t> nasogastric</a:t>
            </a:r>
            <a:r>
              <a:rPr lang="en-US" sz="2400" spc="-14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tube insertion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length,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fix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</a:t>
            </a:r>
            <a:r>
              <a:rPr lang="en-US" sz="2400" dirty="0">
                <a:latin typeface="Calibri"/>
                <a:cs typeface="Calibri"/>
              </a:rPr>
              <a:t> NG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tube</a:t>
            </a:r>
            <a:r>
              <a:rPr lang="en-US" sz="2400" dirty="0">
                <a:latin typeface="Calibri"/>
                <a:cs typeface="Calibri"/>
              </a:rPr>
              <a:t> to</a:t>
            </a:r>
            <a:r>
              <a:rPr lang="en-US" sz="2400" spc="-9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nose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with </a:t>
            </a:r>
            <a:r>
              <a:rPr lang="en-US" sz="2400" spc="-239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a</a:t>
            </a:r>
            <a:r>
              <a:rPr lang="en-US" sz="2400" spc="-5" dirty="0">
                <a:latin typeface="Calibri"/>
                <a:cs typeface="Calibri"/>
              </a:rPr>
              <a:t> dressing.</a:t>
            </a:r>
            <a:endParaRPr lang="en-US" sz="2400" dirty="0">
              <a:latin typeface="Calibri"/>
              <a:cs typeface="Calibri"/>
            </a:endParaRPr>
          </a:p>
          <a:p>
            <a:pPr>
              <a:spcBef>
                <a:spcPts val="24"/>
              </a:spcBef>
            </a:pPr>
            <a:endParaRPr lang="en-US" sz="2400" dirty="0">
              <a:latin typeface="Calibri"/>
              <a:cs typeface="Calibri"/>
            </a:endParaRPr>
          </a:p>
          <a:p>
            <a:pPr marL="227256" indent="-215295">
              <a:buFont typeface="Arial MT"/>
              <a:buChar char="•"/>
              <a:tabLst>
                <a:tab pos="226658" algn="l"/>
                <a:tab pos="227256" algn="l"/>
              </a:tabLst>
            </a:pPr>
            <a:r>
              <a:rPr lang="en-US" sz="2400" b="1" spc="-5" dirty="0">
                <a:latin typeface="Calibri"/>
                <a:cs typeface="Calibri"/>
              </a:rPr>
              <a:t>Correct</a:t>
            </a:r>
            <a:r>
              <a:rPr lang="en-US" sz="2400" b="1" spc="-9" dirty="0">
                <a:latin typeface="Calibri"/>
                <a:cs typeface="Calibri"/>
              </a:rPr>
              <a:t> </a:t>
            </a:r>
            <a:r>
              <a:rPr lang="en-US" sz="2400" b="1" spc="-5" dirty="0">
                <a:latin typeface="Calibri"/>
                <a:cs typeface="Calibri"/>
              </a:rPr>
              <a:t>location</a:t>
            </a:r>
            <a:r>
              <a:rPr lang="en-US" sz="2400" b="1" spc="5" dirty="0">
                <a:latin typeface="Calibri"/>
                <a:cs typeface="Calibri"/>
              </a:rPr>
              <a:t> </a:t>
            </a:r>
            <a:r>
              <a:rPr lang="en-US" sz="2400" b="1" spc="-5" dirty="0">
                <a:latin typeface="Calibri"/>
                <a:cs typeface="Calibri"/>
              </a:rPr>
              <a:t>can</a:t>
            </a:r>
            <a:r>
              <a:rPr lang="en-US" sz="2400" b="1" dirty="0">
                <a:latin typeface="Calibri"/>
                <a:cs typeface="Calibri"/>
              </a:rPr>
              <a:t> </a:t>
            </a:r>
            <a:r>
              <a:rPr lang="en-US" sz="2400" b="1" spc="-5" dirty="0">
                <a:latin typeface="Calibri"/>
                <a:cs typeface="Calibri"/>
              </a:rPr>
              <a:t>also </a:t>
            </a:r>
            <a:r>
              <a:rPr lang="en-US" sz="2400" b="1" dirty="0">
                <a:latin typeface="Calibri"/>
                <a:cs typeface="Calibri"/>
              </a:rPr>
              <a:t>be</a:t>
            </a:r>
            <a:r>
              <a:rPr lang="en-US" sz="2400" b="1" spc="-5" dirty="0">
                <a:latin typeface="Calibri"/>
                <a:cs typeface="Calibri"/>
              </a:rPr>
              <a:t> confirmed</a:t>
            </a:r>
            <a:r>
              <a:rPr lang="en-US" sz="2400" b="1" spc="5" dirty="0">
                <a:latin typeface="Calibri"/>
                <a:cs typeface="Calibri"/>
              </a:rPr>
              <a:t> </a:t>
            </a:r>
            <a:r>
              <a:rPr lang="en-US" sz="2400" b="1" dirty="0">
                <a:latin typeface="Calibri"/>
                <a:cs typeface="Calibri"/>
              </a:rPr>
              <a:t>by</a:t>
            </a:r>
            <a:r>
              <a:rPr lang="en-US" sz="2400" b="1" spc="-5" dirty="0">
                <a:latin typeface="Calibri"/>
                <a:cs typeface="Calibri"/>
              </a:rPr>
              <a:t> abdominal</a:t>
            </a:r>
            <a:r>
              <a:rPr lang="en-US" sz="2400" b="1" spc="5" dirty="0">
                <a:latin typeface="Calibri"/>
                <a:cs typeface="Calibri"/>
              </a:rPr>
              <a:t> </a:t>
            </a:r>
            <a:r>
              <a:rPr lang="en-US" sz="2400" b="1" dirty="0">
                <a:latin typeface="Calibri"/>
                <a:cs typeface="Calibri"/>
              </a:rPr>
              <a:t>x-ray</a:t>
            </a:r>
            <a:endParaRPr lang="en-US" sz="2400" dirty="0">
              <a:latin typeface="Calibri"/>
              <a:cs typeface="Calibri"/>
            </a:endParaRPr>
          </a:p>
          <a:p>
            <a:pPr marL="226658" marR="438964">
              <a:lnSpc>
                <a:spcPct val="116900"/>
              </a:lnSpc>
              <a:spcBef>
                <a:spcPts val="947"/>
              </a:spcBef>
            </a:pPr>
            <a:r>
              <a:rPr lang="en-US" sz="2400" b="1" spc="-5" dirty="0">
                <a:latin typeface="Calibri"/>
                <a:cs typeface="Calibri"/>
              </a:rPr>
              <a:t>8</a:t>
            </a:r>
            <a:r>
              <a:rPr lang="en-US" sz="2400" spc="-5" dirty="0">
                <a:latin typeface="Calibri"/>
                <a:cs typeface="Calibri"/>
              </a:rPr>
              <a:t>.The </a:t>
            </a:r>
            <a:r>
              <a:rPr lang="en-US" sz="2400" dirty="0">
                <a:latin typeface="Calibri"/>
                <a:cs typeface="Calibri"/>
              </a:rPr>
              <a:t>removal of NG </a:t>
            </a:r>
            <a:r>
              <a:rPr lang="en-US" sz="2400" spc="-5" dirty="0">
                <a:latin typeface="Calibri"/>
                <a:cs typeface="Calibri"/>
              </a:rPr>
              <a:t>tube </a:t>
            </a:r>
            <a:r>
              <a:rPr lang="en-US" sz="2400" dirty="0">
                <a:latin typeface="Calibri"/>
                <a:cs typeface="Calibri"/>
              </a:rPr>
              <a:t>is very </a:t>
            </a:r>
            <a:r>
              <a:rPr lang="en-US" sz="2400" spc="-5" dirty="0">
                <a:latin typeface="Calibri"/>
                <a:cs typeface="Calibri"/>
              </a:rPr>
              <a:t>simple procedure, but you shouldn’t force </a:t>
            </a:r>
            <a:r>
              <a:rPr lang="en-US" sz="2400" dirty="0">
                <a:latin typeface="Calibri"/>
                <a:cs typeface="Calibri"/>
              </a:rPr>
              <a:t>it as it </a:t>
            </a:r>
            <a:r>
              <a:rPr lang="en-US" sz="2400" spc="-5" dirty="0">
                <a:latin typeface="Calibri"/>
                <a:cs typeface="Calibri"/>
              </a:rPr>
              <a:t>can </a:t>
            </a:r>
            <a:r>
              <a:rPr lang="en-US" sz="2400" dirty="0">
                <a:latin typeface="Calibri"/>
                <a:cs typeface="Calibri"/>
              </a:rPr>
              <a:t>be </a:t>
            </a:r>
            <a:r>
              <a:rPr lang="en-US" sz="2400" spc="-24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knotted</a:t>
            </a:r>
            <a:endParaRPr lang="en-US" sz="2400" dirty="0">
              <a:latin typeface="Calibri"/>
              <a:cs typeface="Calibri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7751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605091-D8CD-DBB1-1595-EA4442DC3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00" y="317949"/>
            <a:ext cx="4444403" cy="2813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3102E-FD0F-E896-ABAE-D4DA0CCA9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903" y="317949"/>
            <a:ext cx="6584453" cy="2813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24E61-5A5E-DDBC-2AAA-72617E828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610" y="3264850"/>
            <a:ext cx="3264670" cy="340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15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6FD26-DD64-91ED-8B48-6183A0787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25" y="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lang="en-US" sz="24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lang="en-US" sz="2400" b="1" spc="-10" dirty="0">
                <a:solidFill>
                  <a:srgbClr val="7030A0"/>
                </a:solidFill>
                <a:latin typeface="Calibri"/>
                <a:cs typeface="Calibri"/>
              </a:rPr>
              <a:t>Purpose </a:t>
            </a:r>
            <a:r>
              <a:rPr lang="en-US" sz="2400" b="1" spc="-5" dirty="0">
                <a:solidFill>
                  <a:srgbClr val="7030A0"/>
                </a:solidFill>
                <a:latin typeface="Calibri"/>
                <a:cs typeface="Calibri"/>
              </a:rPr>
              <a:t>of</a:t>
            </a:r>
            <a:r>
              <a:rPr lang="en-US" sz="2400" b="1" spc="-1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US" sz="2400" b="1" spc="-5" dirty="0">
                <a:solidFill>
                  <a:srgbClr val="7030A0"/>
                </a:solidFill>
                <a:latin typeface="Calibri"/>
                <a:cs typeface="Calibri"/>
              </a:rPr>
              <a:t>drains:</a:t>
            </a:r>
            <a:endParaRPr lang="en-US" sz="24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005"/>
              </a:spcBef>
            </a:pPr>
            <a:r>
              <a:rPr lang="en-US" sz="2400" dirty="0">
                <a:latin typeface="Calibri"/>
                <a:cs typeface="Calibri"/>
              </a:rPr>
              <a:t>A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drain</a:t>
            </a:r>
            <a:r>
              <a:rPr lang="en-US" sz="2400" spc="-2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removes</a:t>
            </a:r>
            <a:r>
              <a:rPr lang="en-US" sz="2400" spc="-1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:</a:t>
            </a:r>
          </a:p>
          <a:p>
            <a:pPr marL="148590" indent="-136525" algn="just">
              <a:lnSpc>
                <a:spcPct val="100000"/>
              </a:lnSpc>
              <a:spcBef>
                <a:spcPts val="969"/>
              </a:spcBef>
              <a:buSzPct val="92857"/>
              <a:buAutoNum type="arabicPeriod"/>
              <a:tabLst>
                <a:tab pos="149225" algn="l"/>
              </a:tabLst>
            </a:pPr>
            <a:r>
              <a:rPr lang="en-US" sz="2400" spc="-5" dirty="0">
                <a:latin typeface="Calibri"/>
                <a:cs typeface="Calibri"/>
              </a:rPr>
              <a:t>contents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of</a:t>
            </a:r>
            <a:r>
              <a:rPr lang="en-US" sz="2400" spc="1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body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organs</a:t>
            </a:r>
            <a:r>
              <a:rPr lang="en-US" sz="2400" spc="1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e.g.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 err="1">
                <a:latin typeface="Calibri"/>
                <a:cs typeface="Calibri"/>
              </a:rPr>
              <a:t>catheterisation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of</a:t>
            </a:r>
            <a:r>
              <a:rPr lang="en-US" sz="2400" spc="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urinary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bladder,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nasogastric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tube</a:t>
            </a:r>
            <a:r>
              <a:rPr lang="en-US" sz="2400" dirty="0">
                <a:latin typeface="Calibri"/>
                <a:cs typeface="Calibri"/>
              </a:rPr>
              <a:t> aspiration</a:t>
            </a:r>
          </a:p>
          <a:p>
            <a:pPr marL="187960" indent="-175895">
              <a:lnSpc>
                <a:spcPct val="100000"/>
              </a:lnSpc>
              <a:spcBef>
                <a:spcPts val="960"/>
              </a:spcBef>
              <a:buSzPct val="92857"/>
              <a:buAutoNum type="arabicPeriod"/>
              <a:tabLst>
                <a:tab pos="188595" algn="l"/>
              </a:tabLst>
            </a:pPr>
            <a:r>
              <a:rPr lang="en-US" sz="2400" spc="-5" dirty="0">
                <a:latin typeface="Calibri"/>
                <a:cs typeface="Calibri"/>
              </a:rPr>
              <a:t>excess secretions of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body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cavities </a:t>
            </a:r>
            <a:r>
              <a:rPr lang="en-US" sz="2400" spc="-5" dirty="0">
                <a:latin typeface="Calibri"/>
                <a:cs typeface="Calibri"/>
              </a:rPr>
              <a:t>such</a:t>
            </a:r>
            <a:r>
              <a:rPr lang="en-US" sz="2400" spc="-1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as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in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peritoneal and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pleural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cavities</a:t>
            </a:r>
          </a:p>
          <a:p>
            <a:pPr marL="12700" marR="385445">
              <a:lnSpc>
                <a:spcPct val="110100"/>
              </a:lnSpc>
              <a:spcBef>
                <a:spcPts val="790"/>
              </a:spcBef>
              <a:buSzPct val="92857"/>
              <a:buAutoNum type="arabicPeriod"/>
              <a:tabLst>
                <a:tab pos="188595" algn="l"/>
              </a:tabLst>
            </a:pPr>
            <a:r>
              <a:rPr lang="en-US" sz="2400" spc="-5" dirty="0">
                <a:latin typeface="Calibri"/>
                <a:cs typeface="Calibri"/>
              </a:rPr>
              <a:t>tissue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fluids such </a:t>
            </a:r>
            <a:r>
              <a:rPr lang="en-US" sz="2400" dirty="0">
                <a:latin typeface="Calibri"/>
                <a:cs typeface="Calibri"/>
              </a:rPr>
              <a:t>as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blood,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serum, lymph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and</a:t>
            </a:r>
            <a:r>
              <a:rPr lang="en-US" sz="2400" spc="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other</a:t>
            </a:r>
            <a:r>
              <a:rPr lang="en-US" sz="2400" spc="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body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fluids that</a:t>
            </a:r>
            <a:r>
              <a:rPr lang="en-US" sz="2400" spc="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accumulate </a:t>
            </a:r>
            <a:r>
              <a:rPr lang="en-US" sz="2400" spc="5" dirty="0">
                <a:latin typeface="Calibri"/>
                <a:cs typeface="Calibri"/>
              </a:rPr>
              <a:t>in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the </a:t>
            </a:r>
            <a:r>
              <a:rPr lang="en-US" sz="2400" spc="-305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wound</a:t>
            </a:r>
            <a:r>
              <a:rPr lang="en-US" sz="2400" spc="-2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bed</a:t>
            </a:r>
            <a:r>
              <a:rPr lang="en-US" sz="2400" spc="-1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after</a:t>
            </a:r>
            <a:r>
              <a:rPr lang="en-US" sz="2400" spc="-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a</a:t>
            </a:r>
            <a:r>
              <a:rPr lang="en-US" sz="2400" spc="-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surgical</a:t>
            </a:r>
            <a:r>
              <a:rPr lang="en-US" sz="2400" spc="-5" dirty="0">
                <a:latin typeface="Calibri"/>
                <a:cs typeface="Calibri"/>
              </a:rPr>
              <a:t> procedure.</a:t>
            </a:r>
            <a:endParaRPr lang="en-US" sz="2400" dirty="0">
              <a:latin typeface="Calibri"/>
              <a:cs typeface="Calibri"/>
            </a:endParaRPr>
          </a:p>
          <a:p>
            <a:endParaRPr lang="en-US" sz="2400"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FD3F5D1B-7D71-69C9-7A3C-5B9D053BA94E}"/>
              </a:ext>
            </a:extLst>
          </p:cNvPr>
          <p:cNvSpPr txBox="1"/>
          <p:nvPr/>
        </p:nvSpPr>
        <p:spPr>
          <a:xfrm>
            <a:off x="890657" y="4056514"/>
            <a:ext cx="2342873" cy="1628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7030A0"/>
                </a:solidFill>
                <a:cs typeface="Calibri"/>
              </a:rPr>
              <a:t>Indication:</a:t>
            </a:r>
            <a:endParaRPr sz="2000" dirty="0">
              <a:solidFill>
                <a:prstClr val="black"/>
              </a:solidFill>
              <a:cs typeface="Calibri"/>
            </a:endParaRPr>
          </a:p>
          <a:p>
            <a:pPr marL="241300">
              <a:spcBef>
                <a:spcPts val="1005"/>
              </a:spcBef>
            </a:pPr>
            <a:r>
              <a:rPr sz="2000" spc="-5" dirty="0">
                <a:solidFill>
                  <a:prstClr val="black"/>
                </a:solidFill>
                <a:cs typeface="Calibri"/>
              </a:rPr>
              <a:t>1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.</a:t>
            </a:r>
            <a:r>
              <a:rPr lang="en-US" sz="2000" b="1" spc="345" dirty="0">
                <a:solidFill>
                  <a:prstClr val="black"/>
                </a:solidFill>
                <a:cs typeface="Calibri"/>
              </a:rPr>
              <a:t> 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Therapeutic</a:t>
            </a:r>
            <a:endParaRPr lang="ar-JO" sz="2000" spc="-5" dirty="0">
              <a:solidFill>
                <a:prstClr val="black"/>
              </a:solidFill>
              <a:cs typeface="Calibri"/>
            </a:endParaRPr>
          </a:p>
          <a:p>
            <a:pPr marL="241300">
              <a:spcBef>
                <a:spcPts val="1005"/>
              </a:spcBef>
            </a:pPr>
            <a:endParaRPr lang="en-US" sz="2000" dirty="0">
              <a:solidFill>
                <a:prstClr val="black"/>
              </a:solidFill>
              <a:cs typeface="Calibri"/>
            </a:endParaRPr>
          </a:p>
          <a:p>
            <a:pPr marL="241300">
              <a:spcBef>
                <a:spcPts val="1005"/>
              </a:spcBef>
            </a:pPr>
            <a:endParaRPr sz="20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8D8E820C-69B8-898A-5FA2-523666019FD2}"/>
              </a:ext>
            </a:extLst>
          </p:cNvPr>
          <p:cNvSpPr txBox="1"/>
          <p:nvPr/>
        </p:nvSpPr>
        <p:spPr>
          <a:xfrm>
            <a:off x="3233530" y="4351338"/>
            <a:ext cx="8428383" cy="1778692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241300" indent="-229235">
              <a:spcBef>
                <a:spcPts val="1070"/>
              </a:spcBef>
              <a:buFontTx/>
              <a:buAutoNum type="arabicPeriod" startAt="2"/>
              <a:tabLst>
                <a:tab pos="241935" algn="l"/>
              </a:tabLst>
            </a:pPr>
            <a:r>
              <a:rPr lang="en-US" sz="2000" spc="-5" dirty="0">
                <a:solidFill>
                  <a:prstClr val="black"/>
                </a:solidFill>
                <a:cs typeface="Calibri"/>
              </a:rPr>
              <a:t>Prophylactic            3.Palliative            4. .   Diagnostic       5.    Monitoring</a:t>
            </a:r>
            <a:endParaRPr lang="en-US" sz="2000" dirty="0">
              <a:solidFill>
                <a:prstClr val="black"/>
              </a:solidFill>
              <a:cs typeface="Calibri"/>
            </a:endParaRPr>
          </a:p>
          <a:p>
            <a:pPr marL="241300" indent="-229235">
              <a:spcBef>
                <a:spcPts val="1070"/>
              </a:spcBef>
              <a:buFontTx/>
              <a:buAutoNum type="arabicPeriod" startAt="2"/>
              <a:tabLst>
                <a:tab pos="241935" algn="l"/>
              </a:tabLst>
            </a:pPr>
            <a:endParaRPr lang="en-US" sz="2000" spc="-5" dirty="0">
              <a:solidFill>
                <a:prstClr val="black"/>
              </a:solidFill>
              <a:cs typeface="Calibri"/>
            </a:endParaRPr>
          </a:p>
          <a:p>
            <a:pPr marL="241300" indent="-229235">
              <a:spcBef>
                <a:spcPts val="1070"/>
              </a:spcBef>
              <a:buFontTx/>
              <a:buAutoNum type="arabicPeriod" startAt="2"/>
              <a:tabLst>
                <a:tab pos="241935" algn="l"/>
              </a:tabLst>
            </a:pPr>
            <a:endParaRPr lang="en-US" sz="2000" dirty="0">
              <a:solidFill>
                <a:prstClr val="black"/>
              </a:solidFill>
              <a:cs typeface="Calibri"/>
            </a:endParaRPr>
          </a:p>
          <a:p>
            <a:pPr marL="12065">
              <a:spcBef>
                <a:spcPts val="965"/>
              </a:spcBef>
              <a:tabLst>
                <a:tab pos="241935" algn="l"/>
              </a:tabLst>
            </a:pPr>
            <a:endParaRPr sz="2000" dirty="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54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6ED93E-F71D-E4A8-E481-89E7376C4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358900"/>
            <a:ext cx="951354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77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17EFBE-49F3-9BC2-2A14-43B2AF1D8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700" y="106841"/>
            <a:ext cx="3860800" cy="6379317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8E968A87-DDBA-EFAD-6653-C51CCBD124F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4101" y="106841"/>
            <a:ext cx="5295900" cy="637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07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5B843A55-697D-FF0E-8BA6-956642D4769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5451" y="101760"/>
            <a:ext cx="4488996" cy="3238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B13E7B-FE05-0590-4BFC-A3F476438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1" y="338271"/>
            <a:ext cx="7442780" cy="2760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23762E-54FD-E9FC-4F5F-BAD74E470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153" y="3429000"/>
            <a:ext cx="4917847" cy="334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67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0454-F5A3-9C5E-B290-40FC1B7C8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5072C5-2F82-9828-7A41-D5ECE93E0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9239" y="419118"/>
            <a:ext cx="4985761" cy="607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26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18BE21-F086-69B3-3A51-930BC1185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926" y="302453"/>
            <a:ext cx="11618148" cy="405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62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D1AD2D-8D8F-9220-0F20-4756C384F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414" y="192709"/>
            <a:ext cx="9933186" cy="41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8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6E4D19-15E4-575F-754F-AAF5EC357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19512"/>
            <a:ext cx="6034154" cy="4018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EBFF27-C292-0BEE-5DF2-60A3E7118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395288"/>
            <a:ext cx="11102183" cy="938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253A23-68A2-99B0-1ED9-CB942A548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99" y="1558972"/>
            <a:ext cx="5698107" cy="37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60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606CC-4B52-F123-79DF-CF042DF4A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620" y="203200"/>
            <a:ext cx="7068759" cy="1078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D257F-3DE2-DBFE-EEFC-404C98D50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38" y="1190138"/>
            <a:ext cx="10663000" cy="46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07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A46D7-504C-1DA0-D528-C0D8AB16B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692" y="0"/>
            <a:ext cx="3534412" cy="102567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F62AC3-050B-28B9-B27A-A4301E7BF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6470" y="901700"/>
            <a:ext cx="8349395" cy="3638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B4EEF4-07A1-A15A-83BC-069294B67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100" y="2721001"/>
            <a:ext cx="3387030" cy="385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502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08E0C3-1071-3D25-9240-91E27478E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72" y="637268"/>
            <a:ext cx="11690053" cy="223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ED01A2-FD46-880C-AB47-E3CBC2741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4" y="3429000"/>
            <a:ext cx="11813227" cy="105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72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EAADE-DA3D-220C-554C-3473BB69A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DA5BEFA-C648-B95C-7052-835199AAE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0696" y="1219752"/>
            <a:ext cx="6765756" cy="4914900"/>
          </a:xfrm>
        </p:spPr>
      </p:pic>
    </p:spTree>
    <p:extLst>
      <p:ext uri="{BB962C8B-B14F-4D97-AF65-F5344CB8AC3E}">
        <p14:creationId xmlns:p14="http://schemas.microsoft.com/office/powerpoint/2010/main" val="2818287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BB581F-821C-C042-896F-BF18C21D7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12335"/>
            <a:ext cx="4888485" cy="4708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AB796-5977-AD86-C5B1-C190997E4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74770"/>
            <a:ext cx="6446696" cy="484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26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652AA8-8137-983A-707C-14CB2A83E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580" y="751144"/>
            <a:ext cx="11848839" cy="44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85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E2331C-0089-0975-828E-E77A3EEB0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555" y="624932"/>
            <a:ext cx="11503149" cy="44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0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8589C-01F8-8A58-EC15-81A82C860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48E1F8-3A1B-8CA3-9751-4DE7E2215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342" y="389006"/>
            <a:ext cx="4128415" cy="5959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CBF064-6713-A98F-75C0-3E51CF43D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399" y="653913"/>
            <a:ext cx="4754583" cy="583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36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86607-ACFE-72E4-F8FD-B4F24EA56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977" y="180368"/>
            <a:ext cx="1580423" cy="1001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7AEDE0-94AB-556D-34A8-4E3F0B244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90" y="1181705"/>
            <a:ext cx="11779619" cy="30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18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94CB17-A8DD-401C-C12E-64F91E96E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097" y="709353"/>
            <a:ext cx="12176303" cy="47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36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2E23B6-EADD-C43E-3BA8-1F4CEF91F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033" y="894457"/>
            <a:ext cx="9696933" cy="50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29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B580C7-F5B5-DF0B-5DB0-A8ED72A14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050" y="279400"/>
            <a:ext cx="10629900" cy="6007099"/>
          </a:xfrm>
        </p:spPr>
      </p:pic>
    </p:spTree>
    <p:extLst>
      <p:ext uri="{BB962C8B-B14F-4D97-AF65-F5344CB8AC3E}">
        <p14:creationId xmlns:p14="http://schemas.microsoft.com/office/powerpoint/2010/main" val="867394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5668F2-EAD3-ABAE-327B-46472FB99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28600"/>
            <a:ext cx="10287000" cy="5689600"/>
          </a:xfrm>
        </p:spPr>
      </p:pic>
    </p:spTree>
    <p:extLst>
      <p:ext uri="{BB962C8B-B14F-4D97-AF65-F5344CB8AC3E}">
        <p14:creationId xmlns:p14="http://schemas.microsoft.com/office/powerpoint/2010/main" val="779304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FAC64-9BC2-CD6C-C88C-2181B3184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passive drains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F586C7-F8DB-30EF-9241-778A6999E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0" y="1429891"/>
            <a:ext cx="4818310" cy="4361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253300-6E3C-8EB1-6D7A-30FA4C751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520" y="2260600"/>
            <a:ext cx="3231160" cy="3530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B333FF-5612-947F-8621-019C62375219}"/>
              </a:ext>
            </a:extLst>
          </p:cNvPr>
          <p:cNvSpPr/>
          <p:nvPr/>
        </p:nvSpPr>
        <p:spPr>
          <a:xfrm>
            <a:off x="3416300" y="1690688"/>
            <a:ext cx="2679700" cy="78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8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41DF73-2349-801E-BC25-B7D070833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52501"/>
            <a:ext cx="3784600" cy="4357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9486D5-8A1B-3BB0-29FC-140E40431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902" y="2014951"/>
            <a:ext cx="3340898" cy="1432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5475F-CE63-F834-92E1-9122A4F72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598" y="3601965"/>
            <a:ext cx="4182218" cy="2720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3DFDA0-B071-BFD9-6405-B62885A93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5516" y="4401571"/>
            <a:ext cx="2487384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11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BEE00D-6E80-BA31-DA1E-4E78D6205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47701"/>
            <a:ext cx="4535817" cy="5194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86A642-C68D-ABED-7ECD-3D358B83C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55757"/>
            <a:ext cx="5067300" cy="634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51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94</TotalTime>
  <Words>480</Words>
  <Application>Microsoft Office PowerPoint</Application>
  <PresentationFormat>Widescreen</PresentationFormat>
  <Paragraphs>58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Arial MT</vt:lpstr>
      <vt:lpstr>Calibri</vt:lpstr>
      <vt:lpstr>Calibri Light</vt:lpstr>
      <vt:lpstr>Wingdings</vt:lpstr>
      <vt:lpstr>Office Theme</vt:lpstr>
      <vt:lpstr>Surgical Drains  NGT Folye’s catheter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passive drains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Closed active drains</vt:lpstr>
      <vt:lpstr>PowerPoint Presentation</vt:lpstr>
      <vt:lpstr>Complications of Drains: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abu shams</dc:creator>
  <cp:lastModifiedBy>abu shams</cp:lastModifiedBy>
  <cp:revision>8</cp:revision>
  <dcterms:created xsi:type="dcterms:W3CDTF">2024-10-29T22:55:25Z</dcterms:created>
  <dcterms:modified xsi:type="dcterms:W3CDTF">2024-10-30T00:42:56Z</dcterms:modified>
</cp:coreProperties>
</file>