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5.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diagrams/drawing2.xml" ContentType="application/vnd.ms-office.drawingml.diagramDrawing+xml"/>
  <Override PartName="/ppt/diagrams/quickStyle8.xml" ContentType="application/vnd.openxmlformats-officedocument.drawingml.diagramStyle+xml"/>
  <Override PartName="/ppt/diagrams/layout8.xml" ContentType="application/vnd.openxmlformats-officedocument.drawingml.diagramLayout+xml"/>
  <Override PartName="/ppt/diagrams/colors8.xml" ContentType="application/vnd.openxmlformats-officedocument.drawingml.diagramColors+xml"/>
  <Override PartName="/ppt/diagrams/drawing8.xml" ContentType="application/vnd.ms-office.drawingml.diagramDrawing+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colors2.xml" ContentType="application/vnd.openxmlformats-officedocument.drawingml.diagramColors+xml"/>
  <Override PartName="/ppt/diagrams/quickStyle4.xml" ContentType="application/vnd.openxmlformats-officedocument.drawingml.diagramStyl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layout4.xml" ContentType="application/vnd.openxmlformats-officedocument.drawingml.diagramLayout+xml"/>
  <Override PartName="/ppt/diagrams/layout3.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notesMasters/notesMaster1.xml" ContentType="application/vnd.openxmlformats-officedocument.presentationml.notesMaster+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7"/>
  </p:notesMasterIdLst>
  <p:sldIdLst>
    <p:sldId id="256" r:id="rId4"/>
    <p:sldId id="307" r:id="rId5"/>
    <p:sldId id="332" r:id="rId6"/>
    <p:sldId id="308" r:id="rId7"/>
    <p:sldId id="309" r:id="rId8"/>
    <p:sldId id="310" r:id="rId9"/>
    <p:sldId id="321" r:id="rId10"/>
    <p:sldId id="322" r:id="rId11"/>
    <p:sldId id="323" r:id="rId12"/>
    <p:sldId id="259" r:id="rId13"/>
    <p:sldId id="258" r:id="rId14"/>
    <p:sldId id="262" r:id="rId15"/>
    <p:sldId id="326" r:id="rId16"/>
    <p:sldId id="257" r:id="rId17"/>
    <p:sldId id="261" r:id="rId18"/>
    <p:sldId id="327" r:id="rId19"/>
    <p:sldId id="274" r:id="rId20"/>
    <p:sldId id="275" r:id="rId21"/>
    <p:sldId id="299" r:id="rId22"/>
    <p:sldId id="298" r:id="rId23"/>
    <p:sldId id="276" r:id="rId24"/>
    <p:sldId id="277" r:id="rId25"/>
    <p:sldId id="328" r:id="rId26"/>
    <p:sldId id="300" r:id="rId27"/>
    <p:sldId id="297" r:id="rId28"/>
    <p:sldId id="301" r:id="rId29"/>
    <p:sldId id="302" r:id="rId30"/>
    <p:sldId id="303" r:id="rId31"/>
    <p:sldId id="304" r:id="rId32"/>
    <p:sldId id="291" r:id="rId33"/>
    <p:sldId id="305" r:id="rId34"/>
    <p:sldId id="329" r:id="rId35"/>
    <p:sldId id="30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EB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iagrams/_rels/data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1.png"/><Relationship Id="rId6" Type="http://schemas.openxmlformats.org/officeDocument/2006/relationships/image" Target="../media/image30.svg"/><Relationship Id="rId5" Type="http://schemas.openxmlformats.org/officeDocument/2006/relationships/image" Target="../media/image23.png"/><Relationship Id="rId4" Type="http://schemas.openxmlformats.org/officeDocument/2006/relationships/image" Target="../media/image28.svg"/><Relationship Id="rId9" Type="http://schemas.openxmlformats.org/officeDocument/2006/relationships/image" Target="../media/image25.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1.png"/><Relationship Id="rId6" Type="http://schemas.openxmlformats.org/officeDocument/2006/relationships/image" Target="../media/image30.svg"/><Relationship Id="rId5" Type="http://schemas.openxmlformats.org/officeDocument/2006/relationships/image" Target="../media/image23.png"/><Relationship Id="rId4" Type="http://schemas.openxmlformats.org/officeDocument/2006/relationships/image" Target="../media/image28.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DCBC3-DF6E-4216-A6C4-7A0B8FD250A8}" type="doc">
      <dgm:prSet loTypeId="urn:microsoft.com/office/officeart/2005/8/layout/process1" loCatId="process" qsTypeId="urn:microsoft.com/office/officeart/2005/8/quickstyle/3d1" qsCatId="3D" csTypeId="urn:microsoft.com/office/officeart/2005/8/colors/accent2_3" csCatId="accent2" phldr="1"/>
      <dgm:spPr/>
      <dgm:t>
        <a:bodyPr/>
        <a:lstStyle/>
        <a:p>
          <a:endParaRPr lang="en-GB"/>
        </a:p>
      </dgm:t>
    </dgm:pt>
    <dgm:pt modelId="{5BC9D12E-79DD-4FD8-BEE3-D2D19F2B20B3}">
      <dgm:prSet/>
      <dgm:spPr>
        <a:solidFill>
          <a:schemeClr val="accent1">
            <a:lumMod val="60000"/>
            <a:lumOff val="40000"/>
          </a:schemeClr>
        </a:solidFill>
      </dgm:spPr>
      <dgm:t>
        <a:bodyPr/>
        <a:lstStyle/>
        <a:p>
          <a:r>
            <a:rPr lang="en-US" b="1"/>
            <a:t>School Health</a:t>
          </a:r>
          <a:endParaRPr lang="en-GB"/>
        </a:p>
      </dgm:t>
    </dgm:pt>
    <dgm:pt modelId="{8270941E-FBDA-4AE3-86E7-B14323CDA211}" type="parTrans" cxnId="{97524FBB-E70E-4F3A-93FB-CA3B111EBC0F}">
      <dgm:prSet/>
      <dgm:spPr/>
      <dgm:t>
        <a:bodyPr/>
        <a:lstStyle/>
        <a:p>
          <a:endParaRPr lang="en-GB"/>
        </a:p>
      </dgm:t>
    </dgm:pt>
    <dgm:pt modelId="{C8E07EED-E3AE-4597-8A76-80C9A3E96AC6}" type="sibTrans" cxnId="{97524FBB-E70E-4F3A-93FB-CA3B111EBC0F}">
      <dgm:prSet/>
      <dgm:spPr/>
      <dgm:t>
        <a:bodyPr/>
        <a:lstStyle/>
        <a:p>
          <a:endParaRPr lang="en-GB"/>
        </a:p>
      </dgm:t>
    </dgm:pt>
    <dgm:pt modelId="{91D9632B-43BC-4AE2-ABD1-C11F3447FBA9}" type="pres">
      <dgm:prSet presAssocID="{DD9DCBC3-DF6E-4216-A6C4-7A0B8FD250A8}" presName="Name0" presStyleCnt="0">
        <dgm:presLayoutVars>
          <dgm:dir/>
          <dgm:resizeHandles val="exact"/>
        </dgm:presLayoutVars>
      </dgm:prSet>
      <dgm:spPr/>
      <dgm:t>
        <a:bodyPr/>
        <a:lstStyle/>
        <a:p>
          <a:endParaRPr lang="en-GB"/>
        </a:p>
      </dgm:t>
    </dgm:pt>
    <dgm:pt modelId="{12928F47-1496-47B6-A56B-AB1C5D05B032}" type="pres">
      <dgm:prSet presAssocID="{5BC9D12E-79DD-4FD8-BEE3-D2D19F2B20B3}" presName="node" presStyleLbl="node1" presStyleIdx="0" presStyleCnt="1" custLinFactNeighborX="47" custLinFactNeighborY="11136">
        <dgm:presLayoutVars>
          <dgm:bulletEnabled val="1"/>
        </dgm:presLayoutVars>
      </dgm:prSet>
      <dgm:spPr/>
      <dgm:t>
        <a:bodyPr/>
        <a:lstStyle/>
        <a:p>
          <a:endParaRPr lang="en-GB"/>
        </a:p>
      </dgm:t>
    </dgm:pt>
  </dgm:ptLst>
  <dgm:cxnLst>
    <dgm:cxn modelId="{6E3A07A2-CE2D-4CA0-AB69-343FC23EE053}" type="presOf" srcId="{5BC9D12E-79DD-4FD8-BEE3-D2D19F2B20B3}" destId="{12928F47-1496-47B6-A56B-AB1C5D05B032}" srcOrd="0" destOrd="0" presId="urn:microsoft.com/office/officeart/2005/8/layout/process1"/>
    <dgm:cxn modelId="{5C3DC138-F84D-4A80-97D7-66EDB145E369}" type="presOf" srcId="{DD9DCBC3-DF6E-4216-A6C4-7A0B8FD250A8}" destId="{91D9632B-43BC-4AE2-ABD1-C11F3447FBA9}" srcOrd="0" destOrd="0" presId="urn:microsoft.com/office/officeart/2005/8/layout/process1"/>
    <dgm:cxn modelId="{97524FBB-E70E-4F3A-93FB-CA3B111EBC0F}" srcId="{DD9DCBC3-DF6E-4216-A6C4-7A0B8FD250A8}" destId="{5BC9D12E-79DD-4FD8-BEE3-D2D19F2B20B3}" srcOrd="0" destOrd="0" parTransId="{8270941E-FBDA-4AE3-86E7-B14323CDA211}" sibTransId="{C8E07EED-E3AE-4597-8A76-80C9A3E96AC6}"/>
    <dgm:cxn modelId="{DA4A0DAC-059F-44C4-B350-13C5836DA66F}" type="presParOf" srcId="{91D9632B-43BC-4AE2-ABD1-C11F3447FBA9}" destId="{12928F47-1496-47B6-A56B-AB1C5D05B03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92A226-D208-4A69-BE37-50C51DD22D14}" type="doc">
      <dgm:prSet loTypeId="urn:microsoft.com/office/officeart/2005/8/layout/venn1" loCatId="relationship" qsTypeId="urn:microsoft.com/office/officeart/2005/8/quickstyle/simple2" qsCatId="simple" csTypeId="urn:microsoft.com/office/officeart/2005/8/colors/colorful4" csCatId="colorful" phldr="1"/>
      <dgm:spPr/>
      <dgm:t>
        <a:bodyPr/>
        <a:lstStyle/>
        <a:p>
          <a:endParaRPr lang="en-GB"/>
        </a:p>
      </dgm:t>
    </dgm:pt>
    <dgm:pt modelId="{E109381B-0BB1-4795-BDAC-F4EF2676D826}">
      <dgm:prSet custT="1"/>
      <dgm:spPr/>
      <dgm:t>
        <a:bodyPr/>
        <a:lstStyle/>
        <a:p>
          <a:endParaRPr lang="en-GB" sz="2000" b="1" dirty="0">
            <a:solidFill>
              <a:schemeClr val="tx1"/>
            </a:solidFill>
            <a:effectLst>
              <a:outerShdw blurRad="38100" dist="38100" dir="2700000" algn="tl">
                <a:srgbClr val="000000">
                  <a:alpha val="43137"/>
                </a:srgbClr>
              </a:outerShdw>
            </a:effectLst>
          </a:endParaRPr>
        </a:p>
        <a:p>
          <a:endParaRPr lang="en-GB" sz="2000" b="1" dirty="0">
            <a:solidFill>
              <a:schemeClr val="tx1"/>
            </a:solidFill>
            <a:effectLst>
              <a:outerShdw blurRad="38100" dist="38100" dir="2700000" algn="tl">
                <a:srgbClr val="000000">
                  <a:alpha val="43137"/>
                </a:srgbClr>
              </a:outerShdw>
            </a:effectLst>
          </a:endParaRPr>
        </a:p>
        <a:p>
          <a:r>
            <a:rPr lang="en-GB" sz="2000" b="1" dirty="0" smtClean="0">
              <a:solidFill>
                <a:schemeClr val="tx1"/>
              </a:solidFill>
              <a:effectLst>
                <a:outerShdw blurRad="38100" dist="38100" dir="2700000" algn="tl">
                  <a:srgbClr val="000000">
                    <a:alpha val="43137"/>
                  </a:srgbClr>
                </a:outerShdw>
              </a:effectLst>
            </a:rPr>
            <a:t>Safe school environment</a:t>
          </a:r>
          <a:endParaRPr lang="en-GB" sz="2000" b="1" dirty="0">
            <a:solidFill>
              <a:schemeClr val="tx1"/>
            </a:solidFill>
            <a:effectLst>
              <a:outerShdw blurRad="38100" dist="38100" dir="2700000" algn="tl">
                <a:srgbClr val="000000">
                  <a:alpha val="43137"/>
                </a:srgbClr>
              </a:outerShdw>
            </a:effectLst>
          </a:endParaRPr>
        </a:p>
      </dgm:t>
    </dgm:pt>
    <dgm:pt modelId="{D4AF85ED-3E41-4126-9BDE-59EE2DB05090}" type="parTrans" cxnId="{74873815-EC4A-4DE8-9E09-8135F6C715B1}">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B52A5D7B-0EAF-4A88-B8E1-F801E8F5BB8B}" type="sibTrans" cxnId="{74873815-EC4A-4DE8-9E09-8135F6C715B1}">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F7D3304C-C190-4E3D-BE8C-2654ADC71465}">
      <dgm:prSet custT="1"/>
      <dgm:spPr/>
      <dgm:t>
        <a:bodyPr/>
        <a:lstStyle/>
        <a:p>
          <a:pPr algn="l"/>
          <a:r>
            <a:rPr lang="en-GB" sz="2000" b="1" dirty="0">
              <a:solidFill>
                <a:schemeClr val="tx1"/>
              </a:solidFill>
              <a:effectLst>
                <a:outerShdw blurRad="38100" dist="38100" dir="2700000" algn="tl">
                  <a:srgbClr val="000000">
                    <a:alpha val="43137"/>
                  </a:srgbClr>
                </a:outerShdw>
              </a:effectLst>
            </a:rPr>
            <a:t>Prevention and control of health hazards</a:t>
          </a:r>
        </a:p>
      </dgm:t>
    </dgm:pt>
    <dgm:pt modelId="{DD954717-8B0A-4FA5-A04A-1ACC486B8F7D}" type="parTrans" cxnId="{4BB8ABBA-FF47-47CA-80E1-554AE69D01CE}">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1183552B-B880-41CF-A424-7958C0B98A45}" type="sibTrans" cxnId="{4BB8ABBA-FF47-47CA-80E1-554AE69D01CE}">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81587918-5321-43CD-A3A6-EFDCF716107C}">
      <dgm:prSet custT="1"/>
      <dgm:spPr/>
      <dgm:t>
        <a:bodyPr/>
        <a:lstStyle/>
        <a:p>
          <a:pPr algn="l"/>
          <a:r>
            <a:rPr lang="en-GB" sz="2000" b="1" dirty="0" smtClean="0">
              <a:solidFill>
                <a:schemeClr val="tx1"/>
              </a:solidFill>
              <a:effectLst>
                <a:outerShdw blurRad="38100" dist="38100" dir="2700000" algn="tl">
                  <a:srgbClr val="000000">
                    <a:alpha val="43137"/>
                  </a:srgbClr>
                </a:outerShdw>
              </a:effectLst>
            </a:rPr>
            <a:t>Medical inspection and assessment</a:t>
          </a:r>
          <a:endParaRPr lang="en-GB" sz="2000" b="1" dirty="0">
            <a:solidFill>
              <a:schemeClr val="tx1"/>
            </a:solidFill>
            <a:effectLst>
              <a:outerShdw blurRad="38100" dist="38100" dir="2700000" algn="tl">
                <a:srgbClr val="000000">
                  <a:alpha val="43137"/>
                </a:srgbClr>
              </a:outerShdw>
            </a:effectLst>
          </a:endParaRPr>
        </a:p>
      </dgm:t>
    </dgm:pt>
    <dgm:pt modelId="{BECC4AC2-5274-4887-95CB-9479E8818A83}" type="parTrans" cxnId="{902AC16C-20EA-42B8-A910-598507C46EBC}">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515C036C-170B-46A1-AE1E-BA95BFA283ED}" type="sibTrans" cxnId="{902AC16C-20EA-42B8-A910-598507C46EBC}">
      <dgm:prSet/>
      <dgm:spPr/>
      <dgm:t>
        <a:bodyPr/>
        <a:lstStyle/>
        <a:p>
          <a:endParaRPr lang="en-GB" sz="2000" b="1">
            <a:solidFill>
              <a:schemeClr val="tx1"/>
            </a:solidFill>
            <a:effectLst>
              <a:outerShdw blurRad="38100" dist="38100" dir="2700000" algn="tl">
                <a:srgbClr val="000000">
                  <a:alpha val="43137"/>
                </a:srgbClr>
              </a:outerShdw>
            </a:effectLst>
          </a:endParaRPr>
        </a:p>
      </dgm:t>
    </dgm:pt>
    <dgm:pt modelId="{7141C779-9CB2-4207-A12A-7ADED58B37DC}" type="pres">
      <dgm:prSet presAssocID="{5892A226-D208-4A69-BE37-50C51DD22D14}" presName="compositeShape" presStyleCnt="0">
        <dgm:presLayoutVars>
          <dgm:chMax val="7"/>
          <dgm:dir/>
          <dgm:resizeHandles val="exact"/>
        </dgm:presLayoutVars>
      </dgm:prSet>
      <dgm:spPr/>
      <dgm:t>
        <a:bodyPr/>
        <a:lstStyle/>
        <a:p>
          <a:endParaRPr lang="en-GB"/>
        </a:p>
      </dgm:t>
    </dgm:pt>
    <dgm:pt modelId="{88000E94-DE5A-4874-B50B-5591DB1EF855}" type="pres">
      <dgm:prSet presAssocID="{E109381B-0BB1-4795-BDAC-F4EF2676D826}" presName="circ1" presStyleLbl="vennNode1" presStyleIdx="0" presStyleCnt="3" custLinFactNeighborX="29578" custLinFactNeighborY="66022"/>
      <dgm:spPr/>
      <dgm:t>
        <a:bodyPr/>
        <a:lstStyle/>
        <a:p>
          <a:endParaRPr lang="en-GB"/>
        </a:p>
      </dgm:t>
    </dgm:pt>
    <dgm:pt modelId="{86294217-9C7C-4CC3-B6AD-B8511DB23D4B}" type="pres">
      <dgm:prSet presAssocID="{E109381B-0BB1-4795-BDAC-F4EF2676D826}" presName="circ1Tx" presStyleLbl="revTx" presStyleIdx="0" presStyleCnt="0">
        <dgm:presLayoutVars>
          <dgm:chMax val="0"/>
          <dgm:chPref val="0"/>
          <dgm:bulletEnabled val="1"/>
        </dgm:presLayoutVars>
      </dgm:prSet>
      <dgm:spPr/>
      <dgm:t>
        <a:bodyPr/>
        <a:lstStyle/>
        <a:p>
          <a:endParaRPr lang="en-GB"/>
        </a:p>
      </dgm:t>
    </dgm:pt>
    <dgm:pt modelId="{1E1407B9-A61D-4D85-8D92-E90F3BB2F7A3}" type="pres">
      <dgm:prSet presAssocID="{F7D3304C-C190-4E3D-BE8C-2654ADC71465}" presName="circ2" presStyleLbl="vennNode1" presStyleIdx="1" presStyleCnt="3" custLinFactNeighborX="-89495" custLinFactNeighborY="1610"/>
      <dgm:spPr/>
      <dgm:t>
        <a:bodyPr/>
        <a:lstStyle/>
        <a:p>
          <a:endParaRPr lang="en-GB"/>
        </a:p>
      </dgm:t>
    </dgm:pt>
    <dgm:pt modelId="{65ADDFB8-4391-4C0C-9AAE-60F1A1E39540}" type="pres">
      <dgm:prSet presAssocID="{F7D3304C-C190-4E3D-BE8C-2654ADC71465}" presName="circ2Tx" presStyleLbl="revTx" presStyleIdx="0" presStyleCnt="0">
        <dgm:presLayoutVars>
          <dgm:chMax val="0"/>
          <dgm:chPref val="0"/>
          <dgm:bulletEnabled val="1"/>
        </dgm:presLayoutVars>
      </dgm:prSet>
      <dgm:spPr/>
      <dgm:t>
        <a:bodyPr/>
        <a:lstStyle/>
        <a:p>
          <a:endParaRPr lang="en-GB"/>
        </a:p>
      </dgm:t>
    </dgm:pt>
    <dgm:pt modelId="{7518E241-19F7-46E0-9D4F-09DC7143AE6F}" type="pres">
      <dgm:prSet presAssocID="{81587918-5321-43CD-A3A6-EFDCF716107C}" presName="circ3" presStyleLbl="vennNode1" presStyleIdx="2" presStyleCnt="3" custLinFactNeighborX="24339" custLinFactNeighborY="-67408"/>
      <dgm:spPr/>
      <dgm:t>
        <a:bodyPr/>
        <a:lstStyle/>
        <a:p>
          <a:endParaRPr lang="en-GB"/>
        </a:p>
      </dgm:t>
    </dgm:pt>
    <dgm:pt modelId="{D124955C-E7BD-445C-BCBA-B5F8571B36F8}" type="pres">
      <dgm:prSet presAssocID="{81587918-5321-43CD-A3A6-EFDCF716107C}" presName="circ3Tx" presStyleLbl="revTx" presStyleIdx="0" presStyleCnt="0">
        <dgm:presLayoutVars>
          <dgm:chMax val="0"/>
          <dgm:chPref val="0"/>
          <dgm:bulletEnabled val="1"/>
        </dgm:presLayoutVars>
      </dgm:prSet>
      <dgm:spPr/>
      <dgm:t>
        <a:bodyPr/>
        <a:lstStyle/>
        <a:p>
          <a:endParaRPr lang="en-GB"/>
        </a:p>
      </dgm:t>
    </dgm:pt>
  </dgm:ptLst>
  <dgm:cxnLst>
    <dgm:cxn modelId="{B1FA280A-DF68-49C3-AF73-CE7F0EADBF0A}" type="presOf" srcId="{F7D3304C-C190-4E3D-BE8C-2654ADC71465}" destId="{1E1407B9-A61D-4D85-8D92-E90F3BB2F7A3}" srcOrd="0" destOrd="0" presId="urn:microsoft.com/office/officeart/2005/8/layout/venn1"/>
    <dgm:cxn modelId="{875A6D41-1543-46E7-8096-DADFAFC2BC82}" type="presOf" srcId="{E109381B-0BB1-4795-BDAC-F4EF2676D826}" destId="{86294217-9C7C-4CC3-B6AD-B8511DB23D4B}" srcOrd="1" destOrd="0" presId="urn:microsoft.com/office/officeart/2005/8/layout/venn1"/>
    <dgm:cxn modelId="{CF83E6B3-30F9-4216-AD89-AC9D3A534D8F}" type="presOf" srcId="{E109381B-0BB1-4795-BDAC-F4EF2676D826}" destId="{88000E94-DE5A-4874-B50B-5591DB1EF855}" srcOrd="0" destOrd="0" presId="urn:microsoft.com/office/officeart/2005/8/layout/venn1"/>
    <dgm:cxn modelId="{D2C03B1E-6D48-4168-9B90-9919D213F60F}" type="presOf" srcId="{F7D3304C-C190-4E3D-BE8C-2654ADC71465}" destId="{65ADDFB8-4391-4C0C-9AAE-60F1A1E39540}" srcOrd="1" destOrd="0" presId="urn:microsoft.com/office/officeart/2005/8/layout/venn1"/>
    <dgm:cxn modelId="{49ED5080-4E49-40EF-82AA-6F3D278A6355}" type="presOf" srcId="{81587918-5321-43CD-A3A6-EFDCF716107C}" destId="{D124955C-E7BD-445C-BCBA-B5F8571B36F8}" srcOrd="1" destOrd="0" presId="urn:microsoft.com/office/officeart/2005/8/layout/venn1"/>
    <dgm:cxn modelId="{4BB8ABBA-FF47-47CA-80E1-554AE69D01CE}" srcId="{5892A226-D208-4A69-BE37-50C51DD22D14}" destId="{F7D3304C-C190-4E3D-BE8C-2654ADC71465}" srcOrd="1" destOrd="0" parTransId="{DD954717-8B0A-4FA5-A04A-1ACC486B8F7D}" sibTransId="{1183552B-B880-41CF-A424-7958C0B98A45}"/>
    <dgm:cxn modelId="{81B73825-F6DE-4441-9165-C12B9EC9AED7}" type="presOf" srcId="{81587918-5321-43CD-A3A6-EFDCF716107C}" destId="{7518E241-19F7-46E0-9D4F-09DC7143AE6F}" srcOrd="0" destOrd="0" presId="urn:microsoft.com/office/officeart/2005/8/layout/venn1"/>
    <dgm:cxn modelId="{74873815-EC4A-4DE8-9E09-8135F6C715B1}" srcId="{5892A226-D208-4A69-BE37-50C51DD22D14}" destId="{E109381B-0BB1-4795-BDAC-F4EF2676D826}" srcOrd="0" destOrd="0" parTransId="{D4AF85ED-3E41-4126-9BDE-59EE2DB05090}" sibTransId="{B52A5D7B-0EAF-4A88-B8E1-F801E8F5BB8B}"/>
    <dgm:cxn modelId="{B24F4AE1-C776-4499-9BBD-9BD709EC050D}" type="presOf" srcId="{5892A226-D208-4A69-BE37-50C51DD22D14}" destId="{7141C779-9CB2-4207-A12A-7ADED58B37DC}" srcOrd="0" destOrd="0" presId="urn:microsoft.com/office/officeart/2005/8/layout/venn1"/>
    <dgm:cxn modelId="{902AC16C-20EA-42B8-A910-598507C46EBC}" srcId="{5892A226-D208-4A69-BE37-50C51DD22D14}" destId="{81587918-5321-43CD-A3A6-EFDCF716107C}" srcOrd="2" destOrd="0" parTransId="{BECC4AC2-5274-4887-95CB-9479E8818A83}" sibTransId="{515C036C-170B-46A1-AE1E-BA95BFA283ED}"/>
    <dgm:cxn modelId="{4B214627-833D-42EC-A148-74B3B9F1BB51}" type="presParOf" srcId="{7141C779-9CB2-4207-A12A-7ADED58B37DC}" destId="{88000E94-DE5A-4874-B50B-5591DB1EF855}" srcOrd="0" destOrd="0" presId="urn:microsoft.com/office/officeart/2005/8/layout/venn1"/>
    <dgm:cxn modelId="{3AF483ED-72A9-40A7-BA85-E55E55034770}" type="presParOf" srcId="{7141C779-9CB2-4207-A12A-7ADED58B37DC}" destId="{86294217-9C7C-4CC3-B6AD-B8511DB23D4B}" srcOrd="1" destOrd="0" presId="urn:microsoft.com/office/officeart/2005/8/layout/venn1"/>
    <dgm:cxn modelId="{D8AD0829-0B0E-4FE3-8D33-5B67AA0FA7FE}" type="presParOf" srcId="{7141C779-9CB2-4207-A12A-7ADED58B37DC}" destId="{1E1407B9-A61D-4D85-8D92-E90F3BB2F7A3}" srcOrd="2" destOrd="0" presId="urn:microsoft.com/office/officeart/2005/8/layout/venn1"/>
    <dgm:cxn modelId="{288EAECB-1958-451D-8860-EDCEB38CF59C}" type="presParOf" srcId="{7141C779-9CB2-4207-A12A-7ADED58B37DC}" destId="{65ADDFB8-4391-4C0C-9AAE-60F1A1E39540}" srcOrd="3" destOrd="0" presId="urn:microsoft.com/office/officeart/2005/8/layout/venn1"/>
    <dgm:cxn modelId="{B61EC125-A34F-440F-B9E8-35579D2F349D}" type="presParOf" srcId="{7141C779-9CB2-4207-A12A-7ADED58B37DC}" destId="{7518E241-19F7-46E0-9D4F-09DC7143AE6F}" srcOrd="4" destOrd="0" presId="urn:microsoft.com/office/officeart/2005/8/layout/venn1"/>
    <dgm:cxn modelId="{F27F9930-FF88-483A-8D7E-5B7CC5BFA7D7}" type="presParOf" srcId="{7141C779-9CB2-4207-A12A-7ADED58B37DC}" destId="{D124955C-E7BD-445C-BCBA-B5F8571B36F8}"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95D99A-9269-4554-8838-F1303835CD16}" type="doc">
      <dgm:prSet loTypeId="urn:microsoft.com/office/officeart/2005/8/layout/hList1" loCatId="list" qsTypeId="urn:microsoft.com/office/officeart/2005/8/quickstyle/3d3" qsCatId="3D" csTypeId="urn:microsoft.com/office/officeart/2005/8/colors/accent5_1" csCatId="accent5" phldr="1"/>
      <dgm:spPr/>
      <dgm:t>
        <a:bodyPr/>
        <a:lstStyle/>
        <a:p>
          <a:endParaRPr lang="en-GB"/>
        </a:p>
      </dgm:t>
    </dgm:pt>
    <dgm:pt modelId="{320A99B2-7EB2-4A56-B1D0-E9A681008D8E}">
      <dgm:prSet/>
      <dgm:spPr/>
      <dgm:t>
        <a:bodyPr/>
        <a:lstStyle/>
        <a:p>
          <a:r>
            <a:rPr lang="en-US" b="1" dirty="0"/>
            <a:t>School pupils are more liable to communicable diseases due to:</a:t>
          </a:r>
          <a:endParaRPr lang="en-GB" dirty="0"/>
        </a:p>
      </dgm:t>
    </dgm:pt>
    <dgm:pt modelId="{5D1F0383-FE27-42FE-A66C-808EB73E1E6D}" type="parTrans" cxnId="{DCFE01C2-EB42-4511-8A41-AF13B6A952D3}">
      <dgm:prSet/>
      <dgm:spPr/>
      <dgm:t>
        <a:bodyPr/>
        <a:lstStyle/>
        <a:p>
          <a:endParaRPr lang="en-GB"/>
        </a:p>
      </dgm:t>
    </dgm:pt>
    <dgm:pt modelId="{0708798E-0690-4E7E-85AE-E560AA43D145}" type="sibTrans" cxnId="{DCFE01C2-EB42-4511-8A41-AF13B6A952D3}">
      <dgm:prSet/>
      <dgm:spPr/>
      <dgm:t>
        <a:bodyPr/>
        <a:lstStyle/>
        <a:p>
          <a:endParaRPr lang="en-GB"/>
        </a:p>
      </dgm:t>
    </dgm:pt>
    <dgm:pt modelId="{74D45920-748D-4D4D-9D84-0CFE5B7FE5ED}">
      <dgm:prSet/>
      <dgm:spPr/>
      <dgm:t>
        <a:bodyPr/>
        <a:lstStyle/>
        <a:p>
          <a:r>
            <a:rPr lang="en-US"/>
            <a:t>Having low immunity level</a:t>
          </a:r>
          <a:endParaRPr lang="en-GB"/>
        </a:p>
      </dgm:t>
    </dgm:pt>
    <dgm:pt modelId="{5CB47FB6-7E73-4AF3-A4DF-270FABA23F41}" type="parTrans" cxnId="{0F873C3C-A829-4082-AD5C-5A27137C256C}">
      <dgm:prSet/>
      <dgm:spPr/>
      <dgm:t>
        <a:bodyPr/>
        <a:lstStyle/>
        <a:p>
          <a:endParaRPr lang="en-GB"/>
        </a:p>
      </dgm:t>
    </dgm:pt>
    <dgm:pt modelId="{099A2ACC-332C-49F9-B4DE-6F5B3C3C8BD2}" type="sibTrans" cxnId="{0F873C3C-A829-4082-AD5C-5A27137C256C}">
      <dgm:prSet/>
      <dgm:spPr/>
      <dgm:t>
        <a:bodyPr/>
        <a:lstStyle/>
        <a:p>
          <a:endParaRPr lang="en-GB"/>
        </a:p>
      </dgm:t>
    </dgm:pt>
    <dgm:pt modelId="{45DE1359-1C9D-42A7-9790-AEC1DF8D55FB}">
      <dgm:prSet/>
      <dgm:spPr/>
      <dgm:t>
        <a:bodyPr/>
        <a:lstStyle/>
        <a:p>
          <a:r>
            <a:rPr lang="en-US"/>
            <a:t>Pupils are gathered in schools from different localities and with different health problems</a:t>
          </a:r>
          <a:endParaRPr lang="en-GB"/>
        </a:p>
      </dgm:t>
    </dgm:pt>
    <dgm:pt modelId="{ADBD487B-F9C4-4C24-B8AC-886DF686340A}" type="parTrans" cxnId="{7761F4F1-BF4C-4660-BFFE-0BC19F12A0A4}">
      <dgm:prSet/>
      <dgm:spPr/>
      <dgm:t>
        <a:bodyPr/>
        <a:lstStyle/>
        <a:p>
          <a:endParaRPr lang="en-GB"/>
        </a:p>
      </dgm:t>
    </dgm:pt>
    <dgm:pt modelId="{1EC30A3A-006C-4E71-8753-1D234F4B3A2B}" type="sibTrans" cxnId="{7761F4F1-BF4C-4660-BFFE-0BC19F12A0A4}">
      <dgm:prSet/>
      <dgm:spPr/>
      <dgm:t>
        <a:bodyPr/>
        <a:lstStyle/>
        <a:p>
          <a:endParaRPr lang="en-GB"/>
        </a:p>
      </dgm:t>
    </dgm:pt>
    <dgm:pt modelId="{4C855EDD-5D12-4C27-83E6-9DE6A37BFD19}">
      <dgm:prSet/>
      <dgm:spPr/>
      <dgm:t>
        <a:bodyPr/>
        <a:lstStyle/>
        <a:p>
          <a:r>
            <a:rPr lang="en-US" dirty="0"/>
            <a:t>They might adopt </a:t>
          </a:r>
          <a:r>
            <a:rPr lang="en-US" dirty="0" smtClean="0"/>
            <a:t>unhealthy </a:t>
          </a:r>
          <a:r>
            <a:rPr lang="en-US" dirty="0"/>
            <a:t>practices (e.g. uncovered sneezing or coughing, sharing head caps or eating utensils) or might have </a:t>
          </a:r>
          <a:r>
            <a:rPr lang="en-US" dirty="0" smtClean="0"/>
            <a:t>poor hygiene or </a:t>
          </a:r>
          <a:r>
            <a:rPr lang="en-US" dirty="0"/>
            <a:t>dirty hands)</a:t>
          </a:r>
          <a:endParaRPr lang="en-GB" dirty="0"/>
        </a:p>
      </dgm:t>
    </dgm:pt>
    <dgm:pt modelId="{0D05515C-CD1A-4125-A94C-B7E02A209862}" type="parTrans" cxnId="{BCD857DD-EA43-45B4-B346-53FBDAEDD019}">
      <dgm:prSet/>
      <dgm:spPr/>
      <dgm:t>
        <a:bodyPr/>
        <a:lstStyle/>
        <a:p>
          <a:endParaRPr lang="en-GB"/>
        </a:p>
      </dgm:t>
    </dgm:pt>
    <dgm:pt modelId="{64D99945-0980-4428-AB98-E56EF33BF43A}" type="sibTrans" cxnId="{BCD857DD-EA43-45B4-B346-53FBDAEDD019}">
      <dgm:prSet/>
      <dgm:spPr/>
      <dgm:t>
        <a:bodyPr/>
        <a:lstStyle/>
        <a:p>
          <a:endParaRPr lang="en-GB"/>
        </a:p>
      </dgm:t>
    </dgm:pt>
    <dgm:pt modelId="{8AAC5002-D034-4A49-8C8E-8DEA52C64104}">
      <dgm:prSet/>
      <dgm:spPr/>
      <dgm:t>
        <a:bodyPr/>
        <a:lstStyle/>
        <a:p>
          <a:r>
            <a:rPr lang="en-US" dirty="0"/>
            <a:t>Overcrowding at school and in classrooms contributes to transmission of respiratory diseases.</a:t>
          </a:r>
          <a:endParaRPr lang="en-GB" dirty="0"/>
        </a:p>
      </dgm:t>
    </dgm:pt>
    <dgm:pt modelId="{E4567A43-C0F1-492B-86A6-1CDEF8DE940C}" type="parTrans" cxnId="{950350AA-8A30-46D4-962F-8554622BDA32}">
      <dgm:prSet/>
      <dgm:spPr/>
      <dgm:t>
        <a:bodyPr/>
        <a:lstStyle/>
        <a:p>
          <a:endParaRPr lang="en-GB"/>
        </a:p>
      </dgm:t>
    </dgm:pt>
    <dgm:pt modelId="{E8C00DE9-7F40-416E-9700-58BBC78987E0}" type="sibTrans" cxnId="{950350AA-8A30-46D4-962F-8554622BDA32}">
      <dgm:prSet/>
      <dgm:spPr/>
      <dgm:t>
        <a:bodyPr/>
        <a:lstStyle/>
        <a:p>
          <a:endParaRPr lang="en-GB"/>
        </a:p>
      </dgm:t>
    </dgm:pt>
    <dgm:pt modelId="{FD3ABC48-27B3-45D4-84EC-801C4F2B4832}" type="pres">
      <dgm:prSet presAssocID="{9795D99A-9269-4554-8838-F1303835CD16}" presName="Name0" presStyleCnt="0">
        <dgm:presLayoutVars>
          <dgm:dir/>
          <dgm:animLvl val="lvl"/>
          <dgm:resizeHandles val="exact"/>
        </dgm:presLayoutVars>
      </dgm:prSet>
      <dgm:spPr/>
      <dgm:t>
        <a:bodyPr/>
        <a:lstStyle/>
        <a:p>
          <a:endParaRPr lang="en-GB"/>
        </a:p>
      </dgm:t>
    </dgm:pt>
    <dgm:pt modelId="{038B8599-8F1B-4F43-9427-CB62B450B378}" type="pres">
      <dgm:prSet presAssocID="{320A99B2-7EB2-4A56-B1D0-E9A681008D8E}" presName="composite" presStyleCnt="0"/>
      <dgm:spPr/>
      <dgm:t>
        <a:bodyPr/>
        <a:lstStyle/>
        <a:p>
          <a:endParaRPr lang="en-GB"/>
        </a:p>
      </dgm:t>
    </dgm:pt>
    <dgm:pt modelId="{D1A27D25-FC72-4871-9BCD-AEE508DD51F2}" type="pres">
      <dgm:prSet presAssocID="{320A99B2-7EB2-4A56-B1D0-E9A681008D8E}" presName="parTx" presStyleLbl="alignNode1" presStyleIdx="0" presStyleCnt="1">
        <dgm:presLayoutVars>
          <dgm:chMax val="0"/>
          <dgm:chPref val="0"/>
          <dgm:bulletEnabled val="1"/>
        </dgm:presLayoutVars>
      </dgm:prSet>
      <dgm:spPr/>
      <dgm:t>
        <a:bodyPr/>
        <a:lstStyle/>
        <a:p>
          <a:endParaRPr lang="en-GB"/>
        </a:p>
      </dgm:t>
    </dgm:pt>
    <dgm:pt modelId="{2DA542EE-A86A-4A54-AC6A-7FC46E22A315}" type="pres">
      <dgm:prSet presAssocID="{320A99B2-7EB2-4A56-B1D0-E9A681008D8E}" presName="desTx" presStyleLbl="alignAccFollowNode1" presStyleIdx="0" presStyleCnt="1">
        <dgm:presLayoutVars>
          <dgm:bulletEnabled val="1"/>
        </dgm:presLayoutVars>
      </dgm:prSet>
      <dgm:spPr/>
      <dgm:t>
        <a:bodyPr/>
        <a:lstStyle/>
        <a:p>
          <a:endParaRPr lang="en-GB"/>
        </a:p>
      </dgm:t>
    </dgm:pt>
  </dgm:ptLst>
  <dgm:cxnLst>
    <dgm:cxn modelId="{DCFE01C2-EB42-4511-8A41-AF13B6A952D3}" srcId="{9795D99A-9269-4554-8838-F1303835CD16}" destId="{320A99B2-7EB2-4A56-B1D0-E9A681008D8E}" srcOrd="0" destOrd="0" parTransId="{5D1F0383-FE27-42FE-A66C-808EB73E1E6D}" sibTransId="{0708798E-0690-4E7E-85AE-E560AA43D145}"/>
    <dgm:cxn modelId="{1C8A1CAA-DEF7-4033-8654-15331DAA0708}" type="presOf" srcId="{320A99B2-7EB2-4A56-B1D0-E9A681008D8E}" destId="{D1A27D25-FC72-4871-9BCD-AEE508DD51F2}" srcOrd="0" destOrd="0" presId="urn:microsoft.com/office/officeart/2005/8/layout/hList1"/>
    <dgm:cxn modelId="{41DDD7B1-E8A5-49DE-BA11-E9AD5D62DA43}" type="presOf" srcId="{74D45920-748D-4D4D-9D84-0CFE5B7FE5ED}" destId="{2DA542EE-A86A-4A54-AC6A-7FC46E22A315}" srcOrd="0" destOrd="0" presId="urn:microsoft.com/office/officeart/2005/8/layout/hList1"/>
    <dgm:cxn modelId="{950350AA-8A30-46D4-962F-8554622BDA32}" srcId="{320A99B2-7EB2-4A56-B1D0-E9A681008D8E}" destId="{8AAC5002-D034-4A49-8C8E-8DEA52C64104}" srcOrd="3" destOrd="0" parTransId="{E4567A43-C0F1-492B-86A6-1CDEF8DE940C}" sibTransId="{E8C00DE9-7F40-416E-9700-58BBC78987E0}"/>
    <dgm:cxn modelId="{0F873C3C-A829-4082-AD5C-5A27137C256C}" srcId="{320A99B2-7EB2-4A56-B1D0-E9A681008D8E}" destId="{74D45920-748D-4D4D-9D84-0CFE5B7FE5ED}" srcOrd="0" destOrd="0" parTransId="{5CB47FB6-7E73-4AF3-A4DF-270FABA23F41}" sibTransId="{099A2ACC-332C-49F9-B4DE-6F5B3C3C8BD2}"/>
    <dgm:cxn modelId="{AAE50B89-7706-4C29-B390-A2D41A228D8E}" type="presOf" srcId="{4C855EDD-5D12-4C27-83E6-9DE6A37BFD19}" destId="{2DA542EE-A86A-4A54-AC6A-7FC46E22A315}" srcOrd="0" destOrd="2" presId="urn:microsoft.com/office/officeart/2005/8/layout/hList1"/>
    <dgm:cxn modelId="{BCD857DD-EA43-45B4-B346-53FBDAEDD019}" srcId="{320A99B2-7EB2-4A56-B1D0-E9A681008D8E}" destId="{4C855EDD-5D12-4C27-83E6-9DE6A37BFD19}" srcOrd="2" destOrd="0" parTransId="{0D05515C-CD1A-4125-A94C-B7E02A209862}" sibTransId="{64D99945-0980-4428-AB98-E56EF33BF43A}"/>
    <dgm:cxn modelId="{D2C706F2-271D-4E0E-9E37-2D3B89CE4F8A}" type="presOf" srcId="{9795D99A-9269-4554-8838-F1303835CD16}" destId="{FD3ABC48-27B3-45D4-84EC-801C4F2B4832}" srcOrd="0" destOrd="0" presId="urn:microsoft.com/office/officeart/2005/8/layout/hList1"/>
    <dgm:cxn modelId="{F08BBB31-FFB0-48E4-B077-DA64433032A1}" type="presOf" srcId="{45DE1359-1C9D-42A7-9790-AEC1DF8D55FB}" destId="{2DA542EE-A86A-4A54-AC6A-7FC46E22A315}" srcOrd="0" destOrd="1" presId="urn:microsoft.com/office/officeart/2005/8/layout/hList1"/>
    <dgm:cxn modelId="{A8174E14-4C3D-49F3-99B1-13EA8357B3DE}" type="presOf" srcId="{8AAC5002-D034-4A49-8C8E-8DEA52C64104}" destId="{2DA542EE-A86A-4A54-AC6A-7FC46E22A315}" srcOrd="0" destOrd="3" presId="urn:microsoft.com/office/officeart/2005/8/layout/hList1"/>
    <dgm:cxn modelId="{7761F4F1-BF4C-4660-BFFE-0BC19F12A0A4}" srcId="{320A99B2-7EB2-4A56-B1D0-E9A681008D8E}" destId="{45DE1359-1C9D-42A7-9790-AEC1DF8D55FB}" srcOrd="1" destOrd="0" parTransId="{ADBD487B-F9C4-4C24-B8AC-886DF686340A}" sibTransId="{1EC30A3A-006C-4E71-8753-1D234F4B3A2B}"/>
    <dgm:cxn modelId="{ACB01C9E-6A5D-4DFB-9D57-60BE2A9ADE4D}" type="presParOf" srcId="{FD3ABC48-27B3-45D4-84EC-801C4F2B4832}" destId="{038B8599-8F1B-4F43-9427-CB62B450B378}" srcOrd="0" destOrd="0" presId="urn:microsoft.com/office/officeart/2005/8/layout/hList1"/>
    <dgm:cxn modelId="{0A13FB2C-936F-43F0-8225-379D11E6D121}" type="presParOf" srcId="{038B8599-8F1B-4F43-9427-CB62B450B378}" destId="{D1A27D25-FC72-4871-9BCD-AEE508DD51F2}" srcOrd="0" destOrd="0" presId="urn:microsoft.com/office/officeart/2005/8/layout/hList1"/>
    <dgm:cxn modelId="{F6B0F0F9-7C37-4A7D-B604-2C816860304A}" type="presParOf" srcId="{038B8599-8F1B-4F43-9427-CB62B450B378}" destId="{2DA542EE-A86A-4A54-AC6A-7FC46E22A31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32E7B9-53DF-42DE-9BEC-52F065B214B5}"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D4DE369C-0555-4060-A122-418F4D098B69}">
      <dgm:prSet custT="1"/>
      <dgm:spPr/>
      <dgm:t>
        <a:bodyPr/>
        <a:lstStyle/>
        <a:p>
          <a:r>
            <a:rPr lang="en-GB" sz="4400" b="1" u="sng" kern="1200" dirty="0" smtClean="0">
              <a:solidFill>
                <a:schemeClr val="tx1"/>
              </a:solidFill>
              <a:latin typeface="+mj-lt"/>
              <a:ea typeface="+mj-ea"/>
              <a:cs typeface="+mj-cs"/>
            </a:rPr>
            <a:t>1. Infectious diseases:</a:t>
          </a:r>
          <a:endParaRPr lang="en-GB" sz="4400" b="1" u="sng" kern="1200" dirty="0">
            <a:solidFill>
              <a:schemeClr val="tx1"/>
            </a:solidFill>
            <a:latin typeface="+mj-lt"/>
            <a:ea typeface="+mj-ea"/>
            <a:cs typeface="+mj-cs"/>
          </a:endParaRPr>
        </a:p>
      </dgm:t>
    </dgm:pt>
    <dgm:pt modelId="{21CB90D3-2081-4022-A9FF-F6E688A9AE84}" type="parTrans" cxnId="{2E2AF54C-6E68-47DD-83BA-F5697BCA877B}">
      <dgm:prSet/>
      <dgm:spPr/>
      <dgm:t>
        <a:bodyPr/>
        <a:lstStyle/>
        <a:p>
          <a:endParaRPr lang="en-GB"/>
        </a:p>
      </dgm:t>
    </dgm:pt>
    <dgm:pt modelId="{E8834E95-5D61-40E8-8B04-6320C1A3CAF3}" type="sibTrans" cxnId="{2E2AF54C-6E68-47DD-83BA-F5697BCA877B}">
      <dgm:prSet/>
      <dgm:spPr/>
      <dgm:t>
        <a:bodyPr/>
        <a:lstStyle/>
        <a:p>
          <a:endParaRPr lang="en-GB"/>
        </a:p>
      </dgm:t>
    </dgm:pt>
    <dgm:pt modelId="{70C591C7-EF58-4A22-94D1-DEDFC03FBFE5}" type="pres">
      <dgm:prSet presAssocID="{4832E7B9-53DF-42DE-9BEC-52F065B214B5}" presName="linear" presStyleCnt="0">
        <dgm:presLayoutVars>
          <dgm:animLvl val="lvl"/>
          <dgm:resizeHandles val="exact"/>
        </dgm:presLayoutVars>
      </dgm:prSet>
      <dgm:spPr/>
      <dgm:t>
        <a:bodyPr/>
        <a:lstStyle/>
        <a:p>
          <a:endParaRPr lang="en-GB"/>
        </a:p>
      </dgm:t>
    </dgm:pt>
    <dgm:pt modelId="{E0E56D16-6487-4681-AFA0-7871AA03233B}" type="pres">
      <dgm:prSet presAssocID="{D4DE369C-0555-4060-A122-418F4D098B69}" presName="parentText" presStyleLbl="node1" presStyleIdx="0" presStyleCnt="1" custLinFactNeighborX="367" custLinFactNeighborY="-2929">
        <dgm:presLayoutVars>
          <dgm:chMax val="0"/>
          <dgm:bulletEnabled val="1"/>
        </dgm:presLayoutVars>
      </dgm:prSet>
      <dgm:spPr/>
      <dgm:t>
        <a:bodyPr/>
        <a:lstStyle/>
        <a:p>
          <a:endParaRPr lang="en-GB"/>
        </a:p>
      </dgm:t>
    </dgm:pt>
  </dgm:ptLst>
  <dgm:cxnLst>
    <dgm:cxn modelId="{A1427741-2170-4B66-9D7A-70313E1F0601}" type="presOf" srcId="{4832E7B9-53DF-42DE-9BEC-52F065B214B5}" destId="{70C591C7-EF58-4A22-94D1-DEDFC03FBFE5}" srcOrd="0" destOrd="0" presId="urn:microsoft.com/office/officeart/2005/8/layout/vList2"/>
    <dgm:cxn modelId="{2E2AF54C-6E68-47DD-83BA-F5697BCA877B}" srcId="{4832E7B9-53DF-42DE-9BEC-52F065B214B5}" destId="{D4DE369C-0555-4060-A122-418F4D098B69}" srcOrd="0" destOrd="0" parTransId="{21CB90D3-2081-4022-A9FF-F6E688A9AE84}" sibTransId="{E8834E95-5D61-40E8-8B04-6320C1A3CAF3}"/>
    <dgm:cxn modelId="{F79E68B4-5584-47A1-A1C9-921844A76307}" type="presOf" srcId="{D4DE369C-0555-4060-A122-418F4D098B69}" destId="{E0E56D16-6487-4681-AFA0-7871AA03233B}" srcOrd="0" destOrd="0" presId="urn:microsoft.com/office/officeart/2005/8/layout/vList2"/>
    <dgm:cxn modelId="{C05D366B-4C07-413A-A93B-4B2005BF0543}" type="presParOf" srcId="{70C591C7-EF58-4A22-94D1-DEDFC03FBFE5}" destId="{E0E56D16-6487-4681-AFA0-7871AA03233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EC2DCE-2360-4BF2-9FC3-E9129218419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GB"/>
        </a:p>
      </dgm:t>
    </dgm:pt>
    <dgm:pt modelId="{D3225F46-FBE0-4016-B2E3-B4C3BC7EAC04}">
      <dgm:prSet/>
      <dgm:spPr/>
      <dgm:t>
        <a:bodyPr/>
        <a:lstStyle/>
        <a:p>
          <a:r>
            <a:rPr lang="en-GB"/>
            <a:t>Forms of spread:</a:t>
          </a:r>
        </a:p>
      </dgm:t>
    </dgm:pt>
    <dgm:pt modelId="{D41DCB65-7D64-4559-A78C-D6190049D6F3}" type="parTrans" cxnId="{8C2E0028-28BF-43FD-9FD0-9046D095C5F5}">
      <dgm:prSet/>
      <dgm:spPr/>
      <dgm:t>
        <a:bodyPr/>
        <a:lstStyle/>
        <a:p>
          <a:endParaRPr lang="en-GB"/>
        </a:p>
      </dgm:t>
    </dgm:pt>
    <dgm:pt modelId="{298F2C07-24EA-42CD-A4A8-45217423D2E1}" type="sibTrans" cxnId="{8C2E0028-28BF-43FD-9FD0-9046D095C5F5}">
      <dgm:prSet/>
      <dgm:spPr/>
      <dgm:t>
        <a:bodyPr/>
        <a:lstStyle/>
        <a:p>
          <a:endParaRPr lang="en-GB"/>
        </a:p>
      </dgm:t>
    </dgm:pt>
    <dgm:pt modelId="{D32BF670-65C8-4656-8900-96BE6A3B3AE7}">
      <dgm:prSet/>
      <dgm:spPr/>
      <dgm:t>
        <a:bodyPr/>
        <a:lstStyle/>
        <a:p>
          <a:r>
            <a:rPr lang="en-GB"/>
            <a:t>Sporadic: infrequent scattered cases.</a:t>
          </a:r>
        </a:p>
      </dgm:t>
    </dgm:pt>
    <dgm:pt modelId="{7EFBBA71-C0EE-467A-B523-97EE954BA0CD}" type="parTrans" cxnId="{8D5B872B-9078-4EC9-A88C-77A8B40E8C97}">
      <dgm:prSet/>
      <dgm:spPr/>
      <dgm:t>
        <a:bodyPr/>
        <a:lstStyle/>
        <a:p>
          <a:endParaRPr lang="en-GB"/>
        </a:p>
      </dgm:t>
    </dgm:pt>
    <dgm:pt modelId="{7702FC36-2DE2-44F9-9F59-FDA3594409F8}" type="sibTrans" cxnId="{8D5B872B-9078-4EC9-A88C-77A8B40E8C97}">
      <dgm:prSet/>
      <dgm:spPr/>
      <dgm:t>
        <a:bodyPr/>
        <a:lstStyle/>
        <a:p>
          <a:endParaRPr lang="en-GB"/>
        </a:p>
      </dgm:t>
    </dgm:pt>
    <dgm:pt modelId="{369DD804-ED43-48A8-AD8B-A512A10CA25B}">
      <dgm:prSet/>
      <dgm:spPr/>
      <dgm:t>
        <a:bodyPr/>
        <a:lstStyle/>
        <a:p>
          <a:r>
            <a:rPr lang="en-GB"/>
            <a:t>Outbreak: Epidemic in a closed community.</a:t>
          </a:r>
        </a:p>
      </dgm:t>
    </dgm:pt>
    <dgm:pt modelId="{E150FFD6-460D-42A6-B18F-AED15C2A1291}" type="parTrans" cxnId="{210B86AE-97A1-42C1-B3D6-534306B5945C}">
      <dgm:prSet/>
      <dgm:spPr/>
      <dgm:t>
        <a:bodyPr/>
        <a:lstStyle/>
        <a:p>
          <a:endParaRPr lang="en-GB"/>
        </a:p>
      </dgm:t>
    </dgm:pt>
    <dgm:pt modelId="{8B1FC34D-072D-4862-A83D-73C78FBC1D6A}" type="sibTrans" cxnId="{210B86AE-97A1-42C1-B3D6-534306B5945C}">
      <dgm:prSet/>
      <dgm:spPr/>
      <dgm:t>
        <a:bodyPr/>
        <a:lstStyle/>
        <a:p>
          <a:endParaRPr lang="en-GB"/>
        </a:p>
      </dgm:t>
    </dgm:pt>
    <dgm:pt modelId="{A84CE784-3420-456D-90A4-F9A4B7C5E5EC}">
      <dgm:prSet/>
      <dgm:spPr/>
      <dgm:t>
        <a:bodyPr/>
        <a:lstStyle/>
        <a:p>
          <a:r>
            <a:rPr lang="en-GB"/>
            <a:t>Types of infections:</a:t>
          </a:r>
        </a:p>
      </dgm:t>
    </dgm:pt>
    <dgm:pt modelId="{89194630-8C9D-4458-B120-E95F72514E2C}" type="parTrans" cxnId="{5B789A50-1BF3-4D39-8F6F-0F81C46AC82F}">
      <dgm:prSet/>
      <dgm:spPr/>
      <dgm:t>
        <a:bodyPr/>
        <a:lstStyle/>
        <a:p>
          <a:endParaRPr lang="en-GB"/>
        </a:p>
      </dgm:t>
    </dgm:pt>
    <dgm:pt modelId="{8BF92761-4506-4248-B417-4E1A427985AA}" type="sibTrans" cxnId="{5B789A50-1BF3-4D39-8F6F-0F81C46AC82F}">
      <dgm:prSet/>
      <dgm:spPr/>
      <dgm:t>
        <a:bodyPr/>
        <a:lstStyle/>
        <a:p>
          <a:endParaRPr lang="en-GB"/>
        </a:p>
      </dgm:t>
    </dgm:pt>
    <dgm:pt modelId="{B04244E8-5D88-4C41-8FD4-AD368F870B9F}">
      <dgm:prSet/>
      <dgm:spPr/>
      <dgm:t>
        <a:bodyPr/>
        <a:lstStyle/>
        <a:p>
          <a:r>
            <a:rPr lang="en-GB"/>
            <a:t>Respiratory tract infection (Common cold, mumps, varicella,. Etc)</a:t>
          </a:r>
        </a:p>
      </dgm:t>
    </dgm:pt>
    <dgm:pt modelId="{756228A7-3692-45EB-B560-F3029DB504E3}" type="parTrans" cxnId="{770639F7-53A8-4C34-A57A-4B6E3A8DAC60}">
      <dgm:prSet/>
      <dgm:spPr/>
      <dgm:t>
        <a:bodyPr/>
        <a:lstStyle/>
        <a:p>
          <a:endParaRPr lang="en-GB"/>
        </a:p>
      </dgm:t>
    </dgm:pt>
    <dgm:pt modelId="{A3789AAC-8D5D-40EA-8CDF-D1B63AF259F2}" type="sibTrans" cxnId="{770639F7-53A8-4C34-A57A-4B6E3A8DAC60}">
      <dgm:prSet/>
      <dgm:spPr/>
      <dgm:t>
        <a:bodyPr/>
        <a:lstStyle/>
        <a:p>
          <a:endParaRPr lang="en-GB"/>
        </a:p>
      </dgm:t>
    </dgm:pt>
    <dgm:pt modelId="{5C9DC7F3-916C-4865-BF1C-925E9B81AD3A}">
      <dgm:prSet/>
      <dgm:spPr/>
      <dgm:t>
        <a:bodyPr/>
        <a:lstStyle/>
        <a:p>
          <a:r>
            <a:rPr lang="en-GB"/>
            <a:t>Food borne infections ( typhoid, food poisoning, hepatitis A)</a:t>
          </a:r>
        </a:p>
      </dgm:t>
    </dgm:pt>
    <dgm:pt modelId="{78CD690D-61D9-4543-A4FE-5F958A09F5A8}" type="parTrans" cxnId="{8BA334E8-9E19-4CF6-9955-5C68CFBBD62E}">
      <dgm:prSet/>
      <dgm:spPr/>
      <dgm:t>
        <a:bodyPr/>
        <a:lstStyle/>
        <a:p>
          <a:endParaRPr lang="en-GB"/>
        </a:p>
      </dgm:t>
    </dgm:pt>
    <dgm:pt modelId="{6303999D-3E8E-4D48-98D1-40AC83E646A3}" type="sibTrans" cxnId="{8BA334E8-9E19-4CF6-9955-5C68CFBBD62E}">
      <dgm:prSet/>
      <dgm:spPr/>
      <dgm:t>
        <a:bodyPr/>
        <a:lstStyle/>
        <a:p>
          <a:endParaRPr lang="en-GB"/>
        </a:p>
      </dgm:t>
    </dgm:pt>
    <dgm:pt modelId="{A211248E-5E97-4011-A4B8-DF8770F7B3C5}">
      <dgm:prSet/>
      <dgm:spPr/>
      <dgm:t>
        <a:bodyPr/>
        <a:lstStyle/>
        <a:p>
          <a:r>
            <a:rPr lang="en-GB"/>
            <a:t>Contact infections (skin, eye. Etc) </a:t>
          </a:r>
        </a:p>
      </dgm:t>
    </dgm:pt>
    <dgm:pt modelId="{931023FE-9483-4045-9A80-77A15EE618A3}" type="parTrans" cxnId="{8103A5FD-210F-49B8-8BDC-CD279BFB44D2}">
      <dgm:prSet/>
      <dgm:spPr/>
      <dgm:t>
        <a:bodyPr/>
        <a:lstStyle/>
        <a:p>
          <a:endParaRPr lang="en-GB"/>
        </a:p>
      </dgm:t>
    </dgm:pt>
    <dgm:pt modelId="{A35F1732-8695-4D9A-A44A-F1F1534E44DB}" type="sibTrans" cxnId="{8103A5FD-210F-49B8-8BDC-CD279BFB44D2}">
      <dgm:prSet/>
      <dgm:spPr/>
      <dgm:t>
        <a:bodyPr/>
        <a:lstStyle/>
        <a:p>
          <a:endParaRPr lang="en-GB"/>
        </a:p>
      </dgm:t>
    </dgm:pt>
    <dgm:pt modelId="{67761A3F-AE44-46E1-825D-B7B72ADDD381}" type="pres">
      <dgm:prSet presAssocID="{92EC2DCE-2360-4BF2-9FC3-E91292184195}" presName="linear" presStyleCnt="0">
        <dgm:presLayoutVars>
          <dgm:animLvl val="lvl"/>
          <dgm:resizeHandles val="exact"/>
        </dgm:presLayoutVars>
      </dgm:prSet>
      <dgm:spPr/>
      <dgm:t>
        <a:bodyPr/>
        <a:lstStyle/>
        <a:p>
          <a:endParaRPr lang="en-GB"/>
        </a:p>
      </dgm:t>
    </dgm:pt>
    <dgm:pt modelId="{7A809F6D-8350-4632-BDB7-56DC07B3A3C4}" type="pres">
      <dgm:prSet presAssocID="{D3225F46-FBE0-4016-B2E3-B4C3BC7EAC04}" presName="parentText" presStyleLbl="node1" presStyleIdx="0" presStyleCnt="2">
        <dgm:presLayoutVars>
          <dgm:chMax val="0"/>
          <dgm:bulletEnabled val="1"/>
        </dgm:presLayoutVars>
      </dgm:prSet>
      <dgm:spPr/>
      <dgm:t>
        <a:bodyPr/>
        <a:lstStyle/>
        <a:p>
          <a:endParaRPr lang="en-GB"/>
        </a:p>
      </dgm:t>
    </dgm:pt>
    <dgm:pt modelId="{6EC81F98-B82A-4F9A-8904-485C77FE52A1}" type="pres">
      <dgm:prSet presAssocID="{D3225F46-FBE0-4016-B2E3-B4C3BC7EAC04}" presName="childText" presStyleLbl="revTx" presStyleIdx="0" presStyleCnt="2">
        <dgm:presLayoutVars>
          <dgm:bulletEnabled val="1"/>
        </dgm:presLayoutVars>
      </dgm:prSet>
      <dgm:spPr/>
      <dgm:t>
        <a:bodyPr/>
        <a:lstStyle/>
        <a:p>
          <a:endParaRPr lang="en-GB"/>
        </a:p>
      </dgm:t>
    </dgm:pt>
    <dgm:pt modelId="{249C34EA-3A55-46DE-B25C-5AC9F8AB42B5}" type="pres">
      <dgm:prSet presAssocID="{A84CE784-3420-456D-90A4-F9A4B7C5E5EC}" presName="parentText" presStyleLbl="node1" presStyleIdx="1" presStyleCnt="2">
        <dgm:presLayoutVars>
          <dgm:chMax val="0"/>
          <dgm:bulletEnabled val="1"/>
        </dgm:presLayoutVars>
      </dgm:prSet>
      <dgm:spPr/>
      <dgm:t>
        <a:bodyPr/>
        <a:lstStyle/>
        <a:p>
          <a:endParaRPr lang="en-GB"/>
        </a:p>
      </dgm:t>
    </dgm:pt>
    <dgm:pt modelId="{07E136C9-2E14-4B70-B1BB-E9215694C2B4}" type="pres">
      <dgm:prSet presAssocID="{A84CE784-3420-456D-90A4-F9A4B7C5E5EC}" presName="childText" presStyleLbl="revTx" presStyleIdx="1" presStyleCnt="2">
        <dgm:presLayoutVars>
          <dgm:bulletEnabled val="1"/>
        </dgm:presLayoutVars>
      </dgm:prSet>
      <dgm:spPr/>
      <dgm:t>
        <a:bodyPr/>
        <a:lstStyle/>
        <a:p>
          <a:endParaRPr lang="en-GB"/>
        </a:p>
      </dgm:t>
    </dgm:pt>
  </dgm:ptLst>
  <dgm:cxnLst>
    <dgm:cxn modelId="{6198251E-C7BD-49F4-BE45-90C4612585B5}" type="presOf" srcId="{D32BF670-65C8-4656-8900-96BE6A3B3AE7}" destId="{6EC81F98-B82A-4F9A-8904-485C77FE52A1}" srcOrd="0" destOrd="0" presId="urn:microsoft.com/office/officeart/2005/8/layout/vList2"/>
    <dgm:cxn modelId="{153C02C4-355E-4496-A5F3-3DBEE083FB4F}" type="presOf" srcId="{92EC2DCE-2360-4BF2-9FC3-E91292184195}" destId="{67761A3F-AE44-46E1-825D-B7B72ADDD381}" srcOrd="0" destOrd="0" presId="urn:microsoft.com/office/officeart/2005/8/layout/vList2"/>
    <dgm:cxn modelId="{8C2E0028-28BF-43FD-9FD0-9046D095C5F5}" srcId="{92EC2DCE-2360-4BF2-9FC3-E91292184195}" destId="{D3225F46-FBE0-4016-B2E3-B4C3BC7EAC04}" srcOrd="0" destOrd="0" parTransId="{D41DCB65-7D64-4559-A78C-D6190049D6F3}" sibTransId="{298F2C07-24EA-42CD-A4A8-45217423D2E1}"/>
    <dgm:cxn modelId="{620B0F05-F39F-4777-81DC-677DE65CEC4E}" type="presOf" srcId="{369DD804-ED43-48A8-AD8B-A512A10CA25B}" destId="{6EC81F98-B82A-4F9A-8904-485C77FE52A1}" srcOrd="0" destOrd="1" presId="urn:microsoft.com/office/officeart/2005/8/layout/vList2"/>
    <dgm:cxn modelId="{8BA334E8-9E19-4CF6-9955-5C68CFBBD62E}" srcId="{A84CE784-3420-456D-90A4-F9A4B7C5E5EC}" destId="{5C9DC7F3-916C-4865-BF1C-925E9B81AD3A}" srcOrd="1" destOrd="0" parTransId="{78CD690D-61D9-4543-A4FE-5F958A09F5A8}" sibTransId="{6303999D-3E8E-4D48-98D1-40AC83E646A3}"/>
    <dgm:cxn modelId="{1B2D985E-81CF-4122-B783-7074A78A5D3F}" type="presOf" srcId="{5C9DC7F3-916C-4865-BF1C-925E9B81AD3A}" destId="{07E136C9-2E14-4B70-B1BB-E9215694C2B4}" srcOrd="0" destOrd="1" presId="urn:microsoft.com/office/officeart/2005/8/layout/vList2"/>
    <dgm:cxn modelId="{E9EDDDA8-3CE8-4FD4-9BAD-78DF01BE197C}" type="presOf" srcId="{B04244E8-5D88-4C41-8FD4-AD368F870B9F}" destId="{07E136C9-2E14-4B70-B1BB-E9215694C2B4}" srcOrd="0" destOrd="0" presId="urn:microsoft.com/office/officeart/2005/8/layout/vList2"/>
    <dgm:cxn modelId="{8103A5FD-210F-49B8-8BDC-CD279BFB44D2}" srcId="{A84CE784-3420-456D-90A4-F9A4B7C5E5EC}" destId="{A211248E-5E97-4011-A4B8-DF8770F7B3C5}" srcOrd="2" destOrd="0" parTransId="{931023FE-9483-4045-9A80-77A15EE618A3}" sibTransId="{A35F1732-8695-4D9A-A44A-F1F1534E44DB}"/>
    <dgm:cxn modelId="{B4A35272-7A08-4C16-943D-4022FA4E32DC}" type="presOf" srcId="{D3225F46-FBE0-4016-B2E3-B4C3BC7EAC04}" destId="{7A809F6D-8350-4632-BDB7-56DC07B3A3C4}" srcOrd="0" destOrd="0" presId="urn:microsoft.com/office/officeart/2005/8/layout/vList2"/>
    <dgm:cxn modelId="{770639F7-53A8-4C34-A57A-4B6E3A8DAC60}" srcId="{A84CE784-3420-456D-90A4-F9A4B7C5E5EC}" destId="{B04244E8-5D88-4C41-8FD4-AD368F870B9F}" srcOrd="0" destOrd="0" parTransId="{756228A7-3692-45EB-B560-F3029DB504E3}" sibTransId="{A3789AAC-8D5D-40EA-8CDF-D1B63AF259F2}"/>
    <dgm:cxn modelId="{210B86AE-97A1-42C1-B3D6-534306B5945C}" srcId="{D3225F46-FBE0-4016-B2E3-B4C3BC7EAC04}" destId="{369DD804-ED43-48A8-AD8B-A512A10CA25B}" srcOrd="1" destOrd="0" parTransId="{E150FFD6-460D-42A6-B18F-AED15C2A1291}" sibTransId="{8B1FC34D-072D-4862-A83D-73C78FBC1D6A}"/>
    <dgm:cxn modelId="{129C141A-F1C2-44B2-BEA0-F2CFC29FD271}" type="presOf" srcId="{A211248E-5E97-4011-A4B8-DF8770F7B3C5}" destId="{07E136C9-2E14-4B70-B1BB-E9215694C2B4}" srcOrd="0" destOrd="2" presId="urn:microsoft.com/office/officeart/2005/8/layout/vList2"/>
    <dgm:cxn modelId="{0E5CD881-7737-47ED-97F7-FF0ED2D7840F}" type="presOf" srcId="{A84CE784-3420-456D-90A4-F9A4B7C5E5EC}" destId="{249C34EA-3A55-46DE-B25C-5AC9F8AB42B5}" srcOrd="0" destOrd="0" presId="urn:microsoft.com/office/officeart/2005/8/layout/vList2"/>
    <dgm:cxn modelId="{5B789A50-1BF3-4D39-8F6F-0F81C46AC82F}" srcId="{92EC2DCE-2360-4BF2-9FC3-E91292184195}" destId="{A84CE784-3420-456D-90A4-F9A4B7C5E5EC}" srcOrd="1" destOrd="0" parTransId="{89194630-8C9D-4458-B120-E95F72514E2C}" sibTransId="{8BF92761-4506-4248-B417-4E1A427985AA}"/>
    <dgm:cxn modelId="{8D5B872B-9078-4EC9-A88C-77A8B40E8C97}" srcId="{D3225F46-FBE0-4016-B2E3-B4C3BC7EAC04}" destId="{D32BF670-65C8-4656-8900-96BE6A3B3AE7}" srcOrd="0" destOrd="0" parTransId="{7EFBBA71-C0EE-467A-B523-97EE954BA0CD}" sibTransId="{7702FC36-2DE2-44F9-9F59-FDA3594409F8}"/>
    <dgm:cxn modelId="{A51284A2-0C6C-423E-BE7E-D17F8AF907FF}" type="presParOf" srcId="{67761A3F-AE44-46E1-825D-B7B72ADDD381}" destId="{7A809F6D-8350-4632-BDB7-56DC07B3A3C4}" srcOrd="0" destOrd="0" presId="urn:microsoft.com/office/officeart/2005/8/layout/vList2"/>
    <dgm:cxn modelId="{709026CF-83D2-4551-8934-DFE8628FDC14}" type="presParOf" srcId="{67761A3F-AE44-46E1-825D-B7B72ADDD381}" destId="{6EC81F98-B82A-4F9A-8904-485C77FE52A1}" srcOrd="1" destOrd="0" presId="urn:microsoft.com/office/officeart/2005/8/layout/vList2"/>
    <dgm:cxn modelId="{F6B28838-ED9F-4B41-AC17-7D2CCC8F142C}" type="presParOf" srcId="{67761A3F-AE44-46E1-825D-B7B72ADDD381}" destId="{249C34EA-3A55-46DE-B25C-5AC9F8AB42B5}" srcOrd="2" destOrd="0" presId="urn:microsoft.com/office/officeart/2005/8/layout/vList2"/>
    <dgm:cxn modelId="{CD9938D3-E606-4D44-AC68-0E6BEC342788}" type="presParOf" srcId="{67761A3F-AE44-46E1-825D-B7B72ADDD381}" destId="{07E136C9-2E14-4B70-B1BB-E9215694C2B4}"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39AD95-9385-4E63-9499-3E12A27BF212}"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GB"/>
        </a:p>
      </dgm:t>
    </dgm:pt>
    <dgm:pt modelId="{3E13B2FC-07E3-4DC0-90F1-97351188450B}">
      <dgm:prSet/>
      <dgm:spPr/>
      <dgm:t>
        <a:bodyPr/>
        <a:lstStyle/>
        <a:p>
          <a:r>
            <a:rPr lang="en-GB"/>
            <a:t>Protein deficiency disorder :impairment of growth (wasting and stunted growth)</a:t>
          </a:r>
        </a:p>
      </dgm:t>
    </dgm:pt>
    <dgm:pt modelId="{2B506E41-B772-40CC-B052-66EAC20A3097}" type="parTrans" cxnId="{57E21C22-D19E-4726-ACAC-9C4D40FCBC2B}">
      <dgm:prSet/>
      <dgm:spPr/>
      <dgm:t>
        <a:bodyPr/>
        <a:lstStyle/>
        <a:p>
          <a:endParaRPr lang="en-GB"/>
        </a:p>
      </dgm:t>
    </dgm:pt>
    <dgm:pt modelId="{6869C41B-D209-4BEE-B21F-4EEA3C5E0426}" type="sibTrans" cxnId="{57E21C22-D19E-4726-ACAC-9C4D40FCBC2B}">
      <dgm:prSet/>
      <dgm:spPr/>
      <dgm:t>
        <a:bodyPr/>
        <a:lstStyle/>
        <a:p>
          <a:endParaRPr lang="en-GB"/>
        </a:p>
      </dgm:t>
    </dgm:pt>
    <dgm:pt modelId="{E94BF0D3-7ABA-40B6-964F-02BB35353EEF}">
      <dgm:prSet/>
      <dgm:spPr/>
      <dgm:t>
        <a:bodyPr/>
        <a:lstStyle/>
        <a:p>
          <a:r>
            <a:rPr lang="en-GB"/>
            <a:t>IDA</a:t>
          </a:r>
        </a:p>
      </dgm:t>
    </dgm:pt>
    <dgm:pt modelId="{AD45A002-BDC5-48D6-B22A-69E6E387F847}" type="parTrans" cxnId="{227165CF-722F-4CBD-89A2-9FF050D78AE2}">
      <dgm:prSet/>
      <dgm:spPr/>
      <dgm:t>
        <a:bodyPr/>
        <a:lstStyle/>
        <a:p>
          <a:endParaRPr lang="en-GB"/>
        </a:p>
      </dgm:t>
    </dgm:pt>
    <dgm:pt modelId="{1AB85945-F6B8-47F0-B656-2DA6BF198C3A}" type="sibTrans" cxnId="{227165CF-722F-4CBD-89A2-9FF050D78AE2}">
      <dgm:prSet/>
      <dgm:spPr/>
      <dgm:t>
        <a:bodyPr/>
        <a:lstStyle/>
        <a:p>
          <a:endParaRPr lang="en-GB"/>
        </a:p>
      </dgm:t>
    </dgm:pt>
    <dgm:pt modelId="{4608BED5-6951-44C9-B669-713738ED13A0}">
      <dgm:prSet/>
      <dgm:spPr/>
      <dgm:t>
        <a:bodyPr/>
        <a:lstStyle/>
        <a:p>
          <a:r>
            <a:rPr lang="en-GB"/>
            <a:t>Riboflavin def. (B2 Def.): causing angular stomatitis and cheilosis.</a:t>
          </a:r>
        </a:p>
      </dgm:t>
    </dgm:pt>
    <dgm:pt modelId="{78081A7E-FD64-4E9D-9C32-C2D632FF37CE}" type="parTrans" cxnId="{14CCAF5D-387C-4B9F-B41C-5E8D7AA34000}">
      <dgm:prSet/>
      <dgm:spPr/>
      <dgm:t>
        <a:bodyPr/>
        <a:lstStyle/>
        <a:p>
          <a:endParaRPr lang="en-GB"/>
        </a:p>
      </dgm:t>
    </dgm:pt>
    <dgm:pt modelId="{98358252-1AB2-42BC-BB8E-73D83CC99E8D}" type="sibTrans" cxnId="{14CCAF5D-387C-4B9F-B41C-5E8D7AA34000}">
      <dgm:prSet/>
      <dgm:spPr/>
      <dgm:t>
        <a:bodyPr/>
        <a:lstStyle/>
        <a:p>
          <a:endParaRPr lang="en-GB"/>
        </a:p>
      </dgm:t>
    </dgm:pt>
    <dgm:pt modelId="{A5D19337-D4A7-4F05-895E-BE7582A22415}">
      <dgm:prSet/>
      <dgm:spPr/>
      <dgm:t>
        <a:bodyPr/>
        <a:lstStyle/>
        <a:p>
          <a:r>
            <a:rPr lang="en-GB"/>
            <a:t>Vit. A def.: skin and ocular manifestations and decreased resistance to infections.</a:t>
          </a:r>
        </a:p>
      </dgm:t>
    </dgm:pt>
    <dgm:pt modelId="{1A9542A1-0468-4886-89B8-84A19F4E5BCA}" type="parTrans" cxnId="{01ED4E05-D47B-41C2-AA0F-90FE8A46AFA1}">
      <dgm:prSet/>
      <dgm:spPr/>
      <dgm:t>
        <a:bodyPr/>
        <a:lstStyle/>
        <a:p>
          <a:endParaRPr lang="en-GB"/>
        </a:p>
      </dgm:t>
    </dgm:pt>
    <dgm:pt modelId="{9BDCF5BB-58E6-4F5A-A212-D68EA597BE83}" type="sibTrans" cxnId="{01ED4E05-D47B-41C2-AA0F-90FE8A46AFA1}">
      <dgm:prSet/>
      <dgm:spPr/>
      <dgm:t>
        <a:bodyPr/>
        <a:lstStyle/>
        <a:p>
          <a:endParaRPr lang="en-GB"/>
        </a:p>
      </dgm:t>
    </dgm:pt>
    <dgm:pt modelId="{C42D208A-C77F-4D9C-959E-69FB785820F6}">
      <dgm:prSet/>
      <dgm:spPr/>
      <dgm:t>
        <a:bodyPr/>
        <a:lstStyle/>
        <a:p>
          <a:r>
            <a:rPr lang="en-GB"/>
            <a:t>Dental caries</a:t>
          </a:r>
        </a:p>
      </dgm:t>
    </dgm:pt>
    <dgm:pt modelId="{2E872764-9228-478A-86A5-B2C9FF1225FE}" type="parTrans" cxnId="{85F749E0-74A1-4FE5-BD6A-372C9C3DA800}">
      <dgm:prSet/>
      <dgm:spPr/>
      <dgm:t>
        <a:bodyPr/>
        <a:lstStyle/>
        <a:p>
          <a:endParaRPr lang="en-GB"/>
        </a:p>
      </dgm:t>
    </dgm:pt>
    <dgm:pt modelId="{6FF09087-97D9-44AF-97F3-9A9E4CAE2EC3}" type="sibTrans" cxnId="{85F749E0-74A1-4FE5-BD6A-372C9C3DA800}">
      <dgm:prSet/>
      <dgm:spPr/>
      <dgm:t>
        <a:bodyPr/>
        <a:lstStyle/>
        <a:p>
          <a:endParaRPr lang="en-GB"/>
        </a:p>
      </dgm:t>
    </dgm:pt>
    <dgm:pt modelId="{C9C93056-C153-431F-A74C-91DEAFF972BC}">
      <dgm:prSet/>
      <dgm:spPr/>
      <dgm:t>
        <a:bodyPr/>
        <a:lstStyle/>
        <a:p>
          <a:r>
            <a:rPr lang="en-GB"/>
            <a:t>Overweight and obesity</a:t>
          </a:r>
        </a:p>
      </dgm:t>
    </dgm:pt>
    <dgm:pt modelId="{330D6B8B-0A6B-47A6-BA7B-F16BF7B6DACD}" type="parTrans" cxnId="{197F685B-F6E2-42E3-9908-87FD28BCE578}">
      <dgm:prSet/>
      <dgm:spPr/>
      <dgm:t>
        <a:bodyPr/>
        <a:lstStyle/>
        <a:p>
          <a:endParaRPr lang="en-GB"/>
        </a:p>
      </dgm:t>
    </dgm:pt>
    <dgm:pt modelId="{F1A3F38F-E990-4AB6-9537-E545CBAA8D36}" type="sibTrans" cxnId="{197F685B-F6E2-42E3-9908-87FD28BCE578}">
      <dgm:prSet/>
      <dgm:spPr/>
      <dgm:t>
        <a:bodyPr/>
        <a:lstStyle/>
        <a:p>
          <a:endParaRPr lang="en-GB"/>
        </a:p>
      </dgm:t>
    </dgm:pt>
    <dgm:pt modelId="{FC3277B8-849E-4384-AB69-4B11E7C93F71}" type="pres">
      <dgm:prSet presAssocID="{E239AD95-9385-4E63-9499-3E12A27BF212}" presName="linear" presStyleCnt="0">
        <dgm:presLayoutVars>
          <dgm:animLvl val="lvl"/>
          <dgm:resizeHandles val="exact"/>
        </dgm:presLayoutVars>
      </dgm:prSet>
      <dgm:spPr/>
      <dgm:t>
        <a:bodyPr/>
        <a:lstStyle/>
        <a:p>
          <a:endParaRPr lang="en-GB"/>
        </a:p>
      </dgm:t>
    </dgm:pt>
    <dgm:pt modelId="{7EC08748-5EA8-43BA-8004-30AACDB7C938}" type="pres">
      <dgm:prSet presAssocID="{3E13B2FC-07E3-4DC0-90F1-97351188450B}" presName="parentText" presStyleLbl="node1" presStyleIdx="0" presStyleCnt="6">
        <dgm:presLayoutVars>
          <dgm:chMax val="0"/>
          <dgm:bulletEnabled val="1"/>
        </dgm:presLayoutVars>
      </dgm:prSet>
      <dgm:spPr/>
      <dgm:t>
        <a:bodyPr/>
        <a:lstStyle/>
        <a:p>
          <a:endParaRPr lang="en-GB"/>
        </a:p>
      </dgm:t>
    </dgm:pt>
    <dgm:pt modelId="{BEB5CA99-6996-41AB-B69F-94EF3ED51502}" type="pres">
      <dgm:prSet presAssocID="{6869C41B-D209-4BEE-B21F-4EEA3C5E0426}" presName="spacer" presStyleCnt="0"/>
      <dgm:spPr/>
    </dgm:pt>
    <dgm:pt modelId="{F2C17B58-5BA5-467E-877F-EF52C3798B5E}" type="pres">
      <dgm:prSet presAssocID="{E94BF0D3-7ABA-40B6-964F-02BB35353EEF}" presName="parentText" presStyleLbl="node1" presStyleIdx="1" presStyleCnt="6">
        <dgm:presLayoutVars>
          <dgm:chMax val="0"/>
          <dgm:bulletEnabled val="1"/>
        </dgm:presLayoutVars>
      </dgm:prSet>
      <dgm:spPr/>
      <dgm:t>
        <a:bodyPr/>
        <a:lstStyle/>
        <a:p>
          <a:endParaRPr lang="en-GB"/>
        </a:p>
      </dgm:t>
    </dgm:pt>
    <dgm:pt modelId="{A2FEDBFE-8DBB-44DA-8F50-5A80B3D787C5}" type="pres">
      <dgm:prSet presAssocID="{1AB85945-F6B8-47F0-B656-2DA6BF198C3A}" presName="spacer" presStyleCnt="0"/>
      <dgm:spPr/>
    </dgm:pt>
    <dgm:pt modelId="{FF98F7FF-D4AD-490A-A201-C8A118A1B455}" type="pres">
      <dgm:prSet presAssocID="{4608BED5-6951-44C9-B669-713738ED13A0}" presName="parentText" presStyleLbl="node1" presStyleIdx="2" presStyleCnt="6">
        <dgm:presLayoutVars>
          <dgm:chMax val="0"/>
          <dgm:bulletEnabled val="1"/>
        </dgm:presLayoutVars>
      </dgm:prSet>
      <dgm:spPr/>
      <dgm:t>
        <a:bodyPr/>
        <a:lstStyle/>
        <a:p>
          <a:endParaRPr lang="en-GB"/>
        </a:p>
      </dgm:t>
    </dgm:pt>
    <dgm:pt modelId="{7EA61CF4-9451-4CA2-B470-5F15AA08E906}" type="pres">
      <dgm:prSet presAssocID="{98358252-1AB2-42BC-BB8E-73D83CC99E8D}" presName="spacer" presStyleCnt="0"/>
      <dgm:spPr/>
    </dgm:pt>
    <dgm:pt modelId="{8E93952D-A7A5-496F-95F7-9691752F7BC8}" type="pres">
      <dgm:prSet presAssocID="{A5D19337-D4A7-4F05-895E-BE7582A22415}" presName="parentText" presStyleLbl="node1" presStyleIdx="3" presStyleCnt="6">
        <dgm:presLayoutVars>
          <dgm:chMax val="0"/>
          <dgm:bulletEnabled val="1"/>
        </dgm:presLayoutVars>
      </dgm:prSet>
      <dgm:spPr/>
      <dgm:t>
        <a:bodyPr/>
        <a:lstStyle/>
        <a:p>
          <a:endParaRPr lang="en-GB"/>
        </a:p>
      </dgm:t>
    </dgm:pt>
    <dgm:pt modelId="{27C9EEC5-2369-4ADE-8ECE-1257D78F1E32}" type="pres">
      <dgm:prSet presAssocID="{9BDCF5BB-58E6-4F5A-A212-D68EA597BE83}" presName="spacer" presStyleCnt="0"/>
      <dgm:spPr/>
    </dgm:pt>
    <dgm:pt modelId="{7FCEC2F4-784A-48F8-82FD-83FF86CFA52D}" type="pres">
      <dgm:prSet presAssocID="{C42D208A-C77F-4D9C-959E-69FB785820F6}" presName="parentText" presStyleLbl="node1" presStyleIdx="4" presStyleCnt="6">
        <dgm:presLayoutVars>
          <dgm:chMax val="0"/>
          <dgm:bulletEnabled val="1"/>
        </dgm:presLayoutVars>
      </dgm:prSet>
      <dgm:spPr/>
      <dgm:t>
        <a:bodyPr/>
        <a:lstStyle/>
        <a:p>
          <a:endParaRPr lang="en-GB"/>
        </a:p>
      </dgm:t>
    </dgm:pt>
    <dgm:pt modelId="{6A9B2A1A-2489-4FFB-9C1E-F8A5EF20D3C6}" type="pres">
      <dgm:prSet presAssocID="{6FF09087-97D9-44AF-97F3-9A9E4CAE2EC3}" presName="spacer" presStyleCnt="0"/>
      <dgm:spPr/>
    </dgm:pt>
    <dgm:pt modelId="{F54EFA3F-BE0D-4DFC-8882-41C3DAC93A02}" type="pres">
      <dgm:prSet presAssocID="{C9C93056-C153-431F-A74C-91DEAFF972BC}" presName="parentText" presStyleLbl="node1" presStyleIdx="5" presStyleCnt="6">
        <dgm:presLayoutVars>
          <dgm:chMax val="0"/>
          <dgm:bulletEnabled val="1"/>
        </dgm:presLayoutVars>
      </dgm:prSet>
      <dgm:spPr/>
      <dgm:t>
        <a:bodyPr/>
        <a:lstStyle/>
        <a:p>
          <a:endParaRPr lang="en-GB"/>
        </a:p>
      </dgm:t>
    </dgm:pt>
  </dgm:ptLst>
  <dgm:cxnLst>
    <dgm:cxn modelId="{85F749E0-74A1-4FE5-BD6A-372C9C3DA800}" srcId="{E239AD95-9385-4E63-9499-3E12A27BF212}" destId="{C42D208A-C77F-4D9C-959E-69FB785820F6}" srcOrd="4" destOrd="0" parTransId="{2E872764-9228-478A-86A5-B2C9FF1225FE}" sibTransId="{6FF09087-97D9-44AF-97F3-9A9E4CAE2EC3}"/>
    <dgm:cxn modelId="{1D1868DE-04F9-4248-886A-8F29C216E996}" type="presOf" srcId="{3E13B2FC-07E3-4DC0-90F1-97351188450B}" destId="{7EC08748-5EA8-43BA-8004-30AACDB7C938}" srcOrd="0" destOrd="0" presId="urn:microsoft.com/office/officeart/2005/8/layout/vList2"/>
    <dgm:cxn modelId="{0682EA03-4D53-416F-81AB-732932D4FE3E}" type="presOf" srcId="{4608BED5-6951-44C9-B669-713738ED13A0}" destId="{FF98F7FF-D4AD-490A-A201-C8A118A1B455}" srcOrd="0" destOrd="0" presId="urn:microsoft.com/office/officeart/2005/8/layout/vList2"/>
    <dgm:cxn modelId="{250FD13F-7A87-4291-BA40-52793660A677}" type="presOf" srcId="{C42D208A-C77F-4D9C-959E-69FB785820F6}" destId="{7FCEC2F4-784A-48F8-82FD-83FF86CFA52D}" srcOrd="0" destOrd="0" presId="urn:microsoft.com/office/officeart/2005/8/layout/vList2"/>
    <dgm:cxn modelId="{14CCAF5D-387C-4B9F-B41C-5E8D7AA34000}" srcId="{E239AD95-9385-4E63-9499-3E12A27BF212}" destId="{4608BED5-6951-44C9-B669-713738ED13A0}" srcOrd="2" destOrd="0" parTransId="{78081A7E-FD64-4E9D-9C32-C2D632FF37CE}" sibTransId="{98358252-1AB2-42BC-BB8E-73D83CC99E8D}"/>
    <dgm:cxn modelId="{227165CF-722F-4CBD-89A2-9FF050D78AE2}" srcId="{E239AD95-9385-4E63-9499-3E12A27BF212}" destId="{E94BF0D3-7ABA-40B6-964F-02BB35353EEF}" srcOrd="1" destOrd="0" parTransId="{AD45A002-BDC5-48D6-B22A-69E6E387F847}" sibTransId="{1AB85945-F6B8-47F0-B656-2DA6BF198C3A}"/>
    <dgm:cxn modelId="{57E21C22-D19E-4726-ACAC-9C4D40FCBC2B}" srcId="{E239AD95-9385-4E63-9499-3E12A27BF212}" destId="{3E13B2FC-07E3-4DC0-90F1-97351188450B}" srcOrd="0" destOrd="0" parTransId="{2B506E41-B772-40CC-B052-66EAC20A3097}" sibTransId="{6869C41B-D209-4BEE-B21F-4EEA3C5E0426}"/>
    <dgm:cxn modelId="{5F86F9DC-088F-4640-8412-8C4CED6B6105}" type="presOf" srcId="{E94BF0D3-7ABA-40B6-964F-02BB35353EEF}" destId="{F2C17B58-5BA5-467E-877F-EF52C3798B5E}" srcOrd="0" destOrd="0" presId="urn:microsoft.com/office/officeart/2005/8/layout/vList2"/>
    <dgm:cxn modelId="{01ED4E05-D47B-41C2-AA0F-90FE8A46AFA1}" srcId="{E239AD95-9385-4E63-9499-3E12A27BF212}" destId="{A5D19337-D4A7-4F05-895E-BE7582A22415}" srcOrd="3" destOrd="0" parTransId="{1A9542A1-0468-4886-89B8-84A19F4E5BCA}" sibTransId="{9BDCF5BB-58E6-4F5A-A212-D68EA597BE83}"/>
    <dgm:cxn modelId="{55D55335-A633-4D7E-AC73-99BF5AFBD887}" type="presOf" srcId="{E239AD95-9385-4E63-9499-3E12A27BF212}" destId="{FC3277B8-849E-4384-AB69-4B11E7C93F71}" srcOrd="0" destOrd="0" presId="urn:microsoft.com/office/officeart/2005/8/layout/vList2"/>
    <dgm:cxn modelId="{197F685B-F6E2-42E3-9908-87FD28BCE578}" srcId="{E239AD95-9385-4E63-9499-3E12A27BF212}" destId="{C9C93056-C153-431F-A74C-91DEAFF972BC}" srcOrd="5" destOrd="0" parTransId="{330D6B8B-0A6B-47A6-BA7B-F16BF7B6DACD}" sibTransId="{F1A3F38F-E990-4AB6-9537-E545CBAA8D36}"/>
    <dgm:cxn modelId="{FBE83A0E-B784-4DB5-9CD2-752887BA8D9A}" type="presOf" srcId="{A5D19337-D4A7-4F05-895E-BE7582A22415}" destId="{8E93952D-A7A5-496F-95F7-9691752F7BC8}" srcOrd="0" destOrd="0" presId="urn:microsoft.com/office/officeart/2005/8/layout/vList2"/>
    <dgm:cxn modelId="{BFB2BE6D-6937-4BFE-8BFC-ED7609C1CB18}" type="presOf" srcId="{C9C93056-C153-431F-A74C-91DEAFF972BC}" destId="{F54EFA3F-BE0D-4DFC-8882-41C3DAC93A02}" srcOrd="0" destOrd="0" presId="urn:microsoft.com/office/officeart/2005/8/layout/vList2"/>
    <dgm:cxn modelId="{70D89C7F-4E2C-4715-87EF-1C8C1CD1F8D5}" type="presParOf" srcId="{FC3277B8-849E-4384-AB69-4B11E7C93F71}" destId="{7EC08748-5EA8-43BA-8004-30AACDB7C938}" srcOrd="0" destOrd="0" presId="urn:microsoft.com/office/officeart/2005/8/layout/vList2"/>
    <dgm:cxn modelId="{C716FA31-6688-42DF-ABFD-77D1885EFA65}" type="presParOf" srcId="{FC3277B8-849E-4384-AB69-4B11E7C93F71}" destId="{BEB5CA99-6996-41AB-B69F-94EF3ED51502}" srcOrd="1" destOrd="0" presId="urn:microsoft.com/office/officeart/2005/8/layout/vList2"/>
    <dgm:cxn modelId="{52EAAB3A-E495-40F4-9410-C26FAC2CD1A8}" type="presParOf" srcId="{FC3277B8-849E-4384-AB69-4B11E7C93F71}" destId="{F2C17B58-5BA5-467E-877F-EF52C3798B5E}" srcOrd="2" destOrd="0" presId="urn:microsoft.com/office/officeart/2005/8/layout/vList2"/>
    <dgm:cxn modelId="{823CDCDD-0445-4136-911C-42D8593799BF}" type="presParOf" srcId="{FC3277B8-849E-4384-AB69-4B11E7C93F71}" destId="{A2FEDBFE-8DBB-44DA-8F50-5A80B3D787C5}" srcOrd="3" destOrd="0" presId="urn:microsoft.com/office/officeart/2005/8/layout/vList2"/>
    <dgm:cxn modelId="{D7157FAD-4E5C-47F5-8E22-D464C0D50CAE}" type="presParOf" srcId="{FC3277B8-849E-4384-AB69-4B11E7C93F71}" destId="{FF98F7FF-D4AD-490A-A201-C8A118A1B455}" srcOrd="4" destOrd="0" presId="urn:microsoft.com/office/officeart/2005/8/layout/vList2"/>
    <dgm:cxn modelId="{AD203317-6819-46CA-9C37-031A3B1696E5}" type="presParOf" srcId="{FC3277B8-849E-4384-AB69-4B11E7C93F71}" destId="{7EA61CF4-9451-4CA2-B470-5F15AA08E906}" srcOrd="5" destOrd="0" presId="urn:microsoft.com/office/officeart/2005/8/layout/vList2"/>
    <dgm:cxn modelId="{F6962037-5BCE-4BC3-84D9-61D6173AD6FF}" type="presParOf" srcId="{FC3277B8-849E-4384-AB69-4B11E7C93F71}" destId="{8E93952D-A7A5-496F-95F7-9691752F7BC8}" srcOrd="6" destOrd="0" presId="urn:microsoft.com/office/officeart/2005/8/layout/vList2"/>
    <dgm:cxn modelId="{97023540-2537-43D2-AE9A-50172D68EF74}" type="presParOf" srcId="{FC3277B8-849E-4384-AB69-4B11E7C93F71}" destId="{27C9EEC5-2369-4ADE-8ECE-1257D78F1E32}" srcOrd="7" destOrd="0" presId="urn:microsoft.com/office/officeart/2005/8/layout/vList2"/>
    <dgm:cxn modelId="{33D848B3-0221-4824-ADB1-48B63375274D}" type="presParOf" srcId="{FC3277B8-849E-4384-AB69-4B11E7C93F71}" destId="{7FCEC2F4-784A-48F8-82FD-83FF86CFA52D}" srcOrd="8" destOrd="0" presId="urn:microsoft.com/office/officeart/2005/8/layout/vList2"/>
    <dgm:cxn modelId="{7B912BE4-2154-48C1-9D4A-B8A76AE662DE}" type="presParOf" srcId="{FC3277B8-849E-4384-AB69-4B11E7C93F71}" destId="{6A9B2A1A-2489-4FFB-9C1E-F8A5EF20D3C6}" srcOrd="9" destOrd="0" presId="urn:microsoft.com/office/officeart/2005/8/layout/vList2"/>
    <dgm:cxn modelId="{90493ADA-3067-4E76-AABB-0825727C117C}" type="presParOf" srcId="{FC3277B8-849E-4384-AB69-4B11E7C93F71}" destId="{F54EFA3F-BE0D-4DFC-8882-41C3DAC93A0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991329-4F9F-467A-8BBD-4271C7708AC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GB"/>
        </a:p>
      </dgm:t>
    </dgm:pt>
    <dgm:pt modelId="{22BB98FD-D57C-419A-B64E-DF82BE8D12D3}">
      <dgm:prSet/>
      <dgm:spPr/>
      <dgm:t>
        <a:bodyPr/>
        <a:lstStyle/>
        <a:p>
          <a:pPr>
            <a:lnSpc>
              <a:spcPct val="100000"/>
            </a:lnSpc>
          </a:pPr>
          <a:r>
            <a:rPr lang="en-GB"/>
            <a:t>Dietary history and intake data</a:t>
          </a:r>
        </a:p>
      </dgm:t>
    </dgm:pt>
    <dgm:pt modelId="{432B2484-FF46-4864-88CD-E8A90AA1D92A}" type="parTrans" cxnId="{BA5C21D7-902A-4D07-8FA5-897494BB124E}">
      <dgm:prSet/>
      <dgm:spPr/>
      <dgm:t>
        <a:bodyPr/>
        <a:lstStyle/>
        <a:p>
          <a:endParaRPr lang="en-GB"/>
        </a:p>
      </dgm:t>
    </dgm:pt>
    <dgm:pt modelId="{C1EAFF65-A278-4710-86B8-A367A570D5AC}" type="sibTrans" cxnId="{BA5C21D7-902A-4D07-8FA5-897494BB124E}">
      <dgm:prSet/>
      <dgm:spPr/>
      <dgm:t>
        <a:bodyPr/>
        <a:lstStyle/>
        <a:p>
          <a:endParaRPr lang="en-GB"/>
        </a:p>
      </dgm:t>
    </dgm:pt>
    <dgm:pt modelId="{CEB52180-4818-4830-A198-735236A02C46}">
      <dgm:prSet/>
      <dgm:spPr/>
      <dgm:t>
        <a:bodyPr/>
        <a:lstStyle/>
        <a:p>
          <a:pPr>
            <a:lnSpc>
              <a:spcPct val="100000"/>
            </a:lnSpc>
          </a:pPr>
          <a:r>
            <a:rPr lang="en-GB"/>
            <a:t>Anthropometric data: height and height for wight</a:t>
          </a:r>
        </a:p>
      </dgm:t>
    </dgm:pt>
    <dgm:pt modelId="{72B71E12-0D5E-4C25-94C9-873F97E93FAD}" type="parTrans" cxnId="{64119E24-C070-41DC-9572-821E65A09E57}">
      <dgm:prSet/>
      <dgm:spPr/>
      <dgm:t>
        <a:bodyPr/>
        <a:lstStyle/>
        <a:p>
          <a:endParaRPr lang="en-GB"/>
        </a:p>
      </dgm:t>
    </dgm:pt>
    <dgm:pt modelId="{1B118EF7-86C5-4AF4-874F-EDA2F79D6A1C}" type="sibTrans" cxnId="{64119E24-C070-41DC-9572-821E65A09E57}">
      <dgm:prSet/>
      <dgm:spPr/>
      <dgm:t>
        <a:bodyPr/>
        <a:lstStyle/>
        <a:p>
          <a:endParaRPr lang="en-GB"/>
        </a:p>
      </dgm:t>
    </dgm:pt>
    <dgm:pt modelId="{B75B6E26-3C1E-4F43-AF64-4DA3F4C22740}">
      <dgm:prSet/>
      <dgm:spPr/>
      <dgm:t>
        <a:bodyPr/>
        <a:lstStyle/>
        <a:p>
          <a:pPr>
            <a:lnSpc>
              <a:spcPct val="100000"/>
            </a:lnSpc>
          </a:pPr>
          <a:r>
            <a:rPr lang="en-GB"/>
            <a:t>History and clinical examination</a:t>
          </a:r>
        </a:p>
      </dgm:t>
    </dgm:pt>
    <dgm:pt modelId="{7842AA49-B459-45B2-893E-9238FE842221}" type="parTrans" cxnId="{551C7763-0195-48AE-9CD9-BC83FE52349B}">
      <dgm:prSet/>
      <dgm:spPr/>
      <dgm:t>
        <a:bodyPr/>
        <a:lstStyle/>
        <a:p>
          <a:endParaRPr lang="en-GB"/>
        </a:p>
      </dgm:t>
    </dgm:pt>
    <dgm:pt modelId="{CB96E371-713D-48D3-AE42-4F9D1CE4AE7D}" type="sibTrans" cxnId="{551C7763-0195-48AE-9CD9-BC83FE52349B}">
      <dgm:prSet/>
      <dgm:spPr/>
      <dgm:t>
        <a:bodyPr/>
        <a:lstStyle/>
        <a:p>
          <a:endParaRPr lang="en-GB"/>
        </a:p>
      </dgm:t>
    </dgm:pt>
    <dgm:pt modelId="{CC102A00-10B5-47D7-991D-E63D79B0ADB1}">
      <dgm:prSet/>
      <dgm:spPr/>
      <dgm:t>
        <a:bodyPr/>
        <a:lstStyle/>
        <a:p>
          <a:pPr>
            <a:lnSpc>
              <a:spcPct val="100000"/>
            </a:lnSpc>
          </a:pPr>
          <a:r>
            <a:rPr lang="en-GB"/>
            <a:t>Biochemical data</a:t>
          </a:r>
        </a:p>
      </dgm:t>
    </dgm:pt>
    <dgm:pt modelId="{F6D2553C-E344-4AAF-A973-4451BE1AAD50}" type="parTrans" cxnId="{EF524C6B-59C3-4B7C-A8B8-ED2A84E64ED9}">
      <dgm:prSet/>
      <dgm:spPr/>
      <dgm:t>
        <a:bodyPr/>
        <a:lstStyle/>
        <a:p>
          <a:endParaRPr lang="en-GB"/>
        </a:p>
      </dgm:t>
    </dgm:pt>
    <dgm:pt modelId="{CCDF627B-E00E-4D67-BEB1-5E0FECFDF673}" type="sibTrans" cxnId="{EF524C6B-59C3-4B7C-A8B8-ED2A84E64ED9}">
      <dgm:prSet/>
      <dgm:spPr/>
      <dgm:t>
        <a:bodyPr/>
        <a:lstStyle/>
        <a:p>
          <a:endParaRPr lang="en-GB"/>
        </a:p>
      </dgm:t>
    </dgm:pt>
    <dgm:pt modelId="{E4B83D46-A5A2-4F06-8F7E-41EED7B028F0}">
      <dgm:prSet/>
      <dgm:spPr/>
      <dgm:t>
        <a:bodyPr/>
        <a:lstStyle/>
        <a:p>
          <a:pPr>
            <a:lnSpc>
              <a:spcPct val="100000"/>
            </a:lnSpc>
          </a:pPr>
          <a:r>
            <a:rPr lang="en-GB"/>
            <a:t>Assessment of ecological habits: prevalence of infectious diseases, food habits, SEC factors.</a:t>
          </a:r>
        </a:p>
      </dgm:t>
    </dgm:pt>
    <dgm:pt modelId="{CDA187B4-E1B4-4EAD-88BE-8E04DD0C0795}" type="parTrans" cxnId="{4CFF61A5-43F9-4F6C-8988-9251ADB32703}">
      <dgm:prSet/>
      <dgm:spPr/>
      <dgm:t>
        <a:bodyPr/>
        <a:lstStyle/>
        <a:p>
          <a:endParaRPr lang="en-GB"/>
        </a:p>
      </dgm:t>
    </dgm:pt>
    <dgm:pt modelId="{E6046C8E-BAA9-49EB-867A-DC9690437267}" type="sibTrans" cxnId="{4CFF61A5-43F9-4F6C-8988-9251ADB32703}">
      <dgm:prSet/>
      <dgm:spPr/>
      <dgm:t>
        <a:bodyPr/>
        <a:lstStyle/>
        <a:p>
          <a:endParaRPr lang="en-GB"/>
        </a:p>
      </dgm:t>
    </dgm:pt>
    <dgm:pt modelId="{A6593CF4-D989-45FA-A7DD-1E360F7363E6}" type="pres">
      <dgm:prSet presAssocID="{12991329-4F9F-467A-8BBD-4271C7708AC5}" presName="root" presStyleCnt="0">
        <dgm:presLayoutVars>
          <dgm:dir/>
          <dgm:resizeHandles val="exact"/>
        </dgm:presLayoutVars>
      </dgm:prSet>
      <dgm:spPr/>
      <dgm:t>
        <a:bodyPr/>
        <a:lstStyle/>
        <a:p>
          <a:endParaRPr lang="en-GB"/>
        </a:p>
      </dgm:t>
    </dgm:pt>
    <dgm:pt modelId="{8DE91030-F5B0-400E-91E2-335E615C30ED}" type="pres">
      <dgm:prSet presAssocID="{22BB98FD-D57C-419A-B64E-DF82BE8D12D3}" presName="compNode" presStyleCnt="0"/>
      <dgm:spPr/>
    </dgm:pt>
    <dgm:pt modelId="{7D50A176-7F37-4049-BD94-F2AD03E4568B}" type="pres">
      <dgm:prSet presAssocID="{22BB98FD-D57C-419A-B64E-DF82BE8D12D3}" presName="bgRect" presStyleLbl="bgShp" presStyleIdx="0" presStyleCnt="5"/>
      <dgm:spPr/>
    </dgm:pt>
    <dgm:pt modelId="{7C24AEF6-4B24-4DF2-8BA3-7CE1253C89CC}" type="pres">
      <dgm:prSet presAssocID="{22BB98FD-D57C-419A-B64E-DF82BE8D12D3}"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Fork and knife"/>
        </a:ext>
      </dgm:extLst>
    </dgm:pt>
    <dgm:pt modelId="{09C1CF61-8733-40EC-8216-FDAF7BA20065}" type="pres">
      <dgm:prSet presAssocID="{22BB98FD-D57C-419A-B64E-DF82BE8D12D3}" presName="spaceRect" presStyleCnt="0"/>
      <dgm:spPr/>
    </dgm:pt>
    <dgm:pt modelId="{F107BF51-F5E8-4B1A-AA5E-FB3AD32D5200}" type="pres">
      <dgm:prSet presAssocID="{22BB98FD-D57C-419A-B64E-DF82BE8D12D3}" presName="parTx" presStyleLbl="revTx" presStyleIdx="0" presStyleCnt="5">
        <dgm:presLayoutVars>
          <dgm:chMax val="0"/>
          <dgm:chPref val="0"/>
        </dgm:presLayoutVars>
      </dgm:prSet>
      <dgm:spPr/>
      <dgm:t>
        <a:bodyPr/>
        <a:lstStyle/>
        <a:p>
          <a:endParaRPr lang="en-GB"/>
        </a:p>
      </dgm:t>
    </dgm:pt>
    <dgm:pt modelId="{1CF7D7A4-24D8-40FB-95DE-AC9B31C06CB8}" type="pres">
      <dgm:prSet presAssocID="{C1EAFF65-A278-4710-86B8-A367A570D5AC}" presName="sibTrans" presStyleCnt="0"/>
      <dgm:spPr/>
    </dgm:pt>
    <dgm:pt modelId="{258BEF91-8550-4A8D-B3EC-44C960058871}" type="pres">
      <dgm:prSet presAssocID="{CEB52180-4818-4830-A198-735236A02C46}" presName="compNode" presStyleCnt="0"/>
      <dgm:spPr/>
    </dgm:pt>
    <dgm:pt modelId="{71C12878-1704-469C-8DCF-4CE9F5E7F00F}" type="pres">
      <dgm:prSet presAssocID="{CEB52180-4818-4830-A198-735236A02C46}" presName="bgRect" presStyleLbl="bgShp" presStyleIdx="1" presStyleCnt="5"/>
      <dgm:spPr/>
    </dgm:pt>
    <dgm:pt modelId="{65348752-B1FC-41C3-94FD-626F8FE95F11}" type="pres">
      <dgm:prSet presAssocID="{CEB52180-4818-4830-A198-735236A02C46}"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Skeleton"/>
        </a:ext>
      </dgm:extLst>
    </dgm:pt>
    <dgm:pt modelId="{6907CC72-5959-4BF7-BB5A-ACD5519090FA}" type="pres">
      <dgm:prSet presAssocID="{CEB52180-4818-4830-A198-735236A02C46}" presName="spaceRect" presStyleCnt="0"/>
      <dgm:spPr/>
    </dgm:pt>
    <dgm:pt modelId="{987A98DD-03C3-45E3-8CD1-8136354FF8AF}" type="pres">
      <dgm:prSet presAssocID="{CEB52180-4818-4830-A198-735236A02C46}" presName="parTx" presStyleLbl="revTx" presStyleIdx="1" presStyleCnt="5">
        <dgm:presLayoutVars>
          <dgm:chMax val="0"/>
          <dgm:chPref val="0"/>
        </dgm:presLayoutVars>
      </dgm:prSet>
      <dgm:spPr/>
      <dgm:t>
        <a:bodyPr/>
        <a:lstStyle/>
        <a:p>
          <a:endParaRPr lang="en-GB"/>
        </a:p>
      </dgm:t>
    </dgm:pt>
    <dgm:pt modelId="{91A7AE9E-4C63-4892-A61B-58055CF1BD36}" type="pres">
      <dgm:prSet presAssocID="{1B118EF7-86C5-4AF4-874F-EDA2F79D6A1C}" presName="sibTrans" presStyleCnt="0"/>
      <dgm:spPr/>
    </dgm:pt>
    <dgm:pt modelId="{6A7CB328-6F1F-4A9C-B3C6-565EE6CD6248}" type="pres">
      <dgm:prSet presAssocID="{B75B6E26-3C1E-4F43-AF64-4DA3F4C22740}" presName="compNode" presStyleCnt="0"/>
      <dgm:spPr/>
    </dgm:pt>
    <dgm:pt modelId="{B2F499BD-307F-4814-81C3-FE3FF06F11CA}" type="pres">
      <dgm:prSet presAssocID="{B75B6E26-3C1E-4F43-AF64-4DA3F4C22740}" presName="bgRect" presStyleLbl="bgShp" presStyleIdx="2" presStyleCnt="5"/>
      <dgm:spPr/>
    </dgm:pt>
    <dgm:pt modelId="{10BEBD80-951A-4719-99F4-8345BEF8E1BE}" type="pres">
      <dgm:prSet presAssocID="{B75B6E26-3C1E-4F43-AF64-4DA3F4C22740}"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Stethoscope"/>
        </a:ext>
      </dgm:extLst>
    </dgm:pt>
    <dgm:pt modelId="{917A9CED-5C6E-4423-8884-3A1B6B133E2A}" type="pres">
      <dgm:prSet presAssocID="{B75B6E26-3C1E-4F43-AF64-4DA3F4C22740}" presName="spaceRect" presStyleCnt="0"/>
      <dgm:spPr/>
    </dgm:pt>
    <dgm:pt modelId="{47828F9E-0C84-4DA5-B3A8-323AE69E9BB0}" type="pres">
      <dgm:prSet presAssocID="{B75B6E26-3C1E-4F43-AF64-4DA3F4C22740}" presName="parTx" presStyleLbl="revTx" presStyleIdx="2" presStyleCnt="5">
        <dgm:presLayoutVars>
          <dgm:chMax val="0"/>
          <dgm:chPref val="0"/>
        </dgm:presLayoutVars>
      </dgm:prSet>
      <dgm:spPr/>
      <dgm:t>
        <a:bodyPr/>
        <a:lstStyle/>
        <a:p>
          <a:endParaRPr lang="en-GB"/>
        </a:p>
      </dgm:t>
    </dgm:pt>
    <dgm:pt modelId="{6634832E-75E0-4426-B10E-0D1A2E5F74A8}" type="pres">
      <dgm:prSet presAssocID="{CB96E371-713D-48D3-AE42-4F9D1CE4AE7D}" presName="sibTrans" presStyleCnt="0"/>
      <dgm:spPr/>
    </dgm:pt>
    <dgm:pt modelId="{7E8B91E6-98BF-4EC1-96BD-9615AABC848B}" type="pres">
      <dgm:prSet presAssocID="{CC102A00-10B5-47D7-991D-E63D79B0ADB1}" presName="compNode" presStyleCnt="0"/>
      <dgm:spPr/>
    </dgm:pt>
    <dgm:pt modelId="{D975449D-160A-4EE3-95A8-1417E91006E5}" type="pres">
      <dgm:prSet presAssocID="{CC102A00-10B5-47D7-991D-E63D79B0ADB1}" presName="bgRect" presStyleLbl="bgShp" presStyleIdx="3" presStyleCnt="5"/>
      <dgm:spPr/>
    </dgm:pt>
    <dgm:pt modelId="{6B9B1E0C-55E0-47C5-AC64-9DD6E9AE663A}" type="pres">
      <dgm:prSet presAssocID="{CC102A00-10B5-47D7-991D-E63D79B0ADB1}"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Flask"/>
        </a:ext>
      </dgm:extLst>
    </dgm:pt>
    <dgm:pt modelId="{FE7863AE-1958-45B8-957C-C16ABBA4F017}" type="pres">
      <dgm:prSet presAssocID="{CC102A00-10B5-47D7-991D-E63D79B0ADB1}" presName="spaceRect" presStyleCnt="0"/>
      <dgm:spPr/>
    </dgm:pt>
    <dgm:pt modelId="{86E91B91-7E2F-446B-956A-8F8F885432D3}" type="pres">
      <dgm:prSet presAssocID="{CC102A00-10B5-47D7-991D-E63D79B0ADB1}" presName="parTx" presStyleLbl="revTx" presStyleIdx="3" presStyleCnt="5">
        <dgm:presLayoutVars>
          <dgm:chMax val="0"/>
          <dgm:chPref val="0"/>
        </dgm:presLayoutVars>
      </dgm:prSet>
      <dgm:spPr/>
      <dgm:t>
        <a:bodyPr/>
        <a:lstStyle/>
        <a:p>
          <a:endParaRPr lang="en-GB"/>
        </a:p>
      </dgm:t>
    </dgm:pt>
    <dgm:pt modelId="{34938639-B782-42F0-A1B0-1306ED562C03}" type="pres">
      <dgm:prSet presAssocID="{CCDF627B-E00E-4D67-BEB1-5E0FECFDF673}" presName="sibTrans" presStyleCnt="0"/>
      <dgm:spPr/>
    </dgm:pt>
    <dgm:pt modelId="{D8C90290-B337-4F2F-BA0B-E857DF3C6A1B}" type="pres">
      <dgm:prSet presAssocID="{E4B83D46-A5A2-4F06-8F7E-41EED7B028F0}" presName="compNode" presStyleCnt="0"/>
      <dgm:spPr/>
    </dgm:pt>
    <dgm:pt modelId="{1C33EAED-3818-446D-BB04-CE4F67491069}" type="pres">
      <dgm:prSet presAssocID="{E4B83D46-A5A2-4F06-8F7E-41EED7B028F0}" presName="bgRect" presStyleLbl="bgShp" presStyleIdx="4" presStyleCnt="5"/>
      <dgm:spPr/>
    </dgm:pt>
    <dgm:pt modelId="{A15850BA-1A0A-4087-9CEE-48B67F344D0D}" type="pres">
      <dgm:prSet presAssocID="{E4B83D46-A5A2-4F06-8F7E-41EED7B028F0}"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dgm:spPr>
      <dgm:t>
        <a:bodyPr/>
        <a:lstStyle/>
        <a:p>
          <a:endParaRPr lang="en-GB"/>
        </a:p>
      </dgm:t>
      <dgm:extLst>
        <a:ext uri="{E40237B7-FDA0-4F09-8148-C483321AD2D9}">
          <dgm14:cNvPr xmlns:dgm14="http://schemas.microsoft.com/office/drawing/2010/diagram" id="0" name="" descr="Kimono"/>
        </a:ext>
      </dgm:extLst>
    </dgm:pt>
    <dgm:pt modelId="{2CA0F540-6766-44E4-9CC5-8A80371911C4}" type="pres">
      <dgm:prSet presAssocID="{E4B83D46-A5A2-4F06-8F7E-41EED7B028F0}" presName="spaceRect" presStyleCnt="0"/>
      <dgm:spPr/>
    </dgm:pt>
    <dgm:pt modelId="{3F2AB253-1006-4E6C-9516-625CB630C15A}" type="pres">
      <dgm:prSet presAssocID="{E4B83D46-A5A2-4F06-8F7E-41EED7B028F0}" presName="parTx" presStyleLbl="revTx" presStyleIdx="4" presStyleCnt="5">
        <dgm:presLayoutVars>
          <dgm:chMax val="0"/>
          <dgm:chPref val="0"/>
        </dgm:presLayoutVars>
      </dgm:prSet>
      <dgm:spPr/>
      <dgm:t>
        <a:bodyPr/>
        <a:lstStyle/>
        <a:p>
          <a:endParaRPr lang="en-GB"/>
        </a:p>
      </dgm:t>
    </dgm:pt>
  </dgm:ptLst>
  <dgm:cxnLst>
    <dgm:cxn modelId="{71B1251D-3725-4F42-BA2C-959FA0CD5FBF}" type="presOf" srcId="{CEB52180-4818-4830-A198-735236A02C46}" destId="{987A98DD-03C3-45E3-8CD1-8136354FF8AF}" srcOrd="0" destOrd="0" presId="urn:microsoft.com/office/officeart/2018/2/layout/IconVerticalSolidList"/>
    <dgm:cxn modelId="{BA5C21D7-902A-4D07-8FA5-897494BB124E}" srcId="{12991329-4F9F-467A-8BBD-4271C7708AC5}" destId="{22BB98FD-D57C-419A-B64E-DF82BE8D12D3}" srcOrd="0" destOrd="0" parTransId="{432B2484-FF46-4864-88CD-E8A90AA1D92A}" sibTransId="{C1EAFF65-A278-4710-86B8-A367A570D5AC}"/>
    <dgm:cxn modelId="{4CFF61A5-43F9-4F6C-8988-9251ADB32703}" srcId="{12991329-4F9F-467A-8BBD-4271C7708AC5}" destId="{E4B83D46-A5A2-4F06-8F7E-41EED7B028F0}" srcOrd="4" destOrd="0" parTransId="{CDA187B4-E1B4-4EAD-88BE-8E04DD0C0795}" sibTransId="{E6046C8E-BAA9-49EB-867A-DC9690437267}"/>
    <dgm:cxn modelId="{27117209-1746-4066-9CC7-2BC2E6A7A180}" type="presOf" srcId="{12991329-4F9F-467A-8BBD-4271C7708AC5}" destId="{A6593CF4-D989-45FA-A7DD-1E360F7363E6}" srcOrd="0" destOrd="0" presId="urn:microsoft.com/office/officeart/2018/2/layout/IconVerticalSolidList"/>
    <dgm:cxn modelId="{CD30DFD7-8482-46D2-B2F1-213D87F880C9}" type="presOf" srcId="{CC102A00-10B5-47D7-991D-E63D79B0ADB1}" destId="{86E91B91-7E2F-446B-956A-8F8F885432D3}" srcOrd="0" destOrd="0" presId="urn:microsoft.com/office/officeart/2018/2/layout/IconVerticalSolidList"/>
    <dgm:cxn modelId="{64119E24-C070-41DC-9572-821E65A09E57}" srcId="{12991329-4F9F-467A-8BBD-4271C7708AC5}" destId="{CEB52180-4818-4830-A198-735236A02C46}" srcOrd="1" destOrd="0" parTransId="{72B71E12-0D5E-4C25-94C9-873F97E93FAD}" sibTransId="{1B118EF7-86C5-4AF4-874F-EDA2F79D6A1C}"/>
    <dgm:cxn modelId="{73F5F6A4-3E9B-4A8F-96EE-4C13FA181553}" type="presOf" srcId="{22BB98FD-D57C-419A-B64E-DF82BE8D12D3}" destId="{F107BF51-F5E8-4B1A-AA5E-FB3AD32D5200}" srcOrd="0" destOrd="0" presId="urn:microsoft.com/office/officeart/2018/2/layout/IconVerticalSolidList"/>
    <dgm:cxn modelId="{551C7763-0195-48AE-9CD9-BC83FE52349B}" srcId="{12991329-4F9F-467A-8BBD-4271C7708AC5}" destId="{B75B6E26-3C1E-4F43-AF64-4DA3F4C22740}" srcOrd="2" destOrd="0" parTransId="{7842AA49-B459-45B2-893E-9238FE842221}" sibTransId="{CB96E371-713D-48D3-AE42-4F9D1CE4AE7D}"/>
    <dgm:cxn modelId="{0EE331FB-CCC0-4F36-B106-345BD6FEE9A0}" type="presOf" srcId="{B75B6E26-3C1E-4F43-AF64-4DA3F4C22740}" destId="{47828F9E-0C84-4DA5-B3A8-323AE69E9BB0}" srcOrd="0" destOrd="0" presId="urn:microsoft.com/office/officeart/2018/2/layout/IconVerticalSolidList"/>
    <dgm:cxn modelId="{17661312-EEB4-47B4-A7A1-3E4045EE9EDA}" type="presOf" srcId="{E4B83D46-A5A2-4F06-8F7E-41EED7B028F0}" destId="{3F2AB253-1006-4E6C-9516-625CB630C15A}" srcOrd="0" destOrd="0" presId="urn:microsoft.com/office/officeart/2018/2/layout/IconVerticalSolidList"/>
    <dgm:cxn modelId="{EF524C6B-59C3-4B7C-A8B8-ED2A84E64ED9}" srcId="{12991329-4F9F-467A-8BBD-4271C7708AC5}" destId="{CC102A00-10B5-47D7-991D-E63D79B0ADB1}" srcOrd="3" destOrd="0" parTransId="{F6D2553C-E344-4AAF-A973-4451BE1AAD50}" sibTransId="{CCDF627B-E00E-4D67-BEB1-5E0FECFDF673}"/>
    <dgm:cxn modelId="{BE0FB127-6D42-4C8C-90A7-9C6AE9F38B86}" type="presParOf" srcId="{A6593CF4-D989-45FA-A7DD-1E360F7363E6}" destId="{8DE91030-F5B0-400E-91E2-335E615C30ED}" srcOrd="0" destOrd="0" presId="urn:microsoft.com/office/officeart/2018/2/layout/IconVerticalSolidList"/>
    <dgm:cxn modelId="{DE18995C-F8D8-4571-A32A-D9B1BB820553}" type="presParOf" srcId="{8DE91030-F5B0-400E-91E2-335E615C30ED}" destId="{7D50A176-7F37-4049-BD94-F2AD03E4568B}" srcOrd="0" destOrd="0" presId="urn:microsoft.com/office/officeart/2018/2/layout/IconVerticalSolidList"/>
    <dgm:cxn modelId="{DB2A3F8A-BB16-4F13-8AD4-87C5BD99FE13}" type="presParOf" srcId="{8DE91030-F5B0-400E-91E2-335E615C30ED}" destId="{7C24AEF6-4B24-4DF2-8BA3-7CE1253C89CC}" srcOrd="1" destOrd="0" presId="urn:microsoft.com/office/officeart/2018/2/layout/IconVerticalSolidList"/>
    <dgm:cxn modelId="{1A6A1460-ED88-42BE-B2DC-8B488F2DDFF8}" type="presParOf" srcId="{8DE91030-F5B0-400E-91E2-335E615C30ED}" destId="{09C1CF61-8733-40EC-8216-FDAF7BA20065}" srcOrd="2" destOrd="0" presId="urn:microsoft.com/office/officeart/2018/2/layout/IconVerticalSolidList"/>
    <dgm:cxn modelId="{FEF85D5B-97DD-45B1-B508-8DF1BAF91AE0}" type="presParOf" srcId="{8DE91030-F5B0-400E-91E2-335E615C30ED}" destId="{F107BF51-F5E8-4B1A-AA5E-FB3AD32D5200}" srcOrd="3" destOrd="0" presId="urn:microsoft.com/office/officeart/2018/2/layout/IconVerticalSolidList"/>
    <dgm:cxn modelId="{EC09FFE9-5565-4FCF-B442-A4DCA9E4AA69}" type="presParOf" srcId="{A6593CF4-D989-45FA-A7DD-1E360F7363E6}" destId="{1CF7D7A4-24D8-40FB-95DE-AC9B31C06CB8}" srcOrd="1" destOrd="0" presId="urn:microsoft.com/office/officeart/2018/2/layout/IconVerticalSolidList"/>
    <dgm:cxn modelId="{1AF4A66E-AF7B-46C4-9812-B6769DE1D5C2}" type="presParOf" srcId="{A6593CF4-D989-45FA-A7DD-1E360F7363E6}" destId="{258BEF91-8550-4A8D-B3EC-44C960058871}" srcOrd="2" destOrd="0" presId="urn:microsoft.com/office/officeart/2018/2/layout/IconVerticalSolidList"/>
    <dgm:cxn modelId="{8FEFABF9-7EAD-42DE-B014-A38A141CC43B}" type="presParOf" srcId="{258BEF91-8550-4A8D-B3EC-44C960058871}" destId="{71C12878-1704-469C-8DCF-4CE9F5E7F00F}" srcOrd="0" destOrd="0" presId="urn:microsoft.com/office/officeart/2018/2/layout/IconVerticalSolidList"/>
    <dgm:cxn modelId="{E2E8142E-3DDD-4967-B89D-D858B6C9D73F}" type="presParOf" srcId="{258BEF91-8550-4A8D-B3EC-44C960058871}" destId="{65348752-B1FC-41C3-94FD-626F8FE95F11}" srcOrd="1" destOrd="0" presId="urn:microsoft.com/office/officeart/2018/2/layout/IconVerticalSolidList"/>
    <dgm:cxn modelId="{DF2E6321-4B36-4D63-BBDA-E4216E1FBFFF}" type="presParOf" srcId="{258BEF91-8550-4A8D-B3EC-44C960058871}" destId="{6907CC72-5959-4BF7-BB5A-ACD5519090FA}" srcOrd="2" destOrd="0" presId="urn:microsoft.com/office/officeart/2018/2/layout/IconVerticalSolidList"/>
    <dgm:cxn modelId="{4BDF4ED2-74DC-4FE3-BF4F-C8AD3147F74C}" type="presParOf" srcId="{258BEF91-8550-4A8D-B3EC-44C960058871}" destId="{987A98DD-03C3-45E3-8CD1-8136354FF8AF}" srcOrd="3" destOrd="0" presId="urn:microsoft.com/office/officeart/2018/2/layout/IconVerticalSolidList"/>
    <dgm:cxn modelId="{C87DD1F2-5542-4C6B-A695-A5A529D78F90}" type="presParOf" srcId="{A6593CF4-D989-45FA-A7DD-1E360F7363E6}" destId="{91A7AE9E-4C63-4892-A61B-58055CF1BD36}" srcOrd="3" destOrd="0" presId="urn:microsoft.com/office/officeart/2018/2/layout/IconVerticalSolidList"/>
    <dgm:cxn modelId="{DD983F80-8146-4B46-9556-3A0C23BEE3CA}" type="presParOf" srcId="{A6593CF4-D989-45FA-A7DD-1E360F7363E6}" destId="{6A7CB328-6F1F-4A9C-B3C6-565EE6CD6248}" srcOrd="4" destOrd="0" presId="urn:microsoft.com/office/officeart/2018/2/layout/IconVerticalSolidList"/>
    <dgm:cxn modelId="{EB65F663-F87D-476B-A6B1-67C6803B51DD}" type="presParOf" srcId="{6A7CB328-6F1F-4A9C-B3C6-565EE6CD6248}" destId="{B2F499BD-307F-4814-81C3-FE3FF06F11CA}" srcOrd="0" destOrd="0" presId="urn:microsoft.com/office/officeart/2018/2/layout/IconVerticalSolidList"/>
    <dgm:cxn modelId="{AD419573-785F-4362-9CDD-F272E136604C}" type="presParOf" srcId="{6A7CB328-6F1F-4A9C-B3C6-565EE6CD6248}" destId="{10BEBD80-951A-4719-99F4-8345BEF8E1BE}" srcOrd="1" destOrd="0" presId="urn:microsoft.com/office/officeart/2018/2/layout/IconVerticalSolidList"/>
    <dgm:cxn modelId="{BBB15DC7-BC36-496A-8F83-A06319CD32EA}" type="presParOf" srcId="{6A7CB328-6F1F-4A9C-B3C6-565EE6CD6248}" destId="{917A9CED-5C6E-4423-8884-3A1B6B133E2A}" srcOrd="2" destOrd="0" presId="urn:microsoft.com/office/officeart/2018/2/layout/IconVerticalSolidList"/>
    <dgm:cxn modelId="{C484DB4C-2352-42BC-97EE-0E3AFCF5CE46}" type="presParOf" srcId="{6A7CB328-6F1F-4A9C-B3C6-565EE6CD6248}" destId="{47828F9E-0C84-4DA5-B3A8-323AE69E9BB0}" srcOrd="3" destOrd="0" presId="urn:microsoft.com/office/officeart/2018/2/layout/IconVerticalSolidList"/>
    <dgm:cxn modelId="{42B36F24-F54E-4E3C-BC69-06391D460C8B}" type="presParOf" srcId="{A6593CF4-D989-45FA-A7DD-1E360F7363E6}" destId="{6634832E-75E0-4426-B10E-0D1A2E5F74A8}" srcOrd="5" destOrd="0" presId="urn:microsoft.com/office/officeart/2018/2/layout/IconVerticalSolidList"/>
    <dgm:cxn modelId="{4E136024-BBD7-43B5-98DC-5C8F5C8D7404}" type="presParOf" srcId="{A6593CF4-D989-45FA-A7DD-1E360F7363E6}" destId="{7E8B91E6-98BF-4EC1-96BD-9615AABC848B}" srcOrd="6" destOrd="0" presId="urn:microsoft.com/office/officeart/2018/2/layout/IconVerticalSolidList"/>
    <dgm:cxn modelId="{AB91384B-16B0-4145-848D-F88DC71E9069}" type="presParOf" srcId="{7E8B91E6-98BF-4EC1-96BD-9615AABC848B}" destId="{D975449D-160A-4EE3-95A8-1417E91006E5}" srcOrd="0" destOrd="0" presId="urn:microsoft.com/office/officeart/2018/2/layout/IconVerticalSolidList"/>
    <dgm:cxn modelId="{7BE51B0B-FA27-4D8E-95A0-C680A5B61004}" type="presParOf" srcId="{7E8B91E6-98BF-4EC1-96BD-9615AABC848B}" destId="{6B9B1E0C-55E0-47C5-AC64-9DD6E9AE663A}" srcOrd="1" destOrd="0" presId="urn:microsoft.com/office/officeart/2018/2/layout/IconVerticalSolidList"/>
    <dgm:cxn modelId="{03F74FFA-FA5A-49D1-B16A-F17C085D9F19}" type="presParOf" srcId="{7E8B91E6-98BF-4EC1-96BD-9615AABC848B}" destId="{FE7863AE-1958-45B8-957C-C16ABBA4F017}" srcOrd="2" destOrd="0" presId="urn:microsoft.com/office/officeart/2018/2/layout/IconVerticalSolidList"/>
    <dgm:cxn modelId="{DBD0E38C-4851-4B1F-9AEA-9E3CBCDC3AA5}" type="presParOf" srcId="{7E8B91E6-98BF-4EC1-96BD-9615AABC848B}" destId="{86E91B91-7E2F-446B-956A-8F8F885432D3}" srcOrd="3" destOrd="0" presId="urn:microsoft.com/office/officeart/2018/2/layout/IconVerticalSolidList"/>
    <dgm:cxn modelId="{ACEFAAE5-717C-4543-9AFC-CFF7F372114A}" type="presParOf" srcId="{A6593CF4-D989-45FA-A7DD-1E360F7363E6}" destId="{34938639-B782-42F0-A1B0-1306ED562C03}" srcOrd="7" destOrd="0" presId="urn:microsoft.com/office/officeart/2018/2/layout/IconVerticalSolidList"/>
    <dgm:cxn modelId="{F426A139-98A7-4807-AB5B-4BCE9A0D9CF8}" type="presParOf" srcId="{A6593CF4-D989-45FA-A7DD-1E360F7363E6}" destId="{D8C90290-B337-4F2F-BA0B-E857DF3C6A1B}" srcOrd="8" destOrd="0" presId="urn:microsoft.com/office/officeart/2018/2/layout/IconVerticalSolidList"/>
    <dgm:cxn modelId="{23E0041C-377B-4AD9-8D4F-B4D083FCC9B7}" type="presParOf" srcId="{D8C90290-B337-4F2F-BA0B-E857DF3C6A1B}" destId="{1C33EAED-3818-446D-BB04-CE4F67491069}" srcOrd="0" destOrd="0" presId="urn:microsoft.com/office/officeart/2018/2/layout/IconVerticalSolidList"/>
    <dgm:cxn modelId="{11B16198-2663-48BF-8F01-888E4B2121E8}" type="presParOf" srcId="{D8C90290-B337-4F2F-BA0B-E857DF3C6A1B}" destId="{A15850BA-1A0A-4087-9CEE-48B67F344D0D}" srcOrd="1" destOrd="0" presId="urn:microsoft.com/office/officeart/2018/2/layout/IconVerticalSolidList"/>
    <dgm:cxn modelId="{04D4A06F-1D33-4F33-B548-1CFE8D14EA88}" type="presParOf" srcId="{D8C90290-B337-4F2F-BA0B-E857DF3C6A1B}" destId="{2CA0F540-6766-44E4-9CC5-8A80371911C4}" srcOrd="2" destOrd="0" presId="urn:microsoft.com/office/officeart/2018/2/layout/IconVerticalSolidList"/>
    <dgm:cxn modelId="{87C1764A-9E29-4BEC-A44D-02B6D7AEFAC0}" type="presParOf" srcId="{D8C90290-B337-4F2F-BA0B-E857DF3C6A1B}" destId="{3F2AB253-1006-4E6C-9516-625CB630C15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C68B43-2B7E-4EAC-8BC6-9DB20B65116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E91E83D-CCFF-4A77-B411-F716A056ADEF}">
      <dgm:prSet/>
      <dgm:spPr/>
      <dgm:t>
        <a:bodyPr/>
        <a:lstStyle/>
        <a:p>
          <a:r>
            <a:rPr lang="en-GB"/>
            <a:t>School feeding programme</a:t>
          </a:r>
          <a:endParaRPr lang="en-US"/>
        </a:p>
      </dgm:t>
    </dgm:pt>
    <dgm:pt modelId="{0F57B27D-9794-46FC-9E2C-0DBCFD28B31B}" type="parTrans" cxnId="{C5FE2DAB-4F66-437C-B7DB-7CC01722DDAA}">
      <dgm:prSet/>
      <dgm:spPr/>
      <dgm:t>
        <a:bodyPr/>
        <a:lstStyle/>
        <a:p>
          <a:endParaRPr lang="en-US"/>
        </a:p>
      </dgm:t>
    </dgm:pt>
    <dgm:pt modelId="{87AA6CDB-C56C-4765-B477-DDC55379A5FB}" type="sibTrans" cxnId="{C5FE2DAB-4F66-437C-B7DB-7CC01722DDAA}">
      <dgm:prSet/>
      <dgm:spPr/>
      <dgm:t>
        <a:bodyPr/>
        <a:lstStyle/>
        <a:p>
          <a:endParaRPr lang="en-US"/>
        </a:p>
      </dgm:t>
    </dgm:pt>
    <dgm:pt modelId="{CADE9D9A-4792-487C-96B9-32ED7B791205}">
      <dgm:prSet/>
      <dgm:spPr/>
      <dgm:t>
        <a:bodyPr/>
        <a:lstStyle/>
        <a:p>
          <a:r>
            <a:rPr lang="en-GB"/>
            <a:t>Nutritional education of children and their families</a:t>
          </a:r>
          <a:endParaRPr lang="en-US"/>
        </a:p>
      </dgm:t>
    </dgm:pt>
    <dgm:pt modelId="{4F871829-DD07-4616-845D-1819C7787F37}" type="parTrans" cxnId="{47B3AA04-1CB2-421B-8C12-3F370A0F045B}">
      <dgm:prSet/>
      <dgm:spPr/>
      <dgm:t>
        <a:bodyPr/>
        <a:lstStyle/>
        <a:p>
          <a:endParaRPr lang="en-US"/>
        </a:p>
      </dgm:t>
    </dgm:pt>
    <dgm:pt modelId="{D12F33FE-42FD-41CB-B265-471738EC42E0}" type="sibTrans" cxnId="{47B3AA04-1CB2-421B-8C12-3F370A0F045B}">
      <dgm:prSet/>
      <dgm:spPr/>
      <dgm:t>
        <a:bodyPr/>
        <a:lstStyle/>
        <a:p>
          <a:endParaRPr lang="en-US"/>
        </a:p>
      </dgm:t>
    </dgm:pt>
    <dgm:pt modelId="{3AFDA9D4-66B6-4B83-910F-0DC3062FC812}">
      <dgm:prSet/>
      <dgm:spPr/>
      <dgm:t>
        <a:bodyPr/>
        <a:lstStyle/>
        <a:p>
          <a:r>
            <a:rPr lang="en-GB"/>
            <a:t>Prevention and control of parasitic diseases</a:t>
          </a:r>
          <a:endParaRPr lang="en-US"/>
        </a:p>
      </dgm:t>
    </dgm:pt>
    <dgm:pt modelId="{63CFEB43-9CDE-484E-95E7-BCC684B821E2}" type="parTrans" cxnId="{A355625F-2901-4F53-93F7-8C4236ECE4A2}">
      <dgm:prSet/>
      <dgm:spPr/>
      <dgm:t>
        <a:bodyPr/>
        <a:lstStyle/>
        <a:p>
          <a:endParaRPr lang="en-US"/>
        </a:p>
      </dgm:t>
    </dgm:pt>
    <dgm:pt modelId="{66BE2FD4-070D-48F2-9C5E-34A38E81A9BE}" type="sibTrans" cxnId="{A355625F-2901-4F53-93F7-8C4236ECE4A2}">
      <dgm:prSet/>
      <dgm:spPr/>
      <dgm:t>
        <a:bodyPr/>
        <a:lstStyle/>
        <a:p>
          <a:endParaRPr lang="en-US"/>
        </a:p>
      </dgm:t>
    </dgm:pt>
    <dgm:pt modelId="{F6E4F397-C30D-4647-B08C-A6AB7618CBFA}">
      <dgm:prSet/>
      <dgm:spPr/>
      <dgm:t>
        <a:bodyPr/>
        <a:lstStyle/>
        <a:p>
          <a:r>
            <a:rPr lang="en-GB"/>
            <a:t>Periodic examination for detection and management of deficiency.</a:t>
          </a:r>
          <a:endParaRPr lang="en-US"/>
        </a:p>
      </dgm:t>
    </dgm:pt>
    <dgm:pt modelId="{947DF338-7EA8-47F9-8235-0FD973F2B576}" type="parTrans" cxnId="{E8EE88CF-A506-4293-9D14-E309374C7862}">
      <dgm:prSet/>
      <dgm:spPr/>
      <dgm:t>
        <a:bodyPr/>
        <a:lstStyle/>
        <a:p>
          <a:endParaRPr lang="en-US"/>
        </a:p>
      </dgm:t>
    </dgm:pt>
    <dgm:pt modelId="{EFF1458B-D8BF-4C73-ABA7-300DCCAF39DE}" type="sibTrans" cxnId="{E8EE88CF-A506-4293-9D14-E309374C7862}">
      <dgm:prSet/>
      <dgm:spPr/>
      <dgm:t>
        <a:bodyPr/>
        <a:lstStyle/>
        <a:p>
          <a:endParaRPr lang="en-US"/>
        </a:p>
      </dgm:t>
    </dgm:pt>
    <dgm:pt modelId="{8A9436B8-8DCE-4C18-A024-F05CD5025383}" type="pres">
      <dgm:prSet presAssocID="{6FC68B43-2B7E-4EAC-8BC6-9DB20B65116A}" presName="vert0" presStyleCnt="0">
        <dgm:presLayoutVars>
          <dgm:dir/>
          <dgm:animOne val="branch"/>
          <dgm:animLvl val="lvl"/>
        </dgm:presLayoutVars>
      </dgm:prSet>
      <dgm:spPr/>
      <dgm:t>
        <a:bodyPr/>
        <a:lstStyle/>
        <a:p>
          <a:endParaRPr lang="en-GB"/>
        </a:p>
      </dgm:t>
    </dgm:pt>
    <dgm:pt modelId="{D1E40150-57BF-4FFC-9EC4-4B028A0E54E8}" type="pres">
      <dgm:prSet presAssocID="{1E91E83D-CCFF-4A77-B411-F716A056ADEF}" presName="thickLine" presStyleLbl="alignNode1" presStyleIdx="0" presStyleCnt="4"/>
      <dgm:spPr/>
    </dgm:pt>
    <dgm:pt modelId="{028DB8A2-29C0-4809-8C3A-0B6B8732DFC4}" type="pres">
      <dgm:prSet presAssocID="{1E91E83D-CCFF-4A77-B411-F716A056ADEF}" presName="horz1" presStyleCnt="0"/>
      <dgm:spPr/>
    </dgm:pt>
    <dgm:pt modelId="{9C136559-1C90-49A3-B831-B2CD05F48084}" type="pres">
      <dgm:prSet presAssocID="{1E91E83D-CCFF-4A77-B411-F716A056ADEF}" presName="tx1" presStyleLbl="revTx" presStyleIdx="0" presStyleCnt="4"/>
      <dgm:spPr/>
      <dgm:t>
        <a:bodyPr/>
        <a:lstStyle/>
        <a:p>
          <a:endParaRPr lang="en-GB"/>
        </a:p>
      </dgm:t>
    </dgm:pt>
    <dgm:pt modelId="{F8F65DB0-13A0-425A-B731-6A484727E4E4}" type="pres">
      <dgm:prSet presAssocID="{1E91E83D-CCFF-4A77-B411-F716A056ADEF}" presName="vert1" presStyleCnt="0"/>
      <dgm:spPr/>
    </dgm:pt>
    <dgm:pt modelId="{D6563049-4A1E-40E0-97A3-68E2B32EF311}" type="pres">
      <dgm:prSet presAssocID="{CADE9D9A-4792-487C-96B9-32ED7B791205}" presName="thickLine" presStyleLbl="alignNode1" presStyleIdx="1" presStyleCnt="4"/>
      <dgm:spPr/>
    </dgm:pt>
    <dgm:pt modelId="{0AD7100F-CFFC-4017-9B98-F73FD9ABA76E}" type="pres">
      <dgm:prSet presAssocID="{CADE9D9A-4792-487C-96B9-32ED7B791205}" presName="horz1" presStyleCnt="0"/>
      <dgm:spPr/>
    </dgm:pt>
    <dgm:pt modelId="{2C231E62-A257-4B6D-81E0-49677C56EB5F}" type="pres">
      <dgm:prSet presAssocID="{CADE9D9A-4792-487C-96B9-32ED7B791205}" presName="tx1" presStyleLbl="revTx" presStyleIdx="1" presStyleCnt="4"/>
      <dgm:spPr/>
      <dgm:t>
        <a:bodyPr/>
        <a:lstStyle/>
        <a:p>
          <a:endParaRPr lang="en-GB"/>
        </a:p>
      </dgm:t>
    </dgm:pt>
    <dgm:pt modelId="{DD4EDD56-AA9B-41D5-BEF4-D3068FED93B3}" type="pres">
      <dgm:prSet presAssocID="{CADE9D9A-4792-487C-96B9-32ED7B791205}" presName="vert1" presStyleCnt="0"/>
      <dgm:spPr/>
    </dgm:pt>
    <dgm:pt modelId="{65842A61-2759-48D6-8BDF-8815D0217205}" type="pres">
      <dgm:prSet presAssocID="{3AFDA9D4-66B6-4B83-910F-0DC3062FC812}" presName="thickLine" presStyleLbl="alignNode1" presStyleIdx="2" presStyleCnt="4"/>
      <dgm:spPr/>
    </dgm:pt>
    <dgm:pt modelId="{C030808E-7897-46F6-994C-C596D26A45EE}" type="pres">
      <dgm:prSet presAssocID="{3AFDA9D4-66B6-4B83-910F-0DC3062FC812}" presName="horz1" presStyleCnt="0"/>
      <dgm:spPr/>
    </dgm:pt>
    <dgm:pt modelId="{CD848115-9D42-4A70-9F40-C9B1FDE74176}" type="pres">
      <dgm:prSet presAssocID="{3AFDA9D4-66B6-4B83-910F-0DC3062FC812}" presName="tx1" presStyleLbl="revTx" presStyleIdx="2" presStyleCnt="4"/>
      <dgm:spPr/>
      <dgm:t>
        <a:bodyPr/>
        <a:lstStyle/>
        <a:p>
          <a:endParaRPr lang="en-GB"/>
        </a:p>
      </dgm:t>
    </dgm:pt>
    <dgm:pt modelId="{86F9E7F6-A4F5-4B54-AA36-5BA1E2B1A4E1}" type="pres">
      <dgm:prSet presAssocID="{3AFDA9D4-66B6-4B83-910F-0DC3062FC812}" presName="vert1" presStyleCnt="0"/>
      <dgm:spPr/>
    </dgm:pt>
    <dgm:pt modelId="{7C51FE7D-26C6-4B67-B9BA-81AECE1FF579}" type="pres">
      <dgm:prSet presAssocID="{F6E4F397-C30D-4647-B08C-A6AB7618CBFA}" presName="thickLine" presStyleLbl="alignNode1" presStyleIdx="3" presStyleCnt="4"/>
      <dgm:spPr/>
    </dgm:pt>
    <dgm:pt modelId="{19BDDC79-034F-4360-A4B9-DC54670BEE97}" type="pres">
      <dgm:prSet presAssocID="{F6E4F397-C30D-4647-B08C-A6AB7618CBFA}" presName="horz1" presStyleCnt="0"/>
      <dgm:spPr/>
    </dgm:pt>
    <dgm:pt modelId="{E5230E56-C974-42E6-AEF3-E0696E396DF4}" type="pres">
      <dgm:prSet presAssocID="{F6E4F397-C30D-4647-B08C-A6AB7618CBFA}" presName="tx1" presStyleLbl="revTx" presStyleIdx="3" presStyleCnt="4"/>
      <dgm:spPr/>
      <dgm:t>
        <a:bodyPr/>
        <a:lstStyle/>
        <a:p>
          <a:endParaRPr lang="en-GB"/>
        </a:p>
      </dgm:t>
    </dgm:pt>
    <dgm:pt modelId="{B1D9CF69-E151-4E42-A439-BB26E553B668}" type="pres">
      <dgm:prSet presAssocID="{F6E4F397-C30D-4647-B08C-A6AB7618CBFA}" presName="vert1" presStyleCnt="0"/>
      <dgm:spPr/>
    </dgm:pt>
  </dgm:ptLst>
  <dgm:cxnLst>
    <dgm:cxn modelId="{18B303AF-D980-4704-A026-924CF6E639A7}" type="presOf" srcId="{1E91E83D-CCFF-4A77-B411-F716A056ADEF}" destId="{9C136559-1C90-49A3-B831-B2CD05F48084}" srcOrd="0" destOrd="0" presId="urn:microsoft.com/office/officeart/2008/layout/LinedList"/>
    <dgm:cxn modelId="{A355625F-2901-4F53-93F7-8C4236ECE4A2}" srcId="{6FC68B43-2B7E-4EAC-8BC6-9DB20B65116A}" destId="{3AFDA9D4-66B6-4B83-910F-0DC3062FC812}" srcOrd="2" destOrd="0" parTransId="{63CFEB43-9CDE-484E-95E7-BCC684B821E2}" sibTransId="{66BE2FD4-070D-48F2-9C5E-34A38E81A9BE}"/>
    <dgm:cxn modelId="{A0D233D5-83E8-4B83-9982-F8D75ED84707}" type="presOf" srcId="{3AFDA9D4-66B6-4B83-910F-0DC3062FC812}" destId="{CD848115-9D42-4A70-9F40-C9B1FDE74176}" srcOrd="0" destOrd="0" presId="urn:microsoft.com/office/officeart/2008/layout/LinedList"/>
    <dgm:cxn modelId="{E8EE88CF-A506-4293-9D14-E309374C7862}" srcId="{6FC68B43-2B7E-4EAC-8BC6-9DB20B65116A}" destId="{F6E4F397-C30D-4647-B08C-A6AB7618CBFA}" srcOrd="3" destOrd="0" parTransId="{947DF338-7EA8-47F9-8235-0FD973F2B576}" sibTransId="{EFF1458B-D8BF-4C73-ABA7-300DCCAF39DE}"/>
    <dgm:cxn modelId="{925A2079-5EF6-4F1B-A55C-472089638ECA}" type="presOf" srcId="{CADE9D9A-4792-487C-96B9-32ED7B791205}" destId="{2C231E62-A257-4B6D-81E0-49677C56EB5F}" srcOrd="0" destOrd="0" presId="urn:microsoft.com/office/officeart/2008/layout/LinedList"/>
    <dgm:cxn modelId="{47B3AA04-1CB2-421B-8C12-3F370A0F045B}" srcId="{6FC68B43-2B7E-4EAC-8BC6-9DB20B65116A}" destId="{CADE9D9A-4792-487C-96B9-32ED7B791205}" srcOrd="1" destOrd="0" parTransId="{4F871829-DD07-4616-845D-1819C7787F37}" sibTransId="{D12F33FE-42FD-41CB-B265-471738EC42E0}"/>
    <dgm:cxn modelId="{8F740013-4E48-4E19-AEEF-2D594B171A61}" type="presOf" srcId="{6FC68B43-2B7E-4EAC-8BC6-9DB20B65116A}" destId="{8A9436B8-8DCE-4C18-A024-F05CD5025383}" srcOrd="0" destOrd="0" presId="urn:microsoft.com/office/officeart/2008/layout/LinedList"/>
    <dgm:cxn modelId="{051960A0-7B8A-48CD-A1BF-968ABBD7BF87}" type="presOf" srcId="{F6E4F397-C30D-4647-B08C-A6AB7618CBFA}" destId="{E5230E56-C974-42E6-AEF3-E0696E396DF4}" srcOrd="0" destOrd="0" presId="urn:microsoft.com/office/officeart/2008/layout/LinedList"/>
    <dgm:cxn modelId="{C5FE2DAB-4F66-437C-B7DB-7CC01722DDAA}" srcId="{6FC68B43-2B7E-4EAC-8BC6-9DB20B65116A}" destId="{1E91E83D-CCFF-4A77-B411-F716A056ADEF}" srcOrd="0" destOrd="0" parTransId="{0F57B27D-9794-46FC-9E2C-0DBCFD28B31B}" sibTransId="{87AA6CDB-C56C-4765-B477-DDC55379A5FB}"/>
    <dgm:cxn modelId="{863C014A-24FC-4F2A-B0D6-2A977A889B46}" type="presParOf" srcId="{8A9436B8-8DCE-4C18-A024-F05CD5025383}" destId="{D1E40150-57BF-4FFC-9EC4-4B028A0E54E8}" srcOrd="0" destOrd="0" presId="urn:microsoft.com/office/officeart/2008/layout/LinedList"/>
    <dgm:cxn modelId="{47945D5F-87DE-48F4-9DF2-FDA747CB3A76}" type="presParOf" srcId="{8A9436B8-8DCE-4C18-A024-F05CD5025383}" destId="{028DB8A2-29C0-4809-8C3A-0B6B8732DFC4}" srcOrd="1" destOrd="0" presId="urn:microsoft.com/office/officeart/2008/layout/LinedList"/>
    <dgm:cxn modelId="{8AE1FC85-981F-43DA-ABD7-449E672F4DE1}" type="presParOf" srcId="{028DB8A2-29C0-4809-8C3A-0B6B8732DFC4}" destId="{9C136559-1C90-49A3-B831-B2CD05F48084}" srcOrd="0" destOrd="0" presId="urn:microsoft.com/office/officeart/2008/layout/LinedList"/>
    <dgm:cxn modelId="{3B88CE71-35F4-4BEB-BFFD-E1ABD9DFFA1F}" type="presParOf" srcId="{028DB8A2-29C0-4809-8C3A-0B6B8732DFC4}" destId="{F8F65DB0-13A0-425A-B731-6A484727E4E4}" srcOrd="1" destOrd="0" presId="urn:microsoft.com/office/officeart/2008/layout/LinedList"/>
    <dgm:cxn modelId="{C579B971-E1F6-4EF6-B8B2-50A752BBAF28}" type="presParOf" srcId="{8A9436B8-8DCE-4C18-A024-F05CD5025383}" destId="{D6563049-4A1E-40E0-97A3-68E2B32EF311}" srcOrd="2" destOrd="0" presId="urn:microsoft.com/office/officeart/2008/layout/LinedList"/>
    <dgm:cxn modelId="{C465EBA2-D027-424B-B626-9557CDCE3D22}" type="presParOf" srcId="{8A9436B8-8DCE-4C18-A024-F05CD5025383}" destId="{0AD7100F-CFFC-4017-9B98-F73FD9ABA76E}" srcOrd="3" destOrd="0" presId="urn:microsoft.com/office/officeart/2008/layout/LinedList"/>
    <dgm:cxn modelId="{6F1A50E4-8742-4687-BA52-D66670BDF110}" type="presParOf" srcId="{0AD7100F-CFFC-4017-9B98-F73FD9ABA76E}" destId="{2C231E62-A257-4B6D-81E0-49677C56EB5F}" srcOrd="0" destOrd="0" presId="urn:microsoft.com/office/officeart/2008/layout/LinedList"/>
    <dgm:cxn modelId="{FE7BDFE6-6B72-4B4E-84F7-75E26BF713BD}" type="presParOf" srcId="{0AD7100F-CFFC-4017-9B98-F73FD9ABA76E}" destId="{DD4EDD56-AA9B-41D5-BEF4-D3068FED93B3}" srcOrd="1" destOrd="0" presId="urn:microsoft.com/office/officeart/2008/layout/LinedList"/>
    <dgm:cxn modelId="{4C65F56F-D136-493B-B0EB-718B3D901AC5}" type="presParOf" srcId="{8A9436B8-8DCE-4C18-A024-F05CD5025383}" destId="{65842A61-2759-48D6-8BDF-8815D0217205}" srcOrd="4" destOrd="0" presId="urn:microsoft.com/office/officeart/2008/layout/LinedList"/>
    <dgm:cxn modelId="{D3CA17E8-2F2F-4D55-827F-FA46D6744F4C}" type="presParOf" srcId="{8A9436B8-8DCE-4C18-A024-F05CD5025383}" destId="{C030808E-7897-46F6-994C-C596D26A45EE}" srcOrd="5" destOrd="0" presId="urn:microsoft.com/office/officeart/2008/layout/LinedList"/>
    <dgm:cxn modelId="{FB6EA37E-8B97-42E8-96A6-414E09CC4839}" type="presParOf" srcId="{C030808E-7897-46F6-994C-C596D26A45EE}" destId="{CD848115-9D42-4A70-9F40-C9B1FDE74176}" srcOrd="0" destOrd="0" presId="urn:microsoft.com/office/officeart/2008/layout/LinedList"/>
    <dgm:cxn modelId="{966CA9B8-3548-4886-B18D-3E44E398A2D4}" type="presParOf" srcId="{C030808E-7897-46F6-994C-C596D26A45EE}" destId="{86F9E7F6-A4F5-4B54-AA36-5BA1E2B1A4E1}" srcOrd="1" destOrd="0" presId="urn:microsoft.com/office/officeart/2008/layout/LinedList"/>
    <dgm:cxn modelId="{929FA7CF-80D1-4608-856A-7B53A27F0910}" type="presParOf" srcId="{8A9436B8-8DCE-4C18-A024-F05CD5025383}" destId="{7C51FE7D-26C6-4B67-B9BA-81AECE1FF579}" srcOrd="6" destOrd="0" presId="urn:microsoft.com/office/officeart/2008/layout/LinedList"/>
    <dgm:cxn modelId="{DF45785F-CE99-4143-985A-B17793AE6EC3}" type="presParOf" srcId="{8A9436B8-8DCE-4C18-A024-F05CD5025383}" destId="{19BDDC79-034F-4360-A4B9-DC54670BEE97}" srcOrd="7" destOrd="0" presId="urn:microsoft.com/office/officeart/2008/layout/LinedList"/>
    <dgm:cxn modelId="{DDFF8F52-4E3F-4A28-AE22-26C6FBDADD38}" type="presParOf" srcId="{19BDDC79-034F-4360-A4B9-DC54670BEE97}" destId="{E5230E56-C974-42E6-AEF3-E0696E396DF4}" srcOrd="0" destOrd="0" presId="urn:microsoft.com/office/officeart/2008/layout/LinedList"/>
    <dgm:cxn modelId="{2D165B41-A3C0-4990-B47A-C6CE51CBA08D}" type="presParOf" srcId="{19BDDC79-034F-4360-A4B9-DC54670BEE97}" destId="{B1D9CF69-E151-4E42-A439-BB26E553B6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28F47-1496-47B6-A56B-AB1C5D05B032}">
      <dsp:nvSpPr>
        <dsp:cNvPr id="0" name=""/>
        <dsp:cNvSpPr/>
      </dsp:nvSpPr>
      <dsp:spPr>
        <a:xfrm>
          <a:off x="4582" y="0"/>
          <a:ext cx="4779716" cy="2512308"/>
        </a:xfrm>
        <a:prstGeom prst="roundRect">
          <a:avLst>
            <a:gd name="adj" fmla="val 10000"/>
          </a:avLst>
        </a:pr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a:t>School Health</a:t>
          </a:r>
          <a:endParaRPr lang="en-GB" sz="6500" kern="1200"/>
        </a:p>
      </dsp:txBody>
      <dsp:txXfrm>
        <a:off x="78165" y="73583"/>
        <a:ext cx="4632550" cy="2365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00E94-DE5A-4874-B50B-5591DB1EF855}">
      <dsp:nvSpPr>
        <dsp:cNvPr id="0" name=""/>
        <dsp:cNvSpPr/>
      </dsp:nvSpPr>
      <dsp:spPr>
        <a:xfrm>
          <a:off x="4688861" y="2318784"/>
          <a:ext cx="3478177" cy="3478177"/>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GB" sz="2000" b="1" kern="1200" dirty="0">
            <a:solidFill>
              <a:schemeClr val="tx1"/>
            </a:solidFill>
            <a:effectLst>
              <a:outerShdw blurRad="38100" dist="38100" dir="2700000" algn="tl">
                <a:srgbClr val="000000">
                  <a:alpha val="43137"/>
                </a:srgbClr>
              </a:outerShdw>
            </a:effectLst>
          </a:endParaRPr>
        </a:p>
        <a:p>
          <a:pPr lvl="0" algn="ctr" defTabSz="889000">
            <a:lnSpc>
              <a:spcPct val="90000"/>
            </a:lnSpc>
            <a:spcBef>
              <a:spcPct val="0"/>
            </a:spcBef>
            <a:spcAft>
              <a:spcPct val="35000"/>
            </a:spcAft>
          </a:pPr>
          <a:endParaRPr lang="en-GB" sz="2000" b="1" kern="1200" dirty="0">
            <a:solidFill>
              <a:schemeClr val="tx1"/>
            </a:solidFill>
            <a:effectLst>
              <a:outerShdw blurRad="38100" dist="38100" dir="2700000" algn="tl">
                <a:srgbClr val="000000">
                  <a:alpha val="43137"/>
                </a:srgbClr>
              </a:outerShdw>
            </a:effectLst>
          </a:endParaRPr>
        </a:p>
        <a:p>
          <a:pPr lvl="0" algn="ctr" defTabSz="889000">
            <a:lnSpc>
              <a:spcPct val="90000"/>
            </a:lnSpc>
            <a:spcBef>
              <a:spcPct val="0"/>
            </a:spcBef>
            <a:spcAft>
              <a:spcPct val="35000"/>
            </a:spcAft>
          </a:pPr>
          <a:r>
            <a:rPr lang="en-GB" sz="2000" b="1" kern="1200" dirty="0" smtClean="0">
              <a:solidFill>
                <a:schemeClr val="tx1"/>
              </a:solidFill>
              <a:effectLst>
                <a:outerShdw blurRad="38100" dist="38100" dir="2700000" algn="tl">
                  <a:srgbClr val="000000">
                    <a:alpha val="43137"/>
                  </a:srgbClr>
                </a:outerShdw>
              </a:effectLst>
            </a:rPr>
            <a:t>Safe school environment</a:t>
          </a:r>
          <a:endParaRPr lang="en-GB" sz="2000" b="1" kern="1200" dirty="0">
            <a:solidFill>
              <a:schemeClr val="tx1"/>
            </a:solidFill>
            <a:effectLst>
              <a:outerShdw blurRad="38100" dist="38100" dir="2700000" algn="tl">
                <a:srgbClr val="000000">
                  <a:alpha val="43137"/>
                </a:srgbClr>
              </a:outerShdw>
            </a:effectLst>
          </a:endParaRPr>
        </a:p>
      </dsp:txBody>
      <dsp:txXfrm>
        <a:off x="5152618" y="2927465"/>
        <a:ext cx="2550663" cy="1565179"/>
      </dsp:txXfrm>
    </dsp:sp>
    <dsp:sp modelId="{1E1407B9-A61D-4D85-8D92-E90F3BB2F7A3}">
      <dsp:nvSpPr>
        <dsp:cNvPr id="0" name=""/>
        <dsp:cNvSpPr/>
      </dsp:nvSpPr>
      <dsp:spPr>
        <a:xfrm>
          <a:off x="1802333" y="2302321"/>
          <a:ext cx="3478177" cy="3478177"/>
        </a:xfrm>
        <a:prstGeom prst="ellipse">
          <a:avLst/>
        </a:prstGeom>
        <a:solidFill>
          <a:schemeClr val="accent4">
            <a:alpha val="50000"/>
            <a:hueOff val="-5598875"/>
            <a:satOff val="2630"/>
            <a:lumOff val="98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b="1" kern="1200" dirty="0">
              <a:solidFill>
                <a:schemeClr val="tx1"/>
              </a:solidFill>
              <a:effectLst>
                <a:outerShdw blurRad="38100" dist="38100" dir="2700000" algn="tl">
                  <a:srgbClr val="000000">
                    <a:alpha val="43137"/>
                  </a:srgbClr>
                </a:outerShdw>
              </a:effectLst>
            </a:rPr>
            <a:t>Prevention and control of health hazards</a:t>
          </a:r>
        </a:p>
      </dsp:txBody>
      <dsp:txXfrm>
        <a:off x="2866076" y="3200850"/>
        <a:ext cx="2086906" cy="1912997"/>
      </dsp:txXfrm>
    </dsp:sp>
    <dsp:sp modelId="{7518E241-19F7-46E0-9D4F-09DC7143AE6F}">
      <dsp:nvSpPr>
        <dsp:cNvPr id="0" name=""/>
        <dsp:cNvSpPr/>
      </dsp:nvSpPr>
      <dsp:spPr>
        <a:xfrm>
          <a:off x="3251597" y="0"/>
          <a:ext cx="3478177" cy="3478177"/>
        </a:xfrm>
        <a:prstGeom prst="ellipse">
          <a:avLst/>
        </a:prstGeom>
        <a:solidFill>
          <a:schemeClr val="accent4">
            <a:alpha val="50000"/>
            <a:hueOff val="-11197749"/>
            <a:satOff val="5260"/>
            <a:lumOff val="19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r>
            <a:rPr lang="en-GB" sz="2000" b="1" kern="1200" dirty="0" smtClean="0">
              <a:solidFill>
                <a:schemeClr val="tx1"/>
              </a:solidFill>
              <a:effectLst>
                <a:outerShdw blurRad="38100" dist="38100" dir="2700000" algn="tl">
                  <a:srgbClr val="000000">
                    <a:alpha val="43137"/>
                  </a:srgbClr>
                </a:outerShdw>
              </a:effectLst>
            </a:rPr>
            <a:t>Medical inspection and assessment</a:t>
          </a:r>
          <a:endParaRPr lang="en-GB" sz="2000" b="1" kern="1200" dirty="0">
            <a:solidFill>
              <a:schemeClr val="tx1"/>
            </a:solidFill>
            <a:effectLst>
              <a:outerShdw blurRad="38100" dist="38100" dir="2700000" algn="tl">
                <a:srgbClr val="000000">
                  <a:alpha val="43137"/>
                </a:srgbClr>
              </a:outerShdw>
            </a:effectLst>
          </a:endParaRPr>
        </a:p>
      </dsp:txBody>
      <dsp:txXfrm>
        <a:off x="3579126" y="898529"/>
        <a:ext cx="2086906" cy="1912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27D25-FC72-4871-9BCD-AEE508DD51F2}">
      <dsp:nvSpPr>
        <dsp:cNvPr id="0" name=""/>
        <dsp:cNvSpPr/>
      </dsp:nvSpPr>
      <dsp:spPr>
        <a:xfrm>
          <a:off x="0" y="52704"/>
          <a:ext cx="10515600" cy="74880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b="1" kern="1200" dirty="0"/>
            <a:t>School pupils are more liable to communicable diseases due to:</a:t>
          </a:r>
          <a:endParaRPr lang="en-GB" sz="2600" kern="1200" dirty="0"/>
        </a:p>
      </dsp:txBody>
      <dsp:txXfrm>
        <a:off x="0" y="52704"/>
        <a:ext cx="10515600" cy="748800"/>
      </dsp:txXfrm>
    </dsp:sp>
    <dsp:sp modelId="{2DA542EE-A86A-4A54-AC6A-7FC46E22A315}">
      <dsp:nvSpPr>
        <dsp:cNvPr id="0" name=""/>
        <dsp:cNvSpPr/>
      </dsp:nvSpPr>
      <dsp:spPr>
        <a:xfrm>
          <a:off x="0" y="801504"/>
          <a:ext cx="10515600" cy="3497130"/>
        </a:xfrm>
        <a:prstGeom prst="rect">
          <a:avLst/>
        </a:prstGeom>
        <a:solidFill>
          <a:schemeClr val="l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t>Having low immunity level</a:t>
          </a:r>
          <a:endParaRPr lang="en-GB" sz="2600" kern="1200"/>
        </a:p>
        <a:p>
          <a:pPr marL="228600" lvl="1" indent="-228600" algn="l" defTabSz="1155700">
            <a:lnSpc>
              <a:spcPct val="90000"/>
            </a:lnSpc>
            <a:spcBef>
              <a:spcPct val="0"/>
            </a:spcBef>
            <a:spcAft>
              <a:spcPct val="15000"/>
            </a:spcAft>
            <a:buChar char="••"/>
          </a:pPr>
          <a:r>
            <a:rPr lang="en-US" sz="2600" kern="1200"/>
            <a:t>Pupils are gathered in schools from different localities and with different health problems</a:t>
          </a:r>
          <a:endParaRPr lang="en-GB" sz="2600" kern="1200"/>
        </a:p>
        <a:p>
          <a:pPr marL="228600" lvl="1" indent="-228600" algn="l" defTabSz="1155700">
            <a:lnSpc>
              <a:spcPct val="90000"/>
            </a:lnSpc>
            <a:spcBef>
              <a:spcPct val="0"/>
            </a:spcBef>
            <a:spcAft>
              <a:spcPct val="15000"/>
            </a:spcAft>
            <a:buChar char="••"/>
          </a:pPr>
          <a:r>
            <a:rPr lang="en-US" sz="2600" kern="1200" dirty="0"/>
            <a:t>They might adopt </a:t>
          </a:r>
          <a:r>
            <a:rPr lang="en-US" sz="2600" kern="1200" dirty="0" smtClean="0"/>
            <a:t>unhealthy </a:t>
          </a:r>
          <a:r>
            <a:rPr lang="en-US" sz="2600" kern="1200" dirty="0"/>
            <a:t>practices (e.g. uncovered sneezing or coughing, sharing head caps or eating utensils) or might have </a:t>
          </a:r>
          <a:r>
            <a:rPr lang="en-US" sz="2600" kern="1200" dirty="0" smtClean="0"/>
            <a:t>poor hygiene or </a:t>
          </a:r>
          <a:r>
            <a:rPr lang="en-US" sz="2600" kern="1200" dirty="0"/>
            <a:t>dirty hands)</a:t>
          </a:r>
          <a:endParaRPr lang="en-GB" sz="2600" kern="1200" dirty="0"/>
        </a:p>
        <a:p>
          <a:pPr marL="228600" lvl="1" indent="-228600" algn="l" defTabSz="1155700">
            <a:lnSpc>
              <a:spcPct val="90000"/>
            </a:lnSpc>
            <a:spcBef>
              <a:spcPct val="0"/>
            </a:spcBef>
            <a:spcAft>
              <a:spcPct val="15000"/>
            </a:spcAft>
            <a:buChar char="••"/>
          </a:pPr>
          <a:r>
            <a:rPr lang="en-US" sz="2600" kern="1200" dirty="0"/>
            <a:t>Overcrowding at school and in classrooms contributes to transmission of respiratory diseases.</a:t>
          </a:r>
          <a:endParaRPr lang="en-GB" sz="2600" kern="1200" dirty="0"/>
        </a:p>
      </dsp:txBody>
      <dsp:txXfrm>
        <a:off x="0" y="801504"/>
        <a:ext cx="10515600" cy="3497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56D16-6487-4681-AFA0-7871AA03233B}">
      <dsp:nvSpPr>
        <dsp:cNvPr id="0" name=""/>
        <dsp:cNvSpPr/>
      </dsp:nvSpPr>
      <dsp:spPr>
        <a:xfrm>
          <a:off x="0" y="18741"/>
          <a:ext cx="10515600" cy="12168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en-GB" sz="4400" b="1" u="sng" kern="1200" dirty="0" smtClean="0">
              <a:solidFill>
                <a:schemeClr val="tx1"/>
              </a:solidFill>
              <a:latin typeface="+mj-lt"/>
              <a:ea typeface="+mj-ea"/>
              <a:cs typeface="+mj-cs"/>
            </a:rPr>
            <a:t>1. Infectious diseases:</a:t>
          </a:r>
          <a:endParaRPr lang="en-GB" sz="4400" b="1" u="sng" kern="1200" dirty="0">
            <a:solidFill>
              <a:schemeClr val="tx1"/>
            </a:solidFill>
            <a:latin typeface="+mj-lt"/>
            <a:ea typeface="+mj-ea"/>
            <a:cs typeface="+mj-cs"/>
          </a:endParaRPr>
        </a:p>
      </dsp:txBody>
      <dsp:txXfrm>
        <a:off x="59399" y="78140"/>
        <a:ext cx="10396802"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09F6D-8350-4632-BDB7-56DC07B3A3C4}">
      <dsp:nvSpPr>
        <dsp:cNvPr id="0" name=""/>
        <dsp:cNvSpPr/>
      </dsp:nvSpPr>
      <dsp:spPr>
        <a:xfrm>
          <a:off x="0" y="85176"/>
          <a:ext cx="10983097" cy="9354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GB" sz="3900" kern="1200"/>
            <a:t>Forms of spread:</a:t>
          </a:r>
        </a:p>
      </dsp:txBody>
      <dsp:txXfrm>
        <a:off x="45663" y="130839"/>
        <a:ext cx="10891771" cy="844089"/>
      </dsp:txXfrm>
    </dsp:sp>
    <dsp:sp modelId="{6EC81F98-B82A-4F9A-8904-485C77FE52A1}">
      <dsp:nvSpPr>
        <dsp:cNvPr id="0" name=""/>
        <dsp:cNvSpPr/>
      </dsp:nvSpPr>
      <dsp:spPr>
        <a:xfrm>
          <a:off x="0" y="1020591"/>
          <a:ext cx="10983097" cy="102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1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GB" sz="3000" kern="1200"/>
            <a:t>Sporadic: infrequent scattered cases.</a:t>
          </a:r>
        </a:p>
        <a:p>
          <a:pPr marL="285750" lvl="1" indent="-285750" algn="l" defTabSz="1333500">
            <a:lnSpc>
              <a:spcPct val="90000"/>
            </a:lnSpc>
            <a:spcBef>
              <a:spcPct val="0"/>
            </a:spcBef>
            <a:spcAft>
              <a:spcPct val="20000"/>
            </a:spcAft>
            <a:buChar char="••"/>
          </a:pPr>
          <a:r>
            <a:rPr lang="en-GB" sz="3000" kern="1200"/>
            <a:t>Outbreak: Epidemic in a closed community.</a:t>
          </a:r>
        </a:p>
      </dsp:txBody>
      <dsp:txXfrm>
        <a:off x="0" y="1020591"/>
        <a:ext cx="10983097" cy="1029307"/>
      </dsp:txXfrm>
    </dsp:sp>
    <dsp:sp modelId="{249C34EA-3A55-46DE-B25C-5AC9F8AB42B5}">
      <dsp:nvSpPr>
        <dsp:cNvPr id="0" name=""/>
        <dsp:cNvSpPr/>
      </dsp:nvSpPr>
      <dsp:spPr>
        <a:xfrm>
          <a:off x="0" y="2049898"/>
          <a:ext cx="10983097" cy="935415"/>
        </a:xfrm>
        <a:prstGeom prst="round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GB" sz="3900" kern="1200"/>
            <a:t>Types of infections:</a:t>
          </a:r>
        </a:p>
      </dsp:txBody>
      <dsp:txXfrm>
        <a:off x="45663" y="2095561"/>
        <a:ext cx="10891771" cy="844089"/>
      </dsp:txXfrm>
    </dsp:sp>
    <dsp:sp modelId="{07E136C9-2E14-4B70-B1BB-E9215694C2B4}">
      <dsp:nvSpPr>
        <dsp:cNvPr id="0" name=""/>
        <dsp:cNvSpPr/>
      </dsp:nvSpPr>
      <dsp:spPr>
        <a:xfrm>
          <a:off x="0" y="2985313"/>
          <a:ext cx="10983097" cy="1574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71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GB" sz="3000" kern="1200"/>
            <a:t>Respiratory tract infection (Common cold, mumps, varicella,. Etc)</a:t>
          </a:r>
        </a:p>
        <a:p>
          <a:pPr marL="285750" lvl="1" indent="-285750" algn="l" defTabSz="1333500">
            <a:lnSpc>
              <a:spcPct val="90000"/>
            </a:lnSpc>
            <a:spcBef>
              <a:spcPct val="0"/>
            </a:spcBef>
            <a:spcAft>
              <a:spcPct val="20000"/>
            </a:spcAft>
            <a:buChar char="••"/>
          </a:pPr>
          <a:r>
            <a:rPr lang="en-GB" sz="3000" kern="1200"/>
            <a:t>Food borne infections ( typhoid, food poisoning, hepatitis A)</a:t>
          </a:r>
        </a:p>
        <a:p>
          <a:pPr marL="285750" lvl="1" indent="-285750" algn="l" defTabSz="1333500">
            <a:lnSpc>
              <a:spcPct val="90000"/>
            </a:lnSpc>
            <a:spcBef>
              <a:spcPct val="0"/>
            </a:spcBef>
            <a:spcAft>
              <a:spcPct val="20000"/>
            </a:spcAft>
            <a:buChar char="••"/>
          </a:pPr>
          <a:r>
            <a:rPr lang="en-GB" sz="3000" kern="1200"/>
            <a:t>Contact infections (skin, eye. Etc) </a:t>
          </a:r>
        </a:p>
      </dsp:txBody>
      <dsp:txXfrm>
        <a:off x="0" y="2985313"/>
        <a:ext cx="10983097" cy="15742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08748-5EA8-43BA-8004-30AACDB7C938}">
      <dsp:nvSpPr>
        <dsp:cNvPr id="0" name=""/>
        <dsp:cNvSpPr/>
      </dsp:nvSpPr>
      <dsp:spPr>
        <a:xfrm>
          <a:off x="0" y="275949"/>
          <a:ext cx="10515600" cy="57563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Protein deficiency disorder :impairment of growth (wasting and stunted growth)</a:t>
          </a:r>
        </a:p>
      </dsp:txBody>
      <dsp:txXfrm>
        <a:off x="28100" y="304049"/>
        <a:ext cx="10459400" cy="519439"/>
      </dsp:txXfrm>
    </dsp:sp>
    <dsp:sp modelId="{F2C17B58-5BA5-467E-877F-EF52C3798B5E}">
      <dsp:nvSpPr>
        <dsp:cNvPr id="0" name=""/>
        <dsp:cNvSpPr/>
      </dsp:nvSpPr>
      <dsp:spPr>
        <a:xfrm>
          <a:off x="0" y="920709"/>
          <a:ext cx="10515600" cy="57563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IDA</a:t>
          </a:r>
        </a:p>
      </dsp:txBody>
      <dsp:txXfrm>
        <a:off x="28100" y="948809"/>
        <a:ext cx="10459400" cy="519439"/>
      </dsp:txXfrm>
    </dsp:sp>
    <dsp:sp modelId="{FF98F7FF-D4AD-490A-A201-C8A118A1B455}">
      <dsp:nvSpPr>
        <dsp:cNvPr id="0" name=""/>
        <dsp:cNvSpPr/>
      </dsp:nvSpPr>
      <dsp:spPr>
        <a:xfrm>
          <a:off x="0" y="1565469"/>
          <a:ext cx="10515600" cy="57563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Riboflavin def. (B2 Def.): causing angular stomatitis and cheilosis.</a:t>
          </a:r>
        </a:p>
      </dsp:txBody>
      <dsp:txXfrm>
        <a:off x="28100" y="1593569"/>
        <a:ext cx="10459400" cy="519439"/>
      </dsp:txXfrm>
    </dsp:sp>
    <dsp:sp modelId="{8E93952D-A7A5-496F-95F7-9691752F7BC8}">
      <dsp:nvSpPr>
        <dsp:cNvPr id="0" name=""/>
        <dsp:cNvSpPr/>
      </dsp:nvSpPr>
      <dsp:spPr>
        <a:xfrm>
          <a:off x="0" y="2210229"/>
          <a:ext cx="10515600" cy="57563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Vit. A def.: skin and ocular manifestations and decreased resistance to infections.</a:t>
          </a:r>
        </a:p>
      </dsp:txBody>
      <dsp:txXfrm>
        <a:off x="28100" y="2238329"/>
        <a:ext cx="10459400" cy="519439"/>
      </dsp:txXfrm>
    </dsp:sp>
    <dsp:sp modelId="{7FCEC2F4-784A-48F8-82FD-83FF86CFA52D}">
      <dsp:nvSpPr>
        <dsp:cNvPr id="0" name=""/>
        <dsp:cNvSpPr/>
      </dsp:nvSpPr>
      <dsp:spPr>
        <a:xfrm>
          <a:off x="0" y="2854989"/>
          <a:ext cx="10515600" cy="57563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Dental caries</a:t>
          </a:r>
        </a:p>
      </dsp:txBody>
      <dsp:txXfrm>
        <a:off x="28100" y="2883089"/>
        <a:ext cx="10459400" cy="519439"/>
      </dsp:txXfrm>
    </dsp:sp>
    <dsp:sp modelId="{F54EFA3F-BE0D-4DFC-8882-41C3DAC93A02}">
      <dsp:nvSpPr>
        <dsp:cNvPr id="0" name=""/>
        <dsp:cNvSpPr/>
      </dsp:nvSpPr>
      <dsp:spPr>
        <a:xfrm>
          <a:off x="0" y="3499749"/>
          <a:ext cx="10515600" cy="575639"/>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a:t>Overweight and obesity</a:t>
          </a:r>
        </a:p>
      </dsp:txBody>
      <dsp:txXfrm>
        <a:off x="28100" y="3527849"/>
        <a:ext cx="10459400" cy="519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0A176-7F37-4049-BD94-F2AD03E4568B}">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4AEF6-4B24-4DF2-8BA3-7CE1253C89CC}">
      <dsp:nvSpPr>
        <dsp:cNvPr id="0" name=""/>
        <dsp:cNvSpPr/>
      </dsp:nvSpPr>
      <dsp:spPr>
        <a:xfrm>
          <a:off x="296259" y="224956"/>
          <a:ext cx="538654" cy="53865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07BF51-F5E8-4B1A-AA5E-FB3AD32D5200}">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GB" sz="1900" kern="1200"/>
            <a:t>Dietary history and intake data</a:t>
          </a:r>
        </a:p>
      </dsp:txBody>
      <dsp:txXfrm>
        <a:off x="1131174" y="4597"/>
        <a:ext cx="5382429" cy="979371"/>
      </dsp:txXfrm>
    </dsp:sp>
    <dsp:sp modelId="{71C12878-1704-469C-8DCF-4CE9F5E7F00F}">
      <dsp:nvSpPr>
        <dsp:cNvPr id="0" name=""/>
        <dsp:cNvSpPr/>
      </dsp:nvSpPr>
      <dsp:spPr>
        <a:xfrm>
          <a:off x="0" y="1228812"/>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348752-B1FC-41C3-94FD-626F8FE95F11}">
      <dsp:nvSpPr>
        <dsp:cNvPr id="0" name=""/>
        <dsp:cNvSpPr/>
      </dsp:nvSpPr>
      <dsp:spPr>
        <a:xfrm>
          <a:off x="296259" y="1449171"/>
          <a:ext cx="538654" cy="53865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7A98DD-03C3-45E3-8CD1-8136354FF8AF}">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GB" sz="1900" kern="1200"/>
            <a:t>Anthropometric data: height and height for wight</a:t>
          </a:r>
        </a:p>
      </dsp:txBody>
      <dsp:txXfrm>
        <a:off x="1131174" y="1228812"/>
        <a:ext cx="5382429" cy="979371"/>
      </dsp:txXfrm>
    </dsp:sp>
    <dsp:sp modelId="{B2F499BD-307F-4814-81C3-FE3FF06F11CA}">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BEBD80-951A-4719-99F4-8345BEF8E1BE}">
      <dsp:nvSpPr>
        <dsp:cNvPr id="0" name=""/>
        <dsp:cNvSpPr/>
      </dsp:nvSpPr>
      <dsp:spPr>
        <a:xfrm>
          <a:off x="296259" y="2673385"/>
          <a:ext cx="538654" cy="53865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828F9E-0C84-4DA5-B3A8-323AE69E9BB0}">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GB" sz="1900" kern="1200"/>
            <a:t>History and clinical examination</a:t>
          </a:r>
        </a:p>
      </dsp:txBody>
      <dsp:txXfrm>
        <a:off x="1131174" y="2453027"/>
        <a:ext cx="5382429" cy="979371"/>
      </dsp:txXfrm>
    </dsp:sp>
    <dsp:sp modelId="{D975449D-160A-4EE3-95A8-1417E91006E5}">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B1E0C-55E0-47C5-AC64-9DD6E9AE663A}">
      <dsp:nvSpPr>
        <dsp:cNvPr id="0" name=""/>
        <dsp:cNvSpPr/>
      </dsp:nvSpPr>
      <dsp:spPr>
        <a:xfrm>
          <a:off x="296259" y="3897600"/>
          <a:ext cx="538654" cy="53865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E91B91-7E2F-446B-956A-8F8F885432D3}">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GB" sz="1900" kern="1200"/>
            <a:t>Biochemical data</a:t>
          </a:r>
        </a:p>
      </dsp:txBody>
      <dsp:txXfrm>
        <a:off x="1131174" y="3677241"/>
        <a:ext cx="5382429" cy="979371"/>
      </dsp:txXfrm>
    </dsp:sp>
    <dsp:sp modelId="{1C33EAED-3818-446D-BB04-CE4F67491069}">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5850BA-1A0A-4087-9CEE-48B67F344D0D}">
      <dsp:nvSpPr>
        <dsp:cNvPr id="0" name=""/>
        <dsp:cNvSpPr/>
      </dsp:nvSpPr>
      <dsp:spPr>
        <a:xfrm>
          <a:off x="296259" y="5121814"/>
          <a:ext cx="538654" cy="538654"/>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2AB253-1006-4E6C-9516-625CB630C15A}">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100000"/>
            </a:lnSpc>
            <a:spcBef>
              <a:spcPct val="0"/>
            </a:spcBef>
            <a:spcAft>
              <a:spcPct val="35000"/>
            </a:spcAft>
          </a:pPr>
          <a:r>
            <a:rPr lang="en-GB" sz="1900" kern="1200"/>
            <a:t>Assessment of ecological habits: prevalence of infectious diseases, food habits, SEC factors.</a:t>
          </a:r>
        </a:p>
      </dsp:txBody>
      <dsp:txXfrm>
        <a:off x="1131174" y="4901456"/>
        <a:ext cx="5382429" cy="9793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40150-57BF-4FFC-9EC4-4B028A0E54E8}">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36559-1C90-49A3-B831-B2CD05F48084}">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GB" sz="3400" kern="1200"/>
            <a:t>School feeding programme</a:t>
          </a:r>
          <a:endParaRPr lang="en-US" sz="3400" kern="1200"/>
        </a:p>
      </dsp:txBody>
      <dsp:txXfrm>
        <a:off x="0" y="0"/>
        <a:ext cx="6492875" cy="1276350"/>
      </dsp:txXfrm>
    </dsp:sp>
    <dsp:sp modelId="{D6563049-4A1E-40E0-97A3-68E2B32EF311}">
      <dsp:nvSpPr>
        <dsp:cNvPr id="0" name=""/>
        <dsp:cNvSpPr/>
      </dsp:nvSpPr>
      <dsp:spPr>
        <a:xfrm>
          <a:off x="0" y="1276350"/>
          <a:ext cx="6492875" cy="0"/>
        </a:xfrm>
        <a:prstGeom prst="line">
          <a:avLst/>
        </a:prstGeom>
        <a:solidFill>
          <a:schemeClr val="accent2">
            <a:hueOff val="2122154"/>
            <a:satOff val="3600"/>
            <a:lumOff val="-131"/>
            <a:alphaOff val="0"/>
          </a:schemeClr>
        </a:solidFill>
        <a:ln w="12700" cap="flat" cmpd="sng" algn="ctr">
          <a:solidFill>
            <a:schemeClr val="accent2">
              <a:hueOff val="2122154"/>
              <a:satOff val="3600"/>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31E62-A257-4B6D-81E0-49677C56EB5F}">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GB" sz="3400" kern="1200"/>
            <a:t>Nutritional education of children and their families</a:t>
          </a:r>
          <a:endParaRPr lang="en-US" sz="3400" kern="1200"/>
        </a:p>
      </dsp:txBody>
      <dsp:txXfrm>
        <a:off x="0" y="1276350"/>
        <a:ext cx="6492875" cy="1276350"/>
      </dsp:txXfrm>
    </dsp:sp>
    <dsp:sp modelId="{65842A61-2759-48D6-8BDF-8815D0217205}">
      <dsp:nvSpPr>
        <dsp:cNvPr id="0" name=""/>
        <dsp:cNvSpPr/>
      </dsp:nvSpPr>
      <dsp:spPr>
        <a:xfrm>
          <a:off x="0" y="2552700"/>
          <a:ext cx="6492875" cy="0"/>
        </a:xfrm>
        <a:prstGeom prst="line">
          <a:avLst/>
        </a:prstGeom>
        <a:solidFill>
          <a:schemeClr val="accent2">
            <a:hueOff val="4244308"/>
            <a:satOff val="7200"/>
            <a:lumOff val="-261"/>
            <a:alphaOff val="0"/>
          </a:schemeClr>
        </a:solidFill>
        <a:ln w="12700" cap="flat" cmpd="sng" algn="ctr">
          <a:solidFill>
            <a:schemeClr val="accent2">
              <a:hueOff val="4244308"/>
              <a:satOff val="7200"/>
              <a:lumOff val="-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48115-9D42-4A70-9F40-C9B1FDE74176}">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GB" sz="3400" kern="1200"/>
            <a:t>Prevention and control of parasitic diseases</a:t>
          </a:r>
          <a:endParaRPr lang="en-US" sz="3400" kern="1200"/>
        </a:p>
      </dsp:txBody>
      <dsp:txXfrm>
        <a:off x="0" y="2552700"/>
        <a:ext cx="6492875" cy="1276350"/>
      </dsp:txXfrm>
    </dsp:sp>
    <dsp:sp modelId="{7C51FE7D-26C6-4B67-B9BA-81AECE1FF579}">
      <dsp:nvSpPr>
        <dsp:cNvPr id="0" name=""/>
        <dsp:cNvSpPr/>
      </dsp:nvSpPr>
      <dsp:spPr>
        <a:xfrm>
          <a:off x="0" y="3829050"/>
          <a:ext cx="6492875"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30E56-C974-42E6-AEF3-E0696E396DF4}">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GB" sz="3400" kern="1200"/>
            <a:t>Periodic examination for detection and management of deficiency.</a:t>
          </a:r>
          <a:endParaRPr lang="en-US" sz="3400" kern="1200"/>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DD351-9E7D-4652-B02E-76590373272D}" type="datetimeFigureOut">
              <a:rPr lang="en-GB" smtClean="0"/>
              <a:t>19/12/2021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401E-5494-4351-944A-ECDD9CC50F75}" type="slidenum">
              <a:rPr lang="en-GB" smtClean="0"/>
              <a:t>‹#›</a:t>
            </a:fld>
            <a:endParaRPr lang="en-GB"/>
          </a:p>
        </p:txBody>
      </p:sp>
    </p:spTree>
    <p:extLst>
      <p:ext uri="{BB962C8B-B14F-4D97-AF65-F5344CB8AC3E}">
        <p14:creationId xmlns:p14="http://schemas.microsoft.com/office/powerpoint/2010/main" val="15214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2C04524-5471-419B-B45A-D40592EAE949}" type="slidenum">
              <a:rPr lang="en-GB" smtClean="0"/>
              <a:t>33</a:t>
            </a:fld>
            <a:endParaRPr lang="en-GB"/>
          </a:p>
        </p:txBody>
      </p:sp>
    </p:spTree>
    <p:extLst>
      <p:ext uri="{BB962C8B-B14F-4D97-AF65-F5344CB8AC3E}">
        <p14:creationId xmlns:p14="http://schemas.microsoft.com/office/powerpoint/2010/main" val="212264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19/12/2021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8031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B6F0EE-9CC5-48F5-80ED-DF8E414FCC12}" type="datetimeFigureOut">
              <a:rPr lang="en-GB" smtClean="0"/>
              <a:t>19/12/2021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30071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B6F0EE-9CC5-48F5-80ED-DF8E414FCC12}" type="datetimeFigureOut">
              <a:rPr lang="en-GB" smtClean="0"/>
              <a:t>19/12/2021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069148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CB6F0EE-9CC5-48F5-80ED-DF8E414FCC12}" type="datetimeFigureOut">
              <a:rPr lang="en-GB" smtClean="0"/>
              <a:t>19/12/2021</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3253360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19/12/2021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51195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6F0EE-9CC5-48F5-80ED-DF8E414FCC12}" type="datetimeFigureOut">
              <a:rPr lang="en-GB" smtClean="0"/>
              <a:t>19/12/2021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440910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B6F0EE-9CC5-48F5-80ED-DF8E414FCC12}" type="datetimeFigureOut">
              <a:rPr lang="en-GB" smtClean="0"/>
              <a:t>19/12/2021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859593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B6F0EE-9CC5-48F5-80ED-DF8E414FCC12}" type="datetimeFigureOut">
              <a:rPr lang="en-GB" smtClean="0"/>
              <a:t>19/12/2021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751953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B6F0EE-9CC5-48F5-80ED-DF8E414FCC12}" type="datetimeFigureOut">
              <a:rPr lang="en-GB" smtClean="0"/>
              <a:t>19/12/2021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898942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6F0EE-9CC5-48F5-80ED-DF8E414FCC12}" type="datetimeFigureOut">
              <a:rPr lang="en-GB" smtClean="0"/>
              <a:t>19/12/2021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912287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2CB6F0EE-9CC5-48F5-80ED-DF8E414FCC12}" type="datetimeFigureOut">
              <a:rPr lang="en-GB" smtClean="0"/>
              <a:t>19/12/2021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19645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19/12/2021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3752531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CB6F0EE-9CC5-48F5-80ED-DF8E414FCC12}" type="datetimeFigureOut">
              <a:rPr lang="en-GB" smtClean="0"/>
              <a:t>19/12/2021</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346545745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19/12/2021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4167847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19/12/2021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527319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19/12/2021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679553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19/12/2021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90738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6F0EE-9CC5-48F5-80ED-DF8E414FCC12}" type="datetimeFigureOut">
              <a:rPr lang="en-GB" smtClean="0"/>
              <a:t>19/12/2021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469343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B6F0EE-9CC5-48F5-80ED-DF8E414FCC12}" type="datetimeFigureOut">
              <a:rPr lang="en-GB" smtClean="0"/>
              <a:t>19/12/2021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029506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B6F0EE-9CC5-48F5-80ED-DF8E414FCC12}" type="datetimeFigureOut">
              <a:rPr lang="en-GB" smtClean="0"/>
              <a:t>19/12/2021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33694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B6F0EE-9CC5-48F5-80ED-DF8E414FCC12}" type="datetimeFigureOut">
              <a:rPr lang="en-GB" smtClean="0"/>
              <a:t>19/12/2021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3750318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6F0EE-9CC5-48F5-80ED-DF8E414FCC12}" type="datetimeFigureOut">
              <a:rPr lang="en-GB" smtClean="0"/>
              <a:t>19/12/2021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51209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6F0EE-9CC5-48F5-80ED-DF8E414FCC12}" type="datetimeFigureOut">
              <a:rPr lang="en-GB" smtClean="0"/>
              <a:t>19/12/2021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3731099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6F0EE-9CC5-48F5-80ED-DF8E414FCC12}" type="datetimeFigureOut">
              <a:rPr lang="en-GB" smtClean="0"/>
              <a:t>19/12/2021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3122352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6F0EE-9CC5-48F5-80ED-DF8E414FCC12}" type="datetimeFigureOut">
              <a:rPr lang="en-GB" smtClean="0"/>
              <a:t>19/12/2021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400267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19/12/2021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838508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B6F0EE-9CC5-48F5-80ED-DF8E414FCC12}" type="datetimeFigureOut">
              <a:rPr lang="en-GB" smtClean="0"/>
              <a:t>19/12/2021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77769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2CB6F0EE-9CC5-48F5-80ED-DF8E414FCC12}" type="datetimeFigureOut">
              <a:rPr lang="en-GB" smtClean="0"/>
              <a:t>19/12/2021</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1590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2CB6F0EE-9CC5-48F5-80ED-DF8E414FCC12}" type="datetimeFigureOut">
              <a:rPr lang="en-GB" smtClean="0"/>
              <a:t>19/12/2021</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74304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2CB6F0EE-9CC5-48F5-80ED-DF8E414FCC12}" type="datetimeFigureOut">
              <a:rPr lang="en-GB" smtClean="0"/>
              <a:t>19/12/2021</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90091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B6F0EE-9CC5-48F5-80ED-DF8E414FCC12}" type="datetimeFigureOut">
              <a:rPr lang="en-GB" smtClean="0"/>
              <a:t>19/12/2021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29926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CB6F0EE-9CC5-48F5-80ED-DF8E414FCC12}" type="datetimeFigureOut">
              <a:rPr lang="en-GB" smtClean="0"/>
              <a:t>19/12/2021</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313760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CB6F0EE-9CC5-48F5-80ED-DF8E414FCC12}" type="datetimeFigureOut">
              <a:rPr lang="en-GB" smtClean="0"/>
              <a:t>19/12/2021</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86E5E6A4-0665-49D6-AE39-60D1208038FA}" type="slidenum">
              <a:rPr lang="en-GB" smtClean="0"/>
              <a:t>‹#›</a:t>
            </a:fld>
            <a:endParaRPr lang="en-GB"/>
          </a:p>
        </p:txBody>
      </p:sp>
    </p:spTree>
    <p:extLst>
      <p:ext uri="{BB962C8B-B14F-4D97-AF65-F5344CB8AC3E}">
        <p14:creationId xmlns:p14="http://schemas.microsoft.com/office/powerpoint/2010/main" val="106143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CB6F0EE-9CC5-48F5-80ED-DF8E414FCC12}" type="datetimeFigureOut">
              <a:rPr lang="en-GB" smtClean="0"/>
              <a:t>19/12/2021</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554273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CB6F0EE-9CC5-48F5-80ED-DF8E414FCC12}" type="datetimeFigureOut">
              <a:rPr lang="en-GB" smtClean="0"/>
              <a:t>19/12/2021</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764871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6F0EE-9CC5-48F5-80ED-DF8E414FCC12}" type="datetimeFigureOut">
              <a:rPr lang="en-GB" smtClean="0"/>
              <a:t>19/12/2021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5E6A4-0665-49D6-AE39-60D1208038FA}" type="slidenum">
              <a:rPr lang="en-GB" smtClean="0"/>
              <a:t>‹#›</a:t>
            </a:fld>
            <a:endParaRPr lang="en-GB"/>
          </a:p>
        </p:txBody>
      </p:sp>
    </p:spTree>
    <p:extLst>
      <p:ext uri="{BB962C8B-B14F-4D97-AF65-F5344CB8AC3E}">
        <p14:creationId xmlns:p14="http://schemas.microsoft.com/office/powerpoint/2010/main" val="2789017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gif"/><Relationship Id="rId7" Type="http://schemas.openxmlformats.org/officeDocument/2006/relationships/diagramColors" Target="../diagrams/colors2.xml"/><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6B5E2835-4E47-45B3-9CFE-732FF7B054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19D6B678-F18D-4D30-9D8A-204531CC1D22}"/>
              </a:ext>
            </a:extLst>
          </p:cNvPr>
          <p:cNvPicPr>
            <a:picLocks noChangeAspect="1"/>
          </p:cNvPicPr>
          <p:nvPr/>
        </p:nvPicPr>
        <p:blipFill rotWithShape="1">
          <a:blip r:embed="rId2"/>
          <a:srcRect l="13221"/>
          <a:stretch/>
        </p:blipFill>
        <p:spPr>
          <a:xfrm>
            <a:off x="3519055" y="0"/>
            <a:ext cx="8677516" cy="6857990"/>
          </a:xfrm>
          <a:custGeom>
            <a:avLst/>
            <a:gdLst>
              <a:gd name="connsiteX0" fmla="*/ 0 w 8949307"/>
              <a:gd name="connsiteY0" fmla="*/ 0 h 6858000"/>
              <a:gd name="connsiteX1" fmla="*/ 8949307 w 8949307"/>
              <a:gd name="connsiteY1" fmla="*/ 0 h 6858000"/>
              <a:gd name="connsiteX2" fmla="*/ 8949307 w 8949307"/>
              <a:gd name="connsiteY2" fmla="*/ 6858000 h 6858000"/>
              <a:gd name="connsiteX3" fmla="*/ 0 w 8949307"/>
              <a:gd name="connsiteY3" fmla="*/ 6858000 h 6858000"/>
              <a:gd name="connsiteX4" fmla="*/ 62983 w 8949307"/>
              <a:gd name="connsiteY4" fmla="*/ 6788730 h 6858000"/>
              <a:gd name="connsiteX5" fmla="*/ 1212979 w 8949307"/>
              <a:gd name="connsiteY5" fmla="*/ 3429000 h 6858000"/>
              <a:gd name="connsiteX6" fmla="*/ 62983 w 8949307"/>
              <a:gd name="connsiteY6" fmla="*/ 69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2" name="Freeform: Shape 11">
            <a:extLst>
              <a:ext uri="{FF2B5EF4-FFF2-40B4-BE49-F238E27FC236}">
                <a16:creationId xmlns="" xmlns:a16="http://schemas.microsoft.com/office/drawing/2014/main" id="{5B45AD5D-AA52-4F7B-9362-576A39AD9E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 xmlns:a16="http://schemas.microsoft.com/office/drawing/2014/main" id="{AEDD7960-4866-4399-BEF6-DD1431AB4E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Diagram 5">
            <a:extLst>
              <a:ext uri="{FF2B5EF4-FFF2-40B4-BE49-F238E27FC236}">
                <a16:creationId xmlns="" xmlns:a16="http://schemas.microsoft.com/office/drawing/2014/main" id="{5976CB6F-C3D2-42C5-811A-F70FF8991AC8}"/>
              </a:ext>
            </a:extLst>
          </p:cNvPr>
          <p:cNvGraphicFramePr/>
          <p:nvPr>
            <p:extLst>
              <p:ext uri="{D42A27DB-BD31-4B8C-83A1-F6EECF244321}">
                <p14:modId xmlns:p14="http://schemas.microsoft.com/office/powerpoint/2010/main" val="14917608"/>
              </p:ext>
            </p:extLst>
          </p:nvPr>
        </p:nvGraphicFramePr>
        <p:xfrm>
          <a:off x="-4571" y="1205614"/>
          <a:ext cx="4784389" cy="2512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a:extLst>
              <a:ext uri="{FF2B5EF4-FFF2-40B4-BE49-F238E27FC236}">
                <a16:creationId xmlns=""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ubtitle 2">
            <a:extLst>
              <a:ext uri="{FF2B5EF4-FFF2-40B4-BE49-F238E27FC236}">
                <a16:creationId xmlns="" xmlns:a16="http://schemas.microsoft.com/office/drawing/2014/main" id="{0EBEF87A-3459-4CEB-A46A-891265CCCD0E}"/>
              </a:ext>
            </a:extLst>
          </p:cNvPr>
          <p:cNvSpPr txBox="1">
            <a:spLocks/>
          </p:cNvSpPr>
          <p:nvPr/>
        </p:nvSpPr>
        <p:spPr>
          <a:xfrm>
            <a:off x="122811" y="5332603"/>
            <a:ext cx="4200906" cy="133143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defRPr/>
            </a:pPr>
            <a:r>
              <a:rPr lang="en-US" sz="1800" dirty="0"/>
              <a:t>Dr. </a:t>
            </a:r>
            <a:r>
              <a:rPr lang="en-US" sz="1800" dirty="0" err="1"/>
              <a:t>Israa</a:t>
            </a:r>
            <a:r>
              <a:rPr lang="en-US" sz="1800" dirty="0"/>
              <a:t> Al-</a:t>
            </a:r>
            <a:r>
              <a:rPr lang="en-US" sz="1800" dirty="0" err="1"/>
              <a:t>Rawashdeh</a:t>
            </a:r>
            <a:r>
              <a:rPr lang="en-US" sz="1800" dirty="0"/>
              <a:t> MD, MPH ,PhD</a:t>
            </a:r>
          </a:p>
          <a:p>
            <a:pPr algn="l">
              <a:spcBef>
                <a:spcPts val="0"/>
              </a:spcBef>
              <a:defRPr/>
            </a:pPr>
            <a:r>
              <a:rPr lang="en-US" sz="1800" dirty="0"/>
              <a:t>Faculty of Medicine/</a:t>
            </a:r>
            <a:r>
              <a:rPr lang="en-US" sz="1800" dirty="0" err="1"/>
              <a:t>Mutah</a:t>
            </a:r>
            <a:r>
              <a:rPr lang="en-US" sz="1800" dirty="0"/>
              <a:t> University</a:t>
            </a:r>
          </a:p>
          <a:p>
            <a:pPr algn="l">
              <a:spcBef>
                <a:spcPts val="0"/>
              </a:spcBef>
              <a:defRPr/>
            </a:pPr>
            <a:r>
              <a:rPr lang="en-US" sz="1800" dirty="0" smtClean="0"/>
              <a:t>2020</a:t>
            </a:r>
            <a:endParaRPr lang="en-US" sz="1800" dirty="0"/>
          </a:p>
          <a:p>
            <a:pPr indent="-228600" algn="l">
              <a:buFont typeface="Arial" panose="020B0604020202020204" pitchFamily="34" charset="0"/>
              <a:buChar char="•"/>
            </a:pPr>
            <a:endParaRPr lang="en-US" sz="1700" dirty="0"/>
          </a:p>
        </p:txBody>
      </p:sp>
    </p:spTree>
    <p:extLst>
      <p:ext uri="{BB962C8B-B14F-4D97-AF65-F5344CB8AC3E}">
        <p14:creationId xmlns:p14="http://schemas.microsoft.com/office/powerpoint/2010/main" val="3010775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E45CA849-654C-4173-AD99-B3A2528275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29768" y="411480"/>
            <a:ext cx="11201400" cy="1106424"/>
          </a:xfrm>
        </p:spPr>
        <p:txBody>
          <a:bodyPr vert="horz" lIns="91440" tIns="45720" rIns="91440" bIns="45720" rtlCol="0" anchor="ctr">
            <a:normAutofit/>
          </a:bodyPr>
          <a:lstStyle/>
          <a:p>
            <a:r>
              <a:rPr lang="en-US" sz="6600" b="1"/>
              <a:t>School</a:t>
            </a:r>
            <a:endParaRPr lang="en-US" sz="6600" b="1" dirty="0"/>
          </a:p>
        </p:txBody>
      </p:sp>
      <p:sp>
        <p:nvSpPr>
          <p:cNvPr id="6" name="Content Placeholder 5"/>
          <p:cNvSpPr>
            <a:spLocks noGrp="1"/>
          </p:cNvSpPr>
          <p:nvPr>
            <p:ph type="body" sz="half" idx="2"/>
          </p:nvPr>
        </p:nvSpPr>
        <p:spPr>
          <a:xfrm>
            <a:off x="6908617" y="411480"/>
            <a:ext cx="4853616" cy="5989320"/>
          </a:xfrm>
        </p:spPr>
        <p:txBody>
          <a:bodyPr vert="horz" lIns="91440" tIns="45720" rIns="91440" bIns="45720" rtlCol="0" anchor="ctr">
            <a:normAutofit/>
          </a:bodyPr>
          <a:lstStyle/>
          <a:p>
            <a:pPr indent="-228600">
              <a:buFont typeface="Arial" panose="020B0604020202020204" pitchFamily="34" charset="0"/>
              <a:buChar char="•"/>
            </a:pPr>
            <a:r>
              <a:rPr lang="en-US" sz="2800" dirty="0"/>
              <a:t>An educational institution where groups of pupils pursue defined studies at defined levels, receive instructions from one or more teachers, frequently interact with other officers and employees such as principal, various supervisors/ instructors, and maintenance staff etc., usually housed in a single building.</a:t>
            </a:r>
          </a:p>
        </p:txBody>
      </p:sp>
      <p:sp>
        <p:nvSpPr>
          <p:cNvPr id="73" name="Rectangle 72">
            <a:extLst>
              <a:ext uri="{FF2B5EF4-FFF2-40B4-BE49-F238E27FC236}">
                <a16:creationId xmlns="" xmlns:a16="http://schemas.microsoft.com/office/drawing/2014/main" id="{3E23A947-2D45-4208-AE2B-64948C87A3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362" name="Picture 2" descr="Related image"/>
          <p:cNvPicPr>
            <a:picLocks noChangeAspect="1" noChangeArrowheads="1"/>
          </p:cNvPicPr>
          <p:nvPr/>
        </p:nvPicPr>
        <p:blipFill rotWithShape="1">
          <a:blip r:embed="rId2"/>
          <a:srcRect t="11757" r="-1" b="2354"/>
          <a:stretch/>
        </p:blipFill>
        <p:spPr bwMode="auto">
          <a:xfrm>
            <a:off x="288102" y="1721922"/>
            <a:ext cx="6318762" cy="452055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Related image">
            <a:extLst>
              <a:ext uri="{FF2B5EF4-FFF2-40B4-BE49-F238E27FC236}">
                <a16:creationId xmlns="" xmlns:a16="http://schemas.microsoft.com/office/drawing/2014/main" id="{2D312CE1-863C-4BD3-9A94-9EA3A9CB6D9F}"/>
              </a:ext>
            </a:extLst>
          </p:cNvPr>
          <p:cNvPicPr>
            <a:picLocks noChangeAspect="1" noChangeArrowheads="1"/>
          </p:cNvPicPr>
          <p:nvPr/>
        </p:nvPicPr>
        <p:blipFill rotWithShape="1">
          <a:blip r:embed="rId2"/>
          <a:srcRect b="2609"/>
          <a:stretch/>
        </p:blipFill>
        <p:spPr bwMode="auto">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3" name="Content Placeholder 2">
            <a:extLst>
              <a:ext uri="{FF2B5EF4-FFF2-40B4-BE49-F238E27FC236}">
                <a16:creationId xmlns="" xmlns:a16="http://schemas.microsoft.com/office/drawing/2014/main" id="{356A1645-C81B-4830-BD88-6D5EEAEAB476}"/>
              </a:ext>
            </a:extLst>
          </p:cNvPr>
          <p:cNvSpPr>
            <a:spLocks noGrp="1"/>
          </p:cNvSpPr>
          <p:nvPr>
            <p:ph idx="1"/>
          </p:nvPr>
        </p:nvSpPr>
        <p:spPr>
          <a:xfrm>
            <a:off x="124692" y="3752850"/>
            <a:ext cx="11584704" cy="2772641"/>
          </a:xfrm>
        </p:spPr>
        <p:txBody>
          <a:bodyPr anchor="ctr">
            <a:normAutofit fontScale="92500" lnSpcReduction="10000"/>
          </a:bodyPr>
          <a:lstStyle/>
          <a:p>
            <a:pPr>
              <a:buNone/>
            </a:pPr>
            <a:r>
              <a:rPr lang="en-GB" b="1" u="sng" dirty="0">
                <a:solidFill>
                  <a:srgbClr val="663300"/>
                </a:solidFill>
                <a:effectLst>
                  <a:outerShdw blurRad="38100" dist="38100" dir="2700000" algn="tl">
                    <a:srgbClr val="000000">
                      <a:alpha val="43137"/>
                    </a:srgbClr>
                  </a:outerShdw>
                </a:effectLst>
              </a:rPr>
              <a:t>School health</a:t>
            </a:r>
          </a:p>
          <a:p>
            <a:r>
              <a:rPr lang="en-GB" dirty="0"/>
              <a:t>Refers to a state of complete physical, mental, social and spiritual well being and not merely the absence of disease or Infirmity among </a:t>
            </a:r>
            <a:r>
              <a:rPr lang="en-GB" b="1" dirty="0"/>
              <a:t>pupils, teachers and other school personnel</a:t>
            </a:r>
            <a:r>
              <a:rPr lang="en-GB" dirty="0"/>
              <a:t>.</a:t>
            </a:r>
          </a:p>
          <a:p>
            <a:pPr>
              <a:buNone/>
            </a:pPr>
            <a:r>
              <a:rPr lang="en-GB" b="1" u="sng" dirty="0">
                <a:solidFill>
                  <a:srgbClr val="663300"/>
                </a:solidFill>
                <a:effectLst>
                  <a:outerShdw blurRad="38100" dist="38100" dir="2700000" algn="tl">
                    <a:srgbClr val="000000">
                      <a:alpha val="43137"/>
                    </a:srgbClr>
                  </a:outerShdw>
                </a:effectLst>
              </a:rPr>
              <a:t>School-aged Health Services</a:t>
            </a:r>
          </a:p>
          <a:p>
            <a:r>
              <a:rPr lang="en-GB" dirty="0"/>
              <a:t>Refers to providing need based comprehensive services to pupils to promote and protect their health, control diseases and maintain their health.</a:t>
            </a:r>
          </a:p>
          <a:p>
            <a:endParaRPr lang="en-GB" sz="1800" dirty="0"/>
          </a:p>
        </p:txBody>
      </p:sp>
    </p:spTree>
    <p:extLst>
      <p:ext uri="{BB962C8B-B14F-4D97-AF65-F5344CB8AC3E}">
        <p14:creationId xmlns:p14="http://schemas.microsoft.com/office/powerpoint/2010/main" val="1830792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94AA2BD-2E3F-4B1D-8127-5744B81153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491" y="633713"/>
            <a:ext cx="5680363" cy="1088136"/>
          </a:xfrm>
        </p:spPr>
        <p:txBody>
          <a:bodyPr vert="horz" lIns="91440" tIns="45720" rIns="91440" bIns="45720" rtlCol="0" anchor="b">
            <a:normAutofit/>
          </a:bodyPr>
          <a:lstStyle/>
          <a:p>
            <a:r>
              <a:rPr lang="en-US" b="1" dirty="0">
                <a:solidFill>
                  <a:srgbClr val="00B050"/>
                </a:solidFill>
                <a:effectLst>
                  <a:outerShdw blurRad="38100" dist="38100" dir="2700000" algn="tl">
                    <a:srgbClr val="000000">
                      <a:alpha val="43137"/>
                    </a:srgbClr>
                  </a:outerShdw>
                </a:effectLst>
              </a:rPr>
              <a:t>Why is school health an important </a:t>
            </a:r>
            <a:r>
              <a:rPr lang="en-US" altLang="en-US" b="1" dirty="0">
                <a:solidFill>
                  <a:srgbClr val="00B050"/>
                </a:solidFill>
                <a:effectLst>
                  <a:outerShdw blurRad="38100" dist="38100" dir="2700000" algn="tl">
                    <a:srgbClr val="000000">
                      <a:alpha val="43137"/>
                    </a:srgbClr>
                  </a:outerShdw>
                </a:effectLst>
              </a:rPr>
              <a:t>component of community health?</a:t>
            </a:r>
            <a:endParaRPr lang="en-US" b="1"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type="body" sz="half" idx="2"/>
          </p:nvPr>
        </p:nvSpPr>
        <p:spPr>
          <a:xfrm>
            <a:off x="200891" y="1729879"/>
            <a:ext cx="5412278" cy="4874306"/>
          </a:xfrm>
        </p:spPr>
        <p:txBody>
          <a:bodyPr vert="horz" lIns="91440" tIns="45720" rIns="91440" bIns="45720" rtlCol="0" anchor="t">
            <a:normAutofit lnSpcReduction="10000"/>
          </a:bodyPr>
          <a:lstStyle/>
          <a:p>
            <a:pPr marL="228600" indent="-457200">
              <a:buFont typeface="+mj-lt"/>
              <a:buAutoNum type="arabicPeriod"/>
            </a:pPr>
            <a:r>
              <a:rPr lang="en-US" sz="2400" dirty="0">
                <a:effectLst>
                  <a:outerShdw blurRad="38100" dist="38100" dir="2700000" algn="tl">
                    <a:srgbClr val="000000">
                      <a:alpha val="43137"/>
                    </a:srgbClr>
                  </a:outerShdw>
                </a:effectLst>
              </a:rPr>
              <a:t>School children constitute a substantial segment of population. In Jordan, ~20% of population are school-aged (2016).</a:t>
            </a:r>
          </a:p>
          <a:p>
            <a:pPr marL="228600" indent="-457200">
              <a:buFont typeface="+mj-lt"/>
              <a:buAutoNum type="arabicPeriod"/>
            </a:pPr>
            <a:r>
              <a:rPr lang="en-US" sz="2400" dirty="0" smtClean="0">
                <a:effectLst>
                  <a:outerShdw blurRad="38100" dist="38100" dir="2700000" algn="tl">
                    <a:srgbClr val="000000">
                      <a:alpha val="43137"/>
                    </a:srgbClr>
                  </a:outerShdw>
                </a:effectLst>
              </a:rPr>
              <a:t>School </a:t>
            </a:r>
            <a:r>
              <a:rPr lang="en-US" sz="2400" dirty="0">
                <a:effectLst>
                  <a:outerShdw blurRad="38100" dist="38100" dir="2700000" algn="tl">
                    <a:srgbClr val="000000">
                      <a:alpha val="43137"/>
                    </a:srgbClr>
                  </a:outerShdw>
                </a:effectLst>
              </a:rPr>
              <a:t>children</a:t>
            </a:r>
            <a:r>
              <a:rPr lang="en-US" sz="2400" dirty="0">
                <a:effectLst>
                  <a:outerShdw blurRad="38100" dist="38100" dir="2700000" algn="tl">
                    <a:srgbClr val="000000">
                      <a:alpha val="43137"/>
                    </a:srgbClr>
                  </a:outerShdw>
                </a:effectLst>
                <a:sym typeface="Wingdings" panose="05000000000000000000" pitchFamily="2" charset="2"/>
              </a:rPr>
              <a:t> </a:t>
            </a:r>
            <a:r>
              <a:rPr lang="en-US" sz="2400" dirty="0">
                <a:effectLst>
                  <a:outerShdw blurRad="38100" dist="38100" dir="2700000" algn="tl">
                    <a:srgbClr val="000000">
                      <a:alpha val="43137"/>
                    </a:srgbClr>
                  </a:outerShdw>
                </a:effectLst>
              </a:rPr>
              <a:t>vulnerable section of population (stresses of physical, mental, emotional and social growth and development during this period</a:t>
            </a:r>
            <a:r>
              <a:rPr lang="en-US" sz="2400" dirty="0" smtClean="0">
                <a:effectLst>
                  <a:outerShdw blurRad="38100" dist="38100" dir="2700000" algn="tl">
                    <a:srgbClr val="000000">
                      <a:alpha val="43137"/>
                    </a:srgbClr>
                  </a:outerShdw>
                </a:effectLst>
              </a:rPr>
              <a:t>)</a:t>
            </a:r>
            <a:r>
              <a:rPr lang="en-GB" sz="2400" dirty="0" smtClean="0">
                <a:effectLst>
                  <a:outerShdw blurRad="38100" dist="38100" dir="2700000" algn="tl">
                    <a:srgbClr val="000000">
                      <a:alpha val="43137"/>
                    </a:srgbClr>
                  </a:outerShdw>
                </a:effectLst>
              </a:rPr>
              <a:t> </a:t>
            </a:r>
          </a:p>
          <a:p>
            <a:pPr marL="228600" indent="-457200">
              <a:buFont typeface="+mj-lt"/>
              <a:buAutoNum type="arabicPeriod"/>
            </a:pPr>
            <a:r>
              <a:rPr lang="en-GB" sz="2400" dirty="0">
                <a:effectLst>
                  <a:outerShdw blurRad="38100" dist="38100" dir="2700000" algn="tl">
                    <a:srgbClr val="000000">
                      <a:alpha val="43137"/>
                    </a:srgbClr>
                  </a:outerShdw>
                </a:effectLst>
              </a:rPr>
              <a:t>School children belong to different socio-economic and cultural backgrounds which affect their health and nutrition status</a:t>
            </a:r>
            <a:r>
              <a:rPr lang="en-GB" sz="2400" dirty="0">
                <a:effectLst>
                  <a:outerShdw blurRad="38100" dist="38100" dir="2700000" algn="tl">
                    <a:srgbClr val="000000">
                      <a:alpha val="43137"/>
                    </a:srgbClr>
                  </a:outerShdw>
                </a:effectLst>
                <a:sym typeface="Wingdings" panose="05000000000000000000" pitchFamily="2" charset="2"/>
              </a:rPr>
              <a:t> </a:t>
            </a:r>
            <a:r>
              <a:rPr lang="en-GB" sz="2400" dirty="0">
                <a:effectLst>
                  <a:outerShdw blurRad="38100" dist="38100" dir="2700000" algn="tl">
                    <a:srgbClr val="000000">
                      <a:alpha val="43137"/>
                    </a:srgbClr>
                  </a:outerShdw>
                </a:effectLst>
              </a:rPr>
              <a:t>require help in promoting, protecting and maintaining their health and nutritional status</a:t>
            </a:r>
            <a:r>
              <a:rPr lang="en-GB" sz="2400" dirty="0" smtClean="0">
                <a:effectLst>
                  <a:outerShdw blurRad="38100" dist="38100" dir="2700000" algn="tl">
                    <a:srgbClr val="000000">
                      <a:alpha val="43137"/>
                    </a:srgbClr>
                  </a:outerShdw>
                </a:effectLst>
              </a:rPr>
              <a:t>.</a:t>
            </a:r>
            <a:endParaRPr lang="en-GB" sz="2400" dirty="0">
              <a:effectLst>
                <a:outerShdw blurRad="38100" dist="38100" dir="2700000" algn="tl">
                  <a:srgbClr val="000000">
                    <a:alpha val="43137"/>
                  </a:srgbClr>
                </a:outerShdw>
              </a:effectLst>
            </a:endParaRPr>
          </a:p>
          <a:p>
            <a:pPr marL="228600" indent="-457200">
              <a:buFont typeface="+mj-lt"/>
              <a:buAutoNum type="arabicPeriod"/>
            </a:pPr>
            <a:endParaRPr lang="en-GB" sz="2400" dirty="0" smtClean="0">
              <a:effectLst>
                <a:outerShdw blurRad="38100" dist="38100" dir="2700000" algn="tl">
                  <a:srgbClr val="000000">
                    <a:alpha val="43137"/>
                  </a:srgbClr>
                </a:outerShdw>
              </a:effectLst>
            </a:endParaRPr>
          </a:p>
          <a:p>
            <a:pPr marL="228600" indent="-457200">
              <a:buFont typeface="+mj-lt"/>
              <a:buAutoNum type="arabicPeriod"/>
            </a:pPr>
            <a:endParaRPr lang="en-GB" sz="2400" dirty="0" smtClean="0">
              <a:effectLst>
                <a:outerShdw blurRad="38100" dist="38100" dir="2700000" algn="tl">
                  <a:srgbClr val="000000">
                    <a:alpha val="43137"/>
                  </a:srgbClr>
                </a:outerShdw>
              </a:effectLst>
            </a:endParaRPr>
          </a:p>
          <a:p>
            <a:pPr marL="228600" indent="-457200">
              <a:buFont typeface="+mj-lt"/>
              <a:buAutoNum type="arabicPeriod"/>
            </a:pPr>
            <a:endParaRPr lang="en-US" sz="2400" dirty="0" smtClean="0">
              <a:effectLst>
                <a:outerShdw blurRad="38100" dist="38100" dir="2700000" algn="tl">
                  <a:srgbClr val="000000">
                    <a:alpha val="43137"/>
                  </a:srgbClr>
                </a:outerShdw>
              </a:effectLst>
            </a:endParaRPr>
          </a:p>
          <a:p>
            <a:pPr indent="-228600">
              <a:buFont typeface="Arial" panose="020B0604020202020204" pitchFamily="34" charset="0"/>
              <a:buChar char="•"/>
            </a:pPr>
            <a:endParaRPr lang="en-US" sz="1700" dirty="0"/>
          </a:p>
          <a:p>
            <a:pPr indent="-228600">
              <a:buFont typeface="Arial" panose="020B0604020202020204" pitchFamily="34" charset="0"/>
              <a:buChar char="•"/>
            </a:pPr>
            <a:endParaRPr lang="en-US" sz="1700" dirty="0"/>
          </a:p>
        </p:txBody>
      </p:sp>
      <p:sp>
        <p:nvSpPr>
          <p:cNvPr id="73" name="Rectangle 72">
            <a:extLst>
              <a:ext uri="{FF2B5EF4-FFF2-40B4-BE49-F238E27FC236}">
                <a16:creationId xmlns="" xmlns:a16="http://schemas.microsoft.com/office/drawing/2014/main" id="{4BD02261-2DC8-4AA8-9E16-7751AE8924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 xmlns:a16="http://schemas.microsoft.com/office/drawing/2014/main" id="{3D752CF2-2291-40B5-B462-C17B174C10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0178" name="Picture 2" descr="Related image"/>
          <p:cNvPicPr>
            <a:picLocks noChangeAspect="1" noChangeArrowheads="1"/>
          </p:cNvPicPr>
          <p:nvPr/>
        </p:nvPicPr>
        <p:blipFill rotWithShape="1">
          <a:blip r:embed="rId2" cstate="print"/>
          <a:srcRect l="15604" r="7104" b="-1"/>
          <a:stretch/>
        </p:blipFill>
        <p:spPr bwMode="auto">
          <a:xfrm>
            <a:off x="5777345" y="10"/>
            <a:ext cx="6414655" cy="6857990"/>
          </a:xfrm>
          <a:custGeom>
            <a:avLst/>
            <a:gdLst>
              <a:gd name="connsiteX0" fmla="*/ 365648 w 6883948"/>
              <a:gd name="connsiteY0" fmla="*/ 0 h 6858000"/>
              <a:gd name="connsiteX1" fmla="*/ 6883948 w 6883948"/>
              <a:gd name="connsiteY1" fmla="*/ 0 h 6858000"/>
              <a:gd name="connsiteX2" fmla="*/ 6883948 w 6883948"/>
              <a:gd name="connsiteY2" fmla="*/ 6858000 h 6858000"/>
              <a:gd name="connsiteX3" fmla="*/ 365648 w 6883948"/>
              <a:gd name="connsiteY3" fmla="*/ 6858000 h 6858000"/>
              <a:gd name="connsiteX4" fmla="*/ 360213 w 6883948"/>
              <a:gd name="connsiteY4" fmla="*/ 6835050 h 6858000"/>
              <a:gd name="connsiteX5" fmla="*/ 0 w 6883948"/>
              <a:gd name="connsiteY5" fmla="*/ 3429001 h 6858000"/>
              <a:gd name="connsiteX6" fmla="*/ 360213 w 68839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Picture Placeholder 2"/>
          <p:cNvSpPr>
            <a:spLocks noGrp="1"/>
          </p:cNvSpPr>
          <p:nvPr>
            <p:ph type="pic" idx="1"/>
          </p:nvPr>
        </p:nvSpPr>
        <p:spPr>
          <a:xfrm>
            <a:off x="7959144" y="987425"/>
            <a:ext cx="3396244" cy="4873625"/>
          </a:xfrm>
        </p:spPr>
      </p:sp>
      <p:sp>
        <p:nvSpPr>
          <p:cNvPr id="4" name="Text Placeholder 3"/>
          <p:cNvSpPr>
            <a:spLocks noGrp="1"/>
          </p:cNvSpPr>
          <p:nvPr>
            <p:ph type="body" sz="half" idx="2"/>
          </p:nvPr>
        </p:nvSpPr>
        <p:spPr>
          <a:xfrm>
            <a:off x="373488" y="2057399"/>
            <a:ext cx="5576552" cy="4433553"/>
          </a:xfrm>
        </p:spPr>
        <p:txBody>
          <a:bodyPr vert="horz" lIns="91440" tIns="45720" rIns="91440" bIns="45720" rtlCol="0" anchor="t">
            <a:normAutofit lnSpcReduction="10000"/>
          </a:bodyPr>
          <a:lstStyle/>
          <a:p>
            <a:r>
              <a:rPr lang="en-US" sz="2400" dirty="0" smtClean="0">
                <a:effectLst>
                  <a:outerShdw blurRad="38100" dist="38100" dir="2700000" algn="tl">
                    <a:srgbClr val="000000">
                      <a:alpha val="43137"/>
                    </a:srgbClr>
                  </a:outerShdw>
                </a:effectLst>
              </a:rPr>
              <a:t>4. </a:t>
            </a:r>
            <a:r>
              <a:rPr lang="en-GB" sz="2400" dirty="0">
                <a:effectLst>
                  <a:outerShdw blurRad="38100" dist="38100" dir="2700000" algn="tl">
                    <a:srgbClr val="000000">
                      <a:alpha val="43137"/>
                    </a:srgbClr>
                  </a:outerShdw>
                </a:effectLst>
              </a:rPr>
              <a:t>School health services are the first and the most accessible point of contact with health services for many children</a:t>
            </a:r>
            <a:r>
              <a:rPr lang="en-GB" sz="2400" dirty="0" smtClean="0">
                <a:effectLst>
                  <a:outerShdw blurRad="38100" dist="38100" dir="2700000" algn="tl">
                    <a:srgbClr val="000000">
                      <a:alpha val="43137"/>
                    </a:srgbClr>
                  </a:outerShdw>
                </a:effectLst>
              </a:rPr>
              <a:t>.</a:t>
            </a:r>
          </a:p>
          <a:p>
            <a:r>
              <a:rPr lang="en-GB" sz="2400" dirty="0">
                <a:effectLst>
                  <a:outerShdw blurRad="38100" dist="38100" dir="2700000" algn="tl">
                    <a:srgbClr val="000000">
                      <a:alpha val="43137"/>
                    </a:srgbClr>
                  </a:outerShdw>
                </a:effectLst>
              </a:rPr>
              <a:t>5</a:t>
            </a:r>
            <a:r>
              <a:rPr lang="en-GB" sz="2400" dirty="0" smtClean="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Schools health services are cost-effective strategies</a:t>
            </a:r>
            <a:r>
              <a:rPr lang="en-GB" sz="2400" dirty="0">
                <a:effectLst>
                  <a:outerShdw blurRad="38100" dist="38100" dir="2700000" algn="tl">
                    <a:srgbClr val="000000">
                      <a:alpha val="43137"/>
                    </a:srgbClr>
                  </a:outerShdw>
                </a:effectLst>
                <a:sym typeface="Wingdings" panose="05000000000000000000" pitchFamily="2" charset="2"/>
              </a:rPr>
              <a:t></a:t>
            </a:r>
            <a:r>
              <a:rPr lang="en-GB" sz="2400" dirty="0">
                <a:effectLst>
                  <a:outerShdw blurRad="38100" dist="38100" dir="2700000" algn="tl">
                    <a:srgbClr val="000000">
                      <a:alpha val="43137"/>
                    </a:srgbClr>
                  </a:outerShdw>
                </a:effectLst>
              </a:rPr>
              <a:t> ensure that every child is as healthy as possible to obtain the full benefit from his or her education</a:t>
            </a:r>
            <a:r>
              <a:rPr lang="en-GB" sz="2400" dirty="0" smtClean="0">
                <a:effectLst>
                  <a:outerShdw blurRad="38100" dist="38100" dir="2700000" algn="tl">
                    <a:srgbClr val="000000">
                      <a:alpha val="43137"/>
                    </a:srgbClr>
                  </a:outerShdw>
                </a:effectLst>
              </a:rPr>
              <a:t>.</a:t>
            </a:r>
          </a:p>
          <a:p>
            <a:r>
              <a:rPr lang="en-GB" sz="2400" dirty="0" smtClean="0">
                <a:effectLst>
                  <a:outerShdw blurRad="38100" dist="38100" dir="2700000" algn="tl">
                    <a:srgbClr val="000000">
                      <a:alpha val="43137"/>
                    </a:srgbClr>
                  </a:outerShdw>
                </a:effectLst>
              </a:rPr>
              <a:t>6. </a:t>
            </a:r>
            <a:r>
              <a:rPr lang="en-GB" sz="2400" dirty="0">
                <a:effectLst>
                  <a:outerShdw blurRad="38100" dist="38100" dir="2700000" algn="tl">
                    <a:srgbClr val="000000">
                      <a:alpha val="43137"/>
                    </a:srgbClr>
                  </a:outerShdw>
                </a:effectLst>
              </a:rPr>
              <a:t>The school provides a unique opportunity for health </a:t>
            </a:r>
            <a:r>
              <a:rPr lang="en-GB" sz="2400" dirty="0" err="1" smtClean="0">
                <a:effectLst>
                  <a:outerShdw blurRad="38100" dist="38100" dir="2700000" algn="tl">
                    <a:srgbClr val="000000">
                      <a:alpha val="43137"/>
                    </a:srgbClr>
                  </a:outerShdw>
                </a:effectLst>
              </a:rPr>
              <a:t>education</a:t>
            </a:r>
            <a:r>
              <a:rPr lang="en-GB" sz="2400" dirty="0" err="1" smtClean="0">
                <a:effectLst>
                  <a:outerShdw blurRad="38100" dist="38100" dir="2700000" algn="tl">
                    <a:srgbClr val="000000">
                      <a:alpha val="43137"/>
                    </a:srgbClr>
                  </a:outerShdw>
                </a:effectLst>
                <a:sym typeface="Wingdings" panose="05000000000000000000" pitchFamily="2" charset="2"/>
              </a:rPr>
              <a:t></a:t>
            </a:r>
            <a:r>
              <a:rPr lang="en-GB" sz="2400" dirty="0" err="1" smtClean="0">
                <a:effectLst>
                  <a:outerShdw blurRad="38100" dist="38100" dir="2700000" algn="tl">
                    <a:srgbClr val="000000">
                      <a:alpha val="43137"/>
                    </a:srgbClr>
                  </a:outerShdw>
                </a:effectLst>
              </a:rPr>
              <a:t>establishing</a:t>
            </a:r>
            <a:r>
              <a:rPr lang="en-GB" sz="2400" dirty="0" smtClean="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healthy habits of the future adult population (school age children spend one third of their time in schools). </a:t>
            </a:r>
          </a:p>
          <a:p>
            <a:endParaRPr lang="en-US" sz="2400" dirty="0">
              <a:effectLst>
                <a:outerShdw blurRad="38100" dist="38100" dir="2700000" algn="tl">
                  <a:srgbClr val="000000">
                    <a:alpha val="43137"/>
                  </a:srgbClr>
                </a:outerShdw>
              </a:effectLst>
            </a:endParaRPr>
          </a:p>
          <a:p>
            <a:endParaRPr lang="en-GB" sz="2400" dirty="0">
              <a:effectLst>
                <a:outerShdw blurRad="38100" dist="38100" dir="2700000" algn="tl">
                  <a:srgbClr val="000000">
                    <a:alpha val="43137"/>
                  </a:srgbClr>
                </a:outerShdw>
              </a:effectLst>
            </a:endParaRPr>
          </a:p>
        </p:txBody>
      </p:sp>
      <p:pic>
        <p:nvPicPr>
          <p:cNvPr id="5" name="Picture 2" descr="Image result for stress at school child bully">
            <a:extLst>
              <a:ext uri="{FF2B5EF4-FFF2-40B4-BE49-F238E27FC236}">
                <a16:creationId xmlns="" xmlns:a16="http://schemas.microsoft.com/office/drawing/2014/main" id="{5C64369A-6F77-4777-852E-068871EDA4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59144" y="3847025"/>
            <a:ext cx="2636784" cy="283961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8491" y="633713"/>
            <a:ext cx="5680363" cy="10881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smtClean="0">
                <a:solidFill>
                  <a:srgbClr val="00B050"/>
                </a:solidFill>
                <a:effectLst>
                  <a:outerShdw blurRad="38100" dist="38100" dir="2700000" algn="tl">
                    <a:srgbClr val="000000">
                      <a:alpha val="43137"/>
                    </a:srgbClr>
                  </a:outerShdw>
                </a:effectLst>
              </a:rPr>
              <a:t>Why is school health an important </a:t>
            </a:r>
            <a:r>
              <a:rPr lang="en-US" altLang="en-US" b="1" smtClean="0">
                <a:solidFill>
                  <a:srgbClr val="00B050"/>
                </a:solidFill>
                <a:effectLst>
                  <a:outerShdw blurRad="38100" dist="38100" dir="2700000" algn="tl">
                    <a:srgbClr val="000000">
                      <a:alpha val="43137"/>
                    </a:srgbClr>
                  </a:outerShdw>
                </a:effectLst>
              </a:rPr>
              <a:t>component of community health?</a:t>
            </a:r>
            <a:endParaRPr lang="en-US" b="1" dirty="0">
              <a:solidFill>
                <a:srgbClr val="00B050"/>
              </a:solidFill>
              <a:effectLst>
                <a:outerShdw blurRad="38100" dist="38100" dir="2700000" algn="tl">
                  <a:srgbClr val="000000">
                    <a:alpha val="43137"/>
                  </a:srgbClr>
                </a:outerShdw>
              </a:effectLst>
            </a:endParaRPr>
          </a:p>
        </p:txBody>
      </p:sp>
      <p:pic>
        <p:nvPicPr>
          <p:cNvPr id="1026" name="Picture 2" descr="Youth | UNRW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340" y="8958"/>
            <a:ext cx="5775660" cy="383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706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 xmlns:a16="http://schemas.microsoft.com/office/drawing/2014/main" id="{8FDF5AFE-AF16-4F16-B2D2-92C418A8A462}"/>
              </a:ext>
            </a:extLst>
          </p:cNvPr>
          <p:cNvPicPr>
            <a:picLocks noGrp="1" noChangeAspect="1"/>
          </p:cNvPicPr>
          <p:nvPr>
            <p:ph idx="1"/>
          </p:nvPr>
        </p:nvPicPr>
        <p:blipFill rotWithShape="1">
          <a:blip r:embed="rId2"/>
          <a:srcRect l="28615" t="9911" r="29731" b="26609"/>
          <a:stretch/>
        </p:blipFill>
        <p:spPr>
          <a:xfrm>
            <a:off x="2671890" y="466407"/>
            <a:ext cx="6880073" cy="5897880"/>
          </a:xfrm>
          <a:prstGeom prst="rect">
            <a:avLst/>
          </a:prstGeom>
        </p:spPr>
      </p:pic>
    </p:spTree>
    <p:extLst>
      <p:ext uri="{BB962C8B-B14F-4D97-AF65-F5344CB8AC3E}">
        <p14:creationId xmlns:p14="http://schemas.microsoft.com/office/powerpoint/2010/main" val="2309753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a:solidFill>
            <a:schemeClr val="accent1"/>
          </a:solidFill>
        </p:spPr>
      </p:pic>
      <p:sp>
        <p:nvSpPr>
          <p:cNvPr id="2" name="Title 1"/>
          <p:cNvSpPr>
            <a:spLocks noGrp="1"/>
          </p:cNvSpPr>
          <p:nvPr>
            <p:ph type="title"/>
          </p:nvPr>
        </p:nvSpPr>
        <p:spPr>
          <a:xfrm>
            <a:off x="231586" y="113085"/>
            <a:ext cx="11758645" cy="1007378"/>
          </a:xfrm>
        </p:spPr>
        <p:txBody>
          <a:bodyPr>
            <a:normAutofit fontScale="90000"/>
          </a:bodyPr>
          <a:lstStyle/>
          <a:p>
            <a:r>
              <a:rPr lang="en-GB" sz="4000" dirty="0">
                <a:solidFill>
                  <a:srgbClr val="C00000"/>
                </a:solidFill>
                <a:effectLst>
                  <a:outerShdw blurRad="38100" dist="38100" dir="2700000" algn="tl">
                    <a:srgbClr val="000000">
                      <a:alpha val="43137"/>
                    </a:srgbClr>
                  </a:outerShdw>
                </a:effectLst>
                <a:latin typeface="Arial Black" panose="020B0A04020102020204" pitchFamily="34" charset="0"/>
              </a:rPr>
              <a:t>Components of School </a:t>
            </a:r>
            <a:r>
              <a:rPr lang="en-GB" sz="4000" dirty="0" smtClean="0">
                <a:solidFill>
                  <a:srgbClr val="C00000"/>
                </a:solidFill>
                <a:effectLst>
                  <a:outerShdw blurRad="38100" dist="38100" dir="2700000" algn="tl">
                    <a:srgbClr val="000000">
                      <a:alpha val="43137"/>
                    </a:srgbClr>
                  </a:outerShdw>
                </a:effectLst>
                <a:latin typeface="Arial Black" panose="020B0A04020102020204" pitchFamily="34" charset="0"/>
              </a:rPr>
              <a:t>Health programme</a:t>
            </a:r>
            <a:endParaRPr lang="en-GB" sz="3700"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75" name="Freeform 62">
            <a:extLst>
              <a:ext uri="{FF2B5EF4-FFF2-40B4-BE49-F238E27FC236}">
                <a16:creationId xmlns=""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02" name="Picture 2" descr="Image result for SCHOOL HEALTH SERVICES"/>
          <p:cNvPicPr>
            <a:picLocks noChangeAspect="1" noChangeArrowheads="1"/>
          </p:cNvPicPr>
          <p:nvPr/>
        </p:nvPicPr>
        <p:blipFill>
          <a:blip r:embed="rId3"/>
          <a:stretch>
            <a:fillRect/>
          </a:stretch>
        </p:blipFill>
        <p:spPr bwMode="auto">
          <a:xfrm>
            <a:off x="8100821" y="2056758"/>
            <a:ext cx="3661831" cy="2764682"/>
          </a:xfrm>
          <a:prstGeom prst="rect">
            <a:avLst/>
          </a:prstGeom>
          <a:noFill/>
        </p:spPr>
      </p:pic>
      <p:graphicFrame>
        <p:nvGraphicFramePr>
          <p:cNvPr id="10" name="Content Placeholder 3">
            <a:extLst>
              <a:ext uri="{FF2B5EF4-FFF2-40B4-BE49-F238E27FC236}">
                <a16:creationId xmlns="" xmlns:a16="http://schemas.microsoft.com/office/drawing/2014/main" id="{CAA2C4F9-6119-456C-8BD3-8DC6700C2EE5}"/>
              </a:ext>
            </a:extLst>
          </p:cNvPr>
          <p:cNvGraphicFramePr>
            <a:graphicFrameLocks/>
          </p:cNvGraphicFramePr>
          <p:nvPr>
            <p:extLst>
              <p:ext uri="{D42A27DB-BD31-4B8C-83A1-F6EECF244321}">
                <p14:modId xmlns:p14="http://schemas.microsoft.com/office/powerpoint/2010/main" val="3225155900"/>
              </p:ext>
            </p:extLst>
          </p:nvPr>
        </p:nvGraphicFramePr>
        <p:xfrm>
          <a:off x="531351" y="922966"/>
          <a:ext cx="10798350" cy="5796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effectLst>
                  <a:outerShdw blurRad="38100" dist="38100" dir="2700000" algn="tl">
                    <a:srgbClr val="000000">
                      <a:alpha val="43137"/>
                    </a:srgbClr>
                  </a:outerShdw>
                </a:effectLst>
              </a:rPr>
              <a:t>Routine, periodic medical examination is designed to detect defects that require medical attention.</a:t>
            </a:r>
          </a:p>
          <a:p>
            <a:r>
              <a:rPr lang="en-GB" dirty="0">
                <a:effectLst>
                  <a:outerShdw blurRad="38100" dist="38100" dir="2700000" algn="tl">
                    <a:srgbClr val="000000">
                      <a:alpha val="43137"/>
                    </a:srgbClr>
                  </a:outerShdw>
                </a:effectLst>
              </a:rPr>
              <a:t>The medical examination also provides the opportunity of discussing with parents and teachers the health problems and needs of the children. It includes </a:t>
            </a:r>
            <a:r>
              <a:rPr lang="en-GB" u="sng" dirty="0">
                <a:effectLst>
                  <a:outerShdw blurRad="38100" dist="38100" dir="2700000" algn="tl">
                    <a:srgbClr val="000000">
                      <a:alpha val="43137"/>
                    </a:srgbClr>
                  </a:outerShdw>
                </a:effectLst>
              </a:rPr>
              <a:t>screening for defects of hearing and sight.</a:t>
            </a:r>
          </a:p>
          <a:p>
            <a:r>
              <a:rPr lang="en-US" dirty="0" smtClean="0">
                <a:effectLst>
                  <a:outerShdw blurRad="38100" dist="38100" dir="2700000" algn="tl">
                    <a:srgbClr val="000000">
                      <a:alpha val="43137"/>
                    </a:srgbClr>
                  </a:outerShdw>
                </a:effectLst>
              </a:rPr>
              <a:t>Assessment </a:t>
            </a:r>
            <a:r>
              <a:rPr lang="en-US" dirty="0">
                <a:effectLst>
                  <a:outerShdw blurRad="38100" dist="38100" dir="2700000" algn="tl">
                    <a:srgbClr val="000000">
                      <a:alpha val="43137"/>
                    </a:srgbClr>
                  </a:outerShdw>
                </a:effectLst>
              </a:rPr>
              <a:t>of the </a:t>
            </a:r>
            <a:r>
              <a:rPr lang="en-US" b="1" dirty="0">
                <a:effectLst>
                  <a:outerShdw blurRad="38100" dist="38100" dir="2700000" algn="tl">
                    <a:srgbClr val="000000">
                      <a:alpha val="43137"/>
                    </a:srgbClr>
                  </a:outerShdw>
                </a:effectLst>
              </a:rPr>
              <a:t>growth and development </a:t>
            </a:r>
            <a:r>
              <a:rPr lang="en-US" dirty="0">
                <a:effectLst>
                  <a:outerShdw blurRad="38100" dist="38100" dir="2700000" algn="tl">
                    <a:srgbClr val="000000">
                      <a:alpha val="43137"/>
                    </a:srgbClr>
                  </a:outerShdw>
                </a:effectLst>
              </a:rPr>
              <a:t>of the child using growth charts and developmental tables.</a:t>
            </a:r>
          </a:p>
          <a:p>
            <a:endParaRPr lang="en-GB" dirty="0"/>
          </a:p>
        </p:txBody>
      </p:sp>
      <p:grpSp>
        <p:nvGrpSpPr>
          <p:cNvPr id="4" name="Group 3"/>
          <p:cNvGrpSpPr/>
          <p:nvPr/>
        </p:nvGrpSpPr>
        <p:grpSpPr>
          <a:xfrm>
            <a:off x="1558344" y="-3175"/>
            <a:ext cx="8139448" cy="1828800"/>
            <a:chOff x="2028114" y="2271469"/>
            <a:chExt cx="3478177" cy="3478177"/>
          </a:xfrm>
        </p:grpSpPr>
        <p:sp>
          <p:nvSpPr>
            <p:cNvPr id="5" name="Oval 4"/>
            <p:cNvSpPr/>
            <p:nvPr/>
          </p:nvSpPr>
          <p:spPr>
            <a:xfrm>
              <a:off x="2028114" y="2271469"/>
              <a:ext cx="3478177" cy="3478177"/>
            </a:xfrm>
            <a:prstGeom prst="ellipse">
              <a:avLst/>
            </a:prstGeom>
          </p:spPr>
          <p:style>
            <a:lnRef idx="3">
              <a:schemeClr val="lt1">
                <a:hueOff val="0"/>
                <a:satOff val="0"/>
                <a:lumOff val="0"/>
                <a:alphaOff val="0"/>
              </a:schemeClr>
            </a:lnRef>
            <a:fillRef idx="1">
              <a:schemeClr val="accent4">
                <a:alpha val="50000"/>
                <a:hueOff val="9800891"/>
                <a:satOff val="-40777"/>
                <a:lumOff val="9608"/>
                <a:alphaOff val="0"/>
              </a:schemeClr>
            </a:fillRef>
            <a:effectRef idx="0">
              <a:schemeClr val="accent4">
                <a:alpha val="50000"/>
                <a:hueOff val="9800891"/>
                <a:satOff val="-40777"/>
                <a:lumOff val="9608"/>
                <a:alphaOff val="0"/>
              </a:schemeClr>
            </a:effectRef>
            <a:fontRef idx="minor">
              <a:schemeClr val="tx1"/>
            </a:fontRef>
          </p:style>
        </p:sp>
        <p:sp>
          <p:nvSpPr>
            <p:cNvPr id="6" name="Oval 4"/>
            <p:cNvSpPr/>
            <p:nvPr/>
          </p:nvSpPr>
          <p:spPr>
            <a:xfrm>
              <a:off x="2355642" y="3169998"/>
              <a:ext cx="2710373" cy="19129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3200" b="1" kern="1200" dirty="0" smtClean="0">
                  <a:solidFill>
                    <a:schemeClr val="tx1"/>
                  </a:solidFill>
                  <a:effectLst>
                    <a:outerShdw blurRad="38100" dist="38100" dir="2700000" algn="tl">
                      <a:srgbClr val="000000">
                        <a:alpha val="43137"/>
                      </a:srgbClr>
                    </a:outerShdw>
                  </a:effectLst>
                </a:rPr>
                <a:t>medical inspection and assessment</a:t>
              </a:r>
              <a:endParaRPr lang="en-GB" sz="3200" b="1" kern="1200" dirty="0">
                <a:solidFill>
                  <a:schemeClr val="tx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650678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C926FC-08D3-4FF5-99E5-DFD0BECC070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 xmlns:a16="http://schemas.microsoft.com/office/drawing/2014/main" id="{D5BFB510-A6D5-4FF9-892B-F63CE0DC09CC}"/>
              </a:ext>
            </a:extLst>
          </p:cNvPr>
          <p:cNvSpPr>
            <a:spLocks noGrp="1"/>
          </p:cNvSpPr>
          <p:nvPr>
            <p:ph idx="1"/>
          </p:nvPr>
        </p:nvSpPr>
        <p:spPr/>
        <p:txBody>
          <a:bodyPr/>
          <a:lstStyle/>
          <a:p>
            <a:r>
              <a:rPr lang="en-GB" dirty="0"/>
              <a:t>Main health problems among school children:</a:t>
            </a:r>
          </a:p>
          <a:p>
            <a:pPr marL="514350" indent="-514350">
              <a:buAutoNum type="arabicPeriod"/>
            </a:pPr>
            <a:r>
              <a:rPr lang="en-GB" dirty="0"/>
              <a:t>Infectious diseases</a:t>
            </a:r>
          </a:p>
          <a:p>
            <a:pPr marL="514350" indent="-514350">
              <a:buAutoNum type="arabicPeriod"/>
            </a:pPr>
            <a:r>
              <a:rPr lang="en-GB" dirty="0"/>
              <a:t>Parasitic diseases</a:t>
            </a:r>
          </a:p>
          <a:p>
            <a:pPr marL="514350" indent="-514350">
              <a:buAutoNum type="arabicPeriod"/>
            </a:pPr>
            <a:r>
              <a:rPr lang="en-GB" dirty="0"/>
              <a:t>Malnutrition</a:t>
            </a:r>
          </a:p>
          <a:p>
            <a:pPr marL="514350" indent="-514350">
              <a:buAutoNum type="arabicPeriod"/>
            </a:pPr>
            <a:r>
              <a:rPr lang="en-GB" dirty="0"/>
              <a:t>Accidents</a:t>
            </a:r>
          </a:p>
          <a:p>
            <a:pPr marL="514350" indent="-514350">
              <a:buAutoNum type="arabicPeriod"/>
            </a:pPr>
            <a:r>
              <a:rPr lang="en-GB" dirty="0"/>
              <a:t>Psychological and social problems</a:t>
            </a:r>
          </a:p>
          <a:p>
            <a:pPr marL="514350" indent="-514350">
              <a:buAutoNum type="arabicPeriod"/>
            </a:pPr>
            <a:r>
              <a:rPr lang="en-GB" dirty="0"/>
              <a:t>Disabilities</a:t>
            </a:r>
          </a:p>
        </p:txBody>
      </p:sp>
      <p:grpSp>
        <p:nvGrpSpPr>
          <p:cNvPr id="5" name="Group 4">
            <a:extLst>
              <a:ext uri="{FF2B5EF4-FFF2-40B4-BE49-F238E27FC236}">
                <a16:creationId xmlns="" xmlns:a16="http://schemas.microsoft.com/office/drawing/2014/main" id="{D1CAEE22-15CB-448C-B6C8-29A87CEEFAF2}"/>
              </a:ext>
            </a:extLst>
          </p:cNvPr>
          <p:cNvGrpSpPr/>
          <p:nvPr/>
        </p:nvGrpSpPr>
        <p:grpSpPr>
          <a:xfrm>
            <a:off x="838199" y="0"/>
            <a:ext cx="10515599" cy="1825625"/>
            <a:chOff x="4317520" y="2739093"/>
            <a:chExt cx="3030486" cy="2775668"/>
          </a:xfrm>
          <a:solidFill>
            <a:schemeClr val="accent2">
              <a:lumMod val="60000"/>
              <a:lumOff val="40000"/>
            </a:schemeClr>
          </a:solidFill>
        </p:grpSpPr>
        <p:sp>
          <p:nvSpPr>
            <p:cNvPr id="6" name="Oval 5">
              <a:extLst>
                <a:ext uri="{FF2B5EF4-FFF2-40B4-BE49-F238E27FC236}">
                  <a16:creationId xmlns="" xmlns:a16="http://schemas.microsoft.com/office/drawing/2014/main" id="{D6272F21-B050-46AA-A336-CEC2803201A1}"/>
                </a:ext>
              </a:extLst>
            </p:cNvPr>
            <p:cNvSpPr/>
            <p:nvPr/>
          </p:nvSpPr>
          <p:spPr>
            <a:xfrm>
              <a:off x="4317520" y="2739093"/>
              <a:ext cx="3030486" cy="2775668"/>
            </a:xfrm>
            <a:prstGeom prst="ellipse">
              <a:avLst/>
            </a:prstGeom>
            <a:grpFill/>
          </p:spPr>
          <p:style>
            <a:lnRef idx="3">
              <a:schemeClr val="lt1">
                <a:hueOff val="0"/>
                <a:satOff val="0"/>
                <a:lumOff val="0"/>
                <a:alphaOff val="0"/>
              </a:schemeClr>
            </a:lnRef>
            <a:fillRef idx="1">
              <a:schemeClr val="accent4">
                <a:alpha val="50000"/>
                <a:hueOff val="6533927"/>
                <a:satOff val="-27185"/>
                <a:lumOff val="6405"/>
                <a:alphaOff val="0"/>
              </a:schemeClr>
            </a:fillRef>
            <a:effectRef idx="0">
              <a:schemeClr val="accent4">
                <a:alpha val="50000"/>
                <a:hueOff val="6533927"/>
                <a:satOff val="-27185"/>
                <a:lumOff val="6405"/>
                <a:alphaOff val="0"/>
              </a:schemeClr>
            </a:effectRef>
            <a:fontRef idx="minor">
              <a:schemeClr val="tx1"/>
            </a:fontRef>
          </p:style>
        </p:sp>
        <p:sp>
          <p:nvSpPr>
            <p:cNvPr id="7" name="Oval 4">
              <a:extLst>
                <a:ext uri="{FF2B5EF4-FFF2-40B4-BE49-F238E27FC236}">
                  <a16:creationId xmlns="" xmlns:a16="http://schemas.microsoft.com/office/drawing/2014/main" id="{5933BD5C-54AE-4E09-B374-89E8F362D9A1}"/>
                </a:ext>
              </a:extLst>
            </p:cNvPr>
            <p:cNvSpPr txBox="1"/>
            <p:nvPr/>
          </p:nvSpPr>
          <p:spPr>
            <a:xfrm>
              <a:off x="4667191" y="3865034"/>
              <a:ext cx="2331143" cy="96159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3600" b="1" kern="1200" dirty="0">
                  <a:solidFill>
                    <a:schemeClr val="tx1"/>
                  </a:solidFill>
                  <a:effectLst>
                    <a:outerShdw blurRad="38100" dist="38100" dir="2700000" algn="tl">
                      <a:srgbClr val="000000">
                        <a:alpha val="43137"/>
                      </a:srgbClr>
                    </a:outerShdw>
                  </a:effectLst>
                </a:rPr>
                <a:t>Prevention and control of health hazards</a:t>
              </a:r>
            </a:p>
          </p:txBody>
        </p:sp>
      </p:grpSp>
    </p:spTree>
    <p:extLst>
      <p:ext uri="{BB962C8B-B14F-4D97-AF65-F5344CB8AC3E}">
        <p14:creationId xmlns:p14="http://schemas.microsoft.com/office/powerpoint/2010/main" val="1677143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0A3C1B-2C54-4370-8491-7CCE71563AC0}"/>
              </a:ext>
            </a:extLst>
          </p:cNvPr>
          <p:cNvSpPr>
            <a:spLocks noGrp="1"/>
          </p:cNvSpPr>
          <p:nvPr>
            <p:ph type="title"/>
          </p:nvPr>
        </p:nvSpPr>
        <p:spPr>
          <a:xfrm>
            <a:off x="648929" y="629266"/>
            <a:ext cx="5127031" cy="1676603"/>
          </a:xfrm>
        </p:spPr>
        <p:txBody>
          <a:bodyPr>
            <a:normAutofit/>
          </a:bodyPr>
          <a:lstStyle/>
          <a:p>
            <a:r>
              <a:rPr lang="en-GB" b="1" u="sng" dirty="0"/>
              <a:t>1. Infectious diseases:</a:t>
            </a:r>
          </a:p>
        </p:txBody>
      </p:sp>
      <p:sp>
        <p:nvSpPr>
          <p:cNvPr id="3" name="Content Placeholder 2">
            <a:extLst>
              <a:ext uri="{FF2B5EF4-FFF2-40B4-BE49-F238E27FC236}">
                <a16:creationId xmlns="" xmlns:a16="http://schemas.microsoft.com/office/drawing/2014/main" id="{6EC12016-D624-4BE6-BA6D-D4353DE16AC4}"/>
              </a:ext>
            </a:extLst>
          </p:cNvPr>
          <p:cNvSpPr>
            <a:spLocks noGrp="1"/>
          </p:cNvSpPr>
          <p:nvPr>
            <p:ph idx="1"/>
          </p:nvPr>
        </p:nvSpPr>
        <p:spPr>
          <a:xfrm>
            <a:off x="648930" y="2009104"/>
            <a:ext cx="6215509" cy="4214715"/>
          </a:xfrm>
        </p:spPr>
        <p:txBody>
          <a:bodyPr>
            <a:normAutofit/>
          </a:bodyPr>
          <a:lstStyle/>
          <a:p>
            <a:pPr>
              <a:buNone/>
            </a:pPr>
            <a:r>
              <a:rPr lang="en-US" sz="2200" b="1" dirty="0">
                <a:effectLst>
                  <a:outerShdw blurRad="38100" dist="38100" dir="2700000" algn="tl">
                    <a:srgbClr val="C0C0C0"/>
                  </a:outerShdw>
                </a:effectLst>
                <a:cs typeface="Arial" charset="0"/>
              </a:rPr>
              <a:t>Communicable diseases at schools constitute a major health problem because:</a:t>
            </a:r>
          </a:p>
          <a:p>
            <a:pPr>
              <a:buSzPct val="104000"/>
              <a:buFont typeface="Bookman Old Style" pitchFamily="18" charset="0"/>
              <a:buAutoNum type="arabicPeriod"/>
            </a:pPr>
            <a:r>
              <a:rPr lang="en-US" sz="2200" dirty="0">
                <a:effectLst>
                  <a:outerShdw blurRad="38100" dist="38100" dir="2700000" algn="tl">
                    <a:srgbClr val="C0C0C0"/>
                  </a:outerShdw>
                </a:effectLst>
                <a:cs typeface="Arial" charset="0"/>
              </a:rPr>
              <a:t>They are highly prevalent among pupils</a:t>
            </a:r>
          </a:p>
          <a:p>
            <a:pPr>
              <a:buSzPct val="104000"/>
              <a:buFont typeface="Bookman Old Style" pitchFamily="18" charset="0"/>
              <a:buAutoNum type="arabicPeriod"/>
            </a:pPr>
            <a:r>
              <a:rPr lang="en-US" sz="2200" dirty="0">
                <a:effectLst>
                  <a:outerShdw blurRad="38100" dist="38100" dir="2700000" algn="tl">
                    <a:srgbClr val="C0C0C0"/>
                  </a:outerShdw>
                </a:effectLst>
                <a:cs typeface="Arial" charset="0"/>
              </a:rPr>
              <a:t>They may lead to serious complications</a:t>
            </a:r>
          </a:p>
          <a:p>
            <a:pPr>
              <a:buSzPct val="104000"/>
              <a:buFont typeface="Bookman Old Style" pitchFamily="18" charset="0"/>
              <a:buAutoNum type="arabicPeriod"/>
            </a:pPr>
            <a:r>
              <a:rPr lang="en-US" sz="2200" dirty="0">
                <a:effectLst>
                  <a:outerShdw blurRad="38100" dist="38100" dir="2700000" algn="tl">
                    <a:srgbClr val="C0C0C0"/>
                  </a:outerShdw>
                </a:effectLst>
                <a:cs typeface="Arial" charset="0"/>
              </a:rPr>
              <a:t>They may </a:t>
            </a:r>
            <a:r>
              <a:rPr lang="en-US" sz="2200" dirty="0" smtClean="0">
                <a:effectLst>
                  <a:outerShdw blurRad="38100" dist="38100" dir="2700000" algn="tl">
                    <a:srgbClr val="C0C0C0"/>
                  </a:outerShdw>
                </a:effectLst>
                <a:cs typeface="Arial" charset="0"/>
              </a:rPr>
              <a:t>delay </a:t>
            </a:r>
            <a:r>
              <a:rPr lang="en-US" sz="2200" dirty="0">
                <a:effectLst>
                  <a:outerShdw blurRad="38100" dist="38100" dir="2700000" algn="tl">
                    <a:srgbClr val="C0C0C0"/>
                  </a:outerShdw>
                </a:effectLst>
                <a:cs typeface="Arial" charset="0"/>
              </a:rPr>
              <a:t>growth and intellectual development of the pupils</a:t>
            </a:r>
          </a:p>
          <a:p>
            <a:pPr>
              <a:buSzPct val="104000"/>
              <a:buFont typeface="Bookman Old Style" pitchFamily="18" charset="0"/>
              <a:buAutoNum type="arabicPeriod"/>
            </a:pPr>
            <a:r>
              <a:rPr lang="en-US" sz="2200" dirty="0">
                <a:effectLst>
                  <a:outerShdw blurRad="38100" dist="38100" dir="2700000" algn="tl">
                    <a:srgbClr val="C0C0C0"/>
                  </a:outerShdw>
                </a:effectLst>
                <a:cs typeface="Arial" charset="0"/>
              </a:rPr>
              <a:t>They are preventable</a:t>
            </a:r>
          </a:p>
        </p:txBody>
      </p:sp>
      <p:pic>
        <p:nvPicPr>
          <p:cNvPr id="2050" name="Picture 2" descr="Image result for infectious diseases">
            <a:extLst>
              <a:ext uri="{FF2B5EF4-FFF2-40B4-BE49-F238E27FC236}">
                <a16:creationId xmlns="" xmlns:a16="http://schemas.microsoft.com/office/drawing/2014/main" id="{872E7D40-2BF7-478F-BF61-83D8DCB0BB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51"/>
          <a:stretch/>
        </p:blipFill>
        <p:spPr bwMode="auto">
          <a:xfrm>
            <a:off x="6508124" y="629266"/>
            <a:ext cx="4939026" cy="504402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573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B4C137-6026-48AA-AE28-5DDB214BBF08}"/>
              </a:ext>
            </a:extLst>
          </p:cNvPr>
          <p:cNvSpPr>
            <a:spLocks noGrp="1"/>
          </p:cNvSpPr>
          <p:nvPr>
            <p:ph type="title"/>
          </p:nvPr>
        </p:nvSpPr>
        <p:spPr/>
        <p:txBody>
          <a:bodyPr/>
          <a:lstStyle/>
          <a:p>
            <a:r>
              <a:rPr lang="en-GB" b="1" u="sng" dirty="0"/>
              <a:t>1. Infectious diseases:</a:t>
            </a:r>
            <a:endParaRPr lang="en-GB" dirty="0"/>
          </a:p>
        </p:txBody>
      </p:sp>
      <p:graphicFrame>
        <p:nvGraphicFramePr>
          <p:cNvPr id="4" name="Content Placeholder 3">
            <a:extLst>
              <a:ext uri="{FF2B5EF4-FFF2-40B4-BE49-F238E27FC236}">
                <a16:creationId xmlns="" xmlns:a16="http://schemas.microsoft.com/office/drawing/2014/main" id="{FE261C71-A9B4-4776-BC72-56A59BA56EEA}"/>
              </a:ext>
            </a:extLst>
          </p:cNvPr>
          <p:cNvGraphicFramePr>
            <a:graphicFrameLocks noGrp="1"/>
          </p:cNvGraphicFramePr>
          <p:nvPr>
            <p:ph idx="1"/>
            <p:extLst>
              <p:ext uri="{D42A27DB-BD31-4B8C-83A1-F6EECF244321}">
                <p14:modId xmlns:p14="http://schemas.microsoft.com/office/powerpoint/2010/main" val="16747025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98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preschool child drawing"/>
          <p:cNvPicPr>
            <a:picLocks noChangeAspect="1" noChangeArrowheads="1"/>
          </p:cNvPicPr>
          <p:nvPr/>
        </p:nvPicPr>
        <p:blipFill rotWithShape="1">
          <a:blip r:embed="rId2"/>
          <a:srcRect b="15414"/>
          <a:stretch/>
        </p:blipFill>
        <p:spPr bwMode="auto">
          <a:xfrm>
            <a:off x="20" y="10"/>
            <a:ext cx="12191980" cy="6857990"/>
          </a:xfrm>
          <a:prstGeom prst="rect">
            <a:avLst/>
          </a:prstGeom>
          <a:noFill/>
        </p:spPr>
      </p:pic>
      <p:sp>
        <p:nvSpPr>
          <p:cNvPr id="71"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6288259" y="3231931"/>
            <a:ext cx="5585804" cy="1834056"/>
          </a:xfrm>
        </p:spPr>
        <p:txBody>
          <a:bodyPr>
            <a:normAutofit fontScale="90000"/>
          </a:bodyPr>
          <a:lstStyle/>
          <a:p>
            <a:r>
              <a:rPr lang="en-US" sz="4000" dirty="0"/>
              <a:t/>
            </a:r>
            <a:br>
              <a:rPr lang="en-US" sz="4000" dirty="0"/>
            </a:br>
            <a:r>
              <a:rPr lang="en-US" sz="8800" b="1" dirty="0"/>
              <a:t>Preschool</a:t>
            </a:r>
            <a:r>
              <a:rPr lang="en-US" sz="4000" dirty="0"/>
              <a:t> </a:t>
            </a:r>
          </a:p>
        </p:txBody>
      </p:sp>
      <p:sp>
        <p:nvSpPr>
          <p:cNvPr id="3" name="Subtitle 2"/>
          <p:cNvSpPr>
            <a:spLocks noGrp="1"/>
          </p:cNvSpPr>
          <p:nvPr>
            <p:ph type="subTitle" idx="1"/>
          </p:nvPr>
        </p:nvSpPr>
        <p:spPr>
          <a:xfrm>
            <a:off x="7782910" y="5242675"/>
            <a:ext cx="4330262" cy="683284"/>
          </a:xfrm>
        </p:spPr>
        <p:txBody>
          <a:bodyPr>
            <a:normAutofit/>
          </a:bodyPr>
          <a:lstStyle/>
          <a:p>
            <a:endParaRPr lang="en-US" sz="2000"/>
          </a:p>
        </p:txBody>
      </p:sp>
      <p:cxnSp>
        <p:nvCxnSpPr>
          <p:cNvPr id="73" name="Straight Connector 72">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408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 xmlns:a16="http://schemas.microsoft.com/office/drawing/2014/main" id="{F5A8FF06-0CFC-4BF9-823C-ED594568730F}"/>
              </a:ext>
            </a:extLst>
          </p:cNvPr>
          <p:cNvGraphicFramePr/>
          <p:nvPr>
            <p:extLst>
              <p:ext uri="{D42A27DB-BD31-4B8C-83A1-F6EECF244321}">
                <p14:modId xmlns:p14="http://schemas.microsoft.com/office/powerpoint/2010/main" val="246203627"/>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a:extLst>
              <a:ext uri="{FF2B5EF4-FFF2-40B4-BE49-F238E27FC236}">
                <a16:creationId xmlns="" xmlns:a16="http://schemas.microsoft.com/office/drawing/2014/main" id="{E6F42788-E8CF-43BF-945C-98BC30316A53}"/>
              </a:ext>
            </a:extLst>
          </p:cNvPr>
          <p:cNvGraphicFramePr>
            <a:graphicFrameLocks noGrp="1"/>
          </p:cNvGraphicFramePr>
          <p:nvPr>
            <p:ph idx="1"/>
            <p:extLst>
              <p:ext uri="{D42A27DB-BD31-4B8C-83A1-F6EECF244321}">
                <p14:modId xmlns:p14="http://schemas.microsoft.com/office/powerpoint/2010/main" val="2704443465"/>
              </p:ext>
            </p:extLst>
          </p:nvPr>
        </p:nvGraphicFramePr>
        <p:xfrm>
          <a:off x="370703" y="1532238"/>
          <a:ext cx="10983097" cy="4644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3462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C38F71-E276-4755-9C01-86E805E76FA2}"/>
              </a:ext>
            </a:extLst>
          </p:cNvPr>
          <p:cNvSpPr>
            <a:spLocks noGrp="1"/>
          </p:cNvSpPr>
          <p:nvPr>
            <p:ph type="title"/>
          </p:nvPr>
        </p:nvSpPr>
        <p:spPr>
          <a:xfrm>
            <a:off x="1018504" y="94670"/>
            <a:ext cx="10515600" cy="768216"/>
          </a:xfrm>
        </p:spPr>
        <p:txBody>
          <a:bodyPr>
            <a:normAutofit/>
          </a:bodyPr>
          <a:lstStyle/>
          <a:p>
            <a:r>
              <a:rPr lang="en-GB" b="1" u="sng" dirty="0"/>
              <a:t>Prevention of infectious diseases at school</a:t>
            </a:r>
          </a:p>
        </p:txBody>
      </p:sp>
      <p:sp>
        <p:nvSpPr>
          <p:cNvPr id="3" name="Content Placeholder 2">
            <a:extLst>
              <a:ext uri="{FF2B5EF4-FFF2-40B4-BE49-F238E27FC236}">
                <a16:creationId xmlns="" xmlns:a16="http://schemas.microsoft.com/office/drawing/2014/main" id="{4CD4CF75-42B2-4963-9EC7-E147B42A8FDB}"/>
              </a:ext>
            </a:extLst>
          </p:cNvPr>
          <p:cNvSpPr>
            <a:spLocks noGrp="1"/>
          </p:cNvSpPr>
          <p:nvPr>
            <p:ph idx="1"/>
          </p:nvPr>
        </p:nvSpPr>
        <p:spPr>
          <a:xfrm>
            <a:off x="166255" y="965918"/>
            <a:ext cx="8591379" cy="5526958"/>
          </a:xfrm>
        </p:spPr>
        <p:txBody>
          <a:bodyPr>
            <a:normAutofit fontScale="92500" lnSpcReduction="10000"/>
          </a:bodyPr>
          <a:lstStyle/>
          <a:p>
            <a:r>
              <a:rPr lang="en-GB" b="1" u="sng" dirty="0">
                <a:solidFill>
                  <a:srgbClr val="00B050"/>
                </a:solidFill>
              </a:rPr>
              <a:t>General measures:</a:t>
            </a:r>
          </a:p>
          <a:p>
            <a:pPr>
              <a:buFontTx/>
              <a:buChar char="-"/>
            </a:pPr>
            <a:r>
              <a:rPr lang="en-GB" dirty="0"/>
              <a:t>Sanitation of school environment.</a:t>
            </a:r>
          </a:p>
          <a:p>
            <a:pPr>
              <a:buFontTx/>
              <a:buChar char="-"/>
            </a:pPr>
            <a:r>
              <a:rPr lang="en-GB" dirty="0"/>
              <a:t>Health education of students, families and teachers about mode of transmission, complications and immunisation.</a:t>
            </a:r>
          </a:p>
          <a:p>
            <a:pPr marL="274320" indent="-274320">
              <a:buNone/>
              <a:defRPr/>
            </a:pPr>
            <a:r>
              <a:rPr lang="en-US" b="1" dirty="0">
                <a:solidFill>
                  <a:srgbClr val="7030A0"/>
                </a:solidFill>
                <a:effectLst>
                  <a:outerShdw blurRad="38100" dist="38100" dir="2700000" algn="tl">
                    <a:srgbClr val="000000">
                      <a:alpha val="43137"/>
                    </a:srgbClr>
                  </a:outerShdw>
                </a:effectLst>
              </a:rPr>
              <a:t>Examples of simple personal health practices that can be promoted through health education include: </a:t>
            </a:r>
          </a:p>
          <a:p>
            <a:pPr marL="274320" indent="-274320">
              <a:buFont typeface="Wingdings 3"/>
              <a:buChar char=""/>
              <a:defRPr/>
            </a:pPr>
            <a:r>
              <a:rPr lang="en-US" dirty="0">
                <a:effectLst>
                  <a:outerShdw blurRad="38100" dist="38100" dir="2700000" algn="tl">
                    <a:srgbClr val="000000">
                      <a:alpha val="43137"/>
                    </a:srgbClr>
                  </a:outerShdw>
                </a:effectLst>
              </a:rPr>
              <a:t>Thorough hand-washing after going to the toilet and before eating, </a:t>
            </a:r>
          </a:p>
          <a:p>
            <a:pPr marL="274320" indent="-274320">
              <a:buFont typeface="Wingdings 3"/>
              <a:buChar char=""/>
              <a:defRPr/>
            </a:pPr>
            <a:r>
              <a:rPr lang="en-US" dirty="0">
                <a:effectLst>
                  <a:outerShdw blurRad="38100" dist="38100" dir="2700000" algn="tl">
                    <a:srgbClr val="000000">
                      <a:alpha val="43137"/>
                    </a:srgbClr>
                  </a:outerShdw>
                </a:effectLst>
              </a:rPr>
              <a:t>covering coughs and sneezes, </a:t>
            </a:r>
          </a:p>
          <a:p>
            <a:pPr marL="274320" indent="-274320">
              <a:buFont typeface="Wingdings 3"/>
              <a:buChar char=""/>
              <a:defRPr/>
            </a:pPr>
            <a:r>
              <a:rPr lang="en-US" dirty="0">
                <a:effectLst>
                  <a:outerShdw blurRad="38100" dist="38100" dir="2700000" algn="tl">
                    <a:srgbClr val="000000">
                      <a:alpha val="43137"/>
                    </a:srgbClr>
                  </a:outerShdw>
                </a:effectLst>
              </a:rPr>
              <a:t>avoid sharing cups or combs.</a:t>
            </a:r>
          </a:p>
          <a:p>
            <a:pPr marL="0" indent="0">
              <a:buNone/>
              <a:defRPr/>
            </a:pPr>
            <a:endParaRPr lang="en-GB" dirty="0"/>
          </a:p>
          <a:p>
            <a:pPr>
              <a:buFontTx/>
              <a:buChar char="-"/>
            </a:pPr>
            <a:r>
              <a:rPr lang="en-GB" dirty="0"/>
              <a:t>Health promotion via adequate nutrition, physical exercise and </a:t>
            </a:r>
            <a:r>
              <a:rPr lang="en-GB" dirty="0" smtClean="0"/>
              <a:t> open </a:t>
            </a:r>
            <a:r>
              <a:rPr lang="en-GB" dirty="0"/>
              <a:t>air recreation.</a:t>
            </a:r>
          </a:p>
          <a:p>
            <a:pPr marL="0" indent="0">
              <a:buNone/>
            </a:pPr>
            <a:endParaRPr lang="en-GB" b="1" dirty="0"/>
          </a:p>
        </p:txBody>
      </p:sp>
      <p:pic>
        <p:nvPicPr>
          <p:cNvPr id="4" name="Picture 2" descr="Image result for epidemic disease at school">
            <a:extLst>
              <a:ext uri="{FF2B5EF4-FFF2-40B4-BE49-F238E27FC236}">
                <a16:creationId xmlns="" xmlns:a16="http://schemas.microsoft.com/office/drawing/2014/main" id="{B9B3EFFF-12FB-4FC6-9D2F-F87DA535211D}"/>
              </a:ext>
            </a:extLst>
          </p:cNvPr>
          <p:cNvPicPr>
            <a:picLocks noChangeAspect="1" noChangeArrowheads="1"/>
          </p:cNvPicPr>
          <p:nvPr/>
        </p:nvPicPr>
        <p:blipFill>
          <a:blip r:embed="rId2"/>
          <a:srcRect/>
          <a:stretch>
            <a:fillRect/>
          </a:stretch>
        </p:blipFill>
        <p:spPr bwMode="auto">
          <a:xfrm>
            <a:off x="8757634" y="2686415"/>
            <a:ext cx="3112012" cy="1764867"/>
          </a:xfrm>
          <a:prstGeom prst="rect">
            <a:avLst/>
          </a:prstGeom>
          <a:noFill/>
        </p:spPr>
      </p:pic>
    </p:spTree>
    <p:extLst>
      <p:ext uri="{BB962C8B-B14F-4D97-AF65-F5344CB8AC3E}">
        <p14:creationId xmlns:p14="http://schemas.microsoft.com/office/powerpoint/2010/main" val="2622354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5520E03-9CCC-405E-AB33-690A6941599E}"/>
              </a:ext>
            </a:extLst>
          </p:cNvPr>
          <p:cNvSpPr>
            <a:spLocks noGrp="1"/>
          </p:cNvSpPr>
          <p:nvPr>
            <p:ph idx="1"/>
          </p:nvPr>
        </p:nvSpPr>
        <p:spPr>
          <a:xfrm>
            <a:off x="193964" y="734292"/>
            <a:ext cx="8108482" cy="5971308"/>
          </a:xfrm>
        </p:spPr>
        <p:txBody>
          <a:bodyPr>
            <a:normAutofit fontScale="77500" lnSpcReduction="20000"/>
          </a:bodyPr>
          <a:lstStyle/>
          <a:p>
            <a:pPr marL="0" indent="0">
              <a:buNone/>
            </a:pPr>
            <a:r>
              <a:rPr lang="en-GB" sz="3400" b="1" u="sng" dirty="0">
                <a:solidFill>
                  <a:srgbClr val="00B050"/>
                </a:solidFill>
              </a:rPr>
              <a:t>Special measures:</a:t>
            </a:r>
          </a:p>
          <a:p>
            <a:pPr marL="571500" indent="-571500">
              <a:buFont typeface="+mj-lt"/>
              <a:buAutoNum type="romanUcPeriod"/>
            </a:pPr>
            <a:r>
              <a:rPr lang="en-GB" sz="3100" b="1" u="sng" dirty="0" smtClean="0">
                <a:solidFill>
                  <a:srgbClr val="FF0000"/>
                </a:solidFill>
              </a:rPr>
              <a:t>For </a:t>
            </a:r>
            <a:r>
              <a:rPr lang="en-GB" sz="3100" b="1" u="sng" dirty="0">
                <a:solidFill>
                  <a:srgbClr val="FF0000"/>
                </a:solidFill>
              </a:rPr>
              <a:t>students:</a:t>
            </a:r>
          </a:p>
          <a:p>
            <a:pPr marL="0" indent="0">
              <a:buNone/>
            </a:pPr>
            <a:r>
              <a:rPr lang="en-GB" b="1" dirty="0">
                <a:solidFill>
                  <a:srgbClr val="7030A0"/>
                </a:solidFill>
              </a:rPr>
              <a:t>1) Active immunization at school entry against:</a:t>
            </a:r>
          </a:p>
          <a:p>
            <a:pPr>
              <a:buFontTx/>
              <a:buChar char="-"/>
            </a:pPr>
            <a:r>
              <a:rPr lang="en-GB" dirty="0"/>
              <a:t>Diphtheria, tetanus (DT) booster dose.</a:t>
            </a:r>
          </a:p>
          <a:p>
            <a:pPr>
              <a:buFontTx/>
              <a:buChar char="-"/>
            </a:pPr>
            <a:r>
              <a:rPr lang="en-GB" dirty="0"/>
              <a:t>TB (BCG)</a:t>
            </a:r>
          </a:p>
          <a:p>
            <a:pPr>
              <a:buFontTx/>
              <a:buChar char="-"/>
            </a:pPr>
            <a:r>
              <a:rPr lang="en-GB" dirty="0"/>
              <a:t>Polio vaccine</a:t>
            </a:r>
          </a:p>
          <a:p>
            <a:pPr>
              <a:buFontTx/>
              <a:buChar char="-"/>
            </a:pPr>
            <a:r>
              <a:rPr lang="en-GB" dirty="0"/>
              <a:t>Meningococcus vaccine</a:t>
            </a:r>
          </a:p>
          <a:p>
            <a:pPr marL="0" indent="0">
              <a:buNone/>
            </a:pPr>
            <a:r>
              <a:rPr lang="en-GB" b="1" dirty="0">
                <a:solidFill>
                  <a:srgbClr val="7030A0"/>
                </a:solidFill>
              </a:rPr>
              <a:t>2) Chemoprophylaxis</a:t>
            </a:r>
          </a:p>
          <a:p>
            <a:pPr>
              <a:buFontTx/>
              <a:buChar char="-"/>
            </a:pPr>
            <a:r>
              <a:rPr lang="en-GB" dirty="0"/>
              <a:t>Rifampicin for contact in meningococcal meningitis </a:t>
            </a:r>
          </a:p>
          <a:p>
            <a:pPr>
              <a:buFontTx/>
              <a:buChar char="-"/>
            </a:pPr>
            <a:r>
              <a:rPr lang="en-GB" dirty="0"/>
              <a:t>Long acting penicillin for Rheumatic Fever</a:t>
            </a:r>
          </a:p>
          <a:p>
            <a:pPr>
              <a:buFontTx/>
              <a:buChar char="-"/>
            </a:pPr>
            <a:r>
              <a:rPr lang="en-GB" dirty="0"/>
              <a:t>INH for TB</a:t>
            </a:r>
          </a:p>
          <a:p>
            <a:pPr>
              <a:buFontTx/>
              <a:buChar char="-"/>
            </a:pPr>
            <a:r>
              <a:rPr lang="en-GB" dirty="0"/>
              <a:t>Erythromycin for pertussis</a:t>
            </a:r>
          </a:p>
          <a:p>
            <a:pPr marL="0" indent="0">
              <a:buNone/>
            </a:pPr>
            <a:r>
              <a:rPr lang="en-GB" dirty="0">
                <a:solidFill>
                  <a:srgbClr val="FF0000"/>
                </a:solidFill>
              </a:rPr>
              <a:t>II. </a:t>
            </a:r>
            <a:r>
              <a:rPr lang="en-GB" sz="3100" b="1" u="sng" dirty="0">
                <a:solidFill>
                  <a:srgbClr val="FF0000"/>
                </a:solidFill>
              </a:rPr>
              <a:t>For school personnel:</a:t>
            </a:r>
          </a:p>
          <a:p>
            <a:pPr marL="514350" indent="-514350">
              <a:buAutoNum type="arabicPeriod"/>
            </a:pPr>
            <a:r>
              <a:rPr lang="en-GB" b="1" dirty="0">
                <a:solidFill>
                  <a:srgbClr val="7030A0"/>
                </a:solidFill>
              </a:rPr>
              <a:t>Preemployment and periodic medical examination</a:t>
            </a:r>
          </a:p>
          <a:p>
            <a:pPr marL="514350" indent="-514350">
              <a:buAutoNum type="arabicPeriod"/>
            </a:pPr>
            <a:r>
              <a:rPr lang="en-GB" b="1" dirty="0">
                <a:solidFill>
                  <a:srgbClr val="7030A0"/>
                </a:solidFill>
              </a:rPr>
              <a:t>Health education for healthy habits</a:t>
            </a:r>
          </a:p>
          <a:p>
            <a:pPr marL="514350" indent="-514350">
              <a:buAutoNum type="arabicPeriod"/>
            </a:pPr>
            <a:r>
              <a:rPr lang="en-GB" b="1" dirty="0">
                <a:solidFill>
                  <a:srgbClr val="7030A0"/>
                </a:solidFill>
              </a:rPr>
              <a:t>Supervision during work</a:t>
            </a:r>
          </a:p>
        </p:txBody>
      </p:sp>
      <p:pic>
        <p:nvPicPr>
          <p:cNvPr id="3074" name="Picture 2" descr="Image result for infectious diseases school child">
            <a:extLst>
              <a:ext uri="{FF2B5EF4-FFF2-40B4-BE49-F238E27FC236}">
                <a16:creationId xmlns="" xmlns:a16="http://schemas.microsoft.com/office/drawing/2014/main" id="{462F3295-B763-4A33-8BDB-EB543FFF6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446" y="2057498"/>
            <a:ext cx="3533775"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 xmlns:a16="http://schemas.microsoft.com/office/drawing/2014/main" id="{23C38F71-E276-4755-9C01-86E805E76FA2}"/>
              </a:ext>
            </a:extLst>
          </p:cNvPr>
          <p:cNvSpPr txBox="1">
            <a:spLocks/>
          </p:cNvSpPr>
          <p:nvPr/>
        </p:nvSpPr>
        <p:spPr>
          <a:xfrm>
            <a:off x="838200" y="197701"/>
            <a:ext cx="10515600" cy="53659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t>Prevention of infectious diseases at school</a:t>
            </a:r>
            <a:endParaRPr lang="en-GB" b="1" u="sng" dirty="0"/>
          </a:p>
        </p:txBody>
      </p:sp>
    </p:spTree>
    <p:extLst>
      <p:ext uri="{BB962C8B-B14F-4D97-AF65-F5344CB8AC3E}">
        <p14:creationId xmlns:p14="http://schemas.microsoft.com/office/powerpoint/2010/main" val="535019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158" y="133305"/>
            <a:ext cx="11835684" cy="1325563"/>
          </a:xfrm>
        </p:spPr>
        <p:txBody>
          <a:bodyPr>
            <a:normAutofit/>
          </a:bodyPr>
          <a:lstStyle/>
          <a:p>
            <a:r>
              <a:rPr lang="en-US" sz="4100" b="1" u="sng" dirty="0"/>
              <a:t>Measures for control of communicable diseases </a:t>
            </a:r>
            <a:r>
              <a:rPr lang="en-US" sz="4100" b="1" u="sng" dirty="0" smtClean="0"/>
              <a:t>at schools</a:t>
            </a:r>
            <a:endParaRPr lang="en-GB" sz="4100" b="1" u="sng" dirty="0"/>
          </a:p>
        </p:txBody>
      </p:sp>
      <p:sp>
        <p:nvSpPr>
          <p:cNvPr id="3" name="Content Placeholder 2"/>
          <p:cNvSpPr>
            <a:spLocks noGrp="1"/>
          </p:cNvSpPr>
          <p:nvPr>
            <p:ph idx="1"/>
          </p:nvPr>
        </p:nvSpPr>
        <p:spPr>
          <a:xfrm>
            <a:off x="612637" y="1458868"/>
            <a:ext cx="10761372" cy="4897146"/>
          </a:xfrm>
          <a:solidFill>
            <a:srgbClr val="F5EEBD"/>
          </a:solidFill>
        </p:spPr>
        <p:txBody>
          <a:bodyPr>
            <a:normAutofit/>
          </a:bodyPr>
          <a:lstStyle/>
          <a:p>
            <a:pPr>
              <a:buSzPct val="100000"/>
              <a:buFont typeface="Bookman Old Style" pitchFamily="18" charset="0"/>
              <a:buAutoNum type="alphaUcPeriod"/>
              <a:defRPr/>
            </a:pPr>
            <a:r>
              <a:rPr lang="en-US" sz="2200" dirty="0"/>
              <a:t>Daily and continual observation of the pupils </a:t>
            </a:r>
            <a:r>
              <a:rPr lang="en-GB" sz="2200" dirty="0"/>
              <a:t>in the morning before entering the classrooms</a:t>
            </a:r>
            <a:r>
              <a:rPr lang="en-US" sz="2200" dirty="0"/>
              <a:t>: for detection of any deviation from </a:t>
            </a:r>
            <a:r>
              <a:rPr lang="en-US" sz="2200" dirty="0" smtClean="0"/>
              <a:t>normal (</a:t>
            </a:r>
            <a:r>
              <a:rPr lang="ar-JO" sz="2200" dirty="0" smtClean="0"/>
              <a:t>(الطابور الصباحي</a:t>
            </a:r>
            <a:endParaRPr lang="en-US" sz="2200" dirty="0"/>
          </a:p>
          <a:p>
            <a:pPr>
              <a:buSzPct val="100000"/>
              <a:buFont typeface="Bookman Old Style" pitchFamily="18" charset="0"/>
              <a:buAutoNum type="alphaUcPeriod"/>
              <a:defRPr/>
            </a:pPr>
            <a:r>
              <a:rPr lang="en-GB" sz="2200" dirty="0"/>
              <a:t>Examination of the absentees records</a:t>
            </a:r>
            <a:r>
              <a:rPr lang="en-US" sz="2200" dirty="0"/>
              <a:t>: It is important to know the cause of absence among pupils particularly during epidemics. </a:t>
            </a:r>
          </a:p>
          <a:p>
            <a:pPr>
              <a:buSzPct val="100000"/>
              <a:buFont typeface="Bookman Old Style" pitchFamily="18" charset="0"/>
              <a:buAutoNum type="alphaUcPeriod"/>
              <a:defRPr/>
            </a:pPr>
            <a:r>
              <a:rPr lang="en-US" sz="2200" dirty="0"/>
              <a:t>Sick Pupils : should be excluded from the school </a:t>
            </a:r>
          </a:p>
          <a:p>
            <a:pPr>
              <a:buSzPct val="100000"/>
              <a:buFont typeface="Bookman Old Style" pitchFamily="18" charset="0"/>
              <a:buAutoNum type="alphaUcPeriod"/>
              <a:defRPr/>
            </a:pPr>
            <a:r>
              <a:rPr lang="en-US" sz="2200" dirty="0"/>
              <a:t>Readmission to school after sickness: </a:t>
            </a:r>
          </a:p>
          <a:p>
            <a:pPr marL="742950" lvl="1" indent="-285750">
              <a:buSzPct val="100000"/>
              <a:defRPr/>
            </a:pPr>
            <a:r>
              <a:rPr lang="en-US" sz="2200" dirty="0"/>
              <a:t>medical examination or certain investigations should precede readmission. </a:t>
            </a:r>
          </a:p>
          <a:p>
            <a:pPr marL="742950" lvl="1" indent="-285750">
              <a:buSzPct val="100000"/>
              <a:defRPr/>
            </a:pPr>
            <a:r>
              <a:rPr lang="en-US" sz="2200" dirty="0"/>
              <a:t>Physician’s written </a:t>
            </a:r>
            <a:r>
              <a:rPr lang="en-GB" sz="2200" dirty="0" smtClean="0"/>
              <a:t>report</a:t>
            </a:r>
            <a:r>
              <a:rPr lang="en-US" sz="2200" dirty="0" smtClean="0"/>
              <a:t> </a:t>
            </a:r>
            <a:r>
              <a:rPr lang="en-US" sz="2200" dirty="0"/>
              <a:t>that the child is in a non-communicable state should be provided. </a:t>
            </a:r>
          </a:p>
          <a:p>
            <a:pPr marL="742950" lvl="1" indent="-285750">
              <a:buSzPct val="100000"/>
              <a:defRPr/>
            </a:pPr>
            <a:endParaRPr lang="en-US" dirty="0">
              <a:effectLst>
                <a:outerShdw blurRad="38100" dist="38100" dir="2700000" algn="tl">
                  <a:srgbClr val="C0C0C0"/>
                </a:outerShdw>
              </a:effectLst>
              <a:cs typeface="Arial" pitchFamily="34" charset="0"/>
            </a:endParaRPr>
          </a:p>
          <a:p>
            <a:endParaRPr lang="en-GB" dirty="0"/>
          </a:p>
        </p:txBody>
      </p:sp>
    </p:spTree>
    <p:extLst>
      <p:ext uri="{BB962C8B-B14F-4D97-AF65-F5344CB8AC3E}">
        <p14:creationId xmlns:p14="http://schemas.microsoft.com/office/powerpoint/2010/main" val="255360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3943C35-B7C1-4083-8D75-D1F7243D7E55}"/>
              </a:ext>
            </a:extLst>
          </p:cNvPr>
          <p:cNvSpPr>
            <a:spLocks noGrp="1"/>
          </p:cNvSpPr>
          <p:nvPr>
            <p:ph idx="1"/>
          </p:nvPr>
        </p:nvSpPr>
        <p:spPr>
          <a:xfrm>
            <a:off x="719137" y="1458868"/>
            <a:ext cx="10753725" cy="4890416"/>
          </a:xfrm>
          <a:solidFill>
            <a:srgbClr val="F5EEBD"/>
          </a:solidFill>
        </p:spPr>
        <p:txBody>
          <a:bodyPr>
            <a:normAutofit fontScale="92500" lnSpcReduction="10000"/>
          </a:bodyPr>
          <a:lstStyle/>
          <a:p>
            <a:pPr marL="0" indent="0">
              <a:buSzPct val="100000"/>
              <a:buNone/>
              <a:defRPr/>
            </a:pPr>
            <a:r>
              <a:rPr lang="en-GB" sz="2800" dirty="0" smtClean="0"/>
              <a:t>E.   </a:t>
            </a:r>
            <a:r>
              <a:rPr lang="en-US" sz="2800" dirty="0" smtClean="0"/>
              <a:t>Care </a:t>
            </a:r>
            <a:r>
              <a:rPr lang="en-US" sz="2800" dirty="0"/>
              <a:t>for contacts:</a:t>
            </a:r>
          </a:p>
          <a:p>
            <a:pPr marL="742950" lvl="1" indent="-285750">
              <a:defRPr/>
            </a:pPr>
            <a:r>
              <a:rPr lang="en-US" sz="2800" dirty="0"/>
              <a:t>Observation for longest incubation period</a:t>
            </a:r>
          </a:p>
          <a:p>
            <a:pPr marL="742950" lvl="1" indent="-285750">
              <a:defRPr/>
            </a:pPr>
            <a:r>
              <a:rPr lang="en-US" sz="2800" dirty="0"/>
              <a:t>Chemoprophylaxis might be required in some diseases </a:t>
            </a:r>
          </a:p>
          <a:p>
            <a:pPr marL="742950" lvl="1" indent="-285750">
              <a:defRPr/>
            </a:pPr>
            <a:r>
              <a:rPr lang="en-US" sz="2800" dirty="0"/>
              <a:t>Mass treatment for household contacts </a:t>
            </a:r>
            <a:r>
              <a:rPr lang="en-US" sz="2800" dirty="0" smtClean="0"/>
              <a:t>(ex: scabies</a:t>
            </a:r>
            <a:r>
              <a:rPr lang="en-US" sz="2800" dirty="0"/>
              <a:t>)</a:t>
            </a:r>
          </a:p>
          <a:p>
            <a:pPr marL="742950" lvl="1" indent="-285750">
              <a:defRPr/>
            </a:pPr>
            <a:r>
              <a:rPr lang="en-US" sz="2800" dirty="0"/>
              <a:t>Health education</a:t>
            </a:r>
          </a:p>
          <a:p>
            <a:pPr marL="514350" indent="-514350">
              <a:buSzPct val="108000"/>
              <a:buFont typeface="Bookman Old Style" pitchFamily="18" charset="0"/>
              <a:buAutoNum type="alphaUcPeriod" startAt="6"/>
            </a:pPr>
            <a:r>
              <a:rPr lang="en-US" sz="2800" dirty="0"/>
              <a:t>Care for </a:t>
            </a:r>
            <a:r>
              <a:rPr lang="en-US" sz="2800" dirty="0" smtClean="0"/>
              <a:t>convalescence (</a:t>
            </a:r>
            <a:r>
              <a:rPr lang="ar-JO" sz="2800" dirty="0" smtClean="0"/>
              <a:t>التعافي</a:t>
            </a:r>
            <a:r>
              <a:rPr lang="en-US" sz="2800" dirty="0" smtClean="0"/>
              <a:t>: </a:t>
            </a:r>
            <a:endParaRPr lang="en-US" sz="2800" dirty="0"/>
          </a:p>
          <a:p>
            <a:pPr marL="742950" lvl="1" indent="-285750">
              <a:buSzPct val="108000"/>
            </a:pPr>
            <a:r>
              <a:rPr lang="en-US" sz="2800" dirty="0"/>
              <a:t>Most pupils who have been ill return to school during the period of convalescence. </a:t>
            </a:r>
          </a:p>
          <a:p>
            <a:pPr marL="742950" lvl="1" indent="-285750">
              <a:buSzPct val="108000"/>
            </a:pPr>
            <a:r>
              <a:rPr lang="en-US" sz="2800" dirty="0"/>
              <a:t>Their resistance to other infections is low so, full participation in physical education activities should be avoided. </a:t>
            </a:r>
          </a:p>
          <a:p>
            <a:pPr marL="742950" lvl="1" indent="-285750">
              <a:buSzPct val="108000"/>
            </a:pPr>
            <a:r>
              <a:rPr lang="en-US" sz="2800" dirty="0"/>
              <a:t>Also, children should be observed carefully for signs of possible complication.</a:t>
            </a:r>
          </a:p>
          <a:p>
            <a:pPr marL="514350" indent="-514350">
              <a:buSzPct val="103000"/>
              <a:buFont typeface="Bookman Old Style" pitchFamily="18" charset="0"/>
              <a:buAutoNum type="alphaUcPeriod" startAt="7"/>
            </a:pPr>
            <a:r>
              <a:rPr lang="en-US" sz="2800" dirty="0"/>
              <a:t>Searching for the source of infection</a:t>
            </a:r>
          </a:p>
          <a:p>
            <a:endParaRPr lang="en-GB" dirty="0"/>
          </a:p>
        </p:txBody>
      </p:sp>
      <p:sp>
        <p:nvSpPr>
          <p:cNvPr id="4" name="Title 1"/>
          <p:cNvSpPr txBox="1">
            <a:spLocks/>
          </p:cNvSpPr>
          <p:nvPr/>
        </p:nvSpPr>
        <p:spPr>
          <a:xfrm>
            <a:off x="178158" y="133305"/>
            <a:ext cx="118356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100" b="1" u="sng" dirty="0"/>
          </a:p>
        </p:txBody>
      </p:sp>
      <p:sp>
        <p:nvSpPr>
          <p:cNvPr id="6" name="Title 1"/>
          <p:cNvSpPr txBox="1">
            <a:spLocks/>
          </p:cNvSpPr>
          <p:nvPr/>
        </p:nvSpPr>
        <p:spPr>
          <a:xfrm>
            <a:off x="330558" y="285705"/>
            <a:ext cx="11835684" cy="1325563"/>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4100" b="1" u="sng" smtClean="0"/>
              <a:t>Measures for control of communicable diseases at schools</a:t>
            </a:r>
            <a:endParaRPr lang="en-GB" sz="4100" b="1" u="sng" dirty="0"/>
          </a:p>
        </p:txBody>
      </p:sp>
    </p:spTree>
    <p:extLst>
      <p:ext uri="{BB962C8B-B14F-4D97-AF65-F5344CB8AC3E}">
        <p14:creationId xmlns:p14="http://schemas.microsoft.com/office/powerpoint/2010/main" val="3765024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A6B4419-3AF3-41F8-87E1-BEA20B1ED7C5}"/>
              </a:ext>
            </a:extLst>
          </p:cNvPr>
          <p:cNvPicPr>
            <a:picLocks noChangeAspect="1"/>
          </p:cNvPicPr>
          <p:nvPr/>
        </p:nvPicPr>
        <p:blipFill rotWithShape="1">
          <a:blip r:embed="rId2"/>
          <a:srcRect b="15414"/>
          <a:stretch/>
        </p:blipFill>
        <p:spPr>
          <a:xfrm>
            <a:off x="-1" y="10"/>
            <a:ext cx="12192000" cy="6857990"/>
          </a:xfrm>
          <a:prstGeom prst="rect">
            <a:avLst/>
          </a:prstGeom>
        </p:spPr>
      </p:pic>
      <p:sp>
        <p:nvSpPr>
          <p:cNvPr id="26"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709448" y="1913950"/>
            <a:ext cx="4204137" cy="1342754"/>
          </a:xfrm>
        </p:spPr>
        <p:txBody>
          <a:bodyPr>
            <a:normAutofit/>
          </a:bodyPr>
          <a:lstStyle/>
          <a:p>
            <a:pPr algn="ctr"/>
            <a:r>
              <a:rPr lang="en-GB" sz="3300" b="1"/>
              <a:t>Outbreak of communicable diseases</a:t>
            </a:r>
          </a:p>
        </p:txBody>
      </p:sp>
      <p:sp>
        <p:nvSpPr>
          <p:cNvPr id="3" name="Content Placeholder 2"/>
          <p:cNvSpPr>
            <a:spLocks noGrp="1"/>
          </p:cNvSpPr>
          <p:nvPr>
            <p:ph idx="1"/>
          </p:nvPr>
        </p:nvSpPr>
        <p:spPr>
          <a:xfrm>
            <a:off x="525516" y="3685735"/>
            <a:ext cx="4792072" cy="2351677"/>
          </a:xfrm>
        </p:spPr>
        <p:txBody>
          <a:bodyPr anchor="ctr">
            <a:noAutofit/>
          </a:bodyPr>
          <a:lstStyle/>
          <a:p>
            <a:r>
              <a:rPr lang="en-GB" sz="3200" b="1" dirty="0"/>
              <a:t>If children or staff develop similar symptoms one after another and the incidence is higher than usual, occurrence of outbreak is suspected. </a:t>
            </a:r>
          </a:p>
        </p:txBody>
      </p:sp>
      <p:cxnSp>
        <p:nvCxnSpPr>
          <p:cNvPr id="28" name="Straight Connector 27">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536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079014-FD46-4AB6-88FA-1B155A5C3E0D}"/>
              </a:ext>
            </a:extLst>
          </p:cNvPr>
          <p:cNvSpPr>
            <a:spLocks noGrp="1"/>
          </p:cNvSpPr>
          <p:nvPr>
            <p:ph type="title"/>
          </p:nvPr>
        </p:nvSpPr>
        <p:spPr>
          <a:xfrm>
            <a:off x="270456" y="121246"/>
            <a:ext cx="11083344" cy="1325563"/>
          </a:xfrm>
        </p:spPr>
        <p:txBody>
          <a:bodyPr/>
          <a:lstStyle/>
          <a:p>
            <a:r>
              <a:rPr lang="en-GB" b="1" u="sng" dirty="0"/>
              <a:t>2. Parasitic diseases</a:t>
            </a:r>
            <a:br>
              <a:rPr lang="en-GB" b="1" u="sng" dirty="0"/>
            </a:br>
            <a:endParaRPr lang="en-GB" b="1" u="sng" dirty="0"/>
          </a:p>
        </p:txBody>
      </p:sp>
      <p:sp>
        <p:nvSpPr>
          <p:cNvPr id="3" name="Content Placeholder 2">
            <a:extLst>
              <a:ext uri="{FF2B5EF4-FFF2-40B4-BE49-F238E27FC236}">
                <a16:creationId xmlns="" xmlns:a16="http://schemas.microsoft.com/office/drawing/2014/main" id="{5099D9C4-2871-4C26-95CE-5D049656F739}"/>
              </a:ext>
            </a:extLst>
          </p:cNvPr>
          <p:cNvSpPr>
            <a:spLocks noGrp="1"/>
          </p:cNvSpPr>
          <p:nvPr>
            <p:ph idx="1"/>
          </p:nvPr>
        </p:nvSpPr>
        <p:spPr>
          <a:xfrm>
            <a:off x="554328" y="1690688"/>
            <a:ext cx="11069636" cy="4800264"/>
          </a:xfrm>
        </p:spPr>
        <p:txBody>
          <a:bodyPr>
            <a:normAutofit lnSpcReduction="10000"/>
          </a:bodyPr>
          <a:lstStyle/>
          <a:p>
            <a:pPr marL="514350" indent="-514350">
              <a:buAutoNum type="arabicPeriod"/>
            </a:pPr>
            <a:r>
              <a:rPr lang="en-GB" dirty="0"/>
              <a:t>Enterobius vermicularis (The most prevalent, easy spread by hand to mouth infection)</a:t>
            </a:r>
          </a:p>
          <a:p>
            <a:pPr marL="514350" indent="-514350">
              <a:buAutoNum type="arabicPeriod"/>
            </a:pPr>
            <a:r>
              <a:rPr lang="en-GB" dirty="0"/>
              <a:t>Ascaris</a:t>
            </a:r>
          </a:p>
          <a:p>
            <a:pPr marL="514350" indent="-514350">
              <a:buAutoNum type="arabicPeriod"/>
            </a:pPr>
            <a:r>
              <a:rPr lang="en-GB" dirty="0"/>
              <a:t>Giardia </a:t>
            </a:r>
            <a:r>
              <a:rPr lang="en-GB" dirty="0" err="1"/>
              <a:t>lambia</a:t>
            </a:r>
            <a:r>
              <a:rPr lang="en-GB" dirty="0"/>
              <a:t>: an important etiological agent of recurrent diarrheal disease.</a:t>
            </a:r>
          </a:p>
          <a:p>
            <a:pPr marL="514350" indent="-514350">
              <a:buAutoNum type="arabicPeriod"/>
            </a:pPr>
            <a:r>
              <a:rPr lang="en-GB" dirty="0" err="1"/>
              <a:t>E.histolytica</a:t>
            </a:r>
            <a:r>
              <a:rPr lang="en-GB" dirty="0"/>
              <a:t>, Taenia </a:t>
            </a:r>
            <a:r>
              <a:rPr lang="en-GB" dirty="0" err="1"/>
              <a:t>saginata</a:t>
            </a:r>
            <a:r>
              <a:rPr lang="en-GB" dirty="0"/>
              <a:t>, </a:t>
            </a:r>
            <a:r>
              <a:rPr lang="en-GB" dirty="0" err="1"/>
              <a:t>Ancylostoma</a:t>
            </a:r>
            <a:r>
              <a:rPr lang="en-GB" dirty="0"/>
              <a:t>, and Schistosoma in endemic areas.</a:t>
            </a:r>
          </a:p>
          <a:p>
            <a:pPr marL="0" indent="0">
              <a:buNone/>
            </a:pPr>
            <a:r>
              <a:rPr lang="en-GB" b="1" u="sng" dirty="0">
                <a:solidFill>
                  <a:srgbClr val="00B050"/>
                </a:solidFill>
              </a:rPr>
              <a:t>Prevention and control:</a:t>
            </a:r>
          </a:p>
          <a:p>
            <a:pPr>
              <a:buFontTx/>
              <a:buChar char="-"/>
            </a:pPr>
            <a:r>
              <a:rPr lang="en-GB" dirty="0"/>
              <a:t>General measures</a:t>
            </a:r>
          </a:p>
          <a:p>
            <a:pPr>
              <a:buFontTx/>
              <a:buChar char="-"/>
            </a:pPr>
            <a:r>
              <a:rPr lang="en-GB" dirty="0"/>
              <a:t>Case finding  (urine and stool examination)</a:t>
            </a:r>
          </a:p>
          <a:p>
            <a:pPr>
              <a:buFontTx/>
              <a:buChar char="-"/>
            </a:pPr>
            <a:r>
              <a:rPr lang="en-GB" dirty="0"/>
              <a:t>Treatment and re-evaluation of cases.</a:t>
            </a:r>
          </a:p>
          <a:p>
            <a:pPr marL="514350" indent="-514350">
              <a:buAutoNum type="arabicPeriod"/>
            </a:pPr>
            <a:endParaRPr lang="en-GB" dirty="0"/>
          </a:p>
        </p:txBody>
      </p:sp>
      <p:pic>
        <p:nvPicPr>
          <p:cNvPr id="4" name="Picture 3">
            <a:extLst>
              <a:ext uri="{FF2B5EF4-FFF2-40B4-BE49-F238E27FC236}">
                <a16:creationId xmlns="" xmlns:a16="http://schemas.microsoft.com/office/drawing/2014/main" id="{EB0C3E21-F9B1-4B55-9FCE-24820A595936}"/>
              </a:ext>
            </a:extLst>
          </p:cNvPr>
          <p:cNvPicPr>
            <a:picLocks noChangeAspect="1"/>
          </p:cNvPicPr>
          <p:nvPr/>
        </p:nvPicPr>
        <p:blipFill>
          <a:blip r:embed="rId2"/>
          <a:stretch>
            <a:fillRect/>
          </a:stretch>
        </p:blipFill>
        <p:spPr>
          <a:xfrm>
            <a:off x="8631383" y="121246"/>
            <a:ext cx="2992581" cy="1569442"/>
          </a:xfrm>
          <a:prstGeom prst="rect">
            <a:avLst/>
          </a:prstGeom>
        </p:spPr>
      </p:pic>
      <p:pic>
        <p:nvPicPr>
          <p:cNvPr id="5" name="Picture 4"/>
          <p:cNvPicPr>
            <a:picLocks noChangeAspect="1"/>
          </p:cNvPicPr>
          <p:nvPr/>
        </p:nvPicPr>
        <p:blipFill>
          <a:blip r:embed="rId3"/>
          <a:stretch>
            <a:fillRect/>
          </a:stretch>
        </p:blipFill>
        <p:spPr>
          <a:xfrm>
            <a:off x="5812128" y="172403"/>
            <a:ext cx="2659616" cy="1518285"/>
          </a:xfrm>
          <a:prstGeom prst="rect">
            <a:avLst/>
          </a:prstGeom>
        </p:spPr>
      </p:pic>
    </p:spTree>
    <p:extLst>
      <p:ext uri="{BB962C8B-B14F-4D97-AF65-F5344CB8AC3E}">
        <p14:creationId xmlns:p14="http://schemas.microsoft.com/office/powerpoint/2010/main" val="1948956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7636EE-07DB-47D8-BAD6-21ACEC2ABC14}"/>
              </a:ext>
            </a:extLst>
          </p:cNvPr>
          <p:cNvSpPr>
            <a:spLocks noGrp="1"/>
          </p:cNvSpPr>
          <p:nvPr>
            <p:ph type="title"/>
          </p:nvPr>
        </p:nvSpPr>
        <p:spPr/>
        <p:txBody>
          <a:bodyPr>
            <a:normAutofit/>
          </a:bodyPr>
          <a:lstStyle/>
          <a:p>
            <a:r>
              <a:rPr lang="en-GB" b="1" u="sng" dirty="0"/>
              <a:t>3. Malnutrition problems</a:t>
            </a:r>
          </a:p>
        </p:txBody>
      </p:sp>
      <p:graphicFrame>
        <p:nvGraphicFramePr>
          <p:cNvPr id="6" name="Content Placeholder 5">
            <a:extLst>
              <a:ext uri="{FF2B5EF4-FFF2-40B4-BE49-F238E27FC236}">
                <a16:creationId xmlns="" xmlns:a16="http://schemas.microsoft.com/office/drawing/2014/main" id="{E0F7D793-54F3-409C-9F31-AA9BCD5DD014}"/>
              </a:ext>
            </a:extLst>
          </p:cNvPr>
          <p:cNvGraphicFramePr>
            <a:graphicFrameLocks noGrp="1"/>
          </p:cNvGraphicFramePr>
          <p:nvPr>
            <p:ph idx="1"/>
            <p:extLst>
              <p:ext uri="{D42A27DB-BD31-4B8C-83A1-F6EECF244321}">
                <p14:modId xmlns:p14="http://schemas.microsoft.com/office/powerpoint/2010/main" val="31655634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 xmlns:a16="http://schemas.microsoft.com/office/drawing/2014/main" id="{EC1C7065-B62F-4D0A-9217-779F1B107A10}"/>
              </a:ext>
            </a:extLst>
          </p:cNvPr>
          <p:cNvPicPr>
            <a:picLocks noChangeAspect="1"/>
          </p:cNvPicPr>
          <p:nvPr/>
        </p:nvPicPr>
        <p:blipFill>
          <a:blip r:embed="rId7"/>
          <a:stretch>
            <a:fillRect/>
          </a:stretch>
        </p:blipFill>
        <p:spPr>
          <a:xfrm>
            <a:off x="8651449" y="608474"/>
            <a:ext cx="1905000" cy="1266825"/>
          </a:xfrm>
          <a:prstGeom prst="rect">
            <a:avLst/>
          </a:prstGeom>
        </p:spPr>
      </p:pic>
      <p:pic>
        <p:nvPicPr>
          <p:cNvPr id="5" name="Picture 4">
            <a:extLst>
              <a:ext uri="{FF2B5EF4-FFF2-40B4-BE49-F238E27FC236}">
                <a16:creationId xmlns="" xmlns:a16="http://schemas.microsoft.com/office/drawing/2014/main" id="{934A68F3-5CA1-4350-AFA3-1CE6A7DD11A0}"/>
              </a:ext>
            </a:extLst>
          </p:cNvPr>
          <p:cNvPicPr>
            <a:picLocks noChangeAspect="1"/>
          </p:cNvPicPr>
          <p:nvPr/>
        </p:nvPicPr>
        <p:blipFill>
          <a:blip r:embed="rId8"/>
          <a:stretch>
            <a:fillRect/>
          </a:stretch>
        </p:blipFill>
        <p:spPr>
          <a:xfrm>
            <a:off x="6577316" y="560850"/>
            <a:ext cx="1876425" cy="1362075"/>
          </a:xfrm>
          <a:prstGeom prst="rect">
            <a:avLst/>
          </a:prstGeom>
        </p:spPr>
      </p:pic>
    </p:spTree>
    <p:extLst>
      <p:ext uri="{BB962C8B-B14F-4D97-AF65-F5344CB8AC3E}">
        <p14:creationId xmlns:p14="http://schemas.microsoft.com/office/powerpoint/2010/main" val="3787110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F697AD99-A1B7-4753-9010-26715013E1B2}"/>
              </a:ext>
            </a:extLst>
          </p:cNvPr>
          <p:cNvSpPr>
            <a:spLocks noGrp="1"/>
          </p:cNvSpPr>
          <p:nvPr>
            <p:ph type="title"/>
          </p:nvPr>
        </p:nvSpPr>
        <p:spPr>
          <a:xfrm>
            <a:off x="863029" y="1012004"/>
            <a:ext cx="3416158" cy="4795408"/>
          </a:xfrm>
        </p:spPr>
        <p:txBody>
          <a:bodyPr>
            <a:normAutofit/>
          </a:bodyPr>
          <a:lstStyle/>
          <a:p>
            <a:r>
              <a:rPr lang="en-GB">
                <a:solidFill>
                  <a:srgbClr val="FFFFFF"/>
                </a:solidFill>
              </a:rPr>
              <a:t>Assessment of nutritional diseases:</a:t>
            </a:r>
          </a:p>
        </p:txBody>
      </p:sp>
      <p:graphicFrame>
        <p:nvGraphicFramePr>
          <p:cNvPr id="4" name="Content Placeholder 3">
            <a:extLst>
              <a:ext uri="{FF2B5EF4-FFF2-40B4-BE49-F238E27FC236}">
                <a16:creationId xmlns="" xmlns:a16="http://schemas.microsoft.com/office/drawing/2014/main" id="{B681C555-6160-40B2-AFB3-59FA350B111C}"/>
              </a:ext>
            </a:extLst>
          </p:cNvPr>
          <p:cNvGraphicFramePr>
            <a:graphicFrameLocks noGrp="1"/>
          </p:cNvGraphicFramePr>
          <p:nvPr>
            <p:ph idx="1"/>
            <p:extLst>
              <p:ext uri="{D42A27DB-BD31-4B8C-83A1-F6EECF244321}">
                <p14:modId xmlns:p14="http://schemas.microsoft.com/office/powerpoint/2010/main" val="377941891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7558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9">
            <a:extLst>
              <a:ext uri="{FF2B5EF4-FFF2-40B4-BE49-F238E27FC236}">
                <a16:creationId xmlns=""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chemeClr val="accent3">
              <a:lumMod val="60000"/>
              <a:lumOff val="40000"/>
            </a:schemeClr>
          </a:soli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1">
            <a:extLst>
              <a:ext uri="{FF2B5EF4-FFF2-40B4-BE49-F238E27FC236}">
                <a16:creationId xmlns=""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 xmlns:a16="http://schemas.microsoft.com/office/drawing/2014/main" id="{14535739-56D0-4BCD-BB9E-F474EB514347}"/>
              </a:ext>
            </a:extLst>
          </p:cNvPr>
          <p:cNvSpPr>
            <a:spLocks noGrp="1"/>
          </p:cNvSpPr>
          <p:nvPr>
            <p:ph type="title"/>
          </p:nvPr>
        </p:nvSpPr>
        <p:spPr>
          <a:xfrm>
            <a:off x="535020" y="685800"/>
            <a:ext cx="2780271" cy="5105400"/>
          </a:xfrm>
        </p:spPr>
        <p:txBody>
          <a:bodyPr>
            <a:normAutofit/>
          </a:bodyPr>
          <a:lstStyle/>
          <a:p>
            <a:r>
              <a:rPr lang="en-GB" sz="4000" dirty="0">
                <a:solidFill>
                  <a:srgbClr val="FFFFFF"/>
                </a:solidFill>
              </a:rPr>
              <a:t>Improving nutrition at schools:</a:t>
            </a:r>
          </a:p>
        </p:txBody>
      </p:sp>
      <p:graphicFrame>
        <p:nvGraphicFramePr>
          <p:cNvPr id="22" name="Content Placeholder 2">
            <a:extLst>
              <a:ext uri="{FF2B5EF4-FFF2-40B4-BE49-F238E27FC236}">
                <a16:creationId xmlns="" xmlns:a16="http://schemas.microsoft.com/office/drawing/2014/main" id="{DEAD8612-2776-4819-A395-1C810F5F13DC}"/>
              </a:ext>
            </a:extLst>
          </p:cNvPr>
          <p:cNvGraphicFramePr>
            <a:graphicFrameLocks noGrp="1"/>
          </p:cNvGraphicFramePr>
          <p:nvPr>
            <p:ph idx="1"/>
            <p:extLst>
              <p:ext uri="{D42A27DB-BD31-4B8C-83A1-F6EECF244321}">
                <p14:modId xmlns:p14="http://schemas.microsoft.com/office/powerpoint/2010/main" val="60326835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849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 for previous lecture: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3582" t="22741" r="9815" b="11683"/>
          <a:stretch/>
        </p:blipFill>
        <p:spPr>
          <a:xfrm>
            <a:off x="838200" y="1825625"/>
            <a:ext cx="8665699" cy="4797084"/>
          </a:xfrm>
          <a:prstGeom prst="rect">
            <a:avLst/>
          </a:prstGeom>
        </p:spPr>
      </p:pic>
      <p:sp>
        <p:nvSpPr>
          <p:cNvPr id="5" name="Down Arrow 4"/>
          <p:cNvSpPr/>
          <p:nvPr/>
        </p:nvSpPr>
        <p:spPr>
          <a:xfrm>
            <a:off x="3545059" y="4712677"/>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874946" y="4343345"/>
            <a:ext cx="3806014" cy="369332"/>
          </a:xfrm>
          <a:prstGeom prst="rect">
            <a:avLst/>
          </a:prstGeom>
          <a:solidFill>
            <a:schemeClr val="bg2"/>
          </a:solidFill>
        </p:spPr>
        <p:txBody>
          <a:bodyPr wrap="square" rtlCol="0">
            <a:spAutoFit/>
          </a:bodyPr>
          <a:lstStyle/>
          <a:p>
            <a:r>
              <a:rPr lang="en-GB" dirty="0" smtClean="0"/>
              <a:t>Change to : </a:t>
            </a:r>
            <a:r>
              <a:rPr lang="en-GB" b="1" u="sng" dirty="0" smtClean="0">
                <a:solidFill>
                  <a:srgbClr val="FF0000"/>
                </a:solidFill>
              </a:rPr>
              <a:t>from 3 </a:t>
            </a:r>
            <a:r>
              <a:rPr lang="en-GB" dirty="0" smtClean="0"/>
              <a:t>to less than 6</a:t>
            </a:r>
            <a:endParaRPr lang="en-GB" dirty="0"/>
          </a:p>
        </p:txBody>
      </p:sp>
    </p:spTree>
    <p:extLst>
      <p:ext uri="{BB962C8B-B14F-4D97-AF65-F5344CB8AC3E}">
        <p14:creationId xmlns:p14="http://schemas.microsoft.com/office/powerpoint/2010/main" val="1979821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365126"/>
            <a:ext cx="11070465" cy="995072"/>
          </a:xfrm>
        </p:spPr>
        <p:txBody>
          <a:bodyPr>
            <a:normAutofit fontScale="90000"/>
          </a:bodyPr>
          <a:lstStyle/>
          <a:p>
            <a:pPr>
              <a:defRPr/>
            </a:pPr>
            <a:r>
              <a:rPr lang="en-US" b="1" dirty="0">
                <a:solidFill>
                  <a:srgbClr val="C00000"/>
                </a:solidFill>
                <a:effectLst>
                  <a:outerShdw blurRad="38100" dist="38100" dir="2700000" algn="tl">
                    <a:srgbClr val="C0C0C0"/>
                  </a:outerShdw>
                </a:effectLst>
                <a:cs typeface="Arial" charset="0"/>
              </a:rPr>
              <a:t>Mid-day school meal</a:t>
            </a:r>
            <a:r>
              <a:rPr lang="en-US" b="1" dirty="0">
                <a:effectLst>
                  <a:outerShdw blurRad="38100" dist="38100" dir="2700000" algn="tl">
                    <a:srgbClr val="C0C0C0"/>
                  </a:outerShdw>
                </a:effectLst>
                <a:cs typeface="Arial" charset="0"/>
              </a:rPr>
              <a:t>: </a:t>
            </a:r>
            <a:br>
              <a:rPr lang="en-US" b="1" dirty="0">
                <a:effectLst>
                  <a:outerShdw blurRad="38100" dist="38100" dir="2700000" algn="tl">
                    <a:srgbClr val="C0C0C0"/>
                  </a:outerShdw>
                </a:effectLst>
                <a:cs typeface="Arial" charset="0"/>
              </a:rPr>
            </a:br>
            <a:endParaRPr lang="ar-EG" dirty="0"/>
          </a:p>
        </p:txBody>
      </p:sp>
      <p:sp>
        <p:nvSpPr>
          <p:cNvPr id="3" name="Content Placeholder 2"/>
          <p:cNvSpPr>
            <a:spLocks noGrp="1"/>
          </p:cNvSpPr>
          <p:nvPr>
            <p:ph sz="half" idx="1"/>
          </p:nvPr>
        </p:nvSpPr>
        <p:spPr>
          <a:xfrm>
            <a:off x="283335" y="1825625"/>
            <a:ext cx="6761409" cy="4351338"/>
          </a:xfrm>
        </p:spPr>
        <p:txBody>
          <a:bodyPr>
            <a:normAutofit/>
          </a:bodyPr>
          <a:lstStyle/>
          <a:p>
            <a:pPr algn="l" rtl="0" eaLnBrk="1" hangingPunct="1"/>
            <a:r>
              <a:rPr lang="en-US" sz="3200" dirty="0" smtClean="0">
                <a:effectLst>
                  <a:outerShdw blurRad="38100" dist="38100" dir="2700000" algn="tl">
                    <a:srgbClr val="C0C0C0"/>
                  </a:outerShdw>
                </a:effectLst>
                <a:cs typeface="Arial" charset="0"/>
              </a:rPr>
              <a:t>A </a:t>
            </a:r>
            <a:r>
              <a:rPr lang="en-US" sz="3200" dirty="0">
                <a:effectLst>
                  <a:outerShdw blurRad="38100" dist="38100" dir="2700000" algn="tl">
                    <a:srgbClr val="C0C0C0"/>
                  </a:outerShdw>
                </a:effectLst>
                <a:cs typeface="Arial" charset="0"/>
              </a:rPr>
              <a:t>good nourishing meal should be provided to school children , </a:t>
            </a:r>
          </a:p>
          <a:p>
            <a:pPr algn="l" rtl="0" eaLnBrk="1" hangingPunct="1"/>
            <a:r>
              <a:rPr lang="en-US" sz="3200" dirty="0">
                <a:effectLst>
                  <a:outerShdw blurRad="38100" dist="38100" dir="2700000" algn="tl">
                    <a:srgbClr val="C0C0C0"/>
                  </a:outerShdw>
                </a:effectLst>
                <a:cs typeface="Arial" charset="0"/>
              </a:rPr>
              <a:t>It should provide at least </a:t>
            </a:r>
            <a:r>
              <a:rPr lang="en-US" sz="3200" b="1" dirty="0">
                <a:solidFill>
                  <a:srgbClr val="AC3A3D"/>
                </a:solidFill>
                <a:effectLst>
                  <a:outerShdw blurRad="38100" dist="38100" dir="2700000" algn="tl">
                    <a:srgbClr val="C0C0C0"/>
                  </a:outerShdw>
                </a:effectLst>
                <a:cs typeface="Arial" charset="0"/>
              </a:rPr>
              <a:t>one-third of daily caloric requirements</a:t>
            </a:r>
            <a:r>
              <a:rPr lang="en-US" sz="3200" b="1" dirty="0">
                <a:effectLst>
                  <a:outerShdw blurRad="38100" dist="38100" dir="2700000" algn="tl">
                    <a:srgbClr val="C0C0C0"/>
                  </a:outerShdw>
                </a:effectLst>
                <a:cs typeface="Arial" charset="0"/>
              </a:rPr>
              <a:t> </a:t>
            </a:r>
            <a:r>
              <a:rPr lang="en-US" sz="3200" dirty="0">
                <a:effectLst>
                  <a:outerShdw blurRad="38100" dist="38100" dir="2700000" algn="tl">
                    <a:srgbClr val="C0C0C0"/>
                  </a:outerShdw>
                </a:effectLst>
                <a:cs typeface="Arial" charset="0"/>
              </a:rPr>
              <a:t>and </a:t>
            </a:r>
            <a:r>
              <a:rPr lang="en-US" sz="3200" b="1" dirty="0">
                <a:solidFill>
                  <a:srgbClr val="AC3A3D"/>
                </a:solidFill>
                <a:effectLst>
                  <a:outerShdw blurRad="38100" dist="38100" dir="2700000" algn="tl">
                    <a:srgbClr val="C0C0C0"/>
                  </a:outerShdw>
                </a:effectLst>
                <a:cs typeface="Arial" charset="0"/>
              </a:rPr>
              <a:t>about half of daily protein requirement</a:t>
            </a:r>
            <a:r>
              <a:rPr lang="en-US" sz="3200" dirty="0">
                <a:effectLst>
                  <a:outerShdw blurRad="38100" dist="38100" dir="2700000" algn="tl">
                    <a:srgbClr val="C0C0C0"/>
                  </a:outerShdw>
                </a:effectLst>
                <a:cs typeface="Arial" charset="0"/>
              </a:rPr>
              <a:t> of the child. </a:t>
            </a:r>
          </a:p>
          <a:p>
            <a:pPr algn="l" rtl="0" eaLnBrk="1" hangingPunct="1"/>
            <a:r>
              <a:rPr lang="en-US" sz="3200" dirty="0">
                <a:effectLst>
                  <a:outerShdw blurRad="38100" dist="38100" dir="2700000" algn="tl">
                    <a:srgbClr val="C0C0C0"/>
                  </a:outerShdw>
                </a:effectLst>
                <a:cs typeface="Arial" charset="0"/>
              </a:rPr>
              <a:t>Use of specific nutrients (e.g. fortified biscuits with iron) is indicated to prevent nutrient disorders.</a:t>
            </a:r>
          </a:p>
        </p:txBody>
      </p:sp>
      <p:sp>
        <p:nvSpPr>
          <p:cNvPr id="5" name="Content Placeholder 4"/>
          <p:cNvSpPr>
            <a:spLocks noGrp="1"/>
          </p:cNvSpPr>
          <p:nvPr>
            <p:ph sz="half" idx="2"/>
          </p:nvPr>
        </p:nvSpPr>
        <p:spPr/>
        <p:txBody>
          <a:bodyPr>
            <a:normAutofit/>
          </a:bodyPr>
          <a:lstStyle/>
          <a:p>
            <a:endParaRPr lang="en-GB"/>
          </a:p>
        </p:txBody>
      </p:sp>
      <p:pic>
        <p:nvPicPr>
          <p:cNvPr id="21506" name="Picture 2" descr="Related image"/>
          <p:cNvPicPr>
            <a:picLocks noChangeAspect="1" noChangeArrowheads="1"/>
          </p:cNvPicPr>
          <p:nvPr/>
        </p:nvPicPr>
        <p:blipFill>
          <a:blip r:embed="rId2"/>
          <a:srcRect l="15909" r="17045"/>
          <a:stretch>
            <a:fillRect/>
          </a:stretch>
        </p:blipFill>
        <p:spPr bwMode="auto">
          <a:xfrm>
            <a:off x="7044744" y="3687585"/>
            <a:ext cx="3285202" cy="2954805"/>
          </a:xfrm>
          <a:prstGeom prst="rect">
            <a:avLst/>
          </a:prstGeom>
          <a:noFill/>
        </p:spPr>
      </p:pic>
      <p:pic>
        <p:nvPicPr>
          <p:cNvPr id="4" name="Picture 3"/>
          <p:cNvPicPr>
            <a:picLocks noChangeAspect="1"/>
          </p:cNvPicPr>
          <p:nvPr/>
        </p:nvPicPr>
        <p:blipFill>
          <a:blip r:embed="rId3"/>
          <a:stretch>
            <a:fillRect/>
          </a:stretch>
        </p:blipFill>
        <p:spPr>
          <a:xfrm>
            <a:off x="7268884" y="-1"/>
            <a:ext cx="4923116" cy="3687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A78046-9E32-4B43-BE40-231B3AC67E4A}"/>
              </a:ext>
            </a:extLst>
          </p:cNvPr>
          <p:cNvSpPr>
            <a:spLocks noGrp="1"/>
          </p:cNvSpPr>
          <p:nvPr>
            <p:ph type="title"/>
          </p:nvPr>
        </p:nvSpPr>
        <p:spPr>
          <a:xfrm>
            <a:off x="0" y="1"/>
            <a:ext cx="11294772" cy="928256"/>
          </a:xfrm>
        </p:spPr>
        <p:txBody>
          <a:bodyPr>
            <a:normAutofit/>
          </a:bodyPr>
          <a:lstStyle/>
          <a:p>
            <a:r>
              <a:rPr lang="en-GB" b="1" u="sng" dirty="0"/>
              <a:t>4. School accidents and emergencies</a:t>
            </a:r>
          </a:p>
        </p:txBody>
      </p:sp>
      <p:sp>
        <p:nvSpPr>
          <p:cNvPr id="3" name="Content Placeholder 2">
            <a:extLst>
              <a:ext uri="{FF2B5EF4-FFF2-40B4-BE49-F238E27FC236}">
                <a16:creationId xmlns="" xmlns:a16="http://schemas.microsoft.com/office/drawing/2014/main" id="{BC5620C1-5385-4930-8770-EBF6927E32AD}"/>
              </a:ext>
            </a:extLst>
          </p:cNvPr>
          <p:cNvSpPr>
            <a:spLocks noGrp="1"/>
          </p:cNvSpPr>
          <p:nvPr>
            <p:ph idx="1"/>
          </p:nvPr>
        </p:nvSpPr>
        <p:spPr>
          <a:xfrm>
            <a:off x="332509" y="801858"/>
            <a:ext cx="11681300" cy="5792125"/>
          </a:xfrm>
        </p:spPr>
        <p:txBody>
          <a:bodyPr>
            <a:normAutofit fontScale="77500" lnSpcReduction="20000"/>
          </a:bodyPr>
          <a:lstStyle/>
          <a:p>
            <a:pPr marL="274320" indent="-274320">
              <a:buNone/>
              <a:defRPr/>
            </a:pPr>
            <a:r>
              <a:rPr lang="en-US" b="1" dirty="0">
                <a:effectLst>
                  <a:outerShdw blurRad="38100" dist="38100" dir="2700000" algn="tl">
                    <a:srgbClr val="000000">
                      <a:alpha val="43137"/>
                    </a:srgbClr>
                  </a:outerShdw>
                </a:effectLst>
              </a:rPr>
              <a:t>Emergencies commonly found in schools are:</a:t>
            </a:r>
          </a:p>
          <a:p>
            <a:pPr marL="274320" indent="-274320">
              <a:buFont typeface="Wingdings 3"/>
              <a:buChar char=""/>
              <a:defRPr/>
            </a:pPr>
            <a:r>
              <a:rPr lang="en-US" dirty="0">
                <a:effectLst>
                  <a:outerShdw blurRad="38100" dist="38100" dir="2700000" algn="tl">
                    <a:srgbClr val="000000">
                      <a:alpha val="43137"/>
                    </a:srgbClr>
                  </a:outerShdw>
                </a:effectLst>
              </a:rPr>
              <a:t>Accidents with effects range from minor inconvenience and pain to extended disability and death.</a:t>
            </a:r>
            <a:endParaRPr lang="en-GB" dirty="0"/>
          </a:p>
          <a:p>
            <a:pPr marL="274320" indent="-274320">
              <a:buFont typeface="Wingdings 3"/>
              <a:buChar char=""/>
              <a:defRPr/>
            </a:pPr>
            <a:r>
              <a:rPr lang="en-US" dirty="0">
                <a:effectLst>
                  <a:outerShdw blurRad="38100" dist="38100" dir="2700000" algn="tl">
                    <a:srgbClr val="000000">
                      <a:alpha val="43137"/>
                    </a:srgbClr>
                  </a:outerShdw>
                </a:effectLst>
              </a:rPr>
              <a:t>Medical emergencies: appendicitis, gastroenteritis, colic, epileptic fits and fainting, </a:t>
            </a:r>
            <a:r>
              <a:rPr lang="en-GB" sz="2700" dirty="0">
                <a:effectLst>
                  <a:outerShdw blurRad="38100" dist="38100" dir="2700000" algn="tl">
                    <a:srgbClr val="000000">
                      <a:alpha val="43137"/>
                    </a:srgbClr>
                  </a:outerShdw>
                </a:effectLst>
              </a:rPr>
              <a:t>fracture, coma, epistaxis</a:t>
            </a:r>
            <a:r>
              <a:rPr lang="en-US" sz="2700" dirty="0">
                <a:effectLst>
                  <a:outerShdw blurRad="38100" dist="38100" dir="2700000" algn="tl">
                    <a:srgbClr val="000000">
                      <a:alpha val="43137"/>
                    </a:srgbClr>
                  </a:outerShdw>
                </a:effectLst>
              </a:rPr>
              <a:t>.</a:t>
            </a:r>
          </a:p>
          <a:p>
            <a:pPr marL="0" indent="0">
              <a:buNone/>
              <a:defRPr/>
            </a:pPr>
            <a:endParaRPr lang="en-US" dirty="0">
              <a:effectLst>
                <a:outerShdw blurRad="38100" dist="38100" dir="2700000" algn="tl">
                  <a:srgbClr val="000000">
                    <a:alpha val="43137"/>
                  </a:srgbClr>
                </a:outerShdw>
              </a:effectLst>
            </a:endParaRPr>
          </a:p>
          <a:p>
            <a:pPr marL="0" indent="0" algn="ctr">
              <a:buNone/>
              <a:defRPr/>
            </a:pPr>
            <a:r>
              <a:rPr lang="en-US" u="sng" dirty="0">
                <a:effectLst>
                  <a:outerShdw blurRad="38100" dist="38100" dir="2700000" algn="tl">
                    <a:srgbClr val="000000">
                      <a:alpha val="43137"/>
                    </a:srgbClr>
                  </a:outerShdw>
                </a:effectLst>
              </a:rPr>
              <a:t>Injuries are the leading cause of death among the school-age children. </a:t>
            </a:r>
            <a:endParaRPr lang="en-US" u="sng" dirty="0" smtClean="0">
              <a:effectLst>
                <a:outerShdw blurRad="38100" dist="38100" dir="2700000" algn="tl">
                  <a:srgbClr val="000000">
                    <a:alpha val="43137"/>
                  </a:srgbClr>
                </a:outerShdw>
              </a:effectLst>
            </a:endParaRPr>
          </a:p>
          <a:p>
            <a:pPr marL="0" indent="0" algn="ctr">
              <a:buNone/>
              <a:defRPr/>
            </a:pPr>
            <a:endParaRPr lang="en-US" u="sng" dirty="0">
              <a:effectLst>
                <a:outerShdw blurRad="38100" dist="38100" dir="2700000" algn="tl">
                  <a:srgbClr val="000000">
                    <a:alpha val="43137"/>
                  </a:srgbClr>
                </a:outerShdw>
              </a:effectLst>
            </a:endParaRPr>
          </a:p>
          <a:p>
            <a:r>
              <a:rPr lang="en-GB" sz="4100" b="1" u="sng" dirty="0">
                <a:solidFill>
                  <a:srgbClr val="FF0000"/>
                </a:solidFill>
              </a:rPr>
              <a:t>Causes and factors related to causation:</a:t>
            </a:r>
          </a:p>
          <a:p>
            <a:pPr marL="514350" indent="-514350">
              <a:buAutoNum type="arabicPeriod"/>
            </a:pPr>
            <a:r>
              <a:rPr lang="en-GB" dirty="0"/>
              <a:t>Poor environmental conditions at school</a:t>
            </a:r>
          </a:p>
          <a:p>
            <a:pPr marL="514350" indent="-514350">
              <a:buAutoNum type="arabicPeriod"/>
            </a:pPr>
            <a:r>
              <a:rPr lang="en-GB" dirty="0"/>
              <a:t>Overcrowding</a:t>
            </a:r>
          </a:p>
          <a:p>
            <a:pPr marL="514350" indent="-514350">
              <a:buAutoNum type="arabicPeriod"/>
            </a:pPr>
            <a:r>
              <a:rPr lang="en-GB" dirty="0"/>
              <a:t>Unsuitable site of school</a:t>
            </a:r>
          </a:p>
          <a:p>
            <a:pPr marL="514350" indent="-514350">
              <a:buAutoNum type="arabicPeriod"/>
            </a:pPr>
            <a:r>
              <a:rPr lang="en-GB" dirty="0"/>
              <a:t>Risky or violent behaviours among pupils</a:t>
            </a:r>
          </a:p>
          <a:p>
            <a:pPr marL="0" indent="0">
              <a:buNone/>
            </a:pPr>
            <a:r>
              <a:rPr lang="en-GB" b="1" u="sng" dirty="0">
                <a:solidFill>
                  <a:srgbClr val="7030A0"/>
                </a:solidFill>
              </a:rPr>
              <a:t>Prevention: </a:t>
            </a:r>
          </a:p>
          <a:p>
            <a:pPr marL="514350" indent="-514350">
              <a:buAutoNum type="arabicPeriod"/>
            </a:pPr>
            <a:r>
              <a:rPr lang="en-GB" dirty="0"/>
              <a:t>Applying safety measures at school and its surrounding</a:t>
            </a:r>
          </a:p>
          <a:p>
            <a:pPr marL="514350" indent="-514350">
              <a:buAutoNum type="arabicPeriod"/>
            </a:pPr>
            <a:r>
              <a:rPr lang="en-GB" dirty="0"/>
              <a:t>Supervision of children while at school</a:t>
            </a:r>
          </a:p>
        </p:txBody>
      </p:sp>
    </p:spTree>
    <p:extLst>
      <p:ext uri="{BB962C8B-B14F-4D97-AF65-F5344CB8AC3E}">
        <p14:creationId xmlns:p14="http://schemas.microsoft.com/office/powerpoint/2010/main" val="4281664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02" y="347730"/>
            <a:ext cx="10515600" cy="1133341"/>
          </a:xfrm>
        </p:spPr>
        <p:txBody>
          <a:bodyPr>
            <a:noAutofit/>
          </a:bodyPr>
          <a:lstStyle/>
          <a:p>
            <a:r>
              <a:rPr lang="en-US" b="1" u="sng" dirty="0"/>
              <a:t>Emergency care and first aid services:</a:t>
            </a:r>
            <a:br>
              <a:rPr lang="en-US" b="1" u="sng" dirty="0"/>
            </a:br>
            <a:endParaRPr lang="en-GB" b="1" u="sng" dirty="0"/>
          </a:p>
        </p:txBody>
      </p:sp>
      <p:sp>
        <p:nvSpPr>
          <p:cNvPr id="3" name="Content Placeholder 2"/>
          <p:cNvSpPr>
            <a:spLocks noGrp="1"/>
          </p:cNvSpPr>
          <p:nvPr>
            <p:ph idx="1"/>
          </p:nvPr>
        </p:nvSpPr>
        <p:spPr>
          <a:xfrm>
            <a:off x="463639" y="1390918"/>
            <a:ext cx="10851525" cy="4786045"/>
          </a:xfrm>
        </p:spPr>
        <p:txBody>
          <a:bodyPr vert="horz" lIns="91440" tIns="45720" rIns="91440" bIns="45720" rtlCol="0">
            <a:normAutofit/>
          </a:bodyPr>
          <a:lstStyle/>
          <a:p>
            <a:pPr marL="274320" indent="-274320">
              <a:buFont typeface="Wingdings 3"/>
              <a:buChar char=""/>
            </a:pPr>
            <a:r>
              <a:rPr lang="en-US" dirty="0">
                <a:effectLst>
                  <a:outerShdw blurRad="38100" dist="38100" dir="2700000" algn="tl">
                    <a:srgbClr val="000000">
                      <a:alpha val="43137"/>
                    </a:srgbClr>
                  </a:outerShdw>
                </a:effectLst>
              </a:rPr>
              <a:t>Emergency care for diseased or injured pupils and staff members are a responsibility of school health services. </a:t>
            </a:r>
          </a:p>
          <a:p>
            <a:pPr marL="274320" indent="-274320">
              <a:buFont typeface="Wingdings 3"/>
              <a:buChar char=""/>
            </a:pPr>
            <a:endParaRPr lang="en-US" dirty="0">
              <a:effectLst>
                <a:outerShdw blurRad="38100" dist="38100" dir="2700000" algn="tl">
                  <a:srgbClr val="000000">
                    <a:alpha val="43137"/>
                  </a:srgbClr>
                </a:outerShdw>
              </a:effectLst>
            </a:endParaRPr>
          </a:p>
          <a:p>
            <a:pPr marL="274320" indent="-274320">
              <a:buFont typeface="Wingdings 3"/>
              <a:buChar char=""/>
            </a:pPr>
            <a:r>
              <a:rPr lang="en-US" dirty="0">
                <a:effectLst>
                  <a:outerShdw blurRad="38100" dist="38100" dir="2700000" algn="tl">
                    <a:srgbClr val="000000">
                      <a:alpha val="43137"/>
                    </a:srgbClr>
                  </a:outerShdw>
                </a:effectLst>
              </a:rPr>
              <a:t>Its purposes are: </a:t>
            </a:r>
          </a:p>
          <a:p>
            <a:pPr marL="274320" indent="-274320">
              <a:buFont typeface="Wingdings 3"/>
              <a:buChar char=""/>
            </a:pPr>
            <a:r>
              <a:rPr lang="en-US" dirty="0">
                <a:effectLst>
                  <a:outerShdw blurRad="38100" dist="38100" dir="2700000" algn="tl">
                    <a:srgbClr val="000000">
                      <a:alpha val="43137"/>
                    </a:srgbClr>
                  </a:outerShdw>
                </a:effectLst>
              </a:rPr>
              <a:t>to prevent further damage, </a:t>
            </a:r>
          </a:p>
          <a:p>
            <a:pPr marL="274320" indent="-274320">
              <a:buFont typeface="Wingdings 3"/>
              <a:buChar char=""/>
            </a:pPr>
            <a:r>
              <a:rPr lang="en-US" dirty="0">
                <a:effectLst>
                  <a:outerShdw blurRad="38100" dist="38100" dir="2700000" algn="tl">
                    <a:srgbClr val="000000">
                      <a:alpha val="43137"/>
                    </a:srgbClr>
                  </a:outerShdw>
                </a:effectLst>
              </a:rPr>
              <a:t>to arrange transportation, to home or hospital, if needed, </a:t>
            </a:r>
          </a:p>
          <a:p>
            <a:pPr marL="274320" indent="-274320">
              <a:buFont typeface="Wingdings 3"/>
              <a:buChar char=""/>
            </a:pPr>
            <a:r>
              <a:rPr lang="en-US" dirty="0">
                <a:effectLst>
                  <a:outerShdw blurRad="38100" dist="38100" dir="2700000" algn="tl">
                    <a:srgbClr val="000000">
                      <a:alpha val="43137"/>
                    </a:srgbClr>
                  </a:outerShdw>
                </a:effectLst>
              </a:rPr>
              <a:t>to notify the family as soon as possible. </a:t>
            </a:r>
          </a:p>
          <a:p>
            <a:pPr marL="274320" indent="-274320">
              <a:buFont typeface="Wingdings 3"/>
              <a:buChar char=""/>
            </a:pPr>
            <a:r>
              <a:rPr lang="en-US" dirty="0">
                <a:effectLst>
                  <a:outerShdw blurRad="38100" dist="38100" dir="2700000" algn="tl">
                    <a:srgbClr val="000000">
                      <a:alpha val="43137"/>
                    </a:srgbClr>
                  </a:outerShdw>
                </a:effectLst>
              </a:rPr>
              <a:t>Every school should have an emergency care plan, supplies, facilities and available trained medical (physician, nurse) or first aid personnel (teacher, social worker, and pupils).</a:t>
            </a:r>
            <a:endParaRPr lang="ar-EG" dirty="0">
              <a:effectLst>
                <a:outerShdw blurRad="38100" dist="38100" dir="2700000" algn="tl">
                  <a:srgbClr val="000000">
                    <a:alpha val="43137"/>
                  </a:srgbClr>
                </a:outerShdw>
              </a:effectLst>
            </a:endParaRPr>
          </a:p>
          <a:p>
            <a:pPr marL="274320" indent="-274320">
              <a:buFont typeface="Wingdings 3"/>
              <a:buChar char=""/>
            </a:pP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4343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r>
              <a:rPr lang="en-GB" dirty="0"/>
              <a:t> </a:t>
            </a:r>
          </a:p>
        </p:txBody>
      </p:sp>
      <p:pic>
        <p:nvPicPr>
          <p:cNvPr id="35842" name="Picture 2" descr="Related image"/>
          <p:cNvPicPr>
            <a:picLocks noChangeAspect="1" noChangeArrowheads="1"/>
          </p:cNvPicPr>
          <p:nvPr/>
        </p:nvPicPr>
        <p:blipFill>
          <a:blip r:embed="rId3"/>
          <a:srcRect/>
          <a:stretch>
            <a:fillRect/>
          </a:stretch>
        </p:blipFill>
        <p:spPr bwMode="auto">
          <a:xfrm>
            <a:off x="5167306" y="285728"/>
            <a:ext cx="4286250" cy="1552576"/>
          </a:xfrm>
          <a:prstGeom prst="rect">
            <a:avLst/>
          </a:prstGeom>
          <a:noFill/>
        </p:spPr>
      </p:pic>
      <p:pic>
        <p:nvPicPr>
          <p:cNvPr id="35844" name="Picture 4" descr="Image result for to be continued meme owl"/>
          <p:cNvPicPr>
            <a:picLocks noChangeAspect="1" noChangeArrowheads="1"/>
          </p:cNvPicPr>
          <p:nvPr/>
        </p:nvPicPr>
        <p:blipFill>
          <a:blip r:embed="rId4"/>
          <a:srcRect/>
          <a:stretch>
            <a:fillRect/>
          </a:stretch>
        </p:blipFill>
        <p:spPr bwMode="auto">
          <a:xfrm>
            <a:off x="1952597" y="2285993"/>
            <a:ext cx="5850465" cy="329088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rotWithShape="1">
          <a:blip r:embed="rId2"/>
          <a:srcRect t="9968" r="9091" b="21850"/>
          <a:stretch/>
        </p:blipFill>
        <p:spPr bwMode="auto">
          <a:xfrm>
            <a:off x="20" y="10"/>
            <a:ext cx="12191980" cy="6857990"/>
          </a:xfrm>
          <a:prstGeom prst="rect">
            <a:avLst/>
          </a:prstGeom>
          <a:noFill/>
        </p:spPr>
      </p:pic>
      <p:sp>
        <p:nvSpPr>
          <p:cNvPr id="71" name="Rectangle 70">
            <a:extLst>
              <a:ext uri="{FF2B5EF4-FFF2-40B4-BE49-F238E27FC236}">
                <a16:creationId xmlns="" xmlns:a16="http://schemas.microsoft.com/office/drawing/2014/main" id="{2B1D4F77-A17C-43D7-B7FA-545148E4E9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0623" y="640080"/>
            <a:ext cx="4048567" cy="5127673"/>
          </a:xfrm>
        </p:spPr>
        <p:txBody>
          <a:bodyPr rtlCol="0">
            <a:normAutofit lnSpcReduction="10000"/>
          </a:bodyPr>
          <a:lstStyle/>
          <a:p>
            <a:pPr indent="-274320" rtl="0" eaLnBrk="1" fontAlgn="auto" hangingPunct="1">
              <a:spcAft>
                <a:spcPts val="0"/>
              </a:spcAft>
              <a:defRPr/>
            </a:pPr>
            <a:endParaRPr lang="en-US" sz="1700" dirty="0"/>
          </a:p>
          <a:p>
            <a:pPr indent="-274320" rtl="0" eaLnBrk="1" fontAlgn="auto" hangingPunct="1">
              <a:spcAft>
                <a:spcPts val="0"/>
              </a:spcAft>
              <a:defRPr/>
            </a:pPr>
            <a:r>
              <a:rPr lang="en-US" sz="2400" b="1" dirty="0">
                <a:effectLst>
                  <a:outerShdw blurRad="38100" dist="38100" dir="2700000" algn="tl">
                    <a:srgbClr val="000000">
                      <a:alpha val="43137"/>
                    </a:srgbClr>
                  </a:outerShdw>
                </a:effectLst>
              </a:rPr>
              <a:t>Preschool children are those aged from three to less than six years.</a:t>
            </a:r>
          </a:p>
          <a:p>
            <a:pPr indent="-274320" rtl="0" eaLnBrk="1" fontAlgn="auto" hangingPunct="1">
              <a:spcAft>
                <a:spcPts val="0"/>
              </a:spcAft>
              <a:defRPr/>
            </a:pPr>
            <a:endParaRPr lang="en-US" sz="2400" b="1" dirty="0">
              <a:effectLst>
                <a:outerShdw blurRad="38100" dist="38100" dir="2700000" algn="tl">
                  <a:srgbClr val="000000">
                    <a:alpha val="43137"/>
                  </a:srgbClr>
                </a:outerShdw>
              </a:effectLst>
            </a:endParaRPr>
          </a:p>
          <a:p>
            <a:pPr indent="-274320" rtl="0" eaLnBrk="1" fontAlgn="auto" hangingPunct="1">
              <a:spcAft>
                <a:spcPts val="0"/>
              </a:spcAft>
              <a:defRPr/>
            </a:pPr>
            <a:r>
              <a:rPr lang="en-US" sz="2400" b="1" dirty="0">
                <a:effectLst>
                  <a:outerShdw blurRad="38100" dist="38100" dir="2700000" algn="tl">
                    <a:srgbClr val="000000">
                      <a:alpha val="43137"/>
                    </a:srgbClr>
                  </a:outerShdw>
                </a:effectLst>
              </a:rPr>
              <a:t>Characteristics of preschool period:</a:t>
            </a:r>
          </a:p>
          <a:p>
            <a:pPr marL="525780" indent="-457200" rtl="0" eaLnBrk="1" fontAlgn="auto" hangingPunct="1">
              <a:spcAft>
                <a:spcPts val="0"/>
              </a:spcAft>
              <a:buFont typeface="+mj-lt"/>
              <a:buAutoNum type="arabicPeriod"/>
              <a:defRPr/>
            </a:pPr>
            <a:r>
              <a:rPr lang="en-US" sz="2400" b="1" dirty="0" smtClean="0">
                <a:effectLst>
                  <a:outerShdw blurRad="38100" dist="38100" dir="2700000" algn="tl">
                    <a:srgbClr val="000000">
                      <a:alpha val="43137"/>
                    </a:srgbClr>
                  </a:outerShdw>
                </a:effectLst>
              </a:rPr>
              <a:t>High morbidity and mortality.</a:t>
            </a:r>
            <a:endParaRPr lang="en-US" sz="2400" b="1" dirty="0">
              <a:effectLst>
                <a:outerShdw blurRad="38100" dist="38100" dir="2700000" algn="tl">
                  <a:srgbClr val="000000">
                    <a:alpha val="43137"/>
                  </a:srgbClr>
                </a:outerShdw>
              </a:effectLst>
            </a:endParaRPr>
          </a:p>
          <a:p>
            <a:pPr marL="525780" indent="-457200" rtl="0" eaLnBrk="1" fontAlgn="auto" hangingPunct="1">
              <a:spcAft>
                <a:spcPts val="0"/>
              </a:spcAft>
              <a:buFont typeface="+mj-lt"/>
              <a:buAutoNum type="arabicPeriod"/>
              <a:defRPr/>
            </a:pPr>
            <a:r>
              <a:rPr lang="en-US" sz="2400" b="1" dirty="0" smtClean="0">
                <a:effectLst>
                  <a:outerShdw blurRad="38100" dist="38100" dir="2700000" algn="tl">
                    <a:srgbClr val="000000">
                      <a:alpha val="43137"/>
                    </a:srgbClr>
                  </a:outerShdw>
                </a:effectLst>
              </a:rPr>
              <a:t>Malnutrition  </a:t>
            </a:r>
            <a:endParaRPr lang="en-US" sz="2400" b="1" dirty="0">
              <a:effectLst>
                <a:outerShdw blurRad="38100" dist="38100" dir="2700000" algn="tl">
                  <a:srgbClr val="000000">
                    <a:alpha val="43137"/>
                  </a:srgbClr>
                </a:outerShdw>
              </a:effectLst>
            </a:endParaRPr>
          </a:p>
          <a:p>
            <a:pPr marL="525780" indent="-457200" rtl="0" eaLnBrk="1" fontAlgn="auto" hangingPunct="1">
              <a:spcAft>
                <a:spcPts val="0"/>
              </a:spcAft>
              <a:buFont typeface="+mj-lt"/>
              <a:buAutoNum type="arabicPeriod"/>
              <a:defRPr/>
            </a:pPr>
            <a:r>
              <a:rPr lang="en-US" sz="2400" b="1" dirty="0" smtClean="0">
                <a:effectLst>
                  <a:outerShdw blurRad="38100" dist="38100" dir="2700000" algn="tl">
                    <a:srgbClr val="000000">
                      <a:alpha val="43137"/>
                    </a:srgbClr>
                  </a:outerShdw>
                </a:effectLst>
              </a:rPr>
              <a:t>Injuries</a:t>
            </a:r>
          </a:p>
          <a:p>
            <a:pPr marL="525780" indent="-457200" rtl="0" eaLnBrk="1" fontAlgn="auto" hangingPunct="1">
              <a:spcAft>
                <a:spcPts val="0"/>
              </a:spcAft>
              <a:buFont typeface="+mj-lt"/>
              <a:buAutoNum type="arabicPeriod"/>
              <a:defRPr/>
            </a:pPr>
            <a:r>
              <a:rPr lang="en-US" sz="2400" b="1" dirty="0" smtClean="0">
                <a:effectLst>
                  <a:outerShdw blurRad="38100" dist="38100" dir="2700000" algn="tl">
                    <a:srgbClr val="000000">
                      <a:alpha val="43137"/>
                    </a:srgbClr>
                  </a:outerShdw>
                </a:effectLst>
              </a:rPr>
              <a:t>Increased Growth </a:t>
            </a:r>
            <a:r>
              <a:rPr lang="en-US" sz="2400" b="1" dirty="0" smtClean="0">
                <a:effectLst>
                  <a:outerShdw blurRad="38100" dist="38100" dir="2700000" algn="tl">
                    <a:srgbClr val="000000">
                      <a:alpha val="43137"/>
                    </a:srgbClr>
                  </a:outerShdw>
                </a:effectLst>
              </a:rPr>
              <a:t>and development </a:t>
            </a:r>
            <a:endParaRPr lang="en-US" sz="2400" b="1" dirty="0">
              <a:effectLst>
                <a:outerShdw blurRad="38100" dist="38100" dir="2700000" algn="tl">
                  <a:srgbClr val="000000">
                    <a:alpha val="43137"/>
                  </a:srgbClr>
                </a:outerShdw>
              </a:effectLst>
            </a:endParaRPr>
          </a:p>
          <a:p>
            <a:pPr marL="68580" indent="0" rtl="0" eaLnBrk="1" fontAlgn="auto" hangingPunct="1">
              <a:spcAft>
                <a:spcPts val="0"/>
              </a:spcAft>
              <a:buFont typeface="Wingdings 2" pitchFamily="18" charset="2"/>
              <a:buNone/>
              <a:defRPr/>
            </a:pPr>
            <a:endParaRPr lang="ar-EG" sz="1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14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effectLst>
                  <a:outerShdw blurRad="38100" dist="38100" dir="2700000" algn="tl">
                    <a:srgbClr val="000000">
                      <a:alpha val="43137"/>
                    </a:srgbClr>
                  </a:outerShdw>
                </a:effectLst>
              </a:rPr>
              <a:t>1) High </a:t>
            </a:r>
            <a:r>
              <a:rPr lang="en-US" b="1" dirty="0" smtClean="0">
                <a:solidFill>
                  <a:schemeClr val="tx1"/>
                </a:solidFill>
                <a:effectLst>
                  <a:outerShdw blurRad="38100" dist="38100" dir="2700000" algn="tl">
                    <a:srgbClr val="000000">
                      <a:alpha val="43137"/>
                    </a:srgbClr>
                  </a:outerShdw>
                </a:effectLst>
              </a:rPr>
              <a:t>morbidity and mortality</a:t>
            </a:r>
            <a:endParaRPr lang="en-GB" dirty="0">
              <a:solidFill>
                <a:schemeClr val="tx1"/>
              </a:solidFill>
            </a:endParaRPr>
          </a:p>
        </p:txBody>
      </p:sp>
      <p:sp>
        <p:nvSpPr>
          <p:cNvPr id="3" name="Content Placeholder 2"/>
          <p:cNvSpPr>
            <a:spLocks noGrp="1"/>
          </p:cNvSpPr>
          <p:nvPr>
            <p:ph idx="1"/>
          </p:nvPr>
        </p:nvSpPr>
        <p:spPr>
          <a:xfrm>
            <a:off x="3869268" y="323557"/>
            <a:ext cx="7315200" cy="6090122"/>
          </a:xfrm>
        </p:spPr>
        <p:txBody>
          <a:bodyPr rtlCol="0">
            <a:normAutofit/>
          </a:bodyPr>
          <a:lstStyle/>
          <a:p>
            <a:pPr marL="68580" indent="0" algn="l" rtl="0" eaLnBrk="1" fontAlgn="auto" hangingPunct="1">
              <a:spcAft>
                <a:spcPts val="0"/>
              </a:spcAft>
              <a:buFont typeface="Wingdings 2" pitchFamily="18" charset="2"/>
              <a:buNone/>
              <a:defRPr/>
            </a:pPr>
            <a:endParaRPr lang="en-US" sz="2800" b="1" dirty="0" smtClean="0">
              <a:solidFill>
                <a:schemeClr val="tx1"/>
              </a:solidFill>
              <a:effectLst>
                <a:outerShdw blurRad="38100" dist="38100" dir="2700000" algn="tl">
                  <a:srgbClr val="000000">
                    <a:alpha val="43137"/>
                  </a:srgbClr>
                </a:outerShdw>
              </a:effectLst>
            </a:endParaRPr>
          </a:p>
          <a:p>
            <a:pPr marL="68580" indent="0" algn="l" rtl="0" eaLnBrk="1" fontAlgn="auto" hangingPunct="1">
              <a:spcAft>
                <a:spcPts val="0"/>
              </a:spcAft>
              <a:buFont typeface="Wingdings 2" pitchFamily="18" charset="2"/>
              <a:buNone/>
              <a:defRPr/>
            </a:pPr>
            <a:r>
              <a:rPr lang="en-US" sz="2800" b="1" dirty="0" smtClean="0">
                <a:solidFill>
                  <a:schemeClr val="tx1"/>
                </a:solidFill>
                <a:effectLst>
                  <a:outerShdw blurRad="38100" dist="38100" dir="2700000" algn="tl">
                    <a:srgbClr val="000000">
                      <a:alpha val="43137"/>
                    </a:srgbClr>
                  </a:outerShdw>
                </a:effectLst>
              </a:rPr>
              <a:t>Morbidity</a:t>
            </a:r>
            <a:r>
              <a:rPr lang="en-US" sz="2800" b="1" dirty="0" smtClean="0">
                <a:solidFill>
                  <a:schemeClr val="tx1"/>
                </a:solidFill>
                <a:effectLst>
                  <a:outerShdw blurRad="38100" dist="38100" dir="2700000" algn="tl">
                    <a:srgbClr val="000000">
                      <a:alpha val="43137"/>
                    </a:srgbClr>
                  </a:outerShdw>
                </a:effectLst>
              </a:rPr>
              <a:t>: </a:t>
            </a:r>
            <a:r>
              <a:rPr lang="en-US" sz="2800" b="1" dirty="0">
                <a:solidFill>
                  <a:schemeClr val="tx1"/>
                </a:solidFill>
                <a:effectLst>
                  <a:outerShdw blurRad="38100" dist="38100" dir="2700000" algn="tl">
                    <a:srgbClr val="000000">
                      <a:alpha val="43137"/>
                    </a:srgbClr>
                  </a:outerShdw>
                </a:effectLst>
              </a:rPr>
              <a:t>Infectious and parasitic diseases</a:t>
            </a:r>
          </a:p>
          <a:p>
            <a:pPr marL="68580" indent="0" algn="l" rtl="0" eaLnBrk="1" fontAlgn="auto" hangingPunct="1">
              <a:spcAft>
                <a:spcPts val="0"/>
              </a:spcAft>
              <a:buFont typeface="Wingdings 2" pitchFamily="18" charset="2"/>
              <a:buNone/>
              <a:defRPr/>
            </a:pPr>
            <a:r>
              <a:rPr lang="en-US" sz="2800" dirty="0">
                <a:solidFill>
                  <a:schemeClr val="tx1"/>
                </a:solidFill>
                <a:effectLst>
                  <a:outerShdw blurRad="38100" dist="38100" dir="2700000" algn="tl">
                    <a:srgbClr val="000000">
                      <a:alpha val="43137"/>
                    </a:srgbClr>
                  </a:outerShdw>
                </a:effectLst>
              </a:rPr>
              <a:t>     o	Communicable diseases: ARI, chicken pox, whooping cough, rubella</a:t>
            </a:r>
          </a:p>
          <a:p>
            <a:pPr marL="68580" indent="0" algn="l" rtl="0" eaLnBrk="1" fontAlgn="auto" hangingPunct="1">
              <a:spcAft>
                <a:spcPts val="0"/>
              </a:spcAft>
              <a:buFont typeface="Wingdings 2" pitchFamily="18" charset="2"/>
              <a:buNone/>
              <a:defRPr/>
            </a:pPr>
            <a:r>
              <a:rPr lang="en-US" sz="2800" dirty="0">
                <a:solidFill>
                  <a:schemeClr val="tx1"/>
                </a:solidFill>
                <a:effectLst>
                  <a:outerShdw blurRad="38100" dist="38100" dir="2700000" algn="tl">
                    <a:srgbClr val="000000">
                      <a:alpha val="43137"/>
                    </a:srgbClr>
                  </a:outerShdw>
                </a:effectLst>
              </a:rPr>
              <a:t>     o	Diarrheal diseases, enteric and hepatitis A.</a:t>
            </a:r>
          </a:p>
          <a:p>
            <a:pPr marL="68580" indent="0" algn="l" rtl="0" eaLnBrk="1" fontAlgn="auto" hangingPunct="1">
              <a:spcAft>
                <a:spcPts val="0"/>
              </a:spcAft>
              <a:buFont typeface="Wingdings 2" pitchFamily="18" charset="2"/>
              <a:buNone/>
              <a:defRPr/>
            </a:pPr>
            <a:r>
              <a:rPr lang="en-US" sz="2800" dirty="0">
                <a:solidFill>
                  <a:schemeClr val="tx1"/>
                </a:solidFill>
                <a:effectLst>
                  <a:outerShdw blurRad="38100" dist="38100" dir="2700000" algn="tl">
                    <a:srgbClr val="000000">
                      <a:alpha val="43137"/>
                    </a:srgbClr>
                  </a:outerShdw>
                </a:effectLst>
              </a:rPr>
              <a:t>     o	Skin diseases such as impetigo, scabies and fungal diseases.</a:t>
            </a:r>
          </a:p>
          <a:p>
            <a:pPr marL="68580" indent="0" algn="l" rtl="0" eaLnBrk="1" fontAlgn="auto" hangingPunct="1">
              <a:spcAft>
                <a:spcPts val="0"/>
              </a:spcAft>
              <a:buFont typeface="Wingdings 2" pitchFamily="18" charset="2"/>
              <a:buNone/>
              <a:defRPr/>
            </a:pPr>
            <a:r>
              <a:rPr lang="en-US" sz="2800" dirty="0">
                <a:solidFill>
                  <a:schemeClr val="tx1"/>
                </a:solidFill>
                <a:effectLst>
                  <a:outerShdw blurRad="38100" dist="38100" dir="2700000" algn="tl">
                    <a:srgbClr val="000000">
                      <a:alpha val="43137"/>
                    </a:srgbClr>
                  </a:outerShdw>
                </a:effectLst>
              </a:rPr>
              <a:t>     o	Parasitic infestations such as </a:t>
            </a:r>
            <a:r>
              <a:rPr lang="en-US" sz="2800" dirty="0" err="1">
                <a:solidFill>
                  <a:schemeClr val="tx1"/>
                </a:solidFill>
                <a:effectLst>
                  <a:outerShdw blurRad="38100" dist="38100" dir="2700000" algn="tl">
                    <a:srgbClr val="000000">
                      <a:alpha val="43137"/>
                    </a:srgbClr>
                  </a:outerShdw>
                </a:effectLst>
              </a:rPr>
              <a:t>oxyuris</a:t>
            </a:r>
            <a:r>
              <a:rPr lang="en-US" sz="2800" dirty="0">
                <a:solidFill>
                  <a:schemeClr val="tx1"/>
                </a:solidFill>
                <a:effectLst>
                  <a:outerShdw blurRad="38100" dist="38100" dir="2700000" algn="tl">
                    <a:srgbClr val="000000">
                      <a:alpha val="43137"/>
                    </a:srgbClr>
                  </a:outerShdw>
                </a:effectLst>
              </a:rPr>
              <a:t> </a:t>
            </a:r>
            <a:r>
              <a:rPr lang="en-US" sz="2800" dirty="0" err="1">
                <a:solidFill>
                  <a:schemeClr val="tx1"/>
                </a:solidFill>
                <a:effectLst>
                  <a:outerShdw blurRad="38100" dist="38100" dir="2700000" algn="tl">
                    <a:srgbClr val="000000">
                      <a:alpha val="43137"/>
                    </a:srgbClr>
                  </a:outerShdw>
                </a:effectLst>
              </a:rPr>
              <a:t>vermicularis</a:t>
            </a:r>
            <a:r>
              <a:rPr lang="en-US" sz="2800" dirty="0">
                <a:solidFill>
                  <a:schemeClr val="tx1"/>
                </a:solidFill>
                <a:effectLst>
                  <a:outerShdw blurRad="38100" dist="38100" dir="2700000" algn="tl">
                    <a:srgbClr val="000000">
                      <a:alpha val="43137"/>
                    </a:srgbClr>
                  </a:outerShdw>
                </a:effectLst>
              </a:rPr>
              <a:t> (pinworms) and </a:t>
            </a:r>
            <a:r>
              <a:rPr lang="en-US" sz="2800" dirty="0" err="1">
                <a:solidFill>
                  <a:schemeClr val="tx1"/>
                </a:solidFill>
                <a:effectLst>
                  <a:outerShdw blurRad="38100" dist="38100" dir="2700000" algn="tl">
                    <a:srgbClr val="000000">
                      <a:alpha val="43137"/>
                    </a:srgbClr>
                  </a:outerShdw>
                </a:effectLst>
              </a:rPr>
              <a:t>ascaris</a:t>
            </a:r>
            <a:r>
              <a:rPr lang="en-US" sz="2800" dirty="0" smtClean="0">
                <a:solidFill>
                  <a:schemeClr val="tx1"/>
                </a:solidFill>
                <a:effectLst>
                  <a:outerShdw blurRad="38100" dist="38100" dir="2700000" algn="tl">
                    <a:srgbClr val="000000">
                      <a:alpha val="43137"/>
                    </a:srgbClr>
                  </a:outerShdw>
                </a:effectLst>
              </a:rPr>
              <a:t>.</a:t>
            </a:r>
          </a:p>
          <a:p>
            <a:pPr marL="68580" indent="0" algn="l" rtl="0" eaLnBrk="1" fontAlgn="auto" hangingPunct="1">
              <a:spcAft>
                <a:spcPts val="0"/>
              </a:spcAft>
              <a:buFont typeface="Wingdings 2" pitchFamily="18" charset="2"/>
              <a:buNone/>
              <a:defRPr/>
            </a:pPr>
            <a:endParaRPr lang="en-US" sz="2800" dirty="0">
              <a:solidFill>
                <a:schemeClr val="tx1"/>
              </a:solidFill>
              <a:effectLst>
                <a:outerShdw blurRad="38100" dist="38100" dir="2700000" algn="tl">
                  <a:srgbClr val="000000">
                    <a:alpha val="43137"/>
                  </a:srgbClr>
                </a:outerShdw>
              </a:effectLst>
            </a:endParaRPr>
          </a:p>
          <a:p>
            <a:pPr marL="68580" indent="0">
              <a:buNone/>
              <a:defRPr/>
            </a:pPr>
            <a:r>
              <a:rPr lang="en-US" sz="2800" b="1" dirty="0">
                <a:solidFill>
                  <a:schemeClr val="tx1"/>
                </a:solidFill>
                <a:effectLst>
                  <a:outerShdw blurRad="38100" dist="38100" dir="2700000" algn="tl">
                    <a:srgbClr val="000000">
                      <a:alpha val="43137"/>
                    </a:srgbClr>
                  </a:outerShdw>
                </a:effectLst>
              </a:rPr>
              <a:t>High mortality (Remember indicators of children mortality and causes).</a:t>
            </a:r>
            <a:endParaRPr lang="ar-EG" sz="2800" b="1" dirty="0">
              <a:solidFill>
                <a:schemeClr val="tx1"/>
              </a:solidFill>
              <a:effectLst>
                <a:outerShdw blurRad="38100" dist="38100" dir="2700000" algn="tl">
                  <a:srgbClr val="000000">
                    <a:alpha val="43137"/>
                  </a:srgbClr>
                </a:outerShdw>
              </a:effectLst>
            </a:endParaRPr>
          </a:p>
          <a:p>
            <a:pPr marL="68580" indent="0" algn="l" rtl="0" eaLnBrk="1" fontAlgn="auto" hangingPunct="1">
              <a:spcAft>
                <a:spcPts val="0"/>
              </a:spcAft>
              <a:buFont typeface="Wingdings 2" pitchFamily="18" charset="2"/>
              <a:buNone/>
              <a:defRPr/>
            </a:pPr>
            <a:endParaRPr lang="en-US" dirty="0" smtClean="0">
              <a:solidFill>
                <a:schemeClr val="tx1"/>
              </a:solidFill>
              <a:effectLst>
                <a:outerShdw blurRad="38100" dist="38100" dir="2700000" algn="tl">
                  <a:srgbClr val="000000">
                    <a:alpha val="43137"/>
                  </a:srgbClr>
                </a:outerShdw>
              </a:effectLst>
            </a:endParaRPr>
          </a:p>
          <a:p>
            <a:pPr marL="68580" indent="0" algn="l" rtl="0" eaLnBrk="1" fontAlgn="auto" hangingPunct="1">
              <a:spcAft>
                <a:spcPts val="0"/>
              </a:spcAft>
              <a:buFont typeface="Wingdings 2" pitchFamily="18" charset="2"/>
              <a:buNone/>
              <a:defRPr/>
            </a:pPr>
            <a:endParaRPr lang="en-US" dirty="0">
              <a:solidFill>
                <a:schemeClr val="tx1"/>
              </a:solidFill>
              <a:effectLst>
                <a:outerShdw blurRad="38100" dist="38100" dir="2700000" algn="tl">
                  <a:srgbClr val="000000">
                    <a:alpha val="43137"/>
                  </a:srgbClr>
                </a:outerShdw>
              </a:effectLst>
            </a:endParaRPr>
          </a:p>
          <a:p>
            <a:pPr marL="68580" indent="0" algn="l" rtl="0" eaLnBrk="1" fontAlgn="auto" hangingPunct="1">
              <a:spcAft>
                <a:spcPts val="0"/>
              </a:spcAft>
              <a:buFont typeface="Wingdings 2" pitchFamily="18" charset="2"/>
              <a:buNone/>
              <a:defRPr/>
            </a:pPr>
            <a:endParaRPr lang="ar-EG"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368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564" y="320040"/>
            <a:ext cx="11548872" cy="6217920"/>
          </a:xfrm>
          <a:prstGeom prst="rect">
            <a:avLst/>
          </a:prstGeom>
          <a:solidFill>
            <a:schemeClr val="bg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1564" y="1000475"/>
            <a:ext cx="3494362" cy="4930246"/>
          </a:xfrm>
        </p:spPr>
        <p:txBody>
          <a:bodyPr>
            <a:normAutofit/>
          </a:bodyPr>
          <a:lstStyle/>
          <a:p>
            <a:r>
              <a:rPr lang="en-US" b="1" dirty="0">
                <a:solidFill>
                  <a:schemeClr val="tx1"/>
                </a:solidFill>
                <a:effectLst>
                  <a:outerShdw blurRad="38100" dist="38100" dir="2700000" algn="tl">
                    <a:srgbClr val="000000">
                      <a:alpha val="43137"/>
                    </a:srgbClr>
                  </a:outerShdw>
                </a:effectLst>
              </a:rPr>
              <a:t>2) High prevalence of malnutrition</a:t>
            </a:r>
            <a:br>
              <a:rPr lang="en-US" b="1" dirty="0">
                <a:solidFill>
                  <a:schemeClr val="tx1"/>
                </a:solidFill>
                <a:effectLst>
                  <a:outerShdw blurRad="38100" dist="38100" dir="2700000" algn="tl">
                    <a:srgbClr val="000000">
                      <a:alpha val="43137"/>
                    </a:srgbClr>
                  </a:outerShdw>
                </a:effectLst>
              </a:rPr>
            </a:b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5183" y="515155"/>
            <a:ext cx="6838682" cy="5692462"/>
          </a:xfrm>
        </p:spPr>
        <p:txBody>
          <a:bodyPr anchor="ctr">
            <a:normAutofit/>
          </a:bodyPr>
          <a:lstStyle/>
          <a:p>
            <a:pPr marL="68580" indent="0">
              <a:buNone/>
              <a:defRPr/>
            </a:pPr>
            <a:r>
              <a:rPr lang="en-US" sz="2400" dirty="0">
                <a:solidFill>
                  <a:schemeClr val="tx1"/>
                </a:solidFill>
                <a:effectLst>
                  <a:outerShdw blurRad="38100" dist="38100" dir="2700000" algn="tl">
                    <a:srgbClr val="000000">
                      <a:alpha val="43137"/>
                    </a:srgbClr>
                  </a:outerShdw>
                </a:effectLst>
              </a:rPr>
              <a:t>Malnutrition is prevalent among preschool children due to:</a:t>
            </a:r>
          </a:p>
          <a:p>
            <a:pPr marL="68580" indent="0">
              <a:buNone/>
              <a:defRPr/>
            </a:pPr>
            <a:r>
              <a:rPr lang="en-US" sz="2400" dirty="0">
                <a:solidFill>
                  <a:schemeClr val="tx1"/>
                </a:solidFill>
                <a:effectLst>
                  <a:outerShdw blurRad="38100" dist="38100" dir="2700000" algn="tl">
                    <a:srgbClr val="000000">
                      <a:alpha val="43137"/>
                    </a:srgbClr>
                  </a:outerShdw>
                </a:effectLst>
              </a:rPr>
              <a:t>     o	Hyperactivity and lack of interest in food.</a:t>
            </a:r>
          </a:p>
          <a:p>
            <a:pPr marL="68580" indent="0">
              <a:buNone/>
              <a:defRPr/>
            </a:pPr>
            <a:r>
              <a:rPr lang="en-US" sz="2400" dirty="0">
                <a:solidFill>
                  <a:schemeClr val="tx1"/>
                </a:solidFill>
                <a:effectLst>
                  <a:outerShdw blurRad="38100" dist="38100" dir="2700000" algn="tl">
                    <a:srgbClr val="000000">
                      <a:alpha val="43137"/>
                    </a:srgbClr>
                  </a:outerShdw>
                </a:effectLst>
              </a:rPr>
              <a:t>     o	Faulty feeding habits.</a:t>
            </a:r>
          </a:p>
          <a:p>
            <a:pPr marL="68580" indent="0">
              <a:buNone/>
              <a:defRPr/>
            </a:pPr>
            <a:r>
              <a:rPr lang="en-US" sz="2400" dirty="0">
                <a:solidFill>
                  <a:schemeClr val="tx1"/>
                </a:solidFill>
                <a:effectLst>
                  <a:outerShdw blurRad="38100" dist="38100" dir="2700000" algn="tl">
                    <a:srgbClr val="000000">
                      <a:alpha val="43137"/>
                    </a:srgbClr>
                  </a:outerShdw>
                </a:effectLst>
              </a:rPr>
              <a:t>     o	High prevalence of infectious and parasitic diseases</a:t>
            </a:r>
          </a:p>
          <a:p>
            <a:pPr marL="68580" indent="0">
              <a:buNone/>
              <a:defRPr/>
            </a:pPr>
            <a:r>
              <a:rPr lang="en-US" sz="2400" dirty="0">
                <a:solidFill>
                  <a:schemeClr val="tx1"/>
                </a:solidFill>
                <a:effectLst>
                  <a:outerShdw blurRad="38100" dist="38100" dir="2700000" algn="tl">
                    <a:srgbClr val="000000">
                      <a:alpha val="43137"/>
                    </a:srgbClr>
                  </a:outerShdw>
                </a:effectLst>
              </a:rPr>
              <a:t>     o	Protein energy malnutrition (mild, moderate and severe)</a:t>
            </a:r>
          </a:p>
          <a:p>
            <a:pPr marL="68580" indent="0">
              <a:buNone/>
              <a:defRPr/>
            </a:pPr>
            <a:r>
              <a:rPr lang="en-US" sz="2400" dirty="0">
                <a:solidFill>
                  <a:schemeClr val="tx1"/>
                </a:solidFill>
                <a:effectLst>
                  <a:outerShdw blurRad="38100" dist="38100" dir="2700000" algn="tl">
                    <a:srgbClr val="000000">
                      <a:alpha val="43137"/>
                    </a:srgbClr>
                  </a:outerShdw>
                </a:effectLst>
              </a:rPr>
              <a:t>     o	Micronutrient deficiencies: iron deficiency anemia, vitamin A deficiency and iodine deficiency. Rickets</a:t>
            </a:r>
          </a:p>
          <a:p>
            <a:pPr marL="68580" indent="0">
              <a:buNone/>
              <a:defRPr/>
            </a:pPr>
            <a:endParaRPr lang="en-US" sz="2400" dirty="0">
              <a:solidFill>
                <a:schemeClr val="tx1"/>
              </a:solidFill>
              <a:effectLst>
                <a:outerShdw blurRad="38100" dist="38100" dir="2700000" algn="tl">
                  <a:srgbClr val="000000">
                    <a:alpha val="43137"/>
                  </a:srgbClr>
                </a:outerShdw>
              </a:effectLst>
            </a:endParaRPr>
          </a:p>
          <a:p>
            <a:endParaRPr lang="en-GB" sz="2400" dirty="0">
              <a:solidFill>
                <a:schemeClr val="tx1"/>
              </a:solidFill>
            </a:endParaRPr>
          </a:p>
        </p:txBody>
      </p:sp>
      <p:cxnSp>
        <p:nvCxnSpPr>
          <p:cNvPr id="12" name="Straight Connector 9">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47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effectLst>
                  <a:outerShdw blurRad="38100" dist="38100" dir="2700000" algn="tl">
                    <a:srgbClr val="000000">
                      <a:alpha val="43137"/>
                    </a:srgbClr>
                  </a:outerShdw>
                </a:effectLst>
              </a:rPr>
              <a:t>3) High incidence of injuries</a:t>
            </a:r>
            <a:br>
              <a:rPr lang="en-US" b="1" dirty="0">
                <a:solidFill>
                  <a:schemeClr val="tx1"/>
                </a:solidFill>
                <a:effectLst>
                  <a:outerShdw blurRad="38100" dist="38100" dir="2700000" algn="tl">
                    <a:srgbClr val="000000">
                      <a:alpha val="43137"/>
                    </a:srgbClr>
                  </a:outerShdw>
                </a:effectLst>
              </a:rPr>
            </a:b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80327" y="167425"/>
            <a:ext cx="8216721" cy="6490952"/>
          </a:xfrm>
          <a:ln w="3175">
            <a:solidFill>
              <a:schemeClr val="tx1"/>
            </a:solidFill>
          </a:ln>
        </p:spPr>
        <p:txBody>
          <a:bodyPr>
            <a:normAutofit/>
          </a:bodyPr>
          <a:lstStyle/>
          <a:p>
            <a:pPr marL="68580" indent="0">
              <a:buNone/>
              <a:defRPr/>
            </a:pPr>
            <a:r>
              <a:rPr lang="en-US" b="1" dirty="0">
                <a:solidFill>
                  <a:schemeClr val="tx1"/>
                </a:solidFill>
                <a:effectLst>
                  <a:outerShdw blurRad="38100" dist="38100" dir="2700000" algn="tl">
                    <a:srgbClr val="000000">
                      <a:alpha val="43137"/>
                    </a:srgbClr>
                  </a:outerShdw>
                </a:effectLst>
              </a:rPr>
              <a:t>Preschool children are more prone to injuries. </a:t>
            </a:r>
          </a:p>
          <a:p>
            <a:pPr marL="68580" indent="0">
              <a:buNone/>
              <a:defRPr/>
            </a:pPr>
            <a:r>
              <a:rPr lang="en-US" b="1" dirty="0">
                <a:solidFill>
                  <a:schemeClr val="tx1"/>
                </a:solidFill>
                <a:effectLst>
                  <a:outerShdw blurRad="38100" dist="38100" dir="2700000" algn="tl">
                    <a:srgbClr val="000000">
                      <a:alpha val="43137"/>
                    </a:srgbClr>
                  </a:outerShdw>
                </a:effectLst>
              </a:rPr>
              <a:t> They are curious, energetic and eager to explore the environment.</a:t>
            </a:r>
          </a:p>
          <a:p>
            <a:pPr marL="68580" indent="0">
              <a:buNone/>
              <a:defRPr/>
            </a:pPr>
            <a:r>
              <a:rPr lang="en-US" b="1" dirty="0">
                <a:solidFill>
                  <a:schemeClr val="tx1"/>
                </a:solidFill>
                <a:effectLst>
                  <a:outerShdw blurRad="38100" dist="38100" dir="2700000" algn="tl">
                    <a:srgbClr val="000000">
                      <a:alpha val="43137"/>
                    </a:srgbClr>
                  </a:outerShdw>
                </a:effectLst>
              </a:rPr>
              <a:t> Most injuries occur where children spend the most active portion of their day (home, nursery or playgrounds),  Injuries such as:</a:t>
            </a:r>
          </a:p>
          <a:p>
            <a:pPr marL="68580" indent="0">
              <a:buNone/>
              <a:defRPr/>
            </a:pPr>
            <a:r>
              <a:rPr lang="en-US" b="1" dirty="0">
                <a:solidFill>
                  <a:schemeClr val="tx1"/>
                </a:solidFill>
                <a:effectLst>
                  <a:outerShdw blurRad="38100" dist="38100" dir="2700000" algn="tl">
                    <a:srgbClr val="000000">
                      <a:alpha val="43137"/>
                    </a:srgbClr>
                  </a:outerShdw>
                </a:effectLst>
              </a:rPr>
              <a:t>      	Falling downstairs causing head injuries or fractures.</a:t>
            </a:r>
          </a:p>
          <a:p>
            <a:pPr marL="68580" indent="0">
              <a:buNone/>
              <a:defRPr/>
            </a:pPr>
            <a:r>
              <a:rPr lang="en-US" b="1" dirty="0">
                <a:solidFill>
                  <a:schemeClr val="tx1"/>
                </a:solidFill>
                <a:effectLst>
                  <a:outerShdw blurRad="38100" dist="38100" dir="2700000" algn="tl">
                    <a:srgbClr val="000000">
                      <a:alpha val="43137"/>
                    </a:srgbClr>
                  </a:outerShdw>
                </a:effectLst>
              </a:rPr>
              <a:t>     	Household liquids Ingestion (kerosene, potash, insecticides).</a:t>
            </a:r>
          </a:p>
          <a:p>
            <a:pPr marL="68580" indent="0">
              <a:buNone/>
              <a:defRPr/>
            </a:pPr>
            <a:r>
              <a:rPr lang="en-US" b="1" dirty="0">
                <a:solidFill>
                  <a:schemeClr val="tx1"/>
                </a:solidFill>
                <a:effectLst>
                  <a:outerShdw blurRad="38100" dist="38100" dir="2700000" algn="tl">
                    <a:srgbClr val="000000">
                      <a:alpha val="43137"/>
                    </a:srgbClr>
                  </a:outerShdw>
                </a:effectLst>
              </a:rPr>
              <a:t>     	Ingestion of drugs.</a:t>
            </a:r>
          </a:p>
          <a:p>
            <a:pPr marL="68580" indent="0">
              <a:buNone/>
              <a:defRPr/>
            </a:pPr>
            <a:r>
              <a:rPr lang="en-US" b="1" dirty="0">
                <a:solidFill>
                  <a:schemeClr val="tx1"/>
                </a:solidFill>
                <a:effectLst>
                  <a:outerShdw blurRad="38100" dist="38100" dir="2700000" algn="tl">
                    <a:srgbClr val="000000">
                      <a:alpha val="43137"/>
                    </a:srgbClr>
                  </a:outerShdw>
                </a:effectLst>
              </a:rPr>
              <a:t>     	Burns or scalds.        Electric shock.</a:t>
            </a:r>
          </a:p>
          <a:p>
            <a:pPr marL="68580" indent="0">
              <a:buNone/>
              <a:defRPr/>
            </a:pPr>
            <a:endParaRPr lang="en-US" b="1" dirty="0">
              <a:solidFill>
                <a:schemeClr val="tx1"/>
              </a:solidFill>
              <a:effectLst>
                <a:outerShdw blurRad="38100" dist="38100" dir="2700000" algn="tl">
                  <a:srgbClr val="000000">
                    <a:alpha val="43137"/>
                  </a:srgbClr>
                </a:outerShdw>
              </a:effectLst>
            </a:endParaRPr>
          </a:p>
          <a:p>
            <a:pPr marL="68580" indent="0">
              <a:buNone/>
              <a:defRPr/>
            </a:pPr>
            <a:r>
              <a:rPr lang="en-US" b="1" dirty="0">
                <a:solidFill>
                  <a:schemeClr val="tx1"/>
                </a:solidFill>
                <a:effectLst>
                  <a:outerShdw blurRad="38100" dist="38100" dir="2700000" algn="tl">
                    <a:srgbClr val="000000">
                      <a:alpha val="43137"/>
                    </a:srgbClr>
                  </a:outerShdw>
                </a:effectLst>
              </a:rPr>
              <a:t>Almost all injuries are preventable. Efforts to reduce preschool injury rate should focus on the promotion of safety </a:t>
            </a:r>
            <a:r>
              <a:rPr lang="en-US" b="1" dirty="0" smtClean="0">
                <a:solidFill>
                  <a:schemeClr val="tx1"/>
                </a:solidFill>
                <a:effectLst>
                  <a:outerShdw blurRad="38100" dist="38100" dir="2700000" algn="tl">
                    <a:srgbClr val="000000">
                      <a:alpha val="43137"/>
                    </a:srgbClr>
                  </a:outerShdw>
                </a:effectLst>
              </a:rPr>
              <a:t>of conditions </a:t>
            </a:r>
            <a:r>
              <a:rPr lang="en-US" b="1" dirty="0">
                <a:solidFill>
                  <a:schemeClr val="tx1"/>
                </a:solidFill>
                <a:effectLst>
                  <a:outerShdw blurRad="38100" dist="38100" dir="2700000" algn="tl">
                    <a:srgbClr val="000000">
                      <a:alpha val="43137"/>
                    </a:srgbClr>
                  </a:outerShdw>
                </a:effectLst>
              </a:rPr>
              <a:t>and practices at: </a:t>
            </a:r>
          </a:p>
          <a:p>
            <a:pPr marL="68580" indent="0">
              <a:buNone/>
              <a:defRPr/>
            </a:pPr>
            <a:r>
              <a:rPr lang="en-US" b="1" dirty="0">
                <a:solidFill>
                  <a:schemeClr val="tx1"/>
                </a:solidFill>
                <a:effectLst>
                  <a:outerShdw blurRad="38100" dist="38100" dir="2700000" algn="tl">
                    <a:srgbClr val="000000">
                      <a:alpha val="43137"/>
                    </a:srgbClr>
                  </a:outerShdw>
                </a:effectLst>
              </a:rPr>
              <a:t>      1.  homes,   2.kinder gardens    3. play grounds </a:t>
            </a:r>
            <a:endParaRPr lang="en-US" b="1" dirty="0" smtClean="0">
              <a:solidFill>
                <a:schemeClr val="tx1"/>
              </a:solidFill>
              <a:effectLst>
                <a:outerShdw blurRad="38100" dist="38100" dir="2700000" algn="tl">
                  <a:srgbClr val="000000">
                    <a:alpha val="43137"/>
                  </a:srgbClr>
                </a:outerShdw>
              </a:effectLst>
            </a:endParaRPr>
          </a:p>
          <a:p>
            <a:endParaRPr lang="en-GB" dirty="0"/>
          </a:p>
        </p:txBody>
      </p:sp>
    </p:spTree>
    <p:extLst>
      <p:ext uri="{BB962C8B-B14F-4D97-AF65-F5344CB8AC3E}">
        <p14:creationId xmlns:p14="http://schemas.microsoft.com/office/powerpoint/2010/main" val="3706400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4) Growth </a:t>
            </a:r>
            <a:r>
              <a:rPr lang="en-US" b="1" dirty="0">
                <a:solidFill>
                  <a:schemeClr val="tx1"/>
                </a:solidFill>
              </a:rPr>
              <a:t>and development</a:t>
            </a:r>
            <a:br>
              <a:rPr lang="en-US" b="1" dirty="0">
                <a:solidFill>
                  <a:schemeClr val="tx1"/>
                </a:solidFill>
              </a:rPr>
            </a:br>
            <a:endParaRPr lang="en-GB" dirty="0">
              <a:solidFill>
                <a:schemeClr val="tx1"/>
              </a:solidFill>
            </a:endParaRPr>
          </a:p>
        </p:txBody>
      </p:sp>
      <p:sp>
        <p:nvSpPr>
          <p:cNvPr id="3" name="Content Placeholder 2"/>
          <p:cNvSpPr>
            <a:spLocks noGrp="1"/>
          </p:cNvSpPr>
          <p:nvPr>
            <p:ph idx="1"/>
          </p:nvPr>
        </p:nvSpPr>
        <p:spPr>
          <a:xfrm>
            <a:off x="3869267" y="492369"/>
            <a:ext cx="7624037" cy="5492379"/>
          </a:xfrm>
        </p:spPr>
        <p:txBody>
          <a:bodyPr/>
          <a:lstStyle/>
          <a:p>
            <a:pPr marL="68580" indent="0">
              <a:buNone/>
              <a:defRPr/>
            </a:pPr>
            <a:r>
              <a:rPr lang="en-US" b="1" dirty="0">
                <a:solidFill>
                  <a:schemeClr val="tx1"/>
                </a:solidFill>
                <a:effectLst>
                  <a:outerShdw blurRad="38100" dist="38100" dir="2700000" algn="tl">
                    <a:srgbClr val="000000">
                      <a:alpha val="43137"/>
                    </a:srgbClr>
                  </a:outerShdw>
                </a:effectLst>
              </a:rPr>
              <a:t>Growth: </a:t>
            </a:r>
          </a:p>
          <a:p>
            <a:pPr indent="-274320">
              <a:buFont typeface="Wingdings" pitchFamily="2" charset="2"/>
              <a:buChar char="§"/>
              <a:defRPr/>
            </a:pPr>
            <a:r>
              <a:rPr lang="en-US" b="1" dirty="0">
                <a:solidFill>
                  <a:schemeClr val="tx1"/>
                </a:solidFill>
                <a:effectLst>
                  <a:outerShdw blurRad="38100" dist="38100" dir="2700000" algn="tl">
                    <a:srgbClr val="000000">
                      <a:alpha val="43137"/>
                    </a:srgbClr>
                  </a:outerShdw>
                </a:effectLst>
              </a:rPr>
              <a:t>Children grow steadily during the preschool period.</a:t>
            </a:r>
          </a:p>
          <a:p>
            <a:pPr indent="-274320">
              <a:buFont typeface="Wingdings" pitchFamily="2" charset="2"/>
              <a:buChar char="§"/>
              <a:defRPr/>
            </a:pPr>
            <a:r>
              <a:rPr lang="en-US" b="1" dirty="0">
                <a:solidFill>
                  <a:schemeClr val="tx1"/>
                </a:solidFill>
                <a:effectLst>
                  <a:outerShdw blurRad="38100" dist="38100" dir="2700000" algn="tl">
                    <a:srgbClr val="000000">
                      <a:alpha val="43137"/>
                    </a:srgbClr>
                  </a:outerShdw>
                </a:effectLst>
              </a:rPr>
              <a:t>Children become less chubby and more slender (adult body proportions</a:t>
            </a:r>
            <a:r>
              <a:rPr lang="en-US" b="1" dirty="0" smtClean="0">
                <a:solidFill>
                  <a:schemeClr val="tx1"/>
                </a:solidFill>
                <a:effectLst>
                  <a:outerShdw blurRad="38100" dist="38100" dir="2700000" algn="tl">
                    <a:srgbClr val="000000">
                      <a:alpha val="43137"/>
                    </a:srgbClr>
                  </a:outerShdw>
                </a:effectLst>
              </a:rPr>
              <a:t>) (U/L</a:t>
            </a:r>
            <a:r>
              <a:rPr lang="en-US" b="1" dirty="0" smtClean="0">
                <a:solidFill>
                  <a:schemeClr val="tx1"/>
                </a:solidFill>
                <a:effectLst>
                  <a:outerShdw blurRad="38100" dist="38100" dir="2700000" algn="tl">
                    <a:srgbClr val="000000">
                      <a:alpha val="43137"/>
                    </a:srgbClr>
                  </a:outerShdw>
                </a:effectLst>
                <a:sym typeface="Wingdings" panose="05000000000000000000" pitchFamily="2" charset="2"/>
              </a:rPr>
              <a:t></a:t>
            </a:r>
            <a:r>
              <a:rPr lang="en-US" b="1" dirty="0" smtClean="0">
                <a:solidFill>
                  <a:schemeClr val="tx1"/>
                </a:solidFill>
                <a:effectLst>
                  <a:outerShdw blurRad="38100" dist="38100" dir="2700000" algn="tl">
                    <a:srgbClr val="000000">
                      <a:alpha val="43137"/>
                    </a:srgbClr>
                  </a:outerShdw>
                </a:effectLst>
                <a:sym typeface="Wingdings" panose="05000000000000000000" pitchFamily="2" charset="2"/>
              </a:rPr>
              <a:t>1</a:t>
            </a:r>
            <a:r>
              <a:rPr lang="en-US" b="1" dirty="0" smtClean="0">
                <a:solidFill>
                  <a:schemeClr val="tx1"/>
                </a:solidFill>
                <a:effectLst>
                  <a:outerShdw blurRad="38100" dist="38100" dir="2700000" algn="tl">
                    <a:srgbClr val="000000">
                      <a:alpha val="43137"/>
                    </a:srgbClr>
                  </a:outerShdw>
                </a:effectLst>
                <a:sym typeface="Wingdings" panose="05000000000000000000" pitchFamily="2" charset="2"/>
              </a:rPr>
              <a:t>.0</a:t>
            </a:r>
            <a:r>
              <a:rPr lang="en-US" b="1" dirty="0" smtClean="0">
                <a:solidFill>
                  <a:schemeClr val="tx1"/>
                </a:solidFill>
                <a:effectLst>
                  <a:outerShdw blurRad="38100" dist="38100" dir="2700000" algn="tl">
                    <a:srgbClr val="000000">
                      <a:alpha val="43137"/>
                    </a:srgbClr>
                  </a:outerShdw>
                </a:effectLst>
                <a:sym typeface="Wingdings" panose="05000000000000000000" pitchFamily="2" charset="2"/>
              </a:rPr>
              <a:t>)</a:t>
            </a:r>
            <a:endParaRPr lang="en-US" b="1" dirty="0">
              <a:solidFill>
                <a:schemeClr val="tx1"/>
              </a:solidFill>
              <a:effectLst>
                <a:outerShdw blurRad="38100" dist="38100" dir="2700000" algn="tl">
                  <a:srgbClr val="000000">
                    <a:alpha val="43137"/>
                  </a:srgbClr>
                </a:outerShdw>
              </a:effectLst>
            </a:endParaRPr>
          </a:p>
          <a:p>
            <a:pPr indent="-274320">
              <a:buFont typeface="Wingdings" pitchFamily="2" charset="2"/>
              <a:buChar char="§"/>
              <a:defRPr/>
            </a:pPr>
            <a:r>
              <a:rPr lang="en-US" b="1" dirty="0">
                <a:solidFill>
                  <a:schemeClr val="tx1"/>
                </a:solidFill>
                <a:effectLst>
                  <a:outerShdw blurRad="38100" dist="38100" dir="2700000" algn="tl">
                    <a:srgbClr val="000000">
                      <a:alpha val="43137"/>
                    </a:srgbClr>
                  </a:outerShdw>
                </a:effectLst>
              </a:rPr>
              <a:t>Muscle size increases</a:t>
            </a:r>
          </a:p>
          <a:p>
            <a:pPr indent="-274320">
              <a:buFont typeface="Wingdings" pitchFamily="2" charset="2"/>
              <a:buChar char="§"/>
              <a:defRPr/>
            </a:pPr>
            <a:r>
              <a:rPr lang="en-US" b="1" dirty="0">
                <a:solidFill>
                  <a:schemeClr val="tx1"/>
                </a:solidFill>
                <a:effectLst>
                  <a:outerShdw blurRad="38100" dist="38100" dir="2700000" algn="tl">
                    <a:srgbClr val="000000">
                      <a:alpha val="43137"/>
                    </a:srgbClr>
                  </a:outerShdw>
                </a:effectLst>
              </a:rPr>
              <a:t>Bones becomes </a:t>
            </a:r>
            <a:r>
              <a:rPr lang="en-US" b="1" dirty="0" smtClean="0">
                <a:solidFill>
                  <a:schemeClr val="tx1"/>
                </a:solidFill>
                <a:effectLst>
                  <a:outerShdw blurRad="38100" dist="38100" dir="2700000" algn="tl">
                    <a:srgbClr val="000000">
                      <a:alpha val="43137"/>
                    </a:srgbClr>
                  </a:outerShdw>
                </a:effectLst>
              </a:rPr>
              <a:t>sturdier.</a:t>
            </a:r>
            <a:endParaRPr lang="en-US" b="1" dirty="0">
              <a:solidFill>
                <a:schemeClr val="tx1"/>
              </a:solidFill>
              <a:effectLst>
                <a:outerShdw blurRad="38100" dist="38100" dir="2700000" algn="tl">
                  <a:srgbClr val="000000">
                    <a:alpha val="43137"/>
                  </a:srgbClr>
                </a:outerShdw>
              </a:effectLst>
            </a:endParaRPr>
          </a:p>
          <a:p>
            <a:pPr indent="-274320">
              <a:buFont typeface="Wingdings" pitchFamily="2" charset="2"/>
              <a:buChar char="§"/>
              <a:defRPr/>
            </a:pPr>
            <a:r>
              <a:rPr lang="en-US" b="1" dirty="0">
                <a:solidFill>
                  <a:schemeClr val="tx1"/>
                </a:solidFill>
                <a:effectLst>
                  <a:outerShdw blurRad="38100" dist="38100" dir="2700000" algn="tl">
                    <a:srgbClr val="000000">
                      <a:alpha val="43137"/>
                    </a:srgbClr>
                  </a:outerShdw>
                </a:effectLst>
              </a:rPr>
              <a:t>By age of six, boys are taller and heavier than girls (on average).</a:t>
            </a:r>
          </a:p>
          <a:p>
            <a:endParaRPr lang="en-GB" dirty="0"/>
          </a:p>
        </p:txBody>
      </p:sp>
    </p:spTree>
    <p:extLst>
      <p:ext uri="{BB962C8B-B14F-4D97-AF65-F5344CB8AC3E}">
        <p14:creationId xmlns:p14="http://schemas.microsoft.com/office/powerpoint/2010/main" val="436300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effectLst>
                  <a:outerShdw blurRad="38100" dist="38100" dir="2700000" algn="tl">
                    <a:srgbClr val="000000">
                      <a:alpha val="43137"/>
                    </a:srgbClr>
                  </a:outerShdw>
                </a:effectLst>
              </a:rPr>
              <a:t>Development</a:t>
            </a:r>
            <a:br>
              <a:rPr lang="en-US" b="1" dirty="0">
                <a:solidFill>
                  <a:schemeClr val="tx1"/>
                </a:solidFill>
                <a:effectLst>
                  <a:outerShdw blurRad="38100" dist="38100" dir="2700000" algn="tl">
                    <a:srgbClr val="000000">
                      <a:alpha val="43137"/>
                    </a:srgbClr>
                  </a:outerShdw>
                </a:effectLst>
              </a:rPr>
            </a:br>
            <a:endParaRPr lang="en-GB" dirty="0">
              <a:solidFill>
                <a:schemeClr val="tx1"/>
              </a:solidFill>
            </a:endParaRPr>
          </a:p>
        </p:txBody>
      </p:sp>
      <p:sp>
        <p:nvSpPr>
          <p:cNvPr id="3" name="Content Placeholder 2"/>
          <p:cNvSpPr>
            <a:spLocks noGrp="1"/>
          </p:cNvSpPr>
          <p:nvPr>
            <p:ph idx="1"/>
          </p:nvPr>
        </p:nvSpPr>
        <p:spPr>
          <a:xfrm>
            <a:off x="3869268" y="321971"/>
            <a:ext cx="7315200" cy="6117465"/>
          </a:xfrm>
        </p:spPr>
        <p:txBody>
          <a:bodyPr/>
          <a:lstStyle/>
          <a:p>
            <a:pPr indent="-274320">
              <a:buFont typeface="Wingdings" pitchFamily="2" charset="2"/>
              <a:buChar char="§"/>
              <a:defRPr/>
            </a:pPr>
            <a:r>
              <a:rPr lang="en-US" dirty="0">
                <a:solidFill>
                  <a:schemeClr val="tx1"/>
                </a:solidFill>
                <a:effectLst>
                  <a:outerShdw blurRad="38100" dist="38100" dir="2700000" algn="tl">
                    <a:srgbClr val="000000">
                      <a:alpha val="43137"/>
                    </a:srgbClr>
                  </a:outerShdw>
                </a:effectLst>
              </a:rPr>
              <a:t>Motor skills are usually more developed : children are very active at this period . gross (jump, climb stairs, swing, kicks), and fine (draw, prints name, use a small scissor).</a:t>
            </a:r>
          </a:p>
          <a:p>
            <a:pPr indent="-274320">
              <a:buFont typeface="Wingdings" pitchFamily="2" charset="2"/>
              <a:buChar char="§"/>
              <a:defRPr/>
            </a:pPr>
            <a:r>
              <a:rPr lang="en-US" dirty="0">
                <a:solidFill>
                  <a:schemeClr val="tx1"/>
                </a:solidFill>
                <a:effectLst>
                  <a:outerShdw blurRad="38100" dist="38100" dir="2700000" algn="tl">
                    <a:srgbClr val="000000">
                      <a:alpha val="43137"/>
                    </a:srgbClr>
                  </a:outerShdw>
                </a:effectLst>
              </a:rPr>
              <a:t>Language use expands (use sentences )</a:t>
            </a:r>
          </a:p>
          <a:p>
            <a:pPr indent="-274320">
              <a:buFont typeface="Wingdings" pitchFamily="2" charset="2"/>
              <a:buChar char="§"/>
              <a:defRPr/>
            </a:pPr>
            <a:r>
              <a:rPr lang="en-US" dirty="0">
                <a:solidFill>
                  <a:schemeClr val="tx1"/>
                </a:solidFill>
                <a:effectLst>
                  <a:outerShdw blurRad="38100" dist="38100" dir="2700000" algn="tl">
                    <a:srgbClr val="000000">
                      <a:alpha val="43137"/>
                    </a:srgbClr>
                  </a:outerShdw>
                </a:effectLst>
              </a:rPr>
              <a:t>Emotional development (control temper, show affection, distinguish feelings)</a:t>
            </a:r>
          </a:p>
          <a:p>
            <a:pPr indent="-274320">
              <a:buFont typeface="Wingdings" pitchFamily="2" charset="2"/>
              <a:buChar char="§"/>
              <a:defRPr/>
            </a:pPr>
            <a:r>
              <a:rPr lang="en-US" dirty="0">
                <a:solidFill>
                  <a:schemeClr val="tx1"/>
                </a:solidFill>
                <a:effectLst>
                  <a:outerShdw blurRad="38100" dist="38100" dir="2700000" algn="tl">
                    <a:srgbClr val="000000">
                      <a:alpha val="43137"/>
                    </a:srgbClr>
                  </a:outerShdw>
                </a:effectLst>
              </a:rPr>
              <a:t>Children become aware of their bodies, their genital parts and differences between sexes.</a:t>
            </a:r>
          </a:p>
          <a:p>
            <a:pPr indent="-274320">
              <a:buFont typeface="Wingdings" pitchFamily="2" charset="2"/>
              <a:buChar char="§"/>
              <a:defRPr/>
            </a:pPr>
            <a:r>
              <a:rPr lang="en-US" dirty="0">
                <a:solidFill>
                  <a:schemeClr val="tx1"/>
                </a:solidFill>
                <a:effectLst>
                  <a:outerShdw blurRad="38100" dist="38100" dir="2700000" algn="tl">
                    <a:srgbClr val="000000">
                      <a:alpha val="43137"/>
                    </a:srgbClr>
                  </a:outerShdw>
                </a:effectLst>
              </a:rPr>
              <a:t>Can control urine and bowel.</a:t>
            </a:r>
          </a:p>
          <a:p>
            <a:pPr indent="-274320">
              <a:buFont typeface="Wingdings" pitchFamily="2" charset="2"/>
              <a:buChar char="§"/>
              <a:defRPr/>
            </a:pPr>
            <a:r>
              <a:rPr lang="en-US" dirty="0" smtClean="0">
                <a:solidFill>
                  <a:schemeClr val="tx1"/>
                </a:solidFill>
                <a:effectLst>
                  <a:outerShdw blurRad="38100" dist="38100" dir="2700000" algn="tl">
                    <a:srgbClr val="000000">
                      <a:alpha val="43137"/>
                    </a:srgbClr>
                  </a:outerShdw>
                </a:effectLst>
              </a:rPr>
              <a:t>Egocentric </a:t>
            </a:r>
            <a:r>
              <a:rPr lang="en-US" dirty="0">
                <a:solidFill>
                  <a:schemeClr val="tx1"/>
                </a:solidFill>
                <a:effectLst>
                  <a:outerShdw blurRad="38100" dist="38100" dir="2700000" algn="tl">
                    <a:srgbClr val="000000">
                      <a:alpha val="43137"/>
                    </a:srgbClr>
                  </a:outerShdw>
                </a:effectLst>
              </a:rPr>
              <a:t>thinking (less awareness of other perspectives), magical, illogical.</a:t>
            </a:r>
          </a:p>
          <a:p>
            <a:endParaRPr lang="en-GB" sz="1200"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189027784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B133B219526F49BABD9C54EBFC1C3D" ma:contentTypeVersion="2" ma:contentTypeDescription="Create a new document." ma:contentTypeScope="" ma:versionID="420b5d65ae7fcfba82992110487ff6e3">
  <xsd:schema xmlns:xsd="http://www.w3.org/2001/XMLSchema" xmlns:xs="http://www.w3.org/2001/XMLSchema" xmlns:p="http://schemas.microsoft.com/office/2006/metadata/properties" xmlns:ns2="9e4f8779-92df-4b35-9ad8-0e71378097d4" targetNamespace="http://schemas.microsoft.com/office/2006/metadata/properties" ma:root="true" ma:fieldsID="951916107fb5d08d8f593905bad1b05e" ns2:_="">
    <xsd:import namespace="9e4f8779-92df-4b35-9ad8-0e71378097d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4f8779-92df-4b35-9ad8-0e71378097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B6471C-E969-4BFD-94AD-BB2BBB6B451D}"/>
</file>

<file path=customXml/itemProps2.xml><?xml version="1.0" encoding="utf-8"?>
<ds:datastoreItem xmlns:ds="http://schemas.openxmlformats.org/officeDocument/2006/customXml" ds:itemID="{ECF116F0-0A1B-4D94-B24F-31CA26E8737E}"/>
</file>

<file path=customXml/itemProps3.xml><?xml version="1.0" encoding="utf-8"?>
<ds:datastoreItem xmlns:ds="http://schemas.openxmlformats.org/officeDocument/2006/customXml" ds:itemID="{CE474DA0-91EA-485E-A5B1-057A794CF3ED}"/>
</file>

<file path=docProps/app.xml><?xml version="1.0" encoding="utf-8"?>
<Properties xmlns="http://schemas.openxmlformats.org/officeDocument/2006/extended-properties" xmlns:vt="http://schemas.openxmlformats.org/officeDocument/2006/docPropsVTypes">
  <Template>TM03457475[[fn=Frame]]</Template>
  <TotalTime>2192</TotalTime>
  <Words>1682</Words>
  <Application>Microsoft Office PowerPoint</Application>
  <PresentationFormat>Widescreen</PresentationFormat>
  <Paragraphs>215</Paragraphs>
  <Slides>33</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33</vt:i4>
      </vt:variant>
    </vt:vector>
  </HeadingPairs>
  <TitlesOfParts>
    <vt:vector size="47" baseType="lpstr">
      <vt:lpstr>Arial</vt:lpstr>
      <vt:lpstr>Arial Black</vt:lpstr>
      <vt:lpstr>Bookman Old Style</vt:lpstr>
      <vt:lpstr>Calibri</vt:lpstr>
      <vt:lpstr>Calibri Light</vt:lpstr>
      <vt:lpstr>Corbel</vt:lpstr>
      <vt:lpstr>Tahoma</vt:lpstr>
      <vt:lpstr>Times New Roman</vt:lpstr>
      <vt:lpstr>Wingdings</vt:lpstr>
      <vt:lpstr>Wingdings 2</vt:lpstr>
      <vt:lpstr>Wingdings 3</vt:lpstr>
      <vt:lpstr>Frame</vt:lpstr>
      <vt:lpstr>Metropolitan</vt:lpstr>
      <vt:lpstr>Office Theme</vt:lpstr>
      <vt:lpstr>PowerPoint Presentation</vt:lpstr>
      <vt:lpstr> Preschool </vt:lpstr>
      <vt:lpstr>Note for previous lecture:</vt:lpstr>
      <vt:lpstr>PowerPoint Presentation</vt:lpstr>
      <vt:lpstr>1) High morbidity and mortality</vt:lpstr>
      <vt:lpstr>2) High prevalence of malnutrition </vt:lpstr>
      <vt:lpstr>3) High incidence of injuries </vt:lpstr>
      <vt:lpstr>4) Growth and development </vt:lpstr>
      <vt:lpstr>Development </vt:lpstr>
      <vt:lpstr>School</vt:lpstr>
      <vt:lpstr>PowerPoint Presentation</vt:lpstr>
      <vt:lpstr>Why is school health an important component of community health?</vt:lpstr>
      <vt:lpstr>PowerPoint Presentation</vt:lpstr>
      <vt:lpstr>PowerPoint Presentation</vt:lpstr>
      <vt:lpstr>Components of School Health programme</vt:lpstr>
      <vt:lpstr>PowerPoint Presentation</vt:lpstr>
      <vt:lpstr>PowerPoint Presentation</vt:lpstr>
      <vt:lpstr>1. Infectious diseases:</vt:lpstr>
      <vt:lpstr>1. Infectious diseases:</vt:lpstr>
      <vt:lpstr>PowerPoint Presentation</vt:lpstr>
      <vt:lpstr>Prevention of infectious diseases at school</vt:lpstr>
      <vt:lpstr>PowerPoint Presentation</vt:lpstr>
      <vt:lpstr>Measures for control of communicable diseases at schools</vt:lpstr>
      <vt:lpstr>PowerPoint Presentation</vt:lpstr>
      <vt:lpstr>Outbreak of communicable diseases</vt:lpstr>
      <vt:lpstr>2. Parasitic diseases </vt:lpstr>
      <vt:lpstr>3. Malnutrition problems</vt:lpstr>
      <vt:lpstr>Assessment of nutritional diseases:</vt:lpstr>
      <vt:lpstr>Improving nutrition at schools:</vt:lpstr>
      <vt:lpstr>Mid-day school meal:  </vt:lpstr>
      <vt:lpstr>4. School accidents and emergencies</vt:lpstr>
      <vt:lpstr>Emergency care and first aid services: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Judah, Hassan</dc:creator>
  <cp:lastModifiedBy>israa rawashdeh</cp:lastModifiedBy>
  <cp:revision>109</cp:revision>
  <dcterms:created xsi:type="dcterms:W3CDTF">2019-12-01T05:09:26Z</dcterms:created>
  <dcterms:modified xsi:type="dcterms:W3CDTF">2021-12-20T17:53:06Z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0x0101006DB133B219526F49BABD9C54EBFC1C3D</vt:lpwstr>
  </property>
</Properties>
</file>