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docx" ContentType="application/vnd.openxmlformats-officedocument.wordprocessingml.document"/>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5"/>
  </p:notesMasterIdLst>
  <p:sldIdLst>
    <p:sldId id="256" r:id="rId2"/>
    <p:sldId id="257" r:id="rId3"/>
    <p:sldId id="298" r:id="rId4"/>
    <p:sldId id="299" r:id="rId5"/>
    <p:sldId id="300" r:id="rId6"/>
    <p:sldId id="301" r:id="rId7"/>
    <p:sldId id="302" r:id="rId8"/>
    <p:sldId id="303" r:id="rId9"/>
    <p:sldId id="304" r:id="rId10"/>
    <p:sldId id="305" r:id="rId11"/>
    <p:sldId id="306" r:id="rId12"/>
    <p:sldId id="307" r:id="rId13"/>
    <p:sldId id="296" r:id="rId14"/>
  </p:sldIdLst>
  <p:sldSz cx="9144000" cy="5143500" type="screen16x9"/>
  <p:notesSz cx="6858000" cy="9144000"/>
  <p:embeddedFontLst>
    <p:embeddedFont>
      <p:font typeface="Lexend Deca" panose="020B0604020202020204" charset="0"/>
      <p:regular r:id="rId16"/>
    </p:embeddedFont>
    <p:embeddedFont>
      <p:font typeface="Arial Unicode MS" panose="020B0604020202020204" pitchFamily="34" charset="-128"/>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4C8AE5-3B9D-472B-8AFB-D0E228A2648C}">
  <a:tblStyle styleId="{E84C8AE5-3B9D-472B-8AFB-D0E228A2648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32"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9132965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649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7661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44517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0" y="-25"/>
            <a:ext cx="9143957" cy="5143500"/>
          </a:xfrm>
          <a:prstGeom prst="rect">
            <a:avLst/>
          </a:prstGeom>
          <a:noFill/>
          <a:ln>
            <a:noFill/>
          </a:ln>
        </p:spPr>
      </p:pic>
      <p:sp>
        <p:nvSpPr>
          <p:cNvPr id="11" name="Google Shape;11;p2"/>
          <p:cNvSpPr txBox="1">
            <a:spLocks noGrp="1"/>
          </p:cNvSpPr>
          <p:nvPr>
            <p:ph type="ctrTitle"/>
          </p:nvPr>
        </p:nvSpPr>
        <p:spPr>
          <a:xfrm>
            <a:off x="685800" y="1991825"/>
            <a:ext cx="4539000" cy="1159800"/>
          </a:xfrm>
          <a:prstGeom prst="rect">
            <a:avLst/>
          </a:prstGeom>
        </p:spPr>
        <p:txBody>
          <a:bodyPr spcFirstLastPara="1" wrap="square" lIns="0" tIns="0" rIns="0" bIns="0" anchor="ctr" anchorCtr="0">
            <a:noAutofit/>
          </a:bodyPr>
          <a:lstStyle>
            <a:lvl1pPr lvl="0">
              <a:spcBef>
                <a:spcPts val="0"/>
              </a:spcBef>
              <a:spcAft>
                <a:spcPts val="0"/>
              </a:spcAft>
              <a:buSzPts val="5000"/>
              <a:buNone/>
              <a:defRPr sz="5000"/>
            </a:lvl1pPr>
            <a:lvl2pPr lvl="1">
              <a:spcBef>
                <a:spcPts val="0"/>
              </a:spcBef>
              <a:spcAft>
                <a:spcPts val="0"/>
              </a:spcAft>
              <a:buSzPts val="5000"/>
              <a:buNone/>
              <a:defRPr sz="5000"/>
            </a:lvl2pPr>
            <a:lvl3pPr lvl="2">
              <a:spcBef>
                <a:spcPts val="0"/>
              </a:spcBef>
              <a:spcAft>
                <a:spcPts val="0"/>
              </a:spcAft>
              <a:buSzPts val="5000"/>
              <a:buNone/>
              <a:defRPr sz="5000"/>
            </a:lvl3pPr>
            <a:lvl4pPr lvl="3">
              <a:spcBef>
                <a:spcPts val="0"/>
              </a:spcBef>
              <a:spcAft>
                <a:spcPts val="0"/>
              </a:spcAft>
              <a:buSzPts val="5000"/>
              <a:buNone/>
              <a:defRPr sz="5000"/>
            </a:lvl4pPr>
            <a:lvl5pPr lvl="4">
              <a:spcBef>
                <a:spcPts val="0"/>
              </a:spcBef>
              <a:spcAft>
                <a:spcPts val="0"/>
              </a:spcAft>
              <a:buSzPts val="5000"/>
              <a:buNone/>
              <a:defRPr sz="5000"/>
            </a:lvl5pPr>
            <a:lvl6pPr lvl="5">
              <a:spcBef>
                <a:spcPts val="0"/>
              </a:spcBef>
              <a:spcAft>
                <a:spcPts val="0"/>
              </a:spcAft>
              <a:buSzPts val="5000"/>
              <a:buNone/>
              <a:defRPr sz="5000"/>
            </a:lvl6pPr>
            <a:lvl7pPr lvl="6">
              <a:spcBef>
                <a:spcPts val="0"/>
              </a:spcBef>
              <a:spcAft>
                <a:spcPts val="0"/>
              </a:spcAft>
              <a:buSzPts val="5000"/>
              <a:buNone/>
              <a:defRPr sz="5000"/>
            </a:lvl7pPr>
            <a:lvl8pPr lvl="7">
              <a:spcBef>
                <a:spcPts val="0"/>
              </a:spcBef>
              <a:spcAft>
                <a:spcPts val="0"/>
              </a:spcAft>
              <a:buSzPts val="5000"/>
              <a:buNone/>
              <a:defRPr sz="5000"/>
            </a:lvl8pPr>
            <a:lvl9pPr lvl="8">
              <a:spcBef>
                <a:spcPts val="0"/>
              </a:spcBef>
              <a:spcAft>
                <a:spcPts val="0"/>
              </a:spcAft>
              <a:buSzPts val="5000"/>
              <a:buNone/>
              <a:defRPr sz="5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7"/>
        <p:cNvGrpSpPr/>
        <p:nvPr/>
      </p:nvGrpSpPr>
      <p:grpSpPr>
        <a:xfrm>
          <a:off x="0" y="0"/>
          <a:ext cx="0" cy="0"/>
          <a:chOff x="0" y="0"/>
          <a:chExt cx="0" cy="0"/>
        </a:xfrm>
      </p:grpSpPr>
      <p:pic>
        <p:nvPicPr>
          <p:cNvPr id="28" name="Google Shape;28;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9" name="Google Shape;29;p6"/>
          <p:cNvSpPr txBox="1">
            <a:spLocks noGrp="1"/>
          </p:cNvSpPr>
          <p:nvPr>
            <p:ph type="title"/>
          </p:nvPr>
        </p:nvSpPr>
        <p:spPr>
          <a:xfrm>
            <a:off x="580550" y="205975"/>
            <a:ext cx="6014400" cy="8574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body" idx="1"/>
          </p:nvPr>
        </p:nvSpPr>
        <p:spPr>
          <a:xfrm>
            <a:off x="580550" y="1352550"/>
            <a:ext cx="2841000" cy="3155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1" name="Google Shape;31;p6"/>
          <p:cNvSpPr txBox="1">
            <a:spLocks noGrp="1"/>
          </p:cNvSpPr>
          <p:nvPr>
            <p:ph type="body" idx="2"/>
          </p:nvPr>
        </p:nvSpPr>
        <p:spPr>
          <a:xfrm>
            <a:off x="3753943" y="1352550"/>
            <a:ext cx="2841000" cy="3155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2" name="Google Shape;32;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flip="none" rotWithShape="1">
          <a:gsLst>
            <a:gs pos="0">
              <a:srgbClr val="A458FF"/>
            </a:gs>
            <a:gs pos="52000">
              <a:srgbClr val="3544FF">
                <a:alpha val="51000"/>
              </a:srgbClr>
            </a:gs>
            <a:gs pos="100000">
              <a:srgbClr val="0A2F9E"/>
            </a:gs>
          </a:gsLst>
          <a:lin ang="135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80550" y="205975"/>
            <a:ext cx="6014400" cy="8574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1pPr>
            <a:lvl2pPr lvl="1">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2pPr>
            <a:lvl3pPr lvl="2">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3pPr>
            <a:lvl4pPr lvl="3">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4pPr>
            <a:lvl5pPr lvl="4">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5pPr>
            <a:lvl6pPr lvl="5">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6pPr>
            <a:lvl7pPr lvl="6">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7pPr>
            <a:lvl8pPr lvl="7">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8pPr>
            <a:lvl9pPr lvl="8">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9pPr>
          </a:lstStyle>
          <a:p>
            <a:endParaRPr/>
          </a:p>
        </p:txBody>
      </p:sp>
      <p:sp>
        <p:nvSpPr>
          <p:cNvPr id="7" name="Google Shape;7;p1"/>
          <p:cNvSpPr txBox="1">
            <a:spLocks noGrp="1"/>
          </p:cNvSpPr>
          <p:nvPr>
            <p:ph type="body" idx="1"/>
          </p:nvPr>
        </p:nvSpPr>
        <p:spPr>
          <a:xfrm>
            <a:off x="580550" y="1352550"/>
            <a:ext cx="6014400" cy="3161700"/>
          </a:xfrm>
          <a:prstGeom prst="rect">
            <a:avLst/>
          </a:prstGeom>
          <a:noFill/>
          <a:ln>
            <a:noFill/>
          </a:ln>
        </p:spPr>
        <p:txBody>
          <a:bodyPr spcFirstLastPara="1" wrap="square" lIns="0" tIns="0" rIns="0" bIns="0" anchor="t" anchorCtr="0">
            <a:noAutofit/>
          </a:bodyPr>
          <a:lstStyle>
            <a:lvl1pPr marL="457200" lvl="0" indent="-342900">
              <a:lnSpc>
                <a:spcPct val="115000"/>
              </a:lnSpc>
              <a:spcBef>
                <a:spcPts val="600"/>
              </a:spcBef>
              <a:spcAft>
                <a:spcPts val="0"/>
              </a:spcAft>
              <a:buClr>
                <a:schemeClr val="accent5"/>
              </a:buClr>
              <a:buSzPts val="1800"/>
              <a:buFont typeface="Muli"/>
              <a:buChar char="⬡"/>
              <a:defRPr sz="2400">
                <a:solidFill>
                  <a:schemeClr val="lt1"/>
                </a:solidFill>
                <a:latin typeface="Muli"/>
                <a:ea typeface="Muli"/>
                <a:cs typeface="Muli"/>
                <a:sym typeface="Muli"/>
              </a:defRPr>
            </a:lvl1pPr>
            <a:lvl2pPr marL="914400" lvl="1" indent="-381000">
              <a:lnSpc>
                <a:spcPct val="115000"/>
              </a:lnSpc>
              <a:spcBef>
                <a:spcPts val="0"/>
              </a:spcBef>
              <a:spcAft>
                <a:spcPts val="0"/>
              </a:spcAft>
              <a:buClr>
                <a:schemeClr val="accent5"/>
              </a:buClr>
              <a:buSzPts val="2400"/>
              <a:buFont typeface="Muli"/>
              <a:buChar char="∙"/>
              <a:defRPr sz="2400">
                <a:solidFill>
                  <a:schemeClr val="lt1"/>
                </a:solidFill>
                <a:latin typeface="Muli"/>
                <a:ea typeface="Muli"/>
                <a:cs typeface="Muli"/>
                <a:sym typeface="Muli"/>
              </a:defRPr>
            </a:lvl2pPr>
            <a:lvl3pPr marL="1371600" lvl="2" indent="-381000">
              <a:lnSpc>
                <a:spcPct val="115000"/>
              </a:lnSpc>
              <a:spcBef>
                <a:spcPts val="0"/>
              </a:spcBef>
              <a:spcAft>
                <a:spcPts val="0"/>
              </a:spcAft>
              <a:buClr>
                <a:schemeClr val="accent5"/>
              </a:buClr>
              <a:buSzPts val="2400"/>
              <a:buFont typeface="Muli"/>
              <a:buChar char="∙"/>
              <a:defRPr sz="2400">
                <a:solidFill>
                  <a:schemeClr val="lt1"/>
                </a:solidFill>
                <a:latin typeface="Muli"/>
                <a:ea typeface="Muli"/>
                <a:cs typeface="Muli"/>
                <a:sym typeface="Muli"/>
              </a:defRPr>
            </a:lvl3pPr>
            <a:lvl4pPr marL="1828800" lvl="3"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4pPr>
            <a:lvl5pPr marL="2286000" lvl="4"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5pPr>
            <a:lvl6pPr marL="2743200" lvl="5"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6pPr>
            <a:lvl7pPr marL="3200400" lvl="6"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7pPr>
            <a:lvl8pPr marL="3657600" lvl="7"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8pPr>
            <a:lvl9pPr marL="4114800" lvl="8"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300">
                <a:solidFill>
                  <a:schemeClr val="lt1"/>
                </a:solidFill>
                <a:latin typeface="Lexend Deca"/>
                <a:ea typeface="Lexend Deca"/>
                <a:cs typeface="Lexend Deca"/>
                <a:sym typeface="Lexend Deca"/>
              </a:defRPr>
            </a:lvl1pPr>
            <a:lvl2pPr lvl="1" algn="r">
              <a:buNone/>
              <a:defRPr sz="1300">
                <a:solidFill>
                  <a:schemeClr val="lt1"/>
                </a:solidFill>
                <a:latin typeface="Lexend Deca"/>
                <a:ea typeface="Lexend Deca"/>
                <a:cs typeface="Lexend Deca"/>
                <a:sym typeface="Lexend Deca"/>
              </a:defRPr>
            </a:lvl2pPr>
            <a:lvl3pPr lvl="2" algn="r">
              <a:buNone/>
              <a:defRPr sz="1300">
                <a:solidFill>
                  <a:schemeClr val="lt1"/>
                </a:solidFill>
                <a:latin typeface="Lexend Deca"/>
                <a:ea typeface="Lexend Deca"/>
                <a:cs typeface="Lexend Deca"/>
                <a:sym typeface="Lexend Deca"/>
              </a:defRPr>
            </a:lvl3pPr>
            <a:lvl4pPr lvl="3" algn="r">
              <a:buNone/>
              <a:defRPr sz="1300">
                <a:solidFill>
                  <a:schemeClr val="lt1"/>
                </a:solidFill>
                <a:latin typeface="Lexend Deca"/>
                <a:ea typeface="Lexend Deca"/>
                <a:cs typeface="Lexend Deca"/>
                <a:sym typeface="Lexend Deca"/>
              </a:defRPr>
            </a:lvl4pPr>
            <a:lvl5pPr lvl="4" algn="r">
              <a:buNone/>
              <a:defRPr sz="1300">
                <a:solidFill>
                  <a:schemeClr val="lt1"/>
                </a:solidFill>
                <a:latin typeface="Lexend Deca"/>
                <a:ea typeface="Lexend Deca"/>
                <a:cs typeface="Lexend Deca"/>
                <a:sym typeface="Lexend Deca"/>
              </a:defRPr>
            </a:lvl5pPr>
            <a:lvl6pPr lvl="5" algn="r">
              <a:buNone/>
              <a:defRPr sz="1300">
                <a:solidFill>
                  <a:schemeClr val="lt1"/>
                </a:solidFill>
                <a:latin typeface="Lexend Deca"/>
                <a:ea typeface="Lexend Deca"/>
                <a:cs typeface="Lexend Deca"/>
                <a:sym typeface="Lexend Deca"/>
              </a:defRPr>
            </a:lvl6pPr>
            <a:lvl7pPr lvl="6" algn="r">
              <a:buNone/>
              <a:defRPr sz="1300">
                <a:solidFill>
                  <a:schemeClr val="lt1"/>
                </a:solidFill>
                <a:latin typeface="Lexend Deca"/>
                <a:ea typeface="Lexend Deca"/>
                <a:cs typeface="Lexend Deca"/>
                <a:sym typeface="Lexend Deca"/>
              </a:defRPr>
            </a:lvl7pPr>
            <a:lvl8pPr lvl="7" algn="r">
              <a:buNone/>
              <a:defRPr sz="1300">
                <a:solidFill>
                  <a:schemeClr val="lt1"/>
                </a:solidFill>
                <a:latin typeface="Lexend Deca"/>
                <a:ea typeface="Lexend Deca"/>
                <a:cs typeface="Lexend Deca"/>
                <a:sym typeface="Lexend Deca"/>
              </a:defRPr>
            </a:lvl8pPr>
            <a:lvl9pPr lvl="8" algn="r">
              <a:buNone/>
              <a:defRPr sz="1300">
                <a:solidFill>
                  <a:schemeClr val="lt1"/>
                </a:solidFill>
                <a:latin typeface="Lexend Deca"/>
                <a:ea typeface="Lexend Deca"/>
                <a:cs typeface="Lexend Deca"/>
                <a:sym typeface="Lexend De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3.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a:spLocks noGrp="1"/>
          </p:cNvSpPr>
          <p:nvPr>
            <p:ph type="ctrTitle"/>
          </p:nvPr>
        </p:nvSpPr>
        <p:spPr>
          <a:xfrm>
            <a:off x="0" y="2430459"/>
            <a:ext cx="7287818" cy="1159800"/>
          </a:xfrm>
          <a:prstGeom prst="rect">
            <a:avLst/>
          </a:prstGeom>
        </p:spPr>
        <p:txBody>
          <a:bodyPr spcFirstLastPara="1" wrap="square" lIns="0" tIns="0" rIns="0" bIns="0" anchor="ctr" anchorCtr="0">
            <a:noAutofit/>
          </a:bodyPr>
          <a:lstStyle/>
          <a:p>
            <a:pPr lvl="0" algn="ctr"/>
            <a:r>
              <a:rPr lang="en-US" sz="3200" dirty="0">
                <a:solidFill>
                  <a:schemeClr val="tx1">
                    <a:lumMod val="90000"/>
                    <a:lumOff val="10000"/>
                  </a:schemeClr>
                </a:solidFill>
              </a:rPr>
              <a:t>1- ECG part -I</a:t>
            </a:r>
            <a:r>
              <a:rPr lang="en-US" sz="2800" dirty="0">
                <a:solidFill>
                  <a:schemeClr val="tx1">
                    <a:lumMod val="90000"/>
                    <a:lumOff val="10000"/>
                  </a:schemeClr>
                </a:solidFill>
              </a:rPr>
              <a:t/>
            </a:r>
            <a:br>
              <a:rPr lang="en-US" sz="2800" dirty="0">
                <a:solidFill>
                  <a:schemeClr val="tx1">
                    <a:lumMod val="90000"/>
                    <a:lumOff val="10000"/>
                  </a:schemeClr>
                </a:solidFill>
              </a:rPr>
            </a:br>
            <a:r>
              <a:rPr lang="en-US" sz="2800" dirty="0">
                <a:solidFill>
                  <a:schemeClr val="tx1">
                    <a:lumMod val="90000"/>
                    <a:lumOff val="10000"/>
                  </a:schemeClr>
                </a:solidFill>
              </a:rPr>
              <a:t/>
            </a:r>
            <a:br>
              <a:rPr lang="en-US" sz="2800" dirty="0">
                <a:solidFill>
                  <a:schemeClr val="tx1">
                    <a:lumMod val="90000"/>
                    <a:lumOff val="10000"/>
                  </a:schemeClr>
                </a:solidFill>
              </a:rPr>
            </a:br>
            <a:r>
              <a:rPr lang="en-US" sz="2800" dirty="0">
                <a:solidFill>
                  <a:schemeClr val="tx1">
                    <a:lumMod val="90000"/>
                    <a:lumOff val="10000"/>
                  </a:schemeClr>
                </a:solidFill>
              </a:rPr>
              <a:t>By</a:t>
            </a:r>
            <a:br>
              <a:rPr lang="en-US" sz="2800" dirty="0">
                <a:solidFill>
                  <a:schemeClr val="tx1">
                    <a:lumMod val="90000"/>
                    <a:lumOff val="10000"/>
                  </a:schemeClr>
                </a:solidFill>
              </a:rPr>
            </a:br>
            <a:r>
              <a:rPr lang="en-US" sz="2800" dirty="0">
                <a:solidFill>
                  <a:schemeClr val="tx1">
                    <a:lumMod val="90000"/>
                    <a:lumOff val="10000"/>
                  </a:schemeClr>
                </a:solidFill>
              </a:rPr>
              <a:t>Prof. Sherif W. Mansour</a:t>
            </a:r>
            <a:br>
              <a:rPr lang="en-US" sz="2800" dirty="0">
                <a:solidFill>
                  <a:schemeClr val="tx1">
                    <a:lumMod val="90000"/>
                    <a:lumOff val="10000"/>
                  </a:schemeClr>
                </a:solidFill>
              </a:rPr>
            </a:br>
            <a:r>
              <a:rPr lang="en-US" sz="2800" dirty="0">
                <a:solidFill>
                  <a:schemeClr val="tx1">
                    <a:lumMod val="90000"/>
                    <a:lumOff val="10000"/>
                  </a:schemeClr>
                </a:solidFill>
              </a:rPr>
              <a:t/>
            </a:r>
            <a:br>
              <a:rPr lang="en-US" sz="2800" dirty="0">
                <a:solidFill>
                  <a:schemeClr val="tx1">
                    <a:lumMod val="90000"/>
                    <a:lumOff val="10000"/>
                  </a:schemeClr>
                </a:solidFill>
              </a:rPr>
            </a:br>
            <a:r>
              <a:rPr lang="en-US" sz="1800" dirty="0">
                <a:solidFill>
                  <a:schemeClr val="tx1">
                    <a:lumMod val="90000"/>
                    <a:lumOff val="10000"/>
                  </a:schemeClr>
                </a:solidFill>
              </a:rPr>
              <a:t>Physiology dpt., Mutah school of Medicine</a:t>
            </a:r>
            <a:r>
              <a:rPr lang="en" sz="1800" dirty="0">
                <a:solidFill>
                  <a:schemeClr val="tx1">
                    <a:lumMod val="90000"/>
                    <a:lumOff val="10000"/>
                  </a:schemeClr>
                </a:solidFill>
              </a:rPr>
              <a:t> .</a:t>
            </a:r>
            <a:endParaRPr sz="1800" dirty="0">
              <a:solidFill>
                <a:schemeClr val="tx1">
                  <a:lumMod val="90000"/>
                  <a:lumOff val="10000"/>
                </a:schemeClr>
              </a:solidFill>
            </a:endParaRPr>
          </a:p>
        </p:txBody>
      </p:sp>
      <p:pic>
        <p:nvPicPr>
          <p:cNvPr id="61" name="Google Shape;61;p13"/>
          <p:cNvPicPr preferRelativeResize="0"/>
          <p:nvPr/>
        </p:nvPicPr>
        <p:blipFill>
          <a:blip r:embed="rId3">
            <a:alphaModFix/>
          </a:blip>
          <a:stretch>
            <a:fillRect/>
          </a:stretch>
        </p:blipFill>
        <p:spPr>
          <a:xfrm>
            <a:off x="6906896" y="1275606"/>
            <a:ext cx="1782850" cy="2031750"/>
          </a:xfrm>
          <a:prstGeom prst="rect">
            <a:avLst/>
          </a:prstGeom>
          <a:noFill/>
          <a:ln>
            <a:noFill/>
          </a:ln>
        </p:spPr>
      </p:pic>
      <p:pic>
        <p:nvPicPr>
          <p:cNvPr id="62" name="Google Shape;62;p13"/>
          <p:cNvPicPr preferRelativeResize="0"/>
          <p:nvPr/>
        </p:nvPicPr>
        <p:blipFill>
          <a:blip r:embed="rId4">
            <a:alphaModFix/>
          </a:blip>
          <a:stretch>
            <a:fillRect/>
          </a:stretch>
        </p:blipFill>
        <p:spPr>
          <a:xfrm>
            <a:off x="5320814" y="378324"/>
            <a:ext cx="662500" cy="726550"/>
          </a:xfrm>
          <a:prstGeom prst="rect">
            <a:avLst/>
          </a:prstGeom>
          <a:noFill/>
          <a:ln>
            <a:noFill/>
          </a:ln>
        </p:spPr>
      </p:pic>
      <p:pic>
        <p:nvPicPr>
          <p:cNvPr id="63" name="Google Shape;63;p13"/>
          <p:cNvPicPr preferRelativeResize="0"/>
          <p:nvPr/>
        </p:nvPicPr>
        <p:blipFill>
          <a:blip r:embed="rId5">
            <a:alphaModFix/>
          </a:blip>
          <a:stretch>
            <a:fillRect/>
          </a:stretch>
        </p:blipFill>
        <p:spPr>
          <a:xfrm>
            <a:off x="7593770" y="884611"/>
            <a:ext cx="482075" cy="525200"/>
          </a:xfrm>
          <a:prstGeom prst="rect">
            <a:avLst/>
          </a:prstGeom>
          <a:noFill/>
          <a:ln>
            <a:noFill/>
          </a:ln>
        </p:spPr>
      </p:pic>
      <p:pic>
        <p:nvPicPr>
          <p:cNvPr id="65" name="Google Shape;65;p13"/>
          <p:cNvPicPr preferRelativeResize="0"/>
          <p:nvPr/>
        </p:nvPicPr>
        <p:blipFill>
          <a:blip r:embed="rId6">
            <a:alphaModFix/>
          </a:blip>
          <a:stretch>
            <a:fillRect/>
          </a:stretch>
        </p:blipFill>
        <p:spPr>
          <a:xfrm>
            <a:off x="8404399" y="3624439"/>
            <a:ext cx="321850" cy="448425"/>
          </a:xfrm>
          <a:prstGeom prst="rect">
            <a:avLst/>
          </a:prstGeom>
          <a:noFill/>
          <a:ln>
            <a:noFill/>
          </a:ln>
        </p:spPr>
      </p:pic>
      <p:pic>
        <p:nvPicPr>
          <p:cNvPr id="66" name="Google Shape;66;p13"/>
          <p:cNvPicPr preferRelativeResize="0"/>
          <p:nvPr/>
        </p:nvPicPr>
        <p:blipFill>
          <a:blip r:embed="rId6">
            <a:alphaModFix/>
          </a:blip>
          <a:stretch>
            <a:fillRect/>
          </a:stretch>
        </p:blipFill>
        <p:spPr>
          <a:xfrm>
            <a:off x="8664593" y="3757882"/>
            <a:ext cx="321850" cy="448425"/>
          </a:xfrm>
          <a:prstGeom prst="rect">
            <a:avLst/>
          </a:prstGeom>
          <a:noFill/>
          <a:ln>
            <a:noFill/>
          </a:ln>
        </p:spPr>
      </p:pic>
      <p:pic>
        <p:nvPicPr>
          <p:cNvPr id="1026" name="Picture 2" descr="C:\Users\Dr Sherif\Desktop\مؤتة.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1920" y="357866"/>
            <a:ext cx="1085906" cy="10810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EB7BA719-7EB6-45A2-9E1D-E8F760ECBB6E}"/>
              </a:ext>
            </a:extLst>
          </p:cNvPr>
          <p:cNvSpPr txBox="1"/>
          <p:nvPr/>
        </p:nvSpPr>
        <p:spPr>
          <a:xfrm>
            <a:off x="287524" y="279111"/>
            <a:ext cx="8568952" cy="2585323"/>
          </a:xfrm>
          <a:prstGeom prst="rect">
            <a:avLst/>
          </a:prstGeom>
          <a:noFill/>
        </p:spPr>
        <p:txBody>
          <a:bodyPr wrap="square">
            <a:spAutoFit/>
          </a:bodyPr>
          <a:lstStyle/>
          <a:p>
            <a:pPr marL="342900" lvl="0" indent="-342900" algn="justLow" rtl="0">
              <a:spcBef>
                <a:spcPts val="600"/>
              </a:spcBef>
              <a:spcAft>
                <a:spcPts val="0"/>
              </a:spcAft>
              <a:buFont typeface="Symbol" panose="05050102010706020507" pitchFamily="18" charset="2"/>
              <a:buChar char=""/>
            </a:pPr>
            <a:r>
              <a:rPr lang="en-US" sz="1800" b="1" u="sng" dirty="0">
                <a:solidFill>
                  <a:schemeClr val="tx1">
                    <a:lumMod val="90000"/>
                    <a:lumOff val="10000"/>
                  </a:schemeClr>
                </a:solidFill>
                <a:effectLst/>
                <a:latin typeface="Times New Roman" panose="02020603050405020304" pitchFamily="18" charset="0"/>
                <a:ea typeface="Times New Roman" panose="02020603050405020304" pitchFamily="18" charset="0"/>
              </a:rPr>
              <a:t>Applications on the standard limb leads :</a:t>
            </a: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algn="justLow" rtl="0"/>
            <a:endParaRPr lang="en-US" sz="1800" b="1" u="sng"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algn="justLow" rtl="0"/>
            <a:r>
              <a:rPr lang="en-US" sz="1800" b="1" u="sng" dirty="0">
                <a:solidFill>
                  <a:schemeClr val="tx1">
                    <a:lumMod val="90000"/>
                    <a:lumOff val="10000"/>
                  </a:schemeClr>
                </a:solidFill>
                <a:effectLst/>
                <a:latin typeface="Times New Roman" panose="02020603050405020304" pitchFamily="18" charset="0"/>
                <a:ea typeface="Times New Roman" panose="02020603050405020304" pitchFamily="18" charset="0"/>
              </a:rPr>
              <a:t>1. Vector cardiography :</a:t>
            </a: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algn="justLow" rtl="0"/>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 - </a:t>
            </a:r>
            <a:r>
              <a:rPr lang="en-US" sz="1800" b="1" dirty="0">
                <a:solidFill>
                  <a:schemeClr val="tx1">
                    <a:lumMod val="90000"/>
                    <a:lumOff val="10000"/>
                  </a:schemeClr>
                </a:solidFill>
                <a:effectLst/>
                <a:latin typeface="Times New Roman" panose="02020603050405020304" pitchFamily="18" charset="0"/>
                <a:ea typeface="Times New Roman" panose="02020603050405020304" pitchFamily="18" charset="0"/>
              </a:rPr>
              <a:t>Vector</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 is an arrow which represents the sum of the electrical activity of the heart at any moment (it has magnitude and direction).</a:t>
            </a: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algn="justLow" rtl="0"/>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 </a:t>
            </a:r>
            <a:r>
              <a:rPr lang="en-US" sz="1800" b="1" dirty="0">
                <a:solidFill>
                  <a:schemeClr val="tx1">
                    <a:lumMod val="90000"/>
                    <a:lumOff val="10000"/>
                  </a:schemeClr>
                </a:solidFill>
                <a:effectLst/>
                <a:latin typeface="Times New Roman" panose="02020603050405020304" pitchFamily="18" charset="0"/>
                <a:ea typeface="Times New Roman" panose="02020603050405020304" pitchFamily="18" charset="0"/>
              </a:rPr>
              <a:t>Vector cardiogram</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 is a line connecting the tops of all cardiac vectors during the cardiac cycle. The line forms a series of 3 loops for P, QRS complex and T waves.  </a:t>
            </a: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algn="justLow" rtl="0"/>
            <a:endParaRPr lang="en-US" sz="1800" b="1" u="sng"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algn="justLow" rtl="0"/>
            <a:r>
              <a:rPr lang="en-US" sz="1800" b="1" u="sng" dirty="0">
                <a:solidFill>
                  <a:schemeClr val="tx1">
                    <a:lumMod val="90000"/>
                    <a:lumOff val="10000"/>
                  </a:schemeClr>
                </a:solidFill>
                <a:effectLst/>
                <a:latin typeface="Times New Roman" panose="02020603050405020304" pitchFamily="18" charset="0"/>
                <a:ea typeface="Times New Roman" panose="02020603050405020304" pitchFamily="18" charset="0"/>
              </a:rPr>
              <a:t>2. Electric axis of the heart (mean QRS vector) :</a:t>
            </a: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xmlns="" id="{A953CE7E-C72D-4FC8-B100-490D738F8700}"/>
              </a:ext>
            </a:extLst>
          </p:cNvPr>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55577" y="2864434"/>
            <a:ext cx="7632848" cy="2133600"/>
          </a:xfrm>
          <a:prstGeom prst="rect">
            <a:avLst/>
          </a:prstGeom>
          <a:noFill/>
          <a:ln>
            <a:noFill/>
          </a:ln>
        </p:spPr>
      </p:pic>
    </p:spTree>
    <p:extLst>
      <p:ext uri="{BB962C8B-B14F-4D97-AF65-F5344CB8AC3E}">
        <p14:creationId xmlns:p14="http://schemas.microsoft.com/office/powerpoint/2010/main" val="3375843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EB7BA719-7EB6-45A2-9E1D-E8F760ECBB6E}"/>
              </a:ext>
            </a:extLst>
          </p:cNvPr>
          <p:cNvSpPr txBox="1"/>
          <p:nvPr/>
        </p:nvSpPr>
        <p:spPr>
          <a:xfrm>
            <a:off x="287524" y="279111"/>
            <a:ext cx="8568952" cy="2862322"/>
          </a:xfrm>
          <a:prstGeom prst="rect">
            <a:avLst/>
          </a:prstGeom>
          <a:noFill/>
        </p:spPr>
        <p:txBody>
          <a:bodyPr wrap="square">
            <a:spAutoFit/>
          </a:bodyPr>
          <a:lstStyle/>
          <a:p>
            <a:pPr algn="justLow" rtl="0"/>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 It is the resultant vector of the heart.</a:t>
            </a: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algn="justLow" rtl="0"/>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 An equilateral triangle (</a:t>
            </a:r>
            <a:r>
              <a:rPr lang="en-US" sz="1800" dirty="0" err="1">
                <a:solidFill>
                  <a:schemeClr val="tx1">
                    <a:lumMod val="90000"/>
                    <a:lumOff val="10000"/>
                  </a:schemeClr>
                </a:solidFill>
                <a:effectLst/>
                <a:latin typeface="Times New Roman" panose="02020603050405020304" pitchFamily="18" charset="0"/>
                <a:ea typeface="Times New Roman" panose="02020603050405020304" pitchFamily="18" charset="0"/>
              </a:rPr>
              <a:t>einthoven's</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 triangle) is represented.</a:t>
            </a: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indent="-228600" algn="justLow" rtl="0"/>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 Perpendiculars are dropped from the mid point of the sides of the triangle to meet in the </a:t>
            </a:r>
            <a:r>
              <a:rPr lang="en-US" sz="1800" dirty="0" err="1">
                <a:solidFill>
                  <a:schemeClr val="tx1">
                    <a:lumMod val="90000"/>
                    <a:lumOff val="10000"/>
                  </a:schemeClr>
                </a:solidFill>
                <a:effectLst/>
                <a:latin typeface="Times New Roman" panose="02020603050405020304" pitchFamily="18" charset="0"/>
                <a:ea typeface="Times New Roman" panose="02020603050405020304" pitchFamily="18" charset="0"/>
              </a:rPr>
              <a:t>centre</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 (point A).</a:t>
            </a: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indent="-228600" algn="justLow" rtl="0"/>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 The average QRS complex deflections are measured in the standard limb leads and represented on the Einthoven's triangle</a:t>
            </a: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indent="-228600" algn="justLow" rtl="0"/>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 Perpendiculars are dropped from the distances measured on each limb (representing the mean QRS complex) to meet at point B.</a:t>
            </a: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indent="-228600" algn="justLow" rtl="0"/>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 An arrow drown between A &amp; B represents the vector (normal</a:t>
            </a: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indent="-114300" algn="justLow" rtl="0"/>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direction is </a:t>
            </a:r>
            <a:r>
              <a:rPr lang="en-US" sz="1800" b="1" dirty="0">
                <a:solidFill>
                  <a:schemeClr val="tx1">
                    <a:lumMod val="90000"/>
                    <a:lumOff val="10000"/>
                  </a:schemeClr>
                </a:solidFill>
                <a:effectLst/>
                <a:latin typeface="Times New Roman" panose="02020603050405020304" pitchFamily="18" charset="0"/>
                <a:ea typeface="Times New Roman" panose="02020603050405020304" pitchFamily="18" charset="0"/>
              </a:rPr>
              <a:t>– 30°  to + 110°</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 with an average </a:t>
            </a:r>
            <a:r>
              <a:rPr lang="en-US" sz="1800" b="1" dirty="0">
                <a:solidFill>
                  <a:schemeClr val="tx1">
                    <a:lumMod val="90000"/>
                    <a:lumOff val="10000"/>
                  </a:schemeClr>
                </a:solidFill>
                <a:effectLst/>
                <a:latin typeface="Times New Roman" panose="02020603050405020304" pitchFamily="18" charset="0"/>
                <a:ea typeface="Times New Roman" panose="02020603050405020304" pitchFamily="18" charset="0"/>
              </a:rPr>
              <a:t>60°</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 downward and to the left slightly anterior</a:t>
            </a: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xmlns="" id="{A953CE7E-C72D-4FC8-B100-490D738F8700}"/>
              </a:ext>
            </a:extLst>
          </p:cNvPr>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55576" y="3286899"/>
            <a:ext cx="7632848" cy="1856601"/>
          </a:xfrm>
          <a:prstGeom prst="rect">
            <a:avLst/>
          </a:prstGeom>
          <a:noFill/>
          <a:ln>
            <a:noFill/>
          </a:ln>
        </p:spPr>
      </p:pic>
    </p:spTree>
    <p:extLst>
      <p:ext uri="{BB962C8B-B14F-4D97-AF65-F5344CB8AC3E}">
        <p14:creationId xmlns:p14="http://schemas.microsoft.com/office/powerpoint/2010/main" val="1479339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979712" y="198108"/>
            <a:ext cx="4392488" cy="530728"/>
          </a:xfrm>
          <a:prstGeom prst="rect">
            <a:avLst/>
          </a:prstGeom>
        </p:spPr>
        <p:txBody>
          <a:bodyPr spcFirstLastPara="1" wrap="square" lIns="0" tIns="0" rIns="0" bIns="0" anchor="b" anchorCtr="0">
            <a:noAutofit/>
          </a:bodyPr>
          <a:lstStyle/>
          <a:p>
            <a:pPr algn="ctr" rtl="0"/>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2000" b="1" u="sng" dirty="0">
                <a:solidFill>
                  <a:schemeClr val="tx1">
                    <a:lumMod val="90000"/>
                    <a:lumOff val="10000"/>
                  </a:schemeClr>
                </a:solidFill>
                <a:effectLst/>
                <a:latin typeface="Times New Roman" panose="02020603050405020304" pitchFamily="18" charset="0"/>
                <a:ea typeface="Times New Roman" panose="02020603050405020304" pitchFamily="18" charset="0"/>
              </a:rPr>
              <a:t>Cardiac Axis deviation</a:t>
            </a:r>
            <a:r>
              <a:rPr lang="en-GB" sz="1600" dirty="0">
                <a:effectLst/>
                <a:latin typeface="Times New Roman" panose="02020603050405020304" pitchFamily="18" charset="0"/>
                <a:ea typeface="Times New Roman" panose="02020603050405020304" pitchFamily="18" charset="0"/>
              </a:rPr>
              <a:t/>
            </a:r>
            <a:br>
              <a:rPr lang="en-GB" sz="1600" dirty="0">
                <a:effectLst/>
                <a:latin typeface="Times New Roman" panose="02020603050405020304" pitchFamily="18" charset="0"/>
                <a:ea typeface="Times New Roman" panose="02020603050405020304" pitchFamily="18" charset="0"/>
              </a:rPr>
            </a:br>
            <a:endParaRPr sz="2000" dirty="0">
              <a:solidFill>
                <a:schemeClr val="tx1"/>
              </a:solidFill>
            </a:endParaRPr>
          </a:p>
        </p:txBody>
      </p:sp>
      <p:sp>
        <p:nvSpPr>
          <p:cNvPr id="73" name="Google Shape;73;p14"/>
          <p:cNvSpPr txBox="1">
            <a:spLocks noGrp="1"/>
          </p:cNvSpPr>
          <p:nvPr>
            <p:ph type="body" idx="1"/>
          </p:nvPr>
        </p:nvSpPr>
        <p:spPr>
          <a:xfrm>
            <a:off x="179512" y="463472"/>
            <a:ext cx="8208912" cy="530728"/>
          </a:xfrm>
          <a:prstGeom prst="rect">
            <a:avLst/>
          </a:prstGeom>
        </p:spPr>
        <p:txBody>
          <a:bodyPr spcFirstLastPara="1" wrap="square" lIns="0" tIns="0" rIns="0" bIns="0" anchor="t" anchorCtr="0">
            <a:noAutofit/>
          </a:bodyPr>
          <a:lstStyle/>
          <a:p>
            <a:pPr marL="0" indent="0" algn="justLow" rtl="0">
              <a:buNone/>
            </a:pP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Is due to a change in position of the heart either to the left or to the right.</a:t>
            </a: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p:txBody>
      </p:sp>
      <p:sp>
        <p:nvSpPr>
          <p:cNvPr id="75" name="Google Shape;75;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12</a:t>
            </a:fld>
            <a:endParaRPr/>
          </a:p>
        </p:txBody>
      </p:sp>
      <p:graphicFrame>
        <p:nvGraphicFramePr>
          <p:cNvPr id="3" name="Object 2">
            <a:extLst>
              <a:ext uri="{FF2B5EF4-FFF2-40B4-BE49-F238E27FC236}">
                <a16:creationId xmlns:a16="http://schemas.microsoft.com/office/drawing/2014/main" xmlns="" id="{A8C4CE5F-2759-435F-804E-69034FD431B7}"/>
              </a:ext>
            </a:extLst>
          </p:cNvPr>
          <p:cNvGraphicFramePr>
            <a:graphicFrameLocks noChangeAspect="1"/>
          </p:cNvGraphicFramePr>
          <p:nvPr>
            <p:extLst/>
          </p:nvPr>
        </p:nvGraphicFramePr>
        <p:xfrm>
          <a:off x="539552" y="983883"/>
          <a:ext cx="7941032" cy="1887538"/>
        </p:xfrm>
        <a:graphic>
          <a:graphicData uri="http://schemas.openxmlformats.org/presentationml/2006/ole">
            <mc:AlternateContent xmlns:mc="http://schemas.openxmlformats.org/markup-compatibility/2006">
              <mc:Choice xmlns:v="urn:schemas-microsoft-com:vml" Requires="v">
                <p:oleObj spid="_x0000_s1026" name="Document" r:id="rId5" imgW="6128193" imgH="2847454" progId="Word.Document.12">
                  <p:embed/>
                </p:oleObj>
              </mc:Choice>
              <mc:Fallback>
                <p:oleObj name="Document" r:id="rId5" imgW="6128193" imgH="2847454" progId="Word.Document.12">
                  <p:embed/>
                  <p:pic>
                    <p:nvPicPr>
                      <p:cNvPr id="0" name=""/>
                      <p:cNvPicPr/>
                      <p:nvPr/>
                    </p:nvPicPr>
                    <p:blipFill>
                      <a:blip r:embed="rId6"/>
                      <a:stretch>
                        <a:fillRect/>
                      </a:stretch>
                    </p:blipFill>
                    <p:spPr>
                      <a:xfrm>
                        <a:off x="539552" y="983883"/>
                        <a:ext cx="7941032" cy="1887538"/>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xmlns="" id="{8E9DD48D-B5FB-46C3-A0CE-7C748BE00690}"/>
              </a:ext>
            </a:extLst>
          </p:cNvPr>
          <p:cNvPicPr/>
          <p:nvPr/>
        </p:nvPicPr>
        <p:blipFill>
          <a:blip r:embed="rId7">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63416" y="2871421"/>
            <a:ext cx="7941032" cy="2272030"/>
          </a:xfrm>
          <a:prstGeom prst="rect">
            <a:avLst/>
          </a:prstGeom>
          <a:noFill/>
          <a:ln>
            <a:noFill/>
          </a:ln>
        </p:spPr>
      </p:pic>
    </p:spTree>
    <p:extLst>
      <p:ext uri="{BB962C8B-B14F-4D97-AF65-F5344CB8AC3E}">
        <p14:creationId xmlns:p14="http://schemas.microsoft.com/office/powerpoint/2010/main" val="4052261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accent1">
                    <a:lumMod val="50000"/>
                  </a:schemeClr>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1787455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979712" y="396197"/>
            <a:ext cx="4392488" cy="530728"/>
          </a:xfrm>
          <a:prstGeom prst="rect">
            <a:avLst/>
          </a:prstGeom>
        </p:spPr>
        <p:txBody>
          <a:bodyPr spcFirstLastPara="1" wrap="square" lIns="0" tIns="0" rIns="0" bIns="0" anchor="b" anchorCtr="0">
            <a:noAutofit/>
          </a:bodyPr>
          <a:lstStyle/>
          <a:p>
            <a:pPr marL="228600" algn="ctr" rtl="0"/>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2000" b="1" u="sng" dirty="0">
                <a:solidFill>
                  <a:schemeClr val="tx1"/>
                </a:solidFill>
                <a:effectLst/>
                <a:latin typeface="Times New Roman" panose="02020603050405020304" pitchFamily="18" charset="0"/>
                <a:ea typeface="Times New Roman" panose="02020603050405020304" pitchFamily="18" charset="0"/>
              </a:rPr>
              <a:t>ELECTROCARDIOGRAM (ECG)</a:t>
            </a:r>
            <a:r>
              <a:rPr lang="en-GB" sz="2000" dirty="0">
                <a:solidFill>
                  <a:schemeClr val="tx1"/>
                </a:solidFill>
                <a:effectLst/>
                <a:latin typeface="Times New Roman" panose="02020603050405020304" pitchFamily="18" charset="0"/>
                <a:ea typeface="Times New Roman" panose="02020603050405020304" pitchFamily="18" charset="0"/>
              </a:rPr>
              <a:t/>
            </a:r>
            <a:br>
              <a:rPr lang="en-GB" sz="2000" dirty="0">
                <a:solidFill>
                  <a:schemeClr val="tx1"/>
                </a:solidFill>
                <a:effectLst/>
                <a:latin typeface="Times New Roman" panose="02020603050405020304" pitchFamily="18" charset="0"/>
                <a:ea typeface="Times New Roman" panose="02020603050405020304" pitchFamily="18" charset="0"/>
              </a:rPr>
            </a:br>
            <a:endParaRPr sz="2000" dirty="0">
              <a:solidFill>
                <a:schemeClr val="tx1"/>
              </a:solidFill>
            </a:endParaRPr>
          </a:p>
        </p:txBody>
      </p:sp>
      <p:sp>
        <p:nvSpPr>
          <p:cNvPr id="73" name="Google Shape;73;p14"/>
          <p:cNvSpPr txBox="1">
            <a:spLocks noGrp="1"/>
          </p:cNvSpPr>
          <p:nvPr>
            <p:ph type="body" idx="1"/>
          </p:nvPr>
        </p:nvSpPr>
        <p:spPr>
          <a:xfrm>
            <a:off x="179512" y="994200"/>
            <a:ext cx="4392488" cy="3155100"/>
          </a:xfrm>
          <a:prstGeom prst="rect">
            <a:avLst/>
          </a:prstGeom>
        </p:spPr>
        <p:txBody>
          <a:bodyPr spcFirstLastPara="1" wrap="square" lIns="0" tIns="0" rIns="0" bIns="0" anchor="t" anchorCtr="0">
            <a:noAutofit/>
          </a:bodyPr>
          <a:lstStyle/>
          <a:p>
            <a:pPr indent="0" algn="justLow" rtl="0">
              <a:spcBef>
                <a:spcPts val="600"/>
              </a:spcBef>
              <a:buNone/>
            </a:pPr>
            <a:r>
              <a:rPr lang="en-US" sz="1600" dirty="0">
                <a:solidFill>
                  <a:schemeClr val="tx1"/>
                </a:solidFill>
                <a:effectLst/>
                <a:latin typeface="Times New Roman" panose="02020603050405020304" pitchFamily="18" charset="0"/>
                <a:ea typeface="Times New Roman" panose="02020603050405020304" pitchFamily="18" charset="0"/>
              </a:rPr>
              <a:t>The potential changes (fluctuations) that represent the algebraic sum of the action potential of myocardial fibers which occurs regularly with each cardiac cycle are conducted along the body fluids to the body surface and can be recorded extra-cellularly because the body fluid is a good conductor to potential fluctuations.</a:t>
            </a:r>
            <a:endParaRPr lang="en-GB" sz="1600" dirty="0">
              <a:solidFill>
                <a:schemeClr val="tx1"/>
              </a:solidFill>
              <a:effectLst/>
              <a:latin typeface="Times New Roman" panose="02020603050405020304" pitchFamily="18" charset="0"/>
              <a:ea typeface="Times New Roman" panose="02020603050405020304" pitchFamily="18" charset="0"/>
            </a:endParaRPr>
          </a:p>
          <a:p>
            <a:pPr marL="0" lvl="0" indent="0" algn="justLow" rtl="0">
              <a:spcBef>
                <a:spcPts val="600"/>
              </a:spcBef>
              <a:spcAft>
                <a:spcPts val="0"/>
              </a:spcAft>
              <a:buNone/>
            </a:pPr>
            <a:r>
              <a:rPr lang="en-US" sz="1600" b="1" dirty="0">
                <a:solidFill>
                  <a:schemeClr val="tx1"/>
                </a:solidFill>
                <a:effectLst/>
                <a:latin typeface="Times New Roman" panose="02020603050405020304" pitchFamily="18" charset="0"/>
                <a:ea typeface="Times New Roman" panose="02020603050405020304" pitchFamily="18" charset="0"/>
              </a:rPr>
              <a:t>        </a:t>
            </a:r>
            <a:r>
              <a:rPr lang="en-US" sz="1600" b="1" u="sng" dirty="0">
                <a:solidFill>
                  <a:schemeClr val="tx1"/>
                </a:solidFill>
                <a:effectLst/>
                <a:latin typeface="Times New Roman" panose="02020603050405020304" pitchFamily="18" charset="0"/>
                <a:ea typeface="Times New Roman" panose="02020603050405020304" pitchFamily="18" charset="0"/>
              </a:rPr>
              <a:t> Recording of ECG :</a:t>
            </a:r>
            <a:endParaRPr lang="en-GB" sz="1600" dirty="0">
              <a:solidFill>
                <a:schemeClr val="tx1"/>
              </a:solidFill>
              <a:effectLst/>
              <a:latin typeface="Times New Roman" panose="02020603050405020304" pitchFamily="18" charset="0"/>
              <a:ea typeface="Times New Roman" panose="02020603050405020304" pitchFamily="18" charset="0"/>
            </a:endParaRPr>
          </a:p>
          <a:p>
            <a:pPr marL="0" indent="0" algn="justLow" rtl="0">
              <a:buNone/>
            </a:pPr>
            <a:r>
              <a:rPr lang="en-US" sz="1600" dirty="0">
                <a:solidFill>
                  <a:schemeClr val="tx1"/>
                </a:solidFill>
                <a:effectLst/>
                <a:latin typeface="Times New Roman" panose="02020603050405020304" pitchFamily="18" charset="0"/>
                <a:ea typeface="Times New Roman" panose="02020603050405020304" pitchFamily="18" charset="0"/>
              </a:rPr>
              <a:t>    ECG is recorded by electrocardiography machine        (sensitive galvanometer), which record these potential changes (during the cardiac cycle) on a moving strip of paper (electrocardiogram film).</a:t>
            </a:r>
            <a:endParaRPr lang="en-GB" sz="1600" dirty="0">
              <a:solidFill>
                <a:schemeClr val="tx1"/>
              </a:solidFill>
              <a:effectLst/>
              <a:latin typeface="Times New Roman" panose="02020603050405020304" pitchFamily="18" charset="0"/>
              <a:ea typeface="Times New Roman" panose="02020603050405020304" pitchFamily="18" charset="0"/>
            </a:endParaRPr>
          </a:p>
        </p:txBody>
      </p:sp>
      <p:sp>
        <p:nvSpPr>
          <p:cNvPr id="75" name="Google Shape;75;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pic>
        <p:nvPicPr>
          <p:cNvPr id="7" name="Picture 6">
            <a:extLst>
              <a:ext uri="{FF2B5EF4-FFF2-40B4-BE49-F238E27FC236}">
                <a16:creationId xmlns:a16="http://schemas.microsoft.com/office/drawing/2014/main" xmlns="" id="{4609F18A-352F-4030-A58C-E0502FE6051E}"/>
              </a:ext>
            </a:extLst>
          </p:cNvPr>
          <p:cNvPicPr/>
          <p:nvPr/>
        </p:nvPicPr>
        <p:blipFill rotWithShape="1">
          <a:blip r:embed="rId3">
            <a:extLst>
              <a:ext uri="{28A0092B-C50C-407E-A947-70E740481C1C}">
                <a14:useLocalDpi xmlns:a14="http://schemas.microsoft.com/office/drawing/2010/main" val="0"/>
              </a:ext>
            </a:extLst>
          </a:blip>
          <a:srcRect l="13835" t="18472" r="14805" b="19746"/>
          <a:stretch/>
        </p:blipFill>
        <p:spPr bwMode="auto">
          <a:xfrm>
            <a:off x="5076056" y="1203598"/>
            <a:ext cx="3819525" cy="3240359"/>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504" y="627534"/>
            <a:ext cx="3960440" cy="3880116"/>
          </a:xfrm>
        </p:spPr>
        <p:txBody>
          <a:bodyPr/>
          <a:lstStyle/>
          <a:p>
            <a:pPr marL="101600" indent="0" algn="ctr" rtl="0">
              <a:buNone/>
            </a:pPr>
            <a:r>
              <a:rPr lang="en-US" sz="2000" b="1" u="sng" dirty="0">
                <a:solidFill>
                  <a:schemeClr val="tx1"/>
                </a:solidFill>
                <a:effectLst/>
                <a:latin typeface="Times New Roman" panose="02020603050405020304" pitchFamily="18" charset="0"/>
                <a:ea typeface="Times New Roman" panose="02020603050405020304" pitchFamily="18" charset="0"/>
              </a:rPr>
              <a:t>Normal ECG waves</a:t>
            </a:r>
            <a:endParaRPr lang="en-GB" sz="1400" dirty="0">
              <a:solidFill>
                <a:schemeClr val="tx1"/>
              </a:solidFill>
              <a:effectLst/>
              <a:latin typeface="Times New Roman" panose="02020603050405020304" pitchFamily="18" charset="0"/>
              <a:ea typeface="Times New Roman" panose="02020603050405020304" pitchFamily="18" charset="0"/>
            </a:endParaRPr>
          </a:p>
          <a:p>
            <a:pPr marL="0" indent="0" algn="justLow" rtl="0">
              <a:buNone/>
            </a:pPr>
            <a:r>
              <a:rPr lang="en-US" sz="2000" b="1" dirty="0">
                <a:solidFill>
                  <a:schemeClr val="tx1"/>
                </a:solidFill>
                <a:effectLst/>
                <a:latin typeface="Times New Roman" panose="02020603050405020304" pitchFamily="18" charset="0"/>
                <a:ea typeface="Times New Roman" panose="02020603050405020304" pitchFamily="18" charset="0"/>
              </a:rPr>
              <a:t>1) </a:t>
            </a:r>
            <a:r>
              <a:rPr lang="en-US" sz="2000" b="1" u="sng" dirty="0">
                <a:solidFill>
                  <a:schemeClr val="tx1"/>
                </a:solidFill>
                <a:effectLst/>
                <a:latin typeface="Times New Roman" panose="02020603050405020304" pitchFamily="18" charset="0"/>
                <a:ea typeface="Times New Roman" panose="02020603050405020304" pitchFamily="18" charset="0"/>
              </a:rPr>
              <a:t>P-wave</a:t>
            </a:r>
            <a:r>
              <a:rPr lang="en-US" sz="2000" dirty="0">
                <a:solidFill>
                  <a:schemeClr val="tx1"/>
                </a:solidFill>
                <a:effectLst/>
                <a:latin typeface="Times New Roman" panose="02020603050405020304" pitchFamily="18" charset="0"/>
                <a:ea typeface="Times New Roman" panose="02020603050405020304" pitchFamily="18" charset="0"/>
              </a:rPr>
              <a:t> : </a:t>
            </a:r>
            <a:endParaRPr lang="en-GB" sz="1600" dirty="0">
              <a:solidFill>
                <a:schemeClr val="tx1"/>
              </a:solidFill>
              <a:effectLst/>
              <a:latin typeface="Times New Roman" panose="02020603050405020304" pitchFamily="18" charset="0"/>
              <a:ea typeface="Times New Roman" panose="02020603050405020304" pitchFamily="18" charset="0"/>
            </a:endParaRPr>
          </a:p>
          <a:p>
            <a:pPr marL="215900" indent="0" algn="justLow" rtl="0">
              <a:buNone/>
            </a:pP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u="sng" dirty="0">
                <a:solidFill>
                  <a:schemeClr val="tx1"/>
                </a:solidFill>
                <a:effectLst/>
                <a:latin typeface="Times New Roman" panose="02020603050405020304" pitchFamily="18" charset="0"/>
                <a:ea typeface="Times New Roman" panose="02020603050405020304" pitchFamily="18" charset="0"/>
              </a:rPr>
              <a:t>It is</a:t>
            </a:r>
            <a:r>
              <a:rPr lang="en-US" sz="2000" dirty="0">
                <a:solidFill>
                  <a:schemeClr val="tx1"/>
                </a:solidFill>
                <a:effectLst/>
                <a:latin typeface="Times New Roman" panose="02020603050405020304" pitchFamily="18" charset="0"/>
                <a:ea typeface="Times New Roman" panose="02020603050405020304" pitchFamily="18" charset="0"/>
              </a:rPr>
              <a:t> the primary wave of ECG (hence it is called "P").</a:t>
            </a:r>
            <a:endParaRPr lang="en-GB" sz="1600" dirty="0">
              <a:solidFill>
                <a:schemeClr val="tx1"/>
              </a:solidFill>
              <a:effectLst/>
              <a:latin typeface="Times New Roman" panose="02020603050405020304" pitchFamily="18" charset="0"/>
              <a:ea typeface="Times New Roman" panose="02020603050405020304" pitchFamily="18" charset="0"/>
            </a:endParaRPr>
          </a:p>
          <a:p>
            <a:pPr marL="215900" indent="0" algn="justLow" rtl="0">
              <a:buNone/>
            </a:pP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u="sng" dirty="0">
                <a:solidFill>
                  <a:schemeClr val="tx1"/>
                </a:solidFill>
                <a:effectLst/>
                <a:latin typeface="Times New Roman" panose="02020603050405020304" pitchFamily="18" charset="0"/>
                <a:ea typeface="Times New Roman" panose="02020603050405020304" pitchFamily="18" charset="0"/>
              </a:rPr>
              <a:t>Cause</a:t>
            </a:r>
            <a:r>
              <a:rPr lang="en-US" sz="2000" dirty="0">
                <a:solidFill>
                  <a:schemeClr val="tx1"/>
                </a:solidFill>
                <a:effectLst/>
                <a:latin typeface="Times New Roman" panose="02020603050405020304" pitchFamily="18" charset="0"/>
                <a:ea typeface="Times New Roman" panose="02020603050405020304" pitchFamily="18" charset="0"/>
              </a:rPr>
              <a:t> : due to depolarization of the atria.</a:t>
            </a:r>
            <a:endParaRPr lang="en-GB" sz="1600" dirty="0">
              <a:solidFill>
                <a:schemeClr val="tx1"/>
              </a:solidFill>
              <a:effectLst/>
              <a:latin typeface="Times New Roman" panose="02020603050405020304" pitchFamily="18" charset="0"/>
              <a:ea typeface="Times New Roman" panose="02020603050405020304" pitchFamily="18" charset="0"/>
            </a:endParaRPr>
          </a:p>
          <a:p>
            <a:pPr marL="215900" indent="0" algn="justLow" rtl="0">
              <a:buNone/>
            </a:pP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u="sng" dirty="0">
                <a:solidFill>
                  <a:schemeClr val="tx1"/>
                </a:solidFill>
                <a:effectLst/>
                <a:latin typeface="Times New Roman" panose="02020603050405020304" pitchFamily="18" charset="0"/>
                <a:ea typeface="Times New Roman" panose="02020603050405020304" pitchFamily="18" charset="0"/>
              </a:rPr>
              <a:t>Duration</a:t>
            </a:r>
            <a:r>
              <a:rPr lang="en-US" sz="2000" dirty="0">
                <a:solidFill>
                  <a:schemeClr val="tx1"/>
                </a:solidFill>
                <a:effectLst/>
                <a:latin typeface="Times New Roman" panose="02020603050405020304" pitchFamily="18" charset="0"/>
                <a:ea typeface="Times New Roman" panose="02020603050405020304" pitchFamily="18" charset="0"/>
              </a:rPr>
              <a:t> : 0.08 - 0.1 second (sec).</a:t>
            </a:r>
            <a:endParaRPr lang="en-GB" sz="1600" dirty="0">
              <a:solidFill>
                <a:schemeClr val="tx1"/>
              </a:solidFill>
              <a:effectLst/>
              <a:latin typeface="Times New Roman" panose="02020603050405020304" pitchFamily="18" charset="0"/>
              <a:ea typeface="Times New Roman" panose="02020603050405020304" pitchFamily="18" charset="0"/>
            </a:endParaRPr>
          </a:p>
          <a:p>
            <a:pPr marL="215900" indent="0" algn="justLow" rtl="0">
              <a:buNone/>
            </a:pP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u="sng" dirty="0">
                <a:solidFill>
                  <a:schemeClr val="tx1"/>
                </a:solidFill>
                <a:effectLst/>
                <a:latin typeface="Times New Roman" panose="02020603050405020304" pitchFamily="18" charset="0"/>
                <a:ea typeface="Times New Roman" panose="02020603050405020304" pitchFamily="18" charset="0"/>
              </a:rPr>
              <a:t>Amplitude</a:t>
            </a:r>
            <a:r>
              <a:rPr lang="en-US" sz="2000" dirty="0">
                <a:solidFill>
                  <a:schemeClr val="tx1"/>
                </a:solidFill>
                <a:effectLst/>
                <a:latin typeface="Times New Roman" panose="02020603050405020304" pitchFamily="18" charset="0"/>
                <a:ea typeface="Times New Roman" panose="02020603050405020304" pitchFamily="18" charset="0"/>
              </a:rPr>
              <a:t> : 0.2 mv (positive wave)</a:t>
            </a:r>
            <a:endParaRPr lang="en-GB" sz="1600" dirty="0">
              <a:solidFill>
                <a:schemeClr val="tx1"/>
              </a:solidFill>
              <a:effectLst/>
              <a:latin typeface="Times New Roman" panose="02020603050405020304" pitchFamily="18" charset="0"/>
              <a:ea typeface="Times New Roman" panose="02020603050405020304" pitchFamily="18" charset="0"/>
            </a:endParaRPr>
          </a:p>
          <a:p>
            <a:pPr marL="444500" indent="0" algn="justLow" rtl="0">
              <a:buNone/>
            </a:pPr>
            <a:r>
              <a:rPr lang="en-US" sz="2000" dirty="0">
                <a:solidFill>
                  <a:schemeClr val="tx1"/>
                </a:solidFill>
                <a:effectLst/>
                <a:latin typeface="Times New Roman" panose="02020603050405020304" pitchFamily="18" charset="0"/>
                <a:ea typeface="Times New Roman" panose="02020603050405020304" pitchFamily="18" charset="0"/>
              </a:rPr>
              <a:t>(starts 0.02 second before atrial contraction).</a:t>
            </a:r>
            <a:endParaRPr lang="en-GB" sz="1600" dirty="0">
              <a:solidFill>
                <a:schemeClr val="tx1"/>
              </a:solidFill>
              <a:effectLst/>
              <a:latin typeface="Times New Roman" panose="02020603050405020304" pitchFamily="18" charset="0"/>
              <a:ea typeface="Times New Roman" panose="02020603050405020304" pitchFamily="18" charset="0"/>
            </a:endParaRPr>
          </a:p>
          <a:p>
            <a:pPr marL="101600" indent="0">
              <a:buNone/>
            </a:pPr>
            <a:endParaRPr lang="en-US" dirty="0">
              <a:solidFill>
                <a:schemeClr val="tx1"/>
              </a:solidFill>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pic>
        <p:nvPicPr>
          <p:cNvPr id="4" name="Picture 3">
            <a:extLst>
              <a:ext uri="{FF2B5EF4-FFF2-40B4-BE49-F238E27FC236}">
                <a16:creationId xmlns:a16="http://schemas.microsoft.com/office/drawing/2014/main" xmlns="" id="{8A7A6EF9-FA09-4256-8AE9-8971269FD670}"/>
              </a:ext>
            </a:extLst>
          </p:cNvPr>
          <p:cNvPicPr/>
          <p:nvPr/>
        </p:nvPicPr>
        <p:blipFill rotWithShape="1">
          <a:blip r:embed="rId2">
            <a:extLst>
              <a:ext uri="{28A0092B-C50C-407E-A947-70E740481C1C}">
                <a14:useLocalDpi xmlns:a14="http://schemas.microsoft.com/office/drawing/2010/main" val="0"/>
              </a:ext>
            </a:extLst>
          </a:blip>
          <a:srcRect l="32842" t="15955" r="32740" b="15669"/>
          <a:stretch/>
        </p:blipFill>
        <p:spPr bwMode="auto">
          <a:xfrm>
            <a:off x="4492780" y="1131590"/>
            <a:ext cx="4536504" cy="331236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78884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504" y="195486"/>
            <a:ext cx="8921780" cy="3880116"/>
          </a:xfrm>
        </p:spPr>
        <p:txBody>
          <a:bodyPr/>
          <a:lstStyle/>
          <a:p>
            <a:pPr marL="0" indent="0" algn="justLow" rtl="0">
              <a:spcBef>
                <a:spcPts val="600"/>
              </a:spcBef>
              <a:spcAft>
                <a:spcPts val="0"/>
              </a:spcAft>
              <a:buNone/>
            </a:pPr>
            <a:r>
              <a:rPr lang="en-US" sz="1400" b="1" u="sng" dirty="0">
                <a:solidFill>
                  <a:schemeClr val="tx1"/>
                </a:solidFill>
                <a:effectLst/>
                <a:latin typeface="Times New Roman" panose="02020603050405020304" pitchFamily="18" charset="0"/>
                <a:ea typeface="Times New Roman" panose="02020603050405020304" pitchFamily="18" charset="0"/>
              </a:rPr>
              <a:t>2) QRS complex :</a:t>
            </a:r>
            <a:endParaRPr lang="en-GB" sz="1400" dirty="0">
              <a:solidFill>
                <a:schemeClr val="tx1"/>
              </a:solidFill>
              <a:effectLst/>
              <a:latin typeface="Times New Roman" panose="02020603050405020304" pitchFamily="18" charset="0"/>
              <a:ea typeface="Times New Roman" panose="02020603050405020304" pitchFamily="18" charset="0"/>
            </a:endParaRPr>
          </a:p>
          <a:p>
            <a:pPr marL="215900" indent="0" algn="justLow" rtl="0">
              <a:buNone/>
            </a:pP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u="sng" dirty="0">
                <a:solidFill>
                  <a:schemeClr val="tx1"/>
                </a:solidFill>
                <a:effectLst/>
                <a:latin typeface="Times New Roman" panose="02020603050405020304" pitchFamily="18" charset="0"/>
                <a:ea typeface="Times New Roman" panose="02020603050405020304" pitchFamily="18" charset="0"/>
              </a:rPr>
              <a:t>Cause</a:t>
            </a:r>
            <a:r>
              <a:rPr lang="en-US" sz="1400" dirty="0">
                <a:solidFill>
                  <a:schemeClr val="tx1"/>
                </a:solidFill>
                <a:effectLst/>
                <a:latin typeface="Times New Roman" panose="02020603050405020304" pitchFamily="18" charset="0"/>
                <a:ea typeface="Times New Roman" panose="02020603050405020304" pitchFamily="18" charset="0"/>
              </a:rPr>
              <a:t>: it is due to depolarization of the whole ventricles.</a:t>
            </a:r>
            <a:endParaRPr lang="en-GB" sz="1400" dirty="0">
              <a:solidFill>
                <a:schemeClr val="tx1"/>
              </a:solidFill>
              <a:effectLst/>
              <a:latin typeface="Times New Roman" panose="02020603050405020304" pitchFamily="18" charset="0"/>
              <a:ea typeface="Times New Roman" panose="02020603050405020304" pitchFamily="18" charset="0"/>
            </a:endParaRPr>
          </a:p>
          <a:p>
            <a:pPr marL="215900" indent="0" algn="justLow" rtl="0">
              <a:buNone/>
            </a:pP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u="sng" dirty="0">
                <a:solidFill>
                  <a:schemeClr val="tx1"/>
                </a:solidFill>
                <a:effectLst/>
                <a:latin typeface="Times New Roman" panose="02020603050405020304" pitchFamily="18" charset="0"/>
                <a:ea typeface="Times New Roman" panose="02020603050405020304" pitchFamily="18" charset="0"/>
              </a:rPr>
              <a:t>Duration</a:t>
            </a:r>
            <a:r>
              <a:rPr lang="en-US" sz="1400" dirty="0">
                <a:solidFill>
                  <a:schemeClr val="tx1"/>
                </a:solidFill>
                <a:effectLst/>
                <a:latin typeface="Times New Roman" panose="02020603050405020304" pitchFamily="18" charset="0"/>
                <a:ea typeface="Times New Roman" panose="02020603050405020304" pitchFamily="18" charset="0"/>
              </a:rPr>
              <a:t> : 0.04 - 0.08 sec.</a:t>
            </a:r>
            <a:endParaRPr lang="en-GB" sz="1400" dirty="0">
              <a:solidFill>
                <a:schemeClr val="tx1"/>
              </a:solidFill>
              <a:effectLst/>
              <a:latin typeface="Times New Roman" panose="02020603050405020304" pitchFamily="18" charset="0"/>
              <a:ea typeface="Times New Roman" panose="02020603050405020304" pitchFamily="18" charset="0"/>
            </a:endParaRPr>
          </a:p>
          <a:p>
            <a:pPr marL="215900" indent="0" algn="justLow" rtl="0">
              <a:buNone/>
            </a:pP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u="sng" dirty="0">
                <a:solidFill>
                  <a:schemeClr val="tx1"/>
                </a:solidFill>
                <a:effectLst/>
                <a:latin typeface="Times New Roman" panose="02020603050405020304" pitchFamily="18" charset="0"/>
                <a:ea typeface="Times New Roman" panose="02020603050405020304" pitchFamily="18" charset="0"/>
              </a:rPr>
              <a:t>Amplitude</a:t>
            </a:r>
            <a:r>
              <a:rPr lang="en-US" sz="1400" dirty="0">
                <a:solidFill>
                  <a:schemeClr val="tx1"/>
                </a:solidFill>
                <a:effectLst/>
                <a:latin typeface="Times New Roman" panose="02020603050405020304" pitchFamily="18" charset="0"/>
                <a:ea typeface="Times New Roman" panose="02020603050405020304" pitchFamily="18" charset="0"/>
              </a:rPr>
              <a:t> : 1 mv    , (starts 0.02 second before ventricular contraction).</a:t>
            </a:r>
            <a:endParaRPr lang="en-GB" sz="1400" dirty="0">
              <a:solidFill>
                <a:schemeClr val="tx1"/>
              </a:solidFill>
              <a:effectLst/>
              <a:latin typeface="Times New Roman" panose="02020603050405020304" pitchFamily="18" charset="0"/>
              <a:ea typeface="Times New Roman" panose="02020603050405020304" pitchFamily="18" charset="0"/>
            </a:endParaRPr>
          </a:p>
          <a:p>
            <a:pPr marL="0" indent="0" algn="justLow" rtl="0">
              <a:spcBef>
                <a:spcPts val="600"/>
              </a:spcBef>
              <a:spcAft>
                <a:spcPts val="0"/>
              </a:spcAft>
              <a:buNone/>
            </a:pPr>
            <a:r>
              <a:rPr lang="en-US" sz="1400" b="1" dirty="0">
                <a:solidFill>
                  <a:schemeClr val="tx1"/>
                </a:solidFill>
                <a:effectLst/>
                <a:latin typeface="Times New Roman" panose="02020603050405020304" pitchFamily="18" charset="0"/>
                <a:ea typeface="Times New Roman" panose="02020603050405020304" pitchFamily="18" charset="0"/>
              </a:rPr>
              <a:t> - Q-wave :     </a:t>
            </a:r>
            <a:r>
              <a:rPr lang="en-US" sz="1400" dirty="0">
                <a:solidFill>
                  <a:schemeClr val="tx1"/>
                </a:solidFill>
                <a:effectLst/>
                <a:latin typeface="Times New Roman" panose="02020603050405020304" pitchFamily="18" charset="0"/>
                <a:ea typeface="Times New Roman" panose="02020603050405020304" pitchFamily="18" charset="0"/>
              </a:rPr>
              <a:t> - </a:t>
            </a:r>
            <a:r>
              <a:rPr lang="en-US" sz="1400" u="sng" dirty="0">
                <a:solidFill>
                  <a:schemeClr val="tx1"/>
                </a:solidFill>
                <a:effectLst/>
                <a:latin typeface="Times New Roman" panose="02020603050405020304" pitchFamily="18" charset="0"/>
                <a:ea typeface="Times New Roman" panose="02020603050405020304" pitchFamily="18" charset="0"/>
              </a:rPr>
              <a:t>Cause</a:t>
            </a:r>
            <a:r>
              <a:rPr lang="en-US" sz="1400" dirty="0">
                <a:solidFill>
                  <a:schemeClr val="tx1"/>
                </a:solidFill>
                <a:effectLst/>
                <a:latin typeface="Times New Roman" panose="02020603050405020304" pitchFamily="18" charset="0"/>
                <a:ea typeface="Times New Roman" panose="02020603050405020304" pitchFamily="18" charset="0"/>
              </a:rPr>
              <a:t> : depolarization of inter-ventricular septum (from left to right).</a:t>
            </a:r>
            <a:endParaRPr lang="en-GB" sz="1400" dirty="0">
              <a:solidFill>
                <a:schemeClr val="tx1"/>
              </a:solidFill>
              <a:effectLst/>
              <a:latin typeface="Times New Roman" panose="02020603050405020304" pitchFamily="18" charset="0"/>
              <a:ea typeface="Times New Roman" panose="02020603050405020304" pitchFamily="18" charset="0"/>
            </a:endParaRPr>
          </a:p>
          <a:p>
            <a:pPr marL="215900" indent="0" algn="justLow" rtl="0">
              <a:buNone/>
            </a:pP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u="sng" dirty="0">
                <a:solidFill>
                  <a:schemeClr val="tx1"/>
                </a:solidFill>
                <a:effectLst/>
                <a:latin typeface="Times New Roman" panose="02020603050405020304" pitchFamily="18" charset="0"/>
                <a:ea typeface="Times New Roman" panose="02020603050405020304" pitchFamily="18" charset="0"/>
              </a:rPr>
              <a:t>Duration</a:t>
            </a:r>
            <a:r>
              <a:rPr lang="en-US" sz="1400" dirty="0">
                <a:solidFill>
                  <a:schemeClr val="tx1"/>
                </a:solidFill>
                <a:effectLst/>
                <a:latin typeface="Times New Roman" panose="02020603050405020304" pitchFamily="18" charset="0"/>
                <a:ea typeface="Times New Roman" panose="02020603050405020304" pitchFamily="18" charset="0"/>
              </a:rPr>
              <a:t> : 0.02 sec</a:t>
            </a:r>
            <a:endParaRPr lang="en-GB" sz="1400" dirty="0">
              <a:solidFill>
                <a:schemeClr val="tx1"/>
              </a:solidFill>
              <a:effectLst/>
              <a:latin typeface="Times New Roman" panose="02020603050405020304" pitchFamily="18" charset="0"/>
              <a:ea typeface="Times New Roman" panose="02020603050405020304" pitchFamily="18" charset="0"/>
            </a:endParaRPr>
          </a:p>
          <a:p>
            <a:pPr marL="215900" indent="0" algn="justLow" rtl="0">
              <a:buNone/>
            </a:pP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u="sng" dirty="0">
                <a:solidFill>
                  <a:schemeClr val="tx1"/>
                </a:solidFill>
                <a:effectLst/>
                <a:latin typeface="Times New Roman" panose="02020603050405020304" pitchFamily="18" charset="0"/>
                <a:ea typeface="Times New Roman" panose="02020603050405020304" pitchFamily="18" charset="0"/>
              </a:rPr>
              <a:t>Amplitude</a:t>
            </a:r>
            <a:r>
              <a:rPr lang="en-US" sz="1400" dirty="0">
                <a:solidFill>
                  <a:schemeClr val="tx1"/>
                </a:solidFill>
                <a:effectLst/>
                <a:latin typeface="Times New Roman" panose="02020603050405020304" pitchFamily="18" charset="0"/>
                <a:ea typeface="Times New Roman" panose="02020603050405020304" pitchFamily="18" charset="0"/>
              </a:rPr>
              <a:t> : small (negative wave)</a:t>
            </a:r>
            <a:endParaRPr lang="en-GB" sz="1400" dirty="0">
              <a:solidFill>
                <a:schemeClr val="tx1"/>
              </a:solidFill>
              <a:effectLst/>
              <a:latin typeface="Times New Roman" panose="02020603050405020304" pitchFamily="18" charset="0"/>
              <a:ea typeface="Times New Roman" panose="02020603050405020304" pitchFamily="18" charset="0"/>
            </a:endParaRPr>
          </a:p>
          <a:p>
            <a:pPr marL="228600" indent="0" algn="justLow" rtl="0">
              <a:spcBef>
                <a:spcPts val="600"/>
              </a:spcBef>
              <a:spcAft>
                <a:spcPts val="0"/>
              </a:spcAft>
              <a:buNone/>
            </a:pPr>
            <a:r>
              <a:rPr lang="en-US" sz="1400" b="1" dirty="0">
                <a:solidFill>
                  <a:schemeClr val="tx1"/>
                </a:solidFill>
                <a:effectLst/>
                <a:latin typeface="Times New Roman" panose="02020603050405020304" pitchFamily="18" charset="0"/>
                <a:ea typeface="Times New Roman" panose="02020603050405020304" pitchFamily="18" charset="0"/>
              </a:rPr>
              <a:t>- R -wave</a:t>
            </a:r>
            <a:endParaRPr lang="en-GB" sz="1400" dirty="0">
              <a:solidFill>
                <a:schemeClr val="tx1"/>
              </a:solidFill>
              <a:effectLst/>
              <a:latin typeface="Times New Roman" panose="02020603050405020304" pitchFamily="18" charset="0"/>
              <a:ea typeface="Times New Roman" panose="02020603050405020304" pitchFamily="18" charset="0"/>
            </a:endParaRPr>
          </a:p>
          <a:p>
            <a:pPr marL="215900" indent="0" algn="justLow" rtl="0">
              <a:buNone/>
            </a:pP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u="sng" dirty="0">
                <a:solidFill>
                  <a:schemeClr val="tx1"/>
                </a:solidFill>
                <a:effectLst/>
                <a:latin typeface="Times New Roman" panose="02020603050405020304" pitchFamily="18" charset="0"/>
                <a:ea typeface="Times New Roman" panose="02020603050405020304" pitchFamily="18" charset="0"/>
              </a:rPr>
              <a:t>Cause</a:t>
            </a:r>
            <a:r>
              <a:rPr lang="en-US" sz="1400" dirty="0">
                <a:solidFill>
                  <a:schemeClr val="tx1"/>
                </a:solidFill>
                <a:effectLst/>
                <a:latin typeface="Times New Roman" panose="02020603050405020304" pitchFamily="18" charset="0"/>
                <a:ea typeface="Times New Roman" panose="02020603050405020304" pitchFamily="18" charset="0"/>
              </a:rPr>
              <a:t> : depolarization of both ventricles.</a:t>
            </a:r>
            <a:endParaRPr lang="en-GB" sz="1400" dirty="0">
              <a:solidFill>
                <a:schemeClr val="tx1"/>
              </a:solidFill>
              <a:effectLst/>
              <a:latin typeface="Times New Roman" panose="02020603050405020304" pitchFamily="18" charset="0"/>
              <a:ea typeface="Times New Roman" panose="02020603050405020304" pitchFamily="18" charset="0"/>
            </a:endParaRPr>
          </a:p>
          <a:p>
            <a:pPr marL="215900" indent="0" algn="justLow" rtl="0">
              <a:buNone/>
            </a:pP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u="sng" dirty="0">
                <a:solidFill>
                  <a:schemeClr val="tx1"/>
                </a:solidFill>
                <a:effectLst/>
                <a:latin typeface="Times New Roman" panose="02020603050405020304" pitchFamily="18" charset="0"/>
                <a:ea typeface="Times New Roman" panose="02020603050405020304" pitchFamily="18" charset="0"/>
              </a:rPr>
              <a:t>Duration</a:t>
            </a:r>
            <a:r>
              <a:rPr lang="en-US" sz="1400" dirty="0">
                <a:solidFill>
                  <a:schemeClr val="tx1"/>
                </a:solidFill>
                <a:effectLst/>
                <a:latin typeface="Times New Roman" panose="02020603050405020304" pitchFamily="18" charset="0"/>
                <a:ea typeface="Times New Roman" panose="02020603050405020304" pitchFamily="18" charset="0"/>
              </a:rPr>
              <a:t>" : 0.04 second</a:t>
            </a:r>
            <a:endParaRPr lang="en-GB" sz="1400" dirty="0">
              <a:solidFill>
                <a:schemeClr val="tx1"/>
              </a:solidFill>
              <a:effectLst/>
              <a:latin typeface="Times New Roman" panose="02020603050405020304" pitchFamily="18" charset="0"/>
              <a:ea typeface="Times New Roman" panose="02020603050405020304" pitchFamily="18" charset="0"/>
            </a:endParaRPr>
          </a:p>
          <a:p>
            <a:pPr marL="215900" indent="0" algn="justLow" rtl="0">
              <a:buNone/>
            </a:pP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u="sng" dirty="0">
                <a:solidFill>
                  <a:schemeClr val="tx1"/>
                </a:solidFill>
                <a:effectLst/>
                <a:latin typeface="Times New Roman" panose="02020603050405020304" pitchFamily="18" charset="0"/>
                <a:ea typeface="Times New Roman" panose="02020603050405020304" pitchFamily="18" charset="0"/>
              </a:rPr>
              <a:t>Amplitude</a:t>
            </a:r>
            <a:r>
              <a:rPr lang="en-US" sz="1400" dirty="0">
                <a:solidFill>
                  <a:schemeClr val="tx1"/>
                </a:solidFill>
                <a:effectLst/>
                <a:latin typeface="Times New Roman" panose="02020603050405020304" pitchFamily="18" charset="0"/>
                <a:ea typeface="Times New Roman" panose="02020603050405020304" pitchFamily="18" charset="0"/>
              </a:rPr>
              <a:t> : 1 mv (positive wave)</a:t>
            </a:r>
            <a:endParaRPr lang="en-GB" sz="1400" dirty="0">
              <a:solidFill>
                <a:schemeClr val="tx1"/>
              </a:solidFill>
              <a:effectLst/>
              <a:latin typeface="Times New Roman" panose="02020603050405020304" pitchFamily="18" charset="0"/>
              <a:ea typeface="Times New Roman" panose="02020603050405020304" pitchFamily="18" charset="0"/>
            </a:endParaRPr>
          </a:p>
          <a:p>
            <a:pPr marL="0" indent="0" algn="justLow" rtl="0">
              <a:spcBef>
                <a:spcPts val="600"/>
              </a:spcBef>
              <a:spcAft>
                <a:spcPts val="0"/>
              </a:spcAft>
              <a:buNone/>
            </a:pPr>
            <a:r>
              <a:rPr lang="en-US" sz="1400" b="1" dirty="0">
                <a:solidFill>
                  <a:schemeClr val="tx1"/>
                </a:solidFill>
                <a:effectLst/>
                <a:latin typeface="Times New Roman" panose="02020603050405020304" pitchFamily="18" charset="0"/>
                <a:ea typeface="Times New Roman" panose="02020603050405020304" pitchFamily="18" charset="0"/>
              </a:rPr>
              <a:t>- S-wave :</a:t>
            </a:r>
            <a:endParaRPr lang="en-GB" sz="1400" dirty="0">
              <a:solidFill>
                <a:schemeClr val="tx1"/>
              </a:solidFill>
              <a:effectLst/>
              <a:latin typeface="Times New Roman" panose="02020603050405020304" pitchFamily="18" charset="0"/>
              <a:ea typeface="Times New Roman" panose="02020603050405020304" pitchFamily="18" charset="0"/>
            </a:endParaRPr>
          </a:p>
          <a:p>
            <a:pPr marL="571500" indent="0" algn="justLow" rtl="0">
              <a:buNone/>
            </a:pP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u="sng" dirty="0">
                <a:solidFill>
                  <a:schemeClr val="tx1"/>
                </a:solidFill>
                <a:effectLst/>
                <a:latin typeface="Times New Roman" panose="02020603050405020304" pitchFamily="18" charset="0"/>
                <a:ea typeface="Times New Roman" panose="02020603050405020304" pitchFamily="18" charset="0"/>
              </a:rPr>
              <a:t>Cause</a:t>
            </a:r>
            <a:r>
              <a:rPr lang="en-US" sz="1400" dirty="0">
                <a:solidFill>
                  <a:schemeClr val="tx1"/>
                </a:solidFill>
                <a:effectLst/>
                <a:latin typeface="Times New Roman" panose="02020603050405020304" pitchFamily="18" charset="0"/>
                <a:ea typeface="Times New Roman" panose="02020603050405020304" pitchFamily="18" charset="0"/>
              </a:rPr>
              <a:t> : depolarization of the remaining parts (</a:t>
            </a:r>
            <a:r>
              <a:rPr lang="en-US" sz="1400" dirty="0" err="1">
                <a:solidFill>
                  <a:schemeClr val="tx1"/>
                </a:solidFill>
                <a:effectLst/>
                <a:latin typeface="Times New Roman" panose="02020603050405020304" pitchFamily="18" charset="0"/>
                <a:ea typeface="Times New Roman" panose="02020603050405020304" pitchFamily="18" charset="0"/>
              </a:rPr>
              <a:t>postero</a:t>
            </a:r>
            <a:r>
              <a:rPr lang="en-US" sz="1400" dirty="0">
                <a:solidFill>
                  <a:schemeClr val="tx1"/>
                </a:solidFill>
                <a:effectLst/>
                <a:latin typeface="Times New Roman" panose="02020603050405020304" pitchFamily="18" charset="0"/>
                <a:ea typeface="Times New Roman" panose="02020603050405020304" pitchFamily="18" charset="0"/>
              </a:rPr>
              <a:t>-basal of the ventricle and pulmonary conus).</a:t>
            </a:r>
            <a:endParaRPr lang="en-GB" sz="1400" dirty="0">
              <a:solidFill>
                <a:schemeClr val="tx1"/>
              </a:solidFill>
              <a:effectLst/>
              <a:latin typeface="Times New Roman" panose="02020603050405020304" pitchFamily="18" charset="0"/>
              <a:ea typeface="Times New Roman" panose="02020603050405020304" pitchFamily="18" charset="0"/>
            </a:endParaRPr>
          </a:p>
          <a:p>
            <a:pPr marL="215900" indent="0" algn="justLow" rtl="0">
              <a:buNone/>
            </a:pP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u="sng" dirty="0">
                <a:solidFill>
                  <a:schemeClr val="tx1"/>
                </a:solidFill>
                <a:effectLst/>
                <a:latin typeface="Times New Roman" panose="02020603050405020304" pitchFamily="18" charset="0"/>
                <a:ea typeface="Times New Roman" panose="02020603050405020304" pitchFamily="18" charset="0"/>
              </a:rPr>
              <a:t>Duration</a:t>
            </a:r>
            <a:r>
              <a:rPr lang="en-US" sz="1400" dirty="0">
                <a:solidFill>
                  <a:schemeClr val="tx1"/>
                </a:solidFill>
                <a:effectLst/>
                <a:latin typeface="Times New Roman" panose="02020603050405020304" pitchFamily="18" charset="0"/>
                <a:ea typeface="Times New Roman" panose="02020603050405020304" pitchFamily="18" charset="0"/>
              </a:rPr>
              <a:t> : 0.02 sec.</a:t>
            </a:r>
            <a:endParaRPr lang="en-GB" sz="1400" dirty="0">
              <a:solidFill>
                <a:schemeClr val="tx1"/>
              </a:solidFill>
              <a:effectLst/>
              <a:latin typeface="Times New Roman" panose="02020603050405020304" pitchFamily="18" charset="0"/>
              <a:ea typeface="Times New Roman" panose="02020603050405020304" pitchFamily="18" charset="0"/>
            </a:endParaRPr>
          </a:p>
          <a:p>
            <a:pPr marL="215900" indent="0" algn="justLow" rtl="0">
              <a:buNone/>
            </a:pP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u="sng" dirty="0">
                <a:solidFill>
                  <a:schemeClr val="tx1"/>
                </a:solidFill>
                <a:effectLst/>
                <a:latin typeface="Times New Roman" panose="02020603050405020304" pitchFamily="18" charset="0"/>
                <a:ea typeface="Times New Roman" panose="02020603050405020304" pitchFamily="18" charset="0"/>
              </a:rPr>
              <a:t>Amplitude</a:t>
            </a:r>
            <a:r>
              <a:rPr lang="en-US" sz="1400" dirty="0">
                <a:solidFill>
                  <a:schemeClr val="tx1"/>
                </a:solidFill>
                <a:effectLst/>
                <a:latin typeface="Times New Roman" panose="02020603050405020304" pitchFamily="18" charset="0"/>
                <a:ea typeface="Times New Roman" panose="02020603050405020304" pitchFamily="18" charset="0"/>
              </a:rPr>
              <a:t> : small (negative wave)</a:t>
            </a:r>
            <a:endParaRPr lang="en-GB" sz="1400" dirty="0">
              <a:solidFill>
                <a:schemeClr val="tx1"/>
              </a:solidFill>
              <a:effectLst/>
              <a:latin typeface="Times New Roman" panose="02020603050405020304" pitchFamily="18" charset="0"/>
              <a:ea typeface="Times New Roman" panose="02020603050405020304" pitchFamily="18" charset="0"/>
            </a:endParaRPr>
          </a:p>
          <a:p>
            <a:pPr marL="101600" indent="0">
              <a:buNone/>
            </a:pPr>
            <a:endParaRPr lang="en-US" sz="1400" dirty="0">
              <a:solidFill>
                <a:schemeClr val="tx1"/>
              </a:solidFill>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5776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504" y="699542"/>
            <a:ext cx="8921780" cy="3376060"/>
          </a:xfrm>
        </p:spPr>
        <p:txBody>
          <a:bodyPr/>
          <a:lstStyle/>
          <a:p>
            <a:pPr marL="101600" indent="0">
              <a:buNone/>
            </a:pP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1600" smtClean="0">
                <a:latin typeface="Times New Roman" panose="02020603050405020304" pitchFamily="18" charset="0"/>
                <a:cs typeface="Times New Roman" panose="02020603050405020304" pitchFamily="18" charset="0"/>
              </a:rPr>
              <a:t>5</a:t>
            </a:fld>
            <a:endParaRPr lang="en" sz="160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236F2AEE-C07F-4448-A2A3-519826D3F6E4}"/>
              </a:ext>
            </a:extLst>
          </p:cNvPr>
          <p:cNvSpPr>
            <a:spLocks noChangeArrowheads="1"/>
          </p:cNvSpPr>
          <p:nvPr/>
        </p:nvSpPr>
        <p:spPr bwMode="auto">
          <a:xfrm>
            <a:off x="0" y="-2279774"/>
            <a:ext cx="4100803"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sng"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b="1" u="sng"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sng"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b="1" u="sng"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sng"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b="1" u="sng"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sng"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b="1" u="sng"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sng"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b="1" u="sng"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sng"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b="1" u="sng"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1" i="0" u="sng"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 T-wave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sng"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Cause</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due to repolarization of the ventricles.</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sng"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Duration</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0.25 sec.</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sng"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Amplitude</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0.4 mv (positive wave)</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1" i="0" u="sng"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 U-wave :</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1028" name="Picture 4">
            <a:extLst>
              <a:ext uri="{FF2B5EF4-FFF2-40B4-BE49-F238E27FC236}">
                <a16:creationId xmlns:a16="http://schemas.microsoft.com/office/drawing/2014/main" xmlns="" id="{1569EB21-D3A8-4020-A60B-179B64A039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6003" y="412229"/>
            <a:ext cx="4295775" cy="23431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BC2A3CAC-17FD-416A-8627-EED3A96416FF}"/>
              </a:ext>
            </a:extLst>
          </p:cNvPr>
          <p:cNvSpPr>
            <a:spLocks noChangeArrowheads="1"/>
          </p:cNvSpPr>
          <p:nvPr/>
        </p:nvSpPr>
        <p:spPr bwMode="auto">
          <a:xfrm>
            <a:off x="228600" y="2566541"/>
            <a:ext cx="79438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This wave is usually absent.</a:t>
            </a:r>
            <a:endParaRPr kumimoji="0" lang="en-GB"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sng"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Cause</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it may be due to slow repolarization of papillary muscles (that is attached to A.V. valve) or it may be due to supernormal phase of excitability (i.e. if excitability of cardiac muscle is more than normal).</a:t>
            </a:r>
            <a:endPar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5136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EB7BA719-7EB6-45A2-9E1D-E8F760ECBB6E}"/>
              </a:ext>
            </a:extLst>
          </p:cNvPr>
          <p:cNvSpPr txBox="1"/>
          <p:nvPr/>
        </p:nvSpPr>
        <p:spPr>
          <a:xfrm>
            <a:off x="179512" y="-1081767"/>
            <a:ext cx="8856984" cy="5155257"/>
          </a:xfrm>
          <a:prstGeom prst="rect">
            <a:avLst/>
          </a:prstGeom>
          <a:noFill/>
        </p:spPr>
        <p:txBody>
          <a:bodyPr wrap="square">
            <a:spAutoFit/>
          </a:bodyPr>
          <a:lstStyle/>
          <a:p>
            <a:pPr marL="228600" algn="justLow" rtl="0">
              <a:spcBef>
                <a:spcPts val="600"/>
              </a:spcBef>
              <a:spcAft>
                <a:spcPts val="0"/>
              </a:spcAft>
            </a:pPr>
            <a:endParaRPr lang="en-US" sz="1600" b="1" u="sng" dirty="0">
              <a:solidFill>
                <a:schemeClr val="accent1"/>
              </a:solidFill>
              <a:effectLst/>
              <a:latin typeface="Times New Roman" panose="02020603050405020304" pitchFamily="18" charset="0"/>
              <a:ea typeface="Times New Roman" panose="02020603050405020304" pitchFamily="18" charset="0"/>
            </a:endParaRPr>
          </a:p>
          <a:p>
            <a:pPr marL="228600" algn="justLow" rtl="0">
              <a:spcBef>
                <a:spcPts val="600"/>
              </a:spcBef>
              <a:spcAft>
                <a:spcPts val="0"/>
              </a:spcAft>
            </a:pPr>
            <a:endParaRPr lang="en-US" sz="1600" b="1" u="sng" dirty="0">
              <a:solidFill>
                <a:schemeClr val="accent1"/>
              </a:solidFill>
              <a:latin typeface="Times New Roman" panose="02020603050405020304" pitchFamily="18" charset="0"/>
              <a:ea typeface="Times New Roman" panose="02020603050405020304" pitchFamily="18" charset="0"/>
            </a:endParaRPr>
          </a:p>
          <a:p>
            <a:pPr marL="228600" algn="justLow" rtl="0">
              <a:spcBef>
                <a:spcPts val="600"/>
              </a:spcBef>
              <a:spcAft>
                <a:spcPts val="0"/>
              </a:spcAft>
            </a:pPr>
            <a:endParaRPr lang="en-US" sz="1600" b="1" u="sng" dirty="0">
              <a:solidFill>
                <a:schemeClr val="accent1"/>
              </a:solidFill>
              <a:effectLst/>
              <a:latin typeface="Times New Roman" panose="02020603050405020304" pitchFamily="18" charset="0"/>
              <a:ea typeface="Times New Roman" panose="02020603050405020304" pitchFamily="18" charset="0"/>
            </a:endParaRPr>
          </a:p>
          <a:p>
            <a:pPr marL="228600" algn="justLow" rtl="0">
              <a:spcBef>
                <a:spcPts val="600"/>
              </a:spcBef>
              <a:spcAft>
                <a:spcPts val="0"/>
              </a:spcAft>
            </a:pPr>
            <a:endParaRPr lang="en-US" sz="1600" b="1" u="sng" dirty="0">
              <a:solidFill>
                <a:schemeClr val="accent1"/>
              </a:solidFill>
              <a:latin typeface="Times New Roman" panose="02020603050405020304" pitchFamily="18" charset="0"/>
              <a:ea typeface="Times New Roman" panose="02020603050405020304" pitchFamily="18" charset="0"/>
            </a:endParaRPr>
          </a:p>
          <a:p>
            <a:pPr marL="228600" algn="justLow" rtl="0">
              <a:spcBef>
                <a:spcPts val="600"/>
              </a:spcBef>
              <a:spcAft>
                <a:spcPts val="0"/>
              </a:spcAft>
            </a:pP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rPr>
              <a:t>5) P-R interval:</a:t>
            </a:r>
            <a:endParaRPr lang="en-GB" sz="12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marL="457200" algn="justLow" rtl="0"/>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rPr>
              <a:t>-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rPr>
              <a:t>It is</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rPr>
              <a:t> measured from the beginning of P to the beginning of R., -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rPr>
              <a:t>Its duration</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rPr>
              <a:t> : 0.12 - 0.2 sec.</a:t>
            </a:r>
            <a:endParaRPr lang="en-GB" sz="12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marL="457200" algn="justLow" rtl="0"/>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rPr>
              <a:t>- </a:t>
            </a:r>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rPr>
              <a:t>It represents</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rPr>
              <a:t> :</a:t>
            </a:r>
            <a:endParaRPr lang="en-GB" sz="12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marL="1143000" algn="justLow" rtl="0"/>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rPr>
              <a:t>-atrial depolarization.     , -conduction from atrium to ventricle (AVN &amp; AVB).</a:t>
            </a:r>
            <a:endParaRPr lang="en-GB" sz="12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marL="457200" algn="justLow" rtl="0"/>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rPr>
              <a:t>- Prolonged in:   </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rPr>
              <a:t>   -Increased parasympathetic (vagal) tone with bradycardia.</a:t>
            </a:r>
            <a:endParaRPr lang="en-GB" sz="12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algn="justLow" rtl="0"/>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rPr>
              <a:t>                                         -AVN block (delayed conduction)         - Atrial enlargement</a:t>
            </a:r>
            <a:endParaRPr lang="en-GB" sz="12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marL="457200" marR="457200" algn="justLow">
              <a:spcAft>
                <a:spcPts val="0"/>
              </a:spcAft>
            </a:pPr>
            <a:r>
              <a:rPr lang="en-US" sz="1600" b="1" dirty="0">
                <a:solidFill>
                  <a:schemeClr val="tx1">
                    <a:lumMod val="90000"/>
                    <a:lumOff val="10000"/>
                  </a:schemeClr>
                </a:solidFill>
                <a:effectLst/>
                <a:latin typeface="Times New Roman" panose="02020603050405020304" pitchFamily="18" charset="0"/>
                <a:ea typeface="Arial Unicode MS" panose="020B0604020202020204" pitchFamily="34" charset="-128"/>
              </a:rPr>
              <a:t>- Shorten in:</a:t>
            </a:r>
            <a:endParaRPr lang="en-GB" sz="1400" b="1" dirty="0">
              <a:solidFill>
                <a:schemeClr val="tx1">
                  <a:lumMod val="90000"/>
                  <a:lumOff val="10000"/>
                </a:schemeClr>
              </a:solidFill>
              <a:effectLst/>
              <a:latin typeface="Times New Roman" panose="02020603050405020304" pitchFamily="18" charset="0"/>
              <a:ea typeface="Arial Unicode MS" panose="020B0604020202020204" pitchFamily="34" charset="-128"/>
            </a:endParaRPr>
          </a:p>
          <a:p>
            <a:pPr algn="justLow" rtl="0"/>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rPr>
              <a:t>- Increased sympathetic tone with tachycardia.                  - AV nodal rhythm</a:t>
            </a:r>
            <a:endParaRPr lang="en-GB" sz="12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algn="justLow" rtl="0"/>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rPr>
              <a:t>-Wolff-</a:t>
            </a:r>
            <a:r>
              <a:rPr lang="en-US" sz="1600" dirty="0" err="1">
                <a:solidFill>
                  <a:schemeClr val="tx1">
                    <a:lumMod val="90000"/>
                    <a:lumOff val="10000"/>
                  </a:schemeClr>
                </a:solidFill>
                <a:effectLst/>
                <a:latin typeface="Times New Roman" panose="02020603050405020304" pitchFamily="18" charset="0"/>
                <a:ea typeface="Times New Roman" panose="02020603050405020304" pitchFamily="18" charset="0"/>
              </a:rPr>
              <a:t>parkinson</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rPr>
              <a:t>-white syndrome (accessory bundle conduct impulses from left atrium directly to the left ventricle), so, no AV nodal delay.</a:t>
            </a:r>
            <a:endParaRPr lang="en-GB" sz="12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marL="228600" algn="justLow" rtl="0">
              <a:spcBef>
                <a:spcPts val="600"/>
              </a:spcBef>
              <a:spcAft>
                <a:spcPts val="0"/>
              </a:spcAft>
            </a:pP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rPr>
              <a:t>6) Q.T. interval:        </a:t>
            </a:r>
            <a:endParaRPr lang="en-GB" sz="12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marL="571500" algn="justLow" rtl="0"/>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rPr>
              <a:t>- From the beginning of Q to the end of T wave.,  - Normal duration = 0.44-0.48</a:t>
            </a:r>
            <a:endParaRPr lang="en-GB" sz="12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marL="800100" indent="-228600" algn="justLow" rtl="0"/>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rPr>
              <a:t>- It represents the electrical activity of the ventricle (depolarization and repolarization)</a:t>
            </a:r>
            <a:endParaRPr lang="en-GB" sz="12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marL="571500" algn="justLow" rtl="0"/>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rPr>
              <a:t>- It is called electrical ventricular systole.</a:t>
            </a:r>
            <a:endParaRPr lang="en-GB" sz="12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marL="571500" algn="justLow" rtl="0"/>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rPr>
              <a:t>N.B</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rPr>
              <a:t>.: Increase Ca</a:t>
            </a:r>
            <a:r>
              <a:rPr lang="en-US" sz="1600" baseline="30000" dirty="0">
                <a:solidFill>
                  <a:schemeClr val="tx1">
                    <a:lumMod val="90000"/>
                    <a:lumOff val="10000"/>
                  </a:schemeClr>
                </a:solidFill>
                <a:effectLst/>
                <a:latin typeface="Times New Roman" panose="02020603050405020304" pitchFamily="18" charset="0"/>
                <a:ea typeface="Times New Roman" panose="02020603050405020304" pitchFamily="18" charset="0"/>
              </a:rPr>
              <a:t>++</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rPr>
              <a:t> → decrease electrical ventricular systole  → decrease Q-T interval</a:t>
            </a:r>
            <a:endParaRPr lang="en-GB" sz="12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08466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EB7BA719-7EB6-45A2-9E1D-E8F760ECBB6E}"/>
              </a:ext>
            </a:extLst>
          </p:cNvPr>
          <p:cNvSpPr txBox="1"/>
          <p:nvPr/>
        </p:nvSpPr>
        <p:spPr>
          <a:xfrm>
            <a:off x="287524" y="411510"/>
            <a:ext cx="8568952" cy="4108817"/>
          </a:xfrm>
          <a:prstGeom prst="rect">
            <a:avLst/>
          </a:prstGeom>
          <a:noFill/>
        </p:spPr>
        <p:txBody>
          <a:bodyPr wrap="square">
            <a:spAutoFit/>
          </a:bodyPr>
          <a:lstStyle/>
          <a:p>
            <a:pPr marL="228600" algn="justLow" rtl="0">
              <a:spcBef>
                <a:spcPts val="600"/>
              </a:spcBef>
              <a:spcAft>
                <a:spcPts val="0"/>
              </a:spcAft>
            </a:pPr>
            <a:r>
              <a:rPr lang="en-US" sz="1600" b="1" u="sng" dirty="0">
                <a:solidFill>
                  <a:schemeClr val="tx1">
                    <a:lumMod val="90000"/>
                    <a:lumOff val="10000"/>
                  </a:schemeClr>
                </a:solidFill>
                <a:effectLst/>
                <a:latin typeface="Times New Roman" panose="02020603050405020304" pitchFamily="18" charset="0"/>
                <a:ea typeface="Times New Roman" panose="02020603050405020304" pitchFamily="18" charset="0"/>
              </a:rPr>
              <a:t>7) S-T segment:</a:t>
            </a:r>
            <a:endParaRPr lang="en-GB" sz="16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marL="571500" algn="justLow" rtl="0"/>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rPr>
              <a:t>- It is measured from the end of S to the beginning of T.</a:t>
            </a:r>
            <a:endParaRPr lang="en-GB" sz="16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marL="571500" algn="justLow" rtl="0"/>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rPr>
              <a:t>- Duration : 0.1 sec .</a:t>
            </a:r>
            <a:endParaRPr lang="en-GB" sz="16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marL="685800" indent="-114300" algn="justLow" rtl="0"/>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rPr>
              <a:t>- It should be isoelectric (i.e. at the end of S all the ventricles are depolarized and repolarization starts with T wave, so during S-T segment the ventricles are completely depolarized without potential differences between any points on surface of the heart) So, S-T segment should be in isoelectric line).</a:t>
            </a:r>
            <a:endParaRPr lang="en-GB" sz="16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marL="685800" indent="-457200" algn="justLow" rtl="0"/>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rPr>
              <a:t>      - If it is displaced upward or downward (i.e. elevated or depressed) from isoelectric line this means myocardial </a:t>
            </a:r>
            <a:r>
              <a:rPr lang="en-US" sz="1600" dirty="0" err="1">
                <a:solidFill>
                  <a:schemeClr val="tx1">
                    <a:lumMod val="90000"/>
                    <a:lumOff val="10000"/>
                  </a:schemeClr>
                </a:solidFill>
                <a:effectLst/>
                <a:latin typeface="Times New Roman" panose="02020603050405020304" pitchFamily="18" charset="0"/>
                <a:ea typeface="Times New Roman" panose="02020603050405020304" pitchFamily="18" charset="0"/>
              </a:rPr>
              <a:t>ischaemia</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rPr>
              <a:t>.</a:t>
            </a:r>
            <a:endParaRPr lang="en-GB" sz="16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marL="228600" algn="justLow" rtl="0"/>
            <a:r>
              <a:rPr lang="en-US" sz="1600" b="1" dirty="0">
                <a:solidFill>
                  <a:schemeClr val="tx1">
                    <a:lumMod val="90000"/>
                    <a:lumOff val="10000"/>
                  </a:schemeClr>
                </a:solidFill>
                <a:effectLst/>
                <a:latin typeface="Times New Roman" panose="02020603050405020304" pitchFamily="18" charset="0"/>
                <a:ea typeface="Times New Roman" panose="02020603050405020304" pitchFamily="18" charset="0"/>
              </a:rPr>
              <a:t>N.B. :</a:t>
            </a:r>
            <a:endParaRPr lang="en-GB" sz="16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marL="342900" lvl="0" indent="-342900" algn="justLow" rtl="0">
              <a:buFont typeface="Symbol" panose="05050102010706020507" pitchFamily="18" charset="2"/>
              <a:buChar char=""/>
            </a:pPr>
            <a:r>
              <a:rPr lang="en-US" sz="1600" u="sng" dirty="0">
                <a:solidFill>
                  <a:schemeClr val="tx1">
                    <a:lumMod val="90000"/>
                    <a:lumOff val="10000"/>
                  </a:schemeClr>
                </a:solidFill>
                <a:effectLst/>
                <a:latin typeface="Times New Roman" panose="02020603050405020304" pitchFamily="18" charset="0"/>
                <a:ea typeface="Times New Roman" panose="02020603050405020304" pitchFamily="18" charset="0"/>
              </a:rPr>
              <a:t>Atrial repolarization</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rPr>
              <a:t> is not recorded because:</a:t>
            </a:r>
            <a:endParaRPr lang="en-GB" sz="16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marL="800100" algn="justLow" rtl="0"/>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rPr>
              <a:t>a. It is of very low voltage.</a:t>
            </a:r>
            <a:endParaRPr lang="en-GB" sz="16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marL="800100" algn="justLow" rtl="0"/>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rPr>
              <a:t>b. Masked by QRS complex (because it occurs at the same time with ventricular depolarization).</a:t>
            </a:r>
            <a:endParaRPr lang="en-GB" sz="16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marL="342900" lvl="0" indent="-342900" algn="justLow" rtl="0">
              <a:spcBef>
                <a:spcPts val="600"/>
              </a:spcBef>
              <a:spcAft>
                <a:spcPts val="0"/>
              </a:spcAft>
              <a:buFont typeface="Symbol" panose="05050102010706020507" pitchFamily="18" charset="2"/>
              <a:buChar char=""/>
            </a:pPr>
            <a:r>
              <a:rPr lang="en-US" sz="1600" u="sng" dirty="0">
                <a:solidFill>
                  <a:schemeClr val="tx1">
                    <a:lumMod val="90000"/>
                    <a:lumOff val="10000"/>
                  </a:schemeClr>
                </a:solidFill>
                <a:effectLst/>
                <a:latin typeface="Times New Roman" panose="02020603050405020304" pitchFamily="18" charset="0"/>
                <a:ea typeface="Times New Roman" panose="02020603050405020304" pitchFamily="18" charset="0"/>
              </a:rPr>
              <a:t>Electrical activity of pace-maker cells</a:t>
            </a:r>
            <a:r>
              <a:rPr lang="en-US" sz="1600" dirty="0">
                <a:solidFill>
                  <a:schemeClr val="tx1">
                    <a:lumMod val="90000"/>
                    <a:lumOff val="10000"/>
                  </a:schemeClr>
                </a:solidFill>
                <a:effectLst/>
                <a:latin typeface="Times New Roman" panose="02020603050405020304" pitchFamily="18" charset="0"/>
                <a:ea typeface="Times New Roman" panose="02020603050405020304" pitchFamily="18" charset="0"/>
              </a:rPr>
              <a:t> and specialized conducting cells (SAN, AVN, AVB) are not recorded because of their relatively small size.</a:t>
            </a:r>
            <a:endParaRPr lang="en-GB" sz="16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24716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EB7BA719-7EB6-45A2-9E1D-E8F760ECBB6E}"/>
              </a:ext>
            </a:extLst>
          </p:cNvPr>
          <p:cNvSpPr txBox="1"/>
          <p:nvPr/>
        </p:nvSpPr>
        <p:spPr>
          <a:xfrm>
            <a:off x="287524" y="188297"/>
            <a:ext cx="8568952" cy="4955203"/>
          </a:xfrm>
          <a:prstGeom prst="rect">
            <a:avLst/>
          </a:prstGeom>
          <a:noFill/>
        </p:spPr>
        <p:txBody>
          <a:bodyPr wrap="square">
            <a:spAutoFit/>
          </a:bodyPr>
          <a:lstStyle/>
          <a:p>
            <a:pPr algn="justLow" rtl="0">
              <a:spcBef>
                <a:spcPts val="600"/>
              </a:spcBef>
            </a:pPr>
            <a:r>
              <a:rPr lang="en-US" sz="1800" u="sng" dirty="0">
                <a:solidFill>
                  <a:schemeClr val="tx1">
                    <a:lumMod val="90000"/>
                    <a:lumOff val="10000"/>
                  </a:schemeClr>
                </a:solidFill>
                <a:effectLst/>
                <a:latin typeface="Times New Roman" panose="02020603050405020304" pitchFamily="18" charset="0"/>
                <a:ea typeface="Times New Roman" panose="02020603050405020304" pitchFamily="18" charset="0"/>
              </a:rPr>
              <a:t>-Relationship of (ECG) and action potential of a single ventricular </a:t>
            </a:r>
            <a:r>
              <a:rPr lang="en-US" sz="1800" u="sng" dirty="0" err="1">
                <a:solidFill>
                  <a:schemeClr val="tx1">
                    <a:lumMod val="90000"/>
                    <a:lumOff val="10000"/>
                  </a:schemeClr>
                </a:solidFill>
                <a:effectLst/>
                <a:latin typeface="Times New Roman" panose="02020603050405020304" pitchFamily="18" charset="0"/>
                <a:ea typeface="Times New Roman" panose="02020603050405020304" pitchFamily="18" charset="0"/>
              </a:rPr>
              <a:t>fibre</a:t>
            </a:r>
            <a:r>
              <a:rPr lang="en-US" sz="1800" u="sng" dirty="0">
                <a:solidFill>
                  <a:schemeClr val="tx1">
                    <a:lumMod val="90000"/>
                    <a:lumOff val="10000"/>
                  </a:schemeClr>
                </a:solidFill>
                <a:effectLst/>
                <a:latin typeface="Times New Roman" panose="02020603050405020304" pitchFamily="18" charset="0"/>
                <a:ea typeface="Times New Roman" panose="02020603050405020304" pitchFamily="18" charset="0"/>
              </a:rPr>
              <a:t>:</a:t>
            </a: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algn="justLow" rtl="0"/>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1.</a:t>
            </a:r>
            <a:r>
              <a:rPr lang="en-US" sz="1800" b="1" dirty="0">
                <a:solidFill>
                  <a:schemeClr val="tx1">
                    <a:lumMod val="90000"/>
                    <a:lumOff val="10000"/>
                  </a:schemeClr>
                </a:solidFill>
                <a:effectLst/>
                <a:latin typeface="Times New Roman" panose="02020603050405020304" pitchFamily="18" charset="0"/>
                <a:ea typeface="Times New Roman" panose="02020603050405020304" pitchFamily="18" charset="0"/>
              </a:rPr>
              <a:t>QRS</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 complex coincides with ventricular depolarization (occurs at the beginning of the action potential).</a:t>
            </a: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algn="justLow" rtl="0"/>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2. </a:t>
            </a:r>
            <a:r>
              <a:rPr lang="en-US" sz="1800" b="1" dirty="0">
                <a:solidFill>
                  <a:schemeClr val="tx1">
                    <a:lumMod val="90000"/>
                    <a:lumOff val="10000"/>
                  </a:schemeClr>
                </a:solidFill>
                <a:effectLst/>
                <a:latin typeface="Times New Roman" panose="02020603050405020304" pitchFamily="18" charset="0"/>
                <a:ea typeface="Times New Roman" panose="02020603050405020304" pitchFamily="18" charset="0"/>
              </a:rPr>
              <a:t>ST segment </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coincides with the Plateau.</a:t>
            </a: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algn="justLow" rtl="0"/>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3. </a:t>
            </a:r>
            <a:r>
              <a:rPr lang="en-US" sz="1800" b="1" dirty="0">
                <a:solidFill>
                  <a:schemeClr val="tx1">
                    <a:lumMod val="90000"/>
                    <a:lumOff val="10000"/>
                  </a:schemeClr>
                </a:solidFill>
                <a:effectLst/>
                <a:latin typeface="Times New Roman" panose="02020603050405020304" pitchFamily="18" charset="0"/>
                <a:ea typeface="Times New Roman" panose="02020603050405020304" pitchFamily="18" charset="0"/>
              </a:rPr>
              <a:t>T wave </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coincides with rapid repolarization (occurs at the end of the action potential).</a:t>
            </a: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algn="justLow" rtl="0">
              <a:spcBef>
                <a:spcPts val="600"/>
              </a:spcBef>
            </a:pPr>
            <a:r>
              <a:rPr lang="en-US" sz="1800" u="sng" dirty="0">
                <a:solidFill>
                  <a:schemeClr val="tx1">
                    <a:lumMod val="90000"/>
                    <a:lumOff val="10000"/>
                  </a:schemeClr>
                </a:solidFill>
                <a:effectLst/>
                <a:latin typeface="Times New Roman" panose="02020603050405020304" pitchFamily="18" charset="0"/>
                <a:ea typeface="Times New Roman" panose="02020603050405020304" pitchFamily="18" charset="0"/>
              </a:rPr>
              <a:t>-The direction of the wave forms depend on :</a:t>
            </a: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algn="justLow" rtl="0"/>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1. The site of the recording electrodes on the body surface.</a:t>
            </a: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indent="-228600" algn="justLow" rtl="0"/>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    2. The direction of electrical activity (whether it is directed toward or away from the exploring electrode).</a:t>
            </a: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indent="-228600" algn="justLow" rtl="0"/>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a) If a wave of depolarization is moving </a:t>
            </a:r>
            <a:r>
              <a:rPr lang="en-US" sz="1800" b="1" dirty="0">
                <a:solidFill>
                  <a:schemeClr val="tx1">
                    <a:lumMod val="90000"/>
                    <a:lumOff val="10000"/>
                  </a:schemeClr>
                </a:solidFill>
                <a:effectLst/>
                <a:latin typeface="Times New Roman" panose="02020603050405020304" pitchFamily="18" charset="0"/>
                <a:ea typeface="Times New Roman" panose="02020603050405020304" pitchFamily="18" charset="0"/>
              </a:rPr>
              <a:t>toward</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 the exploring electrode a  </a:t>
            </a:r>
            <a:r>
              <a:rPr lang="en-US" sz="1800" b="1" dirty="0">
                <a:solidFill>
                  <a:schemeClr val="tx1">
                    <a:lumMod val="90000"/>
                    <a:lumOff val="10000"/>
                  </a:schemeClr>
                </a:solidFill>
                <a:effectLst/>
                <a:latin typeface="Times New Roman" panose="02020603050405020304" pitchFamily="18" charset="0"/>
                <a:ea typeface="Times New Roman" panose="02020603050405020304" pitchFamily="18" charset="0"/>
              </a:rPr>
              <a:t>+ </a:t>
            </a:r>
            <a:r>
              <a:rPr lang="en-US" sz="1800" b="1" dirty="0" err="1">
                <a:solidFill>
                  <a:schemeClr val="tx1">
                    <a:lumMod val="90000"/>
                    <a:lumOff val="10000"/>
                  </a:schemeClr>
                </a:solidFill>
                <a:effectLst/>
                <a:latin typeface="Times New Roman" panose="02020603050405020304" pitchFamily="18" charset="0"/>
                <a:ea typeface="Times New Roman" panose="02020603050405020304" pitchFamily="18" charset="0"/>
              </a:rPr>
              <a:t>ve</a:t>
            </a:r>
            <a:r>
              <a:rPr lang="en-US" sz="1800" b="1" dirty="0">
                <a:solidFill>
                  <a:schemeClr val="tx1">
                    <a:lumMod val="90000"/>
                    <a:lumOff val="10000"/>
                  </a:schemeClr>
                </a:solidFill>
                <a:effectLst/>
                <a:latin typeface="Times New Roman" panose="02020603050405020304" pitchFamily="18" charset="0"/>
                <a:ea typeface="Times New Roman" panose="02020603050405020304" pitchFamily="18" charset="0"/>
              </a:rPr>
              <a:t> </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wave is recorded (upward deflection).</a:t>
            </a: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indent="-228600" algn="justLow" rtl="0"/>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b) If a wave of depolarization is moving </a:t>
            </a:r>
            <a:r>
              <a:rPr lang="en-US" sz="1800" b="1" dirty="0">
                <a:solidFill>
                  <a:schemeClr val="tx1">
                    <a:lumMod val="90000"/>
                    <a:lumOff val="10000"/>
                  </a:schemeClr>
                </a:solidFill>
                <a:effectLst/>
                <a:latin typeface="Times New Roman" panose="02020603050405020304" pitchFamily="18" charset="0"/>
                <a:ea typeface="Times New Roman" panose="02020603050405020304" pitchFamily="18" charset="0"/>
              </a:rPr>
              <a:t>away</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 from the exploring electrode a </a:t>
            </a:r>
            <a:r>
              <a:rPr lang="en-US" sz="1800" b="1" dirty="0">
                <a:solidFill>
                  <a:schemeClr val="tx1">
                    <a:lumMod val="90000"/>
                    <a:lumOff val="10000"/>
                  </a:schemeClr>
                </a:solidFill>
                <a:effectLst/>
                <a:latin typeface="Times New Roman" panose="02020603050405020304" pitchFamily="18" charset="0"/>
                <a:ea typeface="Times New Roman" panose="02020603050405020304" pitchFamily="18" charset="0"/>
              </a:rPr>
              <a:t>-</a:t>
            </a:r>
            <a:r>
              <a:rPr lang="en-US" sz="1800" b="1" dirty="0" err="1">
                <a:solidFill>
                  <a:schemeClr val="tx1">
                    <a:lumMod val="90000"/>
                    <a:lumOff val="10000"/>
                  </a:schemeClr>
                </a:solidFill>
                <a:effectLst/>
                <a:latin typeface="Times New Roman" panose="02020603050405020304" pitchFamily="18" charset="0"/>
                <a:ea typeface="Times New Roman" panose="02020603050405020304" pitchFamily="18" charset="0"/>
              </a:rPr>
              <a:t>ve</a:t>
            </a:r>
            <a:r>
              <a:rPr lang="en-US" sz="1800" b="1" dirty="0">
                <a:solidFill>
                  <a:schemeClr val="tx1">
                    <a:lumMod val="90000"/>
                    <a:lumOff val="10000"/>
                  </a:schemeClr>
                </a:solidFill>
                <a:effectLst/>
                <a:latin typeface="Times New Roman" panose="02020603050405020304" pitchFamily="18" charset="0"/>
                <a:ea typeface="Times New Roman" panose="02020603050405020304" pitchFamily="18" charset="0"/>
              </a:rPr>
              <a:t> </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wave is recorded (downward deflection).</a:t>
            </a: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algn="justLow" rtl="0">
              <a:spcBef>
                <a:spcPts val="600"/>
              </a:spcBef>
            </a:pPr>
            <a:r>
              <a:rPr lang="en-US" sz="1800" u="sng" dirty="0">
                <a:solidFill>
                  <a:schemeClr val="tx1">
                    <a:lumMod val="90000"/>
                    <a:lumOff val="10000"/>
                  </a:schemeClr>
                </a:solidFill>
                <a:effectLst/>
                <a:latin typeface="Times New Roman" panose="02020603050405020304" pitchFamily="18" charset="0"/>
                <a:ea typeface="Times New Roman" panose="02020603050405020304" pitchFamily="18" charset="0"/>
              </a:rPr>
              <a:t>-The direction of depolarization</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 in the septum is from </a:t>
            </a:r>
            <a:r>
              <a:rPr lang="en-US" sz="1800" b="1" dirty="0">
                <a:solidFill>
                  <a:schemeClr val="tx1">
                    <a:lumMod val="90000"/>
                    <a:lumOff val="10000"/>
                  </a:schemeClr>
                </a:solidFill>
                <a:effectLst/>
                <a:latin typeface="Times New Roman" panose="02020603050405020304" pitchFamily="18" charset="0"/>
                <a:ea typeface="Times New Roman" panose="02020603050405020304" pitchFamily="18" charset="0"/>
              </a:rPr>
              <a:t>left to right </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and in ventricular wall from </a:t>
            </a:r>
            <a:r>
              <a:rPr lang="en-US" sz="1800" b="1" dirty="0">
                <a:solidFill>
                  <a:schemeClr val="tx1">
                    <a:lumMod val="90000"/>
                    <a:lumOff val="10000"/>
                  </a:schemeClr>
                </a:solidFill>
                <a:effectLst/>
                <a:latin typeface="Times New Roman" panose="02020603050405020304" pitchFamily="18" charset="0"/>
                <a:ea typeface="Times New Roman" panose="02020603050405020304" pitchFamily="18" charset="0"/>
              </a:rPr>
              <a:t>endocardium to epicardium</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 The direction of depolarization in both ventricles is </a:t>
            </a:r>
            <a:r>
              <a:rPr lang="en-US" sz="1800" dirty="0" err="1">
                <a:solidFill>
                  <a:schemeClr val="tx1">
                    <a:lumMod val="90000"/>
                    <a:lumOff val="10000"/>
                  </a:schemeClr>
                </a:solidFill>
                <a:effectLst/>
                <a:latin typeface="Times New Roman" panose="02020603050405020304" pitchFamily="18" charset="0"/>
                <a:ea typeface="Times New Roman" panose="02020603050405020304" pitchFamily="18" charset="0"/>
              </a:rPr>
              <a:t>algebric</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 summation of both opposite directions (with direction of left ventricle which is  the most thicker).</a:t>
            </a: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45362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EB7BA719-7EB6-45A2-9E1D-E8F760ECBB6E}"/>
              </a:ext>
            </a:extLst>
          </p:cNvPr>
          <p:cNvSpPr txBox="1"/>
          <p:nvPr/>
        </p:nvSpPr>
        <p:spPr>
          <a:xfrm>
            <a:off x="287524" y="448091"/>
            <a:ext cx="8568952" cy="4247317"/>
          </a:xfrm>
          <a:prstGeom prst="rect">
            <a:avLst/>
          </a:prstGeom>
          <a:noFill/>
        </p:spPr>
        <p:txBody>
          <a:bodyPr wrap="square">
            <a:spAutoFit/>
          </a:bodyPr>
          <a:lstStyle/>
          <a:p>
            <a:pPr algn="justLow" rtl="0">
              <a:spcBef>
                <a:spcPts val="600"/>
              </a:spcBef>
            </a:pPr>
            <a:r>
              <a:rPr lang="en-US" sz="1800" u="sng" dirty="0">
                <a:solidFill>
                  <a:schemeClr val="tx1">
                    <a:lumMod val="90000"/>
                    <a:lumOff val="10000"/>
                  </a:schemeClr>
                </a:solidFill>
                <a:effectLst/>
                <a:latin typeface="Times New Roman" panose="02020603050405020304" pitchFamily="18" charset="0"/>
                <a:ea typeface="Times New Roman" panose="02020603050405020304" pitchFamily="18" charset="0"/>
              </a:rPr>
              <a:t>-</a:t>
            </a:r>
            <a:r>
              <a:rPr lang="en-US" sz="1800" b="1" u="sng" dirty="0">
                <a:solidFill>
                  <a:schemeClr val="tx1">
                    <a:lumMod val="90000"/>
                    <a:lumOff val="10000"/>
                  </a:schemeClr>
                </a:solidFill>
                <a:effectLst/>
                <a:latin typeface="Times New Roman" panose="02020603050405020304" pitchFamily="18" charset="0"/>
                <a:ea typeface="Times New Roman" panose="02020603050405020304" pitchFamily="18" charset="0"/>
              </a:rPr>
              <a:t>Why the repolarization wave (T) is in the same direction (+</a:t>
            </a:r>
            <a:r>
              <a:rPr lang="en-US" sz="1800" b="1" u="sng" dirty="0" err="1">
                <a:solidFill>
                  <a:schemeClr val="tx1">
                    <a:lumMod val="90000"/>
                    <a:lumOff val="10000"/>
                  </a:schemeClr>
                </a:solidFill>
                <a:effectLst/>
                <a:latin typeface="Times New Roman" panose="02020603050405020304" pitchFamily="18" charset="0"/>
                <a:ea typeface="Times New Roman" panose="02020603050405020304" pitchFamily="18" charset="0"/>
              </a:rPr>
              <a:t>ve</a:t>
            </a:r>
            <a:r>
              <a:rPr lang="en-US" sz="1800" b="1" u="sng" dirty="0">
                <a:solidFill>
                  <a:schemeClr val="tx1">
                    <a:lumMod val="90000"/>
                    <a:lumOff val="10000"/>
                  </a:schemeClr>
                </a:solidFill>
                <a:effectLst/>
                <a:latin typeface="Times New Roman" panose="02020603050405020304" pitchFamily="18" charset="0"/>
                <a:ea typeface="Times New Roman" panose="02020603050405020304" pitchFamily="18" charset="0"/>
              </a:rPr>
              <a:t>) as the depolarization wave (R)?</a:t>
            </a:r>
            <a:endParaRPr lang="en-GB" sz="1800" b="1"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algn="justLow" rtl="0"/>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-During depolarization the direction of dipole is from endocardium to epicardium </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 +</a:t>
            </a:r>
            <a:r>
              <a:rPr lang="en-US" sz="1800" dirty="0" err="1">
                <a:solidFill>
                  <a:schemeClr val="tx1">
                    <a:lumMod val="90000"/>
                    <a:lumOff val="10000"/>
                  </a:schemeClr>
                </a:solidFill>
                <a:effectLst/>
                <a:latin typeface="Times New Roman" panose="02020603050405020304" pitchFamily="18" charset="0"/>
                <a:ea typeface="Times New Roman" panose="02020603050405020304" pitchFamily="18" charset="0"/>
              </a:rPr>
              <a:t>ve</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 wave (R).</a:t>
            </a: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algn="justLow" rtl="0"/>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-The last point of depolarization is the first point of repolarization (as epicardium has more blood supply with rapid repolarization but endocardium suffers from ischemia).</a:t>
            </a: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algn="justLow" rtl="0"/>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 So the direction of dipole during repolarization is the same as in depolarization </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 +</a:t>
            </a:r>
            <a:r>
              <a:rPr lang="en-US" sz="1800" dirty="0" err="1">
                <a:solidFill>
                  <a:schemeClr val="tx1">
                    <a:lumMod val="90000"/>
                    <a:lumOff val="10000"/>
                  </a:schemeClr>
                </a:solidFill>
                <a:effectLst/>
                <a:latin typeface="Times New Roman" panose="02020603050405020304" pitchFamily="18" charset="0"/>
                <a:ea typeface="Times New Roman" panose="02020603050405020304" pitchFamily="18" charset="0"/>
              </a:rPr>
              <a:t>ve</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 wave (T).</a:t>
            </a: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marL="180340" indent="-180340" algn="justLow" rtl="0"/>
            <a:endParaRPr lang="en-US" sz="1800" b="1" i="1"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pPr marL="180340" indent="-180340" algn="justLow" rtl="0"/>
            <a:r>
              <a:rPr lang="en-US" sz="1800" b="1" i="1" dirty="0">
                <a:solidFill>
                  <a:schemeClr val="tx1">
                    <a:lumMod val="90000"/>
                    <a:lumOff val="10000"/>
                  </a:schemeClr>
                </a:solidFill>
                <a:effectLst/>
                <a:latin typeface="Times New Roman" panose="02020603050405020304" pitchFamily="18" charset="0"/>
                <a:ea typeface="Times New Roman" panose="02020603050405020304" pitchFamily="18" charset="0"/>
              </a:rPr>
              <a:t>N.B.:</a:t>
            </a:r>
            <a:r>
              <a:rPr lang="en-US" sz="1800" i="1" dirty="0">
                <a:solidFill>
                  <a:schemeClr val="tx1">
                    <a:lumMod val="90000"/>
                    <a:lumOff val="10000"/>
                  </a:schemeClr>
                </a:solidFill>
                <a:effectLst/>
                <a:latin typeface="Times New Roman" panose="02020603050405020304" pitchFamily="18" charset="0"/>
                <a:ea typeface="Times New Roman" panose="02020603050405020304" pitchFamily="18" charset="0"/>
              </a:rPr>
              <a:t> in skeletal muscle the first part depolarized is the first repolarized </a:t>
            </a:r>
            <a:r>
              <a:rPr lang="en-US" sz="1800" i="1" dirty="0">
                <a:solidFill>
                  <a:schemeClr val="tx1">
                    <a:lumMod val="90000"/>
                    <a:lumOff val="10000"/>
                  </a:schemeClr>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1800" i="1" dirty="0">
                <a:solidFill>
                  <a:schemeClr val="tx1">
                    <a:lumMod val="90000"/>
                    <a:lumOff val="10000"/>
                  </a:schemeClr>
                </a:solidFill>
                <a:effectLst/>
                <a:latin typeface="Times New Roman" panose="02020603050405020304" pitchFamily="18" charset="0"/>
                <a:ea typeface="Times New Roman" panose="02020603050405020304" pitchFamily="18" charset="0"/>
              </a:rPr>
              <a:t> opposite direction of waves. Also in atria, SAN is the 1</a:t>
            </a:r>
            <a:r>
              <a:rPr lang="en-US" sz="1800" i="1" baseline="30000" dirty="0">
                <a:solidFill>
                  <a:schemeClr val="tx1">
                    <a:lumMod val="90000"/>
                    <a:lumOff val="10000"/>
                  </a:schemeClr>
                </a:solidFill>
                <a:effectLst/>
                <a:latin typeface="Times New Roman" panose="02020603050405020304" pitchFamily="18" charset="0"/>
                <a:ea typeface="Times New Roman" panose="02020603050405020304" pitchFamily="18" charset="0"/>
              </a:rPr>
              <a:t>st</a:t>
            </a:r>
            <a:r>
              <a:rPr lang="en-US" sz="1800" i="1" dirty="0">
                <a:solidFill>
                  <a:schemeClr val="tx1">
                    <a:lumMod val="90000"/>
                    <a:lumOff val="10000"/>
                  </a:schemeClr>
                </a:solidFill>
                <a:effectLst/>
                <a:latin typeface="Times New Roman" panose="02020603050405020304" pitchFamily="18" charset="0"/>
                <a:ea typeface="Times New Roman" panose="02020603050405020304" pitchFamily="18" charset="0"/>
              </a:rPr>
              <a:t> depolarized  &amp; repolarized. So repolarization wave in atria is –</a:t>
            </a:r>
            <a:r>
              <a:rPr lang="en-US" sz="1800" i="1" dirty="0" err="1">
                <a:solidFill>
                  <a:schemeClr val="tx1">
                    <a:lumMod val="90000"/>
                    <a:lumOff val="10000"/>
                  </a:schemeClr>
                </a:solidFill>
                <a:effectLst/>
                <a:latin typeface="Times New Roman" panose="02020603050405020304" pitchFamily="18" charset="0"/>
                <a:ea typeface="Times New Roman" panose="02020603050405020304" pitchFamily="18" charset="0"/>
              </a:rPr>
              <a:t>ve</a:t>
            </a:r>
            <a:r>
              <a:rPr lang="en-US" sz="1800" i="1" dirty="0">
                <a:solidFill>
                  <a:schemeClr val="tx1">
                    <a:lumMod val="90000"/>
                    <a:lumOff val="10000"/>
                  </a:schemeClr>
                </a:solidFill>
                <a:effectLst/>
                <a:latin typeface="Times New Roman" panose="02020603050405020304" pitchFamily="18" charset="0"/>
                <a:ea typeface="Times New Roman" panose="02020603050405020304" pitchFamily="18" charset="0"/>
              </a:rPr>
              <a:t> and called Ta wave).</a:t>
            </a:r>
          </a:p>
          <a:p>
            <a:pPr marL="180340" indent="-180340" algn="justLow" rtl="0"/>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a:p>
            <a:r>
              <a:rPr lang="en-US" sz="1800" u="sng" dirty="0">
                <a:solidFill>
                  <a:schemeClr val="tx1">
                    <a:lumMod val="90000"/>
                    <a:lumOff val="10000"/>
                  </a:schemeClr>
                </a:solidFill>
                <a:effectLst/>
                <a:latin typeface="Times New Roman" panose="02020603050405020304" pitchFamily="18" charset="0"/>
                <a:ea typeface="Times New Roman" panose="02020603050405020304" pitchFamily="18" charset="0"/>
              </a:rPr>
              <a:t>There is no potential</a:t>
            </a:r>
            <a:r>
              <a:rPr lang="en-US" sz="1800" dirty="0">
                <a:solidFill>
                  <a:schemeClr val="tx1">
                    <a:lumMod val="90000"/>
                    <a:lumOff val="10000"/>
                  </a:schemeClr>
                </a:solidFill>
                <a:effectLst/>
                <a:latin typeface="Times New Roman" panose="02020603050405020304" pitchFamily="18" charset="0"/>
                <a:ea typeface="Times New Roman" panose="02020603050405020304" pitchFamily="18" charset="0"/>
              </a:rPr>
              <a:t> (at all) recorded in the ECG when the ventricles are either polarized (during T-P segment) or completely depolarized (during S-T segment). </a:t>
            </a:r>
            <a:endParaRPr lang="en-GB" sz="1800" dirty="0">
              <a:solidFill>
                <a:schemeClr val="tx1">
                  <a:lumMod val="90000"/>
                  <a:lumOff val="1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4418304"/>
      </p:ext>
    </p:extLst>
  </p:cSld>
  <p:clrMapOvr>
    <a:masterClrMapping/>
  </p:clrMapOvr>
</p:sld>
</file>

<file path=ppt/theme/theme1.xml><?xml version="1.0" encoding="utf-8"?>
<a:theme xmlns:a="http://schemas.openxmlformats.org/drawingml/2006/main" name="Aliena template">
  <a:themeElements>
    <a:clrScheme name="Custom 347">
      <a:dk1>
        <a:srgbClr val="050060"/>
      </a:dk1>
      <a:lt1>
        <a:srgbClr val="FFFFFF"/>
      </a:lt1>
      <a:dk2>
        <a:srgbClr val="585963"/>
      </a:dk2>
      <a:lt2>
        <a:srgbClr val="F3F3F3"/>
      </a:lt2>
      <a:accent1>
        <a:srgbClr val="0A2F9E"/>
      </a:accent1>
      <a:accent2>
        <a:srgbClr val="3544FF"/>
      </a:accent2>
      <a:accent3>
        <a:srgbClr val="24D6FF"/>
      </a:accent3>
      <a:accent4>
        <a:srgbClr val="00FFFF"/>
      </a:accent4>
      <a:accent5>
        <a:srgbClr val="A458FF"/>
      </a:accent5>
      <a:accent6>
        <a:srgbClr val="D392FF"/>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1312</Words>
  <Application>Microsoft Office PowerPoint</Application>
  <PresentationFormat>On-screen Show (16:9)</PresentationFormat>
  <Paragraphs>116</Paragraphs>
  <Slides>13</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1" baseType="lpstr">
      <vt:lpstr>Lexend Deca</vt:lpstr>
      <vt:lpstr>Muli</vt:lpstr>
      <vt:lpstr>Symbol</vt:lpstr>
      <vt:lpstr>Times New Roman</vt:lpstr>
      <vt:lpstr>Arial</vt:lpstr>
      <vt:lpstr>Arial Unicode MS</vt:lpstr>
      <vt:lpstr>Aliena template</vt:lpstr>
      <vt:lpstr>Document</vt:lpstr>
      <vt:lpstr>1- ECG part -I  By Prof. Sherif W. Mansour  Physiology dpt., Mutah school of Medicine .</vt:lpstr>
      <vt:lpstr>    ELECTROCARDIOGRAM (ECG)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Cardiac Axis deviation </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The pulmonary circulation  By Prof. Sherif W. Mansour  Physiology dpt., Mutah school of Medicine .</dc:title>
  <dc:creator>Dr Sherif</dc:creator>
  <cp:lastModifiedBy>Windows User</cp:lastModifiedBy>
  <cp:revision>26</cp:revision>
  <dcterms:modified xsi:type="dcterms:W3CDTF">2020-11-09T08:44:16Z</dcterms:modified>
</cp:coreProperties>
</file>