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1372" r:id="rId2"/>
    <p:sldId id="331" r:id="rId3"/>
    <p:sldId id="264" r:id="rId4"/>
    <p:sldId id="330" r:id="rId5"/>
    <p:sldId id="270" r:id="rId6"/>
    <p:sldId id="1334" r:id="rId7"/>
    <p:sldId id="1371" r:id="rId8"/>
    <p:sldId id="1329" r:id="rId9"/>
    <p:sldId id="1330" r:id="rId10"/>
    <p:sldId id="1331" r:id="rId11"/>
    <p:sldId id="1332" r:id="rId12"/>
    <p:sldId id="1333" r:id="rId13"/>
    <p:sldId id="1323" r:id="rId14"/>
    <p:sldId id="132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976" autoAdjust="0"/>
  </p:normalViewPr>
  <p:slideViewPr>
    <p:cSldViewPr snapToGrid="0">
      <p:cViewPr varScale="1">
        <p:scale>
          <a:sx n="48" d="100"/>
          <a:sy n="48" d="100"/>
        </p:scale>
        <p:origin x="155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06DB2A-0352-4BB7-B1B7-53373BC83D8F}" type="datetimeFigureOut">
              <a:rPr lang="en-US" smtClean="0"/>
              <a:t>5/8/2021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1F5070-809A-4D82-863E-FDFE053E0584}" type="slidenum">
              <a:rPr lang="en-US" smtClean="0"/>
              <a:t>‹#›</a:t>
            </a:fld>
            <a:endParaRPr lang="en-US"/>
          </a:p>
        </p:txBody>
      </p:sp>
    </p:spTree>
    <p:extLst>
      <p:ext uri="{BB962C8B-B14F-4D97-AF65-F5344CB8AC3E}">
        <p14:creationId xmlns:p14="http://schemas.microsoft.com/office/powerpoint/2010/main" val="398960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6002BE98-D9F7-42DE-802D-E6B7ACAE4C8F}"/>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28CA18D5-D011-45AB-B626-25FB7CD14E1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5844" name="Slide Number Placeholder 3">
            <a:extLst>
              <a:ext uri="{FF2B5EF4-FFF2-40B4-BE49-F238E27FC236}">
                <a16:creationId xmlns:a16="http://schemas.microsoft.com/office/drawing/2014/main" id="{D69FDE17-9AD2-4631-B46B-1B0404EA332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cs typeface="Times New Roman" panose="02020603050405020304" pitchFamily="18" charset="0"/>
              </a:defRPr>
            </a:lvl5pPr>
            <a:lvl6pPr marL="2514600" indent="-228600" algn="r" eaLnBrk="0" fontAlgn="base" hangingPunct="0">
              <a:spcBef>
                <a:spcPct val="50000"/>
              </a:spcBef>
              <a:spcAft>
                <a:spcPct val="0"/>
              </a:spcAft>
              <a:defRPr sz="3200">
                <a:solidFill>
                  <a:schemeClr val="tx1"/>
                </a:solidFill>
                <a:latin typeface="Times New Roman" panose="02020603050405020304" pitchFamily="18" charset="0"/>
                <a:cs typeface="Times New Roman" panose="02020603050405020304" pitchFamily="18" charset="0"/>
              </a:defRPr>
            </a:lvl6pPr>
            <a:lvl7pPr marL="2971800" indent="-228600" algn="r" eaLnBrk="0" fontAlgn="base" hangingPunct="0">
              <a:spcBef>
                <a:spcPct val="50000"/>
              </a:spcBef>
              <a:spcAft>
                <a:spcPct val="0"/>
              </a:spcAft>
              <a:defRPr sz="3200">
                <a:solidFill>
                  <a:schemeClr val="tx1"/>
                </a:solidFill>
                <a:latin typeface="Times New Roman" panose="02020603050405020304" pitchFamily="18" charset="0"/>
                <a:cs typeface="Times New Roman" panose="02020603050405020304" pitchFamily="18" charset="0"/>
              </a:defRPr>
            </a:lvl7pPr>
            <a:lvl8pPr marL="3429000" indent="-228600" algn="r" eaLnBrk="0" fontAlgn="base" hangingPunct="0">
              <a:spcBef>
                <a:spcPct val="50000"/>
              </a:spcBef>
              <a:spcAft>
                <a:spcPct val="0"/>
              </a:spcAft>
              <a:defRPr sz="3200">
                <a:solidFill>
                  <a:schemeClr val="tx1"/>
                </a:solidFill>
                <a:latin typeface="Times New Roman" panose="02020603050405020304" pitchFamily="18" charset="0"/>
                <a:cs typeface="Times New Roman" panose="02020603050405020304" pitchFamily="18" charset="0"/>
              </a:defRPr>
            </a:lvl8pPr>
            <a:lvl9pPr marL="3886200" indent="-228600" algn="r" eaLnBrk="0" fontAlgn="base" hangingPunct="0">
              <a:spcBef>
                <a:spcPct val="50000"/>
              </a:spcBef>
              <a:spcAft>
                <a:spcPct val="0"/>
              </a:spcAft>
              <a:defRPr sz="3200">
                <a:solidFill>
                  <a:schemeClr val="tx1"/>
                </a:solidFill>
                <a:latin typeface="Times New Roman" panose="02020603050405020304" pitchFamily="18" charset="0"/>
                <a:cs typeface="Times New Roman" panose="02020603050405020304" pitchFamily="18" charset="0"/>
              </a:defRPr>
            </a:lvl9pPr>
          </a:lstStyle>
          <a:p>
            <a:pPr eaLnBrk="1" hangingPunct="1"/>
            <a:fld id="{29C0FCB7-35B7-4297-992E-371C2F6DCA45}" type="slidenum">
              <a:rPr lang="ar-SA" altLang="en-US" sz="1200"/>
              <a:pPr eaLnBrk="1" hangingPunct="1"/>
              <a:t>13</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FA0D2-9900-45E4-B9EB-0144833AB4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2A7BDA-5191-4F0A-826C-2F3B2A6425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9469AA-AD7E-4F18-8420-DB0FED60B263}"/>
              </a:ext>
            </a:extLst>
          </p:cNvPr>
          <p:cNvSpPr>
            <a:spLocks noGrp="1"/>
          </p:cNvSpPr>
          <p:nvPr>
            <p:ph type="dt" sz="half" idx="10"/>
          </p:nvPr>
        </p:nvSpPr>
        <p:spPr/>
        <p:txBody>
          <a:bodyPr/>
          <a:lstStyle/>
          <a:p>
            <a:fld id="{0EF9003C-22C2-41C3-99BB-CDCC9F86B2EB}" type="datetimeFigureOut">
              <a:rPr lang="en-US" smtClean="0"/>
              <a:t>5/8/2021</a:t>
            </a:fld>
            <a:endParaRPr lang="en-US"/>
          </a:p>
        </p:txBody>
      </p:sp>
      <p:sp>
        <p:nvSpPr>
          <p:cNvPr id="5" name="Footer Placeholder 4">
            <a:extLst>
              <a:ext uri="{FF2B5EF4-FFF2-40B4-BE49-F238E27FC236}">
                <a16:creationId xmlns:a16="http://schemas.microsoft.com/office/drawing/2014/main" id="{D6536118-4443-4E7A-A9BC-0374DEEE26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5F17A7-BD2D-4986-BC12-09FEFBE7DBD6}"/>
              </a:ext>
            </a:extLst>
          </p:cNvPr>
          <p:cNvSpPr>
            <a:spLocks noGrp="1"/>
          </p:cNvSpPr>
          <p:nvPr>
            <p:ph type="sldNum" sz="quarter" idx="12"/>
          </p:nvPr>
        </p:nvSpPr>
        <p:spPr/>
        <p:txBody>
          <a:bodyPr/>
          <a:lstStyle/>
          <a:p>
            <a:fld id="{8031895D-1068-4F1C-97BA-5EAFD653AFBF}" type="slidenum">
              <a:rPr lang="en-US" smtClean="0"/>
              <a:t>‹#›</a:t>
            </a:fld>
            <a:endParaRPr lang="en-US"/>
          </a:p>
        </p:txBody>
      </p:sp>
    </p:spTree>
    <p:extLst>
      <p:ext uri="{BB962C8B-B14F-4D97-AF65-F5344CB8AC3E}">
        <p14:creationId xmlns:p14="http://schemas.microsoft.com/office/powerpoint/2010/main" val="3802634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3870D-9B8E-4818-855C-EF390B6760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F9BE32-05A1-4E0E-BFB6-91AE121B7D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30C2B9-A8F6-48AE-97C9-8A557ACDDA26}"/>
              </a:ext>
            </a:extLst>
          </p:cNvPr>
          <p:cNvSpPr>
            <a:spLocks noGrp="1"/>
          </p:cNvSpPr>
          <p:nvPr>
            <p:ph type="dt" sz="half" idx="10"/>
          </p:nvPr>
        </p:nvSpPr>
        <p:spPr/>
        <p:txBody>
          <a:bodyPr/>
          <a:lstStyle/>
          <a:p>
            <a:fld id="{0EF9003C-22C2-41C3-99BB-CDCC9F86B2EB}" type="datetimeFigureOut">
              <a:rPr lang="en-US" smtClean="0"/>
              <a:t>5/8/2021</a:t>
            </a:fld>
            <a:endParaRPr lang="en-US"/>
          </a:p>
        </p:txBody>
      </p:sp>
      <p:sp>
        <p:nvSpPr>
          <p:cNvPr id="5" name="Footer Placeholder 4">
            <a:extLst>
              <a:ext uri="{FF2B5EF4-FFF2-40B4-BE49-F238E27FC236}">
                <a16:creationId xmlns:a16="http://schemas.microsoft.com/office/drawing/2014/main" id="{DEFA614A-3C8B-4A8E-BB96-8401FB36C6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8FAB7-28BA-4E92-B4E8-E5778BCA1452}"/>
              </a:ext>
            </a:extLst>
          </p:cNvPr>
          <p:cNvSpPr>
            <a:spLocks noGrp="1"/>
          </p:cNvSpPr>
          <p:nvPr>
            <p:ph type="sldNum" sz="quarter" idx="12"/>
          </p:nvPr>
        </p:nvSpPr>
        <p:spPr/>
        <p:txBody>
          <a:bodyPr/>
          <a:lstStyle/>
          <a:p>
            <a:fld id="{8031895D-1068-4F1C-97BA-5EAFD653AFBF}" type="slidenum">
              <a:rPr lang="en-US" smtClean="0"/>
              <a:t>‹#›</a:t>
            </a:fld>
            <a:endParaRPr lang="en-US"/>
          </a:p>
        </p:txBody>
      </p:sp>
    </p:spTree>
    <p:extLst>
      <p:ext uri="{BB962C8B-B14F-4D97-AF65-F5344CB8AC3E}">
        <p14:creationId xmlns:p14="http://schemas.microsoft.com/office/powerpoint/2010/main" val="184265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E4FA28-B7EC-4D2F-8DA4-EB3EBC7AD5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113930-4D2E-44B6-93CF-F754C4E35C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24D5EE-65D6-407D-8FCC-C3D6E1B8BAFC}"/>
              </a:ext>
            </a:extLst>
          </p:cNvPr>
          <p:cNvSpPr>
            <a:spLocks noGrp="1"/>
          </p:cNvSpPr>
          <p:nvPr>
            <p:ph type="dt" sz="half" idx="10"/>
          </p:nvPr>
        </p:nvSpPr>
        <p:spPr/>
        <p:txBody>
          <a:bodyPr/>
          <a:lstStyle/>
          <a:p>
            <a:fld id="{0EF9003C-22C2-41C3-99BB-CDCC9F86B2EB}" type="datetimeFigureOut">
              <a:rPr lang="en-US" smtClean="0"/>
              <a:t>5/8/2021</a:t>
            </a:fld>
            <a:endParaRPr lang="en-US"/>
          </a:p>
        </p:txBody>
      </p:sp>
      <p:sp>
        <p:nvSpPr>
          <p:cNvPr id="5" name="Footer Placeholder 4">
            <a:extLst>
              <a:ext uri="{FF2B5EF4-FFF2-40B4-BE49-F238E27FC236}">
                <a16:creationId xmlns:a16="http://schemas.microsoft.com/office/drawing/2014/main" id="{7B958DD6-92FB-4CAC-9477-1F85535E9F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FAE9D6-3395-4A7A-9B3B-1342F71B7421}"/>
              </a:ext>
            </a:extLst>
          </p:cNvPr>
          <p:cNvSpPr>
            <a:spLocks noGrp="1"/>
          </p:cNvSpPr>
          <p:nvPr>
            <p:ph type="sldNum" sz="quarter" idx="12"/>
          </p:nvPr>
        </p:nvSpPr>
        <p:spPr/>
        <p:txBody>
          <a:bodyPr/>
          <a:lstStyle/>
          <a:p>
            <a:fld id="{8031895D-1068-4F1C-97BA-5EAFD653AFBF}" type="slidenum">
              <a:rPr lang="en-US" smtClean="0"/>
              <a:t>‹#›</a:t>
            </a:fld>
            <a:endParaRPr lang="en-US"/>
          </a:p>
        </p:txBody>
      </p:sp>
    </p:spTree>
    <p:extLst>
      <p:ext uri="{BB962C8B-B14F-4D97-AF65-F5344CB8AC3E}">
        <p14:creationId xmlns:p14="http://schemas.microsoft.com/office/powerpoint/2010/main" val="1876093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D074F-EBD2-4EE9-8035-ABD37761DF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1075B4-D1A4-4A12-838E-A3A910536F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B824C-14D9-4FEA-9FA8-A0EB2D6F4196}"/>
              </a:ext>
            </a:extLst>
          </p:cNvPr>
          <p:cNvSpPr>
            <a:spLocks noGrp="1"/>
          </p:cNvSpPr>
          <p:nvPr>
            <p:ph type="dt" sz="half" idx="10"/>
          </p:nvPr>
        </p:nvSpPr>
        <p:spPr/>
        <p:txBody>
          <a:bodyPr/>
          <a:lstStyle/>
          <a:p>
            <a:fld id="{0EF9003C-22C2-41C3-99BB-CDCC9F86B2EB}" type="datetimeFigureOut">
              <a:rPr lang="en-US" smtClean="0"/>
              <a:t>5/8/2021</a:t>
            </a:fld>
            <a:endParaRPr lang="en-US"/>
          </a:p>
        </p:txBody>
      </p:sp>
      <p:sp>
        <p:nvSpPr>
          <p:cNvPr id="5" name="Footer Placeholder 4">
            <a:extLst>
              <a:ext uri="{FF2B5EF4-FFF2-40B4-BE49-F238E27FC236}">
                <a16:creationId xmlns:a16="http://schemas.microsoft.com/office/drawing/2014/main" id="{D8B640FF-A69D-4981-94B7-92DF3C12D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F68C1-5E0A-4C4E-BA23-A5199B3AFC8A}"/>
              </a:ext>
            </a:extLst>
          </p:cNvPr>
          <p:cNvSpPr>
            <a:spLocks noGrp="1"/>
          </p:cNvSpPr>
          <p:nvPr>
            <p:ph type="sldNum" sz="quarter" idx="12"/>
          </p:nvPr>
        </p:nvSpPr>
        <p:spPr/>
        <p:txBody>
          <a:bodyPr/>
          <a:lstStyle/>
          <a:p>
            <a:fld id="{8031895D-1068-4F1C-97BA-5EAFD653AFBF}" type="slidenum">
              <a:rPr lang="en-US" smtClean="0"/>
              <a:t>‹#›</a:t>
            </a:fld>
            <a:endParaRPr lang="en-US"/>
          </a:p>
        </p:txBody>
      </p:sp>
    </p:spTree>
    <p:extLst>
      <p:ext uri="{BB962C8B-B14F-4D97-AF65-F5344CB8AC3E}">
        <p14:creationId xmlns:p14="http://schemas.microsoft.com/office/powerpoint/2010/main" val="1610782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5E136-9EC0-4D5E-AD4F-BE9B8E075D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4197B8-D9A7-4394-A05E-C47ED4CEE2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05EAFB-FAAE-49E6-82B0-F1018DA5F10E}"/>
              </a:ext>
            </a:extLst>
          </p:cNvPr>
          <p:cNvSpPr>
            <a:spLocks noGrp="1"/>
          </p:cNvSpPr>
          <p:nvPr>
            <p:ph type="dt" sz="half" idx="10"/>
          </p:nvPr>
        </p:nvSpPr>
        <p:spPr/>
        <p:txBody>
          <a:bodyPr/>
          <a:lstStyle/>
          <a:p>
            <a:fld id="{0EF9003C-22C2-41C3-99BB-CDCC9F86B2EB}" type="datetimeFigureOut">
              <a:rPr lang="en-US" smtClean="0"/>
              <a:t>5/8/2021</a:t>
            </a:fld>
            <a:endParaRPr lang="en-US"/>
          </a:p>
        </p:txBody>
      </p:sp>
      <p:sp>
        <p:nvSpPr>
          <p:cNvPr id="5" name="Footer Placeholder 4">
            <a:extLst>
              <a:ext uri="{FF2B5EF4-FFF2-40B4-BE49-F238E27FC236}">
                <a16:creationId xmlns:a16="http://schemas.microsoft.com/office/drawing/2014/main" id="{140A46A2-2032-4841-A822-ECF04AE92B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664143-D681-418B-B0F8-A559D6205183}"/>
              </a:ext>
            </a:extLst>
          </p:cNvPr>
          <p:cNvSpPr>
            <a:spLocks noGrp="1"/>
          </p:cNvSpPr>
          <p:nvPr>
            <p:ph type="sldNum" sz="quarter" idx="12"/>
          </p:nvPr>
        </p:nvSpPr>
        <p:spPr/>
        <p:txBody>
          <a:bodyPr/>
          <a:lstStyle/>
          <a:p>
            <a:fld id="{8031895D-1068-4F1C-97BA-5EAFD653AFBF}" type="slidenum">
              <a:rPr lang="en-US" smtClean="0"/>
              <a:t>‹#›</a:t>
            </a:fld>
            <a:endParaRPr lang="en-US"/>
          </a:p>
        </p:txBody>
      </p:sp>
    </p:spTree>
    <p:extLst>
      <p:ext uri="{BB962C8B-B14F-4D97-AF65-F5344CB8AC3E}">
        <p14:creationId xmlns:p14="http://schemas.microsoft.com/office/powerpoint/2010/main" val="339349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CF676-D5F0-46E8-A085-F3890B0B16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701C26-002E-44A1-8F42-53816E9803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7E0F8F-CB34-47F3-9BDA-9696A3469A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04D1B8-625E-4CA5-AE36-D0BEC259B95C}"/>
              </a:ext>
            </a:extLst>
          </p:cNvPr>
          <p:cNvSpPr>
            <a:spLocks noGrp="1"/>
          </p:cNvSpPr>
          <p:nvPr>
            <p:ph type="dt" sz="half" idx="10"/>
          </p:nvPr>
        </p:nvSpPr>
        <p:spPr/>
        <p:txBody>
          <a:bodyPr/>
          <a:lstStyle/>
          <a:p>
            <a:fld id="{0EF9003C-22C2-41C3-99BB-CDCC9F86B2EB}" type="datetimeFigureOut">
              <a:rPr lang="en-US" smtClean="0"/>
              <a:t>5/8/2021</a:t>
            </a:fld>
            <a:endParaRPr lang="en-US"/>
          </a:p>
        </p:txBody>
      </p:sp>
      <p:sp>
        <p:nvSpPr>
          <p:cNvPr id="6" name="Footer Placeholder 5">
            <a:extLst>
              <a:ext uri="{FF2B5EF4-FFF2-40B4-BE49-F238E27FC236}">
                <a16:creationId xmlns:a16="http://schemas.microsoft.com/office/drawing/2014/main" id="{D29C0D8A-7110-483E-97B4-FE61727EB0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447F9B-452C-46E1-BDA0-10C1D073106D}"/>
              </a:ext>
            </a:extLst>
          </p:cNvPr>
          <p:cNvSpPr>
            <a:spLocks noGrp="1"/>
          </p:cNvSpPr>
          <p:nvPr>
            <p:ph type="sldNum" sz="quarter" idx="12"/>
          </p:nvPr>
        </p:nvSpPr>
        <p:spPr/>
        <p:txBody>
          <a:bodyPr/>
          <a:lstStyle/>
          <a:p>
            <a:fld id="{8031895D-1068-4F1C-97BA-5EAFD653AFBF}" type="slidenum">
              <a:rPr lang="en-US" smtClean="0"/>
              <a:t>‹#›</a:t>
            </a:fld>
            <a:endParaRPr lang="en-US"/>
          </a:p>
        </p:txBody>
      </p:sp>
    </p:spTree>
    <p:extLst>
      <p:ext uri="{BB962C8B-B14F-4D97-AF65-F5344CB8AC3E}">
        <p14:creationId xmlns:p14="http://schemas.microsoft.com/office/powerpoint/2010/main" val="3672641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FF931-B3E3-4F91-ACA4-908D072AF0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DE4DA3-193C-429D-A947-0566F35D1D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FB332E-4D8E-467B-ADE1-9D43BF8BBA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33DADB-9421-47B4-A842-B673CF35E7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E18DEE-4544-4A30-A493-5A1C69AEBE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806929-6524-4D1C-AA17-611295FA08FD}"/>
              </a:ext>
            </a:extLst>
          </p:cNvPr>
          <p:cNvSpPr>
            <a:spLocks noGrp="1"/>
          </p:cNvSpPr>
          <p:nvPr>
            <p:ph type="dt" sz="half" idx="10"/>
          </p:nvPr>
        </p:nvSpPr>
        <p:spPr/>
        <p:txBody>
          <a:bodyPr/>
          <a:lstStyle/>
          <a:p>
            <a:fld id="{0EF9003C-22C2-41C3-99BB-CDCC9F86B2EB}" type="datetimeFigureOut">
              <a:rPr lang="en-US" smtClean="0"/>
              <a:t>5/8/2021</a:t>
            </a:fld>
            <a:endParaRPr lang="en-US"/>
          </a:p>
        </p:txBody>
      </p:sp>
      <p:sp>
        <p:nvSpPr>
          <p:cNvPr id="8" name="Footer Placeholder 7">
            <a:extLst>
              <a:ext uri="{FF2B5EF4-FFF2-40B4-BE49-F238E27FC236}">
                <a16:creationId xmlns:a16="http://schemas.microsoft.com/office/drawing/2014/main" id="{70AA3DCB-6ADA-4535-8BDA-D71C8C21BC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03CC31-E6E6-4EE2-98A6-8DB51A7F22B9}"/>
              </a:ext>
            </a:extLst>
          </p:cNvPr>
          <p:cNvSpPr>
            <a:spLocks noGrp="1"/>
          </p:cNvSpPr>
          <p:nvPr>
            <p:ph type="sldNum" sz="quarter" idx="12"/>
          </p:nvPr>
        </p:nvSpPr>
        <p:spPr/>
        <p:txBody>
          <a:bodyPr/>
          <a:lstStyle/>
          <a:p>
            <a:fld id="{8031895D-1068-4F1C-97BA-5EAFD653AFBF}" type="slidenum">
              <a:rPr lang="en-US" smtClean="0"/>
              <a:t>‹#›</a:t>
            </a:fld>
            <a:endParaRPr lang="en-US"/>
          </a:p>
        </p:txBody>
      </p:sp>
    </p:spTree>
    <p:extLst>
      <p:ext uri="{BB962C8B-B14F-4D97-AF65-F5344CB8AC3E}">
        <p14:creationId xmlns:p14="http://schemas.microsoft.com/office/powerpoint/2010/main" val="2198457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9D235-E4EB-4295-BB31-D295C6F171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6D60CE-B926-4321-BBFF-D29245481246}"/>
              </a:ext>
            </a:extLst>
          </p:cNvPr>
          <p:cNvSpPr>
            <a:spLocks noGrp="1"/>
          </p:cNvSpPr>
          <p:nvPr>
            <p:ph type="dt" sz="half" idx="10"/>
          </p:nvPr>
        </p:nvSpPr>
        <p:spPr/>
        <p:txBody>
          <a:bodyPr/>
          <a:lstStyle/>
          <a:p>
            <a:fld id="{0EF9003C-22C2-41C3-99BB-CDCC9F86B2EB}" type="datetimeFigureOut">
              <a:rPr lang="en-US" smtClean="0"/>
              <a:t>5/8/2021</a:t>
            </a:fld>
            <a:endParaRPr lang="en-US"/>
          </a:p>
        </p:txBody>
      </p:sp>
      <p:sp>
        <p:nvSpPr>
          <p:cNvPr id="4" name="Footer Placeholder 3">
            <a:extLst>
              <a:ext uri="{FF2B5EF4-FFF2-40B4-BE49-F238E27FC236}">
                <a16:creationId xmlns:a16="http://schemas.microsoft.com/office/drawing/2014/main" id="{B4D7730A-7121-4574-88E9-169C9FE7C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5B59A7-6E49-4428-A515-3B34F1EEC7CE}"/>
              </a:ext>
            </a:extLst>
          </p:cNvPr>
          <p:cNvSpPr>
            <a:spLocks noGrp="1"/>
          </p:cNvSpPr>
          <p:nvPr>
            <p:ph type="sldNum" sz="quarter" idx="12"/>
          </p:nvPr>
        </p:nvSpPr>
        <p:spPr/>
        <p:txBody>
          <a:bodyPr/>
          <a:lstStyle/>
          <a:p>
            <a:fld id="{8031895D-1068-4F1C-97BA-5EAFD653AFBF}" type="slidenum">
              <a:rPr lang="en-US" smtClean="0"/>
              <a:t>‹#›</a:t>
            </a:fld>
            <a:endParaRPr lang="en-US"/>
          </a:p>
        </p:txBody>
      </p:sp>
    </p:spTree>
    <p:extLst>
      <p:ext uri="{BB962C8B-B14F-4D97-AF65-F5344CB8AC3E}">
        <p14:creationId xmlns:p14="http://schemas.microsoft.com/office/powerpoint/2010/main" val="243367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FBFBC6-E582-485E-AC72-61105BFA4597}"/>
              </a:ext>
            </a:extLst>
          </p:cNvPr>
          <p:cNvSpPr>
            <a:spLocks noGrp="1"/>
          </p:cNvSpPr>
          <p:nvPr>
            <p:ph type="dt" sz="half" idx="10"/>
          </p:nvPr>
        </p:nvSpPr>
        <p:spPr/>
        <p:txBody>
          <a:bodyPr/>
          <a:lstStyle/>
          <a:p>
            <a:fld id="{0EF9003C-22C2-41C3-99BB-CDCC9F86B2EB}" type="datetimeFigureOut">
              <a:rPr lang="en-US" smtClean="0"/>
              <a:t>5/8/2021</a:t>
            </a:fld>
            <a:endParaRPr lang="en-US"/>
          </a:p>
        </p:txBody>
      </p:sp>
      <p:sp>
        <p:nvSpPr>
          <p:cNvPr id="3" name="Footer Placeholder 2">
            <a:extLst>
              <a:ext uri="{FF2B5EF4-FFF2-40B4-BE49-F238E27FC236}">
                <a16:creationId xmlns:a16="http://schemas.microsoft.com/office/drawing/2014/main" id="{1AD85781-3A5C-4AB1-A215-43B1EDBF3E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BA1177-1611-45F7-8260-92E855B9F909}"/>
              </a:ext>
            </a:extLst>
          </p:cNvPr>
          <p:cNvSpPr>
            <a:spLocks noGrp="1"/>
          </p:cNvSpPr>
          <p:nvPr>
            <p:ph type="sldNum" sz="quarter" idx="12"/>
          </p:nvPr>
        </p:nvSpPr>
        <p:spPr/>
        <p:txBody>
          <a:bodyPr/>
          <a:lstStyle/>
          <a:p>
            <a:fld id="{8031895D-1068-4F1C-97BA-5EAFD653AFBF}" type="slidenum">
              <a:rPr lang="en-US" smtClean="0"/>
              <a:t>‹#›</a:t>
            </a:fld>
            <a:endParaRPr lang="en-US"/>
          </a:p>
        </p:txBody>
      </p:sp>
    </p:spTree>
    <p:extLst>
      <p:ext uri="{BB962C8B-B14F-4D97-AF65-F5344CB8AC3E}">
        <p14:creationId xmlns:p14="http://schemas.microsoft.com/office/powerpoint/2010/main" val="429357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1F451-AA43-4A0A-91FF-F45F88F7EE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E16205-C23A-4E8B-A6EB-ABA21C71D1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39AC7A-7E83-43EC-99B1-70127788E1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5F09A9-638F-452E-8EDC-F7BFB327B968}"/>
              </a:ext>
            </a:extLst>
          </p:cNvPr>
          <p:cNvSpPr>
            <a:spLocks noGrp="1"/>
          </p:cNvSpPr>
          <p:nvPr>
            <p:ph type="dt" sz="half" idx="10"/>
          </p:nvPr>
        </p:nvSpPr>
        <p:spPr/>
        <p:txBody>
          <a:bodyPr/>
          <a:lstStyle/>
          <a:p>
            <a:fld id="{0EF9003C-22C2-41C3-99BB-CDCC9F86B2EB}" type="datetimeFigureOut">
              <a:rPr lang="en-US" smtClean="0"/>
              <a:t>5/8/2021</a:t>
            </a:fld>
            <a:endParaRPr lang="en-US"/>
          </a:p>
        </p:txBody>
      </p:sp>
      <p:sp>
        <p:nvSpPr>
          <p:cNvPr id="6" name="Footer Placeholder 5">
            <a:extLst>
              <a:ext uri="{FF2B5EF4-FFF2-40B4-BE49-F238E27FC236}">
                <a16:creationId xmlns:a16="http://schemas.microsoft.com/office/drawing/2014/main" id="{05E6588A-3CB9-4C60-8A15-617560F4C8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14ED4-494A-43EE-A722-DB6772ABB000}"/>
              </a:ext>
            </a:extLst>
          </p:cNvPr>
          <p:cNvSpPr>
            <a:spLocks noGrp="1"/>
          </p:cNvSpPr>
          <p:nvPr>
            <p:ph type="sldNum" sz="quarter" idx="12"/>
          </p:nvPr>
        </p:nvSpPr>
        <p:spPr/>
        <p:txBody>
          <a:bodyPr/>
          <a:lstStyle/>
          <a:p>
            <a:fld id="{8031895D-1068-4F1C-97BA-5EAFD653AFBF}" type="slidenum">
              <a:rPr lang="en-US" smtClean="0"/>
              <a:t>‹#›</a:t>
            </a:fld>
            <a:endParaRPr lang="en-US"/>
          </a:p>
        </p:txBody>
      </p:sp>
    </p:spTree>
    <p:extLst>
      <p:ext uri="{BB962C8B-B14F-4D97-AF65-F5344CB8AC3E}">
        <p14:creationId xmlns:p14="http://schemas.microsoft.com/office/powerpoint/2010/main" val="2280523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F3AB2-DE63-466F-859C-A347CE974F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634E33-AB7E-409D-82BC-381630C9E0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ED9E4D-2F4A-415B-A89C-EDB02A93D9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BB34DF-FA0F-499E-B6FD-6303A5439E0F}"/>
              </a:ext>
            </a:extLst>
          </p:cNvPr>
          <p:cNvSpPr>
            <a:spLocks noGrp="1"/>
          </p:cNvSpPr>
          <p:nvPr>
            <p:ph type="dt" sz="half" idx="10"/>
          </p:nvPr>
        </p:nvSpPr>
        <p:spPr/>
        <p:txBody>
          <a:bodyPr/>
          <a:lstStyle/>
          <a:p>
            <a:fld id="{0EF9003C-22C2-41C3-99BB-CDCC9F86B2EB}" type="datetimeFigureOut">
              <a:rPr lang="en-US" smtClean="0"/>
              <a:t>5/8/2021</a:t>
            </a:fld>
            <a:endParaRPr lang="en-US"/>
          </a:p>
        </p:txBody>
      </p:sp>
      <p:sp>
        <p:nvSpPr>
          <p:cNvPr id="6" name="Footer Placeholder 5">
            <a:extLst>
              <a:ext uri="{FF2B5EF4-FFF2-40B4-BE49-F238E27FC236}">
                <a16:creationId xmlns:a16="http://schemas.microsoft.com/office/drawing/2014/main" id="{C9F96BDE-CA4F-4A69-915F-E713485B44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71C5EE-AC1B-44D8-B3E7-0C59919430D2}"/>
              </a:ext>
            </a:extLst>
          </p:cNvPr>
          <p:cNvSpPr>
            <a:spLocks noGrp="1"/>
          </p:cNvSpPr>
          <p:nvPr>
            <p:ph type="sldNum" sz="quarter" idx="12"/>
          </p:nvPr>
        </p:nvSpPr>
        <p:spPr/>
        <p:txBody>
          <a:bodyPr/>
          <a:lstStyle/>
          <a:p>
            <a:fld id="{8031895D-1068-4F1C-97BA-5EAFD653AFBF}" type="slidenum">
              <a:rPr lang="en-US" smtClean="0"/>
              <a:t>‹#›</a:t>
            </a:fld>
            <a:endParaRPr lang="en-US"/>
          </a:p>
        </p:txBody>
      </p:sp>
    </p:spTree>
    <p:extLst>
      <p:ext uri="{BB962C8B-B14F-4D97-AF65-F5344CB8AC3E}">
        <p14:creationId xmlns:p14="http://schemas.microsoft.com/office/powerpoint/2010/main" val="1932579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1FE05B-7642-47AE-B7CC-BE15944575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08A3CD-7EC2-4847-A506-37FA35E660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7EE74B-030B-45AC-A5D6-7E72095D2F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9003C-22C2-41C3-99BB-CDCC9F86B2EB}" type="datetimeFigureOut">
              <a:rPr lang="en-US" smtClean="0"/>
              <a:t>5/8/2021</a:t>
            </a:fld>
            <a:endParaRPr lang="en-US"/>
          </a:p>
        </p:txBody>
      </p:sp>
      <p:sp>
        <p:nvSpPr>
          <p:cNvPr id="5" name="Footer Placeholder 4">
            <a:extLst>
              <a:ext uri="{FF2B5EF4-FFF2-40B4-BE49-F238E27FC236}">
                <a16:creationId xmlns:a16="http://schemas.microsoft.com/office/drawing/2014/main" id="{0C9A64A5-5715-4E4D-B1B9-13F4194319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B6D86F-EEB0-4E0E-8B86-15118C5E2D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31895D-1068-4F1C-97BA-5EAFD653AFBF}" type="slidenum">
              <a:rPr lang="en-US" smtClean="0"/>
              <a:t>‹#›</a:t>
            </a:fld>
            <a:endParaRPr lang="en-US"/>
          </a:p>
        </p:txBody>
      </p:sp>
    </p:spTree>
    <p:extLst>
      <p:ext uri="{BB962C8B-B14F-4D97-AF65-F5344CB8AC3E}">
        <p14:creationId xmlns:p14="http://schemas.microsoft.com/office/powerpoint/2010/main" val="2745595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F3D2367-BD30-422B-8A52-68EBAB38CD93}"/>
              </a:ext>
            </a:extLst>
          </p:cNvPr>
          <p:cNvSpPr>
            <a:spLocks noGrp="1"/>
          </p:cNvSpPr>
          <p:nvPr>
            <p:ph type="ctrTitle"/>
          </p:nvPr>
        </p:nvSpPr>
        <p:spPr>
          <a:xfrm>
            <a:off x="1524003" y="1999615"/>
            <a:ext cx="9144000" cy="2764028"/>
          </a:xfrm>
        </p:spPr>
        <p:txBody>
          <a:bodyPr anchor="ctr">
            <a:normAutofit/>
          </a:bodyPr>
          <a:lstStyle/>
          <a:p>
            <a:r>
              <a:rPr lang="en-US" sz="7200"/>
              <a:t>Cardiac cycle and heart sounds  </a:t>
            </a:r>
          </a:p>
        </p:txBody>
      </p:sp>
      <p:sp>
        <p:nvSpPr>
          <p:cNvPr id="3" name="Subtitle 2">
            <a:extLst>
              <a:ext uri="{FF2B5EF4-FFF2-40B4-BE49-F238E27FC236}">
                <a16:creationId xmlns:a16="http://schemas.microsoft.com/office/drawing/2014/main" id="{B3EE26A6-4FCC-4B76-88F9-69A7501DB5BF}"/>
              </a:ext>
            </a:extLst>
          </p:cNvPr>
          <p:cNvSpPr>
            <a:spLocks noGrp="1"/>
          </p:cNvSpPr>
          <p:nvPr>
            <p:ph type="subTitle" idx="1"/>
          </p:nvPr>
        </p:nvSpPr>
        <p:spPr>
          <a:xfrm>
            <a:off x="1966912" y="5645150"/>
            <a:ext cx="8258176" cy="631825"/>
          </a:xfrm>
        </p:spPr>
        <p:txBody>
          <a:bodyPr anchor="ctr">
            <a:normAutofit/>
          </a:bodyPr>
          <a:lstStyle/>
          <a:p>
            <a:r>
              <a:rPr lang="en-US" sz="2800"/>
              <a:t>Arwa Rawashdeh</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7826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8FBD4-8C48-438F-BE75-21994DD5F71F}"/>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sz="3100" kern="1200">
                <a:solidFill>
                  <a:schemeClr val="tx1"/>
                </a:solidFill>
                <a:latin typeface="+mj-lt"/>
                <a:ea typeface="+mj-ea"/>
                <a:cs typeface="+mj-cs"/>
              </a:rPr>
              <a:t>Mid to late ventricular systole or ventricular ejection </a:t>
            </a:r>
          </a:p>
        </p:txBody>
      </p:sp>
      <p:sp>
        <p:nvSpPr>
          <p:cNvPr id="4" name="Content Placeholder 3">
            <a:extLst>
              <a:ext uri="{FF2B5EF4-FFF2-40B4-BE49-F238E27FC236}">
                <a16:creationId xmlns:a16="http://schemas.microsoft.com/office/drawing/2014/main" id="{B4951BCC-6B10-40C9-BB32-DACAF5E8B20A}"/>
              </a:ext>
            </a:extLst>
          </p:cNvPr>
          <p:cNvSpPr>
            <a:spLocks noGrp="1"/>
          </p:cNvSpPr>
          <p:nvPr>
            <p:ph sz="half" idx="2"/>
          </p:nvPr>
        </p:nvSpPr>
        <p:spPr>
          <a:xfrm>
            <a:off x="648931" y="2438400"/>
            <a:ext cx="3505494" cy="3785419"/>
          </a:xfrm>
        </p:spPr>
        <p:txBody>
          <a:bodyPr vert="horz" lIns="91440" tIns="45720" rIns="91440" bIns="45720" rtlCol="0">
            <a:normAutofit/>
          </a:bodyPr>
          <a:lstStyle/>
          <a:p>
            <a:r>
              <a:rPr lang="en-US" sz="2000" dirty="0"/>
              <a:t>Atrial pressure &lt; ventricular pressure </a:t>
            </a:r>
          </a:p>
          <a:p>
            <a:r>
              <a:rPr lang="en-US" sz="2000" dirty="0"/>
              <a:t>Arterial pressure &lt; ventricular pressure </a:t>
            </a:r>
          </a:p>
          <a:p>
            <a:r>
              <a:rPr lang="en-US" sz="2000" dirty="0"/>
              <a:t>AV  valves   closed  </a:t>
            </a:r>
          </a:p>
          <a:p>
            <a:r>
              <a:rPr lang="en-US" sz="2000" dirty="0"/>
              <a:t>SLV  valves  open </a:t>
            </a:r>
          </a:p>
          <a:p>
            <a:endParaRPr lang="en-US" sz="2000" dirty="0"/>
          </a:p>
        </p:txBody>
      </p:sp>
      <p:sp>
        <p:nvSpPr>
          <p:cNvPr id="19" name="Rectangle 1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B35E0FDF-5769-4CE4-8B97-1667175C9194}"/>
              </a:ext>
            </a:extLst>
          </p:cNvPr>
          <p:cNvPicPr>
            <a:picLocks noGrp="1" noChangeAspect="1"/>
          </p:cNvPicPr>
          <p:nvPr>
            <p:ph sz="quarter" idx="4"/>
          </p:nvPr>
        </p:nvPicPr>
        <p:blipFill>
          <a:blip r:embed="rId2"/>
          <a:stretch>
            <a:fillRect/>
          </a:stretch>
        </p:blipFill>
        <p:spPr>
          <a:xfrm>
            <a:off x="5123688" y="557784"/>
            <a:ext cx="6584098" cy="5739187"/>
          </a:xfrm>
          <a:prstGeom prst="rect">
            <a:avLst/>
          </a:prstGeom>
          <a:effectLst/>
        </p:spPr>
      </p:pic>
    </p:spTree>
    <p:extLst>
      <p:ext uri="{BB962C8B-B14F-4D97-AF65-F5344CB8AC3E}">
        <p14:creationId xmlns:p14="http://schemas.microsoft.com/office/powerpoint/2010/main" val="2479153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2">
            <a:extLst>
              <a:ext uri="{FF2B5EF4-FFF2-40B4-BE49-F238E27FC236}">
                <a16:creationId xmlns:a16="http://schemas.microsoft.com/office/drawing/2014/main" id="{5F63FF5A-B9E2-4989-825C-C62CD37CBB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50857A-4FFC-4533-8085-F1CFA13ADD52}"/>
              </a:ext>
            </a:extLst>
          </p:cNvPr>
          <p:cNvSpPr>
            <a:spLocks noGrp="1"/>
          </p:cNvSpPr>
          <p:nvPr>
            <p:ph type="title"/>
          </p:nvPr>
        </p:nvSpPr>
        <p:spPr>
          <a:xfrm>
            <a:off x="648930" y="629266"/>
            <a:ext cx="3605572" cy="1676603"/>
          </a:xfrm>
        </p:spPr>
        <p:txBody>
          <a:bodyPr vert="horz" lIns="91440" tIns="45720" rIns="91440" bIns="45720" rtlCol="0" anchor="ctr">
            <a:normAutofit/>
          </a:bodyPr>
          <a:lstStyle/>
          <a:p>
            <a:r>
              <a:rPr lang="en-US" sz="4000"/>
              <a:t>Isovolumetric relaxation </a:t>
            </a:r>
          </a:p>
        </p:txBody>
      </p:sp>
      <p:sp>
        <p:nvSpPr>
          <p:cNvPr id="4" name="Content Placeholder 3">
            <a:extLst>
              <a:ext uri="{FF2B5EF4-FFF2-40B4-BE49-F238E27FC236}">
                <a16:creationId xmlns:a16="http://schemas.microsoft.com/office/drawing/2014/main" id="{FB6B00DE-E1DE-4542-8C51-E8F5CA2499FF}"/>
              </a:ext>
            </a:extLst>
          </p:cNvPr>
          <p:cNvSpPr>
            <a:spLocks noGrp="1"/>
          </p:cNvSpPr>
          <p:nvPr>
            <p:ph sz="half" idx="2"/>
          </p:nvPr>
        </p:nvSpPr>
        <p:spPr>
          <a:xfrm>
            <a:off x="648931" y="2438401"/>
            <a:ext cx="3605571" cy="3779520"/>
          </a:xfrm>
        </p:spPr>
        <p:txBody>
          <a:bodyPr vert="horz" lIns="91440" tIns="45720" rIns="91440" bIns="45720" rtlCol="0">
            <a:normAutofit/>
          </a:bodyPr>
          <a:lstStyle/>
          <a:p>
            <a:r>
              <a:rPr lang="en-US" sz="1800"/>
              <a:t>Atrial pressure &lt; ventricular pressure </a:t>
            </a:r>
          </a:p>
          <a:p>
            <a:r>
              <a:rPr lang="en-US" sz="1800"/>
              <a:t>Arterial pressure &lt; ventricular pressure </a:t>
            </a:r>
          </a:p>
          <a:p>
            <a:r>
              <a:rPr lang="en-US" sz="1800"/>
              <a:t>AV  valves   closed  </a:t>
            </a:r>
          </a:p>
          <a:p>
            <a:r>
              <a:rPr lang="en-US" sz="1800"/>
              <a:t>SLV  valves  closed “Dub”sound </a:t>
            </a:r>
          </a:p>
          <a:p>
            <a:endParaRPr lang="en-US" sz="1800"/>
          </a:p>
        </p:txBody>
      </p:sp>
      <p:sp>
        <p:nvSpPr>
          <p:cNvPr id="19" name="Rectangle 14">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D0166E20-EBFB-47A6-92B3-9FC6E0312662}"/>
              </a:ext>
            </a:extLst>
          </p:cNvPr>
          <p:cNvPicPr>
            <a:picLocks noGrp="1" noChangeAspect="1"/>
          </p:cNvPicPr>
          <p:nvPr>
            <p:ph sz="quarter" idx="4"/>
          </p:nvPr>
        </p:nvPicPr>
        <p:blipFill rotWithShape="1">
          <a:blip r:embed="rId2"/>
          <a:srcRect l="13492" r="11296" b="-1"/>
          <a:stretch/>
        </p:blipFill>
        <p:spPr>
          <a:xfrm>
            <a:off x="5283708" y="722376"/>
            <a:ext cx="6263640" cy="5413248"/>
          </a:xfrm>
          <a:prstGeom prst="rect">
            <a:avLst/>
          </a:prstGeom>
          <a:effectLst/>
        </p:spPr>
      </p:pic>
    </p:spTree>
    <p:extLst>
      <p:ext uri="{BB962C8B-B14F-4D97-AF65-F5344CB8AC3E}">
        <p14:creationId xmlns:p14="http://schemas.microsoft.com/office/powerpoint/2010/main" val="3502490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040DBE2-9BCA-4C6E-A85E-06D6CEBB0E1A}"/>
              </a:ext>
            </a:extLst>
          </p:cNvPr>
          <p:cNvSpPr/>
          <p:nvPr/>
        </p:nvSpPr>
        <p:spPr>
          <a:xfrm>
            <a:off x="527538" y="4756638"/>
            <a:ext cx="11139854" cy="930447"/>
          </a:xfrm>
          <a:prstGeom prst="rect">
            <a:avLst/>
          </a:prstGeom>
        </p:spPr>
        <p:txBody>
          <a:bodyPr vert="horz" lIns="91440" tIns="45720" rIns="91440" bIns="45720" rtlCol="0" anchor="b">
            <a:normAutofit/>
          </a:bodyPr>
          <a:lstStyle/>
          <a:p>
            <a:pPr lvl="1" algn="ctr">
              <a:lnSpc>
                <a:spcPct val="90000"/>
              </a:lnSpc>
              <a:spcBef>
                <a:spcPct val="0"/>
              </a:spcBef>
              <a:spcAft>
                <a:spcPts val="600"/>
              </a:spcAft>
              <a:buClr>
                <a:schemeClr val="folHlink"/>
              </a:buClr>
              <a:buSzPct val="90000"/>
              <a:defRPr/>
            </a:pPr>
            <a:r>
              <a:rPr lang="en-US" sz="5400" b="1">
                <a:solidFill>
                  <a:srgbClr val="FFFFFF"/>
                </a:solidFill>
                <a:latin typeface="+mj-lt"/>
                <a:ea typeface="+mj-ea"/>
                <a:cs typeface="+mj-cs"/>
              </a:rPr>
              <a:t>Positioning of stethoscope </a:t>
            </a:r>
            <a:endParaRPr lang="en-US" sz="5400" b="1">
              <a:solidFill>
                <a:srgbClr val="FFFFFF"/>
              </a:solidFill>
              <a:effectLst>
                <a:outerShdw blurRad="38100" dist="38100" dir="2700000" algn="tl">
                  <a:srgbClr val="000000">
                    <a:alpha val="43137"/>
                  </a:srgbClr>
                </a:outerShdw>
              </a:effectLst>
              <a:latin typeface="+mj-lt"/>
              <a:ea typeface="+mj-ea"/>
              <a:cs typeface="+mj-cs"/>
            </a:endParaRPr>
          </a:p>
        </p:txBody>
      </p:sp>
      <p:pic>
        <p:nvPicPr>
          <p:cNvPr id="19460" name="Picture 3">
            <a:extLst>
              <a:ext uri="{FF2B5EF4-FFF2-40B4-BE49-F238E27FC236}">
                <a16:creationId xmlns:a16="http://schemas.microsoft.com/office/drawing/2014/main" id="{8121EE23-E107-460B-95AC-ACC0AC6E95E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98855" y="307731"/>
            <a:ext cx="2898286" cy="3997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Picture 3" descr="roll mouse over or click on ascultation areas">
            <a:extLst>
              <a:ext uri="{FF2B5EF4-FFF2-40B4-BE49-F238E27FC236}">
                <a16:creationId xmlns:a16="http://schemas.microsoft.com/office/drawing/2014/main" id="{9D4A8042-E871-45E8-8CE7-25A933A2270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78910" y="307731"/>
            <a:ext cx="5330182" cy="3997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7" name="Straight Connector 7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3" name="Picture 7172" descr="Stethoscope">
            <a:extLst>
              <a:ext uri="{FF2B5EF4-FFF2-40B4-BE49-F238E27FC236}">
                <a16:creationId xmlns:a16="http://schemas.microsoft.com/office/drawing/2014/main" id="{FA51DA96-451C-4624-8A50-89240B2879F1}"/>
              </a:ext>
            </a:extLst>
          </p:cNvPr>
          <p:cNvPicPr>
            <a:picLocks noChangeAspect="1"/>
          </p:cNvPicPr>
          <p:nvPr/>
        </p:nvPicPr>
        <p:blipFill rotWithShape="1">
          <a:blip r:embed="rId3"/>
          <a:srcRect t="23391" r="9091"/>
          <a:stretch/>
        </p:blipFill>
        <p:spPr>
          <a:xfrm>
            <a:off x="20" y="10"/>
            <a:ext cx="12191980" cy="6857990"/>
          </a:xfrm>
          <a:prstGeom prst="rect">
            <a:avLst/>
          </a:prstGeom>
        </p:spPr>
      </p:pic>
      <p:sp>
        <p:nvSpPr>
          <p:cNvPr id="75" name="Rectangle 74">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a:extLst>
              <a:ext uri="{FF2B5EF4-FFF2-40B4-BE49-F238E27FC236}">
                <a16:creationId xmlns:a16="http://schemas.microsoft.com/office/drawing/2014/main" id="{84759B7A-56EB-4C65-AF88-22E9668EF02B}"/>
              </a:ext>
            </a:extLst>
          </p:cNvPr>
          <p:cNvSpPr>
            <a:spLocks noGrp="1" noChangeArrowheads="1"/>
          </p:cNvSpPr>
          <p:nvPr>
            <p:ph type="title"/>
          </p:nvPr>
        </p:nvSpPr>
        <p:spPr>
          <a:xfrm>
            <a:off x="594804" y="640263"/>
            <a:ext cx="6619811" cy="1344975"/>
          </a:xfrm>
        </p:spPr>
        <p:txBody>
          <a:bodyPr>
            <a:normAutofit/>
          </a:bodyPr>
          <a:lstStyle/>
          <a:p>
            <a:pPr eaLnBrk="1" hangingPunct="1">
              <a:defRPr/>
            </a:pPr>
            <a:r>
              <a:rPr lang="en-US" sz="4000" b="1">
                <a:effectLst>
                  <a:outerShdw blurRad="38100" dist="38100" dir="2700000" algn="tl">
                    <a:srgbClr val="000000">
                      <a:alpha val="43137"/>
                    </a:srgbClr>
                  </a:outerShdw>
                </a:effectLst>
              </a:rPr>
              <a:t>FIRST HEART SOUND (S1)</a:t>
            </a:r>
          </a:p>
        </p:txBody>
      </p:sp>
      <p:sp>
        <p:nvSpPr>
          <p:cNvPr id="7171" name="Rectangle 3">
            <a:extLst>
              <a:ext uri="{FF2B5EF4-FFF2-40B4-BE49-F238E27FC236}">
                <a16:creationId xmlns:a16="http://schemas.microsoft.com/office/drawing/2014/main" id="{41C6C006-EAAC-4273-999A-C1DDDFF49D68}"/>
              </a:ext>
            </a:extLst>
          </p:cNvPr>
          <p:cNvSpPr>
            <a:spLocks noGrp="1" noChangeArrowheads="1"/>
          </p:cNvSpPr>
          <p:nvPr>
            <p:ph idx="1"/>
          </p:nvPr>
        </p:nvSpPr>
        <p:spPr>
          <a:xfrm>
            <a:off x="594109" y="2121763"/>
            <a:ext cx="6620505" cy="3773010"/>
          </a:xfrm>
        </p:spPr>
        <p:txBody>
          <a:bodyPr>
            <a:normAutofit/>
          </a:bodyPr>
          <a:lstStyle/>
          <a:p>
            <a:pPr marL="0">
              <a:spcBef>
                <a:spcPts val="0"/>
              </a:spcBef>
              <a:spcAft>
                <a:spcPts val="600"/>
              </a:spcAft>
              <a:defRPr/>
            </a:pPr>
            <a:r>
              <a:rPr lang="en-US" sz="2400">
                <a:latin typeface="+mj-lt"/>
              </a:rPr>
              <a:t>First component due to turbulent rushing of blood towards A-V valves</a:t>
            </a:r>
          </a:p>
          <a:p>
            <a:pPr marL="0">
              <a:spcBef>
                <a:spcPts val="0"/>
              </a:spcBef>
              <a:spcAft>
                <a:spcPts val="600"/>
              </a:spcAft>
              <a:defRPr/>
            </a:pPr>
            <a:r>
              <a:rPr lang="en-US" sz="2400">
                <a:latin typeface="+mj-lt"/>
              </a:rPr>
              <a:t>2nd component occurs due to the closure of the A-V valves</a:t>
            </a:r>
          </a:p>
          <a:p>
            <a:pPr marL="0">
              <a:spcBef>
                <a:spcPts val="0"/>
              </a:spcBef>
              <a:spcAft>
                <a:spcPts val="600"/>
              </a:spcAft>
              <a:defRPr/>
            </a:pPr>
            <a:r>
              <a:rPr lang="en-US" sz="2400">
                <a:latin typeface="+mj-lt"/>
              </a:rPr>
              <a:t>The mitral component heard at the apex beat area [left 5th intercostal space at midclavicular line]	</a:t>
            </a:r>
          </a:p>
          <a:p>
            <a:pPr marL="0">
              <a:spcBef>
                <a:spcPts val="0"/>
              </a:spcBef>
              <a:spcAft>
                <a:spcPts val="600"/>
              </a:spcAft>
              <a:defRPr/>
            </a:pPr>
            <a:r>
              <a:rPr lang="en-US" sz="2400">
                <a:latin typeface="+mj-lt"/>
              </a:rPr>
              <a:t>The tricuspid component is best heard in the 4th intercostal space at the left sternal border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7" name="Picture 8196" descr="Stethoscope">
            <a:extLst>
              <a:ext uri="{FF2B5EF4-FFF2-40B4-BE49-F238E27FC236}">
                <a16:creationId xmlns:a16="http://schemas.microsoft.com/office/drawing/2014/main" id="{86452AC7-6999-479E-AD73-CFAC6ECFAF3D}"/>
              </a:ext>
            </a:extLst>
          </p:cNvPr>
          <p:cNvPicPr>
            <a:picLocks noChangeAspect="1"/>
          </p:cNvPicPr>
          <p:nvPr/>
        </p:nvPicPr>
        <p:blipFill rotWithShape="1">
          <a:blip r:embed="rId2"/>
          <a:srcRect t="23391" r="9091"/>
          <a:stretch/>
        </p:blipFill>
        <p:spPr>
          <a:xfrm>
            <a:off x="20" y="10"/>
            <a:ext cx="12191980" cy="6857990"/>
          </a:xfrm>
          <a:prstGeom prst="rect">
            <a:avLst/>
          </a:prstGeom>
        </p:spPr>
      </p:pic>
      <p:sp>
        <p:nvSpPr>
          <p:cNvPr id="138" name="Rectangle 137">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Rectangle 2">
            <a:extLst>
              <a:ext uri="{FF2B5EF4-FFF2-40B4-BE49-F238E27FC236}">
                <a16:creationId xmlns:a16="http://schemas.microsoft.com/office/drawing/2014/main" id="{55E35767-0E64-44A0-A526-900970C5A57C}"/>
              </a:ext>
            </a:extLst>
          </p:cNvPr>
          <p:cNvSpPr>
            <a:spLocks noGrp="1" noChangeArrowheads="1"/>
          </p:cNvSpPr>
          <p:nvPr>
            <p:ph type="title"/>
          </p:nvPr>
        </p:nvSpPr>
        <p:spPr>
          <a:xfrm>
            <a:off x="594804" y="640263"/>
            <a:ext cx="6619811" cy="1344975"/>
          </a:xfrm>
        </p:spPr>
        <p:txBody>
          <a:bodyPr>
            <a:normAutofit/>
          </a:bodyPr>
          <a:lstStyle/>
          <a:p>
            <a:pPr eaLnBrk="1" hangingPunct="1">
              <a:defRPr/>
            </a:pPr>
            <a:r>
              <a:rPr lang="en-US" sz="4000" b="1">
                <a:effectLst>
                  <a:outerShdw blurRad="38100" dist="38100" dir="2700000" algn="tl">
                    <a:srgbClr val="000000">
                      <a:alpha val="43137"/>
                    </a:srgbClr>
                  </a:outerShdw>
                </a:effectLst>
              </a:rPr>
              <a:t>SECOND HEART SOUND (S2)</a:t>
            </a:r>
          </a:p>
        </p:txBody>
      </p:sp>
      <p:sp>
        <p:nvSpPr>
          <p:cNvPr id="8195" name="Rectangle 3">
            <a:extLst>
              <a:ext uri="{FF2B5EF4-FFF2-40B4-BE49-F238E27FC236}">
                <a16:creationId xmlns:a16="http://schemas.microsoft.com/office/drawing/2014/main" id="{CD45F713-A4AD-461E-9DE9-D5F446DACE7B}"/>
              </a:ext>
            </a:extLst>
          </p:cNvPr>
          <p:cNvSpPr>
            <a:spLocks noGrp="1" noChangeArrowheads="1"/>
          </p:cNvSpPr>
          <p:nvPr>
            <p:ph idx="1"/>
          </p:nvPr>
        </p:nvSpPr>
        <p:spPr>
          <a:xfrm>
            <a:off x="594109" y="2121763"/>
            <a:ext cx="6620505" cy="3773010"/>
          </a:xfrm>
        </p:spPr>
        <p:txBody>
          <a:bodyPr>
            <a:normAutofit/>
          </a:bodyPr>
          <a:lstStyle/>
          <a:p>
            <a:pPr marL="0">
              <a:spcBef>
                <a:spcPts val="0"/>
              </a:spcBef>
              <a:spcAft>
                <a:spcPts val="600"/>
              </a:spcAft>
              <a:defRPr/>
            </a:pPr>
            <a:r>
              <a:rPr lang="en-US" sz="2200">
                <a:latin typeface="+mj-lt"/>
              </a:rPr>
              <a:t>This sound is produced by the vibration associated with the closure of the semilunar valves (aortic and pulmonary) at the end of ventricular systole.</a:t>
            </a:r>
          </a:p>
          <a:p>
            <a:pPr marL="0" indent="0">
              <a:spcBef>
                <a:spcPts val="0"/>
              </a:spcBef>
              <a:spcAft>
                <a:spcPts val="600"/>
              </a:spcAft>
              <a:buNone/>
              <a:defRPr/>
            </a:pPr>
            <a:r>
              <a:rPr lang="en-US" sz="2200">
                <a:latin typeface="+mj-lt"/>
              </a:rPr>
              <a:t>	</a:t>
            </a:r>
          </a:p>
          <a:p>
            <a:pPr marL="0">
              <a:spcBef>
                <a:spcPts val="0"/>
              </a:spcBef>
              <a:spcAft>
                <a:spcPts val="600"/>
              </a:spcAft>
              <a:defRPr/>
            </a:pPr>
            <a:r>
              <a:rPr lang="en-US" sz="2200">
                <a:latin typeface="+mj-lt"/>
              </a:rPr>
              <a:t>This sound is sharp and loud and described as “DUB.” </a:t>
            </a:r>
          </a:p>
          <a:p>
            <a:pPr marL="0">
              <a:spcBef>
                <a:spcPts val="0"/>
              </a:spcBef>
              <a:spcAft>
                <a:spcPts val="600"/>
              </a:spcAft>
              <a:defRPr/>
            </a:pPr>
            <a:r>
              <a:rPr lang="en-US" sz="2200">
                <a:latin typeface="+mj-lt"/>
              </a:rPr>
              <a:t> Two subcomponents</a:t>
            </a:r>
          </a:p>
          <a:p>
            <a:pPr marL="0">
              <a:spcBef>
                <a:spcPts val="0"/>
              </a:spcBef>
              <a:spcAft>
                <a:spcPts val="600"/>
              </a:spcAft>
              <a:defRPr/>
            </a:pPr>
            <a:r>
              <a:rPr lang="en-US" sz="2200">
                <a:latin typeface="+mj-lt"/>
              </a:rPr>
              <a:t>Pulmonary component heard at the level of 2nd left intercostal  space.	</a:t>
            </a:r>
          </a:p>
          <a:p>
            <a:pPr marL="0">
              <a:spcBef>
                <a:spcPts val="0"/>
              </a:spcBef>
              <a:spcAft>
                <a:spcPts val="600"/>
              </a:spcAft>
              <a:defRPr/>
            </a:pPr>
            <a:r>
              <a:rPr lang="en-US" sz="2200">
                <a:latin typeface="+mj-lt"/>
              </a:rPr>
              <a:t>Aortic component is heard at the level of the 2nd right interscostal space near the right border of  the sternum.	</a:t>
            </a:r>
          </a:p>
          <a:p>
            <a:pPr marL="0">
              <a:spcBef>
                <a:spcPts val="0"/>
              </a:spcBef>
              <a:spcAft>
                <a:spcPts val="600"/>
              </a:spcAft>
              <a:defRPr/>
            </a:pPr>
            <a:endParaRPr lang="en-US" sz="2200">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DA864D5-C364-4D2F-95BE-2F72825EA0DC}"/>
              </a:ext>
            </a:extLst>
          </p:cNvPr>
          <p:cNvSpPr txBox="1"/>
          <p:nvPr/>
        </p:nvSpPr>
        <p:spPr>
          <a:xfrm>
            <a:off x="1524003" y="1999615"/>
            <a:ext cx="9144000" cy="276402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kumimoji="0" lang="en-US" sz="7200" b="0" i="0" u="none" strike="noStrike" kern="1200" cap="none" spc="0" normalizeH="0" baseline="0" noProof="0">
                <a:ln>
                  <a:noFill/>
                </a:ln>
                <a:solidFill>
                  <a:schemeClr val="tx1"/>
                </a:solidFill>
                <a:effectLst/>
                <a:uLnTx/>
                <a:uFillTx/>
                <a:latin typeface="+mj-lt"/>
                <a:ea typeface="+mj-ea"/>
                <a:cs typeface="+mj-cs"/>
              </a:rPr>
              <a:t>Blood flow and Laplace's law</a:t>
            </a:r>
            <a:endParaRPr lang="en-US" sz="7200" kern="1200">
              <a:solidFill>
                <a:schemeClr val="tx1"/>
              </a:solidFill>
              <a:latin typeface="+mj-lt"/>
              <a:ea typeface="+mj-ea"/>
              <a:cs typeface="+mj-cs"/>
            </a:endParaRP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805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F29-3DAA-4519-B4C8-BE5018035F4F}"/>
              </a:ext>
            </a:extLst>
          </p:cNvPr>
          <p:cNvSpPr>
            <a:spLocks noGrp="1"/>
          </p:cNvSpPr>
          <p:nvPr>
            <p:ph type="title"/>
          </p:nvPr>
        </p:nvSpPr>
        <p:spPr>
          <a:xfrm>
            <a:off x="4636008" y="1135"/>
            <a:ext cx="6903720" cy="1676603"/>
          </a:xfrm>
        </p:spPr>
        <p:txBody>
          <a:bodyPr>
            <a:normAutofit/>
          </a:bodyPr>
          <a:lstStyle/>
          <a:p>
            <a:r>
              <a:rPr lang="en-US" dirty="0"/>
              <a:t>Blood flow </a:t>
            </a:r>
          </a:p>
        </p:txBody>
      </p:sp>
      <p:pic>
        <p:nvPicPr>
          <p:cNvPr id="7" name="Picture 6">
            <a:extLst>
              <a:ext uri="{FF2B5EF4-FFF2-40B4-BE49-F238E27FC236}">
                <a16:creationId xmlns:a16="http://schemas.microsoft.com/office/drawing/2014/main" id="{D53457D4-384A-4B48-9446-29114BBF259D}"/>
              </a:ext>
            </a:extLst>
          </p:cNvPr>
          <p:cNvPicPr>
            <a:picLocks noChangeAspect="1"/>
          </p:cNvPicPr>
          <p:nvPr/>
        </p:nvPicPr>
        <p:blipFill>
          <a:blip r:embed="rId2"/>
          <a:stretch>
            <a:fillRect/>
          </a:stretch>
        </p:blipFill>
        <p:spPr>
          <a:xfrm>
            <a:off x="1525703" y="803049"/>
            <a:ext cx="1076256" cy="1635351"/>
          </a:xfrm>
          <a:prstGeom prst="rect">
            <a:avLst/>
          </a:prstGeom>
        </p:spPr>
      </p:pic>
      <p:pic>
        <p:nvPicPr>
          <p:cNvPr id="5" name="Picture 4">
            <a:extLst>
              <a:ext uri="{FF2B5EF4-FFF2-40B4-BE49-F238E27FC236}">
                <a16:creationId xmlns:a16="http://schemas.microsoft.com/office/drawing/2014/main" id="{2D4DC6D5-83AA-470F-AD94-F7A2EAA732E8}"/>
              </a:ext>
            </a:extLst>
          </p:cNvPr>
          <p:cNvPicPr>
            <a:picLocks noChangeAspect="1"/>
          </p:cNvPicPr>
          <p:nvPr/>
        </p:nvPicPr>
        <p:blipFill>
          <a:blip r:embed="rId3"/>
          <a:stretch>
            <a:fillRect/>
          </a:stretch>
        </p:blipFill>
        <p:spPr>
          <a:xfrm>
            <a:off x="804672" y="2816945"/>
            <a:ext cx="2518317" cy="1076580"/>
          </a:xfrm>
          <a:prstGeom prst="rect">
            <a:avLst/>
          </a:prstGeom>
        </p:spPr>
      </p:pic>
      <p:pic>
        <p:nvPicPr>
          <p:cNvPr id="9" name="Picture 8">
            <a:extLst>
              <a:ext uri="{FF2B5EF4-FFF2-40B4-BE49-F238E27FC236}">
                <a16:creationId xmlns:a16="http://schemas.microsoft.com/office/drawing/2014/main" id="{BDEF3F0C-4AD9-49C7-976E-329F1A05F39A}"/>
              </a:ext>
            </a:extLst>
          </p:cNvPr>
          <p:cNvPicPr>
            <a:picLocks noChangeAspect="1"/>
          </p:cNvPicPr>
          <p:nvPr/>
        </p:nvPicPr>
        <p:blipFill>
          <a:blip r:embed="rId4"/>
          <a:stretch>
            <a:fillRect/>
          </a:stretch>
        </p:blipFill>
        <p:spPr>
          <a:xfrm>
            <a:off x="804672" y="4592019"/>
            <a:ext cx="2518317" cy="1028912"/>
          </a:xfrm>
          <a:prstGeom prst="rect">
            <a:avLst/>
          </a:prstGeom>
          <a:effectLst/>
        </p:spPr>
      </p:pic>
      <p:sp>
        <p:nvSpPr>
          <p:cNvPr id="3" name="Content Placeholder 2">
            <a:extLst>
              <a:ext uri="{FF2B5EF4-FFF2-40B4-BE49-F238E27FC236}">
                <a16:creationId xmlns:a16="http://schemas.microsoft.com/office/drawing/2014/main" id="{1D5CDD93-99F8-4FA8-AD47-DBAB52E1AAC5}"/>
              </a:ext>
            </a:extLst>
          </p:cNvPr>
          <p:cNvSpPr>
            <a:spLocks noGrp="1"/>
          </p:cNvSpPr>
          <p:nvPr>
            <p:ph idx="1"/>
          </p:nvPr>
        </p:nvSpPr>
        <p:spPr>
          <a:xfrm>
            <a:off x="4101083" y="1322363"/>
            <a:ext cx="7438645" cy="5534501"/>
          </a:xfrm>
        </p:spPr>
        <p:txBody>
          <a:bodyPr>
            <a:normAutofit fontScale="77500" lnSpcReduction="20000"/>
          </a:bodyPr>
          <a:lstStyle/>
          <a:p>
            <a:pPr marL="0" indent="0">
              <a:buNone/>
            </a:pPr>
            <a:endParaRPr lang="en-US" sz="1100" b="1" i="1" dirty="0"/>
          </a:p>
          <a:p>
            <a:pPr marL="0" indent="0">
              <a:buNone/>
            </a:pPr>
            <a:r>
              <a:rPr lang="en-US" sz="2600" b="1" i="1" dirty="0"/>
              <a:t>Laminar flow : normal blood flow in the blood vessels (physiological)</a:t>
            </a:r>
          </a:p>
          <a:p>
            <a:pPr>
              <a:buFont typeface="Wingdings" panose="05000000000000000000" pitchFamily="2" charset="2"/>
              <a:buChar char="q"/>
            </a:pPr>
            <a:r>
              <a:rPr lang="en-US" sz="2600" i="1" dirty="0"/>
              <a:t>As you go toward the edges the velocity the blood is going to be slower and the velocity in the middle is highest </a:t>
            </a:r>
          </a:p>
          <a:p>
            <a:pPr>
              <a:buFont typeface="Wingdings" panose="05000000000000000000" pitchFamily="2" charset="2"/>
              <a:buChar char="q"/>
            </a:pPr>
            <a:r>
              <a:rPr lang="en-US" sz="2600" i="1" dirty="0"/>
              <a:t>So imagine you are looking to blood vessels as a circle, and you are looking at the flow from the back you are going to notice that is flow is very concentric and this type of flow is silent </a:t>
            </a:r>
          </a:p>
          <a:p>
            <a:pPr marL="0" indent="0">
              <a:buNone/>
            </a:pPr>
            <a:endParaRPr lang="en-US" sz="2600" b="1" i="1" dirty="0"/>
          </a:p>
          <a:p>
            <a:pPr marL="0" indent="0">
              <a:buNone/>
            </a:pPr>
            <a:endParaRPr lang="en-US" sz="2600" b="1" i="1" dirty="0"/>
          </a:p>
          <a:p>
            <a:pPr marL="0" indent="0">
              <a:buNone/>
            </a:pPr>
            <a:r>
              <a:rPr lang="en-US" sz="2600" b="1" i="1" dirty="0"/>
              <a:t>Turbulent flow : pathological and physiological one </a:t>
            </a:r>
          </a:p>
          <a:p>
            <a:pPr>
              <a:buFont typeface="Wingdings" panose="05000000000000000000" pitchFamily="2" charset="2"/>
              <a:buChar char="q"/>
            </a:pPr>
            <a:r>
              <a:rPr lang="en-US" sz="2600" i="1" dirty="0"/>
              <a:t>Inside our heart you have a valves mitral valve and aortic valve whenever blood is being pumped upward right it can hit mitral valve as it hits mitral valve it can develop turbulent flow</a:t>
            </a:r>
          </a:p>
          <a:p>
            <a:pPr>
              <a:buFont typeface="Wingdings" panose="05000000000000000000" pitchFamily="2" charset="2"/>
              <a:buChar char="q"/>
            </a:pPr>
            <a:r>
              <a:rPr lang="en-US" sz="2600" i="1" dirty="0"/>
              <a:t>  Imagine a blood vessels and plaques inside ; as the normal flow gets to the occlusion it start developing a turbulence and that gives a lot of heat and changes the action of perfusion pressure and produce what called brutes  and can be heard at carotid artery so if you take a stethoscope and put it over carotid artery you can hear it as actual sounds that caused by turbulent flow. It also can produce murmurs  </a:t>
            </a:r>
          </a:p>
          <a:p>
            <a:pPr marL="0" indent="0">
              <a:buNone/>
            </a:pPr>
            <a:endParaRPr lang="en-US" sz="1100" dirty="0"/>
          </a:p>
        </p:txBody>
      </p:sp>
    </p:spTree>
    <p:extLst>
      <p:ext uri="{BB962C8B-B14F-4D97-AF65-F5344CB8AC3E}">
        <p14:creationId xmlns:p14="http://schemas.microsoft.com/office/powerpoint/2010/main" val="4126866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D07E75-2132-4B40-9049-151F3E535F7E}"/>
              </a:ext>
            </a:extLst>
          </p:cNvPr>
          <p:cNvSpPr>
            <a:spLocks noGrp="1"/>
          </p:cNvSpPr>
          <p:nvPr>
            <p:ph idx="1"/>
          </p:nvPr>
        </p:nvSpPr>
        <p:spPr>
          <a:xfrm>
            <a:off x="666446" y="916221"/>
            <a:ext cx="5102351" cy="5190149"/>
          </a:xfrm>
        </p:spPr>
        <p:txBody>
          <a:bodyPr>
            <a:normAutofit/>
          </a:bodyPr>
          <a:lstStyle/>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US" sz="2000" b="1" i="1" u="none" strike="noStrike" kern="1200" cap="none" spc="0" normalizeH="0" baseline="0" noProof="0" dirty="0">
                <a:ln>
                  <a:noFill/>
                </a:ln>
                <a:effectLst/>
                <a:uLnTx/>
                <a:uFillTx/>
                <a:latin typeface="Calibri" panose="020F0502020204030204"/>
                <a:ea typeface="+mn-ea"/>
                <a:cs typeface="+mn-cs"/>
              </a:rPr>
              <a:t>If you look at the graph here ; as you increase the pressure the flow is increasing in  laminar  or turbulent flow, but you get to the point where the flow veers off  and the flow start decreasing as the perfusion pressure start increasing </a:t>
            </a: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endParaRPr lang="en-US" sz="2000" b="1" i="1" dirty="0">
              <a:latin typeface="Calibri" panose="020F0502020204030204"/>
            </a:endParaRP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2000" b="1" i="1" u="none" strike="noStrike" kern="1200" cap="none" spc="0" normalizeH="0" baseline="0" noProof="0" dirty="0">
              <a:ln>
                <a:noFill/>
              </a:ln>
              <a:effectLst/>
              <a:uLnTx/>
              <a:uFillTx/>
              <a:latin typeface="Calibri" panose="020F0502020204030204"/>
              <a:ea typeface="+mn-ea"/>
              <a:cs typeface="+mn-cs"/>
            </a:endParaRP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2000" b="1" i="1" u="none" strike="noStrike" kern="1200" cap="none" spc="0" normalizeH="0" baseline="0" noProof="0" dirty="0">
              <a:ln>
                <a:noFill/>
              </a:ln>
              <a:effectLst/>
              <a:uLnTx/>
              <a:uFillTx/>
              <a:latin typeface="Calibri" panose="020F0502020204030204"/>
              <a:ea typeface="+mn-ea"/>
              <a:cs typeface="+mn-cs"/>
            </a:endParaRP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US" sz="2000" b="1" i="1" u="none" strike="noStrike" kern="1200" cap="none" spc="0" normalizeH="0" baseline="0" noProof="0" dirty="0">
                <a:ln>
                  <a:noFill/>
                </a:ln>
                <a:effectLst/>
                <a:uLnTx/>
                <a:uFillTx/>
                <a:latin typeface="Calibri" panose="020F0502020204030204"/>
                <a:ea typeface="+mn-ea"/>
                <a:cs typeface="+mn-cs"/>
              </a:rPr>
              <a:t>If there is a turbulent flow it decreases the actual flow the volume of blood that circulating through an area of blood vessel per a minute and increase the perfusion pressure and the resistance is going to be very high </a:t>
            </a:r>
          </a:p>
          <a:p>
            <a:endParaRPr lang="en-US" sz="2000" dirty="0"/>
          </a:p>
        </p:txBody>
      </p:sp>
      <p:sp>
        <p:nvSpPr>
          <p:cNvPr id="10" name="Rectangle 9">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0112" y="0"/>
            <a:ext cx="596188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9984" y="484633"/>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F133ACD-D031-4C70-AF9C-CF30DB5B8DDA}"/>
              </a:ext>
            </a:extLst>
          </p:cNvPr>
          <p:cNvPicPr>
            <a:picLocks noChangeAspect="1"/>
          </p:cNvPicPr>
          <p:nvPr/>
        </p:nvPicPr>
        <p:blipFill>
          <a:blip r:embed="rId2"/>
          <a:stretch>
            <a:fillRect/>
          </a:stretch>
        </p:blipFill>
        <p:spPr>
          <a:xfrm>
            <a:off x="7934259" y="694945"/>
            <a:ext cx="2456057" cy="2322576"/>
          </a:xfrm>
          <a:prstGeom prst="rect">
            <a:avLst/>
          </a:prstGeom>
        </p:spPr>
      </p:pic>
      <p:sp>
        <p:nvSpPr>
          <p:cNvPr id="14" name="Rounded Rectangle 9">
            <a:extLst>
              <a:ext uri="{FF2B5EF4-FFF2-40B4-BE49-F238E27FC236}">
                <a16:creationId xmlns:a16="http://schemas.microsoft.com/office/drawing/2014/main" id="{39D6C490-0229-4573-9696-B73E5B3A9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9984" y="3511296"/>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B65653B-247E-4455-BFB6-2F1EF17415BF}"/>
              </a:ext>
            </a:extLst>
          </p:cNvPr>
          <p:cNvPicPr>
            <a:picLocks noChangeAspect="1"/>
          </p:cNvPicPr>
          <p:nvPr/>
        </p:nvPicPr>
        <p:blipFill>
          <a:blip r:embed="rId3"/>
          <a:stretch>
            <a:fillRect/>
          </a:stretch>
        </p:blipFill>
        <p:spPr>
          <a:xfrm>
            <a:off x="7652614" y="3721608"/>
            <a:ext cx="3019348" cy="2322576"/>
          </a:xfrm>
          <a:prstGeom prst="rect">
            <a:avLst/>
          </a:prstGeom>
          <a:effectLst/>
        </p:spPr>
      </p:pic>
    </p:spTree>
    <p:extLst>
      <p:ext uri="{BB962C8B-B14F-4D97-AF65-F5344CB8AC3E}">
        <p14:creationId xmlns:p14="http://schemas.microsoft.com/office/powerpoint/2010/main" val="2405390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AB8F17-65FD-428B-A018-5E29372D8EF8}"/>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Implication of Laplace's law </a:t>
            </a:r>
          </a:p>
        </p:txBody>
      </p:sp>
      <p:pic>
        <p:nvPicPr>
          <p:cNvPr id="11" name="Picture 10">
            <a:extLst>
              <a:ext uri="{FF2B5EF4-FFF2-40B4-BE49-F238E27FC236}">
                <a16:creationId xmlns:a16="http://schemas.microsoft.com/office/drawing/2014/main" id="{D5682919-9710-4764-A860-D66EE2A112EE}"/>
              </a:ext>
            </a:extLst>
          </p:cNvPr>
          <p:cNvPicPr>
            <a:picLocks noChangeAspect="1"/>
          </p:cNvPicPr>
          <p:nvPr/>
        </p:nvPicPr>
        <p:blipFill>
          <a:blip r:embed="rId2"/>
          <a:stretch>
            <a:fillRect/>
          </a:stretch>
        </p:blipFill>
        <p:spPr>
          <a:xfrm>
            <a:off x="4476591" y="961812"/>
            <a:ext cx="6312216" cy="4930987"/>
          </a:xfrm>
          <a:prstGeom prst="rect">
            <a:avLst/>
          </a:prstGeom>
        </p:spPr>
      </p:pic>
    </p:spTree>
    <p:extLst>
      <p:ext uri="{BB962C8B-B14F-4D97-AF65-F5344CB8AC3E}">
        <p14:creationId xmlns:p14="http://schemas.microsoft.com/office/powerpoint/2010/main" val="1009383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CD9813-7FB7-4F3B-BC79-A80E9B5B8C00}"/>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8000" kern="1200">
                <a:solidFill>
                  <a:schemeClr val="tx1"/>
                </a:solidFill>
                <a:latin typeface="+mj-lt"/>
                <a:ea typeface="+mj-ea"/>
                <a:cs typeface="+mj-cs"/>
              </a:rPr>
              <a:t>Cardiac cycle </a:t>
            </a:r>
          </a:p>
        </p:txBody>
      </p:sp>
      <p:sp>
        <p:nvSpPr>
          <p:cNvPr id="9" name="Rectangle 8">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Rectangle 10">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6749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87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a:extLst>
              <a:ext uri="{FF2B5EF4-FFF2-40B4-BE49-F238E27FC236}">
                <a16:creationId xmlns:a16="http://schemas.microsoft.com/office/drawing/2014/main" id="{C5AA4E93-696F-46CB-A4B0-2801B42ED66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70383" y="643467"/>
            <a:ext cx="8726556"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9C345E7-C7D0-452F-B756-A729E70BAB45}"/>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sz="3700" kern="1200">
                <a:solidFill>
                  <a:schemeClr val="tx1"/>
                </a:solidFill>
                <a:latin typeface="+mj-lt"/>
                <a:ea typeface="+mj-ea"/>
                <a:cs typeface="+mj-cs"/>
              </a:rPr>
              <a:t>Mid to Late ventricular diastole </a:t>
            </a:r>
          </a:p>
        </p:txBody>
      </p:sp>
      <p:sp>
        <p:nvSpPr>
          <p:cNvPr id="11" name="Content Placeholder 10">
            <a:extLst>
              <a:ext uri="{FF2B5EF4-FFF2-40B4-BE49-F238E27FC236}">
                <a16:creationId xmlns:a16="http://schemas.microsoft.com/office/drawing/2014/main" id="{4FA276D1-4A24-4BC9-B882-72D4D72B6A78}"/>
              </a:ext>
            </a:extLst>
          </p:cNvPr>
          <p:cNvSpPr>
            <a:spLocks noGrp="1"/>
          </p:cNvSpPr>
          <p:nvPr>
            <p:ph sz="quarter" idx="4"/>
          </p:nvPr>
        </p:nvSpPr>
        <p:spPr>
          <a:xfrm>
            <a:off x="648931" y="2438400"/>
            <a:ext cx="3505494" cy="3785419"/>
          </a:xfrm>
        </p:spPr>
        <p:txBody>
          <a:bodyPr vert="horz" lIns="91440" tIns="45720" rIns="91440" bIns="45720" rtlCol="0">
            <a:normAutofit/>
          </a:bodyPr>
          <a:lstStyle/>
          <a:p>
            <a:r>
              <a:rPr lang="en-US" sz="2000" dirty="0"/>
              <a:t>Atrial pressure &gt; ventricular pressure </a:t>
            </a:r>
          </a:p>
          <a:p>
            <a:r>
              <a:rPr lang="en-US" sz="2000" dirty="0"/>
              <a:t>Arterial pressure &gt; ventricular pressure </a:t>
            </a:r>
          </a:p>
          <a:p>
            <a:r>
              <a:rPr lang="en-US" sz="2000" dirty="0"/>
              <a:t>AV valves   Open</a:t>
            </a:r>
          </a:p>
          <a:p>
            <a:r>
              <a:rPr lang="en-US" sz="2000" dirty="0"/>
              <a:t>SLV    valves closed </a:t>
            </a:r>
          </a:p>
          <a:p>
            <a:endParaRPr lang="en-US" sz="2000" dirty="0"/>
          </a:p>
        </p:txBody>
      </p:sp>
      <p:sp>
        <p:nvSpPr>
          <p:cNvPr id="29" name="Rectangle 2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9206CB98-8AAB-4DF5-9691-23F29799EB6D}"/>
              </a:ext>
            </a:extLst>
          </p:cNvPr>
          <p:cNvPicPr>
            <a:picLocks noChangeAspect="1"/>
          </p:cNvPicPr>
          <p:nvPr/>
        </p:nvPicPr>
        <p:blipFill>
          <a:blip r:embed="rId2"/>
          <a:stretch>
            <a:fillRect/>
          </a:stretch>
        </p:blipFill>
        <p:spPr>
          <a:xfrm>
            <a:off x="5123688" y="522514"/>
            <a:ext cx="6584098" cy="5701305"/>
          </a:xfrm>
          <a:prstGeom prst="rect">
            <a:avLst/>
          </a:prstGeom>
          <a:effectLst/>
        </p:spPr>
      </p:pic>
    </p:spTree>
    <p:extLst>
      <p:ext uri="{BB962C8B-B14F-4D97-AF65-F5344CB8AC3E}">
        <p14:creationId xmlns:p14="http://schemas.microsoft.com/office/powerpoint/2010/main" val="3422986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7315-8452-49A3-A7B7-A5E9FD1AEF7E}"/>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kern="1200" dirty="0">
                <a:solidFill>
                  <a:schemeClr val="tx1"/>
                </a:solidFill>
                <a:latin typeface="+mj-lt"/>
                <a:ea typeface="+mj-ea"/>
                <a:cs typeface="+mj-cs"/>
              </a:rPr>
              <a:t>Isovolumetric contraction </a:t>
            </a:r>
          </a:p>
        </p:txBody>
      </p:sp>
      <p:sp>
        <p:nvSpPr>
          <p:cNvPr id="4" name="Content Placeholder 3">
            <a:extLst>
              <a:ext uri="{FF2B5EF4-FFF2-40B4-BE49-F238E27FC236}">
                <a16:creationId xmlns:a16="http://schemas.microsoft.com/office/drawing/2014/main" id="{7A6C5F5F-E718-42C4-A318-55138E236C8D}"/>
              </a:ext>
            </a:extLst>
          </p:cNvPr>
          <p:cNvSpPr>
            <a:spLocks noGrp="1"/>
          </p:cNvSpPr>
          <p:nvPr>
            <p:ph sz="half" idx="2"/>
          </p:nvPr>
        </p:nvSpPr>
        <p:spPr>
          <a:xfrm>
            <a:off x="648931" y="2438400"/>
            <a:ext cx="3505494" cy="3785419"/>
          </a:xfrm>
        </p:spPr>
        <p:txBody>
          <a:bodyPr vert="horz" lIns="91440" tIns="45720" rIns="91440" bIns="45720" rtlCol="0">
            <a:normAutofit/>
          </a:bodyPr>
          <a:lstStyle/>
          <a:p>
            <a:r>
              <a:rPr lang="en-US" sz="2000" dirty="0"/>
              <a:t>Atrial pressure &lt; ventricular pressure </a:t>
            </a:r>
          </a:p>
          <a:p>
            <a:r>
              <a:rPr lang="en-US" sz="2000" dirty="0"/>
              <a:t>Arterial pressure &gt; ventricular pressure </a:t>
            </a:r>
          </a:p>
          <a:p>
            <a:r>
              <a:rPr lang="en-US" sz="2000" dirty="0"/>
              <a:t>AV  valves   closed  </a:t>
            </a:r>
            <a:r>
              <a:rPr lang="en-US" sz="2000"/>
              <a:t>Lub</a:t>
            </a:r>
            <a:r>
              <a:rPr lang="en-US" sz="2000" dirty="0"/>
              <a:t> sound “S1”</a:t>
            </a:r>
          </a:p>
          <a:p>
            <a:r>
              <a:rPr lang="en-US" sz="2000" dirty="0"/>
              <a:t>SLV  valves  closed </a:t>
            </a:r>
          </a:p>
          <a:p>
            <a:endParaRPr lang="en-US" sz="2000" dirty="0"/>
          </a:p>
        </p:txBody>
      </p:sp>
      <p:sp>
        <p:nvSpPr>
          <p:cNvPr id="20" name="Rectangle 1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11">
            <a:extLst>
              <a:ext uri="{FF2B5EF4-FFF2-40B4-BE49-F238E27FC236}">
                <a16:creationId xmlns:a16="http://schemas.microsoft.com/office/drawing/2014/main" id="{A41DD20E-7B4E-4990-8E90-8B0140328902}"/>
              </a:ext>
            </a:extLst>
          </p:cNvPr>
          <p:cNvPicPr>
            <a:picLocks noGrp="1" noChangeAspect="1"/>
          </p:cNvPicPr>
          <p:nvPr>
            <p:ph sz="quarter" idx="4"/>
          </p:nvPr>
        </p:nvPicPr>
        <p:blipFill>
          <a:blip r:embed="rId2"/>
          <a:stretch>
            <a:fillRect/>
          </a:stretch>
        </p:blipFill>
        <p:spPr>
          <a:xfrm>
            <a:off x="5123688" y="1045030"/>
            <a:ext cx="6584098" cy="4847770"/>
          </a:xfrm>
          <a:prstGeom prst="rect">
            <a:avLst/>
          </a:prstGeom>
          <a:effectLst/>
        </p:spPr>
      </p:pic>
    </p:spTree>
    <p:extLst>
      <p:ext uri="{BB962C8B-B14F-4D97-AF65-F5344CB8AC3E}">
        <p14:creationId xmlns:p14="http://schemas.microsoft.com/office/powerpoint/2010/main" val="15124018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F7A5669D681246AB960341A7973BEA" ma:contentTypeVersion="2" ma:contentTypeDescription="Create a new document." ma:contentTypeScope="" ma:versionID="27c7c0a2a04ec6ebe2accb100d3b91f9">
  <xsd:schema xmlns:xsd="http://www.w3.org/2001/XMLSchema" xmlns:xs="http://www.w3.org/2001/XMLSchema" xmlns:p="http://schemas.microsoft.com/office/2006/metadata/properties" xmlns:ns2="9e993650-88f3-42a5-8bab-898c09394769" targetNamespace="http://schemas.microsoft.com/office/2006/metadata/properties" ma:root="true" ma:fieldsID="0498a5d55b0230735df0c1eb62ef5848" ns2:_="">
    <xsd:import namespace="9e993650-88f3-42a5-8bab-898c09394769"/>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993650-88f3-42a5-8bab-898c09394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E659A74-4806-4D92-A26B-7C9A654DD005}"/>
</file>

<file path=customXml/itemProps2.xml><?xml version="1.0" encoding="utf-8"?>
<ds:datastoreItem xmlns:ds="http://schemas.openxmlformats.org/officeDocument/2006/customXml" ds:itemID="{9F53995F-C20D-48BB-9884-8CB1AF217A88}"/>
</file>

<file path=customXml/itemProps3.xml><?xml version="1.0" encoding="utf-8"?>
<ds:datastoreItem xmlns:ds="http://schemas.openxmlformats.org/officeDocument/2006/customXml" ds:itemID="{8B313072-E21F-4F00-B0A0-52B1E6FC58D8}"/>
</file>

<file path=docProps/app.xml><?xml version="1.0" encoding="utf-8"?>
<Properties xmlns="http://schemas.openxmlformats.org/officeDocument/2006/extended-properties" xmlns:vt="http://schemas.openxmlformats.org/officeDocument/2006/docPropsVTypes">
  <TotalTime>148</TotalTime>
  <Words>541</Words>
  <Application>Microsoft Office PowerPoint</Application>
  <PresentationFormat>Widescreen</PresentationFormat>
  <Paragraphs>54</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Times New Roman</vt:lpstr>
      <vt:lpstr>Wingdings</vt:lpstr>
      <vt:lpstr>Office Theme</vt:lpstr>
      <vt:lpstr>Cardiac cycle and heart sounds  </vt:lpstr>
      <vt:lpstr>PowerPoint Presentation</vt:lpstr>
      <vt:lpstr>Blood flow </vt:lpstr>
      <vt:lpstr>PowerPoint Presentation</vt:lpstr>
      <vt:lpstr>Implication of Laplace's law </vt:lpstr>
      <vt:lpstr>Cardiac cycle </vt:lpstr>
      <vt:lpstr>PowerPoint Presentation</vt:lpstr>
      <vt:lpstr>Mid to Late ventricular diastole </vt:lpstr>
      <vt:lpstr>Isovolumetric contraction </vt:lpstr>
      <vt:lpstr>Mid to late ventricular systole or ventricular ejection </vt:lpstr>
      <vt:lpstr>Isovolumetric relaxation </vt:lpstr>
      <vt:lpstr>PowerPoint Presentation</vt:lpstr>
      <vt:lpstr>FIRST HEART SOUND (S1)</vt:lpstr>
      <vt:lpstr>SECOND HEART SOUND (S2)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arwa rawashdeh</dc:creator>
  <cp:lastModifiedBy>arwa rawashdeh</cp:lastModifiedBy>
  <cp:revision>14</cp:revision>
  <dcterms:created xsi:type="dcterms:W3CDTF">2021-05-08T07:15:20Z</dcterms:created>
  <dcterms:modified xsi:type="dcterms:W3CDTF">2021-05-08T09:43:23Z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0x01010075F7A5669D681246AB960341A7973BEA</vt:lpwstr>
  </property>
</Properties>
</file>