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theme/theme16.xml" ContentType="application/vnd.openxmlformats-officedocument.theme+xml"/>
  <Override PartName="/ppt/slideLayouts/slideLayout28.xml" ContentType="application/vnd.openxmlformats-officedocument.presentationml.slideLayout+xml"/>
  <Override PartName="/ppt/theme/theme17.xml" ContentType="application/vnd.openxmlformats-officedocument.theme+xml"/>
  <Override PartName="/ppt/slideLayouts/slideLayout29.xml" ContentType="application/vnd.openxmlformats-officedocument.presentationml.slideLayout+xml"/>
  <Override PartName="/ppt/theme/theme18.xml" ContentType="application/vnd.openxmlformats-officedocument.theme+xml"/>
  <Override PartName="/ppt/slideLayouts/slideLayout30.xml" ContentType="application/vnd.openxmlformats-officedocument.presentationml.slideLayout+xml"/>
  <Override PartName="/ppt/theme/theme19.xml" ContentType="application/vnd.openxmlformats-officedocument.theme+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theme/theme2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78" r:id="rId4"/>
    <p:sldMasterId id="2147483791" r:id="rId5"/>
    <p:sldMasterId id="2147483793" r:id="rId6"/>
    <p:sldMasterId id="2147483795" r:id="rId7"/>
    <p:sldMasterId id="2147483797" r:id="rId8"/>
    <p:sldMasterId id="2147483799" r:id="rId9"/>
    <p:sldMasterId id="2147483801" r:id="rId10"/>
    <p:sldMasterId id="2147483803" r:id="rId11"/>
    <p:sldMasterId id="2147483805" r:id="rId12"/>
    <p:sldMasterId id="2147483807" r:id="rId13"/>
    <p:sldMasterId id="2147483809" r:id="rId14"/>
    <p:sldMasterId id="2147483811" r:id="rId15"/>
    <p:sldMasterId id="2147483813" r:id="rId16"/>
    <p:sldMasterId id="2147483815" r:id="rId17"/>
    <p:sldMasterId id="2147483817" r:id="rId18"/>
    <p:sldMasterId id="2147483819" r:id="rId19"/>
    <p:sldMasterId id="2147483821" r:id="rId20"/>
    <p:sldMasterId id="2147483823" r:id="rId21"/>
    <p:sldMasterId id="2147483825" r:id="rId22"/>
    <p:sldMasterId id="2147483827" r:id="rId23"/>
    <p:sldMasterId id="2147483829" r:id="rId24"/>
    <p:sldMasterId id="2147483831" r:id="rId25"/>
  </p:sldMasterIdLst>
  <p:notesMasterIdLst>
    <p:notesMasterId r:id="rId82"/>
  </p:notesMasterIdLst>
  <p:handoutMasterIdLst>
    <p:handoutMasterId r:id="rId83"/>
  </p:handoutMasterIdLst>
  <p:sldIdLst>
    <p:sldId id="256" r:id="rId26"/>
    <p:sldId id="386" r:id="rId27"/>
    <p:sldId id="259" r:id="rId28"/>
    <p:sldId id="270" r:id="rId29"/>
    <p:sldId id="267" r:id="rId30"/>
    <p:sldId id="387" r:id="rId31"/>
    <p:sldId id="268" r:id="rId32"/>
    <p:sldId id="272" r:id="rId33"/>
    <p:sldId id="276" r:id="rId34"/>
    <p:sldId id="280" r:id="rId35"/>
    <p:sldId id="271"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426" r:id="rId75"/>
    <p:sldId id="427" r:id="rId76"/>
    <p:sldId id="428" r:id="rId77"/>
    <p:sldId id="429" r:id="rId78"/>
    <p:sldId id="430" r:id="rId79"/>
    <p:sldId id="431" r:id="rId80"/>
    <p:sldId id="43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2" autoAdjust="0"/>
    <p:restoredTop sz="86889" autoAdjust="0"/>
  </p:normalViewPr>
  <p:slideViewPr>
    <p:cSldViewPr snapToGrid="0">
      <p:cViewPr>
        <p:scale>
          <a:sx n="50" d="100"/>
          <a:sy n="50" d="100"/>
        </p:scale>
        <p:origin x="-1432" y="-272"/>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 /><Relationship Id="rId18" Type="http://schemas.openxmlformats.org/officeDocument/2006/relationships/slideMaster" Target="slideMasters/slideMaster15.xml" /><Relationship Id="rId26" Type="http://schemas.openxmlformats.org/officeDocument/2006/relationships/slide" Target="slides/slide1.xml" /><Relationship Id="rId39" Type="http://schemas.openxmlformats.org/officeDocument/2006/relationships/slide" Target="slides/slide14.xml" /><Relationship Id="rId21" Type="http://schemas.openxmlformats.org/officeDocument/2006/relationships/slideMaster" Target="slideMasters/slideMaster18.xml" /><Relationship Id="rId34" Type="http://schemas.openxmlformats.org/officeDocument/2006/relationships/slide" Target="slides/slide9.xml" /><Relationship Id="rId42" Type="http://schemas.openxmlformats.org/officeDocument/2006/relationships/slide" Target="slides/slide17.xml" /><Relationship Id="rId47" Type="http://schemas.openxmlformats.org/officeDocument/2006/relationships/slide" Target="slides/slide22.xml" /><Relationship Id="rId50" Type="http://schemas.openxmlformats.org/officeDocument/2006/relationships/slide" Target="slides/slide25.xml" /><Relationship Id="rId55" Type="http://schemas.openxmlformats.org/officeDocument/2006/relationships/slide" Target="slides/slide30.xml" /><Relationship Id="rId63" Type="http://schemas.openxmlformats.org/officeDocument/2006/relationships/slide" Target="slides/slide38.xml" /><Relationship Id="rId68" Type="http://schemas.openxmlformats.org/officeDocument/2006/relationships/slide" Target="slides/slide43.xml" /><Relationship Id="rId76" Type="http://schemas.openxmlformats.org/officeDocument/2006/relationships/slide" Target="slides/slide51.xml" /><Relationship Id="rId84" Type="http://schemas.openxmlformats.org/officeDocument/2006/relationships/presProps" Target="presProps.xml" /><Relationship Id="rId7" Type="http://schemas.openxmlformats.org/officeDocument/2006/relationships/slideMaster" Target="slideMasters/slideMaster4.xml" /><Relationship Id="rId71" Type="http://schemas.openxmlformats.org/officeDocument/2006/relationships/slide" Target="slides/slide46.xml" /><Relationship Id="rId2" Type="http://schemas.openxmlformats.org/officeDocument/2006/relationships/customXml" Target="../customXml/item2.xml" /><Relationship Id="rId16" Type="http://schemas.openxmlformats.org/officeDocument/2006/relationships/slideMaster" Target="slideMasters/slideMaster13.xml" /><Relationship Id="rId29" Type="http://schemas.openxmlformats.org/officeDocument/2006/relationships/slide" Target="slides/slide4.xml" /><Relationship Id="rId11" Type="http://schemas.openxmlformats.org/officeDocument/2006/relationships/slideMaster" Target="slideMasters/slideMaster8.xml" /><Relationship Id="rId24" Type="http://schemas.openxmlformats.org/officeDocument/2006/relationships/slideMaster" Target="slideMasters/slideMaster21.xml" /><Relationship Id="rId32" Type="http://schemas.openxmlformats.org/officeDocument/2006/relationships/slide" Target="slides/slide7.xml" /><Relationship Id="rId37" Type="http://schemas.openxmlformats.org/officeDocument/2006/relationships/slide" Target="slides/slide12.xml" /><Relationship Id="rId40" Type="http://schemas.openxmlformats.org/officeDocument/2006/relationships/slide" Target="slides/slide15.xml" /><Relationship Id="rId45" Type="http://schemas.openxmlformats.org/officeDocument/2006/relationships/slide" Target="slides/slide20.xml" /><Relationship Id="rId53" Type="http://schemas.openxmlformats.org/officeDocument/2006/relationships/slide" Target="slides/slide28.xml" /><Relationship Id="rId58" Type="http://schemas.openxmlformats.org/officeDocument/2006/relationships/slide" Target="slides/slide33.xml" /><Relationship Id="rId66" Type="http://schemas.openxmlformats.org/officeDocument/2006/relationships/slide" Target="slides/slide41.xml" /><Relationship Id="rId74" Type="http://schemas.openxmlformats.org/officeDocument/2006/relationships/slide" Target="slides/slide49.xml" /><Relationship Id="rId79" Type="http://schemas.openxmlformats.org/officeDocument/2006/relationships/slide" Target="slides/slide54.xml" /><Relationship Id="rId87" Type="http://schemas.openxmlformats.org/officeDocument/2006/relationships/tableStyles" Target="tableStyles.xml" /><Relationship Id="rId5" Type="http://schemas.openxmlformats.org/officeDocument/2006/relationships/slideMaster" Target="slideMasters/slideMaster2.xml" /><Relationship Id="rId61" Type="http://schemas.openxmlformats.org/officeDocument/2006/relationships/slide" Target="slides/slide36.xml" /><Relationship Id="rId82" Type="http://schemas.openxmlformats.org/officeDocument/2006/relationships/notesMaster" Target="notesMasters/notesMaster1.xml" /><Relationship Id="rId19" Type="http://schemas.openxmlformats.org/officeDocument/2006/relationships/slideMaster" Target="slideMasters/slideMaster16.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Master" Target="slideMasters/slideMaster11.xml" /><Relationship Id="rId22" Type="http://schemas.openxmlformats.org/officeDocument/2006/relationships/slideMaster" Target="slideMasters/slideMaster19.xml" /><Relationship Id="rId27" Type="http://schemas.openxmlformats.org/officeDocument/2006/relationships/slide" Target="slides/slide2.xml" /><Relationship Id="rId30" Type="http://schemas.openxmlformats.org/officeDocument/2006/relationships/slide" Target="slides/slide5.xml" /><Relationship Id="rId35" Type="http://schemas.openxmlformats.org/officeDocument/2006/relationships/slide" Target="slides/slide10.xml" /><Relationship Id="rId43" Type="http://schemas.openxmlformats.org/officeDocument/2006/relationships/slide" Target="slides/slide18.xml" /><Relationship Id="rId48" Type="http://schemas.openxmlformats.org/officeDocument/2006/relationships/slide" Target="slides/slide23.xml" /><Relationship Id="rId56" Type="http://schemas.openxmlformats.org/officeDocument/2006/relationships/slide" Target="slides/slide31.xml" /><Relationship Id="rId64" Type="http://schemas.openxmlformats.org/officeDocument/2006/relationships/slide" Target="slides/slide39.xml" /><Relationship Id="rId69" Type="http://schemas.openxmlformats.org/officeDocument/2006/relationships/slide" Target="slides/slide44.xml" /><Relationship Id="rId77" Type="http://schemas.openxmlformats.org/officeDocument/2006/relationships/slide" Target="slides/slide52.xml" /><Relationship Id="rId8" Type="http://schemas.openxmlformats.org/officeDocument/2006/relationships/slideMaster" Target="slideMasters/slideMaster5.xml" /><Relationship Id="rId51" Type="http://schemas.openxmlformats.org/officeDocument/2006/relationships/slide" Target="slides/slide26.xml" /><Relationship Id="rId72" Type="http://schemas.openxmlformats.org/officeDocument/2006/relationships/slide" Target="slides/slide47.xml" /><Relationship Id="rId80" Type="http://schemas.openxmlformats.org/officeDocument/2006/relationships/slide" Target="slides/slide55.xml" /><Relationship Id="rId85" Type="http://schemas.openxmlformats.org/officeDocument/2006/relationships/viewProps" Target="viewProps.xml" /><Relationship Id="rId3" Type="http://schemas.openxmlformats.org/officeDocument/2006/relationships/customXml" Target="../customXml/item3.xml" /><Relationship Id="rId12" Type="http://schemas.openxmlformats.org/officeDocument/2006/relationships/slideMaster" Target="slideMasters/slideMaster9.xml" /><Relationship Id="rId17" Type="http://schemas.openxmlformats.org/officeDocument/2006/relationships/slideMaster" Target="slideMasters/slideMaster14.xml" /><Relationship Id="rId25" Type="http://schemas.openxmlformats.org/officeDocument/2006/relationships/slideMaster" Target="slideMasters/slideMaster22.xml" /><Relationship Id="rId33" Type="http://schemas.openxmlformats.org/officeDocument/2006/relationships/slide" Target="slides/slide8.xml" /><Relationship Id="rId38" Type="http://schemas.openxmlformats.org/officeDocument/2006/relationships/slide" Target="slides/slide13.xml" /><Relationship Id="rId46" Type="http://schemas.openxmlformats.org/officeDocument/2006/relationships/slide" Target="slides/slide21.xml" /><Relationship Id="rId59" Type="http://schemas.openxmlformats.org/officeDocument/2006/relationships/slide" Target="slides/slide34.xml" /><Relationship Id="rId67" Type="http://schemas.openxmlformats.org/officeDocument/2006/relationships/slide" Target="slides/slide42.xml" /><Relationship Id="rId20" Type="http://schemas.openxmlformats.org/officeDocument/2006/relationships/slideMaster" Target="slideMasters/slideMaster17.xml" /><Relationship Id="rId41" Type="http://schemas.openxmlformats.org/officeDocument/2006/relationships/slide" Target="slides/slide16.xml" /><Relationship Id="rId54" Type="http://schemas.openxmlformats.org/officeDocument/2006/relationships/slide" Target="slides/slide29.xml" /><Relationship Id="rId62" Type="http://schemas.openxmlformats.org/officeDocument/2006/relationships/slide" Target="slides/slide37.xml" /><Relationship Id="rId70" Type="http://schemas.openxmlformats.org/officeDocument/2006/relationships/slide" Target="slides/slide45.xml" /><Relationship Id="rId75" Type="http://schemas.openxmlformats.org/officeDocument/2006/relationships/slide" Target="slides/slide50.xml" /><Relationship Id="rId83" Type="http://schemas.openxmlformats.org/officeDocument/2006/relationships/handoutMaster" Target="handoutMasters/handoutMaster1.xml" /><Relationship Id="rId1" Type="http://schemas.openxmlformats.org/officeDocument/2006/relationships/customXml" Target="../customXml/item1.xml" /><Relationship Id="rId6" Type="http://schemas.openxmlformats.org/officeDocument/2006/relationships/slideMaster" Target="slideMasters/slideMaster3.xml" /><Relationship Id="rId15" Type="http://schemas.openxmlformats.org/officeDocument/2006/relationships/slideMaster" Target="slideMasters/slideMaster12.xml" /><Relationship Id="rId23" Type="http://schemas.openxmlformats.org/officeDocument/2006/relationships/slideMaster" Target="slideMasters/slideMaster20.xml" /><Relationship Id="rId28" Type="http://schemas.openxmlformats.org/officeDocument/2006/relationships/slide" Target="slides/slide3.xml" /><Relationship Id="rId36" Type="http://schemas.openxmlformats.org/officeDocument/2006/relationships/slide" Target="slides/slide11.xml" /><Relationship Id="rId49" Type="http://schemas.openxmlformats.org/officeDocument/2006/relationships/slide" Target="slides/slide24.xml" /><Relationship Id="rId57" Type="http://schemas.openxmlformats.org/officeDocument/2006/relationships/slide" Target="slides/slide32.xml" /><Relationship Id="rId10" Type="http://schemas.openxmlformats.org/officeDocument/2006/relationships/slideMaster" Target="slideMasters/slideMaster7.xml" /><Relationship Id="rId31" Type="http://schemas.openxmlformats.org/officeDocument/2006/relationships/slide" Target="slides/slide6.xml" /><Relationship Id="rId44" Type="http://schemas.openxmlformats.org/officeDocument/2006/relationships/slide" Target="slides/slide19.xml" /><Relationship Id="rId52" Type="http://schemas.openxmlformats.org/officeDocument/2006/relationships/slide" Target="slides/slide27.xml" /><Relationship Id="rId60" Type="http://schemas.openxmlformats.org/officeDocument/2006/relationships/slide" Target="slides/slide35.xml" /><Relationship Id="rId65" Type="http://schemas.openxmlformats.org/officeDocument/2006/relationships/slide" Target="slides/slide40.xml" /><Relationship Id="rId73" Type="http://schemas.openxmlformats.org/officeDocument/2006/relationships/slide" Target="slides/slide48.xml" /><Relationship Id="rId78" Type="http://schemas.openxmlformats.org/officeDocument/2006/relationships/slide" Target="slides/slide53.xml" /><Relationship Id="rId81" Type="http://schemas.openxmlformats.org/officeDocument/2006/relationships/slide" Target="slides/slide56.xml" /><Relationship Id="rId86"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iconchunking_colorful2">
  <dgm:title val="iconchunking_colorful2"/>
  <dgm:desc val="iconchunking_colorful2"/>
  <dgm:catLst>
    <dgm:cat type="Other" pri="2"/>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bg1"/>
    </dgm:fillClrLst>
    <dgm:linClrLst meth="repeat">
      <a:schemeClr val="lt1">
        <a:alpha val="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05/8/layout/cycle2" loCatId="cycle" qsTypeId="urn:microsoft.com/office/officeart/2005/8/quickstyle/simple4" qsCatId="simple" csTypeId="urn:microsoft.com/office/officeart/2005/8/colors/iconchunking_colorful2" csCatId="other" phldr="1"/>
      <dgm:spPr/>
    </dgm:pt>
    <dgm:pt modelId="{4AF52931-E4CA-4429-AACB-B8747CDB2409}">
      <dgm:prSet phldrT="[Text]" custT="1"/>
      <dgm:spPr/>
      <dgm:t>
        <a:bodyPr/>
        <a:lstStyle/>
        <a:p>
          <a:pPr>
            <a:defRPr cap="all"/>
          </a:pPr>
          <a:r>
            <a:rPr lang="en-US" sz="1800" b="1" dirty="0">
              <a:solidFill>
                <a:schemeClr val="tx1"/>
              </a:solidFill>
            </a:rPr>
            <a:t>EGGS</a:t>
          </a:r>
        </a:p>
      </dgm:t>
    </dgm:pt>
    <dgm:pt modelId="{67B2FC97-2FAE-4EFE-9DEE-E4216C657F35}" type="parTrans" cxnId="{F82329C8-C3B2-4E9B-9033-528488D72705}">
      <dgm:prSet/>
      <dgm:spPr/>
      <dgm:t>
        <a:bodyPr/>
        <a:lstStyle/>
        <a:p>
          <a:endParaRPr lang="en-US" sz="1800" b="1">
            <a:solidFill>
              <a:schemeClr val="tx1"/>
            </a:solidFill>
          </a:endParaRPr>
        </a:p>
      </dgm:t>
    </dgm:pt>
    <dgm:pt modelId="{D86AF01C-9CBC-41F8-9354-48CD82BDFDC9}" type="sibTrans" cxnId="{F82329C8-C3B2-4E9B-9033-528488D72705}">
      <dgm:prSet custT="1"/>
      <dgm:spPr/>
      <dgm:t>
        <a:bodyPr/>
        <a:lstStyle/>
        <a:p>
          <a:endParaRPr lang="en-US" sz="1000" b="1" dirty="0">
            <a:solidFill>
              <a:schemeClr val="tx1"/>
            </a:solidFill>
          </a:endParaRPr>
        </a:p>
      </dgm:t>
    </dgm:pt>
    <dgm:pt modelId="{81BEB84D-9A77-49C6-9301-B3359FCAC75F}">
      <dgm:prSet phldrT="[Text]" custT="1"/>
      <dgm:spPr/>
      <dgm:t>
        <a:bodyPr/>
        <a:lstStyle/>
        <a:p>
          <a:pPr>
            <a:defRPr cap="all"/>
          </a:pPr>
          <a:r>
            <a:rPr lang="en-US" sz="1600" b="1" dirty="0">
              <a:solidFill>
                <a:srgbClr val="FFFF00"/>
              </a:solidFill>
            </a:rPr>
            <a:t>INTERMEDIATE HOST</a:t>
          </a:r>
        </a:p>
      </dgm:t>
    </dgm:pt>
    <dgm:pt modelId="{AE4D0D43-0332-4F79-8D35-BCD8C10758AE}" type="parTrans" cxnId="{420EF6C4-7321-43BE-A2FC-253606B1E06A}">
      <dgm:prSet/>
      <dgm:spPr/>
      <dgm:t>
        <a:bodyPr/>
        <a:lstStyle/>
        <a:p>
          <a:endParaRPr lang="en-US" sz="1800" b="1">
            <a:solidFill>
              <a:schemeClr val="tx1"/>
            </a:solidFill>
          </a:endParaRPr>
        </a:p>
      </dgm:t>
    </dgm:pt>
    <dgm:pt modelId="{5D260F18-25D2-4074-87F1-7E78DDA61C58}" type="sibTrans" cxnId="{420EF6C4-7321-43BE-A2FC-253606B1E06A}">
      <dgm:prSet custT="1"/>
      <dgm:spPr/>
      <dgm:t>
        <a:bodyPr/>
        <a:lstStyle/>
        <a:p>
          <a:endParaRPr lang="en-US" sz="1000" b="1" dirty="0">
            <a:solidFill>
              <a:schemeClr val="tx1"/>
            </a:solidFill>
          </a:endParaRPr>
        </a:p>
      </dgm:t>
    </dgm:pt>
    <dgm:pt modelId="{BFF9359E-E9B1-4B73-BACC-2C7988765B16}">
      <dgm:prSet phldrT="[Text]" custT="1"/>
      <dgm:spPr/>
      <dgm:t>
        <a:bodyPr/>
        <a:lstStyle/>
        <a:p>
          <a:pPr>
            <a:defRPr cap="all"/>
          </a:pPr>
          <a:r>
            <a:rPr lang="en-US" sz="2000" b="1" dirty="0">
              <a:solidFill>
                <a:schemeClr val="accent5">
                  <a:lumMod val="50000"/>
                </a:schemeClr>
              </a:solidFill>
            </a:rPr>
            <a:t>DEFENTIVE</a:t>
          </a:r>
          <a:r>
            <a:rPr lang="en-US" sz="2000" b="1" baseline="0" dirty="0">
              <a:solidFill>
                <a:schemeClr val="accent5">
                  <a:lumMod val="50000"/>
                </a:schemeClr>
              </a:solidFill>
            </a:rPr>
            <a:t> HOST</a:t>
          </a:r>
          <a:endParaRPr lang="en-US" sz="2000" b="1" dirty="0">
            <a:solidFill>
              <a:schemeClr val="accent5">
                <a:lumMod val="50000"/>
              </a:schemeClr>
            </a:solidFill>
          </a:endParaRPr>
        </a:p>
      </dgm:t>
    </dgm:pt>
    <dgm:pt modelId="{6E0A40FA-1B79-4089-8B9A-3BA22865FE4E}" type="parTrans" cxnId="{516EC545-1971-48B3-978C-4756FCDCCFD9}">
      <dgm:prSet/>
      <dgm:spPr/>
      <dgm:t>
        <a:bodyPr/>
        <a:lstStyle/>
        <a:p>
          <a:endParaRPr lang="en-US" sz="1800" b="1">
            <a:solidFill>
              <a:schemeClr val="tx1"/>
            </a:solidFill>
          </a:endParaRPr>
        </a:p>
      </dgm:t>
    </dgm:pt>
    <dgm:pt modelId="{1CEF1965-C516-4C44-BAE3-2FA3F5116930}" type="sibTrans" cxnId="{516EC545-1971-48B3-978C-4756FCDCCFD9}">
      <dgm:prSet custT="1"/>
      <dgm:spPr/>
      <dgm:t>
        <a:bodyPr/>
        <a:lstStyle/>
        <a:p>
          <a:endParaRPr lang="en-US" sz="1000" b="1" dirty="0">
            <a:solidFill>
              <a:schemeClr val="tx1"/>
            </a:solidFill>
          </a:endParaRPr>
        </a:p>
      </dgm:t>
    </dgm:pt>
    <dgm:pt modelId="{CFF0578C-D7F7-460F-9A5B-2648300DC722}" type="pres">
      <dgm:prSet presAssocID="{C7720856-93F0-4CC7-B7FD-2466914A11D4}" presName="cycle" presStyleCnt="0">
        <dgm:presLayoutVars>
          <dgm:dir/>
          <dgm:resizeHandles val="exact"/>
        </dgm:presLayoutVars>
      </dgm:prSet>
      <dgm:spPr/>
    </dgm:pt>
    <dgm:pt modelId="{8B117542-81F1-4B92-82EC-908599DD2023}" type="pres">
      <dgm:prSet presAssocID="{4AF52931-E4CA-4429-AACB-B8747CDB2409}" presName="node" presStyleLbl="node1" presStyleIdx="0" presStyleCnt="3">
        <dgm:presLayoutVars>
          <dgm:bulletEnabled val="1"/>
        </dgm:presLayoutVars>
      </dgm:prSet>
      <dgm:spPr/>
    </dgm:pt>
    <dgm:pt modelId="{67719278-2171-45C5-8BB2-FABF7B5A3B82}" type="pres">
      <dgm:prSet presAssocID="{D86AF01C-9CBC-41F8-9354-48CD82BDFDC9}" presName="sibTrans" presStyleLbl="sibTrans2D1" presStyleIdx="0" presStyleCnt="3"/>
      <dgm:spPr/>
    </dgm:pt>
    <dgm:pt modelId="{53536233-896B-4CD6-A80D-AA07A5344EF9}" type="pres">
      <dgm:prSet presAssocID="{D86AF01C-9CBC-41F8-9354-48CD82BDFDC9}" presName="connectorText" presStyleLbl="sibTrans2D1" presStyleIdx="0" presStyleCnt="3"/>
      <dgm:spPr/>
    </dgm:pt>
    <dgm:pt modelId="{12634DEF-EB28-4610-9B13-DE68830D508A}" type="pres">
      <dgm:prSet presAssocID="{81BEB84D-9A77-49C6-9301-B3359FCAC75F}" presName="node" presStyleLbl="node1" presStyleIdx="1" presStyleCnt="3">
        <dgm:presLayoutVars>
          <dgm:bulletEnabled val="1"/>
        </dgm:presLayoutVars>
      </dgm:prSet>
      <dgm:spPr/>
    </dgm:pt>
    <dgm:pt modelId="{451E4303-6F5A-46C2-8C5B-2FE1AE9ACF6C}" type="pres">
      <dgm:prSet presAssocID="{5D260F18-25D2-4074-87F1-7E78DDA61C58}" presName="sibTrans" presStyleLbl="sibTrans2D1" presStyleIdx="1" presStyleCnt="3"/>
      <dgm:spPr/>
    </dgm:pt>
    <dgm:pt modelId="{6D33CD08-0864-4178-A749-D36E082CFD38}" type="pres">
      <dgm:prSet presAssocID="{5D260F18-25D2-4074-87F1-7E78DDA61C58}" presName="connectorText" presStyleLbl="sibTrans2D1" presStyleIdx="1" presStyleCnt="3"/>
      <dgm:spPr/>
    </dgm:pt>
    <dgm:pt modelId="{50F60CD2-A400-4158-B8EA-358853D7B1C9}" type="pres">
      <dgm:prSet presAssocID="{BFF9359E-E9B1-4B73-BACC-2C7988765B16}" presName="node" presStyleLbl="node1" presStyleIdx="2" presStyleCnt="3">
        <dgm:presLayoutVars>
          <dgm:bulletEnabled val="1"/>
        </dgm:presLayoutVars>
      </dgm:prSet>
      <dgm:spPr/>
    </dgm:pt>
    <dgm:pt modelId="{D0B7038B-092B-4802-840E-2BFF28F2E64A}" type="pres">
      <dgm:prSet presAssocID="{1CEF1965-C516-4C44-BAE3-2FA3F5116930}" presName="sibTrans" presStyleLbl="sibTrans2D1" presStyleIdx="2" presStyleCnt="3"/>
      <dgm:spPr/>
    </dgm:pt>
    <dgm:pt modelId="{CE36E7EA-50B1-499B-83FF-3F87779BA0A2}" type="pres">
      <dgm:prSet presAssocID="{1CEF1965-C516-4C44-BAE3-2FA3F5116930}" presName="connectorText" presStyleLbl="sibTrans2D1" presStyleIdx="2" presStyleCnt="3"/>
      <dgm:spPr/>
    </dgm:pt>
  </dgm:ptLst>
  <dgm:cxnLst>
    <dgm:cxn modelId="{A0728000-2279-4A19-A82D-A826DB9B36C1}" type="presOf" srcId="{5D260F18-25D2-4074-87F1-7E78DDA61C58}" destId="{451E4303-6F5A-46C2-8C5B-2FE1AE9ACF6C}" srcOrd="0" destOrd="0" presId="urn:microsoft.com/office/officeart/2005/8/layout/cycle2"/>
    <dgm:cxn modelId="{CB0CD716-BE90-4C78-91C1-59C04F4FDB51}" type="presOf" srcId="{81BEB84D-9A77-49C6-9301-B3359FCAC75F}" destId="{12634DEF-EB28-4610-9B13-DE68830D508A}" srcOrd="0" destOrd="0" presId="urn:microsoft.com/office/officeart/2005/8/layout/cycle2"/>
    <dgm:cxn modelId="{EED47825-64DE-4FF4-BCE1-560F4408EBB4}" type="presOf" srcId="{5D260F18-25D2-4074-87F1-7E78DDA61C58}" destId="{6D33CD08-0864-4178-A749-D36E082CFD38}" srcOrd="1" destOrd="0" presId="urn:microsoft.com/office/officeart/2005/8/layout/cycle2"/>
    <dgm:cxn modelId="{6FF33332-DDAB-48AD-9B79-B062E942A55C}" type="presOf" srcId="{1CEF1965-C516-4C44-BAE3-2FA3F5116930}" destId="{CE36E7EA-50B1-499B-83FF-3F87779BA0A2}" srcOrd="1" destOrd="0" presId="urn:microsoft.com/office/officeart/2005/8/layout/cycle2"/>
    <dgm:cxn modelId="{516EC545-1971-48B3-978C-4756FCDCCFD9}" srcId="{C7720856-93F0-4CC7-B7FD-2466914A11D4}" destId="{BFF9359E-E9B1-4B73-BACC-2C7988765B16}" srcOrd="2" destOrd="0" parTransId="{6E0A40FA-1B79-4089-8B9A-3BA22865FE4E}" sibTransId="{1CEF1965-C516-4C44-BAE3-2FA3F5116930}"/>
    <dgm:cxn modelId="{56C92372-A108-498D-9874-AC1A6826DA72}" type="presOf" srcId="{D86AF01C-9CBC-41F8-9354-48CD82BDFDC9}" destId="{53536233-896B-4CD6-A80D-AA07A5344EF9}" srcOrd="1" destOrd="0" presId="urn:microsoft.com/office/officeart/2005/8/layout/cycle2"/>
    <dgm:cxn modelId="{7E86857E-526C-4D85-A2E5-3C8D05F48364}" type="presOf" srcId="{D86AF01C-9CBC-41F8-9354-48CD82BDFDC9}" destId="{67719278-2171-45C5-8BB2-FABF7B5A3B82}" srcOrd="0" destOrd="0" presId="urn:microsoft.com/office/officeart/2005/8/layout/cycle2"/>
    <dgm:cxn modelId="{97371ABD-A918-4AEC-AD4C-70A9070B734E}" type="presOf" srcId="{4AF52931-E4CA-4429-AACB-B8747CDB2409}" destId="{8B117542-81F1-4B92-82EC-908599DD2023}" srcOrd="0" destOrd="0" presId="urn:microsoft.com/office/officeart/2005/8/layout/cycle2"/>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240427CE-5503-4507-9AAB-5AAB0CA5D52B}" type="presOf" srcId="{1CEF1965-C516-4C44-BAE3-2FA3F5116930}" destId="{D0B7038B-092B-4802-840E-2BFF28F2E64A}" srcOrd="0" destOrd="0" presId="urn:microsoft.com/office/officeart/2005/8/layout/cycle2"/>
    <dgm:cxn modelId="{FF3D82D2-C4A7-4774-8B1C-248DC3678276}" type="presOf" srcId="{C7720856-93F0-4CC7-B7FD-2466914A11D4}" destId="{CFF0578C-D7F7-460F-9A5B-2648300DC722}" srcOrd="0" destOrd="0" presId="urn:microsoft.com/office/officeart/2005/8/layout/cycle2"/>
    <dgm:cxn modelId="{A1A031E7-A00E-44B1-A212-67C595705CD6}" type="presOf" srcId="{BFF9359E-E9B1-4B73-BACC-2C7988765B16}" destId="{50F60CD2-A400-4158-B8EA-358853D7B1C9}" srcOrd="0" destOrd="0" presId="urn:microsoft.com/office/officeart/2005/8/layout/cycle2"/>
    <dgm:cxn modelId="{0E34F841-E9AD-4604-92E3-557E9A2E2DC8}" type="presParOf" srcId="{CFF0578C-D7F7-460F-9A5B-2648300DC722}" destId="{8B117542-81F1-4B92-82EC-908599DD2023}" srcOrd="0" destOrd="0" presId="urn:microsoft.com/office/officeart/2005/8/layout/cycle2"/>
    <dgm:cxn modelId="{E4519218-3D53-4F8D-8C4F-0C0DA02BAB8B}" type="presParOf" srcId="{CFF0578C-D7F7-460F-9A5B-2648300DC722}" destId="{67719278-2171-45C5-8BB2-FABF7B5A3B82}" srcOrd="1" destOrd="0" presId="urn:microsoft.com/office/officeart/2005/8/layout/cycle2"/>
    <dgm:cxn modelId="{3E9D4B5F-9CEF-4D23-88C4-5FF4FF3269E0}" type="presParOf" srcId="{67719278-2171-45C5-8BB2-FABF7B5A3B82}" destId="{53536233-896B-4CD6-A80D-AA07A5344EF9}" srcOrd="0" destOrd="0" presId="urn:microsoft.com/office/officeart/2005/8/layout/cycle2"/>
    <dgm:cxn modelId="{1241BBAC-69D4-456F-9605-0D846A59B72A}" type="presParOf" srcId="{CFF0578C-D7F7-460F-9A5B-2648300DC722}" destId="{12634DEF-EB28-4610-9B13-DE68830D508A}" srcOrd="2" destOrd="0" presId="urn:microsoft.com/office/officeart/2005/8/layout/cycle2"/>
    <dgm:cxn modelId="{5F1D60F0-8BA8-41A8-AC7C-92C1066D1DDD}" type="presParOf" srcId="{CFF0578C-D7F7-460F-9A5B-2648300DC722}" destId="{451E4303-6F5A-46C2-8C5B-2FE1AE9ACF6C}" srcOrd="3" destOrd="0" presId="urn:microsoft.com/office/officeart/2005/8/layout/cycle2"/>
    <dgm:cxn modelId="{8A3E6818-6B35-49E0-86C2-A442762263F6}" type="presParOf" srcId="{451E4303-6F5A-46C2-8C5B-2FE1AE9ACF6C}" destId="{6D33CD08-0864-4178-A749-D36E082CFD38}" srcOrd="0" destOrd="0" presId="urn:microsoft.com/office/officeart/2005/8/layout/cycle2"/>
    <dgm:cxn modelId="{C0E34703-C6B3-4A5D-9892-6A00CCA18C50}" type="presParOf" srcId="{CFF0578C-D7F7-460F-9A5B-2648300DC722}" destId="{50F60CD2-A400-4158-B8EA-358853D7B1C9}" srcOrd="4" destOrd="0" presId="urn:microsoft.com/office/officeart/2005/8/layout/cycle2"/>
    <dgm:cxn modelId="{02F47AFD-15BA-4F2E-B4D5-8FD507D16485}" type="presParOf" srcId="{CFF0578C-D7F7-460F-9A5B-2648300DC722}" destId="{D0B7038B-092B-4802-840E-2BFF28F2E64A}" srcOrd="5" destOrd="0" presId="urn:microsoft.com/office/officeart/2005/8/layout/cycle2"/>
    <dgm:cxn modelId="{1C2BD235-BEAA-4000-B1CB-8E2C34346DC4}" type="presParOf" srcId="{D0B7038B-092B-4802-840E-2BFF28F2E64A}" destId="{CE36E7EA-50B1-499B-83FF-3F87779BA0A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828C69-9167-4FB7-854E-58A21082966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F2241F2-DD9A-44A5-9309-0EDEE6C3A678}">
      <dgm:prSet phldrT="[Text]" custT="1"/>
      <dgm:spPr/>
      <dgm:t>
        <a:bodyPr/>
        <a:lstStyle/>
        <a:p>
          <a:r>
            <a:rPr lang="en-US" sz="2000" b="1" dirty="0">
              <a:solidFill>
                <a:schemeClr val="tx1"/>
              </a:solidFill>
            </a:rPr>
            <a:t>complications</a:t>
          </a:r>
        </a:p>
      </dgm:t>
    </dgm:pt>
    <dgm:pt modelId="{D4D841ED-13B0-4722-860D-424BA5E9787A}" type="parTrans" cxnId="{DE7D1178-95FB-4145-8966-E5AA2D5C924A}">
      <dgm:prSet/>
      <dgm:spPr/>
      <dgm:t>
        <a:bodyPr/>
        <a:lstStyle/>
        <a:p>
          <a:endParaRPr lang="en-US"/>
        </a:p>
      </dgm:t>
    </dgm:pt>
    <dgm:pt modelId="{3F7A00C6-C9EF-4B7C-AE21-6A54125A4AD7}" type="sibTrans" cxnId="{DE7D1178-95FB-4145-8966-E5AA2D5C924A}">
      <dgm:prSet/>
      <dgm:spPr/>
      <dgm:t>
        <a:bodyPr/>
        <a:lstStyle/>
        <a:p>
          <a:endParaRPr lang="en-US"/>
        </a:p>
      </dgm:t>
    </dgm:pt>
    <dgm:pt modelId="{E8E10775-F7E4-4D1F-ADFD-7280185E78DF}">
      <dgm:prSet phldrT="[Text]"/>
      <dgm:spPr/>
      <dgm:t>
        <a:bodyPr/>
        <a:lstStyle/>
        <a:p>
          <a:r>
            <a:rPr lang="en-US" b="1" dirty="0">
              <a:solidFill>
                <a:schemeClr val="tx1"/>
              </a:solidFill>
            </a:rPr>
            <a:t>Infection</a:t>
          </a:r>
        </a:p>
      </dgm:t>
    </dgm:pt>
    <dgm:pt modelId="{914353CF-3109-43BC-BF08-F7A747B78893}" type="parTrans" cxnId="{C5A87F48-ED95-40C4-B727-34FC74911695}">
      <dgm:prSet/>
      <dgm:spPr/>
      <dgm:t>
        <a:bodyPr/>
        <a:lstStyle/>
        <a:p>
          <a:endParaRPr lang="en-US"/>
        </a:p>
      </dgm:t>
    </dgm:pt>
    <dgm:pt modelId="{670445F1-FDD6-4608-BECE-A240B3738DFF}" type="sibTrans" cxnId="{C5A87F48-ED95-40C4-B727-34FC74911695}">
      <dgm:prSet/>
      <dgm:spPr/>
      <dgm:t>
        <a:bodyPr/>
        <a:lstStyle/>
        <a:p>
          <a:endParaRPr lang="en-US"/>
        </a:p>
      </dgm:t>
    </dgm:pt>
    <dgm:pt modelId="{440AF855-4A30-4F31-9759-EBC5D7D7F95F}">
      <dgm:prSet phldrT="[Text]"/>
      <dgm:spPr/>
      <dgm:t>
        <a:bodyPr/>
        <a:lstStyle/>
        <a:p>
          <a:r>
            <a:rPr lang="en-US" b="1" dirty="0">
              <a:solidFill>
                <a:schemeClr val="tx1"/>
              </a:solidFill>
            </a:rPr>
            <a:t>Others</a:t>
          </a:r>
        </a:p>
      </dgm:t>
    </dgm:pt>
    <dgm:pt modelId="{8DF2E408-D04F-49E9-8ED9-51374694C27B}" type="parTrans" cxnId="{7BDE6E44-0D0A-46CE-82D7-03DF9A800087}">
      <dgm:prSet/>
      <dgm:spPr/>
      <dgm:t>
        <a:bodyPr/>
        <a:lstStyle/>
        <a:p>
          <a:endParaRPr lang="en-US"/>
        </a:p>
      </dgm:t>
    </dgm:pt>
    <dgm:pt modelId="{009E8520-8573-487C-99F9-842C485AF754}" type="sibTrans" cxnId="{7BDE6E44-0D0A-46CE-82D7-03DF9A800087}">
      <dgm:prSet/>
      <dgm:spPr/>
      <dgm:t>
        <a:bodyPr/>
        <a:lstStyle/>
        <a:p>
          <a:endParaRPr lang="en-US"/>
        </a:p>
      </dgm:t>
    </dgm:pt>
    <dgm:pt modelId="{1F8AB124-7829-48E5-B601-6146C31B42F5}">
      <dgm:prSet phldrT="[Text]"/>
      <dgm:spPr/>
      <dgm:t>
        <a:bodyPr/>
        <a:lstStyle/>
        <a:p>
          <a:r>
            <a:rPr lang="en-US" b="1" dirty="0">
              <a:solidFill>
                <a:schemeClr val="tx1"/>
              </a:solidFill>
            </a:rPr>
            <a:t>Mass </a:t>
          </a:r>
        </a:p>
        <a:p>
          <a:r>
            <a:rPr lang="en-US" b="1" dirty="0">
              <a:solidFill>
                <a:schemeClr val="tx1"/>
              </a:solidFill>
            </a:rPr>
            <a:t>effect</a:t>
          </a:r>
        </a:p>
      </dgm:t>
    </dgm:pt>
    <dgm:pt modelId="{A23C1F88-CB4B-4B20-AC29-9E7D945CDB61}" type="parTrans" cxnId="{8330152F-AE1C-46D3-9618-36B7E29A51FA}">
      <dgm:prSet/>
      <dgm:spPr/>
      <dgm:t>
        <a:bodyPr/>
        <a:lstStyle/>
        <a:p>
          <a:endParaRPr lang="en-US"/>
        </a:p>
      </dgm:t>
    </dgm:pt>
    <dgm:pt modelId="{3276E159-B071-4161-BC7B-2F5FEB571FD8}" type="sibTrans" cxnId="{8330152F-AE1C-46D3-9618-36B7E29A51FA}">
      <dgm:prSet/>
      <dgm:spPr/>
      <dgm:t>
        <a:bodyPr/>
        <a:lstStyle/>
        <a:p>
          <a:endParaRPr lang="en-US"/>
        </a:p>
      </dgm:t>
    </dgm:pt>
    <dgm:pt modelId="{B6F3F804-2AF9-4143-B2A8-D6129F9650B9}">
      <dgm:prSet phldrT="[Text]"/>
      <dgm:spPr/>
      <dgm:t>
        <a:bodyPr/>
        <a:lstStyle/>
        <a:p>
          <a:r>
            <a:rPr lang="en-US" b="1" dirty="0">
              <a:solidFill>
                <a:schemeClr val="tx1"/>
              </a:solidFill>
            </a:rPr>
            <a:t>Rupture</a:t>
          </a:r>
        </a:p>
      </dgm:t>
    </dgm:pt>
    <dgm:pt modelId="{F50936A2-604B-41D0-AE91-74F5A3DA23D5}" type="parTrans" cxnId="{4827AA6F-D450-48A0-834B-09C51C636093}">
      <dgm:prSet/>
      <dgm:spPr/>
      <dgm:t>
        <a:bodyPr/>
        <a:lstStyle/>
        <a:p>
          <a:endParaRPr lang="en-US"/>
        </a:p>
      </dgm:t>
    </dgm:pt>
    <dgm:pt modelId="{3706D40F-8FBC-4B51-8292-D76C40F65668}" type="sibTrans" cxnId="{4827AA6F-D450-48A0-834B-09C51C636093}">
      <dgm:prSet/>
      <dgm:spPr/>
      <dgm:t>
        <a:bodyPr/>
        <a:lstStyle/>
        <a:p>
          <a:endParaRPr lang="en-US"/>
        </a:p>
      </dgm:t>
    </dgm:pt>
    <dgm:pt modelId="{D4C06399-5C69-445C-8671-126A51DC206B}">
      <dgm:prSet/>
      <dgm:spPr/>
      <dgm:t>
        <a:bodyPr/>
        <a:lstStyle/>
        <a:p>
          <a:endParaRPr lang="en-US"/>
        </a:p>
      </dgm:t>
    </dgm:pt>
    <dgm:pt modelId="{936BFE6D-195D-45BC-9297-EF54848E5B8A}" type="parTrans" cxnId="{D1086047-2E45-4D77-B219-69FAFC3D5104}">
      <dgm:prSet/>
      <dgm:spPr/>
      <dgm:t>
        <a:bodyPr/>
        <a:lstStyle/>
        <a:p>
          <a:endParaRPr lang="en-US"/>
        </a:p>
      </dgm:t>
    </dgm:pt>
    <dgm:pt modelId="{68E34CC5-6FD1-471B-B965-8365B17B1B2B}" type="sibTrans" cxnId="{D1086047-2E45-4D77-B219-69FAFC3D5104}">
      <dgm:prSet/>
      <dgm:spPr/>
      <dgm:t>
        <a:bodyPr/>
        <a:lstStyle/>
        <a:p>
          <a:endParaRPr lang="en-US"/>
        </a:p>
      </dgm:t>
    </dgm:pt>
    <dgm:pt modelId="{B3043A20-A459-4904-91F1-41E68FF440B5}">
      <dgm:prSet/>
      <dgm:spPr/>
      <dgm:t>
        <a:bodyPr/>
        <a:lstStyle/>
        <a:p>
          <a:endParaRPr lang="en-US" dirty="0"/>
        </a:p>
      </dgm:t>
    </dgm:pt>
    <dgm:pt modelId="{458EADDF-AC4C-4CE8-9AED-0AC7CDBE463B}" type="parTrans" cxnId="{882E6F8A-3D6A-44CC-A755-828C0F2A2DD2}">
      <dgm:prSet/>
      <dgm:spPr/>
      <dgm:t>
        <a:bodyPr/>
        <a:lstStyle/>
        <a:p>
          <a:endParaRPr lang="en-US"/>
        </a:p>
      </dgm:t>
    </dgm:pt>
    <dgm:pt modelId="{9CC61462-AFB6-4BE3-A110-AA889D891821}" type="sibTrans" cxnId="{882E6F8A-3D6A-44CC-A755-828C0F2A2DD2}">
      <dgm:prSet/>
      <dgm:spPr/>
      <dgm:t>
        <a:bodyPr/>
        <a:lstStyle/>
        <a:p>
          <a:endParaRPr lang="en-US"/>
        </a:p>
      </dgm:t>
    </dgm:pt>
    <dgm:pt modelId="{4C114FAD-BC7F-4E8B-86F3-FE1AEB1265EA}" type="pres">
      <dgm:prSet presAssocID="{9E828C69-9167-4FB7-854E-58A210829666}" presName="Name0" presStyleCnt="0">
        <dgm:presLayoutVars>
          <dgm:chMax val="1"/>
          <dgm:dir/>
          <dgm:animLvl val="ctr"/>
          <dgm:resizeHandles val="exact"/>
        </dgm:presLayoutVars>
      </dgm:prSet>
      <dgm:spPr/>
    </dgm:pt>
    <dgm:pt modelId="{B706D45C-59E0-49B8-AF72-797E6B900298}" type="pres">
      <dgm:prSet presAssocID="{6F2241F2-DD9A-44A5-9309-0EDEE6C3A678}" presName="centerShape" presStyleLbl="node0" presStyleIdx="0" presStyleCnt="1" custScaleX="140351" custScaleY="134768" custLinFactNeighborX="-16065" custLinFactNeighborY="-1634"/>
      <dgm:spPr/>
    </dgm:pt>
    <dgm:pt modelId="{C76A228D-6BBE-4370-9DFB-969BCCE8C739}" type="pres">
      <dgm:prSet presAssocID="{914353CF-3109-43BC-BF08-F7A747B78893}" presName="parTrans" presStyleLbl="sibTrans2D1" presStyleIdx="0" presStyleCnt="4" custAng="21534182" custFlipHor="1" custScaleX="160176" custScaleY="62915"/>
      <dgm:spPr/>
    </dgm:pt>
    <dgm:pt modelId="{87BFACEC-24F1-4E28-8C8D-77877666CD68}" type="pres">
      <dgm:prSet presAssocID="{914353CF-3109-43BC-BF08-F7A747B78893}" presName="connectorText" presStyleLbl="sibTrans2D1" presStyleIdx="0" presStyleCnt="4"/>
      <dgm:spPr/>
    </dgm:pt>
    <dgm:pt modelId="{0FB0B4D4-42B5-49AF-8BF5-06EDE1CDE129}" type="pres">
      <dgm:prSet presAssocID="{E8E10775-F7E4-4D1F-ADFD-7280185E78DF}" presName="node" presStyleLbl="node1" presStyleIdx="0" presStyleCnt="4" custScaleX="90571" custScaleY="84181" custRadScaleRad="115198" custRadScaleInc="-33796">
        <dgm:presLayoutVars>
          <dgm:bulletEnabled val="1"/>
        </dgm:presLayoutVars>
      </dgm:prSet>
      <dgm:spPr/>
    </dgm:pt>
    <dgm:pt modelId="{37D53C4F-9CAD-4B49-9DF8-41D84CDD6A01}" type="pres">
      <dgm:prSet presAssocID="{8DF2E408-D04F-49E9-8ED9-51374694C27B}" presName="parTrans" presStyleLbl="sibTrans2D1" presStyleIdx="1" presStyleCnt="4" custScaleX="152434" custScaleY="65368"/>
      <dgm:spPr/>
    </dgm:pt>
    <dgm:pt modelId="{56583FB6-048D-46FA-8AF1-0D5B4D3BA050}" type="pres">
      <dgm:prSet presAssocID="{8DF2E408-D04F-49E9-8ED9-51374694C27B}" presName="connectorText" presStyleLbl="sibTrans2D1" presStyleIdx="1" presStyleCnt="4"/>
      <dgm:spPr/>
    </dgm:pt>
    <dgm:pt modelId="{F4508892-1206-4FEE-BA51-AEAB1796DB17}" type="pres">
      <dgm:prSet presAssocID="{440AF855-4A30-4F31-9759-EBC5D7D7F95F}" presName="node" presStyleLbl="node1" presStyleIdx="1" presStyleCnt="4" custRadScaleRad="80498" custRadScaleInc="-7740">
        <dgm:presLayoutVars>
          <dgm:bulletEnabled val="1"/>
        </dgm:presLayoutVars>
      </dgm:prSet>
      <dgm:spPr/>
    </dgm:pt>
    <dgm:pt modelId="{F61C5DA6-078C-4E0C-9850-00602C61027F}" type="pres">
      <dgm:prSet presAssocID="{A23C1F88-CB4B-4B20-AC29-9E7D945CDB61}" presName="parTrans" presStyleLbl="sibTrans2D1" presStyleIdx="2" presStyleCnt="4" custAng="316085" custScaleX="156764" custScaleY="76878"/>
      <dgm:spPr/>
    </dgm:pt>
    <dgm:pt modelId="{CD61FDD4-02AE-4CEB-93D3-23A4F322AC0A}" type="pres">
      <dgm:prSet presAssocID="{A23C1F88-CB4B-4B20-AC29-9E7D945CDB61}" presName="connectorText" presStyleLbl="sibTrans2D1" presStyleIdx="2" presStyleCnt="4"/>
      <dgm:spPr/>
    </dgm:pt>
    <dgm:pt modelId="{D0E21967-EAB7-4537-B23A-29FCBC4A8733}" type="pres">
      <dgm:prSet presAssocID="{1F8AB124-7829-48E5-B601-6146C31B42F5}" presName="node" presStyleLbl="node1" presStyleIdx="2" presStyleCnt="4" custRadScaleRad="111249" custRadScaleInc="25729">
        <dgm:presLayoutVars>
          <dgm:bulletEnabled val="1"/>
        </dgm:presLayoutVars>
      </dgm:prSet>
      <dgm:spPr/>
    </dgm:pt>
    <dgm:pt modelId="{057396F3-B24B-4942-9D7B-D1E166B1BC02}" type="pres">
      <dgm:prSet presAssocID="{F50936A2-604B-41D0-AE91-74F5A3DA23D5}" presName="parTrans" presStyleLbl="sibTrans2D1" presStyleIdx="3" presStyleCnt="4" custScaleX="131349" custScaleY="63310"/>
      <dgm:spPr/>
    </dgm:pt>
    <dgm:pt modelId="{F32D4B7B-383F-4E3E-B58A-5E262B1BB727}" type="pres">
      <dgm:prSet presAssocID="{F50936A2-604B-41D0-AE91-74F5A3DA23D5}" presName="connectorText" presStyleLbl="sibTrans2D1" presStyleIdx="3" presStyleCnt="4"/>
      <dgm:spPr/>
    </dgm:pt>
    <dgm:pt modelId="{D6E14C0E-3648-4EB6-AF51-753A545AB566}" type="pres">
      <dgm:prSet presAssocID="{B6F3F804-2AF9-4143-B2A8-D6129F9650B9}" presName="node" presStyleLbl="node1" presStyleIdx="3" presStyleCnt="4" custRadScaleRad="169110" custRadScaleInc="7139">
        <dgm:presLayoutVars>
          <dgm:bulletEnabled val="1"/>
        </dgm:presLayoutVars>
      </dgm:prSet>
      <dgm:spPr/>
    </dgm:pt>
  </dgm:ptLst>
  <dgm:cxnLst>
    <dgm:cxn modelId="{C8CDE208-465C-4754-B0C2-F05C6450E38A}" type="presOf" srcId="{A23C1F88-CB4B-4B20-AC29-9E7D945CDB61}" destId="{CD61FDD4-02AE-4CEB-93D3-23A4F322AC0A}" srcOrd="1" destOrd="0" presId="urn:microsoft.com/office/officeart/2005/8/layout/radial5"/>
    <dgm:cxn modelId="{60D1381C-DC6E-4255-AA30-A413B16598B4}" type="presOf" srcId="{8DF2E408-D04F-49E9-8ED9-51374694C27B}" destId="{37D53C4F-9CAD-4B49-9DF8-41D84CDD6A01}" srcOrd="0" destOrd="0" presId="urn:microsoft.com/office/officeart/2005/8/layout/radial5"/>
    <dgm:cxn modelId="{09FEAB26-E81C-4057-BD48-86519F34516C}" type="presOf" srcId="{E8E10775-F7E4-4D1F-ADFD-7280185E78DF}" destId="{0FB0B4D4-42B5-49AF-8BF5-06EDE1CDE129}" srcOrd="0" destOrd="0" presId="urn:microsoft.com/office/officeart/2005/8/layout/radial5"/>
    <dgm:cxn modelId="{8330152F-AE1C-46D3-9618-36B7E29A51FA}" srcId="{6F2241F2-DD9A-44A5-9309-0EDEE6C3A678}" destId="{1F8AB124-7829-48E5-B601-6146C31B42F5}" srcOrd="2" destOrd="0" parTransId="{A23C1F88-CB4B-4B20-AC29-9E7D945CDB61}" sibTransId="{3276E159-B071-4161-BC7B-2F5FEB571FD8}"/>
    <dgm:cxn modelId="{95A75F3F-3791-4939-A289-12B7F5BEED0A}" type="presOf" srcId="{1F8AB124-7829-48E5-B601-6146C31B42F5}" destId="{D0E21967-EAB7-4537-B23A-29FCBC4A8733}" srcOrd="0" destOrd="0" presId="urn:microsoft.com/office/officeart/2005/8/layout/radial5"/>
    <dgm:cxn modelId="{7BDE6E44-0D0A-46CE-82D7-03DF9A800087}" srcId="{6F2241F2-DD9A-44A5-9309-0EDEE6C3A678}" destId="{440AF855-4A30-4F31-9759-EBC5D7D7F95F}" srcOrd="1" destOrd="0" parTransId="{8DF2E408-D04F-49E9-8ED9-51374694C27B}" sibTransId="{009E8520-8573-487C-99F9-842C485AF754}"/>
    <dgm:cxn modelId="{D1086047-2E45-4D77-B219-69FAFC3D5104}" srcId="{9E828C69-9167-4FB7-854E-58A210829666}" destId="{D4C06399-5C69-445C-8671-126A51DC206B}" srcOrd="1" destOrd="0" parTransId="{936BFE6D-195D-45BC-9297-EF54848E5B8A}" sibTransId="{68E34CC5-6FD1-471B-B965-8365B17B1B2B}"/>
    <dgm:cxn modelId="{C5A87F48-ED95-40C4-B727-34FC74911695}" srcId="{6F2241F2-DD9A-44A5-9309-0EDEE6C3A678}" destId="{E8E10775-F7E4-4D1F-ADFD-7280185E78DF}" srcOrd="0" destOrd="0" parTransId="{914353CF-3109-43BC-BF08-F7A747B78893}" sibTransId="{670445F1-FDD6-4608-BECE-A240B3738DFF}"/>
    <dgm:cxn modelId="{E8D6CF4B-871D-4443-88EA-350858A14EDD}" type="presOf" srcId="{F50936A2-604B-41D0-AE91-74F5A3DA23D5}" destId="{F32D4B7B-383F-4E3E-B58A-5E262B1BB727}" srcOrd="1" destOrd="0" presId="urn:microsoft.com/office/officeart/2005/8/layout/radial5"/>
    <dgm:cxn modelId="{4827AA6F-D450-48A0-834B-09C51C636093}" srcId="{6F2241F2-DD9A-44A5-9309-0EDEE6C3A678}" destId="{B6F3F804-2AF9-4143-B2A8-D6129F9650B9}" srcOrd="3" destOrd="0" parTransId="{F50936A2-604B-41D0-AE91-74F5A3DA23D5}" sibTransId="{3706D40F-8FBC-4B51-8292-D76C40F65668}"/>
    <dgm:cxn modelId="{2F5DE84F-A2AC-4910-9AC2-4F99EB245DA1}" type="presOf" srcId="{B6F3F804-2AF9-4143-B2A8-D6129F9650B9}" destId="{D6E14C0E-3648-4EB6-AF51-753A545AB566}" srcOrd="0" destOrd="0" presId="urn:microsoft.com/office/officeart/2005/8/layout/radial5"/>
    <dgm:cxn modelId="{C7A20654-6767-48B5-873E-E058DD770711}" type="presOf" srcId="{A23C1F88-CB4B-4B20-AC29-9E7D945CDB61}" destId="{F61C5DA6-078C-4E0C-9850-00602C61027F}" srcOrd="0" destOrd="0" presId="urn:microsoft.com/office/officeart/2005/8/layout/radial5"/>
    <dgm:cxn modelId="{DE7D1178-95FB-4145-8966-E5AA2D5C924A}" srcId="{9E828C69-9167-4FB7-854E-58A210829666}" destId="{6F2241F2-DD9A-44A5-9309-0EDEE6C3A678}" srcOrd="0" destOrd="0" parTransId="{D4D841ED-13B0-4722-860D-424BA5E9787A}" sibTransId="{3F7A00C6-C9EF-4B7C-AE21-6A54125A4AD7}"/>
    <dgm:cxn modelId="{7BAECE88-7339-4152-BD4C-6B4F17F937C0}" type="presOf" srcId="{914353CF-3109-43BC-BF08-F7A747B78893}" destId="{C76A228D-6BBE-4370-9DFB-969BCCE8C739}" srcOrd="0" destOrd="0" presId="urn:microsoft.com/office/officeart/2005/8/layout/radial5"/>
    <dgm:cxn modelId="{882E6F8A-3D6A-44CC-A755-828C0F2A2DD2}" srcId="{9E828C69-9167-4FB7-854E-58A210829666}" destId="{B3043A20-A459-4904-91F1-41E68FF440B5}" srcOrd="2" destOrd="0" parTransId="{458EADDF-AC4C-4CE8-9AED-0AC7CDBE463B}" sibTransId="{9CC61462-AFB6-4BE3-A110-AA889D891821}"/>
    <dgm:cxn modelId="{DBF36B9D-4C3E-40D3-A35D-81016A5D8D9C}" type="presOf" srcId="{914353CF-3109-43BC-BF08-F7A747B78893}" destId="{87BFACEC-24F1-4E28-8C8D-77877666CD68}" srcOrd="1" destOrd="0" presId="urn:microsoft.com/office/officeart/2005/8/layout/radial5"/>
    <dgm:cxn modelId="{BCCF719F-9E57-4FBD-B689-F67BD6CB83CC}" type="presOf" srcId="{9E828C69-9167-4FB7-854E-58A210829666}" destId="{4C114FAD-BC7F-4E8B-86F3-FE1AEB1265EA}" srcOrd="0" destOrd="0" presId="urn:microsoft.com/office/officeart/2005/8/layout/radial5"/>
    <dgm:cxn modelId="{8875A4A9-1FB8-4C1F-967B-B4E38AB3D3A0}" type="presOf" srcId="{8DF2E408-D04F-49E9-8ED9-51374694C27B}" destId="{56583FB6-048D-46FA-8AF1-0D5B4D3BA050}" srcOrd="1" destOrd="0" presId="urn:microsoft.com/office/officeart/2005/8/layout/radial5"/>
    <dgm:cxn modelId="{A676CCAA-76D6-4245-A355-303E4F5752C0}" type="presOf" srcId="{6F2241F2-DD9A-44A5-9309-0EDEE6C3A678}" destId="{B706D45C-59E0-49B8-AF72-797E6B900298}" srcOrd="0" destOrd="0" presId="urn:microsoft.com/office/officeart/2005/8/layout/radial5"/>
    <dgm:cxn modelId="{FAE291B6-B282-4358-87FF-F06D2BA0DD88}" type="presOf" srcId="{440AF855-4A30-4F31-9759-EBC5D7D7F95F}" destId="{F4508892-1206-4FEE-BA51-AEAB1796DB17}" srcOrd="0" destOrd="0" presId="urn:microsoft.com/office/officeart/2005/8/layout/radial5"/>
    <dgm:cxn modelId="{A39C7BDC-9919-4FCC-9DDD-3642FE9148D1}" type="presOf" srcId="{F50936A2-604B-41D0-AE91-74F5A3DA23D5}" destId="{057396F3-B24B-4942-9D7B-D1E166B1BC02}" srcOrd="0" destOrd="0" presId="urn:microsoft.com/office/officeart/2005/8/layout/radial5"/>
    <dgm:cxn modelId="{EFEF5F99-9220-4A3D-BB70-6DC12458DA6A}" type="presParOf" srcId="{4C114FAD-BC7F-4E8B-86F3-FE1AEB1265EA}" destId="{B706D45C-59E0-49B8-AF72-797E6B900298}" srcOrd="0" destOrd="0" presId="urn:microsoft.com/office/officeart/2005/8/layout/radial5"/>
    <dgm:cxn modelId="{B63EF7FC-C5B7-4901-BFE6-3C7D0A380F5D}" type="presParOf" srcId="{4C114FAD-BC7F-4E8B-86F3-FE1AEB1265EA}" destId="{C76A228D-6BBE-4370-9DFB-969BCCE8C739}" srcOrd="1" destOrd="0" presId="urn:microsoft.com/office/officeart/2005/8/layout/radial5"/>
    <dgm:cxn modelId="{40434587-3938-4119-A1AC-2C9A27A3E2D9}" type="presParOf" srcId="{C76A228D-6BBE-4370-9DFB-969BCCE8C739}" destId="{87BFACEC-24F1-4E28-8C8D-77877666CD68}" srcOrd="0" destOrd="0" presId="urn:microsoft.com/office/officeart/2005/8/layout/radial5"/>
    <dgm:cxn modelId="{CBCAFBE6-A1C8-4026-A885-D9745A893C9B}" type="presParOf" srcId="{4C114FAD-BC7F-4E8B-86F3-FE1AEB1265EA}" destId="{0FB0B4D4-42B5-49AF-8BF5-06EDE1CDE129}" srcOrd="2" destOrd="0" presId="urn:microsoft.com/office/officeart/2005/8/layout/radial5"/>
    <dgm:cxn modelId="{EF9C0C14-8556-4DDC-8A40-044C556B6224}" type="presParOf" srcId="{4C114FAD-BC7F-4E8B-86F3-FE1AEB1265EA}" destId="{37D53C4F-9CAD-4B49-9DF8-41D84CDD6A01}" srcOrd="3" destOrd="0" presId="urn:microsoft.com/office/officeart/2005/8/layout/radial5"/>
    <dgm:cxn modelId="{503A6A96-716A-4167-9E30-14FF0CDED982}" type="presParOf" srcId="{37D53C4F-9CAD-4B49-9DF8-41D84CDD6A01}" destId="{56583FB6-048D-46FA-8AF1-0D5B4D3BA050}" srcOrd="0" destOrd="0" presId="urn:microsoft.com/office/officeart/2005/8/layout/radial5"/>
    <dgm:cxn modelId="{528CDD4D-6E07-423F-BDD4-9B60E72632F0}" type="presParOf" srcId="{4C114FAD-BC7F-4E8B-86F3-FE1AEB1265EA}" destId="{F4508892-1206-4FEE-BA51-AEAB1796DB17}" srcOrd="4" destOrd="0" presId="urn:microsoft.com/office/officeart/2005/8/layout/radial5"/>
    <dgm:cxn modelId="{A25145E7-B10F-456B-9A80-89A9AF430545}" type="presParOf" srcId="{4C114FAD-BC7F-4E8B-86F3-FE1AEB1265EA}" destId="{F61C5DA6-078C-4E0C-9850-00602C61027F}" srcOrd="5" destOrd="0" presId="urn:microsoft.com/office/officeart/2005/8/layout/radial5"/>
    <dgm:cxn modelId="{2FFACB1C-C57A-4626-AB11-72B3F7E37850}" type="presParOf" srcId="{F61C5DA6-078C-4E0C-9850-00602C61027F}" destId="{CD61FDD4-02AE-4CEB-93D3-23A4F322AC0A}" srcOrd="0" destOrd="0" presId="urn:microsoft.com/office/officeart/2005/8/layout/radial5"/>
    <dgm:cxn modelId="{EB88AC89-5B98-438F-8773-D2EAB4F1DE3D}" type="presParOf" srcId="{4C114FAD-BC7F-4E8B-86F3-FE1AEB1265EA}" destId="{D0E21967-EAB7-4537-B23A-29FCBC4A8733}" srcOrd="6" destOrd="0" presId="urn:microsoft.com/office/officeart/2005/8/layout/radial5"/>
    <dgm:cxn modelId="{743B3C03-6BC8-41E9-8382-AEE68C593A2D}" type="presParOf" srcId="{4C114FAD-BC7F-4E8B-86F3-FE1AEB1265EA}" destId="{057396F3-B24B-4942-9D7B-D1E166B1BC02}" srcOrd="7" destOrd="0" presId="urn:microsoft.com/office/officeart/2005/8/layout/radial5"/>
    <dgm:cxn modelId="{D2F3CF15-49F5-4DCF-A91C-B19D7866EBBE}" type="presParOf" srcId="{057396F3-B24B-4942-9D7B-D1E166B1BC02}" destId="{F32D4B7B-383F-4E3E-B58A-5E262B1BB727}" srcOrd="0" destOrd="0" presId="urn:microsoft.com/office/officeart/2005/8/layout/radial5"/>
    <dgm:cxn modelId="{12BCC46A-7897-427D-B3AD-7A3BFCCF5229}" type="presParOf" srcId="{4C114FAD-BC7F-4E8B-86F3-FE1AEB1265EA}" destId="{D6E14C0E-3648-4EB6-AF51-753A545AB566}"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17542-81F1-4B92-82EC-908599DD2023}">
      <dsp:nvSpPr>
        <dsp:cNvPr id="0" name=""/>
        <dsp:cNvSpPr/>
      </dsp:nvSpPr>
      <dsp:spPr>
        <a:xfrm>
          <a:off x="1659932" y="298"/>
          <a:ext cx="1215881" cy="1215881"/>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defRPr cap="all"/>
          </a:pPr>
          <a:r>
            <a:rPr lang="en-US" sz="1800" b="1" kern="1200" dirty="0">
              <a:solidFill>
                <a:schemeClr val="tx1"/>
              </a:solidFill>
            </a:rPr>
            <a:t>EGGS</a:t>
          </a:r>
        </a:p>
      </dsp:txBody>
      <dsp:txXfrm>
        <a:off x="1837994" y="178360"/>
        <a:ext cx="859757" cy="859757"/>
      </dsp:txXfrm>
    </dsp:sp>
    <dsp:sp modelId="{67719278-2171-45C5-8BB2-FABF7B5A3B82}">
      <dsp:nvSpPr>
        <dsp:cNvPr id="0" name=""/>
        <dsp:cNvSpPr/>
      </dsp:nvSpPr>
      <dsp:spPr>
        <a:xfrm rot="3600000">
          <a:off x="2558103" y="1186053"/>
          <a:ext cx="323663" cy="410359"/>
        </a:xfrm>
        <a:prstGeom prst="rightArrow">
          <a:avLst>
            <a:gd name="adj1" fmla="val 60000"/>
            <a:gd name="adj2" fmla="val 5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dirty="0">
            <a:solidFill>
              <a:schemeClr val="tx1"/>
            </a:solidFill>
          </a:endParaRPr>
        </a:p>
      </dsp:txBody>
      <dsp:txXfrm>
        <a:off x="2582378" y="1226080"/>
        <a:ext cx="226564" cy="246215"/>
      </dsp:txXfrm>
    </dsp:sp>
    <dsp:sp modelId="{12634DEF-EB28-4610-9B13-DE68830D508A}">
      <dsp:nvSpPr>
        <dsp:cNvPr id="0" name=""/>
        <dsp:cNvSpPr/>
      </dsp:nvSpPr>
      <dsp:spPr>
        <a:xfrm>
          <a:off x="2573216" y="1582152"/>
          <a:ext cx="1215881" cy="1215881"/>
        </a:xfrm>
        <a:prstGeom prst="ellipse">
          <a:avLst/>
        </a:prstGeom>
        <a:gradFill rotWithShape="0">
          <a:gsLst>
            <a:gs pos="0">
              <a:schemeClr val="accent2">
                <a:hueOff val="-82827"/>
                <a:satOff val="-27168"/>
                <a:lumOff val="-9901"/>
                <a:alphaOff val="0"/>
                <a:tint val="94000"/>
                <a:satMod val="103000"/>
                <a:lumMod val="102000"/>
              </a:schemeClr>
            </a:gs>
            <a:gs pos="50000">
              <a:schemeClr val="accent2">
                <a:hueOff val="-82827"/>
                <a:satOff val="-27168"/>
                <a:lumOff val="-9901"/>
                <a:alphaOff val="0"/>
                <a:shade val="100000"/>
                <a:satMod val="110000"/>
                <a:lumMod val="100000"/>
              </a:schemeClr>
            </a:gs>
            <a:gs pos="100000">
              <a:schemeClr val="accent2">
                <a:hueOff val="-82827"/>
                <a:satOff val="-27168"/>
                <a:lumOff val="-9901"/>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defRPr cap="all"/>
          </a:pPr>
          <a:r>
            <a:rPr lang="en-US" sz="1600" b="1" kern="1200" dirty="0">
              <a:solidFill>
                <a:srgbClr val="FFFF00"/>
              </a:solidFill>
            </a:rPr>
            <a:t>INTERMEDIATE HOST</a:t>
          </a:r>
        </a:p>
      </dsp:txBody>
      <dsp:txXfrm>
        <a:off x="2751278" y="1760214"/>
        <a:ext cx="859757" cy="859757"/>
      </dsp:txXfrm>
    </dsp:sp>
    <dsp:sp modelId="{451E4303-6F5A-46C2-8C5B-2FE1AE9ACF6C}">
      <dsp:nvSpPr>
        <dsp:cNvPr id="0" name=""/>
        <dsp:cNvSpPr/>
      </dsp:nvSpPr>
      <dsp:spPr>
        <a:xfrm rot="10800000">
          <a:off x="2115201" y="1984913"/>
          <a:ext cx="323663" cy="410359"/>
        </a:xfrm>
        <a:prstGeom prst="rightArrow">
          <a:avLst>
            <a:gd name="adj1" fmla="val 60000"/>
            <a:gd name="adj2" fmla="val 50000"/>
          </a:avLst>
        </a:prstGeom>
        <a:gradFill rotWithShape="0">
          <a:gsLst>
            <a:gs pos="0">
              <a:schemeClr val="accent2">
                <a:hueOff val="-82827"/>
                <a:satOff val="-27168"/>
                <a:lumOff val="-9901"/>
                <a:alphaOff val="0"/>
                <a:tint val="94000"/>
                <a:satMod val="103000"/>
                <a:lumMod val="102000"/>
              </a:schemeClr>
            </a:gs>
            <a:gs pos="50000">
              <a:schemeClr val="accent2">
                <a:hueOff val="-82827"/>
                <a:satOff val="-27168"/>
                <a:lumOff val="-9901"/>
                <a:alphaOff val="0"/>
                <a:shade val="100000"/>
                <a:satMod val="110000"/>
                <a:lumMod val="100000"/>
              </a:schemeClr>
            </a:gs>
            <a:gs pos="100000">
              <a:schemeClr val="accent2">
                <a:hueOff val="-82827"/>
                <a:satOff val="-27168"/>
                <a:lumOff val="-9901"/>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dirty="0">
            <a:solidFill>
              <a:schemeClr val="tx1"/>
            </a:solidFill>
          </a:endParaRPr>
        </a:p>
      </dsp:txBody>
      <dsp:txXfrm rot="10800000">
        <a:off x="2212300" y="2066985"/>
        <a:ext cx="226564" cy="246215"/>
      </dsp:txXfrm>
    </dsp:sp>
    <dsp:sp modelId="{50F60CD2-A400-4158-B8EA-358853D7B1C9}">
      <dsp:nvSpPr>
        <dsp:cNvPr id="0" name=""/>
        <dsp:cNvSpPr/>
      </dsp:nvSpPr>
      <dsp:spPr>
        <a:xfrm>
          <a:off x="746649" y="1582152"/>
          <a:ext cx="1215881" cy="1215881"/>
        </a:xfrm>
        <a:prstGeom prst="ellipse">
          <a:avLst/>
        </a:prstGeom>
        <a:gradFill rotWithShape="0">
          <a:gsLst>
            <a:gs pos="0">
              <a:schemeClr val="accent2">
                <a:hueOff val="-165654"/>
                <a:satOff val="-54335"/>
                <a:lumOff val="-19803"/>
                <a:alphaOff val="0"/>
                <a:tint val="94000"/>
                <a:satMod val="103000"/>
                <a:lumMod val="102000"/>
              </a:schemeClr>
            </a:gs>
            <a:gs pos="50000">
              <a:schemeClr val="accent2">
                <a:hueOff val="-165654"/>
                <a:satOff val="-54335"/>
                <a:lumOff val="-19803"/>
                <a:alphaOff val="0"/>
                <a:shade val="100000"/>
                <a:satMod val="110000"/>
                <a:lumMod val="100000"/>
              </a:schemeClr>
            </a:gs>
            <a:gs pos="100000">
              <a:schemeClr val="accent2">
                <a:hueOff val="-165654"/>
                <a:satOff val="-54335"/>
                <a:lumOff val="-19803"/>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defRPr cap="all"/>
          </a:pPr>
          <a:r>
            <a:rPr lang="en-US" sz="2000" b="1" kern="1200" dirty="0">
              <a:solidFill>
                <a:schemeClr val="accent5">
                  <a:lumMod val="50000"/>
                </a:schemeClr>
              </a:solidFill>
            </a:rPr>
            <a:t>DEFENTIVE</a:t>
          </a:r>
          <a:r>
            <a:rPr lang="en-US" sz="2000" b="1" kern="1200" baseline="0" dirty="0">
              <a:solidFill>
                <a:schemeClr val="accent5">
                  <a:lumMod val="50000"/>
                </a:schemeClr>
              </a:solidFill>
            </a:rPr>
            <a:t> HOST</a:t>
          </a:r>
          <a:endParaRPr lang="en-US" sz="2000" b="1" kern="1200" dirty="0">
            <a:solidFill>
              <a:schemeClr val="accent5">
                <a:lumMod val="50000"/>
              </a:schemeClr>
            </a:solidFill>
          </a:endParaRPr>
        </a:p>
      </dsp:txBody>
      <dsp:txXfrm>
        <a:off x="924711" y="1760214"/>
        <a:ext cx="859757" cy="859757"/>
      </dsp:txXfrm>
    </dsp:sp>
    <dsp:sp modelId="{D0B7038B-092B-4802-840E-2BFF28F2E64A}">
      <dsp:nvSpPr>
        <dsp:cNvPr id="0" name=""/>
        <dsp:cNvSpPr/>
      </dsp:nvSpPr>
      <dsp:spPr>
        <a:xfrm rot="18000000">
          <a:off x="1644819" y="1201919"/>
          <a:ext cx="323663" cy="410359"/>
        </a:xfrm>
        <a:prstGeom prst="rightArrow">
          <a:avLst>
            <a:gd name="adj1" fmla="val 60000"/>
            <a:gd name="adj2" fmla="val 50000"/>
          </a:avLst>
        </a:prstGeom>
        <a:gradFill rotWithShape="0">
          <a:gsLst>
            <a:gs pos="0">
              <a:schemeClr val="accent2">
                <a:hueOff val="-165654"/>
                <a:satOff val="-54335"/>
                <a:lumOff val="-19803"/>
                <a:alphaOff val="0"/>
                <a:tint val="94000"/>
                <a:satMod val="103000"/>
                <a:lumMod val="102000"/>
              </a:schemeClr>
            </a:gs>
            <a:gs pos="50000">
              <a:schemeClr val="accent2">
                <a:hueOff val="-165654"/>
                <a:satOff val="-54335"/>
                <a:lumOff val="-19803"/>
                <a:alphaOff val="0"/>
                <a:shade val="100000"/>
                <a:satMod val="110000"/>
                <a:lumMod val="100000"/>
              </a:schemeClr>
            </a:gs>
            <a:gs pos="100000">
              <a:schemeClr val="accent2">
                <a:hueOff val="-165654"/>
                <a:satOff val="-54335"/>
                <a:lumOff val="-19803"/>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dirty="0">
            <a:solidFill>
              <a:schemeClr val="tx1"/>
            </a:solidFill>
          </a:endParaRPr>
        </a:p>
      </dsp:txBody>
      <dsp:txXfrm>
        <a:off x="1669094" y="1326036"/>
        <a:ext cx="226564" cy="246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6D45C-59E0-49B8-AF72-797E6B900298}">
      <dsp:nvSpPr>
        <dsp:cNvPr id="0" name=""/>
        <dsp:cNvSpPr/>
      </dsp:nvSpPr>
      <dsp:spPr>
        <a:xfrm>
          <a:off x="2717188" y="2019298"/>
          <a:ext cx="2477111" cy="237857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complications</a:t>
          </a:r>
        </a:p>
      </dsp:txBody>
      <dsp:txXfrm>
        <a:off x="3079953" y="2367632"/>
        <a:ext cx="1751581" cy="1681906"/>
      </dsp:txXfrm>
    </dsp:sp>
    <dsp:sp modelId="{C76A228D-6BBE-4370-9DFB-969BCCE8C739}">
      <dsp:nvSpPr>
        <dsp:cNvPr id="0" name=""/>
        <dsp:cNvSpPr/>
      </dsp:nvSpPr>
      <dsp:spPr>
        <a:xfrm rot="5400000" flipH="1">
          <a:off x="3756817" y="1571801"/>
          <a:ext cx="453305" cy="3775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813448" y="1703940"/>
        <a:ext cx="340043" cy="226524"/>
      </dsp:txXfrm>
    </dsp:sp>
    <dsp:sp modelId="{0FB0B4D4-42B5-49AF-8BF5-06EDE1CDE129}">
      <dsp:nvSpPr>
        <dsp:cNvPr id="0" name=""/>
        <dsp:cNvSpPr/>
      </dsp:nvSpPr>
      <dsp:spPr>
        <a:xfrm>
          <a:off x="3203695" y="0"/>
          <a:ext cx="1598524" cy="148574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Infection</a:t>
          </a:r>
        </a:p>
      </dsp:txBody>
      <dsp:txXfrm>
        <a:off x="3437793" y="217582"/>
        <a:ext cx="1130328" cy="1050580"/>
      </dsp:txXfrm>
    </dsp:sp>
    <dsp:sp modelId="{37D53C4F-9CAD-4B49-9DF8-41D84CDD6A01}">
      <dsp:nvSpPr>
        <dsp:cNvPr id="0" name=""/>
        <dsp:cNvSpPr/>
      </dsp:nvSpPr>
      <dsp:spPr>
        <a:xfrm rot="21550416">
          <a:off x="5247544" y="2989982"/>
          <a:ext cx="532464" cy="3922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47550" y="3069283"/>
        <a:ext cx="414786" cy="235356"/>
      </dsp:txXfrm>
    </dsp:sp>
    <dsp:sp modelId="{F4508892-1206-4FEE-BA51-AEAB1796DB17}">
      <dsp:nvSpPr>
        <dsp:cNvPr id="0" name=""/>
        <dsp:cNvSpPr/>
      </dsp:nvSpPr>
      <dsp:spPr>
        <a:xfrm>
          <a:off x="5853071" y="2286019"/>
          <a:ext cx="1764940" cy="1764940"/>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Others</a:t>
          </a:r>
        </a:p>
      </dsp:txBody>
      <dsp:txXfrm>
        <a:off x="6111540" y="2544488"/>
        <a:ext cx="1248002" cy="1248002"/>
      </dsp:txXfrm>
    </dsp:sp>
    <dsp:sp modelId="{F61C5DA6-078C-4E0C-9850-00602C61027F}">
      <dsp:nvSpPr>
        <dsp:cNvPr id="0" name=""/>
        <dsp:cNvSpPr/>
      </dsp:nvSpPr>
      <dsp:spPr>
        <a:xfrm rot="5400000">
          <a:off x="3854960" y="4436040"/>
          <a:ext cx="470459" cy="4613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924160" y="4459107"/>
        <a:ext cx="332060" cy="276797"/>
      </dsp:txXfrm>
    </dsp:sp>
    <dsp:sp modelId="{D0E21967-EAB7-4537-B23A-29FCBC4A8733}">
      <dsp:nvSpPr>
        <dsp:cNvPr id="0" name=""/>
        <dsp:cNvSpPr/>
      </dsp:nvSpPr>
      <dsp:spPr>
        <a:xfrm>
          <a:off x="3315519" y="4953359"/>
          <a:ext cx="1764940" cy="1764940"/>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Mass </a:t>
          </a:r>
        </a:p>
        <a:p>
          <a:pPr marL="0" lvl="0" indent="0" algn="ctr" defTabSz="1022350">
            <a:lnSpc>
              <a:spcPct val="90000"/>
            </a:lnSpc>
            <a:spcBef>
              <a:spcPct val="0"/>
            </a:spcBef>
            <a:spcAft>
              <a:spcPct val="35000"/>
            </a:spcAft>
            <a:buNone/>
          </a:pPr>
          <a:r>
            <a:rPr lang="en-US" sz="2300" b="1" kern="1200" dirty="0">
              <a:solidFill>
                <a:schemeClr val="tx1"/>
              </a:solidFill>
            </a:rPr>
            <a:t>effect</a:t>
          </a:r>
        </a:p>
      </dsp:txBody>
      <dsp:txXfrm>
        <a:off x="3573988" y="5211828"/>
        <a:ext cx="1248002" cy="1248002"/>
      </dsp:txXfrm>
    </dsp:sp>
    <dsp:sp modelId="{057396F3-B24B-4942-9D7B-D1E166B1BC02}">
      <dsp:nvSpPr>
        <dsp:cNvPr id="0" name=""/>
        <dsp:cNvSpPr/>
      </dsp:nvSpPr>
      <dsp:spPr>
        <a:xfrm rot="10971503">
          <a:off x="1922844" y="2933747"/>
          <a:ext cx="665662" cy="3799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036746" y="3012571"/>
        <a:ext cx="551689" cy="227946"/>
      </dsp:txXfrm>
    </dsp:sp>
    <dsp:sp modelId="{D6E14C0E-3648-4EB6-AF51-753A545AB566}">
      <dsp:nvSpPr>
        <dsp:cNvPr id="0" name=""/>
        <dsp:cNvSpPr/>
      </dsp:nvSpPr>
      <dsp:spPr>
        <a:xfrm>
          <a:off x="0" y="2172668"/>
          <a:ext cx="1764940" cy="1764940"/>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rPr>
            <a:t>Rupture</a:t>
          </a:r>
        </a:p>
      </dsp:txBody>
      <dsp:txXfrm>
        <a:off x="258469" y="2431137"/>
        <a:ext cx="1248002" cy="124800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106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D6361-1E3C-4214-95E1-B8DE93421F8F}" type="datetimeFigureOut">
              <a:rPr lang="en-US" smtClean="0"/>
              <a:t>12/20/2021</a:t>
            </a:fld>
            <a:endParaRPr lang="en-US" dirty="0"/>
          </a:p>
        </p:txBody>
      </p:sp>
      <p:sp>
        <p:nvSpPr>
          <p:cNvPr id="4" name="Footer Placeholder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0281-66A0-46B8-BDE2-AEF0C7453753}" type="slidenum">
              <a:rPr lang="en-US" smtClean="0"/>
              <a:t>‹#›</a:t>
            </a:fld>
            <a:endParaRPr lang="en-US" dirty="0"/>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9CFFA-1E2F-4435-8DD6-9B5CC3FF4505}" type="datetimeFigureOut">
              <a:rPr lang="en-US" smtClean="0"/>
              <a:t>12/20/2021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ED1C-4656-4CF8-AD34-DC4A65BB3913}" type="slidenum">
              <a:rPr lang="en-US" smtClean="0"/>
              <a:t>‹#›</a:t>
            </a:fld>
            <a:endParaRPr lang="en-US" dirty="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a:t>
            </a:fld>
            <a:endParaRPr lang="en-US" dirty="0"/>
          </a:p>
        </p:txBody>
      </p:sp>
    </p:spTree>
    <p:extLst>
      <p:ext uri="{BB962C8B-B14F-4D97-AF65-F5344CB8AC3E}">
        <p14:creationId xmlns:p14="http://schemas.microsoft.com/office/powerpoint/2010/main" val="20408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The causative mechanism is an increased </a:t>
            </a:r>
            <a:r>
              <a:rPr lang="en-US" dirty="0" err="1"/>
              <a:t>intracystic</a:t>
            </a:r>
            <a:r>
              <a:rPr lang="en-US" dirty="0"/>
              <a:t> pressure, which leads to compression and necrosis of the wall of adjacent bile ducts, followed by incorporation of small biliary ducts within the </a:t>
            </a:r>
            <a:r>
              <a:rPr lang="en-US" dirty="0" err="1"/>
              <a:t>pericyst</a:t>
            </a:r>
            <a:r>
              <a:rPr lang="en-US" dirty="0"/>
              <a:t> and then rupture of the biliary ducts</a:t>
            </a:r>
            <a:endParaRPr lang="ar-SA" dirty="0"/>
          </a:p>
        </p:txBody>
      </p:sp>
      <p:sp>
        <p:nvSpPr>
          <p:cNvPr id="4" name="عنصر نائب لرقم الشريحة 3"/>
          <p:cNvSpPr>
            <a:spLocks noGrp="1"/>
          </p:cNvSpPr>
          <p:nvPr>
            <p:ph type="sldNum" sz="quarter" idx="10"/>
          </p:nvPr>
        </p:nvSpPr>
        <p:spPr/>
        <p:txBody>
          <a:bodyPr/>
          <a:lstStyle/>
          <a:p>
            <a:pPr algn="l" defTabSz="914400" rtl="1">
              <a:defRPr/>
            </a:pPr>
            <a:fld id="{94851A0F-5EE5-4B5B-ACE0-A6E4B4A73D66}" type="slidenum">
              <a:rPr lang="ar-SA" smtClean="0">
                <a:solidFill>
                  <a:prstClr val="black"/>
                </a:solidFill>
              </a:rPr>
              <a:pPr algn="l" defTabSz="914400" rtl="1">
                <a:defRPr/>
              </a:pPr>
              <a:t>17</a:t>
            </a:fld>
            <a:endParaRPr lang="ar-SA">
              <a:solidFill>
                <a:prstClr val="black"/>
              </a:solidFill>
            </a:endParaRPr>
          </a:p>
        </p:txBody>
      </p:sp>
    </p:spTree>
    <p:extLst>
      <p:ext uri="{BB962C8B-B14F-4D97-AF65-F5344CB8AC3E}">
        <p14:creationId xmlns:p14="http://schemas.microsoft.com/office/powerpoint/2010/main" val="359310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lgn="l" defTabSz="914400" rtl="1">
              <a:defRPr/>
            </a:pPr>
            <a:fld id="{94851A0F-5EE5-4B5B-ACE0-A6E4B4A73D66}" type="slidenum">
              <a:rPr lang="ar-SA" smtClean="0">
                <a:solidFill>
                  <a:prstClr val="black"/>
                </a:solidFill>
              </a:rPr>
              <a:pPr algn="l" defTabSz="914400" rtl="1">
                <a:defRPr/>
              </a:pPr>
              <a:t>23</a:t>
            </a:fld>
            <a:endParaRPr lang="ar-SA">
              <a:solidFill>
                <a:prstClr val="black"/>
              </a:solidFill>
            </a:endParaRPr>
          </a:p>
        </p:txBody>
      </p:sp>
    </p:spTree>
    <p:extLst>
      <p:ext uri="{BB962C8B-B14F-4D97-AF65-F5344CB8AC3E}">
        <p14:creationId xmlns:p14="http://schemas.microsoft.com/office/powerpoint/2010/main" val="421364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pPr algn="l" defTabSz="914400" rtl="1">
              <a:defRPr/>
            </a:pPr>
            <a:fld id="{94851A0F-5EE5-4B5B-ACE0-A6E4B4A73D66}" type="slidenum">
              <a:rPr lang="ar-SA" smtClean="0">
                <a:solidFill>
                  <a:prstClr val="black"/>
                </a:solidFill>
              </a:rPr>
              <a:pPr algn="l" defTabSz="914400" rtl="1">
                <a:defRPr/>
              </a:pPr>
              <a:t>27</a:t>
            </a:fld>
            <a:endParaRPr lang="ar-SA">
              <a:solidFill>
                <a:prstClr val="black"/>
              </a:solidFill>
            </a:endParaRPr>
          </a:p>
        </p:txBody>
      </p:sp>
    </p:spTree>
    <p:extLst>
      <p:ext uri="{BB962C8B-B14F-4D97-AF65-F5344CB8AC3E}">
        <p14:creationId xmlns:p14="http://schemas.microsoft.com/office/powerpoint/2010/main" val="220747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7A295F6A-9E88-4E72-ADE1-6F084B0E3036}" type="slidenum">
              <a:rPr lang="en-US" smtClean="0">
                <a:solidFill>
                  <a:prstClr val="black"/>
                </a:solidFill>
              </a:rPr>
              <a:pPr defTabSz="914400">
                <a:defRPr/>
              </a:pPr>
              <a:t>37</a:t>
            </a:fld>
            <a:endParaRPr lang="en-US">
              <a:solidFill>
                <a:prstClr val="black"/>
              </a:solidFill>
            </a:endParaRPr>
          </a:p>
        </p:txBody>
      </p:sp>
    </p:spTree>
    <p:extLst>
      <p:ext uri="{BB962C8B-B14F-4D97-AF65-F5344CB8AC3E}">
        <p14:creationId xmlns:p14="http://schemas.microsoft.com/office/powerpoint/2010/main" val="247119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3</a:t>
            </a:fld>
            <a:endParaRPr lang="en-US" dirty="0"/>
          </a:p>
        </p:txBody>
      </p:sp>
    </p:spTree>
    <p:extLst>
      <p:ext uri="{BB962C8B-B14F-4D97-AF65-F5344CB8AC3E}">
        <p14:creationId xmlns:p14="http://schemas.microsoft.com/office/powerpoint/2010/main" val="47071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309093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*According</a:t>
            </a:r>
            <a:r>
              <a:rPr lang="en-US" baseline="0" dirty="0"/>
              <a:t> to </a:t>
            </a:r>
            <a:r>
              <a:rPr lang="en-US" dirty="0"/>
              <a:t>A 10-year retrospective study on hydatid disease in Jordan with emphasis on the role of imaging in its diagnosis Al-</a:t>
            </a:r>
            <a:r>
              <a:rPr lang="en-US" dirty="0" err="1"/>
              <a:t>Radaideh</a:t>
            </a:r>
            <a:r>
              <a:rPr lang="en-US" dirty="0"/>
              <a:t> Ali M1*, </a:t>
            </a:r>
            <a:r>
              <a:rPr lang="en-US" dirty="0" err="1"/>
              <a:t>Hijjawi</a:t>
            </a:r>
            <a:r>
              <a:rPr lang="en-US" dirty="0"/>
              <a:t> </a:t>
            </a:r>
            <a:r>
              <a:rPr lang="en-US" dirty="0" err="1"/>
              <a:t>Nawal</a:t>
            </a:r>
            <a:r>
              <a:rPr lang="en-US" dirty="0"/>
              <a:t> S2 , </a:t>
            </a:r>
            <a:r>
              <a:rPr lang="en-US" dirty="0" err="1"/>
              <a:t>Abdelfattah</a:t>
            </a:r>
            <a:r>
              <a:rPr lang="en-US" dirty="0"/>
              <a:t> Ali M2 , Al-</a:t>
            </a:r>
            <a:r>
              <a:rPr lang="en-US" dirty="0" err="1"/>
              <a:t>Khreisat</a:t>
            </a:r>
            <a:r>
              <a:rPr lang="en-US" dirty="0"/>
              <a:t> </a:t>
            </a:r>
            <a:r>
              <a:rPr lang="en-US" dirty="0" err="1"/>
              <a:t>Mutaz</a:t>
            </a:r>
            <a:r>
              <a:rPr lang="en-US" dirty="0"/>
              <a:t> J2 and </a:t>
            </a:r>
            <a:r>
              <a:rPr lang="en-US" dirty="0" err="1"/>
              <a:t>Bani</a:t>
            </a:r>
            <a:r>
              <a:rPr lang="en-US" dirty="0"/>
              <a:t>-Hani Kamal E3 1 Department of Medical Imaging, Faculty of Allied Health Sciences, The Hashemite University, </a:t>
            </a:r>
            <a:r>
              <a:rPr lang="en-US" dirty="0" err="1"/>
              <a:t>Zarqa</a:t>
            </a:r>
            <a:r>
              <a:rPr lang="en-US" dirty="0"/>
              <a:t>, Jordan 2 Department of Medical Laboratory Sciences, Faculty of Allied Health Sciences, The Hashemite University, </a:t>
            </a:r>
            <a:r>
              <a:rPr lang="en-US" dirty="0" err="1"/>
              <a:t>Zarqa</a:t>
            </a:r>
            <a:r>
              <a:rPr lang="en-US" dirty="0"/>
              <a:t>, Jordan 3 Faculty of Medicine, The Hashemite University, </a:t>
            </a:r>
            <a:r>
              <a:rPr lang="en-US" dirty="0" err="1"/>
              <a:t>Zarqa</a:t>
            </a:r>
            <a:r>
              <a:rPr lang="en-US" dirty="0"/>
              <a:t>, Jordan </a:t>
            </a:r>
            <a:r>
              <a:rPr lang="en-US" b="1" dirty="0"/>
              <a:t>https://eis.hu.edu.jo/deanshipfiles/pub10872100942.pdf</a:t>
            </a:r>
          </a:p>
        </p:txBody>
      </p:sp>
      <p:sp>
        <p:nvSpPr>
          <p:cNvPr id="4" name="Slide Number Placeholder 3"/>
          <p:cNvSpPr>
            <a:spLocks noGrp="1"/>
          </p:cNvSpPr>
          <p:nvPr>
            <p:ph type="sldNum" sz="quarter" idx="5"/>
          </p:nvPr>
        </p:nvSpPr>
        <p:spPr/>
        <p:txBody>
          <a:bodyPr/>
          <a:lstStyle/>
          <a:p>
            <a:fld id="{99EDED1C-4656-4CF8-AD34-DC4A65BB3913}" type="slidenum">
              <a:rPr lang="en-US" smtClean="0"/>
              <a:t>5</a:t>
            </a:fld>
            <a:endParaRPr lang="en-US" dirty="0"/>
          </a:p>
        </p:txBody>
      </p:sp>
    </p:spTree>
    <p:extLst>
      <p:ext uri="{BB962C8B-B14F-4D97-AF65-F5344CB8AC3E}">
        <p14:creationId xmlns:p14="http://schemas.microsoft.com/office/powerpoint/2010/main" val="399231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7</a:t>
            </a:fld>
            <a:endParaRPr lang="en-US" dirty="0"/>
          </a:p>
        </p:txBody>
      </p:sp>
    </p:spTree>
    <p:extLst>
      <p:ext uri="{BB962C8B-B14F-4D97-AF65-F5344CB8AC3E}">
        <p14:creationId xmlns:p14="http://schemas.microsoft.com/office/powerpoint/2010/main" val="2765142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8</a:t>
            </a:fld>
            <a:endParaRPr lang="en-US" dirty="0"/>
          </a:p>
        </p:txBody>
      </p:sp>
    </p:spTree>
    <p:extLst>
      <p:ext uri="{BB962C8B-B14F-4D97-AF65-F5344CB8AC3E}">
        <p14:creationId xmlns:p14="http://schemas.microsoft.com/office/powerpoint/2010/main" val="51303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9</a:t>
            </a:fld>
            <a:endParaRPr lang="en-US" dirty="0"/>
          </a:p>
        </p:txBody>
      </p:sp>
    </p:spTree>
    <p:extLst>
      <p:ext uri="{BB962C8B-B14F-4D97-AF65-F5344CB8AC3E}">
        <p14:creationId xmlns:p14="http://schemas.microsoft.com/office/powerpoint/2010/main" val="94924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10</a:t>
            </a:fld>
            <a:endParaRPr lang="en-US" dirty="0"/>
          </a:p>
        </p:txBody>
      </p:sp>
    </p:spTree>
    <p:extLst>
      <p:ext uri="{BB962C8B-B14F-4D97-AF65-F5344CB8AC3E}">
        <p14:creationId xmlns:p14="http://schemas.microsoft.com/office/powerpoint/2010/main" val="220091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11</a:t>
            </a:fld>
            <a:endParaRPr lang="en-US" dirty="0"/>
          </a:p>
        </p:txBody>
      </p:sp>
    </p:spTree>
    <p:extLst>
      <p:ext uri="{BB962C8B-B14F-4D97-AF65-F5344CB8AC3E}">
        <p14:creationId xmlns:p14="http://schemas.microsoft.com/office/powerpoint/2010/main" val="412825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12/20/2021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868410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46295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73856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956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8684109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310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12/20/2021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4264206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3104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8684109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3" name="Footer Placeholder 2"/>
          <p:cNvSpPr>
            <a:spLocks noGrp="1"/>
          </p:cNvSpPr>
          <p:nvPr>
            <p:ph type="ftr" sz="quarter" idx="11"/>
          </p:nvPr>
        </p:nvSpPr>
        <p:spPr/>
        <p:txBody>
          <a:bodyPr/>
          <a:lstStyle/>
          <a:p>
            <a:endParaRPr lang="en-US" dirty="0">
              <a:solidFill>
                <a:srgbClr val="191B0E"/>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799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60346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60225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22406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67990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12/20/2021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477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12/20/2021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898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 /><Relationship Id="rId1" Type="http://schemas.openxmlformats.org/officeDocument/2006/relationships/slideLayout" Target="../slideLayouts/slideLayout21.xml" /></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 /><Relationship Id="rId1" Type="http://schemas.openxmlformats.org/officeDocument/2006/relationships/slideLayout" Target="../slideLayouts/slideLayout22.xml" /></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 /><Relationship Id="rId1" Type="http://schemas.openxmlformats.org/officeDocument/2006/relationships/slideLayout" Target="../slideLayouts/slideLayout23.xml" /></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 /><Relationship Id="rId1" Type="http://schemas.openxmlformats.org/officeDocument/2006/relationships/slideLayout" Target="../slideLayouts/slideLayout24.xml" /></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 /><Relationship Id="rId1" Type="http://schemas.openxmlformats.org/officeDocument/2006/relationships/slideLayout" Target="../slideLayouts/slideLayout25.xml" /></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 /><Relationship Id="rId1" Type="http://schemas.openxmlformats.org/officeDocument/2006/relationships/slideLayout" Target="../slideLayouts/slideLayout26.xml" /></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 /><Relationship Id="rId1" Type="http://schemas.openxmlformats.org/officeDocument/2006/relationships/slideLayout" Target="../slideLayouts/slideLayout27.xml" /></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 /><Relationship Id="rId1" Type="http://schemas.openxmlformats.org/officeDocument/2006/relationships/slideLayout" Target="../slideLayouts/slideLayout28.xml" /></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 /><Relationship Id="rId1" Type="http://schemas.openxmlformats.org/officeDocument/2006/relationships/slideLayout" Target="../slideLayouts/slideLayout29.xml" /></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 /><Relationship Id="rId1" Type="http://schemas.openxmlformats.org/officeDocument/2006/relationships/slideLayout" Target="../slideLayouts/slideLayout30.xml" /></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 /><Relationship Id="rId1" Type="http://schemas.openxmlformats.org/officeDocument/2006/relationships/slideLayout" Target="../slideLayouts/slideLayout13.xml" /></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 /><Relationship Id="rId1" Type="http://schemas.openxmlformats.org/officeDocument/2006/relationships/slideLayout" Target="../slideLayouts/slideLayout31.xml" /></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 /><Relationship Id="rId1" Type="http://schemas.openxmlformats.org/officeDocument/2006/relationships/slideLayout" Target="../slideLayouts/slideLayout32.xml" /></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35.xml" /><Relationship Id="rId2" Type="http://schemas.openxmlformats.org/officeDocument/2006/relationships/slideLayout" Target="../slideLayouts/slideLayout34.xml" /><Relationship Id="rId1" Type="http://schemas.openxmlformats.org/officeDocument/2006/relationships/slideLayout" Target="../slideLayouts/slideLayout33.xml" /><Relationship Id="rId4" Type="http://schemas.openxmlformats.org/officeDocument/2006/relationships/theme" Target="../theme/theme22.xml" /></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 /><Relationship Id="rId1" Type="http://schemas.openxmlformats.org/officeDocument/2006/relationships/slideLayout" Target="../slideLayouts/slideLayout14.xml" /></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 /><Relationship Id="rId1" Type="http://schemas.openxmlformats.org/officeDocument/2006/relationships/slideLayout" Target="../slideLayouts/slideLayout15.xml" /></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 /><Relationship Id="rId1" Type="http://schemas.openxmlformats.org/officeDocument/2006/relationships/slideLayout" Target="../slideLayouts/slideLayout16.xml" /></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 /><Relationship Id="rId1" Type="http://schemas.openxmlformats.org/officeDocument/2006/relationships/slideLayout" Target="../slideLayouts/slideLayout17.xml" /></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 /><Relationship Id="rId1" Type="http://schemas.openxmlformats.org/officeDocument/2006/relationships/slideLayout" Target="../slideLayouts/slideLayout18.xml" /></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 /><Relationship Id="rId1" Type="http://schemas.openxmlformats.org/officeDocument/2006/relationships/slideLayout" Target="../slideLayouts/slideLayout19.xml" /></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 /><Relationship Id="rId1"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12/20/2021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userDrawn="1">
          <p15:clr>
            <a:srgbClr val="F26B43"/>
          </p15:clr>
        </p15:guide>
        <p15:guide id="4"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6912" userDrawn="1">
          <p15:clr>
            <a:srgbClr val="F26B43"/>
          </p15:clr>
        </p15:guide>
        <p15:guide id="10" pos="936" userDrawn="1">
          <p15:clr>
            <a:srgbClr val="F26B43"/>
          </p15:clr>
        </p15:guide>
        <p15:guide id="11" pos="86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08"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10"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12"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14"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16"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18"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20"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22"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792"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28"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30"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794"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798"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00"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02"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04"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12/20/2021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1867498"/>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10.jpeg"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16.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8.xml" /></Relationships>
</file>

<file path=ppt/slides/_rels/slide18.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9.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11.xml" /><Relationship Id="rId1" Type="http://schemas.openxmlformats.org/officeDocument/2006/relationships/slideLayout" Target="../slideLayouts/slideLayout2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8.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30.xml" /></Relationships>
</file>

<file path=ppt/slides/_rels/slide3.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 /></Relationships>
</file>

<file path=ppt/slides/_rels/slide3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33.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3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33.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37.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13.xml" /><Relationship Id="rId1" Type="http://schemas.openxmlformats.org/officeDocument/2006/relationships/slideLayout" Target="../slideLayouts/slideLayout34.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3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35.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35.xml" /></Relationships>
</file>

<file path=ppt/slides/_rels/slide41.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35.xml" /></Relationships>
</file>

<file path=ppt/slides/_rels/slide42.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33.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45.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35.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4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35.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35.xml" /></Relationships>
</file>

<file path=ppt/slides/_rels/slide5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35.xml" /></Relationships>
</file>

<file path=ppt/slides/_rels/slide52.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35.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55.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33.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 /></Relationships>
</file>

<file path=ppt/slides/_rels/slide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eg" /><Relationship Id="rId1" Type="http://schemas.openxmlformats.org/officeDocument/2006/relationships/slideLayout" Target="../slideLayouts/slideLayout2.xml" /><Relationship Id="rId4" Type="http://schemas.openxmlformats.org/officeDocument/2006/relationships/image" Target="../media/image6.png" /></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6.xml"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204267" y="783953"/>
            <a:ext cx="7783466" cy="2250792"/>
          </a:xfrm>
        </p:spPr>
        <p:txBody>
          <a:bodyPr>
            <a:normAutofit/>
          </a:bodyPr>
          <a:lstStyle/>
          <a:p>
            <a:r>
              <a:rPr lang="en-US" b="1" u="sng" dirty="0">
                <a:solidFill>
                  <a:schemeClr val="accent6">
                    <a:lumMod val="50000"/>
                  </a:schemeClr>
                </a:solidFill>
                <a:effectLst>
                  <a:outerShdw blurRad="38100" dist="38100" dir="2700000" algn="tl">
                    <a:srgbClr val="000000">
                      <a:alpha val="43137"/>
                    </a:srgbClr>
                  </a:outerShdw>
                </a:effectLst>
              </a:rPr>
              <a:t>Hydatid disease </a:t>
            </a:r>
          </a:p>
        </p:txBody>
      </p:sp>
      <p:sp>
        <p:nvSpPr>
          <p:cNvPr id="6" name="TextBox 5">
            <a:extLst>
              <a:ext uri="{FF2B5EF4-FFF2-40B4-BE49-F238E27FC236}">
                <a16:creationId xmlns:a16="http://schemas.microsoft.com/office/drawing/2014/main" id="{A66E2270-069D-1F42-9963-E56804FF52BC}"/>
              </a:ext>
            </a:extLst>
          </p:cNvPr>
          <p:cNvSpPr txBox="1"/>
          <p:nvPr/>
        </p:nvSpPr>
        <p:spPr>
          <a:xfrm>
            <a:off x="2376534" y="3258255"/>
            <a:ext cx="8050166" cy="584775"/>
          </a:xfrm>
          <a:prstGeom prst="rect">
            <a:avLst/>
          </a:prstGeom>
          <a:noFill/>
        </p:spPr>
        <p:txBody>
          <a:bodyPr wrap="square" rtlCol="0">
            <a:spAutoFit/>
          </a:bodyPr>
          <a:lstStyle/>
          <a:p>
            <a:r>
              <a:rPr lang="en-US" sz="3200" b="1" dirty="0">
                <a:latin typeface="Tw Cen MT" pitchFamily="34" charset="0"/>
              </a:rPr>
              <a:t>Supervised by: Dr. Sa’ed Al-Azzawi</a:t>
            </a:r>
          </a:p>
        </p:txBody>
      </p:sp>
      <p:sp>
        <p:nvSpPr>
          <p:cNvPr id="4" name="Rectangle 3"/>
          <p:cNvSpPr/>
          <p:nvPr/>
        </p:nvSpPr>
        <p:spPr>
          <a:xfrm>
            <a:off x="2376534" y="4161482"/>
            <a:ext cx="2492990" cy="461665"/>
          </a:xfrm>
          <a:prstGeom prst="rect">
            <a:avLst/>
          </a:prstGeom>
        </p:spPr>
        <p:txBody>
          <a:bodyPr wrap="square">
            <a:spAutoFit/>
          </a:bodyPr>
          <a:lstStyle/>
          <a:p>
            <a:r>
              <a:rPr lang="en-US" sz="3200" b="1" dirty="0">
                <a:latin typeface="Tw Cen MT" pitchFamily="34" charset="0"/>
              </a:rPr>
              <a:t>Presented by:</a:t>
            </a:r>
          </a:p>
        </p:txBody>
      </p:sp>
      <p:sp>
        <p:nvSpPr>
          <p:cNvPr id="5" name="Rectangle 4"/>
          <p:cNvSpPr/>
          <p:nvPr/>
        </p:nvSpPr>
        <p:spPr>
          <a:xfrm>
            <a:off x="2376534" y="4777769"/>
            <a:ext cx="2747675" cy="1200329"/>
          </a:xfrm>
          <a:prstGeom prst="rect">
            <a:avLst/>
          </a:prstGeom>
        </p:spPr>
        <p:txBody>
          <a:bodyPr wrap="square">
            <a:spAutoFit/>
          </a:bodyPr>
          <a:lstStyle/>
          <a:p>
            <a:r>
              <a:rPr lang="en-US" sz="2400" b="1" dirty="0">
                <a:latin typeface="Tw Cen MT" pitchFamily="34" charset="0"/>
              </a:rPr>
              <a:t>Lana Alhusban</a:t>
            </a:r>
          </a:p>
          <a:p>
            <a:r>
              <a:rPr lang="en-US" sz="2400" b="1" dirty="0">
                <a:latin typeface="Tw Cen MT" pitchFamily="34" charset="0"/>
              </a:rPr>
              <a:t>Jude Al Shawabkeh</a:t>
            </a:r>
          </a:p>
          <a:p>
            <a:r>
              <a:rPr lang="en-US" sz="2400" b="1" dirty="0">
                <a:latin typeface="Tw Cen MT" pitchFamily="34" charset="0"/>
              </a:rPr>
              <a:t>Areen Gharaibeh</a:t>
            </a:r>
          </a:p>
        </p:txBody>
      </p:sp>
    </p:spTree>
    <p:extLst>
      <p:ext uri="{BB962C8B-B14F-4D97-AF65-F5344CB8AC3E}">
        <p14:creationId xmlns:p14="http://schemas.microsoft.com/office/powerpoint/2010/main" val="26420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32063" y="330426"/>
            <a:ext cx="3726426" cy="3366503"/>
          </a:xfrm>
          <a:noFill/>
        </p:spPr>
        <p:txBody>
          <a:bodyPr>
            <a:normAutofit/>
          </a:bodyPr>
          <a:lstStyle/>
          <a:p>
            <a:r>
              <a:rPr lang="en-US" sz="4000" dirty="0">
                <a:solidFill>
                  <a:schemeClr val="tx1">
                    <a:lumMod val="65000"/>
                    <a:lumOff val="35000"/>
                  </a:schemeClr>
                </a:solidFill>
              </a:rPr>
              <a:t> </a:t>
            </a:r>
          </a:p>
        </p:txBody>
      </p:sp>
      <p:sp>
        <p:nvSpPr>
          <p:cNvPr id="4" name="TextBox 3"/>
          <p:cNvSpPr txBox="1"/>
          <p:nvPr/>
        </p:nvSpPr>
        <p:spPr>
          <a:xfrm>
            <a:off x="806382" y="80031"/>
            <a:ext cx="9368710" cy="4985980"/>
          </a:xfrm>
          <a:prstGeom prst="rect">
            <a:avLst/>
          </a:prstGeom>
          <a:noFill/>
        </p:spPr>
        <p:txBody>
          <a:bodyPr wrap="square" rtlCol="1">
            <a:spAutoFit/>
          </a:bodyPr>
          <a:lstStyle/>
          <a:p>
            <a:pPr marL="457200" indent="-457200">
              <a:buFont typeface="+mj-lt"/>
              <a:buAutoNum type="arabicPeriod" startAt="3"/>
            </a:pPr>
            <a:r>
              <a:rPr lang="en-US" sz="2700" b="1" dirty="0">
                <a:solidFill>
                  <a:srgbClr val="FF0000"/>
                </a:solidFill>
              </a:rPr>
              <a:t> Hydatid fluid:</a:t>
            </a:r>
            <a:endParaRPr lang="en-GB" sz="2700" b="1" dirty="0">
              <a:solidFill>
                <a:srgbClr val="FF0000"/>
              </a:solidFill>
            </a:endParaRPr>
          </a:p>
          <a:p>
            <a:pPr marL="457200" indent="-457200">
              <a:buFont typeface="Arial" panose="020B0604020202020204" pitchFamily="34" charset="0"/>
              <a:buChar char="•"/>
            </a:pPr>
            <a:r>
              <a:rPr lang="en-US" sz="2400" i="1" dirty="0"/>
              <a:t>Clear, yellowish fluid with slightly acidic media.</a:t>
            </a:r>
            <a:endParaRPr lang="en-GB" sz="2400" i="1" dirty="0"/>
          </a:p>
          <a:p>
            <a:pPr marL="457200" indent="-457200">
              <a:buFont typeface="Arial" panose="020B0604020202020204" pitchFamily="34" charset="0"/>
              <a:buChar char="•"/>
            </a:pPr>
            <a:endParaRPr lang="en-GB" sz="2400" i="1" dirty="0"/>
          </a:p>
          <a:p>
            <a:pPr marL="457200" indent="-457200">
              <a:buFont typeface="Arial" panose="020B0604020202020204" pitchFamily="34" charset="0"/>
              <a:buChar char="•"/>
            </a:pPr>
            <a:r>
              <a:rPr lang="en-US" sz="2400" dirty="0">
                <a:solidFill>
                  <a:srgbClr val="283C55"/>
                </a:solidFill>
              </a:rPr>
              <a:t>Composed of many chemical substances such as </a:t>
            </a:r>
            <a:r>
              <a:rPr lang="en-US" sz="2400" u="sng" dirty="0">
                <a:solidFill>
                  <a:srgbClr val="283C55"/>
                </a:solidFill>
              </a:rPr>
              <a:t>Sodium sulfate</a:t>
            </a:r>
            <a:r>
              <a:rPr lang="en-US" sz="2400" dirty="0">
                <a:solidFill>
                  <a:srgbClr val="283C55"/>
                </a:solidFill>
              </a:rPr>
              <a:t> , </a:t>
            </a:r>
            <a:r>
              <a:rPr lang="en-US" sz="2400" u="sng" dirty="0">
                <a:solidFill>
                  <a:srgbClr val="283C55"/>
                </a:solidFill>
              </a:rPr>
              <a:t>Sodium gluconate</a:t>
            </a:r>
            <a:r>
              <a:rPr lang="en-US" sz="2400" dirty="0">
                <a:solidFill>
                  <a:srgbClr val="283C55"/>
                </a:solidFill>
              </a:rPr>
              <a:t>, </a:t>
            </a:r>
            <a:r>
              <a:rPr lang="en-US" sz="2400" u="sng" dirty="0">
                <a:solidFill>
                  <a:srgbClr val="283C55"/>
                </a:solidFill>
              </a:rPr>
              <a:t>Succinate</a:t>
            </a:r>
            <a:endParaRPr lang="en-GB" sz="2400" u="sng" dirty="0">
              <a:solidFill>
                <a:srgbClr val="283C55"/>
              </a:solidFill>
            </a:endParaRPr>
          </a:p>
          <a:p>
            <a:pPr marL="457200" indent="-457200">
              <a:buFont typeface="Arial" panose="020B0604020202020204" pitchFamily="34" charset="0"/>
              <a:buChar char="•"/>
            </a:pPr>
            <a:r>
              <a:rPr lang="en-US" sz="2400" dirty="0">
                <a:solidFill>
                  <a:srgbClr val="283C55"/>
                </a:solidFill>
              </a:rPr>
              <a:t> other</a:t>
            </a:r>
            <a:r>
              <a:rPr lang="en-GB" sz="2400" dirty="0">
                <a:solidFill>
                  <a:srgbClr val="283C55"/>
                </a:solidFill>
              </a:rPr>
              <a:t> </a:t>
            </a:r>
            <a:r>
              <a:rPr lang="en-US" sz="2300" i="1" u="sng" dirty="0">
                <a:solidFill>
                  <a:srgbClr val="283C55"/>
                </a:solidFill>
              </a:rPr>
              <a:t>nutritional components</a:t>
            </a:r>
            <a:r>
              <a:rPr lang="en-US" sz="2300" i="1" dirty="0">
                <a:solidFill>
                  <a:srgbClr val="283C55"/>
                </a:solidFill>
              </a:rPr>
              <a:t> </a:t>
            </a:r>
            <a:r>
              <a:rPr lang="en-US" sz="2400" dirty="0">
                <a:solidFill>
                  <a:srgbClr val="283C55"/>
                </a:solidFill>
              </a:rPr>
              <a:t>for the scolex . </a:t>
            </a:r>
            <a:endParaRPr lang="en-GB" sz="2400" dirty="0">
              <a:solidFill>
                <a:srgbClr val="283C55"/>
              </a:solidFill>
            </a:endParaRPr>
          </a:p>
          <a:p>
            <a:pPr marL="457200" indent="-457200">
              <a:buFont typeface="Arial" panose="020B0604020202020204" pitchFamily="34" charset="0"/>
              <a:buChar char="•"/>
            </a:pPr>
            <a:endParaRPr lang="en-GB" sz="2400" dirty="0">
              <a:solidFill>
                <a:srgbClr val="283C55"/>
              </a:solidFill>
            </a:endParaRPr>
          </a:p>
          <a:p>
            <a:pPr marL="457200" indent="-457200">
              <a:buFont typeface="Arial" panose="020B0604020202020204" pitchFamily="34" charset="0"/>
              <a:buChar char="•"/>
            </a:pPr>
            <a:r>
              <a:rPr lang="en-US" sz="2400" dirty="0">
                <a:solidFill>
                  <a:srgbClr val="283C55"/>
                </a:solidFill>
              </a:rPr>
              <a:t>It is </a:t>
            </a:r>
            <a:r>
              <a:rPr lang="en-US" sz="2400" i="1" u="sng" dirty="0">
                <a:solidFill>
                  <a:schemeClr val="accent6">
                    <a:lumMod val="50000"/>
                  </a:schemeClr>
                </a:solidFill>
              </a:rPr>
              <a:t>highly toxic and antigenic</a:t>
            </a:r>
            <a:r>
              <a:rPr lang="en-US" sz="2400" b="1" dirty="0">
                <a:solidFill>
                  <a:srgbClr val="283C55"/>
                </a:solidFill>
                <a:effectLst>
                  <a:outerShdw blurRad="38100" dist="38100" dir="2700000" algn="tl">
                    <a:srgbClr val="000000">
                      <a:alpha val="43137"/>
                    </a:srgbClr>
                  </a:outerShdw>
                </a:effectLst>
              </a:rPr>
              <a:t> </a:t>
            </a:r>
            <a:r>
              <a:rPr lang="en-US" sz="2400" dirty="0">
                <a:solidFill>
                  <a:srgbClr val="283C55"/>
                </a:solidFill>
              </a:rPr>
              <a:t>thus when the cyst rupture and the fluid leak out it may induce </a:t>
            </a:r>
            <a:r>
              <a:rPr lang="en-US" sz="2500" b="1" u="sng" dirty="0">
                <a:solidFill>
                  <a:schemeClr val="accent6">
                    <a:lumMod val="50000"/>
                  </a:schemeClr>
                </a:solidFill>
              </a:rPr>
              <a:t>anaphylactic reaction.</a:t>
            </a:r>
          </a:p>
          <a:p>
            <a:endParaRPr lang="en-US" sz="2400" dirty="0">
              <a:solidFill>
                <a:srgbClr val="283C55"/>
              </a:solidFill>
            </a:endParaRPr>
          </a:p>
          <a:p>
            <a:pPr marL="342900" indent="-342900">
              <a:buFontTx/>
              <a:buChar char="-"/>
            </a:pPr>
            <a:r>
              <a:rPr lang="en-US" sz="2600" b="1" dirty="0">
                <a:solidFill>
                  <a:srgbClr val="FF0000"/>
                </a:solidFill>
              </a:rPr>
              <a:t>Hydatid sand</a:t>
            </a:r>
            <a:r>
              <a:rPr lang="en-US" sz="2400" b="1" dirty="0">
                <a:solidFill>
                  <a:srgbClr val="FF0000"/>
                </a:solidFill>
                <a:effectLst>
                  <a:outerShdw blurRad="38100" dist="38100" dir="2700000" algn="tl">
                    <a:srgbClr val="000000">
                      <a:alpha val="43137"/>
                    </a:srgbClr>
                  </a:outerShdw>
                </a:effectLst>
              </a:rPr>
              <a:t> </a:t>
            </a:r>
            <a:r>
              <a:rPr lang="en-US" sz="2400" dirty="0">
                <a:solidFill>
                  <a:srgbClr val="283C55"/>
                </a:solidFill>
              </a:rPr>
              <a:t> formed when the brood capsules and daughter </a:t>
            </a:r>
            <a:r>
              <a:rPr lang="en-GB" sz="2400" dirty="0">
                <a:solidFill>
                  <a:srgbClr val="283C55"/>
                </a:solidFill>
              </a:rPr>
              <a:t>cyst </a:t>
            </a:r>
            <a:r>
              <a:rPr lang="en-US" sz="2400" dirty="0">
                <a:solidFill>
                  <a:srgbClr val="283C55"/>
                </a:solidFill>
              </a:rPr>
              <a:t>break off and their contends of scolex deposit down at the primary cyst.</a:t>
            </a:r>
          </a:p>
        </p:txBody>
      </p:sp>
      <p:pic>
        <p:nvPicPr>
          <p:cNvPr id="9" name="Picture 2" descr="Figure 2: Kidney showing hydatid cyst with multiple daughter cysts with viable parenchyma at the lower 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063" y="5053677"/>
            <a:ext cx="3253555" cy="180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s://www.intechopen.com/media/chapter/38230/media/image2.jpeg">
            <a:extLst>
              <a:ext uri="{FF2B5EF4-FFF2-40B4-BE49-F238E27FC236}">
                <a16:creationId xmlns:a16="http://schemas.microsoft.com/office/drawing/2014/main" id="{0A0D54A5-6D28-DE4A-B65A-71A523ADE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514" y="5053677"/>
            <a:ext cx="3372567" cy="179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1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p:cNvSpPr txBox="1"/>
          <p:nvPr/>
        </p:nvSpPr>
        <p:spPr>
          <a:xfrm>
            <a:off x="746389" y="0"/>
            <a:ext cx="11274601" cy="2158283"/>
          </a:xfrm>
          <a:prstGeom prst="rect">
            <a:avLst/>
          </a:prstGeom>
          <a:noFill/>
        </p:spPr>
        <p:txBody>
          <a:bodyPr wrap="square" rtlCol="1">
            <a:spAutoFit/>
          </a:bodyPr>
          <a:lstStyle/>
          <a:p>
            <a:pPr marL="285750" indent="-285750">
              <a:buFont typeface="Arial" panose="020B0604020202020204" pitchFamily="34" charset="0"/>
              <a:buChar char="•"/>
            </a:pPr>
            <a:r>
              <a:rPr lang="en-US" sz="2500" b="1" u="sng" dirty="0">
                <a:solidFill>
                  <a:schemeClr val="accent6">
                    <a:lumMod val="50000"/>
                  </a:schemeClr>
                </a:solidFill>
              </a:rPr>
              <a:t>People at risk</a:t>
            </a:r>
            <a:r>
              <a:rPr lang="en-US" sz="2200" dirty="0">
                <a:solidFill>
                  <a:schemeClr val="accent6">
                    <a:lumMod val="50000"/>
                  </a:schemeClr>
                </a:solidFill>
              </a:rPr>
              <a:t> </a:t>
            </a:r>
            <a:endParaRPr lang="en-US" sz="2200" dirty="0">
              <a:solidFill>
                <a:srgbClr val="283C55"/>
              </a:solidFill>
            </a:endParaRPr>
          </a:p>
          <a:p>
            <a:pPr marL="457200" indent="-457200">
              <a:buFont typeface="+mj-lt"/>
              <a:buAutoNum type="arabicPeriod"/>
            </a:pPr>
            <a:r>
              <a:rPr lang="en-US" sz="2200" dirty="0">
                <a:solidFill>
                  <a:srgbClr val="283C55"/>
                </a:solidFill>
              </a:rPr>
              <a:t>people involved in </a:t>
            </a:r>
            <a:r>
              <a:rPr lang="en-US" sz="2200" i="1" u="sng" dirty="0">
                <a:solidFill>
                  <a:srgbClr val="283C55"/>
                </a:solidFill>
              </a:rPr>
              <a:t>raising sheep and dogs </a:t>
            </a:r>
            <a:r>
              <a:rPr lang="en-US" sz="2200" dirty="0">
                <a:solidFill>
                  <a:srgbClr val="283C55"/>
                </a:solidFill>
              </a:rPr>
              <a:t>&gt;&gt; High risk of Cystic </a:t>
            </a:r>
            <a:r>
              <a:rPr lang="en-US" sz="2200" dirty="0" err="1">
                <a:solidFill>
                  <a:srgbClr val="283C55"/>
                </a:solidFill>
              </a:rPr>
              <a:t>echinococcosis</a:t>
            </a:r>
            <a:endParaRPr lang="en-US" sz="2200" dirty="0">
              <a:solidFill>
                <a:srgbClr val="283C55"/>
              </a:solidFill>
            </a:endParaRPr>
          </a:p>
          <a:p>
            <a:pPr marL="457200" indent="-457200">
              <a:buFont typeface="+mj-lt"/>
              <a:buAutoNum type="arabicPeriod"/>
            </a:pPr>
            <a:endParaRPr lang="en-US" sz="2200" dirty="0">
              <a:solidFill>
                <a:srgbClr val="283C55"/>
              </a:solidFill>
            </a:endParaRPr>
          </a:p>
          <a:p>
            <a:pPr marL="457200" indent="-457200">
              <a:buFont typeface="+mj-lt"/>
              <a:buAutoNum type="arabicPeriod"/>
            </a:pPr>
            <a:r>
              <a:rPr lang="en-US" sz="2200" i="1" u="sng" dirty="0">
                <a:solidFill>
                  <a:srgbClr val="283C55"/>
                </a:solidFill>
              </a:rPr>
              <a:t>Farmers</a:t>
            </a:r>
            <a:r>
              <a:rPr lang="en-US" sz="2200" dirty="0">
                <a:solidFill>
                  <a:srgbClr val="283C55"/>
                </a:solidFill>
              </a:rPr>
              <a:t> raising green leafy vegetables. </a:t>
            </a:r>
          </a:p>
          <a:p>
            <a:pPr marL="457200" indent="-457200">
              <a:buFont typeface="+mj-lt"/>
              <a:buAutoNum type="arabicPeriod"/>
            </a:pPr>
            <a:endParaRPr lang="en-US" sz="2200" dirty="0">
              <a:solidFill>
                <a:srgbClr val="283C55"/>
              </a:solidFill>
            </a:endParaRPr>
          </a:p>
          <a:p>
            <a:pPr marL="457200" indent="-457200">
              <a:buFont typeface="+mj-lt"/>
              <a:buAutoNum type="arabicPeriod"/>
            </a:pPr>
            <a:r>
              <a:rPr lang="en-US" sz="2200" i="1" u="sng" dirty="0">
                <a:solidFill>
                  <a:srgbClr val="283C55"/>
                </a:solidFill>
              </a:rPr>
              <a:t>Canines’ hunters;</a:t>
            </a:r>
            <a:r>
              <a:rPr lang="en-US" sz="2200" dirty="0">
                <a:solidFill>
                  <a:srgbClr val="283C55"/>
                </a:solidFill>
              </a:rPr>
              <a:t> including foxes &gt;&gt; High risk of Alveolar </a:t>
            </a:r>
            <a:r>
              <a:rPr lang="en-US" sz="2200" dirty="0" err="1">
                <a:solidFill>
                  <a:srgbClr val="283C55"/>
                </a:solidFill>
              </a:rPr>
              <a:t>echinococcosis</a:t>
            </a:r>
            <a:r>
              <a:rPr lang="en-US" sz="2200" dirty="0">
                <a:solidFill>
                  <a:srgbClr val="283C55"/>
                </a:solidFill>
              </a:rPr>
              <a:t> </a:t>
            </a:r>
          </a:p>
          <a:p>
            <a:pPr marL="457200" indent="-457200">
              <a:buFont typeface="+mj-lt"/>
              <a:buAutoNum type="arabicPeriod"/>
            </a:pPr>
            <a:endParaRPr lang="en-US" sz="2200" dirty="0">
              <a:solidFill>
                <a:srgbClr val="283C55"/>
              </a:solidFill>
            </a:endParaRPr>
          </a:p>
          <a:p>
            <a:pPr marL="457200" indent="-457200">
              <a:buFont typeface="+mj-lt"/>
              <a:buAutoNum type="arabicPeriod"/>
            </a:pPr>
            <a:r>
              <a:rPr lang="en-US" sz="2200" dirty="0" err="1">
                <a:solidFill>
                  <a:srgbClr val="283C55"/>
                </a:solidFill>
              </a:rPr>
              <a:t>Neglectant</a:t>
            </a:r>
            <a:r>
              <a:rPr lang="en-US" sz="2200" dirty="0">
                <a:solidFill>
                  <a:srgbClr val="283C55"/>
                </a:solidFill>
              </a:rPr>
              <a:t> consumers of </a:t>
            </a:r>
            <a:r>
              <a:rPr lang="en-US" sz="2200" i="1" u="sng" dirty="0">
                <a:solidFill>
                  <a:srgbClr val="283C55"/>
                </a:solidFill>
              </a:rPr>
              <a:t>food or water contaminated with eggs</a:t>
            </a:r>
            <a:r>
              <a:rPr lang="en-US" sz="2200" dirty="0">
                <a:solidFill>
                  <a:srgbClr val="283C55"/>
                </a:solidFill>
              </a:rPr>
              <a:t> of the parasite. </a:t>
            </a:r>
            <a:endParaRPr lang="ar-JO" sz="2200" dirty="0">
              <a:solidFill>
                <a:srgbClr val="283C55"/>
              </a:solidFill>
            </a:endParaRPr>
          </a:p>
        </p:txBody>
      </p:sp>
      <p:sp>
        <p:nvSpPr>
          <p:cNvPr id="4" name="TextBox 3">
            <a:extLst>
              <a:ext uri="{FF2B5EF4-FFF2-40B4-BE49-F238E27FC236}">
                <a16:creationId xmlns:a16="http://schemas.microsoft.com/office/drawing/2014/main" id="{BE2A603D-3037-6744-8F24-4126BE4DA12D}"/>
              </a:ext>
            </a:extLst>
          </p:cNvPr>
          <p:cNvSpPr txBox="1"/>
          <p:nvPr/>
        </p:nvSpPr>
        <p:spPr>
          <a:xfrm>
            <a:off x="828844" y="3441680"/>
            <a:ext cx="11192146" cy="3416320"/>
          </a:xfrm>
          <a:prstGeom prst="rect">
            <a:avLst/>
          </a:prstGeom>
          <a:noFill/>
        </p:spPr>
        <p:txBody>
          <a:bodyPr wrap="square" rtlCol="1">
            <a:spAutoFit/>
          </a:bodyPr>
          <a:lstStyle/>
          <a:p>
            <a:pPr marL="342900" indent="-342900">
              <a:buFont typeface="+mj-lt"/>
              <a:buAutoNum type="arabicPeriod"/>
            </a:pPr>
            <a:r>
              <a:rPr lang="en-US" b="1" dirty="0">
                <a:solidFill>
                  <a:srgbClr val="283C55"/>
                </a:solidFill>
              </a:rPr>
              <a:t>Prevent dogs from feeding on the </a:t>
            </a:r>
            <a:r>
              <a:rPr lang="en-GB" b="1" dirty="0">
                <a:solidFill>
                  <a:srgbClr val="283C55"/>
                </a:solidFill>
              </a:rPr>
              <a:t>dead </a:t>
            </a:r>
            <a:r>
              <a:rPr lang="en-US" b="1" dirty="0">
                <a:solidFill>
                  <a:srgbClr val="283C55"/>
                </a:solidFill>
              </a:rPr>
              <a:t>infected sheep</a:t>
            </a:r>
          </a:p>
          <a:p>
            <a:pPr marL="342900" indent="-342900">
              <a:buFont typeface="+mj-lt"/>
              <a:buAutoNum type="arabicPeriod"/>
            </a:pPr>
            <a:endParaRPr lang="en-US" dirty="0">
              <a:solidFill>
                <a:srgbClr val="283C55"/>
              </a:solidFill>
            </a:endParaRPr>
          </a:p>
          <a:p>
            <a:pPr marL="342900" indent="-342900">
              <a:buFont typeface="+mj-lt"/>
              <a:buAutoNum type="arabicPeriod"/>
            </a:pPr>
            <a:r>
              <a:rPr lang="en-US" b="1" dirty="0">
                <a:solidFill>
                  <a:srgbClr val="283C55"/>
                </a:solidFill>
              </a:rPr>
              <a:t>vaccination</a:t>
            </a:r>
            <a:r>
              <a:rPr lang="en-US" dirty="0">
                <a:solidFill>
                  <a:srgbClr val="283C55"/>
                </a:solidFill>
              </a:rPr>
              <a:t> of livestock may decrease transmission of the parasite.</a:t>
            </a:r>
          </a:p>
          <a:p>
            <a:pPr marL="457200" indent="-457200">
              <a:buFont typeface="+mj-lt"/>
              <a:buAutoNum type="arabicPeriod"/>
            </a:pPr>
            <a:endParaRPr lang="en-US" dirty="0">
              <a:solidFill>
                <a:srgbClr val="283C55"/>
              </a:solidFill>
            </a:endParaRPr>
          </a:p>
          <a:p>
            <a:pPr marL="342900" indent="-342900">
              <a:buFont typeface="+mj-lt"/>
              <a:buAutoNum type="arabicPeriod"/>
            </a:pPr>
            <a:r>
              <a:rPr lang="en-US" b="1" dirty="0">
                <a:solidFill>
                  <a:srgbClr val="283C55"/>
                </a:solidFill>
              </a:rPr>
              <a:t>Do not consume any food or water that may have been contaminated by fecal matter from dogs.</a:t>
            </a:r>
          </a:p>
          <a:p>
            <a:pPr marL="342900" indent="-342900">
              <a:buFont typeface="+mj-lt"/>
              <a:buAutoNum type="arabicPeriod"/>
            </a:pPr>
            <a:endParaRPr lang="en-US" dirty="0">
              <a:solidFill>
                <a:srgbClr val="283C55"/>
              </a:solidFill>
            </a:endParaRPr>
          </a:p>
          <a:p>
            <a:pPr marL="342900" indent="-342900">
              <a:buFont typeface="+mj-lt"/>
              <a:buAutoNum type="arabicPeriod"/>
            </a:pPr>
            <a:r>
              <a:rPr lang="en-US" b="1" dirty="0">
                <a:solidFill>
                  <a:srgbClr val="283C55"/>
                </a:solidFill>
              </a:rPr>
              <a:t>Wash your hands with soap and warm water</a:t>
            </a:r>
            <a:r>
              <a:rPr lang="en-US" dirty="0">
                <a:solidFill>
                  <a:srgbClr val="283C55"/>
                </a:solidFill>
              </a:rPr>
              <a:t> after handling dogs, and before handling food.</a:t>
            </a:r>
          </a:p>
          <a:p>
            <a:pPr marL="342900" indent="-342900">
              <a:buFont typeface="+mj-lt"/>
              <a:buAutoNum type="arabicPeriod"/>
            </a:pPr>
            <a:endParaRPr lang="en-US" dirty="0">
              <a:solidFill>
                <a:srgbClr val="283C55"/>
              </a:solidFill>
            </a:endParaRPr>
          </a:p>
          <a:p>
            <a:pPr marL="342900" indent="-342900">
              <a:buFont typeface="+mj-lt"/>
              <a:buAutoNum type="arabicPeriod"/>
            </a:pPr>
            <a:r>
              <a:rPr lang="en-US" b="1" dirty="0">
                <a:solidFill>
                  <a:srgbClr val="283C55"/>
                </a:solidFill>
              </a:rPr>
              <a:t>Teach children</a:t>
            </a:r>
            <a:r>
              <a:rPr lang="en-US" dirty="0">
                <a:solidFill>
                  <a:srgbClr val="283C55"/>
                </a:solidFill>
              </a:rPr>
              <a:t> the </a:t>
            </a:r>
            <a:r>
              <a:rPr lang="en-US" b="1" dirty="0">
                <a:solidFill>
                  <a:srgbClr val="283C55"/>
                </a:solidFill>
              </a:rPr>
              <a:t>importance of washing hands</a:t>
            </a:r>
            <a:r>
              <a:rPr lang="en-US" dirty="0">
                <a:solidFill>
                  <a:srgbClr val="283C55"/>
                </a:solidFill>
              </a:rPr>
              <a:t> to prevent infection</a:t>
            </a:r>
          </a:p>
          <a:p>
            <a:pPr marL="342900" indent="-342900">
              <a:buFont typeface="+mj-lt"/>
              <a:buAutoNum type="arabicPeriod"/>
            </a:pPr>
            <a:endParaRPr lang="en-US" dirty="0">
              <a:solidFill>
                <a:srgbClr val="283C55"/>
              </a:solidFill>
            </a:endParaRPr>
          </a:p>
          <a:p>
            <a:pPr marL="342900" indent="-342900">
              <a:buFont typeface="+mj-lt"/>
              <a:buAutoNum type="arabicPeriod"/>
            </a:pPr>
            <a:r>
              <a:rPr lang="en-US" b="1" dirty="0">
                <a:solidFill>
                  <a:srgbClr val="283C55"/>
                </a:solidFill>
              </a:rPr>
              <a:t>Avoid contact with wild animals</a:t>
            </a:r>
            <a:r>
              <a:rPr lang="en-US" dirty="0">
                <a:solidFill>
                  <a:srgbClr val="283C55"/>
                </a:solidFill>
              </a:rPr>
              <a:t> such as foxes, coyotes and stray dogs.</a:t>
            </a:r>
          </a:p>
          <a:p>
            <a:pPr marL="342900" indent="-342900">
              <a:buFont typeface="+mj-lt"/>
              <a:buAutoNum type="arabicPeriod"/>
            </a:pPr>
            <a:endParaRPr lang="en-US" dirty="0">
              <a:solidFill>
                <a:srgbClr val="283C55"/>
              </a:solidFill>
            </a:endParaRPr>
          </a:p>
        </p:txBody>
      </p:sp>
      <p:sp>
        <p:nvSpPr>
          <p:cNvPr id="8" name="Title 1">
            <a:extLst>
              <a:ext uri="{FF2B5EF4-FFF2-40B4-BE49-F238E27FC236}">
                <a16:creationId xmlns:a16="http://schemas.microsoft.com/office/drawing/2014/main" id="{AAB1669A-4C77-424B-8BD9-60E95B308C1F}"/>
              </a:ext>
            </a:extLst>
          </p:cNvPr>
          <p:cNvSpPr>
            <a:spLocks noGrp="1"/>
          </p:cNvSpPr>
          <p:nvPr>
            <p:ph type="title"/>
          </p:nvPr>
        </p:nvSpPr>
        <p:spPr>
          <a:xfrm>
            <a:off x="828844" y="2787688"/>
            <a:ext cx="6655643" cy="713237"/>
          </a:xfrm>
          <a:noFill/>
        </p:spPr>
        <p:txBody>
          <a:bodyPr>
            <a:normAutofit/>
          </a:bodyPr>
          <a:lstStyle/>
          <a:p>
            <a:r>
              <a:rPr lang="en-GB" sz="3300" b="1" dirty="0">
                <a:solidFill>
                  <a:schemeClr val="accent6">
                    <a:lumMod val="50000"/>
                  </a:schemeClr>
                </a:solidFill>
                <a:effectLst>
                  <a:outerShdw blurRad="38100" dist="38100" dir="2700000" algn="tl">
                    <a:srgbClr val="000000">
                      <a:alpha val="43137"/>
                    </a:srgbClr>
                  </a:outerShdw>
                </a:effectLst>
              </a:rPr>
              <a:t>Prevention and control </a:t>
            </a:r>
            <a:endParaRPr lang="en-US" sz="3300"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614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223972" y="1184088"/>
            <a:ext cx="3944927" cy="3476812"/>
          </a:xfr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3500000" scaled="1"/>
            <a:tileRect/>
          </a:gradFill>
          <a:ln>
            <a:solidFill>
              <a:schemeClr val="tx1"/>
            </a:solidFill>
          </a:ln>
        </p:spPr>
        <p:txBody>
          <a:bodyPr>
            <a:noAutofit/>
          </a:bodyPr>
          <a:lstStyle/>
          <a:p>
            <a:pPr algn="ctr"/>
            <a:r>
              <a:rPr lang="en-US" sz="4000" b="1" dirty="0">
                <a:solidFill>
                  <a:schemeClr val="tx2">
                    <a:lumMod val="50000"/>
                  </a:schemeClr>
                </a:solidFill>
                <a:latin typeface="Tw Cen MT" pitchFamily="34" charset="0"/>
                <a:cs typeface="Aldhabi" pitchFamily="2" charset="-78"/>
              </a:rPr>
              <a:t>Clinical picture of</a:t>
            </a:r>
            <a:br>
              <a:rPr lang="en-US" sz="4000" b="1" dirty="0">
                <a:solidFill>
                  <a:schemeClr val="tx2">
                    <a:lumMod val="50000"/>
                  </a:schemeClr>
                </a:solidFill>
                <a:latin typeface="Tw Cen MT" pitchFamily="34" charset="0"/>
                <a:cs typeface="Aldhabi" pitchFamily="2" charset="-78"/>
              </a:rPr>
            </a:br>
            <a:r>
              <a:rPr lang="en-US" sz="4000" b="1" dirty="0">
                <a:solidFill>
                  <a:schemeClr val="tx2">
                    <a:lumMod val="50000"/>
                  </a:schemeClr>
                </a:solidFill>
                <a:latin typeface="Tw Cen MT" pitchFamily="34" charset="0"/>
                <a:cs typeface="Aldhabi" pitchFamily="2" charset="-78"/>
              </a:rPr>
              <a:t>hydatid disease of the liver  </a:t>
            </a:r>
            <a:r>
              <a:rPr lang="ar-JO" sz="4000" b="1" dirty="0">
                <a:solidFill>
                  <a:schemeClr val="tx2">
                    <a:lumMod val="50000"/>
                  </a:schemeClr>
                </a:solidFill>
                <a:latin typeface="Tw Cen MT" pitchFamily="34" charset="0"/>
                <a:cs typeface="Aldhabi" pitchFamily="2" charset="-78"/>
              </a:rPr>
              <a:t> </a:t>
            </a:r>
            <a:endParaRPr lang="ar-SA" sz="4000" b="1" dirty="0">
              <a:solidFill>
                <a:schemeClr val="tx2">
                  <a:lumMod val="50000"/>
                </a:schemeClr>
              </a:solidFill>
              <a:latin typeface="Tw Cen MT" pitchFamily="34" charset="0"/>
              <a:cs typeface="Aldhabi" pitchFamily="2" charset="-78"/>
            </a:endParaRPr>
          </a:p>
        </p:txBody>
      </p:sp>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3929" t="16408" b="22791"/>
          <a:stretch/>
        </p:blipFill>
        <p:spPr>
          <a:xfrm>
            <a:off x="6424322" y="2444065"/>
            <a:ext cx="4385381" cy="3024428"/>
          </a:xfrm>
          <a:prstGeom prst="rect">
            <a:avLst/>
          </a:prstGeom>
        </p:spPr>
      </p:pic>
    </p:spTree>
    <p:extLst>
      <p:ext uri="{BB962C8B-B14F-4D97-AF65-F5344CB8AC3E}">
        <p14:creationId xmlns:p14="http://schemas.microsoft.com/office/powerpoint/2010/main" val="409564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31504" y="404664"/>
            <a:ext cx="8712968" cy="576064"/>
          </a:xfrm>
          <a:solidFill>
            <a:schemeClr val="accent2">
              <a:lumMod val="20000"/>
              <a:lumOff val="80000"/>
            </a:schemeClr>
          </a:solidFill>
        </p:spPr>
        <p:txBody>
          <a:bodyPr>
            <a:normAutofit fontScale="90000"/>
          </a:bodyPr>
          <a:lstStyle/>
          <a:p>
            <a:r>
              <a:rPr lang="en-US" u="sng" dirty="0"/>
              <a:t>Hydatid disease (</a:t>
            </a:r>
            <a:r>
              <a:rPr lang="en-US" u="sng" dirty="0" err="1"/>
              <a:t>echinococcosis</a:t>
            </a:r>
            <a:r>
              <a:rPr lang="en-US" u="sng" dirty="0"/>
              <a:t>)</a:t>
            </a:r>
            <a:endParaRPr lang="ar-SA" u="sng" dirty="0"/>
          </a:p>
        </p:txBody>
      </p:sp>
      <p:sp>
        <p:nvSpPr>
          <p:cNvPr id="3" name="عنصر نائب للمحتوى 2"/>
          <p:cNvSpPr>
            <a:spLocks noGrp="1"/>
          </p:cNvSpPr>
          <p:nvPr>
            <p:ph idx="1"/>
          </p:nvPr>
        </p:nvSpPr>
        <p:spPr>
          <a:xfrm>
            <a:off x="812800" y="1181100"/>
            <a:ext cx="11150600" cy="5270499"/>
          </a:xfrm>
        </p:spPr>
        <p:txBody>
          <a:bodyPr>
            <a:noAutofit/>
          </a:bodyPr>
          <a:lstStyle/>
          <a:p>
            <a:pPr algn="l" rtl="0"/>
            <a:r>
              <a:rPr lang="en-US" sz="2400" dirty="0">
                <a:latin typeface="Tw Cen MT" pitchFamily="34" charset="0"/>
              </a:rPr>
              <a:t>The growth of the cyst in the liver is slow, ranging </a:t>
            </a:r>
            <a:r>
              <a:rPr lang="en-US" sz="2400" dirty="0">
                <a:solidFill>
                  <a:srgbClr val="FF0000"/>
                </a:solidFill>
                <a:latin typeface="Tw Cen MT" pitchFamily="34" charset="0"/>
              </a:rPr>
              <a:t>from 1 mm to 5 mm in diameter per year </a:t>
            </a:r>
            <a:r>
              <a:rPr lang="en-US" sz="2400" dirty="0">
                <a:latin typeface="Tw Cen MT" pitchFamily="34" charset="0"/>
              </a:rPr>
              <a:t>&amp; remain unapparent for many years. </a:t>
            </a:r>
          </a:p>
          <a:p>
            <a:endParaRPr lang="en-US" sz="2400" dirty="0">
              <a:latin typeface="Tw Cen MT" pitchFamily="34" charset="0"/>
            </a:endParaRPr>
          </a:p>
          <a:p>
            <a:r>
              <a:rPr lang="en-US" sz="2400" dirty="0">
                <a:latin typeface="Tw Cen MT" pitchFamily="34" charset="0"/>
              </a:rPr>
              <a:t>humans are </a:t>
            </a:r>
            <a:r>
              <a:rPr lang="en-US" sz="2400" b="1" dirty="0">
                <a:latin typeface="Tw Cen MT" pitchFamily="34" charset="0"/>
              </a:rPr>
              <a:t>usually</a:t>
            </a:r>
            <a:r>
              <a:rPr lang="en-US" sz="2400" dirty="0">
                <a:latin typeface="Tw Cen MT" pitchFamily="34" charset="0"/>
              </a:rPr>
              <a:t> asymptomatic (simple/uncomplicated </a:t>
            </a:r>
            <a:r>
              <a:rPr lang="en-US" sz="2400" dirty="0" err="1">
                <a:latin typeface="Tw Cen MT" pitchFamily="34" charset="0"/>
              </a:rPr>
              <a:t>cyste</a:t>
            </a:r>
            <a:r>
              <a:rPr lang="en-US" sz="2400" dirty="0">
                <a:latin typeface="Tw Cen MT" pitchFamily="34" charset="0"/>
              </a:rPr>
              <a:t>) for a long time and incidentally discovered during abdominal investigation for other pathology or postmortem during autopsy in about 75% of cases.</a:t>
            </a:r>
          </a:p>
          <a:p>
            <a:pPr algn="l" rtl="0"/>
            <a:endParaRPr lang="en-US" sz="2400" dirty="0">
              <a:latin typeface="Tw Cen MT" pitchFamily="34" charset="0"/>
            </a:endParaRPr>
          </a:p>
          <a:p>
            <a:pPr algn="l" rtl="0"/>
            <a:r>
              <a:rPr lang="en-US" sz="2400" dirty="0">
                <a:latin typeface="Tw Cen MT" pitchFamily="34" charset="0"/>
              </a:rPr>
              <a:t>Symptoms develop only when the cyst has grown large enough to cause pressure on adjacent organ ( 5cm or more in diameter) or when complication take place. </a:t>
            </a:r>
          </a:p>
          <a:p>
            <a:pPr algn="l" rtl="0"/>
            <a:r>
              <a:rPr lang="en-US" sz="2400" dirty="0">
                <a:latin typeface="Tw Cen MT" pitchFamily="34" charset="0"/>
              </a:rPr>
              <a:t>Most primary infections consist </a:t>
            </a:r>
            <a:r>
              <a:rPr lang="en-US" sz="2400" dirty="0">
                <a:solidFill>
                  <a:srgbClr val="FF0000"/>
                </a:solidFill>
                <a:latin typeface="Tw Cen MT" pitchFamily="34" charset="0"/>
              </a:rPr>
              <a:t>of a single cyst</a:t>
            </a:r>
            <a:r>
              <a:rPr lang="en-US" sz="2400" dirty="0">
                <a:latin typeface="Tw Cen MT" pitchFamily="34" charset="0"/>
              </a:rPr>
              <a:t>, but up to 20%-40% of infected people have multiple cysts.</a:t>
            </a:r>
          </a:p>
          <a:p>
            <a:pPr algn="l" rtl="0"/>
            <a:r>
              <a:rPr lang="en-US" sz="2400" dirty="0">
                <a:latin typeface="Tw Cen MT" pitchFamily="34" charset="0"/>
              </a:rPr>
              <a:t>The symptoms depend not only on the size and number of cysts, but also on the mass effect within the organ and upon surrounding structures.</a:t>
            </a:r>
          </a:p>
          <a:p>
            <a:pPr marL="0" indent="0" algn="l" rtl="0">
              <a:buNone/>
            </a:pPr>
            <a:endParaRPr lang="en-US" sz="2400" dirty="0">
              <a:latin typeface="Tw Cen MT" pitchFamily="34" charset="0"/>
            </a:endParaRPr>
          </a:p>
          <a:p>
            <a:pPr algn="l" rtl="0"/>
            <a:endParaRPr lang="ar-SA" sz="2400" dirty="0">
              <a:latin typeface="Tw Cen MT" pitchFamily="34" charset="0"/>
            </a:endParaRPr>
          </a:p>
        </p:txBody>
      </p:sp>
    </p:spTree>
    <p:extLst>
      <p:ext uri="{BB962C8B-B14F-4D97-AF65-F5344CB8AC3E}">
        <p14:creationId xmlns:p14="http://schemas.microsoft.com/office/powerpoint/2010/main" val="63109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75520" y="548680"/>
            <a:ext cx="5791200" cy="579512"/>
          </a:xfrm>
          <a:solidFill>
            <a:schemeClr val="accent2">
              <a:lumMod val="20000"/>
              <a:lumOff val="80000"/>
            </a:schemeClr>
          </a:solidFill>
        </p:spPr>
        <p:txBody>
          <a:bodyPr>
            <a:normAutofit fontScale="90000"/>
          </a:bodyPr>
          <a:lstStyle/>
          <a:p>
            <a:r>
              <a:rPr lang="en-US" dirty="0"/>
              <a:t>Signs &amp; symptoms </a:t>
            </a:r>
            <a:endParaRPr lang="ar-SA" dirty="0"/>
          </a:p>
        </p:txBody>
      </p:sp>
      <p:sp>
        <p:nvSpPr>
          <p:cNvPr id="3" name="عنصر نائب للمحتوى 2"/>
          <p:cNvSpPr>
            <a:spLocks noGrp="1"/>
          </p:cNvSpPr>
          <p:nvPr>
            <p:ph idx="1"/>
          </p:nvPr>
        </p:nvSpPr>
        <p:spPr>
          <a:xfrm>
            <a:off x="977900" y="1412777"/>
            <a:ext cx="10337800" cy="4713387"/>
          </a:xfrm>
        </p:spPr>
        <p:txBody>
          <a:bodyPr>
            <a:noAutofit/>
          </a:bodyPr>
          <a:lstStyle/>
          <a:p>
            <a:pPr algn="l"/>
            <a:r>
              <a:rPr lang="en-US" sz="2800" dirty="0">
                <a:latin typeface="Tw Cen MT" pitchFamily="34" charset="0"/>
              </a:rPr>
              <a:t>They may include non-specific symptoms ,the clinical signs appear gradually with the increase volume of the cyst. The most common signs &amp; symptom, when it occurs, is:</a:t>
            </a:r>
          </a:p>
          <a:p>
            <a:pPr algn="l"/>
            <a:endParaRPr lang="en-US" sz="2800" u="sng" dirty="0">
              <a:solidFill>
                <a:srgbClr val="FF0000"/>
              </a:solidFill>
              <a:latin typeface="Tw Cen MT" pitchFamily="34" charset="0"/>
            </a:endParaRPr>
          </a:p>
          <a:p>
            <a:pPr algn="l"/>
            <a:r>
              <a:rPr lang="en-US" sz="2800" u="sng" dirty="0">
                <a:solidFill>
                  <a:srgbClr val="FF0000"/>
                </a:solidFill>
                <a:latin typeface="Tw Cen MT" pitchFamily="34" charset="0"/>
              </a:rPr>
              <a:t>1- right upper quadrant pain  &amp;tenderness . </a:t>
            </a:r>
          </a:p>
          <a:p>
            <a:pPr algn="l"/>
            <a:r>
              <a:rPr lang="en-US" sz="2800" u="sng" dirty="0">
                <a:solidFill>
                  <a:srgbClr val="FF0000"/>
                </a:solidFill>
                <a:latin typeface="Tw Cen MT" pitchFamily="34" charset="0"/>
              </a:rPr>
              <a:t>2- enlarged liver and a palpable mass+ hydatid thrill </a:t>
            </a:r>
          </a:p>
          <a:p>
            <a:pPr algn="l"/>
            <a:r>
              <a:rPr lang="en-US" sz="2800" u="sng" dirty="0">
                <a:solidFill>
                  <a:srgbClr val="FF0000"/>
                </a:solidFill>
                <a:latin typeface="Tw Cen MT" pitchFamily="34" charset="0"/>
              </a:rPr>
              <a:t>3- sensation of abdominal fullness.</a:t>
            </a:r>
          </a:p>
          <a:p>
            <a:pPr algn="l"/>
            <a:r>
              <a:rPr lang="en-US" sz="2800" u="sng" dirty="0">
                <a:solidFill>
                  <a:srgbClr val="0070C0"/>
                </a:solidFill>
                <a:latin typeface="Tw Cen MT" pitchFamily="34" charset="0"/>
              </a:rPr>
              <a:t>As the mass grows, the symptoms become more specific </a:t>
            </a:r>
            <a:r>
              <a:rPr lang="en-US" sz="2800" dirty="0">
                <a:latin typeface="Tw Cen MT" pitchFamily="34" charset="0"/>
              </a:rPr>
              <a:t>because the mass impinges on or obstructs specific organs.</a:t>
            </a:r>
          </a:p>
          <a:p>
            <a:pPr algn="l"/>
            <a:endParaRPr lang="en-US" sz="2800" dirty="0">
              <a:latin typeface="Tw Cen MT" pitchFamily="34" charset="0"/>
            </a:endParaRPr>
          </a:p>
        </p:txBody>
      </p:sp>
    </p:spTree>
    <p:extLst>
      <p:ext uri="{BB962C8B-B14F-4D97-AF65-F5344CB8AC3E}">
        <p14:creationId xmlns:p14="http://schemas.microsoft.com/office/powerpoint/2010/main" val="285372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17"/>
          <p:cNvSpPr/>
          <p:nvPr/>
        </p:nvSpPr>
        <p:spPr>
          <a:xfrm>
            <a:off x="9906000" y="281834"/>
            <a:ext cx="1943100" cy="2677656"/>
          </a:xfrm>
          <a:prstGeom prst="rect">
            <a:avLst/>
          </a:prstGeom>
          <a:noFill/>
          <a:ln w="57150">
            <a:solidFill>
              <a:schemeClr val="accent1"/>
            </a:solidFill>
            <a:prstDash val="lgDash"/>
          </a:ln>
        </p:spPr>
        <p:txBody>
          <a:bodyPr wrap="square">
            <a:spAutoFit/>
          </a:bodyPr>
          <a:lstStyle/>
          <a:p>
            <a:pPr defTabSz="914400" rtl="1"/>
            <a:r>
              <a:rPr lang="en-US" sz="2400" b="1" dirty="0" err="1">
                <a:solidFill>
                  <a:srgbClr val="000000"/>
                </a:solidFill>
                <a:latin typeface="Tw Cen MT" pitchFamily="34" charset="0"/>
              </a:rPr>
              <a:t>Echinococcal</a:t>
            </a:r>
            <a:r>
              <a:rPr lang="en-US" sz="2400" b="1" dirty="0">
                <a:solidFill>
                  <a:srgbClr val="000000"/>
                </a:solidFill>
                <a:latin typeface="Tw Cen MT" pitchFamily="34" charset="0"/>
              </a:rPr>
              <a:t> cysts of the liver can cause complications </a:t>
            </a:r>
            <a:r>
              <a:rPr lang="en-US" sz="2400" b="1" dirty="0">
                <a:solidFill>
                  <a:srgbClr val="FF0000"/>
                </a:solidFill>
                <a:latin typeface="Tw Cen MT" pitchFamily="34" charset="0"/>
              </a:rPr>
              <a:t>in about 40% of cases</a:t>
            </a:r>
            <a:r>
              <a:rPr lang="en-US" sz="2400" b="1" dirty="0">
                <a:solidFill>
                  <a:srgbClr val="000000"/>
                </a:solidFill>
                <a:latin typeface="Tw Cen MT" pitchFamily="34" charset="0"/>
              </a:rPr>
              <a:t>. </a:t>
            </a:r>
          </a:p>
        </p:txBody>
      </p:sp>
      <p:graphicFrame>
        <p:nvGraphicFramePr>
          <p:cNvPr id="9" name="Diagram 8"/>
          <p:cNvGraphicFramePr/>
          <p:nvPr>
            <p:extLst>
              <p:ext uri="{D42A27DB-BD31-4B8C-83A1-F6EECF244321}">
                <p14:modId xmlns:p14="http://schemas.microsoft.com/office/powerpoint/2010/main" val="3615963799"/>
              </p:ext>
            </p:extLst>
          </p:nvPr>
        </p:nvGraphicFramePr>
        <p:xfrm>
          <a:off x="1816100" y="0"/>
          <a:ext cx="9499600" cy="671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078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88976" y="302575"/>
            <a:ext cx="3054896" cy="773051"/>
          </a:xfrm>
          <a:solidFill>
            <a:schemeClr val="accent2">
              <a:lumMod val="20000"/>
              <a:lumOff val="80000"/>
            </a:schemeClr>
          </a:solidFill>
        </p:spPr>
        <p:txBody>
          <a:bodyPr/>
          <a:lstStyle/>
          <a:p>
            <a:r>
              <a:rPr lang="en-US" b="1" dirty="0">
                <a:latin typeface="Tw Cen MT" pitchFamily="34" charset="0"/>
              </a:rPr>
              <a:t>1 - Rupture</a:t>
            </a:r>
            <a:endParaRPr lang="ar-SA" b="1" dirty="0">
              <a:latin typeface="Tw Cen MT" pitchFamily="34" charset="0"/>
            </a:endParaRPr>
          </a:p>
        </p:txBody>
      </p:sp>
      <p:sp>
        <p:nvSpPr>
          <p:cNvPr id="3" name="عنصر نائب للمحتوى 2"/>
          <p:cNvSpPr>
            <a:spLocks noGrp="1"/>
          </p:cNvSpPr>
          <p:nvPr>
            <p:ph idx="1"/>
          </p:nvPr>
        </p:nvSpPr>
        <p:spPr>
          <a:xfrm>
            <a:off x="1168400" y="1484785"/>
            <a:ext cx="6007720" cy="4373563"/>
          </a:xfrm>
        </p:spPr>
        <p:txBody>
          <a:bodyPr>
            <a:noAutofit/>
          </a:bodyPr>
          <a:lstStyle/>
          <a:p>
            <a:pPr algn="l" rtl="0"/>
            <a:r>
              <a:rPr lang="en-US" sz="2400" dirty="0">
                <a:latin typeface="Tw Cen MT" pitchFamily="34" charset="0"/>
              </a:rPr>
              <a:t>Rupture of hepatic hydatid cysts occurs in about 35% of cases, with communicating rupture being the most common type (15%), followed by contained rupture (12%) and direct rupture (6%). </a:t>
            </a:r>
          </a:p>
          <a:p>
            <a:pPr algn="l" rtl="0"/>
            <a:endParaRPr lang="en-US" sz="2400" dirty="0">
              <a:latin typeface="Tw Cen MT" pitchFamily="34" charset="0"/>
            </a:endParaRPr>
          </a:p>
          <a:p>
            <a:pPr algn="l" rtl="0"/>
            <a:r>
              <a:rPr lang="en-US" sz="2400" dirty="0">
                <a:latin typeface="Tw Cen MT" pitchFamily="34" charset="0"/>
              </a:rPr>
              <a:t>Communicating rupture refers to the passage of hydatid material from the hepatic hydatid cyst into the biliary tract, peritoneal cavity, or other adjacent organs. </a:t>
            </a:r>
            <a:endParaRPr lang="ar-SA" sz="2400" dirty="0">
              <a:latin typeface="Tw Cen MT" pitchFamily="34" charset="0"/>
            </a:endParaRPr>
          </a:p>
        </p:txBody>
      </p:sp>
      <p:sp>
        <p:nvSpPr>
          <p:cNvPr id="4" name="مستطيل 3"/>
          <p:cNvSpPr/>
          <p:nvPr/>
        </p:nvSpPr>
        <p:spPr>
          <a:xfrm>
            <a:off x="7819876" y="787400"/>
            <a:ext cx="3470424" cy="1631216"/>
          </a:xfrm>
          <a:prstGeom prst="rect">
            <a:avLst/>
          </a:prstGeom>
          <a:ln w="57150">
            <a:solidFill>
              <a:schemeClr val="accent1"/>
            </a:solidFill>
            <a:prstDash val="lgDash"/>
          </a:ln>
        </p:spPr>
        <p:txBody>
          <a:bodyPr wrap="square">
            <a:spAutoFit/>
          </a:bodyPr>
          <a:lstStyle/>
          <a:p>
            <a:pPr defTabSz="914400" rtl="1"/>
            <a:r>
              <a:rPr lang="en-US" sz="2000" b="1" dirty="0">
                <a:solidFill>
                  <a:srgbClr val="000000"/>
                </a:solidFill>
                <a:latin typeface="Tw Cen MT" pitchFamily="34" charset="0"/>
              </a:rPr>
              <a:t>Contained rupture occurs when the </a:t>
            </a:r>
            <a:r>
              <a:rPr lang="en-US" sz="2000" b="1" dirty="0" err="1">
                <a:solidFill>
                  <a:srgbClr val="000000"/>
                </a:solidFill>
                <a:latin typeface="Tw Cen MT" pitchFamily="34" charset="0"/>
              </a:rPr>
              <a:t>endocyst</a:t>
            </a:r>
            <a:r>
              <a:rPr lang="en-US" sz="2000" b="1" dirty="0">
                <a:solidFill>
                  <a:srgbClr val="000000"/>
                </a:solidFill>
                <a:latin typeface="Tw Cen MT" pitchFamily="34" charset="0"/>
              </a:rPr>
              <a:t> ruptures within the cyst while the outer </a:t>
            </a:r>
            <a:r>
              <a:rPr lang="en-US" sz="2000" b="1" dirty="0" err="1">
                <a:solidFill>
                  <a:srgbClr val="000000"/>
                </a:solidFill>
                <a:latin typeface="Tw Cen MT" pitchFamily="34" charset="0"/>
              </a:rPr>
              <a:t>pericyst</a:t>
            </a:r>
            <a:r>
              <a:rPr lang="en-US" sz="2000" b="1" dirty="0">
                <a:solidFill>
                  <a:srgbClr val="000000"/>
                </a:solidFill>
                <a:latin typeface="Tw Cen MT" pitchFamily="34" charset="0"/>
              </a:rPr>
              <a:t> remains intact .</a:t>
            </a:r>
          </a:p>
          <a:p>
            <a:pPr defTabSz="914400" rtl="1"/>
            <a:endParaRPr lang="en-US" sz="2000" b="1" dirty="0">
              <a:solidFill>
                <a:srgbClr val="000000"/>
              </a:solidFill>
              <a:latin typeface="Tw Cen MT" pitchFamily="34" charset="0"/>
            </a:endParaRPr>
          </a:p>
        </p:txBody>
      </p:sp>
    </p:spTree>
    <p:extLst>
      <p:ext uri="{BB962C8B-B14F-4D97-AF65-F5344CB8AC3E}">
        <p14:creationId xmlns:p14="http://schemas.microsoft.com/office/powerpoint/2010/main" val="83708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25700" y="298872"/>
            <a:ext cx="7480300" cy="1199728"/>
          </a:xfrm>
          <a:solidFill>
            <a:schemeClr val="accent2">
              <a:lumMod val="20000"/>
              <a:lumOff val="80000"/>
            </a:schemeClr>
          </a:solidFill>
        </p:spPr>
        <p:txBody>
          <a:bodyPr>
            <a:normAutofit fontScale="90000"/>
          </a:bodyPr>
          <a:lstStyle/>
          <a:p>
            <a:pPr algn="ctr"/>
            <a:r>
              <a:rPr lang="en-US" b="1" dirty="0"/>
              <a:t>communicating rupture of hepatic hydatid cysts</a:t>
            </a:r>
            <a:endParaRPr lang="ar-SA" b="1" dirty="0"/>
          </a:p>
        </p:txBody>
      </p:sp>
      <p:sp>
        <p:nvSpPr>
          <p:cNvPr id="3" name="عنصر نائب للمحتوى 2"/>
          <p:cNvSpPr>
            <a:spLocks noGrp="1"/>
          </p:cNvSpPr>
          <p:nvPr>
            <p:ph idx="1"/>
          </p:nvPr>
        </p:nvSpPr>
        <p:spPr>
          <a:xfrm>
            <a:off x="952500" y="1625600"/>
            <a:ext cx="10833100" cy="4292600"/>
          </a:xfrm>
        </p:spPr>
        <p:txBody>
          <a:bodyPr>
            <a:noAutofit/>
          </a:bodyPr>
          <a:lstStyle/>
          <a:p>
            <a:pPr marL="0" indent="0" algn="l">
              <a:buNone/>
            </a:pPr>
            <a:r>
              <a:rPr lang="en-US" sz="4000" b="1" dirty="0">
                <a:latin typeface="Tw Cen MT" pitchFamily="34" charset="0"/>
              </a:rPr>
              <a:t> A- Intrabiliary rupture :</a:t>
            </a:r>
          </a:p>
          <a:p>
            <a:pPr algn="l"/>
            <a:endParaRPr lang="en-US" sz="2400" dirty="0">
              <a:latin typeface="Tw Cen MT" pitchFamily="34" charset="0"/>
            </a:endParaRPr>
          </a:p>
          <a:p>
            <a:pPr algn="l"/>
            <a:r>
              <a:rPr lang="en-US" sz="2400" dirty="0">
                <a:latin typeface="Tw Cen MT" pitchFamily="34" charset="0"/>
              </a:rPr>
              <a:t> is more common in large cysts &amp; in the centrally localized cysts, and in advanced stages of the disease .</a:t>
            </a:r>
          </a:p>
          <a:p>
            <a:r>
              <a:rPr lang="en-US" sz="2400" dirty="0">
                <a:latin typeface="Tw Cen MT" pitchFamily="34" charset="0"/>
              </a:rPr>
              <a:t>Rupture occurs mainly into the </a:t>
            </a:r>
            <a:r>
              <a:rPr lang="en-US" sz="2400" b="1" dirty="0">
                <a:latin typeface="Tw Cen MT" pitchFamily="34" charset="0"/>
              </a:rPr>
              <a:t>right hepatic duct.</a:t>
            </a:r>
          </a:p>
          <a:p>
            <a:r>
              <a:rPr lang="en-US" sz="2400" b="1" dirty="0">
                <a:latin typeface="Tw Cen MT" pitchFamily="34" charset="0"/>
              </a:rPr>
              <a:t>hydatid sand or daughter cysts may be cleared into the biliary tract and may be responsible for acute pancreatitis.</a:t>
            </a:r>
          </a:p>
          <a:p>
            <a:r>
              <a:rPr lang="en-US" sz="2400" b="1" dirty="0">
                <a:latin typeface="Tw Cen MT" pitchFamily="34" charset="0"/>
              </a:rPr>
              <a:t>Other biliary complications like: hydatid biliary </a:t>
            </a:r>
            <a:r>
              <a:rPr lang="en-US" sz="2400" b="1" dirty="0" err="1">
                <a:latin typeface="Tw Cen MT" pitchFamily="34" charset="0"/>
              </a:rPr>
              <a:t>lithiasis</a:t>
            </a:r>
            <a:r>
              <a:rPr lang="en-US" sz="2400" b="1" dirty="0">
                <a:latin typeface="Tw Cen MT" pitchFamily="34" charset="0"/>
              </a:rPr>
              <a:t> and cholangitis</a:t>
            </a:r>
          </a:p>
          <a:p>
            <a:endParaRPr lang="en-US" sz="2400" b="1" dirty="0">
              <a:latin typeface="Tw Cen MT" pitchFamily="34" charset="0"/>
            </a:endParaRPr>
          </a:p>
          <a:p>
            <a:endParaRPr lang="en-US" sz="2400" b="1" dirty="0">
              <a:latin typeface="Tw Cen MT" pitchFamily="34" charset="0"/>
            </a:endParaRPr>
          </a:p>
          <a:p>
            <a:endParaRPr lang="en-US" sz="2400" b="1" dirty="0">
              <a:latin typeface="Tw Cen MT" pitchFamily="34" charset="0"/>
            </a:endParaRPr>
          </a:p>
        </p:txBody>
      </p:sp>
    </p:spTree>
    <p:extLst>
      <p:ext uri="{BB962C8B-B14F-4D97-AF65-F5344CB8AC3E}">
        <p14:creationId xmlns:p14="http://schemas.microsoft.com/office/powerpoint/2010/main" val="1147619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437" y="586532"/>
            <a:ext cx="7742237"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67700" y="2926695"/>
            <a:ext cx="3270250" cy="3970318"/>
          </a:xfrm>
          <a:prstGeom prst="rect">
            <a:avLst/>
          </a:prstGeom>
          <a:ln w="38100">
            <a:solidFill>
              <a:schemeClr val="accent1"/>
            </a:solidFill>
            <a:prstDash val="lgDash"/>
          </a:ln>
        </p:spPr>
        <p:txBody>
          <a:bodyPr wrap="square">
            <a:spAutoFit/>
          </a:bodyPr>
          <a:lstStyle/>
          <a:p>
            <a:pPr marL="457200" indent="-457200">
              <a:buFont typeface="Wingdings" pitchFamily="2" charset="2"/>
              <a:buChar char="§"/>
            </a:pPr>
            <a:r>
              <a:rPr lang="en-US" sz="2800" b="1" dirty="0">
                <a:solidFill>
                  <a:srgbClr val="FF0000"/>
                </a:solidFill>
              </a:rPr>
              <a:t>Signs :</a:t>
            </a:r>
          </a:p>
          <a:p>
            <a:endParaRPr lang="en-US" sz="2800" dirty="0">
              <a:solidFill>
                <a:prstClr val="black"/>
              </a:solidFill>
            </a:endParaRPr>
          </a:p>
          <a:p>
            <a:r>
              <a:rPr lang="en-US" sz="2800" dirty="0">
                <a:solidFill>
                  <a:prstClr val="black"/>
                </a:solidFill>
              </a:rPr>
              <a:t>Vital signs:</a:t>
            </a:r>
          </a:p>
          <a:p>
            <a:r>
              <a:rPr lang="en-US" sz="2800" b="1" dirty="0">
                <a:solidFill>
                  <a:prstClr val="black"/>
                </a:solidFill>
              </a:rPr>
              <a:t>*</a:t>
            </a:r>
            <a:r>
              <a:rPr lang="en-US" sz="2800" dirty="0">
                <a:solidFill>
                  <a:prstClr val="black"/>
                </a:solidFill>
              </a:rPr>
              <a:t>Temperature : high .</a:t>
            </a:r>
          </a:p>
          <a:p>
            <a:r>
              <a:rPr lang="en-US" sz="2800" b="1" dirty="0">
                <a:solidFill>
                  <a:prstClr val="black"/>
                </a:solidFill>
              </a:rPr>
              <a:t>*</a:t>
            </a:r>
            <a:r>
              <a:rPr lang="en-US" sz="2800" dirty="0">
                <a:solidFill>
                  <a:prstClr val="black"/>
                </a:solidFill>
              </a:rPr>
              <a:t>Pulse: bradycardia.</a:t>
            </a:r>
          </a:p>
          <a:p>
            <a:r>
              <a:rPr lang="en-US" sz="2800" b="1" dirty="0">
                <a:solidFill>
                  <a:prstClr val="black"/>
                </a:solidFill>
              </a:rPr>
              <a:t>*</a:t>
            </a:r>
            <a:r>
              <a:rPr lang="en-US" sz="2800" dirty="0">
                <a:solidFill>
                  <a:prstClr val="black"/>
                </a:solidFill>
              </a:rPr>
              <a:t>BP :hypotension </a:t>
            </a:r>
          </a:p>
          <a:p>
            <a:r>
              <a:rPr lang="en-US" sz="2800" b="1" dirty="0">
                <a:solidFill>
                  <a:prstClr val="black"/>
                </a:solidFill>
              </a:rPr>
              <a:t>*</a:t>
            </a:r>
            <a:r>
              <a:rPr lang="en-US" sz="2800" dirty="0">
                <a:solidFill>
                  <a:prstClr val="black"/>
                </a:solidFill>
              </a:rPr>
              <a:t>Purpura &amp; ecchymosis </a:t>
            </a:r>
          </a:p>
        </p:txBody>
      </p:sp>
    </p:spTree>
    <p:extLst>
      <p:ext uri="{BB962C8B-B14F-4D97-AF65-F5344CB8AC3E}">
        <p14:creationId xmlns:p14="http://schemas.microsoft.com/office/powerpoint/2010/main" val="222389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Diagnosis</a:t>
            </a:r>
            <a:endParaRPr lang="ar-SA" b="1" dirty="0"/>
          </a:p>
        </p:txBody>
      </p:sp>
      <p:sp>
        <p:nvSpPr>
          <p:cNvPr id="3" name="عنصر نائب للمحتوى 2"/>
          <p:cNvSpPr>
            <a:spLocks noGrp="1"/>
          </p:cNvSpPr>
          <p:nvPr>
            <p:ph idx="1"/>
          </p:nvPr>
        </p:nvSpPr>
        <p:spPr>
          <a:xfrm>
            <a:off x="1178744" y="1823741"/>
            <a:ext cx="10086156" cy="4373563"/>
          </a:xfrm>
        </p:spPr>
        <p:txBody>
          <a:bodyPr>
            <a:normAutofit/>
          </a:bodyPr>
          <a:lstStyle/>
          <a:p>
            <a:pPr algn="l"/>
            <a:r>
              <a:rPr lang="en-US" sz="2800" dirty="0">
                <a:latin typeface="Tw Cen MT" pitchFamily="34" charset="0"/>
              </a:rPr>
              <a:t>Diagnosis of this complication can usually be made by using: </a:t>
            </a:r>
          </a:p>
          <a:p>
            <a:pPr algn="l">
              <a:buFontTx/>
              <a:buChar char="-"/>
            </a:pPr>
            <a:r>
              <a:rPr lang="en-US" sz="2800" dirty="0">
                <a:latin typeface="Tw Cen MT" pitchFamily="34" charset="0"/>
              </a:rPr>
              <a:t>ultrasound </a:t>
            </a:r>
          </a:p>
          <a:p>
            <a:pPr algn="l">
              <a:buFontTx/>
              <a:buChar char="-"/>
            </a:pPr>
            <a:r>
              <a:rPr lang="en-US" sz="2800" dirty="0">
                <a:latin typeface="Tw Cen MT" pitchFamily="34" charset="0"/>
              </a:rPr>
              <a:t>abdominal CT scan </a:t>
            </a:r>
          </a:p>
          <a:p>
            <a:pPr marL="0" indent="0" algn="l">
              <a:buNone/>
            </a:pPr>
            <a:endParaRPr lang="en-US" sz="2800" b="1" dirty="0">
              <a:latin typeface="Tw Cen MT" pitchFamily="34" charset="0"/>
            </a:endParaRPr>
          </a:p>
          <a:p>
            <a:pPr marL="0" indent="0" algn="l">
              <a:buNone/>
            </a:pPr>
            <a:r>
              <a:rPr lang="en-US" sz="2800" b="1" dirty="0">
                <a:latin typeface="Tw Cen MT" pitchFamily="34" charset="0"/>
              </a:rPr>
              <a:t>**</a:t>
            </a:r>
            <a:r>
              <a:rPr lang="en-US" sz="2800" dirty="0">
                <a:latin typeface="Tw Cen MT" pitchFamily="34" charset="0"/>
              </a:rPr>
              <a:t> the presence of dilated common bile duct, jaundice, or both in addition to a cystic lesion of liver at CT-scan is strongly suggestive of a hydatid cyst with intrabilliary rupture</a:t>
            </a:r>
            <a:endParaRPr lang="ar-SA" sz="2800" dirty="0">
              <a:latin typeface="Tw Cen MT" pitchFamily="34" charset="0"/>
            </a:endParaRPr>
          </a:p>
        </p:txBody>
      </p:sp>
    </p:spTree>
    <p:extLst>
      <p:ext uri="{BB962C8B-B14F-4D97-AF65-F5344CB8AC3E}">
        <p14:creationId xmlns:p14="http://schemas.microsoft.com/office/powerpoint/2010/main" val="309012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84181E-5105-FE4A-8C3C-19DF94C80311}"/>
              </a:ext>
            </a:extLst>
          </p:cNvPr>
          <p:cNvSpPr txBox="1"/>
          <p:nvPr/>
        </p:nvSpPr>
        <p:spPr>
          <a:xfrm>
            <a:off x="653860" y="687463"/>
            <a:ext cx="11437545" cy="1477328"/>
          </a:xfrm>
          <a:prstGeom prst="rect">
            <a:avLst/>
          </a:prstGeom>
          <a:noFill/>
        </p:spPr>
        <p:txBody>
          <a:bodyPr wrap="square">
            <a:spAutoFit/>
          </a:bodyPr>
          <a:lstStyle/>
          <a:p>
            <a:pPr marL="457200" indent="-457200">
              <a:buFont typeface="Wingdings" pitchFamily="2" charset="2"/>
              <a:buChar char="ü"/>
            </a:pPr>
            <a:r>
              <a:rPr lang="en-US" sz="2400" i="1" dirty="0">
                <a:solidFill>
                  <a:schemeClr val="tx1">
                    <a:lumMod val="75000"/>
                    <a:lumOff val="25000"/>
                  </a:schemeClr>
                </a:solidFill>
              </a:rPr>
              <a:t>Hydatid disease is one of the oldest diseases known to human. </a:t>
            </a:r>
          </a:p>
          <a:p>
            <a:r>
              <a:rPr lang="en-US" sz="2400" i="1" dirty="0">
                <a:solidFill>
                  <a:schemeClr val="tx1">
                    <a:lumMod val="75000"/>
                    <a:lumOff val="25000"/>
                  </a:schemeClr>
                </a:solidFill>
              </a:rPr>
              <a:t>       It was first described as a “Bladder full of water”</a:t>
            </a:r>
          </a:p>
          <a:p>
            <a:pPr marL="457200" indent="-457200">
              <a:buFont typeface="Wingdings" pitchFamily="2" charset="2"/>
              <a:buChar char="ü"/>
            </a:pPr>
            <a:endParaRPr lang="en-US" sz="2400" i="1" dirty="0">
              <a:solidFill>
                <a:schemeClr val="tx1">
                  <a:lumMod val="75000"/>
                  <a:lumOff val="25000"/>
                </a:schemeClr>
              </a:solidFill>
            </a:endParaRPr>
          </a:p>
          <a:p>
            <a:pPr marL="457200" indent="-457200">
              <a:buFont typeface="Wingdings" pitchFamily="2" charset="2"/>
              <a:buChar char="ü"/>
            </a:pPr>
            <a:r>
              <a:rPr lang="en-US" sz="2400" i="1" dirty="0">
                <a:solidFill>
                  <a:schemeClr val="tx1">
                    <a:lumMod val="75000"/>
                    <a:lumOff val="25000"/>
                  </a:schemeClr>
                </a:solidFill>
              </a:rPr>
              <a:t>Hippocrates described the human hydatid disease more than two thousand years ago with a very interesting expression (liver filled with water)</a:t>
            </a:r>
            <a:endParaRPr lang="x-none" sz="2400" i="1" dirty="0">
              <a:solidFill>
                <a:schemeClr val="tx1">
                  <a:lumMod val="75000"/>
                  <a:lumOff val="25000"/>
                </a:schemeClr>
              </a:solidFill>
            </a:endParaRPr>
          </a:p>
        </p:txBody>
      </p:sp>
      <p:sp>
        <p:nvSpPr>
          <p:cNvPr id="12" name="TextBox 11">
            <a:extLst>
              <a:ext uri="{FF2B5EF4-FFF2-40B4-BE49-F238E27FC236}">
                <a16:creationId xmlns:a16="http://schemas.microsoft.com/office/drawing/2014/main" id="{D6C5DE98-E0DE-4B46-B6F9-09AE71162DF8}"/>
              </a:ext>
            </a:extLst>
          </p:cNvPr>
          <p:cNvSpPr txBox="1"/>
          <p:nvPr/>
        </p:nvSpPr>
        <p:spPr>
          <a:xfrm>
            <a:off x="653860" y="2643023"/>
            <a:ext cx="11437545" cy="2031325"/>
          </a:xfrm>
          <a:prstGeom prst="rect">
            <a:avLst/>
          </a:prstGeom>
          <a:noFill/>
        </p:spPr>
        <p:txBody>
          <a:bodyPr wrap="square">
            <a:spAutoFit/>
          </a:bodyPr>
          <a:lstStyle/>
          <a:p>
            <a:pPr marL="457200" indent="-457200">
              <a:buFont typeface="Wingdings" pitchFamily="2" charset="2"/>
              <a:buChar char="ü"/>
            </a:pPr>
            <a:r>
              <a:rPr lang="en-US" sz="2400" i="1" dirty="0">
                <a:solidFill>
                  <a:schemeClr val="tx1">
                    <a:lumMod val="75000"/>
                    <a:lumOff val="25000"/>
                  </a:schemeClr>
                </a:solidFill>
              </a:rPr>
              <a:t>Al-</a:t>
            </a:r>
            <a:r>
              <a:rPr lang="en-US" sz="2400" i="1" dirty="0" err="1">
                <a:solidFill>
                  <a:schemeClr val="tx1">
                    <a:lumMod val="75000"/>
                    <a:lumOff val="25000"/>
                  </a:schemeClr>
                </a:solidFill>
              </a:rPr>
              <a:t>Rahzes</a:t>
            </a:r>
            <a:r>
              <a:rPr lang="en-US" sz="2400" i="1" dirty="0">
                <a:solidFill>
                  <a:schemeClr val="tx1">
                    <a:lumMod val="75000"/>
                    <a:lumOff val="25000"/>
                  </a:schemeClr>
                </a:solidFill>
              </a:rPr>
              <a:t> wrote detailed script on hydatid cyst of the liver about one thousand years ago.</a:t>
            </a:r>
          </a:p>
          <a:p>
            <a:pPr marL="457200" indent="-457200">
              <a:buFont typeface="Wingdings" pitchFamily="2" charset="2"/>
              <a:buChar char="ü"/>
            </a:pPr>
            <a:endParaRPr lang="en-US" sz="2400" i="1" dirty="0">
              <a:solidFill>
                <a:schemeClr val="tx1">
                  <a:lumMod val="75000"/>
                  <a:lumOff val="25000"/>
                </a:schemeClr>
              </a:solidFill>
            </a:endParaRPr>
          </a:p>
          <a:p>
            <a:pPr marL="457200" indent="-457200">
              <a:buFont typeface="Wingdings" pitchFamily="2" charset="2"/>
              <a:buChar char="ü"/>
            </a:pPr>
            <a:r>
              <a:rPr lang="en-US" sz="2400" i="1" dirty="0">
                <a:solidFill>
                  <a:schemeClr val="tx1">
                    <a:lumMod val="75000"/>
                    <a:lumOff val="25000"/>
                  </a:schemeClr>
                </a:solidFill>
              </a:rPr>
              <a:t>17th century- Francisco Red illustrated that the hydatid cysts of </a:t>
            </a:r>
            <a:r>
              <a:rPr lang="en-US" sz="2400" i="1" dirty="0" err="1">
                <a:solidFill>
                  <a:schemeClr val="tx1">
                    <a:lumMod val="75000"/>
                    <a:lumOff val="25000"/>
                  </a:schemeClr>
                </a:solidFill>
              </a:rPr>
              <a:t>echinococcosis</a:t>
            </a:r>
            <a:r>
              <a:rPr lang="en-US" sz="2400" i="1" dirty="0">
                <a:solidFill>
                  <a:schemeClr val="tx1">
                    <a:lumMod val="75000"/>
                    <a:lumOff val="25000"/>
                  </a:schemeClr>
                </a:solidFill>
              </a:rPr>
              <a:t> were of animal origin</a:t>
            </a:r>
          </a:p>
          <a:p>
            <a:pPr marL="457200" indent="-457200">
              <a:buFont typeface="Wingdings" pitchFamily="2" charset="2"/>
              <a:buChar char="ü"/>
            </a:pPr>
            <a:endParaRPr lang="en-US" sz="2400" i="1" dirty="0">
              <a:solidFill>
                <a:schemeClr val="tx1">
                  <a:lumMod val="75000"/>
                  <a:lumOff val="25000"/>
                </a:schemeClr>
              </a:solidFill>
            </a:endParaRPr>
          </a:p>
          <a:p>
            <a:pPr marL="457200" indent="-457200">
              <a:buFont typeface="Wingdings" pitchFamily="2" charset="2"/>
              <a:buChar char="ü"/>
            </a:pPr>
            <a:r>
              <a:rPr lang="en-US" sz="2400" i="1" dirty="0">
                <a:solidFill>
                  <a:schemeClr val="tx1">
                    <a:lumMod val="75000"/>
                    <a:lumOff val="25000"/>
                  </a:schemeClr>
                </a:solidFill>
              </a:rPr>
              <a:t>Early to mid 1900s, the more distinct features of </a:t>
            </a:r>
            <a:r>
              <a:rPr lang="en-US" sz="2400" i="1" dirty="0" err="1">
                <a:solidFill>
                  <a:schemeClr val="tx1">
                    <a:lumMod val="75000"/>
                    <a:lumOff val="25000"/>
                  </a:schemeClr>
                </a:solidFill>
              </a:rPr>
              <a:t>E.granulosus</a:t>
            </a:r>
            <a:r>
              <a:rPr lang="en-US" sz="2400" i="1" dirty="0">
                <a:solidFill>
                  <a:schemeClr val="tx1">
                    <a:lumMod val="75000"/>
                    <a:lumOff val="25000"/>
                  </a:schemeClr>
                </a:solidFill>
              </a:rPr>
              <a:t> and E. </a:t>
            </a:r>
            <a:r>
              <a:rPr lang="en-US" sz="2400" i="1" dirty="0" err="1">
                <a:solidFill>
                  <a:schemeClr val="tx1">
                    <a:lumMod val="75000"/>
                    <a:lumOff val="25000"/>
                  </a:schemeClr>
                </a:solidFill>
              </a:rPr>
              <a:t>multilocularis</a:t>
            </a:r>
            <a:endParaRPr lang="en-US" sz="2400" i="1" dirty="0">
              <a:solidFill>
                <a:schemeClr val="tx1">
                  <a:lumMod val="75000"/>
                  <a:lumOff val="25000"/>
                </a:schemeClr>
              </a:solidFill>
            </a:endParaRPr>
          </a:p>
          <a:p>
            <a:pPr marL="457200" indent="-457200">
              <a:buFont typeface="Wingdings" pitchFamily="2" charset="2"/>
              <a:buChar char="ü"/>
            </a:pPr>
            <a:endParaRPr lang="en-US" sz="2400" i="1" dirty="0">
              <a:solidFill>
                <a:schemeClr val="tx1">
                  <a:lumMod val="75000"/>
                  <a:lumOff val="25000"/>
                </a:schemeClr>
              </a:solidFill>
            </a:endParaRPr>
          </a:p>
          <a:p>
            <a:pPr marL="457200" indent="-457200">
              <a:buFont typeface="Wingdings" pitchFamily="2" charset="2"/>
              <a:buChar char="ü"/>
            </a:pPr>
            <a:r>
              <a:rPr lang="en-US" sz="2400" i="1" dirty="0">
                <a:solidFill>
                  <a:schemeClr val="tx1">
                    <a:lumMod val="75000"/>
                    <a:lumOff val="25000"/>
                  </a:schemeClr>
                </a:solidFill>
              </a:rPr>
              <a:t>1928- The exact life cycle of the parasite was recognized</a:t>
            </a:r>
            <a:endParaRPr lang="x-none" sz="2400" i="1" dirty="0">
              <a:solidFill>
                <a:schemeClr val="tx1">
                  <a:lumMod val="75000"/>
                  <a:lumOff val="25000"/>
                </a:schemeClr>
              </a:solidFill>
            </a:endParaRPr>
          </a:p>
        </p:txBody>
      </p:sp>
      <p:sp>
        <p:nvSpPr>
          <p:cNvPr id="13" name="TextBox 12">
            <a:extLst>
              <a:ext uri="{FF2B5EF4-FFF2-40B4-BE49-F238E27FC236}">
                <a16:creationId xmlns:a16="http://schemas.microsoft.com/office/drawing/2014/main" id="{4AE9761D-4A7F-3644-800F-424484DC3086}"/>
              </a:ext>
            </a:extLst>
          </p:cNvPr>
          <p:cNvSpPr txBox="1"/>
          <p:nvPr/>
        </p:nvSpPr>
        <p:spPr>
          <a:xfrm>
            <a:off x="5184115" y="2562382"/>
            <a:ext cx="1828800" cy="1828800"/>
          </a:xfrm>
          <a:prstGeom prst="rect">
            <a:avLst/>
          </a:prstGeom>
          <a:noFill/>
        </p:spPr>
        <p:txBody>
          <a:bodyPr wrap="square" rtlCol="0">
            <a:spAutoFit/>
          </a:bodyPr>
          <a:lstStyle/>
          <a:p>
            <a:pPr algn="l"/>
            <a:endParaRPr lang="x-none" dirty="0"/>
          </a:p>
        </p:txBody>
      </p:sp>
      <p:sp>
        <p:nvSpPr>
          <p:cNvPr id="14" name="TextBox 13">
            <a:extLst>
              <a:ext uri="{FF2B5EF4-FFF2-40B4-BE49-F238E27FC236}">
                <a16:creationId xmlns:a16="http://schemas.microsoft.com/office/drawing/2014/main" id="{E186AAE6-4630-BD47-A7DE-E9ADE6BA414B}"/>
              </a:ext>
            </a:extLst>
          </p:cNvPr>
          <p:cNvSpPr txBox="1"/>
          <p:nvPr/>
        </p:nvSpPr>
        <p:spPr>
          <a:xfrm>
            <a:off x="754455" y="121924"/>
            <a:ext cx="5997921" cy="565539"/>
          </a:xfrm>
          <a:prstGeom prst="rect">
            <a:avLst/>
          </a:prstGeom>
          <a:noFill/>
        </p:spPr>
        <p:txBody>
          <a:bodyPr wrap="square" rtlCol="0">
            <a:spAutoFit/>
          </a:bodyPr>
          <a:lstStyle/>
          <a:p>
            <a:pPr algn="l"/>
            <a:r>
              <a:rPr lang="en-US" sz="4100" b="1" i="1" u="sng" dirty="0">
                <a:solidFill>
                  <a:schemeClr val="bg1">
                    <a:lumMod val="25000"/>
                  </a:schemeClr>
                </a:solidFill>
              </a:rPr>
              <a:t>History of the disease</a:t>
            </a:r>
            <a:endParaRPr lang="x-none" sz="4100" b="1" i="1" u="sng" dirty="0">
              <a:solidFill>
                <a:schemeClr val="bg1">
                  <a:lumMod val="25000"/>
                </a:schemeClr>
              </a:solidFill>
            </a:endParaRPr>
          </a:p>
        </p:txBody>
      </p:sp>
    </p:spTree>
    <p:extLst>
      <p:ext uri="{BB962C8B-B14F-4D97-AF65-F5344CB8AC3E}">
        <p14:creationId xmlns:p14="http://schemas.microsoft.com/office/powerpoint/2010/main" val="3636570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91544" y="260648"/>
            <a:ext cx="8147248" cy="1731640"/>
          </a:xfrm>
          <a:solidFill>
            <a:schemeClr val="accent2">
              <a:lumMod val="20000"/>
              <a:lumOff val="80000"/>
            </a:schemeClr>
          </a:solidFill>
        </p:spPr>
        <p:txBody>
          <a:bodyPr>
            <a:normAutofit fontScale="90000"/>
          </a:bodyPr>
          <a:lstStyle/>
          <a:p>
            <a:r>
              <a:rPr lang="en-US" b="1" dirty="0"/>
              <a:t>communicating rupture of hepatic hydatid cysts into adjacent viscera</a:t>
            </a:r>
            <a:endParaRPr lang="ar-SA" b="1" dirty="0"/>
          </a:p>
        </p:txBody>
      </p:sp>
      <p:sp>
        <p:nvSpPr>
          <p:cNvPr id="3" name="عنصر نائب للمحتوى 2"/>
          <p:cNvSpPr>
            <a:spLocks noGrp="1"/>
          </p:cNvSpPr>
          <p:nvPr>
            <p:ph idx="1"/>
          </p:nvPr>
        </p:nvSpPr>
        <p:spPr>
          <a:xfrm>
            <a:off x="1155700" y="2159000"/>
            <a:ext cx="8455844" cy="4699001"/>
          </a:xfrm>
        </p:spPr>
        <p:txBody>
          <a:bodyPr>
            <a:normAutofit/>
          </a:bodyPr>
          <a:lstStyle/>
          <a:p>
            <a:pPr algn="l"/>
            <a:r>
              <a:rPr lang="en-US" sz="2800" dirty="0">
                <a:latin typeface="Tw Cen MT" pitchFamily="34" charset="0"/>
              </a:rPr>
              <a:t>Such as peritoneal cavity, or pleural cavity is known as direct rupture and occurs in about 6% of cases . </a:t>
            </a:r>
          </a:p>
          <a:p>
            <a:pPr algn="l"/>
            <a:endParaRPr lang="en-US" sz="2800" dirty="0">
              <a:latin typeface="Tw Cen MT" pitchFamily="34" charset="0"/>
            </a:endParaRPr>
          </a:p>
          <a:p>
            <a:pPr algn="l"/>
            <a:r>
              <a:rPr lang="en-US" sz="2800" dirty="0">
                <a:latin typeface="Tw Cen MT" pitchFamily="34" charset="0"/>
              </a:rPr>
              <a:t>Direct communication may be spontaneous or as a consequence of a minor or blunt abdominal trauma and results into leakage of hydatid material into the peritoneal or pleural cavity or in hollow viscera . </a:t>
            </a:r>
          </a:p>
        </p:txBody>
      </p:sp>
    </p:spTree>
    <p:extLst>
      <p:ext uri="{BB962C8B-B14F-4D97-AF65-F5344CB8AC3E}">
        <p14:creationId xmlns:p14="http://schemas.microsoft.com/office/powerpoint/2010/main" val="3343844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00200" y="404665"/>
            <a:ext cx="8191500" cy="5721499"/>
          </a:xfrm>
        </p:spPr>
        <p:txBody>
          <a:bodyPr>
            <a:noAutofit/>
          </a:bodyPr>
          <a:lstStyle/>
          <a:p>
            <a:pPr algn="l"/>
            <a:endParaRPr lang="en-US" sz="2400" u="sng" dirty="0">
              <a:solidFill>
                <a:srgbClr val="FF0000"/>
              </a:solidFill>
              <a:latin typeface="Tw Cen MT" pitchFamily="34" charset="0"/>
            </a:endParaRPr>
          </a:p>
          <a:p>
            <a:pPr marL="0" indent="0" algn="l">
              <a:buNone/>
            </a:pPr>
            <a:r>
              <a:rPr lang="en-US" sz="4000" b="1" u="sng" dirty="0">
                <a:solidFill>
                  <a:schemeClr val="tx1"/>
                </a:solidFill>
                <a:latin typeface="Tw Cen MT" pitchFamily="34" charset="0"/>
              </a:rPr>
              <a:t>2- The rupture in the peritoneum</a:t>
            </a:r>
          </a:p>
          <a:p>
            <a:pPr algn="l"/>
            <a:endParaRPr lang="en-US" sz="1400" dirty="0">
              <a:latin typeface="Tw Cen MT" pitchFamily="34" charset="0"/>
            </a:endParaRPr>
          </a:p>
          <a:p>
            <a:pPr algn="l"/>
            <a:endParaRPr lang="en-US" sz="1400" dirty="0">
              <a:latin typeface="Tw Cen MT" pitchFamily="34" charset="0"/>
            </a:endParaRPr>
          </a:p>
          <a:p>
            <a:pPr algn="l"/>
            <a:r>
              <a:rPr lang="en-US" sz="2400" dirty="0">
                <a:latin typeface="Tw Cen MT" pitchFamily="34" charset="0"/>
              </a:rPr>
              <a:t>Rupture of the cyst in the peritoneal cavity is </a:t>
            </a:r>
            <a:r>
              <a:rPr lang="en-US" sz="2400" b="1" dirty="0">
                <a:latin typeface="Tw Cen MT" pitchFamily="34" charset="0"/>
              </a:rPr>
              <a:t>rare</a:t>
            </a:r>
            <a:r>
              <a:rPr lang="en-US" sz="2400" dirty="0">
                <a:latin typeface="Tw Cen MT" pitchFamily="34" charset="0"/>
              </a:rPr>
              <a:t> and generally followed by anaphylactic reactions.</a:t>
            </a:r>
          </a:p>
          <a:p>
            <a:pPr algn="l"/>
            <a:endParaRPr lang="en-US" sz="2400" dirty="0">
              <a:latin typeface="Tw Cen MT" pitchFamily="34" charset="0"/>
            </a:endParaRPr>
          </a:p>
          <a:p>
            <a:r>
              <a:rPr lang="en-US" sz="2400" dirty="0">
                <a:latin typeface="Tw Cen MT" pitchFamily="34" charset="0"/>
              </a:rPr>
              <a:t> Antigenic fluid released into the peritoneal cavity and absorbed into the circulation may present with acute allergic manifestations and in  some cases, if the hydatid cyst contains bile due to associated rupture in the biliary tree ,the patient will present peritonitis .</a:t>
            </a:r>
          </a:p>
        </p:txBody>
      </p:sp>
    </p:spTree>
    <p:extLst>
      <p:ext uri="{BB962C8B-B14F-4D97-AF65-F5344CB8AC3E}">
        <p14:creationId xmlns:p14="http://schemas.microsoft.com/office/powerpoint/2010/main" val="1525522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193800" y="393700"/>
            <a:ext cx="9702800" cy="6464300"/>
          </a:xfrm>
        </p:spPr>
        <p:txBody>
          <a:bodyPr>
            <a:noAutofit/>
          </a:bodyPr>
          <a:lstStyle/>
          <a:p>
            <a:r>
              <a:rPr lang="en-US" sz="2400" dirty="0">
                <a:latin typeface="Tw Cen MT" pitchFamily="34" charset="0"/>
              </a:rPr>
              <a:t> Significant risk factors for hydatid cyst perforation include : </a:t>
            </a:r>
          </a:p>
          <a:p>
            <a:pPr marL="0" indent="0">
              <a:buNone/>
            </a:pPr>
            <a:r>
              <a:rPr lang="en-US" sz="2400" dirty="0">
                <a:latin typeface="Tw Cen MT" pitchFamily="34" charset="0"/>
              </a:rPr>
              <a:t> - cyst diameter of &gt;10 cm</a:t>
            </a:r>
          </a:p>
          <a:p>
            <a:pPr marL="0" indent="0">
              <a:buNone/>
            </a:pPr>
            <a:r>
              <a:rPr lang="en-US" sz="2400" dirty="0">
                <a:latin typeface="Tw Cen MT" pitchFamily="34" charset="0"/>
              </a:rPr>
              <a:t> - superficial cyst location.</a:t>
            </a:r>
          </a:p>
          <a:p>
            <a:pPr algn="l"/>
            <a:endParaRPr lang="en-US" sz="2400" u="sng" dirty="0">
              <a:solidFill>
                <a:srgbClr val="FF0000"/>
              </a:solidFill>
              <a:latin typeface="Tw Cen MT" pitchFamily="34" charset="0"/>
            </a:endParaRPr>
          </a:p>
          <a:p>
            <a:pPr algn="l"/>
            <a:r>
              <a:rPr lang="en-US" sz="2400" u="sng" dirty="0">
                <a:solidFill>
                  <a:srgbClr val="FF0000"/>
                </a:solidFill>
                <a:latin typeface="Tw Cen MT" pitchFamily="34" charset="0"/>
              </a:rPr>
              <a:t>Symptoms:</a:t>
            </a:r>
          </a:p>
          <a:p>
            <a:pPr marL="0" indent="0">
              <a:buNone/>
            </a:pPr>
            <a:r>
              <a:rPr lang="en-US" sz="2400" u="sng" dirty="0">
                <a:solidFill>
                  <a:srgbClr val="FF0000"/>
                </a:solidFill>
                <a:latin typeface="Tw Cen MT" pitchFamily="34" charset="0"/>
              </a:rPr>
              <a:t>- Continuous, sharp, localized abdominal pain and exacerbated by any movement &amp; coughing.</a:t>
            </a:r>
          </a:p>
          <a:p>
            <a:pPr marL="0" indent="0" algn="l">
              <a:buNone/>
            </a:pPr>
            <a:r>
              <a:rPr lang="en-US" sz="2400" u="sng" dirty="0">
                <a:solidFill>
                  <a:srgbClr val="FF0000"/>
                </a:solidFill>
                <a:latin typeface="Tw Cen MT" pitchFamily="34" charset="0"/>
              </a:rPr>
              <a:t>- Fever &amp; chills </a:t>
            </a:r>
          </a:p>
          <a:p>
            <a:pPr marL="0" indent="0" algn="l">
              <a:buNone/>
            </a:pPr>
            <a:r>
              <a:rPr lang="en-US" sz="2400" u="sng" dirty="0">
                <a:solidFill>
                  <a:srgbClr val="FF0000"/>
                </a:solidFill>
                <a:latin typeface="Tw Cen MT" pitchFamily="34" charset="0"/>
              </a:rPr>
              <a:t>- Nausea and vomiting.</a:t>
            </a:r>
          </a:p>
          <a:p>
            <a:pPr marL="0" indent="0" algn="l">
              <a:buNone/>
            </a:pPr>
            <a:r>
              <a:rPr lang="en-US" sz="2400" u="sng" dirty="0">
                <a:solidFill>
                  <a:srgbClr val="FF0000"/>
                </a:solidFill>
                <a:latin typeface="Tw Cen MT" pitchFamily="34" charset="0"/>
              </a:rPr>
              <a:t>- Confusion &amp; fainting </a:t>
            </a:r>
          </a:p>
          <a:p>
            <a:pPr marL="0" indent="0" algn="l">
              <a:buNone/>
            </a:pPr>
            <a:r>
              <a:rPr lang="en-US" sz="2400" u="sng" dirty="0">
                <a:solidFill>
                  <a:srgbClr val="FF0000"/>
                </a:solidFill>
                <a:latin typeface="Tw Cen MT" pitchFamily="34" charset="0"/>
              </a:rPr>
              <a:t>- Allergic reactions may be seen in 25% of the cases </a:t>
            </a:r>
          </a:p>
        </p:txBody>
      </p:sp>
    </p:spTree>
    <p:extLst>
      <p:ext uri="{BB962C8B-B14F-4D97-AF65-F5344CB8AC3E}">
        <p14:creationId xmlns:p14="http://schemas.microsoft.com/office/powerpoint/2010/main" val="253390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939800" y="215901"/>
            <a:ext cx="8112944" cy="5846020"/>
          </a:xfrm>
        </p:spPr>
        <p:txBody>
          <a:bodyPr>
            <a:normAutofit/>
          </a:bodyPr>
          <a:lstStyle/>
          <a:p>
            <a:pPr algn="l"/>
            <a:r>
              <a:rPr lang="en-US" sz="3200" b="1" i="1" u="sng" dirty="0">
                <a:solidFill>
                  <a:srgbClr val="FF0000"/>
                </a:solidFill>
                <a:latin typeface="Tw Cen MT" pitchFamily="34" charset="0"/>
              </a:rPr>
              <a:t>Signs  :</a:t>
            </a:r>
          </a:p>
          <a:p>
            <a:pPr marL="0" indent="0" algn="l">
              <a:buNone/>
            </a:pPr>
            <a:endParaRPr lang="en-US" sz="2800" i="1" u="sng" dirty="0">
              <a:solidFill>
                <a:srgbClr val="FF0000"/>
              </a:solidFill>
              <a:latin typeface="Tw Cen MT" pitchFamily="34" charset="0"/>
            </a:endParaRPr>
          </a:p>
          <a:p>
            <a:pPr marL="0" indent="0" algn="l">
              <a:buNone/>
            </a:pPr>
            <a:r>
              <a:rPr lang="en-US" sz="2800" i="1" u="sng" dirty="0">
                <a:solidFill>
                  <a:srgbClr val="FF0000"/>
                </a:solidFill>
                <a:latin typeface="Tw Cen MT" pitchFamily="34" charset="0"/>
              </a:rPr>
              <a:t>- Tenderness with involuntary guarding </a:t>
            </a:r>
          </a:p>
          <a:p>
            <a:pPr marL="0" indent="0" algn="l">
              <a:buNone/>
            </a:pPr>
            <a:r>
              <a:rPr lang="en-US" sz="2800" i="1" u="sng" dirty="0">
                <a:solidFill>
                  <a:srgbClr val="FF0000"/>
                </a:solidFill>
                <a:latin typeface="Tw Cen MT" pitchFamily="34" charset="0"/>
              </a:rPr>
              <a:t>- Rebound tenderness</a:t>
            </a:r>
          </a:p>
          <a:p>
            <a:pPr marL="0" indent="0" algn="l">
              <a:buNone/>
            </a:pPr>
            <a:r>
              <a:rPr lang="en-US" sz="2800" i="1" u="sng" dirty="0">
                <a:solidFill>
                  <a:srgbClr val="FF0000"/>
                </a:solidFill>
                <a:latin typeface="Tw Cen MT" pitchFamily="34" charset="0"/>
              </a:rPr>
              <a:t>- Rigidity</a:t>
            </a:r>
          </a:p>
          <a:p>
            <a:pPr marL="0" indent="0" algn="l">
              <a:buNone/>
            </a:pPr>
            <a:r>
              <a:rPr lang="en-US" sz="2800" i="1" u="sng" dirty="0">
                <a:solidFill>
                  <a:srgbClr val="FF0000"/>
                </a:solidFill>
                <a:latin typeface="Tw Cen MT" pitchFamily="34" charset="0"/>
              </a:rPr>
              <a:t>- Tachycardia &amp;hypotension +tachypnea +oliguria</a:t>
            </a:r>
          </a:p>
          <a:p>
            <a:pPr marL="0" indent="0" algn="l">
              <a:buNone/>
            </a:pPr>
            <a:r>
              <a:rPr lang="en-US" sz="2800" i="1" u="sng" dirty="0">
                <a:solidFill>
                  <a:srgbClr val="FF0000"/>
                </a:solidFill>
                <a:latin typeface="Tw Cen MT" pitchFamily="34" charset="0"/>
              </a:rPr>
              <a:t>- Reduction of bowel sounds + distention  </a:t>
            </a:r>
          </a:p>
          <a:p>
            <a:pPr algn="l"/>
            <a:endParaRPr lang="ar-SA" sz="2800" i="1" u="sng" dirty="0">
              <a:solidFill>
                <a:srgbClr val="FF0000"/>
              </a:solidFill>
              <a:latin typeface="Tw Cen MT" pitchFamily="34" charset="0"/>
            </a:endParaRPr>
          </a:p>
        </p:txBody>
      </p:sp>
      <p:sp>
        <p:nvSpPr>
          <p:cNvPr id="2" name="Rectangle 1"/>
          <p:cNvSpPr/>
          <p:nvPr/>
        </p:nvSpPr>
        <p:spPr>
          <a:xfrm>
            <a:off x="8636000" y="277336"/>
            <a:ext cx="3187700" cy="3170099"/>
          </a:xfrm>
          <a:prstGeom prst="rect">
            <a:avLst/>
          </a:prstGeom>
          <a:ln w="38100">
            <a:solidFill>
              <a:schemeClr val="accent1"/>
            </a:solidFill>
            <a:prstDash val="lgDash"/>
          </a:ln>
        </p:spPr>
        <p:txBody>
          <a:bodyPr wrap="square">
            <a:spAutoFit/>
          </a:bodyPr>
          <a:lstStyle/>
          <a:p>
            <a:r>
              <a:rPr lang="en-US" sz="2000" dirty="0">
                <a:solidFill>
                  <a:prstClr val="black"/>
                </a:solidFill>
                <a:latin typeface="Tw Cen MT" pitchFamily="34" charset="0"/>
              </a:rPr>
              <a:t>If the rupture is insidious, the release of brood capsules, scolices and even daughter cysts from a ruptured hydatid cyst into the peritoneal cavity leads to multiple cysts in the peritoneal cavity. </a:t>
            </a:r>
          </a:p>
          <a:p>
            <a:endParaRPr lang="en-US" sz="2000" dirty="0">
              <a:solidFill>
                <a:prstClr val="black"/>
              </a:solidFill>
              <a:latin typeface="Tw Cen MT" pitchFamily="34" charset="0"/>
            </a:endParaRPr>
          </a:p>
          <a:p>
            <a:r>
              <a:rPr lang="en-US" sz="2000" dirty="0">
                <a:solidFill>
                  <a:prstClr val="black"/>
                </a:solidFill>
                <a:latin typeface="Tw Cen MT" pitchFamily="34" charset="0"/>
              </a:rPr>
              <a:t>This phenomenon is called </a:t>
            </a:r>
            <a:r>
              <a:rPr lang="en-US" sz="2000" b="1" dirty="0">
                <a:solidFill>
                  <a:prstClr val="black"/>
                </a:solidFill>
                <a:latin typeface="Tw Cen MT" pitchFamily="34" charset="0"/>
              </a:rPr>
              <a:t>secondary echinococcosis </a:t>
            </a:r>
            <a:r>
              <a:rPr lang="en-US" sz="2000" dirty="0">
                <a:solidFill>
                  <a:prstClr val="black"/>
                </a:solidFill>
                <a:latin typeface="Tw Cen MT" pitchFamily="34"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570" y="3676035"/>
            <a:ext cx="4564534" cy="3035300"/>
          </a:xfrm>
          <a:prstGeom prst="rect">
            <a:avLst/>
          </a:prstGeom>
        </p:spPr>
      </p:pic>
    </p:spTree>
    <p:extLst>
      <p:ext uri="{BB962C8B-B14F-4D97-AF65-F5344CB8AC3E}">
        <p14:creationId xmlns:p14="http://schemas.microsoft.com/office/powerpoint/2010/main" val="2698649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30200"/>
            <a:ext cx="9601200" cy="1485900"/>
          </a:xfrm>
        </p:spPr>
        <p:txBody>
          <a:bodyPr/>
          <a:lstStyle/>
          <a:p>
            <a:r>
              <a:rPr lang="en-US" b="1" dirty="0">
                <a:latin typeface="Tw Cen MT" pitchFamily="34" charset="0"/>
              </a:rPr>
              <a:t>Diagnosis</a:t>
            </a:r>
          </a:p>
        </p:txBody>
      </p:sp>
      <p:sp>
        <p:nvSpPr>
          <p:cNvPr id="3" name="Content Placeholder 2"/>
          <p:cNvSpPr>
            <a:spLocks noGrp="1"/>
          </p:cNvSpPr>
          <p:nvPr>
            <p:ph idx="1"/>
          </p:nvPr>
        </p:nvSpPr>
        <p:spPr>
          <a:xfrm>
            <a:off x="939800" y="1333500"/>
            <a:ext cx="10579100" cy="5156200"/>
          </a:xfrm>
        </p:spPr>
        <p:txBody>
          <a:bodyPr>
            <a:normAutofit/>
          </a:bodyPr>
          <a:lstStyle/>
          <a:p>
            <a:r>
              <a:rPr lang="en-US" sz="2800" dirty="0">
                <a:latin typeface="Tw Cen MT" pitchFamily="34" charset="0"/>
              </a:rPr>
              <a:t>Direct rupture of the hepatic hydatid cyst into the peritoneal cavity and daughter cysts can be </a:t>
            </a:r>
            <a:r>
              <a:rPr lang="en-US" sz="2800" dirty="0">
                <a:solidFill>
                  <a:srgbClr val="FF0000"/>
                </a:solidFill>
                <a:latin typeface="Tw Cen MT" pitchFamily="34" charset="0"/>
              </a:rPr>
              <a:t>detected on CT </a:t>
            </a:r>
            <a:r>
              <a:rPr lang="en-US" sz="2800" dirty="0">
                <a:latin typeface="Tw Cen MT" pitchFamily="34" charset="0"/>
              </a:rPr>
              <a:t>by findings </a:t>
            </a:r>
            <a:r>
              <a:rPr lang="en-US" sz="2800" b="1" dirty="0">
                <a:latin typeface="Tw Cen MT" pitchFamily="34" charset="0"/>
              </a:rPr>
              <a:t>such as :</a:t>
            </a:r>
          </a:p>
          <a:p>
            <a:endParaRPr lang="en-US" sz="2800" b="1" dirty="0">
              <a:latin typeface="Tw Cen MT" pitchFamily="34" charset="0"/>
            </a:endParaRPr>
          </a:p>
          <a:p>
            <a:pPr>
              <a:buFontTx/>
              <a:buChar char="-"/>
            </a:pPr>
            <a:r>
              <a:rPr lang="en-US" sz="2800" dirty="0">
                <a:latin typeface="Tw Cen MT" pitchFamily="34" charset="0"/>
              </a:rPr>
              <a:t>detached membranes</a:t>
            </a:r>
          </a:p>
          <a:p>
            <a:pPr>
              <a:buFontTx/>
              <a:buChar char="-"/>
            </a:pPr>
            <a:r>
              <a:rPr lang="en-US" sz="2800" dirty="0">
                <a:latin typeface="Tw Cen MT" pitchFamily="34" charset="0"/>
              </a:rPr>
              <a:t>reduction of the cyst size</a:t>
            </a:r>
          </a:p>
          <a:p>
            <a:pPr>
              <a:buFontTx/>
              <a:buChar char="-"/>
            </a:pPr>
            <a:r>
              <a:rPr lang="en-US" sz="2800" dirty="0">
                <a:latin typeface="Tw Cen MT" pitchFamily="34" charset="0"/>
              </a:rPr>
              <a:t>cyst wall discontinuity </a:t>
            </a:r>
          </a:p>
          <a:p>
            <a:pPr>
              <a:buFontTx/>
              <a:buChar char="-"/>
            </a:pPr>
            <a:r>
              <a:rPr lang="en-US" sz="2800" dirty="0">
                <a:latin typeface="Tw Cen MT" pitchFamily="34" charset="0"/>
              </a:rPr>
              <a:t>change in the architecture of the hydatid cyst which are the general imaging findings of rupture . </a:t>
            </a:r>
          </a:p>
          <a:p>
            <a:endParaRPr lang="en-US" sz="2800" dirty="0">
              <a:latin typeface="Tw Cen MT" pitchFamily="34" charset="0"/>
            </a:endParaRPr>
          </a:p>
          <a:p>
            <a:endParaRPr lang="en-US" sz="2800" dirty="0">
              <a:latin typeface="Tw Cen MT" pitchFamily="34" charset="0"/>
            </a:endParaRPr>
          </a:p>
        </p:txBody>
      </p:sp>
    </p:spTree>
    <p:extLst>
      <p:ext uri="{BB962C8B-B14F-4D97-AF65-F5344CB8AC3E}">
        <p14:creationId xmlns:p14="http://schemas.microsoft.com/office/powerpoint/2010/main" val="835484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127944" y="336973"/>
            <a:ext cx="10517956" cy="5721499"/>
          </a:xfrm>
        </p:spPr>
        <p:txBody>
          <a:bodyPr>
            <a:noAutofit/>
          </a:bodyPr>
          <a:lstStyle/>
          <a:p>
            <a:pPr marL="0" indent="0" algn="l">
              <a:buNone/>
            </a:pPr>
            <a:r>
              <a:rPr lang="en-US" sz="3600" b="1" dirty="0">
                <a:solidFill>
                  <a:schemeClr val="tx1"/>
                </a:solidFill>
                <a:latin typeface="Tw Cen MT" pitchFamily="34" charset="0"/>
              </a:rPr>
              <a:t>3- </a:t>
            </a:r>
            <a:r>
              <a:rPr lang="en-US" sz="3600" b="1" u="sng" dirty="0">
                <a:solidFill>
                  <a:schemeClr val="tx1"/>
                </a:solidFill>
                <a:latin typeface="Tw Cen MT" pitchFamily="34" charset="0"/>
              </a:rPr>
              <a:t>The rupture in the thorax</a:t>
            </a:r>
          </a:p>
          <a:p>
            <a:pPr marL="0" indent="0" algn="l">
              <a:buNone/>
            </a:pPr>
            <a:endParaRPr lang="en-US" sz="3600" b="1" dirty="0">
              <a:solidFill>
                <a:schemeClr val="tx1"/>
              </a:solidFill>
              <a:latin typeface="Tw Cen MT" pitchFamily="34" charset="0"/>
            </a:endParaRPr>
          </a:p>
          <a:p>
            <a:r>
              <a:rPr lang="en-US" sz="2400" dirty="0">
                <a:latin typeface="Tw Cen MT" pitchFamily="34" charset="0"/>
              </a:rPr>
              <a:t>The transdiaphragmatic intrathoracic rupture of a hepatic hydatid occurs in 0.6-16% of patients with hepatic hydatid disease .</a:t>
            </a:r>
          </a:p>
          <a:p>
            <a:pPr marL="0" indent="0">
              <a:buNone/>
            </a:pPr>
            <a:endParaRPr lang="en-US" sz="2400" dirty="0">
              <a:latin typeface="Tw Cen MT" pitchFamily="34" charset="0"/>
            </a:endParaRPr>
          </a:p>
          <a:p>
            <a:r>
              <a:rPr lang="en-US" sz="2400" dirty="0">
                <a:latin typeface="Tw Cen MT" pitchFamily="34" charset="0"/>
              </a:rPr>
              <a:t>The bare area of the liver, specifically the posterior segments of the right hepatic lobe, is the </a:t>
            </a:r>
            <a:r>
              <a:rPr lang="en-US" sz="2400" b="1" dirty="0">
                <a:latin typeface="Tw Cen MT" pitchFamily="34" charset="0"/>
              </a:rPr>
              <a:t>most common route </a:t>
            </a:r>
            <a:r>
              <a:rPr lang="en-US" sz="2400" dirty="0">
                <a:latin typeface="Tw Cen MT" pitchFamily="34" charset="0"/>
              </a:rPr>
              <a:t>of transdiaphragmatic migration due to lack of peritoneal covering in this area .</a:t>
            </a:r>
          </a:p>
          <a:p>
            <a:endParaRPr lang="en-US" sz="2400" dirty="0">
              <a:latin typeface="Tw Cen MT" pitchFamily="34" charset="0"/>
            </a:endParaRPr>
          </a:p>
          <a:p>
            <a:r>
              <a:rPr lang="en-US" sz="2400" dirty="0">
                <a:latin typeface="Tw Cen MT" pitchFamily="34" charset="0"/>
              </a:rPr>
              <a:t>Common imaging findings on CT indicating the thoracic involvement :</a:t>
            </a:r>
          </a:p>
          <a:p>
            <a:pPr marL="0" indent="0">
              <a:buNone/>
            </a:pPr>
            <a:r>
              <a:rPr lang="en-US" sz="2400" dirty="0">
                <a:latin typeface="Tw Cen MT" pitchFamily="34" charset="0"/>
              </a:rPr>
              <a:t>- The presence of air inside the hydatid cyst</a:t>
            </a:r>
          </a:p>
          <a:p>
            <a:pPr marL="0" indent="0">
              <a:buNone/>
            </a:pPr>
            <a:r>
              <a:rPr lang="en-US" sz="2400" dirty="0">
                <a:latin typeface="Tw Cen MT" pitchFamily="34" charset="0"/>
              </a:rPr>
              <a:t>- Pleural effusions, lung consolidation and atelectasis due to chemical reactions from the migration of hydatid material into the lungs</a:t>
            </a:r>
          </a:p>
        </p:txBody>
      </p:sp>
    </p:spTree>
    <p:extLst>
      <p:ext uri="{BB962C8B-B14F-4D97-AF65-F5344CB8AC3E}">
        <p14:creationId xmlns:p14="http://schemas.microsoft.com/office/powerpoint/2010/main" val="386331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66800" y="508000"/>
            <a:ext cx="9906000" cy="5359400"/>
          </a:xfrm>
        </p:spPr>
        <p:txBody>
          <a:bodyPr>
            <a:normAutofit/>
          </a:bodyPr>
          <a:lstStyle/>
          <a:p>
            <a:pPr algn="l"/>
            <a:r>
              <a:rPr lang="en-US" sz="2800" u="sng" dirty="0">
                <a:solidFill>
                  <a:srgbClr val="FF0000"/>
                </a:solidFill>
                <a:latin typeface="Tw Cen MT" pitchFamily="34" charset="0"/>
              </a:rPr>
              <a:t>The clinical presentation is predominately pulmonary, with abdominal symptoms being less frequent . Coughs, expectoration, and dyspnea are present in 30% of cases.</a:t>
            </a:r>
          </a:p>
          <a:p>
            <a:pPr algn="l"/>
            <a:endParaRPr lang="en-US" sz="2800" dirty="0">
              <a:latin typeface="Tw Cen MT" pitchFamily="34" charset="0"/>
            </a:endParaRPr>
          </a:p>
          <a:p>
            <a:pPr algn="l"/>
            <a:r>
              <a:rPr lang="en-US" sz="2800" dirty="0">
                <a:latin typeface="Tw Cen MT" pitchFamily="34" charset="0"/>
              </a:rPr>
              <a:t>Diagnosis of thoracic complications is performed with Thoraco-abdominal CT-scan which shows the liver hydatid cyst, and the thoracic complication and sometimes could show the diaphragmatic fistula.</a:t>
            </a:r>
          </a:p>
          <a:p>
            <a:pPr algn="l"/>
            <a:endParaRPr lang="ar-SA" sz="2800" dirty="0">
              <a:latin typeface="Tw Cen MT" pitchFamily="34" charset="0"/>
            </a:endParaRPr>
          </a:p>
        </p:txBody>
      </p:sp>
    </p:spTree>
    <p:extLst>
      <p:ext uri="{BB962C8B-B14F-4D97-AF65-F5344CB8AC3E}">
        <p14:creationId xmlns:p14="http://schemas.microsoft.com/office/powerpoint/2010/main" val="242810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63552" y="188640"/>
            <a:ext cx="5791200" cy="759614"/>
          </a:xfrm>
          <a:solidFill>
            <a:schemeClr val="accent2">
              <a:lumMod val="20000"/>
              <a:lumOff val="80000"/>
            </a:schemeClr>
          </a:solidFill>
        </p:spPr>
        <p:txBody>
          <a:bodyPr/>
          <a:lstStyle/>
          <a:p>
            <a:r>
              <a:rPr lang="en-US" b="1" dirty="0">
                <a:latin typeface="Tw Cen MT" pitchFamily="34" charset="0"/>
              </a:rPr>
              <a:t> B- superinfection</a:t>
            </a:r>
            <a:endParaRPr lang="ar-SA" b="1" dirty="0">
              <a:latin typeface="Tw Cen MT" pitchFamily="34" charset="0"/>
            </a:endParaRPr>
          </a:p>
        </p:txBody>
      </p:sp>
      <p:sp>
        <p:nvSpPr>
          <p:cNvPr id="3" name="عنصر نائب للمحتوى 2"/>
          <p:cNvSpPr>
            <a:spLocks noGrp="1"/>
          </p:cNvSpPr>
          <p:nvPr>
            <p:ph idx="1"/>
          </p:nvPr>
        </p:nvSpPr>
        <p:spPr>
          <a:xfrm>
            <a:off x="1143000" y="1124744"/>
            <a:ext cx="9129464" cy="5616624"/>
          </a:xfrm>
        </p:spPr>
        <p:txBody>
          <a:bodyPr>
            <a:noAutofit/>
          </a:bodyPr>
          <a:lstStyle/>
          <a:p>
            <a:pPr algn="l"/>
            <a:r>
              <a:rPr lang="en-US" sz="2400" dirty="0">
                <a:solidFill>
                  <a:srgbClr val="FF0000"/>
                </a:solidFill>
                <a:latin typeface="Tw Cen MT" pitchFamily="34" charset="0"/>
              </a:rPr>
              <a:t>It is the most common complication</a:t>
            </a:r>
            <a:r>
              <a:rPr lang="en-US" sz="2400" dirty="0">
                <a:latin typeface="Tw Cen MT" pitchFamily="34" charset="0"/>
              </a:rPr>
              <a:t> . Specifically, superinfection is more commonly associated with intrabiliary rupture. The disruption of the laminated membrane predisposes to superinfection and may lead to liver abscess. The patient typically will have:</a:t>
            </a:r>
          </a:p>
          <a:p>
            <a:pPr marL="0" indent="0" algn="l">
              <a:buNone/>
            </a:pPr>
            <a:r>
              <a:rPr lang="en-US" sz="2400" dirty="0">
                <a:solidFill>
                  <a:srgbClr val="FF0000"/>
                </a:solidFill>
                <a:latin typeface="Tw Cen MT" pitchFamily="34" charset="0"/>
              </a:rPr>
              <a:t> 1-fever &amp; chills.                                                                            </a:t>
            </a:r>
          </a:p>
          <a:p>
            <a:pPr marL="0" indent="0" algn="l">
              <a:buNone/>
            </a:pPr>
            <a:r>
              <a:rPr lang="en-US" sz="2400" dirty="0">
                <a:solidFill>
                  <a:srgbClr val="FF0000"/>
                </a:solidFill>
                <a:latin typeface="Tw Cen MT" pitchFamily="34" charset="0"/>
              </a:rPr>
              <a:t> 2- vomiting &amp; Anorexia.                                                                </a:t>
            </a:r>
          </a:p>
          <a:p>
            <a:pPr marL="0" indent="0" algn="l">
              <a:buNone/>
            </a:pPr>
            <a:r>
              <a:rPr lang="en-US" sz="2400" dirty="0">
                <a:solidFill>
                  <a:srgbClr val="FF0000"/>
                </a:solidFill>
                <a:latin typeface="Tw Cen MT" pitchFamily="34" charset="0"/>
              </a:rPr>
              <a:t> 3-Rt.upper quadrant pain                                                            </a:t>
            </a:r>
          </a:p>
          <a:p>
            <a:pPr marL="0" indent="0" algn="l">
              <a:buNone/>
            </a:pPr>
            <a:r>
              <a:rPr lang="en-US" sz="2400" dirty="0">
                <a:solidFill>
                  <a:srgbClr val="FF0000"/>
                </a:solidFill>
                <a:latin typeface="Tw Cen MT" pitchFamily="34" charset="0"/>
              </a:rPr>
              <a:t> 4- weight loss                                                                          </a:t>
            </a:r>
          </a:p>
          <a:p>
            <a:pPr marL="0" indent="0" algn="l">
              <a:buNone/>
            </a:pPr>
            <a:r>
              <a:rPr lang="en-US" sz="2400" dirty="0">
                <a:solidFill>
                  <a:srgbClr val="FF0000"/>
                </a:solidFill>
                <a:latin typeface="Tw Cen MT" pitchFamily="34" charset="0"/>
              </a:rPr>
              <a:t> 5-Respiratory symptoms                                                             </a:t>
            </a:r>
          </a:p>
          <a:p>
            <a:pPr marL="0" indent="0" algn="l">
              <a:buNone/>
            </a:pPr>
            <a:r>
              <a:rPr lang="en-US" sz="2400" dirty="0">
                <a:solidFill>
                  <a:srgbClr val="FF0000"/>
                </a:solidFill>
                <a:latin typeface="Tw Cen MT" pitchFamily="34" charset="0"/>
              </a:rPr>
              <a:t> 6- typical signs and symptoms of jaundice. </a:t>
            </a:r>
          </a:p>
          <a:p>
            <a:pPr marL="0" indent="0" algn="l">
              <a:buNone/>
            </a:pPr>
            <a:r>
              <a:rPr lang="en-US" sz="2400" dirty="0">
                <a:solidFill>
                  <a:srgbClr val="FF0000"/>
                </a:solidFill>
                <a:latin typeface="Tw Cen MT" pitchFamily="34" charset="0"/>
              </a:rPr>
              <a:t> 7-confusion                                                                                 </a:t>
            </a:r>
          </a:p>
          <a:p>
            <a:pPr marL="0" indent="0" algn="l">
              <a:buNone/>
            </a:pPr>
            <a:r>
              <a:rPr lang="en-US" sz="2400" dirty="0">
                <a:solidFill>
                  <a:srgbClr val="FF0000"/>
                </a:solidFill>
                <a:latin typeface="Tw Cen MT" pitchFamily="34" charset="0"/>
              </a:rPr>
              <a:t> 8-shock</a:t>
            </a:r>
            <a:endParaRPr lang="ar-SA" sz="2400" dirty="0">
              <a:solidFill>
                <a:srgbClr val="FF0000"/>
              </a:solidFill>
              <a:latin typeface="Tw Cen MT" pitchFamily="34" charset="0"/>
            </a:endParaRPr>
          </a:p>
        </p:txBody>
      </p:sp>
    </p:spTree>
    <p:extLst>
      <p:ext uri="{BB962C8B-B14F-4D97-AF65-F5344CB8AC3E}">
        <p14:creationId xmlns:p14="http://schemas.microsoft.com/office/powerpoint/2010/main" val="2142335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14252" y="476673"/>
            <a:ext cx="9518848" cy="4590627"/>
          </a:xfrm>
        </p:spPr>
        <p:txBody>
          <a:bodyPr>
            <a:normAutofit/>
          </a:bodyPr>
          <a:lstStyle/>
          <a:p>
            <a:pPr algn="l"/>
            <a:r>
              <a:rPr lang="en-US" sz="2800" dirty="0">
                <a:latin typeface="Tw Cen MT" pitchFamily="34" charset="0"/>
              </a:rPr>
              <a:t>US and CT may demonstrate multiple confluent intrahepatic lesions with poorly defined margins, associated with the presence of air and air-fluid level. </a:t>
            </a:r>
          </a:p>
          <a:p>
            <a:pPr algn="l"/>
            <a:endParaRPr lang="en-US" sz="2800" u="sng" dirty="0">
              <a:solidFill>
                <a:srgbClr val="FF0000"/>
              </a:solidFill>
              <a:latin typeface="Tw Cen MT" pitchFamily="34" charset="0"/>
            </a:endParaRPr>
          </a:p>
          <a:p>
            <a:pPr algn="l"/>
            <a:r>
              <a:rPr lang="en-US" sz="2800" u="sng" dirty="0">
                <a:solidFill>
                  <a:srgbClr val="FF0000"/>
                </a:solidFill>
                <a:latin typeface="Tw Cen MT" pitchFamily="34" charset="0"/>
              </a:rPr>
              <a:t>The combination of these imaging findings with history of hepatic hydatid cyst, pain, fever, and leukocytosis should prompt the diagnosis of hepatic hydatid cyst suppuration</a:t>
            </a:r>
            <a:r>
              <a:rPr lang="en-US" sz="2800" dirty="0">
                <a:latin typeface="Tw Cen MT" pitchFamily="34" charset="0"/>
              </a:rPr>
              <a:t>.</a:t>
            </a:r>
            <a:endParaRPr lang="ar-SA" sz="2800" dirty="0">
              <a:latin typeface="Tw Cen MT" pitchFamily="34" charset="0"/>
            </a:endParaRPr>
          </a:p>
        </p:txBody>
      </p:sp>
    </p:spTree>
    <p:extLst>
      <p:ext uri="{BB962C8B-B14F-4D97-AF65-F5344CB8AC3E}">
        <p14:creationId xmlns:p14="http://schemas.microsoft.com/office/powerpoint/2010/main" val="218012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81100" y="404664"/>
            <a:ext cx="8470900" cy="1005036"/>
          </a:xfrm>
          <a:solidFill>
            <a:schemeClr val="accent2">
              <a:lumMod val="20000"/>
              <a:lumOff val="80000"/>
            </a:schemeClr>
          </a:solidFill>
        </p:spPr>
        <p:txBody>
          <a:bodyPr>
            <a:normAutofit fontScale="90000"/>
          </a:bodyPr>
          <a:lstStyle/>
          <a:p>
            <a:r>
              <a:rPr lang="en-US" b="1" dirty="0">
                <a:latin typeface="Tw Cen MT" pitchFamily="34" charset="0"/>
              </a:rPr>
              <a:t>C- mass effect-related complications</a:t>
            </a:r>
            <a:endParaRPr lang="ar-SA" b="1" dirty="0">
              <a:latin typeface="Tw Cen MT" pitchFamily="34" charset="0"/>
            </a:endParaRPr>
          </a:p>
        </p:txBody>
      </p:sp>
      <p:sp>
        <p:nvSpPr>
          <p:cNvPr id="3" name="عنصر نائب للمحتوى 2"/>
          <p:cNvSpPr>
            <a:spLocks noGrp="1"/>
          </p:cNvSpPr>
          <p:nvPr>
            <p:ph idx="1"/>
          </p:nvPr>
        </p:nvSpPr>
        <p:spPr>
          <a:xfrm>
            <a:off x="977900" y="1028700"/>
            <a:ext cx="10464800" cy="5422900"/>
          </a:xfrm>
        </p:spPr>
        <p:txBody>
          <a:bodyPr>
            <a:normAutofit/>
          </a:bodyPr>
          <a:lstStyle/>
          <a:p>
            <a:pPr algn="l"/>
            <a:endParaRPr lang="ar-JO" sz="2400" dirty="0">
              <a:latin typeface="Tw Cen MT" pitchFamily="34" charset="0"/>
            </a:endParaRPr>
          </a:p>
          <a:p>
            <a:pPr algn="l"/>
            <a:r>
              <a:rPr lang="en-US" sz="2400" dirty="0">
                <a:latin typeface="Tw Cen MT" pitchFamily="34" charset="0"/>
              </a:rPr>
              <a:t>Hepatic hydatid cysts growth may lead to significant mass effect on adjacent structures, including portal vein, hepatic veins, biliary tree, right diaphragm etc. . </a:t>
            </a:r>
          </a:p>
          <a:p>
            <a:pPr algn="l"/>
            <a:endParaRPr lang="en-US" sz="2400" dirty="0">
              <a:latin typeface="Tw Cen MT" pitchFamily="34" charset="0"/>
            </a:endParaRPr>
          </a:p>
          <a:p>
            <a:pPr algn="l"/>
            <a:r>
              <a:rPr lang="en-US" sz="2400" b="1" dirty="0">
                <a:latin typeface="Tw Cen MT" pitchFamily="34" charset="0"/>
              </a:rPr>
              <a:t>Portal vein </a:t>
            </a:r>
            <a:r>
              <a:rPr lang="en-US" sz="2400" dirty="0">
                <a:latin typeface="Tw Cen MT" pitchFamily="34" charset="0"/>
              </a:rPr>
              <a:t>obstruction due to hepatic hydatid cyst may result into :</a:t>
            </a:r>
          </a:p>
          <a:p>
            <a:pPr algn="l">
              <a:buFontTx/>
              <a:buChar char="-"/>
            </a:pPr>
            <a:r>
              <a:rPr lang="en-US" sz="2400" dirty="0">
                <a:latin typeface="Tw Cen MT" pitchFamily="34" charset="0"/>
              </a:rPr>
              <a:t>decreased portal vein inflow</a:t>
            </a:r>
          </a:p>
          <a:p>
            <a:pPr algn="l">
              <a:buFontTx/>
              <a:buChar char="-"/>
            </a:pPr>
            <a:r>
              <a:rPr lang="en-US" sz="2400" dirty="0">
                <a:latin typeface="Tw Cen MT" pitchFamily="34" charset="0"/>
              </a:rPr>
              <a:t>Thrombosis</a:t>
            </a:r>
          </a:p>
          <a:p>
            <a:pPr algn="l">
              <a:buFontTx/>
              <a:buChar char="-"/>
            </a:pPr>
            <a:r>
              <a:rPr lang="en-US" sz="2400" dirty="0">
                <a:latin typeface="Tw Cen MT" pitchFamily="34" charset="0"/>
              </a:rPr>
              <a:t>cavernous transformation of the portal vein</a:t>
            </a:r>
          </a:p>
          <a:p>
            <a:pPr algn="l">
              <a:buFontTx/>
              <a:buChar char="-"/>
            </a:pPr>
            <a:r>
              <a:rPr lang="en-US" sz="2400" dirty="0">
                <a:latin typeface="Tw Cen MT" pitchFamily="34" charset="0"/>
              </a:rPr>
              <a:t>hepatic morphological changes.</a:t>
            </a:r>
          </a:p>
          <a:p>
            <a:pPr algn="l">
              <a:buFontTx/>
              <a:buChar char="-"/>
            </a:pPr>
            <a:endParaRPr lang="en-US" sz="2400" dirty="0">
              <a:latin typeface="Tw Cen MT" pitchFamily="34" charset="0"/>
            </a:endParaRPr>
          </a:p>
          <a:p>
            <a:pPr>
              <a:buFont typeface="Wingdings" pitchFamily="2" charset="2"/>
              <a:buChar char="§"/>
            </a:pPr>
            <a:r>
              <a:rPr lang="en-US" sz="2400" dirty="0">
                <a:latin typeface="Tw Cen MT" pitchFamily="34" charset="0"/>
              </a:rPr>
              <a:t>compression over the </a:t>
            </a:r>
            <a:r>
              <a:rPr lang="en-US" sz="2400" b="1" dirty="0">
                <a:latin typeface="Tw Cen MT" pitchFamily="34" charset="0"/>
              </a:rPr>
              <a:t>hepatic veins </a:t>
            </a:r>
            <a:r>
              <a:rPr lang="en-US" sz="2400" dirty="0">
                <a:latin typeface="Tw Cen MT" pitchFamily="34" charset="0"/>
              </a:rPr>
              <a:t>may lead to : budd-chiari syndrome </a:t>
            </a:r>
            <a:endParaRPr lang="ar-SA" sz="2400" dirty="0">
              <a:latin typeface="Tw Cen MT"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3594893"/>
            <a:ext cx="4878304" cy="185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474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761208" y="169502"/>
            <a:ext cx="7638396" cy="2896947"/>
          </a:xfrm>
          <a:prstGeom prst="rect">
            <a:avLst/>
          </a:prstGeom>
          <a:noFill/>
        </p:spPr>
        <p:txBody>
          <a:bodyPr wrap="square" rtlCol="1">
            <a:spAutoFit/>
          </a:bodyPr>
          <a:lstStyle/>
          <a:p>
            <a:pPr marL="342900" indent="-342900">
              <a:buFont typeface="Arial" panose="020B0604020202020204" pitchFamily="34" charset="0"/>
              <a:buChar char="•"/>
            </a:pPr>
            <a:r>
              <a:rPr lang="en-US" altLang="ar-JO" sz="2600" b="1" i="1" dirty="0" err="1">
                <a:solidFill>
                  <a:schemeClr val="accent6">
                    <a:lumMod val="50000"/>
                  </a:schemeClr>
                </a:solidFill>
              </a:rPr>
              <a:t>Echinococcosis</a:t>
            </a:r>
            <a:r>
              <a:rPr lang="en-US" altLang="ar-JO" sz="2600" b="1" i="1" dirty="0">
                <a:solidFill>
                  <a:schemeClr val="accent6">
                    <a:lumMod val="50000"/>
                  </a:schemeClr>
                </a:solidFill>
              </a:rPr>
              <a:t> OR </a:t>
            </a:r>
            <a:r>
              <a:rPr lang="en-US" altLang="ar-JO" sz="2600" b="1" i="1" dirty="0" err="1">
                <a:solidFill>
                  <a:schemeClr val="accent6">
                    <a:lumMod val="50000"/>
                  </a:schemeClr>
                </a:solidFill>
              </a:rPr>
              <a:t>hydatidosis</a:t>
            </a:r>
            <a:r>
              <a:rPr lang="en-US" altLang="ar-JO" sz="2400" dirty="0"/>
              <a:t>                              </a:t>
            </a:r>
            <a:r>
              <a:rPr lang="en-GB" altLang="ar-JO" sz="2400" dirty="0"/>
              <a:t>    </a:t>
            </a:r>
            <a:r>
              <a:rPr lang="en-US" altLang="ar-JO" sz="2400" dirty="0"/>
              <a:t>     It is a zoonotic  parasitic infection of humans and other mammals by the larval stage of  </a:t>
            </a:r>
            <a:r>
              <a:rPr lang="en-US" altLang="ar-JO" sz="2400" dirty="0" err="1"/>
              <a:t>Echinococcus</a:t>
            </a:r>
            <a:r>
              <a:rPr lang="en-US" altLang="ar-JO" sz="2400" dirty="0"/>
              <a:t> species.</a:t>
            </a:r>
          </a:p>
          <a:p>
            <a:endParaRPr lang="en-US" altLang="ar-JO"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a:t>
            </a:r>
            <a:r>
              <a:rPr lang="en-US" sz="2500" b="1" dirty="0">
                <a:solidFill>
                  <a:schemeClr val="accent6">
                    <a:lumMod val="50000"/>
                  </a:schemeClr>
                </a:solidFill>
              </a:rPr>
              <a:t>liver</a:t>
            </a:r>
            <a:r>
              <a:rPr lang="en-US" sz="2400" dirty="0"/>
              <a:t> is the most common organ </a:t>
            </a:r>
            <a:r>
              <a:rPr lang="en-GB" sz="2400" dirty="0"/>
              <a:t>affected </a:t>
            </a:r>
            <a:r>
              <a:rPr lang="en-US" sz="2400" dirty="0"/>
              <a:t>followed by </a:t>
            </a:r>
            <a:r>
              <a:rPr lang="en-US" sz="2500" b="1" dirty="0">
                <a:solidFill>
                  <a:schemeClr val="accent6">
                    <a:lumMod val="50000"/>
                  </a:schemeClr>
                </a:solidFill>
              </a:rPr>
              <a:t>lungs</a:t>
            </a:r>
            <a:r>
              <a:rPr lang="en-US" sz="2400" dirty="0"/>
              <a:t>.</a:t>
            </a:r>
          </a:p>
          <a:p>
            <a:pPr marL="342900" indent="-342900">
              <a:buFont typeface="Arial" panose="020B0604020202020204" pitchFamily="34" charset="0"/>
              <a:buChar char="•"/>
            </a:pPr>
            <a:r>
              <a:rPr lang="en-US" sz="2400" dirty="0"/>
              <a:t>Less commonly the </a:t>
            </a:r>
            <a:r>
              <a:rPr lang="en-US" sz="2400" dirty="0">
                <a:solidFill>
                  <a:schemeClr val="accent6">
                    <a:lumMod val="50000"/>
                  </a:schemeClr>
                </a:solidFill>
              </a:rPr>
              <a:t>spleen</a:t>
            </a:r>
            <a:r>
              <a:rPr lang="en-US" sz="2400" dirty="0"/>
              <a:t>, the </a:t>
            </a:r>
            <a:r>
              <a:rPr lang="en-US" sz="2400" dirty="0">
                <a:solidFill>
                  <a:schemeClr val="accent6">
                    <a:lumMod val="50000"/>
                  </a:schemeClr>
                </a:solidFill>
              </a:rPr>
              <a:t>kidney</a:t>
            </a:r>
            <a:r>
              <a:rPr lang="en-US" sz="2400" dirty="0"/>
              <a:t>, the </a:t>
            </a:r>
            <a:r>
              <a:rPr lang="en-US" sz="2400" dirty="0">
                <a:solidFill>
                  <a:schemeClr val="accent6">
                    <a:lumMod val="50000"/>
                  </a:schemeClr>
                </a:solidFill>
              </a:rPr>
              <a:t>bones</a:t>
            </a:r>
            <a:r>
              <a:rPr lang="en-US" sz="2400" dirty="0"/>
              <a:t>, and the </a:t>
            </a:r>
            <a:r>
              <a:rPr lang="en-US" sz="2400" dirty="0">
                <a:solidFill>
                  <a:schemeClr val="accent6">
                    <a:lumMod val="50000"/>
                  </a:schemeClr>
                </a:solidFill>
              </a:rPr>
              <a:t>brain</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u="sng" dirty="0"/>
              <a:t>Hydatid disease</a:t>
            </a:r>
            <a:r>
              <a:rPr lang="en-US" sz="2400" dirty="0"/>
              <a:t> is the most common cause of liver cysts in the world. </a:t>
            </a:r>
          </a:p>
          <a:p>
            <a:pPr marL="342900" indent="-342900">
              <a:buFont typeface="Arial" panose="020B0604020202020204" pitchFamily="34" charset="0"/>
              <a:buChar char="•"/>
            </a:pPr>
            <a:endParaRPr lang="ar-JO"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910" y="3772278"/>
            <a:ext cx="3364871" cy="2800042"/>
          </a:xfrm>
          <a:prstGeom prst="rect">
            <a:avLst/>
          </a:prstGeom>
        </p:spPr>
      </p:pic>
      <p:pic>
        <p:nvPicPr>
          <p:cNvPr id="2" name="Picture 2">
            <a:extLst>
              <a:ext uri="{FF2B5EF4-FFF2-40B4-BE49-F238E27FC236}">
                <a16:creationId xmlns:a16="http://schemas.microsoft.com/office/drawing/2014/main" id="{AB150DA1-D732-B24C-991C-84860839E88D}"/>
              </a:ext>
            </a:extLst>
          </p:cNvPr>
          <p:cNvPicPr>
            <a:picLocks noChangeAspect="1"/>
          </p:cNvPicPr>
          <p:nvPr/>
        </p:nvPicPr>
        <p:blipFill>
          <a:blip r:embed="rId4"/>
          <a:stretch>
            <a:fillRect/>
          </a:stretch>
        </p:blipFill>
        <p:spPr>
          <a:xfrm>
            <a:off x="8656909" y="932260"/>
            <a:ext cx="3364872" cy="2496740"/>
          </a:xfrm>
          <a:prstGeom prst="rect">
            <a:avLst/>
          </a:prstGeom>
        </p:spPr>
      </p:pic>
    </p:spTree>
    <p:extLst>
      <p:ext uri="{BB962C8B-B14F-4D97-AF65-F5344CB8AC3E}">
        <p14:creationId xmlns:p14="http://schemas.microsoft.com/office/powerpoint/2010/main" val="4112772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6244" y="348893"/>
            <a:ext cx="5791200" cy="903630"/>
          </a:xfrm>
        </p:spPr>
        <p:txBody>
          <a:bodyPr/>
          <a:lstStyle/>
          <a:p>
            <a:r>
              <a:rPr lang="en-US" dirty="0">
                <a:latin typeface="Tw Cen MT" pitchFamily="34" charset="0"/>
              </a:rPr>
              <a:t>Cont.</a:t>
            </a:r>
            <a:endParaRPr lang="ar-SA" dirty="0">
              <a:latin typeface="Tw Cen MT" pitchFamily="34" charset="0"/>
            </a:endParaRPr>
          </a:p>
        </p:txBody>
      </p:sp>
      <p:sp>
        <p:nvSpPr>
          <p:cNvPr id="3" name="عنصر نائب للمحتوى 2"/>
          <p:cNvSpPr>
            <a:spLocks noGrp="1"/>
          </p:cNvSpPr>
          <p:nvPr>
            <p:ph idx="1"/>
          </p:nvPr>
        </p:nvSpPr>
        <p:spPr>
          <a:xfrm>
            <a:off x="1270000" y="1739900"/>
            <a:ext cx="10020300" cy="4610099"/>
          </a:xfrm>
        </p:spPr>
        <p:txBody>
          <a:bodyPr>
            <a:noAutofit/>
          </a:bodyPr>
          <a:lstStyle/>
          <a:p>
            <a:pPr algn="l"/>
            <a:r>
              <a:rPr lang="en-US" sz="2400" u="sng" dirty="0">
                <a:latin typeface="Tw Cen MT" pitchFamily="34" charset="0"/>
              </a:rPr>
              <a:t>The patient may have these signs and symptoms :</a:t>
            </a:r>
          </a:p>
          <a:p>
            <a:pPr algn="l"/>
            <a:endParaRPr lang="en-US" sz="2400" u="sng" dirty="0">
              <a:latin typeface="Tw Cen MT" pitchFamily="34" charset="0"/>
            </a:endParaRPr>
          </a:p>
          <a:p>
            <a:pPr marL="0" indent="0">
              <a:buNone/>
            </a:pPr>
            <a:r>
              <a:rPr lang="en-US" sz="2400" dirty="0">
                <a:solidFill>
                  <a:srgbClr val="FF0000"/>
                </a:solidFill>
                <a:latin typeface="Tw Cen MT" pitchFamily="34" charset="0"/>
              </a:rPr>
              <a:t>1-varices &amp; caput medusae .</a:t>
            </a:r>
          </a:p>
          <a:p>
            <a:pPr marL="0" indent="0" algn="l">
              <a:buNone/>
            </a:pPr>
            <a:r>
              <a:rPr lang="en-US" sz="2400" dirty="0">
                <a:solidFill>
                  <a:srgbClr val="FF0000"/>
                </a:solidFill>
                <a:latin typeface="Tw Cen MT" pitchFamily="34" charset="0"/>
              </a:rPr>
              <a:t>2-hemmoroids.</a:t>
            </a:r>
          </a:p>
          <a:p>
            <a:pPr marL="0" indent="0" algn="l">
              <a:buNone/>
            </a:pPr>
            <a:r>
              <a:rPr lang="en-US" sz="2400" dirty="0">
                <a:solidFill>
                  <a:srgbClr val="FF0000"/>
                </a:solidFill>
                <a:latin typeface="Tw Cen MT" pitchFamily="34" charset="0"/>
              </a:rPr>
              <a:t>3-ascites.</a:t>
            </a:r>
          </a:p>
          <a:p>
            <a:pPr marL="0" indent="0" algn="l">
              <a:buNone/>
            </a:pPr>
            <a:r>
              <a:rPr lang="en-US" sz="2400" dirty="0">
                <a:solidFill>
                  <a:srgbClr val="FF0000"/>
                </a:solidFill>
                <a:latin typeface="Tw Cen MT" pitchFamily="34" charset="0"/>
              </a:rPr>
              <a:t>4-elevated BUN/CR level (secondary to hepato-renal syndrome).</a:t>
            </a:r>
          </a:p>
          <a:p>
            <a:pPr marL="0" indent="0" algn="l">
              <a:buNone/>
            </a:pPr>
            <a:r>
              <a:rPr lang="en-US" sz="2400" dirty="0">
                <a:solidFill>
                  <a:srgbClr val="FF0000"/>
                </a:solidFill>
                <a:latin typeface="Tw Cen MT" pitchFamily="34" charset="0"/>
              </a:rPr>
              <a:t>5-splenomegaly.</a:t>
            </a:r>
            <a:endParaRPr lang="en-US" sz="2400" dirty="0">
              <a:latin typeface="Tw Cen MT" pitchFamily="34" charset="0"/>
            </a:endParaRPr>
          </a:p>
        </p:txBody>
      </p:sp>
    </p:spTree>
    <p:extLst>
      <p:ext uri="{BB962C8B-B14F-4D97-AF65-F5344CB8AC3E}">
        <p14:creationId xmlns:p14="http://schemas.microsoft.com/office/powerpoint/2010/main" val="334239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73200" y="332657"/>
            <a:ext cx="9791700" cy="6169743"/>
          </a:xfrm>
        </p:spPr>
        <p:txBody>
          <a:bodyPr>
            <a:noAutofit/>
          </a:bodyPr>
          <a:lstStyle/>
          <a:p>
            <a:pPr marL="0" indent="0" algn="l" rtl="0">
              <a:buNone/>
            </a:pPr>
            <a:r>
              <a:rPr lang="en-US" sz="4000" b="1" u="sng" dirty="0">
                <a:solidFill>
                  <a:schemeClr val="tx1"/>
                </a:solidFill>
                <a:latin typeface="Tw Cen MT" pitchFamily="34" charset="0"/>
              </a:rPr>
              <a:t>D- Other complications:</a:t>
            </a:r>
          </a:p>
          <a:p>
            <a:pPr algn="l" rtl="0"/>
            <a:endParaRPr lang="en-US" sz="2400" dirty="0">
              <a:latin typeface="Tw Cen MT" pitchFamily="34" charset="0"/>
            </a:endParaRPr>
          </a:p>
          <a:p>
            <a:pPr algn="l" rtl="0"/>
            <a:r>
              <a:rPr lang="en-US" sz="2400" dirty="0">
                <a:latin typeface="Tw Cen MT" pitchFamily="34" charset="0"/>
              </a:rPr>
              <a:t>Some complications of the hydatid cyst of the liver are </a:t>
            </a:r>
            <a:r>
              <a:rPr lang="en-US" sz="2400" b="1" dirty="0">
                <a:latin typeface="Tw Cen MT" pitchFamily="34" charset="0"/>
              </a:rPr>
              <a:t>very rare</a:t>
            </a:r>
            <a:r>
              <a:rPr lang="en-US" sz="2400" dirty="0">
                <a:latin typeface="Tw Cen MT" pitchFamily="34" charset="0"/>
              </a:rPr>
              <a:t>.</a:t>
            </a:r>
          </a:p>
          <a:p>
            <a:pPr marL="0" indent="0" algn="l" rtl="0">
              <a:buNone/>
            </a:pPr>
            <a:endParaRPr lang="en-US" sz="2400" dirty="0">
              <a:latin typeface="Tw Cen MT" pitchFamily="34" charset="0"/>
            </a:endParaRPr>
          </a:p>
          <a:p>
            <a:pPr marL="0" indent="0" algn="l" rtl="0">
              <a:buNone/>
            </a:pPr>
            <a:r>
              <a:rPr lang="en-US" sz="2400" b="1" dirty="0">
                <a:latin typeface="Tw Cen MT" pitchFamily="34" charset="0"/>
              </a:rPr>
              <a:t>1-</a:t>
            </a:r>
            <a:r>
              <a:rPr lang="en-US" sz="2400" dirty="0">
                <a:latin typeface="Tw Cen MT" pitchFamily="34" charset="0"/>
              </a:rPr>
              <a:t> fistulization to the skin, It occurs most often by a cutaneous orifice leaving pus welling and sometimes hydatid membranes.</a:t>
            </a:r>
          </a:p>
          <a:p>
            <a:pPr marL="0" indent="0" algn="l" rtl="0">
              <a:buNone/>
            </a:pPr>
            <a:r>
              <a:rPr lang="en-US" sz="2400" b="1" dirty="0">
                <a:latin typeface="Tw Cen MT" pitchFamily="34" charset="0"/>
              </a:rPr>
              <a:t>2-</a:t>
            </a:r>
            <a:r>
              <a:rPr lang="en-US" sz="2400" dirty="0">
                <a:latin typeface="Tw Cen MT" pitchFamily="34" charset="0"/>
              </a:rPr>
              <a:t> Vascular erosions are very rare complications of the hydatid cysts of the liver. The vessels could be either the hepatic vein or the vena cava. </a:t>
            </a:r>
          </a:p>
          <a:p>
            <a:pPr marL="0" indent="0" algn="l" rtl="0">
              <a:buNone/>
            </a:pPr>
            <a:r>
              <a:rPr lang="en-US" sz="2400" b="1" dirty="0">
                <a:latin typeface="Tw Cen MT" pitchFamily="34" charset="0"/>
              </a:rPr>
              <a:t>3-</a:t>
            </a:r>
            <a:r>
              <a:rPr lang="en-US" sz="2400" dirty="0">
                <a:latin typeface="Tw Cen MT" pitchFamily="34" charset="0"/>
              </a:rPr>
              <a:t> release of daughter vesicles during vomiting (</a:t>
            </a:r>
            <a:r>
              <a:rPr lang="en-US" sz="2400" u="sng" dirty="0">
                <a:solidFill>
                  <a:srgbClr val="FF0000"/>
                </a:solidFill>
                <a:latin typeface="Tw Cen MT" pitchFamily="34" charset="0"/>
              </a:rPr>
              <a:t>hydatimesis</a:t>
            </a:r>
            <a:r>
              <a:rPr lang="en-US" sz="2400" dirty="0">
                <a:latin typeface="Tw Cen MT" pitchFamily="34" charset="0"/>
              </a:rPr>
              <a:t>) or in stool (</a:t>
            </a:r>
            <a:r>
              <a:rPr lang="en-US" sz="2400" u="sng" dirty="0">
                <a:solidFill>
                  <a:srgbClr val="FF0000"/>
                </a:solidFill>
                <a:latin typeface="Tw Cen MT" pitchFamily="34" charset="0"/>
              </a:rPr>
              <a:t>hydatidentery</a:t>
            </a:r>
            <a:r>
              <a:rPr lang="en-US" sz="2400" dirty="0">
                <a:latin typeface="Tw Cen MT" pitchFamily="34" charset="0"/>
              </a:rPr>
              <a:t>) are highly suggestive of the opening of the cyst in the digestive tract.</a:t>
            </a:r>
            <a:endParaRPr lang="ar-SA" sz="2400" dirty="0">
              <a:latin typeface="Tw Cen MT" pitchFamily="34" charset="0"/>
            </a:endParaRPr>
          </a:p>
        </p:txBody>
      </p:sp>
    </p:spTree>
    <p:extLst>
      <p:ext uri="{BB962C8B-B14F-4D97-AF65-F5344CB8AC3E}">
        <p14:creationId xmlns:p14="http://schemas.microsoft.com/office/powerpoint/2010/main" val="16521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85020" y="600224"/>
            <a:ext cx="3212380" cy="4124176"/>
          </a:xfrm>
          <a:ln w="38100">
            <a:solidFill>
              <a:schemeClr val="accent1"/>
            </a:solidFill>
            <a:prstDash val="lgDash"/>
          </a:ln>
        </p:spPr>
        <p:txBody>
          <a:bodyPr>
            <a:normAutofit/>
          </a:bodyPr>
          <a:lstStyle/>
          <a:p>
            <a:pPr algn="l"/>
            <a:r>
              <a:rPr lang="en-US" sz="2400" dirty="0">
                <a:latin typeface="Tw Cen MT" pitchFamily="34" charset="0"/>
              </a:rPr>
              <a:t>Fate of the hepatic hydatid cyst:</a:t>
            </a:r>
          </a:p>
          <a:p>
            <a:pPr marL="0" indent="0" algn="l">
              <a:buNone/>
            </a:pPr>
            <a:r>
              <a:rPr lang="en-US" sz="2400" b="1" dirty="0">
                <a:latin typeface="Tw Cen MT" pitchFamily="34" charset="0"/>
              </a:rPr>
              <a:t>1- </a:t>
            </a:r>
            <a:r>
              <a:rPr lang="en-US" sz="2400" dirty="0">
                <a:latin typeface="Tw Cen MT" pitchFamily="34" charset="0"/>
              </a:rPr>
              <a:t>the majority of cases, the cyst gradually enlarges. </a:t>
            </a:r>
          </a:p>
          <a:p>
            <a:pPr marL="0" indent="0" algn="l">
              <a:buNone/>
            </a:pPr>
            <a:endParaRPr lang="en-US" sz="2400" dirty="0">
              <a:latin typeface="Tw Cen MT" pitchFamily="34" charset="0"/>
            </a:endParaRPr>
          </a:p>
          <a:p>
            <a:pPr marL="0" indent="0" algn="l">
              <a:buNone/>
            </a:pPr>
            <a:r>
              <a:rPr lang="en-US" sz="2400" b="1" dirty="0">
                <a:latin typeface="Tw Cen MT" pitchFamily="34" charset="0"/>
              </a:rPr>
              <a:t>2- </a:t>
            </a:r>
            <a:r>
              <a:rPr lang="en-US" sz="2400" dirty="0">
                <a:latin typeface="Tw Cen MT" pitchFamily="34" charset="0"/>
              </a:rPr>
              <a:t>in others the parasite dies which lead to calcification. </a:t>
            </a:r>
            <a:endParaRPr lang="ar-SA" sz="2400" dirty="0">
              <a:latin typeface="Tw Cen MT" pitchFamily="34" charset="0"/>
            </a:endParaRP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88" y="2852936"/>
            <a:ext cx="4913313"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1" y="292060"/>
            <a:ext cx="3535611" cy="268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351584" y="5445224"/>
            <a:ext cx="280831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rtl="1"/>
            <a:r>
              <a:rPr lang="en-US" b="1" dirty="0">
                <a:solidFill>
                  <a:srgbClr val="FFFFFF"/>
                </a:solidFill>
                <a:latin typeface="Tw Cen MT" pitchFamily="34" charset="0"/>
              </a:rPr>
              <a:t>Partial&amp;complete calcification of the cystic wall (pericyst).</a:t>
            </a:r>
            <a:endParaRPr lang="ar-SA" b="1" dirty="0">
              <a:solidFill>
                <a:srgbClr val="FFFFFF"/>
              </a:solidFill>
              <a:latin typeface="Tw Cen MT" pitchFamily="34" charset="0"/>
              <a:cs typeface="Arial" panose="020B0604020202020204" pitchFamily="34" charset="0"/>
            </a:endParaRPr>
          </a:p>
        </p:txBody>
      </p:sp>
      <p:cxnSp>
        <p:nvCxnSpPr>
          <p:cNvPr id="5" name="رابط كسهم مستقيم 4"/>
          <p:cNvCxnSpPr/>
          <p:nvPr/>
        </p:nvCxnSpPr>
        <p:spPr>
          <a:xfrm flipV="1">
            <a:off x="4871864" y="4907162"/>
            <a:ext cx="611560" cy="538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07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9713" y="2143307"/>
            <a:ext cx="8338686" cy="1200329"/>
          </a:xfrm>
          <a:prstGeom prst="rect">
            <a:avLst/>
          </a:prstGeom>
        </p:spPr>
        <p:txBody>
          <a:bodyPr wrap="square">
            <a:spAutoFit/>
          </a:bodyPr>
          <a:lstStyle/>
          <a:p>
            <a:pPr algn="ctr"/>
            <a:r>
              <a:rPr lang="en-US" sz="4800" b="1" dirty="0">
                <a:solidFill>
                  <a:srgbClr val="E28394">
                    <a:lumMod val="50000"/>
                  </a:srgbClr>
                </a:solidFill>
                <a:latin typeface="Tw Cen MT" pitchFamily="34" charset="0"/>
              </a:rPr>
              <a:t>Direct diagnostic modalities</a:t>
            </a:r>
          </a:p>
          <a:p>
            <a:pPr algn="ctr"/>
            <a:r>
              <a:rPr lang="en-US" sz="4800" b="1" dirty="0">
                <a:solidFill>
                  <a:srgbClr val="E28394">
                    <a:lumMod val="50000"/>
                  </a:srgbClr>
                </a:solidFill>
                <a:latin typeface="Tw Cen MT" pitchFamily="34" charset="0"/>
              </a:rPr>
              <a:t> and Management </a:t>
            </a:r>
          </a:p>
        </p:txBody>
      </p:sp>
    </p:spTree>
    <p:extLst>
      <p:ext uri="{BB962C8B-B14F-4D97-AF65-F5344CB8AC3E}">
        <p14:creationId xmlns:p14="http://schemas.microsoft.com/office/powerpoint/2010/main" val="1345514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modalities of hydatid disease</a:t>
            </a:r>
          </a:p>
        </p:txBody>
      </p:sp>
      <p:pic>
        <p:nvPicPr>
          <p:cNvPr id="2050" name="Picture 2" descr="https://i.imgur.com/evct0XH.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599" y="1926771"/>
            <a:ext cx="10425793" cy="483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44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diagnostic modalities </a:t>
            </a:r>
          </a:p>
        </p:txBody>
      </p:sp>
      <p:sp>
        <p:nvSpPr>
          <p:cNvPr id="3" name="Content Placeholder 2"/>
          <p:cNvSpPr>
            <a:spLocks noGrp="1"/>
          </p:cNvSpPr>
          <p:nvPr>
            <p:ph idx="1"/>
          </p:nvPr>
        </p:nvSpPr>
        <p:spPr/>
        <p:txBody>
          <a:bodyPr>
            <a:normAutofit lnSpcReduction="10000"/>
          </a:bodyPr>
          <a:lstStyle/>
          <a:p>
            <a:pPr fontAlgn="base"/>
            <a:r>
              <a:rPr lang="en-US" b="1" dirty="0"/>
              <a:t>Routine labs </a:t>
            </a:r>
            <a:r>
              <a:rPr lang="en-US" b="1" dirty="0">
                <a:solidFill>
                  <a:srgbClr val="FF0000"/>
                </a:solidFill>
              </a:rPr>
              <a:t>– nonspecific</a:t>
            </a:r>
          </a:p>
          <a:p>
            <a:r>
              <a:rPr lang="en-US" dirty="0"/>
              <a:t>■Liver function tests :elevated bilirubin or alkaline phosphatase level  ( if jaundice )</a:t>
            </a:r>
          </a:p>
          <a:p>
            <a:r>
              <a:rPr lang="en-US" dirty="0"/>
              <a:t>■CBC :Leukocytosis may suggest infection of the cyst (fever) and Eosinophilia</a:t>
            </a:r>
          </a:p>
          <a:p>
            <a:r>
              <a:rPr lang="en-US" dirty="0"/>
              <a:t> </a:t>
            </a:r>
          </a:p>
          <a:p>
            <a:pPr fontAlgn="base"/>
            <a:r>
              <a:rPr lang="en-US" b="1" dirty="0"/>
              <a:t>Intradermal test(</a:t>
            </a:r>
            <a:r>
              <a:rPr lang="en-US" b="1" dirty="0" err="1"/>
              <a:t>Casoni</a:t>
            </a:r>
            <a:r>
              <a:rPr lang="en-US" b="1" dirty="0"/>
              <a:t> test) an intradermal skin test</a:t>
            </a:r>
            <a:r>
              <a:rPr lang="en-US" dirty="0"/>
              <a:t> has been used most frequently in the past but is at present considered only of historical importance </a:t>
            </a:r>
            <a:endParaRPr lang="en-US" b="1" dirty="0"/>
          </a:p>
          <a:p>
            <a:r>
              <a:rPr lang="en-US" b="1" dirty="0"/>
              <a:t>Not used now because of </a:t>
            </a:r>
            <a:r>
              <a:rPr lang="en-US" b="1" dirty="0">
                <a:solidFill>
                  <a:srgbClr val="FF0000"/>
                </a:solidFill>
              </a:rPr>
              <a:t>low sensitivity</a:t>
            </a:r>
            <a:r>
              <a:rPr lang="en-US" dirty="0">
                <a:solidFill>
                  <a:srgbClr val="FF0000"/>
                </a:solidFill>
              </a:rPr>
              <a:t> </a:t>
            </a:r>
            <a:r>
              <a:rPr lang="en-US" dirty="0"/>
              <a:t>and</a:t>
            </a:r>
            <a:r>
              <a:rPr lang="en-US" b="1" dirty="0"/>
              <a:t> </a:t>
            </a:r>
            <a:r>
              <a:rPr lang="en-US" b="1" dirty="0">
                <a:solidFill>
                  <a:srgbClr val="FF0000"/>
                </a:solidFill>
              </a:rPr>
              <a:t>potential  for severe local allergic reaction</a:t>
            </a:r>
            <a:endParaRPr lang="en-US" dirty="0">
              <a:solidFill>
                <a:srgbClr val="FF0000"/>
              </a:solidFill>
            </a:endParaRPr>
          </a:p>
          <a:p>
            <a:br>
              <a:rPr lang="en-US" dirty="0"/>
            </a:br>
            <a:endParaRPr lang="en-US" dirty="0"/>
          </a:p>
        </p:txBody>
      </p:sp>
    </p:spTree>
    <p:extLst>
      <p:ext uri="{BB962C8B-B14F-4D97-AF65-F5344CB8AC3E}">
        <p14:creationId xmlns:p14="http://schemas.microsoft.com/office/powerpoint/2010/main" val="2888973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Serological tests.</a:t>
            </a:r>
            <a:endParaRPr lang="en-US" dirty="0"/>
          </a:p>
        </p:txBody>
      </p:sp>
      <p:sp>
        <p:nvSpPr>
          <p:cNvPr id="3" name="Content Placeholder 2"/>
          <p:cNvSpPr>
            <a:spLocks noGrp="1"/>
          </p:cNvSpPr>
          <p:nvPr>
            <p:ph idx="1"/>
          </p:nvPr>
        </p:nvSpPr>
        <p:spPr>
          <a:xfrm>
            <a:off x="1371600" y="1298121"/>
            <a:ext cx="9601200" cy="5404758"/>
          </a:xfrm>
        </p:spPr>
        <p:txBody>
          <a:bodyPr>
            <a:normAutofit/>
          </a:bodyPr>
          <a:lstStyle/>
          <a:p>
            <a:pPr fontAlgn="base"/>
            <a:r>
              <a:rPr lang="en-US" b="1" dirty="0"/>
              <a:t>Serological tests </a:t>
            </a:r>
            <a:r>
              <a:rPr lang="en-US" dirty="0"/>
              <a:t>detect specific antibodies to the parasite and are </a:t>
            </a:r>
            <a:r>
              <a:rPr lang="en-US" dirty="0">
                <a:solidFill>
                  <a:srgbClr val="FF0000"/>
                </a:solidFill>
              </a:rPr>
              <a:t>the most commonly employed tools to diagnose </a:t>
            </a:r>
            <a:r>
              <a:rPr lang="en-US" b="1" dirty="0">
                <a:solidFill>
                  <a:schemeClr val="tx1"/>
                </a:solidFill>
              </a:rPr>
              <a:t>past</a:t>
            </a:r>
            <a:r>
              <a:rPr lang="en-US" dirty="0">
                <a:solidFill>
                  <a:schemeClr val="tx1"/>
                </a:solidFill>
              </a:rPr>
              <a:t> </a:t>
            </a:r>
            <a:r>
              <a:rPr lang="en-US" dirty="0">
                <a:solidFill>
                  <a:srgbClr val="FF0000"/>
                </a:solidFill>
              </a:rPr>
              <a:t>and </a:t>
            </a:r>
            <a:r>
              <a:rPr lang="en-US" b="1" dirty="0">
                <a:solidFill>
                  <a:schemeClr val="tx1"/>
                </a:solidFill>
              </a:rPr>
              <a:t>recent</a:t>
            </a:r>
            <a:r>
              <a:rPr lang="en-US" dirty="0">
                <a:solidFill>
                  <a:srgbClr val="FF0000"/>
                </a:solidFill>
              </a:rPr>
              <a:t> infection with </a:t>
            </a:r>
            <a:r>
              <a:rPr lang="en-US" b="1" dirty="0">
                <a:solidFill>
                  <a:srgbClr val="FF0000"/>
                </a:solidFill>
              </a:rPr>
              <a:t>E. </a:t>
            </a:r>
            <a:r>
              <a:rPr lang="en-US" b="1" dirty="0" err="1">
                <a:solidFill>
                  <a:srgbClr val="FF0000"/>
                </a:solidFill>
              </a:rPr>
              <a:t>granulosus</a:t>
            </a:r>
            <a:r>
              <a:rPr lang="en-US" dirty="0"/>
              <a:t>. </a:t>
            </a:r>
          </a:p>
          <a:p>
            <a:pPr fontAlgn="base"/>
            <a:r>
              <a:rPr lang="en-US" dirty="0"/>
              <a:t>Detection of </a:t>
            </a:r>
            <a:r>
              <a:rPr lang="en-US" dirty="0">
                <a:solidFill>
                  <a:srgbClr val="FF0000"/>
                </a:solidFill>
              </a:rPr>
              <a:t>IgG</a:t>
            </a:r>
            <a:r>
              <a:rPr lang="en-US" dirty="0"/>
              <a:t> antibodies implies </a:t>
            </a:r>
            <a:r>
              <a:rPr lang="en-US" dirty="0">
                <a:solidFill>
                  <a:srgbClr val="FF0000"/>
                </a:solidFill>
              </a:rPr>
              <a:t>exposure to the parasite</a:t>
            </a:r>
            <a:r>
              <a:rPr lang="en-US" dirty="0"/>
              <a:t>, while in </a:t>
            </a:r>
            <a:r>
              <a:rPr lang="en-US" dirty="0">
                <a:solidFill>
                  <a:srgbClr val="FF0000"/>
                </a:solidFill>
              </a:rPr>
              <a:t>active infection </a:t>
            </a:r>
            <a:r>
              <a:rPr lang="en-US" dirty="0"/>
              <a:t>high titers of specific </a:t>
            </a:r>
            <a:r>
              <a:rPr lang="en-US" dirty="0">
                <a:solidFill>
                  <a:srgbClr val="FF0000"/>
                </a:solidFill>
              </a:rPr>
              <a:t>IgM and IgA antibodies </a:t>
            </a:r>
            <a:r>
              <a:rPr lang="en-US" dirty="0"/>
              <a:t>are observed &amp; detection of circulating hydatid antigen in the serum .</a:t>
            </a:r>
          </a:p>
          <a:p>
            <a:pPr fontAlgn="base"/>
            <a:r>
              <a:rPr lang="en-US" dirty="0"/>
              <a:t>Elisa techniques have a </a:t>
            </a:r>
            <a:r>
              <a:rPr lang="en-US" dirty="0">
                <a:solidFill>
                  <a:srgbClr val="FF0000"/>
                </a:solidFill>
              </a:rPr>
              <a:t>high sensitivity above 90%</a:t>
            </a:r>
            <a:r>
              <a:rPr lang="en-US" dirty="0"/>
              <a:t> and are useful in mass scale screening.</a:t>
            </a:r>
          </a:p>
          <a:p>
            <a:pPr fontAlgn="base"/>
            <a:r>
              <a:rPr lang="en-US" dirty="0"/>
              <a:t> ELISA is used most commonly, but alternate techniques are counter-immuno-electrophoresis</a:t>
            </a:r>
          </a:p>
          <a:p>
            <a:r>
              <a:rPr lang="en-US" dirty="0"/>
              <a:t>The counter-immuno-electrophoresis has </a:t>
            </a:r>
            <a:r>
              <a:rPr lang="en-US" dirty="0">
                <a:solidFill>
                  <a:srgbClr val="FF0000"/>
                </a:solidFill>
              </a:rPr>
              <a:t>the highest specificity </a:t>
            </a:r>
            <a:r>
              <a:rPr lang="en-US" dirty="0"/>
              <a:t>(100%) and high sensitivity </a:t>
            </a:r>
          </a:p>
        </p:txBody>
      </p:sp>
    </p:spTree>
    <p:extLst>
      <p:ext uri="{BB962C8B-B14F-4D97-AF65-F5344CB8AC3E}">
        <p14:creationId xmlns:p14="http://schemas.microsoft.com/office/powerpoint/2010/main" val="2503381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endParaRPr lang="en-US" altLang="en-US" sz="900" dirty="0">
              <a:solidFill>
                <a:srgbClr val="000000"/>
              </a:solidFill>
              <a:latin typeface="Tahoma" panose="020B0604030504040204" pitchFamily="34" charset="0"/>
              <a:cs typeface="Tahoma" panose="020B0604030504040204" pitchFamily="34" charset="0"/>
            </a:endParaRPr>
          </a:p>
        </p:txBody>
      </p:sp>
      <p:sp>
        <p:nvSpPr>
          <p:cNvPr id="5" name="AutoShape 4" descr="blob:https://web.telegram.org/dd6c6310-4232-4833-b26c-a64a9373bf8f"/>
          <p:cNvSpPr>
            <a:spLocks noChangeAspect="1" noChangeArrowheads="1"/>
          </p:cNvSpPr>
          <p:nvPr/>
        </p:nvSpPr>
        <p:spPr bwMode="auto">
          <a:xfrm>
            <a:off x="36513" y="-10795"/>
            <a:ext cx="304800"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latin typeface="Century Gothic" panose="020B0502020202020204"/>
            </a:endParaRPr>
          </a:p>
        </p:txBody>
      </p:sp>
      <p:sp>
        <p:nvSpPr>
          <p:cNvPr id="11" name="Rectangle 10"/>
          <p:cNvSpPr/>
          <p:nvPr/>
        </p:nvSpPr>
        <p:spPr>
          <a:xfrm>
            <a:off x="1268619" y="3757531"/>
            <a:ext cx="5512783" cy="1477328"/>
          </a:xfrm>
          <a:prstGeom prst="rect">
            <a:avLst/>
          </a:prstGeom>
        </p:spPr>
        <p:txBody>
          <a:bodyPr wrap="square">
            <a:spAutoFit/>
          </a:bodyPr>
          <a:lstStyle/>
          <a:p>
            <a:pPr defTabSz="914400">
              <a:defRPr/>
            </a:pPr>
            <a:r>
              <a:rPr lang="en-US" b="1" dirty="0">
                <a:solidFill>
                  <a:prstClr val="black"/>
                </a:solidFill>
                <a:latin typeface="Century Gothic" panose="020B0502020202020204"/>
              </a:rPr>
              <a:t>Plain X-RAY Films</a:t>
            </a:r>
            <a:r>
              <a:rPr lang="en-US" dirty="0">
                <a:solidFill>
                  <a:prstClr val="black"/>
                </a:solidFill>
                <a:latin typeface="Century Gothic" panose="020B0502020202020204"/>
              </a:rPr>
              <a:t>: Findings from plain films of the chest, abdomen, or any other involved site are </a:t>
            </a:r>
            <a:r>
              <a:rPr lang="en-US" dirty="0">
                <a:solidFill>
                  <a:srgbClr val="FF0000"/>
                </a:solidFill>
                <a:latin typeface="Century Gothic" panose="020B0502020202020204"/>
              </a:rPr>
              <a:t>nonspecific</a:t>
            </a:r>
            <a:r>
              <a:rPr lang="en-US" dirty="0">
                <a:solidFill>
                  <a:prstClr val="black"/>
                </a:solidFill>
                <a:latin typeface="Century Gothic" panose="020B0502020202020204"/>
              </a:rPr>
              <a:t> </a:t>
            </a:r>
            <a:r>
              <a:rPr lang="en-US" dirty="0">
                <a:solidFill>
                  <a:srgbClr val="FF0000"/>
                </a:solidFill>
                <a:latin typeface="Century Gothic" panose="020B0502020202020204"/>
              </a:rPr>
              <a:t>and mostly non revealing</a:t>
            </a:r>
            <a:r>
              <a:rPr lang="en-US" dirty="0">
                <a:solidFill>
                  <a:prstClr val="black"/>
                </a:solidFill>
                <a:latin typeface="Century Gothic" panose="020B0502020202020204"/>
              </a:rPr>
              <a:t>. A thin rim of calcification delineating a cyst is suggestive of an echinococcal cyst.</a:t>
            </a:r>
          </a:p>
        </p:txBody>
      </p:sp>
      <p:sp>
        <p:nvSpPr>
          <p:cNvPr id="14" name="Subtitle 13"/>
          <p:cNvSpPr>
            <a:spLocks noGrp="1"/>
          </p:cNvSpPr>
          <p:nvPr>
            <p:ph type="subTitle" idx="1"/>
          </p:nvPr>
        </p:nvSpPr>
        <p:spPr>
          <a:xfrm>
            <a:off x="284986" y="1232807"/>
            <a:ext cx="7480047" cy="1494191"/>
          </a:xfrm>
        </p:spPr>
        <p:txBody>
          <a:bodyPr>
            <a:normAutofit fontScale="85000" lnSpcReduction="20000"/>
          </a:bodyPr>
          <a:lstStyle/>
          <a:p>
            <a:r>
              <a:rPr lang="en-US" b="1" dirty="0"/>
              <a:t>Direct</a:t>
            </a:r>
            <a:r>
              <a:rPr lang="en-US" dirty="0"/>
              <a:t> modalities for diagnosing liver hydatid cyst:</a:t>
            </a:r>
          </a:p>
          <a:p>
            <a:pPr marL="342900" indent="-342900">
              <a:buAutoNum type="arabicParenR"/>
            </a:pPr>
            <a:r>
              <a:rPr lang="en-US" dirty="0"/>
              <a:t>Plain X-RAY</a:t>
            </a:r>
          </a:p>
          <a:p>
            <a:pPr marL="342900" indent="-342900">
              <a:buAutoNum type="arabicParenR"/>
            </a:pPr>
            <a:r>
              <a:rPr lang="en-US" dirty="0"/>
              <a:t>Ultrasonography </a:t>
            </a:r>
          </a:p>
          <a:p>
            <a:pPr marL="342900" indent="-342900">
              <a:buAutoNum type="arabicParenR"/>
            </a:pPr>
            <a:r>
              <a:rPr lang="en-US" dirty="0"/>
              <a:t>CT scan</a:t>
            </a:r>
          </a:p>
          <a:p>
            <a:pPr marL="342900" indent="-342900">
              <a:buAutoNum type="arabicParenR"/>
            </a:pPr>
            <a:r>
              <a:rPr lang="en-US" dirty="0"/>
              <a:t>MRCP and ERCP</a:t>
            </a:r>
          </a:p>
        </p:txBody>
      </p:sp>
      <p:pic>
        <p:nvPicPr>
          <p:cNvPr id="1026" name="Picture 2" descr="Calcified hydatid cyst | Radiology Case | Radiopaedia.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560" y="2058516"/>
            <a:ext cx="4331220" cy="405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659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3202" y="1200148"/>
            <a:ext cx="8323143" cy="4923065"/>
          </a:xfrm>
        </p:spPr>
        <p:txBody>
          <a:bodyPr>
            <a:normAutofit lnSpcReduction="10000"/>
          </a:bodyPr>
          <a:lstStyle/>
          <a:p>
            <a:pPr fontAlgn="base">
              <a:lnSpc>
                <a:spcPct val="150000"/>
              </a:lnSpc>
              <a:spcBef>
                <a:spcPct val="0"/>
              </a:spcBef>
              <a:spcAft>
                <a:spcPct val="0"/>
              </a:spcAft>
              <a:buClr>
                <a:srgbClr val="C00000"/>
              </a:buClr>
              <a:buFont typeface="Wingdings" panose="05000000000000000000" pitchFamily="2" charset="2"/>
              <a:buChar char="Ø"/>
              <a:defRPr/>
            </a:pPr>
            <a:r>
              <a:rPr lang="en-US" sz="3400" b="1" dirty="0">
                <a:solidFill>
                  <a:srgbClr val="002060"/>
                </a:solidFill>
              </a:rPr>
              <a:t>Ultrasonography</a:t>
            </a:r>
          </a:p>
          <a:p>
            <a:r>
              <a:rPr lang="en-US" altLang="en-US" sz="2400" dirty="0">
                <a:ea typeface="MS PGothic" panose="020B0600070205080204" charset="-128"/>
              </a:rPr>
              <a:t>Ultrasonography is a :</a:t>
            </a:r>
          </a:p>
          <a:p>
            <a:endParaRPr lang="en-US" altLang="en-US" sz="2400" dirty="0">
              <a:ea typeface="MS PGothic" panose="020B0600070205080204" charset="-128"/>
            </a:endParaRPr>
          </a:p>
          <a:p>
            <a:pPr algn="l"/>
            <a:r>
              <a:rPr lang="en-US" altLang="en-US" sz="2400" dirty="0">
                <a:ea typeface="MS PGothic" panose="020B0600070205080204" charset="-128"/>
              </a:rPr>
              <a:t> 1-reliable method for the diagnosis of liver cysts </a:t>
            </a:r>
          </a:p>
          <a:p>
            <a:pPr algn="l"/>
            <a:r>
              <a:rPr lang="en-US" altLang="en-US" sz="2400" dirty="0">
                <a:ea typeface="MS PGothic" panose="020B0600070205080204" charset="-128"/>
              </a:rPr>
              <a:t>            </a:t>
            </a:r>
          </a:p>
          <a:p>
            <a:pPr algn="l"/>
            <a:r>
              <a:rPr lang="en-US" altLang="en-US" sz="2400" dirty="0">
                <a:ea typeface="MS PGothic" panose="020B0600070205080204" charset="-128"/>
              </a:rPr>
              <a:t>2-High sensitivity (90-95%)  </a:t>
            </a:r>
          </a:p>
          <a:p>
            <a:pPr algn="l"/>
            <a:endParaRPr lang="en-US" altLang="en-US" sz="2400" dirty="0">
              <a:ea typeface="MS PGothic" panose="020B0600070205080204" charset="-128"/>
            </a:endParaRPr>
          </a:p>
          <a:p>
            <a:r>
              <a:rPr lang="en-US" sz="2400" dirty="0"/>
              <a:t>3-US examination is the </a:t>
            </a:r>
            <a:r>
              <a:rPr lang="en-US" sz="2400" dirty="0">
                <a:solidFill>
                  <a:srgbClr val="FF0000"/>
                </a:solidFill>
              </a:rPr>
              <a:t>first-line imaging technique </a:t>
            </a:r>
            <a:r>
              <a:rPr lang="en-US" sz="2400" dirty="0"/>
              <a:t>for hydatid liver cyst </a:t>
            </a:r>
            <a:r>
              <a:rPr lang="en-US" sz="2400" dirty="0">
                <a:solidFill>
                  <a:srgbClr val="FF0000"/>
                </a:solidFill>
              </a:rPr>
              <a:t>visualization</a:t>
            </a:r>
          </a:p>
          <a:p>
            <a:endParaRPr lang="en-US" sz="2400" dirty="0"/>
          </a:p>
          <a:p>
            <a:pPr algn="l"/>
            <a:r>
              <a:rPr lang="en-US" sz="2400" dirty="0"/>
              <a:t>             </a:t>
            </a:r>
            <a:endParaRPr lang="en-US" sz="2400" b="1" dirty="0">
              <a:solidFill>
                <a:srgbClr val="002060"/>
              </a:solidFill>
            </a:endParaRPr>
          </a:p>
        </p:txBody>
      </p:sp>
    </p:spTree>
    <p:extLst>
      <p:ext uri="{BB962C8B-B14F-4D97-AF65-F5344CB8AC3E}">
        <p14:creationId xmlns:p14="http://schemas.microsoft.com/office/powerpoint/2010/main" val="4246012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4294967295"/>
          </p:nvPr>
        </p:nvSpPr>
        <p:spPr>
          <a:xfrm>
            <a:off x="700611" y="0"/>
            <a:ext cx="7986189" cy="6972300"/>
          </a:xfrm>
        </p:spPr>
        <p:txBody>
          <a:bodyPr>
            <a:normAutofit/>
          </a:bodyPr>
          <a:lstStyle/>
          <a:p>
            <a:r>
              <a:rPr lang="en-US" sz="2600" b="1" dirty="0"/>
              <a:t>CT scan</a:t>
            </a:r>
            <a:r>
              <a:rPr lang="en-US" dirty="0"/>
              <a:t> – modality of choice</a:t>
            </a:r>
          </a:p>
          <a:p>
            <a:r>
              <a:rPr lang="en-US" sz="2600" b="1" dirty="0"/>
              <a:t>A-  </a:t>
            </a:r>
            <a:r>
              <a:rPr lang="en-US" dirty="0"/>
              <a:t>Has </a:t>
            </a:r>
            <a:r>
              <a:rPr lang="en-US" dirty="0">
                <a:solidFill>
                  <a:srgbClr val="FF0000"/>
                </a:solidFill>
              </a:rPr>
              <a:t>the highest sensitivity of imaging of the cyst (98%). </a:t>
            </a:r>
          </a:p>
          <a:p>
            <a:r>
              <a:rPr lang="en-US" sz="2600" b="1" dirty="0"/>
              <a:t>B-  </a:t>
            </a:r>
            <a:r>
              <a:rPr lang="en-US" dirty="0"/>
              <a:t>CT gives more </a:t>
            </a:r>
            <a:r>
              <a:rPr lang="en-US" b="1" dirty="0"/>
              <a:t>precise information </a:t>
            </a:r>
            <a:r>
              <a:rPr lang="en-US" dirty="0"/>
              <a:t>than US regarding the morphology of the cyst, including :</a:t>
            </a:r>
          </a:p>
          <a:p>
            <a:r>
              <a:rPr lang="en-US" dirty="0"/>
              <a:t>1-size,</a:t>
            </a:r>
          </a:p>
          <a:p>
            <a:r>
              <a:rPr lang="en-US" dirty="0"/>
              <a:t> 2-location</a:t>
            </a:r>
          </a:p>
          <a:p>
            <a:r>
              <a:rPr lang="en-US" dirty="0"/>
              <a:t>3- number</a:t>
            </a:r>
          </a:p>
          <a:p>
            <a:r>
              <a:rPr lang="en-US" dirty="0"/>
              <a:t>4-relationships to adjacent structures.</a:t>
            </a:r>
          </a:p>
          <a:p>
            <a:r>
              <a:rPr lang="en-US" dirty="0"/>
              <a:t>5 - shows exogenous daughter cysts and cysts in the peritoneal cavity </a:t>
            </a:r>
          </a:p>
          <a:p>
            <a:r>
              <a:rPr lang="en-US" dirty="0"/>
              <a:t>6- may also show evidence of complications, such as </a:t>
            </a:r>
            <a:r>
              <a:rPr lang="en-US" dirty="0">
                <a:solidFill>
                  <a:srgbClr val="FF0000"/>
                </a:solidFill>
              </a:rPr>
              <a:t>common bile duct dilation </a:t>
            </a:r>
            <a:r>
              <a:rPr lang="en-US" dirty="0"/>
              <a:t>as a result of biliary obstruction in a jaundiced patient with cholangitis because of the hydatid content in the bile duct. </a:t>
            </a:r>
            <a:r>
              <a:rPr lang="en-US" dirty="0">
                <a:solidFill>
                  <a:srgbClr val="FF0000"/>
                </a:solidFill>
              </a:rPr>
              <a:t>it gives the surgeon an accurate </a:t>
            </a:r>
            <a:r>
              <a:rPr lang="en-US" b="1" dirty="0">
                <a:solidFill>
                  <a:srgbClr val="FF0000"/>
                </a:solidFill>
              </a:rPr>
              <a:t>roadmap</a:t>
            </a:r>
            <a:r>
              <a:rPr lang="en-US" dirty="0">
                <a:solidFill>
                  <a:srgbClr val="FF0000"/>
                </a:solidFill>
              </a:rPr>
              <a:t> of the sites of the cysts in the liver. </a:t>
            </a:r>
          </a:p>
          <a:p>
            <a:r>
              <a:rPr lang="en-US" sz="2600" b="1" dirty="0"/>
              <a:t>C- </a:t>
            </a:r>
            <a:r>
              <a:rPr lang="en-US" dirty="0"/>
              <a:t>Provide adequate anatomic information for planning surgical therapy</a:t>
            </a:r>
            <a:r>
              <a:rPr lang="en-US" dirty="0">
                <a:solidFill>
                  <a:schemeClr val="tx1">
                    <a:lumMod val="50000"/>
                    <a:lumOff val="50000"/>
                  </a:schemeClr>
                </a:solidFill>
              </a:rPr>
              <a:t>, </a:t>
            </a:r>
            <a:r>
              <a:rPr lang="en-US" b="1" dirty="0">
                <a:solidFill>
                  <a:schemeClr val="tx1">
                    <a:lumMod val="50000"/>
                    <a:lumOff val="50000"/>
                  </a:schemeClr>
                </a:solidFill>
              </a:rPr>
              <a:t>And also used </a:t>
            </a:r>
            <a:r>
              <a:rPr lang="en-US" b="1" dirty="0">
                <a:solidFill>
                  <a:srgbClr val="FF0000"/>
                </a:solidFill>
              </a:rPr>
              <a:t>for monitoring lesions during therapy </a:t>
            </a:r>
            <a:r>
              <a:rPr lang="en-US" b="1" dirty="0">
                <a:solidFill>
                  <a:schemeClr val="tx1">
                    <a:lumMod val="50000"/>
                    <a:lumOff val="50000"/>
                  </a:schemeClr>
                </a:solidFill>
              </a:rPr>
              <a:t>and to </a:t>
            </a:r>
            <a:r>
              <a:rPr lang="en-US" b="1" dirty="0">
                <a:solidFill>
                  <a:srgbClr val="FF0000"/>
                </a:solidFill>
              </a:rPr>
              <a:t>detect recurrences</a:t>
            </a:r>
            <a:r>
              <a:rPr lang="en-US" b="1" dirty="0">
                <a:solidFill>
                  <a:schemeClr val="tx1">
                    <a:lumMod val="50000"/>
                    <a:lumOff val="50000"/>
                  </a:schemeClr>
                </a:solidFill>
              </a:rPr>
              <a:t>.</a:t>
            </a:r>
          </a:p>
          <a:p>
            <a:endParaRPr lang="ar-JO" dirty="0"/>
          </a:p>
          <a:p>
            <a:endParaRPr lang="en-US" dirty="0"/>
          </a:p>
        </p:txBody>
      </p:sp>
      <p:pic>
        <p:nvPicPr>
          <p:cNvPr id="5" name="Picture 4"/>
          <p:cNvPicPr>
            <a:picLocks noChangeAspect="1"/>
          </p:cNvPicPr>
          <p:nvPr/>
        </p:nvPicPr>
        <p:blipFill rotWithShape="1">
          <a:blip r:embed="rId2"/>
          <a:srcRect l="51094" t="48772" r="1476"/>
          <a:stretch/>
        </p:blipFill>
        <p:spPr>
          <a:xfrm>
            <a:off x="7673521" y="1"/>
            <a:ext cx="4518479" cy="3486150"/>
          </a:xfrm>
          <a:prstGeom prst="rect">
            <a:avLst/>
          </a:prstGeom>
        </p:spPr>
      </p:pic>
    </p:spTree>
    <p:extLst>
      <p:ext uri="{BB962C8B-B14F-4D97-AF65-F5344CB8AC3E}">
        <p14:creationId xmlns:p14="http://schemas.microsoft.com/office/powerpoint/2010/main" val="264123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909119" y="643119"/>
            <a:ext cx="10373762" cy="3847207"/>
          </a:xfrm>
          <a:prstGeom prst="rect">
            <a:avLst/>
          </a:prstGeom>
        </p:spPr>
        <p:txBody>
          <a:bodyPr wrap="square">
            <a:spAutoFit/>
          </a:bodyPr>
          <a:lstStyle/>
          <a:p>
            <a:pPr marL="342900" indent="-342900">
              <a:buFont typeface="Arial" panose="020B0604020202020204" pitchFamily="34" charset="0"/>
              <a:buChar char="•"/>
            </a:pPr>
            <a:endParaRPr lang="en-GB" sz="2200" dirty="0">
              <a:solidFill>
                <a:srgbClr val="283C55"/>
              </a:solidFill>
            </a:endParaRPr>
          </a:p>
          <a:p>
            <a:pPr marL="342900" indent="-342900">
              <a:buFont typeface="Arial" panose="020B0604020202020204" pitchFamily="34" charset="0"/>
              <a:buChar char="•"/>
            </a:pPr>
            <a:r>
              <a:rPr lang="en-GB" sz="2400" dirty="0">
                <a:solidFill>
                  <a:srgbClr val="283C55"/>
                </a:solidFill>
              </a:rPr>
              <a:t>Four </a:t>
            </a:r>
            <a:r>
              <a:rPr lang="en-US" sz="2400" dirty="0" err="1">
                <a:solidFill>
                  <a:srgbClr val="283C55"/>
                </a:solidFill>
              </a:rPr>
              <a:t>specieses</a:t>
            </a:r>
            <a:r>
              <a:rPr lang="en-US" sz="2400" dirty="0">
                <a:solidFill>
                  <a:srgbClr val="283C55"/>
                </a:solidFill>
              </a:rPr>
              <a:t> of the E. genus are exist: </a:t>
            </a:r>
            <a:endParaRPr lang="en-US" sz="2200" dirty="0">
              <a:solidFill>
                <a:srgbClr val="283C55"/>
              </a:solidFill>
            </a:endParaRPr>
          </a:p>
          <a:p>
            <a:pPr marL="457200" indent="-457200">
              <a:buFont typeface="+mj-lt"/>
              <a:buAutoNum type="arabicPeriod"/>
            </a:pPr>
            <a:r>
              <a:rPr lang="en-US" sz="2200" b="1" dirty="0">
                <a:solidFill>
                  <a:srgbClr val="FF0000"/>
                </a:solidFill>
                <a:effectLst>
                  <a:outerShdw blurRad="38100" dist="38100" dir="2700000" algn="tl">
                    <a:srgbClr val="000000">
                      <a:alpha val="43137"/>
                    </a:srgbClr>
                  </a:outerShdw>
                </a:effectLst>
              </a:rPr>
              <a:t>Cystic echinococcosis</a:t>
            </a:r>
            <a:r>
              <a:rPr lang="en-US" sz="2200" dirty="0">
                <a:solidFill>
                  <a:srgbClr val="283C55"/>
                </a:solidFill>
              </a:rPr>
              <a:t>: </a:t>
            </a:r>
            <a:r>
              <a:rPr lang="en-US" sz="2200" b="1" u="sng" dirty="0">
                <a:solidFill>
                  <a:srgbClr val="FF0000"/>
                </a:solidFill>
                <a:effectLst>
                  <a:outerShdw blurRad="38100" dist="38100" dir="2700000" algn="tl">
                    <a:srgbClr val="000000">
                      <a:alpha val="43137"/>
                    </a:srgbClr>
                  </a:outerShdw>
                </a:effectLst>
              </a:rPr>
              <a:t>Common</a:t>
            </a:r>
            <a:r>
              <a:rPr lang="en-US" sz="2200" dirty="0">
                <a:solidFill>
                  <a:srgbClr val="283C55"/>
                </a:solidFill>
              </a:rPr>
              <a:t> and caused by the larval stage of </a:t>
            </a:r>
            <a:r>
              <a:rPr lang="en-US" sz="2200" b="1" dirty="0">
                <a:solidFill>
                  <a:srgbClr val="283C55"/>
                </a:solidFill>
                <a:effectLst>
                  <a:outerShdw blurRad="38100" dist="38100" dir="2700000" algn="tl">
                    <a:srgbClr val="000000">
                      <a:alpha val="43137"/>
                    </a:srgbClr>
                  </a:outerShdw>
                </a:effectLst>
              </a:rPr>
              <a:t>E. </a:t>
            </a:r>
            <a:r>
              <a:rPr lang="en-US" sz="2200" b="1" dirty="0" err="1">
                <a:solidFill>
                  <a:srgbClr val="283C55"/>
                </a:solidFill>
                <a:effectLst>
                  <a:outerShdw blurRad="38100" dist="38100" dir="2700000" algn="tl">
                    <a:srgbClr val="000000">
                      <a:alpha val="43137"/>
                    </a:srgbClr>
                  </a:outerShdw>
                </a:effectLst>
              </a:rPr>
              <a:t>granulosus</a:t>
            </a:r>
            <a:r>
              <a:rPr lang="en-US" sz="2200" b="1" dirty="0">
                <a:solidFill>
                  <a:srgbClr val="283C55"/>
                </a:solidFill>
                <a:effectLst>
                  <a:outerShdw blurRad="38100" dist="38100" dir="2700000" algn="tl">
                    <a:srgbClr val="000000">
                      <a:alpha val="43137"/>
                    </a:srgbClr>
                  </a:outerShdw>
                </a:effectLst>
              </a:rPr>
              <a:t>.</a:t>
            </a:r>
            <a:r>
              <a:rPr lang="en-US" sz="2200" dirty="0"/>
              <a:t> </a:t>
            </a:r>
            <a:r>
              <a:rPr lang="en-US" sz="2200" dirty="0">
                <a:solidFill>
                  <a:srgbClr val="283C55"/>
                </a:solidFill>
              </a:rPr>
              <a:t>dog tapeworm</a:t>
            </a:r>
            <a:endParaRPr lang="en-US" sz="2200" b="1" dirty="0">
              <a:solidFill>
                <a:srgbClr val="283C55"/>
              </a:solidFill>
              <a:effectLst>
                <a:outerShdw blurRad="38100" dist="38100" dir="2700000" algn="tl">
                  <a:srgbClr val="000000">
                    <a:alpha val="43137"/>
                  </a:srgbClr>
                </a:outerShdw>
              </a:effectLst>
            </a:endParaRPr>
          </a:p>
          <a:p>
            <a:pPr marL="457200" indent="-457200">
              <a:buFont typeface="+mj-lt"/>
              <a:buAutoNum type="arabicPeriod"/>
            </a:pPr>
            <a:endParaRPr lang="en-US" sz="2200" dirty="0">
              <a:solidFill>
                <a:srgbClr val="283C55"/>
              </a:solidFill>
            </a:endParaRPr>
          </a:p>
          <a:p>
            <a:pPr marL="457200" indent="-457200">
              <a:buFont typeface="+mj-lt"/>
              <a:buAutoNum type="arabicPeriod"/>
            </a:pPr>
            <a:r>
              <a:rPr lang="en-US" sz="2200" b="1" dirty="0">
                <a:solidFill>
                  <a:srgbClr val="FF0000"/>
                </a:solidFill>
                <a:effectLst>
                  <a:outerShdw blurRad="38100" dist="38100" dir="2700000" algn="tl">
                    <a:srgbClr val="000000">
                      <a:alpha val="43137"/>
                    </a:srgbClr>
                  </a:outerShdw>
                </a:effectLst>
              </a:rPr>
              <a:t>Alveolar echinococcosis</a:t>
            </a:r>
            <a:r>
              <a:rPr lang="en-US" sz="2200" dirty="0">
                <a:solidFill>
                  <a:srgbClr val="283C55"/>
                </a:solidFill>
              </a:rPr>
              <a:t>: Rare and caused by the larval stage of </a:t>
            </a:r>
            <a:r>
              <a:rPr lang="en-US" sz="2200" b="1" dirty="0">
                <a:solidFill>
                  <a:srgbClr val="283C55"/>
                </a:solidFill>
                <a:effectLst>
                  <a:outerShdw blurRad="38100" dist="38100" dir="2700000" algn="tl">
                    <a:srgbClr val="000000">
                      <a:alpha val="43137"/>
                    </a:srgbClr>
                  </a:outerShdw>
                </a:effectLst>
              </a:rPr>
              <a:t>E. </a:t>
            </a:r>
            <a:r>
              <a:rPr lang="en-US" sz="2200" b="1" dirty="0" err="1">
                <a:solidFill>
                  <a:srgbClr val="283C55"/>
                </a:solidFill>
                <a:effectLst>
                  <a:outerShdw blurRad="38100" dist="38100" dir="2700000" algn="tl">
                    <a:srgbClr val="000000">
                      <a:alpha val="43137"/>
                    </a:srgbClr>
                  </a:outerShdw>
                </a:effectLst>
              </a:rPr>
              <a:t>multilocularis</a:t>
            </a:r>
            <a:r>
              <a:rPr lang="en-US" sz="2200" dirty="0">
                <a:solidFill>
                  <a:srgbClr val="283C55"/>
                </a:solidFill>
              </a:rPr>
              <a:t>.</a:t>
            </a:r>
            <a:r>
              <a:rPr lang="en-US" sz="2200" dirty="0"/>
              <a:t> </a:t>
            </a:r>
            <a:r>
              <a:rPr lang="en-US" sz="2200" dirty="0">
                <a:solidFill>
                  <a:srgbClr val="283C55"/>
                </a:solidFill>
              </a:rPr>
              <a:t>small fox tapeworm</a:t>
            </a:r>
          </a:p>
          <a:p>
            <a:pPr marL="457200" indent="-457200">
              <a:buFont typeface="+mj-lt"/>
              <a:buAutoNum type="arabicPeriod"/>
            </a:pPr>
            <a:endParaRPr lang="en-US" sz="2200" dirty="0">
              <a:solidFill>
                <a:srgbClr val="283C55"/>
              </a:solidFill>
            </a:endParaRPr>
          </a:p>
          <a:p>
            <a:pPr marL="457200" indent="-457200">
              <a:buFont typeface="+mj-lt"/>
              <a:buAutoNum type="arabicPeriod"/>
            </a:pPr>
            <a:r>
              <a:rPr lang="en-US" sz="2200" b="1" dirty="0">
                <a:solidFill>
                  <a:srgbClr val="FF0000"/>
                </a:solidFill>
                <a:effectLst>
                  <a:outerShdw blurRad="38100" dist="38100" dir="2700000" algn="tl">
                    <a:srgbClr val="000000">
                      <a:alpha val="43137"/>
                    </a:srgbClr>
                  </a:outerShdw>
                </a:effectLst>
              </a:rPr>
              <a:t>Polycystic echinococcosis</a:t>
            </a:r>
            <a:r>
              <a:rPr lang="en-US" sz="2200" dirty="0">
                <a:solidFill>
                  <a:srgbClr val="283C55"/>
                </a:solidFill>
              </a:rPr>
              <a:t>: Rare and caused by the larval stage of  </a:t>
            </a:r>
            <a:r>
              <a:rPr lang="en-US" sz="2200" b="1" dirty="0">
                <a:solidFill>
                  <a:srgbClr val="283C55"/>
                </a:solidFill>
                <a:effectLst>
                  <a:outerShdw blurRad="38100" dist="38100" dir="2700000" algn="tl">
                    <a:srgbClr val="000000">
                      <a:alpha val="43137"/>
                    </a:srgbClr>
                  </a:outerShdw>
                </a:effectLst>
              </a:rPr>
              <a:t>E. </a:t>
            </a:r>
            <a:r>
              <a:rPr lang="en-US" sz="2200" b="1" dirty="0" err="1">
                <a:solidFill>
                  <a:srgbClr val="283C55"/>
                </a:solidFill>
                <a:effectLst>
                  <a:outerShdw blurRad="38100" dist="38100" dir="2700000" algn="tl">
                    <a:srgbClr val="000000">
                      <a:alpha val="43137"/>
                    </a:srgbClr>
                  </a:outerShdw>
                </a:effectLst>
              </a:rPr>
              <a:t>vogeli</a:t>
            </a:r>
            <a:endParaRPr lang="en-GB" sz="2200" b="1" dirty="0">
              <a:solidFill>
                <a:srgbClr val="283C55"/>
              </a:solidFill>
              <a:effectLst>
                <a:outerShdw blurRad="38100" dist="38100" dir="2700000" algn="tl">
                  <a:srgbClr val="000000">
                    <a:alpha val="43137"/>
                  </a:srgbClr>
                </a:outerShdw>
              </a:effectLst>
            </a:endParaRPr>
          </a:p>
          <a:p>
            <a:pPr marL="457200" indent="-457200">
              <a:buFont typeface="+mj-lt"/>
              <a:buAutoNum type="arabicPeriod"/>
            </a:pPr>
            <a:endParaRPr lang="en-GB" sz="2200" b="1" dirty="0">
              <a:solidFill>
                <a:srgbClr val="283C55"/>
              </a:solidFill>
              <a:effectLst>
                <a:outerShdw blurRad="38100" dist="38100" dir="2700000" algn="tl">
                  <a:srgbClr val="000000">
                    <a:alpha val="43137"/>
                  </a:srgbClr>
                </a:outerShdw>
              </a:effectLst>
            </a:endParaRPr>
          </a:p>
          <a:p>
            <a:pPr marL="457200" indent="-457200">
              <a:buFont typeface="+mj-lt"/>
              <a:buAutoNum type="arabicPeriod"/>
            </a:pPr>
            <a:r>
              <a:rPr lang="en-GB" sz="2200" b="1" dirty="0" err="1">
                <a:solidFill>
                  <a:srgbClr val="283C55"/>
                </a:solidFill>
                <a:effectLst>
                  <a:outerShdw blurRad="38100" dist="38100" dir="2700000" algn="tl">
                    <a:srgbClr val="000000">
                      <a:alpha val="43137"/>
                    </a:srgbClr>
                  </a:outerShdw>
                </a:effectLst>
              </a:rPr>
              <a:t>Rarlely</a:t>
            </a:r>
            <a:r>
              <a:rPr lang="en-GB" sz="2200" b="1" dirty="0">
                <a:solidFill>
                  <a:srgbClr val="283C55"/>
                </a:solidFill>
                <a:effectLst>
                  <a:outerShdw blurRad="38100" dist="38100" dir="2700000" algn="tl">
                    <a:srgbClr val="000000">
                      <a:alpha val="43137"/>
                    </a:srgbClr>
                  </a:outerShdw>
                </a:effectLst>
              </a:rPr>
              <a:t> </a:t>
            </a:r>
            <a:r>
              <a:rPr lang="en-GB" sz="2200" b="1" dirty="0" err="1">
                <a:solidFill>
                  <a:srgbClr val="283C55"/>
                </a:solidFill>
                <a:effectLst>
                  <a:outerShdw blurRad="38100" dist="38100" dir="2700000" algn="tl">
                    <a:srgbClr val="000000">
                      <a:alpha val="43137"/>
                    </a:srgbClr>
                  </a:outerShdw>
                </a:effectLst>
              </a:rPr>
              <a:t>E.oligarthus</a:t>
            </a:r>
            <a:r>
              <a:rPr lang="en-GB" sz="2200" b="1" dirty="0">
                <a:solidFill>
                  <a:srgbClr val="283C55"/>
                </a:solidFill>
                <a:effectLst>
                  <a:outerShdw blurRad="38100" dist="38100" dir="2700000" algn="tl">
                    <a:srgbClr val="000000">
                      <a:alpha val="43137"/>
                    </a:srgbClr>
                  </a:outerShdw>
                </a:effectLst>
              </a:rPr>
              <a:t> cause </a:t>
            </a:r>
            <a:r>
              <a:rPr lang="en-GB" sz="2200" b="1" dirty="0">
                <a:solidFill>
                  <a:srgbClr val="FF0000"/>
                </a:solidFill>
                <a:effectLst>
                  <a:outerShdw blurRad="38100" dist="38100" dir="2700000" algn="tl">
                    <a:srgbClr val="000000">
                      <a:alpha val="43137"/>
                    </a:srgbClr>
                  </a:outerShdw>
                </a:effectLst>
              </a:rPr>
              <a:t> </a:t>
            </a:r>
            <a:r>
              <a:rPr lang="en-US" sz="2200" b="1" dirty="0" err="1">
                <a:solidFill>
                  <a:srgbClr val="FF0000"/>
                </a:solidFill>
                <a:effectLst>
                  <a:outerShdw blurRad="38100" dist="38100" dir="2700000" algn="tl">
                    <a:srgbClr val="000000">
                      <a:alpha val="43137"/>
                    </a:srgbClr>
                  </a:outerShdw>
                </a:effectLst>
              </a:rPr>
              <a:t>unicystic</a:t>
            </a:r>
            <a:r>
              <a:rPr lang="en-GB" sz="2200" b="1" dirty="0">
                <a:solidFill>
                  <a:srgbClr val="FF0000"/>
                </a:solidFill>
                <a:effectLst>
                  <a:outerShdw blurRad="38100" dist="38100" dir="2700000" algn="tl">
                    <a:srgbClr val="000000">
                      <a:alpha val="43137"/>
                    </a:srgbClr>
                  </a:outerShdw>
                </a:effectLst>
              </a:rPr>
              <a:t> </a:t>
            </a:r>
            <a:r>
              <a:rPr lang="en-GB" sz="2200" b="1" dirty="0" err="1">
                <a:solidFill>
                  <a:srgbClr val="FF0000"/>
                </a:solidFill>
                <a:effectLst>
                  <a:outerShdw blurRad="38100" dist="38100" dir="2700000" algn="tl">
                    <a:srgbClr val="000000">
                      <a:alpha val="43137"/>
                    </a:srgbClr>
                  </a:outerShdw>
                </a:effectLst>
              </a:rPr>
              <a:t>echinococcosis</a:t>
            </a:r>
            <a:endParaRPr lang="ar-JO" sz="2200" b="1" dirty="0">
              <a:solidFill>
                <a:srgbClr val="283C5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0108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56238" y="135739"/>
            <a:ext cx="8915400" cy="1127125"/>
          </a:xfrm>
        </p:spPr>
        <p:txBody>
          <a:bodyPr>
            <a:normAutofit/>
          </a:bodyPr>
          <a:lstStyle/>
          <a:p>
            <a:r>
              <a:rPr lang="en-US" sz="3000" dirty="0"/>
              <a:t>This CT was done for a 32 years old male farmer lives in Jordan Valley:</a:t>
            </a:r>
          </a:p>
        </p:txBody>
      </p:sp>
      <p:pic>
        <p:nvPicPr>
          <p:cNvPr id="4" name="Picture 3" descr="D:\Medicine\Clinical\Picture1.jpg">
            <a:extLst>
              <a:ext uri="{FF2B5EF4-FFF2-40B4-BE49-F238E27FC236}">
                <a16:creationId xmlns:a16="http://schemas.microsoft.com/office/drawing/2014/main" id="{514F95FC-34DA-40AD-83E1-9A1006BAA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255" y="1585251"/>
            <a:ext cx="5879477" cy="483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503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35063" y="155575"/>
            <a:ext cx="11056937" cy="2689225"/>
          </a:xfrm>
        </p:spPr>
        <p:txBody>
          <a:bodyPr>
            <a:normAutofit/>
          </a:bodyPr>
          <a:lstStyle/>
          <a:p>
            <a:r>
              <a:rPr lang="en-US" b="1" dirty="0">
                <a:solidFill>
                  <a:schemeClr val="tx1">
                    <a:lumMod val="50000"/>
                    <a:lumOff val="50000"/>
                  </a:schemeClr>
                </a:solidFill>
              </a:rPr>
              <a:t>We use </a:t>
            </a:r>
            <a:r>
              <a:rPr lang="en-US" sz="2500" b="1" dirty="0">
                <a:solidFill>
                  <a:schemeClr val="tx1">
                    <a:lumMod val="50000"/>
                    <a:lumOff val="50000"/>
                  </a:schemeClr>
                </a:solidFill>
              </a:rPr>
              <a:t>MRCP and ERCP</a:t>
            </a:r>
            <a:r>
              <a:rPr lang="en-US" b="1" dirty="0">
                <a:solidFill>
                  <a:schemeClr val="tx1">
                    <a:lumMod val="50000"/>
                    <a:lumOff val="50000"/>
                  </a:schemeClr>
                </a:solidFill>
              </a:rPr>
              <a:t> as diagnosis of </a:t>
            </a:r>
            <a:r>
              <a:rPr lang="en-US" b="1" dirty="0">
                <a:solidFill>
                  <a:srgbClr val="FF0000"/>
                </a:solidFill>
              </a:rPr>
              <a:t>patient with jaundice and sign of obstruction of biliary tree</a:t>
            </a:r>
          </a:p>
          <a:p>
            <a:r>
              <a:rPr lang="en-US" dirty="0"/>
              <a:t>In cysts with </a:t>
            </a:r>
            <a:r>
              <a:rPr lang="en-US" b="1" dirty="0"/>
              <a:t>biliary complications</a:t>
            </a:r>
            <a:r>
              <a:rPr lang="en-US" dirty="0"/>
              <a:t>, MR cholangiography can provide good visualization of the intrahepatic and extrahepatic biliary tree and its relationship with the hydatid cyst and cystobiliary communications</a:t>
            </a:r>
            <a:endParaRPr lang="en-US" dirty="0">
              <a:solidFill>
                <a:srgbClr val="C00000"/>
              </a:solidFill>
            </a:endParaRPr>
          </a:p>
          <a:p>
            <a:r>
              <a:rPr lang="en-US" dirty="0">
                <a:solidFill>
                  <a:srgbClr val="C00000"/>
                </a:solidFill>
              </a:rPr>
              <a:t>MRCP</a:t>
            </a:r>
            <a:r>
              <a:rPr lang="en-US" dirty="0"/>
              <a:t> offers the added benefit of possible preoperative diagnosis of </a:t>
            </a:r>
            <a:r>
              <a:rPr lang="en-US" dirty="0">
                <a:solidFill>
                  <a:srgbClr val="FF0000"/>
                </a:solidFill>
              </a:rPr>
              <a:t>cyst-biliary fistula </a:t>
            </a:r>
          </a:p>
        </p:txBody>
      </p:sp>
      <p:pic>
        <p:nvPicPr>
          <p:cNvPr id="2" name="Picture 1"/>
          <p:cNvPicPr>
            <a:picLocks noChangeAspect="1"/>
          </p:cNvPicPr>
          <p:nvPr/>
        </p:nvPicPr>
        <p:blipFill>
          <a:blip r:embed="rId2"/>
          <a:stretch>
            <a:fillRect/>
          </a:stretch>
        </p:blipFill>
        <p:spPr>
          <a:xfrm>
            <a:off x="684907" y="3045279"/>
            <a:ext cx="5088608" cy="4128937"/>
          </a:xfrm>
          <a:prstGeom prst="rect">
            <a:avLst/>
          </a:prstGeom>
        </p:spPr>
      </p:pic>
      <p:pic>
        <p:nvPicPr>
          <p:cNvPr id="5" name="Picture 4"/>
          <p:cNvPicPr>
            <a:picLocks noChangeAspect="1"/>
          </p:cNvPicPr>
          <p:nvPr/>
        </p:nvPicPr>
        <p:blipFill>
          <a:blip r:embed="rId3"/>
          <a:stretch>
            <a:fillRect/>
          </a:stretch>
        </p:blipFill>
        <p:spPr>
          <a:xfrm>
            <a:off x="6096000" y="2480295"/>
            <a:ext cx="5180850" cy="4484609"/>
          </a:xfrm>
          <a:prstGeom prst="rect">
            <a:avLst/>
          </a:prstGeom>
        </p:spPr>
      </p:pic>
    </p:spTree>
    <p:extLst>
      <p:ext uri="{BB962C8B-B14F-4D97-AF65-F5344CB8AC3E}">
        <p14:creationId xmlns:p14="http://schemas.microsoft.com/office/powerpoint/2010/main" val="1758876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0"/>
            <a:ext cx="9601200" cy="873579"/>
          </a:xfrm>
        </p:spPr>
        <p:txBody>
          <a:bodyPr/>
          <a:lstStyle/>
          <a:p>
            <a:r>
              <a:rPr lang="en-US" dirty="0"/>
              <a:t>Management Options</a:t>
            </a:r>
          </a:p>
        </p:txBody>
      </p:sp>
      <p:pic>
        <p:nvPicPr>
          <p:cNvPr id="1026" name="Picture 2" descr="https://i.imgur.com/gGcQ9Rf.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7118" y="1045029"/>
            <a:ext cx="11454881" cy="573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296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34458" y="120650"/>
            <a:ext cx="8280942" cy="1125538"/>
          </a:xfrm>
        </p:spPr>
        <p:txBody>
          <a:bodyPr>
            <a:normAutofit/>
          </a:bodyPr>
          <a:lstStyle/>
          <a:p>
            <a:r>
              <a:rPr lang="en-US" sz="4000" dirty="0"/>
              <a:t>Medical Therapy</a:t>
            </a:r>
          </a:p>
        </p:txBody>
      </p:sp>
      <p:sp>
        <p:nvSpPr>
          <p:cNvPr id="2" name="Rectangle 1"/>
          <p:cNvSpPr/>
          <p:nvPr/>
        </p:nvSpPr>
        <p:spPr>
          <a:xfrm>
            <a:off x="634458" y="935850"/>
            <a:ext cx="11380788" cy="4339650"/>
          </a:xfrm>
          <a:prstGeom prst="rect">
            <a:avLst/>
          </a:prstGeom>
        </p:spPr>
        <p:txBody>
          <a:bodyPr wrap="square">
            <a:spAutoFit/>
          </a:bodyPr>
          <a:lstStyle/>
          <a:p>
            <a:pPr defTabSz="914400">
              <a:defRPr/>
            </a:pPr>
            <a:r>
              <a:rPr lang="en-US" dirty="0">
                <a:solidFill>
                  <a:prstClr val="black"/>
                </a:solidFill>
                <a:latin typeface="Century Gothic" panose="020B0502020202020204"/>
              </a:rPr>
              <a:t> </a:t>
            </a:r>
            <a:r>
              <a:rPr lang="en-US" sz="2400" b="1" dirty="0">
                <a:solidFill>
                  <a:prstClr val="black"/>
                </a:solidFill>
                <a:latin typeface="Century Gothic" panose="020B0502020202020204"/>
              </a:rPr>
              <a:t>Chemotherapy </a:t>
            </a:r>
            <a:r>
              <a:rPr lang="en-US" sz="2400" b="1" dirty="0" err="1">
                <a:solidFill>
                  <a:prstClr val="black"/>
                </a:solidFill>
                <a:latin typeface="Century Gothic" panose="020B0502020202020204"/>
              </a:rPr>
              <a:t>i</a:t>
            </a:r>
            <a:r>
              <a:rPr lang="en-US" sz="2400" b="1" dirty="0">
                <a:solidFill>
                  <a:prstClr val="black"/>
                </a:solidFill>
                <a:latin typeface="Century Gothic" panose="020B0502020202020204"/>
              </a:rPr>
              <a:t> indication: </a:t>
            </a:r>
            <a:r>
              <a:rPr lang="en-US" b="1" dirty="0">
                <a:solidFill>
                  <a:prstClr val="black"/>
                </a:solidFill>
                <a:latin typeface="Century Gothic" panose="020B0502020202020204"/>
              </a:rPr>
              <a:t>1-</a:t>
            </a:r>
            <a:r>
              <a:rPr lang="en-US" dirty="0">
                <a:solidFill>
                  <a:prstClr val="black"/>
                </a:solidFill>
                <a:latin typeface="Century Gothic" panose="020B0502020202020204"/>
              </a:rPr>
              <a:t>In patients with primary liver or lung cysts that </a:t>
            </a:r>
            <a:r>
              <a:rPr lang="en-US" b="1" u="sng" dirty="0">
                <a:solidFill>
                  <a:srgbClr val="FF0000"/>
                </a:solidFill>
                <a:latin typeface="Century Gothic" panose="020B0502020202020204"/>
              </a:rPr>
              <a:t>are inoperable </a:t>
            </a:r>
            <a:r>
              <a:rPr lang="en-US" dirty="0">
                <a:solidFill>
                  <a:prstClr val="black"/>
                </a:solidFill>
                <a:latin typeface="Century Gothic" panose="020B0502020202020204"/>
              </a:rPr>
              <a:t>(because of location or medical condition)</a:t>
            </a:r>
          </a:p>
          <a:p>
            <a:pPr defTabSz="914400">
              <a:defRPr/>
            </a:pPr>
            <a:r>
              <a:rPr lang="en-US" b="1" dirty="0">
                <a:solidFill>
                  <a:prstClr val="black"/>
                </a:solidFill>
                <a:latin typeface="Century Gothic" panose="020B0502020202020204"/>
              </a:rPr>
              <a:t>2-</a:t>
            </a:r>
            <a:r>
              <a:rPr lang="en-US" dirty="0">
                <a:solidFill>
                  <a:prstClr val="black"/>
                </a:solidFill>
                <a:latin typeface="Century Gothic" panose="020B0502020202020204"/>
              </a:rPr>
              <a:t> patients with cysts in 2 or more organs</a:t>
            </a:r>
          </a:p>
          <a:p>
            <a:pPr defTabSz="914400">
              <a:defRPr/>
            </a:pPr>
            <a:r>
              <a:rPr lang="en-US" b="1" dirty="0">
                <a:solidFill>
                  <a:prstClr val="black"/>
                </a:solidFill>
                <a:latin typeface="Century Gothic" panose="020B0502020202020204"/>
              </a:rPr>
              <a:t>3-</a:t>
            </a:r>
            <a:r>
              <a:rPr lang="en-US" dirty="0">
                <a:solidFill>
                  <a:prstClr val="black"/>
                </a:solidFill>
                <a:latin typeface="Century Gothic" panose="020B0502020202020204"/>
              </a:rPr>
              <a:t> peritoneal cysts. </a:t>
            </a:r>
          </a:p>
          <a:p>
            <a:pPr defTabSz="914400">
              <a:defRPr/>
            </a:pPr>
            <a:endParaRPr lang="en-US" dirty="0">
              <a:solidFill>
                <a:prstClr val="black"/>
              </a:solidFill>
              <a:latin typeface="Century Gothic" panose="020B0502020202020204"/>
            </a:endParaRPr>
          </a:p>
          <a:p>
            <a:pPr defTabSz="914400">
              <a:defRPr/>
            </a:pPr>
            <a:r>
              <a:rPr lang="en-US" dirty="0">
                <a:solidFill>
                  <a:prstClr val="black"/>
                </a:solidFill>
                <a:latin typeface="Century Gothic" panose="020B0502020202020204"/>
              </a:rPr>
              <a:t>• Chemotherapeutic agents: Two benzimidazoles are used, </a:t>
            </a:r>
            <a:r>
              <a:rPr lang="en-US" dirty="0">
                <a:solidFill>
                  <a:srgbClr val="FF0000"/>
                </a:solidFill>
                <a:latin typeface="Century Gothic" panose="020B0502020202020204"/>
              </a:rPr>
              <a:t>albendazole</a:t>
            </a:r>
            <a:r>
              <a:rPr lang="en-US" dirty="0">
                <a:solidFill>
                  <a:prstClr val="black"/>
                </a:solidFill>
                <a:latin typeface="Century Gothic" panose="020B0502020202020204"/>
              </a:rPr>
              <a:t> and </a:t>
            </a:r>
            <a:r>
              <a:rPr lang="en-US" dirty="0">
                <a:solidFill>
                  <a:srgbClr val="FF0000"/>
                </a:solidFill>
                <a:latin typeface="Century Gothic" panose="020B0502020202020204"/>
              </a:rPr>
              <a:t>mebendazole</a:t>
            </a:r>
            <a:r>
              <a:rPr lang="en-US" dirty="0">
                <a:solidFill>
                  <a:prstClr val="black"/>
                </a:solidFill>
                <a:latin typeface="Century Gothic" panose="020B0502020202020204"/>
              </a:rPr>
              <a:t>. </a:t>
            </a:r>
          </a:p>
          <a:p>
            <a:pPr defTabSz="914400">
              <a:defRPr/>
            </a:pPr>
            <a:endParaRPr lang="en-US" dirty="0">
              <a:solidFill>
                <a:prstClr val="black"/>
              </a:solidFill>
              <a:latin typeface="Century Gothic" panose="020B0502020202020204"/>
            </a:endParaRPr>
          </a:p>
          <a:p>
            <a:pPr defTabSz="914400">
              <a:defRPr/>
            </a:pPr>
            <a:endParaRPr lang="en-US" dirty="0">
              <a:solidFill>
                <a:prstClr val="black"/>
              </a:solidFill>
              <a:latin typeface="Century Gothic" panose="020B0502020202020204"/>
            </a:endParaRPr>
          </a:p>
          <a:p>
            <a:pPr defTabSz="914400">
              <a:defRPr/>
            </a:pPr>
            <a:r>
              <a:rPr lang="en-US" dirty="0">
                <a:solidFill>
                  <a:prstClr val="black"/>
                </a:solidFill>
                <a:latin typeface="Century Gothic" panose="020B0502020202020204"/>
              </a:rPr>
              <a:t>Albendazole is administered in a dose of 10 – 15 mg/kg/day in adults or a fixed dose twice daily</a:t>
            </a:r>
          </a:p>
          <a:p>
            <a:pPr defTabSz="914400">
              <a:defRPr/>
            </a:pPr>
            <a:r>
              <a:rPr lang="en-US" dirty="0">
                <a:solidFill>
                  <a:prstClr val="black"/>
                </a:solidFill>
                <a:latin typeface="Century Gothic" panose="020B0502020202020204"/>
              </a:rPr>
              <a:t> • The treatment is given in cycles of 28 days, with two weeks treatment free periods between the cycles. </a:t>
            </a:r>
          </a:p>
          <a:p>
            <a:pPr defTabSz="914400">
              <a:defRPr/>
            </a:pPr>
            <a:r>
              <a:rPr lang="en-US" dirty="0">
                <a:solidFill>
                  <a:prstClr val="black"/>
                </a:solidFill>
                <a:latin typeface="Century Gothic" panose="020B0502020202020204"/>
              </a:rPr>
              <a:t>The optimal period of treatment ranges from </a:t>
            </a:r>
            <a:r>
              <a:rPr lang="en-US" dirty="0">
                <a:solidFill>
                  <a:srgbClr val="FF0000"/>
                </a:solidFill>
                <a:latin typeface="Century Gothic" panose="020B0502020202020204"/>
              </a:rPr>
              <a:t>3-6 months</a:t>
            </a:r>
            <a:r>
              <a:rPr lang="en-US" dirty="0">
                <a:solidFill>
                  <a:prstClr val="black"/>
                </a:solidFill>
                <a:latin typeface="Century Gothic" panose="020B0502020202020204"/>
              </a:rPr>
              <a:t>, with no further increase in the incidence of adverse effects if this period is prolonged.</a:t>
            </a:r>
          </a:p>
          <a:p>
            <a:pPr defTabSz="914400">
              <a:defRPr/>
            </a:pPr>
            <a:r>
              <a:rPr lang="en-US" dirty="0">
                <a:solidFill>
                  <a:prstClr val="black"/>
                </a:solidFill>
                <a:latin typeface="Century Gothic" panose="020B0502020202020204"/>
              </a:rPr>
              <a:t> Mebendazole is also administered for 3-6 months orally in dosages of 40-50 mg/kg/d. three divided doses</a:t>
            </a:r>
          </a:p>
        </p:txBody>
      </p:sp>
      <p:sp>
        <p:nvSpPr>
          <p:cNvPr id="4" name="Rectangle 3"/>
          <p:cNvSpPr/>
          <p:nvPr/>
        </p:nvSpPr>
        <p:spPr>
          <a:xfrm>
            <a:off x="826641" y="5266509"/>
            <a:ext cx="10538718" cy="715581"/>
          </a:xfrm>
          <a:prstGeom prst="rect">
            <a:avLst/>
          </a:prstGeom>
        </p:spPr>
        <p:txBody>
          <a:bodyPr wrap="square">
            <a:spAutoFit/>
          </a:bodyPr>
          <a:lstStyle/>
          <a:p>
            <a:pPr marL="109728" defTabSz="914400">
              <a:spcBef>
                <a:spcPts val="400"/>
              </a:spcBef>
              <a:buClr>
                <a:srgbClr val="2DA2BF"/>
              </a:buClr>
              <a:buSzPct val="68000"/>
              <a:defRPr/>
            </a:pPr>
            <a:r>
              <a:rPr lang="en-US" dirty="0">
                <a:solidFill>
                  <a:prstClr val="black"/>
                </a:solidFill>
                <a:latin typeface="Century Gothic" panose="020B0502020202020204"/>
              </a:rPr>
              <a:t>Outcome : Response rates in 1000 treated patients were that 30% had cyst disappearance (cure), 30-50% had a decrease in the size of the cyst (improvement), and 20-40% had no changes. Also, younger adults responded better than older adults. </a:t>
            </a:r>
            <a:endParaRPr lang="en-US" dirty="0">
              <a:solidFill>
                <a:prstClr val="black"/>
              </a:solidFill>
              <a:latin typeface="Lucida Sans Unicode"/>
            </a:endParaRPr>
          </a:p>
        </p:txBody>
      </p:sp>
    </p:spTree>
    <p:extLst>
      <p:ext uri="{BB962C8B-B14F-4D97-AF65-F5344CB8AC3E}">
        <p14:creationId xmlns:p14="http://schemas.microsoft.com/office/powerpoint/2010/main" val="1373843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21095" y="3704253"/>
            <a:ext cx="11187404" cy="1987419"/>
          </a:xfrm>
        </p:spPr>
        <p:txBody>
          <a:bodyPr>
            <a:normAutofit/>
          </a:bodyPr>
          <a:lstStyle/>
          <a:p>
            <a:r>
              <a:rPr lang="en-US" b="1" u="sng" dirty="0">
                <a:solidFill>
                  <a:srgbClr val="FF0000"/>
                </a:solidFill>
              </a:rPr>
              <a:t>IN PAIR:</a:t>
            </a:r>
            <a:r>
              <a:rPr lang="en-US" dirty="0">
                <a:solidFill>
                  <a:srgbClr val="FF0000"/>
                </a:solidFill>
              </a:rPr>
              <a:t> </a:t>
            </a:r>
            <a:r>
              <a:rPr lang="en-US" dirty="0"/>
              <a:t>Perioperative treatment with a </a:t>
            </a:r>
            <a:r>
              <a:rPr lang="en-US" dirty="0" err="1"/>
              <a:t>benzimidazole</a:t>
            </a:r>
            <a:r>
              <a:rPr lang="en-US" dirty="0"/>
              <a:t> is mandatory  (4 d </a:t>
            </a:r>
            <a:r>
              <a:rPr lang="en-US" b="1" dirty="0"/>
              <a:t>prior to the procedure </a:t>
            </a:r>
            <a:r>
              <a:rPr lang="en-US" dirty="0"/>
              <a:t>and 1-3 month . after)</a:t>
            </a:r>
          </a:p>
          <a:p>
            <a:br>
              <a:rPr lang="en-US" dirty="0"/>
            </a:br>
            <a:r>
              <a:rPr lang="en-US" b="1" u="sng" dirty="0">
                <a:solidFill>
                  <a:srgbClr val="FF0000"/>
                </a:solidFill>
              </a:rPr>
              <a:t>In surgery:</a:t>
            </a:r>
            <a:r>
              <a:rPr lang="en-US" dirty="0">
                <a:solidFill>
                  <a:srgbClr val="FF0000"/>
                </a:solidFill>
              </a:rPr>
              <a:t> </a:t>
            </a:r>
            <a:r>
              <a:rPr lang="en-US" dirty="0"/>
              <a:t>Treatment is started 4 days preoperatively and lasts for 1 month</a:t>
            </a:r>
          </a:p>
          <a:p>
            <a:pPr marL="109728" lvl="0" defTabSz="914400">
              <a:spcBef>
                <a:spcPts val="400"/>
              </a:spcBef>
              <a:buClr>
                <a:srgbClr val="2DA2BF"/>
              </a:buClr>
              <a:buSzPct val="68000"/>
            </a:pPr>
            <a:endParaRPr lang="en-US" dirty="0"/>
          </a:p>
        </p:txBody>
      </p:sp>
      <p:sp>
        <p:nvSpPr>
          <p:cNvPr id="5" name="Rectangle 4"/>
          <p:cNvSpPr/>
          <p:nvPr/>
        </p:nvSpPr>
        <p:spPr>
          <a:xfrm>
            <a:off x="1387475" y="830921"/>
            <a:ext cx="9718766" cy="2410916"/>
          </a:xfrm>
          <a:prstGeom prst="rect">
            <a:avLst/>
          </a:prstGeom>
        </p:spPr>
        <p:txBody>
          <a:bodyPr wrap="square">
            <a:spAutoFit/>
          </a:bodyPr>
          <a:lstStyle/>
          <a:p>
            <a:pPr marL="109728" defTabSz="914400">
              <a:spcBef>
                <a:spcPts val="400"/>
              </a:spcBef>
              <a:buClr>
                <a:srgbClr val="2DA2BF"/>
              </a:buClr>
              <a:buSzPct val="68000"/>
              <a:defRPr/>
            </a:pPr>
            <a:r>
              <a:rPr lang="en-US" sz="4400" dirty="0">
                <a:solidFill>
                  <a:prstClr val="black"/>
                </a:solidFill>
                <a:latin typeface="Lucida Sans Unicode"/>
              </a:rPr>
              <a:t>Contraindication.</a:t>
            </a:r>
          </a:p>
          <a:p>
            <a:pPr marL="109728" defTabSz="914400">
              <a:spcBef>
                <a:spcPts val="400"/>
              </a:spcBef>
              <a:buClr>
                <a:srgbClr val="2DA2BF"/>
              </a:buClr>
              <a:buSzPct val="68000"/>
              <a:defRPr/>
            </a:pPr>
            <a:r>
              <a:rPr lang="en-US" dirty="0">
                <a:solidFill>
                  <a:prstClr val="black"/>
                </a:solidFill>
                <a:latin typeface="Lucida Sans Unicode"/>
              </a:rPr>
              <a:t>1.Early pregnancy</a:t>
            </a:r>
          </a:p>
          <a:p>
            <a:pPr marL="109728" defTabSz="914400">
              <a:spcBef>
                <a:spcPts val="400"/>
              </a:spcBef>
              <a:buClr>
                <a:srgbClr val="2DA2BF"/>
              </a:buClr>
              <a:buSzPct val="68000"/>
              <a:defRPr/>
            </a:pPr>
            <a:r>
              <a:rPr lang="en-US" dirty="0">
                <a:solidFill>
                  <a:prstClr val="black"/>
                </a:solidFill>
                <a:latin typeface="Lucida Sans Unicode"/>
              </a:rPr>
              <a:t>2.bone marrow suppression, </a:t>
            </a:r>
          </a:p>
          <a:p>
            <a:pPr marL="109728" defTabSz="914400">
              <a:spcBef>
                <a:spcPts val="400"/>
              </a:spcBef>
              <a:buClr>
                <a:srgbClr val="2DA2BF"/>
              </a:buClr>
              <a:buSzPct val="68000"/>
              <a:defRPr/>
            </a:pPr>
            <a:r>
              <a:rPr lang="en-US" dirty="0">
                <a:solidFill>
                  <a:prstClr val="black"/>
                </a:solidFill>
                <a:latin typeface="Lucida Sans Unicode"/>
              </a:rPr>
              <a:t>3.chronic hepatic disease, </a:t>
            </a:r>
          </a:p>
          <a:p>
            <a:pPr marL="109728" defTabSz="914400">
              <a:spcBef>
                <a:spcPts val="400"/>
              </a:spcBef>
              <a:buClr>
                <a:srgbClr val="2DA2BF"/>
              </a:buClr>
              <a:buSzPct val="68000"/>
              <a:defRPr/>
            </a:pPr>
            <a:r>
              <a:rPr lang="en-US" dirty="0">
                <a:solidFill>
                  <a:prstClr val="black"/>
                </a:solidFill>
                <a:latin typeface="Lucida Sans Unicode"/>
              </a:rPr>
              <a:t>4.large cysts with the risk of rupture</a:t>
            </a:r>
          </a:p>
          <a:p>
            <a:pPr marL="109728" defTabSz="914400">
              <a:spcBef>
                <a:spcPts val="400"/>
              </a:spcBef>
              <a:buClr>
                <a:srgbClr val="2DA2BF"/>
              </a:buClr>
              <a:buSzPct val="68000"/>
              <a:defRPr/>
            </a:pPr>
            <a:r>
              <a:rPr lang="en-US" dirty="0">
                <a:solidFill>
                  <a:prstClr val="black"/>
                </a:solidFill>
                <a:latin typeface="Lucida Sans Unicode"/>
              </a:rPr>
              <a:t>5.inactive or calcified cysts </a:t>
            </a:r>
          </a:p>
        </p:txBody>
      </p:sp>
    </p:spTree>
    <p:extLst>
      <p:ext uri="{BB962C8B-B14F-4D97-AF65-F5344CB8AC3E}">
        <p14:creationId xmlns:p14="http://schemas.microsoft.com/office/powerpoint/2010/main" val="3012613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41882" y="160107"/>
            <a:ext cx="8915400" cy="2563813"/>
          </a:xfrm>
        </p:spPr>
        <p:txBody>
          <a:bodyPr>
            <a:normAutofit/>
          </a:bodyPr>
          <a:lstStyle/>
          <a:p>
            <a:pPr lvl="0" defTabSz="914400">
              <a:spcBef>
                <a:spcPts val="400"/>
              </a:spcBef>
              <a:buClr>
                <a:srgbClr val="2DA2BF"/>
              </a:buClr>
              <a:buSzPct val="68000"/>
            </a:pPr>
            <a:r>
              <a:rPr lang="en-US" sz="4600" dirty="0"/>
              <a:t>Surgical treatment :</a:t>
            </a:r>
          </a:p>
          <a:p>
            <a:pPr lvl="0" defTabSz="914400">
              <a:spcBef>
                <a:spcPts val="400"/>
              </a:spcBef>
              <a:buClr>
                <a:srgbClr val="2DA2BF"/>
              </a:buClr>
              <a:buSzPct val="68000"/>
            </a:pPr>
            <a:endParaRPr lang="en-US" sz="4600" dirty="0"/>
          </a:p>
          <a:p>
            <a:pPr lvl="0" defTabSz="914400">
              <a:spcBef>
                <a:spcPts val="400"/>
              </a:spcBef>
              <a:buClr>
                <a:srgbClr val="2DA2BF"/>
              </a:buClr>
              <a:buSzPct val="68000"/>
            </a:pPr>
            <a:r>
              <a:rPr lang="en-US" sz="2400" dirty="0"/>
              <a:t>1-Surgery (</a:t>
            </a:r>
            <a:r>
              <a:rPr lang="en-US" dirty="0"/>
              <a:t>conservative surgery , radical surgery )</a:t>
            </a:r>
            <a:endParaRPr lang="en-US" sz="2400" dirty="0"/>
          </a:p>
          <a:p>
            <a:pPr lvl="0" defTabSz="914400">
              <a:spcBef>
                <a:spcPts val="400"/>
              </a:spcBef>
              <a:buClr>
                <a:srgbClr val="2DA2BF"/>
              </a:buClr>
              <a:buSzPct val="68000"/>
            </a:pPr>
            <a:r>
              <a:rPr lang="en-US" sz="2400" dirty="0"/>
              <a:t> 2-PAIR (PEVAC)</a:t>
            </a:r>
          </a:p>
          <a:p>
            <a:endParaRPr lang="en-US" sz="2400" dirty="0"/>
          </a:p>
        </p:txBody>
      </p:sp>
      <p:sp>
        <p:nvSpPr>
          <p:cNvPr id="2" name="Rectangle 1"/>
          <p:cNvSpPr/>
          <p:nvPr/>
        </p:nvSpPr>
        <p:spPr>
          <a:xfrm>
            <a:off x="837987" y="2916695"/>
            <a:ext cx="6112933" cy="923330"/>
          </a:xfrm>
          <a:prstGeom prst="rect">
            <a:avLst/>
          </a:prstGeom>
        </p:spPr>
        <p:txBody>
          <a:bodyPr wrap="square">
            <a:spAutoFit/>
          </a:bodyPr>
          <a:lstStyle/>
          <a:p>
            <a:pPr defTabSz="914400">
              <a:defRPr/>
            </a:pPr>
            <a:r>
              <a:rPr lang="en-US" dirty="0">
                <a:solidFill>
                  <a:prstClr val="black"/>
                </a:solidFill>
                <a:latin typeface="Century Gothic" panose="020B0502020202020204"/>
              </a:rPr>
              <a:t>The objectives of the ideal treatment are threefold: (1) removal of the entire parasite, </a:t>
            </a:r>
          </a:p>
          <a:p>
            <a:pPr defTabSz="914400">
              <a:defRPr/>
            </a:pPr>
            <a:r>
              <a:rPr lang="en-US" dirty="0">
                <a:solidFill>
                  <a:prstClr val="black"/>
                </a:solidFill>
                <a:latin typeface="Century Gothic" panose="020B0502020202020204"/>
              </a:rPr>
              <a:t>(2) removal of the residual cavity, and</a:t>
            </a:r>
          </a:p>
          <a:p>
            <a:pPr defTabSz="914400">
              <a:defRPr/>
            </a:pPr>
            <a:r>
              <a:rPr lang="en-US" dirty="0">
                <a:solidFill>
                  <a:prstClr val="black"/>
                </a:solidFill>
                <a:latin typeface="Century Gothic" panose="020B0502020202020204"/>
              </a:rPr>
              <a:t>(3) the identification and treatment of biliary fistula</a:t>
            </a:r>
          </a:p>
        </p:txBody>
      </p:sp>
      <p:pic>
        <p:nvPicPr>
          <p:cNvPr id="4" name="Picture 3"/>
          <p:cNvPicPr>
            <a:picLocks noChangeAspect="1"/>
          </p:cNvPicPr>
          <p:nvPr/>
        </p:nvPicPr>
        <p:blipFill>
          <a:blip r:embed="rId2"/>
          <a:stretch>
            <a:fillRect/>
          </a:stretch>
        </p:blipFill>
        <p:spPr>
          <a:xfrm>
            <a:off x="6950920" y="3200399"/>
            <a:ext cx="4877223" cy="3665538"/>
          </a:xfrm>
          <a:prstGeom prst="rect">
            <a:avLst/>
          </a:prstGeom>
        </p:spPr>
      </p:pic>
      <p:sp>
        <p:nvSpPr>
          <p:cNvPr id="5" name="Rectangle 4"/>
          <p:cNvSpPr/>
          <p:nvPr/>
        </p:nvSpPr>
        <p:spPr>
          <a:xfrm>
            <a:off x="1710267" y="4496737"/>
            <a:ext cx="4665133" cy="507831"/>
          </a:xfrm>
          <a:prstGeom prst="rect">
            <a:avLst/>
          </a:prstGeom>
        </p:spPr>
        <p:txBody>
          <a:bodyPr wrap="square">
            <a:spAutoFit/>
          </a:bodyPr>
          <a:lstStyle/>
          <a:p>
            <a:pPr defTabSz="914400">
              <a:defRPr/>
            </a:pPr>
            <a:r>
              <a:rPr lang="en-US" dirty="0">
                <a:solidFill>
                  <a:prstClr val="black"/>
                </a:solidFill>
                <a:latin typeface="Century Gothic" panose="020B0502020202020204"/>
              </a:rPr>
              <a:t>Surgery, which is the </a:t>
            </a:r>
            <a:r>
              <a:rPr lang="en-US" dirty="0">
                <a:solidFill>
                  <a:srgbClr val="FF0000"/>
                </a:solidFill>
                <a:latin typeface="Century Gothic" panose="020B0502020202020204"/>
              </a:rPr>
              <a:t>only treatment </a:t>
            </a:r>
            <a:r>
              <a:rPr lang="en-US" dirty="0">
                <a:solidFill>
                  <a:prstClr val="black"/>
                </a:solidFill>
                <a:latin typeface="Century Gothic" panose="020B0502020202020204"/>
              </a:rPr>
              <a:t>that reaches the three objectives of the ideal treatment</a:t>
            </a:r>
          </a:p>
        </p:txBody>
      </p:sp>
      <p:sp>
        <p:nvSpPr>
          <p:cNvPr id="7" name="Rounded Rectangle 6"/>
          <p:cNvSpPr/>
          <p:nvPr/>
        </p:nvSpPr>
        <p:spPr>
          <a:xfrm>
            <a:off x="7344726" y="2836333"/>
            <a:ext cx="3826933" cy="728133"/>
          </a:xfrm>
          <a:prstGeom prst="roundRect">
            <a:avLst/>
          </a:prstGeom>
          <a:solidFill>
            <a:schemeClr val="tx1">
              <a:lumMod val="50000"/>
              <a:lumOff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prstClr val="white"/>
                </a:solidFill>
                <a:latin typeface="Century Gothic" panose="020B0502020202020204"/>
              </a:rPr>
              <a:t>Shiny white appearance of the surface of a liver hydatid cyst.</a:t>
            </a:r>
          </a:p>
        </p:txBody>
      </p:sp>
    </p:spTree>
    <p:extLst>
      <p:ext uri="{BB962C8B-B14F-4D97-AF65-F5344CB8AC3E}">
        <p14:creationId xmlns:p14="http://schemas.microsoft.com/office/powerpoint/2010/main" val="515403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surgical therapy</a:t>
            </a:r>
            <a:br>
              <a:rPr lang="en-US" dirty="0"/>
            </a:br>
            <a:r>
              <a:rPr lang="en-US" dirty="0"/>
              <a:t>  </a:t>
            </a:r>
            <a:br>
              <a:rPr lang="en-US" dirty="0"/>
            </a:br>
            <a:br>
              <a:rPr lang="en-US" dirty="0"/>
            </a:br>
            <a:endParaRPr lang="en-US" dirty="0"/>
          </a:p>
        </p:txBody>
      </p:sp>
      <p:sp>
        <p:nvSpPr>
          <p:cNvPr id="3" name="Content Placeholder 2"/>
          <p:cNvSpPr>
            <a:spLocks noGrp="1"/>
          </p:cNvSpPr>
          <p:nvPr>
            <p:ph idx="1"/>
          </p:nvPr>
        </p:nvSpPr>
        <p:spPr>
          <a:xfrm>
            <a:off x="1371600" y="1330779"/>
            <a:ext cx="9601200" cy="5151664"/>
          </a:xfrm>
        </p:spPr>
        <p:txBody>
          <a:bodyPr>
            <a:normAutofit fontScale="85000" lnSpcReduction="20000"/>
          </a:bodyPr>
          <a:lstStyle/>
          <a:p>
            <a:r>
              <a:rPr lang="en-US" sz="3300" b="1" dirty="0"/>
              <a:t>indications:</a:t>
            </a:r>
            <a:endParaRPr lang="en-US" sz="3300" dirty="0"/>
          </a:p>
          <a:p>
            <a:pPr fontAlgn="base"/>
            <a:br>
              <a:rPr lang="en-US" dirty="0"/>
            </a:br>
            <a:r>
              <a:rPr lang="en-US" dirty="0"/>
              <a:t>1-  removal of large cysts with multiple daughter vesicles;</a:t>
            </a:r>
          </a:p>
          <a:p>
            <a:pPr fontAlgn="base"/>
            <a:r>
              <a:rPr lang="en-US" dirty="0"/>
              <a:t>2-  Liver cysts with communication to biliary tree.</a:t>
            </a:r>
          </a:p>
          <a:p>
            <a:r>
              <a:rPr lang="en-US" dirty="0"/>
              <a:t>3-  single liver cysts situated </a:t>
            </a:r>
            <a:r>
              <a:rPr lang="en-US" dirty="0">
                <a:solidFill>
                  <a:srgbClr val="FF0000"/>
                </a:solidFill>
              </a:rPr>
              <a:t>superficially</a:t>
            </a:r>
            <a:r>
              <a:rPr lang="en-US" dirty="0"/>
              <a:t>, which may </a:t>
            </a:r>
            <a:r>
              <a:rPr lang="en-US" b="1" dirty="0">
                <a:solidFill>
                  <a:srgbClr val="FF0000"/>
                </a:solidFill>
              </a:rPr>
              <a:t>rupture spontaneously or as a result of trauma</a:t>
            </a:r>
          </a:p>
          <a:p>
            <a:r>
              <a:rPr lang="en-US" dirty="0"/>
              <a:t>4- infected cysts</a:t>
            </a:r>
          </a:p>
          <a:p>
            <a:r>
              <a:rPr lang="en-US" dirty="0"/>
              <a:t>5- cysts exerting pressure on adjacent vital organs</a:t>
            </a:r>
          </a:p>
          <a:p>
            <a:br>
              <a:rPr lang="en-US" dirty="0"/>
            </a:br>
            <a:r>
              <a:rPr lang="en-US" sz="3500" b="1" dirty="0"/>
              <a:t>Contra-indications</a:t>
            </a:r>
            <a:r>
              <a:rPr lang="en-US" sz="3500" dirty="0"/>
              <a:t>: </a:t>
            </a:r>
          </a:p>
          <a:p>
            <a:r>
              <a:rPr lang="en-US" dirty="0"/>
              <a:t>patients to whom general contraindications for surgery (Pregnancy, Medically unsuitable for surgery, extremes of age)</a:t>
            </a:r>
          </a:p>
          <a:p>
            <a:r>
              <a:rPr lang="en-US" dirty="0"/>
              <a:t>Multiple cysts in multiple organs </a:t>
            </a:r>
          </a:p>
          <a:p>
            <a:r>
              <a:rPr lang="en-US" dirty="0"/>
              <a:t>Inaccessible cysts</a:t>
            </a:r>
          </a:p>
          <a:p>
            <a:r>
              <a:rPr lang="en-US" dirty="0"/>
              <a:t>Cysts that are inactive asymptomatic, calcified or very small</a:t>
            </a:r>
            <a:br>
              <a:rPr lang="en-US" dirty="0"/>
            </a:br>
            <a:endParaRPr lang="en-US" dirty="0"/>
          </a:p>
        </p:txBody>
      </p:sp>
    </p:spTree>
    <p:extLst>
      <p:ext uri="{BB962C8B-B14F-4D97-AF65-F5344CB8AC3E}">
        <p14:creationId xmlns:p14="http://schemas.microsoft.com/office/powerpoint/2010/main" val="3078442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52416" y="202142"/>
            <a:ext cx="8475301" cy="1127125"/>
          </a:xfrm>
        </p:spPr>
        <p:txBody>
          <a:bodyPr>
            <a:normAutofit/>
          </a:bodyPr>
          <a:lstStyle/>
          <a:p>
            <a:r>
              <a:rPr lang="en-US" sz="4000" dirty="0">
                <a:latin typeface="Arial Bold" charset="0"/>
                <a:ea typeface="Arial Bold" charset="0"/>
                <a:cs typeface="Arial Bold" charset="0"/>
                <a:sym typeface="Arial Bold" charset="0"/>
              </a:rPr>
              <a:t>Principles of hydatid surgery</a:t>
            </a:r>
            <a:endParaRPr lang="en-US" sz="4000" dirty="0"/>
          </a:p>
        </p:txBody>
      </p:sp>
      <p:sp>
        <p:nvSpPr>
          <p:cNvPr id="2" name="Rectangle 1"/>
          <p:cNvSpPr/>
          <p:nvPr/>
        </p:nvSpPr>
        <p:spPr>
          <a:xfrm>
            <a:off x="1058333" y="1329267"/>
            <a:ext cx="9762067" cy="5786199"/>
          </a:xfrm>
          <a:prstGeom prst="rect">
            <a:avLst/>
          </a:prstGeom>
        </p:spPr>
        <p:txBody>
          <a:bodyPr wrap="square">
            <a:spAutoFit/>
          </a:bodyPr>
          <a:lstStyle/>
          <a:p>
            <a:pPr defTabSz="914400">
              <a:defRPr/>
            </a:pPr>
            <a:r>
              <a:rPr lang="en-US" sz="2000" dirty="0">
                <a:solidFill>
                  <a:prstClr val="black"/>
                </a:solidFill>
                <a:latin typeface="Century Gothic" panose="020B0502020202020204"/>
              </a:rPr>
              <a:t>1)Total removal of all infective components of the cysts.</a:t>
            </a:r>
          </a:p>
          <a:p>
            <a:pPr defTabSz="914400">
              <a:defRPr/>
            </a:pPr>
            <a:endParaRPr lang="en-US" sz="2000" dirty="0">
              <a:solidFill>
                <a:prstClr val="black"/>
              </a:solidFill>
              <a:latin typeface="Century Gothic" panose="020B0502020202020204"/>
            </a:endParaRPr>
          </a:p>
          <a:p>
            <a:pPr defTabSz="914400">
              <a:defRPr/>
            </a:pPr>
            <a:r>
              <a:rPr lang="en-US" sz="2000" dirty="0">
                <a:solidFill>
                  <a:prstClr val="black"/>
                </a:solidFill>
                <a:latin typeface="Century Gothic" panose="020B0502020202020204"/>
              </a:rPr>
              <a:t>2)The avoidance of spillage of cyst contents at time of surgery</a:t>
            </a:r>
          </a:p>
          <a:p>
            <a:pPr defTabSz="914400">
              <a:defRPr/>
            </a:pPr>
            <a:r>
              <a:rPr lang="en-US" sz="2000" dirty="0">
                <a:solidFill>
                  <a:prstClr val="black"/>
                </a:solidFill>
                <a:latin typeface="Century Gothic" panose="020B0502020202020204"/>
              </a:rPr>
              <a:t>.</a:t>
            </a:r>
          </a:p>
          <a:p>
            <a:pPr defTabSz="914400">
              <a:defRPr/>
            </a:pPr>
            <a:r>
              <a:rPr lang="en-US" sz="2000" dirty="0">
                <a:solidFill>
                  <a:prstClr val="black"/>
                </a:solidFill>
                <a:latin typeface="Century Gothic" panose="020B0502020202020204"/>
              </a:rPr>
              <a:t>3)Management of communication between cyst and adjacent structures.</a:t>
            </a:r>
          </a:p>
          <a:p>
            <a:pPr defTabSz="914400">
              <a:defRPr/>
            </a:pPr>
            <a:endParaRPr lang="en-US" sz="2000" dirty="0">
              <a:solidFill>
                <a:prstClr val="black"/>
              </a:solidFill>
              <a:latin typeface="Century Gothic" panose="020B0502020202020204"/>
            </a:endParaRPr>
          </a:p>
          <a:p>
            <a:pPr defTabSz="914400">
              <a:defRPr/>
            </a:pPr>
            <a:r>
              <a:rPr lang="en-US" sz="2000" dirty="0">
                <a:solidFill>
                  <a:prstClr val="black"/>
                </a:solidFill>
                <a:latin typeface="Century Gothic" panose="020B0502020202020204"/>
              </a:rPr>
              <a:t>4)Management of the residual cavity.</a:t>
            </a:r>
          </a:p>
          <a:p>
            <a:pPr defTabSz="914400">
              <a:defRPr/>
            </a:pPr>
            <a:endParaRPr lang="en-US" sz="2000" dirty="0">
              <a:solidFill>
                <a:prstClr val="black"/>
              </a:solidFill>
              <a:latin typeface="Century Gothic" panose="020B0502020202020204"/>
            </a:endParaRPr>
          </a:p>
          <a:p>
            <a:pPr defTabSz="914400">
              <a:defRPr/>
            </a:pPr>
            <a:r>
              <a:rPr lang="en-US" sz="2000" dirty="0">
                <a:solidFill>
                  <a:prstClr val="black"/>
                </a:solidFill>
                <a:latin typeface="Century Gothic" panose="020B0502020202020204"/>
              </a:rPr>
              <a:t>5)evacuate all viable elements</a:t>
            </a:r>
          </a:p>
          <a:p>
            <a:pPr defTabSz="914400">
              <a:defRPr/>
            </a:pPr>
            <a:endParaRPr lang="en-US" sz="2000" dirty="0">
              <a:solidFill>
                <a:prstClr val="black"/>
              </a:solidFill>
              <a:latin typeface="Century Gothic" panose="020B0502020202020204"/>
            </a:endParaRPr>
          </a:p>
          <a:p>
            <a:pPr defTabSz="914400">
              <a:defRPr/>
            </a:pPr>
            <a:r>
              <a:rPr lang="en-US" sz="2000" dirty="0">
                <a:solidFill>
                  <a:prstClr val="black"/>
                </a:solidFill>
                <a:latin typeface="Century Gothic" panose="020B0502020202020204"/>
              </a:rPr>
              <a:t>6)Minimize risks of operation</a:t>
            </a:r>
          </a:p>
          <a:p>
            <a:pPr defTabSz="914400">
              <a:defRPr/>
            </a:pPr>
            <a:endParaRPr lang="en-US" sz="2000" dirty="0">
              <a:solidFill>
                <a:prstClr val="black"/>
              </a:solidFill>
              <a:latin typeface="Century Gothic" panose="020B0502020202020204"/>
            </a:endParaRPr>
          </a:p>
          <a:p>
            <a:pPr defTabSz="914400">
              <a:defRPr/>
            </a:pPr>
            <a:endParaRPr lang="en-US" sz="2000" dirty="0">
              <a:solidFill>
                <a:prstClr val="black"/>
              </a:solidFill>
              <a:latin typeface="Century Gothic" panose="020B0502020202020204"/>
            </a:endParaRPr>
          </a:p>
          <a:p>
            <a:pPr defTabSz="914400">
              <a:defRPr/>
            </a:pPr>
            <a:endParaRPr lang="en-US" sz="2000" dirty="0">
              <a:solidFill>
                <a:prstClr val="black"/>
              </a:solidFill>
              <a:latin typeface="Century Gothic" panose="020B0502020202020204"/>
            </a:endParaRPr>
          </a:p>
          <a:p>
            <a:pPr defTabSz="914400">
              <a:defRPr/>
            </a:pPr>
            <a:endParaRPr lang="en-US" dirty="0">
              <a:solidFill>
                <a:prstClr val="black"/>
              </a:solidFill>
              <a:latin typeface="Century Gothic" panose="020B0502020202020204"/>
            </a:endParaRPr>
          </a:p>
          <a:p>
            <a:pPr defTabSz="914400">
              <a:defRPr/>
            </a:pPr>
            <a:endParaRPr lang="en-US" sz="2400" dirty="0">
              <a:solidFill>
                <a:prstClr val="black"/>
              </a:solidFill>
              <a:latin typeface="Century Gothic" panose="020B0502020202020204"/>
            </a:endParaRPr>
          </a:p>
          <a:p>
            <a:pPr defTabSz="914400">
              <a:defRPr/>
            </a:pPr>
            <a:endParaRPr lang="en-US" sz="2400" dirty="0">
              <a:solidFill>
                <a:prstClr val="black"/>
              </a:solidFill>
              <a:latin typeface="Century Gothic" panose="020B0502020202020204"/>
            </a:endParaRPr>
          </a:p>
          <a:p>
            <a:pPr defTabSz="914400">
              <a:defRPr/>
            </a:pPr>
            <a:endParaRPr lang="en-US" sz="2400" dirty="0">
              <a:solidFill>
                <a:prstClr val="black"/>
              </a:solidFill>
              <a:latin typeface="Century Gothic" panose="020B0502020202020204"/>
            </a:endParaRPr>
          </a:p>
        </p:txBody>
      </p:sp>
    </p:spTree>
    <p:extLst>
      <p:ext uri="{BB962C8B-B14F-4D97-AF65-F5344CB8AC3E}">
        <p14:creationId xmlns:p14="http://schemas.microsoft.com/office/powerpoint/2010/main" val="53602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667" y="180846"/>
            <a:ext cx="11303000" cy="485389"/>
          </a:xfrm>
          <a:prstGeom prst="rect">
            <a:avLst/>
          </a:prstGeom>
        </p:spPr>
        <p:txBody>
          <a:bodyPr wrap="square">
            <a:spAutoFit/>
          </a:bodyPr>
          <a:lstStyle/>
          <a:p>
            <a:pPr marL="342900" indent="-342900" algn="just" defTabSz="914400">
              <a:lnSpc>
                <a:spcPct val="150000"/>
              </a:lnSpc>
              <a:spcBef>
                <a:spcPts val="500"/>
              </a:spcBef>
              <a:buFont typeface="Wingdings" pitchFamily="2" charset="2"/>
              <a:buChar char="v"/>
              <a:defRPr/>
            </a:pPr>
            <a:r>
              <a:rPr lang="en-US" sz="2600" dirty="0">
                <a:solidFill>
                  <a:prstClr val="black">
                    <a:lumMod val="50000"/>
                    <a:lumOff val="50000"/>
                  </a:prstClr>
                </a:solidFill>
                <a:latin typeface="Century Gothic" panose="020B0502020202020204"/>
              </a:rPr>
              <a:t>Radical surgical procedures:</a:t>
            </a:r>
            <a:r>
              <a:rPr lang="en-US" dirty="0">
                <a:solidFill>
                  <a:prstClr val="black"/>
                </a:solidFill>
                <a:latin typeface="Century Gothic" panose="020B0502020202020204"/>
              </a:rPr>
              <a:t> </a:t>
            </a:r>
            <a:r>
              <a:rPr lang="en-US" dirty="0">
                <a:solidFill>
                  <a:prstClr val="black"/>
                </a:solidFill>
                <a:latin typeface="Arial" pitchFamily="34" charset="0"/>
                <a:cs typeface="Arial" pitchFamily="34" charset="0"/>
                <a:sym typeface="Arial" pitchFamily="34" charset="0"/>
              </a:rPr>
              <a:t>Pericystectomy, Lobectomy or Hepatectomy if possible.</a:t>
            </a:r>
            <a:endParaRPr lang="en-US" dirty="0">
              <a:solidFill>
                <a:prstClr val="black"/>
              </a:solidFill>
              <a:latin typeface="Century Gothic" panose="020B0502020202020204"/>
            </a:endParaRPr>
          </a:p>
        </p:txBody>
      </p:sp>
      <p:sp>
        <p:nvSpPr>
          <p:cNvPr id="5" name="Rectangle 4"/>
          <p:cNvSpPr/>
          <p:nvPr/>
        </p:nvSpPr>
        <p:spPr>
          <a:xfrm>
            <a:off x="732932" y="743336"/>
            <a:ext cx="4172937" cy="300082"/>
          </a:xfrm>
          <a:prstGeom prst="rect">
            <a:avLst/>
          </a:prstGeom>
        </p:spPr>
        <p:txBody>
          <a:bodyPr wrap="square">
            <a:spAutoFit/>
          </a:bodyPr>
          <a:lstStyle/>
          <a:p>
            <a:pPr defTabSz="914400">
              <a:defRPr/>
            </a:pPr>
            <a:r>
              <a:rPr lang="en-US" dirty="0">
                <a:solidFill>
                  <a:prstClr val="black"/>
                </a:solidFill>
                <a:latin typeface="Century Gothic" panose="020B0502020202020204"/>
              </a:rPr>
              <a:t>include formal anatomic resection. </a:t>
            </a:r>
          </a:p>
        </p:txBody>
      </p:sp>
      <p:sp>
        <p:nvSpPr>
          <p:cNvPr id="6" name="Rectangle 5"/>
          <p:cNvSpPr/>
          <p:nvPr/>
        </p:nvSpPr>
        <p:spPr>
          <a:xfrm>
            <a:off x="656732" y="1170693"/>
            <a:ext cx="9710057" cy="1477328"/>
          </a:xfrm>
          <a:prstGeom prst="rect">
            <a:avLst/>
          </a:prstGeom>
        </p:spPr>
        <p:txBody>
          <a:bodyPr wrap="square">
            <a:spAutoFit/>
          </a:bodyPr>
          <a:lstStyle/>
          <a:p>
            <a:pPr defTabSz="914400">
              <a:defRPr/>
            </a:pPr>
            <a:r>
              <a:rPr lang="en-US" dirty="0">
                <a:solidFill>
                  <a:prstClr val="black"/>
                </a:solidFill>
                <a:latin typeface="Century Gothic" panose="020B0502020202020204"/>
              </a:rPr>
              <a:t>By creating a </a:t>
            </a:r>
            <a:r>
              <a:rPr lang="en-US" b="1" dirty="0">
                <a:solidFill>
                  <a:prstClr val="black"/>
                </a:solidFill>
                <a:latin typeface="Century Gothic" panose="020B0502020202020204"/>
              </a:rPr>
              <a:t>surgical plane </a:t>
            </a:r>
            <a:r>
              <a:rPr lang="en-US" dirty="0">
                <a:solidFill>
                  <a:prstClr val="black"/>
                </a:solidFill>
                <a:latin typeface="Century Gothic" panose="020B0502020202020204"/>
              </a:rPr>
              <a:t>just outside the </a:t>
            </a:r>
            <a:r>
              <a:rPr lang="en-US" b="1" dirty="0">
                <a:solidFill>
                  <a:prstClr val="black"/>
                </a:solidFill>
                <a:latin typeface="Century Gothic" panose="020B0502020202020204"/>
              </a:rPr>
              <a:t>pericyst layer </a:t>
            </a:r>
            <a:r>
              <a:rPr lang="en-US" dirty="0">
                <a:solidFill>
                  <a:prstClr val="black"/>
                </a:solidFill>
                <a:latin typeface="Century Gothic" panose="020B0502020202020204"/>
              </a:rPr>
              <a:t>without opening the cyst, the parasite and the adventitial layer are excised one block.</a:t>
            </a:r>
          </a:p>
          <a:p>
            <a:pPr defTabSz="914400">
              <a:defRPr/>
            </a:pPr>
            <a:endParaRPr lang="en-US" dirty="0">
              <a:solidFill>
                <a:prstClr val="black"/>
              </a:solidFill>
              <a:latin typeface="Century Gothic" panose="020B0502020202020204"/>
            </a:endParaRPr>
          </a:p>
          <a:p>
            <a:pPr defTabSz="914400">
              <a:defRPr/>
            </a:pPr>
            <a:r>
              <a:rPr lang="en-US" dirty="0">
                <a:solidFill>
                  <a:prstClr val="black"/>
                </a:solidFill>
                <a:latin typeface="Century Gothic" panose="020B0502020202020204"/>
              </a:rPr>
              <a:t>-removal of the </a:t>
            </a:r>
            <a:r>
              <a:rPr lang="en-US" b="1" dirty="0">
                <a:solidFill>
                  <a:prstClr val="black"/>
                </a:solidFill>
                <a:latin typeface="Century Gothic" panose="020B0502020202020204"/>
              </a:rPr>
              <a:t>infected cyst</a:t>
            </a:r>
            <a:r>
              <a:rPr lang="en-US" dirty="0">
                <a:solidFill>
                  <a:prstClr val="black"/>
                </a:solidFill>
                <a:latin typeface="Century Gothic" panose="020B0502020202020204"/>
              </a:rPr>
              <a:t>, </a:t>
            </a:r>
            <a:r>
              <a:rPr lang="en-US" b="1" dirty="0">
                <a:solidFill>
                  <a:prstClr val="black"/>
                </a:solidFill>
                <a:latin typeface="Century Gothic" panose="020B0502020202020204"/>
              </a:rPr>
              <a:t>pericyst</a:t>
            </a:r>
            <a:r>
              <a:rPr lang="en-US" dirty="0">
                <a:solidFill>
                  <a:prstClr val="black"/>
                </a:solidFill>
                <a:latin typeface="Century Gothic" panose="020B0502020202020204"/>
              </a:rPr>
              <a:t>, and a </a:t>
            </a:r>
            <a:r>
              <a:rPr lang="en-US" b="1" dirty="0">
                <a:solidFill>
                  <a:prstClr val="black"/>
                </a:solidFill>
                <a:latin typeface="Century Gothic" panose="020B0502020202020204"/>
              </a:rPr>
              <a:t>margin of normal surrounding hepatic parenchyma .</a:t>
            </a:r>
          </a:p>
        </p:txBody>
      </p:sp>
      <p:sp>
        <p:nvSpPr>
          <p:cNvPr id="7" name="Rectangle 6"/>
          <p:cNvSpPr/>
          <p:nvPr/>
        </p:nvSpPr>
        <p:spPr>
          <a:xfrm>
            <a:off x="1730191" y="3549345"/>
            <a:ext cx="3678201" cy="1962076"/>
          </a:xfrm>
          <a:prstGeom prst="rect">
            <a:avLst/>
          </a:prstGeom>
        </p:spPr>
        <p:txBody>
          <a:bodyPr wrap="square">
            <a:spAutoFit/>
          </a:bodyPr>
          <a:lstStyle/>
          <a:p>
            <a:pPr defTabSz="914400">
              <a:defRPr/>
            </a:pPr>
            <a:r>
              <a:rPr lang="en-US" dirty="0">
                <a:solidFill>
                  <a:prstClr val="black"/>
                </a:solidFill>
                <a:latin typeface="Century Gothic" panose="020B0502020202020204"/>
              </a:rPr>
              <a:t>-Parasitic material should be removed as much as possible.</a:t>
            </a:r>
          </a:p>
          <a:p>
            <a:pPr defTabSz="914400">
              <a:defRPr/>
            </a:pPr>
            <a:r>
              <a:rPr lang="en-US" dirty="0">
                <a:solidFill>
                  <a:prstClr val="black"/>
                </a:solidFill>
                <a:latin typeface="Century Gothic" panose="020B0502020202020204"/>
              </a:rPr>
              <a:t> However, the more radical the intervention, the higher the operative risk, </a:t>
            </a:r>
            <a:r>
              <a:rPr lang="en-US" dirty="0">
                <a:solidFill>
                  <a:prstClr val="black"/>
                </a:solidFill>
                <a:latin typeface="Lucida Sans Unicode"/>
              </a:rPr>
              <a:t>so</a:t>
            </a:r>
            <a:r>
              <a:rPr lang="en-US" dirty="0">
                <a:solidFill>
                  <a:prstClr val="black"/>
                </a:solidFill>
                <a:latin typeface="Century Gothic" panose="020B0502020202020204"/>
              </a:rPr>
              <a:t> many authors consider them inappropriate, claiming that intraoperative risks are too high for a benign disease, but with the likelihood of fewer relapses, approximately 1%, </a:t>
            </a:r>
          </a:p>
        </p:txBody>
      </p:sp>
      <p:pic>
        <p:nvPicPr>
          <p:cNvPr id="2" name="Picture 1"/>
          <p:cNvPicPr>
            <a:picLocks noChangeAspect="1"/>
          </p:cNvPicPr>
          <p:nvPr/>
        </p:nvPicPr>
        <p:blipFill rotWithShape="1">
          <a:blip r:embed="rId2"/>
          <a:srcRect t="8782" b="7698"/>
          <a:stretch/>
        </p:blipFill>
        <p:spPr>
          <a:xfrm>
            <a:off x="6457056" y="2945371"/>
            <a:ext cx="5273497" cy="3542695"/>
          </a:xfrm>
          <a:prstGeom prst="rect">
            <a:avLst/>
          </a:prstGeom>
        </p:spPr>
      </p:pic>
    </p:spTree>
    <p:extLst>
      <p:ext uri="{BB962C8B-B14F-4D97-AF65-F5344CB8AC3E}">
        <p14:creationId xmlns:p14="http://schemas.microsoft.com/office/powerpoint/2010/main" val="1473131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70437" y="2024455"/>
            <a:ext cx="10302363" cy="3842945"/>
          </a:xfrm>
        </p:spPr>
        <p:txBody>
          <a:bodyPr>
            <a:normAutofit/>
          </a:bodyPr>
          <a:lstStyle/>
          <a:p>
            <a:r>
              <a:rPr lang="en-US" dirty="0">
                <a:solidFill>
                  <a:srgbClr val="FF0000"/>
                </a:solidFill>
              </a:rPr>
              <a:t>The most efficient </a:t>
            </a:r>
            <a:r>
              <a:rPr lang="en-US" dirty="0"/>
              <a:t>treatment but still should be carefully evaluated against other options before choosing this treatment, </a:t>
            </a:r>
            <a:r>
              <a:rPr lang="en-US" dirty="0">
                <a:solidFill>
                  <a:srgbClr val="FF0000"/>
                </a:solidFill>
              </a:rPr>
              <a:t>It is the first choice for complicated cysts</a:t>
            </a:r>
            <a:r>
              <a:rPr lang="en-US" dirty="0"/>
              <a:t>.</a:t>
            </a:r>
          </a:p>
        </p:txBody>
      </p:sp>
      <p:sp>
        <p:nvSpPr>
          <p:cNvPr id="2" name="Rectangle 1"/>
          <p:cNvSpPr/>
          <p:nvPr/>
        </p:nvSpPr>
        <p:spPr>
          <a:xfrm>
            <a:off x="570835" y="297933"/>
            <a:ext cx="7743432" cy="553998"/>
          </a:xfrm>
          <a:prstGeom prst="rect">
            <a:avLst/>
          </a:prstGeom>
        </p:spPr>
        <p:txBody>
          <a:bodyPr wrap="square">
            <a:spAutoFit/>
          </a:bodyPr>
          <a:lstStyle/>
          <a:p>
            <a:pPr defTabSz="914400">
              <a:defRPr/>
            </a:pPr>
            <a:r>
              <a:rPr lang="en-US" sz="4000" dirty="0">
                <a:solidFill>
                  <a:prstClr val="black"/>
                </a:solidFill>
                <a:latin typeface="Century Gothic" panose="020B0502020202020204"/>
              </a:rPr>
              <a:t>Conventional surgery</a:t>
            </a:r>
          </a:p>
        </p:txBody>
      </p:sp>
    </p:spTree>
    <p:extLst>
      <p:ext uri="{BB962C8B-B14F-4D97-AF65-F5344CB8AC3E}">
        <p14:creationId xmlns:p14="http://schemas.microsoft.com/office/powerpoint/2010/main" val="276850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767030" y="96999"/>
            <a:ext cx="11538138" cy="2995856"/>
          </a:xfrm>
          <a:noFill/>
        </p:spPr>
        <p:txBody>
          <a:bodyPr>
            <a:normAutofit/>
          </a:bodyPr>
          <a:lstStyle/>
          <a:p>
            <a:pPr algn="l"/>
            <a:r>
              <a:rPr lang="en-US" dirty="0">
                <a:solidFill>
                  <a:schemeClr val="bg1">
                    <a:lumMod val="25000"/>
                  </a:schemeClr>
                </a:solidFill>
              </a:rPr>
              <a:t>Epidemiological distribution</a:t>
            </a:r>
          </a:p>
        </p:txBody>
      </p:sp>
      <p:sp>
        <p:nvSpPr>
          <p:cNvPr id="7" name="TextBox 6"/>
          <p:cNvSpPr txBox="1"/>
          <p:nvPr/>
        </p:nvSpPr>
        <p:spPr>
          <a:xfrm>
            <a:off x="648051" y="735226"/>
            <a:ext cx="11322641" cy="4524315"/>
          </a:xfrm>
          <a:prstGeom prst="rect">
            <a:avLst/>
          </a:prstGeom>
          <a:noFill/>
        </p:spPr>
        <p:txBody>
          <a:bodyPr wrap="square" rtlCol="1">
            <a:spAutoFit/>
          </a:bodyPr>
          <a:lstStyle/>
          <a:p>
            <a:pPr marL="285750" indent="-285750">
              <a:buFont typeface="Arial" panose="020B0604020202020204" pitchFamily="34" charset="0"/>
              <a:buChar char="•"/>
            </a:pPr>
            <a:r>
              <a:rPr lang="en-US" sz="2400" b="1" dirty="0">
                <a:solidFill>
                  <a:srgbClr val="FF0000"/>
                </a:solidFill>
                <a:effectLst>
                  <a:outerShdw blurRad="38100" dist="38100" dir="2700000" algn="tl">
                    <a:srgbClr val="000000">
                      <a:alpha val="43137"/>
                    </a:srgbClr>
                  </a:outerShdw>
                </a:effectLst>
              </a:rPr>
              <a:t>Cosmopolitan </a:t>
            </a:r>
            <a:r>
              <a:rPr lang="en-US" sz="2400" dirty="0">
                <a:solidFill>
                  <a:srgbClr val="283C55"/>
                </a:solidFill>
              </a:rPr>
              <a:t>disease. </a:t>
            </a:r>
          </a:p>
          <a:p>
            <a:pPr marL="285750" indent="-285750">
              <a:buFont typeface="Arial" panose="020B0604020202020204" pitchFamily="34" charset="0"/>
              <a:buChar char="•"/>
            </a:pPr>
            <a:endParaRPr lang="en-GB" sz="2400" dirty="0">
              <a:solidFill>
                <a:srgbClr val="283C55"/>
              </a:solidFill>
            </a:endParaRPr>
          </a:p>
          <a:p>
            <a:pPr marL="285750" indent="-285750">
              <a:buFont typeface="Arial" panose="020B0604020202020204" pitchFamily="34" charset="0"/>
              <a:buChar char="•"/>
            </a:pPr>
            <a:r>
              <a:rPr lang="en-US" sz="2400" dirty="0">
                <a:solidFill>
                  <a:srgbClr val="283C55"/>
                </a:solidFill>
              </a:rPr>
              <a:t> </a:t>
            </a:r>
            <a:r>
              <a:rPr lang="en-US" sz="2400" b="1" dirty="0">
                <a:solidFill>
                  <a:srgbClr val="FF0000"/>
                </a:solidFill>
                <a:effectLst>
                  <a:outerShdw blurRad="38100" dist="38100" dir="2700000" algn="tl">
                    <a:srgbClr val="000000">
                      <a:alpha val="43137"/>
                    </a:srgbClr>
                  </a:outerShdw>
                </a:effectLst>
              </a:rPr>
              <a:t>Endemic</a:t>
            </a:r>
            <a:r>
              <a:rPr lang="en-US" sz="2400" dirty="0">
                <a:solidFill>
                  <a:srgbClr val="283C55"/>
                </a:solidFill>
              </a:rPr>
              <a:t> in certain areas including the </a:t>
            </a:r>
            <a:r>
              <a:rPr lang="en-US" sz="2400" dirty="0">
                <a:solidFill>
                  <a:srgbClr val="FF0000"/>
                </a:solidFill>
              </a:rPr>
              <a:t>Mediterranean countries</a:t>
            </a:r>
            <a:r>
              <a:rPr lang="en-US" sz="2400" dirty="0">
                <a:solidFill>
                  <a:srgbClr val="283C55"/>
                </a:solidFill>
              </a:rPr>
              <a:t>, Asia, North Africa, South and Central America. </a:t>
            </a:r>
          </a:p>
          <a:p>
            <a:pPr marL="285750" indent="-285750">
              <a:buFont typeface="Arial" panose="020B0604020202020204" pitchFamily="34" charset="0"/>
              <a:buChar char="•"/>
            </a:pPr>
            <a:endParaRPr lang="en-US" sz="2400" dirty="0">
              <a:solidFill>
                <a:srgbClr val="283C55"/>
              </a:solidFill>
            </a:endParaRPr>
          </a:p>
          <a:p>
            <a:pPr marL="342900" indent="-342900">
              <a:buFont typeface="Arial" panose="020B0604020202020204" pitchFamily="34" charset="0"/>
              <a:buChar char="•"/>
            </a:pPr>
            <a:r>
              <a:rPr lang="en-GB" sz="2400" dirty="0">
                <a:solidFill>
                  <a:srgbClr val="283C55"/>
                </a:solidFill>
              </a:rPr>
              <a:t>More </a:t>
            </a:r>
            <a:r>
              <a:rPr lang="en-US" sz="2400" dirty="0">
                <a:solidFill>
                  <a:srgbClr val="283C55"/>
                </a:solidFill>
              </a:rPr>
              <a:t>in </a:t>
            </a:r>
            <a:r>
              <a:rPr lang="en-US" sz="2400" b="1" dirty="0">
                <a:solidFill>
                  <a:srgbClr val="FF0000"/>
                </a:solidFill>
                <a:effectLst>
                  <a:outerShdw blurRad="38100" dist="38100" dir="2700000" algn="tl">
                    <a:srgbClr val="000000">
                      <a:alpha val="43137"/>
                    </a:srgbClr>
                  </a:outerShdw>
                </a:effectLst>
              </a:rPr>
              <a:t>rural areas </a:t>
            </a:r>
            <a:r>
              <a:rPr lang="en-US" sz="2400" dirty="0">
                <a:solidFill>
                  <a:srgbClr val="283C55"/>
                </a:solidFill>
              </a:rPr>
              <a:t>where there is a closer contact between </a:t>
            </a:r>
            <a:r>
              <a:rPr lang="en-US" sz="2400" dirty="0">
                <a:solidFill>
                  <a:srgbClr val="FF0000"/>
                </a:solidFill>
              </a:rPr>
              <a:t>people </a:t>
            </a:r>
            <a:r>
              <a:rPr lang="en-US" sz="2400" dirty="0">
                <a:solidFill>
                  <a:srgbClr val="283C55"/>
                </a:solidFill>
              </a:rPr>
              <a:t>and </a:t>
            </a:r>
            <a:r>
              <a:rPr lang="en-US" sz="2400" dirty="0">
                <a:solidFill>
                  <a:srgbClr val="FF0000"/>
                </a:solidFill>
              </a:rPr>
              <a:t>canines</a:t>
            </a:r>
            <a:r>
              <a:rPr lang="en-US" sz="2400" dirty="0">
                <a:solidFill>
                  <a:srgbClr val="283C55"/>
                </a:solidFill>
              </a:rPr>
              <a:t> and </a:t>
            </a:r>
            <a:r>
              <a:rPr lang="en-US" sz="2400" dirty="0">
                <a:solidFill>
                  <a:srgbClr val="FF0000"/>
                </a:solidFill>
              </a:rPr>
              <a:t>various domestic animals</a:t>
            </a:r>
            <a:r>
              <a:rPr lang="en-US" sz="2400" dirty="0">
                <a:solidFill>
                  <a:srgbClr val="283C55"/>
                </a:solidFill>
              </a:rPr>
              <a:t> which act as </a:t>
            </a:r>
            <a:r>
              <a:rPr lang="en-US" sz="2400" b="1" dirty="0">
                <a:solidFill>
                  <a:srgbClr val="FF0000"/>
                </a:solidFill>
                <a:effectLst>
                  <a:outerShdw blurRad="38100" dist="38100" dir="2700000" algn="tl">
                    <a:srgbClr val="000000">
                      <a:alpha val="43137"/>
                    </a:srgbClr>
                  </a:outerShdw>
                </a:effectLst>
              </a:rPr>
              <a:t>intermediate vectors.</a:t>
            </a:r>
          </a:p>
          <a:p>
            <a:pPr marL="342900" indent="-342900">
              <a:buFont typeface="Arial" panose="020B0604020202020204" pitchFamily="34" charset="0"/>
              <a:buChar char="•"/>
            </a:pPr>
            <a:endParaRPr lang="en-US" sz="2400" b="1" dirty="0">
              <a:solidFill>
                <a:srgbClr val="FF000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b="1" dirty="0">
                <a:solidFill>
                  <a:srgbClr val="FF0000"/>
                </a:solidFill>
              </a:rPr>
              <a:t>SEX: Females</a:t>
            </a:r>
            <a:r>
              <a:rPr lang="en-US" sz="2400" dirty="0">
                <a:solidFill>
                  <a:srgbClr val="FF0000"/>
                </a:solidFill>
              </a:rPr>
              <a:t> are more susceptible </a:t>
            </a:r>
            <a:r>
              <a:rPr lang="en-US" sz="2400" dirty="0">
                <a:solidFill>
                  <a:srgbClr val="283C55"/>
                </a:solidFill>
              </a:rPr>
              <a:t>compared with Males, because of more exposure to the parasite through vegetables </a:t>
            </a:r>
          </a:p>
          <a:p>
            <a:pPr marL="342900" indent="-342900">
              <a:buFont typeface="Arial" panose="020B0604020202020204" pitchFamily="34" charset="0"/>
              <a:buChar char="•"/>
            </a:pPr>
            <a:endParaRPr lang="en-US" sz="2400" dirty="0">
              <a:solidFill>
                <a:srgbClr val="283C55"/>
              </a:solidFill>
            </a:endParaRPr>
          </a:p>
          <a:p>
            <a:pPr marL="342900" indent="-342900">
              <a:buFont typeface="Arial" panose="020B0604020202020204" pitchFamily="34" charset="0"/>
              <a:buChar char="•"/>
            </a:pPr>
            <a:r>
              <a:rPr lang="en-US" sz="2400" dirty="0">
                <a:solidFill>
                  <a:srgbClr val="283C55"/>
                </a:solidFill>
              </a:rPr>
              <a:t>Age</a:t>
            </a:r>
            <a:r>
              <a:rPr lang="en-GB" sz="2400" dirty="0">
                <a:solidFill>
                  <a:srgbClr val="283C55"/>
                </a:solidFill>
              </a:rPr>
              <a:t>:</a:t>
            </a:r>
            <a:r>
              <a:rPr lang="en-US" sz="2400" dirty="0">
                <a:solidFill>
                  <a:srgbClr val="283C55"/>
                </a:solidFill>
              </a:rPr>
              <a:t> </a:t>
            </a:r>
            <a:r>
              <a:rPr lang="en-GB" sz="2400" dirty="0">
                <a:solidFill>
                  <a:srgbClr val="283C55"/>
                </a:solidFill>
              </a:rPr>
              <a:t>Children At high risk to be infected due to poor hygiene </a:t>
            </a:r>
            <a:endParaRPr lang="en-US" sz="2400" dirty="0">
              <a:solidFill>
                <a:srgbClr val="283C55"/>
              </a:solidFill>
            </a:endParaRPr>
          </a:p>
        </p:txBody>
      </p:sp>
    </p:spTree>
    <p:extLst>
      <p:ext uri="{BB962C8B-B14F-4D97-AF65-F5344CB8AC3E}">
        <p14:creationId xmlns:p14="http://schemas.microsoft.com/office/powerpoint/2010/main" val="1685056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05940" y="143413"/>
            <a:ext cx="8915400" cy="1125537"/>
          </a:xfrm>
        </p:spPr>
        <p:txBody>
          <a:bodyPr>
            <a:noAutofit/>
          </a:bodyPr>
          <a:lstStyle/>
          <a:p>
            <a:r>
              <a:rPr lang="en-US" sz="2600" dirty="0">
                <a:solidFill>
                  <a:prstClr val="black"/>
                </a:solidFill>
                <a:latin typeface="Lucida Sans Unicode"/>
              </a:rPr>
              <a:t>-Conservative surgery.</a:t>
            </a:r>
            <a:endParaRPr lang="en-US" sz="2600" dirty="0"/>
          </a:p>
        </p:txBody>
      </p:sp>
      <p:sp>
        <p:nvSpPr>
          <p:cNvPr id="2" name="Rectangle 1"/>
          <p:cNvSpPr/>
          <p:nvPr/>
        </p:nvSpPr>
        <p:spPr>
          <a:xfrm>
            <a:off x="734298" y="566678"/>
            <a:ext cx="11608593" cy="3139321"/>
          </a:xfrm>
          <a:prstGeom prst="rect">
            <a:avLst/>
          </a:prstGeom>
        </p:spPr>
        <p:txBody>
          <a:bodyPr wrap="square">
            <a:spAutoFit/>
          </a:bodyPr>
          <a:lstStyle/>
          <a:p>
            <a:pPr defTabSz="914400">
              <a:defRPr/>
            </a:pPr>
            <a:r>
              <a:rPr lang="en-US" dirty="0">
                <a:solidFill>
                  <a:prstClr val="black"/>
                </a:solidFill>
                <a:latin typeface="Century Gothic" panose="020B0502020202020204"/>
              </a:rPr>
              <a:t>Cystectomy, also called open cystectomy and cyst unroofing, </a:t>
            </a:r>
            <a:r>
              <a:rPr lang="en-US" b="1" dirty="0">
                <a:solidFill>
                  <a:prstClr val="black"/>
                </a:solidFill>
                <a:latin typeface="Century Gothic" panose="020B0502020202020204"/>
              </a:rPr>
              <a:t>is more simple and safe than radical surgery.</a:t>
            </a:r>
          </a:p>
          <a:p>
            <a:pPr defTabSz="914400">
              <a:defRPr/>
            </a:pPr>
            <a:r>
              <a:rPr lang="en-US" dirty="0">
                <a:solidFill>
                  <a:srgbClr val="C00000"/>
                </a:solidFill>
                <a:latin typeface="Tahoma" panose="020B0604030504040204" pitchFamily="34" charset="0"/>
              </a:rPr>
              <a:t>-Evacuation of the cyst contents and leaving the </a:t>
            </a:r>
            <a:r>
              <a:rPr lang="en-US" dirty="0" err="1">
                <a:solidFill>
                  <a:srgbClr val="C00000"/>
                </a:solidFill>
                <a:latin typeface="Tahoma" panose="020B0604030504040204" pitchFamily="34" charset="0"/>
              </a:rPr>
              <a:t>pericyst</a:t>
            </a:r>
            <a:endParaRPr lang="en-US" dirty="0">
              <a:solidFill>
                <a:srgbClr val="C00000"/>
              </a:solidFill>
              <a:latin typeface="Century Gothic" panose="020B0502020202020204"/>
            </a:endParaRPr>
          </a:p>
          <a:p>
            <a:pPr defTabSz="914400">
              <a:defRPr/>
            </a:pPr>
            <a:r>
              <a:rPr lang="en-US" dirty="0">
                <a:solidFill>
                  <a:prstClr val="black"/>
                </a:solidFill>
                <a:latin typeface="Century Gothic" panose="020B0502020202020204"/>
              </a:rPr>
              <a:t>This procedure is especially suited for endemic areas where the operations are performed by general surgeons. </a:t>
            </a:r>
          </a:p>
          <a:p>
            <a:pPr defTabSz="914400">
              <a:defRPr/>
            </a:pPr>
            <a:r>
              <a:rPr lang="en-US" dirty="0">
                <a:solidFill>
                  <a:prstClr val="black"/>
                </a:solidFill>
                <a:latin typeface="Century Gothic" panose="020B0502020202020204"/>
              </a:rPr>
              <a:t>No special equipment is required, and liver tissue is neither entered nor resected. However, the risk of </a:t>
            </a:r>
            <a:r>
              <a:rPr lang="en-US" dirty="0">
                <a:solidFill>
                  <a:srgbClr val="FF0000"/>
                </a:solidFill>
                <a:latin typeface="Century Gothic" panose="020B0502020202020204"/>
              </a:rPr>
              <a:t>secondary echinococcosis </a:t>
            </a:r>
            <a:r>
              <a:rPr lang="en-US" dirty="0">
                <a:solidFill>
                  <a:prstClr val="black"/>
                </a:solidFill>
                <a:latin typeface="Century Gothic" panose="020B0502020202020204"/>
              </a:rPr>
              <a:t>from protoscolex dissemination is higher than with total pericystectomy, total cystectomy, and hepatic resection.</a:t>
            </a:r>
          </a:p>
          <a:p>
            <a:pPr defTabSz="914400">
              <a:defRPr/>
            </a:pPr>
            <a:r>
              <a:rPr lang="en-US" dirty="0">
                <a:solidFill>
                  <a:prstClr val="black"/>
                </a:solidFill>
                <a:latin typeface="Century Gothic" panose="020B0502020202020204"/>
              </a:rPr>
              <a:t>Cystectomy consists of (1) punction aspiration, (2) injection (if no contraindication), (3) hydatidectomy (removing its contents: daughter cysts, laminated and germinal layers), and (4) unroofing (removing the portion that protrudes the liver surface: adventitia layer and thinned-out liver). </a:t>
            </a:r>
          </a:p>
        </p:txBody>
      </p:sp>
      <p:sp>
        <p:nvSpPr>
          <p:cNvPr id="4" name="Rectangle 3"/>
          <p:cNvSpPr/>
          <p:nvPr/>
        </p:nvSpPr>
        <p:spPr>
          <a:xfrm>
            <a:off x="2895807" y="3701230"/>
            <a:ext cx="5051123" cy="2031325"/>
          </a:xfrm>
          <a:prstGeom prst="rect">
            <a:avLst/>
          </a:prstGeom>
        </p:spPr>
        <p:txBody>
          <a:bodyPr wrap="square">
            <a:spAutoFit/>
          </a:bodyPr>
          <a:lstStyle/>
          <a:p>
            <a:pPr defTabSz="914400">
              <a:defRPr/>
            </a:pPr>
            <a:r>
              <a:rPr lang="en-US" dirty="0">
                <a:solidFill>
                  <a:prstClr val="black"/>
                </a:solidFill>
                <a:latin typeface="Century Gothic" panose="020B0502020202020204"/>
              </a:rPr>
              <a:t>1)The area around the cyst is carefully isolated by gauze packs: The first layer is soaked with normal saline, and the second layer is soaked with a 20% hypertonic saline solution. chemical barrier </a:t>
            </a:r>
            <a:r>
              <a:rPr lang="en-US" dirty="0">
                <a:solidFill>
                  <a:prstClr val="black"/>
                </a:solidFill>
                <a:latin typeface="Lucida Sans Unicode"/>
              </a:rPr>
              <a:t>to prevent the spillage of parasites into the surrounding tissue and peritoneal cavity.</a:t>
            </a:r>
            <a:endParaRPr lang="en-US" dirty="0">
              <a:solidFill>
                <a:prstClr val="black"/>
              </a:solidFill>
              <a:latin typeface="Century Gothic" panose="020B0502020202020204"/>
            </a:endParaRPr>
          </a:p>
        </p:txBody>
      </p:sp>
      <p:pic>
        <p:nvPicPr>
          <p:cNvPr id="6" name="Picture 5"/>
          <p:cNvPicPr>
            <a:picLocks noChangeAspect="1"/>
          </p:cNvPicPr>
          <p:nvPr/>
        </p:nvPicPr>
        <p:blipFill rotWithShape="1">
          <a:blip r:embed="rId2"/>
          <a:srcRect l="1409" t="10653" r="1086" b="1"/>
          <a:stretch/>
        </p:blipFill>
        <p:spPr>
          <a:xfrm>
            <a:off x="7946931" y="3701230"/>
            <a:ext cx="4144299" cy="3227553"/>
          </a:xfrm>
          <a:prstGeom prst="rect">
            <a:avLst/>
          </a:prstGeom>
        </p:spPr>
      </p:pic>
    </p:spTree>
    <p:extLst>
      <p:ext uri="{BB962C8B-B14F-4D97-AF65-F5344CB8AC3E}">
        <p14:creationId xmlns:p14="http://schemas.microsoft.com/office/powerpoint/2010/main" val="150722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0911" y="130794"/>
            <a:ext cx="9827155" cy="1323439"/>
          </a:xfrm>
          <a:prstGeom prst="rect">
            <a:avLst/>
          </a:prstGeom>
        </p:spPr>
        <p:txBody>
          <a:bodyPr wrap="square">
            <a:spAutoFit/>
          </a:bodyPr>
          <a:lstStyle/>
          <a:p>
            <a:pPr defTabSz="914400">
              <a:defRPr/>
            </a:pPr>
            <a:r>
              <a:rPr lang="en-US" sz="2000" dirty="0">
                <a:solidFill>
                  <a:prstClr val="black"/>
                </a:solidFill>
                <a:latin typeface="Century Gothic" panose="020B0502020202020204"/>
              </a:rPr>
              <a:t>2-The cyst is punctured and aspirated. Before instilling the scolicidal agent, as much fluid as possible is aspirated to prevent dilution of the </a:t>
            </a:r>
            <a:r>
              <a:rPr lang="en-US" sz="2000" dirty="0">
                <a:solidFill>
                  <a:srgbClr val="FF0000"/>
                </a:solidFill>
                <a:latin typeface="Century Gothic" panose="020B0502020202020204"/>
              </a:rPr>
              <a:t>scolicidal agent</a:t>
            </a:r>
            <a:r>
              <a:rPr lang="en-US" sz="2000" dirty="0">
                <a:solidFill>
                  <a:prstClr val="black"/>
                </a:solidFill>
                <a:latin typeface="Century Gothic" panose="020B0502020202020204"/>
              </a:rPr>
              <a:t>. Then, the scolicidal agent is instilled into the cyst cavity and left for approximately </a:t>
            </a:r>
            <a:r>
              <a:rPr lang="en-US" sz="2000" dirty="0">
                <a:solidFill>
                  <a:srgbClr val="FF0000"/>
                </a:solidFill>
                <a:latin typeface="Century Gothic" panose="020B0502020202020204"/>
              </a:rPr>
              <a:t>5–15 minutes</a:t>
            </a:r>
            <a:r>
              <a:rPr lang="en-US" sz="2000" dirty="0">
                <a:solidFill>
                  <a:prstClr val="black"/>
                </a:solidFill>
                <a:latin typeface="Century Gothic" panose="020B0502020202020204"/>
              </a:rPr>
              <a:t>.</a:t>
            </a:r>
            <a:endParaRPr lang="ar-AE" sz="2000" dirty="0">
              <a:solidFill>
                <a:prstClr val="black"/>
              </a:solidFill>
              <a:latin typeface="Century Gothic" panose="020B0502020202020204"/>
            </a:endParaRPr>
          </a:p>
        </p:txBody>
      </p:sp>
      <p:sp>
        <p:nvSpPr>
          <p:cNvPr id="4" name="Rectangle 3"/>
          <p:cNvSpPr/>
          <p:nvPr/>
        </p:nvSpPr>
        <p:spPr>
          <a:xfrm>
            <a:off x="950911" y="1454233"/>
            <a:ext cx="5308600" cy="1477328"/>
          </a:xfrm>
          <a:prstGeom prst="rect">
            <a:avLst/>
          </a:prstGeom>
        </p:spPr>
        <p:txBody>
          <a:bodyPr wrap="square">
            <a:spAutoFit/>
          </a:bodyPr>
          <a:lstStyle/>
          <a:p>
            <a:pPr defTabSz="914400">
              <a:defRPr/>
            </a:pPr>
            <a:r>
              <a:rPr lang="en-US" dirty="0">
                <a:solidFill>
                  <a:prstClr val="black"/>
                </a:solidFill>
                <a:latin typeface="Century Gothic" panose="020B0502020202020204"/>
              </a:rPr>
              <a:t>3-Then, the scolicidal agent is aspirated, and the cyst is unroofed. The cyst contents, such as the </a:t>
            </a:r>
            <a:r>
              <a:rPr lang="en-US" dirty="0">
                <a:solidFill>
                  <a:srgbClr val="FF0000"/>
                </a:solidFill>
                <a:latin typeface="Century Gothic" panose="020B0502020202020204"/>
              </a:rPr>
              <a:t>germinative membrane </a:t>
            </a:r>
            <a:r>
              <a:rPr lang="en-US" dirty="0">
                <a:solidFill>
                  <a:prstClr val="black"/>
                </a:solidFill>
                <a:latin typeface="Century Gothic" panose="020B0502020202020204"/>
              </a:rPr>
              <a:t>and </a:t>
            </a:r>
            <a:r>
              <a:rPr lang="en-US" dirty="0">
                <a:solidFill>
                  <a:srgbClr val="FF0000"/>
                </a:solidFill>
                <a:latin typeface="Century Gothic" panose="020B0502020202020204"/>
              </a:rPr>
              <a:t>daughter cysts, are evacuated</a:t>
            </a:r>
            <a:br>
              <a:rPr lang="en-US" dirty="0">
                <a:solidFill>
                  <a:prstClr val="black"/>
                </a:solidFill>
                <a:latin typeface="Century Gothic" panose="020B0502020202020204"/>
              </a:rPr>
            </a:br>
            <a:endParaRPr lang="en-US" dirty="0">
              <a:solidFill>
                <a:prstClr val="black"/>
              </a:solidFill>
              <a:latin typeface="Century Gothic" panose="020B0502020202020204"/>
            </a:endParaRPr>
          </a:p>
        </p:txBody>
      </p:sp>
      <p:pic>
        <p:nvPicPr>
          <p:cNvPr id="7" name="Picture 6"/>
          <p:cNvPicPr>
            <a:picLocks noChangeAspect="1"/>
          </p:cNvPicPr>
          <p:nvPr/>
        </p:nvPicPr>
        <p:blipFill>
          <a:blip r:embed="rId2"/>
          <a:stretch>
            <a:fillRect/>
          </a:stretch>
        </p:blipFill>
        <p:spPr>
          <a:xfrm>
            <a:off x="6259511" y="1454233"/>
            <a:ext cx="4614940" cy="5222643"/>
          </a:xfrm>
          <a:prstGeom prst="rect">
            <a:avLst/>
          </a:prstGeom>
        </p:spPr>
      </p:pic>
      <p:pic>
        <p:nvPicPr>
          <p:cNvPr id="8" name="Picture 7"/>
          <p:cNvPicPr>
            <a:picLocks noChangeAspect="1"/>
          </p:cNvPicPr>
          <p:nvPr/>
        </p:nvPicPr>
        <p:blipFill rotWithShape="1">
          <a:blip r:embed="rId3"/>
          <a:srcRect l="2487" t="1695" r="3131"/>
          <a:stretch/>
        </p:blipFill>
        <p:spPr>
          <a:xfrm>
            <a:off x="685801" y="2777672"/>
            <a:ext cx="4879444" cy="4022492"/>
          </a:xfrm>
          <a:prstGeom prst="rect">
            <a:avLst/>
          </a:prstGeom>
        </p:spPr>
      </p:pic>
    </p:spTree>
    <p:extLst>
      <p:ext uri="{BB962C8B-B14F-4D97-AF65-F5344CB8AC3E}">
        <p14:creationId xmlns:p14="http://schemas.microsoft.com/office/powerpoint/2010/main" val="1470262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0990" y="383721"/>
            <a:ext cx="10917932" cy="2616101"/>
          </a:xfrm>
          <a:prstGeom prst="rect">
            <a:avLst/>
          </a:prstGeom>
        </p:spPr>
        <p:txBody>
          <a:bodyPr wrap="square">
            <a:spAutoFit/>
          </a:bodyPr>
          <a:lstStyle/>
          <a:p>
            <a:pPr marL="109728" defTabSz="914400">
              <a:spcBef>
                <a:spcPts val="400"/>
              </a:spcBef>
              <a:buClr>
                <a:srgbClr val="2DA2BF"/>
              </a:buClr>
              <a:buSzPct val="68000"/>
              <a:defRPr/>
            </a:pPr>
            <a:r>
              <a:rPr lang="en-US" dirty="0">
                <a:solidFill>
                  <a:prstClr val="black"/>
                </a:solidFill>
                <a:latin typeface="Lucida Sans Unicode"/>
              </a:rPr>
              <a:t>4-The last step in conservative treatment is managing the residual cavity (pericyst). This can be done using various methods such as:</a:t>
            </a:r>
          </a:p>
          <a:p>
            <a:pPr marL="109728" defTabSz="914400">
              <a:spcBef>
                <a:spcPts val="400"/>
              </a:spcBef>
              <a:buClr>
                <a:srgbClr val="2DA2BF"/>
              </a:buClr>
              <a:buSzPct val="68000"/>
              <a:defRPr/>
            </a:pPr>
            <a:r>
              <a:rPr lang="en-US" dirty="0">
                <a:solidFill>
                  <a:prstClr val="black"/>
                </a:solidFill>
                <a:latin typeface="Lucida Sans Unicode"/>
              </a:rPr>
              <a:t>1)external drainage</a:t>
            </a:r>
          </a:p>
          <a:p>
            <a:pPr marL="109728" defTabSz="914400">
              <a:spcBef>
                <a:spcPts val="400"/>
              </a:spcBef>
              <a:buClr>
                <a:srgbClr val="2DA2BF"/>
              </a:buClr>
              <a:buSzPct val="68000"/>
              <a:defRPr/>
            </a:pPr>
            <a:r>
              <a:rPr lang="en-US" dirty="0">
                <a:solidFill>
                  <a:prstClr val="black"/>
                </a:solidFill>
                <a:latin typeface="Lucida Sans Unicode"/>
              </a:rPr>
              <a:t>2-internal drainage</a:t>
            </a:r>
          </a:p>
          <a:p>
            <a:pPr marL="109728" defTabSz="914400">
              <a:spcBef>
                <a:spcPts val="400"/>
              </a:spcBef>
              <a:buClr>
                <a:srgbClr val="2DA2BF"/>
              </a:buClr>
              <a:buSzPct val="68000"/>
              <a:defRPr/>
            </a:pPr>
            <a:r>
              <a:rPr lang="en-US" dirty="0">
                <a:solidFill>
                  <a:prstClr val="black"/>
                </a:solidFill>
                <a:latin typeface="Lucida Sans Unicode"/>
              </a:rPr>
              <a:t>4-Suture closed after filling the cavity with normal saline </a:t>
            </a:r>
            <a:r>
              <a:rPr lang="ar-AE" dirty="0">
                <a:solidFill>
                  <a:prstClr val="black"/>
                </a:solidFill>
                <a:latin typeface="Lucida Sans Unicode"/>
              </a:rPr>
              <a:t> </a:t>
            </a:r>
            <a:endParaRPr lang="en-US" dirty="0">
              <a:solidFill>
                <a:prstClr val="black"/>
              </a:solidFill>
              <a:latin typeface="Lucida Sans Unicode"/>
            </a:endParaRPr>
          </a:p>
          <a:p>
            <a:pPr marL="109728" defTabSz="914400">
              <a:spcBef>
                <a:spcPts val="400"/>
              </a:spcBef>
              <a:buClr>
                <a:srgbClr val="2DA2BF"/>
              </a:buClr>
              <a:buSzPct val="68000"/>
              <a:defRPr/>
            </a:pPr>
            <a:r>
              <a:rPr lang="en-US" dirty="0">
                <a:solidFill>
                  <a:prstClr val="black"/>
                </a:solidFill>
                <a:latin typeface="Lucida Sans Unicode"/>
              </a:rPr>
              <a:t>5-omentoplasty</a:t>
            </a:r>
            <a:r>
              <a:rPr lang="en-US" dirty="0">
                <a:solidFill>
                  <a:srgbClr val="000000"/>
                </a:solidFill>
                <a:latin typeface="Tahoma" panose="020B0604030504040204" pitchFamily="34" charset="0"/>
              </a:rPr>
              <a:t>  </a:t>
            </a:r>
          </a:p>
          <a:p>
            <a:pPr marL="109728" defTabSz="914400">
              <a:spcBef>
                <a:spcPts val="400"/>
              </a:spcBef>
              <a:buClr>
                <a:srgbClr val="2DA2BF"/>
              </a:buClr>
              <a:buSzPct val="68000"/>
              <a:defRPr/>
            </a:pPr>
            <a:r>
              <a:rPr lang="en-US" dirty="0">
                <a:solidFill>
                  <a:prstClr val="black"/>
                </a:solidFill>
                <a:latin typeface="Lucida Sans Unicode"/>
                <a:cs typeface="Arial" panose="020B0604020202020204" pitchFamily="34" charset="0"/>
              </a:rPr>
              <a:t>6-</a:t>
            </a:r>
            <a:r>
              <a:rPr lang="en-US" dirty="0">
                <a:solidFill>
                  <a:prstClr val="black"/>
                </a:solidFill>
                <a:latin typeface="Arial" pitchFamily="34" charset="0"/>
                <a:cs typeface="Arial" pitchFamily="34" charset="0"/>
                <a:sym typeface="Arial" pitchFamily="34" charset="0"/>
              </a:rPr>
              <a:t>capitonnage </a:t>
            </a:r>
            <a:r>
              <a:rPr lang="en-US" dirty="0">
                <a:solidFill>
                  <a:srgbClr val="000000"/>
                </a:solidFill>
                <a:latin typeface="Tahoma" panose="020B0604030504040204" pitchFamily="34" charset="0"/>
              </a:rPr>
              <a:t> </a:t>
            </a:r>
          </a:p>
          <a:p>
            <a:pPr marL="109728" defTabSz="914400">
              <a:spcBef>
                <a:spcPts val="400"/>
              </a:spcBef>
              <a:buClr>
                <a:srgbClr val="2DA2BF"/>
              </a:buClr>
              <a:buSzPct val="68000"/>
              <a:defRPr/>
            </a:pPr>
            <a:r>
              <a:rPr lang="en-US" dirty="0">
                <a:solidFill>
                  <a:srgbClr val="000000"/>
                </a:solidFill>
                <a:latin typeface="Tahoma" panose="020B0604030504040204" pitchFamily="34" charset="0"/>
                <a:cs typeface="Arial" pitchFamily="34" charset="0"/>
                <a:sym typeface="Arial" pitchFamily="34" charset="0"/>
              </a:rPr>
              <a:t>7-</a:t>
            </a:r>
            <a:r>
              <a:rPr lang="en-US" dirty="0">
                <a:solidFill>
                  <a:srgbClr val="000000"/>
                </a:solidFill>
                <a:latin typeface="Tahoma" panose="020B0604030504040204" pitchFamily="34" charset="0"/>
              </a:rPr>
              <a:t>partial pericystectomy </a:t>
            </a:r>
            <a:endParaRPr lang="en-US" dirty="0">
              <a:solidFill>
                <a:prstClr val="black"/>
              </a:solidFill>
              <a:latin typeface="Arial" pitchFamily="34" charset="0"/>
              <a:cs typeface="Arial" pitchFamily="34" charset="0"/>
              <a:sym typeface="Arial" pitchFamily="34" charset="0"/>
            </a:endParaRPr>
          </a:p>
        </p:txBody>
      </p:sp>
      <p:pic>
        <p:nvPicPr>
          <p:cNvPr id="6" name="Picture 5"/>
          <p:cNvPicPr>
            <a:picLocks noChangeAspect="1"/>
          </p:cNvPicPr>
          <p:nvPr/>
        </p:nvPicPr>
        <p:blipFill rotWithShape="1">
          <a:blip r:embed="rId2"/>
          <a:srcRect l="4555" t="5546" r="6371"/>
          <a:stretch/>
        </p:blipFill>
        <p:spPr>
          <a:xfrm>
            <a:off x="1351959" y="3930987"/>
            <a:ext cx="4092108" cy="2571220"/>
          </a:xfrm>
          <a:prstGeom prst="rect">
            <a:avLst/>
          </a:prstGeom>
        </p:spPr>
      </p:pic>
      <p:pic>
        <p:nvPicPr>
          <p:cNvPr id="2" name="Picture 1"/>
          <p:cNvPicPr>
            <a:picLocks noChangeAspect="1"/>
          </p:cNvPicPr>
          <p:nvPr/>
        </p:nvPicPr>
        <p:blipFill>
          <a:blip r:embed="rId3"/>
          <a:stretch>
            <a:fillRect/>
          </a:stretch>
        </p:blipFill>
        <p:spPr>
          <a:xfrm>
            <a:off x="6299202" y="3033326"/>
            <a:ext cx="4749798" cy="3582216"/>
          </a:xfrm>
          <a:prstGeom prst="rect">
            <a:avLst/>
          </a:prstGeom>
        </p:spPr>
      </p:pic>
    </p:spTree>
    <p:extLst>
      <p:ext uri="{BB962C8B-B14F-4D97-AF65-F5344CB8AC3E}">
        <p14:creationId xmlns:p14="http://schemas.microsoft.com/office/powerpoint/2010/main" val="3119280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392" y="3581400"/>
            <a:ext cx="8632287" cy="1240731"/>
          </a:xfrm>
        </p:spPr>
        <p:txBody>
          <a:bodyPr>
            <a:normAutofit/>
          </a:bodyPr>
          <a:lstStyle/>
          <a:p>
            <a:r>
              <a:rPr lang="en-US" sz="2800" dirty="0"/>
              <a:t>Postoperative Complications</a:t>
            </a:r>
          </a:p>
        </p:txBody>
      </p:sp>
      <p:sp>
        <p:nvSpPr>
          <p:cNvPr id="3" name="Content Placeholder 2"/>
          <p:cNvSpPr>
            <a:spLocks noGrp="1"/>
          </p:cNvSpPr>
          <p:nvPr>
            <p:ph idx="1"/>
          </p:nvPr>
        </p:nvSpPr>
        <p:spPr>
          <a:xfrm>
            <a:off x="823392" y="4324978"/>
            <a:ext cx="7090833" cy="2533022"/>
          </a:xfrm>
        </p:spPr>
        <p:txBody>
          <a:bodyPr>
            <a:normAutofit fontScale="92500" lnSpcReduction="10000"/>
          </a:bodyPr>
          <a:lstStyle/>
          <a:p>
            <a:pPr>
              <a:spcBef>
                <a:spcPts val="0"/>
              </a:spcBef>
            </a:pPr>
            <a:r>
              <a:rPr lang="en-US" sz="2400" dirty="0">
                <a:solidFill>
                  <a:srgbClr val="000099"/>
                </a:solidFill>
              </a:rPr>
              <a:t>The most frequent postoperative complications are</a:t>
            </a:r>
          </a:p>
          <a:p>
            <a:pPr>
              <a:spcBef>
                <a:spcPts val="0"/>
              </a:spcBef>
              <a:buFont typeface="Wingdings" pitchFamily="2" charset="2"/>
              <a:buChar char="§"/>
            </a:pPr>
            <a:r>
              <a:rPr lang="en-US" sz="2400" dirty="0"/>
              <a:t>Wound infection,</a:t>
            </a:r>
          </a:p>
          <a:p>
            <a:pPr>
              <a:spcBef>
                <a:spcPts val="0"/>
              </a:spcBef>
              <a:buFont typeface="Wingdings" pitchFamily="2" charset="2"/>
              <a:buChar char="§"/>
            </a:pPr>
            <a:r>
              <a:rPr lang="en-US" sz="2400" dirty="0"/>
              <a:t>Biliary Stricture</a:t>
            </a:r>
          </a:p>
          <a:p>
            <a:pPr>
              <a:spcBef>
                <a:spcPts val="0"/>
              </a:spcBef>
              <a:buFont typeface="Wingdings" pitchFamily="2" charset="2"/>
              <a:buChar char="§"/>
            </a:pPr>
            <a:r>
              <a:rPr lang="en-US" sz="2400" dirty="0"/>
              <a:t>Biliary fistula</a:t>
            </a:r>
          </a:p>
          <a:p>
            <a:pPr>
              <a:spcBef>
                <a:spcPts val="0"/>
              </a:spcBef>
              <a:buFont typeface="Wingdings" pitchFamily="2" charset="2"/>
              <a:buChar char="§"/>
            </a:pPr>
            <a:r>
              <a:rPr lang="en-US" sz="2400" dirty="0"/>
              <a:t>Chest problems,</a:t>
            </a:r>
          </a:p>
          <a:p>
            <a:pPr>
              <a:spcBef>
                <a:spcPts val="0"/>
              </a:spcBef>
              <a:buFont typeface="Wingdings" pitchFamily="2" charset="2"/>
              <a:buChar char="§"/>
            </a:pPr>
            <a:r>
              <a:rPr lang="en-US" sz="2400" dirty="0"/>
              <a:t>Subphrenic abscess,</a:t>
            </a:r>
          </a:p>
          <a:p>
            <a:pPr>
              <a:spcBef>
                <a:spcPts val="0"/>
              </a:spcBef>
              <a:buFont typeface="Wingdings" pitchFamily="2" charset="2"/>
              <a:buChar char="§"/>
            </a:pPr>
            <a:r>
              <a:rPr lang="en-US" sz="2400" dirty="0"/>
              <a:t>Biliary leaks,</a:t>
            </a:r>
          </a:p>
          <a:p>
            <a:pPr>
              <a:spcBef>
                <a:spcPts val="0"/>
              </a:spcBef>
              <a:buFont typeface="Wingdings" pitchFamily="2" charset="2"/>
              <a:buChar char="§"/>
            </a:pPr>
            <a:r>
              <a:rPr lang="en-US" sz="2400" dirty="0"/>
              <a:t>Liver abscess .</a:t>
            </a:r>
          </a:p>
        </p:txBody>
      </p:sp>
      <p:sp>
        <p:nvSpPr>
          <p:cNvPr id="4" name="Content Placeholder 2"/>
          <p:cNvSpPr txBox="1">
            <a:spLocks/>
          </p:cNvSpPr>
          <p:nvPr/>
        </p:nvSpPr>
        <p:spPr>
          <a:xfrm>
            <a:off x="1478226" y="160867"/>
            <a:ext cx="11272574" cy="3327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109728" indent="0" defTabSz="914400">
              <a:spcBef>
                <a:spcPts val="400"/>
              </a:spcBef>
              <a:buClr>
                <a:srgbClr val="2DA2BF"/>
              </a:buClr>
              <a:buSzPct val="68000"/>
              <a:buFont typeface="Wingdings 3" charset="2"/>
              <a:buNone/>
              <a:defRPr/>
            </a:pPr>
            <a:r>
              <a:rPr lang="en-US" b="1" dirty="0">
                <a:solidFill>
                  <a:srgbClr val="464646"/>
                </a:solidFill>
                <a:effectLst>
                  <a:outerShdw blurRad="31750" dist="25400" dir="5400000" algn="tl" rotWithShape="0">
                    <a:srgbClr val="000000">
                      <a:alpha val="25000"/>
                    </a:srgbClr>
                  </a:outerShdw>
                </a:effectLst>
                <a:latin typeface="Lucida Sans Unicode"/>
              </a:rPr>
              <a:t>Scolicidal agents</a:t>
            </a:r>
            <a:endParaRPr lang="en-US" b="1" dirty="0">
              <a:solidFill>
                <a:prstClr val="black"/>
              </a:solidFill>
              <a:latin typeface="Lucida Sans Unicode"/>
            </a:endParaRPr>
          </a:p>
          <a:p>
            <a:pPr marL="109728" indent="0" defTabSz="914400">
              <a:spcBef>
                <a:spcPts val="400"/>
              </a:spcBef>
              <a:buClr>
                <a:srgbClr val="2DA2BF"/>
              </a:buClr>
              <a:buSzPct val="68000"/>
              <a:buFont typeface="Wingdings 3" charset="2"/>
              <a:buNone/>
              <a:defRPr/>
            </a:pPr>
            <a:r>
              <a:rPr lang="en-US" b="1" dirty="0">
                <a:solidFill>
                  <a:prstClr val="black"/>
                </a:solidFill>
                <a:latin typeface="Lucida Sans Unicode"/>
              </a:rPr>
              <a:t>include:</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1.Silver nitrate 0.5% </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2.hydrogen peroxide3%</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3. hypertonic saline 15%-20%</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4. Chlorhexidine 0.5%</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5. absolute alcohol 75%-95%</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6. Cetrimide 0.5%</a:t>
            </a:r>
          </a:p>
          <a:p>
            <a:pPr marL="109728" indent="0" defTabSz="914400">
              <a:spcBef>
                <a:spcPts val="400"/>
              </a:spcBef>
              <a:buClr>
                <a:srgbClr val="2DA2BF"/>
              </a:buClr>
              <a:buSzPct val="68000"/>
              <a:buFont typeface="Wingdings 3" charset="2"/>
              <a:buNone/>
              <a:defRPr/>
            </a:pPr>
            <a:r>
              <a:rPr lang="en-US" dirty="0">
                <a:solidFill>
                  <a:prstClr val="black"/>
                </a:solidFill>
                <a:latin typeface="Lucida Sans Unicode"/>
              </a:rPr>
              <a:t>7</a:t>
            </a:r>
            <a:r>
              <a:rPr lang="en-US" b="1" dirty="0">
                <a:solidFill>
                  <a:prstClr val="black"/>
                </a:solidFill>
                <a:latin typeface="Lucida Sans Unicode"/>
              </a:rPr>
              <a:t>Complication :</a:t>
            </a:r>
            <a:r>
              <a:rPr lang="en-US" dirty="0">
                <a:solidFill>
                  <a:prstClr val="black"/>
                </a:solidFill>
                <a:latin typeface="Lucida Sans Unicode"/>
              </a:rPr>
              <a:t>chemical sclerosing cholangitis</a:t>
            </a:r>
            <a:endParaRPr lang="ar-AE" dirty="0">
              <a:solidFill>
                <a:prstClr val="black"/>
              </a:solidFill>
              <a:latin typeface="Lucida Sans Unicode"/>
              <a:cs typeface="Arial" panose="020B0604020202020204" pitchFamily="34" charset="0"/>
            </a:endParaRPr>
          </a:p>
          <a:p>
            <a:pPr marL="109728" indent="0" defTabSz="914400">
              <a:spcBef>
                <a:spcPts val="400"/>
              </a:spcBef>
              <a:buClr>
                <a:srgbClr val="2DA2BF"/>
              </a:buClr>
              <a:buSzPct val="68000"/>
              <a:buFont typeface="Wingdings 3" charset="2"/>
              <a:buNone/>
              <a:defRPr/>
            </a:pPr>
            <a:r>
              <a:rPr lang="en-US" b="1" dirty="0">
                <a:solidFill>
                  <a:srgbClr val="DA1F28">
                    <a:lumMod val="75000"/>
                  </a:srgbClr>
                </a:solidFill>
                <a:latin typeface="Lucida Sans Unicode"/>
              </a:rPr>
              <a:t>* cetrimide solution provides the best protection with the least complications</a:t>
            </a:r>
            <a:endParaRPr lang="ar-AE" b="1" dirty="0">
              <a:solidFill>
                <a:srgbClr val="DA1F28">
                  <a:lumMod val="75000"/>
                </a:srgbClr>
              </a:solidFill>
              <a:latin typeface="Lucida Sans Unicode"/>
              <a:cs typeface="Arial" panose="020B0604020202020204" pitchFamily="34" charset="0"/>
            </a:endParaRPr>
          </a:p>
        </p:txBody>
      </p:sp>
    </p:spTree>
    <p:extLst>
      <p:ext uri="{BB962C8B-B14F-4D97-AF65-F5344CB8AC3E}">
        <p14:creationId xmlns:p14="http://schemas.microsoft.com/office/powerpoint/2010/main" val="4133042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878" y="200777"/>
            <a:ext cx="11201400" cy="1280890"/>
          </a:xfrm>
        </p:spPr>
        <p:txBody>
          <a:bodyPr>
            <a:normAutofit/>
          </a:bodyPr>
          <a:lstStyle/>
          <a:p>
            <a:r>
              <a:rPr lang="en-US" sz="2800" dirty="0"/>
              <a:t>PAIR </a:t>
            </a:r>
            <a:br>
              <a:rPr lang="en-US" sz="2800" dirty="0"/>
            </a:br>
            <a:r>
              <a:rPr lang="en-US" sz="2800" dirty="0"/>
              <a:t>(Puncture, Aspiration of Cyst Content, Injection of Protoscolicidal Solution, and Reaspiration of the Fluid</a:t>
            </a:r>
            <a:r>
              <a:rPr lang="en-US" sz="2900" dirty="0"/>
              <a:t>)</a:t>
            </a:r>
          </a:p>
        </p:txBody>
      </p:sp>
      <p:sp>
        <p:nvSpPr>
          <p:cNvPr id="3" name="Content Placeholder 2"/>
          <p:cNvSpPr>
            <a:spLocks noGrp="1"/>
          </p:cNvSpPr>
          <p:nvPr>
            <p:ph idx="1"/>
          </p:nvPr>
        </p:nvSpPr>
        <p:spPr>
          <a:xfrm>
            <a:off x="964405" y="1879599"/>
            <a:ext cx="10881606" cy="4784812"/>
          </a:xfrm>
        </p:spPr>
        <p:txBody>
          <a:bodyPr>
            <a:noAutofit/>
          </a:bodyPr>
          <a:lstStyle/>
          <a:p>
            <a:r>
              <a:rPr lang="en-US" sz="2100" dirty="0"/>
              <a:t>They represent a safe and valid alternative to surgery, and have gained recognition because of their feasibility, minimal morbidity, and low cost.</a:t>
            </a:r>
          </a:p>
          <a:p>
            <a:r>
              <a:rPr lang="en-US" sz="2100" dirty="0"/>
              <a:t>Under local anesthesia, a fine needle is inserted into the cystic cavity through normal liver tissue </a:t>
            </a:r>
            <a:r>
              <a:rPr lang="en-US" sz="2100" b="1" dirty="0">
                <a:solidFill>
                  <a:schemeClr val="accent1"/>
                </a:solidFill>
              </a:rPr>
              <a:t>with US or CT guidance</a:t>
            </a:r>
            <a:r>
              <a:rPr lang="en-US" sz="2100" dirty="0"/>
              <a:t>. </a:t>
            </a:r>
          </a:p>
          <a:p>
            <a:r>
              <a:rPr lang="en-US" sz="2100" dirty="0"/>
              <a:t>As much fluid as possible is aspirated and, on completion, a </a:t>
            </a:r>
            <a:r>
              <a:rPr lang="en-US" sz="2100" dirty="0" err="1"/>
              <a:t>protoscolicidal</a:t>
            </a:r>
            <a:r>
              <a:rPr lang="en-US" sz="2100" dirty="0"/>
              <a:t> agent is injected into the cavity. After 15 minutes, as much fluid as possible is </a:t>
            </a:r>
            <a:r>
              <a:rPr lang="en-US" sz="2100" dirty="0" err="1"/>
              <a:t>reaspirated</a:t>
            </a:r>
            <a:r>
              <a:rPr lang="en-US" sz="2100" dirty="0"/>
              <a:t>, and the needle is withdrawn.</a:t>
            </a:r>
          </a:p>
          <a:p>
            <a:pPr marL="0" indent="0">
              <a:buNone/>
            </a:pPr>
            <a:r>
              <a:rPr lang="en-US" sz="2100" dirty="0"/>
              <a:t> </a:t>
            </a:r>
          </a:p>
        </p:txBody>
      </p:sp>
    </p:spTree>
    <p:extLst>
      <p:ext uri="{BB962C8B-B14F-4D97-AF65-F5344CB8AC3E}">
        <p14:creationId xmlns:p14="http://schemas.microsoft.com/office/powerpoint/2010/main" val="879760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0866" y="373994"/>
            <a:ext cx="9760479" cy="5056089"/>
          </a:xfrm>
        </p:spPr>
        <p:txBody>
          <a:bodyPr>
            <a:normAutofit/>
          </a:bodyPr>
          <a:lstStyle/>
          <a:p>
            <a:pPr marL="109728" lvl="0" indent="0" defTabSz="914400">
              <a:spcBef>
                <a:spcPts val="400"/>
              </a:spcBef>
              <a:buClr>
                <a:srgbClr val="2DA2BF"/>
              </a:buClr>
              <a:buSzPct val="68000"/>
              <a:buNone/>
            </a:pPr>
            <a:r>
              <a:rPr lang="en-US" b="1" dirty="0">
                <a:solidFill>
                  <a:srgbClr val="DEF5FA">
                    <a:lumMod val="25000"/>
                  </a:srgbClr>
                </a:solidFill>
                <a:latin typeface="Lucida Sans Unicode"/>
              </a:rPr>
              <a:t>Indications: </a:t>
            </a:r>
          </a:p>
          <a:p>
            <a:pPr marL="109728" lvl="0" indent="0" defTabSz="914400">
              <a:spcBef>
                <a:spcPts val="400"/>
              </a:spcBef>
              <a:buClr>
                <a:srgbClr val="2DA2BF"/>
              </a:buClr>
              <a:buSzPct val="68000"/>
              <a:buNone/>
            </a:pPr>
            <a:r>
              <a:rPr lang="en-US" dirty="0">
                <a:solidFill>
                  <a:prstClr val="black"/>
                </a:solidFill>
                <a:latin typeface="Lucida Sans Unicode"/>
              </a:rPr>
              <a:t>1. </a:t>
            </a:r>
            <a:r>
              <a:rPr lang="en-US" dirty="0"/>
              <a:t> Patients who fail to respond to chemotherapy alone</a:t>
            </a:r>
          </a:p>
          <a:p>
            <a:pPr marL="109728" lvl="0" indent="0" defTabSz="914400">
              <a:spcBef>
                <a:spcPts val="400"/>
              </a:spcBef>
              <a:buClr>
                <a:srgbClr val="2DA2BF"/>
              </a:buClr>
              <a:buSzPct val="68000"/>
              <a:buNone/>
            </a:pPr>
            <a:r>
              <a:rPr lang="en-US" dirty="0">
                <a:solidFill>
                  <a:prstClr val="black"/>
                </a:solidFill>
                <a:latin typeface="Lucida Sans Unicode"/>
              </a:rPr>
              <a:t>2. patients refusing surgery. </a:t>
            </a:r>
          </a:p>
          <a:p>
            <a:pPr marL="109728" lvl="0" indent="0" defTabSz="914400">
              <a:spcBef>
                <a:spcPts val="400"/>
              </a:spcBef>
              <a:buClr>
                <a:srgbClr val="2DA2BF"/>
              </a:buClr>
              <a:buSzPct val="68000"/>
              <a:buNone/>
            </a:pPr>
            <a:r>
              <a:rPr lang="en-US" dirty="0">
                <a:solidFill>
                  <a:prstClr val="black"/>
                </a:solidFill>
                <a:latin typeface="Lucida Sans Unicode"/>
              </a:rPr>
              <a:t>3.multiple cysts in segment I, II, and III of the liver .</a:t>
            </a:r>
          </a:p>
          <a:p>
            <a:pPr marL="109728" lvl="0" indent="0" defTabSz="914400">
              <a:spcBef>
                <a:spcPts val="400"/>
              </a:spcBef>
              <a:buClr>
                <a:srgbClr val="2DA2BF"/>
              </a:buClr>
              <a:buSzPct val="68000"/>
              <a:buNone/>
            </a:pPr>
            <a:r>
              <a:rPr lang="en-US" dirty="0">
                <a:solidFill>
                  <a:prstClr val="black"/>
                </a:solidFill>
                <a:latin typeface="Lucida Sans Unicode"/>
              </a:rPr>
              <a:t>4.relapse after surgery or chemotherapy .  </a:t>
            </a:r>
          </a:p>
          <a:p>
            <a:pPr marL="0" lvl="0" indent="0" defTabSz="914400">
              <a:spcBef>
                <a:spcPts val="400"/>
              </a:spcBef>
              <a:buClr>
                <a:srgbClr val="2DA2BF"/>
              </a:buClr>
              <a:buSzPct val="68000"/>
              <a:buNone/>
            </a:pPr>
            <a:endParaRPr lang="en-US" b="1" dirty="0">
              <a:solidFill>
                <a:srgbClr val="DEF5FA">
                  <a:lumMod val="25000"/>
                </a:srgbClr>
              </a:solidFill>
              <a:latin typeface="Lucida Sans Unicode"/>
            </a:endParaRPr>
          </a:p>
          <a:p>
            <a:pPr marL="0" lvl="0" indent="0" defTabSz="914400">
              <a:spcBef>
                <a:spcPts val="400"/>
              </a:spcBef>
              <a:buClr>
                <a:srgbClr val="2DA2BF"/>
              </a:buClr>
              <a:buSzPct val="68000"/>
              <a:buNone/>
            </a:pPr>
            <a:r>
              <a:rPr lang="en-US" b="1" dirty="0">
                <a:solidFill>
                  <a:srgbClr val="DEF5FA">
                    <a:lumMod val="25000"/>
                  </a:srgbClr>
                </a:solidFill>
                <a:latin typeface="Lucida Sans Unicode"/>
              </a:rPr>
              <a:t>Contraindications: </a:t>
            </a:r>
          </a:p>
          <a:p>
            <a:pPr marL="0" lvl="0" indent="0" defTabSz="914400">
              <a:spcBef>
                <a:spcPts val="400"/>
              </a:spcBef>
              <a:buClr>
                <a:srgbClr val="2DA2BF"/>
              </a:buClr>
              <a:buSzPct val="68000"/>
              <a:buNone/>
            </a:pPr>
            <a:r>
              <a:rPr lang="en-US" dirty="0">
                <a:solidFill>
                  <a:prstClr val="black"/>
                </a:solidFill>
                <a:latin typeface="Lucida Sans Unicode"/>
              </a:rPr>
              <a:t>1.Early pregnancy </a:t>
            </a:r>
          </a:p>
          <a:p>
            <a:pPr marL="0" lvl="0" indent="0" defTabSz="914400">
              <a:spcBef>
                <a:spcPts val="400"/>
              </a:spcBef>
              <a:buClr>
                <a:srgbClr val="2DA2BF"/>
              </a:buClr>
              <a:buSzPct val="68000"/>
              <a:buNone/>
            </a:pPr>
            <a:r>
              <a:rPr lang="en-US" dirty="0">
                <a:solidFill>
                  <a:prstClr val="black"/>
                </a:solidFill>
                <a:latin typeface="Lucida Sans Unicode"/>
              </a:rPr>
              <a:t>2.lung cysts </a:t>
            </a:r>
          </a:p>
          <a:p>
            <a:pPr marL="0" lvl="0" indent="0" defTabSz="914400">
              <a:spcBef>
                <a:spcPts val="400"/>
              </a:spcBef>
              <a:buClr>
                <a:srgbClr val="2DA2BF"/>
              </a:buClr>
              <a:buSzPct val="68000"/>
              <a:buNone/>
            </a:pPr>
            <a:r>
              <a:rPr lang="en-US" dirty="0">
                <a:solidFill>
                  <a:prstClr val="black"/>
                </a:solidFill>
                <a:latin typeface="Lucida Sans Unicode"/>
              </a:rPr>
              <a:t>3.inaccessible cysts, superficially located cysts (risk of spillage) </a:t>
            </a:r>
          </a:p>
          <a:p>
            <a:pPr marL="0" lvl="0" indent="0" defTabSz="914400">
              <a:spcBef>
                <a:spcPts val="400"/>
              </a:spcBef>
              <a:buClr>
                <a:srgbClr val="2DA2BF"/>
              </a:buClr>
              <a:buSzPct val="68000"/>
              <a:buNone/>
            </a:pPr>
            <a:r>
              <a:rPr lang="en-US" dirty="0">
                <a:solidFill>
                  <a:prstClr val="black"/>
                </a:solidFill>
                <a:latin typeface="Lucida Sans Unicode"/>
              </a:rPr>
              <a:t>4. type II honeycomb cysts, type IV cysts</a:t>
            </a:r>
          </a:p>
          <a:p>
            <a:pPr marL="0" lvl="0" indent="0" defTabSz="914400">
              <a:spcBef>
                <a:spcPts val="400"/>
              </a:spcBef>
              <a:buClr>
                <a:srgbClr val="2DA2BF"/>
              </a:buClr>
              <a:buSzPct val="68000"/>
              <a:buNone/>
            </a:pPr>
            <a:r>
              <a:rPr lang="en-US" dirty="0">
                <a:solidFill>
                  <a:prstClr val="black"/>
                </a:solidFill>
                <a:latin typeface="Lucida Sans Unicode"/>
              </a:rPr>
              <a:t>5.cysts communicating with the biliary tree (risk of sclerosing cholangitis from the scolecoidal agent).</a:t>
            </a:r>
          </a:p>
        </p:txBody>
      </p:sp>
      <p:sp>
        <p:nvSpPr>
          <p:cNvPr id="4" name="Rectangle 3"/>
          <p:cNvSpPr/>
          <p:nvPr/>
        </p:nvSpPr>
        <p:spPr>
          <a:xfrm>
            <a:off x="1370804" y="5081826"/>
            <a:ext cx="10320868" cy="1200329"/>
          </a:xfrm>
          <a:prstGeom prst="rect">
            <a:avLst/>
          </a:prstGeom>
        </p:spPr>
        <p:txBody>
          <a:bodyPr wrap="square">
            <a:spAutoFit/>
          </a:bodyPr>
          <a:lstStyle/>
          <a:p>
            <a:pPr defTabSz="914400">
              <a:defRPr/>
            </a:pPr>
            <a:r>
              <a:rPr lang="en-US" dirty="0">
                <a:solidFill>
                  <a:prstClr val="black"/>
                </a:solidFill>
                <a:latin typeface="Century Gothic" panose="020B0502020202020204"/>
              </a:rPr>
              <a:t>Outcome: The </a:t>
            </a:r>
            <a:r>
              <a:rPr lang="en-US" b="1" dirty="0">
                <a:solidFill>
                  <a:prstClr val="black"/>
                </a:solidFill>
                <a:latin typeface="Century Gothic" panose="020B0502020202020204"/>
              </a:rPr>
              <a:t>reduced cost and shorter hospital stay associated </a:t>
            </a:r>
            <a:r>
              <a:rPr lang="en-US" dirty="0">
                <a:solidFill>
                  <a:prstClr val="black"/>
                </a:solidFill>
                <a:latin typeface="Century Gothic" panose="020B0502020202020204"/>
              </a:rPr>
              <a:t>with PAIR compared to surgery make it desirable. </a:t>
            </a:r>
            <a:r>
              <a:rPr lang="en-US" b="1" dirty="0">
                <a:solidFill>
                  <a:prstClr val="black"/>
                </a:solidFill>
                <a:latin typeface="Century Gothic" panose="020B0502020202020204"/>
              </a:rPr>
              <a:t>The risk of spillage and anaphylaxis is considerable</a:t>
            </a:r>
            <a:r>
              <a:rPr lang="en-US" dirty="0">
                <a:solidFill>
                  <a:prstClr val="black"/>
                </a:solidFill>
                <a:latin typeface="Century Gothic" panose="020B0502020202020204"/>
              </a:rPr>
              <a:t>, especially in superficially located cysts, and transhepatic puncture is recommended. Sclerosing cholangitis (chemical) and biliary fistulas are other risks.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572" t="935" r="19965" b="-935"/>
          <a:stretch/>
        </p:blipFill>
        <p:spPr>
          <a:xfrm>
            <a:off x="8542866" y="373994"/>
            <a:ext cx="3572934" cy="2717084"/>
          </a:xfrm>
          <a:prstGeom prst="rect">
            <a:avLst/>
          </a:prstGeom>
        </p:spPr>
      </p:pic>
    </p:spTree>
    <p:extLst>
      <p:ext uri="{BB962C8B-B14F-4D97-AF65-F5344CB8AC3E}">
        <p14:creationId xmlns:p14="http://schemas.microsoft.com/office/powerpoint/2010/main" val="3756999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29528" y="2414905"/>
            <a:ext cx="8857673" cy="1569660"/>
          </a:xfrm>
          <a:prstGeom prst="rect">
            <a:avLst/>
          </a:prstGeom>
        </p:spPr>
        <p:txBody>
          <a:bodyPr wrap="square">
            <a:spAutoFit/>
          </a:bodyPr>
          <a:lstStyle/>
          <a:p>
            <a:r>
              <a:rPr lang="en-US" sz="9600" b="1" dirty="0">
                <a:solidFill>
                  <a:schemeClr val="accent6">
                    <a:lumMod val="50000"/>
                  </a:schemeClr>
                </a:solidFill>
                <a:latin typeface="Tw Cen MT" pitchFamily="34" charset="0"/>
              </a:rPr>
              <a:t>Thank</a:t>
            </a:r>
            <a:r>
              <a:rPr lang="en-US" sz="9600" b="1" dirty="0">
                <a:solidFill>
                  <a:schemeClr val="accent6">
                    <a:lumMod val="50000"/>
                  </a:schemeClr>
                </a:solidFill>
              </a:rPr>
              <a:t> </a:t>
            </a:r>
            <a:r>
              <a:rPr lang="en-US" sz="9600" b="1" dirty="0">
                <a:solidFill>
                  <a:schemeClr val="accent6">
                    <a:lumMod val="50000"/>
                  </a:schemeClr>
                </a:solidFill>
                <a:latin typeface="Tw Cen MT" pitchFamily="34" charset="0"/>
              </a:rPr>
              <a:t>you</a:t>
            </a:r>
          </a:p>
        </p:txBody>
      </p:sp>
    </p:spTree>
    <p:extLst>
      <p:ext uri="{BB962C8B-B14F-4D97-AF65-F5344CB8AC3E}">
        <p14:creationId xmlns:p14="http://schemas.microsoft.com/office/powerpoint/2010/main" val="823846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FFE5-AC30-5D4F-B3A2-1F44E2A88C72}"/>
              </a:ext>
            </a:extLst>
          </p:cNvPr>
          <p:cNvSpPr>
            <a:spLocks noGrp="1"/>
          </p:cNvSpPr>
          <p:nvPr>
            <p:ph type="title"/>
          </p:nvPr>
        </p:nvSpPr>
        <p:spPr>
          <a:xfrm>
            <a:off x="893779" y="217786"/>
            <a:ext cx="9601200" cy="772814"/>
          </a:xfrm>
        </p:spPr>
        <p:txBody>
          <a:bodyPr/>
          <a:lstStyle/>
          <a:p>
            <a:r>
              <a:rPr lang="en-GB" dirty="0">
                <a:solidFill>
                  <a:srgbClr val="283C55"/>
                </a:solidFill>
              </a:rPr>
              <a:t>Morphology</a:t>
            </a:r>
            <a:endParaRPr lang="x-none" dirty="0">
              <a:solidFill>
                <a:srgbClr val="283C55"/>
              </a:solidFill>
            </a:endParaRPr>
          </a:p>
        </p:txBody>
      </p:sp>
      <p:sp>
        <p:nvSpPr>
          <p:cNvPr id="3" name="Content Placeholder 2">
            <a:extLst>
              <a:ext uri="{FF2B5EF4-FFF2-40B4-BE49-F238E27FC236}">
                <a16:creationId xmlns:a16="http://schemas.microsoft.com/office/drawing/2014/main" id="{ECD9D556-3E22-AB44-9FE1-AC5ED60817F0}"/>
              </a:ext>
            </a:extLst>
          </p:cNvPr>
          <p:cNvSpPr>
            <a:spLocks noGrp="1"/>
          </p:cNvSpPr>
          <p:nvPr>
            <p:ph idx="1"/>
          </p:nvPr>
        </p:nvSpPr>
        <p:spPr>
          <a:xfrm>
            <a:off x="893779" y="990600"/>
            <a:ext cx="9601200" cy="3196628"/>
          </a:xfrm>
        </p:spPr>
        <p:txBody>
          <a:bodyPr>
            <a:normAutofit fontScale="85000" lnSpcReduction="20000"/>
          </a:bodyPr>
          <a:lstStyle/>
          <a:p>
            <a:r>
              <a:rPr lang="en-GB" sz="2500" dirty="0">
                <a:solidFill>
                  <a:srgbClr val="283C55"/>
                </a:solidFill>
              </a:rPr>
              <a:t>Adult worm length 3-6 mm</a:t>
            </a:r>
          </a:p>
          <a:p>
            <a:r>
              <a:rPr lang="en-GB" sz="2500" dirty="0">
                <a:solidFill>
                  <a:srgbClr val="283C55"/>
                </a:solidFill>
              </a:rPr>
              <a:t>Comprises of </a:t>
            </a:r>
          </a:p>
          <a:p>
            <a:pPr marL="457200" indent="-457200">
              <a:buFont typeface="+mj-lt"/>
              <a:buAutoNum type="arabicPeriod"/>
            </a:pPr>
            <a:r>
              <a:rPr lang="en-GB" sz="2700" b="1" dirty="0">
                <a:solidFill>
                  <a:srgbClr val="C00000"/>
                </a:solidFill>
              </a:rPr>
              <a:t>Scolex</a:t>
            </a:r>
            <a:r>
              <a:rPr lang="en-US" sz="2700" b="1" dirty="0">
                <a:solidFill>
                  <a:srgbClr val="C00000"/>
                </a:solidFill>
              </a:rPr>
              <a:t>: </a:t>
            </a:r>
            <a:r>
              <a:rPr lang="en-GB" sz="2200" b="1" dirty="0">
                <a:solidFill>
                  <a:srgbClr val="283C55"/>
                </a:solidFill>
              </a:rPr>
              <a:t>four suckers with </a:t>
            </a:r>
            <a:r>
              <a:rPr lang="en-GB" sz="2200" b="1" dirty="0" err="1">
                <a:solidFill>
                  <a:srgbClr val="283C55"/>
                </a:solidFill>
              </a:rPr>
              <a:t>rostellum</a:t>
            </a:r>
            <a:r>
              <a:rPr lang="en-GB" sz="2200" b="1" dirty="0">
                <a:solidFill>
                  <a:srgbClr val="283C55"/>
                </a:solidFill>
              </a:rPr>
              <a:t> with two rows of hooks</a:t>
            </a:r>
            <a:endParaRPr lang="en-GB" sz="2700" b="1" dirty="0">
              <a:solidFill>
                <a:srgbClr val="C00000"/>
              </a:solidFill>
            </a:endParaRPr>
          </a:p>
          <a:p>
            <a:pPr marL="457200" indent="-457200">
              <a:buFont typeface="+mj-lt"/>
              <a:buAutoNum type="arabicPeriod"/>
            </a:pPr>
            <a:r>
              <a:rPr lang="en-GB" sz="2700" b="1" dirty="0">
                <a:solidFill>
                  <a:srgbClr val="C00000"/>
                </a:solidFill>
              </a:rPr>
              <a:t>Neck: </a:t>
            </a:r>
            <a:r>
              <a:rPr lang="en-GB" sz="2200" b="1" dirty="0">
                <a:solidFill>
                  <a:srgbClr val="283C55"/>
                </a:solidFill>
              </a:rPr>
              <a:t>short and thick</a:t>
            </a:r>
            <a:endParaRPr lang="en-GB" sz="2700" b="1" dirty="0">
              <a:solidFill>
                <a:srgbClr val="C00000"/>
              </a:solidFill>
            </a:endParaRPr>
          </a:p>
          <a:p>
            <a:pPr marL="457200" indent="-457200">
              <a:buFont typeface="+mj-lt"/>
              <a:buAutoNum type="arabicPeriod"/>
            </a:pPr>
            <a:r>
              <a:rPr lang="en-GB" sz="2700" b="1" dirty="0">
                <a:solidFill>
                  <a:srgbClr val="C00000"/>
                </a:solidFill>
              </a:rPr>
              <a:t>proglottids</a:t>
            </a:r>
            <a:r>
              <a:rPr lang="en-US" sz="2700" b="1" dirty="0">
                <a:solidFill>
                  <a:srgbClr val="C00000"/>
                </a:solidFill>
              </a:rPr>
              <a:t> or </a:t>
            </a:r>
            <a:r>
              <a:rPr lang="en-GB" sz="2700" b="1" dirty="0" err="1">
                <a:solidFill>
                  <a:srgbClr val="C00000"/>
                </a:solidFill>
              </a:rPr>
              <a:t>strobilla</a:t>
            </a:r>
            <a:r>
              <a:rPr lang="en-US" sz="2700" b="1" dirty="0">
                <a:solidFill>
                  <a:srgbClr val="C00000"/>
                </a:solidFill>
              </a:rPr>
              <a:t> </a:t>
            </a:r>
            <a:r>
              <a:rPr lang="en-GB" sz="2700" b="1" dirty="0">
                <a:solidFill>
                  <a:srgbClr val="C00000"/>
                </a:solidFill>
              </a:rPr>
              <a:t>: </a:t>
            </a:r>
            <a:r>
              <a:rPr lang="en-GB" sz="2700" b="1" dirty="0">
                <a:solidFill>
                  <a:srgbClr val="283C55"/>
                </a:solidFill>
              </a:rPr>
              <a:t>3 </a:t>
            </a:r>
            <a:r>
              <a:rPr lang="en-US" sz="2700" b="1" dirty="0">
                <a:solidFill>
                  <a:srgbClr val="283C55"/>
                </a:solidFill>
              </a:rPr>
              <a:t>or 4 </a:t>
            </a:r>
            <a:r>
              <a:rPr lang="en-GB" sz="2700" b="1" dirty="0">
                <a:solidFill>
                  <a:srgbClr val="283C55"/>
                </a:solidFill>
              </a:rPr>
              <a:t>segments</a:t>
            </a:r>
            <a:r>
              <a:rPr lang="en-US" sz="2700" b="1" dirty="0">
                <a:solidFill>
                  <a:srgbClr val="C00000"/>
                </a:solidFill>
              </a:rPr>
              <a:t>.   </a:t>
            </a:r>
            <a:endParaRPr lang="en-GB" sz="2700" b="1" dirty="0">
              <a:solidFill>
                <a:srgbClr val="C00000"/>
              </a:solidFill>
            </a:endParaRPr>
          </a:p>
          <a:p>
            <a:pPr marL="514350" indent="-514350">
              <a:buFont typeface="+mj-lt"/>
              <a:buAutoNum type="romanUcPeriod"/>
            </a:pPr>
            <a:r>
              <a:rPr lang="en-US" sz="2500" dirty="0">
                <a:solidFill>
                  <a:srgbClr val="283C55"/>
                </a:solidFill>
              </a:rPr>
              <a:t>1</a:t>
            </a:r>
            <a:r>
              <a:rPr lang="en-US" sz="2500" baseline="30000" dirty="0">
                <a:solidFill>
                  <a:srgbClr val="283C55"/>
                </a:solidFill>
              </a:rPr>
              <a:t>st</a:t>
            </a:r>
            <a:r>
              <a:rPr lang="en-US" sz="2500" dirty="0">
                <a:solidFill>
                  <a:srgbClr val="283C55"/>
                </a:solidFill>
              </a:rPr>
              <a:t>  segment (Immature)</a:t>
            </a:r>
          </a:p>
          <a:p>
            <a:pPr marL="514350" indent="-514350">
              <a:buFont typeface="+mj-lt"/>
              <a:buAutoNum type="romanUcPeriod"/>
            </a:pPr>
            <a:r>
              <a:rPr lang="en-US" sz="2500" dirty="0">
                <a:solidFill>
                  <a:srgbClr val="283C55"/>
                </a:solidFill>
              </a:rPr>
              <a:t>2</a:t>
            </a:r>
            <a:r>
              <a:rPr lang="en-US" sz="2500" baseline="30000" dirty="0">
                <a:solidFill>
                  <a:srgbClr val="283C55"/>
                </a:solidFill>
              </a:rPr>
              <a:t>nd</a:t>
            </a:r>
            <a:r>
              <a:rPr lang="en-US" sz="2500" dirty="0">
                <a:solidFill>
                  <a:srgbClr val="283C55"/>
                </a:solidFill>
              </a:rPr>
              <a:t>  segment (Mature)</a:t>
            </a:r>
          </a:p>
          <a:p>
            <a:pPr marL="514350" indent="-514350">
              <a:buFont typeface="+mj-lt"/>
              <a:buAutoNum type="romanUcPeriod"/>
            </a:pPr>
            <a:r>
              <a:rPr lang="en-US" sz="2500" dirty="0">
                <a:solidFill>
                  <a:srgbClr val="283C55"/>
                </a:solidFill>
              </a:rPr>
              <a:t>3</a:t>
            </a:r>
            <a:r>
              <a:rPr lang="en-US" sz="2500" baseline="30000" dirty="0">
                <a:solidFill>
                  <a:srgbClr val="283C55"/>
                </a:solidFill>
              </a:rPr>
              <a:t>rd</a:t>
            </a:r>
            <a:r>
              <a:rPr lang="en-US" sz="2500" dirty="0">
                <a:solidFill>
                  <a:srgbClr val="283C55"/>
                </a:solidFill>
              </a:rPr>
              <a:t> and 4</a:t>
            </a:r>
            <a:r>
              <a:rPr lang="en-US" sz="2500" baseline="30000" dirty="0">
                <a:solidFill>
                  <a:srgbClr val="283C55"/>
                </a:solidFill>
              </a:rPr>
              <a:t>th</a:t>
            </a:r>
            <a:r>
              <a:rPr lang="en-US" sz="2500" dirty="0">
                <a:solidFill>
                  <a:srgbClr val="283C55"/>
                </a:solidFill>
              </a:rPr>
              <a:t> (Gravid)</a:t>
            </a:r>
            <a:endParaRPr lang="x-none" sz="2500" dirty="0">
              <a:solidFill>
                <a:srgbClr val="283C55"/>
              </a:solidFill>
            </a:endParaRPr>
          </a:p>
        </p:txBody>
      </p:sp>
      <p:pic>
        <p:nvPicPr>
          <p:cNvPr id="5" name="Picture 4" descr="JaypeeDigital | eBook Reader">
            <a:extLst>
              <a:ext uri="{FF2B5EF4-FFF2-40B4-BE49-F238E27FC236}">
                <a16:creationId xmlns:a16="http://schemas.microsoft.com/office/drawing/2014/main" id="{84ADEC47-68B1-5841-9AA0-8AEC6645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8533" y="0"/>
            <a:ext cx="324346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B28A65D-BDC1-0347-928D-6A928182448C}"/>
              </a:ext>
            </a:extLst>
          </p:cNvPr>
          <p:cNvPicPr>
            <a:picLocks noChangeAspect="1"/>
          </p:cNvPicPr>
          <p:nvPr/>
        </p:nvPicPr>
        <p:blipFill>
          <a:blip r:embed="rId3"/>
          <a:stretch>
            <a:fillRect/>
          </a:stretch>
        </p:blipFill>
        <p:spPr>
          <a:xfrm>
            <a:off x="5142871" y="0"/>
            <a:ext cx="3805662" cy="1325290"/>
          </a:xfrm>
          <a:prstGeom prst="rect">
            <a:avLst/>
          </a:prstGeom>
        </p:spPr>
      </p:pic>
      <p:sp>
        <p:nvSpPr>
          <p:cNvPr id="4" name="Title 1">
            <a:extLst>
              <a:ext uri="{FF2B5EF4-FFF2-40B4-BE49-F238E27FC236}">
                <a16:creationId xmlns:a16="http://schemas.microsoft.com/office/drawing/2014/main" id="{E61DDE15-F493-AE42-B1D9-07E63FB12CE2}"/>
              </a:ext>
            </a:extLst>
          </p:cNvPr>
          <p:cNvSpPr>
            <a:spLocks noGrp="1"/>
          </p:cNvSpPr>
          <p:nvPr/>
        </p:nvSpPr>
        <p:spPr>
          <a:xfrm>
            <a:off x="1079373" y="4099207"/>
            <a:ext cx="3991307" cy="540694"/>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3400" dirty="0">
                <a:solidFill>
                  <a:srgbClr val="283C55"/>
                </a:solidFill>
              </a:rPr>
              <a:t>Egg</a:t>
            </a:r>
            <a:endParaRPr lang="x-none" sz="3400" dirty="0">
              <a:solidFill>
                <a:srgbClr val="283C55"/>
              </a:solidFill>
            </a:endParaRPr>
          </a:p>
        </p:txBody>
      </p:sp>
      <p:sp>
        <p:nvSpPr>
          <p:cNvPr id="11" name="Content Placeholder 2">
            <a:extLst>
              <a:ext uri="{FF2B5EF4-FFF2-40B4-BE49-F238E27FC236}">
                <a16:creationId xmlns:a16="http://schemas.microsoft.com/office/drawing/2014/main" id="{6225DC7D-189B-E945-90C9-13D3239998AC}"/>
              </a:ext>
            </a:extLst>
          </p:cNvPr>
          <p:cNvSpPr>
            <a:spLocks noGrp="1"/>
          </p:cNvSpPr>
          <p:nvPr/>
        </p:nvSpPr>
        <p:spPr>
          <a:xfrm>
            <a:off x="893779" y="4652475"/>
            <a:ext cx="8054754" cy="216415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400" dirty="0" err="1">
                <a:solidFill>
                  <a:srgbClr val="283C55"/>
                </a:solidFill>
              </a:rPr>
              <a:t>Hexacanth</a:t>
            </a:r>
            <a:r>
              <a:rPr lang="en-US" sz="2400" dirty="0">
                <a:solidFill>
                  <a:srgbClr val="283C55"/>
                </a:solidFill>
              </a:rPr>
              <a:t> embryo </a:t>
            </a:r>
            <a:r>
              <a:rPr lang="en-US" sz="2400" dirty="0" err="1">
                <a:solidFill>
                  <a:srgbClr val="283C55"/>
                </a:solidFill>
              </a:rPr>
              <a:t>oncosphere</a:t>
            </a:r>
            <a:endParaRPr lang="en-US" sz="2400" dirty="0">
              <a:solidFill>
                <a:srgbClr val="283C55"/>
              </a:solidFill>
            </a:endParaRPr>
          </a:p>
          <a:p>
            <a:r>
              <a:rPr lang="en-US" sz="2400" dirty="0">
                <a:solidFill>
                  <a:srgbClr val="283C55"/>
                </a:solidFill>
              </a:rPr>
              <a:t>Passed through the faeces of definitive host and it’s ingestion leads to infection in the intermediate</a:t>
            </a:r>
          </a:p>
          <a:p>
            <a:r>
              <a:rPr lang="en-US" sz="2400" dirty="0">
                <a:solidFill>
                  <a:srgbClr val="283C55"/>
                </a:solidFill>
              </a:rPr>
              <a:t>Spherical in shape, brown color ,have 2 </a:t>
            </a:r>
            <a:r>
              <a:rPr lang="en-GB" sz="2400" dirty="0">
                <a:solidFill>
                  <a:srgbClr val="283C55"/>
                </a:solidFill>
              </a:rPr>
              <a:t>layers outer and inner </a:t>
            </a:r>
            <a:endParaRPr lang="x-none" sz="2400" dirty="0">
              <a:solidFill>
                <a:srgbClr val="283C55"/>
              </a:solidFill>
            </a:endParaRPr>
          </a:p>
        </p:txBody>
      </p:sp>
      <p:pic>
        <p:nvPicPr>
          <p:cNvPr id="13" name="Picture 6">
            <a:extLst>
              <a:ext uri="{FF2B5EF4-FFF2-40B4-BE49-F238E27FC236}">
                <a16:creationId xmlns:a16="http://schemas.microsoft.com/office/drawing/2014/main" id="{20E8A0BD-BDB3-8747-8B1E-E7A895CC20BF}"/>
              </a:ext>
            </a:extLst>
          </p:cNvPr>
          <p:cNvPicPr>
            <a:picLocks noChangeAspect="1"/>
          </p:cNvPicPr>
          <p:nvPr/>
        </p:nvPicPr>
        <p:blipFill>
          <a:blip r:embed="rId4"/>
          <a:stretch>
            <a:fillRect/>
          </a:stretch>
        </p:blipFill>
        <p:spPr>
          <a:xfrm>
            <a:off x="6498717" y="3538868"/>
            <a:ext cx="2222450" cy="1661371"/>
          </a:xfrm>
          <a:prstGeom prst="ellipse">
            <a:avLst/>
          </a:prstGeom>
          <a:ln>
            <a:noFill/>
          </a:ln>
          <a:effectLst>
            <a:softEdge rad="112500"/>
          </a:effectLst>
        </p:spPr>
      </p:pic>
    </p:spTree>
    <p:extLst>
      <p:ext uri="{BB962C8B-B14F-4D97-AF65-F5344CB8AC3E}">
        <p14:creationId xmlns:p14="http://schemas.microsoft.com/office/powerpoint/2010/main" val="3008486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783163" y="62498"/>
            <a:ext cx="4912975" cy="1069186"/>
          </a:xfrm>
          <a:noFill/>
        </p:spPr>
        <p:txBody>
          <a:bodyPr>
            <a:normAutofit/>
          </a:bodyPr>
          <a:lstStyle/>
          <a:p>
            <a:r>
              <a:rPr lang="en-US" sz="4000" u="sng" dirty="0">
                <a:solidFill>
                  <a:srgbClr val="283C55"/>
                </a:solidFill>
              </a:rPr>
              <a:t>LIFE CYCLE</a:t>
            </a:r>
            <a:r>
              <a:rPr lang="en-US" sz="4000" dirty="0">
                <a:solidFill>
                  <a:schemeClr val="tx1">
                    <a:lumMod val="65000"/>
                    <a:lumOff val="35000"/>
                  </a:schemeClr>
                </a:solidFill>
              </a:rPr>
              <a:t> </a:t>
            </a:r>
          </a:p>
        </p:txBody>
      </p:sp>
      <p:sp>
        <p:nvSpPr>
          <p:cNvPr id="3" name="TextBox 2"/>
          <p:cNvSpPr txBox="1"/>
          <p:nvPr/>
        </p:nvSpPr>
        <p:spPr>
          <a:xfrm>
            <a:off x="783163" y="466188"/>
            <a:ext cx="11162382" cy="6001643"/>
          </a:xfrm>
          <a:prstGeom prst="rect">
            <a:avLst/>
          </a:prstGeom>
          <a:noFill/>
        </p:spPr>
        <p:txBody>
          <a:bodyPr wrap="square" rtlCol="1">
            <a:spAutoFit/>
          </a:bodyPr>
          <a:lstStyle/>
          <a:p>
            <a:pPr marL="342900" indent="-342900">
              <a:buFont typeface="Wingdings" panose="05000000000000000000" pitchFamily="2" charset="2"/>
              <a:buChar char="v"/>
            </a:pPr>
            <a:r>
              <a:rPr lang="en-US" sz="2400" b="1" dirty="0">
                <a:solidFill>
                  <a:srgbClr val="283C55"/>
                </a:solidFill>
              </a:rPr>
              <a:t>Habitat: </a:t>
            </a:r>
            <a:r>
              <a:rPr lang="en-US" sz="2400" b="1" dirty="0">
                <a:solidFill>
                  <a:srgbClr val="FF0000"/>
                </a:solidFill>
                <a:effectLst>
                  <a:outerShdw blurRad="38100" dist="38100" dir="2700000" algn="tl">
                    <a:srgbClr val="000000">
                      <a:alpha val="43137"/>
                    </a:srgbClr>
                  </a:outerShdw>
                </a:effectLst>
              </a:rPr>
              <a:t>Small intestine </a:t>
            </a:r>
            <a:r>
              <a:rPr lang="en-US" sz="2400" dirty="0">
                <a:solidFill>
                  <a:srgbClr val="283C55"/>
                </a:solidFill>
              </a:rPr>
              <a:t>of the D.H.</a:t>
            </a:r>
          </a:p>
          <a:p>
            <a:pPr marL="342900" indent="-342900">
              <a:buFont typeface="Wingdings" panose="05000000000000000000" pitchFamily="2" charset="2"/>
              <a:buChar char="v"/>
            </a:pPr>
            <a:endParaRPr lang="en-US" sz="2400" b="1" dirty="0">
              <a:solidFill>
                <a:srgbClr val="283C55"/>
              </a:solidFill>
            </a:endParaRPr>
          </a:p>
          <a:p>
            <a:endParaRPr lang="en-US" sz="2400" b="1" dirty="0">
              <a:solidFill>
                <a:srgbClr val="283C55"/>
              </a:solidFill>
            </a:endParaRPr>
          </a:p>
          <a:p>
            <a:endParaRPr lang="en-US" sz="2400" b="1" dirty="0">
              <a:solidFill>
                <a:srgbClr val="283C55"/>
              </a:solidFill>
            </a:endParaRPr>
          </a:p>
          <a:p>
            <a:endParaRPr lang="en-US" sz="2400" b="1" dirty="0">
              <a:solidFill>
                <a:srgbClr val="283C55"/>
              </a:solidFill>
            </a:endParaRPr>
          </a:p>
          <a:p>
            <a:endParaRPr lang="en-US" sz="2400" b="1" dirty="0">
              <a:solidFill>
                <a:srgbClr val="283C55"/>
              </a:solidFill>
            </a:endParaRPr>
          </a:p>
          <a:p>
            <a:endParaRPr lang="en-US" sz="2400" b="1" dirty="0">
              <a:solidFill>
                <a:srgbClr val="283C55"/>
              </a:solidFill>
            </a:endParaRPr>
          </a:p>
          <a:p>
            <a:r>
              <a:rPr lang="en-US" sz="2400" b="1" dirty="0">
                <a:solidFill>
                  <a:srgbClr val="283C55"/>
                </a:solidFill>
              </a:rPr>
              <a:t>           </a:t>
            </a:r>
            <a:endParaRPr lang="en-US" sz="2400" dirty="0">
              <a:solidFill>
                <a:srgbClr val="283C55"/>
              </a:solidFill>
            </a:endParaRPr>
          </a:p>
          <a:p>
            <a:pPr marL="342900" indent="-342900">
              <a:buFont typeface="Wingdings" panose="05000000000000000000" pitchFamily="2" charset="2"/>
              <a:buChar char="v"/>
            </a:pPr>
            <a:endParaRPr lang="en-US" sz="2400" b="1" dirty="0">
              <a:solidFill>
                <a:srgbClr val="283C55"/>
              </a:solidFill>
            </a:endParaRPr>
          </a:p>
          <a:p>
            <a:pPr marL="342900" indent="-342900">
              <a:buFont typeface="Wingdings" panose="05000000000000000000" pitchFamily="2" charset="2"/>
              <a:buChar char="v"/>
            </a:pPr>
            <a:r>
              <a:rPr lang="en-US" sz="2400" b="1" dirty="0">
                <a:solidFill>
                  <a:srgbClr val="283C55"/>
                </a:solidFill>
              </a:rPr>
              <a:t> </a:t>
            </a:r>
            <a:r>
              <a:rPr lang="en-US" sz="2400" b="1" dirty="0">
                <a:solidFill>
                  <a:srgbClr val="FF0000"/>
                </a:solidFill>
              </a:rPr>
              <a:t>occasionally man</a:t>
            </a:r>
            <a:r>
              <a:rPr lang="en-GB" sz="2400" b="1" dirty="0">
                <a:solidFill>
                  <a:srgbClr val="FF0000"/>
                </a:solidFill>
              </a:rPr>
              <a:t>:  </a:t>
            </a:r>
            <a:r>
              <a:rPr lang="en-US" sz="2400" b="1" dirty="0">
                <a:solidFill>
                  <a:srgbClr val="FF0000"/>
                </a:solidFill>
              </a:rPr>
              <a:t>end stage host</a:t>
            </a:r>
          </a:p>
          <a:p>
            <a:pPr marL="342900" indent="-342900">
              <a:buFont typeface="Wingdings" panose="05000000000000000000" pitchFamily="2" charset="2"/>
              <a:buChar char="v"/>
            </a:pPr>
            <a:r>
              <a:rPr lang="en-US" sz="2400" b="1" dirty="0">
                <a:solidFill>
                  <a:srgbClr val="283C55"/>
                </a:solidFill>
              </a:rPr>
              <a:t>Infective stage</a:t>
            </a:r>
            <a:r>
              <a:rPr lang="en-US" sz="2400" dirty="0">
                <a:solidFill>
                  <a:srgbClr val="283C55"/>
                </a:solidFill>
              </a:rPr>
              <a:t>:</a:t>
            </a:r>
            <a:r>
              <a:rPr lang="en-US" sz="2400" dirty="0">
                <a:solidFill>
                  <a:srgbClr val="FF0000"/>
                </a:solidFill>
              </a:rPr>
              <a:t> </a:t>
            </a:r>
            <a:r>
              <a:rPr lang="en-US" sz="2400" b="1" dirty="0">
                <a:solidFill>
                  <a:srgbClr val="FF0000"/>
                </a:solidFill>
              </a:rPr>
              <a:t>Eggs</a:t>
            </a:r>
            <a:r>
              <a:rPr lang="en-US" sz="2400" dirty="0">
                <a:solidFill>
                  <a:srgbClr val="FF0000"/>
                </a:solidFill>
              </a:rPr>
              <a:t> </a:t>
            </a:r>
          </a:p>
          <a:p>
            <a:pPr marL="342900" indent="-342900">
              <a:buFont typeface="Wingdings" panose="05000000000000000000" pitchFamily="2" charset="2"/>
              <a:buChar char="v"/>
            </a:pPr>
            <a:endParaRPr lang="en-US" sz="2400" dirty="0">
              <a:solidFill>
                <a:srgbClr val="283C55"/>
              </a:solidFill>
            </a:endParaRPr>
          </a:p>
          <a:p>
            <a:pPr marL="342900" indent="-342900">
              <a:buFont typeface="Wingdings" panose="05000000000000000000" pitchFamily="2" charset="2"/>
              <a:buChar char="v"/>
            </a:pPr>
            <a:r>
              <a:rPr lang="en-US" sz="2400" b="1" dirty="0">
                <a:solidFill>
                  <a:srgbClr val="283C55"/>
                </a:solidFill>
              </a:rPr>
              <a:t>Mode of transmission</a:t>
            </a:r>
            <a:r>
              <a:rPr lang="en-US" sz="2400" dirty="0">
                <a:solidFill>
                  <a:srgbClr val="283C55"/>
                </a:solidFill>
              </a:rPr>
              <a:t>: </a:t>
            </a:r>
            <a:r>
              <a:rPr lang="en-GB" sz="2400" dirty="0">
                <a:solidFill>
                  <a:srgbClr val="283C55"/>
                </a:solidFill>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Ingestion of eggs </a:t>
            </a:r>
            <a:r>
              <a:rPr lang="en-US" sz="2400" dirty="0">
                <a:solidFill>
                  <a:srgbClr val="283C55"/>
                </a:solidFill>
              </a:rPr>
              <a:t>with food or drinks contaminated with dogs faeces </a:t>
            </a:r>
            <a:endParaRPr lang="en-GB" sz="2400" dirty="0">
              <a:solidFill>
                <a:srgbClr val="283C55"/>
              </a:solidFill>
            </a:endParaRPr>
          </a:p>
          <a:p>
            <a:pPr marL="457200" indent="-457200">
              <a:buFont typeface="+mj-lt"/>
              <a:buAutoNum type="arabicPeriod"/>
            </a:pPr>
            <a:r>
              <a:rPr lang="en-US" sz="2400" dirty="0">
                <a:solidFill>
                  <a:srgbClr val="283C55"/>
                </a:solidFill>
              </a:rPr>
              <a:t> handling dogs whose hair are usually contaminated with eggs.</a:t>
            </a:r>
          </a:p>
          <a:p>
            <a:endParaRPr lang="ar-JO" sz="2400" dirty="0"/>
          </a:p>
        </p:txBody>
      </p:sp>
      <p:graphicFrame>
        <p:nvGraphicFramePr>
          <p:cNvPr id="5" name="Content Placeholder 8" descr="SmartArt">
            <a:extLst>
              <a:ext uri="{FF2B5EF4-FFF2-40B4-BE49-F238E27FC236}">
                <a16:creationId xmlns:a16="http://schemas.microsoft.com/office/drawing/2014/main" id="{B4F3F685-6006-164D-B89C-A63B56B1AAAD}"/>
              </a:ext>
            </a:extLst>
          </p:cNvPr>
          <p:cNvGraphicFramePr>
            <a:graphicFrameLocks/>
          </p:cNvGraphicFramePr>
          <p:nvPr>
            <p:extLst>
              <p:ext uri="{D42A27DB-BD31-4B8C-83A1-F6EECF244321}">
                <p14:modId xmlns:p14="http://schemas.microsoft.com/office/powerpoint/2010/main" val="3969432359"/>
              </p:ext>
            </p:extLst>
          </p:nvPr>
        </p:nvGraphicFramePr>
        <p:xfrm>
          <a:off x="8374456" y="668676"/>
          <a:ext cx="4535747" cy="279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6">
            <a:extLst>
              <a:ext uri="{FF2B5EF4-FFF2-40B4-BE49-F238E27FC236}">
                <a16:creationId xmlns:a16="http://schemas.microsoft.com/office/drawing/2014/main" id="{3DB89740-4FC3-AA40-AA29-6BFC7AC2041B}"/>
              </a:ext>
            </a:extLst>
          </p:cNvPr>
          <p:cNvGraphicFramePr>
            <a:graphicFrameLocks noGrp="1"/>
          </p:cNvGraphicFramePr>
          <p:nvPr>
            <p:extLst>
              <p:ext uri="{D42A27DB-BD31-4B8C-83A1-F6EECF244321}">
                <p14:modId xmlns:p14="http://schemas.microsoft.com/office/powerpoint/2010/main" val="1559301032"/>
              </p:ext>
            </p:extLst>
          </p:nvPr>
        </p:nvGraphicFramePr>
        <p:xfrm>
          <a:off x="783163" y="597091"/>
          <a:ext cx="8127999" cy="238911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462560437"/>
                    </a:ext>
                  </a:extLst>
                </a:gridCol>
                <a:gridCol w="2709333">
                  <a:extLst>
                    <a:ext uri="{9D8B030D-6E8A-4147-A177-3AD203B41FA5}">
                      <a16:colId xmlns:a16="http://schemas.microsoft.com/office/drawing/2014/main" val="1835517421"/>
                    </a:ext>
                  </a:extLst>
                </a:gridCol>
                <a:gridCol w="2709333">
                  <a:extLst>
                    <a:ext uri="{9D8B030D-6E8A-4147-A177-3AD203B41FA5}">
                      <a16:colId xmlns:a16="http://schemas.microsoft.com/office/drawing/2014/main" val="4226685314"/>
                    </a:ext>
                  </a:extLst>
                </a:gridCol>
              </a:tblGrid>
              <a:tr h="477822">
                <a:tc>
                  <a:txBody>
                    <a:bodyPr/>
                    <a:lstStyle/>
                    <a:p>
                      <a:endParaRPr lang="x-none" dirty="0"/>
                    </a:p>
                  </a:txBody>
                  <a:tcPr/>
                </a:tc>
                <a:tc>
                  <a:txBody>
                    <a:bodyPr/>
                    <a:lstStyle/>
                    <a:p>
                      <a:r>
                        <a:rPr lang="en-US" sz="1800" b="1" dirty="0">
                          <a:solidFill>
                            <a:srgbClr val="283C55"/>
                          </a:solidFill>
                        </a:rPr>
                        <a:t>Definitive Host</a:t>
                      </a:r>
                      <a:endParaRPr lang="x-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283C55"/>
                          </a:solidFill>
                        </a:rPr>
                        <a:t>Intermediate Host</a:t>
                      </a:r>
                    </a:p>
                  </a:txBody>
                  <a:tcPr/>
                </a:tc>
                <a:extLst>
                  <a:ext uri="{0D108BD9-81ED-4DB2-BD59-A6C34878D82A}">
                    <a16:rowId xmlns:a16="http://schemas.microsoft.com/office/drawing/2014/main" val="253022890"/>
                  </a:ext>
                </a:extLst>
              </a:tr>
              <a:tr h="477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83C55"/>
                          </a:solidFill>
                        </a:rPr>
                        <a:t>E.</a:t>
                      </a:r>
                      <a:r>
                        <a:rPr lang="en-GB" sz="1800" dirty="0">
                          <a:solidFill>
                            <a:srgbClr val="283C55"/>
                          </a:solidFill>
                        </a:rPr>
                        <a:t> </a:t>
                      </a:r>
                      <a:r>
                        <a:rPr lang="en-US" sz="1800" dirty="0" err="1">
                          <a:solidFill>
                            <a:srgbClr val="283C55"/>
                          </a:solidFill>
                        </a:rPr>
                        <a:t>granulosus</a:t>
                      </a:r>
                      <a:endParaRPr lang="en-GB" sz="1800" dirty="0">
                        <a:solidFill>
                          <a:srgbClr val="283C55"/>
                        </a:solidFill>
                      </a:endParaRPr>
                    </a:p>
                  </a:txBody>
                  <a:tcPr/>
                </a:tc>
                <a:tc>
                  <a:txBody>
                    <a:bodyPr/>
                    <a:lstStyle/>
                    <a:p>
                      <a:r>
                        <a:rPr lang="en-GB" sz="1800" dirty="0">
                          <a:solidFill>
                            <a:srgbClr val="283C55"/>
                          </a:solidFill>
                        </a:rPr>
                        <a:t>Dogs</a:t>
                      </a:r>
                      <a:endParaRPr lang="x-none" dirty="0"/>
                    </a:p>
                  </a:txBody>
                  <a:tcPr/>
                </a:tc>
                <a:tc>
                  <a:txBody>
                    <a:bodyPr/>
                    <a:lstStyle/>
                    <a:p>
                      <a:r>
                        <a:rPr lang="en-US" dirty="0" err="1">
                          <a:solidFill>
                            <a:schemeClr val="bg1">
                              <a:lumMod val="25000"/>
                            </a:schemeClr>
                          </a:solidFill>
                        </a:rPr>
                        <a:t>Sheeps</a:t>
                      </a:r>
                      <a:r>
                        <a:rPr lang="en-US" dirty="0">
                          <a:solidFill>
                            <a:schemeClr val="bg1">
                              <a:lumMod val="25000"/>
                            </a:schemeClr>
                          </a:solidFill>
                        </a:rPr>
                        <a:t>, </a:t>
                      </a:r>
                      <a:r>
                        <a:rPr lang="en-US" dirty="0" err="1">
                          <a:solidFill>
                            <a:schemeClr val="bg1">
                              <a:lumMod val="25000"/>
                            </a:schemeClr>
                          </a:solidFill>
                        </a:rPr>
                        <a:t>cattles</a:t>
                      </a:r>
                      <a:r>
                        <a:rPr lang="en-US" dirty="0">
                          <a:solidFill>
                            <a:schemeClr val="bg1">
                              <a:lumMod val="25000"/>
                            </a:schemeClr>
                          </a:solidFill>
                        </a:rPr>
                        <a:t>, pigs</a:t>
                      </a:r>
                      <a:endParaRPr lang="x-none" dirty="0">
                        <a:solidFill>
                          <a:srgbClr val="283C55"/>
                        </a:solidFill>
                      </a:endParaRPr>
                    </a:p>
                  </a:txBody>
                  <a:tcPr/>
                </a:tc>
                <a:extLst>
                  <a:ext uri="{0D108BD9-81ED-4DB2-BD59-A6C34878D82A}">
                    <a16:rowId xmlns:a16="http://schemas.microsoft.com/office/drawing/2014/main" val="1874972740"/>
                  </a:ext>
                </a:extLst>
              </a:tr>
              <a:tr h="477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83C55"/>
                          </a:solidFill>
                        </a:rPr>
                        <a:t>E. </a:t>
                      </a:r>
                      <a:r>
                        <a:rPr lang="en-GB" sz="1800" dirty="0" err="1">
                          <a:solidFill>
                            <a:srgbClr val="283C55"/>
                          </a:solidFill>
                        </a:rPr>
                        <a:t>multilocularis</a:t>
                      </a:r>
                      <a:endParaRPr lang="en-GB" sz="1800" dirty="0">
                        <a:solidFill>
                          <a:srgbClr val="283C55"/>
                        </a:solidFill>
                      </a:endParaRPr>
                    </a:p>
                  </a:txBody>
                  <a:tcPr/>
                </a:tc>
                <a:tc>
                  <a:txBody>
                    <a:bodyPr/>
                    <a:lstStyle/>
                    <a:p>
                      <a:r>
                        <a:rPr lang="en-GB" sz="1800" dirty="0">
                          <a:solidFill>
                            <a:srgbClr val="283C55"/>
                          </a:solidFill>
                        </a:rPr>
                        <a:t>foxes</a:t>
                      </a:r>
                      <a:endParaRPr lang="x-none" dirty="0"/>
                    </a:p>
                  </a:txBody>
                  <a:tcPr/>
                </a:tc>
                <a:tc>
                  <a:txBody>
                    <a:bodyPr/>
                    <a:lstStyle/>
                    <a:p>
                      <a:r>
                        <a:rPr lang="en-US" dirty="0"/>
                        <a:t>Small rodent</a:t>
                      </a:r>
                      <a:endParaRPr lang="x-none" dirty="0"/>
                    </a:p>
                  </a:txBody>
                  <a:tcPr/>
                </a:tc>
                <a:extLst>
                  <a:ext uri="{0D108BD9-81ED-4DB2-BD59-A6C34878D82A}">
                    <a16:rowId xmlns:a16="http://schemas.microsoft.com/office/drawing/2014/main" val="3555195691"/>
                  </a:ext>
                </a:extLst>
              </a:tr>
              <a:tr h="477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83C55"/>
                          </a:solidFill>
                        </a:rPr>
                        <a:t>E. </a:t>
                      </a:r>
                      <a:r>
                        <a:rPr lang="en-GB" sz="1800" dirty="0" err="1">
                          <a:solidFill>
                            <a:srgbClr val="283C55"/>
                          </a:solidFill>
                        </a:rPr>
                        <a:t>Vogeli</a:t>
                      </a:r>
                      <a:r>
                        <a:rPr lang="en-US" sz="1800" dirty="0">
                          <a:solidFill>
                            <a:srgbClr val="283C55"/>
                          </a:solidFill>
                        </a:rPr>
                        <a:t> </a:t>
                      </a:r>
                      <a:endParaRPr lang="en-GB" sz="1800" dirty="0">
                        <a:solidFill>
                          <a:srgbClr val="283C55"/>
                        </a:solidFill>
                      </a:endParaRPr>
                    </a:p>
                  </a:txBody>
                  <a:tcPr/>
                </a:tc>
                <a:tc>
                  <a:txBody>
                    <a:bodyPr/>
                    <a:lstStyle/>
                    <a:p>
                      <a:r>
                        <a:rPr lang="en-GB" sz="1800" dirty="0">
                          <a:solidFill>
                            <a:srgbClr val="283C55"/>
                          </a:solidFill>
                        </a:rPr>
                        <a:t>dogs </a:t>
                      </a:r>
                      <a:endParaRPr lang="x-none" dirty="0"/>
                    </a:p>
                  </a:txBody>
                  <a:tcPr/>
                </a:tc>
                <a:tc>
                  <a:txBody>
                    <a:bodyPr/>
                    <a:lstStyle/>
                    <a:p>
                      <a:r>
                        <a:rPr lang="en-US" dirty="0"/>
                        <a:t>Rodent </a:t>
                      </a:r>
                      <a:endParaRPr lang="x-none" dirty="0"/>
                    </a:p>
                  </a:txBody>
                  <a:tcPr/>
                </a:tc>
                <a:extLst>
                  <a:ext uri="{0D108BD9-81ED-4DB2-BD59-A6C34878D82A}">
                    <a16:rowId xmlns:a16="http://schemas.microsoft.com/office/drawing/2014/main" val="1340021417"/>
                  </a:ext>
                </a:extLst>
              </a:tr>
              <a:tr h="477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83C55"/>
                          </a:solidFill>
                        </a:rPr>
                        <a:t>E. </a:t>
                      </a:r>
                      <a:r>
                        <a:rPr lang="en-GB" sz="1800" dirty="0" err="1">
                          <a:solidFill>
                            <a:srgbClr val="283C55"/>
                          </a:solidFill>
                        </a:rPr>
                        <a:t>oligarthus</a:t>
                      </a:r>
                      <a:endParaRPr lang="en-US" sz="1800" dirty="0">
                        <a:solidFill>
                          <a:srgbClr val="283C55"/>
                        </a:solidFill>
                      </a:endParaRPr>
                    </a:p>
                  </a:txBody>
                  <a:tcPr/>
                </a:tc>
                <a:tc>
                  <a:txBody>
                    <a:bodyPr/>
                    <a:lstStyle/>
                    <a:p>
                      <a:r>
                        <a:rPr lang="en-US" sz="1800" dirty="0">
                          <a:solidFill>
                            <a:srgbClr val="283C55"/>
                          </a:solidFill>
                        </a:rPr>
                        <a:t>Wild</a:t>
                      </a:r>
                      <a:r>
                        <a:rPr lang="en-GB" sz="1800" dirty="0">
                          <a:solidFill>
                            <a:srgbClr val="283C55"/>
                          </a:solidFill>
                        </a:rPr>
                        <a:t> </a:t>
                      </a:r>
                      <a:r>
                        <a:rPr lang="en-US" sz="1800" dirty="0">
                          <a:solidFill>
                            <a:srgbClr val="283C55"/>
                          </a:solidFill>
                        </a:rPr>
                        <a:t>felids</a:t>
                      </a:r>
                      <a:r>
                        <a:rPr lang="en-GB" sz="1800" dirty="0">
                          <a:solidFill>
                            <a:srgbClr val="283C55"/>
                          </a:solidFill>
                        </a:rPr>
                        <a:t> animals </a:t>
                      </a:r>
                      <a:endParaRPr lang="x-none" dirty="0"/>
                    </a:p>
                  </a:txBody>
                  <a:tcPr/>
                </a:tc>
                <a:tc>
                  <a:txBody>
                    <a:bodyPr/>
                    <a:lstStyle/>
                    <a:p>
                      <a:r>
                        <a:rPr lang="en-US" dirty="0"/>
                        <a:t>Rodent </a:t>
                      </a:r>
                      <a:endParaRPr lang="x-none" dirty="0"/>
                    </a:p>
                  </a:txBody>
                  <a:tcPr/>
                </a:tc>
                <a:extLst>
                  <a:ext uri="{0D108BD9-81ED-4DB2-BD59-A6C34878D82A}">
                    <a16:rowId xmlns:a16="http://schemas.microsoft.com/office/drawing/2014/main" val="4006015173"/>
                  </a:ext>
                </a:extLst>
              </a:tr>
            </a:tbl>
          </a:graphicData>
        </a:graphic>
      </p:graphicFrame>
    </p:spTree>
    <p:extLst>
      <p:ext uri="{BB962C8B-B14F-4D97-AF65-F5344CB8AC3E}">
        <p14:creationId xmlns:p14="http://schemas.microsoft.com/office/powerpoint/2010/main" val="49072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183207" y="132533"/>
            <a:ext cx="3855720" cy="2157884"/>
          </a:xfrm>
          <a:noFill/>
        </p:spPr>
        <p:txBody>
          <a:bodyPr>
            <a:normAutofit/>
          </a:bodyPr>
          <a:lstStyle/>
          <a:p>
            <a:r>
              <a:rPr lang="en-US" sz="4000" u="sng" dirty="0">
                <a:solidFill>
                  <a:schemeClr val="bg2"/>
                </a:solidFill>
              </a:rPr>
              <a:t>LIFE CYCLE</a:t>
            </a:r>
            <a:r>
              <a:rPr lang="en-US" sz="4000" u="sng" dirty="0">
                <a:solidFill>
                  <a:srgbClr val="283C55"/>
                </a:solidFill>
              </a:rPr>
              <a:t> </a:t>
            </a:r>
          </a:p>
        </p:txBody>
      </p:sp>
      <p:pic>
        <p:nvPicPr>
          <p:cNvPr id="3" name="Picture 3">
            <a:extLst>
              <a:ext uri="{FF2B5EF4-FFF2-40B4-BE49-F238E27FC236}">
                <a16:creationId xmlns:a16="http://schemas.microsoft.com/office/drawing/2014/main" id="{C51BDF76-36BA-F04D-B219-67DE53C3670F}"/>
              </a:ext>
            </a:extLst>
          </p:cNvPr>
          <p:cNvPicPr>
            <a:picLocks noChangeAspect="1"/>
          </p:cNvPicPr>
          <p:nvPr/>
        </p:nvPicPr>
        <p:blipFill>
          <a:blip r:embed="rId3"/>
          <a:stretch>
            <a:fillRect/>
          </a:stretch>
        </p:blipFill>
        <p:spPr>
          <a:xfrm>
            <a:off x="-10678" y="990601"/>
            <a:ext cx="5331623" cy="5867399"/>
          </a:xfrm>
          <a:prstGeom prst="rect">
            <a:avLst/>
          </a:prstGeom>
        </p:spPr>
      </p:pic>
      <p:sp>
        <p:nvSpPr>
          <p:cNvPr id="4" name="Star: 5 Points 3">
            <a:extLst>
              <a:ext uri="{FF2B5EF4-FFF2-40B4-BE49-F238E27FC236}">
                <a16:creationId xmlns:a16="http://schemas.microsoft.com/office/drawing/2014/main" id="{2459934A-75C3-2942-8BF8-225CF44202FD}"/>
              </a:ext>
            </a:extLst>
          </p:cNvPr>
          <p:cNvSpPr/>
          <p:nvPr/>
        </p:nvSpPr>
        <p:spPr>
          <a:xfrm>
            <a:off x="3001310" y="3728669"/>
            <a:ext cx="291617" cy="291617"/>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Star: 5 Points 4">
            <a:extLst>
              <a:ext uri="{FF2B5EF4-FFF2-40B4-BE49-F238E27FC236}">
                <a16:creationId xmlns:a16="http://schemas.microsoft.com/office/drawing/2014/main" id="{AA865BB6-E26B-B04A-A926-513A69728197}"/>
              </a:ext>
            </a:extLst>
          </p:cNvPr>
          <p:cNvSpPr/>
          <p:nvPr/>
        </p:nvSpPr>
        <p:spPr>
          <a:xfrm>
            <a:off x="3910797" y="6030863"/>
            <a:ext cx="221224" cy="221224"/>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riangle 8">
            <a:extLst>
              <a:ext uri="{FF2B5EF4-FFF2-40B4-BE49-F238E27FC236}">
                <a16:creationId xmlns:a16="http://schemas.microsoft.com/office/drawing/2014/main" id="{4790C33F-1A7D-E247-A1E5-D189A6A55689}"/>
              </a:ext>
            </a:extLst>
          </p:cNvPr>
          <p:cNvSpPr/>
          <p:nvPr/>
        </p:nvSpPr>
        <p:spPr>
          <a:xfrm>
            <a:off x="661785" y="5197367"/>
            <a:ext cx="256620" cy="221224"/>
          </a:xfrm>
          <a:prstGeom prs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riangle 9">
            <a:extLst>
              <a:ext uri="{FF2B5EF4-FFF2-40B4-BE49-F238E27FC236}">
                <a16:creationId xmlns:a16="http://schemas.microsoft.com/office/drawing/2014/main" id="{86AA2A0B-6FF0-4541-B115-6CF42D3FB514}"/>
              </a:ext>
            </a:extLst>
          </p:cNvPr>
          <p:cNvSpPr/>
          <p:nvPr/>
        </p:nvSpPr>
        <p:spPr>
          <a:xfrm>
            <a:off x="3945832" y="6412832"/>
            <a:ext cx="186189" cy="160508"/>
          </a:xfrm>
          <a:prstGeom prs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Box 12">
            <a:extLst>
              <a:ext uri="{FF2B5EF4-FFF2-40B4-BE49-F238E27FC236}">
                <a16:creationId xmlns:a16="http://schemas.microsoft.com/office/drawing/2014/main" id="{FCD1DE24-5E14-FA4C-AD68-DC1A918B83D7}"/>
              </a:ext>
            </a:extLst>
          </p:cNvPr>
          <p:cNvSpPr txBox="1"/>
          <p:nvPr/>
        </p:nvSpPr>
        <p:spPr>
          <a:xfrm>
            <a:off x="8849810" y="102847"/>
            <a:ext cx="3357217" cy="657872"/>
          </a:xfrm>
          <a:prstGeom prst="rect">
            <a:avLst/>
          </a:prstGeom>
          <a:noFill/>
          <a:ln>
            <a:solidFill>
              <a:schemeClr val="bg1">
                <a:lumMod val="10000"/>
              </a:schemeClr>
            </a:solidFill>
          </a:ln>
        </p:spPr>
        <p:txBody>
          <a:bodyPr wrap="square" rtlCol="0">
            <a:spAutoFit/>
          </a:bodyPr>
          <a:lstStyle/>
          <a:p>
            <a:r>
              <a:rPr lang="en-GB" sz="1700" dirty="0"/>
              <a:t>1).Adult </a:t>
            </a:r>
            <a:r>
              <a:rPr lang="en-GB" sz="1700" dirty="0" err="1"/>
              <a:t>echinococcus</a:t>
            </a:r>
            <a:r>
              <a:rPr lang="en-GB" sz="1700" dirty="0"/>
              <a:t> </a:t>
            </a:r>
            <a:r>
              <a:rPr lang="en-GB" sz="1700" dirty="0" err="1"/>
              <a:t>granlousus</a:t>
            </a:r>
            <a:r>
              <a:rPr lang="en-GB" sz="1700" dirty="0"/>
              <a:t> in small bowel of </a:t>
            </a:r>
            <a:r>
              <a:rPr lang="en-GB" sz="1700" dirty="0">
                <a:solidFill>
                  <a:schemeClr val="accent6">
                    <a:lumMod val="50000"/>
                  </a:schemeClr>
                </a:solidFill>
              </a:rPr>
              <a:t>definitive host </a:t>
            </a:r>
            <a:endParaRPr lang="x-none" sz="1700" dirty="0"/>
          </a:p>
          <a:p>
            <a:pPr algn="l"/>
            <a:endParaRPr lang="x-none" sz="1500" dirty="0"/>
          </a:p>
        </p:txBody>
      </p:sp>
      <p:sp>
        <p:nvSpPr>
          <p:cNvPr id="18" name="Arrow: Down 17">
            <a:extLst>
              <a:ext uri="{FF2B5EF4-FFF2-40B4-BE49-F238E27FC236}">
                <a16:creationId xmlns:a16="http://schemas.microsoft.com/office/drawing/2014/main" id="{8CE92FCE-C6F3-6349-8C37-A76FDD7FA03F}"/>
              </a:ext>
            </a:extLst>
          </p:cNvPr>
          <p:cNvSpPr/>
          <p:nvPr/>
        </p:nvSpPr>
        <p:spPr>
          <a:xfrm>
            <a:off x="10689192" y="944080"/>
            <a:ext cx="501866" cy="679665"/>
          </a:xfrm>
          <a:prstGeom prst="downArrow">
            <a:avLst>
              <a:gd name="adj1" fmla="val 38599"/>
              <a:gd name="adj2" fmla="val 65949"/>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id="{E3309A48-B983-3744-930D-BBE5827E30E7}"/>
              </a:ext>
            </a:extLst>
          </p:cNvPr>
          <p:cNvSpPr txBox="1"/>
          <p:nvPr/>
        </p:nvSpPr>
        <p:spPr>
          <a:xfrm>
            <a:off x="9627819" y="1631092"/>
            <a:ext cx="2400685" cy="954107"/>
          </a:xfrm>
          <a:prstGeom prst="rect">
            <a:avLst/>
          </a:prstGeom>
          <a:noFill/>
          <a:ln>
            <a:solidFill>
              <a:schemeClr val="bg1">
                <a:lumMod val="10000"/>
              </a:schemeClr>
            </a:solidFill>
          </a:ln>
        </p:spPr>
        <p:txBody>
          <a:bodyPr wrap="square" rtlCol="0">
            <a:spAutoFit/>
          </a:bodyPr>
          <a:lstStyle/>
          <a:p>
            <a:pPr algn="l"/>
            <a:r>
              <a:rPr lang="en-GB" sz="1400" dirty="0"/>
              <a:t>2) Gravid proglottids release </a:t>
            </a:r>
            <a:r>
              <a:rPr lang="en-GB" sz="1400" b="1" u="sng" dirty="0" err="1">
                <a:solidFill>
                  <a:schemeClr val="accent6">
                    <a:lumMod val="50000"/>
                  </a:schemeClr>
                </a:solidFill>
              </a:rPr>
              <a:t>egge</a:t>
            </a:r>
            <a:r>
              <a:rPr lang="en-US" sz="1400" b="1" u="sng" dirty="0">
                <a:solidFill>
                  <a:schemeClr val="accent6">
                    <a:lumMod val="50000"/>
                  </a:schemeClr>
                </a:solidFill>
              </a:rPr>
              <a:t>s </a:t>
            </a:r>
            <a:r>
              <a:rPr lang="en-US" sz="1400" dirty="0"/>
              <a:t>which</a:t>
            </a:r>
            <a:r>
              <a:rPr lang="en-GB" sz="1400" dirty="0"/>
              <a:t> </a:t>
            </a:r>
            <a:r>
              <a:rPr lang="en-GB" sz="1400" dirty="0">
                <a:solidFill>
                  <a:schemeClr val="accent6">
                    <a:lumMod val="50000"/>
                  </a:schemeClr>
                </a:solidFill>
              </a:rPr>
              <a:t>pass in Faeces</a:t>
            </a:r>
          </a:p>
          <a:p>
            <a:pPr algn="l"/>
            <a:r>
              <a:rPr lang="en-GB" sz="1400" dirty="0">
                <a:solidFill>
                  <a:schemeClr val="accent6">
                    <a:lumMod val="50000"/>
                  </a:schemeClr>
                </a:solidFill>
              </a:rPr>
              <a:t>Ingested by intermediate host</a:t>
            </a:r>
          </a:p>
          <a:p>
            <a:pPr algn="l"/>
            <a:endParaRPr lang="x-none" sz="1400" dirty="0"/>
          </a:p>
        </p:txBody>
      </p:sp>
      <p:sp>
        <p:nvSpPr>
          <p:cNvPr id="21" name="Arrow: Down 20">
            <a:extLst>
              <a:ext uri="{FF2B5EF4-FFF2-40B4-BE49-F238E27FC236}">
                <a16:creationId xmlns:a16="http://schemas.microsoft.com/office/drawing/2014/main" id="{1068BA76-D25D-A14A-9F9D-71FB24BCC038}"/>
              </a:ext>
            </a:extLst>
          </p:cNvPr>
          <p:cNvSpPr/>
          <p:nvPr/>
        </p:nvSpPr>
        <p:spPr>
          <a:xfrm>
            <a:off x="10703984" y="2592546"/>
            <a:ext cx="501868" cy="679667"/>
          </a:xfrm>
          <a:prstGeom prst="downArrow">
            <a:avLst>
              <a:gd name="adj1" fmla="val 38599"/>
              <a:gd name="adj2" fmla="val 65949"/>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extBox 21">
            <a:extLst>
              <a:ext uri="{FF2B5EF4-FFF2-40B4-BE49-F238E27FC236}">
                <a16:creationId xmlns:a16="http://schemas.microsoft.com/office/drawing/2014/main" id="{C7CDE0BC-E0A1-3B4B-A9E3-D1465A533EC8}"/>
              </a:ext>
            </a:extLst>
          </p:cNvPr>
          <p:cNvSpPr txBox="1"/>
          <p:nvPr/>
        </p:nvSpPr>
        <p:spPr>
          <a:xfrm>
            <a:off x="9731611" y="3281009"/>
            <a:ext cx="2296894" cy="830997"/>
          </a:xfrm>
          <a:prstGeom prst="rect">
            <a:avLst/>
          </a:prstGeom>
          <a:noFill/>
          <a:ln>
            <a:solidFill>
              <a:schemeClr val="bg1">
                <a:lumMod val="10000"/>
              </a:schemeClr>
            </a:solidFill>
          </a:ln>
        </p:spPr>
        <p:txBody>
          <a:bodyPr wrap="square" rtlCol="0">
            <a:spAutoFit/>
          </a:bodyPr>
          <a:lstStyle/>
          <a:p>
            <a:pPr algn="l"/>
            <a:r>
              <a:rPr lang="en-GB" sz="1600" dirty="0"/>
              <a:t>3)Egg hatches in small bowel of intermediate host to </a:t>
            </a:r>
            <a:r>
              <a:rPr lang="en-GB" sz="1600" b="1" u="sng" dirty="0" err="1">
                <a:solidFill>
                  <a:schemeClr val="accent6">
                    <a:lumMod val="50000"/>
                  </a:schemeClr>
                </a:solidFill>
              </a:rPr>
              <a:t>oncosphere</a:t>
            </a:r>
            <a:endParaRPr lang="x-none" sz="1600" b="1" u="sng" dirty="0"/>
          </a:p>
        </p:txBody>
      </p:sp>
      <p:sp>
        <p:nvSpPr>
          <p:cNvPr id="23" name="Oval 22">
            <a:extLst>
              <a:ext uri="{FF2B5EF4-FFF2-40B4-BE49-F238E27FC236}">
                <a16:creationId xmlns:a16="http://schemas.microsoft.com/office/drawing/2014/main" id="{C02E9372-97BA-2649-800A-6B3306267424}"/>
              </a:ext>
            </a:extLst>
          </p:cNvPr>
          <p:cNvSpPr/>
          <p:nvPr/>
        </p:nvSpPr>
        <p:spPr>
          <a:xfrm>
            <a:off x="7627591" y="4082666"/>
            <a:ext cx="2218980" cy="166861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10000"/>
                  </a:schemeClr>
                </a:solidFill>
              </a:rPr>
              <a:t>4) </a:t>
            </a:r>
            <a:r>
              <a:rPr lang="en-GB" sz="2600" b="1" u="sng" dirty="0">
                <a:solidFill>
                  <a:schemeClr val="accent6">
                    <a:lumMod val="50000"/>
                  </a:schemeClr>
                </a:solidFill>
              </a:rPr>
              <a:t>Cyst</a:t>
            </a:r>
            <a:r>
              <a:rPr lang="en-GB" dirty="0">
                <a:solidFill>
                  <a:schemeClr val="bg1">
                    <a:lumMod val="10000"/>
                  </a:schemeClr>
                </a:solidFill>
              </a:rPr>
              <a:t> </a:t>
            </a:r>
          </a:p>
          <a:p>
            <a:pPr algn="ctr"/>
            <a:r>
              <a:rPr lang="en-GB" dirty="0">
                <a:solidFill>
                  <a:schemeClr val="bg1">
                    <a:lumMod val="10000"/>
                  </a:schemeClr>
                </a:solidFill>
              </a:rPr>
              <a:t>Contain </a:t>
            </a:r>
            <a:r>
              <a:rPr lang="en-GB" dirty="0" err="1">
                <a:solidFill>
                  <a:schemeClr val="bg1">
                    <a:lumMod val="10000"/>
                  </a:schemeClr>
                </a:solidFill>
              </a:rPr>
              <a:t>protoscolices</a:t>
            </a:r>
            <a:r>
              <a:rPr lang="en-GB" dirty="0">
                <a:solidFill>
                  <a:schemeClr val="bg1">
                    <a:lumMod val="10000"/>
                  </a:schemeClr>
                </a:solidFill>
              </a:rPr>
              <a:t> </a:t>
            </a:r>
            <a:endParaRPr lang="x-none" dirty="0">
              <a:solidFill>
                <a:schemeClr val="accent6">
                  <a:lumMod val="50000"/>
                </a:schemeClr>
              </a:solidFill>
            </a:endParaRPr>
          </a:p>
        </p:txBody>
      </p:sp>
      <p:sp>
        <p:nvSpPr>
          <p:cNvPr id="24" name="Arrow: Bent 23">
            <a:extLst>
              <a:ext uri="{FF2B5EF4-FFF2-40B4-BE49-F238E27FC236}">
                <a16:creationId xmlns:a16="http://schemas.microsoft.com/office/drawing/2014/main" id="{11B8D87E-1FF3-BE43-A8AD-0DA2778ED8F6}"/>
              </a:ext>
            </a:extLst>
          </p:cNvPr>
          <p:cNvSpPr/>
          <p:nvPr/>
        </p:nvSpPr>
        <p:spPr>
          <a:xfrm rot="10800000">
            <a:off x="9836193" y="4120802"/>
            <a:ext cx="1354865" cy="1313945"/>
          </a:xfrm>
          <a:prstGeom prst="bentArrow">
            <a:avLst>
              <a:gd name="adj1" fmla="val 23321"/>
              <a:gd name="adj2" fmla="val 25000"/>
              <a:gd name="adj3" fmla="val 46351"/>
              <a:gd name="adj4" fmla="val 41306"/>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8" name="Arrow: Bent 27">
            <a:extLst>
              <a:ext uri="{FF2B5EF4-FFF2-40B4-BE49-F238E27FC236}">
                <a16:creationId xmlns:a16="http://schemas.microsoft.com/office/drawing/2014/main" id="{915B04D4-862F-2644-B0C9-3D28DA39FB3D}"/>
              </a:ext>
            </a:extLst>
          </p:cNvPr>
          <p:cNvSpPr/>
          <p:nvPr/>
        </p:nvSpPr>
        <p:spPr>
          <a:xfrm rot="16200000">
            <a:off x="6279882" y="3761819"/>
            <a:ext cx="1391236" cy="1324935"/>
          </a:xfrm>
          <a:prstGeom prst="bentArrow">
            <a:avLst>
              <a:gd name="adj1" fmla="val 23321"/>
              <a:gd name="adj2" fmla="val 25000"/>
              <a:gd name="adj3" fmla="val 50000"/>
              <a:gd name="adj4" fmla="val 38803"/>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9" name="TextBox 28">
            <a:extLst>
              <a:ext uri="{FF2B5EF4-FFF2-40B4-BE49-F238E27FC236}">
                <a16:creationId xmlns:a16="http://schemas.microsoft.com/office/drawing/2014/main" id="{85B067CD-730A-3447-B558-7845D39358D3}"/>
              </a:ext>
            </a:extLst>
          </p:cNvPr>
          <p:cNvSpPr txBox="1"/>
          <p:nvPr/>
        </p:nvSpPr>
        <p:spPr>
          <a:xfrm>
            <a:off x="5666136" y="2819344"/>
            <a:ext cx="3357217" cy="923330"/>
          </a:xfrm>
          <a:prstGeom prst="rect">
            <a:avLst/>
          </a:prstGeom>
          <a:noFill/>
          <a:ln>
            <a:solidFill>
              <a:schemeClr val="bg1">
                <a:lumMod val="10000"/>
              </a:schemeClr>
            </a:solidFill>
          </a:ln>
        </p:spPr>
        <p:txBody>
          <a:bodyPr wrap="square" rtlCol="0">
            <a:spAutoFit/>
          </a:bodyPr>
          <a:lstStyle/>
          <a:p>
            <a:pPr algn="l"/>
            <a:r>
              <a:rPr lang="en-GB" dirty="0"/>
              <a:t>Cyst  eaten by the definitive host and </a:t>
            </a:r>
            <a:r>
              <a:rPr lang="en-GB" b="1" u="sng" dirty="0" err="1">
                <a:solidFill>
                  <a:schemeClr val="accent6">
                    <a:lumMod val="50000"/>
                  </a:schemeClr>
                </a:solidFill>
              </a:rPr>
              <a:t>protoscolices</a:t>
            </a:r>
            <a:r>
              <a:rPr lang="en-GB" dirty="0"/>
              <a:t> enter the intestine of DH (5)</a:t>
            </a:r>
            <a:endParaRPr lang="x-none" dirty="0"/>
          </a:p>
        </p:txBody>
      </p:sp>
      <p:sp>
        <p:nvSpPr>
          <p:cNvPr id="31" name="Arrow: Down 30">
            <a:extLst>
              <a:ext uri="{FF2B5EF4-FFF2-40B4-BE49-F238E27FC236}">
                <a16:creationId xmlns:a16="http://schemas.microsoft.com/office/drawing/2014/main" id="{5FBB5911-72DE-564A-86A3-5FE2B85EAF51}"/>
              </a:ext>
            </a:extLst>
          </p:cNvPr>
          <p:cNvSpPr/>
          <p:nvPr/>
        </p:nvSpPr>
        <p:spPr>
          <a:xfrm rot="10800000">
            <a:off x="6403998" y="2045117"/>
            <a:ext cx="571502" cy="773971"/>
          </a:xfrm>
          <a:prstGeom prst="downArrow">
            <a:avLst>
              <a:gd name="adj1" fmla="val 38599"/>
              <a:gd name="adj2" fmla="val 66264"/>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TextBox 31">
            <a:extLst>
              <a:ext uri="{FF2B5EF4-FFF2-40B4-BE49-F238E27FC236}">
                <a16:creationId xmlns:a16="http://schemas.microsoft.com/office/drawing/2014/main" id="{DF703BB0-5BDB-7049-9847-D22FF4A92D2A}"/>
              </a:ext>
            </a:extLst>
          </p:cNvPr>
          <p:cNvSpPr txBox="1"/>
          <p:nvPr/>
        </p:nvSpPr>
        <p:spPr>
          <a:xfrm>
            <a:off x="5666137" y="1388334"/>
            <a:ext cx="2886232" cy="646331"/>
          </a:xfrm>
          <a:prstGeom prst="rect">
            <a:avLst/>
          </a:prstGeom>
          <a:noFill/>
          <a:ln>
            <a:solidFill>
              <a:schemeClr val="bg1">
                <a:lumMod val="10000"/>
              </a:schemeClr>
            </a:solidFill>
          </a:ln>
        </p:spPr>
        <p:txBody>
          <a:bodyPr wrap="square" rtlCol="0">
            <a:spAutoFit/>
          </a:bodyPr>
          <a:lstStyle/>
          <a:p>
            <a:pPr algn="l"/>
            <a:r>
              <a:rPr lang="en-GB" dirty="0"/>
              <a:t>6) </a:t>
            </a:r>
            <a:r>
              <a:rPr lang="en-GB" dirty="0" err="1"/>
              <a:t>Protoscolices</a:t>
            </a:r>
            <a:r>
              <a:rPr lang="en-GB" dirty="0"/>
              <a:t> </a:t>
            </a:r>
            <a:r>
              <a:rPr lang="en-GB" dirty="0">
                <a:solidFill>
                  <a:schemeClr val="accent6">
                    <a:lumMod val="50000"/>
                  </a:schemeClr>
                </a:solidFill>
              </a:rPr>
              <a:t>evagination</a:t>
            </a:r>
            <a:r>
              <a:rPr lang="en-GB" dirty="0"/>
              <a:t> and </a:t>
            </a:r>
            <a:r>
              <a:rPr lang="en-GB" dirty="0">
                <a:solidFill>
                  <a:schemeClr val="accent6">
                    <a:lumMod val="50000"/>
                  </a:schemeClr>
                </a:solidFill>
              </a:rPr>
              <a:t>attach</a:t>
            </a:r>
            <a:r>
              <a:rPr lang="en-GB" dirty="0"/>
              <a:t> to the intestine </a:t>
            </a:r>
            <a:endParaRPr lang="x-none" dirty="0"/>
          </a:p>
        </p:txBody>
      </p:sp>
      <p:sp>
        <p:nvSpPr>
          <p:cNvPr id="34" name="Arrow: Bent 33">
            <a:extLst>
              <a:ext uri="{FF2B5EF4-FFF2-40B4-BE49-F238E27FC236}">
                <a16:creationId xmlns:a16="http://schemas.microsoft.com/office/drawing/2014/main" id="{2649200D-BB99-6C44-ADE2-DBA3FEFAFF2F}"/>
              </a:ext>
            </a:extLst>
          </p:cNvPr>
          <p:cNvSpPr/>
          <p:nvPr/>
        </p:nvSpPr>
        <p:spPr>
          <a:xfrm>
            <a:off x="6575166" y="281399"/>
            <a:ext cx="2278014" cy="1106679"/>
          </a:xfrm>
          <a:prstGeom prst="bentArrow">
            <a:avLst>
              <a:gd name="adj1" fmla="val 21812"/>
              <a:gd name="adj2" fmla="val 19411"/>
              <a:gd name="adj3" fmla="val 46351"/>
              <a:gd name="adj4" fmla="val 41306"/>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7" name="TextBox 36">
            <a:extLst>
              <a:ext uri="{FF2B5EF4-FFF2-40B4-BE49-F238E27FC236}">
                <a16:creationId xmlns:a16="http://schemas.microsoft.com/office/drawing/2014/main" id="{BBC2A41C-D781-174D-B60F-BF5DBE5B4585}"/>
              </a:ext>
            </a:extLst>
          </p:cNvPr>
          <p:cNvSpPr txBox="1"/>
          <p:nvPr/>
        </p:nvSpPr>
        <p:spPr>
          <a:xfrm>
            <a:off x="6723568" y="39090"/>
            <a:ext cx="1828800" cy="300082"/>
          </a:xfrm>
          <a:prstGeom prst="rect">
            <a:avLst/>
          </a:prstGeom>
          <a:noFill/>
        </p:spPr>
        <p:txBody>
          <a:bodyPr wrap="square" rtlCol="0">
            <a:spAutoFit/>
          </a:bodyPr>
          <a:lstStyle/>
          <a:p>
            <a:pPr algn="l"/>
            <a:r>
              <a:rPr lang="en-GB" dirty="0"/>
              <a:t>In 32 </a:t>
            </a:r>
            <a:r>
              <a:rPr lang="en-US" dirty="0"/>
              <a:t>– 80 days </a:t>
            </a:r>
            <a:endParaRPr lang="x-none" dirty="0"/>
          </a:p>
        </p:txBody>
      </p:sp>
      <p:sp>
        <p:nvSpPr>
          <p:cNvPr id="39" name="TextBox 38">
            <a:extLst>
              <a:ext uri="{FF2B5EF4-FFF2-40B4-BE49-F238E27FC236}">
                <a16:creationId xmlns:a16="http://schemas.microsoft.com/office/drawing/2014/main" id="{D33532DA-F921-0A4F-B9AE-DE957A790FB7}"/>
              </a:ext>
            </a:extLst>
          </p:cNvPr>
          <p:cNvSpPr txBox="1"/>
          <p:nvPr/>
        </p:nvSpPr>
        <p:spPr>
          <a:xfrm>
            <a:off x="5672106" y="5760080"/>
            <a:ext cx="6129950" cy="715581"/>
          </a:xfrm>
          <a:prstGeom prst="rect">
            <a:avLst/>
          </a:prstGeom>
          <a:noFill/>
        </p:spPr>
        <p:txBody>
          <a:bodyPr wrap="square">
            <a:spAutoFit/>
          </a:bodyPr>
          <a:lstStyle/>
          <a:p>
            <a:r>
              <a:rPr lang="en-US" b="1" dirty="0">
                <a:solidFill>
                  <a:srgbClr val="C00000"/>
                </a:solidFill>
              </a:rPr>
              <a:t>Humans become infected by ingesting eggs (2)</a:t>
            </a:r>
            <a:r>
              <a:rPr lang="en-US" dirty="0"/>
              <a:t>, with resulting </a:t>
            </a:r>
            <a:r>
              <a:rPr lang="en-US" dirty="0">
                <a:solidFill>
                  <a:srgbClr val="C00000"/>
                </a:solidFill>
              </a:rPr>
              <a:t>release of </a:t>
            </a:r>
            <a:r>
              <a:rPr lang="en-US" b="1" u="sng" dirty="0" err="1">
                <a:solidFill>
                  <a:srgbClr val="C00000"/>
                </a:solidFill>
              </a:rPr>
              <a:t>oncospheres</a:t>
            </a:r>
            <a:r>
              <a:rPr lang="en-US" b="1" u="sng" dirty="0">
                <a:solidFill>
                  <a:srgbClr val="C00000"/>
                </a:solidFill>
              </a:rPr>
              <a:t>(3)</a:t>
            </a:r>
            <a:r>
              <a:rPr lang="en-US" dirty="0">
                <a:solidFill>
                  <a:srgbClr val="C00000"/>
                </a:solidFill>
              </a:rPr>
              <a:t> in the intestine</a:t>
            </a:r>
            <a:r>
              <a:rPr lang="en-US" dirty="0"/>
              <a:t> and the </a:t>
            </a:r>
            <a:r>
              <a:rPr lang="en-US" dirty="0">
                <a:solidFill>
                  <a:srgbClr val="C00000"/>
                </a:solidFill>
              </a:rPr>
              <a:t>development of cysts</a:t>
            </a:r>
            <a:r>
              <a:rPr lang="en-US" dirty="0"/>
              <a:t> (4) in various organs.</a:t>
            </a:r>
            <a:endParaRPr lang="x-none" dirty="0"/>
          </a:p>
        </p:txBody>
      </p:sp>
    </p:spTree>
    <p:extLst>
      <p:ext uri="{BB962C8B-B14F-4D97-AF65-F5344CB8AC3E}">
        <p14:creationId xmlns:p14="http://schemas.microsoft.com/office/powerpoint/2010/main" val="190584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09690" y="-11247"/>
            <a:ext cx="4917499" cy="1296748"/>
          </a:xfrm>
          <a:noFill/>
        </p:spPr>
        <p:txBody>
          <a:bodyPr>
            <a:normAutofit/>
          </a:bodyPr>
          <a:lstStyle/>
          <a:p>
            <a:r>
              <a:rPr lang="en-GB" sz="4000" b="1" dirty="0">
                <a:solidFill>
                  <a:schemeClr val="tx1">
                    <a:lumMod val="65000"/>
                    <a:lumOff val="35000"/>
                  </a:schemeClr>
                </a:solidFill>
                <a:effectLst>
                  <a:outerShdw blurRad="38100" dist="38100" dir="2700000" algn="tl">
                    <a:srgbClr val="000000">
                      <a:alpha val="43137"/>
                    </a:srgbClr>
                  </a:outerShdw>
                </a:effectLst>
              </a:rPr>
              <a:t>Structure of the cyst</a:t>
            </a:r>
            <a:endParaRPr lang="en-US" sz="4000" b="1" dirty="0">
              <a:solidFill>
                <a:schemeClr val="tx1">
                  <a:lumMod val="65000"/>
                  <a:lumOff val="35000"/>
                </a:schemeClr>
              </a:solidFill>
              <a:effectLst>
                <a:outerShdw blurRad="38100" dist="38100" dir="2700000" algn="tl">
                  <a:srgbClr val="000000">
                    <a:alpha val="43137"/>
                  </a:srgbClr>
                </a:outerShdw>
              </a:effectLst>
            </a:endParaRPr>
          </a:p>
        </p:txBody>
      </p:sp>
      <p:sp>
        <p:nvSpPr>
          <p:cNvPr id="3" name="TextBox 2"/>
          <p:cNvSpPr txBox="1"/>
          <p:nvPr/>
        </p:nvSpPr>
        <p:spPr>
          <a:xfrm>
            <a:off x="736872" y="501212"/>
            <a:ext cx="9375458" cy="4455066"/>
          </a:xfrm>
          <a:prstGeom prst="rect">
            <a:avLst/>
          </a:prstGeom>
          <a:noFill/>
        </p:spPr>
        <p:txBody>
          <a:bodyPr wrap="square" rtlCol="1">
            <a:spAutoFit/>
          </a:bodyPr>
          <a:lstStyle/>
          <a:p>
            <a:pPr marL="457200" indent="-457200">
              <a:buFont typeface="+mj-lt"/>
              <a:buAutoNum type="arabicPeriod"/>
            </a:pPr>
            <a:r>
              <a:rPr lang="en-US" sz="2300" b="1" dirty="0">
                <a:solidFill>
                  <a:srgbClr val="FF0000"/>
                </a:solidFill>
              </a:rPr>
              <a:t>A thick wall </a:t>
            </a:r>
            <a:r>
              <a:rPr lang="en-US" sz="2000" dirty="0">
                <a:solidFill>
                  <a:srgbClr val="283C55"/>
                </a:solidFill>
              </a:rPr>
              <a:t>that is consisted of three layers: </a:t>
            </a:r>
          </a:p>
          <a:p>
            <a:pPr marL="285750" indent="-285750">
              <a:buFont typeface="Arial" panose="020B0604020202020204" pitchFamily="34" charset="0"/>
              <a:buChar char="•"/>
            </a:pPr>
            <a:endParaRPr lang="en-US" sz="2000" dirty="0">
              <a:solidFill>
                <a:srgbClr val="283C55"/>
              </a:solidFill>
            </a:endParaRPr>
          </a:p>
          <a:p>
            <a:pPr marL="457200" indent="-457200">
              <a:buFont typeface="+mj-lt"/>
              <a:buAutoNum type="alphaUcPeriod"/>
            </a:pPr>
            <a:r>
              <a:rPr lang="en-US" sz="2400" b="1" dirty="0">
                <a:solidFill>
                  <a:schemeClr val="accent6">
                    <a:lumMod val="50000"/>
                  </a:schemeClr>
                </a:solidFill>
                <a:effectLst>
                  <a:outerShdw blurRad="38100" dist="38100" dir="2700000" algn="tl">
                    <a:srgbClr val="000000">
                      <a:alpha val="43137"/>
                    </a:srgbClr>
                  </a:outerShdw>
                </a:effectLst>
              </a:rPr>
              <a:t>Adventitia</a:t>
            </a:r>
            <a:r>
              <a:rPr lang="en-US" sz="2000" b="1" dirty="0"/>
              <a:t> (</a:t>
            </a:r>
            <a:r>
              <a:rPr lang="en-US" sz="2000" b="1" dirty="0" err="1"/>
              <a:t>pericyst</a:t>
            </a:r>
            <a:r>
              <a:rPr lang="en-US" sz="2000" b="1" dirty="0"/>
              <a:t>):</a:t>
            </a:r>
            <a:r>
              <a:rPr lang="en-US" sz="2000" b="1" dirty="0">
                <a:solidFill>
                  <a:srgbClr val="FF0000"/>
                </a:solidFill>
                <a:effectLst>
                  <a:outerShdw blurRad="38100" dist="38100" dir="2700000" algn="tl">
                    <a:srgbClr val="000000">
                      <a:alpha val="43137"/>
                    </a:srgbClr>
                  </a:outerShdw>
                </a:effectLst>
              </a:rPr>
              <a:t> </a:t>
            </a:r>
            <a:r>
              <a:rPr lang="en-US" sz="2000" b="1" i="1" u="sng" dirty="0">
                <a:solidFill>
                  <a:srgbClr val="283C55"/>
                </a:solidFill>
                <a:effectLst>
                  <a:outerShdw blurRad="38100" dist="38100" dir="2700000" algn="tl">
                    <a:srgbClr val="000000">
                      <a:alpha val="43137"/>
                    </a:srgbClr>
                  </a:outerShdw>
                </a:effectLst>
              </a:rPr>
              <a:t> </a:t>
            </a:r>
            <a:r>
              <a:rPr lang="en-US" sz="2000" i="1" u="sng" dirty="0">
                <a:solidFill>
                  <a:srgbClr val="283C55"/>
                </a:solidFill>
              </a:rPr>
              <a:t>Host origin</a:t>
            </a:r>
            <a:r>
              <a:rPr lang="en-US" sz="2000" i="1" dirty="0">
                <a:solidFill>
                  <a:srgbClr val="283C55"/>
                </a:solidFill>
              </a:rPr>
              <a:t> </a:t>
            </a:r>
            <a:r>
              <a:rPr lang="en-GB" sz="2000" i="1" dirty="0">
                <a:solidFill>
                  <a:srgbClr val="283C55"/>
                </a:solidFill>
              </a:rPr>
              <a:t>                                                              </a:t>
            </a:r>
            <a:r>
              <a:rPr lang="en-US" sz="2000" i="1" dirty="0">
                <a:solidFill>
                  <a:srgbClr val="283C55"/>
                </a:solidFill>
              </a:rPr>
              <a:t>granulation tissue represents the host immune response</a:t>
            </a:r>
          </a:p>
          <a:p>
            <a:pPr marL="457200" indent="-457200">
              <a:buFont typeface="+mj-lt"/>
              <a:buAutoNum type="alphaUcPeriod"/>
            </a:pPr>
            <a:endParaRPr lang="en-US" sz="2200" i="1" u="sng" dirty="0">
              <a:solidFill>
                <a:srgbClr val="283C55"/>
              </a:solidFill>
            </a:endParaRPr>
          </a:p>
          <a:p>
            <a:pPr marL="457200" indent="-457200">
              <a:buFont typeface="+mj-lt"/>
              <a:buAutoNum type="alphaUcPeriod"/>
            </a:pPr>
            <a:r>
              <a:rPr lang="en-US" sz="2200" b="1" dirty="0">
                <a:solidFill>
                  <a:schemeClr val="accent6">
                    <a:lumMod val="50000"/>
                  </a:schemeClr>
                </a:solidFill>
                <a:effectLst>
                  <a:outerShdw blurRad="38100" dist="38100" dir="2700000" algn="tl">
                    <a:srgbClr val="000000">
                      <a:alpha val="43137"/>
                    </a:srgbClr>
                  </a:outerShdw>
                </a:effectLst>
              </a:rPr>
              <a:t>Laminated membrane</a:t>
            </a:r>
            <a:r>
              <a:rPr lang="en-US" sz="2000" b="1" dirty="0"/>
              <a:t> (</a:t>
            </a:r>
            <a:r>
              <a:rPr lang="en-US" sz="2000" b="1" dirty="0" err="1"/>
              <a:t>ectocyst</a:t>
            </a:r>
            <a:r>
              <a:rPr lang="en-US" sz="2000" b="1" dirty="0"/>
              <a:t>): </a:t>
            </a:r>
            <a:r>
              <a:rPr lang="en-US" sz="2000" u="sng" dirty="0">
                <a:solidFill>
                  <a:srgbClr val="283C55"/>
                </a:solidFill>
              </a:rPr>
              <a:t>parasite Origin</a:t>
            </a:r>
            <a:r>
              <a:rPr lang="en-GB" sz="2000" u="sng" dirty="0">
                <a:solidFill>
                  <a:srgbClr val="283C55"/>
                </a:solidFill>
              </a:rPr>
              <a:t>.   </a:t>
            </a:r>
            <a:r>
              <a:rPr lang="en-GB" sz="2000" dirty="0">
                <a:solidFill>
                  <a:srgbClr val="283C55"/>
                </a:solidFill>
              </a:rPr>
              <a:t>                                       </a:t>
            </a:r>
            <a:r>
              <a:rPr lang="en-US" sz="2000" dirty="0">
                <a:solidFill>
                  <a:srgbClr val="283C55"/>
                </a:solidFill>
              </a:rPr>
              <a:t> </a:t>
            </a:r>
            <a:r>
              <a:rPr lang="en-US" sz="1900" b="1" i="1" dirty="0">
                <a:solidFill>
                  <a:srgbClr val="283C55"/>
                </a:solidFill>
              </a:rPr>
              <a:t>elastic </a:t>
            </a:r>
            <a:r>
              <a:rPr lang="en-US" sz="1900" b="1" i="1" dirty="0" err="1">
                <a:solidFill>
                  <a:srgbClr val="283C55"/>
                </a:solidFill>
              </a:rPr>
              <a:t>fiberous</a:t>
            </a:r>
            <a:r>
              <a:rPr lang="en-US" sz="2000" b="1" dirty="0">
                <a:solidFill>
                  <a:srgbClr val="283C55"/>
                </a:solidFill>
                <a:effectLst>
                  <a:outerShdw blurRad="38100" dist="38100" dir="2700000" algn="tl">
                    <a:srgbClr val="000000">
                      <a:alpha val="43137"/>
                    </a:srgbClr>
                  </a:outerShdw>
                </a:effectLst>
              </a:rPr>
              <a:t> </a:t>
            </a:r>
            <a:r>
              <a:rPr lang="en-US" sz="2000" dirty="0">
                <a:solidFill>
                  <a:srgbClr val="283C55"/>
                </a:solidFill>
              </a:rPr>
              <a:t>white covering, easily separable from the adventitia. </a:t>
            </a:r>
            <a:endParaRPr lang="en-US" sz="2400" b="1" i="1" u="sng" dirty="0">
              <a:solidFill>
                <a:schemeClr val="accent1">
                  <a:lumMod val="75000"/>
                </a:schemeClr>
              </a:solidFill>
              <a:effectLst>
                <a:outerShdw blurRad="38100" dist="38100" dir="2700000" algn="tl">
                  <a:srgbClr val="000000">
                    <a:alpha val="43137"/>
                  </a:srgbClr>
                </a:outerShdw>
              </a:effectLst>
            </a:endParaRPr>
          </a:p>
          <a:p>
            <a:pPr marL="457200" indent="-457200">
              <a:buFont typeface="+mj-lt"/>
              <a:buAutoNum type="alphaUcPeriod"/>
            </a:pPr>
            <a:endParaRPr lang="en-US" sz="2000" dirty="0">
              <a:solidFill>
                <a:srgbClr val="283C55"/>
              </a:solidFill>
            </a:endParaRPr>
          </a:p>
          <a:p>
            <a:pPr marL="457200" indent="-457200">
              <a:buFont typeface="+mj-lt"/>
              <a:buAutoNum type="alphaUcPeriod"/>
            </a:pPr>
            <a:r>
              <a:rPr lang="en-US" sz="2200" b="1" dirty="0">
                <a:solidFill>
                  <a:schemeClr val="accent6">
                    <a:lumMod val="50000"/>
                  </a:schemeClr>
                </a:solidFill>
                <a:effectLst>
                  <a:outerShdw blurRad="38100" dist="38100" dir="2700000" algn="tl">
                    <a:srgbClr val="000000">
                      <a:alpha val="43137"/>
                    </a:srgbClr>
                  </a:outerShdw>
                </a:effectLst>
              </a:rPr>
              <a:t>Germinal epithelium</a:t>
            </a:r>
            <a:r>
              <a:rPr lang="en-US" sz="2000" b="1" dirty="0"/>
              <a:t> (</a:t>
            </a:r>
            <a:r>
              <a:rPr lang="en-US" sz="2000" b="1" dirty="0" err="1"/>
              <a:t>endocyst</a:t>
            </a:r>
            <a:r>
              <a:rPr lang="en-US" sz="2000" b="1" dirty="0"/>
              <a:t>):</a:t>
            </a:r>
            <a:r>
              <a:rPr lang="en-US" sz="2000" b="1" dirty="0">
                <a:solidFill>
                  <a:srgbClr val="FF0000"/>
                </a:solidFill>
                <a:effectLst>
                  <a:outerShdw blurRad="38100" dist="38100" dir="2700000" algn="tl">
                    <a:srgbClr val="000000">
                      <a:alpha val="43137"/>
                    </a:srgbClr>
                  </a:outerShdw>
                </a:effectLst>
              </a:rPr>
              <a:t> </a:t>
            </a:r>
            <a:r>
              <a:rPr lang="en-US" sz="2000" dirty="0">
                <a:solidFill>
                  <a:srgbClr val="283C55"/>
                </a:solidFill>
              </a:rPr>
              <a:t>is a </a:t>
            </a:r>
            <a:r>
              <a:rPr lang="en-US" sz="2000" u="sng" dirty="0">
                <a:solidFill>
                  <a:srgbClr val="283C55"/>
                </a:solidFill>
              </a:rPr>
              <a:t>single layer of cells</a:t>
            </a:r>
            <a:r>
              <a:rPr lang="en-US" sz="2000" dirty="0">
                <a:solidFill>
                  <a:srgbClr val="283C55"/>
                </a:solidFill>
              </a:rPr>
              <a:t> </a:t>
            </a:r>
            <a:r>
              <a:rPr lang="en-GB" sz="2000" dirty="0">
                <a:solidFill>
                  <a:srgbClr val="283C55"/>
                </a:solidFill>
              </a:rPr>
              <a:t>                                 </a:t>
            </a:r>
            <a:r>
              <a:rPr lang="en-US" sz="2000" dirty="0">
                <a:solidFill>
                  <a:srgbClr val="283C55"/>
                </a:solidFill>
              </a:rPr>
              <a:t>lining the inner aspects of the cyst and is the </a:t>
            </a:r>
            <a:r>
              <a:rPr lang="en-US" sz="2000" b="1" i="1" dirty="0">
                <a:solidFill>
                  <a:srgbClr val="283C55"/>
                </a:solidFill>
              </a:rPr>
              <a:t>only living component</a:t>
            </a:r>
          </a:p>
          <a:p>
            <a:r>
              <a:rPr lang="en-US" sz="2000" b="1" i="1" dirty="0">
                <a:solidFill>
                  <a:srgbClr val="283C55"/>
                </a:solidFill>
              </a:rPr>
              <a:t>       **</a:t>
            </a:r>
            <a:r>
              <a:rPr lang="en-US" sz="2000" b="1" u="sng" dirty="0">
                <a:solidFill>
                  <a:srgbClr val="283C55"/>
                </a:solidFill>
              </a:rPr>
              <a:t>responsible for</a:t>
            </a:r>
            <a:r>
              <a:rPr lang="en-US" sz="2000" dirty="0">
                <a:solidFill>
                  <a:srgbClr val="283C55"/>
                </a:solidFill>
              </a:rPr>
              <a:t> formation of </a:t>
            </a:r>
            <a:r>
              <a:rPr lang="en-GB" sz="2000" dirty="0">
                <a:solidFill>
                  <a:srgbClr val="283C55"/>
                </a:solidFill>
              </a:rPr>
              <a:t>:</a:t>
            </a:r>
            <a:endParaRPr lang="en-US" sz="2000" dirty="0">
              <a:solidFill>
                <a:srgbClr val="283C55"/>
              </a:solidFill>
            </a:endParaRPr>
          </a:p>
          <a:p>
            <a:pPr marL="457200" indent="-457200">
              <a:buFont typeface="+mj-lt"/>
              <a:buAutoNum type="arabicPeriod"/>
            </a:pPr>
            <a:r>
              <a:rPr lang="en-US" sz="2000" dirty="0">
                <a:solidFill>
                  <a:srgbClr val="283C55"/>
                </a:solidFill>
              </a:rPr>
              <a:t>The other layers </a:t>
            </a:r>
          </a:p>
          <a:p>
            <a:pPr marL="457200" indent="-457200">
              <a:buFont typeface="+mj-lt"/>
              <a:buAutoNum type="arabicPeriod"/>
            </a:pPr>
            <a:r>
              <a:rPr lang="en-US" sz="2000" dirty="0">
                <a:solidFill>
                  <a:srgbClr val="283C55"/>
                </a:solidFill>
              </a:rPr>
              <a:t>the hydatid fluid </a:t>
            </a:r>
          </a:p>
          <a:p>
            <a:pPr marL="457200" indent="-457200">
              <a:buFont typeface="+mj-lt"/>
              <a:buAutoNum type="arabicPeriod"/>
            </a:pPr>
            <a:r>
              <a:rPr lang="en-US" sz="2000" dirty="0">
                <a:solidFill>
                  <a:srgbClr val="283C55"/>
                </a:solidFill>
              </a:rPr>
              <a:t>brood capsules. </a:t>
            </a:r>
          </a:p>
          <a:p>
            <a:pPr marL="342900" indent="-342900">
              <a:buFont typeface="+mj-lt"/>
              <a:buAutoNum type="alphaUcPeriod"/>
            </a:pPr>
            <a:endParaRPr lang="en-US" sz="2000" b="1" dirty="0">
              <a:solidFill>
                <a:srgbClr val="FF0000"/>
              </a:solidFill>
              <a:effectLst>
                <a:outerShdw blurRad="38100" dist="38100" dir="2700000" algn="tl">
                  <a:srgbClr val="000000">
                    <a:alpha val="43137"/>
                  </a:srgbClr>
                </a:outerShdw>
              </a:effectLst>
            </a:endParaRPr>
          </a:p>
          <a:p>
            <a:pPr marL="457200" indent="-457200">
              <a:buFont typeface="+mj-lt"/>
              <a:buAutoNum type="arabicPeriod" startAt="2"/>
            </a:pPr>
            <a:r>
              <a:rPr lang="en-US" sz="2200" b="1" dirty="0">
                <a:solidFill>
                  <a:srgbClr val="FF0000"/>
                </a:solidFill>
              </a:rPr>
              <a:t>Brood capsule</a:t>
            </a:r>
            <a:r>
              <a:rPr lang="en-US" sz="2300" dirty="0">
                <a:solidFill>
                  <a:srgbClr val="283C55"/>
                </a:solidFill>
              </a:rPr>
              <a:t>:</a:t>
            </a:r>
            <a:r>
              <a:rPr lang="en-US" sz="2000" dirty="0">
                <a:solidFill>
                  <a:srgbClr val="283C55"/>
                </a:solidFill>
              </a:rPr>
              <a:t> when laminated membranes may eventually disintegrate and the germinal layer encyst to form brood capsules. </a:t>
            </a:r>
            <a:r>
              <a:rPr lang="en-GB" sz="2000" dirty="0">
                <a:solidFill>
                  <a:srgbClr val="283C55"/>
                </a:solidFill>
              </a:rPr>
              <a:t>                                               </a:t>
            </a:r>
            <a:r>
              <a:rPr lang="en-US" sz="2000" dirty="0">
                <a:solidFill>
                  <a:srgbClr val="283C55"/>
                </a:solidFill>
              </a:rPr>
              <a:t>some grow into </a:t>
            </a:r>
            <a:r>
              <a:rPr lang="en-US" sz="2200" u="sng" dirty="0">
                <a:solidFill>
                  <a:schemeClr val="accent6">
                    <a:lumMod val="50000"/>
                  </a:schemeClr>
                </a:solidFill>
              </a:rPr>
              <a:t>daughter cysts</a:t>
            </a:r>
            <a:r>
              <a:rPr lang="en-US" sz="2000" b="1" dirty="0">
                <a:solidFill>
                  <a:srgbClr val="283C55"/>
                </a:solidFill>
                <a:effectLst>
                  <a:outerShdw blurRad="38100" dist="38100" dir="2700000" algn="tl">
                    <a:srgbClr val="000000">
                      <a:alpha val="43137"/>
                    </a:srgbClr>
                  </a:outerShdw>
                </a:effectLst>
              </a:rPr>
              <a:t> </a:t>
            </a:r>
            <a:r>
              <a:rPr lang="en-US" sz="2000" dirty="0">
                <a:solidFill>
                  <a:srgbClr val="283C55"/>
                </a:solidFill>
              </a:rPr>
              <a:t>containing multiple </a:t>
            </a:r>
            <a:r>
              <a:rPr lang="en-US" sz="2000" dirty="0" err="1">
                <a:solidFill>
                  <a:srgbClr val="283C55"/>
                </a:solidFill>
              </a:rPr>
              <a:t>scoleces</a:t>
            </a:r>
            <a:r>
              <a:rPr lang="en-US" sz="2000" dirty="0">
                <a:solidFill>
                  <a:srgbClr val="283C55"/>
                </a:solidFill>
              </a:rPr>
              <a:t>, which if lifted untreated may cause </a:t>
            </a:r>
            <a:r>
              <a:rPr lang="en-US" sz="2000" u="sng" dirty="0">
                <a:solidFill>
                  <a:schemeClr val="accent6">
                    <a:lumMod val="50000"/>
                  </a:schemeClr>
                </a:solidFill>
              </a:rPr>
              <a:t>recurrence by forming Secondary cysts when they rupture</a:t>
            </a:r>
            <a:r>
              <a:rPr lang="en-US" sz="1600" dirty="0">
                <a:solidFill>
                  <a:srgbClr val="283C55"/>
                </a:solidFill>
              </a:rPr>
              <a:t>.</a:t>
            </a:r>
            <a:endParaRPr lang="ar-JO" sz="1600" dirty="0">
              <a:solidFill>
                <a:srgbClr val="283C55"/>
              </a:solidFill>
            </a:endParaRPr>
          </a:p>
        </p:txBody>
      </p:sp>
      <p:pic>
        <p:nvPicPr>
          <p:cNvPr id="5" name="Picture 4">
            <a:extLst>
              <a:ext uri="{FF2B5EF4-FFF2-40B4-BE49-F238E27FC236}">
                <a16:creationId xmlns:a16="http://schemas.microsoft.com/office/drawing/2014/main" id="{4B8984E5-AB0E-FA49-941F-B740EFFE10D3}"/>
              </a:ext>
            </a:extLst>
          </p:cNvPr>
          <p:cNvPicPr>
            <a:picLocks noChangeAspect="1"/>
          </p:cNvPicPr>
          <p:nvPr/>
        </p:nvPicPr>
        <p:blipFill>
          <a:blip r:embed="rId3"/>
          <a:stretch>
            <a:fillRect/>
          </a:stretch>
        </p:blipFill>
        <p:spPr>
          <a:xfrm>
            <a:off x="8572296" y="139701"/>
            <a:ext cx="3619704" cy="3178407"/>
          </a:xfrm>
          <a:prstGeom prst="rect">
            <a:avLst/>
          </a:prstGeom>
        </p:spPr>
      </p:pic>
    </p:spTree>
    <p:extLst>
      <p:ext uri="{BB962C8B-B14F-4D97-AF65-F5344CB8AC3E}">
        <p14:creationId xmlns:p14="http://schemas.microsoft.com/office/powerpoint/2010/main" val="103718323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0.xml><?xml version="1.0" encoding="utf-8"?>
<a:theme xmlns:a="http://schemas.openxmlformats.org/drawingml/2006/main" name="9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1.xml><?xml version="1.0" encoding="utf-8"?>
<a:theme xmlns:a="http://schemas.openxmlformats.org/drawingml/2006/main" name="10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2.xml><?xml version="1.0" encoding="utf-8"?>
<a:theme xmlns:a="http://schemas.openxmlformats.org/drawingml/2006/main" name="1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3.xml><?xml version="1.0" encoding="utf-8"?>
<a:theme xmlns:a="http://schemas.openxmlformats.org/drawingml/2006/main" name="12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4.xml><?xml version="1.0" encoding="utf-8"?>
<a:theme xmlns:a="http://schemas.openxmlformats.org/drawingml/2006/main" name="13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5.xml><?xml version="1.0" encoding="utf-8"?>
<a:theme xmlns:a="http://schemas.openxmlformats.org/drawingml/2006/main" name="14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6.xml><?xml version="1.0" encoding="utf-8"?>
<a:theme xmlns:a="http://schemas.openxmlformats.org/drawingml/2006/main" name="15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7.xml><?xml version="1.0" encoding="utf-8"?>
<a:theme xmlns:a="http://schemas.openxmlformats.org/drawingml/2006/main" name="16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8.xml><?xml version="1.0" encoding="utf-8"?>
<a:theme xmlns:a="http://schemas.openxmlformats.org/drawingml/2006/main" name="17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9.xml><?xml version="1.0" encoding="utf-8"?>
<a:theme xmlns:a="http://schemas.openxmlformats.org/drawingml/2006/main" name="18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0.xml><?xml version="1.0" encoding="utf-8"?>
<a:theme xmlns:a="http://schemas.openxmlformats.org/drawingml/2006/main" name="19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1.xml><?xml version="1.0" encoding="utf-8"?>
<a:theme xmlns:a="http://schemas.openxmlformats.org/drawingml/2006/main" name="20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2.xml><?xml version="1.0" encoding="utf-8"?>
<a:theme xmlns:a="http://schemas.openxmlformats.org/drawingml/2006/main" name="2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3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4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6.xml><?xml version="1.0" encoding="utf-8"?>
<a:theme xmlns:a="http://schemas.openxmlformats.org/drawingml/2006/main" name="5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7.xml><?xml version="1.0" encoding="utf-8"?>
<a:theme xmlns:a="http://schemas.openxmlformats.org/drawingml/2006/main" name="6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8.xml><?xml version="1.0" encoding="utf-8"?>
<a:theme xmlns:a="http://schemas.openxmlformats.org/drawingml/2006/main" name="7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9.xml><?xml version="1.0" encoding="utf-8"?>
<a:theme xmlns:a="http://schemas.openxmlformats.org/drawingml/2006/main" name="8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FA783F2E-97E2-484E-BF92-B33AEA715C4D}">
  <ds:schemaRefs>
    <ds:schemaRef ds:uri="http://schemas.microsoft.com/sharepoint/v3/contenttype/forms"/>
  </ds:schemaRefs>
</ds:datastoreItem>
</file>

<file path=customXml/itemProps2.xml><?xml version="1.0" encoding="utf-8"?>
<ds:datastoreItem xmlns:ds="http://schemas.openxmlformats.org/officeDocument/2006/customXml" ds:itemID="{DE586802-67BF-4B31-AFE3-2C42A416BA12}">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s>
</ds:datastoreItem>
</file>

<file path=customXml/itemProps3.xml><?xml version="1.0" encoding="utf-8"?>
<ds:datastoreItem xmlns:ds="http://schemas.openxmlformats.org/officeDocument/2006/customXml" ds:itemID="{D2AB9843-8233-452C-82B9-ECE749792D29}">
  <ds:schemaRefs>
    <ds:schemaRef ds:uri="http://schemas.microsoft.com/office/2006/metadata/properties"/>
    <ds:schemaRef ds:uri="http://www.w3.org/2000/xmlns/"/>
    <ds:schemaRef ds:uri="71af3243-3dd4-4a8d-8c0d-dd76da1f02a5"/>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Laboratory design</Template>
  <TotalTime>0</TotalTime>
  <Words>3811</Words>
  <Application>Microsoft Office PowerPoint</Application>
  <PresentationFormat>شاشة عريضة</PresentationFormat>
  <Paragraphs>473</Paragraphs>
  <Slides>56</Slides>
  <Notes>13</Notes>
  <HiddenSlides>0</HiddenSlides>
  <MMClips>0</MMClips>
  <ScaleCrop>false</ScaleCrop>
  <HeadingPairs>
    <vt:vector size="4" baseType="variant">
      <vt:variant>
        <vt:lpstr>نسق</vt:lpstr>
      </vt:variant>
      <vt:variant>
        <vt:i4>22</vt:i4>
      </vt:variant>
      <vt:variant>
        <vt:lpstr>عناوين الشرائح</vt:lpstr>
      </vt:variant>
      <vt:variant>
        <vt:i4>56</vt:i4>
      </vt:variant>
    </vt:vector>
  </HeadingPairs>
  <TitlesOfParts>
    <vt:vector size="78" baseType="lpstr">
      <vt:lpstr>Crop</vt:lpstr>
      <vt:lpstr>1_Crop</vt:lpstr>
      <vt:lpstr>2_Crop</vt:lpstr>
      <vt:lpstr>3_Crop</vt:lpstr>
      <vt:lpstr>4_Crop</vt:lpstr>
      <vt:lpstr>5_Crop</vt:lpstr>
      <vt:lpstr>6_Crop</vt:lpstr>
      <vt:lpstr>7_Crop</vt:lpstr>
      <vt:lpstr>8_Crop</vt:lpstr>
      <vt:lpstr>9_Crop</vt:lpstr>
      <vt:lpstr>10_Crop</vt:lpstr>
      <vt:lpstr>11_Crop</vt:lpstr>
      <vt:lpstr>12_Crop</vt:lpstr>
      <vt:lpstr>13_Crop</vt:lpstr>
      <vt:lpstr>14_Crop</vt:lpstr>
      <vt:lpstr>15_Crop</vt:lpstr>
      <vt:lpstr>16_Crop</vt:lpstr>
      <vt:lpstr>17_Crop</vt:lpstr>
      <vt:lpstr>18_Crop</vt:lpstr>
      <vt:lpstr>19_Crop</vt:lpstr>
      <vt:lpstr>20_Crop</vt:lpstr>
      <vt:lpstr>21_Crop</vt:lpstr>
      <vt:lpstr>Hydatid disease </vt:lpstr>
      <vt:lpstr>عرض تقديمي في PowerPoint</vt:lpstr>
      <vt:lpstr>عرض تقديمي في PowerPoint</vt:lpstr>
      <vt:lpstr>عرض تقديمي في PowerPoint</vt:lpstr>
      <vt:lpstr>Epidemiological distribution</vt:lpstr>
      <vt:lpstr>Morphology</vt:lpstr>
      <vt:lpstr>LIFE CYCLE </vt:lpstr>
      <vt:lpstr>LIFE CYCLE </vt:lpstr>
      <vt:lpstr>Structure of the cyst</vt:lpstr>
      <vt:lpstr> </vt:lpstr>
      <vt:lpstr>Prevention and control </vt:lpstr>
      <vt:lpstr>Clinical picture of hydatid disease of the liver   </vt:lpstr>
      <vt:lpstr>Hydatid disease (echinococcosis)</vt:lpstr>
      <vt:lpstr>Signs &amp; symptoms </vt:lpstr>
      <vt:lpstr>عرض تقديمي في PowerPoint</vt:lpstr>
      <vt:lpstr>1 - Rupture</vt:lpstr>
      <vt:lpstr>communicating rupture of hepatic hydatid cysts</vt:lpstr>
      <vt:lpstr>عرض تقديمي في PowerPoint</vt:lpstr>
      <vt:lpstr>Diagnosis</vt:lpstr>
      <vt:lpstr>communicating rupture of hepatic hydatid cysts into adjacent viscera</vt:lpstr>
      <vt:lpstr>عرض تقديمي في PowerPoint</vt:lpstr>
      <vt:lpstr>عرض تقديمي في PowerPoint</vt:lpstr>
      <vt:lpstr>عرض تقديمي في PowerPoint</vt:lpstr>
      <vt:lpstr>Diagnosis</vt:lpstr>
      <vt:lpstr>عرض تقديمي في PowerPoint</vt:lpstr>
      <vt:lpstr>عرض تقديمي في PowerPoint</vt:lpstr>
      <vt:lpstr> B- superinfection</vt:lpstr>
      <vt:lpstr>عرض تقديمي في PowerPoint</vt:lpstr>
      <vt:lpstr>C- mass effect-related complications</vt:lpstr>
      <vt:lpstr>Cont.</vt:lpstr>
      <vt:lpstr>عرض تقديمي في PowerPoint</vt:lpstr>
      <vt:lpstr>عرض تقديمي في PowerPoint</vt:lpstr>
      <vt:lpstr>عرض تقديمي في PowerPoint</vt:lpstr>
      <vt:lpstr>diagnostic modalities of hydatid disease</vt:lpstr>
      <vt:lpstr>INDIRECT diagnostic modalities </vt:lpstr>
      <vt:lpstr>Serological tests.</vt:lpstr>
      <vt:lpstr>عرض تقديمي في PowerPoint</vt:lpstr>
      <vt:lpstr>عرض تقديمي في PowerPoint</vt:lpstr>
      <vt:lpstr>عرض تقديمي في PowerPoint</vt:lpstr>
      <vt:lpstr>عرض تقديمي في PowerPoint</vt:lpstr>
      <vt:lpstr>عرض تقديمي في PowerPoint</vt:lpstr>
      <vt:lpstr>Management Options</vt:lpstr>
      <vt:lpstr>عرض تقديمي في PowerPoint</vt:lpstr>
      <vt:lpstr>عرض تقديمي في PowerPoint</vt:lpstr>
      <vt:lpstr>عرض تقديمي في PowerPoint</vt:lpstr>
      <vt:lpstr>surgical therapy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Postoperative Complications</vt:lpstr>
      <vt:lpstr>PAIR  (Puncture, Aspiration of Cyst Content, Injection of Protoscolicidal Solution, and Reaspiration of the Fluid)</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Hydatid disease</dc:title>
  <dc:creator/>
  <cp:lastModifiedBy>othman ali</cp:lastModifiedBy>
  <cp:revision>9</cp:revision>
  <dcterms:created xsi:type="dcterms:W3CDTF">2021-02-25T16:30:26Z</dcterms:created>
  <dcterms:modified xsi:type="dcterms:W3CDTF">2021-12-20T12:22:41Z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