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89" r:id="rId8"/>
    <p:sldId id="291" r:id="rId9"/>
    <p:sldId id="290" r:id="rId10"/>
    <p:sldId id="260" r:id="rId11"/>
    <p:sldId id="292" r:id="rId12"/>
    <p:sldId id="261" r:id="rId13"/>
    <p:sldId id="262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93" r:id="rId37"/>
    <p:sldId id="286" r:id="rId38"/>
    <p:sldId id="287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2184" y="-6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theme" Target="theme/theme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presProps" Target="pres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3.png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59153" y="708406"/>
            <a:ext cx="7300595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FFC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11" Type="http://schemas.openxmlformats.org/officeDocument/2006/relationships/image" Target="../media/image5.png" /><Relationship Id="rId5" Type="http://schemas.openxmlformats.org/officeDocument/2006/relationships/slideLayout" Target="../slideLayouts/slideLayout5.xml" /><Relationship Id="rId10" Type="http://schemas.openxmlformats.org/officeDocument/2006/relationships/image" Target="../media/image4.png" /><Relationship Id="rId4" Type="http://schemas.openxmlformats.org/officeDocument/2006/relationships/slideLayout" Target="../slideLayouts/slideLayout4.xml" /><Relationship Id="rId9" Type="http://schemas.openxmlformats.org/officeDocument/2006/relationships/image" Target="../media/image3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2869" y="573404"/>
            <a:ext cx="853826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350" y="1113902"/>
            <a:ext cx="8877299" cy="4293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20.png" /><Relationship Id="rId4" Type="http://schemas.openxmlformats.org/officeDocument/2006/relationships/image" Target="../media/image19.pn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 /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5.jp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 /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5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32.jp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34.jpg" /><Relationship Id="rId5" Type="http://schemas.openxmlformats.org/officeDocument/2006/relationships/image" Target="../media/image33.png" /><Relationship Id="rId4" Type="http://schemas.openxmlformats.org/officeDocument/2006/relationships/image" Target="../media/image3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 /><Relationship Id="rId2" Type="http://schemas.openxmlformats.org/officeDocument/2006/relationships/image" Target="../media/image35.jp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37.png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4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 /><Relationship Id="rId2" Type="http://schemas.openxmlformats.org/officeDocument/2006/relationships/image" Target="../media/image40.jp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3.jp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4.pn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 /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image" Target="../media/image47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0.png" /><Relationship Id="rId4" Type="http://schemas.openxmlformats.org/officeDocument/2006/relationships/image" Target="../media/image49.png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 /><Relationship Id="rId2" Type="http://schemas.openxmlformats.org/officeDocument/2006/relationships/image" Target="../media/image52.jp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54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990600"/>
            <a:ext cx="8538260" cy="861774"/>
          </a:xfrm>
        </p:spPr>
        <p:txBody>
          <a:bodyPr/>
          <a:lstStyle/>
          <a:p>
            <a:pPr algn="ctr"/>
            <a:r>
              <a:rPr lang="en-US" dirty="0"/>
              <a:t>PURINE &amp; PYRIMIDINE  METABOLISM &amp; DISORDERS</a:t>
            </a:r>
          </a:p>
        </p:txBody>
      </p:sp>
      <p:sp>
        <p:nvSpPr>
          <p:cNvPr id="4" name="object 4"/>
          <p:cNvSpPr/>
          <p:nvPr/>
        </p:nvSpPr>
        <p:spPr>
          <a:xfrm>
            <a:off x="2590800" y="2488692"/>
            <a:ext cx="1569720" cy="3180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19700" y="2453640"/>
            <a:ext cx="1866900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9556" y="304800"/>
            <a:ext cx="44056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DBF5F8"/>
                </a:solidFill>
                <a:latin typeface="Carlito"/>
                <a:cs typeface="Carlito"/>
              </a:rPr>
              <a:t>Purine </a:t>
            </a:r>
            <a:r>
              <a:rPr sz="3600" b="0" spc="-10" dirty="0">
                <a:solidFill>
                  <a:srgbClr val="DBF5F8"/>
                </a:solidFill>
                <a:latin typeface="Carlito"/>
                <a:cs typeface="Carlito"/>
              </a:rPr>
              <a:t>Salvage</a:t>
            </a:r>
            <a:r>
              <a:rPr sz="3600" b="0" spc="-130" dirty="0">
                <a:solidFill>
                  <a:srgbClr val="DBF5F8"/>
                </a:solidFill>
                <a:latin typeface="Carlito"/>
                <a:cs typeface="Carlito"/>
              </a:rPr>
              <a:t> </a:t>
            </a:r>
            <a:r>
              <a:rPr sz="3600" b="0" spc="-35" dirty="0">
                <a:solidFill>
                  <a:srgbClr val="DBF5F8"/>
                </a:solidFill>
                <a:latin typeface="Carlito"/>
                <a:cs typeface="Carlito"/>
              </a:rPr>
              <a:t>Pathway</a:t>
            </a:r>
            <a:endParaRPr sz="36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4795" y="1412604"/>
            <a:ext cx="6701155" cy="4551045"/>
          </a:xfrm>
          <a:custGeom>
            <a:avLst/>
            <a:gdLst/>
            <a:ahLst/>
            <a:cxnLst/>
            <a:rect l="l" t="t" r="r" b="b"/>
            <a:pathLst>
              <a:path w="6701155" h="4551045">
                <a:moveTo>
                  <a:pt x="6700643" y="0"/>
                </a:moveTo>
                <a:lnTo>
                  <a:pt x="0" y="0"/>
                </a:lnTo>
                <a:lnTo>
                  <a:pt x="0" y="4550953"/>
                </a:lnTo>
                <a:lnTo>
                  <a:pt x="6700643" y="4550953"/>
                </a:lnTo>
                <a:lnTo>
                  <a:pt x="67006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7933" y="4398417"/>
            <a:ext cx="13525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3634" y="4671564"/>
            <a:ext cx="13525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3634" y="4334774"/>
            <a:ext cx="13525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2234" y="4711025"/>
            <a:ext cx="81026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  <a:tabLst>
                <a:tab pos="440690" algn="l"/>
              </a:tabLst>
            </a:pPr>
            <a:r>
              <a:rPr sz="1150" spc="130" dirty="0">
                <a:latin typeface="Arial"/>
                <a:cs typeface="Arial"/>
              </a:rPr>
              <a:t>N	</a:t>
            </a:r>
            <a:r>
              <a:rPr sz="1150" spc="120" dirty="0">
                <a:latin typeface="Arial"/>
                <a:cs typeface="Arial"/>
              </a:rPr>
              <a:t>NH</a:t>
            </a:r>
            <a:r>
              <a:rPr sz="1275" spc="179" baseline="-16339" dirty="0">
                <a:latin typeface="Arial"/>
                <a:cs typeface="Arial"/>
              </a:rPr>
              <a:t>2</a:t>
            </a:r>
            <a:endParaRPr sz="1275" baseline="-16339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03272" y="4085479"/>
            <a:ext cx="14478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40" dirty="0">
                <a:latin typeface="Arial"/>
                <a:cs typeface="Arial"/>
              </a:rPr>
              <a:t>O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91581" y="4272367"/>
            <a:ext cx="909319" cy="527050"/>
          </a:xfrm>
          <a:custGeom>
            <a:avLst/>
            <a:gdLst/>
            <a:ahLst/>
            <a:cxnLst/>
            <a:rect l="l" t="t" r="r" b="b"/>
            <a:pathLst>
              <a:path w="909319" h="527050">
                <a:moveTo>
                  <a:pt x="570969" y="142454"/>
                </a:moveTo>
                <a:lnTo>
                  <a:pt x="703260" y="209834"/>
                </a:lnTo>
              </a:path>
              <a:path w="909319" h="527050">
                <a:moveTo>
                  <a:pt x="365362" y="249624"/>
                </a:moveTo>
                <a:lnTo>
                  <a:pt x="570969" y="142454"/>
                </a:lnTo>
              </a:path>
              <a:path w="909319" h="527050">
                <a:moveTo>
                  <a:pt x="365362" y="455392"/>
                </a:moveTo>
                <a:lnTo>
                  <a:pt x="365362" y="249624"/>
                </a:lnTo>
              </a:path>
              <a:path w="909319" h="527050">
                <a:moveTo>
                  <a:pt x="333535" y="427802"/>
                </a:moveTo>
                <a:lnTo>
                  <a:pt x="333535" y="277214"/>
                </a:lnTo>
              </a:path>
              <a:path w="909319" h="527050">
                <a:moveTo>
                  <a:pt x="493279" y="522772"/>
                </a:moveTo>
                <a:lnTo>
                  <a:pt x="365362" y="455392"/>
                </a:lnTo>
              </a:path>
              <a:path w="909319" h="527050">
                <a:moveTo>
                  <a:pt x="780951" y="455392"/>
                </a:moveTo>
                <a:lnTo>
                  <a:pt x="634927" y="526839"/>
                </a:lnTo>
              </a:path>
              <a:path w="909319" h="527050">
                <a:moveTo>
                  <a:pt x="735404" y="443520"/>
                </a:moveTo>
                <a:lnTo>
                  <a:pt x="621208" y="502986"/>
                </a:lnTo>
              </a:path>
              <a:path w="909319" h="527050">
                <a:moveTo>
                  <a:pt x="780951" y="312827"/>
                </a:moveTo>
                <a:lnTo>
                  <a:pt x="780951" y="455392"/>
                </a:lnTo>
              </a:path>
              <a:path w="909319" h="527050">
                <a:moveTo>
                  <a:pt x="200928" y="202030"/>
                </a:moveTo>
                <a:lnTo>
                  <a:pt x="365362" y="249624"/>
                </a:lnTo>
              </a:path>
              <a:path w="909319" h="527050">
                <a:moveTo>
                  <a:pt x="0" y="352398"/>
                </a:moveTo>
                <a:lnTo>
                  <a:pt x="86731" y="249624"/>
                </a:lnTo>
              </a:path>
              <a:path w="909319" h="527050">
                <a:moveTo>
                  <a:pt x="45546" y="344484"/>
                </a:moveTo>
                <a:lnTo>
                  <a:pt x="114196" y="265233"/>
                </a:lnTo>
              </a:path>
              <a:path w="909319" h="527050">
                <a:moveTo>
                  <a:pt x="59279" y="427802"/>
                </a:moveTo>
                <a:lnTo>
                  <a:pt x="0" y="352398"/>
                </a:lnTo>
              </a:path>
              <a:path w="909319" h="527050">
                <a:moveTo>
                  <a:pt x="365362" y="455392"/>
                </a:moveTo>
                <a:lnTo>
                  <a:pt x="200928" y="502986"/>
                </a:lnTo>
              </a:path>
              <a:path w="909319" h="527050">
                <a:moveTo>
                  <a:pt x="780951" y="455392"/>
                </a:moveTo>
                <a:lnTo>
                  <a:pt x="908854" y="522772"/>
                </a:lnTo>
              </a:path>
              <a:path w="909319" h="527050">
                <a:moveTo>
                  <a:pt x="589064" y="142454"/>
                </a:moveTo>
                <a:lnTo>
                  <a:pt x="589064" y="0"/>
                </a:lnTo>
              </a:path>
              <a:path w="909319" h="527050">
                <a:moveTo>
                  <a:pt x="557237" y="142454"/>
                </a:moveTo>
                <a:lnTo>
                  <a:pt x="557237" y="0"/>
                </a:lnTo>
              </a:path>
            </a:pathLst>
          </a:custGeom>
          <a:ln w="8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46963" y="4944712"/>
            <a:ext cx="65468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95" dirty="0">
                <a:latin typeface="Arial"/>
                <a:cs typeface="Arial"/>
              </a:rPr>
              <a:t>Guanine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69272" y="3087090"/>
            <a:ext cx="13525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69272" y="3423880"/>
            <a:ext cx="13525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03272" y="3463341"/>
            <a:ext cx="13525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98593" y="2841532"/>
            <a:ext cx="14478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40" dirty="0">
                <a:latin typeface="Arial"/>
                <a:cs typeface="Arial"/>
              </a:rPr>
              <a:t>O</a:t>
            </a:r>
            <a:endParaRPr sz="11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13254" y="3150733"/>
            <a:ext cx="13525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82528" y="3028750"/>
            <a:ext cx="786130" cy="527050"/>
          </a:xfrm>
          <a:custGeom>
            <a:avLst/>
            <a:gdLst/>
            <a:ahLst/>
            <a:cxnLst/>
            <a:rect l="l" t="t" r="r" b="b"/>
            <a:pathLst>
              <a:path w="786130" h="527050">
                <a:moveTo>
                  <a:pt x="785642" y="455392"/>
                </a:moveTo>
                <a:lnTo>
                  <a:pt x="639302" y="526839"/>
                </a:lnTo>
              </a:path>
              <a:path w="786130" h="527050">
                <a:moveTo>
                  <a:pt x="739779" y="443520"/>
                </a:moveTo>
                <a:lnTo>
                  <a:pt x="621208" y="498919"/>
                </a:lnTo>
              </a:path>
              <a:path w="786130" h="527050">
                <a:moveTo>
                  <a:pt x="369737" y="455392"/>
                </a:moveTo>
                <a:lnTo>
                  <a:pt x="497653" y="518705"/>
                </a:lnTo>
              </a:path>
              <a:path w="786130" h="527050">
                <a:moveTo>
                  <a:pt x="369737" y="245557"/>
                </a:moveTo>
                <a:lnTo>
                  <a:pt x="369737" y="455392"/>
                </a:lnTo>
              </a:path>
              <a:path w="786130" h="527050">
                <a:moveTo>
                  <a:pt x="333231" y="273147"/>
                </a:moveTo>
                <a:lnTo>
                  <a:pt x="333231" y="423735"/>
                </a:lnTo>
              </a:path>
              <a:path w="786130" h="527050">
                <a:moveTo>
                  <a:pt x="575344" y="142454"/>
                </a:moveTo>
                <a:lnTo>
                  <a:pt x="369737" y="245557"/>
                </a:lnTo>
              </a:path>
              <a:path w="786130" h="527050">
                <a:moveTo>
                  <a:pt x="205302" y="498919"/>
                </a:moveTo>
                <a:lnTo>
                  <a:pt x="369737" y="455392"/>
                </a:lnTo>
              </a:path>
              <a:path w="786130" h="527050">
                <a:moveTo>
                  <a:pt x="0" y="348551"/>
                </a:moveTo>
                <a:lnTo>
                  <a:pt x="63958" y="427582"/>
                </a:lnTo>
              </a:path>
              <a:path w="786130" h="527050">
                <a:moveTo>
                  <a:pt x="45559" y="356465"/>
                </a:moveTo>
                <a:lnTo>
                  <a:pt x="91106" y="407797"/>
                </a:lnTo>
              </a:path>
              <a:path w="786130" h="527050">
                <a:moveTo>
                  <a:pt x="91106" y="245557"/>
                </a:moveTo>
                <a:lnTo>
                  <a:pt x="0" y="348551"/>
                </a:lnTo>
              </a:path>
              <a:path w="786130" h="527050">
                <a:moveTo>
                  <a:pt x="205302" y="202030"/>
                </a:moveTo>
                <a:lnTo>
                  <a:pt x="369737" y="245557"/>
                </a:lnTo>
              </a:path>
              <a:path w="786130" h="527050">
                <a:moveTo>
                  <a:pt x="593755" y="142454"/>
                </a:moveTo>
                <a:lnTo>
                  <a:pt x="593755" y="0"/>
                </a:lnTo>
              </a:path>
              <a:path w="786130" h="527050">
                <a:moveTo>
                  <a:pt x="557249" y="142454"/>
                </a:moveTo>
                <a:lnTo>
                  <a:pt x="557249" y="0"/>
                </a:lnTo>
              </a:path>
              <a:path w="786130" h="527050">
                <a:moveTo>
                  <a:pt x="575344" y="142454"/>
                </a:moveTo>
                <a:lnTo>
                  <a:pt x="707952" y="205767"/>
                </a:lnTo>
              </a:path>
              <a:path w="786130" h="527050">
                <a:moveTo>
                  <a:pt x="785642" y="455392"/>
                </a:moveTo>
                <a:lnTo>
                  <a:pt x="785642" y="308870"/>
                </a:lnTo>
              </a:path>
            </a:pathLst>
          </a:custGeom>
          <a:ln w="8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36664" y="3641628"/>
            <a:ext cx="105283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90" dirty="0">
                <a:latin typeface="Arial"/>
                <a:cs typeface="Arial"/>
              </a:rPr>
              <a:t>Hypoxanthine</a:t>
            </a:r>
            <a:endParaRPr sz="11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42409" y="2790200"/>
            <a:ext cx="13525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75044" y="3154470"/>
            <a:ext cx="132778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275" spc="142" baseline="22875" dirty="0">
                <a:latin typeface="Arial"/>
                <a:cs typeface="Arial"/>
              </a:rPr>
              <a:t>2-</a:t>
            </a:r>
            <a:r>
              <a:rPr sz="1150" spc="95" dirty="0">
                <a:latin typeface="Arial"/>
                <a:cs typeface="Arial"/>
              </a:rPr>
              <a:t>O</a:t>
            </a:r>
            <a:r>
              <a:rPr sz="1275" spc="142" baseline="-16339" dirty="0">
                <a:latin typeface="Arial"/>
                <a:cs typeface="Arial"/>
              </a:rPr>
              <a:t>3</a:t>
            </a:r>
            <a:r>
              <a:rPr sz="1150" spc="95" dirty="0">
                <a:latin typeface="Arial"/>
                <a:cs typeface="Arial"/>
              </a:rPr>
              <a:t>POH</a:t>
            </a:r>
            <a:r>
              <a:rPr sz="1275" spc="142" baseline="-16339" dirty="0">
                <a:latin typeface="Arial"/>
                <a:cs typeface="Arial"/>
              </a:rPr>
              <a:t>2</a:t>
            </a:r>
            <a:r>
              <a:rPr sz="1150" spc="95" dirty="0">
                <a:latin typeface="Arial"/>
                <a:cs typeface="Arial"/>
              </a:rPr>
              <a:t>C </a:t>
            </a:r>
            <a:r>
              <a:rPr sz="1725" spc="209" baseline="-31400" dirty="0">
                <a:latin typeface="Arial"/>
                <a:cs typeface="Arial"/>
              </a:rPr>
              <a:t>O</a:t>
            </a:r>
            <a:r>
              <a:rPr sz="1725" spc="509" baseline="-31400" dirty="0">
                <a:latin typeface="Arial"/>
                <a:cs typeface="Arial"/>
              </a:rPr>
              <a:t> </a:t>
            </a:r>
            <a:r>
              <a:rPr sz="1725" spc="195" baseline="12077" dirty="0">
                <a:latin typeface="Arial"/>
                <a:cs typeface="Arial"/>
              </a:rPr>
              <a:t>N</a:t>
            </a:r>
            <a:endParaRPr sz="1725" baseline="12077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76447" y="3162604"/>
            <a:ext cx="13525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67317" y="2540466"/>
            <a:ext cx="14478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40" dirty="0">
                <a:latin typeface="Arial"/>
                <a:cs typeface="Arial"/>
              </a:rPr>
              <a:t>O</a:t>
            </a:r>
            <a:endParaRPr sz="11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81990" y="2853403"/>
            <a:ext cx="13525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999794" y="2727683"/>
            <a:ext cx="1036955" cy="1069975"/>
          </a:xfrm>
          <a:custGeom>
            <a:avLst/>
            <a:gdLst/>
            <a:ahLst/>
            <a:cxnLst/>
            <a:rect l="l" t="t" r="r" b="b"/>
            <a:pathLst>
              <a:path w="1036954" h="1069975">
                <a:moveTo>
                  <a:pt x="388389" y="756458"/>
                </a:moveTo>
                <a:lnTo>
                  <a:pt x="260574" y="673140"/>
                </a:lnTo>
              </a:path>
              <a:path w="1036954" h="1069975">
                <a:moveTo>
                  <a:pt x="310787" y="950684"/>
                </a:moveTo>
                <a:lnTo>
                  <a:pt x="388389" y="756458"/>
                </a:lnTo>
              </a:path>
              <a:path w="1036954" h="1069975">
                <a:moveTo>
                  <a:pt x="68599" y="950684"/>
                </a:moveTo>
                <a:lnTo>
                  <a:pt x="310787" y="950684"/>
                </a:lnTo>
              </a:path>
              <a:path w="1036954" h="1069975">
                <a:moveTo>
                  <a:pt x="0" y="748654"/>
                </a:moveTo>
                <a:lnTo>
                  <a:pt x="68599" y="950684"/>
                </a:lnTo>
              </a:path>
              <a:path w="1036954" h="1069975">
                <a:moveTo>
                  <a:pt x="118938" y="677207"/>
                </a:moveTo>
                <a:lnTo>
                  <a:pt x="0" y="748654"/>
                </a:lnTo>
              </a:path>
              <a:path w="1036954" h="1069975">
                <a:moveTo>
                  <a:pt x="310787" y="950684"/>
                </a:moveTo>
                <a:lnTo>
                  <a:pt x="310787" y="1069396"/>
                </a:lnTo>
              </a:path>
              <a:path w="1036954" h="1069975">
                <a:moveTo>
                  <a:pt x="68599" y="950684"/>
                </a:moveTo>
                <a:lnTo>
                  <a:pt x="68599" y="1065329"/>
                </a:lnTo>
              </a:path>
              <a:path w="1036954" h="1069975">
                <a:moveTo>
                  <a:pt x="0" y="748654"/>
                </a:moveTo>
                <a:lnTo>
                  <a:pt x="0" y="602023"/>
                </a:lnTo>
              </a:path>
              <a:path w="1036954" h="1069975">
                <a:moveTo>
                  <a:pt x="1036847" y="455502"/>
                </a:moveTo>
                <a:lnTo>
                  <a:pt x="890773" y="526839"/>
                </a:lnTo>
              </a:path>
              <a:path w="1036954" h="1069975">
                <a:moveTo>
                  <a:pt x="991199" y="443520"/>
                </a:moveTo>
                <a:lnTo>
                  <a:pt x="877078" y="503096"/>
                </a:lnTo>
              </a:path>
              <a:path w="1036954" h="1069975">
                <a:moveTo>
                  <a:pt x="621195" y="455501"/>
                </a:moveTo>
                <a:lnTo>
                  <a:pt x="753828" y="518705"/>
                </a:lnTo>
              </a:path>
              <a:path w="1036954" h="1069975">
                <a:moveTo>
                  <a:pt x="621195" y="245557"/>
                </a:moveTo>
                <a:lnTo>
                  <a:pt x="621195" y="455501"/>
                </a:lnTo>
              </a:path>
              <a:path w="1036954" h="1069975">
                <a:moveTo>
                  <a:pt x="589368" y="277214"/>
                </a:moveTo>
                <a:lnTo>
                  <a:pt x="589368" y="427582"/>
                </a:lnTo>
              </a:path>
              <a:path w="1036954" h="1069975">
                <a:moveTo>
                  <a:pt x="826865" y="142564"/>
                </a:moveTo>
                <a:lnTo>
                  <a:pt x="621195" y="245557"/>
                </a:lnTo>
              </a:path>
              <a:path w="1036954" h="1069975">
                <a:moveTo>
                  <a:pt x="456735" y="503096"/>
                </a:moveTo>
                <a:lnTo>
                  <a:pt x="621195" y="455501"/>
                </a:lnTo>
              </a:path>
              <a:path w="1036954" h="1069975">
                <a:moveTo>
                  <a:pt x="255883" y="352398"/>
                </a:moveTo>
                <a:lnTo>
                  <a:pt x="315099" y="427582"/>
                </a:lnTo>
              </a:path>
              <a:path w="1036954" h="1069975">
                <a:moveTo>
                  <a:pt x="301404" y="356465"/>
                </a:moveTo>
                <a:lnTo>
                  <a:pt x="342614" y="411864"/>
                </a:lnTo>
              </a:path>
              <a:path w="1036954" h="1069975">
                <a:moveTo>
                  <a:pt x="342614" y="245557"/>
                </a:moveTo>
                <a:lnTo>
                  <a:pt x="255883" y="352398"/>
                </a:lnTo>
              </a:path>
              <a:path w="1036954" h="1069975">
                <a:moveTo>
                  <a:pt x="456735" y="202030"/>
                </a:moveTo>
                <a:lnTo>
                  <a:pt x="621195" y="245557"/>
                </a:lnTo>
              </a:path>
              <a:path w="1036954" h="1069975">
                <a:moveTo>
                  <a:pt x="845251" y="142564"/>
                </a:moveTo>
                <a:lnTo>
                  <a:pt x="845251" y="0"/>
                </a:lnTo>
              </a:path>
              <a:path w="1036954" h="1069975">
                <a:moveTo>
                  <a:pt x="808479" y="142564"/>
                </a:moveTo>
                <a:lnTo>
                  <a:pt x="808479" y="0"/>
                </a:lnTo>
              </a:path>
              <a:path w="1036954" h="1069975">
                <a:moveTo>
                  <a:pt x="826865" y="142564"/>
                </a:moveTo>
                <a:lnTo>
                  <a:pt x="959372" y="209834"/>
                </a:lnTo>
              </a:path>
              <a:path w="1036954" h="1069975">
                <a:moveTo>
                  <a:pt x="1036847" y="455502"/>
                </a:moveTo>
                <a:lnTo>
                  <a:pt x="1036847" y="308870"/>
                </a:lnTo>
              </a:path>
              <a:path w="1036954" h="1069975">
                <a:moveTo>
                  <a:pt x="388389" y="756458"/>
                </a:moveTo>
                <a:lnTo>
                  <a:pt x="392827" y="582347"/>
                </a:lnTo>
              </a:path>
            </a:pathLst>
          </a:custGeom>
          <a:ln w="8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890239" y="3746099"/>
            <a:ext cx="633095" cy="41402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R="13970" algn="r">
              <a:lnSpc>
                <a:spcPct val="100000"/>
              </a:lnSpc>
              <a:spcBef>
                <a:spcPts val="245"/>
              </a:spcBef>
            </a:pPr>
            <a:r>
              <a:rPr sz="1725" spc="202" baseline="2415" dirty="0">
                <a:latin typeface="Arial"/>
                <a:cs typeface="Arial"/>
              </a:rPr>
              <a:t>HO</a:t>
            </a:r>
            <a:r>
              <a:rPr sz="1725" spc="585" baseline="2415" dirty="0">
                <a:latin typeface="Arial"/>
                <a:cs typeface="Arial"/>
              </a:rPr>
              <a:t> </a:t>
            </a:r>
            <a:r>
              <a:rPr sz="1150" spc="135" dirty="0">
                <a:latin typeface="Arial"/>
                <a:cs typeface="Arial"/>
              </a:rPr>
              <a:t>OH</a:t>
            </a:r>
            <a:endParaRPr sz="11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50"/>
              </a:spcBef>
            </a:pPr>
            <a:r>
              <a:rPr sz="1150" spc="35" dirty="0">
                <a:latin typeface="Arial"/>
                <a:cs typeface="Arial"/>
              </a:rPr>
              <a:t>I</a:t>
            </a:r>
            <a:r>
              <a:rPr sz="1150" spc="190" dirty="0">
                <a:latin typeface="Arial"/>
                <a:cs typeface="Arial"/>
              </a:rPr>
              <a:t>M</a:t>
            </a:r>
            <a:r>
              <a:rPr sz="1150" spc="120" dirty="0">
                <a:latin typeface="Arial"/>
                <a:cs typeface="Arial"/>
              </a:rPr>
              <a:t>P</a:t>
            </a:r>
            <a:endParaRPr sz="11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14244" y="4425897"/>
            <a:ext cx="13525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70351" y="4358626"/>
            <a:ext cx="13525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03980" y="4734823"/>
            <a:ext cx="239776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600200" algn="l"/>
                <a:tab pos="2015489" algn="l"/>
              </a:tabLst>
            </a:pPr>
            <a:r>
              <a:rPr sz="1275" spc="135" baseline="22875" dirty="0">
                <a:latin typeface="Arial"/>
                <a:cs typeface="Arial"/>
              </a:rPr>
              <a:t>2-</a:t>
            </a:r>
            <a:r>
              <a:rPr sz="1725" spc="135" baseline="2415" dirty="0">
                <a:latin typeface="Arial"/>
                <a:cs typeface="Arial"/>
              </a:rPr>
              <a:t>O</a:t>
            </a:r>
            <a:r>
              <a:rPr sz="1275" spc="135" baseline="-16339" dirty="0">
                <a:latin typeface="Arial"/>
                <a:cs typeface="Arial"/>
              </a:rPr>
              <a:t>3</a:t>
            </a:r>
            <a:r>
              <a:rPr sz="1725" spc="135" baseline="2415" dirty="0">
                <a:latin typeface="Arial"/>
                <a:cs typeface="Arial"/>
              </a:rPr>
              <a:t>POH</a:t>
            </a:r>
            <a:r>
              <a:rPr sz="1275" spc="135" baseline="-16339" dirty="0">
                <a:latin typeface="Arial"/>
                <a:cs typeface="Arial"/>
              </a:rPr>
              <a:t>2</a:t>
            </a:r>
            <a:r>
              <a:rPr sz="1725" spc="135" baseline="2415" dirty="0">
                <a:latin typeface="Arial"/>
                <a:cs typeface="Arial"/>
              </a:rPr>
              <a:t>C</a:t>
            </a:r>
            <a:r>
              <a:rPr sz="1725" spc="359" baseline="2415" dirty="0">
                <a:latin typeface="Arial"/>
                <a:cs typeface="Arial"/>
              </a:rPr>
              <a:t> </a:t>
            </a:r>
            <a:r>
              <a:rPr sz="1725" spc="209" baseline="-28985" dirty="0">
                <a:latin typeface="Arial"/>
                <a:cs typeface="Arial"/>
              </a:rPr>
              <a:t>O</a:t>
            </a:r>
            <a:r>
              <a:rPr sz="1725" spc="292" baseline="-28985" dirty="0">
                <a:latin typeface="Arial"/>
                <a:cs typeface="Arial"/>
              </a:rPr>
              <a:t> </a:t>
            </a:r>
            <a:r>
              <a:rPr sz="1725" spc="195" baseline="14492" dirty="0">
                <a:latin typeface="Arial"/>
                <a:cs typeface="Arial"/>
              </a:rPr>
              <a:t>N	</a:t>
            </a:r>
            <a:r>
              <a:rPr sz="1150" spc="130" dirty="0">
                <a:latin typeface="Arial"/>
                <a:cs typeface="Arial"/>
              </a:rPr>
              <a:t>N	</a:t>
            </a:r>
            <a:r>
              <a:rPr sz="1150" spc="120" dirty="0">
                <a:latin typeface="Arial"/>
                <a:cs typeface="Arial"/>
              </a:rPr>
              <a:t>NH</a:t>
            </a:r>
            <a:r>
              <a:rPr sz="1275" spc="179" baseline="-16339" dirty="0">
                <a:latin typeface="Arial"/>
                <a:cs typeface="Arial"/>
              </a:rPr>
              <a:t>2</a:t>
            </a:r>
            <a:endParaRPr sz="1275" baseline="-16339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99571" y="4113069"/>
            <a:ext cx="14478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40" dirty="0">
                <a:latin typeface="Arial"/>
                <a:cs typeface="Arial"/>
              </a:rPr>
              <a:t>O</a:t>
            </a:r>
            <a:endParaRPr sz="11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36739" y="4300176"/>
            <a:ext cx="1160780" cy="1073785"/>
          </a:xfrm>
          <a:custGeom>
            <a:avLst/>
            <a:gdLst/>
            <a:ahLst/>
            <a:cxnLst/>
            <a:rect l="l" t="t" r="r" b="b"/>
            <a:pathLst>
              <a:path w="1160779" h="1073785">
                <a:moveTo>
                  <a:pt x="388516" y="760283"/>
                </a:moveTo>
                <a:lnTo>
                  <a:pt x="264886" y="681043"/>
                </a:lnTo>
              </a:path>
              <a:path w="1160779" h="1073785">
                <a:moveTo>
                  <a:pt x="310787" y="958543"/>
                </a:moveTo>
                <a:lnTo>
                  <a:pt x="388516" y="760283"/>
                </a:lnTo>
              </a:path>
              <a:path w="1160779" h="1073785">
                <a:moveTo>
                  <a:pt x="73290" y="954487"/>
                </a:moveTo>
                <a:lnTo>
                  <a:pt x="310787" y="958543"/>
                </a:lnTo>
              </a:path>
              <a:path w="1160779" h="1073785">
                <a:moveTo>
                  <a:pt x="0" y="756502"/>
                </a:moveTo>
                <a:lnTo>
                  <a:pt x="73290" y="954487"/>
                </a:lnTo>
              </a:path>
              <a:path w="1160779" h="1073785">
                <a:moveTo>
                  <a:pt x="118938" y="685099"/>
                </a:moveTo>
                <a:lnTo>
                  <a:pt x="0" y="756502"/>
                </a:lnTo>
              </a:path>
              <a:path w="1160779" h="1073785">
                <a:moveTo>
                  <a:pt x="310787" y="958543"/>
                </a:moveTo>
                <a:lnTo>
                  <a:pt x="310787" y="1073221"/>
                </a:lnTo>
              </a:path>
              <a:path w="1160779" h="1073785">
                <a:moveTo>
                  <a:pt x="73290" y="954487"/>
                </a:moveTo>
                <a:lnTo>
                  <a:pt x="73290" y="1069429"/>
                </a:lnTo>
              </a:path>
              <a:path w="1160779" h="1073785">
                <a:moveTo>
                  <a:pt x="0" y="756502"/>
                </a:moveTo>
                <a:lnTo>
                  <a:pt x="0" y="605848"/>
                </a:lnTo>
              </a:path>
              <a:path w="1160779" h="1073785">
                <a:moveTo>
                  <a:pt x="822427" y="142564"/>
                </a:moveTo>
                <a:lnTo>
                  <a:pt x="954807" y="205877"/>
                </a:lnTo>
              </a:path>
              <a:path w="1160779" h="1073785">
                <a:moveTo>
                  <a:pt x="616884" y="245557"/>
                </a:moveTo>
                <a:lnTo>
                  <a:pt x="822427" y="142564"/>
                </a:lnTo>
              </a:path>
              <a:path w="1160779" h="1073785">
                <a:moveTo>
                  <a:pt x="616884" y="451435"/>
                </a:moveTo>
                <a:lnTo>
                  <a:pt x="616884" y="245557"/>
                </a:lnTo>
              </a:path>
              <a:path w="1160779" h="1073785">
                <a:moveTo>
                  <a:pt x="580365" y="423845"/>
                </a:moveTo>
                <a:lnTo>
                  <a:pt x="580365" y="277214"/>
                </a:lnTo>
              </a:path>
              <a:path w="1160779" h="1073785">
                <a:moveTo>
                  <a:pt x="744825" y="518705"/>
                </a:moveTo>
                <a:lnTo>
                  <a:pt x="616884" y="451435"/>
                </a:lnTo>
              </a:path>
              <a:path w="1160779" h="1073785">
                <a:moveTo>
                  <a:pt x="1027844" y="451435"/>
                </a:moveTo>
                <a:lnTo>
                  <a:pt x="886081" y="526619"/>
                </a:lnTo>
              </a:path>
              <a:path w="1160779" h="1073785">
                <a:moveTo>
                  <a:pt x="986887" y="443520"/>
                </a:moveTo>
                <a:lnTo>
                  <a:pt x="868075" y="499029"/>
                </a:lnTo>
              </a:path>
              <a:path w="1160779" h="1073785">
                <a:moveTo>
                  <a:pt x="1027844" y="308870"/>
                </a:moveTo>
                <a:lnTo>
                  <a:pt x="1027844" y="451435"/>
                </a:lnTo>
              </a:path>
              <a:path w="1160779" h="1073785">
                <a:moveTo>
                  <a:pt x="452424" y="197963"/>
                </a:moveTo>
                <a:lnTo>
                  <a:pt x="616884" y="245557"/>
                </a:lnTo>
              </a:path>
              <a:path w="1160779" h="1073785">
                <a:moveTo>
                  <a:pt x="246880" y="348331"/>
                </a:moveTo>
                <a:lnTo>
                  <a:pt x="333612" y="245557"/>
                </a:lnTo>
              </a:path>
              <a:path w="1160779" h="1073785">
                <a:moveTo>
                  <a:pt x="292401" y="344594"/>
                </a:moveTo>
                <a:lnTo>
                  <a:pt x="365692" y="261276"/>
                </a:lnTo>
              </a:path>
              <a:path w="1160779" h="1073785">
                <a:moveTo>
                  <a:pt x="310787" y="427582"/>
                </a:moveTo>
                <a:lnTo>
                  <a:pt x="246880" y="348331"/>
                </a:lnTo>
              </a:path>
              <a:path w="1160779" h="1073785">
                <a:moveTo>
                  <a:pt x="616884" y="451435"/>
                </a:moveTo>
                <a:lnTo>
                  <a:pt x="452424" y="499029"/>
                </a:lnTo>
              </a:path>
              <a:path w="1160779" h="1073785">
                <a:moveTo>
                  <a:pt x="1027844" y="451435"/>
                </a:moveTo>
                <a:lnTo>
                  <a:pt x="1160351" y="518705"/>
                </a:lnTo>
              </a:path>
              <a:path w="1160779" h="1073785">
                <a:moveTo>
                  <a:pt x="840560" y="142564"/>
                </a:moveTo>
                <a:lnTo>
                  <a:pt x="840560" y="0"/>
                </a:lnTo>
              </a:path>
              <a:path w="1160779" h="1073785">
                <a:moveTo>
                  <a:pt x="804041" y="142564"/>
                </a:moveTo>
                <a:lnTo>
                  <a:pt x="804041" y="0"/>
                </a:lnTo>
              </a:path>
              <a:path w="1160779" h="1073785">
                <a:moveTo>
                  <a:pt x="388516" y="760283"/>
                </a:moveTo>
                <a:lnTo>
                  <a:pt x="388516" y="582051"/>
                </a:lnTo>
              </a:path>
            </a:pathLst>
          </a:custGeom>
          <a:ln w="8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031875" y="5302918"/>
            <a:ext cx="710565" cy="45339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sz="1150" spc="135" dirty="0">
                <a:latin typeface="Arial"/>
                <a:cs typeface="Arial"/>
              </a:rPr>
              <a:t>HO</a:t>
            </a:r>
            <a:r>
              <a:rPr sz="1150" spc="434" dirty="0">
                <a:latin typeface="Arial"/>
                <a:cs typeface="Arial"/>
              </a:rPr>
              <a:t> </a:t>
            </a:r>
            <a:r>
              <a:rPr sz="1150" spc="135" dirty="0">
                <a:latin typeface="Arial"/>
                <a:cs typeface="Arial"/>
              </a:rPr>
              <a:t>OH</a:t>
            </a:r>
            <a:endParaRPr sz="1150">
              <a:latin typeface="Arial"/>
              <a:cs typeface="Arial"/>
            </a:endParaRPr>
          </a:p>
          <a:p>
            <a:pPr marL="310515">
              <a:lnSpc>
                <a:spcPct val="100000"/>
              </a:lnSpc>
              <a:spcBef>
                <a:spcPts val="305"/>
              </a:spcBef>
            </a:pPr>
            <a:r>
              <a:rPr sz="1150" spc="145" dirty="0">
                <a:latin typeface="Arial"/>
                <a:cs typeface="Arial"/>
              </a:rPr>
              <a:t>G</a:t>
            </a:r>
            <a:r>
              <a:rPr sz="1150" spc="155" dirty="0">
                <a:latin typeface="Arial"/>
                <a:cs typeface="Arial"/>
              </a:rPr>
              <a:t>M</a:t>
            </a:r>
            <a:r>
              <a:rPr sz="1150" spc="120" dirty="0">
                <a:latin typeface="Arial"/>
                <a:cs typeface="Arial"/>
              </a:rPr>
              <a:t>P</a:t>
            </a:r>
            <a:endParaRPr sz="11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13414" y="1851398"/>
            <a:ext cx="7073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170" dirty="0">
                <a:latin typeface="Times New Roman"/>
                <a:cs typeface="Times New Roman"/>
              </a:rPr>
              <a:t>A</a:t>
            </a:r>
            <a:r>
              <a:rPr sz="1400" spc="85" dirty="0">
                <a:latin typeface="Times New Roman"/>
                <a:cs typeface="Times New Roman"/>
              </a:rPr>
              <a:t>d</a:t>
            </a:r>
            <a:r>
              <a:rPr sz="1400" spc="95" dirty="0">
                <a:latin typeface="Times New Roman"/>
                <a:cs typeface="Times New Roman"/>
              </a:rPr>
              <a:t>e</a:t>
            </a:r>
            <a:r>
              <a:rPr sz="1400" spc="85" dirty="0">
                <a:latin typeface="Times New Roman"/>
                <a:cs typeface="Times New Roman"/>
              </a:rPr>
              <a:t>n</a:t>
            </a:r>
            <a:r>
              <a:rPr sz="1400" spc="75" dirty="0">
                <a:latin typeface="Times New Roman"/>
                <a:cs typeface="Times New Roman"/>
              </a:rPr>
              <a:t>i</a:t>
            </a:r>
            <a:r>
              <a:rPr sz="1400" spc="85" dirty="0">
                <a:latin typeface="Times New Roman"/>
                <a:cs typeface="Times New Roman"/>
              </a:rPr>
              <a:t>n</a:t>
            </a:r>
            <a:r>
              <a:rPr sz="1400" spc="95" dirty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76768" y="1898993"/>
            <a:ext cx="46100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170" dirty="0">
                <a:latin typeface="Times New Roman"/>
                <a:cs typeface="Times New Roman"/>
              </a:rPr>
              <a:t>A</a:t>
            </a:r>
            <a:r>
              <a:rPr sz="1400" spc="155" dirty="0">
                <a:latin typeface="Times New Roman"/>
                <a:cs typeface="Times New Roman"/>
              </a:rPr>
              <a:t>MP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198128" y="2032144"/>
            <a:ext cx="803275" cy="321945"/>
            <a:chOff x="3198128" y="2032144"/>
            <a:chExt cx="803275" cy="321945"/>
          </a:xfrm>
        </p:grpSpPr>
        <p:sp>
          <p:nvSpPr>
            <p:cNvPr id="34" name="object 34"/>
            <p:cNvSpPr/>
            <p:nvPr/>
          </p:nvSpPr>
          <p:spPr>
            <a:xfrm>
              <a:off x="3204478" y="2038494"/>
              <a:ext cx="790575" cy="309245"/>
            </a:xfrm>
            <a:custGeom>
              <a:avLst/>
              <a:gdLst/>
              <a:ahLst/>
              <a:cxnLst/>
              <a:rect l="l" t="t" r="r" b="b"/>
              <a:pathLst>
                <a:path w="790575" h="309244">
                  <a:moveTo>
                    <a:pt x="790093" y="190158"/>
                  </a:moveTo>
                  <a:lnTo>
                    <a:pt x="753575" y="221815"/>
                  </a:lnTo>
                  <a:lnTo>
                    <a:pt x="718200" y="223858"/>
                  </a:lnTo>
                  <a:lnTo>
                    <a:pt x="780964" y="308870"/>
                  </a:lnTo>
                  <a:lnTo>
                    <a:pt x="790093" y="190158"/>
                  </a:lnTo>
                  <a:close/>
                </a:path>
                <a:path w="790575" h="309244">
                  <a:moveTo>
                    <a:pt x="635016" y="51441"/>
                  </a:moveTo>
                  <a:lnTo>
                    <a:pt x="132379" y="51441"/>
                  </a:lnTo>
                  <a:lnTo>
                    <a:pt x="123250" y="55508"/>
                  </a:lnTo>
                  <a:lnTo>
                    <a:pt x="118558" y="59246"/>
                  </a:lnTo>
                  <a:lnTo>
                    <a:pt x="105117" y="63313"/>
                  </a:lnTo>
                  <a:lnTo>
                    <a:pt x="105117" y="67379"/>
                  </a:lnTo>
                  <a:lnTo>
                    <a:pt x="95861" y="71117"/>
                  </a:lnTo>
                  <a:lnTo>
                    <a:pt x="91423" y="75184"/>
                  </a:lnTo>
                  <a:lnTo>
                    <a:pt x="82039" y="83098"/>
                  </a:lnTo>
                  <a:lnTo>
                    <a:pt x="77728" y="83098"/>
                  </a:lnTo>
                  <a:lnTo>
                    <a:pt x="68345" y="91122"/>
                  </a:lnTo>
                  <a:lnTo>
                    <a:pt x="59342" y="99036"/>
                  </a:lnTo>
                  <a:lnTo>
                    <a:pt x="59342" y="103103"/>
                  </a:lnTo>
                  <a:lnTo>
                    <a:pt x="50212" y="110907"/>
                  </a:lnTo>
                  <a:lnTo>
                    <a:pt x="45521" y="114974"/>
                  </a:lnTo>
                  <a:lnTo>
                    <a:pt x="41210" y="122778"/>
                  </a:lnTo>
                  <a:lnTo>
                    <a:pt x="36518" y="122778"/>
                  </a:lnTo>
                  <a:lnTo>
                    <a:pt x="31826" y="134759"/>
                  </a:lnTo>
                  <a:lnTo>
                    <a:pt x="27515" y="134759"/>
                  </a:lnTo>
                  <a:lnTo>
                    <a:pt x="22824" y="146631"/>
                  </a:lnTo>
                  <a:lnTo>
                    <a:pt x="22824" y="150368"/>
                  </a:lnTo>
                  <a:lnTo>
                    <a:pt x="18132" y="158502"/>
                  </a:lnTo>
                  <a:lnTo>
                    <a:pt x="13694" y="162349"/>
                  </a:lnTo>
                  <a:lnTo>
                    <a:pt x="9129" y="170373"/>
                  </a:lnTo>
                  <a:lnTo>
                    <a:pt x="9129" y="174220"/>
                  </a:lnTo>
                  <a:lnTo>
                    <a:pt x="4438" y="186091"/>
                  </a:lnTo>
                  <a:lnTo>
                    <a:pt x="4438" y="190158"/>
                  </a:lnTo>
                  <a:lnTo>
                    <a:pt x="0" y="202030"/>
                  </a:lnTo>
                  <a:lnTo>
                    <a:pt x="0" y="265343"/>
                  </a:lnTo>
                  <a:lnTo>
                    <a:pt x="718200" y="223858"/>
                  </a:lnTo>
                  <a:lnTo>
                    <a:pt x="707926" y="209944"/>
                  </a:lnTo>
                  <a:lnTo>
                    <a:pt x="753575" y="209944"/>
                  </a:lnTo>
                  <a:lnTo>
                    <a:pt x="753575" y="170373"/>
                  </a:lnTo>
                  <a:lnTo>
                    <a:pt x="749137" y="162349"/>
                  </a:lnTo>
                  <a:lnTo>
                    <a:pt x="749137" y="158502"/>
                  </a:lnTo>
                  <a:lnTo>
                    <a:pt x="744445" y="150368"/>
                  </a:lnTo>
                  <a:lnTo>
                    <a:pt x="739753" y="138497"/>
                  </a:lnTo>
                  <a:lnTo>
                    <a:pt x="735442" y="138497"/>
                  </a:lnTo>
                  <a:lnTo>
                    <a:pt x="730751" y="130693"/>
                  </a:lnTo>
                  <a:lnTo>
                    <a:pt x="730751" y="126626"/>
                  </a:lnTo>
                  <a:lnTo>
                    <a:pt x="726059" y="118711"/>
                  </a:lnTo>
                  <a:lnTo>
                    <a:pt x="721748" y="118711"/>
                  </a:lnTo>
                  <a:lnTo>
                    <a:pt x="717056" y="110907"/>
                  </a:lnTo>
                  <a:lnTo>
                    <a:pt x="712618" y="106840"/>
                  </a:lnTo>
                  <a:lnTo>
                    <a:pt x="707926" y="99036"/>
                  </a:lnTo>
                  <a:lnTo>
                    <a:pt x="703235" y="99036"/>
                  </a:lnTo>
                  <a:lnTo>
                    <a:pt x="694232" y="91122"/>
                  </a:lnTo>
                  <a:lnTo>
                    <a:pt x="685229" y="83098"/>
                  </a:lnTo>
                  <a:lnTo>
                    <a:pt x="675846" y="75184"/>
                  </a:lnTo>
                  <a:lnTo>
                    <a:pt x="671408" y="75184"/>
                  </a:lnTo>
                  <a:lnTo>
                    <a:pt x="662405" y="67380"/>
                  </a:lnTo>
                  <a:lnTo>
                    <a:pt x="657714" y="67380"/>
                  </a:lnTo>
                  <a:lnTo>
                    <a:pt x="648711" y="59246"/>
                  </a:lnTo>
                  <a:lnTo>
                    <a:pt x="635016" y="51441"/>
                  </a:lnTo>
                  <a:close/>
                </a:path>
                <a:path w="790575" h="309244">
                  <a:moveTo>
                    <a:pt x="753575" y="209944"/>
                  </a:moveTo>
                  <a:lnTo>
                    <a:pt x="707926" y="209944"/>
                  </a:lnTo>
                  <a:lnTo>
                    <a:pt x="753575" y="221815"/>
                  </a:lnTo>
                  <a:lnTo>
                    <a:pt x="753575" y="209944"/>
                  </a:lnTo>
                  <a:close/>
                </a:path>
                <a:path w="790575" h="309244">
                  <a:moveTo>
                    <a:pt x="557288" y="23852"/>
                  </a:moveTo>
                  <a:lnTo>
                    <a:pt x="200978" y="23852"/>
                  </a:lnTo>
                  <a:lnTo>
                    <a:pt x="196287" y="27589"/>
                  </a:lnTo>
                  <a:lnTo>
                    <a:pt x="182592" y="31656"/>
                  </a:lnTo>
                  <a:lnTo>
                    <a:pt x="178154" y="31656"/>
                  </a:lnTo>
                  <a:lnTo>
                    <a:pt x="164460" y="35723"/>
                  </a:lnTo>
                  <a:lnTo>
                    <a:pt x="150765" y="43527"/>
                  </a:lnTo>
                  <a:lnTo>
                    <a:pt x="146074" y="43527"/>
                  </a:lnTo>
                  <a:lnTo>
                    <a:pt x="136944" y="51441"/>
                  </a:lnTo>
                  <a:lnTo>
                    <a:pt x="630325" y="51441"/>
                  </a:lnTo>
                  <a:lnTo>
                    <a:pt x="621195" y="47594"/>
                  </a:lnTo>
                  <a:lnTo>
                    <a:pt x="616503" y="43527"/>
                  </a:lnTo>
                  <a:lnTo>
                    <a:pt x="607501" y="39460"/>
                  </a:lnTo>
                  <a:lnTo>
                    <a:pt x="602809" y="39460"/>
                  </a:lnTo>
                  <a:lnTo>
                    <a:pt x="589114" y="35723"/>
                  </a:lnTo>
                  <a:lnTo>
                    <a:pt x="575420" y="27589"/>
                  </a:lnTo>
                  <a:lnTo>
                    <a:pt x="570982" y="27589"/>
                  </a:lnTo>
                  <a:lnTo>
                    <a:pt x="557288" y="23852"/>
                  </a:lnTo>
                  <a:close/>
                </a:path>
                <a:path w="790575" h="309244">
                  <a:moveTo>
                    <a:pt x="525080" y="15718"/>
                  </a:moveTo>
                  <a:lnTo>
                    <a:pt x="228367" y="15718"/>
                  </a:lnTo>
                  <a:lnTo>
                    <a:pt x="214673" y="19785"/>
                  </a:lnTo>
                  <a:lnTo>
                    <a:pt x="209981" y="23852"/>
                  </a:lnTo>
                  <a:lnTo>
                    <a:pt x="552596" y="23852"/>
                  </a:lnTo>
                  <a:lnTo>
                    <a:pt x="543593" y="19785"/>
                  </a:lnTo>
                  <a:lnTo>
                    <a:pt x="538901" y="19785"/>
                  </a:lnTo>
                  <a:lnTo>
                    <a:pt x="525080" y="15718"/>
                  </a:lnTo>
                  <a:close/>
                </a:path>
                <a:path w="790575" h="309244">
                  <a:moveTo>
                    <a:pt x="502383" y="11871"/>
                  </a:moveTo>
                  <a:lnTo>
                    <a:pt x="251191" y="11871"/>
                  </a:lnTo>
                  <a:lnTo>
                    <a:pt x="246500" y="15718"/>
                  </a:lnTo>
                  <a:lnTo>
                    <a:pt x="507075" y="15718"/>
                  </a:lnTo>
                  <a:lnTo>
                    <a:pt x="502383" y="11871"/>
                  </a:lnTo>
                  <a:close/>
                </a:path>
                <a:path w="790575" h="309244">
                  <a:moveTo>
                    <a:pt x="484250" y="7914"/>
                  </a:moveTo>
                  <a:lnTo>
                    <a:pt x="283018" y="7914"/>
                  </a:lnTo>
                  <a:lnTo>
                    <a:pt x="269577" y="11871"/>
                  </a:lnTo>
                  <a:lnTo>
                    <a:pt x="488688" y="11871"/>
                  </a:lnTo>
                  <a:lnTo>
                    <a:pt x="484250" y="7914"/>
                  </a:lnTo>
                  <a:close/>
                </a:path>
                <a:path w="790575" h="309244">
                  <a:moveTo>
                    <a:pt x="447478" y="3847"/>
                  </a:moveTo>
                  <a:lnTo>
                    <a:pt x="306096" y="3847"/>
                  </a:lnTo>
                  <a:lnTo>
                    <a:pt x="301404" y="7914"/>
                  </a:lnTo>
                  <a:lnTo>
                    <a:pt x="452170" y="7914"/>
                  </a:lnTo>
                  <a:lnTo>
                    <a:pt x="447478" y="3847"/>
                  </a:lnTo>
                  <a:close/>
                </a:path>
                <a:path w="790575" h="309244">
                  <a:moveTo>
                    <a:pt x="397265" y="0"/>
                  </a:moveTo>
                  <a:lnTo>
                    <a:pt x="356309" y="0"/>
                  </a:lnTo>
                  <a:lnTo>
                    <a:pt x="342614" y="3847"/>
                  </a:lnTo>
                  <a:lnTo>
                    <a:pt x="410960" y="3847"/>
                  </a:lnTo>
                  <a:lnTo>
                    <a:pt x="3972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04478" y="2038494"/>
              <a:ext cx="790575" cy="309245"/>
            </a:xfrm>
            <a:custGeom>
              <a:avLst/>
              <a:gdLst/>
              <a:ahLst/>
              <a:cxnLst/>
              <a:rect l="l" t="t" r="r" b="b"/>
              <a:pathLst>
                <a:path w="790575" h="309244">
                  <a:moveTo>
                    <a:pt x="0" y="265343"/>
                  </a:moveTo>
                  <a:lnTo>
                    <a:pt x="0" y="249404"/>
                  </a:lnTo>
                  <a:lnTo>
                    <a:pt x="0" y="245557"/>
                  </a:lnTo>
                  <a:lnTo>
                    <a:pt x="0" y="233686"/>
                  </a:lnTo>
                  <a:lnTo>
                    <a:pt x="0" y="229619"/>
                  </a:lnTo>
                  <a:lnTo>
                    <a:pt x="0" y="217748"/>
                  </a:lnTo>
                  <a:lnTo>
                    <a:pt x="0" y="214011"/>
                  </a:lnTo>
                  <a:lnTo>
                    <a:pt x="0" y="202030"/>
                  </a:lnTo>
                  <a:lnTo>
                    <a:pt x="4438" y="190158"/>
                  </a:lnTo>
                  <a:lnTo>
                    <a:pt x="4438" y="186091"/>
                  </a:lnTo>
                  <a:lnTo>
                    <a:pt x="9129" y="174220"/>
                  </a:lnTo>
                  <a:lnTo>
                    <a:pt x="9129" y="170373"/>
                  </a:lnTo>
                  <a:lnTo>
                    <a:pt x="13694" y="162349"/>
                  </a:lnTo>
                  <a:lnTo>
                    <a:pt x="18132" y="158502"/>
                  </a:lnTo>
                  <a:lnTo>
                    <a:pt x="22824" y="150368"/>
                  </a:lnTo>
                  <a:lnTo>
                    <a:pt x="22824" y="146631"/>
                  </a:lnTo>
                  <a:lnTo>
                    <a:pt x="27515" y="134759"/>
                  </a:lnTo>
                  <a:lnTo>
                    <a:pt x="31826" y="134759"/>
                  </a:lnTo>
                  <a:lnTo>
                    <a:pt x="36518" y="122778"/>
                  </a:lnTo>
                  <a:lnTo>
                    <a:pt x="41210" y="122778"/>
                  </a:lnTo>
                  <a:lnTo>
                    <a:pt x="45521" y="114974"/>
                  </a:lnTo>
                  <a:lnTo>
                    <a:pt x="50212" y="110907"/>
                  </a:lnTo>
                  <a:lnTo>
                    <a:pt x="59342" y="103103"/>
                  </a:lnTo>
                  <a:lnTo>
                    <a:pt x="59342" y="99036"/>
                  </a:lnTo>
                  <a:lnTo>
                    <a:pt x="68345" y="91122"/>
                  </a:lnTo>
                  <a:lnTo>
                    <a:pt x="77728" y="83098"/>
                  </a:lnTo>
                  <a:lnTo>
                    <a:pt x="82039" y="83098"/>
                  </a:lnTo>
                  <a:lnTo>
                    <a:pt x="91423" y="75184"/>
                  </a:lnTo>
                  <a:lnTo>
                    <a:pt x="95861" y="71117"/>
                  </a:lnTo>
                  <a:lnTo>
                    <a:pt x="105117" y="67379"/>
                  </a:lnTo>
                  <a:lnTo>
                    <a:pt x="105117" y="63313"/>
                  </a:lnTo>
                  <a:lnTo>
                    <a:pt x="118558" y="59246"/>
                  </a:lnTo>
                  <a:lnTo>
                    <a:pt x="123250" y="55508"/>
                  </a:lnTo>
                  <a:lnTo>
                    <a:pt x="132379" y="51441"/>
                  </a:lnTo>
                  <a:lnTo>
                    <a:pt x="136944" y="51441"/>
                  </a:lnTo>
                  <a:lnTo>
                    <a:pt x="146074" y="43527"/>
                  </a:lnTo>
                  <a:lnTo>
                    <a:pt x="150765" y="43527"/>
                  </a:lnTo>
                  <a:lnTo>
                    <a:pt x="164460" y="35723"/>
                  </a:lnTo>
                  <a:lnTo>
                    <a:pt x="178154" y="31656"/>
                  </a:lnTo>
                  <a:lnTo>
                    <a:pt x="182592" y="31656"/>
                  </a:lnTo>
                  <a:lnTo>
                    <a:pt x="196287" y="27589"/>
                  </a:lnTo>
                  <a:lnTo>
                    <a:pt x="200978" y="23852"/>
                  </a:lnTo>
                  <a:lnTo>
                    <a:pt x="209981" y="23852"/>
                  </a:lnTo>
                  <a:lnTo>
                    <a:pt x="214673" y="19785"/>
                  </a:lnTo>
                  <a:lnTo>
                    <a:pt x="228367" y="15718"/>
                  </a:lnTo>
                  <a:lnTo>
                    <a:pt x="232805" y="15718"/>
                  </a:lnTo>
                  <a:lnTo>
                    <a:pt x="246500" y="15718"/>
                  </a:lnTo>
                  <a:lnTo>
                    <a:pt x="251191" y="11871"/>
                  </a:lnTo>
                  <a:lnTo>
                    <a:pt x="264886" y="11871"/>
                  </a:lnTo>
                  <a:lnTo>
                    <a:pt x="269577" y="11871"/>
                  </a:lnTo>
                  <a:lnTo>
                    <a:pt x="283018" y="7914"/>
                  </a:lnTo>
                  <a:lnTo>
                    <a:pt x="287710" y="7914"/>
                  </a:lnTo>
                  <a:lnTo>
                    <a:pt x="301404" y="7914"/>
                  </a:lnTo>
                  <a:lnTo>
                    <a:pt x="306096" y="3847"/>
                  </a:lnTo>
                  <a:lnTo>
                    <a:pt x="319790" y="3847"/>
                  </a:lnTo>
                  <a:lnTo>
                    <a:pt x="324228" y="3847"/>
                  </a:lnTo>
                  <a:lnTo>
                    <a:pt x="337923" y="3847"/>
                  </a:lnTo>
                  <a:lnTo>
                    <a:pt x="342614" y="3847"/>
                  </a:lnTo>
                  <a:lnTo>
                    <a:pt x="356309" y="0"/>
                  </a:lnTo>
                  <a:lnTo>
                    <a:pt x="360747" y="0"/>
                  </a:lnTo>
                  <a:lnTo>
                    <a:pt x="374441" y="0"/>
                  </a:lnTo>
                  <a:lnTo>
                    <a:pt x="379133" y="0"/>
                  </a:lnTo>
                  <a:lnTo>
                    <a:pt x="392827" y="0"/>
                  </a:lnTo>
                  <a:lnTo>
                    <a:pt x="397265" y="0"/>
                  </a:lnTo>
                  <a:lnTo>
                    <a:pt x="410960" y="3847"/>
                  </a:lnTo>
                  <a:lnTo>
                    <a:pt x="415651" y="3847"/>
                  </a:lnTo>
                  <a:lnTo>
                    <a:pt x="429346" y="3847"/>
                  </a:lnTo>
                  <a:lnTo>
                    <a:pt x="434037" y="3847"/>
                  </a:lnTo>
                  <a:lnTo>
                    <a:pt x="447478" y="3847"/>
                  </a:lnTo>
                  <a:lnTo>
                    <a:pt x="452170" y="7914"/>
                  </a:lnTo>
                  <a:lnTo>
                    <a:pt x="465864" y="7914"/>
                  </a:lnTo>
                  <a:lnTo>
                    <a:pt x="470556" y="7914"/>
                  </a:lnTo>
                  <a:lnTo>
                    <a:pt x="484250" y="7914"/>
                  </a:lnTo>
                  <a:lnTo>
                    <a:pt x="488688" y="11871"/>
                  </a:lnTo>
                  <a:lnTo>
                    <a:pt x="502383" y="11871"/>
                  </a:lnTo>
                  <a:lnTo>
                    <a:pt x="507075" y="15718"/>
                  </a:lnTo>
                  <a:lnTo>
                    <a:pt x="520769" y="15718"/>
                  </a:lnTo>
                  <a:lnTo>
                    <a:pt x="525080" y="15718"/>
                  </a:lnTo>
                  <a:lnTo>
                    <a:pt x="538901" y="19785"/>
                  </a:lnTo>
                  <a:lnTo>
                    <a:pt x="543593" y="19785"/>
                  </a:lnTo>
                  <a:lnTo>
                    <a:pt x="552596" y="23852"/>
                  </a:lnTo>
                  <a:lnTo>
                    <a:pt x="557288" y="23852"/>
                  </a:lnTo>
                  <a:lnTo>
                    <a:pt x="570982" y="27589"/>
                  </a:lnTo>
                  <a:lnTo>
                    <a:pt x="575420" y="27589"/>
                  </a:lnTo>
                  <a:lnTo>
                    <a:pt x="589114" y="35723"/>
                  </a:lnTo>
                  <a:lnTo>
                    <a:pt x="602809" y="39460"/>
                  </a:lnTo>
                  <a:lnTo>
                    <a:pt x="607501" y="39460"/>
                  </a:lnTo>
                  <a:lnTo>
                    <a:pt x="616503" y="43527"/>
                  </a:lnTo>
                  <a:lnTo>
                    <a:pt x="621195" y="47594"/>
                  </a:lnTo>
                  <a:lnTo>
                    <a:pt x="630325" y="51441"/>
                  </a:lnTo>
                  <a:lnTo>
                    <a:pt x="635016" y="51441"/>
                  </a:lnTo>
                  <a:lnTo>
                    <a:pt x="648711" y="59246"/>
                  </a:lnTo>
                  <a:lnTo>
                    <a:pt x="657713" y="67380"/>
                  </a:lnTo>
                  <a:lnTo>
                    <a:pt x="662405" y="67380"/>
                  </a:lnTo>
                  <a:lnTo>
                    <a:pt x="671408" y="75184"/>
                  </a:lnTo>
                  <a:lnTo>
                    <a:pt x="675846" y="75184"/>
                  </a:lnTo>
                  <a:lnTo>
                    <a:pt x="685229" y="83098"/>
                  </a:lnTo>
                  <a:lnTo>
                    <a:pt x="694232" y="91122"/>
                  </a:lnTo>
                  <a:lnTo>
                    <a:pt x="703235" y="99036"/>
                  </a:lnTo>
                  <a:lnTo>
                    <a:pt x="707926" y="99036"/>
                  </a:lnTo>
                  <a:lnTo>
                    <a:pt x="712618" y="106840"/>
                  </a:lnTo>
                  <a:lnTo>
                    <a:pt x="717056" y="110907"/>
                  </a:lnTo>
                  <a:lnTo>
                    <a:pt x="721748" y="118711"/>
                  </a:lnTo>
                  <a:lnTo>
                    <a:pt x="726059" y="118711"/>
                  </a:lnTo>
                  <a:lnTo>
                    <a:pt x="730751" y="126626"/>
                  </a:lnTo>
                  <a:lnTo>
                    <a:pt x="730751" y="130693"/>
                  </a:lnTo>
                  <a:lnTo>
                    <a:pt x="735442" y="138497"/>
                  </a:lnTo>
                  <a:lnTo>
                    <a:pt x="739753" y="138497"/>
                  </a:lnTo>
                  <a:lnTo>
                    <a:pt x="744445" y="150368"/>
                  </a:lnTo>
                  <a:lnTo>
                    <a:pt x="749137" y="158502"/>
                  </a:lnTo>
                  <a:lnTo>
                    <a:pt x="749137" y="162349"/>
                  </a:lnTo>
                  <a:lnTo>
                    <a:pt x="753575" y="170373"/>
                  </a:lnTo>
                  <a:lnTo>
                    <a:pt x="753575" y="174220"/>
                  </a:lnTo>
                  <a:lnTo>
                    <a:pt x="753575" y="182024"/>
                  </a:lnTo>
                  <a:lnTo>
                    <a:pt x="753575" y="186091"/>
                  </a:lnTo>
                  <a:lnTo>
                    <a:pt x="753575" y="193896"/>
                  </a:lnTo>
                  <a:lnTo>
                    <a:pt x="753575" y="197963"/>
                  </a:lnTo>
                  <a:lnTo>
                    <a:pt x="753575" y="205877"/>
                  </a:lnTo>
                  <a:lnTo>
                    <a:pt x="753575" y="209944"/>
                  </a:lnTo>
                  <a:lnTo>
                    <a:pt x="753575" y="221815"/>
                  </a:lnTo>
                </a:path>
                <a:path w="790575" h="309244">
                  <a:moveTo>
                    <a:pt x="780964" y="308870"/>
                  </a:moveTo>
                  <a:lnTo>
                    <a:pt x="790093" y="190158"/>
                  </a:lnTo>
                  <a:lnTo>
                    <a:pt x="753575" y="221815"/>
                  </a:lnTo>
                  <a:lnTo>
                    <a:pt x="707926" y="209944"/>
                  </a:lnTo>
                  <a:lnTo>
                    <a:pt x="780964" y="308870"/>
                  </a:lnTo>
                  <a:close/>
                </a:path>
              </a:pathLst>
            </a:custGeom>
            <a:ln w="12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857298" y="2314913"/>
            <a:ext cx="47752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P</a:t>
            </a:r>
            <a:r>
              <a:rPr sz="1150" spc="135" dirty="0">
                <a:latin typeface="Arial"/>
                <a:cs typeface="Arial"/>
              </a:rPr>
              <a:t>R</a:t>
            </a:r>
            <a:r>
              <a:rPr sz="1150" spc="130" dirty="0">
                <a:latin typeface="Arial"/>
                <a:cs typeface="Arial"/>
              </a:rPr>
              <a:t>P</a:t>
            </a:r>
            <a:r>
              <a:rPr sz="1150" spc="120" dirty="0">
                <a:latin typeface="Arial"/>
                <a:cs typeface="Arial"/>
              </a:rPr>
              <a:t>P</a:t>
            </a:r>
            <a:endParaRPr sz="11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76013" y="2350417"/>
            <a:ext cx="27876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PP</a:t>
            </a:r>
            <a:r>
              <a:rPr sz="1150" spc="40" dirty="0">
                <a:latin typeface="Arial"/>
                <a:cs typeface="Arial"/>
              </a:rPr>
              <a:t>i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531348" y="1996421"/>
            <a:ext cx="2369820" cy="76200"/>
            <a:chOff x="2531348" y="1996421"/>
            <a:chExt cx="2369820" cy="76200"/>
          </a:xfrm>
        </p:grpSpPr>
        <p:sp>
          <p:nvSpPr>
            <p:cNvPr id="39" name="object 39"/>
            <p:cNvSpPr/>
            <p:nvPr/>
          </p:nvSpPr>
          <p:spPr>
            <a:xfrm>
              <a:off x="4766787" y="2002771"/>
              <a:ext cx="127635" cy="63500"/>
            </a:xfrm>
            <a:custGeom>
              <a:avLst/>
              <a:gdLst/>
              <a:ahLst/>
              <a:cxnLst/>
              <a:rect l="l" t="t" r="r" b="b"/>
              <a:pathLst>
                <a:path w="127635" h="63500">
                  <a:moveTo>
                    <a:pt x="0" y="0"/>
                  </a:moveTo>
                  <a:lnTo>
                    <a:pt x="22697" y="31656"/>
                  </a:lnTo>
                  <a:lnTo>
                    <a:pt x="0" y="63313"/>
                  </a:lnTo>
                  <a:lnTo>
                    <a:pt x="127561" y="31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37381" y="2002771"/>
              <a:ext cx="2357120" cy="63500"/>
            </a:xfrm>
            <a:custGeom>
              <a:avLst/>
              <a:gdLst/>
              <a:ahLst/>
              <a:cxnLst/>
              <a:rect l="l" t="t" r="r" b="b"/>
              <a:pathLst>
                <a:path w="2357120" h="63500">
                  <a:moveTo>
                    <a:pt x="0" y="31656"/>
                  </a:moveTo>
                  <a:lnTo>
                    <a:pt x="2356966" y="31656"/>
                  </a:lnTo>
                </a:path>
                <a:path w="2357120" h="63500">
                  <a:moveTo>
                    <a:pt x="2356966" y="31656"/>
                  </a:moveTo>
                  <a:lnTo>
                    <a:pt x="2229405" y="63313"/>
                  </a:lnTo>
                  <a:lnTo>
                    <a:pt x="2252102" y="31656"/>
                  </a:lnTo>
                  <a:lnTo>
                    <a:pt x="2229405" y="0"/>
                  </a:lnTo>
                  <a:lnTo>
                    <a:pt x="2356966" y="31656"/>
                  </a:lnTo>
                  <a:close/>
                </a:path>
              </a:pathLst>
            </a:custGeom>
            <a:ln w="12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642625" y="1637706"/>
            <a:ext cx="2057400" cy="3676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R="5080" indent="694055">
              <a:lnSpc>
                <a:spcPts val="1310"/>
              </a:lnSpc>
              <a:spcBef>
                <a:spcPts val="204"/>
              </a:spcBef>
            </a:pPr>
            <a:r>
              <a:rPr sz="1150" spc="90" dirty="0">
                <a:solidFill>
                  <a:srgbClr val="008000"/>
                </a:solidFill>
                <a:latin typeface="Arial"/>
                <a:cs typeface="Arial"/>
              </a:rPr>
              <a:t>adenine  </a:t>
            </a:r>
            <a:r>
              <a:rPr sz="1150" spc="85" dirty="0">
                <a:solidFill>
                  <a:srgbClr val="008000"/>
                </a:solidFill>
                <a:latin typeface="Arial"/>
                <a:cs typeface="Arial"/>
              </a:rPr>
              <a:t>phosphoribosyl</a:t>
            </a:r>
            <a:r>
              <a:rPr sz="1150" spc="5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150" spc="80" dirty="0">
                <a:solidFill>
                  <a:srgbClr val="008000"/>
                </a:solidFill>
                <a:latin typeface="Arial"/>
                <a:cs typeface="Arial"/>
              </a:rPr>
              <a:t>transferase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412801" y="3921423"/>
            <a:ext cx="803910" cy="318135"/>
            <a:chOff x="3412801" y="3921423"/>
            <a:chExt cx="803910" cy="318135"/>
          </a:xfrm>
        </p:grpSpPr>
        <p:sp>
          <p:nvSpPr>
            <p:cNvPr id="43" name="object 43"/>
            <p:cNvSpPr/>
            <p:nvPr/>
          </p:nvSpPr>
          <p:spPr>
            <a:xfrm>
              <a:off x="3419151" y="3927773"/>
              <a:ext cx="790575" cy="305435"/>
            </a:xfrm>
            <a:custGeom>
              <a:avLst/>
              <a:gdLst/>
              <a:ahLst/>
              <a:cxnLst/>
              <a:rect l="l" t="t" r="r" b="b"/>
              <a:pathLst>
                <a:path w="790575" h="305435">
                  <a:moveTo>
                    <a:pt x="790347" y="190158"/>
                  </a:moveTo>
                  <a:lnTo>
                    <a:pt x="758139" y="221705"/>
                  </a:lnTo>
                  <a:lnTo>
                    <a:pt x="724738" y="223639"/>
                  </a:lnTo>
                  <a:lnTo>
                    <a:pt x="780964" y="305023"/>
                  </a:lnTo>
                  <a:lnTo>
                    <a:pt x="790347" y="190158"/>
                  </a:lnTo>
                  <a:close/>
                </a:path>
                <a:path w="790575" h="305435">
                  <a:moveTo>
                    <a:pt x="689540" y="83318"/>
                  </a:moveTo>
                  <a:lnTo>
                    <a:pt x="82039" y="83318"/>
                  </a:lnTo>
                  <a:lnTo>
                    <a:pt x="73037" y="91122"/>
                  </a:lnTo>
                  <a:lnTo>
                    <a:pt x="68345" y="91122"/>
                  </a:lnTo>
                  <a:lnTo>
                    <a:pt x="59342" y="98926"/>
                  </a:lnTo>
                  <a:lnTo>
                    <a:pt x="59342" y="102993"/>
                  </a:lnTo>
                  <a:lnTo>
                    <a:pt x="50212" y="110907"/>
                  </a:lnTo>
                  <a:lnTo>
                    <a:pt x="41210" y="122778"/>
                  </a:lnTo>
                  <a:lnTo>
                    <a:pt x="31826" y="134650"/>
                  </a:lnTo>
                  <a:lnTo>
                    <a:pt x="27515" y="146521"/>
                  </a:lnTo>
                  <a:lnTo>
                    <a:pt x="22824" y="146521"/>
                  </a:lnTo>
                  <a:lnTo>
                    <a:pt x="18132" y="158502"/>
                  </a:lnTo>
                  <a:lnTo>
                    <a:pt x="13694" y="170373"/>
                  </a:lnTo>
                  <a:lnTo>
                    <a:pt x="13694" y="174110"/>
                  </a:lnTo>
                  <a:lnTo>
                    <a:pt x="9002" y="186091"/>
                  </a:lnTo>
                  <a:lnTo>
                    <a:pt x="4438" y="202030"/>
                  </a:lnTo>
                  <a:lnTo>
                    <a:pt x="4438" y="217968"/>
                  </a:lnTo>
                  <a:lnTo>
                    <a:pt x="0" y="229619"/>
                  </a:lnTo>
                  <a:lnTo>
                    <a:pt x="0" y="249624"/>
                  </a:lnTo>
                  <a:lnTo>
                    <a:pt x="4438" y="265343"/>
                  </a:lnTo>
                  <a:lnTo>
                    <a:pt x="724738" y="223639"/>
                  </a:lnTo>
                  <a:lnTo>
                    <a:pt x="712618" y="206097"/>
                  </a:lnTo>
                  <a:lnTo>
                    <a:pt x="758139" y="206097"/>
                  </a:lnTo>
                  <a:lnTo>
                    <a:pt x="758139" y="182244"/>
                  </a:lnTo>
                  <a:lnTo>
                    <a:pt x="753575" y="174110"/>
                  </a:lnTo>
                  <a:lnTo>
                    <a:pt x="753575" y="162569"/>
                  </a:lnTo>
                  <a:lnTo>
                    <a:pt x="749137" y="158502"/>
                  </a:lnTo>
                  <a:lnTo>
                    <a:pt x="749137" y="146521"/>
                  </a:lnTo>
                  <a:lnTo>
                    <a:pt x="739753" y="138717"/>
                  </a:lnTo>
                  <a:lnTo>
                    <a:pt x="735442" y="130583"/>
                  </a:lnTo>
                  <a:lnTo>
                    <a:pt x="735442" y="126845"/>
                  </a:lnTo>
                  <a:lnTo>
                    <a:pt x="726313" y="118711"/>
                  </a:lnTo>
                  <a:lnTo>
                    <a:pt x="726313" y="114864"/>
                  </a:lnTo>
                  <a:lnTo>
                    <a:pt x="698924" y="91122"/>
                  </a:lnTo>
                  <a:lnTo>
                    <a:pt x="698924" y="87055"/>
                  </a:lnTo>
                  <a:lnTo>
                    <a:pt x="689540" y="83318"/>
                  </a:lnTo>
                  <a:close/>
                </a:path>
                <a:path w="790575" h="305435">
                  <a:moveTo>
                    <a:pt x="758139" y="206097"/>
                  </a:moveTo>
                  <a:lnTo>
                    <a:pt x="712618" y="206097"/>
                  </a:lnTo>
                  <a:lnTo>
                    <a:pt x="758139" y="221705"/>
                  </a:lnTo>
                  <a:lnTo>
                    <a:pt x="758139" y="206097"/>
                  </a:lnTo>
                  <a:close/>
                </a:path>
                <a:path w="790575" h="305435">
                  <a:moveTo>
                    <a:pt x="561979" y="23742"/>
                  </a:moveTo>
                  <a:lnTo>
                    <a:pt x="196287" y="23742"/>
                  </a:lnTo>
                  <a:lnTo>
                    <a:pt x="187284" y="31656"/>
                  </a:lnTo>
                  <a:lnTo>
                    <a:pt x="182592" y="31656"/>
                  </a:lnTo>
                  <a:lnTo>
                    <a:pt x="169151" y="35723"/>
                  </a:lnTo>
                  <a:lnTo>
                    <a:pt x="164460" y="35723"/>
                  </a:lnTo>
                  <a:lnTo>
                    <a:pt x="155457" y="43527"/>
                  </a:lnTo>
                  <a:lnTo>
                    <a:pt x="150765" y="43527"/>
                  </a:lnTo>
                  <a:lnTo>
                    <a:pt x="136944" y="47594"/>
                  </a:lnTo>
                  <a:lnTo>
                    <a:pt x="136944" y="51331"/>
                  </a:lnTo>
                  <a:lnTo>
                    <a:pt x="123250" y="55398"/>
                  </a:lnTo>
                  <a:lnTo>
                    <a:pt x="123250" y="59465"/>
                  </a:lnTo>
                  <a:lnTo>
                    <a:pt x="109555" y="63203"/>
                  </a:lnTo>
                  <a:lnTo>
                    <a:pt x="109555" y="67270"/>
                  </a:lnTo>
                  <a:lnTo>
                    <a:pt x="95861" y="71337"/>
                  </a:lnTo>
                  <a:lnTo>
                    <a:pt x="95861" y="75184"/>
                  </a:lnTo>
                  <a:lnTo>
                    <a:pt x="86731" y="83318"/>
                  </a:lnTo>
                  <a:lnTo>
                    <a:pt x="685229" y="83318"/>
                  </a:lnTo>
                  <a:lnTo>
                    <a:pt x="676100" y="75184"/>
                  </a:lnTo>
                  <a:lnTo>
                    <a:pt x="666843" y="67270"/>
                  </a:lnTo>
                  <a:lnTo>
                    <a:pt x="662405" y="67270"/>
                  </a:lnTo>
                  <a:lnTo>
                    <a:pt x="653022" y="59465"/>
                  </a:lnTo>
                  <a:lnTo>
                    <a:pt x="648711" y="59465"/>
                  </a:lnTo>
                  <a:lnTo>
                    <a:pt x="639327" y="51331"/>
                  </a:lnTo>
                  <a:lnTo>
                    <a:pt x="635016" y="51331"/>
                  </a:lnTo>
                  <a:lnTo>
                    <a:pt x="625633" y="47594"/>
                  </a:lnTo>
                  <a:lnTo>
                    <a:pt x="621195" y="43527"/>
                  </a:lnTo>
                  <a:lnTo>
                    <a:pt x="593806" y="35723"/>
                  </a:lnTo>
                  <a:lnTo>
                    <a:pt x="589114" y="31656"/>
                  </a:lnTo>
                  <a:lnTo>
                    <a:pt x="579985" y="27809"/>
                  </a:lnTo>
                  <a:lnTo>
                    <a:pt x="575420" y="27809"/>
                  </a:lnTo>
                  <a:lnTo>
                    <a:pt x="561979" y="23742"/>
                  </a:lnTo>
                  <a:close/>
                </a:path>
                <a:path w="790575" h="305435">
                  <a:moveTo>
                    <a:pt x="543593" y="19675"/>
                  </a:moveTo>
                  <a:lnTo>
                    <a:pt x="214673" y="19675"/>
                  </a:lnTo>
                  <a:lnTo>
                    <a:pt x="200978" y="23742"/>
                  </a:lnTo>
                  <a:lnTo>
                    <a:pt x="557288" y="23742"/>
                  </a:lnTo>
                  <a:lnTo>
                    <a:pt x="543593" y="19675"/>
                  </a:lnTo>
                  <a:close/>
                </a:path>
                <a:path w="790575" h="305435">
                  <a:moveTo>
                    <a:pt x="511386" y="11871"/>
                  </a:moveTo>
                  <a:lnTo>
                    <a:pt x="251191" y="11871"/>
                  </a:lnTo>
                  <a:lnTo>
                    <a:pt x="237497" y="15938"/>
                  </a:lnTo>
                  <a:lnTo>
                    <a:pt x="232805" y="15938"/>
                  </a:lnTo>
                  <a:lnTo>
                    <a:pt x="219364" y="19675"/>
                  </a:lnTo>
                  <a:lnTo>
                    <a:pt x="538901" y="19675"/>
                  </a:lnTo>
                  <a:lnTo>
                    <a:pt x="525080" y="15938"/>
                  </a:lnTo>
                  <a:lnTo>
                    <a:pt x="511386" y="11871"/>
                  </a:lnTo>
                  <a:close/>
                </a:path>
                <a:path w="790575" h="305435">
                  <a:moveTo>
                    <a:pt x="456735" y="4066"/>
                  </a:moveTo>
                  <a:lnTo>
                    <a:pt x="301404" y="4066"/>
                  </a:lnTo>
                  <a:lnTo>
                    <a:pt x="287710" y="7804"/>
                  </a:lnTo>
                  <a:lnTo>
                    <a:pt x="269577" y="11871"/>
                  </a:lnTo>
                  <a:lnTo>
                    <a:pt x="493253" y="11871"/>
                  </a:lnTo>
                  <a:lnTo>
                    <a:pt x="488562" y="7804"/>
                  </a:lnTo>
                  <a:lnTo>
                    <a:pt x="470556" y="7804"/>
                  </a:lnTo>
                  <a:lnTo>
                    <a:pt x="456735" y="4066"/>
                  </a:lnTo>
                  <a:close/>
                </a:path>
                <a:path w="790575" h="305435">
                  <a:moveTo>
                    <a:pt x="401830" y="0"/>
                  </a:moveTo>
                  <a:lnTo>
                    <a:pt x="360747" y="0"/>
                  </a:lnTo>
                  <a:lnTo>
                    <a:pt x="342614" y="4066"/>
                  </a:lnTo>
                  <a:lnTo>
                    <a:pt x="415651" y="4066"/>
                  </a:lnTo>
                  <a:lnTo>
                    <a:pt x="4018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419151" y="3927773"/>
              <a:ext cx="790575" cy="305435"/>
            </a:xfrm>
            <a:custGeom>
              <a:avLst/>
              <a:gdLst/>
              <a:ahLst/>
              <a:cxnLst/>
              <a:rect l="l" t="t" r="r" b="b"/>
              <a:pathLst>
                <a:path w="790575" h="305435">
                  <a:moveTo>
                    <a:pt x="4438" y="265343"/>
                  </a:moveTo>
                  <a:lnTo>
                    <a:pt x="0" y="249624"/>
                  </a:lnTo>
                  <a:lnTo>
                    <a:pt x="0" y="245557"/>
                  </a:lnTo>
                  <a:lnTo>
                    <a:pt x="0" y="233686"/>
                  </a:lnTo>
                  <a:lnTo>
                    <a:pt x="0" y="229619"/>
                  </a:lnTo>
                  <a:lnTo>
                    <a:pt x="4438" y="217968"/>
                  </a:lnTo>
                  <a:lnTo>
                    <a:pt x="4438" y="213901"/>
                  </a:lnTo>
                  <a:lnTo>
                    <a:pt x="4438" y="202030"/>
                  </a:lnTo>
                  <a:lnTo>
                    <a:pt x="9002" y="186091"/>
                  </a:lnTo>
                  <a:lnTo>
                    <a:pt x="13694" y="174110"/>
                  </a:lnTo>
                  <a:lnTo>
                    <a:pt x="13694" y="170373"/>
                  </a:lnTo>
                  <a:lnTo>
                    <a:pt x="18132" y="158502"/>
                  </a:lnTo>
                  <a:lnTo>
                    <a:pt x="22824" y="146521"/>
                  </a:lnTo>
                  <a:lnTo>
                    <a:pt x="27515" y="146521"/>
                  </a:lnTo>
                  <a:lnTo>
                    <a:pt x="31826" y="134650"/>
                  </a:lnTo>
                  <a:lnTo>
                    <a:pt x="41210" y="122778"/>
                  </a:lnTo>
                  <a:lnTo>
                    <a:pt x="50212" y="110907"/>
                  </a:lnTo>
                  <a:lnTo>
                    <a:pt x="59342" y="102993"/>
                  </a:lnTo>
                  <a:lnTo>
                    <a:pt x="59342" y="98926"/>
                  </a:lnTo>
                  <a:lnTo>
                    <a:pt x="68345" y="91122"/>
                  </a:lnTo>
                  <a:lnTo>
                    <a:pt x="73037" y="91122"/>
                  </a:lnTo>
                  <a:lnTo>
                    <a:pt x="82039" y="83318"/>
                  </a:lnTo>
                  <a:lnTo>
                    <a:pt x="86731" y="83318"/>
                  </a:lnTo>
                  <a:lnTo>
                    <a:pt x="95861" y="75184"/>
                  </a:lnTo>
                  <a:lnTo>
                    <a:pt x="95861" y="71337"/>
                  </a:lnTo>
                  <a:lnTo>
                    <a:pt x="109555" y="67270"/>
                  </a:lnTo>
                  <a:lnTo>
                    <a:pt x="109555" y="63203"/>
                  </a:lnTo>
                  <a:lnTo>
                    <a:pt x="123250" y="59465"/>
                  </a:lnTo>
                  <a:lnTo>
                    <a:pt x="123250" y="55398"/>
                  </a:lnTo>
                  <a:lnTo>
                    <a:pt x="136944" y="51331"/>
                  </a:lnTo>
                  <a:lnTo>
                    <a:pt x="136944" y="47594"/>
                  </a:lnTo>
                  <a:lnTo>
                    <a:pt x="150765" y="43527"/>
                  </a:lnTo>
                  <a:lnTo>
                    <a:pt x="155457" y="43527"/>
                  </a:lnTo>
                  <a:lnTo>
                    <a:pt x="164460" y="35723"/>
                  </a:lnTo>
                  <a:lnTo>
                    <a:pt x="169151" y="35723"/>
                  </a:lnTo>
                  <a:lnTo>
                    <a:pt x="182592" y="31656"/>
                  </a:lnTo>
                  <a:lnTo>
                    <a:pt x="187284" y="31656"/>
                  </a:lnTo>
                  <a:lnTo>
                    <a:pt x="196287" y="23742"/>
                  </a:lnTo>
                  <a:lnTo>
                    <a:pt x="200978" y="23742"/>
                  </a:lnTo>
                  <a:lnTo>
                    <a:pt x="214673" y="19675"/>
                  </a:lnTo>
                  <a:lnTo>
                    <a:pt x="219364" y="19675"/>
                  </a:lnTo>
                  <a:lnTo>
                    <a:pt x="232805" y="15938"/>
                  </a:lnTo>
                  <a:lnTo>
                    <a:pt x="237497" y="15938"/>
                  </a:lnTo>
                  <a:lnTo>
                    <a:pt x="251191" y="11871"/>
                  </a:lnTo>
                  <a:lnTo>
                    <a:pt x="255883" y="11871"/>
                  </a:lnTo>
                  <a:lnTo>
                    <a:pt x="269577" y="11871"/>
                  </a:lnTo>
                  <a:lnTo>
                    <a:pt x="287710" y="7804"/>
                  </a:lnTo>
                  <a:lnTo>
                    <a:pt x="301404" y="4066"/>
                  </a:lnTo>
                  <a:lnTo>
                    <a:pt x="306096" y="4066"/>
                  </a:lnTo>
                  <a:lnTo>
                    <a:pt x="324228" y="4066"/>
                  </a:lnTo>
                  <a:lnTo>
                    <a:pt x="342614" y="4066"/>
                  </a:lnTo>
                  <a:lnTo>
                    <a:pt x="360747" y="0"/>
                  </a:lnTo>
                  <a:lnTo>
                    <a:pt x="379133" y="0"/>
                  </a:lnTo>
                  <a:lnTo>
                    <a:pt x="383824" y="0"/>
                  </a:lnTo>
                  <a:lnTo>
                    <a:pt x="397519" y="0"/>
                  </a:lnTo>
                  <a:lnTo>
                    <a:pt x="401830" y="0"/>
                  </a:lnTo>
                  <a:lnTo>
                    <a:pt x="415651" y="4066"/>
                  </a:lnTo>
                  <a:lnTo>
                    <a:pt x="420343" y="4066"/>
                  </a:lnTo>
                  <a:lnTo>
                    <a:pt x="434037" y="4066"/>
                  </a:lnTo>
                  <a:lnTo>
                    <a:pt x="438349" y="4066"/>
                  </a:lnTo>
                  <a:lnTo>
                    <a:pt x="452170" y="4066"/>
                  </a:lnTo>
                  <a:lnTo>
                    <a:pt x="456735" y="4066"/>
                  </a:lnTo>
                  <a:lnTo>
                    <a:pt x="470556" y="7804"/>
                  </a:lnTo>
                  <a:lnTo>
                    <a:pt x="474867" y="7804"/>
                  </a:lnTo>
                  <a:lnTo>
                    <a:pt x="488562" y="7804"/>
                  </a:lnTo>
                  <a:lnTo>
                    <a:pt x="493253" y="11871"/>
                  </a:lnTo>
                  <a:lnTo>
                    <a:pt x="507075" y="11871"/>
                  </a:lnTo>
                  <a:lnTo>
                    <a:pt x="511386" y="11871"/>
                  </a:lnTo>
                  <a:lnTo>
                    <a:pt x="525080" y="15938"/>
                  </a:lnTo>
                  <a:lnTo>
                    <a:pt x="538901" y="19675"/>
                  </a:lnTo>
                  <a:lnTo>
                    <a:pt x="543593" y="19675"/>
                  </a:lnTo>
                  <a:lnTo>
                    <a:pt x="557288" y="23742"/>
                  </a:lnTo>
                  <a:lnTo>
                    <a:pt x="561979" y="23742"/>
                  </a:lnTo>
                  <a:lnTo>
                    <a:pt x="575420" y="27809"/>
                  </a:lnTo>
                  <a:lnTo>
                    <a:pt x="579985" y="27809"/>
                  </a:lnTo>
                  <a:lnTo>
                    <a:pt x="589114" y="31656"/>
                  </a:lnTo>
                  <a:lnTo>
                    <a:pt x="593806" y="35723"/>
                  </a:lnTo>
                  <a:lnTo>
                    <a:pt x="607501" y="39680"/>
                  </a:lnTo>
                  <a:lnTo>
                    <a:pt x="621195" y="43527"/>
                  </a:lnTo>
                  <a:lnTo>
                    <a:pt x="625633" y="47594"/>
                  </a:lnTo>
                  <a:lnTo>
                    <a:pt x="635016" y="51331"/>
                  </a:lnTo>
                  <a:lnTo>
                    <a:pt x="639327" y="51331"/>
                  </a:lnTo>
                  <a:lnTo>
                    <a:pt x="648711" y="59465"/>
                  </a:lnTo>
                  <a:lnTo>
                    <a:pt x="653022" y="59465"/>
                  </a:lnTo>
                  <a:lnTo>
                    <a:pt x="662405" y="67270"/>
                  </a:lnTo>
                  <a:lnTo>
                    <a:pt x="666843" y="67270"/>
                  </a:lnTo>
                  <a:lnTo>
                    <a:pt x="676100" y="75184"/>
                  </a:lnTo>
                  <a:lnTo>
                    <a:pt x="685229" y="83318"/>
                  </a:lnTo>
                  <a:lnTo>
                    <a:pt x="689540" y="83318"/>
                  </a:lnTo>
                  <a:lnTo>
                    <a:pt x="698924" y="87055"/>
                  </a:lnTo>
                  <a:lnTo>
                    <a:pt x="698924" y="91122"/>
                  </a:lnTo>
                  <a:lnTo>
                    <a:pt x="707926" y="98926"/>
                  </a:lnTo>
                  <a:lnTo>
                    <a:pt x="717056" y="106840"/>
                  </a:lnTo>
                  <a:lnTo>
                    <a:pt x="721748" y="110907"/>
                  </a:lnTo>
                  <a:lnTo>
                    <a:pt x="726313" y="114864"/>
                  </a:lnTo>
                  <a:lnTo>
                    <a:pt x="726313" y="118711"/>
                  </a:lnTo>
                  <a:lnTo>
                    <a:pt x="735442" y="126845"/>
                  </a:lnTo>
                  <a:lnTo>
                    <a:pt x="735442" y="130583"/>
                  </a:lnTo>
                  <a:lnTo>
                    <a:pt x="739753" y="138717"/>
                  </a:lnTo>
                  <a:lnTo>
                    <a:pt x="749137" y="146521"/>
                  </a:lnTo>
                  <a:lnTo>
                    <a:pt x="749137" y="150588"/>
                  </a:lnTo>
                  <a:lnTo>
                    <a:pt x="749137" y="158502"/>
                  </a:lnTo>
                  <a:lnTo>
                    <a:pt x="753575" y="162569"/>
                  </a:lnTo>
                  <a:lnTo>
                    <a:pt x="753575" y="170373"/>
                  </a:lnTo>
                  <a:lnTo>
                    <a:pt x="753575" y="174110"/>
                  </a:lnTo>
                  <a:lnTo>
                    <a:pt x="758139" y="182244"/>
                  </a:lnTo>
                  <a:lnTo>
                    <a:pt x="758139" y="186091"/>
                  </a:lnTo>
                  <a:lnTo>
                    <a:pt x="758139" y="194115"/>
                  </a:lnTo>
                  <a:lnTo>
                    <a:pt x="758139" y="197963"/>
                  </a:lnTo>
                  <a:lnTo>
                    <a:pt x="758139" y="206097"/>
                  </a:lnTo>
                  <a:lnTo>
                    <a:pt x="758139" y="209834"/>
                  </a:lnTo>
                  <a:lnTo>
                    <a:pt x="758139" y="221705"/>
                  </a:lnTo>
                </a:path>
                <a:path w="790575" h="305435">
                  <a:moveTo>
                    <a:pt x="780964" y="305023"/>
                  </a:moveTo>
                  <a:lnTo>
                    <a:pt x="790347" y="190158"/>
                  </a:lnTo>
                  <a:lnTo>
                    <a:pt x="758139" y="221705"/>
                  </a:lnTo>
                  <a:lnTo>
                    <a:pt x="712618" y="206097"/>
                  </a:lnTo>
                  <a:lnTo>
                    <a:pt x="780964" y="305023"/>
                  </a:lnTo>
                  <a:close/>
                </a:path>
              </a:pathLst>
            </a:custGeom>
            <a:ln w="12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099361" y="4216062"/>
            <a:ext cx="47752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P</a:t>
            </a:r>
            <a:r>
              <a:rPr sz="1150" spc="135" dirty="0">
                <a:latin typeface="Arial"/>
                <a:cs typeface="Arial"/>
              </a:rPr>
              <a:t>R</a:t>
            </a:r>
            <a:r>
              <a:rPr sz="1150" spc="130" dirty="0">
                <a:latin typeface="Arial"/>
                <a:cs typeface="Arial"/>
              </a:rPr>
              <a:t>P</a:t>
            </a:r>
            <a:r>
              <a:rPr sz="1150" spc="120" dirty="0">
                <a:latin typeface="Arial"/>
                <a:cs typeface="Arial"/>
              </a:rPr>
              <a:t>P</a:t>
            </a:r>
            <a:endParaRPr sz="11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104381" y="4271461"/>
            <a:ext cx="27876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50" spc="130" dirty="0">
                <a:latin typeface="Arial"/>
                <a:cs typeface="Arial"/>
              </a:rPr>
              <a:t>PP</a:t>
            </a:r>
            <a:r>
              <a:rPr sz="1150" spc="40" dirty="0">
                <a:latin typeface="Arial"/>
                <a:cs typeface="Arial"/>
              </a:rPr>
              <a:t>i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770440" y="3882004"/>
            <a:ext cx="2359025" cy="80010"/>
            <a:chOff x="2770440" y="3882004"/>
            <a:chExt cx="2359025" cy="80010"/>
          </a:xfrm>
        </p:grpSpPr>
        <p:sp>
          <p:nvSpPr>
            <p:cNvPr id="48" name="object 48"/>
            <p:cNvSpPr/>
            <p:nvPr/>
          </p:nvSpPr>
          <p:spPr>
            <a:xfrm>
              <a:off x="4995154" y="3888202"/>
              <a:ext cx="127635" cy="67945"/>
            </a:xfrm>
            <a:custGeom>
              <a:avLst/>
              <a:gdLst/>
              <a:ahLst/>
              <a:cxnLst/>
              <a:rect l="l" t="t" r="r" b="b"/>
              <a:pathLst>
                <a:path w="127635" h="67945">
                  <a:moveTo>
                    <a:pt x="0" y="0"/>
                  </a:moveTo>
                  <a:lnTo>
                    <a:pt x="27135" y="35503"/>
                  </a:lnTo>
                  <a:lnTo>
                    <a:pt x="0" y="67380"/>
                  </a:lnTo>
                  <a:lnTo>
                    <a:pt x="127561" y="355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770440" y="3888202"/>
              <a:ext cx="2352675" cy="67945"/>
            </a:xfrm>
            <a:custGeom>
              <a:avLst/>
              <a:gdLst/>
              <a:ahLst/>
              <a:cxnLst/>
              <a:rect l="l" t="t" r="r" b="b"/>
              <a:pathLst>
                <a:path w="2352675" h="67945">
                  <a:moveTo>
                    <a:pt x="0" y="35503"/>
                  </a:moveTo>
                  <a:lnTo>
                    <a:pt x="2352275" y="35503"/>
                  </a:lnTo>
                </a:path>
                <a:path w="2352675" h="67945">
                  <a:moveTo>
                    <a:pt x="2352275" y="35503"/>
                  </a:moveTo>
                  <a:lnTo>
                    <a:pt x="2224714" y="67380"/>
                  </a:lnTo>
                  <a:lnTo>
                    <a:pt x="2251849" y="35503"/>
                  </a:lnTo>
                  <a:lnTo>
                    <a:pt x="2224714" y="0"/>
                  </a:lnTo>
                  <a:lnTo>
                    <a:pt x="2352275" y="35503"/>
                  </a:lnTo>
                  <a:close/>
                </a:path>
              </a:pathLst>
            </a:custGeom>
            <a:ln w="12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2806959" y="3364414"/>
            <a:ext cx="2062480" cy="53467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R="5080" algn="ctr">
              <a:lnSpc>
                <a:spcPct val="95000"/>
              </a:lnSpc>
              <a:spcBef>
                <a:spcPts val="170"/>
              </a:spcBef>
            </a:pPr>
            <a:r>
              <a:rPr sz="1150" spc="90" dirty="0">
                <a:solidFill>
                  <a:srgbClr val="008000"/>
                </a:solidFill>
                <a:latin typeface="Arial"/>
                <a:cs typeface="Arial"/>
              </a:rPr>
              <a:t>hypoxanthine-guanine  phosphoribosyl</a:t>
            </a:r>
            <a:r>
              <a:rPr sz="1150" spc="2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150" spc="80" dirty="0">
                <a:solidFill>
                  <a:srgbClr val="008000"/>
                </a:solidFill>
                <a:latin typeface="Arial"/>
                <a:cs typeface="Arial"/>
              </a:rPr>
              <a:t>transferase  </a:t>
            </a:r>
            <a:r>
              <a:rPr sz="1150" spc="110" dirty="0">
                <a:solidFill>
                  <a:srgbClr val="008000"/>
                </a:solidFill>
                <a:latin typeface="Arial"/>
                <a:cs typeface="Arial"/>
              </a:rPr>
              <a:t>(HGPRT)</a:t>
            </a:r>
            <a:endParaRPr sz="11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59875" y="6228701"/>
            <a:ext cx="74803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Absence</a:t>
            </a:r>
            <a:r>
              <a:rPr sz="2000" b="1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activity</a:t>
            </a:r>
            <a:r>
              <a:rPr sz="20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20" dirty="0">
                <a:solidFill>
                  <a:schemeClr val="bg1"/>
                </a:solidFill>
                <a:latin typeface="Times New Roman"/>
                <a:cs typeface="Times New Roman"/>
              </a:rPr>
              <a:t>of</a:t>
            </a:r>
            <a:r>
              <a:rPr sz="2000" b="1" spc="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chemeClr val="bg1"/>
                </a:solidFill>
                <a:latin typeface="Times New Roman"/>
                <a:cs typeface="Times New Roman"/>
              </a:rPr>
              <a:t>HGPRT</a:t>
            </a:r>
            <a:r>
              <a:rPr sz="2000" b="1" spc="-1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120" dirty="0">
                <a:solidFill>
                  <a:schemeClr val="bg1"/>
                </a:solidFill>
                <a:latin typeface="Times New Roman"/>
                <a:cs typeface="Times New Roman"/>
              </a:rPr>
              <a:t>leads</a:t>
            </a:r>
            <a:r>
              <a:rPr sz="2000" b="1" spc="-9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135" dirty="0">
                <a:solidFill>
                  <a:schemeClr val="bg1"/>
                </a:solidFill>
                <a:latin typeface="Times New Roman"/>
                <a:cs typeface="Times New Roman"/>
              </a:rPr>
              <a:t>to</a:t>
            </a:r>
            <a:r>
              <a:rPr sz="2000" b="1" spc="4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80" dirty="0">
                <a:solidFill>
                  <a:schemeClr val="bg1"/>
                </a:solidFill>
                <a:latin typeface="Times New Roman"/>
                <a:cs typeface="Times New Roman"/>
              </a:rPr>
              <a:t>Lesch-Nyhan</a:t>
            </a:r>
            <a:r>
              <a:rPr sz="2000" b="1" spc="-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114" dirty="0">
                <a:solidFill>
                  <a:schemeClr val="bg1"/>
                </a:solidFill>
                <a:latin typeface="Times New Roman"/>
                <a:cs typeface="Times New Roman"/>
              </a:rPr>
              <a:t>syndrome</a:t>
            </a:r>
            <a:r>
              <a:rPr sz="20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961" y="229361"/>
            <a:ext cx="7696200" cy="464820"/>
          </a:xfrm>
          <a:prstGeom prst="rect">
            <a:avLst/>
          </a:prstGeom>
          <a:solidFill>
            <a:srgbClr val="6BDBF9"/>
          </a:solidFill>
          <a:ln w="38100">
            <a:solidFill>
              <a:srgbClr val="FF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sz="3200" spc="-40" dirty="0">
                <a:solidFill>
                  <a:srgbClr val="000099"/>
                </a:solidFill>
                <a:latin typeface="Carlito"/>
                <a:cs typeface="Carlito"/>
              </a:rPr>
              <a:t>DEGRADATION </a:t>
            </a:r>
            <a:r>
              <a:rPr sz="3200" spc="-5" dirty="0">
                <a:solidFill>
                  <a:srgbClr val="000099"/>
                </a:solidFill>
                <a:latin typeface="Carlito"/>
                <a:cs typeface="Carlito"/>
              </a:rPr>
              <a:t>OF PURINE</a:t>
            </a:r>
            <a:r>
              <a:rPr sz="3200" spc="10" dirty="0">
                <a:solidFill>
                  <a:srgbClr val="000099"/>
                </a:solidFill>
                <a:latin typeface="Carlito"/>
                <a:cs typeface="Carlito"/>
              </a:rPr>
              <a:t> </a:t>
            </a:r>
            <a:r>
              <a:rPr sz="3200" spc="-20" dirty="0">
                <a:solidFill>
                  <a:srgbClr val="000099"/>
                </a:solidFill>
                <a:latin typeface="Carlito"/>
                <a:cs typeface="Carlito"/>
              </a:rPr>
              <a:t>NUCLEOTIDES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25111" y="5192267"/>
            <a:ext cx="4058285" cy="1381125"/>
            <a:chOff x="4325111" y="5192267"/>
            <a:chExt cx="4058285" cy="1381125"/>
          </a:xfrm>
        </p:grpSpPr>
        <p:sp>
          <p:nvSpPr>
            <p:cNvPr id="4" name="object 4"/>
            <p:cNvSpPr/>
            <p:nvPr/>
          </p:nvSpPr>
          <p:spPr>
            <a:xfrm>
              <a:off x="4344161" y="6096761"/>
              <a:ext cx="1295400" cy="457200"/>
            </a:xfrm>
            <a:custGeom>
              <a:avLst/>
              <a:gdLst/>
              <a:ahLst/>
              <a:cxnLst/>
              <a:rect l="l" t="t" r="r" b="b"/>
              <a:pathLst>
                <a:path w="1295400" h="457200">
                  <a:moveTo>
                    <a:pt x="0" y="457200"/>
                  </a:moveTo>
                  <a:lnTo>
                    <a:pt x="1295400" y="457200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38100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39434" y="6315988"/>
              <a:ext cx="2362835" cy="171450"/>
            </a:xfrm>
            <a:custGeom>
              <a:avLst/>
              <a:gdLst/>
              <a:ahLst/>
              <a:cxnLst/>
              <a:rect l="l" t="t" r="r" b="b"/>
              <a:pathLst>
                <a:path w="2362834" h="171450">
                  <a:moveTo>
                    <a:pt x="149689" y="0"/>
                  </a:moveTo>
                  <a:lnTo>
                    <a:pt x="142493" y="2439"/>
                  </a:lnTo>
                  <a:lnTo>
                    <a:pt x="0" y="85573"/>
                  </a:lnTo>
                  <a:lnTo>
                    <a:pt x="142493" y="168707"/>
                  </a:lnTo>
                  <a:lnTo>
                    <a:pt x="149689" y="171147"/>
                  </a:lnTo>
                  <a:lnTo>
                    <a:pt x="157003" y="170670"/>
                  </a:lnTo>
                  <a:lnTo>
                    <a:pt x="163603" y="167497"/>
                  </a:lnTo>
                  <a:lnTo>
                    <a:pt x="168655" y="161849"/>
                  </a:lnTo>
                  <a:lnTo>
                    <a:pt x="171049" y="154688"/>
                  </a:lnTo>
                  <a:lnTo>
                    <a:pt x="170561" y="147400"/>
                  </a:lnTo>
                  <a:lnTo>
                    <a:pt x="167405" y="140822"/>
                  </a:lnTo>
                  <a:lnTo>
                    <a:pt x="161798" y="135789"/>
                  </a:lnTo>
                  <a:lnTo>
                    <a:pt x="108370" y="104623"/>
                  </a:lnTo>
                  <a:lnTo>
                    <a:pt x="37845" y="104623"/>
                  </a:lnTo>
                  <a:lnTo>
                    <a:pt x="37845" y="66523"/>
                  </a:lnTo>
                  <a:lnTo>
                    <a:pt x="108370" y="66523"/>
                  </a:lnTo>
                  <a:lnTo>
                    <a:pt x="161798" y="35357"/>
                  </a:lnTo>
                  <a:lnTo>
                    <a:pt x="167405" y="30325"/>
                  </a:lnTo>
                  <a:lnTo>
                    <a:pt x="170561" y="23747"/>
                  </a:lnTo>
                  <a:lnTo>
                    <a:pt x="171049" y="16459"/>
                  </a:lnTo>
                  <a:lnTo>
                    <a:pt x="168655" y="9297"/>
                  </a:lnTo>
                  <a:lnTo>
                    <a:pt x="163603" y="3650"/>
                  </a:lnTo>
                  <a:lnTo>
                    <a:pt x="157003" y="477"/>
                  </a:lnTo>
                  <a:lnTo>
                    <a:pt x="149689" y="0"/>
                  </a:lnTo>
                  <a:close/>
                </a:path>
                <a:path w="2362834" h="171450">
                  <a:moveTo>
                    <a:pt x="108370" y="66523"/>
                  </a:moveTo>
                  <a:lnTo>
                    <a:pt x="37845" y="66523"/>
                  </a:lnTo>
                  <a:lnTo>
                    <a:pt x="37845" y="104623"/>
                  </a:lnTo>
                  <a:lnTo>
                    <a:pt x="108370" y="104623"/>
                  </a:lnTo>
                  <a:lnTo>
                    <a:pt x="103929" y="102032"/>
                  </a:lnTo>
                  <a:lnTo>
                    <a:pt x="47498" y="102032"/>
                  </a:lnTo>
                  <a:lnTo>
                    <a:pt x="47498" y="69114"/>
                  </a:lnTo>
                  <a:lnTo>
                    <a:pt x="103929" y="69114"/>
                  </a:lnTo>
                  <a:lnTo>
                    <a:pt x="108370" y="66523"/>
                  </a:lnTo>
                  <a:close/>
                </a:path>
                <a:path w="2362834" h="171450">
                  <a:moveTo>
                    <a:pt x="2362326" y="66523"/>
                  </a:moveTo>
                  <a:lnTo>
                    <a:pt x="108370" y="66523"/>
                  </a:lnTo>
                  <a:lnTo>
                    <a:pt x="75713" y="85573"/>
                  </a:lnTo>
                  <a:lnTo>
                    <a:pt x="108370" y="104623"/>
                  </a:lnTo>
                  <a:lnTo>
                    <a:pt x="2362326" y="104623"/>
                  </a:lnTo>
                  <a:lnTo>
                    <a:pt x="2362326" y="66523"/>
                  </a:lnTo>
                  <a:close/>
                </a:path>
                <a:path w="2362834" h="171450">
                  <a:moveTo>
                    <a:pt x="47498" y="69114"/>
                  </a:moveTo>
                  <a:lnTo>
                    <a:pt x="47498" y="102032"/>
                  </a:lnTo>
                  <a:lnTo>
                    <a:pt x="75713" y="85573"/>
                  </a:lnTo>
                  <a:lnTo>
                    <a:pt x="47498" y="69114"/>
                  </a:lnTo>
                  <a:close/>
                </a:path>
                <a:path w="2362834" h="171450">
                  <a:moveTo>
                    <a:pt x="75713" y="85573"/>
                  </a:moveTo>
                  <a:lnTo>
                    <a:pt x="47498" y="102032"/>
                  </a:lnTo>
                  <a:lnTo>
                    <a:pt x="103929" y="102032"/>
                  </a:lnTo>
                  <a:lnTo>
                    <a:pt x="75713" y="85573"/>
                  </a:lnTo>
                  <a:close/>
                </a:path>
                <a:path w="2362834" h="171450">
                  <a:moveTo>
                    <a:pt x="103929" y="69114"/>
                  </a:moveTo>
                  <a:lnTo>
                    <a:pt x="47498" y="69114"/>
                  </a:lnTo>
                  <a:lnTo>
                    <a:pt x="75713" y="85573"/>
                  </a:lnTo>
                  <a:lnTo>
                    <a:pt x="103929" y="691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01761" y="5211317"/>
              <a:ext cx="0" cy="1190625"/>
            </a:xfrm>
            <a:custGeom>
              <a:avLst/>
              <a:gdLst/>
              <a:ahLst/>
              <a:cxnLst/>
              <a:rect l="l" t="t" r="r" b="b"/>
              <a:pathLst>
                <a:path h="1190625">
                  <a:moveTo>
                    <a:pt x="0" y="0"/>
                  </a:moveTo>
                  <a:lnTo>
                    <a:pt x="0" y="119024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83220" y="5664276"/>
              <a:ext cx="400050" cy="537845"/>
            </a:xfrm>
            <a:custGeom>
              <a:avLst/>
              <a:gdLst/>
              <a:ahLst/>
              <a:cxnLst/>
              <a:rect l="l" t="t" r="r" b="b"/>
              <a:pathLst>
                <a:path w="400050" h="537845">
                  <a:moveTo>
                    <a:pt x="397768" y="387896"/>
                  </a:moveTo>
                  <a:lnTo>
                    <a:pt x="356234" y="387896"/>
                  </a:lnTo>
                  <a:lnTo>
                    <a:pt x="377698" y="419315"/>
                  </a:lnTo>
                  <a:lnTo>
                    <a:pt x="353059" y="436333"/>
                  </a:lnTo>
                  <a:lnTo>
                    <a:pt x="337565" y="446849"/>
                  </a:lnTo>
                  <a:lnTo>
                    <a:pt x="320928" y="457619"/>
                  </a:lnTo>
                  <a:lnTo>
                    <a:pt x="311455" y="463254"/>
                  </a:lnTo>
                  <a:lnTo>
                    <a:pt x="285369" y="509485"/>
                  </a:lnTo>
                  <a:lnTo>
                    <a:pt x="283017" y="516676"/>
                  </a:lnTo>
                  <a:lnTo>
                    <a:pt x="283606" y="523954"/>
                  </a:lnTo>
                  <a:lnTo>
                    <a:pt x="286887" y="530484"/>
                  </a:lnTo>
                  <a:lnTo>
                    <a:pt x="292607" y="535432"/>
                  </a:lnTo>
                  <a:lnTo>
                    <a:pt x="299781" y="537778"/>
                  </a:lnTo>
                  <a:lnTo>
                    <a:pt x="307038" y="537200"/>
                  </a:lnTo>
                  <a:lnTo>
                    <a:pt x="313557" y="533931"/>
                  </a:lnTo>
                  <a:lnTo>
                    <a:pt x="318515" y="528205"/>
                  </a:lnTo>
                  <a:lnTo>
                    <a:pt x="397768" y="387896"/>
                  </a:lnTo>
                  <a:close/>
                </a:path>
                <a:path w="400050" h="537845">
                  <a:moveTo>
                    <a:pt x="37083" y="0"/>
                  </a:moveTo>
                  <a:lnTo>
                    <a:pt x="0" y="8483"/>
                  </a:lnTo>
                  <a:lnTo>
                    <a:pt x="16763" y="81915"/>
                  </a:lnTo>
                  <a:lnTo>
                    <a:pt x="25146" y="118173"/>
                  </a:lnTo>
                  <a:lnTo>
                    <a:pt x="42290" y="188950"/>
                  </a:lnTo>
                  <a:lnTo>
                    <a:pt x="60198" y="256057"/>
                  </a:lnTo>
                  <a:lnTo>
                    <a:pt x="78739" y="317792"/>
                  </a:lnTo>
                  <a:lnTo>
                    <a:pt x="98678" y="373049"/>
                  </a:lnTo>
                  <a:lnTo>
                    <a:pt x="114553" y="409321"/>
                  </a:lnTo>
                  <a:lnTo>
                    <a:pt x="137668" y="449872"/>
                  </a:lnTo>
                  <a:lnTo>
                    <a:pt x="164337" y="480237"/>
                  </a:lnTo>
                  <a:lnTo>
                    <a:pt x="165100" y="480847"/>
                  </a:lnTo>
                  <a:lnTo>
                    <a:pt x="165734" y="481393"/>
                  </a:lnTo>
                  <a:lnTo>
                    <a:pt x="200913" y="496189"/>
                  </a:lnTo>
                  <a:lnTo>
                    <a:pt x="210693" y="497179"/>
                  </a:lnTo>
                  <a:lnTo>
                    <a:pt x="220599" y="497065"/>
                  </a:lnTo>
                  <a:lnTo>
                    <a:pt x="267461" y="485711"/>
                  </a:lnTo>
                  <a:lnTo>
                    <a:pt x="303783" y="467817"/>
                  </a:lnTo>
                  <a:lnTo>
                    <a:pt x="313724" y="459232"/>
                  </a:lnTo>
                  <a:lnTo>
                    <a:pt x="213995" y="459232"/>
                  </a:lnTo>
                  <a:lnTo>
                    <a:pt x="208660" y="458889"/>
                  </a:lnTo>
                  <a:lnTo>
                    <a:pt x="203580" y="457962"/>
                  </a:lnTo>
                  <a:lnTo>
                    <a:pt x="198754" y="456501"/>
                  </a:lnTo>
                  <a:lnTo>
                    <a:pt x="194055" y="454418"/>
                  </a:lnTo>
                  <a:lnTo>
                    <a:pt x="190089" y="451789"/>
                  </a:lnTo>
                  <a:lnTo>
                    <a:pt x="189737" y="451789"/>
                  </a:lnTo>
                  <a:lnTo>
                    <a:pt x="187578" y="450126"/>
                  </a:lnTo>
                  <a:lnTo>
                    <a:pt x="187801" y="450126"/>
                  </a:lnTo>
                  <a:lnTo>
                    <a:pt x="184784" y="447535"/>
                  </a:lnTo>
                  <a:lnTo>
                    <a:pt x="159257" y="412407"/>
                  </a:lnTo>
                  <a:lnTo>
                    <a:pt x="139064" y="371195"/>
                  </a:lnTo>
                  <a:lnTo>
                    <a:pt x="124586" y="334022"/>
                  </a:lnTo>
                  <a:lnTo>
                    <a:pt x="105918" y="277088"/>
                  </a:lnTo>
                  <a:lnTo>
                    <a:pt x="88010" y="213499"/>
                  </a:lnTo>
                  <a:lnTo>
                    <a:pt x="70738" y="145084"/>
                  </a:lnTo>
                  <a:lnTo>
                    <a:pt x="53848" y="73444"/>
                  </a:lnTo>
                  <a:lnTo>
                    <a:pt x="37083" y="0"/>
                  </a:lnTo>
                  <a:close/>
                </a:path>
                <a:path w="400050" h="537845">
                  <a:moveTo>
                    <a:pt x="360572" y="394246"/>
                  </a:moveTo>
                  <a:lnTo>
                    <a:pt x="350393" y="394246"/>
                  </a:lnTo>
                  <a:lnTo>
                    <a:pt x="367029" y="422656"/>
                  </a:lnTo>
                  <a:lnTo>
                    <a:pt x="334346" y="422684"/>
                  </a:lnTo>
                  <a:lnTo>
                    <a:pt x="311455" y="463254"/>
                  </a:lnTo>
                  <a:lnTo>
                    <a:pt x="320928" y="457619"/>
                  </a:lnTo>
                  <a:lnTo>
                    <a:pt x="337565" y="446849"/>
                  </a:lnTo>
                  <a:lnTo>
                    <a:pt x="353059" y="436333"/>
                  </a:lnTo>
                  <a:lnTo>
                    <a:pt x="377698" y="419315"/>
                  </a:lnTo>
                  <a:lnTo>
                    <a:pt x="360572" y="394246"/>
                  </a:lnTo>
                  <a:close/>
                </a:path>
                <a:path w="400050" h="537845">
                  <a:moveTo>
                    <a:pt x="334346" y="422684"/>
                  </a:moveTo>
                  <a:lnTo>
                    <a:pt x="304832" y="422709"/>
                  </a:lnTo>
                  <a:lnTo>
                    <a:pt x="301498" y="424878"/>
                  </a:lnTo>
                  <a:lnTo>
                    <a:pt x="285750" y="434289"/>
                  </a:lnTo>
                  <a:lnTo>
                    <a:pt x="239649" y="455117"/>
                  </a:lnTo>
                  <a:lnTo>
                    <a:pt x="213995" y="459232"/>
                  </a:lnTo>
                  <a:lnTo>
                    <a:pt x="313724" y="459232"/>
                  </a:lnTo>
                  <a:lnTo>
                    <a:pt x="334346" y="422684"/>
                  </a:lnTo>
                  <a:close/>
                </a:path>
                <a:path w="400050" h="537845">
                  <a:moveTo>
                    <a:pt x="187578" y="450126"/>
                  </a:moveTo>
                  <a:lnTo>
                    <a:pt x="189737" y="451789"/>
                  </a:lnTo>
                  <a:lnTo>
                    <a:pt x="188551" y="450770"/>
                  </a:lnTo>
                  <a:lnTo>
                    <a:pt x="187578" y="450126"/>
                  </a:lnTo>
                  <a:close/>
                </a:path>
                <a:path w="400050" h="537845">
                  <a:moveTo>
                    <a:pt x="188551" y="450770"/>
                  </a:moveTo>
                  <a:lnTo>
                    <a:pt x="189737" y="451789"/>
                  </a:lnTo>
                  <a:lnTo>
                    <a:pt x="190089" y="451789"/>
                  </a:lnTo>
                  <a:lnTo>
                    <a:pt x="188551" y="450770"/>
                  </a:lnTo>
                  <a:close/>
                </a:path>
                <a:path w="400050" h="537845">
                  <a:moveTo>
                    <a:pt x="187801" y="450126"/>
                  </a:moveTo>
                  <a:lnTo>
                    <a:pt x="187578" y="450126"/>
                  </a:lnTo>
                  <a:lnTo>
                    <a:pt x="188551" y="450770"/>
                  </a:lnTo>
                  <a:lnTo>
                    <a:pt x="187801" y="450126"/>
                  </a:lnTo>
                  <a:close/>
                </a:path>
                <a:path w="400050" h="537845">
                  <a:moveTo>
                    <a:pt x="399669" y="384530"/>
                  </a:moveTo>
                  <a:lnTo>
                    <a:pt x="234696" y="384670"/>
                  </a:lnTo>
                  <a:lnTo>
                    <a:pt x="215646" y="403733"/>
                  </a:lnTo>
                  <a:lnTo>
                    <a:pt x="217140" y="411150"/>
                  </a:lnTo>
                  <a:lnTo>
                    <a:pt x="221218" y="417204"/>
                  </a:lnTo>
                  <a:lnTo>
                    <a:pt x="227272" y="421281"/>
                  </a:lnTo>
                  <a:lnTo>
                    <a:pt x="234696" y="422770"/>
                  </a:lnTo>
                  <a:lnTo>
                    <a:pt x="304832" y="422709"/>
                  </a:lnTo>
                  <a:lnTo>
                    <a:pt x="316864" y="414883"/>
                  </a:lnTo>
                  <a:lnTo>
                    <a:pt x="331724" y="404825"/>
                  </a:lnTo>
                  <a:lnTo>
                    <a:pt x="345821" y="395020"/>
                  </a:lnTo>
                  <a:lnTo>
                    <a:pt x="356234" y="387896"/>
                  </a:lnTo>
                  <a:lnTo>
                    <a:pt x="397768" y="387896"/>
                  </a:lnTo>
                  <a:lnTo>
                    <a:pt x="399669" y="384530"/>
                  </a:lnTo>
                  <a:close/>
                </a:path>
                <a:path w="400050" h="537845">
                  <a:moveTo>
                    <a:pt x="356234" y="387896"/>
                  </a:moveTo>
                  <a:lnTo>
                    <a:pt x="345821" y="395020"/>
                  </a:lnTo>
                  <a:lnTo>
                    <a:pt x="331724" y="404825"/>
                  </a:lnTo>
                  <a:lnTo>
                    <a:pt x="316864" y="414883"/>
                  </a:lnTo>
                  <a:lnTo>
                    <a:pt x="304832" y="422709"/>
                  </a:lnTo>
                  <a:lnTo>
                    <a:pt x="334346" y="422684"/>
                  </a:lnTo>
                  <a:lnTo>
                    <a:pt x="350393" y="394246"/>
                  </a:lnTo>
                  <a:lnTo>
                    <a:pt x="360572" y="394246"/>
                  </a:lnTo>
                  <a:lnTo>
                    <a:pt x="356234" y="387896"/>
                  </a:lnTo>
                  <a:close/>
                </a:path>
                <a:path w="400050" h="537845">
                  <a:moveTo>
                    <a:pt x="350393" y="394246"/>
                  </a:moveTo>
                  <a:lnTo>
                    <a:pt x="334346" y="422684"/>
                  </a:lnTo>
                  <a:lnTo>
                    <a:pt x="367029" y="422656"/>
                  </a:lnTo>
                  <a:lnTo>
                    <a:pt x="350393" y="3942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480809" y="5881827"/>
            <a:ext cx="1149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95" dirty="0">
                <a:solidFill>
                  <a:srgbClr val="FFFF00"/>
                </a:solidFill>
                <a:latin typeface="Georgia"/>
                <a:cs typeface="Georgia"/>
              </a:rPr>
              <a:t>G</a:t>
            </a:r>
            <a:r>
              <a:rPr sz="2400" i="1" spc="-85" dirty="0">
                <a:solidFill>
                  <a:srgbClr val="FFFF00"/>
                </a:solidFill>
                <a:latin typeface="Georgia"/>
                <a:cs typeface="Georgia"/>
              </a:rPr>
              <a:t>u</a:t>
            </a:r>
            <a:r>
              <a:rPr sz="2400" i="1" spc="-110" dirty="0">
                <a:solidFill>
                  <a:srgbClr val="FFFF00"/>
                </a:solidFill>
                <a:latin typeface="Georgia"/>
                <a:cs typeface="Georgia"/>
              </a:rPr>
              <a:t>an</a:t>
            </a:r>
            <a:r>
              <a:rPr sz="2400" i="1" spc="-75" dirty="0">
                <a:solidFill>
                  <a:srgbClr val="FFFF00"/>
                </a:solidFill>
                <a:latin typeface="Georgia"/>
                <a:cs typeface="Georgia"/>
              </a:rPr>
              <a:t>ase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84464" y="5745276"/>
            <a:ext cx="5454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70" dirty="0">
                <a:latin typeface="Georgia"/>
                <a:cs typeface="Georgia"/>
              </a:rPr>
              <a:t>NH</a:t>
            </a:r>
            <a:r>
              <a:rPr sz="1950" spc="-104" baseline="-21367" dirty="0">
                <a:latin typeface="Georgia"/>
                <a:cs typeface="Georgia"/>
              </a:rPr>
              <a:t>3</a:t>
            </a:r>
            <a:endParaRPr sz="1950" baseline="-21367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14800" y="6096000"/>
            <a:ext cx="1676400" cy="457200"/>
          </a:xfrm>
          <a:custGeom>
            <a:avLst/>
            <a:gdLst/>
            <a:ahLst/>
            <a:cxnLst/>
            <a:rect l="l" t="t" r="r" b="b"/>
            <a:pathLst>
              <a:path w="1676400" h="457200">
                <a:moveTo>
                  <a:pt x="1676400" y="0"/>
                </a:moveTo>
                <a:lnTo>
                  <a:pt x="0" y="0"/>
                </a:lnTo>
                <a:lnTo>
                  <a:pt x="0" y="457200"/>
                </a:lnTo>
                <a:lnTo>
                  <a:pt x="1676400" y="457200"/>
                </a:lnTo>
                <a:lnTo>
                  <a:pt x="1676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14800" y="6110122"/>
            <a:ext cx="1676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Georgia"/>
                <a:cs typeface="Georgia"/>
              </a:rPr>
              <a:t>Xanthine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91983" y="5273802"/>
            <a:ext cx="171450" cy="838835"/>
          </a:xfrm>
          <a:custGeom>
            <a:avLst/>
            <a:gdLst/>
            <a:ahLst/>
            <a:cxnLst/>
            <a:rect l="l" t="t" r="r" b="b"/>
            <a:pathLst>
              <a:path w="171450" h="838835">
                <a:moveTo>
                  <a:pt x="16446" y="667280"/>
                </a:moveTo>
                <a:lnTo>
                  <a:pt x="9251" y="669721"/>
                </a:lnTo>
                <a:lnTo>
                  <a:pt x="3643" y="674754"/>
                </a:lnTo>
                <a:lnTo>
                  <a:pt x="488" y="681332"/>
                </a:lnTo>
                <a:lnTo>
                  <a:pt x="0" y="688620"/>
                </a:lnTo>
                <a:lnTo>
                  <a:pt x="2393" y="695782"/>
                </a:lnTo>
                <a:lnTo>
                  <a:pt x="85578" y="838288"/>
                </a:lnTo>
                <a:lnTo>
                  <a:pt x="107647" y="800481"/>
                </a:lnTo>
                <a:lnTo>
                  <a:pt x="66528" y="800481"/>
                </a:lnTo>
                <a:lnTo>
                  <a:pt x="66528" y="729919"/>
                </a:lnTo>
                <a:lnTo>
                  <a:pt x="35413" y="676579"/>
                </a:lnTo>
                <a:lnTo>
                  <a:pt x="30360" y="670927"/>
                </a:lnTo>
                <a:lnTo>
                  <a:pt x="23760" y="667754"/>
                </a:lnTo>
                <a:lnTo>
                  <a:pt x="16446" y="667280"/>
                </a:lnTo>
                <a:close/>
              </a:path>
              <a:path w="171450" h="838835">
                <a:moveTo>
                  <a:pt x="66528" y="729919"/>
                </a:moveTo>
                <a:lnTo>
                  <a:pt x="66528" y="800481"/>
                </a:lnTo>
                <a:lnTo>
                  <a:pt x="104628" y="800481"/>
                </a:lnTo>
                <a:lnTo>
                  <a:pt x="104628" y="790879"/>
                </a:lnTo>
                <a:lnTo>
                  <a:pt x="69068" y="790879"/>
                </a:lnTo>
                <a:lnTo>
                  <a:pt x="85578" y="762576"/>
                </a:lnTo>
                <a:lnTo>
                  <a:pt x="66528" y="729919"/>
                </a:lnTo>
                <a:close/>
              </a:path>
              <a:path w="171450" h="838835">
                <a:moveTo>
                  <a:pt x="154709" y="667280"/>
                </a:moveTo>
                <a:lnTo>
                  <a:pt x="147395" y="667754"/>
                </a:lnTo>
                <a:lnTo>
                  <a:pt x="140795" y="670927"/>
                </a:lnTo>
                <a:lnTo>
                  <a:pt x="135743" y="676579"/>
                </a:lnTo>
                <a:lnTo>
                  <a:pt x="104628" y="729919"/>
                </a:lnTo>
                <a:lnTo>
                  <a:pt x="104628" y="800481"/>
                </a:lnTo>
                <a:lnTo>
                  <a:pt x="107647" y="800481"/>
                </a:lnTo>
                <a:lnTo>
                  <a:pt x="168763" y="695782"/>
                </a:lnTo>
                <a:lnTo>
                  <a:pt x="171156" y="688620"/>
                </a:lnTo>
                <a:lnTo>
                  <a:pt x="170668" y="681332"/>
                </a:lnTo>
                <a:lnTo>
                  <a:pt x="167512" y="674754"/>
                </a:lnTo>
                <a:lnTo>
                  <a:pt x="161905" y="669721"/>
                </a:lnTo>
                <a:lnTo>
                  <a:pt x="154709" y="667280"/>
                </a:lnTo>
                <a:close/>
              </a:path>
              <a:path w="171450" h="838835">
                <a:moveTo>
                  <a:pt x="85578" y="762576"/>
                </a:moveTo>
                <a:lnTo>
                  <a:pt x="69068" y="790879"/>
                </a:lnTo>
                <a:lnTo>
                  <a:pt x="102088" y="790879"/>
                </a:lnTo>
                <a:lnTo>
                  <a:pt x="85578" y="762576"/>
                </a:lnTo>
                <a:close/>
              </a:path>
              <a:path w="171450" h="838835">
                <a:moveTo>
                  <a:pt x="104628" y="729919"/>
                </a:moveTo>
                <a:lnTo>
                  <a:pt x="85578" y="762576"/>
                </a:lnTo>
                <a:lnTo>
                  <a:pt x="102088" y="790879"/>
                </a:lnTo>
                <a:lnTo>
                  <a:pt x="104628" y="790879"/>
                </a:lnTo>
                <a:lnTo>
                  <a:pt x="104628" y="729919"/>
                </a:lnTo>
                <a:close/>
              </a:path>
              <a:path w="171450" h="838835">
                <a:moveTo>
                  <a:pt x="104628" y="0"/>
                </a:moveTo>
                <a:lnTo>
                  <a:pt x="66528" y="0"/>
                </a:lnTo>
                <a:lnTo>
                  <a:pt x="66528" y="729919"/>
                </a:lnTo>
                <a:lnTo>
                  <a:pt x="85578" y="762576"/>
                </a:lnTo>
                <a:lnTo>
                  <a:pt x="104628" y="729919"/>
                </a:lnTo>
                <a:lnTo>
                  <a:pt x="104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471409" y="4722317"/>
            <a:ext cx="11461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Georgia"/>
                <a:cs typeface="Georgia"/>
              </a:rPr>
              <a:t>Guanine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09864" y="3979545"/>
            <a:ext cx="7613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5" dirty="0">
                <a:latin typeface="Georgia"/>
                <a:cs typeface="Georgia"/>
              </a:rPr>
              <a:t>Ribose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916177" y="3810761"/>
            <a:ext cx="466725" cy="991235"/>
          </a:xfrm>
          <a:custGeom>
            <a:avLst/>
            <a:gdLst/>
            <a:ahLst/>
            <a:cxnLst/>
            <a:rect l="l" t="t" r="r" b="b"/>
            <a:pathLst>
              <a:path w="466725" h="991235">
                <a:moveTo>
                  <a:pt x="466712" y="533781"/>
                </a:moveTo>
                <a:lnTo>
                  <a:pt x="301739" y="534162"/>
                </a:lnTo>
                <a:lnTo>
                  <a:pt x="282689" y="553339"/>
                </a:lnTo>
                <a:lnTo>
                  <a:pt x="284200" y="560768"/>
                </a:lnTo>
                <a:lnTo>
                  <a:pt x="288302" y="566801"/>
                </a:lnTo>
                <a:lnTo>
                  <a:pt x="294360" y="570852"/>
                </a:lnTo>
                <a:lnTo>
                  <a:pt x="301739" y="572262"/>
                </a:lnTo>
                <a:lnTo>
                  <a:pt x="371856" y="572071"/>
                </a:lnTo>
                <a:lnTo>
                  <a:pt x="368414" y="574294"/>
                </a:lnTo>
                <a:lnTo>
                  <a:pt x="321805" y="599313"/>
                </a:lnTo>
                <a:lnTo>
                  <a:pt x="281038" y="608711"/>
                </a:lnTo>
                <a:lnTo>
                  <a:pt x="275450" y="608330"/>
                </a:lnTo>
                <a:lnTo>
                  <a:pt x="271424" y="607568"/>
                </a:lnTo>
                <a:lnTo>
                  <a:pt x="269646" y="607237"/>
                </a:lnTo>
                <a:lnTo>
                  <a:pt x="268681" y="606933"/>
                </a:lnTo>
                <a:lnTo>
                  <a:pt x="265798" y="606044"/>
                </a:lnTo>
                <a:lnTo>
                  <a:pt x="261099" y="603885"/>
                </a:lnTo>
                <a:lnTo>
                  <a:pt x="257086" y="601218"/>
                </a:lnTo>
                <a:lnTo>
                  <a:pt x="255562" y="600202"/>
                </a:lnTo>
                <a:lnTo>
                  <a:pt x="254812" y="599567"/>
                </a:lnTo>
                <a:lnTo>
                  <a:pt x="251955" y="597154"/>
                </a:lnTo>
                <a:lnTo>
                  <a:pt x="226301" y="561848"/>
                </a:lnTo>
                <a:lnTo>
                  <a:pt x="206108" y="520573"/>
                </a:lnTo>
                <a:lnTo>
                  <a:pt x="191630" y="483108"/>
                </a:lnTo>
                <a:lnTo>
                  <a:pt x="172961" y="425958"/>
                </a:lnTo>
                <a:lnTo>
                  <a:pt x="155054" y="362331"/>
                </a:lnTo>
                <a:lnTo>
                  <a:pt x="137782" y="293751"/>
                </a:lnTo>
                <a:lnTo>
                  <a:pt x="120891" y="221742"/>
                </a:lnTo>
                <a:lnTo>
                  <a:pt x="104635" y="150444"/>
                </a:lnTo>
                <a:lnTo>
                  <a:pt x="104635" y="0"/>
                </a:lnTo>
                <a:lnTo>
                  <a:pt x="66535" y="0"/>
                </a:lnTo>
                <a:lnTo>
                  <a:pt x="66535" y="882281"/>
                </a:lnTo>
                <a:lnTo>
                  <a:pt x="35420" y="828929"/>
                </a:lnTo>
                <a:lnTo>
                  <a:pt x="30365" y="823328"/>
                </a:lnTo>
                <a:lnTo>
                  <a:pt x="23761" y="820178"/>
                </a:lnTo>
                <a:lnTo>
                  <a:pt x="16446" y="819683"/>
                </a:lnTo>
                <a:lnTo>
                  <a:pt x="9258" y="822071"/>
                </a:lnTo>
                <a:lnTo>
                  <a:pt x="3644" y="827125"/>
                </a:lnTo>
                <a:lnTo>
                  <a:pt x="495" y="833729"/>
                </a:lnTo>
                <a:lnTo>
                  <a:pt x="0" y="841044"/>
                </a:lnTo>
                <a:lnTo>
                  <a:pt x="2400" y="848233"/>
                </a:lnTo>
                <a:lnTo>
                  <a:pt x="85585" y="990727"/>
                </a:lnTo>
                <a:lnTo>
                  <a:pt x="107670" y="952881"/>
                </a:lnTo>
                <a:lnTo>
                  <a:pt x="168770" y="848233"/>
                </a:lnTo>
                <a:lnTo>
                  <a:pt x="171157" y="841044"/>
                </a:lnTo>
                <a:lnTo>
                  <a:pt x="170675" y="833729"/>
                </a:lnTo>
                <a:lnTo>
                  <a:pt x="167513" y="827125"/>
                </a:lnTo>
                <a:lnTo>
                  <a:pt x="161912" y="822071"/>
                </a:lnTo>
                <a:lnTo>
                  <a:pt x="154711" y="819683"/>
                </a:lnTo>
                <a:lnTo>
                  <a:pt x="147396" y="820178"/>
                </a:lnTo>
                <a:lnTo>
                  <a:pt x="140792" y="823328"/>
                </a:lnTo>
                <a:lnTo>
                  <a:pt x="135750" y="828929"/>
                </a:lnTo>
                <a:lnTo>
                  <a:pt x="104635" y="882281"/>
                </a:lnTo>
                <a:lnTo>
                  <a:pt x="104635" y="318554"/>
                </a:lnTo>
                <a:lnTo>
                  <a:pt x="118224" y="371856"/>
                </a:lnTo>
                <a:lnTo>
                  <a:pt x="136385" y="436499"/>
                </a:lnTo>
                <a:lnTo>
                  <a:pt x="155562" y="495427"/>
                </a:lnTo>
                <a:lnTo>
                  <a:pt x="170929" y="535051"/>
                </a:lnTo>
                <a:lnTo>
                  <a:pt x="187185" y="569722"/>
                </a:lnTo>
                <a:lnTo>
                  <a:pt x="210807" y="607822"/>
                </a:lnTo>
                <a:lnTo>
                  <a:pt x="232143" y="630301"/>
                </a:lnTo>
                <a:lnTo>
                  <a:pt x="232778" y="630936"/>
                </a:lnTo>
                <a:lnTo>
                  <a:pt x="260845" y="644271"/>
                </a:lnTo>
                <a:lnTo>
                  <a:pt x="268211" y="645668"/>
                </a:lnTo>
                <a:lnTo>
                  <a:pt x="277736" y="646684"/>
                </a:lnTo>
                <a:lnTo>
                  <a:pt x="287515" y="646684"/>
                </a:lnTo>
                <a:lnTo>
                  <a:pt x="334505" y="635127"/>
                </a:lnTo>
                <a:lnTo>
                  <a:pt x="370827" y="617347"/>
                </a:lnTo>
                <a:lnTo>
                  <a:pt x="378625" y="612648"/>
                </a:lnTo>
                <a:lnTo>
                  <a:pt x="352666" y="658876"/>
                </a:lnTo>
                <a:lnTo>
                  <a:pt x="350304" y="666127"/>
                </a:lnTo>
                <a:lnTo>
                  <a:pt x="350901" y="673417"/>
                </a:lnTo>
                <a:lnTo>
                  <a:pt x="354177" y="679958"/>
                </a:lnTo>
                <a:lnTo>
                  <a:pt x="359905" y="684911"/>
                </a:lnTo>
                <a:lnTo>
                  <a:pt x="367093" y="687209"/>
                </a:lnTo>
                <a:lnTo>
                  <a:pt x="374383" y="686612"/>
                </a:lnTo>
                <a:lnTo>
                  <a:pt x="380898" y="683323"/>
                </a:lnTo>
                <a:lnTo>
                  <a:pt x="385813" y="677545"/>
                </a:lnTo>
                <a:lnTo>
                  <a:pt x="464781" y="537210"/>
                </a:lnTo>
                <a:lnTo>
                  <a:pt x="466712" y="533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108828" y="4055745"/>
            <a:ext cx="2566035" cy="67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00"/>
              </a:spcBef>
            </a:pPr>
            <a:r>
              <a:rPr sz="2000" spc="-45" dirty="0">
                <a:latin typeface="Georgia"/>
                <a:cs typeface="Georgia"/>
              </a:rPr>
              <a:t>Ribose</a:t>
            </a:r>
            <a:endParaRPr sz="2000">
              <a:latin typeface="Georgia"/>
              <a:cs typeface="Georgia"/>
            </a:endParaRPr>
          </a:p>
          <a:p>
            <a:pPr marL="393700">
              <a:lnSpc>
                <a:spcPts val="2805"/>
              </a:lnSpc>
            </a:pPr>
            <a:r>
              <a:rPr sz="2400" i="1" spc="-70" dirty="0">
                <a:solidFill>
                  <a:srgbClr val="FFFF00"/>
                </a:solidFill>
                <a:latin typeface="Georgia"/>
                <a:cs typeface="Georgia"/>
              </a:rPr>
              <a:t>5’</a:t>
            </a:r>
            <a:r>
              <a:rPr sz="2400" i="1" spc="-10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400" i="1" spc="-80" dirty="0">
                <a:solidFill>
                  <a:srgbClr val="FFFF00"/>
                </a:solidFill>
                <a:latin typeface="Georgia"/>
                <a:cs typeface="Georgia"/>
              </a:rPr>
              <a:t>Phosphorylase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91976" y="3886961"/>
            <a:ext cx="466725" cy="991235"/>
          </a:xfrm>
          <a:custGeom>
            <a:avLst/>
            <a:gdLst/>
            <a:ahLst/>
            <a:cxnLst/>
            <a:rect l="l" t="t" r="r" b="b"/>
            <a:pathLst>
              <a:path w="466725" h="991235">
                <a:moveTo>
                  <a:pt x="466712" y="533781"/>
                </a:moveTo>
                <a:lnTo>
                  <a:pt x="301739" y="534162"/>
                </a:lnTo>
                <a:lnTo>
                  <a:pt x="282689" y="553339"/>
                </a:lnTo>
                <a:lnTo>
                  <a:pt x="284200" y="560768"/>
                </a:lnTo>
                <a:lnTo>
                  <a:pt x="288302" y="566801"/>
                </a:lnTo>
                <a:lnTo>
                  <a:pt x="294360" y="570852"/>
                </a:lnTo>
                <a:lnTo>
                  <a:pt x="301739" y="572262"/>
                </a:lnTo>
                <a:lnTo>
                  <a:pt x="371856" y="572071"/>
                </a:lnTo>
                <a:lnTo>
                  <a:pt x="368414" y="574294"/>
                </a:lnTo>
                <a:lnTo>
                  <a:pt x="321805" y="599313"/>
                </a:lnTo>
                <a:lnTo>
                  <a:pt x="281038" y="608711"/>
                </a:lnTo>
                <a:lnTo>
                  <a:pt x="275450" y="608330"/>
                </a:lnTo>
                <a:lnTo>
                  <a:pt x="271424" y="607568"/>
                </a:lnTo>
                <a:lnTo>
                  <a:pt x="269646" y="607237"/>
                </a:lnTo>
                <a:lnTo>
                  <a:pt x="268681" y="606933"/>
                </a:lnTo>
                <a:lnTo>
                  <a:pt x="265798" y="606044"/>
                </a:lnTo>
                <a:lnTo>
                  <a:pt x="261099" y="603885"/>
                </a:lnTo>
                <a:lnTo>
                  <a:pt x="257098" y="601218"/>
                </a:lnTo>
                <a:lnTo>
                  <a:pt x="255574" y="600214"/>
                </a:lnTo>
                <a:lnTo>
                  <a:pt x="254812" y="599567"/>
                </a:lnTo>
                <a:lnTo>
                  <a:pt x="226301" y="561848"/>
                </a:lnTo>
                <a:lnTo>
                  <a:pt x="206108" y="520573"/>
                </a:lnTo>
                <a:lnTo>
                  <a:pt x="191630" y="483108"/>
                </a:lnTo>
                <a:lnTo>
                  <a:pt x="172961" y="425958"/>
                </a:lnTo>
                <a:lnTo>
                  <a:pt x="155054" y="362331"/>
                </a:lnTo>
                <a:lnTo>
                  <a:pt x="137782" y="293751"/>
                </a:lnTo>
                <a:lnTo>
                  <a:pt x="120891" y="221742"/>
                </a:lnTo>
                <a:lnTo>
                  <a:pt x="104635" y="150444"/>
                </a:lnTo>
                <a:lnTo>
                  <a:pt x="104635" y="0"/>
                </a:lnTo>
                <a:lnTo>
                  <a:pt x="66535" y="0"/>
                </a:lnTo>
                <a:lnTo>
                  <a:pt x="66535" y="882269"/>
                </a:lnTo>
                <a:lnTo>
                  <a:pt x="35420" y="828929"/>
                </a:lnTo>
                <a:lnTo>
                  <a:pt x="30365" y="823328"/>
                </a:lnTo>
                <a:lnTo>
                  <a:pt x="23761" y="820178"/>
                </a:lnTo>
                <a:lnTo>
                  <a:pt x="16446" y="819683"/>
                </a:lnTo>
                <a:lnTo>
                  <a:pt x="9258" y="822071"/>
                </a:lnTo>
                <a:lnTo>
                  <a:pt x="3644" y="827125"/>
                </a:lnTo>
                <a:lnTo>
                  <a:pt x="495" y="833729"/>
                </a:lnTo>
                <a:lnTo>
                  <a:pt x="0" y="841044"/>
                </a:lnTo>
                <a:lnTo>
                  <a:pt x="2400" y="848233"/>
                </a:lnTo>
                <a:lnTo>
                  <a:pt x="85585" y="990727"/>
                </a:lnTo>
                <a:lnTo>
                  <a:pt x="107670" y="952881"/>
                </a:lnTo>
                <a:lnTo>
                  <a:pt x="168770" y="848233"/>
                </a:lnTo>
                <a:lnTo>
                  <a:pt x="171157" y="841044"/>
                </a:lnTo>
                <a:lnTo>
                  <a:pt x="170675" y="833729"/>
                </a:lnTo>
                <a:lnTo>
                  <a:pt x="167513" y="827125"/>
                </a:lnTo>
                <a:lnTo>
                  <a:pt x="161912" y="822071"/>
                </a:lnTo>
                <a:lnTo>
                  <a:pt x="154711" y="819683"/>
                </a:lnTo>
                <a:lnTo>
                  <a:pt x="147396" y="820178"/>
                </a:lnTo>
                <a:lnTo>
                  <a:pt x="140792" y="823328"/>
                </a:lnTo>
                <a:lnTo>
                  <a:pt x="135750" y="828929"/>
                </a:lnTo>
                <a:lnTo>
                  <a:pt x="104635" y="882269"/>
                </a:lnTo>
                <a:lnTo>
                  <a:pt x="104635" y="318554"/>
                </a:lnTo>
                <a:lnTo>
                  <a:pt x="118224" y="371856"/>
                </a:lnTo>
                <a:lnTo>
                  <a:pt x="136385" y="436499"/>
                </a:lnTo>
                <a:lnTo>
                  <a:pt x="155562" y="495427"/>
                </a:lnTo>
                <a:lnTo>
                  <a:pt x="170929" y="535051"/>
                </a:lnTo>
                <a:lnTo>
                  <a:pt x="187185" y="569722"/>
                </a:lnTo>
                <a:lnTo>
                  <a:pt x="210807" y="607822"/>
                </a:lnTo>
                <a:lnTo>
                  <a:pt x="232143" y="630301"/>
                </a:lnTo>
                <a:lnTo>
                  <a:pt x="232778" y="630936"/>
                </a:lnTo>
                <a:lnTo>
                  <a:pt x="260845" y="644271"/>
                </a:lnTo>
                <a:lnTo>
                  <a:pt x="268211" y="645668"/>
                </a:lnTo>
                <a:lnTo>
                  <a:pt x="277736" y="646684"/>
                </a:lnTo>
                <a:lnTo>
                  <a:pt x="287515" y="646684"/>
                </a:lnTo>
                <a:lnTo>
                  <a:pt x="334505" y="635127"/>
                </a:lnTo>
                <a:lnTo>
                  <a:pt x="370827" y="617347"/>
                </a:lnTo>
                <a:lnTo>
                  <a:pt x="378625" y="612648"/>
                </a:lnTo>
                <a:lnTo>
                  <a:pt x="352666" y="658876"/>
                </a:lnTo>
                <a:lnTo>
                  <a:pt x="350304" y="666127"/>
                </a:lnTo>
                <a:lnTo>
                  <a:pt x="350901" y="673417"/>
                </a:lnTo>
                <a:lnTo>
                  <a:pt x="354177" y="679958"/>
                </a:lnTo>
                <a:lnTo>
                  <a:pt x="359905" y="684911"/>
                </a:lnTo>
                <a:lnTo>
                  <a:pt x="367093" y="687209"/>
                </a:lnTo>
                <a:lnTo>
                  <a:pt x="374383" y="686612"/>
                </a:lnTo>
                <a:lnTo>
                  <a:pt x="380898" y="683323"/>
                </a:lnTo>
                <a:lnTo>
                  <a:pt x="385813" y="677545"/>
                </a:lnTo>
                <a:lnTo>
                  <a:pt x="464781" y="537210"/>
                </a:lnTo>
                <a:lnTo>
                  <a:pt x="466712" y="533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17975" y="4555438"/>
            <a:ext cx="1898014" cy="148971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2400" spc="-40" dirty="0">
                <a:latin typeface="Georgia"/>
                <a:cs typeface="Georgia"/>
              </a:rPr>
              <a:t>Hypoxanthine</a:t>
            </a:r>
            <a:endParaRPr sz="2400">
              <a:latin typeface="Georgia"/>
              <a:cs typeface="Georgia"/>
            </a:endParaRPr>
          </a:p>
          <a:p>
            <a:pPr marL="546100" marR="161290">
              <a:lnSpc>
                <a:spcPct val="100000"/>
              </a:lnSpc>
              <a:spcBef>
                <a:spcPts val="1440"/>
              </a:spcBef>
            </a:pPr>
            <a:r>
              <a:rPr sz="2400" i="1" spc="-190" dirty="0">
                <a:solidFill>
                  <a:srgbClr val="FFFF00"/>
                </a:solidFill>
                <a:latin typeface="Georgia"/>
                <a:cs typeface="Georgia"/>
              </a:rPr>
              <a:t>X</a:t>
            </a:r>
            <a:r>
              <a:rPr sz="2400" i="1" spc="-110" dirty="0">
                <a:solidFill>
                  <a:srgbClr val="FFFF00"/>
                </a:solidFill>
                <a:latin typeface="Georgia"/>
                <a:cs typeface="Georgia"/>
              </a:rPr>
              <a:t>an</a:t>
            </a:r>
            <a:r>
              <a:rPr sz="2400" i="1" spc="-10" dirty="0">
                <a:solidFill>
                  <a:srgbClr val="FFFF00"/>
                </a:solidFill>
                <a:latin typeface="Georgia"/>
                <a:cs typeface="Georgia"/>
              </a:rPr>
              <a:t>t</a:t>
            </a:r>
            <a:r>
              <a:rPr sz="2400" i="1" spc="-60" dirty="0">
                <a:solidFill>
                  <a:srgbClr val="FFFF00"/>
                </a:solidFill>
                <a:latin typeface="Georgia"/>
                <a:cs typeface="Georgia"/>
              </a:rPr>
              <a:t>hine </a:t>
            </a:r>
            <a:r>
              <a:rPr sz="2400" i="1" spc="-3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400" i="1" spc="-75" dirty="0">
                <a:solidFill>
                  <a:srgbClr val="FFFF00"/>
                </a:solidFill>
                <a:latin typeface="Georgia"/>
                <a:cs typeface="Georgia"/>
              </a:rPr>
              <a:t>oxidase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9600" y="5867400"/>
            <a:ext cx="1905000" cy="76559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670" rIns="0" bIns="0" rtlCol="0">
            <a:spAutoFit/>
          </a:bodyPr>
          <a:lstStyle/>
          <a:p>
            <a:pPr marL="91440" marR="342265">
              <a:lnSpc>
                <a:spcPct val="100000"/>
              </a:lnSpc>
              <a:spcBef>
                <a:spcPts val="210"/>
              </a:spcBef>
            </a:pPr>
            <a:r>
              <a:rPr sz="2400" b="1" spc="60" dirty="0">
                <a:solidFill>
                  <a:srgbClr val="CC0000"/>
                </a:solidFill>
                <a:latin typeface="Times New Roman"/>
                <a:cs typeface="Times New Roman"/>
              </a:rPr>
              <a:t>Uric </a:t>
            </a:r>
            <a:r>
              <a:rPr sz="2400" b="1" spc="50" dirty="0">
                <a:solidFill>
                  <a:srgbClr val="CC0000"/>
                </a:solidFill>
                <a:latin typeface="Times New Roman"/>
                <a:cs typeface="Times New Roman"/>
              </a:rPr>
              <a:t>Acid  </a:t>
            </a:r>
            <a:r>
              <a:rPr sz="2400" b="1" spc="130" dirty="0">
                <a:solidFill>
                  <a:srgbClr val="CC0000"/>
                </a:solidFill>
                <a:latin typeface="Times New Roman"/>
                <a:cs typeface="Times New Roman"/>
              </a:rPr>
              <a:t>(e</a:t>
            </a:r>
            <a:r>
              <a:rPr sz="2400" b="1" spc="110" dirty="0">
                <a:solidFill>
                  <a:srgbClr val="CC0000"/>
                </a:solidFill>
                <a:latin typeface="Times New Roman"/>
                <a:cs typeface="Times New Roman"/>
              </a:rPr>
              <a:t>x</a:t>
            </a:r>
            <a:r>
              <a:rPr sz="2400" b="1" spc="30" dirty="0">
                <a:solidFill>
                  <a:srgbClr val="CC0000"/>
                </a:solidFill>
                <a:latin typeface="Times New Roman"/>
                <a:cs typeface="Times New Roman"/>
              </a:rPr>
              <a:t>c</a:t>
            </a:r>
            <a:r>
              <a:rPr sz="2400" b="1" dirty="0">
                <a:solidFill>
                  <a:srgbClr val="CC0000"/>
                </a:solidFill>
                <a:latin typeface="Times New Roman"/>
                <a:cs typeface="Times New Roman"/>
              </a:rPr>
              <a:t>r</a:t>
            </a:r>
            <a:r>
              <a:rPr sz="2400" b="1" spc="229" dirty="0">
                <a:solidFill>
                  <a:srgbClr val="CC0000"/>
                </a:solidFill>
                <a:latin typeface="Times New Roman"/>
                <a:cs typeface="Times New Roman"/>
              </a:rPr>
              <a:t>e</a:t>
            </a:r>
            <a:r>
              <a:rPr sz="2400" b="1" spc="95" dirty="0">
                <a:solidFill>
                  <a:srgbClr val="CC0000"/>
                </a:solidFill>
                <a:latin typeface="Times New Roman"/>
                <a:cs typeface="Times New Roman"/>
              </a:rPr>
              <a:t>t</a:t>
            </a:r>
            <a:r>
              <a:rPr sz="2400" b="1" spc="229" dirty="0">
                <a:solidFill>
                  <a:srgbClr val="CC0000"/>
                </a:solidFill>
                <a:latin typeface="Times New Roman"/>
                <a:cs typeface="Times New Roman"/>
              </a:rPr>
              <a:t>e</a:t>
            </a:r>
            <a:r>
              <a:rPr sz="2400" b="1" spc="135" dirty="0">
                <a:solidFill>
                  <a:srgbClr val="CC0000"/>
                </a:solidFill>
                <a:latin typeface="Times New Roman"/>
                <a:cs typeface="Times New Roman"/>
              </a:rPr>
              <a:t>d</a:t>
            </a:r>
            <a:r>
              <a:rPr lang="en-US" sz="2400" b="1" spc="135" dirty="0">
                <a:solidFill>
                  <a:srgbClr val="CC0000"/>
                </a:solidFill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91435" y="6239788"/>
            <a:ext cx="1524635" cy="171450"/>
          </a:xfrm>
          <a:custGeom>
            <a:avLst/>
            <a:gdLst/>
            <a:ahLst/>
            <a:cxnLst/>
            <a:rect l="l" t="t" r="r" b="b"/>
            <a:pathLst>
              <a:path w="1524635" h="171450">
                <a:moveTo>
                  <a:pt x="149689" y="0"/>
                </a:moveTo>
                <a:lnTo>
                  <a:pt x="142494" y="2439"/>
                </a:lnTo>
                <a:lnTo>
                  <a:pt x="0" y="85573"/>
                </a:lnTo>
                <a:lnTo>
                  <a:pt x="142494" y="168707"/>
                </a:lnTo>
                <a:lnTo>
                  <a:pt x="149689" y="171147"/>
                </a:lnTo>
                <a:lnTo>
                  <a:pt x="157003" y="170670"/>
                </a:lnTo>
                <a:lnTo>
                  <a:pt x="163603" y="167497"/>
                </a:lnTo>
                <a:lnTo>
                  <a:pt x="168656" y="161849"/>
                </a:lnTo>
                <a:lnTo>
                  <a:pt x="171049" y="154688"/>
                </a:lnTo>
                <a:lnTo>
                  <a:pt x="170560" y="147400"/>
                </a:lnTo>
                <a:lnTo>
                  <a:pt x="167405" y="140822"/>
                </a:lnTo>
                <a:lnTo>
                  <a:pt x="161797" y="135789"/>
                </a:lnTo>
                <a:lnTo>
                  <a:pt x="108370" y="104623"/>
                </a:lnTo>
                <a:lnTo>
                  <a:pt x="37845" y="104623"/>
                </a:lnTo>
                <a:lnTo>
                  <a:pt x="37845" y="66523"/>
                </a:lnTo>
                <a:lnTo>
                  <a:pt x="108370" y="66523"/>
                </a:lnTo>
                <a:lnTo>
                  <a:pt x="161797" y="35357"/>
                </a:lnTo>
                <a:lnTo>
                  <a:pt x="167405" y="30325"/>
                </a:lnTo>
                <a:lnTo>
                  <a:pt x="170560" y="23747"/>
                </a:lnTo>
                <a:lnTo>
                  <a:pt x="171049" y="16459"/>
                </a:lnTo>
                <a:lnTo>
                  <a:pt x="168656" y="9297"/>
                </a:lnTo>
                <a:lnTo>
                  <a:pt x="163603" y="3650"/>
                </a:lnTo>
                <a:lnTo>
                  <a:pt x="157003" y="477"/>
                </a:lnTo>
                <a:lnTo>
                  <a:pt x="149689" y="0"/>
                </a:lnTo>
                <a:close/>
              </a:path>
              <a:path w="1524635" h="171450">
                <a:moveTo>
                  <a:pt x="108370" y="66523"/>
                </a:moveTo>
                <a:lnTo>
                  <a:pt x="37845" y="66523"/>
                </a:lnTo>
                <a:lnTo>
                  <a:pt x="37845" y="104623"/>
                </a:lnTo>
                <a:lnTo>
                  <a:pt x="108370" y="104623"/>
                </a:lnTo>
                <a:lnTo>
                  <a:pt x="103929" y="102032"/>
                </a:lnTo>
                <a:lnTo>
                  <a:pt x="47497" y="102032"/>
                </a:lnTo>
                <a:lnTo>
                  <a:pt x="47497" y="69114"/>
                </a:lnTo>
                <a:lnTo>
                  <a:pt x="103929" y="69114"/>
                </a:lnTo>
                <a:lnTo>
                  <a:pt x="108370" y="66523"/>
                </a:lnTo>
                <a:close/>
              </a:path>
              <a:path w="1524635" h="171450">
                <a:moveTo>
                  <a:pt x="1524127" y="66523"/>
                </a:moveTo>
                <a:lnTo>
                  <a:pt x="108370" y="66523"/>
                </a:lnTo>
                <a:lnTo>
                  <a:pt x="75713" y="85573"/>
                </a:lnTo>
                <a:lnTo>
                  <a:pt x="108370" y="104623"/>
                </a:lnTo>
                <a:lnTo>
                  <a:pt x="1524127" y="104623"/>
                </a:lnTo>
                <a:lnTo>
                  <a:pt x="1524127" y="66523"/>
                </a:lnTo>
                <a:close/>
              </a:path>
              <a:path w="1524635" h="171450">
                <a:moveTo>
                  <a:pt x="47497" y="69114"/>
                </a:moveTo>
                <a:lnTo>
                  <a:pt x="47497" y="102032"/>
                </a:lnTo>
                <a:lnTo>
                  <a:pt x="75713" y="85573"/>
                </a:lnTo>
                <a:lnTo>
                  <a:pt x="47497" y="69114"/>
                </a:lnTo>
                <a:close/>
              </a:path>
              <a:path w="1524635" h="171450">
                <a:moveTo>
                  <a:pt x="75713" y="85573"/>
                </a:moveTo>
                <a:lnTo>
                  <a:pt x="47497" y="102032"/>
                </a:lnTo>
                <a:lnTo>
                  <a:pt x="103929" y="102032"/>
                </a:lnTo>
                <a:lnTo>
                  <a:pt x="75713" y="85573"/>
                </a:lnTo>
                <a:close/>
              </a:path>
              <a:path w="1524635" h="171450">
                <a:moveTo>
                  <a:pt x="103929" y="69114"/>
                </a:moveTo>
                <a:lnTo>
                  <a:pt x="47497" y="69114"/>
                </a:lnTo>
                <a:lnTo>
                  <a:pt x="75713" y="85573"/>
                </a:lnTo>
                <a:lnTo>
                  <a:pt x="103929" y="691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517394" y="5897371"/>
            <a:ext cx="12096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185" dirty="0">
                <a:solidFill>
                  <a:srgbClr val="FFFF00"/>
                </a:solidFill>
                <a:latin typeface="Georgia"/>
                <a:cs typeface="Georgia"/>
              </a:rPr>
              <a:t>X</a:t>
            </a:r>
            <a:r>
              <a:rPr sz="2400" i="1" spc="-110" dirty="0">
                <a:solidFill>
                  <a:srgbClr val="FFFF00"/>
                </a:solidFill>
                <a:latin typeface="Georgia"/>
                <a:cs typeface="Georgia"/>
              </a:rPr>
              <a:t>a</a:t>
            </a:r>
            <a:r>
              <a:rPr sz="2400" i="1" spc="-105" dirty="0">
                <a:solidFill>
                  <a:srgbClr val="FFFF00"/>
                </a:solidFill>
                <a:latin typeface="Georgia"/>
                <a:cs typeface="Georgia"/>
              </a:rPr>
              <a:t>n</a:t>
            </a:r>
            <a:r>
              <a:rPr sz="2400" i="1" spc="-5" dirty="0">
                <a:solidFill>
                  <a:srgbClr val="FFFF00"/>
                </a:solidFill>
                <a:latin typeface="Georgia"/>
                <a:cs typeface="Georgia"/>
              </a:rPr>
              <a:t>t</a:t>
            </a:r>
            <a:r>
              <a:rPr sz="2400" i="1" spc="-65" dirty="0">
                <a:solidFill>
                  <a:srgbClr val="FFFF00"/>
                </a:solidFill>
                <a:latin typeface="Georgia"/>
                <a:cs typeface="Georgia"/>
              </a:rPr>
              <a:t>hine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i="1" spc="-75" dirty="0">
                <a:solidFill>
                  <a:srgbClr val="FFFF00"/>
                </a:solidFill>
                <a:latin typeface="Georgia"/>
                <a:cs typeface="Georgia"/>
              </a:rPr>
              <a:t>oxidase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64994" y="3167837"/>
            <a:ext cx="140716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65" dirty="0">
                <a:solidFill>
                  <a:srgbClr val="FFFF00"/>
                </a:solidFill>
                <a:latin typeface="Georgia"/>
                <a:cs typeface="Georgia"/>
              </a:rPr>
              <a:t>Adenosine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i="1" spc="-105" dirty="0">
                <a:solidFill>
                  <a:srgbClr val="FFFF00"/>
                </a:solidFill>
                <a:latin typeface="Georgia"/>
                <a:cs typeface="Georgia"/>
              </a:rPr>
              <a:t>deamin</a:t>
            </a:r>
            <a:r>
              <a:rPr sz="2400" i="1" spc="-100" dirty="0">
                <a:solidFill>
                  <a:srgbClr val="FFFF00"/>
                </a:solidFill>
                <a:latin typeface="Georgia"/>
                <a:cs typeface="Georgia"/>
              </a:rPr>
              <a:t>a</a:t>
            </a:r>
            <a:r>
              <a:rPr sz="2400" i="1" spc="-45" dirty="0">
                <a:solidFill>
                  <a:srgbClr val="FFFF00"/>
                </a:solidFill>
                <a:latin typeface="Georgia"/>
                <a:cs typeface="Georgia"/>
              </a:rPr>
              <a:t>se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86761" y="3450863"/>
            <a:ext cx="1981835" cy="171450"/>
          </a:xfrm>
          <a:custGeom>
            <a:avLst/>
            <a:gdLst/>
            <a:ahLst/>
            <a:cxnLst/>
            <a:rect l="l" t="t" r="r" b="b"/>
            <a:pathLst>
              <a:path w="1981835" h="171450">
                <a:moveTo>
                  <a:pt x="1905526" y="85578"/>
                </a:moveTo>
                <a:lnTo>
                  <a:pt x="1819528" y="135743"/>
                </a:lnTo>
                <a:lnTo>
                  <a:pt x="1813921" y="140795"/>
                </a:lnTo>
                <a:lnTo>
                  <a:pt x="1810765" y="147395"/>
                </a:lnTo>
                <a:lnTo>
                  <a:pt x="1810277" y="154709"/>
                </a:lnTo>
                <a:lnTo>
                  <a:pt x="1812671" y="161905"/>
                </a:lnTo>
                <a:lnTo>
                  <a:pt x="1817723" y="167512"/>
                </a:lnTo>
                <a:lnTo>
                  <a:pt x="1824323" y="170668"/>
                </a:lnTo>
                <a:lnTo>
                  <a:pt x="1831637" y="171156"/>
                </a:lnTo>
                <a:lnTo>
                  <a:pt x="1838833" y="168763"/>
                </a:lnTo>
                <a:lnTo>
                  <a:pt x="1948694" y="104628"/>
                </a:lnTo>
                <a:lnTo>
                  <a:pt x="1943480" y="104628"/>
                </a:lnTo>
                <a:lnTo>
                  <a:pt x="1943480" y="102088"/>
                </a:lnTo>
                <a:lnTo>
                  <a:pt x="1933828" y="102088"/>
                </a:lnTo>
                <a:lnTo>
                  <a:pt x="1905526" y="85578"/>
                </a:lnTo>
                <a:close/>
              </a:path>
              <a:path w="1981835" h="171450">
                <a:moveTo>
                  <a:pt x="1872868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1872869" y="104628"/>
                </a:lnTo>
                <a:lnTo>
                  <a:pt x="1905526" y="85578"/>
                </a:lnTo>
                <a:lnTo>
                  <a:pt x="1872868" y="66528"/>
                </a:lnTo>
                <a:close/>
              </a:path>
              <a:path w="1981835" h="171450">
                <a:moveTo>
                  <a:pt x="1948694" y="66528"/>
                </a:moveTo>
                <a:lnTo>
                  <a:pt x="1943480" y="66528"/>
                </a:lnTo>
                <a:lnTo>
                  <a:pt x="1943480" y="104628"/>
                </a:lnTo>
                <a:lnTo>
                  <a:pt x="1948694" y="104628"/>
                </a:lnTo>
                <a:lnTo>
                  <a:pt x="1981326" y="85578"/>
                </a:lnTo>
                <a:lnTo>
                  <a:pt x="1948694" y="66528"/>
                </a:lnTo>
                <a:close/>
              </a:path>
              <a:path w="1981835" h="171450">
                <a:moveTo>
                  <a:pt x="1933828" y="69068"/>
                </a:moveTo>
                <a:lnTo>
                  <a:pt x="1905526" y="85578"/>
                </a:lnTo>
                <a:lnTo>
                  <a:pt x="1933828" y="102088"/>
                </a:lnTo>
                <a:lnTo>
                  <a:pt x="1933828" y="69068"/>
                </a:lnTo>
                <a:close/>
              </a:path>
              <a:path w="1981835" h="171450">
                <a:moveTo>
                  <a:pt x="1943480" y="69068"/>
                </a:moveTo>
                <a:lnTo>
                  <a:pt x="1933828" y="69068"/>
                </a:lnTo>
                <a:lnTo>
                  <a:pt x="1933828" y="102088"/>
                </a:lnTo>
                <a:lnTo>
                  <a:pt x="1943480" y="102088"/>
                </a:lnTo>
                <a:lnTo>
                  <a:pt x="1943480" y="69068"/>
                </a:lnTo>
                <a:close/>
              </a:path>
              <a:path w="1981835" h="171450">
                <a:moveTo>
                  <a:pt x="1831637" y="0"/>
                </a:moveTo>
                <a:lnTo>
                  <a:pt x="1824323" y="488"/>
                </a:lnTo>
                <a:lnTo>
                  <a:pt x="1817723" y="3643"/>
                </a:lnTo>
                <a:lnTo>
                  <a:pt x="1812671" y="9251"/>
                </a:lnTo>
                <a:lnTo>
                  <a:pt x="1810277" y="16446"/>
                </a:lnTo>
                <a:lnTo>
                  <a:pt x="1810765" y="23760"/>
                </a:lnTo>
                <a:lnTo>
                  <a:pt x="1813921" y="30360"/>
                </a:lnTo>
                <a:lnTo>
                  <a:pt x="1819528" y="35413"/>
                </a:lnTo>
                <a:lnTo>
                  <a:pt x="1905526" y="85578"/>
                </a:lnTo>
                <a:lnTo>
                  <a:pt x="1933828" y="69068"/>
                </a:lnTo>
                <a:lnTo>
                  <a:pt x="1943480" y="69068"/>
                </a:lnTo>
                <a:lnTo>
                  <a:pt x="1943480" y="66528"/>
                </a:lnTo>
                <a:lnTo>
                  <a:pt x="1948694" y="66528"/>
                </a:lnTo>
                <a:lnTo>
                  <a:pt x="1838833" y="2393"/>
                </a:lnTo>
                <a:lnTo>
                  <a:pt x="18316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34361" y="1820183"/>
            <a:ext cx="2286635" cy="171450"/>
          </a:xfrm>
          <a:custGeom>
            <a:avLst/>
            <a:gdLst/>
            <a:ahLst/>
            <a:cxnLst/>
            <a:rect l="l" t="t" r="r" b="b"/>
            <a:pathLst>
              <a:path w="2286635" h="171450">
                <a:moveTo>
                  <a:pt x="2210326" y="85578"/>
                </a:moveTo>
                <a:lnTo>
                  <a:pt x="2124329" y="135743"/>
                </a:lnTo>
                <a:lnTo>
                  <a:pt x="2118721" y="140795"/>
                </a:lnTo>
                <a:lnTo>
                  <a:pt x="2115566" y="147395"/>
                </a:lnTo>
                <a:lnTo>
                  <a:pt x="2115077" y="154709"/>
                </a:lnTo>
                <a:lnTo>
                  <a:pt x="2117471" y="161905"/>
                </a:lnTo>
                <a:lnTo>
                  <a:pt x="2122523" y="167512"/>
                </a:lnTo>
                <a:lnTo>
                  <a:pt x="2129123" y="170668"/>
                </a:lnTo>
                <a:lnTo>
                  <a:pt x="2136437" y="171156"/>
                </a:lnTo>
                <a:lnTo>
                  <a:pt x="2143633" y="168763"/>
                </a:lnTo>
                <a:lnTo>
                  <a:pt x="2253494" y="104628"/>
                </a:lnTo>
                <a:lnTo>
                  <a:pt x="2248280" y="104628"/>
                </a:lnTo>
                <a:lnTo>
                  <a:pt x="2248280" y="102088"/>
                </a:lnTo>
                <a:lnTo>
                  <a:pt x="2238629" y="102088"/>
                </a:lnTo>
                <a:lnTo>
                  <a:pt x="2210326" y="85578"/>
                </a:lnTo>
                <a:close/>
              </a:path>
              <a:path w="2286635" h="171450">
                <a:moveTo>
                  <a:pt x="2177668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2177668" y="104628"/>
                </a:lnTo>
                <a:lnTo>
                  <a:pt x="2210326" y="85578"/>
                </a:lnTo>
                <a:lnTo>
                  <a:pt x="2177668" y="66528"/>
                </a:lnTo>
                <a:close/>
              </a:path>
              <a:path w="2286635" h="171450">
                <a:moveTo>
                  <a:pt x="2253494" y="66528"/>
                </a:moveTo>
                <a:lnTo>
                  <a:pt x="2248280" y="66528"/>
                </a:lnTo>
                <a:lnTo>
                  <a:pt x="2248280" y="104628"/>
                </a:lnTo>
                <a:lnTo>
                  <a:pt x="2253494" y="104628"/>
                </a:lnTo>
                <a:lnTo>
                  <a:pt x="2286127" y="85578"/>
                </a:lnTo>
                <a:lnTo>
                  <a:pt x="2253494" y="66528"/>
                </a:lnTo>
                <a:close/>
              </a:path>
              <a:path w="2286635" h="171450">
                <a:moveTo>
                  <a:pt x="2238629" y="69068"/>
                </a:moveTo>
                <a:lnTo>
                  <a:pt x="2210326" y="85578"/>
                </a:lnTo>
                <a:lnTo>
                  <a:pt x="2238629" y="102088"/>
                </a:lnTo>
                <a:lnTo>
                  <a:pt x="2238629" y="69068"/>
                </a:lnTo>
                <a:close/>
              </a:path>
              <a:path w="2286635" h="171450">
                <a:moveTo>
                  <a:pt x="2248280" y="69068"/>
                </a:moveTo>
                <a:lnTo>
                  <a:pt x="2238629" y="69068"/>
                </a:lnTo>
                <a:lnTo>
                  <a:pt x="2238629" y="102088"/>
                </a:lnTo>
                <a:lnTo>
                  <a:pt x="2248280" y="102088"/>
                </a:lnTo>
                <a:lnTo>
                  <a:pt x="2248280" y="69068"/>
                </a:lnTo>
                <a:close/>
              </a:path>
              <a:path w="2286635" h="171450">
                <a:moveTo>
                  <a:pt x="2136437" y="0"/>
                </a:moveTo>
                <a:lnTo>
                  <a:pt x="2129123" y="488"/>
                </a:lnTo>
                <a:lnTo>
                  <a:pt x="2122523" y="3643"/>
                </a:lnTo>
                <a:lnTo>
                  <a:pt x="2117471" y="9251"/>
                </a:lnTo>
                <a:lnTo>
                  <a:pt x="2115077" y="16446"/>
                </a:lnTo>
                <a:lnTo>
                  <a:pt x="2115566" y="23760"/>
                </a:lnTo>
                <a:lnTo>
                  <a:pt x="2118721" y="30360"/>
                </a:lnTo>
                <a:lnTo>
                  <a:pt x="2124329" y="35413"/>
                </a:lnTo>
                <a:lnTo>
                  <a:pt x="2210326" y="85578"/>
                </a:lnTo>
                <a:lnTo>
                  <a:pt x="2238629" y="69068"/>
                </a:lnTo>
                <a:lnTo>
                  <a:pt x="2248280" y="69068"/>
                </a:lnTo>
                <a:lnTo>
                  <a:pt x="2248280" y="66528"/>
                </a:lnTo>
                <a:lnTo>
                  <a:pt x="2253494" y="66528"/>
                </a:lnTo>
                <a:lnTo>
                  <a:pt x="2143633" y="2393"/>
                </a:lnTo>
                <a:lnTo>
                  <a:pt x="2136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495800" y="1676400"/>
            <a:ext cx="1066800" cy="4572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04"/>
              </a:spcBef>
            </a:pPr>
            <a:r>
              <a:rPr sz="2400" b="1" spc="20" dirty="0">
                <a:solidFill>
                  <a:srgbClr val="009DD9"/>
                </a:solidFill>
                <a:latin typeface="Times New Roman"/>
                <a:cs typeface="Times New Roman"/>
              </a:rPr>
              <a:t>IMP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12594" y="1537461"/>
            <a:ext cx="2124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65" dirty="0">
                <a:solidFill>
                  <a:srgbClr val="FFFF00"/>
                </a:solidFill>
                <a:latin typeface="Georgia"/>
                <a:cs typeface="Georgia"/>
              </a:rPr>
              <a:t>AMP</a:t>
            </a:r>
            <a:r>
              <a:rPr sz="2400" i="1" spc="-12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400" i="1" spc="-90" dirty="0">
                <a:solidFill>
                  <a:srgbClr val="FFFF00"/>
                </a:solidFill>
                <a:latin typeface="Georgia"/>
                <a:cs typeface="Georgia"/>
              </a:rPr>
              <a:t>deaminase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0600" y="1676400"/>
            <a:ext cx="1066800" cy="4572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4"/>
              </a:spcBef>
            </a:pPr>
            <a:r>
              <a:rPr sz="2400" b="1" spc="-30" dirty="0">
                <a:solidFill>
                  <a:srgbClr val="000099"/>
                </a:solidFill>
                <a:latin typeface="Times New Roman"/>
                <a:cs typeface="Times New Roman"/>
              </a:rPr>
              <a:t>AMP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67600" y="1676400"/>
            <a:ext cx="1066800" cy="4572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04"/>
              </a:spcBef>
            </a:pPr>
            <a:r>
              <a:rPr sz="2400" b="1" spc="-15" dirty="0">
                <a:solidFill>
                  <a:srgbClr val="000099"/>
                </a:solidFill>
                <a:latin typeface="Times New Roman"/>
                <a:cs typeface="Times New Roman"/>
              </a:rPr>
              <a:t>GMP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71409" y="3366896"/>
            <a:ext cx="1434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Georgia"/>
                <a:cs typeface="Georgia"/>
              </a:rPr>
              <a:t>Guanosine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60664" y="2531491"/>
            <a:ext cx="295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b="1" spc="65" dirty="0">
                <a:latin typeface="Times New Roman"/>
                <a:cs typeface="Times New Roman"/>
              </a:rPr>
              <a:t>P</a:t>
            </a:r>
            <a:r>
              <a:rPr sz="1950" b="1" spc="97" baseline="-21367" dirty="0">
                <a:latin typeface="Times New Roman"/>
                <a:cs typeface="Times New Roman"/>
              </a:rPr>
              <a:t>i</a:t>
            </a:r>
            <a:endParaRPr sz="1950" baseline="-21367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916177" y="2134361"/>
            <a:ext cx="466725" cy="1296035"/>
          </a:xfrm>
          <a:custGeom>
            <a:avLst/>
            <a:gdLst/>
            <a:ahLst/>
            <a:cxnLst/>
            <a:rect l="l" t="t" r="r" b="b"/>
            <a:pathLst>
              <a:path w="466725" h="1296035">
                <a:moveTo>
                  <a:pt x="466712" y="686181"/>
                </a:moveTo>
                <a:lnTo>
                  <a:pt x="301739" y="686562"/>
                </a:lnTo>
                <a:lnTo>
                  <a:pt x="282689" y="705739"/>
                </a:lnTo>
                <a:lnTo>
                  <a:pt x="284200" y="713168"/>
                </a:lnTo>
                <a:lnTo>
                  <a:pt x="288302" y="719201"/>
                </a:lnTo>
                <a:lnTo>
                  <a:pt x="294360" y="723252"/>
                </a:lnTo>
                <a:lnTo>
                  <a:pt x="301739" y="724662"/>
                </a:lnTo>
                <a:lnTo>
                  <a:pt x="371856" y="724471"/>
                </a:lnTo>
                <a:lnTo>
                  <a:pt x="368414" y="726694"/>
                </a:lnTo>
                <a:lnTo>
                  <a:pt x="321805" y="751713"/>
                </a:lnTo>
                <a:lnTo>
                  <a:pt x="281038" y="761111"/>
                </a:lnTo>
                <a:lnTo>
                  <a:pt x="275450" y="760730"/>
                </a:lnTo>
                <a:lnTo>
                  <a:pt x="271424" y="759968"/>
                </a:lnTo>
                <a:lnTo>
                  <a:pt x="269646" y="759637"/>
                </a:lnTo>
                <a:lnTo>
                  <a:pt x="268681" y="759333"/>
                </a:lnTo>
                <a:lnTo>
                  <a:pt x="265798" y="758444"/>
                </a:lnTo>
                <a:lnTo>
                  <a:pt x="261099" y="756285"/>
                </a:lnTo>
                <a:lnTo>
                  <a:pt x="257086" y="753618"/>
                </a:lnTo>
                <a:lnTo>
                  <a:pt x="255562" y="752602"/>
                </a:lnTo>
                <a:lnTo>
                  <a:pt x="254812" y="751967"/>
                </a:lnTo>
                <a:lnTo>
                  <a:pt x="251955" y="749554"/>
                </a:lnTo>
                <a:lnTo>
                  <a:pt x="226301" y="714248"/>
                </a:lnTo>
                <a:lnTo>
                  <a:pt x="206108" y="672973"/>
                </a:lnTo>
                <a:lnTo>
                  <a:pt x="191630" y="635508"/>
                </a:lnTo>
                <a:lnTo>
                  <a:pt x="172961" y="578485"/>
                </a:lnTo>
                <a:lnTo>
                  <a:pt x="155054" y="514731"/>
                </a:lnTo>
                <a:lnTo>
                  <a:pt x="137782" y="446151"/>
                </a:lnTo>
                <a:lnTo>
                  <a:pt x="120891" y="374142"/>
                </a:lnTo>
                <a:lnTo>
                  <a:pt x="104635" y="302844"/>
                </a:lnTo>
                <a:lnTo>
                  <a:pt x="104635" y="0"/>
                </a:lnTo>
                <a:lnTo>
                  <a:pt x="66535" y="0"/>
                </a:lnTo>
                <a:lnTo>
                  <a:pt x="66535" y="1187081"/>
                </a:lnTo>
                <a:lnTo>
                  <a:pt x="35420" y="1133729"/>
                </a:lnTo>
                <a:lnTo>
                  <a:pt x="30365" y="1128128"/>
                </a:lnTo>
                <a:lnTo>
                  <a:pt x="23761" y="1124966"/>
                </a:lnTo>
                <a:lnTo>
                  <a:pt x="16446" y="1124483"/>
                </a:lnTo>
                <a:lnTo>
                  <a:pt x="9258" y="1126871"/>
                </a:lnTo>
                <a:lnTo>
                  <a:pt x="3644" y="1131925"/>
                </a:lnTo>
                <a:lnTo>
                  <a:pt x="495" y="1138529"/>
                </a:lnTo>
                <a:lnTo>
                  <a:pt x="0" y="1145844"/>
                </a:lnTo>
                <a:lnTo>
                  <a:pt x="2400" y="1153033"/>
                </a:lnTo>
                <a:lnTo>
                  <a:pt x="85585" y="1295527"/>
                </a:lnTo>
                <a:lnTo>
                  <a:pt x="107670" y="1257681"/>
                </a:lnTo>
                <a:lnTo>
                  <a:pt x="168770" y="1153033"/>
                </a:lnTo>
                <a:lnTo>
                  <a:pt x="171157" y="1145844"/>
                </a:lnTo>
                <a:lnTo>
                  <a:pt x="170675" y="1138529"/>
                </a:lnTo>
                <a:lnTo>
                  <a:pt x="167513" y="1131925"/>
                </a:lnTo>
                <a:lnTo>
                  <a:pt x="161912" y="1126871"/>
                </a:lnTo>
                <a:lnTo>
                  <a:pt x="154711" y="1124483"/>
                </a:lnTo>
                <a:lnTo>
                  <a:pt x="147396" y="1124966"/>
                </a:lnTo>
                <a:lnTo>
                  <a:pt x="140792" y="1128128"/>
                </a:lnTo>
                <a:lnTo>
                  <a:pt x="135750" y="1133729"/>
                </a:lnTo>
                <a:lnTo>
                  <a:pt x="104635" y="1187081"/>
                </a:lnTo>
                <a:lnTo>
                  <a:pt x="104635" y="470954"/>
                </a:lnTo>
                <a:lnTo>
                  <a:pt x="118224" y="524256"/>
                </a:lnTo>
                <a:lnTo>
                  <a:pt x="136385" y="588899"/>
                </a:lnTo>
                <a:lnTo>
                  <a:pt x="155562" y="647827"/>
                </a:lnTo>
                <a:lnTo>
                  <a:pt x="170929" y="687451"/>
                </a:lnTo>
                <a:lnTo>
                  <a:pt x="187185" y="722122"/>
                </a:lnTo>
                <a:lnTo>
                  <a:pt x="210807" y="760222"/>
                </a:lnTo>
                <a:lnTo>
                  <a:pt x="232143" y="782701"/>
                </a:lnTo>
                <a:lnTo>
                  <a:pt x="232778" y="783336"/>
                </a:lnTo>
                <a:lnTo>
                  <a:pt x="260845" y="796671"/>
                </a:lnTo>
                <a:lnTo>
                  <a:pt x="268211" y="798068"/>
                </a:lnTo>
                <a:lnTo>
                  <a:pt x="277736" y="799084"/>
                </a:lnTo>
                <a:lnTo>
                  <a:pt x="287515" y="799084"/>
                </a:lnTo>
                <a:lnTo>
                  <a:pt x="334505" y="787527"/>
                </a:lnTo>
                <a:lnTo>
                  <a:pt x="370827" y="769747"/>
                </a:lnTo>
                <a:lnTo>
                  <a:pt x="378625" y="765048"/>
                </a:lnTo>
                <a:lnTo>
                  <a:pt x="352666" y="811276"/>
                </a:lnTo>
                <a:lnTo>
                  <a:pt x="350304" y="818527"/>
                </a:lnTo>
                <a:lnTo>
                  <a:pt x="350901" y="825830"/>
                </a:lnTo>
                <a:lnTo>
                  <a:pt x="354177" y="832358"/>
                </a:lnTo>
                <a:lnTo>
                  <a:pt x="359905" y="837311"/>
                </a:lnTo>
                <a:lnTo>
                  <a:pt x="367093" y="839609"/>
                </a:lnTo>
                <a:lnTo>
                  <a:pt x="374383" y="839012"/>
                </a:lnTo>
                <a:lnTo>
                  <a:pt x="380898" y="835723"/>
                </a:lnTo>
                <a:lnTo>
                  <a:pt x="385813" y="829945"/>
                </a:lnTo>
                <a:lnTo>
                  <a:pt x="464781" y="689610"/>
                </a:lnTo>
                <a:lnTo>
                  <a:pt x="466712" y="6861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642228" y="2588767"/>
            <a:ext cx="1974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70" dirty="0">
                <a:solidFill>
                  <a:srgbClr val="FFFF00"/>
                </a:solidFill>
                <a:latin typeface="Georgia"/>
                <a:cs typeface="Georgia"/>
              </a:rPr>
              <a:t>5’</a:t>
            </a:r>
            <a:r>
              <a:rPr sz="2400" i="1" spc="-5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400" i="1" spc="-65" dirty="0">
                <a:solidFill>
                  <a:srgbClr val="FFFF00"/>
                </a:solidFill>
                <a:latin typeface="Georgia"/>
                <a:cs typeface="Georgia"/>
              </a:rPr>
              <a:t>Nucleotidase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35828" y="2607691"/>
            <a:ext cx="295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b="1" spc="65" dirty="0">
                <a:latin typeface="Times New Roman"/>
                <a:cs typeface="Times New Roman"/>
              </a:rPr>
              <a:t>P</a:t>
            </a:r>
            <a:r>
              <a:rPr sz="1950" b="1" spc="97" baseline="-21367" dirty="0">
                <a:latin typeface="Times New Roman"/>
                <a:cs typeface="Times New Roman"/>
              </a:rPr>
              <a:t>i</a:t>
            </a:r>
            <a:endParaRPr sz="1950" baseline="-21367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791976" y="2134361"/>
            <a:ext cx="466725" cy="1067435"/>
          </a:xfrm>
          <a:custGeom>
            <a:avLst/>
            <a:gdLst/>
            <a:ahLst/>
            <a:cxnLst/>
            <a:rect l="l" t="t" r="r" b="b"/>
            <a:pathLst>
              <a:path w="466725" h="1067435">
                <a:moveTo>
                  <a:pt x="466712" y="762381"/>
                </a:moveTo>
                <a:lnTo>
                  <a:pt x="301739" y="762762"/>
                </a:lnTo>
                <a:lnTo>
                  <a:pt x="282689" y="781939"/>
                </a:lnTo>
                <a:lnTo>
                  <a:pt x="284200" y="789368"/>
                </a:lnTo>
                <a:lnTo>
                  <a:pt x="288302" y="795401"/>
                </a:lnTo>
                <a:lnTo>
                  <a:pt x="294360" y="799452"/>
                </a:lnTo>
                <a:lnTo>
                  <a:pt x="301739" y="800862"/>
                </a:lnTo>
                <a:lnTo>
                  <a:pt x="371856" y="800671"/>
                </a:lnTo>
                <a:lnTo>
                  <a:pt x="368414" y="802894"/>
                </a:lnTo>
                <a:lnTo>
                  <a:pt x="321805" y="827913"/>
                </a:lnTo>
                <a:lnTo>
                  <a:pt x="281038" y="837311"/>
                </a:lnTo>
                <a:lnTo>
                  <a:pt x="275450" y="836930"/>
                </a:lnTo>
                <a:lnTo>
                  <a:pt x="271424" y="836168"/>
                </a:lnTo>
                <a:lnTo>
                  <a:pt x="269646" y="835837"/>
                </a:lnTo>
                <a:lnTo>
                  <a:pt x="268681" y="835533"/>
                </a:lnTo>
                <a:lnTo>
                  <a:pt x="265798" y="834644"/>
                </a:lnTo>
                <a:lnTo>
                  <a:pt x="261099" y="832485"/>
                </a:lnTo>
                <a:lnTo>
                  <a:pt x="257098" y="829818"/>
                </a:lnTo>
                <a:lnTo>
                  <a:pt x="255574" y="828814"/>
                </a:lnTo>
                <a:lnTo>
                  <a:pt x="254812" y="828167"/>
                </a:lnTo>
                <a:lnTo>
                  <a:pt x="226301" y="790448"/>
                </a:lnTo>
                <a:lnTo>
                  <a:pt x="206108" y="749173"/>
                </a:lnTo>
                <a:lnTo>
                  <a:pt x="191630" y="711708"/>
                </a:lnTo>
                <a:lnTo>
                  <a:pt x="172961" y="654558"/>
                </a:lnTo>
                <a:lnTo>
                  <a:pt x="155054" y="590931"/>
                </a:lnTo>
                <a:lnTo>
                  <a:pt x="137782" y="522351"/>
                </a:lnTo>
                <a:lnTo>
                  <a:pt x="120891" y="450342"/>
                </a:lnTo>
                <a:lnTo>
                  <a:pt x="104635" y="379044"/>
                </a:lnTo>
                <a:lnTo>
                  <a:pt x="104635" y="0"/>
                </a:lnTo>
                <a:lnTo>
                  <a:pt x="66535" y="0"/>
                </a:lnTo>
                <a:lnTo>
                  <a:pt x="66535" y="958469"/>
                </a:lnTo>
                <a:lnTo>
                  <a:pt x="35420" y="905129"/>
                </a:lnTo>
                <a:lnTo>
                  <a:pt x="30365" y="899528"/>
                </a:lnTo>
                <a:lnTo>
                  <a:pt x="23761" y="896366"/>
                </a:lnTo>
                <a:lnTo>
                  <a:pt x="16446" y="895883"/>
                </a:lnTo>
                <a:lnTo>
                  <a:pt x="9258" y="898271"/>
                </a:lnTo>
                <a:lnTo>
                  <a:pt x="3644" y="903325"/>
                </a:lnTo>
                <a:lnTo>
                  <a:pt x="495" y="909929"/>
                </a:lnTo>
                <a:lnTo>
                  <a:pt x="0" y="917244"/>
                </a:lnTo>
                <a:lnTo>
                  <a:pt x="2400" y="924433"/>
                </a:lnTo>
                <a:lnTo>
                  <a:pt x="85585" y="1066927"/>
                </a:lnTo>
                <a:lnTo>
                  <a:pt x="107670" y="1029081"/>
                </a:lnTo>
                <a:lnTo>
                  <a:pt x="168770" y="924433"/>
                </a:lnTo>
                <a:lnTo>
                  <a:pt x="171157" y="917244"/>
                </a:lnTo>
                <a:lnTo>
                  <a:pt x="170675" y="909929"/>
                </a:lnTo>
                <a:lnTo>
                  <a:pt x="167513" y="903325"/>
                </a:lnTo>
                <a:lnTo>
                  <a:pt x="161912" y="898271"/>
                </a:lnTo>
                <a:lnTo>
                  <a:pt x="154711" y="895883"/>
                </a:lnTo>
                <a:lnTo>
                  <a:pt x="147396" y="896366"/>
                </a:lnTo>
                <a:lnTo>
                  <a:pt x="140792" y="899528"/>
                </a:lnTo>
                <a:lnTo>
                  <a:pt x="135750" y="905129"/>
                </a:lnTo>
                <a:lnTo>
                  <a:pt x="104635" y="958469"/>
                </a:lnTo>
                <a:lnTo>
                  <a:pt x="104635" y="547154"/>
                </a:lnTo>
                <a:lnTo>
                  <a:pt x="118224" y="600456"/>
                </a:lnTo>
                <a:lnTo>
                  <a:pt x="136385" y="665099"/>
                </a:lnTo>
                <a:lnTo>
                  <a:pt x="155562" y="724027"/>
                </a:lnTo>
                <a:lnTo>
                  <a:pt x="170929" y="763651"/>
                </a:lnTo>
                <a:lnTo>
                  <a:pt x="187185" y="798322"/>
                </a:lnTo>
                <a:lnTo>
                  <a:pt x="210807" y="836422"/>
                </a:lnTo>
                <a:lnTo>
                  <a:pt x="232143" y="858901"/>
                </a:lnTo>
                <a:lnTo>
                  <a:pt x="232778" y="859536"/>
                </a:lnTo>
                <a:lnTo>
                  <a:pt x="260845" y="872871"/>
                </a:lnTo>
                <a:lnTo>
                  <a:pt x="268211" y="874268"/>
                </a:lnTo>
                <a:lnTo>
                  <a:pt x="277736" y="875284"/>
                </a:lnTo>
                <a:lnTo>
                  <a:pt x="287515" y="875284"/>
                </a:lnTo>
                <a:lnTo>
                  <a:pt x="334505" y="863727"/>
                </a:lnTo>
                <a:lnTo>
                  <a:pt x="370827" y="845947"/>
                </a:lnTo>
                <a:lnTo>
                  <a:pt x="378625" y="841248"/>
                </a:lnTo>
                <a:lnTo>
                  <a:pt x="352666" y="887476"/>
                </a:lnTo>
                <a:lnTo>
                  <a:pt x="350304" y="894727"/>
                </a:lnTo>
                <a:lnTo>
                  <a:pt x="350901" y="902030"/>
                </a:lnTo>
                <a:lnTo>
                  <a:pt x="354177" y="908558"/>
                </a:lnTo>
                <a:lnTo>
                  <a:pt x="359905" y="913511"/>
                </a:lnTo>
                <a:lnTo>
                  <a:pt x="367093" y="915809"/>
                </a:lnTo>
                <a:lnTo>
                  <a:pt x="374383" y="915212"/>
                </a:lnTo>
                <a:lnTo>
                  <a:pt x="380898" y="911923"/>
                </a:lnTo>
                <a:lnTo>
                  <a:pt x="385813" y="906145"/>
                </a:lnTo>
                <a:lnTo>
                  <a:pt x="464781" y="765810"/>
                </a:lnTo>
                <a:lnTo>
                  <a:pt x="466712" y="762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346828" y="3350463"/>
            <a:ext cx="100456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latin typeface="Georgia"/>
                <a:cs typeface="Georgia"/>
              </a:rPr>
              <a:t>In</a:t>
            </a:r>
            <a:r>
              <a:rPr sz="2400" spc="-60" dirty="0">
                <a:latin typeface="Georgia"/>
                <a:cs typeface="Georgia"/>
              </a:rPr>
              <a:t>o</a:t>
            </a:r>
            <a:r>
              <a:rPr sz="2400" spc="-30" dirty="0">
                <a:latin typeface="Georgia"/>
                <a:cs typeface="Georgia"/>
              </a:rPr>
              <a:t>sine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4540" y="3350463"/>
            <a:ext cx="14243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Georgia"/>
                <a:cs typeface="Georgia"/>
              </a:rPr>
              <a:t>Adenosine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515376" y="2195321"/>
            <a:ext cx="466725" cy="1067435"/>
          </a:xfrm>
          <a:custGeom>
            <a:avLst/>
            <a:gdLst/>
            <a:ahLst/>
            <a:cxnLst/>
            <a:rect l="l" t="t" r="r" b="b"/>
            <a:pathLst>
              <a:path w="466725" h="1067435">
                <a:moveTo>
                  <a:pt x="466712" y="685038"/>
                </a:moveTo>
                <a:lnTo>
                  <a:pt x="301739" y="685165"/>
                </a:lnTo>
                <a:lnTo>
                  <a:pt x="282689" y="704342"/>
                </a:lnTo>
                <a:lnTo>
                  <a:pt x="284175" y="711720"/>
                </a:lnTo>
                <a:lnTo>
                  <a:pt x="288251" y="717765"/>
                </a:lnTo>
                <a:lnTo>
                  <a:pt x="294309" y="721829"/>
                </a:lnTo>
                <a:lnTo>
                  <a:pt x="301739" y="723265"/>
                </a:lnTo>
                <a:lnTo>
                  <a:pt x="371843" y="723265"/>
                </a:lnTo>
                <a:lnTo>
                  <a:pt x="368541" y="725424"/>
                </a:lnTo>
                <a:lnTo>
                  <a:pt x="321932" y="750316"/>
                </a:lnTo>
                <a:lnTo>
                  <a:pt x="281038" y="759841"/>
                </a:lnTo>
                <a:lnTo>
                  <a:pt x="275704" y="759460"/>
                </a:lnTo>
                <a:lnTo>
                  <a:pt x="270624" y="758571"/>
                </a:lnTo>
                <a:lnTo>
                  <a:pt x="265798" y="757047"/>
                </a:lnTo>
                <a:lnTo>
                  <a:pt x="261099" y="755015"/>
                </a:lnTo>
                <a:lnTo>
                  <a:pt x="257098" y="752348"/>
                </a:lnTo>
                <a:lnTo>
                  <a:pt x="255600" y="751357"/>
                </a:lnTo>
                <a:lnTo>
                  <a:pt x="254825" y="750697"/>
                </a:lnTo>
                <a:lnTo>
                  <a:pt x="251828" y="748157"/>
                </a:lnTo>
                <a:lnTo>
                  <a:pt x="246875" y="742823"/>
                </a:lnTo>
                <a:lnTo>
                  <a:pt x="221094" y="703707"/>
                </a:lnTo>
                <a:lnTo>
                  <a:pt x="201282" y="660146"/>
                </a:lnTo>
                <a:lnTo>
                  <a:pt x="182105" y="606933"/>
                </a:lnTo>
                <a:lnTo>
                  <a:pt x="163944" y="546608"/>
                </a:lnTo>
                <a:lnTo>
                  <a:pt x="146418" y="480314"/>
                </a:lnTo>
                <a:lnTo>
                  <a:pt x="129273" y="410083"/>
                </a:lnTo>
                <a:lnTo>
                  <a:pt x="104635" y="302844"/>
                </a:lnTo>
                <a:lnTo>
                  <a:pt x="104635" y="0"/>
                </a:lnTo>
                <a:lnTo>
                  <a:pt x="66535" y="0"/>
                </a:lnTo>
                <a:lnTo>
                  <a:pt x="66535" y="958469"/>
                </a:lnTo>
                <a:lnTo>
                  <a:pt x="35420" y="905129"/>
                </a:lnTo>
                <a:lnTo>
                  <a:pt x="30365" y="899528"/>
                </a:lnTo>
                <a:lnTo>
                  <a:pt x="23761" y="896366"/>
                </a:lnTo>
                <a:lnTo>
                  <a:pt x="16446" y="895883"/>
                </a:lnTo>
                <a:lnTo>
                  <a:pt x="9258" y="898271"/>
                </a:lnTo>
                <a:lnTo>
                  <a:pt x="3644" y="903325"/>
                </a:lnTo>
                <a:lnTo>
                  <a:pt x="495" y="909929"/>
                </a:lnTo>
                <a:lnTo>
                  <a:pt x="0" y="917244"/>
                </a:lnTo>
                <a:lnTo>
                  <a:pt x="2400" y="924433"/>
                </a:lnTo>
                <a:lnTo>
                  <a:pt x="85585" y="1066927"/>
                </a:lnTo>
                <a:lnTo>
                  <a:pt x="107670" y="1029081"/>
                </a:lnTo>
                <a:lnTo>
                  <a:pt x="168770" y="924433"/>
                </a:lnTo>
                <a:lnTo>
                  <a:pt x="171157" y="917244"/>
                </a:lnTo>
                <a:lnTo>
                  <a:pt x="170675" y="909929"/>
                </a:lnTo>
                <a:lnTo>
                  <a:pt x="167513" y="903325"/>
                </a:lnTo>
                <a:lnTo>
                  <a:pt x="161912" y="898271"/>
                </a:lnTo>
                <a:lnTo>
                  <a:pt x="154711" y="895883"/>
                </a:lnTo>
                <a:lnTo>
                  <a:pt x="147396" y="896366"/>
                </a:lnTo>
                <a:lnTo>
                  <a:pt x="140792" y="899528"/>
                </a:lnTo>
                <a:lnTo>
                  <a:pt x="135737" y="905129"/>
                </a:lnTo>
                <a:lnTo>
                  <a:pt x="104635" y="958469"/>
                </a:lnTo>
                <a:lnTo>
                  <a:pt x="104635" y="470395"/>
                </a:lnTo>
                <a:lnTo>
                  <a:pt x="118224" y="523621"/>
                </a:lnTo>
                <a:lnTo>
                  <a:pt x="136385" y="588264"/>
                </a:lnTo>
                <a:lnTo>
                  <a:pt x="155562" y="646938"/>
                </a:lnTo>
                <a:lnTo>
                  <a:pt x="170929" y="686308"/>
                </a:lnTo>
                <a:lnTo>
                  <a:pt x="187185" y="720979"/>
                </a:lnTo>
                <a:lnTo>
                  <a:pt x="210807" y="758825"/>
                </a:lnTo>
                <a:lnTo>
                  <a:pt x="240017" y="786765"/>
                </a:lnTo>
                <a:lnTo>
                  <a:pt x="277736" y="797687"/>
                </a:lnTo>
                <a:lnTo>
                  <a:pt x="287642" y="797560"/>
                </a:lnTo>
                <a:lnTo>
                  <a:pt x="334505" y="786257"/>
                </a:lnTo>
                <a:lnTo>
                  <a:pt x="370827" y="768350"/>
                </a:lnTo>
                <a:lnTo>
                  <a:pt x="378485" y="763816"/>
                </a:lnTo>
                <a:lnTo>
                  <a:pt x="352412" y="810006"/>
                </a:lnTo>
                <a:lnTo>
                  <a:pt x="350050" y="817206"/>
                </a:lnTo>
                <a:lnTo>
                  <a:pt x="350647" y="824509"/>
                </a:lnTo>
                <a:lnTo>
                  <a:pt x="353923" y="831062"/>
                </a:lnTo>
                <a:lnTo>
                  <a:pt x="359651" y="836041"/>
                </a:lnTo>
                <a:lnTo>
                  <a:pt x="366814" y="838339"/>
                </a:lnTo>
                <a:lnTo>
                  <a:pt x="374078" y="837755"/>
                </a:lnTo>
                <a:lnTo>
                  <a:pt x="380593" y="834517"/>
                </a:lnTo>
                <a:lnTo>
                  <a:pt x="385559" y="828802"/>
                </a:lnTo>
                <a:lnTo>
                  <a:pt x="464769" y="688467"/>
                </a:lnTo>
                <a:lnTo>
                  <a:pt x="466712" y="6850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958594" y="2528442"/>
            <a:ext cx="2268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b="1" spc="97" baseline="-6944" dirty="0">
                <a:latin typeface="Times New Roman"/>
                <a:cs typeface="Times New Roman"/>
              </a:rPr>
              <a:t>P</a:t>
            </a:r>
            <a:r>
              <a:rPr sz="1950" b="1" spc="97" baseline="-29914" dirty="0">
                <a:latin typeface="Times New Roman"/>
                <a:cs typeface="Times New Roman"/>
              </a:rPr>
              <a:t>i </a:t>
            </a:r>
            <a:r>
              <a:rPr sz="2400" i="1" spc="-70" dirty="0">
                <a:solidFill>
                  <a:srgbClr val="FFFF00"/>
                </a:solidFill>
                <a:latin typeface="Georgia"/>
                <a:cs typeface="Georgia"/>
              </a:rPr>
              <a:t>5’</a:t>
            </a:r>
            <a:r>
              <a:rPr sz="2400" i="1" spc="-25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400" i="1" spc="-65" dirty="0">
                <a:solidFill>
                  <a:srgbClr val="FFFF00"/>
                </a:solidFill>
                <a:latin typeface="Georgia"/>
                <a:cs typeface="Georgia"/>
              </a:rPr>
              <a:t>Nucleotidase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88340" y="746505"/>
            <a:ext cx="7393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DE0817"/>
                </a:solidFill>
                <a:latin typeface="Arial"/>
                <a:cs typeface="Arial"/>
              </a:rPr>
              <a:t>IMP is the precursor for both AMP and</a:t>
            </a:r>
            <a:r>
              <a:rPr sz="2800" b="1" spc="-105" dirty="0">
                <a:solidFill>
                  <a:srgbClr val="DE0817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DE0817"/>
                </a:solidFill>
                <a:latin typeface="Arial"/>
                <a:cs typeface="Arial"/>
              </a:rPr>
              <a:t>GMP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288" y="175260"/>
            <a:ext cx="9182100" cy="1557655"/>
            <a:chOff x="-18288" y="175260"/>
            <a:chExt cx="9182100" cy="1557655"/>
          </a:xfrm>
        </p:grpSpPr>
        <p:sp>
          <p:nvSpPr>
            <p:cNvPr id="3" name="object 3"/>
            <p:cNvSpPr/>
            <p:nvPr/>
          </p:nvSpPr>
          <p:spPr>
            <a:xfrm>
              <a:off x="761" y="275082"/>
              <a:ext cx="9144000" cy="1143000"/>
            </a:xfrm>
            <a:custGeom>
              <a:avLst/>
              <a:gdLst/>
              <a:ahLst/>
              <a:cxnLst/>
              <a:rect l="l" t="t" r="r" b="b"/>
              <a:pathLst>
                <a:path w="9144000" h="1143000">
                  <a:moveTo>
                    <a:pt x="9144000" y="0"/>
                  </a:moveTo>
                  <a:lnTo>
                    <a:pt x="0" y="0"/>
                  </a:lnTo>
                  <a:lnTo>
                    <a:pt x="0" y="1142999"/>
                  </a:lnTo>
                  <a:lnTo>
                    <a:pt x="9144000" y="11429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5E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275082"/>
              <a:ext cx="9144000" cy="1143000"/>
            </a:xfrm>
            <a:custGeom>
              <a:avLst/>
              <a:gdLst/>
              <a:ahLst/>
              <a:cxnLst/>
              <a:rect l="l" t="t" r="r" b="b"/>
              <a:pathLst>
                <a:path w="9144000" h="1143000">
                  <a:moveTo>
                    <a:pt x="0" y="1142999"/>
                  </a:moveTo>
                  <a:lnTo>
                    <a:pt x="9144000" y="114299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142999"/>
                  </a:lnTo>
                  <a:close/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75260"/>
              <a:ext cx="8061961" cy="10088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23900"/>
              <a:ext cx="4450080" cy="1008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01040" y="1986407"/>
            <a:ext cx="652881" cy="484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1040" y="2644775"/>
            <a:ext cx="652881" cy="484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1040" y="3303396"/>
            <a:ext cx="652881" cy="484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040" y="3961765"/>
            <a:ext cx="652881" cy="484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1040" y="4619828"/>
            <a:ext cx="652881" cy="484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-12700" y="279019"/>
            <a:ext cx="8928100" cy="54317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000099"/>
                </a:solidFill>
                <a:latin typeface="Carlito"/>
                <a:cs typeface="Carlito"/>
              </a:rPr>
              <a:t>DISEASES </a:t>
            </a:r>
            <a:r>
              <a:rPr sz="3600" b="1" spc="-30" dirty="0">
                <a:solidFill>
                  <a:srgbClr val="000099"/>
                </a:solidFill>
                <a:latin typeface="Carlito"/>
                <a:cs typeface="Carlito"/>
              </a:rPr>
              <a:t>ASSOCIATED </a:t>
            </a:r>
            <a:r>
              <a:rPr sz="3600" b="1" spc="-5" dirty="0">
                <a:solidFill>
                  <a:srgbClr val="000099"/>
                </a:solidFill>
                <a:latin typeface="Carlito"/>
                <a:cs typeface="Carlito"/>
              </a:rPr>
              <a:t>WITH </a:t>
            </a:r>
            <a:r>
              <a:rPr sz="3600" b="1" spc="-15" dirty="0">
                <a:solidFill>
                  <a:srgbClr val="000099"/>
                </a:solidFill>
                <a:latin typeface="Carlito"/>
                <a:cs typeface="Carlito"/>
              </a:rPr>
              <a:t>DEFECTS </a:t>
            </a:r>
            <a:r>
              <a:rPr sz="3600" b="1" dirty="0">
                <a:solidFill>
                  <a:srgbClr val="000099"/>
                </a:solidFill>
                <a:latin typeface="Carlito"/>
                <a:cs typeface="Carlito"/>
              </a:rPr>
              <a:t>IN  </a:t>
            </a:r>
            <a:r>
              <a:rPr sz="3600" b="1" spc="-5" dirty="0">
                <a:solidFill>
                  <a:srgbClr val="000099"/>
                </a:solidFill>
                <a:latin typeface="Carlito"/>
                <a:cs typeface="Carlito"/>
              </a:rPr>
              <a:t>PURINE</a:t>
            </a:r>
            <a:r>
              <a:rPr lang="ar-JO" sz="3600" b="1" spc="-5" dirty="0">
                <a:solidFill>
                  <a:srgbClr val="000099"/>
                </a:solidFill>
                <a:latin typeface="Carlito"/>
                <a:cs typeface="Carlito"/>
              </a:rPr>
              <a:t> </a:t>
            </a:r>
            <a:r>
              <a:rPr lang="en-US" sz="3600" b="1" spc="-5" dirty="0">
                <a:solidFill>
                  <a:srgbClr val="000099"/>
                </a:solidFill>
                <a:latin typeface="Carlito"/>
                <a:cs typeface="Carlito"/>
              </a:rPr>
              <a:t>METABOLISM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2700" dirty="0">
              <a:latin typeface="Carlito"/>
              <a:cs typeface="Carlito"/>
            </a:endParaRPr>
          </a:p>
          <a:p>
            <a:pPr marL="1040130" marR="2964180">
              <a:lnSpc>
                <a:spcPct val="120000"/>
              </a:lnSpc>
            </a:pPr>
            <a:r>
              <a:rPr sz="3600" spc="-100" dirty="0">
                <a:solidFill>
                  <a:srgbClr val="FFFFFF"/>
                </a:solidFill>
                <a:latin typeface="Georgia"/>
                <a:cs typeface="Georgia"/>
              </a:rPr>
              <a:t>HY</a:t>
            </a:r>
            <a:r>
              <a:rPr sz="3600" spc="-165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3600" spc="-26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3600" spc="-37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3600" spc="-140" dirty="0">
                <a:solidFill>
                  <a:srgbClr val="FFFFFF"/>
                </a:solidFill>
                <a:latin typeface="Georgia"/>
                <a:cs typeface="Georgia"/>
              </a:rPr>
              <a:t>URIC</a:t>
            </a:r>
            <a:r>
              <a:rPr sz="3600" spc="-16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3600" spc="-70" dirty="0">
                <a:solidFill>
                  <a:srgbClr val="FFFFFF"/>
                </a:solidFill>
                <a:latin typeface="Georgia"/>
                <a:cs typeface="Georgia"/>
              </a:rPr>
              <a:t>MIA  </a:t>
            </a:r>
            <a:r>
              <a:rPr sz="3600" spc="15" dirty="0">
                <a:solidFill>
                  <a:srgbClr val="FFFFFF"/>
                </a:solidFill>
                <a:latin typeface="Georgia"/>
                <a:cs typeface="Georgia"/>
              </a:rPr>
              <a:t>GOUT</a:t>
            </a:r>
            <a:endParaRPr sz="3600" dirty="0">
              <a:latin typeface="Georgia"/>
              <a:cs typeface="Georgia"/>
            </a:endParaRPr>
          </a:p>
          <a:p>
            <a:pPr marL="1040130" marR="784225">
              <a:lnSpc>
                <a:spcPct val="120000"/>
              </a:lnSpc>
            </a:pPr>
            <a:r>
              <a:rPr sz="3600" spc="-95" dirty="0">
                <a:solidFill>
                  <a:srgbClr val="FFFFFF"/>
                </a:solidFill>
                <a:latin typeface="Georgia"/>
                <a:cs typeface="Georgia"/>
              </a:rPr>
              <a:t>LESCH-NYHAN </a:t>
            </a:r>
            <a:r>
              <a:rPr sz="3600" spc="-105" dirty="0">
                <a:solidFill>
                  <a:srgbClr val="FFFFFF"/>
                </a:solidFill>
                <a:latin typeface="Georgia"/>
                <a:cs typeface="Georgia"/>
              </a:rPr>
              <a:t>SYNDROME  </a:t>
            </a:r>
            <a:r>
              <a:rPr sz="3600" spc="-125" dirty="0">
                <a:solidFill>
                  <a:srgbClr val="FFFFFF"/>
                </a:solidFill>
                <a:latin typeface="Georgia"/>
                <a:cs typeface="Georgia"/>
              </a:rPr>
              <a:t>KIDNEY</a:t>
            </a:r>
            <a:r>
              <a:rPr sz="36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spc="-105" dirty="0">
                <a:solidFill>
                  <a:srgbClr val="FFFFFF"/>
                </a:solidFill>
                <a:latin typeface="Georgia"/>
                <a:cs typeface="Georgia"/>
              </a:rPr>
              <a:t>STONES</a:t>
            </a:r>
            <a:endParaRPr sz="3600" dirty="0">
              <a:latin typeface="Georgia"/>
              <a:cs typeface="Georgia"/>
            </a:endParaRPr>
          </a:p>
          <a:p>
            <a:pPr marL="988060" marR="420370" indent="51435">
              <a:lnSpc>
                <a:spcPct val="100000"/>
              </a:lnSpc>
              <a:spcBef>
                <a:spcPts val="865"/>
              </a:spcBef>
            </a:pPr>
            <a:r>
              <a:rPr sz="3600" spc="-220" dirty="0">
                <a:solidFill>
                  <a:srgbClr val="FFFFFF"/>
                </a:solidFill>
                <a:latin typeface="Georgia"/>
                <a:cs typeface="Georgia"/>
              </a:rPr>
              <a:t>SEVERE </a:t>
            </a:r>
            <a:r>
              <a:rPr sz="3600" spc="-85" dirty="0">
                <a:solidFill>
                  <a:srgbClr val="FFFFFF"/>
                </a:solidFill>
                <a:latin typeface="Georgia"/>
                <a:cs typeface="Georgia"/>
              </a:rPr>
              <a:t>COMBINED  </a:t>
            </a:r>
            <a:r>
              <a:rPr sz="3600" spc="-100" dirty="0">
                <a:solidFill>
                  <a:srgbClr val="FFFFFF"/>
                </a:solidFill>
                <a:latin typeface="Georgia"/>
                <a:cs typeface="Georgia"/>
              </a:rPr>
              <a:t>IMMUNODEFECIENCY</a:t>
            </a:r>
            <a:r>
              <a:rPr sz="3600" spc="-11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spc="-65" dirty="0">
                <a:solidFill>
                  <a:srgbClr val="FFFFFF"/>
                </a:solidFill>
                <a:latin typeface="Georgia"/>
                <a:cs typeface="Georgia"/>
              </a:rPr>
              <a:t>(SCID</a:t>
            </a:r>
            <a:r>
              <a:rPr lang="ar-JO" sz="3600" spc="-65" dirty="0">
                <a:solidFill>
                  <a:srgbClr val="FFFFFF"/>
                </a:solidFill>
                <a:latin typeface="Georgia"/>
                <a:cs typeface="Georgia"/>
              </a:rPr>
              <a:t>(</a:t>
            </a:r>
            <a:endParaRPr sz="36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6562" y="103631"/>
            <a:ext cx="8001000" cy="1394460"/>
            <a:chOff x="686562" y="103631"/>
            <a:chExt cx="8001000" cy="1394460"/>
          </a:xfrm>
        </p:grpSpPr>
        <p:sp>
          <p:nvSpPr>
            <p:cNvPr id="3" name="object 3"/>
            <p:cNvSpPr/>
            <p:nvPr/>
          </p:nvSpPr>
          <p:spPr>
            <a:xfrm>
              <a:off x="686562" y="229361"/>
              <a:ext cx="8001000" cy="838200"/>
            </a:xfrm>
            <a:custGeom>
              <a:avLst/>
              <a:gdLst/>
              <a:ahLst/>
              <a:cxnLst/>
              <a:rect l="l" t="t" r="r" b="b"/>
              <a:pathLst>
                <a:path w="8001000" h="838200">
                  <a:moveTo>
                    <a:pt x="80010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8001000" y="838200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B3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77212" y="103631"/>
              <a:ext cx="5257799" cy="1394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6562" y="229361"/>
            <a:ext cx="8001000" cy="83820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75"/>
              </a:spcBef>
            </a:pPr>
            <a:r>
              <a:rPr sz="5000" dirty="0">
                <a:solidFill>
                  <a:srgbClr val="000099"/>
                </a:solidFill>
                <a:latin typeface="Carlito"/>
                <a:cs typeface="Carlito"/>
              </a:rPr>
              <a:t>HYPERURICEMIA</a:t>
            </a:r>
            <a:endParaRPr sz="5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5459" y="1638122"/>
            <a:ext cx="8372475" cy="19373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5080">
              <a:lnSpc>
                <a:spcPts val="3170"/>
              </a:lnSpc>
              <a:spcBef>
                <a:spcPts val="865"/>
              </a:spcBef>
            </a:pPr>
            <a:r>
              <a:rPr sz="3300" spc="-30" dirty="0">
                <a:solidFill>
                  <a:srgbClr val="FFFFFF"/>
                </a:solidFill>
                <a:latin typeface="Georgia"/>
                <a:cs typeface="Georgia"/>
              </a:rPr>
              <a:t>Characterized </a:t>
            </a:r>
            <a:r>
              <a:rPr sz="3300" spc="-45" dirty="0">
                <a:solidFill>
                  <a:srgbClr val="FFFFFF"/>
                </a:solidFill>
                <a:latin typeface="Georgia"/>
                <a:cs typeface="Georgia"/>
              </a:rPr>
              <a:t>by </a:t>
            </a:r>
            <a:r>
              <a:rPr sz="3300" spc="-65" dirty="0">
                <a:solidFill>
                  <a:srgbClr val="FFFFFF"/>
                </a:solidFill>
                <a:latin typeface="Georgia"/>
                <a:cs typeface="Georgia"/>
              </a:rPr>
              <a:t>plasma </a:t>
            </a:r>
            <a:r>
              <a:rPr sz="3300" spc="-60" dirty="0">
                <a:solidFill>
                  <a:srgbClr val="FFFFFF"/>
                </a:solidFill>
                <a:latin typeface="Georgia"/>
                <a:cs typeface="Georgia"/>
              </a:rPr>
              <a:t>urate </a:t>
            </a:r>
            <a:r>
              <a:rPr sz="3300" spc="-30" dirty="0">
                <a:solidFill>
                  <a:srgbClr val="FFFFFF"/>
                </a:solidFill>
                <a:latin typeface="Georgia"/>
                <a:cs typeface="Georgia"/>
              </a:rPr>
              <a:t>(uric acid) </a:t>
            </a:r>
            <a:r>
              <a:rPr sz="3300" spc="-40" dirty="0">
                <a:solidFill>
                  <a:srgbClr val="FFFFFF"/>
                </a:solidFill>
                <a:latin typeface="Georgia"/>
                <a:cs typeface="Georgia"/>
              </a:rPr>
              <a:t>level  </a:t>
            </a:r>
            <a:r>
              <a:rPr sz="3300" spc="-55" dirty="0">
                <a:solidFill>
                  <a:srgbClr val="FFFFFF"/>
                </a:solidFill>
                <a:latin typeface="Georgia"/>
                <a:cs typeface="Georgia"/>
              </a:rPr>
              <a:t>greater </a:t>
            </a:r>
            <a:r>
              <a:rPr sz="3300" spc="-30" dirty="0">
                <a:solidFill>
                  <a:srgbClr val="FFFFFF"/>
                </a:solidFill>
                <a:latin typeface="Georgia"/>
                <a:cs typeface="Georgia"/>
              </a:rPr>
              <a:t>than </a:t>
            </a:r>
            <a:r>
              <a:rPr sz="3300" spc="-125" dirty="0">
                <a:solidFill>
                  <a:srgbClr val="FFFFFF"/>
                </a:solidFill>
                <a:latin typeface="Georgia"/>
                <a:cs typeface="Georgia"/>
              </a:rPr>
              <a:t>7.0</a:t>
            </a:r>
            <a:r>
              <a:rPr sz="33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300" spc="-90" dirty="0">
                <a:solidFill>
                  <a:srgbClr val="FFFFFF"/>
                </a:solidFill>
                <a:latin typeface="Georgia"/>
                <a:cs typeface="Georgia"/>
              </a:rPr>
              <a:t>mg/dL</a:t>
            </a:r>
            <a:endParaRPr sz="33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3300" spc="-55" dirty="0">
                <a:solidFill>
                  <a:srgbClr val="FFFF00"/>
                </a:solidFill>
                <a:latin typeface="Georgia"/>
                <a:cs typeface="Georgia"/>
              </a:rPr>
              <a:t>Normal </a:t>
            </a:r>
            <a:r>
              <a:rPr sz="3300" spc="-65" dirty="0">
                <a:solidFill>
                  <a:srgbClr val="FFFF00"/>
                </a:solidFill>
                <a:latin typeface="Georgia"/>
                <a:cs typeface="Georgia"/>
              </a:rPr>
              <a:t>plasma</a:t>
            </a:r>
            <a:r>
              <a:rPr sz="330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300" spc="-50" dirty="0">
                <a:solidFill>
                  <a:srgbClr val="FFFF00"/>
                </a:solidFill>
                <a:latin typeface="Georgia"/>
                <a:cs typeface="Georgia"/>
              </a:rPr>
              <a:t>levels</a:t>
            </a:r>
            <a:endParaRPr sz="3300">
              <a:latin typeface="Georgia"/>
              <a:cs typeface="Georgi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129473"/>
              </p:ext>
            </p:extLst>
          </p:nvPr>
        </p:nvGraphicFramePr>
        <p:xfrm>
          <a:off x="486409" y="3667223"/>
          <a:ext cx="5890260" cy="922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8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5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009">
                <a:tc>
                  <a:txBody>
                    <a:bodyPr/>
                    <a:lstStyle/>
                    <a:p>
                      <a:pPr marL="31750">
                        <a:lnSpc>
                          <a:spcPts val="3140"/>
                        </a:lnSpc>
                      </a:pPr>
                      <a:r>
                        <a:rPr sz="3300" spc="-8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Females</a:t>
                      </a:r>
                      <a:endParaRPr sz="3300" dirty="0">
                        <a:latin typeface="Georgia"/>
                        <a:cs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3375" algn="r">
                        <a:lnSpc>
                          <a:spcPts val="3140"/>
                        </a:lnSpc>
                      </a:pPr>
                      <a:r>
                        <a:rPr sz="33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=</a:t>
                      </a:r>
                      <a:endParaRPr sz="3300">
                        <a:latin typeface="Georgia"/>
                        <a:cs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l" rtl="0">
                        <a:lnSpc>
                          <a:spcPts val="3140"/>
                        </a:lnSpc>
                      </a:pPr>
                      <a:r>
                        <a:rPr lang="en-US" sz="3300" spc="-8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    2.4-6</a:t>
                      </a:r>
                      <a:r>
                        <a:rPr sz="3300" spc="2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3300" spc="-9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mg/dL</a:t>
                      </a:r>
                      <a:endParaRPr sz="3300" dirty="0">
                        <a:latin typeface="Georgia"/>
                        <a:cs typeface="Georg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 marL="31750">
                        <a:lnSpc>
                          <a:spcPts val="3470"/>
                        </a:lnSpc>
                      </a:pPr>
                      <a:r>
                        <a:rPr sz="3300" spc="-6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Males</a:t>
                      </a:r>
                      <a:endParaRPr sz="3300">
                        <a:latin typeface="Georgia"/>
                        <a:cs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3375" algn="r">
                        <a:lnSpc>
                          <a:spcPts val="3470"/>
                        </a:lnSpc>
                      </a:pPr>
                      <a:r>
                        <a:rPr sz="330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=</a:t>
                      </a:r>
                      <a:endParaRPr sz="3300">
                        <a:latin typeface="Georgia"/>
                        <a:cs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ts val="3470"/>
                        </a:lnSpc>
                      </a:pPr>
                      <a:r>
                        <a:rPr lang="en-US" sz="3300" spc="-16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3.4-7 </a:t>
                      </a:r>
                      <a:r>
                        <a:rPr sz="3300" spc="-9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mg/</a:t>
                      </a:r>
                      <a:r>
                        <a:rPr sz="3300" spc="-95" dirty="0" err="1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dL</a:t>
                      </a:r>
                      <a:endParaRPr sz="3300" dirty="0">
                        <a:latin typeface="Georgia"/>
                        <a:cs typeface="Georg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6562" y="134112"/>
            <a:ext cx="8001000" cy="1231900"/>
            <a:chOff x="686562" y="134112"/>
            <a:chExt cx="8001000" cy="1231900"/>
          </a:xfrm>
        </p:grpSpPr>
        <p:sp>
          <p:nvSpPr>
            <p:cNvPr id="3" name="object 3"/>
            <p:cNvSpPr/>
            <p:nvPr/>
          </p:nvSpPr>
          <p:spPr>
            <a:xfrm>
              <a:off x="686562" y="229362"/>
              <a:ext cx="8001000" cy="838200"/>
            </a:xfrm>
            <a:custGeom>
              <a:avLst/>
              <a:gdLst/>
              <a:ahLst/>
              <a:cxnLst/>
              <a:rect l="l" t="t" r="r" b="b"/>
              <a:pathLst>
                <a:path w="8001000" h="838200">
                  <a:moveTo>
                    <a:pt x="80010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8001000" y="838200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B5E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72056" y="134112"/>
              <a:ext cx="5462016" cy="12313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6562" y="229361"/>
            <a:ext cx="8001000" cy="838200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4400" spc="-110" dirty="0">
                <a:solidFill>
                  <a:srgbClr val="000099"/>
                </a:solidFill>
                <a:latin typeface="Times New Roman"/>
                <a:cs typeface="Times New Roman"/>
              </a:rPr>
              <a:t>HYPERURICEMIA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1708226"/>
            <a:ext cx="8308975" cy="3757929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418465">
              <a:lnSpc>
                <a:spcPts val="3890"/>
              </a:lnSpc>
              <a:spcBef>
                <a:spcPts val="590"/>
              </a:spcBef>
              <a:buSzPct val="97222"/>
              <a:buFont typeface="Arial"/>
              <a:buChar char="•"/>
              <a:tabLst>
                <a:tab pos="156845" algn="l"/>
              </a:tabLst>
            </a:pPr>
            <a:r>
              <a:rPr sz="3600" b="1" u="heavy" spc="114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Primary </a:t>
            </a:r>
            <a:r>
              <a:rPr sz="3600" b="1" u="heavy" spc="13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Hyperuricemia</a:t>
            </a:r>
            <a:r>
              <a:rPr sz="3600" spc="135" dirty="0">
                <a:solidFill>
                  <a:srgbClr val="FFFF00"/>
                </a:solidFill>
                <a:latin typeface="Georgia"/>
                <a:cs typeface="Georgia"/>
              </a:rPr>
              <a:t>: </a:t>
            </a:r>
            <a:r>
              <a:rPr sz="3600" spc="-60" dirty="0">
                <a:solidFill>
                  <a:srgbClr val="FFFFFF"/>
                </a:solidFill>
                <a:latin typeface="Georgia"/>
                <a:cs typeface="Georgia"/>
              </a:rPr>
              <a:t>an </a:t>
            </a:r>
            <a:r>
              <a:rPr sz="3600" spc="-40" dirty="0">
                <a:solidFill>
                  <a:srgbClr val="FFFFFF"/>
                </a:solidFill>
                <a:latin typeface="Georgia"/>
                <a:cs typeface="Georgia"/>
              </a:rPr>
              <a:t>innate  </a:t>
            </a:r>
            <a:r>
              <a:rPr sz="3600" spc="-20" dirty="0">
                <a:solidFill>
                  <a:srgbClr val="FFFFFF"/>
                </a:solidFill>
                <a:latin typeface="Georgia"/>
                <a:cs typeface="Georgia"/>
              </a:rPr>
              <a:t>defect </a:t>
            </a:r>
            <a:r>
              <a:rPr sz="3600" spc="-40" dirty="0">
                <a:solidFill>
                  <a:srgbClr val="FFFFFF"/>
                </a:solidFill>
                <a:latin typeface="Georgia"/>
                <a:cs typeface="Georgia"/>
              </a:rPr>
              <a:t>in purine metabolism </a:t>
            </a:r>
            <a:r>
              <a:rPr sz="3600" spc="-80" dirty="0">
                <a:solidFill>
                  <a:srgbClr val="FFFFFF"/>
                </a:solidFill>
                <a:latin typeface="Georgia"/>
                <a:cs typeface="Georgia"/>
              </a:rPr>
              <a:t>and/or</a:t>
            </a:r>
            <a:r>
              <a:rPr sz="3600" spc="-3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spc="-40" dirty="0">
                <a:solidFill>
                  <a:srgbClr val="FFFFFF"/>
                </a:solidFill>
                <a:latin typeface="Georgia"/>
                <a:cs typeface="Georgia"/>
              </a:rPr>
              <a:t>uric  </a:t>
            </a:r>
            <a:r>
              <a:rPr sz="3600" spc="-30" dirty="0">
                <a:solidFill>
                  <a:srgbClr val="FFFFFF"/>
                </a:solidFill>
                <a:latin typeface="Georgia"/>
                <a:cs typeface="Georgia"/>
              </a:rPr>
              <a:t>acid</a:t>
            </a:r>
            <a:r>
              <a:rPr sz="36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spc="-45" dirty="0">
                <a:solidFill>
                  <a:srgbClr val="FFFFFF"/>
                </a:solidFill>
                <a:latin typeface="Georgia"/>
                <a:cs typeface="Georgia"/>
              </a:rPr>
              <a:t>excretion</a:t>
            </a:r>
            <a:endParaRPr sz="3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00"/>
              </a:buClr>
              <a:buFont typeface="Arial"/>
              <a:buChar char="•"/>
            </a:pPr>
            <a:endParaRPr sz="4850">
              <a:latin typeface="Georgia"/>
              <a:cs typeface="Georgia"/>
            </a:endParaRPr>
          </a:p>
          <a:p>
            <a:pPr marL="12700" marR="5080">
              <a:lnSpc>
                <a:spcPct val="90000"/>
              </a:lnSpc>
              <a:buSzPct val="97222"/>
              <a:buFont typeface="Arial"/>
              <a:buChar char="•"/>
              <a:tabLst>
                <a:tab pos="156845" algn="l"/>
              </a:tabLst>
            </a:pPr>
            <a:r>
              <a:rPr sz="3600" b="1" u="heavy" spc="15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Secondary </a:t>
            </a:r>
            <a:r>
              <a:rPr sz="3600" b="1" u="heavy" spc="13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Hyperuricemia</a:t>
            </a:r>
            <a:r>
              <a:rPr sz="3600" spc="135" dirty="0">
                <a:solidFill>
                  <a:srgbClr val="FFFF00"/>
                </a:solidFill>
                <a:latin typeface="Georgia"/>
                <a:cs typeface="Georgia"/>
              </a:rPr>
              <a:t>: </a:t>
            </a:r>
            <a:r>
              <a:rPr sz="3600" spc="-50" dirty="0">
                <a:solidFill>
                  <a:srgbClr val="FFFFFF"/>
                </a:solidFill>
                <a:latin typeface="Georgia"/>
                <a:cs typeface="Georgia"/>
              </a:rPr>
              <a:t>increased  </a:t>
            </a:r>
            <a:r>
              <a:rPr sz="3600" spc="-55" dirty="0">
                <a:solidFill>
                  <a:srgbClr val="FFFFFF"/>
                </a:solidFill>
                <a:latin typeface="Georgia"/>
                <a:cs typeface="Georgia"/>
              </a:rPr>
              <a:t>availability </a:t>
            </a:r>
            <a:r>
              <a:rPr sz="3600" spc="-25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3600" spc="-50" dirty="0">
                <a:solidFill>
                  <a:srgbClr val="FFFFFF"/>
                </a:solidFill>
                <a:latin typeface="Georgia"/>
                <a:cs typeface="Georgia"/>
              </a:rPr>
              <a:t>purines </a:t>
            </a:r>
            <a:r>
              <a:rPr sz="3600" spc="-25" dirty="0">
                <a:solidFill>
                  <a:srgbClr val="FFFFFF"/>
                </a:solidFill>
                <a:latin typeface="Georgia"/>
                <a:cs typeface="Georgia"/>
              </a:rPr>
              <a:t>due </a:t>
            </a:r>
            <a:r>
              <a:rPr sz="3600" spc="-10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sz="3600" spc="-1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spc="-55" dirty="0">
                <a:solidFill>
                  <a:srgbClr val="FFFFFF"/>
                </a:solidFill>
                <a:latin typeface="Georgia"/>
                <a:cs typeface="Georgia"/>
              </a:rPr>
              <a:t>medications/  </a:t>
            </a:r>
            <a:r>
              <a:rPr sz="3600" spc="-35" dirty="0">
                <a:solidFill>
                  <a:srgbClr val="FFFFFF"/>
                </a:solidFill>
                <a:latin typeface="Georgia"/>
                <a:cs typeface="Georgia"/>
              </a:rPr>
              <a:t>medical </a:t>
            </a:r>
            <a:r>
              <a:rPr sz="3600" spc="-30" dirty="0">
                <a:solidFill>
                  <a:srgbClr val="FFFFFF"/>
                </a:solidFill>
                <a:latin typeface="Georgia"/>
                <a:cs typeface="Georgia"/>
              </a:rPr>
              <a:t>conditions </a:t>
            </a:r>
            <a:r>
              <a:rPr sz="3600" spc="-45" dirty="0">
                <a:solidFill>
                  <a:srgbClr val="FFFFFF"/>
                </a:solidFill>
                <a:latin typeface="Georgia"/>
                <a:cs typeface="Georgia"/>
              </a:rPr>
              <a:t>or </a:t>
            </a:r>
            <a:r>
              <a:rPr sz="3600" spc="-30" dirty="0">
                <a:solidFill>
                  <a:srgbClr val="FFFFFF"/>
                </a:solidFill>
                <a:latin typeface="Georgia"/>
                <a:cs typeface="Georgia"/>
              </a:rPr>
              <a:t>through</a:t>
            </a:r>
            <a:r>
              <a:rPr sz="3600" spc="-2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Georgia"/>
                <a:cs typeface="Georgia"/>
              </a:rPr>
              <a:t>diet</a:t>
            </a:r>
            <a:r>
              <a:rPr sz="3600" spc="-25" dirty="0">
                <a:latin typeface="Georgia"/>
                <a:cs typeface="Georgia"/>
              </a:rPr>
              <a:t>.</a:t>
            </a:r>
            <a:endParaRPr sz="3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8561" y="229361"/>
            <a:ext cx="6324600" cy="731520"/>
          </a:xfrm>
          <a:prstGeom prst="rect">
            <a:avLst/>
          </a:prstGeom>
          <a:solidFill>
            <a:srgbClr val="B5ECFC"/>
          </a:solidFill>
          <a:ln w="38100">
            <a:solidFill>
              <a:srgbClr val="FFFF00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4000" spc="-10" dirty="0">
                <a:solidFill>
                  <a:srgbClr val="009DD9"/>
                </a:solidFill>
                <a:latin typeface="Carlito"/>
                <a:cs typeface="Carlito"/>
              </a:rPr>
              <a:t>GOUT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29400" y="4009644"/>
            <a:ext cx="2438400" cy="1857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1568" rIns="0" bIns="0" rtlCol="0">
            <a:spAutoFit/>
          </a:bodyPr>
          <a:lstStyle/>
          <a:p>
            <a:pPr marL="3615690" marR="508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FFFF00"/>
                </a:solidFill>
              </a:rPr>
              <a:t>Gout </a:t>
            </a:r>
            <a:r>
              <a:rPr sz="3200" spc="-60" dirty="0">
                <a:solidFill>
                  <a:srgbClr val="FFFF00"/>
                </a:solidFill>
              </a:rPr>
              <a:t>is </a:t>
            </a:r>
            <a:r>
              <a:rPr sz="3200" spc="-35" dirty="0">
                <a:solidFill>
                  <a:srgbClr val="FFFF00"/>
                </a:solidFill>
              </a:rPr>
              <a:t>caused </a:t>
            </a:r>
            <a:r>
              <a:rPr sz="3200" spc="-40" dirty="0">
                <a:solidFill>
                  <a:srgbClr val="FFFF00"/>
                </a:solidFill>
              </a:rPr>
              <a:t>by  </a:t>
            </a:r>
            <a:r>
              <a:rPr sz="3200" spc="-30" dirty="0">
                <a:solidFill>
                  <a:srgbClr val="FFFF00"/>
                </a:solidFill>
              </a:rPr>
              <a:t>precipitation </a:t>
            </a:r>
            <a:r>
              <a:rPr sz="3200" spc="-25" dirty="0">
                <a:solidFill>
                  <a:srgbClr val="FFFF00"/>
                </a:solidFill>
              </a:rPr>
              <a:t>of </a:t>
            </a:r>
            <a:r>
              <a:rPr sz="3200" spc="-40" dirty="0">
                <a:solidFill>
                  <a:srgbClr val="FFFF00"/>
                </a:solidFill>
              </a:rPr>
              <a:t>sodium </a:t>
            </a:r>
            <a:r>
              <a:rPr sz="3200" spc="-60" dirty="0">
                <a:solidFill>
                  <a:srgbClr val="FFFF00"/>
                </a:solidFill>
              </a:rPr>
              <a:t>urate  </a:t>
            </a:r>
            <a:r>
              <a:rPr sz="3200" spc="-45" dirty="0">
                <a:solidFill>
                  <a:srgbClr val="FFFF00"/>
                </a:solidFill>
              </a:rPr>
              <a:t>crystals </a:t>
            </a:r>
            <a:r>
              <a:rPr sz="3200" spc="-35" dirty="0">
                <a:solidFill>
                  <a:srgbClr val="FFFF00"/>
                </a:solidFill>
              </a:rPr>
              <a:t>in </a:t>
            </a:r>
            <a:r>
              <a:rPr sz="3200" spc="-5" dirty="0">
                <a:solidFill>
                  <a:srgbClr val="FFFF00"/>
                </a:solidFill>
              </a:rPr>
              <a:t>the </a:t>
            </a:r>
            <a:r>
              <a:rPr sz="3200" spc="-40" dirty="0">
                <a:solidFill>
                  <a:srgbClr val="FFFF00"/>
                </a:solidFill>
              </a:rPr>
              <a:t>joints</a:t>
            </a:r>
            <a:r>
              <a:rPr sz="3200" spc="-185" dirty="0">
                <a:solidFill>
                  <a:srgbClr val="FFFF00"/>
                </a:solidFill>
              </a:rPr>
              <a:t> </a:t>
            </a:r>
            <a:r>
              <a:rPr sz="3200" spc="-35" dirty="0">
                <a:solidFill>
                  <a:srgbClr val="FFFF00"/>
                </a:solidFill>
              </a:rPr>
              <a:t>resulting  </a:t>
            </a:r>
            <a:r>
              <a:rPr sz="3200" spc="-30" dirty="0">
                <a:solidFill>
                  <a:srgbClr val="FFFF00"/>
                </a:solidFill>
              </a:rPr>
              <a:t>in </a:t>
            </a:r>
            <a:r>
              <a:rPr sz="3200" spc="-15" dirty="0">
                <a:solidFill>
                  <a:srgbClr val="FFFF00"/>
                </a:solidFill>
              </a:rPr>
              <a:t>inflammation </a:t>
            </a:r>
            <a:r>
              <a:rPr sz="3200" spc="-40" dirty="0">
                <a:solidFill>
                  <a:srgbClr val="FFFF00"/>
                </a:solidFill>
              </a:rPr>
              <a:t>and</a:t>
            </a:r>
            <a:r>
              <a:rPr sz="3200" spc="-145" dirty="0">
                <a:solidFill>
                  <a:srgbClr val="FFFF00"/>
                </a:solidFill>
              </a:rPr>
              <a:t> </a:t>
            </a:r>
            <a:r>
              <a:rPr sz="3200" spc="-45" dirty="0">
                <a:solidFill>
                  <a:srgbClr val="FFFF00"/>
                </a:solidFill>
              </a:rPr>
              <a:t>pain</a:t>
            </a:r>
            <a:r>
              <a:rPr sz="3200" spc="-45" dirty="0">
                <a:solidFill>
                  <a:srgbClr val="000000"/>
                </a:solidFill>
              </a:rPr>
              <a:t>.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3657600" y="3429000"/>
            <a:ext cx="2795016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00" y="1219200"/>
            <a:ext cx="3314700" cy="441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961" y="153162"/>
            <a:ext cx="8991600" cy="609600"/>
          </a:xfrm>
          <a:prstGeom prst="rect">
            <a:avLst/>
          </a:prstGeom>
          <a:solidFill>
            <a:srgbClr val="B5ECFC"/>
          </a:solidFill>
          <a:ln w="28955">
            <a:solidFill>
              <a:srgbClr val="FFFF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93140">
              <a:lnSpc>
                <a:spcPct val="100000"/>
              </a:lnSpc>
              <a:spcBef>
                <a:spcPts val="245"/>
              </a:spcBef>
            </a:pPr>
            <a:r>
              <a:rPr sz="3600" b="0" spc="-15" dirty="0">
                <a:solidFill>
                  <a:srgbClr val="000099"/>
                </a:solidFill>
                <a:latin typeface="Carlito"/>
                <a:cs typeface="Carlito"/>
              </a:rPr>
              <a:t>Progression </a:t>
            </a:r>
            <a:r>
              <a:rPr sz="3600" b="0" spc="-5" dirty="0">
                <a:solidFill>
                  <a:srgbClr val="000099"/>
                </a:solidFill>
                <a:latin typeface="Carlito"/>
                <a:cs typeface="Carlito"/>
              </a:rPr>
              <a:t>of Hyperuricemia </a:t>
            </a:r>
            <a:r>
              <a:rPr sz="3600" b="0" spc="-25" dirty="0">
                <a:solidFill>
                  <a:srgbClr val="000099"/>
                </a:solidFill>
                <a:latin typeface="Carlito"/>
                <a:cs typeface="Carlito"/>
              </a:rPr>
              <a:t>to</a:t>
            </a:r>
            <a:r>
              <a:rPr sz="3600" b="0" spc="-30" dirty="0">
                <a:solidFill>
                  <a:srgbClr val="000099"/>
                </a:solidFill>
                <a:latin typeface="Carlito"/>
                <a:cs typeface="Carlito"/>
              </a:rPr>
              <a:t> </a:t>
            </a:r>
            <a:r>
              <a:rPr sz="3600" b="0" dirty="0">
                <a:solidFill>
                  <a:srgbClr val="000099"/>
                </a:solidFill>
                <a:latin typeface="Carlito"/>
                <a:cs typeface="Carlito"/>
              </a:rPr>
              <a:t>Gout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059" y="990600"/>
            <a:ext cx="8671560" cy="4356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05"/>
              </a:lnSpc>
              <a:spcBef>
                <a:spcPts val="100"/>
              </a:spcBef>
            </a:pPr>
            <a:r>
              <a:rPr sz="2400" b="1" spc="80" dirty="0">
                <a:solidFill>
                  <a:srgbClr val="FFFF00"/>
                </a:solidFill>
                <a:latin typeface="Times New Roman"/>
                <a:cs typeface="Times New Roman"/>
              </a:rPr>
              <a:t>Stage </a:t>
            </a:r>
            <a:r>
              <a:rPr sz="2400" b="1" spc="-225" dirty="0">
                <a:solidFill>
                  <a:srgbClr val="FFFF00"/>
                </a:solidFill>
                <a:latin typeface="Times New Roman"/>
                <a:cs typeface="Times New Roman"/>
              </a:rPr>
              <a:t>1: </a:t>
            </a:r>
            <a:r>
              <a:rPr lang="ar-JO" sz="2400" b="1" spc="-2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114" dirty="0">
                <a:solidFill>
                  <a:srgbClr val="FFFF00"/>
                </a:solidFill>
                <a:latin typeface="Times New Roman"/>
                <a:cs typeface="Times New Roman"/>
              </a:rPr>
              <a:t>Asymptomatic </a:t>
            </a:r>
            <a:r>
              <a:rPr sz="2400" b="1" spc="100" dirty="0">
                <a:solidFill>
                  <a:srgbClr val="FFFF00"/>
                </a:solidFill>
                <a:latin typeface="Times New Roman"/>
                <a:cs typeface="Times New Roman"/>
              </a:rPr>
              <a:t>hyperuricemia</a:t>
            </a:r>
            <a:r>
              <a:rPr sz="2400" spc="100" dirty="0">
                <a:solidFill>
                  <a:srgbClr val="FFFFFF"/>
                </a:solidFill>
                <a:latin typeface="Georgia"/>
                <a:cs typeface="Georgia"/>
              </a:rPr>
              <a:t>. </a:t>
            </a:r>
            <a:r>
              <a:rPr sz="2400" spc="10" dirty="0">
                <a:solidFill>
                  <a:srgbClr val="FFFFFF"/>
                </a:solidFill>
                <a:latin typeface="Georgia"/>
                <a:cs typeface="Georgia"/>
              </a:rPr>
              <a:t>At</a:t>
            </a:r>
            <a:r>
              <a:rPr sz="2400" spc="-3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serum urate</a:t>
            </a:r>
            <a:endParaRPr sz="2400" dirty="0">
              <a:latin typeface="Georgia"/>
              <a:cs typeface="Georgia"/>
            </a:endParaRPr>
          </a:p>
          <a:p>
            <a:pPr marL="12700" marR="201930">
              <a:lnSpc>
                <a:spcPct val="60000"/>
              </a:lnSpc>
              <a:spcBef>
                <a:spcPts val="575"/>
              </a:spcBef>
              <a:tabLst>
                <a:tab pos="2849880" algn="l"/>
              </a:tabLst>
            </a:pP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concentration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greater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than </a:t>
            </a:r>
            <a:r>
              <a:rPr sz="2400" spc="-80" dirty="0">
                <a:solidFill>
                  <a:srgbClr val="FFFFFF"/>
                </a:solidFill>
                <a:latin typeface="Georgia"/>
                <a:cs typeface="Georgia"/>
              </a:rPr>
              <a:t>6.8 </a:t>
            </a:r>
            <a:r>
              <a:rPr sz="2400" spc="-65" dirty="0">
                <a:solidFill>
                  <a:srgbClr val="FFFFFF"/>
                </a:solidFill>
                <a:latin typeface="Georgia"/>
                <a:cs typeface="Georgia"/>
              </a:rPr>
              <a:t>mg/dL,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urate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crystals </a:t>
            </a:r>
            <a:r>
              <a:rPr sz="2400" spc="-60" dirty="0">
                <a:solidFill>
                  <a:srgbClr val="FFFFFF"/>
                </a:solidFill>
                <a:latin typeface="Georgia"/>
                <a:cs typeface="Georgia"/>
              </a:rPr>
              <a:t>may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start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to 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deposit in</a:t>
            </a:r>
            <a:r>
              <a:rPr sz="24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joints.	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No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evidence </a:t>
            </a:r>
            <a:r>
              <a:rPr sz="2400" spc="-15" dirty="0">
                <a:solidFill>
                  <a:srgbClr val="FFFFFF"/>
                </a:solidFill>
                <a:latin typeface="Georgia"/>
                <a:cs typeface="Georgia"/>
              </a:rPr>
              <a:t>that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treatment </a:t>
            </a:r>
            <a:r>
              <a:rPr sz="2400" spc="-50" dirty="0">
                <a:solidFill>
                  <a:srgbClr val="FFFFFF"/>
                </a:solidFill>
                <a:latin typeface="Georgia"/>
                <a:cs typeface="Georgia"/>
              </a:rPr>
              <a:t>is</a:t>
            </a:r>
            <a:r>
              <a:rPr sz="2400" spc="-2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required.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ts val="2305"/>
              </a:lnSpc>
              <a:spcBef>
                <a:spcPts val="1730"/>
              </a:spcBef>
            </a:pPr>
            <a:r>
              <a:rPr sz="2400" b="1" spc="90" dirty="0">
                <a:solidFill>
                  <a:srgbClr val="FFFF00"/>
                </a:solidFill>
                <a:latin typeface="Times New Roman"/>
                <a:cs typeface="Times New Roman"/>
              </a:rPr>
              <a:t>Stages</a:t>
            </a:r>
            <a:r>
              <a:rPr sz="2400" b="1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FFFF00"/>
                </a:solidFill>
                <a:latin typeface="Times New Roman"/>
                <a:cs typeface="Times New Roman"/>
              </a:rPr>
              <a:t>2</a:t>
            </a:r>
            <a:r>
              <a:rPr lang="ar-JO" sz="2400" b="1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  <a:r>
              <a:rPr sz="2400" b="1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85" dirty="0">
                <a:solidFill>
                  <a:srgbClr val="FFFF00"/>
                </a:solidFill>
                <a:latin typeface="Times New Roman"/>
                <a:cs typeface="Times New Roman"/>
              </a:rPr>
              <a:t>Acute</a:t>
            </a:r>
            <a:r>
              <a:rPr sz="2400" b="1" spc="-1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110" dirty="0">
                <a:solidFill>
                  <a:srgbClr val="FFFF00"/>
                </a:solidFill>
                <a:latin typeface="Times New Roman"/>
                <a:cs typeface="Times New Roman"/>
              </a:rPr>
              <a:t>gout</a:t>
            </a:r>
            <a:r>
              <a:rPr sz="2400" spc="110" dirty="0">
                <a:latin typeface="Georgia"/>
                <a:cs typeface="Georgia"/>
              </a:rPr>
              <a:t>.</a:t>
            </a:r>
            <a:r>
              <a:rPr sz="2400" spc="30" dirty="0">
                <a:latin typeface="Georgia"/>
                <a:cs typeface="Georgia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Georgia"/>
                <a:cs typeface="Georgia"/>
              </a:rPr>
              <a:t>If</a:t>
            </a:r>
            <a:r>
              <a:rPr sz="2400" spc="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Georgia"/>
                <a:cs typeface="Georgia"/>
              </a:rPr>
              <a:t>sufficient</a:t>
            </a:r>
            <a:r>
              <a:rPr sz="240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urate</a:t>
            </a:r>
            <a:r>
              <a:rPr sz="2400" spc="-1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deposits</a:t>
            </a:r>
            <a:r>
              <a:rPr sz="2400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develop</a:t>
            </a:r>
            <a:r>
              <a:rPr sz="240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around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ts val="1730"/>
              </a:lnSpc>
              <a:tabLst>
                <a:tab pos="4759960" algn="l"/>
              </a:tabLst>
            </a:pP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joints, and if 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2400" spc="1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local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 environment	or some </a:t>
            </a:r>
            <a:r>
              <a:rPr sz="2400" spc="-45" dirty="0">
                <a:solidFill>
                  <a:srgbClr val="FFFFFF"/>
                </a:solidFill>
                <a:latin typeface="Georgia"/>
                <a:cs typeface="Georgia"/>
              </a:rPr>
              <a:t>trauma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triggers</a:t>
            </a:r>
            <a:r>
              <a:rPr sz="2400" spc="-2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endParaRPr sz="2400" dirty="0">
              <a:latin typeface="Georgia"/>
              <a:cs typeface="Georgia"/>
            </a:endParaRPr>
          </a:p>
          <a:p>
            <a:pPr marL="12700" marR="193675">
              <a:lnSpc>
                <a:spcPct val="60000"/>
              </a:lnSpc>
              <a:spcBef>
                <a:spcPts val="575"/>
              </a:spcBef>
            </a:pP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release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crystals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into 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joint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space, an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inflammatory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response 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occurs.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These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flares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can </a:t>
            </a:r>
            <a:r>
              <a:rPr sz="2400" spc="-15" dirty="0">
                <a:solidFill>
                  <a:srgbClr val="FFFFFF"/>
                </a:solidFill>
                <a:latin typeface="Georgia"/>
                <a:cs typeface="Georgia"/>
              </a:rPr>
              <a:t>be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self-resolving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but </a:t>
            </a:r>
            <a:r>
              <a:rPr sz="2400" spc="-60" dirty="0">
                <a:solidFill>
                  <a:srgbClr val="FFFFFF"/>
                </a:solidFill>
                <a:latin typeface="Georgia"/>
                <a:cs typeface="Georgia"/>
              </a:rPr>
              <a:t>are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likely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sz="2400" spc="-2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Georgia"/>
                <a:cs typeface="Georgia"/>
              </a:rPr>
              <a:t>recur.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ts val="2305"/>
              </a:lnSpc>
              <a:spcBef>
                <a:spcPts val="1730"/>
              </a:spcBef>
            </a:pPr>
            <a:r>
              <a:rPr sz="2400" b="1" spc="80" dirty="0">
                <a:solidFill>
                  <a:srgbClr val="FFFF00"/>
                </a:solidFill>
                <a:latin typeface="Times New Roman"/>
                <a:cs typeface="Times New Roman"/>
              </a:rPr>
              <a:t>Stage </a:t>
            </a:r>
            <a:r>
              <a:rPr sz="2400" b="1" spc="-110" dirty="0">
                <a:solidFill>
                  <a:srgbClr val="FFFF00"/>
                </a:solidFill>
                <a:latin typeface="Times New Roman"/>
                <a:cs typeface="Times New Roman"/>
              </a:rPr>
              <a:t>3</a:t>
            </a:r>
            <a:r>
              <a:rPr lang="ar-JO" sz="2400" b="1" spc="-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110" dirty="0">
                <a:solidFill>
                  <a:srgbClr val="FFFF00"/>
                </a:solidFill>
                <a:latin typeface="Times New Roman"/>
                <a:cs typeface="Times New Roman"/>
              </a:rPr>
              <a:t>: </a:t>
            </a:r>
            <a:r>
              <a:rPr lang="ar-JO" sz="2400" b="1" spc="-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90" dirty="0" err="1">
                <a:solidFill>
                  <a:srgbClr val="FFFF00"/>
                </a:solidFill>
                <a:latin typeface="Times New Roman"/>
                <a:cs typeface="Times New Roman"/>
              </a:rPr>
              <a:t>Intercritical</a:t>
            </a:r>
            <a:r>
              <a:rPr sz="2400" b="1" spc="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114" dirty="0">
                <a:solidFill>
                  <a:srgbClr val="FFFF00"/>
                </a:solidFill>
                <a:latin typeface="Times New Roman"/>
                <a:cs typeface="Times New Roman"/>
              </a:rPr>
              <a:t>periods</a:t>
            </a:r>
            <a:r>
              <a:rPr sz="2400" spc="114" dirty="0">
                <a:latin typeface="Georgia"/>
                <a:cs typeface="Georgia"/>
              </a:rPr>
              <a:t>.</a:t>
            </a:r>
            <a:r>
              <a:rPr sz="2400" spc="-305" dirty="0"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These </a:t>
            </a:r>
            <a:r>
              <a:rPr sz="2400" spc="-55" dirty="0">
                <a:solidFill>
                  <a:srgbClr val="FFFFFF"/>
                </a:solidFill>
                <a:latin typeface="Georgia"/>
                <a:cs typeface="Georgia"/>
              </a:rPr>
              <a:t>are 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intervals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between</a:t>
            </a:r>
            <a:endParaRPr sz="2400" dirty="0">
              <a:latin typeface="Georgia"/>
              <a:cs typeface="Georgia"/>
            </a:endParaRPr>
          </a:p>
          <a:p>
            <a:pPr marL="12700" marR="5080">
              <a:lnSpc>
                <a:spcPct val="60000"/>
              </a:lnSpc>
              <a:spcBef>
                <a:spcPts val="575"/>
              </a:spcBef>
            </a:pP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attacks.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During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these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periods, crystals </a:t>
            </a:r>
            <a:r>
              <a:rPr sz="2400" spc="-60" dirty="0">
                <a:solidFill>
                  <a:srgbClr val="FFFFFF"/>
                </a:solidFill>
                <a:latin typeface="Georgia"/>
                <a:cs typeface="Georgia"/>
              </a:rPr>
              <a:t>may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still be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present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at </a:t>
            </a:r>
            <a:r>
              <a:rPr sz="2400" spc="-60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low  level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synovial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tissue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and </a:t>
            </a:r>
            <a:r>
              <a:rPr sz="2400" spc="5" dirty="0">
                <a:solidFill>
                  <a:srgbClr val="FFFFFF"/>
                </a:solidFill>
                <a:latin typeface="Georgia"/>
                <a:cs typeface="Georgia"/>
              </a:rPr>
              <a:t>fluid,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resulting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future</a:t>
            </a:r>
            <a:r>
              <a:rPr sz="24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attacks</a:t>
            </a:r>
            <a:r>
              <a:rPr sz="2400" spc="-35" dirty="0">
                <a:latin typeface="Georgia"/>
                <a:cs typeface="Georgia"/>
              </a:rPr>
              <a:t>.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ts val="2305"/>
              </a:lnSpc>
              <a:spcBef>
                <a:spcPts val="1730"/>
              </a:spcBef>
            </a:pPr>
            <a:r>
              <a:rPr sz="2400" b="1" spc="80" dirty="0">
                <a:solidFill>
                  <a:srgbClr val="FFFF00"/>
                </a:solidFill>
                <a:latin typeface="Times New Roman"/>
                <a:cs typeface="Times New Roman"/>
              </a:rPr>
              <a:t>Stage </a:t>
            </a:r>
            <a:r>
              <a:rPr sz="2400" b="1" spc="-35" dirty="0">
                <a:solidFill>
                  <a:srgbClr val="FFFF00"/>
                </a:solidFill>
                <a:latin typeface="Times New Roman"/>
                <a:cs typeface="Times New Roman"/>
              </a:rPr>
              <a:t>4</a:t>
            </a:r>
            <a:r>
              <a:rPr lang="ar-JO" sz="2400" b="1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FFFF00"/>
                </a:solidFill>
                <a:latin typeface="Times New Roman"/>
                <a:cs typeface="Times New Roman"/>
              </a:rPr>
              <a:t>: </a:t>
            </a:r>
            <a:r>
              <a:rPr lang="ar-JO" sz="2400" b="1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90" dirty="0">
                <a:solidFill>
                  <a:srgbClr val="FFFF00"/>
                </a:solidFill>
                <a:latin typeface="Times New Roman"/>
                <a:cs typeface="Times New Roman"/>
              </a:rPr>
              <a:t>Advanced </a:t>
            </a:r>
            <a:r>
              <a:rPr sz="2400" b="1" spc="110" dirty="0">
                <a:solidFill>
                  <a:srgbClr val="FFFF00"/>
                </a:solidFill>
                <a:latin typeface="Times New Roman"/>
                <a:cs typeface="Times New Roman"/>
              </a:rPr>
              <a:t>gout</a:t>
            </a:r>
            <a:r>
              <a:rPr sz="2400" spc="110" dirty="0">
                <a:latin typeface="Georgia"/>
                <a:cs typeface="Georgia"/>
              </a:rPr>
              <a:t>.</a:t>
            </a:r>
            <a:r>
              <a:rPr sz="2400" spc="-345" dirty="0">
                <a:latin typeface="Georgia"/>
                <a:cs typeface="Georgia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Georgia"/>
                <a:cs typeface="Georgia"/>
              </a:rPr>
              <a:t>If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crystal deposits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continue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ts val="1730"/>
              </a:lnSpc>
            </a:pP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accumulate,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patients </a:t>
            </a:r>
            <a:r>
              <a:rPr sz="2400" spc="-60" dirty="0">
                <a:solidFill>
                  <a:srgbClr val="FFFFFF"/>
                </a:solidFill>
                <a:latin typeface="Georgia"/>
                <a:cs typeface="Georgia"/>
              </a:rPr>
              <a:t>may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develop chronically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stiff,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swollen</a:t>
            </a:r>
            <a:r>
              <a:rPr sz="2400" spc="-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joints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ts val="1730"/>
              </a:lnSpc>
            </a:pP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and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tophi.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This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advanced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stage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2400" spc="-15" dirty="0">
                <a:solidFill>
                  <a:srgbClr val="FFFFFF"/>
                </a:solidFill>
                <a:latin typeface="Georgia"/>
                <a:cs typeface="Georgia"/>
              </a:rPr>
              <a:t>gout </a:t>
            </a:r>
            <a:r>
              <a:rPr sz="2400" spc="-5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relatively</a:t>
            </a:r>
            <a:r>
              <a:rPr sz="2400" spc="-1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uncommon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ts val="2305"/>
              </a:lnSpc>
            </a:pP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generally avoidable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with</a:t>
            </a:r>
            <a:r>
              <a:rPr sz="2400" spc="-1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Georgia"/>
                <a:cs typeface="Georgia"/>
              </a:rPr>
              <a:t>therapy</a:t>
            </a:r>
            <a:r>
              <a:rPr sz="2400" spc="-65" dirty="0">
                <a:latin typeface="Georgia"/>
                <a:cs typeface="Georgia"/>
              </a:rPr>
              <a:t>.</a:t>
            </a:r>
            <a:endParaRPr sz="2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39" y="966469"/>
            <a:ext cx="454659" cy="1365885"/>
            <a:chOff x="91439" y="966469"/>
            <a:chExt cx="454659" cy="1365885"/>
          </a:xfrm>
        </p:grpSpPr>
        <p:sp>
          <p:nvSpPr>
            <p:cNvPr id="3" name="object 3"/>
            <p:cNvSpPr/>
            <p:nvPr/>
          </p:nvSpPr>
          <p:spPr>
            <a:xfrm>
              <a:off x="91439" y="966469"/>
              <a:ext cx="454152" cy="3368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39" y="1309369"/>
              <a:ext cx="454152" cy="3368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39" y="1651965"/>
              <a:ext cx="454152" cy="3371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39" y="1995550"/>
              <a:ext cx="454152" cy="3368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91439" y="2948051"/>
            <a:ext cx="454152" cy="336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3059" y="906525"/>
            <a:ext cx="8589645" cy="4500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850"/>
              </a:lnSpc>
              <a:spcBef>
                <a:spcPts val="95"/>
              </a:spcBef>
            </a:pPr>
            <a:r>
              <a:rPr sz="2500" b="1" u="heavy" spc="13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Underexcretion</a:t>
            </a:r>
            <a:r>
              <a:rPr sz="2500" b="1" u="heavy" spc="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1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of</a:t>
            </a:r>
            <a:r>
              <a:rPr lang="en-US" sz="2500" b="1" u="heavy" spc="1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-43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uric </a:t>
            </a:r>
            <a:r>
              <a:rPr sz="2500" b="1" u="heavy" spc="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acid</a:t>
            </a:r>
            <a:endParaRPr sz="2500" dirty="0">
              <a:latin typeface="Times New Roman"/>
              <a:cs typeface="Times New Roman"/>
            </a:endParaRPr>
          </a:p>
          <a:p>
            <a:pPr marL="12700" marR="293370">
              <a:lnSpc>
                <a:spcPts val="2700"/>
              </a:lnSpc>
              <a:spcBef>
                <a:spcPts val="190"/>
              </a:spcBef>
            </a:pPr>
            <a:r>
              <a:rPr sz="2500" b="1" u="heavy" spc="1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Diet</a:t>
            </a:r>
            <a:r>
              <a:rPr sz="2500" b="1" u="heavy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rich</a:t>
            </a:r>
            <a:r>
              <a:rPr sz="2500" b="1" u="heavy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1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2500" b="1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1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purines/alcohol;</a:t>
            </a:r>
            <a:r>
              <a:rPr sz="2500" b="1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1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deficient</a:t>
            </a:r>
            <a:r>
              <a:rPr sz="2500" b="1" u="heavy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1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2500" b="1" u="heavy" spc="-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dairy</a:t>
            </a:r>
            <a:r>
              <a:rPr sz="2500" b="1" u="heavy" spc="-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products </a:t>
            </a:r>
            <a:r>
              <a:rPr sz="25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b="1" u="heavy" spc="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Increased </a:t>
            </a:r>
            <a:r>
              <a:rPr sz="2500" b="1" u="heavy" spc="1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purine</a:t>
            </a:r>
            <a:r>
              <a:rPr sz="2500" b="1" u="heavy" spc="-2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degradation</a:t>
            </a: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ts val="2515"/>
              </a:lnSpc>
            </a:pPr>
            <a:r>
              <a:rPr sz="2500" b="1" u="heavy" spc="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Increased </a:t>
            </a:r>
            <a:r>
              <a:rPr sz="2500" b="1" u="heavy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PRPP </a:t>
            </a:r>
            <a:r>
              <a:rPr sz="2500" b="1" u="heavy" spc="1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Synthetase</a:t>
            </a:r>
            <a:r>
              <a:rPr sz="2500" b="1" u="heavy" spc="-3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activity</a:t>
            </a:r>
            <a:endParaRPr sz="2500" dirty="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  <a:spcBef>
                <a:spcPts val="450"/>
              </a:spcBef>
              <a:tabLst>
                <a:tab pos="4424680" algn="l"/>
              </a:tabLst>
            </a:pPr>
            <a:r>
              <a:rPr sz="2500" spc="-35" dirty="0">
                <a:solidFill>
                  <a:srgbClr val="FFFF00"/>
                </a:solidFill>
                <a:latin typeface="Georgia"/>
                <a:cs typeface="Georgia"/>
              </a:rPr>
              <a:t>overproduction </a:t>
            </a:r>
            <a:r>
              <a:rPr sz="2500" spc="-25" dirty="0">
                <a:solidFill>
                  <a:srgbClr val="FFFF00"/>
                </a:solidFill>
                <a:latin typeface="Georgia"/>
                <a:cs typeface="Georgia"/>
              </a:rPr>
              <a:t>of </a:t>
            </a:r>
            <a:r>
              <a:rPr sz="2500" spc="-130" dirty="0">
                <a:solidFill>
                  <a:srgbClr val="FFFF00"/>
                </a:solidFill>
                <a:latin typeface="Georgia"/>
                <a:cs typeface="Georgia"/>
              </a:rPr>
              <a:t>PRPP </a:t>
            </a:r>
            <a:r>
              <a:rPr sz="2500" spc="-235" dirty="0">
                <a:solidFill>
                  <a:srgbClr val="FFFF00"/>
                </a:solidFill>
                <a:latin typeface="Georgia"/>
                <a:cs typeface="Georgia"/>
              </a:rPr>
              <a:t>= </a:t>
            </a:r>
            <a:r>
              <a:rPr sz="2500" spc="-40" dirty="0">
                <a:solidFill>
                  <a:srgbClr val="FFFF00"/>
                </a:solidFill>
                <a:latin typeface="Georgia"/>
                <a:cs typeface="Georgia"/>
              </a:rPr>
              <a:t>increased </a:t>
            </a:r>
            <a:r>
              <a:rPr sz="2500" spc="-35" dirty="0">
                <a:solidFill>
                  <a:srgbClr val="FFFF00"/>
                </a:solidFill>
                <a:latin typeface="Georgia"/>
                <a:cs typeface="Georgia"/>
              </a:rPr>
              <a:t>purine synthesis </a:t>
            </a:r>
            <a:r>
              <a:rPr sz="2500" spc="-235" dirty="0">
                <a:solidFill>
                  <a:srgbClr val="FFFF00"/>
                </a:solidFill>
                <a:latin typeface="Georgia"/>
                <a:cs typeface="Georgia"/>
              </a:rPr>
              <a:t>=  </a:t>
            </a:r>
            <a:r>
              <a:rPr sz="2500" spc="-40" dirty="0">
                <a:solidFill>
                  <a:srgbClr val="FFFF00"/>
                </a:solidFill>
                <a:latin typeface="Georgia"/>
                <a:cs typeface="Georgia"/>
              </a:rPr>
              <a:t>increased </a:t>
            </a:r>
            <a:r>
              <a:rPr sz="2500" spc="-35" dirty="0">
                <a:solidFill>
                  <a:srgbClr val="FFFF00"/>
                </a:solidFill>
                <a:latin typeface="Georgia"/>
                <a:cs typeface="Georgia"/>
              </a:rPr>
              <a:t>purine</a:t>
            </a:r>
            <a:r>
              <a:rPr sz="250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500" spc="-35" dirty="0">
                <a:solidFill>
                  <a:srgbClr val="FFFF00"/>
                </a:solidFill>
                <a:latin typeface="Georgia"/>
                <a:cs typeface="Georgia"/>
              </a:rPr>
              <a:t>degradation</a:t>
            </a:r>
            <a:r>
              <a:rPr sz="2500" spc="2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500" spc="-235" dirty="0">
                <a:solidFill>
                  <a:srgbClr val="FFFF00"/>
                </a:solidFill>
                <a:latin typeface="Georgia"/>
                <a:cs typeface="Georgia"/>
              </a:rPr>
              <a:t>=	</a:t>
            </a:r>
            <a:r>
              <a:rPr sz="2500" spc="-40" dirty="0">
                <a:solidFill>
                  <a:srgbClr val="FFFF00"/>
                </a:solidFill>
                <a:latin typeface="Georgia"/>
                <a:cs typeface="Georgia"/>
              </a:rPr>
              <a:t>increased </a:t>
            </a:r>
            <a:r>
              <a:rPr sz="2500" spc="-30" dirty="0">
                <a:solidFill>
                  <a:srgbClr val="FFFF00"/>
                </a:solidFill>
                <a:latin typeface="Georgia"/>
                <a:cs typeface="Georgia"/>
              </a:rPr>
              <a:t>uric </a:t>
            </a:r>
            <a:r>
              <a:rPr sz="2500" spc="-25" dirty="0">
                <a:solidFill>
                  <a:srgbClr val="FFFF00"/>
                </a:solidFill>
                <a:latin typeface="Georgia"/>
                <a:cs typeface="Georgia"/>
              </a:rPr>
              <a:t>acid production  </a:t>
            </a:r>
            <a:r>
              <a:rPr sz="2500" b="1" u="heavy" spc="1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Decreased/partial </a:t>
            </a:r>
            <a:r>
              <a:rPr sz="2500" b="1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HGPRT</a:t>
            </a:r>
            <a:r>
              <a:rPr sz="2500" b="1" u="heavy" spc="-22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activity</a:t>
            </a:r>
            <a:endParaRPr sz="2500" dirty="0">
              <a:latin typeface="Times New Roman"/>
              <a:cs typeface="Times New Roman"/>
            </a:endParaRPr>
          </a:p>
          <a:p>
            <a:pPr marL="309245" indent="-297180" algn="just">
              <a:lnSpc>
                <a:spcPts val="2550"/>
              </a:lnSpc>
              <a:buAutoNum type="arabicParenR"/>
              <a:tabLst>
                <a:tab pos="309880" algn="l"/>
              </a:tabLst>
            </a:pPr>
            <a:r>
              <a:rPr sz="2500" spc="-10" dirty="0">
                <a:solidFill>
                  <a:srgbClr val="FFFF00"/>
                </a:solidFill>
                <a:latin typeface="Georgia"/>
                <a:cs typeface="Georgia"/>
              </a:rPr>
              <a:t>Deficiency </a:t>
            </a:r>
            <a:r>
              <a:rPr sz="2500" spc="-25" dirty="0">
                <a:solidFill>
                  <a:srgbClr val="FFFF00"/>
                </a:solidFill>
                <a:latin typeface="Georgia"/>
                <a:cs typeface="Georgia"/>
              </a:rPr>
              <a:t>of </a:t>
            </a:r>
            <a:r>
              <a:rPr sz="2500" spc="-105" dirty="0">
                <a:solidFill>
                  <a:srgbClr val="FFFF00"/>
                </a:solidFill>
                <a:latin typeface="Georgia"/>
                <a:cs typeface="Georgia"/>
              </a:rPr>
              <a:t>HGPRT </a:t>
            </a:r>
            <a:r>
              <a:rPr sz="2500" spc="-229" dirty="0">
                <a:solidFill>
                  <a:srgbClr val="FFFF00"/>
                </a:solidFill>
                <a:latin typeface="Georgia"/>
                <a:cs typeface="Georgia"/>
              </a:rPr>
              <a:t>= </a:t>
            </a:r>
            <a:r>
              <a:rPr sz="2500" spc="-40" dirty="0">
                <a:solidFill>
                  <a:srgbClr val="FFFF00"/>
                </a:solidFill>
                <a:latin typeface="Georgia"/>
                <a:cs typeface="Georgia"/>
              </a:rPr>
              <a:t>increased </a:t>
            </a:r>
            <a:r>
              <a:rPr sz="2500" spc="-100" dirty="0">
                <a:solidFill>
                  <a:srgbClr val="FFFF00"/>
                </a:solidFill>
                <a:latin typeface="Georgia"/>
                <a:cs typeface="Georgia"/>
              </a:rPr>
              <a:t>HX </a:t>
            </a:r>
            <a:r>
              <a:rPr sz="2500" spc="-35" dirty="0">
                <a:solidFill>
                  <a:srgbClr val="FFFF00"/>
                </a:solidFill>
                <a:latin typeface="Georgia"/>
                <a:cs typeface="Georgia"/>
              </a:rPr>
              <a:t>and</a:t>
            </a:r>
            <a:r>
              <a:rPr sz="2500" spc="5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500" spc="-65" dirty="0">
                <a:solidFill>
                  <a:srgbClr val="FFFF00"/>
                </a:solidFill>
                <a:latin typeface="Georgia"/>
                <a:cs typeface="Georgia"/>
              </a:rPr>
              <a:t>G</a:t>
            </a:r>
            <a:endParaRPr sz="2500" dirty="0">
              <a:latin typeface="Georgia"/>
              <a:cs typeface="Georgia"/>
            </a:endParaRPr>
          </a:p>
          <a:p>
            <a:pPr marL="329565" marR="1691005" indent="-317500" algn="just">
              <a:lnSpc>
                <a:spcPts val="2700"/>
              </a:lnSpc>
              <a:spcBef>
                <a:spcPts val="190"/>
              </a:spcBef>
              <a:buClr>
                <a:srgbClr val="FFFF00"/>
              </a:buClr>
              <a:buFont typeface="Georgia"/>
              <a:buAutoNum type="arabicParenR"/>
              <a:tabLst>
                <a:tab pos="362585" algn="l"/>
              </a:tabLst>
            </a:pPr>
            <a:r>
              <a:rPr dirty="0"/>
              <a:t>	</a:t>
            </a:r>
            <a:r>
              <a:rPr sz="2500" spc="-10" dirty="0">
                <a:solidFill>
                  <a:srgbClr val="FFFF00"/>
                </a:solidFill>
                <a:latin typeface="Georgia"/>
                <a:cs typeface="Georgia"/>
              </a:rPr>
              <a:t>Deficiency </a:t>
            </a:r>
            <a:r>
              <a:rPr sz="2500" spc="-20" dirty="0">
                <a:solidFill>
                  <a:srgbClr val="FFFF00"/>
                </a:solidFill>
                <a:latin typeface="Georgia"/>
                <a:cs typeface="Georgia"/>
              </a:rPr>
              <a:t>of </a:t>
            </a:r>
            <a:r>
              <a:rPr sz="2500" spc="-105" dirty="0">
                <a:solidFill>
                  <a:srgbClr val="FFFF00"/>
                </a:solidFill>
                <a:latin typeface="Georgia"/>
                <a:cs typeface="Georgia"/>
              </a:rPr>
              <a:t>HGPRT </a:t>
            </a:r>
            <a:r>
              <a:rPr sz="2500" spc="-235" dirty="0">
                <a:solidFill>
                  <a:srgbClr val="FFFF00"/>
                </a:solidFill>
                <a:latin typeface="Georgia"/>
                <a:cs typeface="Georgia"/>
              </a:rPr>
              <a:t>= </a:t>
            </a:r>
            <a:r>
              <a:rPr sz="2500" spc="-25" dirty="0">
                <a:solidFill>
                  <a:srgbClr val="FFFF00"/>
                </a:solidFill>
                <a:latin typeface="Georgia"/>
                <a:cs typeface="Georgia"/>
              </a:rPr>
              <a:t>accumulation </a:t>
            </a:r>
            <a:r>
              <a:rPr sz="2500" spc="-20" dirty="0">
                <a:solidFill>
                  <a:srgbClr val="FFFF00"/>
                </a:solidFill>
                <a:latin typeface="Georgia"/>
                <a:cs typeface="Georgia"/>
              </a:rPr>
              <a:t>of </a:t>
            </a:r>
            <a:r>
              <a:rPr sz="2500" spc="-130" dirty="0">
                <a:solidFill>
                  <a:srgbClr val="FFFF00"/>
                </a:solidFill>
                <a:latin typeface="Georgia"/>
                <a:cs typeface="Georgia"/>
              </a:rPr>
              <a:t>PRPP </a:t>
            </a:r>
            <a:r>
              <a:rPr sz="2500" spc="-235" dirty="0">
                <a:solidFill>
                  <a:srgbClr val="FFFF00"/>
                </a:solidFill>
                <a:latin typeface="Georgia"/>
                <a:cs typeface="Georgia"/>
              </a:rPr>
              <a:t>=  </a:t>
            </a:r>
            <a:r>
              <a:rPr sz="2500" spc="-35" dirty="0">
                <a:solidFill>
                  <a:srgbClr val="FFFF00"/>
                </a:solidFill>
                <a:latin typeface="Georgia"/>
                <a:cs typeface="Georgia"/>
              </a:rPr>
              <a:t>increased purine synthesis </a:t>
            </a:r>
            <a:r>
              <a:rPr sz="2500" spc="-235" dirty="0">
                <a:solidFill>
                  <a:srgbClr val="FFFF00"/>
                </a:solidFill>
                <a:latin typeface="Georgia"/>
                <a:cs typeface="Georgia"/>
              </a:rPr>
              <a:t>= </a:t>
            </a:r>
            <a:r>
              <a:rPr sz="2500" spc="-40" dirty="0">
                <a:solidFill>
                  <a:srgbClr val="FFFF00"/>
                </a:solidFill>
                <a:latin typeface="Georgia"/>
                <a:cs typeface="Georgia"/>
              </a:rPr>
              <a:t>increased </a:t>
            </a:r>
            <a:r>
              <a:rPr sz="2500" spc="-30" dirty="0">
                <a:solidFill>
                  <a:srgbClr val="FFFF00"/>
                </a:solidFill>
                <a:latin typeface="Georgia"/>
                <a:cs typeface="Georgia"/>
              </a:rPr>
              <a:t>uric </a:t>
            </a:r>
            <a:r>
              <a:rPr sz="2500" spc="-25" dirty="0">
                <a:solidFill>
                  <a:srgbClr val="FFFF00"/>
                </a:solidFill>
                <a:latin typeface="Georgia"/>
                <a:cs typeface="Georgia"/>
              </a:rPr>
              <a:t>acid  </a:t>
            </a:r>
            <a:r>
              <a:rPr sz="2500" spc="-40" dirty="0">
                <a:solidFill>
                  <a:srgbClr val="FFFF00"/>
                </a:solidFill>
                <a:latin typeface="Georgia"/>
                <a:cs typeface="Georgia"/>
              </a:rPr>
              <a:t>levels</a:t>
            </a:r>
            <a:endParaRPr sz="2500" dirty="0">
              <a:latin typeface="Georgia"/>
              <a:cs typeface="Georgia"/>
            </a:endParaRPr>
          </a:p>
          <a:p>
            <a:pPr marL="329565" marR="1687195" indent="-317500" algn="just">
              <a:lnSpc>
                <a:spcPts val="2700"/>
              </a:lnSpc>
              <a:buAutoNum type="arabicParenR"/>
              <a:tabLst>
                <a:tab pos="354965" algn="l"/>
              </a:tabLst>
            </a:pPr>
            <a:r>
              <a:rPr sz="2500" spc="-10" dirty="0">
                <a:solidFill>
                  <a:srgbClr val="FFFF00"/>
                </a:solidFill>
                <a:latin typeface="Georgia"/>
                <a:cs typeface="Georgia"/>
              </a:rPr>
              <a:t>Deficiency </a:t>
            </a:r>
            <a:r>
              <a:rPr sz="2500" spc="-25" dirty="0">
                <a:solidFill>
                  <a:srgbClr val="FFFF00"/>
                </a:solidFill>
                <a:latin typeface="Georgia"/>
                <a:cs typeface="Georgia"/>
              </a:rPr>
              <a:t>of </a:t>
            </a:r>
            <a:r>
              <a:rPr sz="2500" spc="-105" dirty="0">
                <a:solidFill>
                  <a:srgbClr val="FFFF00"/>
                </a:solidFill>
                <a:latin typeface="Georgia"/>
                <a:cs typeface="Georgia"/>
              </a:rPr>
              <a:t>HGPRT </a:t>
            </a:r>
            <a:r>
              <a:rPr sz="2500" spc="-229" dirty="0">
                <a:solidFill>
                  <a:srgbClr val="FFFF00"/>
                </a:solidFill>
                <a:latin typeface="Georgia"/>
                <a:cs typeface="Georgia"/>
              </a:rPr>
              <a:t>= </a:t>
            </a:r>
            <a:r>
              <a:rPr sz="2500" spc="-35" dirty="0">
                <a:solidFill>
                  <a:srgbClr val="FFFF00"/>
                </a:solidFill>
                <a:latin typeface="Georgia"/>
                <a:cs typeface="Georgia"/>
              </a:rPr>
              <a:t>decreased </a:t>
            </a:r>
            <a:r>
              <a:rPr sz="2500" spc="-85" dirty="0">
                <a:solidFill>
                  <a:srgbClr val="FFFF00"/>
                </a:solidFill>
                <a:latin typeface="Georgia"/>
                <a:cs typeface="Georgia"/>
              </a:rPr>
              <a:t>IMP </a:t>
            </a:r>
            <a:r>
              <a:rPr sz="2500" spc="-35" dirty="0">
                <a:solidFill>
                  <a:srgbClr val="FFFF00"/>
                </a:solidFill>
                <a:latin typeface="Georgia"/>
                <a:cs typeface="Georgia"/>
              </a:rPr>
              <a:t>and  </a:t>
            </a:r>
            <a:r>
              <a:rPr sz="2500" spc="-70" dirty="0">
                <a:solidFill>
                  <a:srgbClr val="FFFF00"/>
                </a:solidFill>
                <a:latin typeface="Georgia"/>
                <a:cs typeface="Georgia"/>
              </a:rPr>
              <a:t>GMP </a:t>
            </a:r>
            <a:r>
              <a:rPr sz="2500" spc="-235" dirty="0">
                <a:solidFill>
                  <a:srgbClr val="FFFF00"/>
                </a:solidFill>
                <a:latin typeface="Georgia"/>
                <a:cs typeface="Georgia"/>
              </a:rPr>
              <a:t>= </a:t>
            </a:r>
            <a:r>
              <a:rPr sz="2500" spc="-35" dirty="0">
                <a:solidFill>
                  <a:srgbClr val="FFFF00"/>
                </a:solidFill>
                <a:latin typeface="Georgia"/>
                <a:cs typeface="Georgia"/>
              </a:rPr>
              <a:t>decreased </a:t>
            </a:r>
            <a:r>
              <a:rPr lang="ar-JO" sz="2500" spc="-3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500" spc="-30" dirty="0">
                <a:solidFill>
                  <a:srgbClr val="FFFF00"/>
                </a:solidFill>
                <a:latin typeface="Georgia"/>
                <a:cs typeface="Georgia"/>
              </a:rPr>
              <a:t>inhibitors </a:t>
            </a:r>
            <a:r>
              <a:rPr sz="2500" spc="-50" dirty="0">
                <a:solidFill>
                  <a:srgbClr val="FFFF00"/>
                </a:solidFill>
                <a:latin typeface="Georgia"/>
                <a:cs typeface="Georgia"/>
              </a:rPr>
              <a:t>for </a:t>
            </a:r>
            <a:r>
              <a:rPr sz="2500" spc="-35" dirty="0">
                <a:solidFill>
                  <a:srgbClr val="FFFF00"/>
                </a:solidFill>
                <a:latin typeface="Georgia"/>
                <a:cs typeface="Georgia"/>
              </a:rPr>
              <a:t>purine</a:t>
            </a:r>
            <a:r>
              <a:rPr sz="2500" spc="-13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500" spc="-35" dirty="0">
                <a:solidFill>
                  <a:srgbClr val="FFFF00"/>
                </a:solidFill>
                <a:latin typeface="Georgia"/>
                <a:cs typeface="Georgia"/>
              </a:rPr>
              <a:t>synthesis</a:t>
            </a:r>
            <a:endParaRPr sz="2500" dirty="0">
              <a:latin typeface="Georgi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15161" y="76961"/>
            <a:ext cx="7543800" cy="762000"/>
          </a:xfrm>
          <a:prstGeom prst="rect">
            <a:avLst/>
          </a:prstGeom>
          <a:solidFill>
            <a:srgbClr val="B5ECFC"/>
          </a:solidFill>
          <a:ln w="38100">
            <a:solidFill>
              <a:srgbClr val="FFFF00"/>
            </a:solidFill>
          </a:ln>
        </p:spPr>
        <p:txBody>
          <a:bodyPr vert="horz" wrap="square" lIns="0" tIns="1193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sz="4000" spc="-10" dirty="0">
                <a:solidFill>
                  <a:srgbClr val="009DD9"/>
                </a:solidFill>
                <a:latin typeface="Carlito"/>
                <a:cs typeface="Carlito"/>
              </a:rPr>
              <a:t>GOUT </a:t>
            </a:r>
            <a:r>
              <a:rPr sz="4000" spc="-5" dirty="0">
                <a:solidFill>
                  <a:srgbClr val="009DD9"/>
                </a:solidFill>
                <a:latin typeface="Carlito"/>
                <a:cs typeface="Carlito"/>
              </a:rPr>
              <a:t>-</a:t>
            </a:r>
            <a:r>
              <a:rPr sz="4000" dirty="0">
                <a:solidFill>
                  <a:srgbClr val="009DD9"/>
                </a:solidFill>
                <a:latin typeface="Carlito"/>
                <a:cs typeface="Carlito"/>
              </a:rPr>
              <a:t> </a:t>
            </a:r>
            <a:r>
              <a:rPr sz="4000" spc="-10" dirty="0">
                <a:solidFill>
                  <a:srgbClr val="009DD9"/>
                </a:solidFill>
                <a:latin typeface="Carlito"/>
                <a:cs typeface="Carlito"/>
              </a:rPr>
              <a:t>Causes</a:t>
            </a:r>
            <a:endParaRPr sz="4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" y="1221358"/>
            <a:ext cx="509016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6240" y="1690446"/>
            <a:ext cx="509016" cy="378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6240" y="2160397"/>
            <a:ext cx="509016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9431" y="3031820"/>
            <a:ext cx="387705" cy="289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9431" y="3434841"/>
            <a:ext cx="387705" cy="289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9431" y="3837178"/>
            <a:ext cx="387705" cy="289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240" y="4550105"/>
            <a:ext cx="509016" cy="378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6240" y="5020055"/>
            <a:ext cx="509016" cy="377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36575">
              <a:lnSpc>
                <a:spcPct val="100000"/>
              </a:lnSpc>
              <a:spcBef>
                <a:spcPts val="434"/>
              </a:spcBef>
            </a:pPr>
            <a:r>
              <a:rPr b="1" spc="140" dirty="0">
                <a:solidFill>
                  <a:srgbClr val="FFFF00"/>
                </a:solidFill>
                <a:latin typeface="Times New Roman"/>
                <a:cs typeface="Times New Roman"/>
              </a:rPr>
              <a:t>Colchicine </a:t>
            </a:r>
            <a:r>
              <a:rPr spc="-6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pc="-60" dirty="0"/>
              <a:t>reduces</a:t>
            </a:r>
            <a:r>
              <a:rPr spc="-254" dirty="0"/>
              <a:t> </a:t>
            </a:r>
            <a:r>
              <a:rPr spc="-15" dirty="0"/>
              <a:t>inflammation</a:t>
            </a:r>
          </a:p>
          <a:p>
            <a:pPr marL="536575">
              <a:lnSpc>
                <a:spcPct val="100000"/>
              </a:lnSpc>
              <a:spcBef>
                <a:spcPts val="335"/>
              </a:spcBef>
            </a:pPr>
            <a:r>
              <a:rPr b="1" spc="135" dirty="0">
                <a:solidFill>
                  <a:srgbClr val="FFFF00"/>
                </a:solidFill>
                <a:latin typeface="Times New Roman"/>
                <a:cs typeface="Times New Roman"/>
              </a:rPr>
              <a:t>Allopurinol </a:t>
            </a:r>
            <a:r>
              <a:rPr spc="-160" dirty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spc="-30" dirty="0"/>
              <a:t>inhibits uric </a:t>
            </a:r>
            <a:r>
              <a:rPr spc="-25" dirty="0"/>
              <a:t>acid</a:t>
            </a:r>
            <a:r>
              <a:rPr spc="-200" dirty="0"/>
              <a:t> </a:t>
            </a:r>
            <a:r>
              <a:rPr spc="-40" dirty="0"/>
              <a:t>synthesis</a:t>
            </a:r>
          </a:p>
          <a:p>
            <a:pPr marL="536575" marR="582295">
              <a:lnSpc>
                <a:spcPts val="3020"/>
              </a:lnSpc>
              <a:spcBef>
                <a:spcPts val="720"/>
              </a:spcBef>
            </a:pPr>
            <a:r>
              <a:rPr b="1" spc="30" dirty="0">
                <a:solidFill>
                  <a:srgbClr val="FFFF00"/>
                </a:solidFill>
                <a:latin typeface="Times New Roman"/>
                <a:cs typeface="Times New Roman"/>
              </a:rPr>
              <a:t>Low</a:t>
            </a:r>
            <a:r>
              <a:rPr b="1" spc="-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b="1" spc="150" dirty="0">
                <a:solidFill>
                  <a:srgbClr val="FFFF00"/>
                </a:solidFill>
                <a:latin typeface="Times New Roman"/>
                <a:cs typeface="Times New Roman"/>
              </a:rPr>
              <a:t>purine</a:t>
            </a:r>
            <a:r>
              <a:rPr b="1" spc="-1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b="1" spc="180" dirty="0">
                <a:solidFill>
                  <a:srgbClr val="FFFF00"/>
                </a:solidFill>
                <a:latin typeface="Times New Roman"/>
                <a:cs typeface="Times New Roman"/>
              </a:rPr>
              <a:t>diet</a:t>
            </a:r>
            <a:r>
              <a:rPr b="1" spc="-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pc="-45" dirty="0">
                <a:solidFill>
                  <a:srgbClr val="000000"/>
                </a:solidFill>
              </a:rPr>
              <a:t>-</a:t>
            </a:r>
            <a:r>
              <a:rPr spc="35" dirty="0">
                <a:solidFill>
                  <a:srgbClr val="000000"/>
                </a:solidFill>
              </a:rPr>
              <a:t> </a:t>
            </a:r>
            <a:r>
              <a:rPr b="1" spc="130" dirty="0">
                <a:latin typeface="Times New Roman"/>
                <a:cs typeface="Times New Roman"/>
              </a:rPr>
              <a:t>Foods</a:t>
            </a:r>
            <a:r>
              <a:rPr b="1" spc="-90" dirty="0">
                <a:latin typeface="Times New Roman"/>
                <a:cs typeface="Times New Roman"/>
              </a:rPr>
              <a:t> </a:t>
            </a:r>
            <a:r>
              <a:rPr b="1" spc="155" dirty="0">
                <a:latin typeface="Times New Roman"/>
                <a:cs typeface="Times New Roman"/>
              </a:rPr>
              <a:t>that</a:t>
            </a:r>
            <a:r>
              <a:rPr b="1" spc="-155" dirty="0">
                <a:latin typeface="Times New Roman"/>
                <a:cs typeface="Times New Roman"/>
              </a:rPr>
              <a:t> </a:t>
            </a:r>
            <a:r>
              <a:rPr b="1" spc="90" dirty="0">
                <a:latin typeface="Times New Roman"/>
                <a:cs typeface="Times New Roman"/>
              </a:rPr>
              <a:t>are</a:t>
            </a:r>
            <a:r>
              <a:rPr b="1" spc="-95" dirty="0">
                <a:latin typeface="Times New Roman"/>
                <a:cs typeface="Times New Roman"/>
              </a:rPr>
              <a:t> </a:t>
            </a:r>
            <a:r>
              <a:rPr b="1" spc="165" dirty="0">
                <a:latin typeface="Times New Roman"/>
                <a:cs typeface="Times New Roman"/>
              </a:rPr>
              <a:t>high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spc="190" dirty="0">
                <a:latin typeface="Times New Roman"/>
                <a:cs typeface="Times New Roman"/>
              </a:rPr>
              <a:t>in</a:t>
            </a:r>
            <a:r>
              <a:rPr b="1" spc="-110" dirty="0">
                <a:latin typeface="Times New Roman"/>
                <a:cs typeface="Times New Roman"/>
              </a:rPr>
              <a:t> </a:t>
            </a:r>
            <a:r>
              <a:rPr b="1" spc="150" dirty="0">
                <a:latin typeface="Times New Roman"/>
                <a:cs typeface="Times New Roman"/>
              </a:rPr>
              <a:t>purine  </a:t>
            </a:r>
            <a:r>
              <a:rPr b="1" spc="140" dirty="0">
                <a:latin typeface="Times New Roman"/>
                <a:cs typeface="Times New Roman"/>
              </a:rPr>
              <a:t>include:</a:t>
            </a:r>
          </a:p>
          <a:p>
            <a:pPr marL="902335">
              <a:lnSpc>
                <a:spcPct val="100000"/>
              </a:lnSpc>
              <a:spcBef>
                <a:spcPts val="275"/>
              </a:spcBef>
            </a:pPr>
            <a:r>
              <a:rPr sz="2400" spc="-80" dirty="0"/>
              <a:t>Red </a:t>
            </a:r>
            <a:r>
              <a:rPr sz="2400" spc="-25" dirty="0"/>
              <a:t>meat </a:t>
            </a:r>
            <a:r>
              <a:rPr sz="2400" spc="-35" dirty="0"/>
              <a:t>and organ meats </a:t>
            </a:r>
            <a:r>
              <a:rPr sz="2400" spc="-30" dirty="0"/>
              <a:t>(eg.</a:t>
            </a:r>
            <a:r>
              <a:rPr sz="2400" spc="50" dirty="0"/>
              <a:t> </a:t>
            </a:r>
            <a:r>
              <a:rPr sz="2400" spc="-40" dirty="0"/>
              <a:t>liver)</a:t>
            </a:r>
            <a:endParaRPr sz="2400"/>
          </a:p>
          <a:p>
            <a:pPr marL="902335">
              <a:lnSpc>
                <a:spcPct val="100000"/>
              </a:lnSpc>
              <a:spcBef>
                <a:spcPts val="295"/>
              </a:spcBef>
            </a:pPr>
            <a:r>
              <a:rPr sz="2400" spc="-75" dirty="0"/>
              <a:t>Yeasts </a:t>
            </a:r>
            <a:r>
              <a:rPr sz="2400" spc="-35" dirty="0"/>
              <a:t>and </a:t>
            </a:r>
            <a:r>
              <a:rPr sz="2400" spc="-45" dirty="0"/>
              <a:t>yeast </a:t>
            </a:r>
            <a:r>
              <a:rPr sz="2400" spc="-30" dirty="0"/>
              <a:t>extracts (eg. beer </a:t>
            </a:r>
            <a:r>
              <a:rPr sz="2400" spc="-35" dirty="0"/>
              <a:t>and </a:t>
            </a:r>
            <a:r>
              <a:rPr sz="2400" spc="-20" dirty="0"/>
              <a:t>alcoholic</a:t>
            </a:r>
            <a:r>
              <a:rPr sz="2400" spc="-90" dirty="0"/>
              <a:t> </a:t>
            </a:r>
            <a:r>
              <a:rPr sz="2400" spc="-45" dirty="0"/>
              <a:t>beverages)</a:t>
            </a:r>
            <a:endParaRPr sz="2400"/>
          </a:p>
          <a:p>
            <a:pPr marL="902335" marR="5080">
              <a:lnSpc>
                <a:spcPts val="2590"/>
              </a:lnSpc>
              <a:spcBef>
                <a:spcPts val="615"/>
              </a:spcBef>
            </a:pPr>
            <a:r>
              <a:rPr sz="2400" spc="-45" dirty="0"/>
              <a:t>Asparagus, </a:t>
            </a:r>
            <a:r>
              <a:rPr sz="2400" spc="-30" dirty="0"/>
              <a:t>spinach, </a:t>
            </a:r>
            <a:r>
              <a:rPr sz="2400" spc="-40" dirty="0"/>
              <a:t>beans, </a:t>
            </a:r>
            <a:r>
              <a:rPr sz="2400" spc="-45" dirty="0"/>
              <a:t>peas, </a:t>
            </a:r>
            <a:r>
              <a:rPr sz="2400" spc="-25" dirty="0"/>
              <a:t>lentils, oatmeal, </a:t>
            </a:r>
            <a:r>
              <a:rPr sz="2400" spc="-20" dirty="0"/>
              <a:t>cauliflower  </a:t>
            </a:r>
            <a:r>
              <a:rPr sz="2400" spc="-35" dirty="0"/>
              <a:t>and</a:t>
            </a:r>
            <a:r>
              <a:rPr sz="2400" spc="15" dirty="0"/>
              <a:t> </a:t>
            </a:r>
            <a:r>
              <a:rPr sz="2400" spc="-40" dirty="0"/>
              <a:t>mushrooms</a:t>
            </a:r>
            <a:endParaRPr sz="2400"/>
          </a:p>
          <a:p>
            <a:pPr marL="536575" marR="3941445">
              <a:lnSpc>
                <a:spcPts val="3700"/>
              </a:lnSpc>
              <a:spcBef>
                <a:spcPts val="110"/>
              </a:spcBef>
            </a:pPr>
            <a:r>
              <a:rPr b="1" spc="55" dirty="0">
                <a:solidFill>
                  <a:srgbClr val="FFFF00"/>
                </a:solidFill>
                <a:latin typeface="Times New Roman"/>
                <a:cs typeface="Times New Roman"/>
              </a:rPr>
              <a:t>Avoid</a:t>
            </a:r>
            <a:r>
              <a:rPr b="1" spc="-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b="1" spc="145" dirty="0">
                <a:solidFill>
                  <a:srgbClr val="FFFF00"/>
                </a:solidFill>
                <a:latin typeface="Times New Roman"/>
                <a:cs typeface="Times New Roman"/>
              </a:rPr>
              <a:t>caffeine</a:t>
            </a:r>
            <a:r>
              <a:rPr b="1" spc="-1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b="1" spc="165" dirty="0">
                <a:solidFill>
                  <a:srgbClr val="FFFF00"/>
                </a:solidFill>
                <a:latin typeface="Times New Roman"/>
                <a:cs typeface="Times New Roman"/>
              </a:rPr>
              <a:t>and</a:t>
            </a:r>
            <a:r>
              <a:rPr b="1" spc="-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b="1" spc="170" dirty="0">
                <a:solidFill>
                  <a:srgbClr val="FFFF00"/>
                </a:solidFill>
                <a:latin typeface="Times New Roman"/>
                <a:cs typeface="Times New Roman"/>
              </a:rPr>
              <a:t>alcohol  </a:t>
            </a:r>
            <a:r>
              <a:rPr b="1" spc="114" dirty="0">
                <a:solidFill>
                  <a:srgbClr val="FFFF00"/>
                </a:solidFill>
                <a:latin typeface="Times New Roman"/>
                <a:cs typeface="Times New Roman"/>
              </a:rPr>
              <a:t>Keep</a:t>
            </a:r>
            <a:r>
              <a:rPr b="1" spc="-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b="1" spc="105" dirty="0">
                <a:solidFill>
                  <a:srgbClr val="FFFF00"/>
                </a:solidFill>
                <a:latin typeface="Times New Roman"/>
                <a:cs typeface="Times New Roman"/>
              </a:rPr>
              <a:t>hydrated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57962" y="229361"/>
            <a:ext cx="8229600" cy="685800"/>
          </a:xfrm>
          <a:prstGeom prst="rect">
            <a:avLst/>
          </a:prstGeom>
          <a:solidFill>
            <a:srgbClr val="B5ECFC"/>
          </a:solidFill>
          <a:ln w="28955">
            <a:solidFill>
              <a:srgbClr val="FFFF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4000" spc="5" dirty="0">
                <a:solidFill>
                  <a:srgbClr val="009DD9"/>
                </a:solidFill>
                <a:latin typeface="Times New Roman"/>
                <a:cs typeface="Times New Roman"/>
              </a:rPr>
              <a:t>GOUT </a:t>
            </a:r>
            <a:r>
              <a:rPr sz="4000" spc="65" dirty="0">
                <a:solidFill>
                  <a:srgbClr val="009DD9"/>
                </a:solidFill>
                <a:latin typeface="Times New Roman"/>
                <a:cs typeface="Times New Roman"/>
              </a:rPr>
              <a:t>-</a:t>
            </a:r>
            <a:r>
              <a:rPr sz="4000" spc="-235" dirty="0">
                <a:solidFill>
                  <a:srgbClr val="009DD9"/>
                </a:solidFill>
                <a:latin typeface="Times New Roman"/>
                <a:cs typeface="Times New Roman"/>
              </a:rPr>
              <a:t> </a:t>
            </a:r>
            <a:r>
              <a:rPr sz="4000" spc="170" dirty="0">
                <a:solidFill>
                  <a:srgbClr val="009DD9"/>
                </a:solidFill>
                <a:latin typeface="Times New Roman"/>
                <a:cs typeface="Times New Roman"/>
              </a:rPr>
              <a:t>Treatment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683" y="4005071"/>
            <a:ext cx="7127748" cy="2569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76755" y="1412747"/>
            <a:ext cx="6192520" cy="2334895"/>
            <a:chOff x="1476755" y="1412747"/>
            <a:chExt cx="6192520" cy="2334895"/>
          </a:xfrm>
        </p:grpSpPr>
        <p:sp>
          <p:nvSpPr>
            <p:cNvPr id="4" name="object 4"/>
            <p:cNvSpPr/>
            <p:nvPr/>
          </p:nvSpPr>
          <p:spPr>
            <a:xfrm>
              <a:off x="1476755" y="1412747"/>
              <a:ext cx="6192520" cy="2334895"/>
            </a:xfrm>
            <a:custGeom>
              <a:avLst/>
              <a:gdLst/>
              <a:ahLst/>
              <a:cxnLst/>
              <a:rect l="l" t="t" r="r" b="b"/>
              <a:pathLst>
                <a:path w="6192520" h="2334895">
                  <a:moveTo>
                    <a:pt x="6192012" y="0"/>
                  </a:moveTo>
                  <a:lnTo>
                    <a:pt x="0" y="0"/>
                  </a:lnTo>
                  <a:lnTo>
                    <a:pt x="0" y="2334768"/>
                  </a:lnTo>
                  <a:lnTo>
                    <a:pt x="6192012" y="2334768"/>
                  </a:lnTo>
                  <a:lnTo>
                    <a:pt x="6192012" y="0"/>
                  </a:lnTo>
                  <a:close/>
                </a:path>
              </a:pathLst>
            </a:custGeom>
            <a:solidFill>
              <a:srgbClr val="91C5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64768" y="2387509"/>
              <a:ext cx="0" cy="346075"/>
            </a:xfrm>
            <a:custGeom>
              <a:avLst/>
              <a:gdLst/>
              <a:ahLst/>
              <a:cxnLst/>
              <a:rect l="l" t="t" r="r" b="b"/>
              <a:pathLst>
                <a:path h="346075">
                  <a:moveTo>
                    <a:pt x="0" y="0"/>
                  </a:moveTo>
                  <a:lnTo>
                    <a:pt x="0" y="346059"/>
                  </a:lnTo>
                </a:path>
              </a:pathLst>
            </a:custGeom>
            <a:ln w="206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6242" y="2856973"/>
              <a:ext cx="848360" cy="231140"/>
            </a:xfrm>
            <a:custGeom>
              <a:avLst/>
              <a:gdLst/>
              <a:ahLst/>
              <a:cxnLst/>
              <a:rect l="l" t="t" r="r" b="b"/>
              <a:pathLst>
                <a:path w="848360" h="231139">
                  <a:moveTo>
                    <a:pt x="0" y="63885"/>
                  </a:moveTo>
                  <a:lnTo>
                    <a:pt x="300639" y="230876"/>
                  </a:lnTo>
                </a:path>
                <a:path w="848360" h="231139">
                  <a:moveTo>
                    <a:pt x="36816" y="0"/>
                  </a:moveTo>
                  <a:lnTo>
                    <a:pt x="337456" y="166991"/>
                  </a:lnTo>
                </a:path>
                <a:path w="848360" h="231139">
                  <a:moveTo>
                    <a:pt x="547285" y="230876"/>
                  </a:moveTo>
                  <a:lnTo>
                    <a:pt x="847904" y="59538"/>
                  </a:lnTo>
                </a:path>
              </a:pathLst>
            </a:custGeom>
            <a:ln w="15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56945" y="2387509"/>
              <a:ext cx="74295" cy="346075"/>
            </a:xfrm>
            <a:custGeom>
              <a:avLst/>
              <a:gdLst/>
              <a:ahLst/>
              <a:cxnLst/>
              <a:rect l="l" t="t" r="r" b="b"/>
              <a:pathLst>
                <a:path w="74294" h="346075">
                  <a:moveTo>
                    <a:pt x="74145" y="0"/>
                  </a:moveTo>
                  <a:lnTo>
                    <a:pt x="74145" y="346059"/>
                  </a:lnTo>
                </a:path>
                <a:path w="74294" h="346075">
                  <a:moveTo>
                    <a:pt x="0" y="0"/>
                  </a:moveTo>
                  <a:lnTo>
                    <a:pt x="0" y="346059"/>
                  </a:lnTo>
                </a:path>
              </a:pathLst>
            </a:custGeom>
            <a:ln w="202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88357" y="2021623"/>
              <a:ext cx="1820545" cy="982980"/>
            </a:xfrm>
            <a:custGeom>
              <a:avLst/>
              <a:gdLst/>
              <a:ahLst/>
              <a:cxnLst/>
              <a:rect l="l" t="t" r="r" b="b"/>
              <a:pathLst>
                <a:path w="1820545" h="982980">
                  <a:moveTo>
                    <a:pt x="839827" y="179068"/>
                  </a:moveTo>
                  <a:lnTo>
                    <a:pt x="523055" y="3874"/>
                  </a:lnTo>
                </a:path>
                <a:path w="1820545" h="982980">
                  <a:moveTo>
                    <a:pt x="0" y="170846"/>
                  </a:moveTo>
                  <a:lnTo>
                    <a:pt x="304657" y="0"/>
                  </a:lnTo>
                </a:path>
                <a:path w="1820545" h="982980">
                  <a:moveTo>
                    <a:pt x="1062283" y="871168"/>
                  </a:moveTo>
                  <a:lnTo>
                    <a:pt x="1408308" y="982495"/>
                  </a:lnTo>
                </a:path>
                <a:path w="1820545" h="982980">
                  <a:moveTo>
                    <a:pt x="1618137" y="903110"/>
                  </a:moveTo>
                  <a:lnTo>
                    <a:pt x="1815830" y="636436"/>
                  </a:lnTo>
                </a:path>
                <a:path w="1820545" h="982980">
                  <a:moveTo>
                    <a:pt x="1819930" y="441396"/>
                  </a:moveTo>
                  <a:lnTo>
                    <a:pt x="1622175" y="179068"/>
                  </a:lnTo>
                </a:path>
                <a:path w="1820545" h="982980">
                  <a:moveTo>
                    <a:pt x="1757818" y="481088"/>
                  </a:moveTo>
                  <a:lnTo>
                    <a:pt x="1564655" y="218760"/>
                  </a:lnTo>
                </a:path>
                <a:path w="1820545" h="982980">
                  <a:moveTo>
                    <a:pt x="1062283" y="202789"/>
                  </a:moveTo>
                  <a:lnTo>
                    <a:pt x="1408308" y="95336"/>
                  </a:lnTo>
                </a:path>
              </a:pathLst>
            </a:custGeom>
            <a:ln w="15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75236" y="1695429"/>
              <a:ext cx="3269615" cy="1010919"/>
            </a:xfrm>
            <a:custGeom>
              <a:avLst/>
              <a:gdLst/>
              <a:ahLst/>
              <a:cxnLst/>
              <a:rect l="l" t="t" r="r" b="b"/>
              <a:pathLst>
                <a:path w="3269615" h="1010919">
                  <a:moveTo>
                    <a:pt x="0" y="143250"/>
                  </a:moveTo>
                  <a:lnTo>
                    <a:pt x="0" y="0"/>
                  </a:lnTo>
                </a:path>
                <a:path w="3269615" h="1010919">
                  <a:moveTo>
                    <a:pt x="49423" y="143250"/>
                  </a:moveTo>
                  <a:lnTo>
                    <a:pt x="49423" y="0"/>
                  </a:lnTo>
                </a:path>
                <a:path w="3269615" h="1010919">
                  <a:moveTo>
                    <a:pt x="3269155" y="664012"/>
                  </a:moveTo>
                  <a:lnTo>
                    <a:pt x="3269155" y="1010544"/>
                  </a:lnTo>
                </a:path>
              </a:pathLst>
            </a:custGeom>
            <a:ln w="202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55702" y="2828906"/>
              <a:ext cx="848360" cy="231140"/>
            </a:xfrm>
            <a:custGeom>
              <a:avLst/>
              <a:gdLst/>
              <a:ahLst/>
              <a:cxnLst/>
              <a:rect l="l" t="t" r="r" b="b"/>
              <a:pathLst>
                <a:path w="848359" h="231139">
                  <a:moveTo>
                    <a:pt x="0" y="63885"/>
                  </a:moveTo>
                  <a:lnTo>
                    <a:pt x="300106" y="230857"/>
                  </a:lnTo>
                </a:path>
                <a:path w="848359" h="231139">
                  <a:moveTo>
                    <a:pt x="36898" y="0"/>
                  </a:moveTo>
                  <a:lnTo>
                    <a:pt x="337415" y="167463"/>
                  </a:lnTo>
                </a:path>
                <a:path w="848359" h="231139">
                  <a:moveTo>
                    <a:pt x="547326" y="227002"/>
                  </a:moveTo>
                  <a:lnTo>
                    <a:pt x="848047" y="60010"/>
                  </a:lnTo>
                </a:path>
              </a:pathLst>
            </a:custGeom>
            <a:ln w="15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36549" y="2359441"/>
              <a:ext cx="74295" cy="346710"/>
            </a:xfrm>
            <a:custGeom>
              <a:avLst/>
              <a:gdLst/>
              <a:ahLst/>
              <a:cxnLst/>
              <a:rect l="l" t="t" r="r" b="b"/>
              <a:pathLst>
                <a:path w="74295" h="346710">
                  <a:moveTo>
                    <a:pt x="74001" y="0"/>
                  </a:moveTo>
                  <a:lnTo>
                    <a:pt x="74001" y="346531"/>
                  </a:lnTo>
                </a:path>
                <a:path w="74295" h="346710">
                  <a:moveTo>
                    <a:pt x="0" y="0"/>
                  </a:moveTo>
                  <a:lnTo>
                    <a:pt x="0" y="346531"/>
                  </a:lnTo>
                </a:path>
              </a:pathLst>
            </a:custGeom>
            <a:ln w="202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67797" y="1993555"/>
              <a:ext cx="1803400" cy="979169"/>
            </a:xfrm>
            <a:custGeom>
              <a:avLst/>
              <a:gdLst/>
              <a:ahLst/>
              <a:cxnLst/>
              <a:rect l="l" t="t" r="r" b="b"/>
              <a:pathLst>
                <a:path w="1803400" h="979169">
                  <a:moveTo>
                    <a:pt x="839848" y="179068"/>
                  </a:moveTo>
                  <a:lnTo>
                    <a:pt x="519037" y="3874"/>
                  </a:lnTo>
                </a:path>
                <a:path w="1803400" h="979169">
                  <a:moveTo>
                    <a:pt x="0" y="166971"/>
                  </a:moveTo>
                  <a:lnTo>
                    <a:pt x="300721" y="0"/>
                  </a:lnTo>
                </a:path>
                <a:path w="1803400" h="979169">
                  <a:moveTo>
                    <a:pt x="1062263" y="871168"/>
                  </a:moveTo>
                  <a:lnTo>
                    <a:pt x="1403778" y="978620"/>
                  </a:lnTo>
                </a:path>
                <a:path w="1803400" h="979169">
                  <a:moveTo>
                    <a:pt x="1614099" y="903110"/>
                  </a:moveTo>
                  <a:lnTo>
                    <a:pt x="1799206" y="660629"/>
                  </a:lnTo>
                </a:path>
                <a:path w="1803400" h="979169">
                  <a:moveTo>
                    <a:pt x="1803305" y="422022"/>
                  </a:moveTo>
                  <a:lnTo>
                    <a:pt x="1610204" y="163097"/>
                  </a:lnTo>
                </a:path>
                <a:path w="1803400" h="979169">
                  <a:moveTo>
                    <a:pt x="1745908" y="461714"/>
                  </a:moveTo>
                  <a:lnTo>
                    <a:pt x="1552191" y="202789"/>
                  </a:lnTo>
                </a:path>
                <a:path w="1803400" h="979169">
                  <a:moveTo>
                    <a:pt x="1062263" y="198914"/>
                  </a:moveTo>
                  <a:lnTo>
                    <a:pt x="1412388" y="91461"/>
                  </a:lnTo>
                </a:path>
              </a:pathLst>
            </a:custGeom>
            <a:ln w="15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50720" y="1667302"/>
              <a:ext cx="53975" cy="143510"/>
            </a:xfrm>
            <a:custGeom>
              <a:avLst/>
              <a:gdLst/>
              <a:ahLst/>
              <a:cxnLst/>
              <a:rect l="l" t="t" r="r" b="b"/>
              <a:pathLst>
                <a:path w="53975" h="143510">
                  <a:moveTo>
                    <a:pt x="0" y="143309"/>
                  </a:moveTo>
                  <a:lnTo>
                    <a:pt x="0" y="0"/>
                  </a:lnTo>
                </a:path>
                <a:path w="53975" h="143510">
                  <a:moveTo>
                    <a:pt x="53502" y="143309"/>
                  </a:moveTo>
                  <a:lnTo>
                    <a:pt x="53502" y="0"/>
                  </a:lnTo>
                </a:path>
              </a:pathLst>
            </a:custGeom>
            <a:ln w="202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01471" y="2100384"/>
            <a:ext cx="373380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50" b="1" spc="85" dirty="0">
                <a:latin typeface="Arial"/>
                <a:cs typeface="Arial"/>
              </a:rPr>
              <a:t>H</a:t>
            </a:r>
            <a:r>
              <a:rPr sz="1850" b="1" spc="75" dirty="0">
                <a:latin typeface="Arial"/>
                <a:cs typeface="Arial"/>
              </a:rPr>
              <a:t>N</a:t>
            </a:r>
            <a:endParaRPr sz="1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01471" y="2697148"/>
            <a:ext cx="373380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50" b="1" spc="85" dirty="0">
                <a:latin typeface="Arial"/>
                <a:cs typeface="Arial"/>
              </a:rPr>
              <a:t>H</a:t>
            </a:r>
            <a:r>
              <a:rPr sz="1850" b="1" spc="75" dirty="0"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13698" y="2995765"/>
            <a:ext cx="19240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50" b="1" spc="75" dirty="0">
                <a:latin typeface="Arial"/>
                <a:cs typeface="Arial"/>
              </a:rPr>
              <a:t>N</a:t>
            </a:r>
            <a:endParaRPr sz="1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44830" y="2697148"/>
            <a:ext cx="19240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50" b="1" spc="75" dirty="0"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44830" y="2100385"/>
            <a:ext cx="19240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50" b="1" spc="75" dirty="0"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33482" y="2880091"/>
            <a:ext cx="192405" cy="51117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R="5080">
              <a:lnSpc>
                <a:spcPct val="70600"/>
              </a:lnSpc>
              <a:spcBef>
                <a:spcPts val="780"/>
              </a:spcBef>
            </a:pPr>
            <a:r>
              <a:rPr sz="1850" b="1" spc="50" dirty="0">
                <a:latin typeface="Arial"/>
                <a:cs typeface="Arial"/>
              </a:rPr>
              <a:t>N  H</a:t>
            </a:r>
            <a:endParaRPr sz="18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31820" y="1915667"/>
            <a:ext cx="935990" cy="792480"/>
          </a:xfrm>
          <a:prstGeom prst="rect">
            <a:avLst/>
          </a:prstGeom>
          <a:solidFill>
            <a:srgbClr val="91C5F7"/>
          </a:solidFill>
          <a:ln w="9144">
            <a:solidFill>
              <a:srgbClr val="FF000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140"/>
              </a:spcBef>
            </a:pPr>
            <a:r>
              <a:rPr sz="1850" b="1" spc="7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1850">
              <a:latin typeface="Arial"/>
              <a:cs typeface="Arial"/>
            </a:endParaRPr>
          </a:p>
          <a:p>
            <a:pPr marL="563245">
              <a:lnSpc>
                <a:spcPct val="100000"/>
              </a:lnSpc>
              <a:spcBef>
                <a:spcPts val="1575"/>
              </a:spcBef>
            </a:pPr>
            <a:r>
              <a:rPr sz="1850" b="1" spc="90" dirty="0">
                <a:latin typeface="Arial"/>
                <a:cs typeface="Arial"/>
              </a:rPr>
              <a:t>C</a:t>
            </a:r>
            <a:r>
              <a:rPr sz="1850" b="1" spc="75" dirty="0">
                <a:latin typeface="Arial"/>
                <a:cs typeface="Arial"/>
              </a:rPr>
              <a:t>H</a:t>
            </a:r>
            <a:endParaRPr sz="18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05621" y="1292555"/>
            <a:ext cx="206375" cy="8210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620" marR="5080" indent="-8255">
              <a:lnSpc>
                <a:spcPct val="141100"/>
              </a:lnSpc>
              <a:spcBef>
                <a:spcPts val="90"/>
              </a:spcBef>
            </a:pPr>
            <a:r>
              <a:rPr sz="1850" b="1" spc="45" dirty="0">
                <a:latin typeface="Arial"/>
                <a:cs typeface="Arial"/>
              </a:rPr>
              <a:t>O  </a:t>
            </a:r>
            <a:r>
              <a:rPr sz="1850" b="1" spc="75" dirty="0"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00964" y="3405219"/>
            <a:ext cx="1736089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50" b="1" spc="105" dirty="0">
                <a:solidFill>
                  <a:srgbClr val="0000FF"/>
                </a:solidFill>
                <a:latin typeface="Arial"/>
                <a:cs typeface="Arial"/>
              </a:rPr>
              <a:t>Hypoxanthine</a:t>
            </a:r>
            <a:endParaRPr sz="18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80979" y="2072317"/>
            <a:ext cx="373380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50" b="1" spc="85" dirty="0">
                <a:latin typeface="Arial"/>
                <a:cs typeface="Arial"/>
              </a:rPr>
              <a:t>H</a:t>
            </a:r>
            <a:r>
              <a:rPr sz="1850" b="1" spc="75" dirty="0">
                <a:latin typeface="Arial"/>
                <a:cs typeface="Arial"/>
              </a:rPr>
              <a:t>N</a:t>
            </a:r>
            <a:endParaRPr sz="18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80979" y="2669552"/>
            <a:ext cx="373380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50" b="1" spc="85" dirty="0">
                <a:latin typeface="Arial"/>
                <a:cs typeface="Arial"/>
              </a:rPr>
              <a:t>H</a:t>
            </a:r>
            <a:r>
              <a:rPr sz="1850" b="1" spc="75" dirty="0"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24454" y="2669552"/>
            <a:ext cx="19240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50" b="1" spc="75" dirty="0"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24454" y="2072317"/>
            <a:ext cx="19240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50" b="1" spc="75" dirty="0"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08883" y="2852515"/>
            <a:ext cx="192405" cy="51117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R="5080">
              <a:lnSpc>
                <a:spcPct val="70600"/>
              </a:lnSpc>
              <a:spcBef>
                <a:spcPts val="780"/>
              </a:spcBef>
            </a:pPr>
            <a:r>
              <a:rPr sz="1850" b="1" spc="50" dirty="0">
                <a:latin typeface="Arial"/>
                <a:cs typeface="Arial"/>
              </a:rPr>
              <a:t>N  H</a:t>
            </a:r>
            <a:endParaRPr sz="1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71102" y="2370934"/>
            <a:ext cx="19240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850" b="1" spc="7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18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08883" y="1690459"/>
            <a:ext cx="192405" cy="51562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R="5080">
              <a:lnSpc>
                <a:spcPct val="72100"/>
              </a:lnSpc>
              <a:spcBef>
                <a:spcPts val="745"/>
              </a:spcBef>
            </a:pPr>
            <a:r>
              <a:rPr sz="1850" b="1" spc="50" dirty="0">
                <a:latin typeface="Arial"/>
                <a:cs typeface="Arial"/>
              </a:rPr>
              <a:t>H  C</a:t>
            </a:r>
            <a:endParaRPr sz="18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80613" y="1264664"/>
            <a:ext cx="206375" cy="821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55" marR="5080" indent="-8890">
              <a:lnSpc>
                <a:spcPct val="141100"/>
              </a:lnSpc>
              <a:spcBef>
                <a:spcPts val="95"/>
              </a:spcBef>
            </a:pPr>
            <a:r>
              <a:rPr sz="1850" b="1" spc="45" dirty="0">
                <a:latin typeface="Arial"/>
                <a:cs typeface="Arial"/>
              </a:rPr>
              <a:t>O  </a:t>
            </a:r>
            <a:r>
              <a:rPr sz="1850" b="1" spc="75" dirty="0"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67797" y="2808277"/>
            <a:ext cx="1403985" cy="916940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321310">
              <a:lnSpc>
                <a:spcPct val="100000"/>
              </a:lnSpc>
              <a:spcBef>
                <a:spcPts val="1385"/>
              </a:spcBef>
            </a:pPr>
            <a:r>
              <a:rPr sz="1850" b="1" spc="75" dirty="0">
                <a:latin typeface="Arial"/>
                <a:cs typeface="Arial"/>
              </a:rPr>
              <a:t>N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85"/>
              </a:spcBef>
            </a:pPr>
            <a:r>
              <a:rPr sz="1850" b="1" spc="-4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50" b="1" spc="7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50" b="1" spc="6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50" b="1" spc="16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50" b="1" spc="16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50" b="1" spc="16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850" b="1" spc="150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50" b="1" spc="6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50" b="1" spc="165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50" b="1" spc="16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50" b="1" spc="3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endParaRPr sz="185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Allopurinol – a suicide inhibitor used to </a:t>
            </a:r>
            <a:r>
              <a:rPr dirty="0"/>
              <a:t>treat</a:t>
            </a:r>
            <a:r>
              <a:rPr spc="170" dirty="0"/>
              <a:t> </a:t>
            </a:r>
            <a:r>
              <a:rPr spc="-5" dirty="0"/>
              <a:t>Gout</a:t>
            </a:r>
          </a:p>
        </p:txBody>
      </p:sp>
      <p:sp>
        <p:nvSpPr>
          <p:cNvPr id="33" name="object 33"/>
          <p:cNvSpPr/>
          <p:nvPr/>
        </p:nvSpPr>
        <p:spPr>
          <a:xfrm>
            <a:off x="6659880" y="1700783"/>
            <a:ext cx="935990" cy="1007744"/>
          </a:xfrm>
          <a:custGeom>
            <a:avLst/>
            <a:gdLst/>
            <a:ahLst/>
            <a:cxnLst/>
            <a:rect l="l" t="t" r="r" b="b"/>
            <a:pathLst>
              <a:path w="935990" h="1007744">
                <a:moveTo>
                  <a:pt x="0" y="1007363"/>
                </a:moveTo>
                <a:lnTo>
                  <a:pt x="935735" y="1007363"/>
                </a:lnTo>
                <a:lnTo>
                  <a:pt x="935735" y="0"/>
                </a:lnTo>
                <a:lnTo>
                  <a:pt x="0" y="0"/>
                </a:lnTo>
                <a:lnTo>
                  <a:pt x="0" y="1007363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796154" y="4530090"/>
            <a:ext cx="1774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90000"/>
                </a:solidFill>
                <a:latin typeface="Arial"/>
                <a:cs typeface="Arial"/>
              </a:rPr>
              <a:t>Xanthine</a:t>
            </a:r>
            <a:r>
              <a:rPr sz="1800" spc="-6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990000"/>
                </a:solidFill>
                <a:latin typeface="Arial"/>
                <a:cs typeface="Arial"/>
              </a:rPr>
              <a:t>oxidase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55496" y="5035041"/>
            <a:ext cx="1774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90000"/>
                </a:solidFill>
                <a:latin typeface="Arial"/>
                <a:cs typeface="Arial"/>
              </a:rPr>
              <a:t>Xanthine</a:t>
            </a:r>
            <a:r>
              <a:rPr sz="1800" spc="-6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990000"/>
                </a:solidFill>
                <a:latin typeface="Arial"/>
                <a:cs typeface="Arial"/>
              </a:rPr>
              <a:t>oxidase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  <a:prstGeom prst="rect">
            <a:avLst/>
          </a:prstGeom>
          <a:solidFill>
            <a:srgbClr val="FFC000"/>
          </a:solidFill>
          <a:ln w="57911">
            <a:solidFill>
              <a:srgbClr val="FFFF00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45"/>
              </a:spcBef>
            </a:pPr>
            <a:r>
              <a:rPr sz="4000" spc="-15" dirty="0">
                <a:solidFill>
                  <a:srgbClr val="009DD9"/>
                </a:solidFill>
                <a:latin typeface="Times New Roman"/>
                <a:cs typeface="Times New Roman"/>
              </a:rPr>
              <a:t>FUNCTIONS </a:t>
            </a:r>
            <a:r>
              <a:rPr sz="4000" dirty="0">
                <a:solidFill>
                  <a:srgbClr val="009DD9"/>
                </a:solidFill>
                <a:latin typeface="Times New Roman"/>
                <a:cs typeface="Times New Roman"/>
              </a:rPr>
              <a:t>OF</a:t>
            </a:r>
            <a:r>
              <a:rPr sz="4000" spc="-75" dirty="0">
                <a:solidFill>
                  <a:srgbClr val="009DD9"/>
                </a:solidFill>
                <a:latin typeface="Times New Roman"/>
                <a:cs typeface="Times New Roman"/>
              </a:rPr>
              <a:t> NUCLEOTIDES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39" y="1262507"/>
            <a:ext cx="469392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39" y="1737690"/>
            <a:ext cx="469392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39" y="2213736"/>
            <a:ext cx="469392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39" y="3482085"/>
            <a:ext cx="469392" cy="350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39" y="3957573"/>
            <a:ext cx="469392" cy="350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39" y="4432757"/>
            <a:ext cx="469392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1775" marR="2374900">
              <a:lnSpc>
                <a:spcPct val="120000"/>
              </a:lnSpc>
              <a:spcBef>
                <a:spcPts val="95"/>
              </a:spcBef>
            </a:pPr>
            <a:r>
              <a:rPr sz="2600" b="1" spc="140" dirty="0">
                <a:solidFill>
                  <a:srgbClr val="D9D9D9"/>
                </a:solidFill>
                <a:latin typeface="Times New Roman"/>
                <a:cs typeface="Times New Roman"/>
              </a:rPr>
              <a:t>Polymerize </a:t>
            </a:r>
            <a:r>
              <a:rPr sz="2600" b="1" spc="185" dirty="0">
                <a:solidFill>
                  <a:srgbClr val="D9D9D9"/>
                </a:solidFill>
                <a:latin typeface="Times New Roman"/>
                <a:cs typeface="Times New Roman"/>
              </a:rPr>
              <a:t>to </a:t>
            </a:r>
            <a:r>
              <a:rPr sz="2600" b="1" spc="165" dirty="0">
                <a:solidFill>
                  <a:srgbClr val="D9D9D9"/>
                </a:solidFill>
                <a:latin typeface="Times New Roman"/>
                <a:cs typeface="Times New Roman"/>
              </a:rPr>
              <a:t>make </a:t>
            </a:r>
            <a:r>
              <a:rPr sz="2600" b="1" spc="40" dirty="0">
                <a:solidFill>
                  <a:srgbClr val="D9D9D9"/>
                </a:solidFill>
                <a:latin typeface="Times New Roman"/>
                <a:cs typeface="Times New Roman"/>
              </a:rPr>
              <a:t>DNA </a:t>
            </a:r>
            <a:r>
              <a:rPr sz="2600" b="1" spc="160" dirty="0">
                <a:solidFill>
                  <a:srgbClr val="D9D9D9"/>
                </a:solidFill>
                <a:latin typeface="Times New Roman"/>
                <a:cs typeface="Times New Roman"/>
              </a:rPr>
              <a:t>and </a:t>
            </a:r>
            <a:r>
              <a:rPr sz="2600" b="1" spc="-35" dirty="0">
                <a:solidFill>
                  <a:srgbClr val="D9D9D9"/>
                </a:solidFill>
                <a:latin typeface="Times New Roman"/>
                <a:cs typeface="Times New Roman"/>
              </a:rPr>
              <a:t>RNA  </a:t>
            </a:r>
            <a:r>
              <a:rPr sz="2600" b="1" spc="70" dirty="0">
                <a:solidFill>
                  <a:srgbClr val="D9D9D9"/>
                </a:solidFill>
                <a:latin typeface="Times New Roman"/>
                <a:cs typeface="Times New Roman"/>
              </a:rPr>
              <a:t>Energy</a:t>
            </a:r>
            <a:r>
              <a:rPr sz="2600" b="1" spc="-18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00" dirty="0">
                <a:solidFill>
                  <a:srgbClr val="D9D9D9"/>
                </a:solidFill>
                <a:latin typeface="Times New Roman"/>
                <a:cs typeface="Times New Roman"/>
              </a:rPr>
              <a:t>currency</a:t>
            </a:r>
            <a:r>
              <a:rPr sz="2600" b="1" spc="-17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55" dirty="0">
                <a:solidFill>
                  <a:srgbClr val="D9D9D9"/>
                </a:solidFill>
                <a:latin typeface="Times New Roman"/>
                <a:cs typeface="Times New Roman"/>
              </a:rPr>
              <a:t>of</a:t>
            </a:r>
            <a:r>
              <a:rPr sz="2600" b="1" spc="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200" dirty="0">
                <a:solidFill>
                  <a:srgbClr val="D9D9D9"/>
                </a:solidFill>
                <a:latin typeface="Times New Roman"/>
                <a:cs typeface="Times New Roman"/>
              </a:rPr>
              <a:t>the</a:t>
            </a:r>
            <a:r>
              <a:rPr sz="2600" b="1" spc="-16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40" dirty="0">
                <a:solidFill>
                  <a:srgbClr val="D9D9D9"/>
                </a:solidFill>
                <a:latin typeface="Times New Roman"/>
                <a:cs typeface="Times New Roman"/>
              </a:rPr>
              <a:t>cell</a:t>
            </a:r>
            <a:r>
              <a:rPr sz="2600" b="1" spc="-10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20" dirty="0">
                <a:solidFill>
                  <a:srgbClr val="D9D9D9"/>
                </a:solidFill>
                <a:latin typeface="Times New Roman"/>
                <a:cs typeface="Times New Roman"/>
              </a:rPr>
              <a:t>e.g.</a:t>
            </a:r>
            <a:r>
              <a:rPr sz="2600" b="1" spc="-7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-135" dirty="0">
                <a:solidFill>
                  <a:srgbClr val="D9D9D9"/>
                </a:solidFill>
                <a:latin typeface="Times New Roman"/>
                <a:cs typeface="Times New Roman"/>
              </a:rPr>
              <a:t>ATP,</a:t>
            </a:r>
            <a:r>
              <a:rPr sz="2600" b="1" spc="-5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-60" dirty="0">
                <a:solidFill>
                  <a:srgbClr val="D9D9D9"/>
                </a:solidFill>
                <a:latin typeface="Times New Roman"/>
                <a:cs typeface="Times New Roman"/>
              </a:rPr>
              <a:t>GTP</a:t>
            </a:r>
            <a:endParaRPr sz="2600">
              <a:latin typeface="Times New Roman"/>
              <a:cs typeface="Times New Roman"/>
            </a:endParaRPr>
          </a:p>
          <a:p>
            <a:pPr marL="231775" marR="982344">
              <a:lnSpc>
                <a:spcPct val="100000"/>
              </a:lnSpc>
              <a:spcBef>
                <a:spcPts val="625"/>
              </a:spcBef>
            </a:pPr>
            <a:r>
              <a:rPr sz="2600" b="1" spc="25" dirty="0">
                <a:solidFill>
                  <a:srgbClr val="D9D9D9"/>
                </a:solidFill>
                <a:latin typeface="Times New Roman"/>
                <a:cs typeface="Times New Roman"/>
              </a:rPr>
              <a:t>Act</a:t>
            </a:r>
            <a:r>
              <a:rPr sz="2600" b="1" spc="-15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35" dirty="0">
                <a:solidFill>
                  <a:srgbClr val="D9D9D9"/>
                </a:solidFill>
                <a:latin typeface="Times New Roman"/>
                <a:cs typeface="Times New Roman"/>
              </a:rPr>
              <a:t>as</a:t>
            </a:r>
            <a:r>
              <a:rPr sz="2600" b="1" spc="-15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80" dirty="0">
                <a:solidFill>
                  <a:srgbClr val="D9D9D9"/>
                </a:solidFill>
                <a:latin typeface="Times New Roman"/>
                <a:cs typeface="Times New Roman"/>
              </a:rPr>
              <a:t>carriers</a:t>
            </a:r>
            <a:r>
              <a:rPr sz="2600" b="1" spc="-15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55" dirty="0">
                <a:solidFill>
                  <a:srgbClr val="D9D9D9"/>
                </a:solidFill>
                <a:latin typeface="Times New Roman"/>
                <a:cs typeface="Times New Roman"/>
              </a:rPr>
              <a:t>of</a:t>
            </a:r>
            <a:r>
              <a:rPr sz="2600" b="1" spc="-1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14" dirty="0">
                <a:solidFill>
                  <a:srgbClr val="D9D9D9"/>
                </a:solidFill>
                <a:latin typeface="Times New Roman"/>
                <a:cs typeface="Times New Roman"/>
              </a:rPr>
              <a:t>active</a:t>
            </a:r>
            <a:r>
              <a:rPr sz="2600" b="1" spc="-9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60" dirty="0">
                <a:solidFill>
                  <a:srgbClr val="D9D9D9"/>
                </a:solidFill>
                <a:latin typeface="Times New Roman"/>
                <a:cs typeface="Times New Roman"/>
              </a:rPr>
              <a:t>intermediates</a:t>
            </a:r>
            <a:r>
              <a:rPr sz="2600" b="1" spc="-11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80" dirty="0">
                <a:solidFill>
                  <a:srgbClr val="D9D9D9"/>
                </a:solidFill>
                <a:latin typeface="Times New Roman"/>
                <a:cs typeface="Times New Roman"/>
              </a:rPr>
              <a:t>in</a:t>
            </a:r>
            <a:r>
              <a:rPr sz="2600" b="1" spc="-14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20" dirty="0">
                <a:solidFill>
                  <a:srgbClr val="D9D9D9"/>
                </a:solidFill>
                <a:latin typeface="Times New Roman"/>
                <a:cs typeface="Times New Roman"/>
              </a:rPr>
              <a:t>various  </a:t>
            </a:r>
            <a:r>
              <a:rPr sz="2600" b="1" spc="165" dirty="0">
                <a:solidFill>
                  <a:srgbClr val="D9D9D9"/>
                </a:solidFill>
                <a:latin typeface="Times New Roman"/>
                <a:cs typeface="Times New Roman"/>
              </a:rPr>
              <a:t>metabolic</a:t>
            </a:r>
            <a:r>
              <a:rPr sz="2600" b="1" spc="-14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05" dirty="0">
                <a:solidFill>
                  <a:srgbClr val="D9D9D9"/>
                </a:solidFill>
                <a:latin typeface="Times New Roman"/>
                <a:cs typeface="Times New Roman"/>
              </a:rPr>
              <a:t>pathways</a:t>
            </a:r>
            <a:r>
              <a:rPr sz="2600" b="1" spc="-17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20" dirty="0">
                <a:solidFill>
                  <a:srgbClr val="D9D9D9"/>
                </a:solidFill>
                <a:latin typeface="Times New Roman"/>
                <a:cs typeface="Times New Roman"/>
              </a:rPr>
              <a:t>e.g.</a:t>
            </a:r>
            <a:r>
              <a:rPr sz="2600" b="1" spc="-3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40" dirty="0">
                <a:solidFill>
                  <a:srgbClr val="D9D9D9"/>
                </a:solidFill>
                <a:latin typeface="Times New Roman"/>
                <a:cs typeface="Times New Roman"/>
              </a:rPr>
              <a:t>UDP-glucose</a:t>
            </a:r>
            <a:r>
              <a:rPr sz="2600" b="1" spc="-114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80" dirty="0">
                <a:solidFill>
                  <a:srgbClr val="D9D9D9"/>
                </a:solidFill>
                <a:latin typeface="Times New Roman"/>
                <a:cs typeface="Times New Roman"/>
              </a:rPr>
              <a:t>in</a:t>
            </a:r>
            <a:r>
              <a:rPr sz="2600" b="1" spc="-13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20" dirty="0">
                <a:solidFill>
                  <a:srgbClr val="D9D9D9"/>
                </a:solidFill>
                <a:latin typeface="Times New Roman"/>
                <a:cs typeface="Times New Roman"/>
              </a:rPr>
              <a:t>glycogen  </a:t>
            </a:r>
            <a:r>
              <a:rPr sz="2600" b="1" spc="160" dirty="0">
                <a:solidFill>
                  <a:srgbClr val="D9D9D9"/>
                </a:solidFill>
                <a:latin typeface="Times New Roman"/>
                <a:cs typeface="Times New Roman"/>
              </a:rPr>
              <a:t>synthesis,</a:t>
            </a:r>
            <a:r>
              <a:rPr sz="2600" b="1" spc="-3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-85" dirty="0">
                <a:solidFill>
                  <a:srgbClr val="D9D9D9"/>
                </a:solidFill>
                <a:latin typeface="Times New Roman"/>
                <a:cs typeface="Times New Roman"/>
              </a:rPr>
              <a:t>SAM</a:t>
            </a:r>
            <a:endParaRPr sz="2600">
              <a:latin typeface="Times New Roman"/>
              <a:cs typeface="Times New Roman"/>
            </a:endParaRPr>
          </a:p>
          <a:p>
            <a:pPr marL="231775" marR="676910">
              <a:lnSpc>
                <a:spcPct val="120000"/>
              </a:lnSpc>
              <a:spcBef>
                <a:spcPts val="5"/>
              </a:spcBef>
            </a:pPr>
            <a:r>
              <a:rPr sz="2600" b="1" spc="170" dirty="0">
                <a:solidFill>
                  <a:srgbClr val="D9D9D9"/>
                </a:solidFill>
                <a:latin typeface="Times New Roman"/>
                <a:cs typeface="Times New Roman"/>
              </a:rPr>
              <a:t>Component</a:t>
            </a:r>
            <a:r>
              <a:rPr sz="2600" b="1" spc="-16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55" dirty="0">
                <a:solidFill>
                  <a:srgbClr val="D9D9D9"/>
                </a:solidFill>
                <a:latin typeface="Times New Roman"/>
                <a:cs typeface="Times New Roman"/>
              </a:rPr>
              <a:t>of</a:t>
            </a:r>
            <a:r>
              <a:rPr sz="2600" b="1" spc="-2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85" dirty="0">
                <a:solidFill>
                  <a:srgbClr val="D9D9D9"/>
                </a:solidFill>
                <a:latin typeface="Times New Roman"/>
                <a:cs typeface="Times New Roman"/>
              </a:rPr>
              <a:t>coenzymes</a:t>
            </a:r>
            <a:r>
              <a:rPr sz="2600" b="1" spc="-13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20" dirty="0">
                <a:solidFill>
                  <a:srgbClr val="D9D9D9"/>
                </a:solidFill>
                <a:latin typeface="Times New Roman"/>
                <a:cs typeface="Times New Roman"/>
              </a:rPr>
              <a:t>e.g.</a:t>
            </a:r>
            <a:r>
              <a:rPr sz="2600" b="1" spc="-3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-85" dirty="0">
                <a:solidFill>
                  <a:srgbClr val="D9D9D9"/>
                </a:solidFill>
                <a:latin typeface="Times New Roman"/>
                <a:cs typeface="Times New Roman"/>
              </a:rPr>
              <a:t>FAD,</a:t>
            </a:r>
            <a:r>
              <a:rPr sz="2600" b="1" spc="-2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70" dirty="0">
                <a:solidFill>
                  <a:srgbClr val="D9D9D9"/>
                </a:solidFill>
                <a:latin typeface="Times New Roman"/>
                <a:cs typeface="Times New Roman"/>
              </a:rPr>
              <a:t>NADH,</a:t>
            </a:r>
            <a:r>
              <a:rPr sz="2600" b="1" spc="-3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50" dirty="0">
                <a:solidFill>
                  <a:srgbClr val="D9D9D9"/>
                </a:solidFill>
                <a:latin typeface="Times New Roman"/>
                <a:cs typeface="Times New Roman"/>
              </a:rPr>
              <a:t>NADPH  </a:t>
            </a:r>
            <a:r>
              <a:rPr sz="2600" b="1" spc="25" dirty="0">
                <a:solidFill>
                  <a:srgbClr val="D9D9D9"/>
                </a:solidFill>
                <a:latin typeface="Times New Roman"/>
                <a:cs typeface="Times New Roman"/>
              </a:rPr>
              <a:t>Act</a:t>
            </a:r>
            <a:r>
              <a:rPr sz="2600" b="1" spc="-16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35" dirty="0">
                <a:solidFill>
                  <a:srgbClr val="D9D9D9"/>
                </a:solidFill>
                <a:latin typeface="Times New Roman"/>
                <a:cs typeface="Times New Roman"/>
              </a:rPr>
              <a:t>as</a:t>
            </a:r>
            <a:r>
              <a:rPr sz="2600" b="1" spc="-9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14" dirty="0">
                <a:solidFill>
                  <a:srgbClr val="D9D9D9"/>
                </a:solidFill>
                <a:latin typeface="Times New Roman"/>
                <a:cs typeface="Times New Roman"/>
              </a:rPr>
              <a:t>2nd</a:t>
            </a:r>
            <a:r>
              <a:rPr sz="2600" b="1" spc="-3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75" dirty="0">
                <a:solidFill>
                  <a:srgbClr val="D9D9D9"/>
                </a:solidFill>
                <a:latin typeface="Times New Roman"/>
                <a:cs typeface="Times New Roman"/>
              </a:rPr>
              <a:t>messengers</a:t>
            </a:r>
            <a:r>
              <a:rPr sz="2600" b="1" spc="-17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20" dirty="0">
                <a:solidFill>
                  <a:srgbClr val="D9D9D9"/>
                </a:solidFill>
                <a:latin typeface="Times New Roman"/>
                <a:cs typeface="Times New Roman"/>
              </a:rPr>
              <a:t>e.g.</a:t>
            </a:r>
            <a:r>
              <a:rPr sz="2600" b="1" spc="-8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5" dirty="0">
                <a:solidFill>
                  <a:srgbClr val="D9D9D9"/>
                </a:solidFill>
                <a:latin typeface="Times New Roman"/>
                <a:cs typeface="Times New Roman"/>
              </a:rPr>
              <a:t>cAMP</a:t>
            </a:r>
            <a:r>
              <a:rPr sz="2600" b="1" spc="-13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60" dirty="0">
                <a:solidFill>
                  <a:srgbClr val="D9D9D9"/>
                </a:solidFill>
                <a:latin typeface="Times New Roman"/>
                <a:cs typeface="Times New Roman"/>
              </a:rPr>
              <a:t>and</a:t>
            </a:r>
            <a:r>
              <a:rPr sz="2600" b="1" spc="-11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0" dirty="0">
                <a:solidFill>
                  <a:srgbClr val="D9D9D9"/>
                </a:solidFill>
                <a:latin typeface="Times New Roman"/>
                <a:cs typeface="Times New Roman"/>
              </a:rPr>
              <a:t>cGMP</a:t>
            </a:r>
            <a:endParaRPr sz="2600">
              <a:latin typeface="Times New Roman"/>
              <a:cs typeface="Times New Roman"/>
            </a:endParaRPr>
          </a:p>
          <a:p>
            <a:pPr marL="231775" marR="5080">
              <a:lnSpc>
                <a:spcPct val="100000"/>
              </a:lnSpc>
              <a:spcBef>
                <a:spcPts val="625"/>
              </a:spcBef>
            </a:pPr>
            <a:r>
              <a:rPr sz="2600" b="1" spc="110" dirty="0">
                <a:solidFill>
                  <a:srgbClr val="D9D9D9"/>
                </a:solidFill>
                <a:latin typeface="Times New Roman"/>
                <a:cs typeface="Times New Roman"/>
              </a:rPr>
              <a:t>Allosteric</a:t>
            </a:r>
            <a:r>
              <a:rPr sz="2600" b="1" spc="-15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45" dirty="0">
                <a:solidFill>
                  <a:srgbClr val="D9D9D9"/>
                </a:solidFill>
                <a:latin typeface="Times New Roman"/>
                <a:cs typeface="Times New Roman"/>
              </a:rPr>
              <a:t>regulation</a:t>
            </a:r>
            <a:r>
              <a:rPr sz="2600" b="1" spc="-17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55" dirty="0">
                <a:solidFill>
                  <a:srgbClr val="D9D9D9"/>
                </a:solidFill>
                <a:latin typeface="Times New Roman"/>
                <a:cs typeface="Times New Roman"/>
              </a:rPr>
              <a:t>of</a:t>
            </a:r>
            <a:r>
              <a:rPr sz="2600" b="1" spc="-3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20" dirty="0">
                <a:solidFill>
                  <a:srgbClr val="D9D9D9"/>
                </a:solidFill>
                <a:latin typeface="Times New Roman"/>
                <a:cs typeface="Times New Roman"/>
              </a:rPr>
              <a:t>various</a:t>
            </a:r>
            <a:r>
              <a:rPr sz="2600" b="1" spc="-9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65" dirty="0">
                <a:solidFill>
                  <a:srgbClr val="D9D9D9"/>
                </a:solidFill>
                <a:latin typeface="Times New Roman"/>
                <a:cs typeface="Times New Roman"/>
              </a:rPr>
              <a:t>metabolic</a:t>
            </a:r>
            <a:r>
              <a:rPr sz="2600" b="1" spc="-14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05" dirty="0">
                <a:solidFill>
                  <a:srgbClr val="D9D9D9"/>
                </a:solidFill>
                <a:latin typeface="Times New Roman"/>
                <a:cs typeface="Times New Roman"/>
              </a:rPr>
              <a:t>pathways</a:t>
            </a:r>
            <a:r>
              <a:rPr sz="2600" b="1" spc="-170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120" dirty="0">
                <a:solidFill>
                  <a:srgbClr val="D9D9D9"/>
                </a:solidFill>
                <a:latin typeface="Times New Roman"/>
                <a:cs typeface="Times New Roman"/>
              </a:rPr>
              <a:t>e.g.  </a:t>
            </a:r>
            <a:r>
              <a:rPr sz="2600" b="1" spc="-105" dirty="0">
                <a:solidFill>
                  <a:srgbClr val="D9D9D9"/>
                </a:solidFill>
                <a:latin typeface="Times New Roman"/>
                <a:cs typeface="Times New Roman"/>
              </a:rPr>
              <a:t>ATP </a:t>
            </a:r>
            <a:r>
              <a:rPr sz="2600" b="1" spc="165" dirty="0">
                <a:solidFill>
                  <a:srgbClr val="D9D9D9"/>
                </a:solidFill>
                <a:latin typeface="Times New Roman"/>
                <a:cs typeface="Times New Roman"/>
              </a:rPr>
              <a:t>inhibits</a:t>
            </a:r>
            <a:r>
              <a:rPr sz="2600" b="1" spc="-55" dirty="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sz="2600" b="1" spc="-105" dirty="0">
                <a:solidFill>
                  <a:srgbClr val="D9D9D9"/>
                </a:solidFill>
                <a:latin typeface="Times New Roman"/>
                <a:cs typeface="Times New Roman"/>
              </a:rPr>
              <a:t>PFK-1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214872" cy="43342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72511" y="4005071"/>
              <a:ext cx="6571487" cy="28529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0"/>
            <a:ext cx="6182868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80758" y="1011758"/>
            <a:ext cx="2049780" cy="1617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Gout:</a:t>
            </a:r>
            <a:endParaRPr sz="3200">
              <a:latin typeface="Comic Sans MS"/>
              <a:cs typeface="Comic Sans MS"/>
            </a:endParaRPr>
          </a:p>
          <a:p>
            <a:pPr marL="12700" marR="5080">
              <a:lnSpc>
                <a:spcPct val="100000"/>
              </a:lnSpc>
              <a:spcBef>
                <a:spcPts val="45"/>
              </a:spcBef>
            </a:pPr>
            <a:r>
              <a:rPr sz="2400" dirty="0">
                <a:solidFill>
                  <a:srgbClr val="FFFF00"/>
                </a:solidFill>
                <a:latin typeface="Comic Sans MS"/>
                <a:cs typeface="Comic Sans MS"/>
              </a:rPr>
              <a:t>accumul</a:t>
            </a:r>
            <a:r>
              <a:rPr sz="2400" spc="-5" dirty="0">
                <a:solidFill>
                  <a:srgbClr val="FFFF00"/>
                </a:solidFill>
                <a:latin typeface="Comic Sans MS"/>
                <a:cs typeface="Comic Sans MS"/>
              </a:rPr>
              <a:t>a-tion  </a:t>
            </a:r>
            <a:r>
              <a:rPr sz="2400" dirty="0">
                <a:solidFill>
                  <a:srgbClr val="FFFF00"/>
                </a:solidFill>
                <a:latin typeface="Comic Sans MS"/>
                <a:cs typeface="Comic Sans MS"/>
              </a:rPr>
              <a:t>of uric acid  </a:t>
            </a:r>
            <a:r>
              <a:rPr sz="2400" spc="-5" dirty="0">
                <a:solidFill>
                  <a:srgbClr val="FFFF00"/>
                </a:solidFill>
                <a:latin typeface="Comic Sans MS"/>
                <a:cs typeface="Comic Sans MS"/>
              </a:rPr>
              <a:t>salts in</a:t>
            </a:r>
            <a:r>
              <a:rPr sz="2400" spc="-75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00"/>
                </a:solidFill>
                <a:latin typeface="Comic Sans MS"/>
                <a:cs typeface="Comic Sans MS"/>
              </a:rPr>
              <a:t>joints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828" y="0"/>
              <a:ext cx="9145590" cy="4287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14999" y="4287011"/>
              <a:ext cx="3428999" cy="25709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07593" y="5013452"/>
            <a:ext cx="4596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0000"/>
                </a:solidFill>
                <a:latin typeface="Comic Sans MS"/>
                <a:cs typeface="Comic Sans MS"/>
              </a:rPr>
              <a:t>Gout</a:t>
            </a:r>
            <a:r>
              <a:rPr sz="3200" b="1" spc="-5" dirty="0">
                <a:solidFill>
                  <a:srgbClr val="FFFF00"/>
                </a:solidFill>
                <a:latin typeface="Comic Sans MS"/>
                <a:cs typeface="Comic Sans MS"/>
              </a:rPr>
              <a:t>: accumulation </a:t>
            </a:r>
            <a:r>
              <a:rPr sz="3200" b="1" dirty="0">
                <a:solidFill>
                  <a:srgbClr val="FFFF00"/>
                </a:solidFill>
                <a:latin typeface="Comic Sans MS"/>
                <a:cs typeface="Comic Sans MS"/>
              </a:rPr>
              <a:t>of  </a:t>
            </a:r>
            <a:r>
              <a:rPr sz="3200" b="1" spc="-5" dirty="0">
                <a:solidFill>
                  <a:srgbClr val="FFFF00"/>
                </a:solidFill>
                <a:latin typeface="Comic Sans MS"/>
                <a:cs typeface="Comic Sans MS"/>
              </a:rPr>
              <a:t>uric </a:t>
            </a:r>
            <a:r>
              <a:rPr sz="3200" b="1" dirty="0">
                <a:solidFill>
                  <a:srgbClr val="FFFF00"/>
                </a:solidFill>
                <a:latin typeface="Comic Sans MS"/>
                <a:cs typeface="Comic Sans MS"/>
              </a:rPr>
              <a:t>acid </a:t>
            </a:r>
            <a:r>
              <a:rPr sz="3200" b="1" spc="-5" dirty="0">
                <a:solidFill>
                  <a:srgbClr val="FFFF00"/>
                </a:solidFill>
                <a:latin typeface="Comic Sans MS"/>
                <a:cs typeface="Comic Sans MS"/>
              </a:rPr>
              <a:t>salts </a:t>
            </a:r>
            <a:r>
              <a:rPr sz="3200" b="1" dirty="0">
                <a:solidFill>
                  <a:srgbClr val="FFFF00"/>
                </a:solidFill>
                <a:latin typeface="Comic Sans MS"/>
                <a:cs typeface="Comic Sans MS"/>
              </a:rPr>
              <a:t>in</a:t>
            </a:r>
            <a:r>
              <a:rPr sz="3200" b="1" spc="-40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Comic Sans MS"/>
                <a:cs typeface="Comic Sans MS"/>
              </a:rPr>
              <a:t>joints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5786628" y="0"/>
              <a:ext cx="3357371" cy="42580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5786628" cy="41437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52700" y="4143755"/>
              <a:ext cx="6591299" cy="27142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0368" y="4308094"/>
            <a:ext cx="22491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Gout: </a:t>
            </a:r>
            <a:r>
              <a:rPr sz="1800" b="1" i="1" spc="-5" dirty="0">
                <a:solidFill>
                  <a:srgbClr val="FFFF00"/>
                </a:solidFill>
                <a:latin typeface="Comic Sans MS"/>
                <a:cs typeface="Comic Sans MS"/>
              </a:rPr>
              <a:t>tophuses </a:t>
            </a:r>
            <a:r>
              <a:rPr sz="1800" b="1" dirty="0">
                <a:solidFill>
                  <a:srgbClr val="FFFF00"/>
                </a:solidFill>
                <a:latin typeface="Comic Sans MS"/>
                <a:cs typeface="Comic Sans MS"/>
              </a:rPr>
              <a:t>–  </a:t>
            </a:r>
            <a:r>
              <a:rPr sz="1800" b="1" spc="-5" dirty="0">
                <a:solidFill>
                  <a:srgbClr val="FFFF00"/>
                </a:solidFill>
                <a:latin typeface="Comic Sans MS"/>
                <a:cs typeface="Comic Sans MS"/>
              </a:rPr>
              <a:t>accumulation </a:t>
            </a:r>
            <a:r>
              <a:rPr sz="1800" b="1" dirty="0">
                <a:solidFill>
                  <a:srgbClr val="FFFF00"/>
                </a:solidFill>
                <a:latin typeface="Comic Sans MS"/>
                <a:cs typeface="Comic Sans MS"/>
              </a:rPr>
              <a:t>of</a:t>
            </a:r>
            <a:r>
              <a:rPr sz="1800" b="1" spc="-45" dirty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Comic Sans MS"/>
                <a:cs typeface="Comic Sans MS"/>
              </a:rPr>
              <a:t>uric  acid salts in  cartilages, under  </a:t>
            </a:r>
            <a:r>
              <a:rPr sz="1800" b="1" dirty="0">
                <a:solidFill>
                  <a:srgbClr val="FFFF00"/>
                </a:solidFill>
                <a:latin typeface="Comic Sans MS"/>
                <a:cs typeface="Comic Sans MS"/>
              </a:rPr>
              <a:t>skin.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762" y="275081"/>
            <a:ext cx="7620000" cy="792480"/>
          </a:xfrm>
          <a:prstGeom prst="rect">
            <a:avLst/>
          </a:prstGeom>
          <a:solidFill>
            <a:srgbClr val="DBF5F8"/>
          </a:solidFill>
          <a:ln w="38100">
            <a:solidFill>
              <a:srgbClr val="FFFF00"/>
            </a:solidFill>
          </a:ln>
        </p:spPr>
        <p:txBody>
          <a:bodyPr vert="horz" wrap="square" lIns="0" tIns="149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4000" spc="-5" dirty="0">
                <a:solidFill>
                  <a:srgbClr val="009DD9"/>
                </a:solidFill>
                <a:latin typeface="Carlito"/>
                <a:cs typeface="Carlito"/>
              </a:rPr>
              <a:t>KIDNEY</a:t>
            </a:r>
            <a:r>
              <a:rPr sz="4000" spc="-10" dirty="0">
                <a:solidFill>
                  <a:srgbClr val="009DD9"/>
                </a:solidFill>
                <a:latin typeface="Carlito"/>
                <a:cs typeface="Carlito"/>
              </a:rPr>
              <a:t> </a:t>
            </a:r>
            <a:r>
              <a:rPr sz="4000" spc="-40" dirty="0">
                <a:solidFill>
                  <a:srgbClr val="009DD9"/>
                </a:solidFill>
                <a:latin typeface="Carlito"/>
                <a:cs typeface="Carlito"/>
              </a:rPr>
              <a:t>STONES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459" y="1734693"/>
            <a:ext cx="4860925" cy="2800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b="1" spc="155" dirty="0">
                <a:solidFill>
                  <a:srgbClr val="FFFF00"/>
                </a:solidFill>
                <a:latin typeface="Times New Roman"/>
                <a:cs typeface="Times New Roman"/>
              </a:rPr>
              <a:t>When </a:t>
            </a:r>
            <a:r>
              <a:rPr sz="2600" b="1" spc="100" dirty="0">
                <a:solidFill>
                  <a:srgbClr val="FFFF00"/>
                </a:solidFill>
                <a:latin typeface="Times New Roman"/>
                <a:cs typeface="Times New Roman"/>
              </a:rPr>
              <a:t>uric </a:t>
            </a:r>
            <a:r>
              <a:rPr sz="2600" b="1" spc="125" dirty="0">
                <a:solidFill>
                  <a:srgbClr val="FFFF00"/>
                </a:solidFill>
                <a:latin typeface="Times New Roman"/>
                <a:cs typeface="Times New Roman"/>
              </a:rPr>
              <a:t>acid </a:t>
            </a:r>
            <a:r>
              <a:rPr sz="2600" b="1" spc="155" dirty="0">
                <a:solidFill>
                  <a:srgbClr val="FFFF00"/>
                </a:solidFill>
                <a:latin typeface="Times New Roman"/>
                <a:cs typeface="Times New Roman"/>
              </a:rPr>
              <a:t>is present </a:t>
            </a:r>
            <a:r>
              <a:rPr sz="2600" b="1" spc="180" dirty="0">
                <a:solidFill>
                  <a:srgbClr val="FFFF00"/>
                </a:solidFill>
                <a:latin typeface="Times New Roman"/>
                <a:cs typeface="Times New Roman"/>
              </a:rPr>
              <a:t>in  </a:t>
            </a:r>
            <a:r>
              <a:rPr sz="2600" b="1" spc="160" dirty="0">
                <a:solidFill>
                  <a:srgbClr val="FFFF00"/>
                </a:solidFill>
                <a:latin typeface="Times New Roman"/>
                <a:cs typeface="Times New Roman"/>
              </a:rPr>
              <a:t>high </a:t>
            </a:r>
            <a:r>
              <a:rPr sz="2600" b="1" spc="155" dirty="0">
                <a:solidFill>
                  <a:srgbClr val="FFFF00"/>
                </a:solidFill>
                <a:latin typeface="Times New Roman"/>
                <a:cs typeface="Times New Roman"/>
              </a:rPr>
              <a:t>concentrations </a:t>
            </a:r>
            <a:r>
              <a:rPr sz="2600" b="1" spc="180" dirty="0">
                <a:solidFill>
                  <a:srgbClr val="FFFF00"/>
                </a:solidFill>
                <a:latin typeface="Times New Roman"/>
                <a:cs typeface="Times New Roman"/>
              </a:rPr>
              <a:t>in </a:t>
            </a:r>
            <a:r>
              <a:rPr sz="2600" b="1" spc="200" dirty="0">
                <a:solidFill>
                  <a:srgbClr val="FFFF00"/>
                </a:solidFill>
                <a:latin typeface="Times New Roman"/>
                <a:cs typeface="Times New Roman"/>
              </a:rPr>
              <a:t>the  </a:t>
            </a:r>
            <a:r>
              <a:rPr sz="2600" b="1" spc="175" dirty="0">
                <a:solidFill>
                  <a:srgbClr val="FFFF00"/>
                </a:solidFill>
                <a:latin typeface="Times New Roman"/>
                <a:cs typeface="Times New Roman"/>
              </a:rPr>
              <a:t>blood, </a:t>
            </a:r>
            <a:r>
              <a:rPr sz="2600" b="1" spc="140" dirty="0">
                <a:solidFill>
                  <a:srgbClr val="FFFF00"/>
                </a:solidFill>
                <a:latin typeface="Times New Roman"/>
                <a:cs typeface="Times New Roman"/>
              </a:rPr>
              <a:t>it </a:t>
            </a:r>
            <a:r>
              <a:rPr sz="2600" b="1" spc="114" dirty="0">
                <a:solidFill>
                  <a:srgbClr val="FFFF00"/>
                </a:solidFill>
                <a:latin typeface="Times New Roman"/>
                <a:cs typeface="Times New Roman"/>
              </a:rPr>
              <a:t>may </a:t>
            </a:r>
            <a:r>
              <a:rPr sz="2600" b="1" spc="130" dirty="0">
                <a:solidFill>
                  <a:srgbClr val="FFFF00"/>
                </a:solidFill>
                <a:latin typeface="Times New Roman"/>
                <a:cs typeface="Times New Roman"/>
              </a:rPr>
              <a:t>precipitate </a:t>
            </a:r>
            <a:r>
              <a:rPr sz="2600" b="1" spc="135" dirty="0">
                <a:solidFill>
                  <a:srgbClr val="FFFF00"/>
                </a:solidFill>
                <a:latin typeface="Times New Roman"/>
                <a:cs typeface="Times New Roman"/>
              </a:rPr>
              <a:t>as </a:t>
            </a:r>
            <a:r>
              <a:rPr sz="2600" b="1" spc="90" dirty="0">
                <a:solidFill>
                  <a:srgbClr val="FFFF00"/>
                </a:solidFill>
                <a:latin typeface="Times New Roman"/>
                <a:cs typeface="Times New Roman"/>
              </a:rPr>
              <a:t>a  </a:t>
            </a:r>
            <a:r>
              <a:rPr sz="2600" b="1" spc="135" dirty="0">
                <a:solidFill>
                  <a:srgbClr val="FFFF00"/>
                </a:solidFill>
                <a:latin typeface="Times New Roman"/>
                <a:cs typeface="Times New Roman"/>
              </a:rPr>
              <a:t>salt</a:t>
            </a:r>
            <a:r>
              <a:rPr sz="2600" b="1" spc="-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80" dirty="0">
                <a:solidFill>
                  <a:srgbClr val="FFFF00"/>
                </a:solidFill>
                <a:latin typeface="Times New Roman"/>
                <a:cs typeface="Times New Roman"/>
              </a:rPr>
              <a:t>in</a:t>
            </a:r>
            <a:r>
              <a:rPr sz="2600" b="1" spc="-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200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sz="2600" b="1" spc="-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40" dirty="0">
                <a:solidFill>
                  <a:srgbClr val="FFFF00"/>
                </a:solidFill>
                <a:latin typeface="Times New Roman"/>
                <a:cs typeface="Times New Roman"/>
              </a:rPr>
              <a:t>kidneys.</a:t>
            </a:r>
            <a:r>
              <a:rPr sz="2600" b="1" spc="-1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10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sz="2600" b="1" spc="-1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35" dirty="0">
                <a:solidFill>
                  <a:srgbClr val="FFFF00"/>
                </a:solidFill>
                <a:latin typeface="Times New Roman"/>
                <a:cs typeface="Times New Roman"/>
              </a:rPr>
              <a:t>salt</a:t>
            </a:r>
            <a:r>
              <a:rPr sz="2600" b="1" spc="-1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35" dirty="0">
                <a:solidFill>
                  <a:srgbClr val="FFFF00"/>
                </a:solidFill>
                <a:latin typeface="Times New Roman"/>
                <a:cs typeface="Times New Roman"/>
              </a:rPr>
              <a:t>can  form</a:t>
            </a:r>
            <a:r>
              <a:rPr sz="2600" b="1" spc="-1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80" dirty="0">
                <a:solidFill>
                  <a:srgbClr val="FFFF00"/>
                </a:solidFill>
                <a:latin typeface="Times New Roman"/>
                <a:cs typeface="Times New Roman"/>
              </a:rPr>
              <a:t>stones,</a:t>
            </a:r>
            <a:r>
              <a:rPr sz="2600" b="1" spc="-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45" dirty="0">
                <a:solidFill>
                  <a:srgbClr val="FFFF00"/>
                </a:solidFill>
                <a:latin typeface="Times New Roman"/>
                <a:cs typeface="Times New Roman"/>
              </a:rPr>
              <a:t>which</a:t>
            </a:r>
            <a:r>
              <a:rPr sz="2600" b="1" spc="-1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35" dirty="0">
                <a:solidFill>
                  <a:srgbClr val="FFFF00"/>
                </a:solidFill>
                <a:latin typeface="Times New Roman"/>
                <a:cs typeface="Times New Roman"/>
              </a:rPr>
              <a:t>can</a:t>
            </a:r>
            <a:r>
              <a:rPr sz="2600" b="1" spc="-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80" dirty="0">
                <a:solidFill>
                  <a:srgbClr val="FFFF00"/>
                </a:solidFill>
                <a:latin typeface="Times New Roman"/>
                <a:cs typeface="Times New Roman"/>
              </a:rPr>
              <a:t>in</a:t>
            </a:r>
            <a:r>
              <a:rPr sz="2600" b="1" spc="-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30" dirty="0">
                <a:solidFill>
                  <a:srgbClr val="FFFF00"/>
                </a:solidFill>
                <a:latin typeface="Times New Roman"/>
                <a:cs typeface="Times New Roman"/>
              </a:rPr>
              <a:t>turn  </a:t>
            </a:r>
            <a:r>
              <a:rPr sz="2600" b="1" spc="155" dirty="0">
                <a:solidFill>
                  <a:srgbClr val="FFFF00"/>
                </a:solidFill>
                <a:latin typeface="Times New Roman"/>
                <a:cs typeface="Times New Roman"/>
              </a:rPr>
              <a:t>cause </a:t>
            </a:r>
            <a:r>
              <a:rPr sz="2600" b="1" spc="135" dirty="0">
                <a:solidFill>
                  <a:srgbClr val="FFFF00"/>
                </a:solidFill>
                <a:latin typeface="Times New Roman"/>
                <a:cs typeface="Times New Roman"/>
              </a:rPr>
              <a:t>pain, </a:t>
            </a:r>
            <a:r>
              <a:rPr sz="2600" b="1" spc="160" dirty="0">
                <a:solidFill>
                  <a:srgbClr val="FFFF00"/>
                </a:solidFill>
                <a:latin typeface="Times New Roman"/>
                <a:cs typeface="Times New Roman"/>
              </a:rPr>
              <a:t>infection, and  </a:t>
            </a:r>
            <a:r>
              <a:rPr sz="2600" b="1" spc="150" dirty="0">
                <a:solidFill>
                  <a:srgbClr val="FFFF00"/>
                </a:solidFill>
                <a:latin typeface="Times New Roman"/>
                <a:cs typeface="Times New Roman"/>
              </a:rPr>
              <a:t>kidney</a:t>
            </a:r>
            <a:r>
              <a:rPr sz="2600" b="1" spc="-1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40" dirty="0">
                <a:solidFill>
                  <a:srgbClr val="FFFF00"/>
                </a:solidFill>
                <a:latin typeface="Times New Roman"/>
                <a:cs typeface="Times New Roman"/>
              </a:rPr>
              <a:t>damage.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26252" y="1905000"/>
            <a:ext cx="2784348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5286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9093" y="5652008"/>
            <a:ext cx="5120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0000"/>
                </a:solidFill>
                <a:latin typeface="Comic Sans MS"/>
                <a:cs typeface="Comic Sans MS"/>
              </a:rPr>
              <a:t>Gout: </a:t>
            </a:r>
            <a:r>
              <a:rPr sz="4000" spc="-10" dirty="0">
                <a:solidFill>
                  <a:srgbClr val="FFFF00"/>
                </a:solidFill>
                <a:latin typeface="Comic Sans MS"/>
                <a:cs typeface="Comic Sans MS"/>
              </a:rPr>
              <a:t>kidney</a:t>
            </a:r>
            <a:r>
              <a:rPr sz="4000" spc="-5" dirty="0">
                <a:solidFill>
                  <a:srgbClr val="FFFF00"/>
                </a:solidFill>
                <a:latin typeface="Comic Sans MS"/>
                <a:cs typeface="Comic Sans MS"/>
              </a:rPr>
              <a:t> stones</a:t>
            </a:r>
            <a:r>
              <a:rPr sz="4000" spc="-5" dirty="0">
                <a:solidFill>
                  <a:srgbClr val="009DD9"/>
                </a:solidFill>
                <a:latin typeface="Comic Sans MS"/>
                <a:cs typeface="Comic Sans MS"/>
              </a:rPr>
              <a:t>.</a:t>
            </a:r>
            <a:endParaRPr sz="4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714832"/>
            <a:ext cx="8079105" cy="1003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Lesch-Nyhan </a:t>
            </a:r>
            <a:r>
              <a:rPr sz="2400" spc="-10" dirty="0">
                <a:solidFill>
                  <a:srgbClr val="FFFF00"/>
                </a:solidFill>
                <a:latin typeface="Times New Roman"/>
                <a:cs typeface="Times New Roman"/>
              </a:rPr>
              <a:t>Syndrom</a:t>
            </a:r>
            <a:r>
              <a:rPr sz="1800" spc="-10" dirty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sz="2000" dirty="0">
                <a:latin typeface="Times New Roman"/>
                <a:cs typeface="Times New Roman"/>
              </a:rPr>
              <a:t>is a inherited disorder caused by a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deficiency  of the </a:t>
            </a:r>
            <a:r>
              <a:rPr sz="2000" spc="-5" dirty="0">
                <a:latin typeface="Times New Roman"/>
                <a:cs typeface="Times New Roman"/>
              </a:rPr>
              <a:t>enzyme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hypoxanthine-guanine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phosphoribosyltransferase. </a:t>
            </a:r>
            <a:r>
              <a:rPr sz="2000" dirty="0">
                <a:latin typeface="Times New Roman"/>
                <a:cs typeface="Times New Roman"/>
              </a:rPr>
              <a:t>LNS is  </a:t>
            </a:r>
            <a:r>
              <a:rPr sz="2000" spc="-5" dirty="0">
                <a:latin typeface="Times New Roman"/>
                <a:cs typeface="Times New Roman"/>
              </a:rPr>
              <a:t>present </a:t>
            </a:r>
            <a:r>
              <a:rPr sz="2000" dirty="0">
                <a:latin typeface="Times New Roman"/>
                <a:cs typeface="Times New Roman"/>
              </a:rPr>
              <a:t>at birth in baby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boys.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1844801"/>
            <a:ext cx="7975600" cy="3318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Hypoxanthine and guanine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not used in the salvage pathway of</a:t>
            </a:r>
            <a:r>
              <a:rPr sz="2000" b="1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purine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nucleotides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synthesis.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Hypoxanthine and guanine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utilizied repeatedly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but converted</a:t>
            </a:r>
            <a:r>
              <a:rPr sz="2000" b="1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into  uric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acid.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Symptoms: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800" b="1" dirty="0">
                <a:solidFill>
                  <a:srgbClr val="FFFFFF"/>
                </a:solidFill>
                <a:latin typeface="Comic Sans MS"/>
                <a:cs typeface="Comic Sans MS"/>
              </a:rPr>
              <a:t>-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severe</a:t>
            </a:r>
            <a:r>
              <a:rPr sz="20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gout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-severe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mental and physical</a:t>
            </a:r>
            <a:r>
              <a:rPr sz="20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problems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self-mutilating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behaviors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59507" y="3212592"/>
            <a:ext cx="6958965" cy="3645535"/>
            <a:chOff x="2159507" y="3212592"/>
            <a:chExt cx="6958965" cy="3645535"/>
          </a:xfrm>
        </p:grpSpPr>
        <p:sp>
          <p:nvSpPr>
            <p:cNvPr id="5" name="object 5"/>
            <p:cNvSpPr/>
            <p:nvPr/>
          </p:nvSpPr>
          <p:spPr>
            <a:xfrm>
              <a:off x="6045707" y="3212592"/>
              <a:ext cx="3072384" cy="26258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59507" y="5148070"/>
              <a:ext cx="3886200" cy="17099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854" y="304800"/>
            <a:ext cx="8229600" cy="877804"/>
          </a:xfrm>
          <a:prstGeom prst="rect">
            <a:avLst/>
          </a:prstGeom>
          <a:solidFill>
            <a:srgbClr val="B5ECFC"/>
          </a:solidFill>
          <a:ln w="38100">
            <a:solidFill>
              <a:srgbClr val="FFFF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3538220" marR="208279" indent="-3322954">
              <a:lnSpc>
                <a:spcPct val="100000"/>
              </a:lnSpc>
              <a:spcBef>
                <a:spcPts val="125"/>
              </a:spcBef>
            </a:pPr>
            <a:r>
              <a:rPr spc="-5" dirty="0">
                <a:solidFill>
                  <a:srgbClr val="00AF50"/>
                </a:solidFill>
                <a:latin typeface="Carlito"/>
                <a:cs typeface="Carlito"/>
              </a:rPr>
              <a:t>SEVERE </a:t>
            </a:r>
            <a:r>
              <a:rPr spc="-10" dirty="0">
                <a:solidFill>
                  <a:srgbClr val="00AF50"/>
                </a:solidFill>
                <a:latin typeface="Carlito"/>
                <a:cs typeface="Carlito"/>
              </a:rPr>
              <a:t>COMBINED </a:t>
            </a:r>
            <a:r>
              <a:rPr dirty="0">
                <a:solidFill>
                  <a:srgbClr val="00AF50"/>
                </a:solidFill>
                <a:latin typeface="Carlito"/>
                <a:cs typeface="Carlito"/>
              </a:rPr>
              <a:t>IMMUNODEFICIENCY  (SCID</a:t>
            </a:r>
            <a:r>
              <a:rPr lang="ar-JO" dirty="0">
                <a:solidFill>
                  <a:srgbClr val="00AF50"/>
                </a:solidFill>
                <a:latin typeface="Carlito"/>
                <a:cs typeface="Carlito"/>
              </a:rPr>
              <a:t>(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39" y="1872360"/>
            <a:ext cx="469392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39" y="2347848"/>
            <a:ext cx="469392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3059" y="1732254"/>
            <a:ext cx="8240395" cy="137287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b="1" spc="165" dirty="0">
                <a:solidFill>
                  <a:srgbClr val="FFFF00"/>
                </a:solidFill>
                <a:latin typeface="Times New Roman"/>
                <a:cs typeface="Times New Roman"/>
              </a:rPr>
              <a:t>Adenosine</a:t>
            </a:r>
            <a:r>
              <a:rPr sz="2600" b="1" spc="-1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80" dirty="0">
                <a:solidFill>
                  <a:srgbClr val="FFFF00"/>
                </a:solidFill>
                <a:latin typeface="Times New Roman"/>
                <a:cs typeface="Times New Roman"/>
              </a:rPr>
              <a:t>deaminase</a:t>
            </a:r>
            <a:r>
              <a:rPr sz="2600" b="1" spc="-1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50" dirty="0">
                <a:solidFill>
                  <a:srgbClr val="FFFF00"/>
                </a:solidFill>
                <a:latin typeface="Times New Roman"/>
                <a:cs typeface="Times New Roman"/>
              </a:rPr>
              <a:t>deficiency</a:t>
            </a: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25"/>
              </a:spcBef>
            </a:pPr>
            <a:r>
              <a:rPr sz="2600" b="1" spc="130" dirty="0">
                <a:solidFill>
                  <a:srgbClr val="FFFF00"/>
                </a:solidFill>
                <a:latin typeface="Times New Roman"/>
                <a:cs typeface="Times New Roman"/>
              </a:rPr>
              <a:t>Accumulation</a:t>
            </a:r>
            <a:r>
              <a:rPr sz="2600" b="1" spc="-1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55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26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-35" dirty="0">
                <a:solidFill>
                  <a:srgbClr val="FFFF00"/>
                </a:solidFill>
                <a:latin typeface="Times New Roman"/>
                <a:cs typeface="Times New Roman"/>
              </a:rPr>
              <a:t>dATP</a:t>
            </a:r>
            <a:r>
              <a:rPr sz="2600" b="1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-45" dirty="0">
                <a:solidFill>
                  <a:srgbClr val="FFFF00"/>
                </a:solidFill>
                <a:latin typeface="Times New Roman"/>
                <a:cs typeface="Times New Roman"/>
              </a:rPr>
              <a:t>=</a:t>
            </a:r>
            <a:r>
              <a:rPr sz="2600" b="1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75" dirty="0">
                <a:solidFill>
                  <a:srgbClr val="FFFF00"/>
                </a:solidFill>
                <a:latin typeface="Times New Roman"/>
                <a:cs typeface="Times New Roman"/>
              </a:rPr>
              <a:t>inhibition</a:t>
            </a:r>
            <a:r>
              <a:rPr sz="2600" b="1" spc="-1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55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26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65" dirty="0">
                <a:solidFill>
                  <a:srgbClr val="FFFF00"/>
                </a:solidFill>
                <a:latin typeface="Times New Roman"/>
                <a:cs typeface="Times New Roman"/>
              </a:rPr>
              <a:t>ribonucleotide  </a:t>
            </a:r>
            <a:r>
              <a:rPr sz="2600" b="1" spc="145" dirty="0">
                <a:solidFill>
                  <a:srgbClr val="FFFF00"/>
                </a:solidFill>
                <a:latin typeface="Times New Roman"/>
                <a:cs typeface="Times New Roman"/>
              </a:rPr>
              <a:t>reductase</a:t>
            </a:r>
            <a:r>
              <a:rPr sz="2600" b="1" spc="-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-30" dirty="0">
                <a:solidFill>
                  <a:srgbClr val="FFFF00"/>
                </a:solidFill>
                <a:latin typeface="Times New Roman"/>
                <a:cs typeface="Times New Roman"/>
              </a:rPr>
              <a:t>=B</a:t>
            </a:r>
            <a:r>
              <a:rPr sz="2600" b="1" spc="-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60" dirty="0">
                <a:solidFill>
                  <a:srgbClr val="FFFF00"/>
                </a:solidFill>
                <a:latin typeface="Times New Roman"/>
                <a:cs typeface="Times New Roman"/>
              </a:rPr>
              <a:t>and</a:t>
            </a:r>
            <a:r>
              <a:rPr sz="2600" b="1" spc="-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-120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2600" b="1" spc="-1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45" dirty="0">
                <a:solidFill>
                  <a:srgbClr val="FFFF00"/>
                </a:solidFill>
                <a:latin typeface="Times New Roman"/>
                <a:cs typeface="Times New Roman"/>
              </a:rPr>
              <a:t>cells</a:t>
            </a:r>
            <a:r>
              <a:rPr sz="2600" b="1" spc="-1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65" dirty="0">
                <a:solidFill>
                  <a:srgbClr val="FFFF00"/>
                </a:solidFill>
                <a:latin typeface="Times New Roman"/>
                <a:cs typeface="Times New Roman"/>
              </a:rPr>
              <a:t>unable</a:t>
            </a:r>
            <a:r>
              <a:rPr sz="2600" b="1" spc="-1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85" dirty="0">
                <a:solidFill>
                  <a:srgbClr val="FFFF00"/>
                </a:solidFill>
                <a:latin typeface="Times New Roman"/>
                <a:cs typeface="Times New Roman"/>
              </a:rPr>
              <a:t>to</a:t>
            </a:r>
            <a:r>
              <a:rPr sz="2600" b="1" spc="-1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140" dirty="0">
                <a:solidFill>
                  <a:srgbClr val="FFFF00"/>
                </a:solidFill>
                <a:latin typeface="Times New Roman"/>
                <a:cs typeface="Times New Roman"/>
              </a:rPr>
              <a:t>divide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16167" y="3429000"/>
            <a:ext cx="2389632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9200" y="4114800"/>
            <a:ext cx="3525012" cy="25816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94" y="609600"/>
            <a:ext cx="8229600" cy="621324"/>
          </a:xfrm>
          <a:prstGeom prst="rect">
            <a:avLst/>
          </a:prstGeom>
          <a:solidFill>
            <a:srgbClr val="C4EEFF"/>
          </a:solidFill>
        </p:spPr>
        <p:txBody>
          <a:bodyPr vert="horz" wrap="square" lIns="0" tIns="666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25"/>
              </a:spcBef>
            </a:pPr>
            <a:r>
              <a:rPr sz="3600" dirty="0">
                <a:solidFill>
                  <a:srgbClr val="00AF50"/>
                </a:solidFill>
                <a:latin typeface="Carlito"/>
                <a:cs typeface="Carlito"/>
              </a:rPr>
              <a:t>Pyrimidine </a:t>
            </a:r>
            <a:r>
              <a:rPr sz="3600" spc="-5" dirty="0">
                <a:solidFill>
                  <a:srgbClr val="00AF50"/>
                </a:solidFill>
                <a:latin typeface="Carlito"/>
                <a:cs typeface="Carlito"/>
              </a:rPr>
              <a:t>Ribonucleotide</a:t>
            </a:r>
            <a:r>
              <a:rPr sz="3600" spc="60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3600" spc="-15" dirty="0">
                <a:solidFill>
                  <a:srgbClr val="00AF50"/>
                </a:solidFill>
                <a:latin typeface="Carlito"/>
                <a:cs typeface="Carlito"/>
              </a:rPr>
              <a:t>Synthesis</a:t>
            </a:r>
            <a:endParaRPr sz="36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640" y="2009267"/>
            <a:ext cx="469391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2136" y="2504567"/>
            <a:ext cx="387096" cy="289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2923667"/>
            <a:ext cx="469391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0564" y="1867436"/>
            <a:ext cx="7384415" cy="181356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735"/>
              </a:spcBef>
            </a:pPr>
            <a:r>
              <a:rPr sz="2600" spc="-45" dirty="0">
                <a:solidFill>
                  <a:srgbClr val="FFFFFF"/>
                </a:solidFill>
                <a:latin typeface="Georgia"/>
                <a:cs typeface="Georgia"/>
              </a:rPr>
              <a:t>Uridine </a:t>
            </a:r>
            <a:r>
              <a:rPr sz="2600" spc="-30" dirty="0">
                <a:solidFill>
                  <a:srgbClr val="FFFFFF"/>
                </a:solidFill>
                <a:latin typeface="Georgia"/>
                <a:cs typeface="Georgia"/>
              </a:rPr>
              <a:t>Monophosphate </a:t>
            </a:r>
            <a:r>
              <a:rPr sz="2600" spc="-45" dirty="0">
                <a:solidFill>
                  <a:srgbClr val="FFFFFF"/>
                </a:solidFill>
                <a:latin typeface="Georgia"/>
                <a:cs typeface="Georgia"/>
              </a:rPr>
              <a:t>(UMP) </a:t>
            </a:r>
            <a:r>
              <a:rPr sz="2600" spc="-5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2600" spc="-15" dirty="0">
                <a:solidFill>
                  <a:srgbClr val="FFFFFF"/>
                </a:solidFill>
                <a:latin typeface="Georgia"/>
                <a:cs typeface="Georgia"/>
              </a:rPr>
              <a:t>synthesized</a:t>
            </a:r>
            <a:r>
              <a:rPr sz="2600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Georgia"/>
                <a:cs typeface="Georgia"/>
              </a:rPr>
              <a:t>first</a:t>
            </a:r>
            <a:endParaRPr sz="2600">
              <a:latin typeface="Georgia"/>
              <a:cs typeface="Georgia"/>
            </a:endParaRPr>
          </a:p>
          <a:p>
            <a:pPr marL="377825">
              <a:lnSpc>
                <a:spcPct val="100000"/>
              </a:lnSpc>
              <a:spcBef>
                <a:spcPts val="585"/>
              </a:spcBef>
            </a:pP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CTP </a:t>
            </a:r>
            <a:r>
              <a:rPr sz="2400" spc="-5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synthesized </a:t>
            </a:r>
            <a:r>
              <a:rPr sz="2400" spc="-45" dirty="0">
                <a:solidFill>
                  <a:srgbClr val="FFFFFF"/>
                </a:solidFill>
                <a:latin typeface="Georgia"/>
                <a:cs typeface="Georgia"/>
              </a:rPr>
              <a:t>from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Georgia"/>
                <a:cs typeface="Georgia"/>
              </a:rPr>
              <a:t>UMP</a:t>
            </a:r>
            <a:endParaRPr sz="2400">
              <a:latin typeface="Georgia"/>
              <a:cs typeface="Georgia"/>
            </a:endParaRPr>
          </a:p>
          <a:p>
            <a:pPr marL="12700" marR="690245">
              <a:lnSpc>
                <a:spcPct val="100000"/>
              </a:lnSpc>
              <a:spcBef>
                <a:spcPts val="615"/>
              </a:spcBef>
            </a:pPr>
            <a:r>
              <a:rPr sz="2600" spc="-40" dirty="0">
                <a:solidFill>
                  <a:srgbClr val="FFFFFF"/>
                </a:solidFill>
                <a:latin typeface="Georgia"/>
                <a:cs typeface="Georgia"/>
              </a:rPr>
              <a:t>Pyrimidine </a:t>
            </a:r>
            <a:r>
              <a:rPr sz="2600" spc="-35" dirty="0">
                <a:solidFill>
                  <a:srgbClr val="FFFFFF"/>
                </a:solidFill>
                <a:latin typeface="Georgia"/>
                <a:cs typeface="Georgia"/>
              </a:rPr>
              <a:t>ring synthesis </a:t>
            </a:r>
            <a:r>
              <a:rPr sz="2600" spc="-20" dirty="0">
                <a:solidFill>
                  <a:srgbClr val="FFFFFF"/>
                </a:solidFill>
                <a:latin typeface="Georgia"/>
                <a:cs typeface="Georgia"/>
              </a:rPr>
              <a:t>completed </a:t>
            </a:r>
            <a:r>
              <a:rPr sz="2600" spc="-50" dirty="0">
                <a:solidFill>
                  <a:srgbClr val="FFFFFF"/>
                </a:solidFill>
                <a:latin typeface="Georgia"/>
                <a:cs typeface="Georgia"/>
              </a:rPr>
              <a:t>first; </a:t>
            </a:r>
            <a:r>
              <a:rPr sz="2600" spc="-10" dirty="0">
                <a:solidFill>
                  <a:srgbClr val="FFFFFF"/>
                </a:solidFill>
                <a:latin typeface="Georgia"/>
                <a:cs typeface="Georgia"/>
              </a:rPr>
              <a:t>then  </a:t>
            </a:r>
            <a:r>
              <a:rPr sz="2600" spc="-20" dirty="0">
                <a:solidFill>
                  <a:srgbClr val="FFFFFF"/>
                </a:solidFill>
                <a:latin typeface="Georgia"/>
                <a:cs typeface="Georgia"/>
              </a:rPr>
              <a:t>attached </a:t>
            </a:r>
            <a:r>
              <a:rPr sz="2600" spc="-5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sz="2600" spc="-1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Georgia"/>
                <a:cs typeface="Georgia"/>
              </a:rPr>
              <a:t>ribose-5-phosphate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57400" y="4724400"/>
            <a:ext cx="1615439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40175" y="5199126"/>
            <a:ext cx="3799204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861060">
              <a:lnSpc>
                <a:spcPct val="100000"/>
              </a:lnSpc>
              <a:spcBef>
                <a:spcPts val="95"/>
              </a:spcBef>
            </a:pPr>
            <a:r>
              <a:rPr sz="2200" spc="-8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2175" spc="-127" baseline="-7662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2200" spc="-85" dirty="0">
                <a:solidFill>
                  <a:srgbClr val="FFFFFF"/>
                </a:solidFill>
                <a:latin typeface="Georgia"/>
                <a:cs typeface="Georgia"/>
              </a:rPr>
              <a:t>, </a:t>
            </a:r>
            <a:r>
              <a:rPr sz="2200" spc="-25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2175" spc="-37" baseline="-7662" dirty="0">
                <a:solidFill>
                  <a:srgbClr val="FFFFFF"/>
                </a:solidFill>
                <a:latin typeface="Georgia"/>
                <a:cs typeface="Georgia"/>
              </a:rPr>
              <a:t>4</a:t>
            </a:r>
            <a:r>
              <a:rPr sz="2200" spc="-25" dirty="0">
                <a:solidFill>
                  <a:srgbClr val="FFFFFF"/>
                </a:solidFill>
                <a:latin typeface="Georgia"/>
                <a:cs typeface="Georgia"/>
              </a:rPr>
              <a:t>, </a:t>
            </a:r>
            <a:r>
              <a:rPr sz="2200" spc="-35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2175" spc="-52" baseline="-7662" dirty="0">
                <a:solidFill>
                  <a:srgbClr val="FFFFFF"/>
                </a:solidFill>
                <a:latin typeface="Georgia"/>
                <a:cs typeface="Georgia"/>
              </a:rPr>
              <a:t>5</a:t>
            </a:r>
            <a:r>
              <a:rPr sz="2200" spc="-35" dirty="0">
                <a:solidFill>
                  <a:srgbClr val="FFFFFF"/>
                </a:solidFill>
                <a:latin typeface="Georgia"/>
                <a:cs typeface="Georgia"/>
              </a:rPr>
              <a:t>, </a:t>
            </a: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2175" spc="-15" baseline="-7662" dirty="0">
                <a:solidFill>
                  <a:srgbClr val="FFFFFF"/>
                </a:solidFill>
                <a:latin typeface="Georgia"/>
                <a:cs typeface="Georgia"/>
              </a:rPr>
              <a:t>6 </a:t>
            </a:r>
            <a:r>
              <a:rPr sz="2200" spc="-130" dirty="0">
                <a:solidFill>
                  <a:srgbClr val="FFFFFF"/>
                </a:solidFill>
                <a:latin typeface="Georgia"/>
                <a:cs typeface="Georgia"/>
              </a:rPr>
              <a:t>: </a:t>
            </a:r>
            <a:r>
              <a:rPr sz="2200" spc="-35" dirty="0">
                <a:solidFill>
                  <a:srgbClr val="FFFFFF"/>
                </a:solidFill>
                <a:latin typeface="Georgia"/>
                <a:cs typeface="Georgia"/>
              </a:rPr>
              <a:t>Aspartate  </a:t>
            </a:r>
            <a:r>
              <a:rPr sz="2200" spc="-45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2175" spc="-67" baseline="-7662" dirty="0">
                <a:solidFill>
                  <a:srgbClr val="FFFFFF"/>
                </a:solidFill>
                <a:latin typeface="Georgia"/>
                <a:cs typeface="Georgia"/>
              </a:rPr>
              <a:t>2 </a:t>
            </a:r>
            <a:r>
              <a:rPr sz="2200" spc="-130" dirty="0">
                <a:solidFill>
                  <a:srgbClr val="FFFFFF"/>
                </a:solidFill>
                <a:latin typeface="Georgia"/>
                <a:cs typeface="Georgia"/>
              </a:rPr>
              <a:t>:</a:t>
            </a:r>
            <a:r>
              <a:rPr sz="22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Georgia"/>
                <a:cs typeface="Georgia"/>
              </a:rPr>
              <a:t>HCO</a:t>
            </a:r>
            <a:r>
              <a:rPr sz="2175" spc="-44" baseline="-7662" dirty="0">
                <a:solidFill>
                  <a:srgbClr val="FFFFFF"/>
                </a:solidFill>
                <a:latin typeface="Georgia"/>
                <a:cs typeface="Georgia"/>
              </a:rPr>
              <a:t>3</a:t>
            </a:r>
            <a:r>
              <a:rPr sz="2175" spc="-44" baseline="24904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endParaRPr sz="2175" baseline="24904">
              <a:latin typeface="Georgia"/>
              <a:cs typeface="Georgia"/>
            </a:endParaRPr>
          </a:p>
          <a:p>
            <a:pPr marL="38100">
              <a:lnSpc>
                <a:spcPct val="100000"/>
              </a:lnSpc>
            </a:pPr>
            <a:r>
              <a:rPr sz="2200" spc="-9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2175" spc="-135" baseline="-7662" dirty="0">
                <a:solidFill>
                  <a:srgbClr val="FFFFFF"/>
                </a:solidFill>
                <a:latin typeface="Georgia"/>
                <a:cs typeface="Georgia"/>
              </a:rPr>
              <a:t>3 </a:t>
            </a:r>
            <a:r>
              <a:rPr sz="2200" spc="-130" dirty="0">
                <a:solidFill>
                  <a:srgbClr val="FFFFFF"/>
                </a:solidFill>
                <a:latin typeface="Georgia"/>
                <a:cs typeface="Georgia"/>
              </a:rPr>
              <a:t>: </a:t>
            </a:r>
            <a:r>
              <a:rPr sz="2200" spc="-30" dirty="0">
                <a:solidFill>
                  <a:srgbClr val="FFFFFF"/>
                </a:solidFill>
                <a:latin typeface="Georgia"/>
                <a:cs typeface="Georgia"/>
              </a:rPr>
              <a:t>Glutamine amide</a:t>
            </a:r>
            <a:r>
              <a:rPr sz="2200" spc="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Georgia"/>
                <a:cs typeface="Georgia"/>
              </a:rPr>
              <a:t>Nitrogen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5915" y="720678"/>
            <a:ext cx="2889250" cy="292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>
              <a:lnSpc>
                <a:spcPts val="1275"/>
              </a:lnSpc>
              <a:spcBef>
                <a:spcPts val="120"/>
              </a:spcBef>
            </a:pPr>
            <a:r>
              <a:rPr sz="1500" spc="65" dirty="0">
                <a:latin typeface="Times New Roman"/>
                <a:cs typeface="Times New Roman"/>
              </a:rPr>
              <a:t>2</a:t>
            </a:r>
            <a:r>
              <a:rPr sz="1500" spc="-75" dirty="0">
                <a:latin typeface="Times New Roman"/>
                <a:cs typeface="Times New Roman"/>
              </a:rPr>
              <a:t> </a:t>
            </a:r>
            <a:r>
              <a:rPr sz="1500" spc="25" dirty="0">
                <a:latin typeface="Times New Roman"/>
                <a:cs typeface="Times New Roman"/>
              </a:rPr>
              <a:t>ATP</a:t>
            </a:r>
            <a:r>
              <a:rPr sz="1500" spc="-90" dirty="0">
                <a:latin typeface="Times New Roman"/>
                <a:cs typeface="Times New Roman"/>
              </a:rPr>
              <a:t> </a:t>
            </a:r>
            <a:r>
              <a:rPr sz="1500" spc="75" dirty="0">
                <a:latin typeface="Times New Roman"/>
                <a:cs typeface="Times New Roman"/>
              </a:rPr>
              <a:t>+</a:t>
            </a:r>
            <a:r>
              <a:rPr sz="1500" spc="-75" dirty="0">
                <a:latin typeface="Times New Roman"/>
                <a:cs typeface="Times New Roman"/>
              </a:rPr>
              <a:t> </a:t>
            </a:r>
            <a:r>
              <a:rPr sz="1500" spc="30" dirty="0">
                <a:latin typeface="Times New Roman"/>
                <a:cs typeface="Times New Roman"/>
              </a:rPr>
              <a:t>HCO</a:t>
            </a:r>
            <a:r>
              <a:rPr sz="1500" spc="90" dirty="0">
                <a:latin typeface="Times New Roman"/>
                <a:cs typeface="Times New Roman"/>
              </a:rPr>
              <a:t> </a:t>
            </a:r>
            <a:r>
              <a:rPr sz="1650" spc="44" baseline="37878" dirty="0">
                <a:latin typeface="Times New Roman"/>
                <a:cs typeface="Times New Roman"/>
              </a:rPr>
              <a:t>-</a:t>
            </a:r>
            <a:r>
              <a:rPr sz="1650" spc="-82" baseline="37878" dirty="0">
                <a:latin typeface="Times New Roman"/>
                <a:cs typeface="Times New Roman"/>
              </a:rPr>
              <a:t> </a:t>
            </a:r>
            <a:r>
              <a:rPr sz="1500" spc="75" dirty="0">
                <a:latin typeface="Times New Roman"/>
                <a:cs typeface="Times New Roman"/>
              </a:rPr>
              <a:t>+</a:t>
            </a:r>
            <a:r>
              <a:rPr sz="1500" spc="-75" dirty="0">
                <a:latin typeface="Times New Roman"/>
                <a:cs typeface="Times New Roman"/>
              </a:rPr>
              <a:t> </a:t>
            </a:r>
            <a:r>
              <a:rPr sz="1500" spc="5" dirty="0">
                <a:solidFill>
                  <a:srgbClr val="0000FF"/>
                </a:solidFill>
                <a:latin typeface="Times New Roman"/>
                <a:cs typeface="Times New Roman"/>
              </a:rPr>
              <a:t>Glutamine</a:t>
            </a:r>
            <a:r>
              <a:rPr sz="1500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500" spc="75" dirty="0">
                <a:latin typeface="Times New Roman"/>
                <a:cs typeface="Times New Roman"/>
              </a:rPr>
              <a:t>+</a:t>
            </a:r>
            <a:r>
              <a:rPr sz="1500" spc="-75" dirty="0">
                <a:latin typeface="Times New Roman"/>
                <a:cs typeface="Times New Roman"/>
              </a:rPr>
              <a:t> </a:t>
            </a:r>
            <a:r>
              <a:rPr sz="1500" spc="95" dirty="0">
                <a:latin typeface="Times New Roman"/>
                <a:cs typeface="Times New Roman"/>
              </a:rPr>
              <a:t>H</a:t>
            </a:r>
            <a:r>
              <a:rPr sz="1500" spc="65" dirty="0">
                <a:latin typeface="Times New Roman"/>
                <a:cs typeface="Times New Roman"/>
              </a:rPr>
              <a:t> </a:t>
            </a:r>
            <a:r>
              <a:rPr sz="1500" spc="95" dirty="0">
                <a:latin typeface="Times New Roman"/>
                <a:cs typeface="Times New Roman"/>
              </a:rPr>
              <a:t>O</a:t>
            </a:r>
            <a:endParaRPr sz="1500">
              <a:latin typeface="Times New Roman"/>
              <a:cs typeface="Times New Roman"/>
            </a:endParaRPr>
          </a:p>
          <a:p>
            <a:pPr marL="1163320">
              <a:lnSpc>
                <a:spcPts val="795"/>
              </a:lnSpc>
              <a:tabLst>
                <a:tab pos="2617470" algn="l"/>
              </a:tabLst>
            </a:pPr>
            <a:r>
              <a:rPr sz="1100" spc="50" dirty="0">
                <a:latin typeface="Times New Roman"/>
                <a:cs typeface="Times New Roman"/>
              </a:rPr>
              <a:t>3	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2756" y="2133262"/>
            <a:ext cx="0" cy="223520"/>
          </a:xfrm>
          <a:custGeom>
            <a:avLst/>
            <a:gdLst/>
            <a:ahLst/>
            <a:cxnLst/>
            <a:rect l="l" t="t" r="r" b="b"/>
            <a:pathLst>
              <a:path h="223519">
                <a:moveTo>
                  <a:pt x="0" y="0"/>
                </a:moveTo>
                <a:lnTo>
                  <a:pt x="0" y="222990"/>
                </a:lnTo>
              </a:path>
            </a:pathLst>
          </a:custGeom>
          <a:ln w="1274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58806" y="2404570"/>
            <a:ext cx="238125" cy="45720"/>
          </a:xfrm>
          <a:custGeom>
            <a:avLst/>
            <a:gdLst/>
            <a:ahLst/>
            <a:cxnLst/>
            <a:rect l="l" t="t" r="r" b="b"/>
            <a:pathLst>
              <a:path w="238125" h="45719">
                <a:moveTo>
                  <a:pt x="0" y="45524"/>
                </a:moveTo>
                <a:lnTo>
                  <a:pt x="238070" y="45524"/>
                </a:lnTo>
              </a:path>
              <a:path w="238125" h="45719">
                <a:moveTo>
                  <a:pt x="0" y="0"/>
                </a:moveTo>
                <a:lnTo>
                  <a:pt x="238070" y="0"/>
                </a:lnTo>
              </a:path>
            </a:pathLst>
          </a:custGeom>
          <a:ln w="12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2756" y="2511100"/>
            <a:ext cx="0" cy="200660"/>
          </a:xfrm>
          <a:custGeom>
            <a:avLst/>
            <a:gdLst/>
            <a:ahLst/>
            <a:cxnLst/>
            <a:rect l="l" t="t" r="r" b="b"/>
            <a:pathLst>
              <a:path h="200660">
                <a:moveTo>
                  <a:pt x="0" y="200070"/>
                </a:moveTo>
                <a:lnTo>
                  <a:pt x="0" y="0"/>
                </a:lnTo>
              </a:path>
            </a:pathLst>
          </a:custGeom>
          <a:ln w="127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8589" y="2782397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4">
                <a:moveTo>
                  <a:pt x="253289" y="0"/>
                </a:moveTo>
                <a:lnTo>
                  <a:pt x="0" y="0"/>
                </a:lnTo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14649" y="2315988"/>
            <a:ext cx="51244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6875" algn="l"/>
              </a:tabLst>
            </a:pPr>
            <a:r>
              <a:rPr sz="1200" dirty="0">
                <a:latin typeface="Times New Roman"/>
                <a:cs typeface="Times New Roman"/>
              </a:rPr>
              <a:t>O	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4432" y="2670592"/>
            <a:ext cx="13589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79017" y="2746786"/>
            <a:ext cx="8191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5" dirty="0">
                <a:latin typeface="Times New Roman"/>
                <a:cs typeface="Times New Roman"/>
              </a:rPr>
              <a:t>3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58755" y="2597190"/>
            <a:ext cx="41846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800" spc="-7" baseline="-27777" dirty="0">
                <a:latin typeface="Times New Roman"/>
                <a:cs typeface="Times New Roman"/>
              </a:rPr>
              <a:t>PO</a:t>
            </a:r>
            <a:r>
              <a:rPr sz="1800" spc="127" baseline="-27777" dirty="0">
                <a:latin typeface="Times New Roman"/>
                <a:cs typeface="Times New Roman"/>
              </a:rPr>
              <a:t> </a:t>
            </a:r>
            <a:r>
              <a:rPr sz="850" spc="5" dirty="0">
                <a:latin typeface="Times New Roman"/>
                <a:cs typeface="Times New Roman"/>
              </a:rPr>
              <a:t>-2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89140" y="1940629"/>
            <a:ext cx="24511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09490" y="2014343"/>
            <a:ext cx="8191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5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5615" y="3030774"/>
            <a:ext cx="136144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Carbamoyl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Phosphate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80536" y="5209036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4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54254" y="5551943"/>
            <a:ext cx="173355" cy="99695"/>
          </a:xfrm>
          <a:custGeom>
            <a:avLst/>
            <a:gdLst/>
            <a:ahLst/>
            <a:cxnLst/>
            <a:rect l="l" t="t" r="r" b="b"/>
            <a:pathLst>
              <a:path w="173355" h="99695">
                <a:moveTo>
                  <a:pt x="172840" y="99078"/>
                </a:moveTo>
                <a:lnTo>
                  <a:pt x="0" y="0"/>
                </a:lnTo>
              </a:path>
            </a:pathLst>
          </a:custGeom>
          <a:ln w="1272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89725" y="5572128"/>
            <a:ext cx="142240" cy="81915"/>
          </a:xfrm>
          <a:custGeom>
            <a:avLst/>
            <a:gdLst/>
            <a:ahLst/>
            <a:cxnLst/>
            <a:rect l="l" t="t" r="r" b="b"/>
            <a:pathLst>
              <a:path w="142239" h="81914">
                <a:moveTo>
                  <a:pt x="142174" y="0"/>
                </a:moveTo>
                <a:lnTo>
                  <a:pt x="0" y="81381"/>
                </a:lnTo>
              </a:path>
            </a:pathLst>
          </a:custGeom>
          <a:ln w="1272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41243" y="5084787"/>
            <a:ext cx="0" cy="353060"/>
          </a:xfrm>
          <a:custGeom>
            <a:avLst/>
            <a:gdLst/>
            <a:ahLst/>
            <a:cxnLst/>
            <a:rect l="l" t="t" r="r" b="b"/>
            <a:pathLst>
              <a:path h="353060">
                <a:moveTo>
                  <a:pt x="0" y="0"/>
                </a:moveTo>
                <a:lnTo>
                  <a:pt x="0" y="352854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69282" y="4840933"/>
            <a:ext cx="216535" cy="127635"/>
          </a:xfrm>
          <a:custGeom>
            <a:avLst/>
            <a:gdLst/>
            <a:ahLst/>
            <a:cxnLst/>
            <a:rect l="l" t="t" r="r" b="b"/>
            <a:pathLst>
              <a:path w="216535" h="127635">
                <a:moveTo>
                  <a:pt x="0" y="0"/>
                </a:moveTo>
                <a:lnTo>
                  <a:pt x="216207" y="127114"/>
                </a:lnTo>
              </a:path>
            </a:pathLst>
          </a:custGeom>
          <a:ln w="1272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94518" y="5602575"/>
            <a:ext cx="130175" cy="228600"/>
          </a:xfrm>
          <a:custGeom>
            <a:avLst/>
            <a:gdLst/>
            <a:ahLst/>
            <a:cxnLst/>
            <a:rect l="l" t="t" r="r" b="b"/>
            <a:pathLst>
              <a:path w="130175" h="228600">
                <a:moveTo>
                  <a:pt x="129787" y="228604"/>
                </a:moveTo>
                <a:lnTo>
                  <a:pt x="0" y="0"/>
                </a:lnTo>
              </a:path>
            </a:pathLst>
          </a:custGeom>
          <a:ln w="1270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75422" y="4500866"/>
            <a:ext cx="45720" cy="226060"/>
          </a:xfrm>
          <a:custGeom>
            <a:avLst/>
            <a:gdLst/>
            <a:ahLst/>
            <a:cxnLst/>
            <a:rect l="l" t="t" r="r" b="b"/>
            <a:pathLst>
              <a:path w="45719" h="226060">
                <a:moveTo>
                  <a:pt x="0" y="0"/>
                </a:moveTo>
                <a:lnTo>
                  <a:pt x="0" y="225827"/>
                </a:lnTo>
              </a:path>
              <a:path w="45719" h="226060">
                <a:moveTo>
                  <a:pt x="45532" y="0"/>
                </a:moveTo>
                <a:lnTo>
                  <a:pt x="45532" y="225827"/>
                </a:lnTo>
              </a:path>
            </a:pathLst>
          </a:custGeom>
          <a:ln w="127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87963" y="4797762"/>
            <a:ext cx="244475" cy="0"/>
          </a:xfrm>
          <a:custGeom>
            <a:avLst/>
            <a:gdLst/>
            <a:ahLst/>
            <a:cxnLst/>
            <a:rect l="l" t="t" r="r" b="b"/>
            <a:pathLst>
              <a:path w="244475">
                <a:moveTo>
                  <a:pt x="0" y="0"/>
                </a:moveTo>
                <a:lnTo>
                  <a:pt x="244091" y="0"/>
                </a:lnTo>
              </a:path>
            </a:pathLst>
          </a:custGeom>
          <a:ln w="1273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6444" y="5536720"/>
            <a:ext cx="198755" cy="160020"/>
          </a:xfrm>
          <a:custGeom>
            <a:avLst/>
            <a:gdLst/>
            <a:ahLst/>
            <a:cxnLst/>
            <a:rect l="l" t="t" r="r" b="b"/>
            <a:pathLst>
              <a:path w="198755" h="160020">
                <a:moveTo>
                  <a:pt x="25404" y="159960"/>
                </a:moveTo>
                <a:lnTo>
                  <a:pt x="198244" y="32921"/>
                </a:lnTo>
              </a:path>
              <a:path w="198755" h="160020">
                <a:moveTo>
                  <a:pt x="0" y="126736"/>
                </a:moveTo>
                <a:lnTo>
                  <a:pt x="170361" y="0"/>
                </a:lnTo>
              </a:path>
            </a:pathLst>
          </a:custGeom>
          <a:ln w="12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29426" y="5820929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963" y="0"/>
                </a:lnTo>
              </a:path>
            </a:pathLst>
          </a:custGeom>
          <a:ln w="102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83887" y="5016179"/>
            <a:ext cx="35052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0000FF"/>
                </a:solidFill>
                <a:latin typeface="Times New Roman"/>
                <a:cs typeface="Times New Roman"/>
              </a:rPr>
              <a:t>NH</a:t>
            </a:r>
            <a:r>
              <a:rPr sz="1275" spc="-7" baseline="-19607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sz="1275" baseline="-19607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17029" y="5396981"/>
            <a:ext cx="1270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37016" y="5587703"/>
            <a:ext cx="135255" cy="38608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75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N  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16720" y="5396981"/>
            <a:ext cx="236854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CH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52336" y="4889493"/>
            <a:ext cx="3429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CH</a:t>
            </a:r>
            <a:r>
              <a:rPr sz="1275" baseline="-19607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275" baseline="-19607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33967" y="4686261"/>
            <a:ext cx="62738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13080" algn="l"/>
              </a:tabLst>
            </a:pP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93642" y="5778098"/>
            <a:ext cx="34671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19356" y="5612861"/>
            <a:ext cx="13525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29576" y="4305548"/>
            <a:ext cx="13525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57765" y="6112938"/>
            <a:ext cx="132588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Carbamoyl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Aspartate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76136" y="5017560"/>
            <a:ext cx="0" cy="227965"/>
          </a:xfrm>
          <a:custGeom>
            <a:avLst/>
            <a:gdLst/>
            <a:ahLst/>
            <a:cxnLst/>
            <a:rect l="l" t="t" r="r" b="b"/>
            <a:pathLst>
              <a:path h="227964">
                <a:moveTo>
                  <a:pt x="0" y="227905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49854" y="5359722"/>
            <a:ext cx="173355" cy="99060"/>
          </a:xfrm>
          <a:custGeom>
            <a:avLst/>
            <a:gdLst/>
            <a:ahLst/>
            <a:cxnLst/>
            <a:rect l="l" t="t" r="r" b="b"/>
            <a:pathLst>
              <a:path w="173354" h="99060">
                <a:moveTo>
                  <a:pt x="172840" y="98693"/>
                </a:moveTo>
                <a:lnTo>
                  <a:pt x="0" y="0"/>
                </a:lnTo>
              </a:path>
            </a:pathLst>
          </a:custGeom>
          <a:ln w="127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85325" y="5379967"/>
            <a:ext cx="142240" cy="81280"/>
          </a:xfrm>
          <a:custGeom>
            <a:avLst/>
            <a:gdLst/>
            <a:ahLst/>
            <a:cxnLst/>
            <a:rect l="l" t="t" r="r" b="b"/>
            <a:pathLst>
              <a:path w="142239" h="81279">
                <a:moveTo>
                  <a:pt x="142174" y="0"/>
                </a:moveTo>
                <a:lnTo>
                  <a:pt x="0" y="80941"/>
                </a:lnTo>
              </a:path>
            </a:pathLst>
          </a:custGeom>
          <a:ln w="127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36843" y="4994519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0946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80051" y="4764133"/>
            <a:ext cx="201295" cy="114300"/>
          </a:xfrm>
          <a:custGeom>
            <a:avLst/>
            <a:gdLst/>
            <a:ahLst/>
            <a:cxnLst/>
            <a:rect l="l" t="t" r="r" b="b"/>
            <a:pathLst>
              <a:path w="201295" h="114300">
                <a:moveTo>
                  <a:pt x="0" y="0"/>
                </a:moveTo>
                <a:lnTo>
                  <a:pt x="201038" y="114003"/>
                </a:lnTo>
              </a:path>
            </a:pathLst>
          </a:custGeom>
          <a:ln w="127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90118" y="5410473"/>
            <a:ext cx="130175" cy="227965"/>
          </a:xfrm>
          <a:custGeom>
            <a:avLst/>
            <a:gdLst/>
            <a:ahLst/>
            <a:cxnLst/>
            <a:rect l="l" t="t" r="r" b="b"/>
            <a:pathLst>
              <a:path w="130175" h="227964">
                <a:moveTo>
                  <a:pt x="129787" y="227905"/>
                </a:moveTo>
                <a:lnTo>
                  <a:pt x="0" y="0"/>
                </a:lnTo>
              </a:path>
            </a:pathLst>
          </a:custGeom>
          <a:ln w="1271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83723" y="4424400"/>
            <a:ext cx="45720" cy="226060"/>
          </a:xfrm>
          <a:custGeom>
            <a:avLst/>
            <a:gdLst/>
            <a:ahLst/>
            <a:cxnLst/>
            <a:rect l="l" t="t" r="r" b="b"/>
            <a:pathLst>
              <a:path w="45720" h="226060">
                <a:moveTo>
                  <a:pt x="0" y="0"/>
                </a:moveTo>
                <a:lnTo>
                  <a:pt x="0" y="225476"/>
                </a:lnTo>
              </a:path>
              <a:path w="45720" h="226060">
                <a:moveTo>
                  <a:pt x="45532" y="0"/>
                </a:moveTo>
                <a:lnTo>
                  <a:pt x="45532" y="225476"/>
                </a:lnTo>
              </a:path>
            </a:pathLst>
          </a:custGeom>
          <a:ln w="1273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32044" y="5344475"/>
            <a:ext cx="198755" cy="160020"/>
          </a:xfrm>
          <a:custGeom>
            <a:avLst/>
            <a:gdLst/>
            <a:ahLst/>
            <a:cxnLst/>
            <a:rect l="l" t="t" r="r" b="b"/>
            <a:pathLst>
              <a:path w="198754" h="160020">
                <a:moveTo>
                  <a:pt x="25404" y="159718"/>
                </a:moveTo>
                <a:lnTo>
                  <a:pt x="198244" y="32998"/>
                </a:lnTo>
              </a:path>
              <a:path w="198754" h="160020">
                <a:moveTo>
                  <a:pt x="0" y="126707"/>
                </a:moveTo>
                <a:lnTo>
                  <a:pt x="170361" y="0"/>
                </a:lnTo>
              </a:path>
            </a:pathLst>
          </a:custGeom>
          <a:ln w="127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54814" y="4761603"/>
            <a:ext cx="190500" cy="124460"/>
          </a:xfrm>
          <a:custGeom>
            <a:avLst/>
            <a:gdLst/>
            <a:ahLst/>
            <a:cxnLst/>
            <a:rect l="l" t="t" r="r" b="b"/>
            <a:pathLst>
              <a:path w="190500" h="124460">
                <a:moveTo>
                  <a:pt x="190501" y="0"/>
                </a:moveTo>
                <a:lnTo>
                  <a:pt x="0" y="123999"/>
                </a:lnTo>
              </a:path>
            </a:pathLst>
          </a:custGeom>
          <a:ln w="1274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25026" y="5628421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963" y="0"/>
                </a:lnTo>
              </a:path>
            </a:pathLst>
          </a:custGeom>
          <a:ln w="996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995543" y="4824896"/>
            <a:ext cx="2444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solidFill>
                  <a:srgbClr val="0000FF"/>
                </a:solidFill>
                <a:latin typeface="Times New Roman"/>
                <a:cs typeface="Times New Roman"/>
              </a:rPr>
              <a:t>HN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112629" y="5205055"/>
            <a:ext cx="126364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432616" y="5395280"/>
            <a:ext cx="134620" cy="38544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75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N  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712320" y="5205055"/>
            <a:ext cx="23622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747936" y="4799679"/>
            <a:ext cx="3429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CH</a:t>
            </a:r>
            <a:r>
              <a:rPr sz="1275" baseline="-19607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275" baseline="-19607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442838" y="4609492"/>
            <a:ext cx="126364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989241" y="5585518"/>
            <a:ext cx="3460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OO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814956" y="5420498"/>
            <a:ext cx="13462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437877" y="4229270"/>
            <a:ext cx="13462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043870" y="5970645"/>
            <a:ext cx="956944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Dihydroorotate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176136" y="1894487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547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49854" y="2237308"/>
            <a:ext cx="173355" cy="99060"/>
          </a:xfrm>
          <a:custGeom>
            <a:avLst/>
            <a:gdLst/>
            <a:ahLst/>
            <a:cxnLst/>
            <a:rect l="l" t="t" r="r" b="b"/>
            <a:pathLst>
              <a:path w="173354" h="99060">
                <a:moveTo>
                  <a:pt x="172840" y="99054"/>
                </a:moveTo>
                <a:lnTo>
                  <a:pt x="0" y="0"/>
                </a:lnTo>
              </a:path>
            </a:pathLst>
          </a:custGeom>
          <a:ln w="127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85325" y="2229850"/>
            <a:ext cx="188595" cy="109220"/>
          </a:xfrm>
          <a:custGeom>
            <a:avLst/>
            <a:gdLst/>
            <a:ahLst/>
            <a:cxnLst/>
            <a:rect l="l" t="t" r="r" b="b"/>
            <a:pathLst>
              <a:path w="188595" h="109219">
                <a:moveTo>
                  <a:pt x="188021" y="0"/>
                </a:moveTo>
                <a:lnTo>
                  <a:pt x="0" y="108998"/>
                </a:lnTo>
              </a:path>
            </a:pathLst>
          </a:custGeom>
          <a:ln w="127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88516" y="1871809"/>
            <a:ext cx="48895" cy="251460"/>
          </a:xfrm>
          <a:custGeom>
            <a:avLst/>
            <a:gdLst/>
            <a:ahLst/>
            <a:cxnLst/>
            <a:rect l="l" t="t" r="r" b="b"/>
            <a:pathLst>
              <a:path w="48895" h="251460">
                <a:moveTo>
                  <a:pt x="48327" y="0"/>
                </a:moveTo>
                <a:lnTo>
                  <a:pt x="48327" y="251225"/>
                </a:lnTo>
              </a:path>
              <a:path w="48895" h="251460">
                <a:moveTo>
                  <a:pt x="0" y="0"/>
                </a:moveTo>
                <a:lnTo>
                  <a:pt x="0" y="251225"/>
                </a:lnTo>
              </a:path>
            </a:pathLst>
          </a:custGeom>
          <a:ln w="1271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80051" y="1640801"/>
            <a:ext cx="201295" cy="114300"/>
          </a:xfrm>
          <a:custGeom>
            <a:avLst/>
            <a:gdLst/>
            <a:ahLst/>
            <a:cxnLst/>
            <a:rect l="l" t="t" r="r" b="b"/>
            <a:pathLst>
              <a:path w="201295" h="114300">
                <a:moveTo>
                  <a:pt x="0" y="0"/>
                </a:moveTo>
                <a:lnTo>
                  <a:pt x="201038" y="114248"/>
                </a:lnTo>
              </a:path>
            </a:pathLst>
          </a:custGeom>
          <a:ln w="127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880211" y="2270537"/>
            <a:ext cx="139700" cy="246379"/>
          </a:xfrm>
          <a:custGeom>
            <a:avLst/>
            <a:gdLst/>
            <a:ahLst/>
            <a:cxnLst/>
            <a:rect l="l" t="t" r="r" b="b"/>
            <a:pathLst>
              <a:path w="139700" h="246380">
                <a:moveTo>
                  <a:pt x="139694" y="246253"/>
                </a:moveTo>
                <a:lnTo>
                  <a:pt x="0" y="0"/>
                </a:lnTo>
              </a:path>
            </a:pathLst>
          </a:custGeom>
          <a:ln w="127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83408" y="1300440"/>
            <a:ext cx="46355" cy="226060"/>
          </a:xfrm>
          <a:custGeom>
            <a:avLst/>
            <a:gdLst/>
            <a:ahLst/>
            <a:cxnLst/>
            <a:rect l="l" t="t" r="r" b="b"/>
            <a:pathLst>
              <a:path w="46354" h="226059">
                <a:moveTo>
                  <a:pt x="0" y="0"/>
                </a:moveTo>
                <a:lnTo>
                  <a:pt x="0" y="226023"/>
                </a:lnTo>
              </a:path>
              <a:path w="46354" h="226059">
                <a:moveTo>
                  <a:pt x="45847" y="0"/>
                </a:moveTo>
                <a:lnTo>
                  <a:pt x="45847" y="226023"/>
                </a:lnTo>
              </a:path>
            </a:pathLst>
          </a:custGeom>
          <a:ln w="1271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932044" y="2222089"/>
            <a:ext cx="198755" cy="160020"/>
          </a:xfrm>
          <a:custGeom>
            <a:avLst/>
            <a:gdLst/>
            <a:ahLst/>
            <a:cxnLst/>
            <a:rect l="l" t="t" r="r" b="b"/>
            <a:pathLst>
              <a:path w="198754" h="160019">
                <a:moveTo>
                  <a:pt x="25404" y="159932"/>
                </a:moveTo>
                <a:lnTo>
                  <a:pt x="198244" y="33228"/>
                </a:lnTo>
              </a:path>
              <a:path w="198754" h="160019">
                <a:moveTo>
                  <a:pt x="0" y="127007"/>
                </a:moveTo>
                <a:lnTo>
                  <a:pt x="170361" y="0"/>
                </a:lnTo>
              </a:path>
            </a:pathLst>
          </a:custGeom>
          <a:ln w="127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54814" y="1638277"/>
            <a:ext cx="190500" cy="124460"/>
          </a:xfrm>
          <a:custGeom>
            <a:avLst/>
            <a:gdLst/>
            <a:ahLst/>
            <a:cxnLst/>
            <a:rect l="l" t="t" r="r" b="b"/>
            <a:pathLst>
              <a:path w="190500" h="124460">
                <a:moveTo>
                  <a:pt x="190501" y="0"/>
                </a:moveTo>
                <a:lnTo>
                  <a:pt x="0" y="124230"/>
                </a:lnTo>
              </a:path>
            </a:pathLst>
          </a:custGeom>
          <a:ln w="1272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25026" y="2506543"/>
            <a:ext cx="66040" cy="0"/>
          </a:xfrm>
          <a:custGeom>
            <a:avLst/>
            <a:gdLst/>
            <a:ahLst/>
            <a:cxnLst/>
            <a:rect l="l" t="t" r="r" b="b"/>
            <a:pathLst>
              <a:path w="66039">
                <a:moveTo>
                  <a:pt x="0" y="0"/>
                </a:moveTo>
                <a:lnTo>
                  <a:pt x="65963" y="0"/>
                </a:lnTo>
              </a:path>
            </a:pathLst>
          </a:custGeom>
          <a:ln w="1024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3995543" y="1701675"/>
            <a:ext cx="24447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1200" spc="-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112326" y="2082697"/>
            <a:ext cx="1270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432616" y="2273056"/>
            <a:ext cx="135255" cy="38608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75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N  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73336" y="2082697"/>
            <a:ext cx="1270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773336" y="1676524"/>
            <a:ext cx="236854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CH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442838" y="1485912"/>
            <a:ext cx="12700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989241" y="2105741"/>
            <a:ext cx="1488440" cy="566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84835" marR="5080" indent="-302260">
              <a:lnSpc>
                <a:spcPct val="100000"/>
              </a:lnSpc>
              <a:spcBef>
                <a:spcPts val="130"/>
              </a:spcBef>
            </a:pPr>
            <a:r>
              <a:rPr sz="950" spc="10" dirty="0">
                <a:latin typeface="Times New Roman"/>
                <a:cs typeface="Times New Roman"/>
              </a:rPr>
              <a:t>Orotate Phosphoribosyl  Transferase</a:t>
            </a: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COO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814956" y="2298511"/>
            <a:ext cx="13525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437877" y="1105167"/>
            <a:ext cx="13525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259763" y="2786049"/>
            <a:ext cx="48450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ro</a:t>
            </a:r>
            <a:r>
              <a:rPr sz="1200" dirty="0">
                <a:latin typeface="Times New Roman"/>
                <a:cs typeface="Times New Roman"/>
              </a:rPr>
              <a:t>t</a:t>
            </a:r>
            <a:r>
              <a:rPr sz="1200" spc="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t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8013653" y="1135512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206169"/>
                </a:moveTo>
                <a:lnTo>
                  <a:pt x="0" y="0"/>
                </a:lnTo>
              </a:path>
            </a:pathLst>
          </a:custGeom>
          <a:ln w="1152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80275" y="1444709"/>
            <a:ext cx="156210" cy="89535"/>
          </a:xfrm>
          <a:custGeom>
            <a:avLst/>
            <a:gdLst/>
            <a:ahLst/>
            <a:cxnLst/>
            <a:rect l="l" t="t" r="r" b="b"/>
            <a:pathLst>
              <a:path w="156209" h="89534">
                <a:moveTo>
                  <a:pt x="156097" y="89290"/>
                </a:moveTo>
                <a:lnTo>
                  <a:pt x="0" y="0"/>
                </a:lnTo>
              </a:path>
            </a:pathLst>
          </a:custGeom>
          <a:ln w="115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383441" y="1437726"/>
            <a:ext cx="170180" cy="99060"/>
          </a:xfrm>
          <a:custGeom>
            <a:avLst/>
            <a:gdLst/>
            <a:ahLst/>
            <a:cxnLst/>
            <a:rect l="l" t="t" r="r" b="b"/>
            <a:pathLst>
              <a:path w="170179" h="99059">
                <a:moveTo>
                  <a:pt x="170152" y="0"/>
                </a:moveTo>
                <a:lnTo>
                  <a:pt x="0" y="98562"/>
                </a:lnTo>
              </a:path>
            </a:pathLst>
          </a:custGeom>
          <a:ln w="115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67307" y="1114677"/>
            <a:ext cx="43815" cy="227329"/>
          </a:xfrm>
          <a:custGeom>
            <a:avLst/>
            <a:gdLst/>
            <a:ahLst/>
            <a:cxnLst/>
            <a:rect l="l" t="t" r="r" b="b"/>
            <a:pathLst>
              <a:path w="43815" h="227330">
                <a:moveTo>
                  <a:pt x="43652" y="0"/>
                </a:moveTo>
                <a:lnTo>
                  <a:pt x="43652" y="227003"/>
                </a:lnTo>
              </a:path>
              <a:path w="43815" h="227330">
                <a:moveTo>
                  <a:pt x="0" y="0"/>
                </a:moveTo>
                <a:lnTo>
                  <a:pt x="0" y="227003"/>
                </a:lnTo>
              </a:path>
            </a:pathLst>
          </a:custGeom>
          <a:ln w="115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50041" y="1474358"/>
            <a:ext cx="126364" cy="222250"/>
          </a:xfrm>
          <a:custGeom>
            <a:avLst/>
            <a:gdLst/>
            <a:ahLst/>
            <a:cxnLst/>
            <a:rect l="l" t="t" r="r" b="b"/>
            <a:pathLst>
              <a:path w="126365" h="222250">
                <a:moveTo>
                  <a:pt x="126157" y="222195"/>
                </a:moveTo>
                <a:lnTo>
                  <a:pt x="0" y="0"/>
                </a:lnTo>
              </a:path>
            </a:pathLst>
          </a:custGeom>
          <a:ln w="1153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792991" y="1430972"/>
            <a:ext cx="179705" cy="144780"/>
          </a:xfrm>
          <a:custGeom>
            <a:avLst/>
            <a:gdLst/>
            <a:ahLst/>
            <a:cxnLst/>
            <a:rect l="l" t="t" r="r" b="b"/>
            <a:pathLst>
              <a:path w="179704" h="144780">
                <a:moveTo>
                  <a:pt x="22968" y="144238"/>
                </a:moveTo>
                <a:lnTo>
                  <a:pt x="179294" y="29877"/>
                </a:lnTo>
              </a:path>
              <a:path w="179704" h="144780">
                <a:moveTo>
                  <a:pt x="0" y="114589"/>
                </a:moveTo>
                <a:lnTo>
                  <a:pt x="154040" y="0"/>
                </a:lnTo>
              </a:path>
            </a:pathLst>
          </a:custGeom>
          <a:ln w="115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1" name="object 81"/>
          <p:cNvGrpSpPr/>
          <p:nvPr/>
        </p:nvGrpSpPr>
        <p:grpSpPr>
          <a:xfrm>
            <a:off x="8079074" y="599197"/>
            <a:ext cx="487045" cy="423545"/>
            <a:chOff x="8079074" y="599197"/>
            <a:chExt cx="487045" cy="423545"/>
          </a:xfrm>
        </p:grpSpPr>
        <p:sp>
          <p:nvSpPr>
            <p:cNvPr id="82" name="object 82"/>
            <p:cNvSpPr/>
            <p:nvPr/>
          </p:nvSpPr>
          <p:spPr>
            <a:xfrm>
              <a:off x="8291452" y="599197"/>
              <a:ext cx="269240" cy="410209"/>
            </a:xfrm>
            <a:custGeom>
              <a:avLst/>
              <a:gdLst/>
              <a:ahLst/>
              <a:cxnLst/>
              <a:rect l="l" t="t" r="r" b="b"/>
              <a:pathLst>
                <a:path w="269240" h="410209">
                  <a:moveTo>
                    <a:pt x="268885" y="410049"/>
                  </a:moveTo>
                  <a:lnTo>
                    <a:pt x="87533" y="307021"/>
                  </a:lnTo>
                </a:path>
                <a:path w="269240" h="410209">
                  <a:moveTo>
                    <a:pt x="0" y="0"/>
                  </a:moveTo>
                  <a:lnTo>
                    <a:pt x="0" y="203879"/>
                  </a:lnTo>
                </a:path>
                <a:path w="269240" h="410209">
                  <a:moveTo>
                    <a:pt x="41366" y="0"/>
                  </a:moveTo>
                  <a:lnTo>
                    <a:pt x="41367" y="203879"/>
                  </a:lnTo>
                </a:path>
              </a:pathLst>
            </a:custGeom>
            <a:ln w="115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084845" y="903929"/>
              <a:ext cx="172720" cy="113030"/>
            </a:xfrm>
            <a:custGeom>
              <a:avLst/>
              <a:gdLst/>
              <a:ahLst/>
              <a:cxnLst/>
              <a:rect l="l" t="t" r="r" b="b"/>
              <a:pathLst>
                <a:path w="172720" h="113030">
                  <a:moveTo>
                    <a:pt x="172324" y="0"/>
                  </a:moveTo>
                  <a:lnTo>
                    <a:pt x="0" y="112414"/>
                  </a:lnTo>
                </a:path>
              </a:pathLst>
            </a:custGeom>
            <a:ln w="1154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7176161" y="1645228"/>
            <a:ext cx="1142365" cy="890269"/>
            <a:chOff x="7176161" y="1645228"/>
            <a:chExt cx="1142365" cy="890269"/>
          </a:xfrm>
        </p:grpSpPr>
        <p:sp>
          <p:nvSpPr>
            <p:cNvPr id="85" name="object 85"/>
            <p:cNvSpPr/>
            <p:nvPr/>
          </p:nvSpPr>
          <p:spPr>
            <a:xfrm>
              <a:off x="7397880" y="2209802"/>
              <a:ext cx="696595" cy="325755"/>
            </a:xfrm>
            <a:custGeom>
              <a:avLst/>
              <a:gdLst/>
              <a:ahLst/>
              <a:cxnLst/>
              <a:rect l="l" t="t" r="r" b="b"/>
              <a:pathLst>
                <a:path w="696595" h="325755">
                  <a:moveTo>
                    <a:pt x="696221" y="107892"/>
                  </a:moveTo>
                  <a:lnTo>
                    <a:pt x="696221" y="0"/>
                  </a:lnTo>
                </a:path>
                <a:path w="696595" h="325755">
                  <a:moveTo>
                    <a:pt x="0" y="0"/>
                  </a:moveTo>
                  <a:lnTo>
                    <a:pt x="0" y="105637"/>
                  </a:lnTo>
                </a:path>
                <a:path w="696595" h="325755">
                  <a:moveTo>
                    <a:pt x="696221" y="295768"/>
                  </a:moveTo>
                  <a:lnTo>
                    <a:pt x="696221" y="176623"/>
                  </a:lnTo>
                </a:path>
                <a:path w="696595" h="325755">
                  <a:moveTo>
                    <a:pt x="0" y="176623"/>
                  </a:moveTo>
                  <a:lnTo>
                    <a:pt x="0" y="325349"/>
                  </a:lnTo>
                </a:path>
              </a:pathLst>
            </a:custGeom>
            <a:ln w="11539">
              <a:solidFill>
                <a:srgbClr val="00A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405193" y="2352334"/>
              <a:ext cx="678180" cy="0"/>
            </a:xfrm>
            <a:custGeom>
              <a:avLst/>
              <a:gdLst/>
              <a:ahLst/>
              <a:cxnLst/>
              <a:rect l="l" t="t" r="r" b="b"/>
              <a:pathLst>
                <a:path w="678179">
                  <a:moveTo>
                    <a:pt x="0" y="0"/>
                  </a:moveTo>
                  <a:lnTo>
                    <a:pt x="677595" y="0"/>
                  </a:lnTo>
                </a:path>
              </a:pathLst>
            </a:custGeom>
            <a:ln w="3175">
              <a:solidFill>
                <a:srgbClr val="00A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395565" y="2324696"/>
              <a:ext cx="690880" cy="46355"/>
            </a:xfrm>
            <a:custGeom>
              <a:avLst/>
              <a:gdLst/>
              <a:ahLst/>
              <a:cxnLst/>
              <a:rect l="l" t="t" r="r" b="b"/>
              <a:pathLst>
                <a:path w="690879" h="46355">
                  <a:moveTo>
                    <a:pt x="690435" y="0"/>
                  </a:moveTo>
                  <a:lnTo>
                    <a:pt x="0" y="0"/>
                  </a:lnTo>
                  <a:lnTo>
                    <a:pt x="0" y="22885"/>
                  </a:lnTo>
                  <a:lnTo>
                    <a:pt x="101" y="45758"/>
                  </a:lnTo>
                  <a:lnTo>
                    <a:pt x="690295" y="45758"/>
                  </a:lnTo>
                  <a:lnTo>
                    <a:pt x="690295" y="22885"/>
                  </a:lnTo>
                  <a:lnTo>
                    <a:pt x="690435" y="22885"/>
                  </a:lnTo>
                  <a:lnTo>
                    <a:pt x="690435" y="0"/>
                  </a:lnTo>
                  <a:close/>
                </a:path>
              </a:pathLst>
            </a:custGeom>
            <a:solidFill>
              <a:srgbClr val="00A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181926" y="1980795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4">
                  <a:moveTo>
                    <a:pt x="0" y="155777"/>
                  </a:moveTo>
                  <a:lnTo>
                    <a:pt x="0" y="0"/>
                  </a:lnTo>
                </a:path>
                <a:path h="360044">
                  <a:moveTo>
                    <a:pt x="0" y="359714"/>
                  </a:moveTo>
                  <a:lnTo>
                    <a:pt x="0" y="167327"/>
                  </a:lnTo>
                </a:path>
              </a:pathLst>
            </a:custGeom>
            <a:ln w="11539">
              <a:solidFill>
                <a:srgbClr val="00A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193742" y="2153194"/>
              <a:ext cx="198120" cy="197485"/>
            </a:xfrm>
            <a:custGeom>
              <a:avLst/>
              <a:gdLst/>
              <a:ahLst/>
              <a:cxnLst/>
              <a:rect l="l" t="t" r="r" b="b"/>
              <a:pathLst>
                <a:path w="198120" h="197485">
                  <a:moveTo>
                    <a:pt x="197670" y="19688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A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177435" y="2136572"/>
              <a:ext cx="216535" cy="257175"/>
            </a:xfrm>
            <a:custGeom>
              <a:avLst/>
              <a:gdLst/>
              <a:ahLst/>
              <a:cxnLst/>
              <a:rect l="l" t="t" r="r" b="b"/>
              <a:pathLst>
                <a:path w="216534" h="257175">
                  <a:moveTo>
                    <a:pt x="0" y="0"/>
                  </a:moveTo>
                  <a:lnTo>
                    <a:pt x="6742" y="16049"/>
                  </a:lnTo>
                  <a:lnTo>
                    <a:pt x="208914" y="256606"/>
                  </a:lnTo>
                  <a:lnTo>
                    <a:pt x="215942" y="210691"/>
                  </a:lnTo>
                  <a:lnTo>
                    <a:pt x="208914" y="162806"/>
                  </a:lnTo>
                  <a:lnTo>
                    <a:pt x="13769" y="2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191205" y="2006151"/>
              <a:ext cx="1118870" cy="364490"/>
            </a:xfrm>
            <a:custGeom>
              <a:avLst/>
              <a:gdLst/>
              <a:ahLst/>
              <a:cxnLst/>
              <a:rect l="l" t="t" r="r" b="b"/>
              <a:pathLst>
                <a:path w="1118870" h="364489">
                  <a:moveTo>
                    <a:pt x="0" y="132676"/>
                  </a:moveTo>
                  <a:lnTo>
                    <a:pt x="495969" y="0"/>
                  </a:lnTo>
                </a:path>
                <a:path w="1118870" h="364489">
                  <a:moveTo>
                    <a:pt x="1118873" y="141971"/>
                  </a:moveTo>
                  <a:lnTo>
                    <a:pt x="1118873" y="364213"/>
                  </a:lnTo>
                </a:path>
                <a:path w="1118870" h="364489">
                  <a:moveTo>
                    <a:pt x="622583" y="2255"/>
                  </a:moveTo>
                  <a:lnTo>
                    <a:pt x="1109502" y="132676"/>
                  </a:lnTo>
                </a:path>
              </a:pathLst>
            </a:custGeom>
            <a:ln w="11539">
              <a:solidFill>
                <a:srgbClr val="00A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103700" y="2150939"/>
              <a:ext cx="195580" cy="199390"/>
            </a:xfrm>
            <a:custGeom>
              <a:avLst/>
              <a:gdLst/>
              <a:ahLst/>
              <a:cxnLst/>
              <a:rect l="l" t="t" r="r" b="b"/>
              <a:pathLst>
                <a:path w="195579" h="199389">
                  <a:moveTo>
                    <a:pt x="195064" y="0"/>
                  </a:moveTo>
                  <a:lnTo>
                    <a:pt x="0" y="199140"/>
                  </a:lnTo>
                </a:path>
              </a:pathLst>
            </a:custGeom>
            <a:ln w="3175">
              <a:solidFill>
                <a:srgbClr val="00A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089302" y="2136572"/>
              <a:ext cx="216535" cy="257175"/>
            </a:xfrm>
            <a:custGeom>
              <a:avLst/>
              <a:gdLst/>
              <a:ahLst/>
              <a:cxnLst/>
              <a:rect l="l" t="t" r="r" b="b"/>
              <a:pathLst>
                <a:path w="216534" h="257175">
                  <a:moveTo>
                    <a:pt x="215976" y="0"/>
                  </a:moveTo>
                  <a:lnTo>
                    <a:pt x="204434" y="2255"/>
                  </a:lnTo>
                  <a:lnTo>
                    <a:pt x="4799" y="162806"/>
                  </a:lnTo>
                  <a:lnTo>
                    <a:pt x="0" y="210691"/>
                  </a:lnTo>
                  <a:lnTo>
                    <a:pt x="4799" y="256606"/>
                  </a:lnTo>
                  <a:lnTo>
                    <a:pt x="211405" y="16049"/>
                  </a:lnTo>
                  <a:lnTo>
                    <a:pt x="215976" y="0"/>
                  </a:lnTo>
                  <a:close/>
                </a:path>
              </a:pathLst>
            </a:custGeom>
            <a:solidFill>
              <a:srgbClr val="00A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310078" y="1650992"/>
              <a:ext cx="2540" cy="485775"/>
            </a:xfrm>
            <a:custGeom>
              <a:avLst/>
              <a:gdLst/>
              <a:ahLst/>
              <a:cxnLst/>
              <a:rect l="l" t="t" r="r" b="b"/>
              <a:pathLst>
                <a:path w="2540" h="485775">
                  <a:moveTo>
                    <a:pt x="2171" y="0"/>
                  </a:moveTo>
                  <a:lnTo>
                    <a:pt x="0" y="485579"/>
                  </a:lnTo>
                </a:path>
              </a:pathLst>
            </a:custGeom>
            <a:ln w="115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/>
          <p:nvPr/>
        </p:nvSpPr>
        <p:spPr>
          <a:xfrm>
            <a:off x="9052055" y="1687624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650" y="0"/>
                </a:lnTo>
              </a:path>
            </a:pathLst>
          </a:custGeom>
          <a:ln w="929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7849083" y="959937"/>
            <a:ext cx="224154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solidFill>
                  <a:srgbClr val="0000FF"/>
                </a:solidFill>
                <a:latin typeface="Times New Roman"/>
                <a:cs typeface="Times New Roman"/>
              </a:rPr>
              <a:t>HN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954901" y="1303591"/>
            <a:ext cx="11747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latin typeface="Times New Roman"/>
                <a:cs typeface="Times New Roman"/>
              </a:rPr>
              <a:t>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244469" y="1475417"/>
            <a:ext cx="12509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552093" y="1303591"/>
            <a:ext cx="11747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552093" y="937157"/>
            <a:ext cx="21653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solidFill>
                  <a:srgbClr val="FF0000"/>
                </a:solidFill>
                <a:latin typeface="Times New Roman"/>
                <a:cs typeface="Times New Roman"/>
              </a:rPr>
              <a:t>CH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253496" y="765329"/>
            <a:ext cx="11747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747500" y="1647244"/>
            <a:ext cx="31559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050" spc="1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050" spc="2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686016" y="1498541"/>
            <a:ext cx="12509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248925" y="421676"/>
            <a:ext cx="12509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248926" y="2332594"/>
            <a:ext cx="11620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0" dirty="0">
                <a:solidFill>
                  <a:srgbClr val="00A800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120866" y="2302739"/>
            <a:ext cx="11620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0" dirty="0">
                <a:solidFill>
                  <a:srgbClr val="00A800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339345" y="2499636"/>
            <a:ext cx="208279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" dirty="0">
                <a:solidFill>
                  <a:srgbClr val="00A800"/>
                </a:solidFill>
                <a:latin typeface="Times New Roman"/>
                <a:cs typeface="Times New Roman"/>
              </a:rPr>
              <a:t>O</a:t>
            </a:r>
            <a:r>
              <a:rPr sz="1000" spc="-10" dirty="0">
                <a:solidFill>
                  <a:srgbClr val="00A800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035235" y="2470056"/>
            <a:ext cx="208279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5" dirty="0">
                <a:solidFill>
                  <a:srgbClr val="00A800"/>
                </a:solidFill>
                <a:latin typeface="Times New Roman"/>
                <a:cs typeface="Times New Roman"/>
              </a:rPr>
              <a:t>O</a:t>
            </a:r>
            <a:r>
              <a:rPr sz="1000" spc="-10" dirty="0">
                <a:solidFill>
                  <a:srgbClr val="00A800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336819" y="2046121"/>
            <a:ext cx="11620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0" dirty="0">
                <a:solidFill>
                  <a:srgbClr val="00A800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033064" y="2046121"/>
            <a:ext cx="11620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0" dirty="0">
                <a:solidFill>
                  <a:srgbClr val="00A800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688302" y="1894865"/>
            <a:ext cx="11620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-10" dirty="0">
                <a:solidFill>
                  <a:srgbClr val="00A800"/>
                </a:solidFill>
                <a:latin typeface="Times New Roman"/>
                <a:cs typeface="Times New Roman"/>
              </a:rPr>
              <a:t>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406376" y="1782505"/>
            <a:ext cx="10668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dirty="0">
                <a:solidFill>
                  <a:srgbClr val="00A800"/>
                </a:solidFill>
                <a:latin typeface="Times New Roman"/>
                <a:cs typeface="Times New Roman"/>
              </a:rPr>
              <a:t>2</a:t>
            </a:r>
            <a:r>
              <a:rPr sz="750" spc="5" dirty="0">
                <a:solidFill>
                  <a:srgbClr val="00A800"/>
                </a:solidFill>
                <a:latin typeface="Times New Roman"/>
                <a:cs typeface="Times New Roman"/>
              </a:rPr>
              <a:t>-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721297" y="1782505"/>
            <a:ext cx="440055" cy="14414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6720" algn="l"/>
              </a:tabLst>
            </a:pPr>
            <a:r>
              <a:rPr sz="750" u="sng" spc="5" dirty="0">
                <a:solidFill>
                  <a:srgbClr val="00A800"/>
                </a:solidFill>
                <a:uFill>
                  <a:solidFill>
                    <a:srgbClr val="00A800"/>
                  </a:solidFill>
                </a:uFill>
                <a:latin typeface="Times New Roman"/>
                <a:cs typeface="Times New Roman"/>
              </a:rPr>
              <a:t>    </a:t>
            </a:r>
            <a:r>
              <a:rPr sz="750" u="sng" spc="60" dirty="0">
                <a:solidFill>
                  <a:srgbClr val="00A800"/>
                </a:solidFill>
                <a:uFill>
                  <a:solidFill>
                    <a:srgbClr val="00A8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00A800"/>
                </a:solidFill>
                <a:latin typeface="Times New Roman"/>
                <a:cs typeface="Times New Roman"/>
              </a:rPr>
              <a:t>   </a:t>
            </a:r>
            <a:r>
              <a:rPr sz="750" spc="70" dirty="0">
                <a:solidFill>
                  <a:srgbClr val="00A800"/>
                </a:solidFill>
                <a:latin typeface="Times New Roman"/>
                <a:cs typeface="Times New Roman"/>
              </a:rPr>
              <a:t> </a:t>
            </a:r>
            <a:r>
              <a:rPr sz="750" u="sng" spc="5" dirty="0">
                <a:solidFill>
                  <a:srgbClr val="00A800"/>
                </a:solidFill>
                <a:uFill>
                  <a:solidFill>
                    <a:srgbClr val="00A8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50" u="sng" dirty="0">
                <a:solidFill>
                  <a:srgbClr val="00A800"/>
                </a:solidFill>
                <a:uFill>
                  <a:solidFill>
                    <a:srgbClr val="00A800"/>
                  </a:solidFill>
                </a:uFill>
                <a:latin typeface="Times New Roman"/>
                <a:cs typeface="Times New Roman"/>
              </a:rPr>
              <a:t>	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463926" y="1814584"/>
            <a:ext cx="941069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389255" algn="l"/>
                <a:tab pos="676275" algn="l"/>
              </a:tabLst>
            </a:pPr>
            <a:r>
              <a:rPr sz="1000" spc="-5" dirty="0">
                <a:solidFill>
                  <a:srgbClr val="00A800"/>
                </a:solidFill>
                <a:latin typeface="Times New Roman"/>
                <a:cs typeface="Times New Roman"/>
              </a:rPr>
              <a:t>O</a:t>
            </a:r>
            <a:r>
              <a:rPr sz="1125" spc="-7" baseline="-18518" dirty="0">
                <a:solidFill>
                  <a:srgbClr val="00A800"/>
                </a:solidFill>
                <a:latin typeface="Times New Roman"/>
                <a:cs typeface="Times New Roman"/>
              </a:rPr>
              <a:t>3</a:t>
            </a:r>
            <a:r>
              <a:rPr sz="1000" spc="-5" dirty="0">
                <a:solidFill>
                  <a:srgbClr val="00A800"/>
                </a:solidFill>
                <a:latin typeface="Times New Roman"/>
                <a:cs typeface="Times New Roman"/>
              </a:rPr>
              <a:t>P	</a:t>
            </a:r>
            <a:r>
              <a:rPr sz="1000" spc="-10" dirty="0">
                <a:solidFill>
                  <a:srgbClr val="00A800"/>
                </a:solidFill>
                <a:latin typeface="Times New Roman"/>
                <a:cs typeface="Times New Roman"/>
              </a:rPr>
              <a:t>O	</a:t>
            </a:r>
            <a:r>
              <a:rPr sz="1000" dirty="0">
                <a:solidFill>
                  <a:srgbClr val="00A800"/>
                </a:solidFill>
                <a:latin typeface="Times New Roman"/>
                <a:cs typeface="Times New Roman"/>
              </a:rPr>
              <a:t>CH</a:t>
            </a:r>
            <a:r>
              <a:rPr sz="1125" baseline="-18518" dirty="0">
                <a:solidFill>
                  <a:srgbClr val="00A800"/>
                </a:solidFill>
                <a:latin typeface="Times New Roman"/>
                <a:cs typeface="Times New Roman"/>
              </a:rPr>
              <a:t>2</a:t>
            </a:r>
            <a:endParaRPr sz="1125" baseline="-18518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8386740" y="2030071"/>
            <a:ext cx="10096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15" dirty="0">
                <a:latin typeface="Symbol"/>
                <a:cs typeface="Symbol"/>
              </a:rPr>
              <a:t></a:t>
            </a:r>
            <a:endParaRPr sz="1050">
              <a:latin typeface="Symbol"/>
              <a:cs typeface="Symbo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238121" y="2728918"/>
            <a:ext cx="1609725" cy="3511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09600" marR="5080" indent="-597535">
              <a:lnSpc>
                <a:spcPct val="100000"/>
              </a:lnSpc>
              <a:spcBef>
                <a:spcPts val="130"/>
              </a:spcBef>
            </a:pPr>
            <a:r>
              <a:rPr sz="1050" spc="10" dirty="0">
                <a:latin typeface="Times New Roman"/>
                <a:cs typeface="Times New Roman"/>
              </a:rPr>
              <a:t>Orotidine-5'-monophosphate  </a:t>
            </a:r>
            <a:r>
              <a:rPr sz="1050" spc="15" dirty="0">
                <a:latin typeface="Times New Roman"/>
                <a:cs typeface="Times New Roman"/>
              </a:rPr>
              <a:t>(OMP)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8045484" y="4548702"/>
            <a:ext cx="0" cy="201930"/>
          </a:xfrm>
          <a:custGeom>
            <a:avLst/>
            <a:gdLst/>
            <a:ahLst/>
            <a:cxnLst/>
            <a:rect l="l" t="t" r="r" b="b"/>
            <a:pathLst>
              <a:path h="201929">
                <a:moveTo>
                  <a:pt x="0" y="201392"/>
                </a:moveTo>
                <a:lnTo>
                  <a:pt x="0" y="0"/>
                </a:lnTo>
              </a:path>
            </a:pathLst>
          </a:custGeom>
          <a:ln w="1124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110578" y="4850735"/>
            <a:ext cx="152400" cy="87630"/>
          </a:xfrm>
          <a:custGeom>
            <a:avLst/>
            <a:gdLst/>
            <a:ahLst/>
            <a:cxnLst/>
            <a:rect l="l" t="t" r="r" b="b"/>
            <a:pathLst>
              <a:path w="152400" h="87629">
                <a:moveTo>
                  <a:pt x="151921" y="87296"/>
                </a:moveTo>
                <a:lnTo>
                  <a:pt x="0" y="0"/>
                </a:lnTo>
              </a:path>
            </a:pathLst>
          </a:custGeom>
          <a:ln w="112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405393" y="4844174"/>
            <a:ext cx="165735" cy="96520"/>
          </a:xfrm>
          <a:custGeom>
            <a:avLst/>
            <a:gdLst/>
            <a:ahLst/>
            <a:cxnLst/>
            <a:rect l="l" t="t" r="r" b="b"/>
            <a:pathLst>
              <a:path w="165734" h="96520">
                <a:moveTo>
                  <a:pt x="165297" y="0"/>
                </a:moveTo>
                <a:lnTo>
                  <a:pt x="0" y="96414"/>
                </a:lnTo>
              </a:path>
            </a:pathLst>
          </a:custGeom>
          <a:ln w="1122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84178" y="4528685"/>
            <a:ext cx="42545" cy="221615"/>
          </a:xfrm>
          <a:custGeom>
            <a:avLst/>
            <a:gdLst/>
            <a:ahLst/>
            <a:cxnLst/>
            <a:rect l="l" t="t" r="r" b="b"/>
            <a:pathLst>
              <a:path w="42545" h="221614">
                <a:moveTo>
                  <a:pt x="42466" y="0"/>
                </a:moveTo>
                <a:lnTo>
                  <a:pt x="42466" y="221409"/>
                </a:lnTo>
              </a:path>
              <a:path w="42545" h="221614">
                <a:moveTo>
                  <a:pt x="0" y="0"/>
                </a:moveTo>
                <a:lnTo>
                  <a:pt x="0" y="221409"/>
                </a:lnTo>
              </a:path>
            </a:pathLst>
          </a:custGeom>
          <a:ln w="112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400935" y="4324846"/>
            <a:ext cx="177165" cy="100965"/>
          </a:xfrm>
          <a:custGeom>
            <a:avLst/>
            <a:gdLst/>
            <a:ahLst/>
            <a:cxnLst/>
            <a:rect l="l" t="t" r="r" b="b"/>
            <a:pathLst>
              <a:path w="177165" h="100964">
                <a:moveTo>
                  <a:pt x="176666" y="100751"/>
                </a:moveTo>
                <a:lnTo>
                  <a:pt x="0" y="0"/>
                </a:lnTo>
              </a:path>
            </a:pathLst>
          </a:custGeom>
          <a:ln w="112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316001" y="4024925"/>
            <a:ext cx="40640" cy="199390"/>
          </a:xfrm>
          <a:custGeom>
            <a:avLst/>
            <a:gdLst/>
            <a:ahLst/>
            <a:cxnLst/>
            <a:rect l="l" t="t" r="r" b="b"/>
            <a:pathLst>
              <a:path w="40640" h="199389">
                <a:moveTo>
                  <a:pt x="0" y="0"/>
                </a:moveTo>
                <a:lnTo>
                  <a:pt x="0" y="199279"/>
                </a:lnTo>
              </a:path>
              <a:path w="40640" h="199389">
                <a:moveTo>
                  <a:pt x="40237" y="0"/>
                </a:moveTo>
                <a:lnTo>
                  <a:pt x="40237" y="199279"/>
                </a:lnTo>
              </a:path>
            </a:pathLst>
          </a:custGeom>
          <a:ln w="112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831033" y="4837390"/>
            <a:ext cx="174625" cy="141605"/>
          </a:xfrm>
          <a:custGeom>
            <a:avLst/>
            <a:gdLst/>
            <a:ahLst/>
            <a:cxnLst/>
            <a:rect l="l" t="t" r="r" b="b"/>
            <a:pathLst>
              <a:path w="174625" h="141604">
                <a:moveTo>
                  <a:pt x="22515" y="141230"/>
                </a:moveTo>
                <a:lnTo>
                  <a:pt x="174437" y="29246"/>
                </a:lnTo>
              </a:path>
              <a:path w="174625" h="141604">
                <a:moveTo>
                  <a:pt x="0" y="111872"/>
                </a:moveTo>
                <a:lnTo>
                  <a:pt x="149804" y="0"/>
                </a:lnTo>
              </a:path>
            </a:pathLst>
          </a:custGeom>
          <a:ln w="112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114925" y="4322622"/>
            <a:ext cx="167640" cy="109855"/>
          </a:xfrm>
          <a:custGeom>
            <a:avLst/>
            <a:gdLst/>
            <a:ahLst/>
            <a:cxnLst/>
            <a:rect l="l" t="t" r="r" b="b"/>
            <a:pathLst>
              <a:path w="167640" h="109854">
                <a:moveTo>
                  <a:pt x="167526" y="0"/>
                </a:moveTo>
                <a:lnTo>
                  <a:pt x="0" y="109759"/>
                </a:lnTo>
              </a:path>
            </a:pathLst>
          </a:custGeom>
          <a:ln w="1122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5" name="object 125"/>
          <p:cNvGrpSpPr/>
          <p:nvPr/>
        </p:nvGrpSpPr>
        <p:grpSpPr>
          <a:xfrm>
            <a:off x="7231087" y="5046838"/>
            <a:ext cx="1111250" cy="869950"/>
            <a:chOff x="7231087" y="5046838"/>
            <a:chExt cx="1111250" cy="869950"/>
          </a:xfrm>
        </p:grpSpPr>
        <p:sp>
          <p:nvSpPr>
            <p:cNvPr id="126" name="object 126"/>
            <p:cNvSpPr/>
            <p:nvPr/>
          </p:nvSpPr>
          <p:spPr>
            <a:xfrm>
              <a:off x="7453937" y="5737641"/>
              <a:ext cx="659765" cy="0"/>
            </a:xfrm>
            <a:custGeom>
              <a:avLst/>
              <a:gdLst/>
              <a:ahLst/>
              <a:cxnLst/>
              <a:rect l="l" t="t" r="r" b="b"/>
              <a:pathLst>
                <a:path w="659765">
                  <a:moveTo>
                    <a:pt x="0" y="0"/>
                  </a:moveTo>
                  <a:lnTo>
                    <a:pt x="659316" y="0"/>
                  </a:lnTo>
                </a:path>
              </a:pathLst>
            </a:custGeom>
            <a:ln w="3175">
              <a:solidFill>
                <a:srgbClr val="00A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444575" y="5710808"/>
              <a:ext cx="671830" cy="44450"/>
            </a:xfrm>
            <a:custGeom>
              <a:avLst/>
              <a:gdLst/>
              <a:ahLst/>
              <a:cxnLst/>
              <a:rect l="l" t="t" r="r" b="b"/>
              <a:pathLst>
                <a:path w="671829" h="44450">
                  <a:moveTo>
                    <a:pt x="671449" y="21564"/>
                  </a:moveTo>
                  <a:lnTo>
                    <a:pt x="671436" y="0"/>
                  </a:lnTo>
                  <a:lnTo>
                    <a:pt x="12" y="0"/>
                  </a:lnTo>
                  <a:lnTo>
                    <a:pt x="12" y="21564"/>
                  </a:lnTo>
                  <a:lnTo>
                    <a:pt x="0" y="44399"/>
                  </a:lnTo>
                  <a:lnTo>
                    <a:pt x="671449" y="44399"/>
                  </a:lnTo>
                  <a:lnTo>
                    <a:pt x="671449" y="21564"/>
                  </a:lnTo>
                  <a:close/>
                </a:path>
              </a:pathLst>
            </a:custGeom>
            <a:solidFill>
              <a:srgbClr val="00A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248513" y="5543087"/>
              <a:ext cx="192405" cy="192405"/>
            </a:xfrm>
            <a:custGeom>
              <a:avLst/>
              <a:gdLst/>
              <a:ahLst/>
              <a:cxnLst/>
              <a:rect l="l" t="t" r="r" b="b"/>
              <a:pathLst>
                <a:path w="192404" h="192404">
                  <a:moveTo>
                    <a:pt x="191981" y="19236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A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232329" y="5526940"/>
              <a:ext cx="210185" cy="250825"/>
            </a:xfrm>
            <a:custGeom>
              <a:avLst/>
              <a:gdLst/>
              <a:ahLst/>
              <a:cxnLst/>
              <a:rect l="l" t="t" r="r" b="b"/>
              <a:pathLst>
                <a:path w="210184" h="250825">
                  <a:moveTo>
                    <a:pt x="0" y="0"/>
                  </a:moveTo>
                  <a:lnTo>
                    <a:pt x="6576" y="15590"/>
                  </a:lnTo>
                  <a:lnTo>
                    <a:pt x="203227" y="250645"/>
                  </a:lnTo>
                  <a:lnTo>
                    <a:pt x="210082" y="205774"/>
                  </a:lnTo>
                  <a:lnTo>
                    <a:pt x="203227" y="158712"/>
                  </a:lnTo>
                  <a:lnTo>
                    <a:pt x="13431" y="2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133317" y="5540618"/>
              <a:ext cx="189865" cy="194945"/>
            </a:xfrm>
            <a:custGeom>
              <a:avLst/>
              <a:gdLst/>
              <a:ahLst/>
              <a:cxnLst/>
              <a:rect l="l" t="t" r="r" b="b"/>
              <a:pathLst>
                <a:path w="189865" h="194945">
                  <a:moveTo>
                    <a:pt x="189818" y="0"/>
                  </a:moveTo>
                  <a:lnTo>
                    <a:pt x="0" y="194831"/>
                  </a:lnTo>
                </a:path>
              </a:pathLst>
            </a:custGeom>
            <a:ln w="3175">
              <a:solidFill>
                <a:srgbClr val="00A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119273" y="5526940"/>
              <a:ext cx="210185" cy="250825"/>
            </a:xfrm>
            <a:custGeom>
              <a:avLst/>
              <a:gdLst/>
              <a:ahLst/>
              <a:cxnLst/>
              <a:rect l="l" t="t" r="r" b="b"/>
              <a:pathLst>
                <a:path w="210184" h="250825">
                  <a:moveTo>
                    <a:pt x="210104" y="0"/>
                  </a:moveTo>
                  <a:lnTo>
                    <a:pt x="198847" y="2190"/>
                  </a:lnTo>
                  <a:lnTo>
                    <a:pt x="4681" y="158712"/>
                  </a:lnTo>
                  <a:lnTo>
                    <a:pt x="0" y="205774"/>
                  </a:lnTo>
                  <a:lnTo>
                    <a:pt x="4681" y="250645"/>
                  </a:lnTo>
                  <a:lnTo>
                    <a:pt x="205757" y="15590"/>
                  </a:lnTo>
                  <a:lnTo>
                    <a:pt x="210104" y="0"/>
                  </a:lnTo>
                  <a:close/>
                </a:path>
              </a:pathLst>
            </a:custGeom>
            <a:solidFill>
              <a:srgbClr val="00A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236709" y="5374522"/>
              <a:ext cx="1097280" cy="542290"/>
            </a:xfrm>
            <a:custGeom>
              <a:avLst/>
              <a:gdLst/>
              <a:ahLst/>
              <a:cxnLst/>
              <a:rect l="l" t="t" r="r" b="b"/>
              <a:pathLst>
                <a:path w="1097279" h="542289">
                  <a:moveTo>
                    <a:pt x="1097014" y="163638"/>
                  </a:moveTo>
                  <a:lnTo>
                    <a:pt x="1097014" y="380633"/>
                  </a:lnTo>
                </a:path>
                <a:path w="1097279" h="542289">
                  <a:moveTo>
                    <a:pt x="0" y="351619"/>
                  </a:moveTo>
                  <a:lnTo>
                    <a:pt x="0" y="163638"/>
                  </a:lnTo>
                </a:path>
                <a:path w="1097279" h="542289">
                  <a:moveTo>
                    <a:pt x="0" y="152417"/>
                  </a:moveTo>
                  <a:lnTo>
                    <a:pt x="0" y="0"/>
                  </a:lnTo>
                </a:path>
                <a:path w="1097279" h="542289">
                  <a:moveTo>
                    <a:pt x="210093" y="396224"/>
                  </a:moveTo>
                  <a:lnTo>
                    <a:pt x="210093" y="541802"/>
                  </a:lnTo>
                </a:path>
                <a:path w="1097279" h="542289">
                  <a:moveTo>
                    <a:pt x="887244" y="512789"/>
                  </a:moveTo>
                  <a:lnTo>
                    <a:pt x="887244" y="396224"/>
                  </a:lnTo>
                </a:path>
                <a:path w="1097279" h="542289">
                  <a:moveTo>
                    <a:pt x="210093" y="223833"/>
                  </a:moveTo>
                  <a:lnTo>
                    <a:pt x="210093" y="326998"/>
                  </a:lnTo>
                </a:path>
                <a:path w="1097279" h="542289">
                  <a:moveTo>
                    <a:pt x="614609" y="27089"/>
                  </a:moveTo>
                  <a:lnTo>
                    <a:pt x="1088320" y="154608"/>
                  </a:lnTo>
                </a:path>
                <a:path w="1097279" h="542289">
                  <a:moveTo>
                    <a:pt x="9050" y="154608"/>
                  </a:moveTo>
                  <a:lnTo>
                    <a:pt x="491779" y="24631"/>
                  </a:lnTo>
                </a:path>
                <a:path w="1097279" h="542289">
                  <a:moveTo>
                    <a:pt x="887244" y="329189"/>
                  </a:moveTo>
                  <a:lnTo>
                    <a:pt x="887244" y="223833"/>
                  </a:lnTo>
                </a:path>
              </a:pathLst>
            </a:custGeom>
            <a:ln w="11232">
              <a:solidFill>
                <a:srgbClr val="00A8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333724" y="5052461"/>
              <a:ext cx="3175" cy="474980"/>
            </a:xfrm>
            <a:custGeom>
              <a:avLst/>
              <a:gdLst/>
              <a:ahLst/>
              <a:cxnLst/>
              <a:rect l="l" t="t" r="r" b="b"/>
              <a:pathLst>
                <a:path w="3175" h="474979">
                  <a:moveTo>
                    <a:pt x="2563" y="0"/>
                  </a:moveTo>
                  <a:lnTo>
                    <a:pt x="0" y="474479"/>
                  </a:lnTo>
                </a:path>
              </a:pathLst>
            </a:custGeom>
            <a:ln w="1124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" name="object 134"/>
          <p:cNvSpPr/>
          <p:nvPr/>
        </p:nvSpPr>
        <p:spPr>
          <a:xfrm>
            <a:off x="7026626" y="5305342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603" y="0"/>
                </a:lnTo>
              </a:path>
            </a:pathLst>
          </a:custGeom>
          <a:ln w="11219">
            <a:solidFill>
              <a:srgbClr val="00A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800906" y="5305342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845" y="0"/>
                </a:lnTo>
              </a:path>
            </a:pathLst>
          </a:custGeom>
          <a:ln w="11219">
            <a:solidFill>
              <a:srgbClr val="00A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7885544" y="4376956"/>
            <a:ext cx="2190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1050" spc="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7988089" y="4712796"/>
            <a:ext cx="1155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latin typeface="Times New Roman"/>
                <a:cs typeface="Times New Roman"/>
              </a:rPr>
              <a:t>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8269752" y="4880827"/>
            <a:ext cx="12318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8569249" y="4712796"/>
            <a:ext cx="2127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050" spc="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8569249" y="4354604"/>
            <a:ext cx="2127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1050" spc="5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8278891" y="4186795"/>
            <a:ext cx="1155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7726712" y="4902956"/>
            <a:ext cx="12318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8274210" y="3851067"/>
            <a:ext cx="12318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8274211" y="5717824"/>
            <a:ext cx="114935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5" dirty="0">
                <a:solidFill>
                  <a:srgbClr val="00A800"/>
                </a:solidFill>
                <a:latin typeface="Times New Roman"/>
                <a:cs typeface="Times New Roman"/>
              </a:rPr>
              <a:t>H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7177117" y="5688821"/>
            <a:ext cx="114935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5" dirty="0">
                <a:solidFill>
                  <a:srgbClr val="00A800"/>
                </a:solidFill>
                <a:latin typeface="Times New Roman"/>
                <a:cs typeface="Times New Roman"/>
              </a:rPr>
              <a:t>H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7389396" y="5881184"/>
            <a:ext cx="204470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5" dirty="0">
                <a:solidFill>
                  <a:srgbClr val="00A800"/>
                </a:solidFill>
                <a:latin typeface="Times New Roman"/>
                <a:cs typeface="Times New Roman"/>
              </a:rPr>
              <a:t>OH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8066558" y="5852182"/>
            <a:ext cx="204470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5" dirty="0">
                <a:solidFill>
                  <a:srgbClr val="00A800"/>
                </a:solidFill>
                <a:latin typeface="Times New Roman"/>
                <a:cs typeface="Times New Roman"/>
              </a:rPr>
              <a:t>OH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7387200" y="5437898"/>
            <a:ext cx="114935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5" dirty="0">
                <a:solidFill>
                  <a:srgbClr val="00A800"/>
                </a:solidFill>
                <a:latin typeface="Times New Roman"/>
                <a:cs typeface="Times New Roman"/>
              </a:rPr>
              <a:t>H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7728941" y="5290406"/>
            <a:ext cx="114935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50" spc="15" dirty="0">
                <a:solidFill>
                  <a:srgbClr val="00A800"/>
                </a:solidFill>
                <a:latin typeface="Times New Roman"/>
                <a:cs typeface="Times New Roman"/>
              </a:rPr>
              <a:t>O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6879094" y="5211873"/>
            <a:ext cx="588645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316865" algn="l"/>
              </a:tabLst>
            </a:pPr>
            <a:r>
              <a:rPr sz="950" spc="15" dirty="0">
                <a:solidFill>
                  <a:srgbClr val="00A800"/>
                </a:solidFill>
                <a:latin typeface="Times New Roman"/>
                <a:cs typeface="Times New Roman"/>
              </a:rPr>
              <a:t>O	</a:t>
            </a:r>
            <a:r>
              <a:rPr sz="950" spc="10" dirty="0">
                <a:solidFill>
                  <a:srgbClr val="00A800"/>
                </a:solidFill>
                <a:latin typeface="Times New Roman"/>
                <a:cs typeface="Times New Roman"/>
              </a:rPr>
              <a:t>CH</a:t>
            </a:r>
            <a:r>
              <a:rPr sz="1125" spc="15" baseline="-18518" dirty="0">
                <a:solidFill>
                  <a:srgbClr val="00A800"/>
                </a:solidFill>
                <a:latin typeface="Times New Roman"/>
                <a:cs typeface="Times New Roman"/>
              </a:rPr>
              <a:t>2</a:t>
            </a:r>
            <a:endParaRPr sz="1125" baseline="-18518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6456726" y="5153824"/>
            <a:ext cx="361950" cy="1733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750" spc="5" dirty="0">
                <a:solidFill>
                  <a:srgbClr val="00A800"/>
                </a:solidFill>
                <a:latin typeface="Times New Roman"/>
                <a:cs typeface="Times New Roman"/>
              </a:rPr>
              <a:t>2-</a:t>
            </a:r>
            <a:r>
              <a:rPr sz="1425" spc="7" baseline="-26315" dirty="0">
                <a:solidFill>
                  <a:srgbClr val="00A800"/>
                </a:solidFill>
                <a:latin typeface="Times New Roman"/>
                <a:cs typeface="Times New Roman"/>
              </a:rPr>
              <a:t>O</a:t>
            </a:r>
            <a:r>
              <a:rPr sz="1125" spc="7" baseline="-51851" dirty="0">
                <a:solidFill>
                  <a:srgbClr val="00A800"/>
                </a:solidFill>
                <a:latin typeface="Times New Roman"/>
                <a:cs typeface="Times New Roman"/>
              </a:rPr>
              <a:t>3</a:t>
            </a:r>
            <a:r>
              <a:rPr sz="1425" spc="7" baseline="-26315" dirty="0">
                <a:solidFill>
                  <a:srgbClr val="00A800"/>
                </a:solidFill>
                <a:latin typeface="Times New Roman"/>
                <a:cs typeface="Times New Roman"/>
              </a:rPr>
              <a:t>P</a:t>
            </a:r>
            <a:endParaRPr sz="1425" baseline="-26315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8064328" y="5426677"/>
            <a:ext cx="44386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6235" algn="l"/>
              </a:tabLst>
            </a:pPr>
            <a:r>
              <a:rPr sz="950" spc="15" dirty="0">
                <a:solidFill>
                  <a:srgbClr val="00A800"/>
                </a:solidFill>
                <a:latin typeface="Times New Roman"/>
                <a:cs typeface="Times New Roman"/>
              </a:rPr>
              <a:t>H	</a:t>
            </a:r>
            <a:r>
              <a:rPr sz="1575" spc="7" baseline="2645" dirty="0">
                <a:latin typeface="Symbol"/>
                <a:cs typeface="Symbol"/>
              </a:rPr>
              <a:t></a:t>
            </a:r>
            <a:endParaRPr sz="1575" baseline="2645">
              <a:latin typeface="Symbol"/>
              <a:cs typeface="Symbo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7306848" y="6127448"/>
            <a:ext cx="1334770" cy="34353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76884" marR="5080" indent="-464820">
              <a:lnSpc>
                <a:spcPts val="1230"/>
              </a:lnSpc>
              <a:spcBef>
                <a:spcPts val="170"/>
              </a:spcBef>
            </a:pPr>
            <a:r>
              <a:rPr sz="1050" dirty="0">
                <a:latin typeface="Times New Roman"/>
                <a:cs typeface="Times New Roman"/>
              </a:rPr>
              <a:t>Uridine</a:t>
            </a:r>
            <a:r>
              <a:rPr sz="1050" spc="-6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Monophosphate  (UMP)</a:t>
            </a:r>
            <a:endParaRPr sz="1050">
              <a:latin typeface="Times New Roman"/>
              <a:cs typeface="Times New Roman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1259442" y="1113481"/>
            <a:ext cx="319405" cy="692150"/>
            <a:chOff x="1259442" y="1113481"/>
            <a:chExt cx="319405" cy="692150"/>
          </a:xfrm>
        </p:grpSpPr>
        <p:sp>
          <p:nvSpPr>
            <p:cNvPr id="155" name="object 155"/>
            <p:cNvSpPr/>
            <p:nvPr/>
          </p:nvSpPr>
          <p:spPr>
            <a:xfrm>
              <a:off x="1527949" y="1711419"/>
              <a:ext cx="50800" cy="93980"/>
            </a:xfrm>
            <a:custGeom>
              <a:avLst/>
              <a:gdLst/>
              <a:ahLst/>
              <a:cxnLst/>
              <a:rect l="l" t="t" r="r" b="b"/>
              <a:pathLst>
                <a:path w="50800" h="93980">
                  <a:moveTo>
                    <a:pt x="50563" y="0"/>
                  </a:moveTo>
                  <a:lnTo>
                    <a:pt x="26193" y="11330"/>
                  </a:lnTo>
                  <a:lnTo>
                    <a:pt x="0" y="0"/>
                  </a:lnTo>
                  <a:lnTo>
                    <a:pt x="26193" y="93610"/>
                  </a:lnTo>
                  <a:lnTo>
                    <a:pt x="505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560066" y="1123236"/>
              <a:ext cx="0" cy="601980"/>
            </a:xfrm>
            <a:custGeom>
              <a:avLst/>
              <a:gdLst/>
              <a:ahLst/>
              <a:cxnLst/>
              <a:rect l="l" t="t" r="r" b="b"/>
              <a:pathLst>
                <a:path h="601980">
                  <a:moveTo>
                    <a:pt x="0" y="6017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550495" y="1113481"/>
              <a:ext cx="9525" cy="609600"/>
            </a:xfrm>
            <a:custGeom>
              <a:avLst/>
              <a:gdLst/>
              <a:ahLst/>
              <a:cxnLst/>
              <a:rect l="l" t="t" r="r" b="b"/>
              <a:pathLst>
                <a:path w="9525" h="609600">
                  <a:moveTo>
                    <a:pt x="9338" y="0"/>
                  </a:moveTo>
                  <a:lnTo>
                    <a:pt x="0" y="0"/>
                  </a:lnTo>
                  <a:lnTo>
                    <a:pt x="0" y="609268"/>
                  </a:lnTo>
                  <a:lnTo>
                    <a:pt x="9338" y="609268"/>
                  </a:lnTo>
                  <a:lnTo>
                    <a:pt x="93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259442" y="1247090"/>
              <a:ext cx="290017" cy="2233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" name="object 159"/>
          <p:cNvSpPr txBox="1"/>
          <p:nvPr/>
        </p:nvSpPr>
        <p:spPr>
          <a:xfrm>
            <a:off x="891331" y="1057708"/>
            <a:ext cx="634365" cy="47244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R="150495" algn="ctr">
              <a:lnSpc>
                <a:spcPct val="100000"/>
              </a:lnSpc>
              <a:spcBef>
                <a:spcPts val="250"/>
              </a:spcBef>
            </a:pPr>
            <a:r>
              <a:rPr sz="850" spc="15" dirty="0">
                <a:latin typeface="Times New Roman"/>
                <a:cs typeface="Times New Roman"/>
              </a:rPr>
              <a:t>2 </a:t>
            </a:r>
            <a:r>
              <a:rPr sz="850" spc="20" dirty="0">
                <a:latin typeface="Times New Roman"/>
                <a:cs typeface="Times New Roman"/>
              </a:rPr>
              <a:t>ADP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spc="20" dirty="0">
                <a:latin typeface="Times New Roman"/>
                <a:cs typeface="Times New Roman"/>
              </a:rPr>
              <a:t>+</a:t>
            </a:r>
            <a:endParaRPr sz="8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60"/>
              </a:spcBef>
            </a:pPr>
            <a:r>
              <a:rPr sz="850" spc="10" dirty="0">
                <a:latin typeface="Times New Roman"/>
                <a:cs typeface="Times New Roman"/>
              </a:rPr>
              <a:t>Glutamate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20" dirty="0">
                <a:latin typeface="Times New Roman"/>
                <a:cs typeface="Times New Roman"/>
              </a:rPr>
              <a:t>+</a:t>
            </a:r>
            <a:endParaRPr sz="850">
              <a:latin typeface="Times New Roman"/>
              <a:cs typeface="Times New Roman"/>
            </a:endParaRPr>
          </a:p>
          <a:p>
            <a:pPr marR="129539" algn="ctr">
              <a:lnSpc>
                <a:spcPct val="100000"/>
              </a:lnSpc>
              <a:spcBef>
                <a:spcPts val="140"/>
              </a:spcBef>
            </a:pPr>
            <a:r>
              <a:rPr sz="850" spc="5" dirty="0">
                <a:latin typeface="Times New Roman"/>
                <a:cs typeface="Times New Roman"/>
              </a:rPr>
              <a:t>P</a:t>
            </a:r>
            <a:r>
              <a:rPr sz="975" spc="7" baseline="-17094" dirty="0">
                <a:latin typeface="Times New Roman"/>
                <a:cs typeface="Times New Roman"/>
              </a:rPr>
              <a:t>i</a:t>
            </a:r>
            <a:endParaRPr sz="975" baseline="-17094">
              <a:latin typeface="Times New Roman"/>
              <a:cs typeface="Times New Roman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597467" y="1166063"/>
            <a:ext cx="613410" cy="4222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120"/>
              </a:spcBef>
            </a:pPr>
            <a:r>
              <a:rPr sz="850" spc="10" dirty="0">
                <a:latin typeface="Times New Roman"/>
                <a:cs typeface="Times New Roman"/>
              </a:rPr>
              <a:t>Carbamoyl  Phosphate  Synthetase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spc="10" dirty="0">
                <a:latin typeface="Times New Roman"/>
                <a:cs typeface="Times New Roman"/>
              </a:rPr>
              <a:t>II</a:t>
            </a:r>
            <a:endParaRPr sz="850">
              <a:latin typeface="Times New Roman"/>
              <a:cs typeface="Times New Roman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1450623" y="3402847"/>
            <a:ext cx="158750" cy="741680"/>
            <a:chOff x="1450623" y="3402847"/>
            <a:chExt cx="158750" cy="741680"/>
          </a:xfrm>
        </p:grpSpPr>
        <p:sp>
          <p:nvSpPr>
            <p:cNvPr id="162" name="object 162"/>
            <p:cNvSpPr/>
            <p:nvPr/>
          </p:nvSpPr>
          <p:spPr>
            <a:xfrm>
              <a:off x="1555484" y="4043823"/>
              <a:ext cx="53975" cy="100965"/>
            </a:xfrm>
            <a:custGeom>
              <a:avLst/>
              <a:gdLst/>
              <a:ahLst/>
              <a:cxnLst/>
              <a:rect l="l" t="t" r="r" b="b"/>
              <a:pathLst>
                <a:path w="53975" h="100964">
                  <a:moveTo>
                    <a:pt x="53831" y="0"/>
                  </a:moveTo>
                  <a:lnTo>
                    <a:pt x="27895" y="12145"/>
                  </a:lnTo>
                  <a:lnTo>
                    <a:pt x="0" y="0"/>
                  </a:lnTo>
                  <a:lnTo>
                    <a:pt x="27895" y="100347"/>
                  </a:lnTo>
                  <a:lnTo>
                    <a:pt x="538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589744" y="3413304"/>
              <a:ext cx="0" cy="645160"/>
            </a:xfrm>
            <a:custGeom>
              <a:avLst/>
              <a:gdLst/>
              <a:ahLst/>
              <a:cxnLst/>
              <a:rect l="l" t="t" r="r" b="b"/>
              <a:pathLst>
                <a:path h="645160">
                  <a:moveTo>
                    <a:pt x="0" y="6450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463700" y="3402850"/>
              <a:ext cx="125730" cy="653415"/>
            </a:xfrm>
            <a:custGeom>
              <a:avLst/>
              <a:gdLst/>
              <a:ahLst/>
              <a:cxnLst/>
              <a:rect l="l" t="t" r="r" b="b"/>
              <a:pathLst>
                <a:path w="125730" h="653414">
                  <a:moveTo>
                    <a:pt x="75869" y="512927"/>
                  </a:moveTo>
                  <a:lnTo>
                    <a:pt x="53848" y="498830"/>
                  </a:lnTo>
                  <a:lnTo>
                    <a:pt x="45770" y="474776"/>
                  </a:lnTo>
                  <a:lnTo>
                    <a:pt x="0" y="540867"/>
                  </a:lnTo>
                  <a:lnTo>
                    <a:pt x="75869" y="512927"/>
                  </a:lnTo>
                  <a:close/>
                </a:path>
                <a:path w="125730" h="653414">
                  <a:moveTo>
                    <a:pt x="125539" y="0"/>
                  </a:moveTo>
                  <a:lnTo>
                    <a:pt x="115760" y="0"/>
                  </a:lnTo>
                  <a:lnTo>
                    <a:pt x="115760" y="653122"/>
                  </a:lnTo>
                  <a:lnTo>
                    <a:pt x="125539" y="653122"/>
                  </a:lnTo>
                  <a:lnTo>
                    <a:pt x="125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455636" y="3521184"/>
              <a:ext cx="121920" cy="382905"/>
            </a:xfrm>
            <a:custGeom>
              <a:avLst/>
              <a:gdLst/>
              <a:ahLst/>
              <a:cxnLst/>
              <a:rect l="l" t="t" r="r" b="b"/>
              <a:pathLst>
                <a:path w="121919" h="382904">
                  <a:moveTo>
                    <a:pt x="46005" y="382440"/>
                  </a:moveTo>
                  <a:lnTo>
                    <a:pt x="77992" y="345958"/>
                  </a:lnTo>
                  <a:lnTo>
                    <a:pt x="101832" y="303623"/>
                  </a:lnTo>
                  <a:lnTo>
                    <a:pt x="116723" y="257142"/>
                  </a:lnTo>
                  <a:lnTo>
                    <a:pt x="121865" y="208224"/>
                  </a:lnTo>
                  <a:lnTo>
                    <a:pt x="116286" y="157482"/>
                  </a:lnTo>
                  <a:lnTo>
                    <a:pt x="100254" y="109773"/>
                  </a:lnTo>
                  <a:lnTo>
                    <a:pt x="74826" y="66613"/>
                  </a:lnTo>
                  <a:lnTo>
                    <a:pt x="41055" y="29516"/>
                  </a:lnTo>
                  <a:lnTo>
                    <a:pt x="0" y="0"/>
                  </a:lnTo>
                </a:path>
              </a:pathLst>
            </a:custGeom>
            <a:ln w="100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6" name="object 166"/>
          <p:cNvSpPr txBox="1"/>
          <p:nvPr/>
        </p:nvSpPr>
        <p:spPr>
          <a:xfrm>
            <a:off x="1630389" y="3460128"/>
            <a:ext cx="956944" cy="4508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165"/>
              </a:spcBef>
            </a:pPr>
            <a:r>
              <a:rPr sz="950" spc="-5" dirty="0">
                <a:latin typeface="Times New Roman"/>
                <a:cs typeface="Times New Roman"/>
              </a:rPr>
              <a:t>Aspartate  Tr</a:t>
            </a:r>
            <a:r>
              <a:rPr sz="950" dirty="0">
                <a:latin typeface="Times New Roman"/>
                <a:cs typeface="Times New Roman"/>
              </a:rPr>
              <a:t>a</a:t>
            </a:r>
            <a:r>
              <a:rPr sz="950" spc="-5" dirty="0">
                <a:latin typeface="Times New Roman"/>
                <a:cs typeface="Times New Roman"/>
              </a:rPr>
              <a:t>n</a:t>
            </a:r>
            <a:r>
              <a:rPr sz="950" spc="-15" dirty="0">
                <a:latin typeface="Times New Roman"/>
                <a:cs typeface="Times New Roman"/>
              </a:rPr>
              <a:t>s</a:t>
            </a:r>
            <a:r>
              <a:rPr sz="950" dirty="0">
                <a:latin typeface="Times New Roman"/>
                <a:cs typeface="Times New Roman"/>
              </a:rPr>
              <a:t>c</a:t>
            </a:r>
            <a:r>
              <a:rPr sz="950" spc="-15" dirty="0">
                <a:latin typeface="Times New Roman"/>
                <a:cs typeface="Times New Roman"/>
              </a:rPr>
              <a:t>a</a:t>
            </a:r>
            <a:r>
              <a:rPr sz="950" spc="-5" dirty="0">
                <a:latin typeface="Times New Roman"/>
                <a:cs typeface="Times New Roman"/>
              </a:rPr>
              <a:t>rb</a:t>
            </a:r>
            <a:r>
              <a:rPr sz="950" dirty="0">
                <a:latin typeface="Times New Roman"/>
                <a:cs typeface="Times New Roman"/>
              </a:rPr>
              <a:t>a</a:t>
            </a:r>
            <a:r>
              <a:rPr sz="950" spc="-20" dirty="0">
                <a:latin typeface="Times New Roman"/>
                <a:cs typeface="Times New Roman"/>
              </a:rPr>
              <a:t>m</a:t>
            </a:r>
            <a:r>
              <a:rPr sz="950" spc="-10" dirty="0">
                <a:latin typeface="Times New Roman"/>
                <a:cs typeface="Times New Roman"/>
              </a:rPr>
              <a:t>o</a:t>
            </a:r>
            <a:r>
              <a:rPr sz="950" spc="-5" dirty="0">
                <a:latin typeface="Times New Roman"/>
                <a:cs typeface="Times New Roman"/>
              </a:rPr>
              <a:t>y</a:t>
            </a:r>
            <a:r>
              <a:rPr sz="950" dirty="0">
                <a:latin typeface="Times New Roman"/>
                <a:cs typeface="Times New Roman"/>
              </a:rPr>
              <a:t>la</a:t>
            </a:r>
            <a:r>
              <a:rPr sz="950" spc="-10" dirty="0">
                <a:latin typeface="Times New Roman"/>
                <a:cs typeface="Times New Roman"/>
              </a:rPr>
              <a:t>s</a:t>
            </a:r>
            <a:r>
              <a:rPr sz="950" dirty="0">
                <a:latin typeface="Times New Roman"/>
                <a:cs typeface="Times New Roman"/>
              </a:rPr>
              <a:t>e  </a:t>
            </a:r>
            <a:r>
              <a:rPr sz="950" spc="-5" dirty="0">
                <a:latin typeface="Times New Roman"/>
                <a:cs typeface="Times New Roman"/>
              </a:rPr>
              <a:t>(ATCase)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1071964" y="3369983"/>
            <a:ext cx="486409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95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950" spc="-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950" spc="-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950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950" dirty="0">
                <a:solidFill>
                  <a:srgbClr val="FF0000"/>
                </a:solidFill>
                <a:latin typeface="Times New Roman"/>
                <a:cs typeface="Times New Roman"/>
              </a:rPr>
              <a:t>tate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1266065" y="3850834"/>
            <a:ext cx="16700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950" spc="-10" dirty="0">
                <a:latin typeface="Times New Roman"/>
                <a:cs typeface="Times New Roman"/>
              </a:rPr>
              <a:t>P</a:t>
            </a:r>
            <a:r>
              <a:rPr sz="1050" spc="-15" baseline="-15873" dirty="0">
                <a:latin typeface="Times New Roman"/>
                <a:cs typeface="Times New Roman"/>
              </a:rPr>
              <a:t>i</a:t>
            </a:r>
            <a:endParaRPr sz="1050" baseline="-15873">
              <a:latin typeface="Times New Roman"/>
              <a:cs typeface="Times New Roman"/>
            </a:endParaRPr>
          </a:p>
        </p:txBody>
      </p:sp>
      <p:grpSp>
        <p:nvGrpSpPr>
          <p:cNvPr id="169" name="object 169"/>
          <p:cNvGrpSpPr/>
          <p:nvPr/>
        </p:nvGrpSpPr>
        <p:grpSpPr>
          <a:xfrm>
            <a:off x="2718816" y="5175353"/>
            <a:ext cx="807720" cy="278130"/>
            <a:chOff x="2718816" y="5175353"/>
            <a:chExt cx="807720" cy="278130"/>
          </a:xfrm>
        </p:grpSpPr>
        <p:sp>
          <p:nvSpPr>
            <p:cNvPr id="170" name="object 170"/>
            <p:cNvSpPr/>
            <p:nvPr/>
          </p:nvSpPr>
          <p:spPr>
            <a:xfrm>
              <a:off x="3423158" y="5396611"/>
              <a:ext cx="103505" cy="56515"/>
            </a:xfrm>
            <a:custGeom>
              <a:avLst/>
              <a:gdLst/>
              <a:ahLst/>
              <a:cxnLst/>
              <a:rect l="l" t="t" r="r" b="b"/>
              <a:pathLst>
                <a:path w="103504" h="56514">
                  <a:moveTo>
                    <a:pt x="0" y="0"/>
                  </a:moveTo>
                  <a:lnTo>
                    <a:pt x="12190" y="29129"/>
                  </a:lnTo>
                  <a:lnTo>
                    <a:pt x="0" y="56258"/>
                  </a:lnTo>
                  <a:lnTo>
                    <a:pt x="103380" y="29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729484" y="5432273"/>
              <a:ext cx="708660" cy="0"/>
            </a:xfrm>
            <a:custGeom>
              <a:avLst/>
              <a:gdLst/>
              <a:ahLst/>
              <a:cxnLst/>
              <a:rect l="l" t="t" r="r" b="b"/>
              <a:pathLst>
                <a:path w="708660">
                  <a:moveTo>
                    <a:pt x="7084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718816" y="5175364"/>
              <a:ext cx="716915" cy="257175"/>
            </a:xfrm>
            <a:custGeom>
              <a:avLst/>
              <a:gdLst/>
              <a:ahLst/>
              <a:cxnLst/>
              <a:rect l="l" t="t" r="r" b="b"/>
              <a:pathLst>
                <a:path w="716914" h="257175">
                  <a:moveTo>
                    <a:pt x="575805" y="83375"/>
                  </a:moveTo>
                  <a:lnTo>
                    <a:pt x="571741" y="0"/>
                  </a:lnTo>
                  <a:lnTo>
                    <a:pt x="528053" y="70815"/>
                  </a:lnTo>
                  <a:lnTo>
                    <a:pt x="554977" y="68808"/>
                  </a:lnTo>
                  <a:lnTo>
                    <a:pt x="575805" y="83375"/>
                  </a:lnTo>
                  <a:close/>
                </a:path>
                <a:path w="716914" h="257175">
                  <a:moveTo>
                    <a:pt x="716521" y="246113"/>
                  </a:moveTo>
                  <a:lnTo>
                    <a:pt x="0" y="246113"/>
                  </a:lnTo>
                  <a:lnTo>
                    <a:pt x="0" y="256654"/>
                  </a:lnTo>
                  <a:lnTo>
                    <a:pt x="716521" y="256654"/>
                  </a:lnTo>
                  <a:lnTo>
                    <a:pt x="716521" y="2461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961130" y="5221314"/>
              <a:ext cx="308610" cy="200660"/>
            </a:xfrm>
            <a:custGeom>
              <a:avLst/>
              <a:gdLst/>
              <a:ahLst/>
              <a:cxnLst/>
              <a:rect l="l" t="t" r="r" b="b"/>
              <a:pathLst>
                <a:path w="308610" h="200660">
                  <a:moveTo>
                    <a:pt x="0" y="196139"/>
                  </a:moveTo>
                  <a:lnTo>
                    <a:pt x="9018" y="197616"/>
                  </a:lnTo>
                  <a:lnTo>
                    <a:pt x="17655" y="198904"/>
                  </a:lnTo>
                  <a:lnTo>
                    <a:pt x="26290" y="199815"/>
                  </a:lnTo>
                  <a:lnTo>
                    <a:pt x="35303" y="200160"/>
                  </a:lnTo>
                  <a:lnTo>
                    <a:pt x="81177" y="195854"/>
                  </a:lnTo>
                  <a:lnTo>
                    <a:pt x="125159" y="184741"/>
                  </a:lnTo>
                  <a:lnTo>
                    <a:pt x="166520" y="167265"/>
                  </a:lnTo>
                  <a:lnTo>
                    <a:pt x="204536" y="143870"/>
                  </a:lnTo>
                  <a:lnTo>
                    <a:pt x="238479" y="115001"/>
                  </a:lnTo>
                  <a:lnTo>
                    <a:pt x="267624" y="81104"/>
                  </a:lnTo>
                  <a:lnTo>
                    <a:pt x="291244" y="42622"/>
                  </a:lnTo>
                  <a:lnTo>
                    <a:pt x="308613" y="0"/>
                  </a:lnTo>
                </a:path>
              </a:pathLst>
            </a:custGeom>
            <a:ln w="103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4" name="object 174"/>
          <p:cNvSpPr txBox="1"/>
          <p:nvPr/>
        </p:nvSpPr>
        <p:spPr>
          <a:xfrm>
            <a:off x="3105399" y="4995888"/>
            <a:ext cx="30226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950" spc="15" dirty="0">
                <a:latin typeface="Times New Roman"/>
                <a:cs typeface="Times New Roman"/>
              </a:rPr>
              <a:t>H</a:t>
            </a:r>
            <a:r>
              <a:rPr sz="1050" spc="22" baseline="-15873" dirty="0">
                <a:latin typeface="Times New Roman"/>
                <a:cs typeface="Times New Roman"/>
              </a:rPr>
              <a:t>2</a:t>
            </a:r>
            <a:r>
              <a:rPr sz="950" spc="15" dirty="0">
                <a:latin typeface="Times New Roman"/>
                <a:cs typeface="Times New Roman"/>
              </a:rPr>
              <a:t>O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2737104" y="5517518"/>
            <a:ext cx="800735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10" dirty="0">
                <a:latin typeface="Times New Roman"/>
                <a:cs typeface="Times New Roman"/>
              </a:rPr>
              <a:t>Dihydroorotase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176" name="object 176"/>
          <p:cNvGrpSpPr/>
          <p:nvPr/>
        </p:nvGrpSpPr>
        <p:grpSpPr>
          <a:xfrm>
            <a:off x="4357251" y="3324826"/>
            <a:ext cx="165100" cy="659130"/>
            <a:chOff x="4357251" y="3324826"/>
            <a:chExt cx="165100" cy="659130"/>
          </a:xfrm>
        </p:grpSpPr>
        <p:sp>
          <p:nvSpPr>
            <p:cNvPr id="177" name="object 177"/>
            <p:cNvSpPr/>
            <p:nvPr/>
          </p:nvSpPr>
          <p:spPr>
            <a:xfrm>
              <a:off x="4469136" y="3324826"/>
              <a:ext cx="53340" cy="97155"/>
            </a:xfrm>
            <a:custGeom>
              <a:avLst/>
              <a:gdLst/>
              <a:ahLst/>
              <a:cxnLst/>
              <a:rect l="l" t="t" r="r" b="b"/>
              <a:pathLst>
                <a:path w="53339" h="97154">
                  <a:moveTo>
                    <a:pt x="27474" y="0"/>
                  </a:moveTo>
                  <a:lnTo>
                    <a:pt x="0" y="96687"/>
                  </a:lnTo>
                  <a:lnTo>
                    <a:pt x="27474" y="85101"/>
                  </a:lnTo>
                  <a:lnTo>
                    <a:pt x="52812" y="96687"/>
                  </a:lnTo>
                  <a:lnTo>
                    <a:pt x="274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498737" y="3416076"/>
              <a:ext cx="0" cy="568325"/>
            </a:xfrm>
            <a:custGeom>
              <a:avLst/>
              <a:gdLst/>
              <a:ahLst/>
              <a:cxnLst/>
              <a:rect l="l" t="t" r="r" b="b"/>
              <a:pathLst>
                <a:path h="568325">
                  <a:moveTo>
                    <a:pt x="0" y="0"/>
                  </a:moveTo>
                  <a:lnTo>
                    <a:pt x="0" y="5678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369917" y="3409937"/>
              <a:ext cx="132715" cy="574040"/>
            </a:xfrm>
            <a:custGeom>
              <a:avLst/>
              <a:gdLst/>
              <a:ahLst/>
              <a:cxnLst/>
              <a:rect l="l" t="t" r="r" b="b"/>
              <a:pathLst>
                <a:path w="132714" h="574039">
                  <a:moveTo>
                    <a:pt x="73888" y="50114"/>
                  </a:moveTo>
                  <a:lnTo>
                    <a:pt x="0" y="23164"/>
                  </a:lnTo>
                  <a:lnTo>
                    <a:pt x="44754" y="86766"/>
                  </a:lnTo>
                  <a:lnTo>
                    <a:pt x="52565" y="61709"/>
                  </a:lnTo>
                  <a:lnTo>
                    <a:pt x="73888" y="50114"/>
                  </a:lnTo>
                  <a:close/>
                </a:path>
                <a:path w="132714" h="574039">
                  <a:moveTo>
                    <a:pt x="132372" y="0"/>
                  </a:moveTo>
                  <a:lnTo>
                    <a:pt x="122669" y="0"/>
                  </a:lnTo>
                  <a:lnTo>
                    <a:pt x="122669" y="573506"/>
                  </a:lnTo>
                  <a:lnTo>
                    <a:pt x="132372" y="573506"/>
                  </a:lnTo>
                  <a:lnTo>
                    <a:pt x="1323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362105" y="3464065"/>
              <a:ext cx="128905" cy="396240"/>
            </a:xfrm>
            <a:custGeom>
              <a:avLst/>
              <a:gdLst/>
              <a:ahLst/>
              <a:cxnLst/>
              <a:rect l="l" t="t" r="r" b="b"/>
              <a:pathLst>
                <a:path w="128904" h="396239">
                  <a:moveTo>
                    <a:pt x="0" y="395974"/>
                  </a:moveTo>
                  <a:lnTo>
                    <a:pt x="43290" y="365845"/>
                  </a:lnTo>
                  <a:lnTo>
                    <a:pt x="78920" y="327648"/>
                  </a:lnTo>
                  <a:lnTo>
                    <a:pt x="105762" y="283073"/>
                  </a:lnTo>
                  <a:lnTo>
                    <a:pt x="122693" y="233813"/>
                  </a:lnTo>
                  <a:lnTo>
                    <a:pt x="128587" y="181558"/>
                  </a:lnTo>
                  <a:lnTo>
                    <a:pt x="123210" y="130284"/>
                  </a:lnTo>
                  <a:lnTo>
                    <a:pt x="107421" y="82003"/>
                  </a:lnTo>
                  <a:lnTo>
                    <a:pt x="81732" y="38109"/>
                  </a:lnTo>
                  <a:lnTo>
                    <a:pt x="46653" y="0"/>
                  </a:lnTo>
                </a:path>
              </a:pathLst>
            </a:custGeom>
            <a:ln w="9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1" name="object 181"/>
          <p:cNvSpPr txBox="1"/>
          <p:nvPr/>
        </p:nvSpPr>
        <p:spPr>
          <a:xfrm>
            <a:off x="4035419" y="3816369"/>
            <a:ext cx="42799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5" dirty="0">
                <a:latin typeface="Times New Roman"/>
                <a:cs typeface="Times New Roman"/>
              </a:rPr>
              <a:t>Quinone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3967222" y="3275484"/>
            <a:ext cx="434340" cy="2997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165"/>
              </a:spcBef>
            </a:pPr>
            <a:r>
              <a:rPr sz="900" spc="5" dirty="0">
                <a:latin typeface="Times New Roman"/>
                <a:cs typeface="Times New Roman"/>
              </a:rPr>
              <a:t>R</a:t>
            </a:r>
            <a:r>
              <a:rPr sz="900" spc="15" dirty="0">
                <a:latin typeface="Times New Roman"/>
                <a:cs typeface="Times New Roman"/>
              </a:rPr>
              <a:t>e</a:t>
            </a:r>
            <a:r>
              <a:rPr sz="900" spc="5" dirty="0">
                <a:latin typeface="Times New Roman"/>
                <a:cs typeface="Times New Roman"/>
              </a:rPr>
              <a:t>du</a:t>
            </a:r>
            <a:r>
              <a:rPr sz="900" spc="10" dirty="0">
                <a:latin typeface="Times New Roman"/>
                <a:cs typeface="Times New Roman"/>
              </a:rPr>
              <a:t>c</a:t>
            </a:r>
            <a:r>
              <a:rPr sz="900" spc="-5" dirty="0">
                <a:latin typeface="Times New Roman"/>
                <a:cs typeface="Times New Roman"/>
              </a:rPr>
              <a:t>e</a:t>
            </a:r>
            <a:r>
              <a:rPr sz="900" dirty="0">
                <a:latin typeface="Times New Roman"/>
                <a:cs typeface="Times New Roman"/>
              </a:rPr>
              <a:t>d  </a:t>
            </a:r>
            <a:r>
              <a:rPr sz="900" spc="5" dirty="0">
                <a:latin typeface="Times New Roman"/>
                <a:cs typeface="Times New Roman"/>
              </a:rPr>
              <a:t>Quinone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4532691" y="3507394"/>
            <a:ext cx="753745" cy="2997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165"/>
              </a:spcBef>
            </a:pPr>
            <a:r>
              <a:rPr sz="900" spc="5" dirty="0">
                <a:latin typeface="Times New Roman"/>
                <a:cs typeface="Times New Roman"/>
              </a:rPr>
              <a:t>Dihydroorotate  D</a:t>
            </a:r>
            <a:r>
              <a:rPr sz="900" spc="10" dirty="0">
                <a:latin typeface="Times New Roman"/>
                <a:cs typeface="Times New Roman"/>
              </a:rPr>
              <a:t>e</a:t>
            </a:r>
            <a:r>
              <a:rPr sz="900" spc="5" dirty="0">
                <a:latin typeface="Times New Roman"/>
                <a:cs typeface="Times New Roman"/>
              </a:rPr>
              <a:t>hydrog</a:t>
            </a:r>
            <a:r>
              <a:rPr sz="900" spc="15" dirty="0">
                <a:latin typeface="Times New Roman"/>
                <a:cs typeface="Times New Roman"/>
              </a:rPr>
              <a:t>e</a:t>
            </a:r>
            <a:r>
              <a:rPr sz="900" spc="5" dirty="0">
                <a:latin typeface="Times New Roman"/>
                <a:cs typeface="Times New Roman"/>
              </a:rPr>
              <a:t>n</a:t>
            </a:r>
            <a:r>
              <a:rPr sz="900" spc="10" dirty="0">
                <a:latin typeface="Times New Roman"/>
                <a:cs typeface="Times New Roman"/>
              </a:rPr>
              <a:t>a</a:t>
            </a:r>
            <a:r>
              <a:rPr sz="900" dirty="0">
                <a:latin typeface="Times New Roman"/>
                <a:cs typeface="Times New Roman"/>
              </a:rPr>
              <a:t>s</a:t>
            </a:r>
            <a:r>
              <a:rPr sz="900" spc="5" dirty="0">
                <a:latin typeface="Times New Roman"/>
                <a:cs typeface="Times New Roman"/>
              </a:rPr>
              <a:t>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6109281" y="2016599"/>
            <a:ext cx="105410" cy="56515"/>
          </a:xfrm>
          <a:custGeom>
            <a:avLst/>
            <a:gdLst/>
            <a:ahLst/>
            <a:cxnLst/>
            <a:rect l="l" t="t" r="r" b="b"/>
            <a:pathLst>
              <a:path w="105410" h="56514">
                <a:moveTo>
                  <a:pt x="0" y="0"/>
                </a:moveTo>
                <a:lnTo>
                  <a:pt x="12738" y="29022"/>
                </a:lnTo>
                <a:lnTo>
                  <a:pt x="0" y="56016"/>
                </a:lnTo>
                <a:lnTo>
                  <a:pt x="104910" y="290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5" name="object 185"/>
          <p:cNvGrpSpPr/>
          <p:nvPr/>
        </p:nvGrpSpPr>
        <p:grpSpPr>
          <a:xfrm>
            <a:off x="5510519" y="1886631"/>
            <a:ext cx="578485" cy="166370"/>
            <a:chOff x="5510519" y="1886631"/>
            <a:chExt cx="578485" cy="166370"/>
          </a:xfrm>
        </p:grpSpPr>
        <p:sp>
          <p:nvSpPr>
            <p:cNvPr id="186" name="object 186"/>
            <p:cNvSpPr/>
            <p:nvPr/>
          </p:nvSpPr>
          <p:spPr>
            <a:xfrm>
              <a:off x="6019148" y="1889812"/>
              <a:ext cx="69850" cy="79375"/>
            </a:xfrm>
            <a:custGeom>
              <a:avLst/>
              <a:gdLst/>
              <a:ahLst/>
              <a:cxnLst/>
              <a:rect l="l" t="t" r="r" b="b"/>
              <a:pathLst>
                <a:path w="69850" h="79375">
                  <a:moveTo>
                    <a:pt x="69260" y="0"/>
                  </a:moveTo>
                  <a:lnTo>
                    <a:pt x="0" y="49901"/>
                  </a:lnTo>
                  <a:lnTo>
                    <a:pt x="27246" y="56016"/>
                  </a:lnTo>
                  <a:lnTo>
                    <a:pt x="42013" y="78923"/>
                  </a:lnTo>
                  <a:lnTo>
                    <a:pt x="692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515739" y="1891850"/>
              <a:ext cx="535305" cy="156210"/>
            </a:xfrm>
            <a:custGeom>
              <a:avLst/>
              <a:gdLst/>
              <a:ahLst/>
              <a:cxnLst/>
              <a:rect l="l" t="t" r="r" b="b"/>
              <a:pathLst>
                <a:path w="535304" h="156210">
                  <a:moveTo>
                    <a:pt x="0" y="0"/>
                  </a:moveTo>
                  <a:lnTo>
                    <a:pt x="28681" y="38772"/>
                  </a:lnTo>
                  <a:lnTo>
                    <a:pt x="62168" y="72752"/>
                  </a:lnTo>
                  <a:lnTo>
                    <a:pt x="99873" y="101512"/>
                  </a:lnTo>
                  <a:lnTo>
                    <a:pt x="141209" y="124626"/>
                  </a:lnTo>
                  <a:lnTo>
                    <a:pt x="185587" y="141665"/>
                  </a:lnTo>
                  <a:lnTo>
                    <a:pt x="232420" y="152202"/>
                  </a:lnTo>
                  <a:lnTo>
                    <a:pt x="281119" y="155809"/>
                  </a:lnTo>
                  <a:lnTo>
                    <a:pt x="329910" y="151370"/>
                  </a:lnTo>
                  <a:lnTo>
                    <a:pt x="377195" y="140242"/>
                  </a:lnTo>
                  <a:lnTo>
                    <a:pt x="422147" y="122651"/>
                  </a:lnTo>
                  <a:lnTo>
                    <a:pt x="463937" y="98822"/>
                  </a:lnTo>
                  <a:lnTo>
                    <a:pt x="501739" y="68982"/>
                  </a:lnTo>
                  <a:lnTo>
                    <a:pt x="534723" y="33357"/>
                  </a:lnTo>
                </a:path>
              </a:pathLst>
            </a:custGeom>
            <a:ln w="104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8" name="object 188"/>
          <p:cNvSpPr txBox="1"/>
          <p:nvPr/>
        </p:nvSpPr>
        <p:spPr>
          <a:xfrm>
            <a:off x="5313948" y="1716978"/>
            <a:ext cx="960119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ts val="935"/>
              </a:lnSpc>
              <a:spcBef>
                <a:spcPts val="130"/>
              </a:spcBef>
              <a:tabLst>
                <a:tab pos="732155" algn="l"/>
              </a:tabLst>
            </a:pPr>
            <a:r>
              <a:rPr sz="950" spc="20" dirty="0">
                <a:solidFill>
                  <a:srgbClr val="00A800"/>
                </a:solidFill>
                <a:latin typeface="Times New Roman"/>
                <a:cs typeface="Times New Roman"/>
              </a:rPr>
              <a:t>PRPP	</a:t>
            </a:r>
            <a:r>
              <a:rPr sz="950" spc="10" dirty="0">
                <a:latin typeface="Times New Roman"/>
                <a:cs typeface="Times New Roman"/>
              </a:rPr>
              <a:t>PP</a:t>
            </a:r>
            <a:r>
              <a:rPr sz="1050" spc="15" baseline="-19841" dirty="0">
                <a:latin typeface="Times New Roman"/>
                <a:cs typeface="Times New Roman"/>
              </a:rPr>
              <a:t>i</a:t>
            </a:r>
            <a:endParaRPr sz="1050" baseline="-19841">
              <a:latin typeface="Times New Roman"/>
              <a:cs typeface="Times New Roman"/>
            </a:endParaRPr>
          </a:p>
          <a:p>
            <a:pPr marL="81915">
              <a:lnSpc>
                <a:spcPts val="994"/>
              </a:lnSpc>
              <a:tabLst>
                <a:tab pos="838835" algn="l"/>
              </a:tabLst>
            </a:pPr>
            <a:r>
              <a:rPr sz="1000" u="sng" spc="-5" dirty="0">
                <a:solidFill>
                  <a:srgbClr val="00A8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189" name="object 189"/>
          <p:cNvGrpSpPr/>
          <p:nvPr/>
        </p:nvGrpSpPr>
        <p:grpSpPr>
          <a:xfrm>
            <a:off x="7657376" y="3250263"/>
            <a:ext cx="206375" cy="739140"/>
            <a:chOff x="7657376" y="3250263"/>
            <a:chExt cx="206375" cy="739140"/>
          </a:xfrm>
        </p:grpSpPr>
        <p:sp>
          <p:nvSpPr>
            <p:cNvPr id="190" name="object 190"/>
            <p:cNvSpPr/>
            <p:nvPr/>
          </p:nvSpPr>
          <p:spPr>
            <a:xfrm>
              <a:off x="7809338" y="3888914"/>
              <a:ext cx="53975" cy="100330"/>
            </a:xfrm>
            <a:custGeom>
              <a:avLst/>
              <a:gdLst/>
              <a:ahLst/>
              <a:cxnLst/>
              <a:rect l="l" t="t" r="r" b="b"/>
              <a:pathLst>
                <a:path w="53975" h="100329">
                  <a:moveTo>
                    <a:pt x="53799" y="0"/>
                  </a:moveTo>
                  <a:lnTo>
                    <a:pt x="27874" y="12101"/>
                  </a:lnTo>
                  <a:lnTo>
                    <a:pt x="0" y="0"/>
                  </a:lnTo>
                  <a:lnTo>
                    <a:pt x="27875" y="99984"/>
                  </a:lnTo>
                  <a:lnTo>
                    <a:pt x="537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843507" y="3260682"/>
              <a:ext cx="0" cy="643255"/>
            </a:xfrm>
            <a:custGeom>
              <a:avLst/>
              <a:gdLst/>
              <a:ahLst/>
              <a:cxnLst/>
              <a:rect l="l" t="t" r="r" b="b"/>
              <a:pathLst>
                <a:path h="643254">
                  <a:moveTo>
                    <a:pt x="0" y="64275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657363" y="3250272"/>
              <a:ext cx="186055" cy="650875"/>
            </a:xfrm>
            <a:custGeom>
              <a:avLst/>
              <a:gdLst/>
              <a:ahLst/>
              <a:cxnLst/>
              <a:rect l="l" t="t" r="r" b="b"/>
              <a:pathLst>
                <a:path w="186054" h="650875">
                  <a:moveTo>
                    <a:pt x="81927" y="503072"/>
                  </a:moveTo>
                  <a:lnTo>
                    <a:pt x="63995" y="482981"/>
                  </a:lnTo>
                  <a:lnTo>
                    <a:pt x="62052" y="457073"/>
                  </a:lnTo>
                  <a:lnTo>
                    <a:pt x="0" y="509130"/>
                  </a:lnTo>
                  <a:lnTo>
                    <a:pt x="81927" y="503072"/>
                  </a:lnTo>
                  <a:close/>
                </a:path>
                <a:path w="186054" h="650875">
                  <a:moveTo>
                    <a:pt x="185902" y="0"/>
                  </a:moveTo>
                  <a:lnTo>
                    <a:pt x="175958" y="0"/>
                  </a:lnTo>
                  <a:lnTo>
                    <a:pt x="175958" y="650748"/>
                  </a:lnTo>
                  <a:lnTo>
                    <a:pt x="185902" y="650748"/>
                  </a:lnTo>
                  <a:lnTo>
                    <a:pt x="1859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703423" y="3451937"/>
              <a:ext cx="135890" cy="279400"/>
            </a:xfrm>
            <a:custGeom>
              <a:avLst/>
              <a:gdLst/>
              <a:ahLst/>
              <a:cxnLst/>
              <a:rect l="l" t="t" r="r" b="b"/>
              <a:pathLst>
                <a:path w="135890" h="279400">
                  <a:moveTo>
                    <a:pt x="0" y="279370"/>
                  </a:moveTo>
                  <a:lnTo>
                    <a:pt x="38498" y="254252"/>
                  </a:lnTo>
                  <a:lnTo>
                    <a:pt x="71595" y="223284"/>
                  </a:lnTo>
                  <a:lnTo>
                    <a:pt x="98580" y="187313"/>
                  </a:lnTo>
                  <a:lnTo>
                    <a:pt x="118738" y="147186"/>
                  </a:lnTo>
                  <a:lnTo>
                    <a:pt x="131355" y="103750"/>
                  </a:lnTo>
                  <a:lnTo>
                    <a:pt x="135720" y="57851"/>
                  </a:lnTo>
                  <a:lnTo>
                    <a:pt x="135050" y="42854"/>
                  </a:lnTo>
                  <a:lnTo>
                    <a:pt x="133268" y="28106"/>
                  </a:lnTo>
                  <a:lnTo>
                    <a:pt x="130712" y="13768"/>
                  </a:lnTo>
                  <a:lnTo>
                    <a:pt x="127722" y="0"/>
                  </a:lnTo>
                </a:path>
              </a:pathLst>
            </a:custGeom>
            <a:ln w="101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7443557" y="3682539"/>
            <a:ext cx="286385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950" spc="-10" dirty="0">
                <a:solidFill>
                  <a:srgbClr val="FF0000"/>
                </a:solidFill>
                <a:latin typeface="Times New Roman"/>
                <a:cs typeface="Times New Roman"/>
              </a:rPr>
              <a:t>CO</a:t>
            </a:r>
            <a:r>
              <a:rPr sz="1050" spc="-15" baseline="-15873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050" baseline="-15873">
              <a:latin typeface="Times New Roman"/>
              <a:cs typeface="Times New Roman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7874441" y="3407281"/>
            <a:ext cx="737870" cy="3092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120"/>
              </a:lnSpc>
              <a:spcBef>
                <a:spcPts val="90"/>
              </a:spcBef>
            </a:pPr>
            <a:r>
              <a:rPr sz="950" spc="-5" dirty="0">
                <a:latin typeface="Times New Roman"/>
                <a:cs typeface="Times New Roman"/>
              </a:rPr>
              <a:t>OMP</a:t>
            </a: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1120"/>
              </a:lnSpc>
            </a:pPr>
            <a:r>
              <a:rPr sz="950" spc="-10" dirty="0">
                <a:latin typeface="Times New Roman"/>
                <a:cs typeface="Times New Roman"/>
              </a:rPr>
              <a:t>Decarboxylase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96" name="object 196"/>
          <p:cNvSpPr txBox="1">
            <a:spLocks noGrp="1"/>
          </p:cNvSpPr>
          <p:nvPr>
            <p:ph type="title"/>
          </p:nvPr>
        </p:nvSpPr>
        <p:spPr>
          <a:xfrm>
            <a:off x="2746375" y="9855"/>
            <a:ext cx="3576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45" dirty="0">
                <a:solidFill>
                  <a:srgbClr val="03485C"/>
                </a:solidFill>
                <a:latin typeface="Times New Roman"/>
                <a:cs typeface="Times New Roman"/>
              </a:rPr>
              <a:t>Pyrimidine</a:t>
            </a:r>
            <a:r>
              <a:rPr spc="-125" dirty="0">
                <a:solidFill>
                  <a:srgbClr val="03485C"/>
                </a:solidFill>
                <a:latin typeface="Times New Roman"/>
                <a:cs typeface="Times New Roman"/>
              </a:rPr>
              <a:t> </a:t>
            </a:r>
            <a:r>
              <a:rPr spc="135" dirty="0">
                <a:solidFill>
                  <a:srgbClr val="03485C"/>
                </a:solidFill>
                <a:latin typeface="Times New Roman"/>
                <a:cs typeface="Times New Roman"/>
              </a:rPr>
              <a:t>Synthesis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576" y="354025"/>
            <a:ext cx="74930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92D050"/>
                </a:solidFill>
              </a:rPr>
              <a:t>There are two pathways </a:t>
            </a:r>
            <a:r>
              <a:rPr sz="3600" spc="-5" dirty="0">
                <a:solidFill>
                  <a:srgbClr val="92D050"/>
                </a:solidFill>
              </a:rPr>
              <a:t>leading</a:t>
            </a:r>
            <a:r>
              <a:rPr sz="3600" spc="-100" dirty="0">
                <a:solidFill>
                  <a:srgbClr val="92D050"/>
                </a:solidFill>
              </a:rPr>
              <a:t> </a:t>
            </a:r>
            <a:r>
              <a:rPr sz="3600" dirty="0">
                <a:solidFill>
                  <a:srgbClr val="92D050"/>
                </a:solidFill>
              </a:rPr>
              <a:t>to  </a:t>
            </a:r>
            <a:r>
              <a:rPr sz="3600" spc="-5" dirty="0">
                <a:solidFill>
                  <a:srgbClr val="92D050"/>
                </a:solidFill>
              </a:rPr>
              <a:t>nucleotides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775716" y="2059813"/>
            <a:ext cx="435864" cy="32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5716" y="4145279"/>
            <a:ext cx="435864" cy="323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73836" y="1892079"/>
            <a:ext cx="7367905" cy="3536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marR="55880">
              <a:lnSpc>
                <a:spcPct val="130000"/>
              </a:lnSpc>
              <a:spcBef>
                <a:spcPts val="95"/>
              </a:spcBef>
              <a:tabLst>
                <a:tab pos="3124200" algn="l"/>
              </a:tabLst>
            </a:pP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De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 novo</a:t>
            </a:r>
            <a:r>
              <a:rPr sz="2400" b="1" spc="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synthesis</a:t>
            </a:r>
            <a:r>
              <a:rPr sz="2400" b="1" spc="-5" dirty="0">
                <a:solidFill>
                  <a:srgbClr val="D9D9D9"/>
                </a:solidFill>
                <a:latin typeface="Arial"/>
                <a:cs typeface="Arial"/>
              </a:rPr>
              <a:t>:	The synthesis </a:t>
            </a:r>
            <a:r>
              <a:rPr sz="2400" b="1" dirty="0">
                <a:solidFill>
                  <a:srgbClr val="D9D9D9"/>
                </a:solidFill>
                <a:latin typeface="Arial"/>
                <a:cs typeface="Arial"/>
              </a:rPr>
              <a:t>of</a:t>
            </a:r>
            <a:r>
              <a:rPr sz="2400" b="1" spc="-30" dirty="0">
                <a:solidFill>
                  <a:srgbClr val="D9D9D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D9D9D9"/>
                </a:solidFill>
                <a:latin typeface="Arial"/>
                <a:cs typeface="Arial"/>
              </a:rPr>
              <a:t>nucleotides  </a:t>
            </a:r>
            <a:r>
              <a:rPr sz="2400" b="1" dirty="0">
                <a:solidFill>
                  <a:srgbClr val="D9D9D9"/>
                </a:solidFill>
                <a:latin typeface="Arial"/>
                <a:cs typeface="Arial"/>
              </a:rPr>
              <a:t>begins with their metabolic </a:t>
            </a:r>
            <a:r>
              <a:rPr sz="2400" b="1" spc="-5" dirty="0">
                <a:solidFill>
                  <a:srgbClr val="D9D9D9"/>
                </a:solidFill>
                <a:latin typeface="Arial"/>
                <a:cs typeface="Arial"/>
              </a:rPr>
              <a:t>precursors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400" b="1" i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amino </a:t>
            </a:r>
            <a:r>
              <a:rPr sz="2400" b="1" i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acids, ribose-5-phosphate, CO</a:t>
            </a:r>
            <a:r>
              <a:rPr sz="2400" b="1" i="1" u="heavy" spc="-7" baseline="-20833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2</a:t>
            </a:r>
            <a:r>
              <a:rPr sz="24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, and one-carbon </a:t>
            </a:r>
            <a:r>
              <a:rPr sz="2400" b="1" i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i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units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76200" marR="100330">
              <a:lnSpc>
                <a:spcPct val="130000"/>
              </a:lnSpc>
              <a:spcBef>
                <a:spcPts val="1440"/>
              </a:spcBef>
              <a:tabLst>
                <a:tab pos="3057525" algn="l"/>
              </a:tabLst>
            </a:pP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Salvage</a:t>
            </a:r>
            <a:r>
              <a:rPr sz="2400" b="1" spc="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pathways:	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synthesis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nucleotide 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by recycle the free bases or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nucleosides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released  from nucleic acid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breakdown.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3939" y="765048"/>
            <a:ext cx="5915025" cy="637540"/>
          </a:xfrm>
          <a:prstGeom prst="rect">
            <a:avLst/>
          </a:prstGeom>
          <a:solidFill>
            <a:srgbClr val="C4EEFF"/>
          </a:solidFill>
        </p:spPr>
        <p:txBody>
          <a:bodyPr vert="horz" wrap="square" lIns="0" tIns="7302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575"/>
              </a:spcBef>
            </a:pPr>
            <a:r>
              <a:rPr sz="3600" spc="-5" dirty="0">
                <a:solidFill>
                  <a:srgbClr val="92D050"/>
                </a:solidFill>
                <a:latin typeface="Times New Roman"/>
                <a:cs typeface="Times New Roman"/>
              </a:rPr>
              <a:t>UMP </a:t>
            </a:r>
            <a:r>
              <a:rPr sz="3600" spc="-5" dirty="0">
                <a:solidFill>
                  <a:srgbClr val="92D050"/>
                </a:solidFill>
                <a:latin typeface="Wingdings"/>
                <a:cs typeface="Wingdings"/>
              </a:rPr>
              <a:t></a:t>
            </a:r>
            <a:r>
              <a:rPr sz="3600" spc="-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92D050"/>
                </a:solidFill>
                <a:latin typeface="Times New Roman"/>
                <a:cs typeface="Times New Roman"/>
              </a:rPr>
              <a:t>UTP </a:t>
            </a:r>
            <a:r>
              <a:rPr sz="3600" spc="-5" dirty="0">
                <a:solidFill>
                  <a:srgbClr val="92D050"/>
                </a:solidFill>
                <a:latin typeface="Times New Roman"/>
                <a:cs typeface="Times New Roman"/>
              </a:rPr>
              <a:t>and</a:t>
            </a:r>
            <a:r>
              <a:rPr sz="3600" spc="-41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92D050"/>
                </a:solidFill>
                <a:latin typeface="Times New Roman"/>
                <a:cs typeface="Times New Roman"/>
              </a:rPr>
              <a:t>CTP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640" y="2010791"/>
            <a:ext cx="509016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4315333"/>
            <a:ext cx="509016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2136" y="5266690"/>
            <a:ext cx="387096" cy="289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2464" y="1946274"/>
            <a:ext cx="7367905" cy="3625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4318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solidFill>
                  <a:srgbClr val="FFFFFF"/>
                </a:solidFill>
                <a:latin typeface="Georgia"/>
                <a:cs typeface="Georgia"/>
              </a:rPr>
              <a:t>Nucleoside monophosphate </a:t>
            </a:r>
            <a:r>
              <a:rPr sz="2800" spc="-40" dirty="0">
                <a:solidFill>
                  <a:srgbClr val="FFFFFF"/>
                </a:solidFill>
                <a:latin typeface="Georgia"/>
                <a:cs typeface="Georgia"/>
              </a:rPr>
              <a:t>kinase </a:t>
            </a:r>
            <a:r>
              <a:rPr sz="2800" spc="-25" dirty="0">
                <a:solidFill>
                  <a:srgbClr val="FFFFFF"/>
                </a:solidFill>
                <a:latin typeface="Georgia"/>
                <a:cs typeface="Georgia"/>
              </a:rPr>
              <a:t>catalyzes  </a:t>
            </a:r>
            <a:r>
              <a:rPr sz="2800" spc="-60" dirty="0">
                <a:solidFill>
                  <a:srgbClr val="FFFFFF"/>
                </a:solidFill>
                <a:latin typeface="Georgia"/>
                <a:cs typeface="Georgia"/>
              </a:rPr>
              <a:t>transfer </a:t>
            </a:r>
            <a:r>
              <a:rPr sz="2800" spc="-25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2800" spc="-50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2775" spc="-75" baseline="-7507" dirty="0">
                <a:solidFill>
                  <a:srgbClr val="FFFFFF"/>
                </a:solidFill>
                <a:latin typeface="Georgia"/>
                <a:cs typeface="Georgia"/>
              </a:rPr>
              <a:t>i 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2800" spc="-70" dirty="0">
                <a:solidFill>
                  <a:srgbClr val="FFFFFF"/>
                </a:solidFill>
                <a:latin typeface="Georgia"/>
                <a:cs typeface="Georgia"/>
              </a:rPr>
              <a:t>UMP 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2800" spc="-50" dirty="0">
                <a:solidFill>
                  <a:srgbClr val="FFFFFF"/>
                </a:solidFill>
                <a:latin typeface="Georgia"/>
                <a:cs typeface="Georgia"/>
              </a:rPr>
              <a:t>form </a:t>
            </a:r>
            <a:r>
              <a:rPr sz="2800" spc="-70" dirty="0">
                <a:solidFill>
                  <a:srgbClr val="FFFFFF"/>
                </a:solidFill>
                <a:latin typeface="Georgia"/>
                <a:cs typeface="Georgia"/>
              </a:rPr>
              <a:t>UDP; </a:t>
            </a:r>
            <a:r>
              <a:rPr sz="2800" spc="-25" dirty="0">
                <a:solidFill>
                  <a:srgbClr val="FFFFFF"/>
                </a:solidFill>
                <a:latin typeface="Georgia"/>
                <a:cs typeface="Georgia"/>
              </a:rPr>
              <a:t>nucleoside  </a:t>
            </a:r>
            <a:r>
              <a:rPr sz="2800" spc="-35" dirty="0">
                <a:solidFill>
                  <a:srgbClr val="FFFFFF"/>
                </a:solidFill>
                <a:latin typeface="Georgia"/>
                <a:cs typeface="Georgia"/>
              </a:rPr>
              <a:t>diphosphate </a:t>
            </a:r>
            <a:r>
              <a:rPr sz="2800" spc="-40" dirty="0">
                <a:solidFill>
                  <a:srgbClr val="FFFFFF"/>
                </a:solidFill>
                <a:latin typeface="Georgia"/>
                <a:cs typeface="Georgia"/>
              </a:rPr>
              <a:t>kinase </a:t>
            </a:r>
            <a:r>
              <a:rPr sz="2800" spc="-25" dirty="0">
                <a:solidFill>
                  <a:srgbClr val="FFFFFF"/>
                </a:solidFill>
                <a:latin typeface="Georgia"/>
                <a:cs typeface="Georgia"/>
              </a:rPr>
              <a:t>catalyzes </a:t>
            </a:r>
            <a:r>
              <a:rPr sz="2800" spc="-60" dirty="0">
                <a:solidFill>
                  <a:srgbClr val="FFFFFF"/>
                </a:solidFill>
                <a:latin typeface="Georgia"/>
                <a:cs typeface="Georgia"/>
              </a:rPr>
              <a:t>transfer </a:t>
            </a:r>
            <a:r>
              <a:rPr sz="2800" spc="-25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2800" spc="-35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2775" spc="-52" baseline="-7507" dirty="0">
                <a:solidFill>
                  <a:srgbClr val="FFFFFF"/>
                </a:solidFill>
                <a:latin typeface="Georgia"/>
                <a:cs typeface="Georgia"/>
              </a:rPr>
              <a:t>i </a:t>
            </a:r>
            <a:r>
              <a:rPr sz="2800" spc="-55" dirty="0">
                <a:solidFill>
                  <a:srgbClr val="FFFFFF"/>
                </a:solidFill>
                <a:latin typeface="Georgia"/>
                <a:cs typeface="Georgia"/>
              </a:rPr>
              <a:t>from  </a:t>
            </a:r>
            <a:r>
              <a:rPr sz="2800" spc="-80" dirty="0">
                <a:solidFill>
                  <a:srgbClr val="FFFFFF"/>
                </a:solidFill>
                <a:latin typeface="Georgia"/>
                <a:cs typeface="Georgia"/>
              </a:rPr>
              <a:t>ATP 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2800" spc="-45" dirty="0">
                <a:solidFill>
                  <a:srgbClr val="FFFFFF"/>
                </a:solidFill>
                <a:latin typeface="Georgia"/>
                <a:cs typeface="Georgia"/>
              </a:rPr>
              <a:t>UDP 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2800" spc="-50" dirty="0">
                <a:solidFill>
                  <a:srgbClr val="FFFFFF"/>
                </a:solidFill>
                <a:latin typeface="Georgia"/>
                <a:cs typeface="Georgia"/>
              </a:rPr>
              <a:t>form</a:t>
            </a:r>
            <a:r>
              <a:rPr sz="28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Georgia"/>
                <a:cs typeface="Georgia"/>
              </a:rPr>
              <a:t>UTP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100">
              <a:latin typeface="Georgia"/>
              <a:cs typeface="Georgia"/>
            </a:endParaRPr>
          </a:p>
          <a:p>
            <a:pPr marL="690245" marR="853440" indent="-640080">
              <a:lnSpc>
                <a:spcPct val="100000"/>
              </a:lnSpc>
            </a:pPr>
            <a:r>
              <a:rPr sz="2800" spc="-30" dirty="0">
                <a:solidFill>
                  <a:srgbClr val="FFFFFF"/>
                </a:solidFill>
                <a:latin typeface="Georgia"/>
                <a:cs typeface="Georgia"/>
              </a:rPr>
              <a:t>CTP </a:t>
            </a:r>
            <a:r>
              <a:rPr sz="2800" spc="-40" dirty="0">
                <a:solidFill>
                  <a:srgbClr val="FFFFFF"/>
                </a:solidFill>
                <a:latin typeface="Georgia"/>
                <a:cs typeface="Georgia"/>
              </a:rPr>
              <a:t>formed </a:t>
            </a:r>
            <a:r>
              <a:rPr sz="2800" spc="-55" dirty="0">
                <a:solidFill>
                  <a:srgbClr val="FFFFFF"/>
                </a:solidFill>
                <a:latin typeface="Georgia"/>
                <a:cs typeface="Georgia"/>
              </a:rPr>
              <a:t>from UTP </a:t>
            </a:r>
            <a:r>
              <a:rPr sz="2800" spc="-50" dirty="0">
                <a:solidFill>
                  <a:srgbClr val="FFFFFF"/>
                </a:solidFill>
                <a:latin typeface="Georgia"/>
                <a:cs typeface="Georgia"/>
              </a:rPr>
              <a:t>via </a:t>
            </a:r>
            <a:r>
              <a:rPr sz="2800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CTP </a:t>
            </a:r>
            <a:r>
              <a:rPr sz="2800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Synthetase </a:t>
            </a:r>
            <a:r>
              <a:rPr sz="28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Georgia"/>
                <a:cs typeface="Georgia"/>
              </a:rPr>
              <a:t>driven </a:t>
            </a:r>
            <a:r>
              <a:rPr sz="2800" spc="-35" dirty="0">
                <a:solidFill>
                  <a:srgbClr val="FFFFFF"/>
                </a:solidFill>
                <a:latin typeface="Georgia"/>
                <a:cs typeface="Georgia"/>
              </a:rPr>
              <a:t>by </a:t>
            </a:r>
            <a:r>
              <a:rPr sz="2800" spc="-80" dirty="0">
                <a:solidFill>
                  <a:srgbClr val="FFFFFF"/>
                </a:solidFill>
                <a:latin typeface="Georgia"/>
                <a:cs typeface="Georgia"/>
              </a:rPr>
              <a:t>ATP</a:t>
            </a:r>
            <a:r>
              <a:rPr sz="28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Georgia"/>
                <a:cs typeface="Georgia"/>
              </a:rPr>
              <a:t>hydrolysis</a:t>
            </a:r>
            <a:endParaRPr sz="2800">
              <a:latin typeface="Georgia"/>
              <a:cs typeface="Georgia"/>
            </a:endParaRPr>
          </a:p>
          <a:p>
            <a:pPr marL="416559">
              <a:lnSpc>
                <a:spcPct val="100000"/>
              </a:lnSpc>
              <a:spcBef>
                <a:spcPts val="610"/>
              </a:spcBef>
            </a:pP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Glutamine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provides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amide nitrogen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for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2400" spc="-30" baseline="-8680" dirty="0">
                <a:solidFill>
                  <a:srgbClr val="FFFFFF"/>
                </a:solidFill>
                <a:latin typeface="Georgia"/>
                <a:cs typeface="Georgia"/>
              </a:rPr>
              <a:t>4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in</a:t>
            </a:r>
            <a:r>
              <a:rPr sz="2400" spc="-2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animals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8303" y="2897123"/>
            <a:ext cx="75438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3357" y="550926"/>
            <a:ext cx="50628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30" dirty="0">
                <a:solidFill>
                  <a:srgbClr val="92D050"/>
                </a:solidFill>
                <a:latin typeface="Times New Roman"/>
                <a:cs typeface="Times New Roman"/>
              </a:rPr>
              <a:t>UTP </a:t>
            </a:r>
            <a:r>
              <a:rPr sz="3200" spc="195" dirty="0">
                <a:solidFill>
                  <a:srgbClr val="92D050"/>
                </a:solidFill>
                <a:latin typeface="Times New Roman"/>
                <a:cs typeface="Times New Roman"/>
              </a:rPr>
              <a:t>and </a:t>
            </a:r>
            <a:r>
              <a:rPr sz="3200" spc="-85" dirty="0">
                <a:solidFill>
                  <a:srgbClr val="92D050"/>
                </a:solidFill>
                <a:latin typeface="Times New Roman"/>
                <a:cs typeface="Times New Roman"/>
              </a:rPr>
              <a:t>CTP</a:t>
            </a:r>
            <a:r>
              <a:rPr sz="3200" spc="-52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3200" spc="210" dirty="0">
                <a:solidFill>
                  <a:srgbClr val="92D050"/>
                </a:solidFill>
                <a:latin typeface="Times New Roman"/>
                <a:cs typeface="Times New Roman"/>
              </a:rPr>
              <a:t>biosynthesis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92720" y="1679905"/>
            <a:ext cx="48958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UTP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59956" y="2412238"/>
            <a:ext cx="5600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25" dirty="0">
                <a:solidFill>
                  <a:srgbClr val="F1F1F1"/>
                </a:solidFill>
                <a:latin typeface="Times New Roman"/>
                <a:cs typeface="Times New Roman"/>
              </a:rPr>
              <a:t>ADP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93513" y="1848454"/>
            <a:ext cx="1885950" cy="528320"/>
            <a:chOff x="2393513" y="1848454"/>
            <a:chExt cx="1885950" cy="528320"/>
          </a:xfrm>
        </p:grpSpPr>
        <p:sp>
          <p:nvSpPr>
            <p:cNvPr id="7" name="object 7"/>
            <p:cNvSpPr/>
            <p:nvPr/>
          </p:nvSpPr>
          <p:spPr>
            <a:xfrm>
              <a:off x="4126908" y="1848454"/>
              <a:ext cx="152089" cy="1190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99931" y="1907975"/>
              <a:ext cx="1780539" cy="461009"/>
            </a:xfrm>
            <a:custGeom>
              <a:avLst/>
              <a:gdLst/>
              <a:ahLst/>
              <a:cxnLst/>
              <a:rect l="l" t="t" r="r" b="b"/>
              <a:pathLst>
                <a:path w="1780539" h="461010">
                  <a:moveTo>
                    <a:pt x="0" y="460816"/>
                  </a:moveTo>
                  <a:lnTo>
                    <a:pt x="129237" y="316422"/>
                  </a:lnTo>
                  <a:lnTo>
                    <a:pt x="225117" y="221191"/>
                  </a:lnTo>
                  <a:lnTo>
                    <a:pt x="341833" y="135171"/>
                  </a:lnTo>
                  <a:lnTo>
                    <a:pt x="487749" y="64515"/>
                  </a:lnTo>
                  <a:lnTo>
                    <a:pt x="667005" y="18421"/>
                  </a:lnTo>
                  <a:lnTo>
                    <a:pt x="771233" y="6140"/>
                  </a:lnTo>
                  <a:lnTo>
                    <a:pt x="892140" y="0"/>
                  </a:lnTo>
                  <a:lnTo>
                    <a:pt x="950489" y="0"/>
                  </a:lnTo>
                  <a:lnTo>
                    <a:pt x="1008856" y="6140"/>
                  </a:lnTo>
                  <a:lnTo>
                    <a:pt x="1063048" y="9210"/>
                  </a:lnTo>
                  <a:lnTo>
                    <a:pt x="1117258" y="18421"/>
                  </a:lnTo>
                  <a:lnTo>
                    <a:pt x="1167277" y="27645"/>
                  </a:lnTo>
                  <a:lnTo>
                    <a:pt x="1213139" y="39927"/>
                  </a:lnTo>
                  <a:lnTo>
                    <a:pt x="1259000" y="52221"/>
                  </a:lnTo>
                  <a:lnTo>
                    <a:pt x="1300688" y="67585"/>
                  </a:lnTo>
                  <a:lnTo>
                    <a:pt x="1338202" y="82937"/>
                  </a:lnTo>
                  <a:lnTo>
                    <a:pt x="1375716" y="101372"/>
                  </a:lnTo>
                  <a:lnTo>
                    <a:pt x="1413247" y="119806"/>
                  </a:lnTo>
                  <a:lnTo>
                    <a:pt x="1463266" y="150535"/>
                  </a:lnTo>
                  <a:lnTo>
                    <a:pt x="1509127" y="184322"/>
                  </a:lnTo>
                  <a:lnTo>
                    <a:pt x="1550815" y="218121"/>
                  </a:lnTo>
                  <a:lnTo>
                    <a:pt x="1588260" y="251907"/>
                  </a:lnTo>
                  <a:lnTo>
                    <a:pt x="1638313" y="301071"/>
                  </a:lnTo>
                  <a:lnTo>
                    <a:pt x="1696679" y="362503"/>
                  </a:lnTo>
                  <a:lnTo>
                    <a:pt x="1771846" y="448529"/>
                  </a:lnTo>
                  <a:lnTo>
                    <a:pt x="1780159" y="460817"/>
                  </a:lnTo>
                </a:path>
              </a:pathLst>
            </a:custGeom>
            <a:ln w="126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39150" y="2247719"/>
              <a:ext cx="148349" cy="1284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28952" y="1418336"/>
            <a:ext cx="5016500" cy="1332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39545">
              <a:lnSpc>
                <a:spcPts val="2230"/>
              </a:lnSpc>
              <a:spcBef>
                <a:spcPts val="105"/>
              </a:spcBef>
              <a:tabLst>
                <a:tab pos="4212590" algn="l"/>
              </a:tabLst>
            </a:pPr>
            <a:r>
              <a:rPr sz="20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kin</a:t>
            </a:r>
            <a:r>
              <a:rPr sz="20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000" b="1" spc="160" dirty="0">
                <a:solidFill>
                  <a:srgbClr val="001F5F"/>
                </a:solidFill>
                <a:latin typeface="Times New Roman"/>
                <a:cs typeface="Times New Roman"/>
              </a:rPr>
              <a:t>se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000" b="1" spc="105" dirty="0">
                <a:solidFill>
                  <a:srgbClr val="001F5F"/>
                </a:solidFill>
                <a:latin typeface="Times New Roman"/>
                <a:cs typeface="Times New Roman"/>
              </a:rPr>
              <a:t>kin</a:t>
            </a:r>
            <a:r>
              <a:rPr sz="20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000" b="1" spc="160" dirty="0">
                <a:solidFill>
                  <a:srgbClr val="001F5F"/>
                </a:solidFill>
                <a:latin typeface="Times New Roman"/>
                <a:cs typeface="Times New Roman"/>
              </a:rPr>
              <a:t>se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989"/>
              </a:lnSpc>
              <a:tabLst>
                <a:tab pos="782955" algn="l"/>
                <a:tab pos="2794000" algn="l"/>
                <a:tab pos="2930525" algn="l"/>
              </a:tabLst>
            </a:pP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UMP	</a:t>
            </a:r>
            <a:r>
              <a:rPr sz="1800" b="1" u="sng" spc="3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8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UDP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642620">
              <a:lnSpc>
                <a:spcPct val="100000"/>
              </a:lnSpc>
              <a:spcBef>
                <a:spcPts val="1600"/>
              </a:spcBef>
              <a:tabLst>
                <a:tab pos="2404110" algn="l"/>
                <a:tab pos="3359150" algn="l"/>
              </a:tabLst>
            </a:pPr>
            <a:r>
              <a:rPr sz="2000" b="1" spc="-80" dirty="0">
                <a:solidFill>
                  <a:srgbClr val="F1F1F1"/>
                </a:solidFill>
                <a:latin typeface="Times New Roman"/>
                <a:cs typeface="Times New Roman"/>
              </a:rPr>
              <a:t>ATP	</a:t>
            </a:r>
            <a:r>
              <a:rPr sz="3000" b="1" spc="37" baseline="2777" dirty="0">
                <a:solidFill>
                  <a:srgbClr val="F1F1F1"/>
                </a:solidFill>
                <a:latin typeface="Times New Roman"/>
                <a:cs typeface="Times New Roman"/>
              </a:rPr>
              <a:t>ADP	</a:t>
            </a:r>
            <a:r>
              <a:rPr sz="3000" b="1" spc="-120" baseline="1388" dirty="0">
                <a:solidFill>
                  <a:srgbClr val="F1F1F1"/>
                </a:solidFill>
                <a:latin typeface="Times New Roman"/>
                <a:cs typeface="Times New Roman"/>
              </a:rPr>
              <a:t>ATP</a:t>
            </a:r>
            <a:endParaRPr sz="3000" baseline="1388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096728" y="1836262"/>
            <a:ext cx="1967230" cy="528320"/>
            <a:chOff x="5096728" y="1836262"/>
            <a:chExt cx="1967230" cy="528320"/>
          </a:xfrm>
        </p:grpSpPr>
        <p:sp>
          <p:nvSpPr>
            <p:cNvPr id="12" name="object 12"/>
            <p:cNvSpPr/>
            <p:nvPr/>
          </p:nvSpPr>
          <p:spPr>
            <a:xfrm>
              <a:off x="5096728" y="1895783"/>
              <a:ext cx="1959610" cy="0"/>
            </a:xfrm>
            <a:custGeom>
              <a:avLst/>
              <a:gdLst/>
              <a:ahLst/>
              <a:cxnLst/>
              <a:rect l="l" t="t" r="r" b="b"/>
              <a:pathLst>
                <a:path w="1959609">
                  <a:moveTo>
                    <a:pt x="0" y="0"/>
                  </a:moveTo>
                  <a:lnTo>
                    <a:pt x="1959330" y="0"/>
                  </a:lnTo>
                </a:path>
              </a:pathLst>
            </a:custGeom>
            <a:ln w="123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11255" y="1836262"/>
              <a:ext cx="152089" cy="1190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84279" y="1895783"/>
              <a:ext cx="1780539" cy="461009"/>
            </a:xfrm>
            <a:custGeom>
              <a:avLst/>
              <a:gdLst/>
              <a:ahLst/>
              <a:cxnLst/>
              <a:rect l="l" t="t" r="r" b="b"/>
              <a:pathLst>
                <a:path w="1780540" h="461010">
                  <a:moveTo>
                    <a:pt x="0" y="460816"/>
                  </a:moveTo>
                  <a:lnTo>
                    <a:pt x="129237" y="316422"/>
                  </a:lnTo>
                  <a:lnTo>
                    <a:pt x="225117" y="221191"/>
                  </a:lnTo>
                  <a:lnTo>
                    <a:pt x="341833" y="135171"/>
                  </a:lnTo>
                  <a:lnTo>
                    <a:pt x="487749" y="64515"/>
                  </a:lnTo>
                  <a:lnTo>
                    <a:pt x="667005" y="18421"/>
                  </a:lnTo>
                  <a:lnTo>
                    <a:pt x="771233" y="6140"/>
                  </a:lnTo>
                  <a:lnTo>
                    <a:pt x="892140" y="0"/>
                  </a:lnTo>
                  <a:lnTo>
                    <a:pt x="950489" y="0"/>
                  </a:lnTo>
                  <a:lnTo>
                    <a:pt x="1008856" y="6140"/>
                  </a:lnTo>
                  <a:lnTo>
                    <a:pt x="1063048" y="9210"/>
                  </a:lnTo>
                  <a:lnTo>
                    <a:pt x="1117258" y="18421"/>
                  </a:lnTo>
                  <a:lnTo>
                    <a:pt x="1167276" y="27645"/>
                  </a:lnTo>
                  <a:lnTo>
                    <a:pt x="1213138" y="39927"/>
                  </a:lnTo>
                  <a:lnTo>
                    <a:pt x="1259000" y="52221"/>
                  </a:lnTo>
                  <a:lnTo>
                    <a:pt x="1300688" y="67585"/>
                  </a:lnTo>
                  <a:lnTo>
                    <a:pt x="1338202" y="82937"/>
                  </a:lnTo>
                  <a:lnTo>
                    <a:pt x="1375716" y="101372"/>
                  </a:lnTo>
                  <a:lnTo>
                    <a:pt x="1413247" y="119806"/>
                  </a:lnTo>
                  <a:lnTo>
                    <a:pt x="1463265" y="150535"/>
                  </a:lnTo>
                  <a:lnTo>
                    <a:pt x="1509127" y="184322"/>
                  </a:lnTo>
                  <a:lnTo>
                    <a:pt x="1550815" y="218121"/>
                  </a:lnTo>
                  <a:lnTo>
                    <a:pt x="1588260" y="251907"/>
                  </a:lnTo>
                  <a:lnTo>
                    <a:pt x="1638313" y="301071"/>
                  </a:lnTo>
                  <a:lnTo>
                    <a:pt x="1696679" y="362503"/>
                  </a:lnTo>
                  <a:lnTo>
                    <a:pt x="1771846" y="448529"/>
                  </a:lnTo>
                  <a:lnTo>
                    <a:pt x="1780159" y="460817"/>
                  </a:lnTo>
                </a:path>
              </a:pathLst>
            </a:custGeom>
            <a:ln w="126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23498" y="2235527"/>
              <a:ext cx="148349" cy="1284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70358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5" dirty="0">
                <a:solidFill>
                  <a:srgbClr val="B3EAF1"/>
                </a:solidFill>
                <a:latin typeface="Carlito"/>
                <a:cs typeface="Carlito"/>
              </a:rPr>
              <a:t>Degradation </a:t>
            </a:r>
            <a:r>
              <a:rPr sz="4400" b="0" dirty="0">
                <a:solidFill>
                  <a:srgbClr val="B3EAF1"/>
                </a:solidFill>
                <a:latin typeface="Carlito"/>
                <a:cs typeface="Carlito"/>
              </a:rPr>
              <a:t>of</a:t>
            </a:r>
            <a:r>
              <a:rPr sz="4400" b="0" spc="-75" dirty="0">
                <a:solidFill>
                  <a:srgbClr val="B3EAF1"/>
                </a:solidFill>
                <a:latin typeface="Carlito"/>
                <a:cs typeface="Carlito"/>
              </a:rPr>
              <a:t> </a:t>
            </a:r>
            <a:r>
              <a:rPr sz="4400" b="0" dirty="0">
                <a:solidFill>
                  <a:srgbClr val="B3EAF1"/>
                </a:solidFill>
                <a:latin typeface="Carlito"/>
                <a:cs typeface="Carlito"/>
              </a:rPr>
              <a:t>Pyrimidines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640" y="1969642"/>
            <a:ext cx="469391" cy="3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2136" y="2784982"/>
            <a:ext cx="387096" cy="289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2136" y="3187014"/>
            <a:ext cx="387096" cy="289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2136" y="3589909"/>
            <a:ext cx="387096" cy="289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3972433"/>
            <a:ext cx="469391" cy="350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2136" y="4431157"/>
            <a:ext cx="387096" cy="289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10564" y="1908175"/>
            <a:ext cx="7575550" cy="315468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spc="-40" dirty="0">
                <a:solidFill>
                  <a:srgbClr val="FFFFFF"/>
                </a:solidFill>
                <a:latin typeface="Georgia"/>
                <a:cs typeface="Georgia"/>
              </a:rPr>
              <a:t>CMP </a:t>
            </a:r>
            <a:r>
              <a:rPr sz="2600" spc="-35" dirty="0">
                <a:solidFill>
                  <a:srgbClr val="FFFFFF"/>
                </a:solidFill>
                <a:latin typeface="Georgia"/>
                <a:cs typeface="Georgia"/>
              </a:rPr>
              <a:t>and </a:t>
            </a:r>
            <a:r>
              <a:rPr sz="2600" spc="-55" dirty="0">
                <a:solidFill>
                  <a:srgbClr val="FFFFFF"/>
                </a:solidFill>
                <a:latin typeface="Georgia"/>
                <a:cs typeface="Georgia"/>
              </a:rPr>
              <a:t>UMP </a:t>
            </a:r>
            <a:r>
              <a:rPr sz="2600" spc="-35" dirty="0">
                <a:solidFill>
                  <a:srgbClr val="FFFFFF"/>
                </a:solidFill>
                <a:latin typeface="Georgia"/>
                <a:cs typeface="Georgia"/>
              </a:rPr>
              <a:t>degraded </a:t>
            </a:r>
            <a:r>
              <a:rPr sz="2600" spc="-5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2600" spc="-50" dirty="0">
                <a:solidFill>
                  <a:srgbClr val="FFFFFF"/>
                </a:solidFill>
                <a:latin typeface="Georgia"/>
                <a:cs typeface="Georgia"/>
              </a:rPr>
              <a:t>bases </a:t>
            </a:r>
            <a:r>
              <a:rPr sz="2600" spc="-45" dirty="0">
                <a:solidFill>
                  <a:srgbClr val="FFFFFF"/>
                </a:solidFill>
                <a:latin typeface="Georgia"/>
                <a:cs typeface="Georgia"/>
              </a:rPr>
              <a:t>similarly </a:t>
            </a:r>
            <a:r>
              <a:rPr sz="2600" spc="-5" dirty="0">
                <a:solidFill>
                  <a:srgbClr val="FFFFFF"/>
                </a:solidFill>
                <a:latin typeface="Georgia"/>
                <a:cs typeface="Georgia"/>
              </a:rPr>
              <a:t>to</a:t>
            </a:r>
            <a:r>
              <a:rPr sz="2600" spc="-229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Georgia"/>
                <a:cs typeface="Georgia"/>
              </a:rPr>
              <a:t>purines  </a:t>
            </a:r>
            <a:r>
              <a:rPr sz="2600" spc="-30" dirty="0">
                <a:solidFill>
                  <a:srgbClr val="FFFFFF"/>
                </a:solidFill>
                <a:latin typeface="Georgia"/>
                <a:cs typeface="Georgia"/>
              </a:rPr>
              <a:t>by</a:t>
            </a:r>
            <a:endParaRPr sz="2600" dirty="0">
              <a:latin typeface="Georgia"/>
              <a:cs typeface="Georgia"/>
            </a:endParaRPr>
          </a:p>
          <a:p>
            <a:pPr marL="377825" marR="4632960">
              <a:lnSpc>
                <a:spcPts val="3170"/>
              </a:lnSpc>
              <a:spcBef>
                <a:spcPts val="114"/>
              </a:spcBef>
            </a:pPr>
            <a:r>
              <a:rPr sz="2400" spc="-25" dirty="0">
                <a:solidFill>
                  <a:srgbClr val="FFFF00"/>
                </a:solidFill>
                <a:latin typeface="Georgia"/>
                <a:cs typeface="Georgia"/>
              </a:rPr>
              <a:t>Dephospho</a:t>
            </a:r>
            <a:r>
              <a:rPr sz="2400" spc="15" dirty="0">
                <a:solidFill>
                  <a:srgbClr val="FFFF00"/>
                </a:solidFill>
                <a:latin typeface="Georgia"/>
                <a:cs typeface="Georgia"/>
              </a:rPr>
              <a:t>r</a:t>
            </a:r>
            <a:r>
              <a:rPr sz="2400" spc="-60" dirty="0">
                <a:solidFill>
                  <a:srgbClr val="FFFF00"/>
                </a:solidFill>
                <a:latin typeface="Georgia"/>
                <a:cs typeface="Georgia"/>
              </a:rPr>
              <a:t>y</a:t>
            </a:r>
            <a:r>
              <a:rPr sz="2400" spc="-20" dirty="0">
                <a:solidFill>
                  <a:srgbClr val="FFFF00"/>
                </a:solidFill>
                <a:latin typeface="Georgia"/>
                <a:cs typeface="Georgia"/>
              </a:rPr>
              <a:t>lat</a:t>
            </a:r>
            <a:r>
              <a:rPr sz="2400" spc="-15" dirty="0">
                <a:solidFill>
                  <a:srgbClr val="FFFF00"/>
                </a:solidFill>
                <a:latin typeface="Georgia"/>
                <a:cs typeface="Georgia"/>
              </a:rPr>
              <a:t>i</a:t>
            </a:r>
            <a:r>
              <a:rPr sz="2400" spc="-10" dirty="0">
                <a:solidFill>
                  <a:srgbClr val="FFFF00"/>
                </a:solidFill>
                <a:latin typeface="Georgia"/>
                <a:cs typeface="Georgia"/>
              </a:rPr>
              <a:t>on  </a:t>
            </a:r>
            <a:r>
              <a:rPr sz="2400" spc="-25" dirty="0">
                <a:solidFill>
                  <a:srgbClr val="FFFF00"/>
                </a:solidFill>
                <a:latin typeface="Georgia"/>
                <a:cs typeface="Georgia"/>
              </a:rPr>
              <a:t>Deamination</a:t>
            </a:r>
            <a:endParaRPr sz="2400" dirty="0">
              <a:latin typeface="Georgia"/>
              <a:cs typeface="Georgia"/>
            </a:endParaRPr>
          </a:p>
          <a:p>
            <a:pPr marL="377825">
              <a:lnSpc>
                <a:spcPct val="100000"/>
              </a:lnSpc>
              <a:spcBef>
                <a:spcPts val="135"/>
              </a:spcBef>
            </a:pPr>
            <a:r>
              <a:rPr sz="2400" spc="-35" dirty="0">
                <a:solidFill>
                  <a:srgbClr val="FFFF00"/>
                </a:solidFill>
                <a:latin typeface="Georgia"/>
                <a:cs typeface="Georgia"/>
              </a:rPr>
              <a:t>Glycosidic </a:t>
            </a:r>
            <a:r>
              <a:rPr sz="2400" spc="-20" dirty="0">
                <a:solidFill>
                  <a:srgbClr val="FFFF00"/>
                </a:solidFill>
                <a:latin typeface="Georgia"/>
                <a:cs typeface="Georgia"/>
              </a:rPr>
              <a:t>bond</a:t>
            </a:r>
            <a:r>
              <a:rPr sz="2400" spc="-1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400" spc="-45" dirty="0">
                <a:solidFill>
                  <a:srgbClr val="FFFF00"/>
                </a:solidFill>
                <a:latin typeface="Georgia"/>
                <a:cs typeface="Georgia"/>
              </a:rPr>
              <a:t>cleavage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600" spc="-50" dirty="0">
                <a:solidFill>
                  <a:srgbClr val="FFFFFF"/>
                </a:solidFill>
                <a:latin typeface="Georgia"/>
                <a:cs typeface="Georgia"/>
              </a:rPr>
              <a:t>Uracil </a:t>
            </a:r>
            <a:r>
              <a:rPr sz="2600" spc="-30" dirty="0">
                <a:solidFill>
                  <a:srgbClr val="FFFFFF"/>
                </a:solidFill>
                <a:latin typeface="Georgia"/>
                <a:cs typeface="Georgia"/>
              </a:rPr>
              <a:t>reduced </a:t>
            </a:r>
            <a:r>
              <a:rPr sz="2600" spc="-25" dirty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sz="2600" spc="-80" dirty="0">
                <a:solidFill>
                  <a:srgbClr val="FFFFFF"/>
                </a:solidFill>
                <a:latin typeface="Georgia"/>
                <a:cs typeface="Georgia"/>
              </a:rPr>
              <a:t>liver, </a:t>
            </a:r>
            <a:r>
              <a:rPr sz="2600" spc="-35" dirty="0">
                <a:solidFill>
                  <a:srgbClr val="FFFFFF"/>
                </a:solidFill>
                <a:latin typeface="Georgia"/>
                <a:cs typeface="Georgia"/>
              </a:rPr>
              <a:t>forming</a:t>
            </a:r>
            <a:r>
              <a:rPr sz="2600" spc="1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Symbol"/>
                <a:cs typeface="Symbol"/>
              </a:rPr>
              <a:t></a:t>
            </a:r>
            <a:r>
              <a:rPr sz="2600" spc="-35" dirty="0">
                <a:solidFill>
                  <a:srgbClr val="FFFFFF"/>
                </a:solidFill>
                <a:latin typeface="Georgia"/>
                <a:cs typeface="Georgia"/>
              </a:rPr>
              <a:t>-alanine</a:t>
            </a:r>
            <a:endParaRPr sz="2600" dirty="0">
              <a:latin typeface="Georgia"/>
              <a:cs typeface="Georgia"/>
            </a:endParaRPr>
          </a:p>
          <a:p>
            <a:pPr marL="377825" marR="307975">
              <a:lnSpc>
                <a:spcPts val="2570"/>
              </a:lnSpc>
              <a:spcBef>
                <a:spcPts val="640"/>
              </a:spcBef>
            </a:pP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Converted </a:t>
            </a:r>
            <a:r>
              <a:rPr sz="2400" spc="-10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2400" spc="-30" dirty="0">
                <a:solidFill>
                  <a:srgbClr val="FFFFFF"/>
                </a:solidFill>
                <a:latin typeface="Georgia"/>
                <a:cs typeface="Georgia"/>
              </a:rPr>
              <a:t>malonyl-CoA </a:t>
            </a:r>
            <a:r>
              <a:rPr sz="2400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fatty </a:t>
            </a:r>
            <a:r>
              <a:rPr sz="2400" spc="-20" dirty="0">
                <a:solidFill>
                  <a:srgbClr val="FFFFFF"/>
                </a:solidFill>
                <a:latin typeface="Georgia"/>
                <a:cs typeface="Georgia"/>
              </a:rPr>
              <a:t>acid </a:t>
            </a:r>
            <a:r>
              <a:rPr sz="2400" spc="-35" dirty="0">
                <a:solidFill>
                  <a:srgbClr val="FFFFFF"/>
                </a:solidFill>
                <a:latin typeface="Georgia"/>
                <a:cs typeface="Georgia"/>
              </a:rPr>
              <a:t>synthesis </a:t>
            </a:r>
            <a:r>
              <a:rPr sz="2400" spc="-40" dirty="0">
                <a:solidFill>
                  <a:srgbClr val="FFFFFF"/>
                </a:solidFill>
                <a:latin typeface="Georgia"/>
                <a:cs typeface="Georgia"/>
              </a:rPr>
              <a:t>for 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energy</a:t>
            </a:r>
            <a:r>
              <a:rPr sz="24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metabolism</a:t>
            </a:r>
            <a:endParaRPr sz="2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yrimidine Synthesis and Degra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5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767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1639" y="548640"/>
            <a:ext cx="5256530" cy="646430"/>
          </a:xfrm>
          <a:prstGeom prst="rect">
            <a:avLst/>
          </a:prstGeom>
          <a:solidFill>
            <a:srgbClr val="C8F9FB"/>
          </a:solidFill>
        </p:spPr>
        <p:txBody>
          <a:bodyPr vert="horz" wrap="square" lIns="0" tIns="30480" rIns="0" bIns="0" rtlCol="0">
            <a:spAutoFit/>
          </a:bodyPr>
          <a:lstStyle/>
          <a:p>
            <a:pPr marL="456565" algn="ctr">
              <a:lnSpc>
                <a:spcPct val="100000"/>
              </a:lnSpc>
              <a:spcBef>
                <a:spcPts val="240"/>
              </a:spcBef>
            </a:pPr>
            <a:r>
              <a:rPr sz="3600" spc="-25" dirty="0">
                <a:solidFill>
                  <a:srgbClr val="00AF50"/>
                </a:solidFill>
                <a:latin typeface="Times New Roman"/>
                <a:cs typeface="Times New Roman"/>
              </a:rPr>
              <a:t>OROTACIDURIA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3808" y="1290066"/>
            <a:ext cx="6551930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399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inherited disorder of pyrimidine </a:t>
            </a:r>
            <a:r>
              <a:rPr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synthesis  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caused by a deficiency of the </a:t>
            </a:r>
            <a:r>
              <a:rPr sz="2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enzyme 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of  </a:t>
            </a:r>
            <a:r>
              <a:rPr sz="2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orotate-phosphoribosyltransferase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and  </a:t>
            </a:r>
            <a:r>
              <a:rPr sz="28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decarboxylase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b="1" u="sng" dirty="0">
                <a:solidFill>
                  <a:schemeClr val="bg1"/>
                </a:solidFill>
                <a:latin typeface="Times New Roman"/>
                <a:cs typeface="Times New Roman"/>
              </a:rPr>
              <a:t>Symptoms:</a:t>
            </a:r>
            <a:endParaRPr sz="2800" u="sng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685"/>
              </a:spcBef>
            </a:pP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–excess of </a:t>
            </a:r>
            <a:r>
              <a:rPr sz="2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orotic 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acid and </a:t>
            </a:r>
            <a:r>
              <a:rPr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its </a:t>
            </a:r>
            <a:r>
              <a:rPr sz="2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excretion </a:t>
            </a:r>
            <a:r>
              <a:rPr sz="28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with  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urine </a:t>
            </a:r>
            <a:r>
              <a:rPr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(1.0-1.5</a:t>
            </a:r>
            <a:r>
              <a:rPr sz="28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g)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-mental </a:t>
            </a:r>
            <a:r>
              <a:rPr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and physical</a:t>
            </a:r>
            <a:r>
              <a:rPr sz="28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retardation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-megaloblastic</a:t>
            </a:r>
            <a:r>
              <a:rPr sz="2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anemia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088" y="1053083"/>
            <a:ext cx="8135620" cy="5043170"/>
          </a:xfrm>
          <a:custGeom>
            <a:avLst/>
            <a:gdLst/>
            <a:ahLst/>
            <a:cxnLst/>
            <a:rect l="l" t="t" r="r" b="b"/>
            <a:pathLst>
              <a:path w="8135620" h="5043170">
                <a:moveTo>
                  <a:pt x="8135111" y="0"/>
                </a:moveTo>
                <a:lnTo>
                  <a:pt x="0" y="0"/>
                </a:lnTo>
                <a:lnTo>
                  <a:pt x="0" y="5042916"/>
                </a:lnTo>
                <a:lnTo>
                  <a:pt x="8135111" y="5042916"/>
                </a:lnTo>
                <a:lnTo>
                  <a:pt x="8135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9637" y="3673576"/>
            <a:ext cx="7468870" cy="164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01645">
              <a:lnSpc>
                <a:spcPct val="11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2000" dirty="0">
                <a:solidFill>
                  <a:srgbClr val="0A5294"/>
                </a:solidFill>
                <a:latin typeface="Arial"/>
                <a:cs typeface="Arial"/>
              </a:rPr>
              <a:t>–	</a:t>
            </a:r>
            <a:r>
              <a:rPr sz="2000" b="1" spc="-10" dirty="0">
                <a:solidFill>
                  <a:srgbClr val="0A5294"/>
                </a:solidFill>
                <a:latin typeface="Arial"/>
                <a:cs typeface="Arial"/>
              </a:rPr>
              <a:t>Treatment: </a:t>
            </a:r>
            <a:r>
              <a:rPr sz="2000" b="1" dirty="0">
                <a:solidFill>
                  <a:srgbClr val="0A5294"/>
                </a:solidFill>
                <a:latin typeface="Arial"/>
                <a:cs typeface="Arial"/>
              </a:rPr>
              <a:t>patients are fed</a:t>
            </a:r>
            <a:r>
              <a:rPr sz="2000" b="1" spc="-155" dirty="0">
                <a:solidFill>
                  <a:srgbClr val="0A52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"/>
                <a:cs typeface="Arial"/>
              </a:rPr>
              <a:t>uridine  U </a:t>
            </a:r>
            <a:r>
              <a:rPr sz="2000" b="1" dirty="0">
                <a:solidFill>
                  <a:srgbClr val="0A5294"/>
                </a:solidFill>
                <a:latin typeface="Symbol"/>
                <a:cs typeface="Symbol"/>
              </a:rPr>
              <a:t></a:t>
            </a:r>
            <a:r>
              <a:rPr sz="2000" b="1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"/>
                <a:cs typeface="Arial"/>
              </a:rPr>
              <a:t>UMP </a:t>
            </a:r>
            <a:r>
              <a:rPr sz="2000" b="1" dirty="0">
                <a:solidFill>
                  <a:srgbClr val="0A5294"/>
                </a:solidFill>
                <a:latin typeface="Symbol"/>
                <a:cs typeface="Symbol"/>
              </a:rPr>
              <a:t></a:t>
            </a:r>
            <a:r>
              <a:rPr sz="2000" b="1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"/>
                <a:cs typeface="Arial"/>
              </a:rPr>
              <a:t>UDP </a:t>
            </a:r>
            <a:r>
              <a:rPr sz="2000" b="1" dirty="0">
                <a:solidFill>
                  <a:srgbClr val="0A5294"/>
                </a:solidFill>
                <a:latin typeface="Symbol"/>
                <a:cs typeface="Symbol"/>
              </a:rPr>
              <a:t></a:t>
            </a:r>
            <a:r>
              <a:rPr sz="2000" b="1" spc="30" dirty="0">
                <a:solidFill>
                  <a:srgbClr val="0A529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"/>
                <a:cs typeface="Arial"/>
              </a:rPr>
              <a:t>UTP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Arial"/>
              <a:cs typeface="Arial"/>
            </a:endParaRPr>
          </a:p>
          <a:p>
            <a:pPr marL="299085" marR="5080" indent="-287020">
              <a:lnSpc>
                <a:spcPts val="2160"/>
              </a:lnSpc>
            </a:pPr>
            <a:r>
              <a:rPr sz="2000" b="1" dirty="0">
                <a:solidFill>
                  <a:srgbClr val="0A5294"/>
                </a:solidFill>
                <a:latin typeface="Arial"/>
                <a:cs typeface="Arial"/>
              </a:rPr>
              <a:t>UTP </a:t>
            </a:r>
            <a:r>
              <a:rPr sz="2000" b="1" spc="-5" dirty="0">
                <a:solidFill>
                  <a:srgbClr val="0A5294"/>
                </a:solidFill>
                <a:latin typeface="Arial"/>
                <a:cs typeface="Arial"/>
              </a:rPr>
              <a:t>inhibits carbamoyl </a:t>
            </a:r>
            <a:r>
              <a:rPr sz="2000" b="1" dirty="0">
                <a:solidFill>
                  <a:srgbClr val="0A5294"/>
                </a:solidFill>
                <a:latin typeface="Arial"/>
                <a:cs typeface="Arial"/>
              </a:rPr>
              <a:t>phosphate </a:t>
            </a:r>
            <a:r>
              <a:rPr sz="2000" b="1" spc="-5" dirty="0">
                <a:solidFill>
                  <a:srgbClr val="0A5294"/>
                </a:solidFill>
                <a:latin typeface="Arial"/>
                <a:cs typeface="Arial"/>
              </a:rPr>
              <a:t>synthase II, preventing </a:t>
            </a:r>
            <a:r>
              <a:rPr sz="2000" b="1" dirty="0">
                <a:solidFill>
                  <a:srgbClr val="0A5294"/>
                </a:solidFill>
                <a:latin typeface="Arial"/>
                <a:cs typeface="Arial"/>
              </a:rPr>
              <a:t>the  </a:t>
            </a:r>
            <a:r>
              <a:rPr sz="2000" b="1" spc="-5" dirty="0">
                <a:solidFill>
                  <a:srgbClr val="0A5294"/>
                </a:solidFill>
                <a:latin typeface="Arial"/>
                <a:cs typeface="Arial"/>
              </a:rPr>
              <a:t>biosynthesis </a:t>
            </a:r>
            <a:r>
              <a:rPr sz="2000" b="1" dirty="0">
                <a:solidFill>
                  <a:srgbClr val="0A5294"/>
                </a:solidFill>
                <a:latin typeface="Arial"/>
                <a:cs typeface="Arial"/>
              </a:rPr>
              <a:t>and accumulation of orotic</a:t>
            </a:r>
            <a:r>
              <a:rPr sz="2000" b="1" spc="-65" dirty="0">
                <a:solidFill>
                  <a:srgbClr val="0A529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A5294"/>
                </a:solidFill>
                <a:latin typeface="Arial"/>
                <a:cs typeface="Arial"/>
              </a:rPr>
              <a:t>acid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2557" y="1557527"/>
            <a:ext cx="8791575" cy="1633855"/>
            <a:chOff x="352557" y="1557527"/>
            <a:chExt cx="8791575" cy="1633855"/>
          </a:xfrm>
        </p:grpSpPr>
        <p:sp>
          <p:nvSpPr>
            <p:cNvPr id="5" name="object 5"/>
            <p:cNvSpPr/>
            <p:nvPr/>
          </p:nvSpPr>
          <p:spPr>
            <a:xfrm>
              <a:off x="4875276" y="1557527"/>
              <a:ext cx="4268724" cy="16337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34659" y="2645358"/>
              <a:ext cx="464184" cy="0"/>
            </a:xfrm>
            <a:custGeom>
              <a:avLst/>
              <a:gdLst/>
              <a:ahLst/>
              <a:cxnLst/>
              <a:rect l="l" t="t" r="r" b="b"/>
              <a:pathLst>
                <a:path w="464185">
                  <a:moveTo>
                    <a:pt x="4640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14437" y="2621126"/>
              <a:ext cx="495934" cy="40005"/>
            </a:xfrm>
            <a:custGeom>
              <a:avLst/>
              <a:gdLst/>
              <a:ahLst/>
              <a:cxnLst/>
              <a:rect l="l" t="t" r="r" b="b"/>
              <a:pathLst>
                <a:path w="495935" h="40005">
                  <a:moveTo>
                    <a:pt x="473843" y="0"/>
                  </a:moveTo>
                  <a:lnTo>
                    <a:pt x="21694" y="0"/>
                  </a:lnTo>
                  <a:lnTo>
                    <a:pt x="0" y="19870"/>
                  </a:lnTo>
                  <a:lnTo>
                    <a:pt x="4122" y="39494"/>
                  </a:lnTo>
                  <a:lnTo>
                    <a:pt x="491513" y="39494"/>
                  </a:lnTo>
                  <a:lnTo>
                    <a:pt x="495636" y="19870"/>
                  </a:lnTo>
                  <a:lnTo>
                    <a:pt x="47384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88280" y="2467519"/>
              <a:ext cx="174425" cy="218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70919" y="2335713"/>
              <a:ext cx="790575" cy="136525"/>
            </a:xfrm>
            <a:custGeom>
              <a:avLst/>
              <a:gdLst/>
              <a:ahLst/>
              <a:cxnLst/>
              <a:rect l="l" t="t" r="r" b="b"/>
              <a:pathLst>
                <a:path w="790575" h="136525">
                  <a:moveTo>
                    <a:pt x="477770" y="5819"/>
                  </a:moveTo>
                  <a:lnTo>
                    <a:pt x="790328" y="135922"/>
                  </a:lnTo>
                </a:path>
                <a:path w="790575" h="136525">
                  <a:moveTo>
                    <a:pt x="0" y="133746"/>
                  </a:moveTo>
                  <a:lnTo>
                    <a:pt x="348093" y="0"/>
                  </a:lnTo>
                </a:path>
              </a:pathLst>
            </a:custGeom>
            <a:ln w="991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69447" y="2477937"/>
              <a:ext cx="157480" cy="177165"/>
            </a:xfrm>
            <a:custGeom>
              <a:avLst/>
              <a:gdLst/>
              <a:ahLst/>
              <a:cxnLst/>
              <a:rect l="l" t="t" r="r" b="b"/>
              <a:pathLst>
                <a:path w="157480" h="177164">
                  <a:moveTo>
                    <a:pt x="157260" y="1771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55213" y="2467519"/>
              <a:ext cx="180975" cy="217170"/>
            </a:xfrm>
            <a:custGeom>
              <a:avLst/>
              <a:gdLst/>
              <a:ahLst/>
              <a:cxnLst/>
              <a:rect l="l" t="t" r="r" b="b"/>
              <a:pathLst>
                <a:path w="180975" h="217169">
                  <a:moveTo>
                    <a:pt x="6086" y="0"/>
                  </a:moveTo>
                  <a:lnTo>
                    <a:pt x="0" y="1939"/>
                  </a:lnTo>
                  <a:lnTo>
                    <a:pt x="153432" y="216605"/>
                  </a:lnTo>
                  <a:lnTo>
                    <a:pt x="159223" y="173477"/>
                  </a:lnTo>
                  <a:lnTo>
                    <a:pt x="180918" y="153606"/>
                  </a:lnTo>
                  <a:lnTo>
                    <a:pt x="13743" y="1939"/>
                  </a:lnTo>
                  <a:lnTo>
                    <a:pt x="608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44845" y="2176050"/>
              <a:ext cx="2206625" cy="598805"/>
            </a:xfrm>
            <a:custGeom>
              <a:avLst/>
              <a:gdLst/>
              <a:ahLst/>
              <a:cxnLst/>
              <a:rect l="l" t="t" r="r" b="b"/>
              <a:pathLst>
                <a:path w="2206625" h="598805">
                  <a:moveTo>
                    <a:pt x="869056" y="598692"/>
                  </a:moveTo>
                  <a:lnTo>
                    <a:pt x="869056" y="502264"/>
                  </a:lnTo>
                </a:path>
                <a:path w="2206625" h="598805">
                  <a:moveTo>
                    <a:pt x="373714" y="500324"/>
                  </a:moveTo>
                  <a:lnTo>
                    <a:pt x="373714" y="598692"/>
                  </a:lnTo>
                </a:path>
                <a:path w="2206625" h="598805">
                  <a:moveTo>
                    <a:pt x="220282" y="293408"/>
                  </a:moveTo>
                  <a:lnTo>
                    <a:pt x="220282" y="132042"/>
                  </a:lnTo>
                </a:path>
                <a:path w="2206625" h="598805">
                  <a:moveTo>
                    <a:pt x="1938664" y="390082"/>
                  </a:moveTo>
                  <a:lnTo>
                    <a:pt x="1800939" y="468825"/>
                  </a:lnTo>
                </a:path>
                <a:path w="2206625" h="598805">
                  <a:moveTo>
                    <a:pt x="1466686" y="135922"/>
                  </a:moveTo>
                  <a:lnTo>
                    <a:pt x="1466686" y="281779"/>
                  </a:lnTo>
                </a:path>
                <a:path w="2206625" h="598805">
                  <a:moveTo>
                    <a:pt x="1502222" y="135922"/>
                  </a:moveTo>
                  <a:lnTo>
                    <a:pt x="1502222" y="307213"/>
                  </a:lnTo>
                </a:path>
                <a:path w="2206625" h="598805">
                  <a:moveTo>
                    <a:pt x="1685005" y="474635"/>
                  </a:moveTo>
                  <a:lnTo>
                    <a:pt x="1535500" y="386202"/>
                  </a:lnTo>
                </a:path>
                <a:path w="2206625" h="598805">
                  <a:moveTo>
                    <a:pt x="1289890" y="468825"/>
                  </a:moveTo>
                  <a:lnTo>
                    <a:pt x="1427518" y="390082"/>
                  </a:lnTo>
                </a:path>
                <a:path w="2206625" h="598805">
                  <a:moveTo>
                    <a:pt x="1327095" y="198911"/>
                  </a:moveTo>
                  <a:lnTo>
                    <a:pt x="1435273" y="307213"/>
                  </a:lnTo>
                </a:path>
                <a:path w="2206625" h="598805">
                  <a:moveTo>
                    <a:pt x="1938664" y="143917"/>
                  </a:moveTo>
                  <a:lnTo>
                    <a:pt x="1978029" y="289529"/>
                  </a:lnTo>
                </a:path>
                <a:path w="2206625" h="598805">
                  <a:moveTo>
                    <a:pt x="2154824" y="196981"/>
                  </a:moveTo>
                  <a:lnTo>
                    <a:pt x="2046842" y="305283"/>
                  </a:lnTo>
                </a:path>
                <a:path w="2206625" h="598805">
                  <a:moveTo>
                    <a:pt x="0" y="0"/>
                  </a:moveTo>
                  <a:lnTo>
                    <a:pt x="165212" y="45304"/>
                  </a:lnTo>
                </a:path>
                <a:path w="2206625" h="598805">
                  <a:moveTo>
                    <a:pt x="2206066" y="458890"/>
                  </a:moveTo>
                  <a:lnTo>
                    <a:pt x="2056561" y="372398"/>
                  </a:lnTo>
                </a:path>
                <a:path w="2206625" h="598805">
                  <a:moveTo>
                    <a:pt x="2188397" y="488449"/>
                  </a:moveTo>
                  <a:lnTo>
                    <a:pt x="2025148" y="395892"/>
                  </a:lnTo>
                </a:path>
                <a:path w="2206625" h="598805">
                  <a:moveTo>
                    <a:pt x="1022488" y="297524"/>
                  </a:moveTo>
                  <a:lnTo>
                    <a:pt x="1183578" y="460830"/>
                  </a:lnTo>
                </a:path>
              </a:pathLst>
            </a:custGeom>
            <a:ln w="991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7301" y="2089518"/>
              <a:ext cx="51435" cy="0"/>
            </a:xfrm>
            <a:custGeom>
              <a:avLst/>
              <a:gdLst/>
              <a:ahLst/>
              <a:cxnLst/>
              <a:rect l="l" t="t" r="r" b="b"/>
              <a:pathLst>
                <a:path w="51434">
                  <a:moveTo>
                    <a:pt x="0" y="0"/>
                  </a:moveTo>
                  <a:lnTo>
                    <a:pt x="51242" y="0"/>
                  </a:lnTo>
                </a:path>
              </a:pathLst>
            </a:custGeom>
            <a:ln w="799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0726" y="1914151"/>
              <a:ext cx="855344" cy="798195"/>
            </a:xfrm>
            <a:custGeom>
              <a:avLst/>
              <a:gdLst/>
              <a:ahLst/>
              <a:cxnLst/>
              <a:rect l="l" t="t" r="r" b="b"/>
              <a:pathLst>
                <a:path w="855344" h="798194">
                  <a:moveTo>
                    <a:pt x="587931" y="322948"/>
                  </a:moveTo>
                  <a:lnTo>
                    <a:pt x="456281" y="256109"/>
                  </a:lnTo>
                </a:path>
                <a:path w="855344" h="798194">
                  <a:moveTo>
                    <a:pt x="371741" y="0"/>
                  </a:moveTo>
                  <a:lnTo>
                    <a:pt x="371741" y="157742"/>
                  </a:lnTo>
                </a:path>
                <a:path w="855344" h="798194">
                  <a:moveTo>
                    <a:pt x="407002" y="0"/>
                  </a:moveTo>
                  <a:lnTo>
                    <a:pt x="407002" y="157742"/>
                  </a:lnTo>
                </a:path>
                <a:path w="855344" h="798194">
                  <a:moveTo>
                    <a:pt x="114009" y="580988"/>
                  </a:moveTo>
                  <a:lnTo>
                    <a:pt x="114009" y="425441"/>
                  </a:lnTo>
                </a:path>
                <a:path w="855344" h="798194">
                  <a:moveTo>
                    <a:pt x="0" y="683481"/>
                  </a:moveTo>
                  <a:lnTo>
                    <a:pt x="57004" y="665786"/>
                  </a:lnTo>
                </a:path>
                <a:path w="855344" h="798194">
                  <a:moveTo>
                    <a:pt x="338169" y="781848"/>
                  </a:moveTo>
                  <a:lnTo>
                    <a:pt x="178984" y="685411"/>
                  </a:lnTo>
                </a:path>
                <a:path w="855344" h="798194">
                  <a:moveTo>
                    <a:pt x="357969" y="750349"/>
                  </a:moveTo>
                  <a:lnTo>
                    <a:pt x="198548" y="651981"/>
                  </a:lnTo>
                </a:path>
                <a:path w="855344" h="798194">
                  <a:moveTo>
                    <a:pt x="589855" y="697286"/>
                  </a:moveTo>
                  <a:lnTo>
                    <a:pt x="452178" y="777969"/>
                  </a:lnTo>
                </a:path>
                <a:path w="855344" h="798194">
                  <a:moveTo>
                    <a:pt x="180918" y="321018"/>
                  </a:moveTo>
                  <a:lnTo>
                    <a:pt x="334301" y="248133"/>
                  </a:lnTo>
                </a:path>
                <a:path w="855344" h="798194">
                  <a:moveTo>
                    <a:pt x="644935" y="600612"/>
                  </a:moveTo>
                  <a:lnTo>
                    <a:pt x="644935" y="425441"/>
                  </a:lnTo>
                </a:path>
                <a:path w="855344" h="798194">
                  <a:moveTo>
                    <a:pt x="855303" y="766094"/>
                  </a:moveTo>
                  <a:lnTo>
                    <a:pt x="719541" y="687350"/>
                  </a:lnTo>
                </a:path>
                <a:path w="855344" h="798194">
                  <a:moveTo>
                    <a:pt x="837732" y="797593"/>
                  </a:moveTo>
                  <a:lnTo>
                    <a:pt x="701969" y="718850"/>
                  </a:lnTo>
                </a:path>
              </a:pathLst>
            </a:custGeom>
            <a:ln w="99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2557" y="2568072"/>
              <a:ext cx="51435" cy="0"/>
            </a:xfrm>
            <a:custGeom>
              <a:avLst/>
              <a:gdLst/>
              <a:ahLst/>
              <a:cxnLst/>
              <a:rect l="l" t="t" r="r" b="b"/>
              <a:pathLst>
                <a:path w="51435">
                  <a:moveTo>
                    <a:pt x="0" y="0"/>
                  </a:moveTo>
                  <a:lnTo>
                    <a:pt x="51207" y="0"/>
                  </a:lnTo>
                </a:path>
              </a:pathLst>
            </a:custGeom>
            <a:ln w="7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9990" y="2160320"/>
              <a:ext cx="3934460" cy="423545"/>
            </a:xfrm>
            <a:custGeom>
              <a:avLst/>
              <a:gdLst/>
              <a:ahLst/>
              <a:cxnLst/>
              <a:rect l="l" t="t" r="r" b="b"/>
              <a:pathLst>
                <a:path w="3934460" h="423544">
                  <a:moveTo>
                    <a:pt x="15709" y="4140"/>
                  </a:moveTo>
                  <a:lnTo>
                    <a:pt x="11836" y="0"/>
                  </a:lnTo>
                  <a:lnTo>
                    <a:pt x="3860" y="0"/>
                  </a:lnTo>
                  <a:lnTo>
                    <a:pt x="0" y="4140"/>
                  </a:lnTo>
                  <a:lnTo>
                    <a:pt x="0" y="11811"/>
                  </a:lnTo>
                  <a:lnTo>
                    <a:pt x="3860" y="15735"/>
                  </a:lnTo>
                  <a:lnTo>
                    <a:pt x="11836" y="15735"/>
                  </a:lnTo>
                  <a:lnTo>
                    <a:pt x="15709" y="11811"/>
                  </a:lnTo>
                  <a:lnTo>
                    <a:pt x="15709" y="4140"/>
                  </a:lnTo>
                  <a:close/>
                </a:path>
                <a:path w="3934460" h="423544">
                  <a:moveTo>
                    <a:pt x="64744" y="4140"/>
                  </a:moveTo>
                  <a:lnTo>
                    <a:pt x="60871" y="0"/>
                  </a:lnTo>
                  <a:lnTo>
                    <a:pt x="52895" y="0"/>
                  </a:lnTo>
                  <a:lnTo>
                    <a:pt x="49047" y="4140"/>
                  </a:lnTo>
                  <a:lnTo>
                    <a:pt x="49047" y="11811"/>
                  </a:lnTo>
                  <a:lnTo>
                    <a:pt x="52895" y="15735"/>
                  </a:lnTo>
                  <a:lnTo>
                    <a:pt x="60871" y="15735"/>
                  </a:lnTo>
                  <a:lnTo>
                    <a:pt x="64744" y="11811"/>
                  </a:lnTo>
                  <a:lnTo>
                    <a:pt x="64744" y="4140"/>
                  </a:lnTo>
                  <a:close/>
                </a:path>
                <a:path w="3934460" h="423544">
                  <a:moveTo>
                    <a:pt x="3580282" y="423506"/>
                  </a:moveTo>
                  <a:lnTo>
                    <a:pt x="3568408" y="399757"/>
                  </a:lnTo>
                  <a:lnTo>
                    <a:pt x="3481921" y="399757"/>
                  </a:lnTo>
                  <a:lnTo>
                    <a:pt x="3580282" y="423506"/>
                  </a:lnTo>
                  <a:close/>
                </a:path>
                <a:path w="3934460" h="423544">
                  <a:moveTo>
                    <a:pt x="3934066" y="380136"/>
                  </a:moveTo>
                  <a:lnTo>
                    <a:pt x="3835806" y="352513"/>
                  </a:lnTo>
                  <a:lnTo>
                    <a:pt x="3847579" y="380136"/>
                  </a:lnTo>
                  <a:lnTo>
                    <a:pt x="3934066" y="3801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32321" y="2540935"/>
              <a:ext cx="358140" cy="0"/>
            </a:xfrm>
            <a:custGeom>
              <a:avLst/>
              <a:gdLst/>
              <a:ahLst/>
              <a:cxnLst/>
              <a:rect l="l" t="t" r="r" b="b"/>
              <a:pathLst>
                <a:path w="358139">
                  <a:moveTo>
                    <a:pt x="35771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21915" y="2530519"/>
              <a:ext cx="365760" cy="10160"/>
            </a:xfrm>
            <a:custGeom>
              <a:avLst/>
              <a:gdLst/>
              <a:ahLst/>
              <a:cxnLst/>
              <a:rect l="l" t="t" r="r" b="b"/>
              <a:pathLst>
                <a:path w="365760" h="10160">
                  <a:moveTo>
                    <a:pt x="365704" y="0"/>
                  </a:moveTo>
                  <a:lnTo>
                    <a:pt x="0" y="0"/>
                  </a:lnTo>
                  <a:lnTo>
                    <a:pt x="0" y="9934"/>
                  </a:lnTo>
                  <a:lnTo>
                    <a:pt x="365704" y="9934"/>
                  </a:lnTo>
                  <a:lnTo>
                    <a:pt x="3657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14682" y="2566615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8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08399" y="2560068"/>
              <a:ext cx="365760" cy="10160"/>
            </a:xfrm>
            <a:custGeom>
              <a:avLst/>
              <a:gdLst/>
              <a:ahLst/>
              <a:cxnLst/>
              <a:rect l="l" t="t" r="r" b="b"/>
              <a:pathLst>
                <a:path w="365760" h="10160">
                  <a:moveTo>
                    <a:pt x="365704" y="0"/>
                  </a:moveTo>
                  <a:lnTo>
                    <a:pt x="0" y="0"/>
                  </a:lnTo>
                  <a:lnTo>
                    <a:pt x="0" y="9934"/>
                  </a:lnTo>
                  <a:lnTo>
                    <a:pt x="365704" y="9934"/>
                  </a:lnTo>
                  <a:lnTo>
                    <a:pt x="3657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89547" y="2412516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0" y="25443"/>
                  </a:moveTo>
                  <a:lnTo>
                    <a:pt x="51144" y="25443"/>
                  </a:lnTo>
                </a:path>
                <a:path w="51435" h="51435">
                  <a:moveTo>
                    <a:pt x="25621" y="0"/>
                  </a:moveTo>
                  <a:lnTo>
                    <a:pt x="25621" y="51123"/>
                  </a:lnTo>
                </a:path>
              </a:pathLst>
            </a:custGeom>
            <a:ln w="79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79951" y="2551243"/>
              <a:ext cx="119022" cy="1861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34700" y="2276594"/>
              <a:ext cx="47625" cy="76835"/>
            </a:xfrm>
            <a:custGeom>
              <a:avLst/>
              <a:gdLst/>
              <a:ahLst/>
              <a:cxnLst/>
              <a:rect l="l" t="t" r="r" b="b"/>
              <a:pathLst>
                <a:path w="47625" h="76835">
                  <a:moveTo>
                    <a:pt x="16000" y="0"/>
                  </a:moveTo>
                  <a:lnTo>
                    <a:pt x="0" y="76803"/>
                  </a:lnTo>
                  <a:lnTo>
                    <a:pt x="23657" y="64938"/>
                  </a:lnTo>
                  <a:lnTo>
                    <a:pt x="47413" y="70993"/>
                  </a:lnTo>
                  <a:lnTo>
                    <a:pt x="16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94882" y="2327717"/>
              <a:ext cx="255904" cy="208915"/>
            </a:xfrm>
            <a:custGeom>
              <a:avLst/>
              <a:gdLst/>
              <a:ahLst/>
              <a:cxnLst/>
              <a:rect l="l" t="t" r="r" b="b"/>
              <a:pathLst>
                <a:path w="255904" h="208914">
                  <a:moveTo>
                    <a:pt x="0" y="200860"/>
                  </a:moveTo>
                  <a:lnTo>
                    <a:pt x="11924" y="203846"/>
                  </a:lnTo>
                  <a:lnTo>
                    <a:pt x="23976" y="206401"/>
                  </a:lnTo>
                  <a:lnTo>
                    <a:pt x="36361" y="208185"/>
                  </a:lnTo>
                  <a:lnTo>
                    <a:pt x="49278" y="208855"/>
                  </a:lnTo>
                  <a:lnTo>
                    <a:pt x="96605" y="203395"/>
                  </a:lnTo>
                  <a:lnTo>
                    <a:pt x="140066" y="187839"/>
                  </a:lnTo>
                  <a:lnTo>
                    <a:pt x="178417" y="163424"/>
                  </a:lnTo>
                  <a:lnTo>
                    <a:pt x="210412" y="131389"/>
                  </a:lnTo>
                  <a:lnTo>
                    <a:pt x="234808" y="92971"/>
                  </a:lnTo>
                  <a:lnTo>
                    <a:pt x="250358" y="49409"/>
                  </a:lnTo>
                  <a:lnTo>
                    <a:pt x="255818" y="1939"/>
                  </a:lnTo>
                  <a:lnTo>
                    <a:pt x="253658" y="0"/>
                  </a:lnTo>
                </a:path>
              </a:pathLst>
            </a:custGeom>
            <a:ln w="99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416228" y="2212770"/>
            <a:ext cx="13271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54617" y="2740478"/>
            <a:ext cx="72834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08000" algn="l"/>
              </a:tabLst>
            </a:pPr>
            <a:r>
              <a:rPr sz="1050" b="1" spc="20" dirty="0">
                <a:solidFill>
                  <a:srgbClr val="FF0000"/>
                </a:solidFill>
                <a:latin typeface="Arial"/>
                <a:cs typeface="Arial"/>
              </a:rPr>
              <a:t>OH</a:t>
            </a:r>
            <a:r>
              <a:rPr sz="105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050" b="1" spc="3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50" b="1" spc="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05112" y="2135967"/>
            <a:ext cx="22352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050" b="1" spc="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03896" y="2194849"/>
            <a:ext cx="84455" cy="153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b="1" spc="1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03845" y="2224399"/>
            <a:ext cx="1803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2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0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65455" y="2147596"/>
            <a:ext cx="5613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93700" algn="l"/>
              </a:tabLst>
            </a:pPr>
            <a:r>
              <a:rPr sz="1575" b="1" spc="37" baseline="5291" dirty="0">
                <a:solidFill>
                  <a:srgbClr val="FF0000"/>
                </a:solidFill>
                <a:latin typeface="Arial"/>
                <a:cs typeface="Arial"/>
              </a:rPr>
              <a:t>O	</a:t>
            </a:r>
            <a:r>
              <a:rPr sz="1050" b="1" spc="2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0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85104" y="2224399"/>
            <a:ext cx="17780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50" b="1" spc="1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90033" y="2059163"/>
            <a:ext cx="47815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200" b="1" spc="30" baseline="38194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050" b="1" spc="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200" b="1" spc="30" baseline="-1736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1050" b="1" spc="20" dirty="0">
                <a:solidFill>
                  <a:srgbClr val="FF0000"/>
                </a:solidFill>
                <a:latin typeface="Arial"/>
                <a:cs typeface="Arial"/>
              </a:rPr>
              <a:t>PO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09931" y="2433255"/>
            <a:ext cx="1153160" cy="339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445" algn="ctr">
              <a:lnSpc>
                <a:spcPts val="1210"/>
              </a:lnSpc>
              <a:spcBef>
                <a:spcPts val="135"/>
              </a:spcBef>
              <a:tabLst>
                <a:tab pos="513080" algn="l"/>
              </a:tabLst>
            </a:pPr>
            <a:r>
              <a:rPr sz="1050" b="1" spc="20" dirty="0">
                <a:solidFill>
                  <a:srgbClr val="FF0000"/>
                </a:solidFill>
                <a:latin typeface="Arial"/>
                <a:cs typeface="Arial"/>
              </a:rPr>
              <a:t>P	P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ts val="1210"/>
              </a:lnSpc>
              <a:tabLst>
                <a:tab pos="510540" algn="l"/>
                <a:tab pos="1019810" algn="l"/>
              </a:tabLst>
            </a:pPr>
            <a:r>
              <a:rPr sz="1050" b="1" spc="25" dirty="0">
                <a:solidFill>
                  <a:srgbClr val="FF0000"/>
                </a:solidFill>
                <a:latin typeface="Arial"/>
                <a:cs typeface="Arial"/>
              </a:rPr>
              <a:t>O	O	O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20053" y="2037353"/>
            <a:ext cx="12509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20" dirty="0">
                <a:latin typeface="Arial"/>
                <a:cs typeface="Arial"/>
              </a:rPr>
              <a:t>C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79720" y="2167466"/>
            <a:ext cx="22542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25" dirty="0">
                <a:latin typeface="Arial"/>
                <a:cs typeface="Arial"/>
              </a:rPr>
              <a:t>N</a:t>
            </a:r>
            <a:r>
              <a:rPr sz="1050" b="1" spc="20" dirty="0">
                <a:latin typeface="Arial"/>
                <a:cs typeface="Arial"/>
              </a:rPr>
              <a:t>H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16195" y="1742025"/>
            <a:ext cx="13271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25" dirty="0"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8652" y="2167466"/>
            <a:ext cx="22542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25" dirty="0">
                <a:latin typeface="Arial"/>
                <a:cs typeface="Arial"/>
              </a:rPr>
              <a:t>H</a:t>
            </a:r>
            <a:r>
              <a:rPr sz="1050" b="1" spc="20" dirty="0">
                <a:latin typeface="Arial"/>
                <a:cs typeface="Arial"/>
              </a:rPr>
              <a:t>N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2428" y="2519993"/>
            <a:ext cx="57277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050" b="1" spc="20" dirty="0">
                <a:latin typeface="Arial"/>
                <a:cs typeface="Arial"/>
              </a:rPr>
              <a:t>OOC</a:t>
            </a:r>
            <a:r>
              <a:rPr sz="1050" b="1" spc="305" dirty="0">
                <a:latin typeface="Arial"/>
                <a:cs typeface="Arial"/>
              </a:rPr>
              <a:t> </a:t>
            </a:r>
            <a:r>
              <a:rPr sz="1575" b="1" spc="30" baseline="23809" dirty="0">
                <a:latin typeface="Arial"/>
                <a:cs typeface="Arial"/>
              </a:rPr>
              <a:t>C</a:t>
            </a:r>
            <a:endParaRPr sz="1575" baseline="23809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20053" y="2628296"/>
            <a:ext cx="125095" cy="33464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1130"/>
              </a:lnSpc>
              <a:spcBef>
                <a:spcPts val="280"/>
              </a:spcBef>
            </a:pPr>
            <a:r>
              <a:rPr sz="1050" b="1" spc="15" dirty="0">
                <a:latin typeface="Arial"/>
                <a:cs typeface="Arial"/>
              </a:rPr>
              <a:t>C  H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75852" y="2480499"/>
            <a:ext cx="12509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20" dirty="0">
                <a:latin typeface="Arial"/>
                <a:cs typeface="Arial"/>
              </a:rPr>
              <a:t>C</a:t>
            </a:r>
            <a:endParaRPr sz="10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27538" y="2628296"/>
            <a:ext cx="13271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25" dirty="0">
                <a:latin typeface="Arial"/>
                <a:cs typeface="Arial"/>
              </a:rPr>
              <a:t>O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74881" y="2126032"/>
            <a:ext cx="24701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2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050" b="1" spc="5" dirty="0">
                <a:solidFill>
                  <a:srgbClr val="FF0000"/>
                </a:solidFill>
                <a:latin typeface="Arial"/>
                <a:cs typeface="Arial"/>
              </a:rPr>
              <a:t>Pi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86480" y="2927523"/>
            <a:ext cx="514984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35" dirty="0">
                <a:latin typeface="Arial"/>
                <a:cs typeface="Arial"/>
              </a:rPr>
              <a:t>O</a:t>
            </a:r>
            <a:r>
              <a:rPr sz="1050" b="1" spc="5" dirty="0">
                <a:latin typeface="Arial"/>
                <a:cs typeface="Arial"/>
              </a:rPr>
              <a:t>r</a:t>
            </a:r>
            <a:r>
              <a:rPr sz="1050" b="1" spc="15" dirty="0">
                <a:latin typeface="Arial"/>
                <a:cs typeface="Arial"/>
              </a:rPr>
              <a:t>o</a:t>
            </a:r>
            <a:r>
              <a:rPr sz="1050" b="1" spc="5" dirty="0">
                <a:latin typeface="Arial"/>
                <a:cs typeface="Arial"/>
              </a:rPr>
              <a:t>t</a:t>
            </a:r>
            <a:r>
              <a:rPr sz="1050" b="1" spc="15" dirty="0">
                <a:latin typeface="Arial"/>
                <a:cs typeface="Arial"/>
              </a:rPr>
              <a:t>a</a:t>
            </a:r>
            <a:r>
              <a:rPr sz="1050" b="1" spc="5" dirty="0">
                <a:latin typeface="Arial"/>
                <a:cs typeface="Arial"/>
              </a:rPr>
              <a:t>t</a:t>
            </a:r>
            <a:r>
              <a:rPr sz="1050" b="1" spc="15" dirty="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928543" y="2957083"/>
            <a:ext cx="284734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spc="15" dirty="0">
                <a:latin typeface="Arial"/>
                <a:cs typeface="Arial"/>
              </a:rPr>
              <a:t>5-phosphoribosyl-1-pyrophosphate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spc="15" dirty="0">
                <a:latin typeface="Arial"/>
                <a:cs typeface="Arial"/>
              </a:rPr>
              <a:t>(PRPP)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2869" y="573404"/>
            <a:ext cx="8538260" cy="430887"/>
          </a:xfrm>
        </p:spPr>
        <p:txBody>
          <a:bodyPr/>
          <a:lstStyle/>
          <a:p>
            <a:r>
              <a:rPr lang="en-US" u="sng" dirty="0"/>
              <a:t>De novo synthesis of purines</a:t>
            </a:r>
            <a:r>
              <a:rPr lang="en-US" dirty="0"/>
              <a:t>: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3350" y="1113902"/>
            <a:ext cx="8877299" cy="4308872"/>
          </a:xfrm>
        </p:spPr>
        <p:txBody>
          <a:bodyPr/>
          <a:lstStyle/>
          <a:p>
            <a:pPr marL="457200" indent="-457200" algn="just">
              <a:buFontTx/>
              <a:buChar char="-"/>
            </a:pPr>
            <a:r>
              <a:rPr lang="en-US" dirty="0"/>
              <a:t>Occur in </a:t>
            </a:r>
            <a:r>
              <a:rPr lang="en-US" b="1" u="sng" dirty="0">
                <a:solidFill>
                  <a:srgbClr val="FF0000"/>
                </a:solidFill>
              </a:rPr>
              <a:t>the cytosol </a:t>
            </a:r>
            <a:r>
              <a:rPr lang="en-US" dirty="0"/>
              <a:t>of the cell </a:t>
            </a:r>
          </a:p>
          <a:p>
            <a:pPr marL="457200" indent="-457200" algn="just">
              <a:buFontTx/>
              <a:buChar char="-"/>
            </a:pPr>
            <a:r>
              <a:rPr lang="en-US" dirty="0"/>
              <a:t>Starts by conversion of ribose 5- phosphate to PRPP</a:t>
            </a:r>
          </a:p>
          <a:p>
            <a:pPr algn="just"/>
            <a:r>
              <a:rPr lang="en-US" dirty="0"/>
              <a:t>By the enzyme PRPP synthase then formation of 5- </a:t>
            </a:r>
            <a:r>
              <a:rPr lang="en-US" dirty="0" err="1"/>
              <a:t>phosphoribosylamine</a:t>
            </a:r>
            <a:r>
              <a:rPr lang="en-US" dirty="0"/>
              <a:t> by PRPP </a:t>
            </a:r>
            <a:r>
              <a:rPr lang="en-US" dirty="0" err="1"/>
              <a:t>glutamyl</a:t>
            </a:r>
            <a:r>
              <a:rPr lang="en-US" dirty="0"/>
              <a:t> </a:t>
            </a:r>
            <a:r>
              <a:rPr lang="en-US" dirty="0" err="1"/>
              <a:t>amidotransferase</a:t>
            </a:r>
            <a:r>
              <a:rPr lang="en-US" dirty="0"/>
              <a:t> , then condensation reactions of glycine , aspartate, glutamine, Co2 and folate to form IMP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793724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02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088" y="384046"/>
            <a:ext cx="8136890" cy="6474460"/>
            <a:chOff x="323088" y="384046"/>
            <a:chExt cx="8136890" cy="6474460"/>
          </a:xfrm>
        </p:grpSpPr>
        <p:sp>
          <p:nvSpPr>
            <p:cNvPr id="3" name="object 3"/>
            <p:cNvSpPr/>
            <p:nvPr/>
          </p:nvSpPr>
          <p:spPr>
            <a:xfrm>
              <a:off x="323088" y="384046"/>
              <a:ext cx="8136635" cy="64739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3889247" y="5661660"/>
              <a:ext cx="4282440" cy="523240"/>
            </a:xfrm>
            <a:custGeom>
              <a:avLst/>
              <a:gdLst/>
              <a:ahLst/>
              <a:cxnLst/>
              <a:rect l="l" t="t" r="r" b="b"/>
              <a:pathLst>
                <a:path w="4282440" h="523239">
                  <a:moveTo>
                    <a:pt x="4282440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4282440" y="522731"/>
                  </a:lnTo>
                  <a:lnTo>
                    <a:pt x="428244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968241" y="5689193"/>
            <a:ext cx="390271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dirty="0">
                <a:solidFill>
                  <a:srgbClr val="990000"/>
                </a:solidFill>
                <a:latin typeface="Arial"/>
                <a:cs typeface="Arial"/>
              </a:rPr>
              <a:t>Once </a:t>
            </a:r>
            <a:r>
              <a:rPr sz="1400" b="1" spc="-5" dirty="0">
                <a:solidFill>
                  <a:srgbClr val="990000"/>
                </a:solidFill>
                <a:latin typeface="Arial"/>
                <a:cs typeface="Arial"/>
              </a:rPr>
              <a:t>formed, </a:t>
            </a:r>
            <a:r>
              <a:rPr sz="1400" b="1" spc="5" dirty="0">
                <a:solidFill>
                  <a:srgbClr val="990000"/>
                </a:solidFill>
                <a:latin typeface="Arial"/>
                <a:cs typeface="Arial"/>
              </a:rPr>
              <a:t>IMP </a:t>
            </a:r>
            <a:r>
              <a:rPr sz="1400" b="1" dirty="0">
                <a:solidFill>
                  <a:srgbClr val="990000"/>
                </a:solidFill>
                <a:latin typeface="Arial"/>
                <a:cs typeface="Arial"/>
              </a:rPr>
              <a:t>is rapidly </a:t>
            </a:r>
            <a:r>
              <a:rPr sz="1400" b="1" spc="-5" dirty="0">
                <a:solidFill>
                  <a:srgbClr val="990000"/>
                </a:solidFill>
                <a:latin typeface="Arial"/>
                <a:cs typeface="Arial"/>
              </a:rPr>
              <a:t>converted </a:t>
            </a:r>
            <a:r>
              <a:rPr sz="1400" b="1" dirty="0">
                <a:solidFill>
                  <a:srgbClr val="990000"/>
                </a:solidFill>
                <a:latin typeface="Arial"/>
                <a:cs typeface="Arial"/>
              </a:rPr>
              <a:t>to</a:t>
            </a:r>
            <a:r>
              <a:rPr sz="1400" b="1" spc="-26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990000"/>
                </a:solidFill>
                <a:latin typeface="Arial"/>
                <a:cs typeface="Arial"/>
              </a:rPr>
              <a:t>AMP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sz="1400" b="1" spc="-5" dirty="0">
                <a:solidFill>
                  <a:srgbClr val="990000"/>
                </a:solidFill>
                <a:latin typeface="Arial"/>
                <a:cs typeface="Arial"/>
              </a:rPr>
              <a:t>and </a:t>
            </a:r>
            <a:r>
              <a:rPr sz="1400" b="1" spc="5" dirty="0">
                <a:solidFill>
                  <a:srgbClr val="990000"/>
                </a:solidFill>
                <a:latin typeface="Arial"/>
                <a:cs typeface="Arial"/>
              </a:rPr>
              <a:t>GMP </a:t>
            </a:r>
            <a:r>
              <a:rPr sz="1400" b="1" dirty="0">
                <a:solidFill>
                  <a:srgbClr val="990000"/>
                </a:solidFill>
                <a:latin typeface="Arial"/>
                <a:cs typeface="Arial"/>
              </a:rPr>
              <a:t>(it </a:t>
            </a:r>
            <a:r>
              <a:rPr sz="1400" b="1" spc="-5" dirty="0">
                <a:solidFill>
                  <a:srgbClr val="990000"/>
                </a:solidFill>
                <a:latin typeface="Arial"/>
                <a:cs typeface="Arial"/>
              </a:rPr>
              <a:t>does not </a:t>
            </a:r>
            <a:r>
              <a:rPr sz="1400" b="1" dirty="0">
                <a:solidFill>
                  <a:srgbClr val="990000"/>
                </a:solidFill>
                <a:latin typeface="Arial"/>
                <a:cs typeface="Arial"/>
              </a:rPr>
              <a:t>accumulate in</a:t>
            </a:r>
            <a:r>
              <a:rPr sz="1400" b="1" spc="-204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990000"/>
                </a:solidFill>
                <a:latin typeface="Arial"/>
                <a:cs typeface="Arial"/>
              </a:rPr>
              <a:t>cells).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264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0" y="838200"/>
            <a:ext cx="8877299" cy="4739759"/>
          </a:xfrm>
        </p:spPr>
        <p:txBody>
          <a:bodyPr/>
          <a:lstStyle/>
          <a:p>
            <a:pPr lvl="0" algn="just"/>
            <a:r>
              <a:rPr lang="en-US" u="sng" dirty="0">
                <a:solidFill>
                  <a:prstClr val="white"/>
                </a:solidFill>
              </a:rPr>
              <a:t>Regulation</a:t>
            </a:r>
          </a:p>
          <a:p>
            <a:pPr lvl="0" algn="just"/>
            <a:r>
              <a:rPr lang="en-US" dirty="0">
                <a:solidFill>
                  <a:prstClr val="white"/>
                </a:solidFill>
              </a:rPr>
              <a:t>1- Availability of PRPP</a:t>
            </a:r>
          </a:p>
          <a:p>
            <a:pPr lvl="0" algn="just"/>
            <a:r>
              <a:rPr lang="en-US" dirty="0">
                <a:solidFill>
                  <a:prstClr val="white"/>
                </a:solidFill>
              </a:rPr>
              <a:t>2- PRPP </a:t>
            </a:r>
            <a:r>
              <a:rPr lang="en-US" dirty="0" err="1">
                <a:solidFill>
                  <a:prstClr val="white"/>
                </a:solidFill>
              </a:rPr>
              <a:t>synthetase</a:t>
            </a:r>
            <a:r>
              <a:rPr lang="en-US" dirty="0">
                <a:solidFill>
                  <a:prstClr val="white"/>
                </a:solidFill>
              </a:rPr>
              <a:t> is feedback regulated by AMP, ADP, GMP and GDP. </a:t>
            </a:r>
          </a:p>
          <a:p>
            <a:pPr lvl="0" algn="just"/>
            <a:r>
              <a:rPr lang="en-US" dirty="0">
                <a:solidFill>
                  <a:prstClr val="white"/>
                </a:solidFill>
              </a:rPr>
              <a:t>3- Activity of PRPP </a:t>
            </a:r>
            <a:r>
              <a:rPr lang="en-US" dirty="0" err="1">
                <a:solidFill>
                  <a:prstClr val="white"/>
                </a:solidFill>
              </a:rPr>
              <a:t>glutamyl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amidotranferse</a:t>
            </a:r>
            <a:r>
              <a:rPr lang="en-US" dirty="0">
                <a:solidFill>
                  <a:prstClr val="white"/>
                </a:solidFill>
              </a:rPr>
              <a:t> is feedback </a:t>
            </a:r>
            <a:endParaRPr lang="en-US" dirty="0"/>
          </a:p>
          <a:p>
            <a:r>
              <a:rPr lang="en-US" dirty="0"/>
              <a:t>Regulated by GMP and AMP.</a:t>
            </a:r>
          </a:p>
          <a:p>
            <a:r>
              <a:rPr lang="en-US" u="sng" dirty="0">
                <a:solidFill>
                  <a:srgbClr val="FF0000"/>
                </a:solidFill>
              </a:rPr>
              <a:t>Inhibitors of purine </a:t>
            </a:r>
            <a:r>
              <a:rPr lang="en-US" u="sng" dirty="0" err="1">
                <a:solidFill>
                  <a:srgbClr val="FF0000"/>
                </a:solidFill>
              </a:rPr>
              <a:t>synthsis</a:t>
            </a:r>
            <a:endParaRPr lang="en-US" u="sng" dirty="0">
              <a:solidFill>
                <a:srgbClr val="FF0000"/>
              </a:solidFill>
            </a:endParaRPr>
          </a:p>
          <a:p>
            <a:r>
              <a:rPr lang="en-US" u="sng" dirty="0">
                <a:solidFill>
                  <a:srgbClr val="FF0000"/>
                </a:solidFill>
              </a:rPr>
              <a:t>-</a:t>
            </a:r>
            <a:r>
              <a:rPr lang="en-US" dirty="0"/>
              <a:t>they are toxic</a:t>
            </a:r>
          </a:p>
          <a:p>
            <a:r>
              <a:rPr lang="en-US" dirty="0"/>
              <a:t>-</a:t>
            </a:r>
            <a:r>
              <a:rPr lang="en-US" u="sng" dirty="0"/>
              <a:t>Examples</a:t>
            </a:r>
            <a:r>
              <a:rPr lang="en-US" dirty="0"/>
              <a:t>: </a:t>
            </a:r>
          </a:p>
          <a:p>
            <a:r>
              <a:rPr lang="en-US" dirty="0"/>
              <a:t>1- </a:t>
            </a:r>
            <a:r>
              <a:rPr lang="en-US" dirty="0" err="1"/>
              <a:t>Azaseine</a:t>
            </a:r>
            <a:r>
              <a:rPr lang="en-US" dirty="0"/>
              <a:t> : glutamine analogue</a:t>
            </a:r>
          </a:p>
          <a:p>
            <a:r>
              <a:rPr lang="en-US" dirty="0"/>
              <a:t>2-Trimethoprim, </a:t>
            </a:r>
            <a:r>
              <a:rPr lang="en-US" dirty="0" err="1"/>
              <a:t>methotrxate</a:t>
            </a:r>
            <a:r>
              <a:rPr lang="en-US" dirty="0"/>
              <a:t>: folic acid analogues</a:t>
            </a:r>
          </a:p>
        </p:txBody>
      </p:sp>
    </p:spTree>
    <p:extLst>
      <p:ext uri="{BB962C8B-B14F-4D97-AF65-F5344CB8AC3E}">
        <p14:creationId xmlns:p14="http://schemas.microsoft.com/office/powerpoint/2010/main" val="1418335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09600" y="671398"/>
            <a:ext cx="730059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dirty="0"/>
              <a:t>IMP </a:t>
            </a:r>
            <a:r>
              <a:rPr sz="4000" spc="-15" dirty="0"/>
              <a:t>Synthesis </a:t>
            </a:r>
            <a:r>
              <a:rPr sz="4000" dirty="0"/>
              <a:t>-</a:t>
            </a:r>
            <a:r>
              <a:rPr sz="4000" spc="-60" dirty="0"/>
              <a:t> </a:t>
            </a:r>
            <a:r>
              <a:rPr sz="4000" spc="-5" dirty="0"/>
              <a:t>Significance</a:t>
            </a:r>
          </a:p>
        </p:txBody>
      </p:sp>
      <p:sp>
        <p:nvSpPr>
          <p:cNvPr id="3" name="object 3"/>
          <p:cNvSpPr/>
          <p:nvPr/>
        </p:nvSpPr>
        <p:spPr>
          <a:xfrm>
            <a:off x="1234744" y="1521282"/>
            <a:ext cx="469391" cy="35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96313" y="1459433"/>
            <a:ext cx="6567805" cy="1612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600" spc="-85" dirty="0">
                <a:solidFill>
                  <a:srgbClr val="FF0000"/>
                </a:solidFill>
                <a:latin typeface="Georgia"/>
                <a:cs typeface="Georgia"/>
              </a:rPr>
              <a:t>IMP </a:t>
            </a:r>
            <a:r>
              <a:rPr sz="2600" spc="-235" dirty="0">
                <a:solidFill>
                  <a:srgbClr val="FFFFFF"/>
                </a:solidFill>
                <a:latin typeface="Georgia"/>
                <a:cs typeface="Georgia"/>
              </a:rPr>
              <a:t>= </a:t>
            </a:r>
            <a:r>
              <a:rPr sz="2600" spc="-50" dirty="0">
                <a:solidFill>
                  <a:srgbClr val="FFFFFF"/>
                </a:solidFill>
                <a:latin typeface="Georgia"/>
                <a:cs typeface="Georgia"/>
              </a:rPr>
              <a:t>serves </a:t>
            </a:r>
            <a:r>
              <a:rPr sz="2600" spc="-65" dirty="0">
                <a:solidFill>
                  <a:srgbClr val="FFFFFF"/>
                </a:solidFill>
                <a:latin typeface="Georgia"/>
                <a:cs typeface="Georgia"/>
              </a:rPr>
              <a:t>as </a:t>
            </a:r>
            <a:r>
              <a:rPr sz="2600" spc="-60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2600" spc="-40" dirty="0">
                <a:solidFill>
                  <a:srgbClr val="FFFFFF"/>
                </a:solidFill>
                <a:latin typeface="Georgia"/>
                <a:cs typeface="Georgia"/>
              </a:rPr>
              <a:t>precursor </a:t>
            </a:r>
            <a:r>
              <a:rPr sz="2600" spc="-45" dirty="0">
                <a:solidFill>
                  <a:srgbClr val="FFFFFF"/>
                </a:solidFill>
                <a:latin typeface="Georgia"/>
                <a:cs typeface="Georgia"/>
              </a:rPr>
              <a:t>for </a:t>
            </a:r>
            <a:r>
              <a:rPr sz="2600" spc="-35" dirty="0">
                <a:solidFill>
                  <a:srgbClr val="FFFFFF"/>
                </a:solidFill>
                <a:latin typeface="Georgia"/>
                <a:cs typeface="Georgia"/>
              </a:rPr>
              <a:t>synthesis </a:t>
            </a:r>
            <a:r>
              <a:rPr sz="2600" spc="-20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2600" spc="-30" dirty="0">
                <a:solidFill>
                  <a:srgbClr val="FFFFFF"/>
                </a:solidFill>
                <a:latin typeface="Georgia"/>
                <a:cs typeface="Georgia"/>
              </a:rPr>
              <a:t>all  </a:t>
            </a:r>
            <a:r>
              <a:rPr sz="2600" spc="-15" dirty="0">
                <a:solidFill>
                  <a:srgbClr val="FFFFFF"/>
                </a:solidFill>
                <a:latin typeface="Georgia"/>
                <a:cs typeface="Georgia"/>
              </a:rPr>
              <a:t>other </a:t>
            </a:r>
            <a:r>
              <a:rPr sz="2600" spc="-30" dirty="0">
                <a:solidFill>
                  <a:srgbClr val="FFFFFF"/>
                </a:solidFill>
                <a:latin typeface="Georgia"/>
                <a:cs typeface="Georgia"/>
              </a:rPr>
              <a:t>purine </a:t>
            </a:r>
            <a:r>
              <a:rPr sz="2600" spc="-20" dirty="0">
                <a:solidFill>
                  <a:srgbClr val="FFFFFF"/>
                </a:solidFill>
                <a:latin typeface="Georgia"/>
                <a:cs typeface="Georgia"/>
              </a:rPr>
              <a:t>nucleotides such </a:t>
            </a:r>
            <a:r>
              <a:rPr sz="2600" spc="-65" dirty="0">
                <a:solidFill>
                  <a:srgbClr val="FFFFFF"/>
                </a:solidFill>
                <a:latin typeface="Georgia"/>
                <a:cs typeface="Georgia"/>
              </a:rPr>
              <a:t>as </a:t>
            </a:r>
            <a:r>
              <a:rPr sz="2600" spc="-30" dirty="0">
                <a:solidFill>
                  <a:srgbClr val="FFFFFF"/>
                </a:solidFill>
                <a:latin typeface="Georgia"/>
                <a:cs typeface="Georgia"/>
              </a:rPr>
              <a:t>adenine </a:t>
            </a:r>
            <a:r>
              <a:rPr sz="2600" spc="-35" dirty="0">
                <a:solidFill>
                  <a:srgbClr val="FFFFFF"/>
                </a:solidFill>
                <a:latin typeface="Georgia"/>
                <a:cs typeface="Georgia"/>
              </a:rPr>
              <a:t>and  </a:t>
            </a:r>
            <a:r>
              <a:rPr sz="2600" spc="-30" dirty="0">
                <a:solidFill>
                  <a:srgbClr val="FFFFFF"/>
                </a:solidFill>
                <a:latin typeface="Georgia"/>
                <a:cs typeface="Georgia"/>
              </a:rPr>
              <a:t>guanosine </a:t>
            </a:r>
            <a:r>
              <a:rPr sz="2600" spc="-25" dirty="0">
                <a:solidFill>
                  <a:srgbClr val="FFFFFF"/>
                </a:solidFill>
                <a:latin typeface="Georgia"/>
                <a:cs typeface="Georgia"/>
              </a:rPr>
              <a:t>monophosphate </a:t>
            </a:r>
            <a:r>
              <a:rPr sz="2600" spc="-35" dirty="0">
                <a:solidFill>
                  <a:srgbClr val="FFFFFF"/>
                </a:solidFill>
                <a:latin typeface="Georgia"/>
                <a:cs typeface="Georgia"/>
              </a:rPr>
              <a:t>(AMP </a:t>
            </a:r>
            <a:r>
              <a:rPr sz="2600" spc="-85" dirty="0">
                <a:solidFill>
                  <a:srgbClr val="FFFFFF"/>
                </a:solidFill>
                <a:latin typeface="Georgia"/>
                <a:cs typeface="Georgia"/>
              </a:rPr>
              <a:t>&amp; </a:t>
            </a:r>
            <a:r>
              <a:rPr sz="2600" spc="-45" dirty="0">
                <a:solidFill>
                  <a:srgbClr val="FFFFFF"/>
                </a:solidFill>
                <a:latin typeface="Georgia"/>
                <a:cs typeface="Georgia"/>
              </a:rPr>
              <a:t>GMP)and  </a:t>
            </a:r>
            <a:r>
              <a:rPr sz="2600" spc="-145" dirty="0">
                <a:solidFill>
                  <a:srgbClr val="FFFFFF"/>
                </a:solidFill>
                <a:latin typeface="Georgia"/>
                <a:cs typeface="Georgia"/>
              </a:rPr>
              <a:t>ATP.</a:t>
            </a:r>
            <a:endParaRPr sz="2600" dirty="0">
              <a:latin typeface="Georgia"/>
              <a:cs typeface="Georgi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75" y="3794759"/>
            <a:ext cx="5593450" cy="269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8111" y="248411"/>
            <a:ext cx="5829300" cy="500380"/>
            <a:chOff x="1658111" y="248411"/>
            <a:chExt cx="5829300" cy="500380"/>
          </a:xfrm>
        </p:grpSpPr>
        <p:sp>
          <p:nvSpPr>
            <p:cNvPr id="3" name="object 3"/>
            <p:cNvSpPr/>
            <p:nvPr/>
          </p:nvSpPr>
          <p:spPr>
            <a:xfrm>
              <a:off x="1677161" y="267461"/>
              <a:ext cx="5791200" cy="462280"/>
            </a:xfrm>
            <a:custGeom>
              <a:avLst/>
              <a:gdLst/>
              <a:ahLst/>
              <a:cxnLst/>
              <a:rect l="l" t="t" r="r" b="b"/>
              <a:pathLst>
                <a:path w="5791200" h="462280">
                  <a:moveTo>
                    <a:pt x="5791199" y="0"/>
                  </a:moveTo>
                  <a:lnTo>
                    <a:pt x="0" y="0"/>
                  </a:lnTo>
                  <a:lnTo>
                    <a:pt x="0" y="461771"/>
                  </a:lnTo>
                  <a:lnTo>
                    <a:pt x="5791199" y="461771"/>
                  </a:lnTo>
                  <a:lnTo>
                    <a:pt x="5791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677161" y="267461"/>
              <a:ext cx="5791200" cy="462280"/>
            </a:xfrm>
            <a:custGeom>
              <a:avLst/>
              <a:gdLst/>
              <a:ahLst/>
              <a:cxnLst/>
              <a:rect l="l" t="t" r="r" b="b"/>
              <a:pathLst>
                <a:path w="5791200" h="462280">
                  <a:moveTo>
                    <a:pt x="0" y="461771"/>
                  </a:moveTo>
                  <a:lnTo>
                    <a:pt x="5791199" y="461771"/>
                  </a:lnTo>
                  <a:lnTo>
                    <a:pt x="5791199" y="0"/>
                  </a:lnTo>
                  <a:lnTo>
                    <a:pt x="0" y="0"/>
                  </a:lnTo>
                  <a:lnTo>
                    <a:pt x="0" y="46177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7161" y="267461"/>
            <a:ext cx="5791200" cy="39433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95"/>
              </a:spcBef>
            </a:pPr>
            <a:r>
              <a:rPr sz="2400" spc="5" dirty="0">
                <a:solidFill>
                  <a:srgbClr val="00AF50"/>
                </a:solidFill>
                <a:latin typeface="Times New Roman"/>
                <a:cs typeface="Times New Roman"/>
              </a:rPr>
              <a:t>INOSINE </a:t>
            </a:r>
            <a:r>
              <a:rPr sz="2400" spc="-105" dirty="0">
                <a:solidFill>
                  <a:srgbClr val="00AF50"/>
                </a:solidFill>
                <a:latin typeface="Times New Roman"/>
                <a:cs typeface="Times New Roman"/>
              </a:rPr>
              <a:t>5’- </a:t>
            </a:r>
            <a:r>
              <a:rPr sz="2400" spc="5" dirty="0">
                <a:solidFill>
                  <a:srgbClr val="00AF50"/>
                </a:solidFill>
                <a:latin typeface="Times New Roman"/>
                <a:cs typeface="Times New Roman"/>
              </a:rPr>
              <a:t>MONOPHOSPHATE</a:t>
            </a:r>
            <a:r>
              <a:rPr sz="2400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spc="60" dirty="0">
                <a:solidFill>
                  <a:srgbClr val="00AF50"/>
                </a:solidFill>
                <a:latin typeface="Times New Roman"/>
                <a:cs typeface="Times New Roman"/>
              </a:rPr>
              <a:t>(IMP</a:t>
            </a:r>
            <a:r>
              <a:rPr lang="ar-JO" sz="2400" spc="60" dirty="0">
                <a:solidFill>
                  <a:srgbClr val="00AF50"/>
                </a:solidFill>
                <a:latin typeface="Times New Roman"/>
                <a:cs typeface="Times New Roman"/>
              </a:rPr>
              <a:t>(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81419" y="3658361"/>
            <a:ext cx="1049020" cy="1676400"/>
          </a:xfrm>
          <a:custGeom>
            <a:avLst/>
            <a:gdLst/>
            <a:ahLst/>
            <a:cxnLst/>
            <a:rect l="l" t="t" r="r" b="b"/>
            <a:pathLst>
              <a:path w="1049020" h="1676400">
                <a:moveTo>
                  <a:pt x="1048893" y="1562100"/>
                </a:moveTo>
                <a:lnTo>
                  <a:pt x="1010793" y="1562100"/>
                </a:lnTo>
                <a:lnTo>
                  <a:pt x="1010793" y="0"/>
                </a:lnTo>
                <a:lnTo>
                  <a:pt x="972693" y="0"/>
                </a:lnTo>
                <a:lnTo>
                  <a:pt x="972693" y="468083"/>
                </a:lnTo>
                <a:lnTo>
                  <a:pt x="970534" y="459105"/>
                </a:lnTo>
                <a:lnTo>
                  <a:pt x="967359" y="449199"/>
                </a:lnTo>
                <a:lnTo>
                  <a:pt x="948055" y="412369"/>
                </a:lnTo>
                <a:lnTo>
                  <a:pt x="919861" y="380873"/>
                </a:lnTo>
                <a:lnTo>
                  <a:pt x="883539" y="353822"/>
                </a:lnTo>
                <a:lnTo>
                  <a:pt x="839978" y="330454"/>
                </a:lnTo>
                <a:lnTo>
                  <a:pt x="789813" y="310261"/>
                </a:lnTo>
                <a:lnTo>
                  <a:pt x="733552" y="292862"/>
                </a:lnTo>
                <a:lnTo>
                  <a:pt x="671830" y="277876"/>
                </a:lnTo>
                <a:lnTo>
                  <a:pt x="604901" y="264922"/>
                </a:lnTo>
                <a:lnTo>
                  <a:pt x="533654" y="253873"/>
                </a:lnTo>
                <a:lnTo>
                  <a:pt x="419608" y="240157"/>
                </a:lnTo>
                <a:lnTo>
                  <a:pt x="339598" y="232537"/>
                </a:lnTo>
                <a:lnTo>
                  <a:pt x="257302" y="225933"/>
                </a:lnTo>
                <a:lnTo>
                  <a:pt x="2286" y="209550"/>
                </a:lnTo>
                <a:lnTo>
                  <a:pt x="0" y="247650"/>
                </a:lnTo>
                <a:lnTo>
                  <a:pt x="170815" y="258191"/>
                </a:lnTo>
                <a:lnTo>
                  <a:pt x="336550" y="270510"/>
                </a:lnTo>
                <a:lnTo>
                  <a:pt x="415798" y="278003"/>
                </a:lnTo>
                <a:lnTo>
                  <a:pt x="491871" y="286766"/>
                </a:lnTo>
                <a:lnTo>
                  <a:pt x="564261" y="296926"/>
                </a:lnTo>
                <a:lnTo>
                  <a:pt x="632079" y="308610"/>
                </a:lnTo>
                <a:lnTo>
                  <a:pt x="694817" y="322199"/>
                </a:lnTo>
                <a:lnTo>
                  <a:pt x="751840" y="337820"/>
                </a:lnTo>
                <a:lnTo>
                  <a:pt x="802259" y="355727"/>
                </a:lnTo>
                <a:lnTo>
                  <a:pt x="845566" y="375793"/>
                </a:lnTo>
                <a:lnTo>
                  <a:pt x="881126" y="398272"/>
                </a:lnTo>
                <a:lnTo>
                  <a:pt x="918210" y="435991"/>
                </a:lnTo>
                <a:lnTo>
                  <a:pt x="935863" y="478028"/>
                </a:lnTo>
                <a:lnTo>
                  <a:pt x="937895" y="501777"/>
                </a:lnTo>
                <a:lnTo>
                  <a:pt x="937514" y="510667"/>
                </a:lnTo>
                <a:lnTo>
                  <a:pt x="930910" y="548259"/>
                </a:lnTo>
                <a:lnTo>
                  <a:pt x="916051" y="589915"/>
                </a:lnTo>
                <a:lnTo>
                  <a:pt x="893318" y="635635"/>
                </a:lnTo>
                <a:lnTo>
                  <a:pt x="862965" y="684784"/>
                </a:lnTo>
                <a:lnTo>
                  <a:pt x="825754" y="736854"/>
                </a:lnTo>
                <a:lnTo>
                  <a:pt x="782320" y="791591"/>
                </a:lnTo>
                <a:lnTo>
                  <a:pt x="733298" y="848868"/>
                </a:lnTo>
                <a:lnTo>
                  <a:pt x="706755" y="878078"/>
                </a:lnTo>
                <a:lnTo>
                  <a:pt x="679196" y="907923"/>
                </a:lnTo>
                <a:lnTo>
                  <a:pt x="650367" y="938276"/>
                </a:lnTo>
                <a:lnTo>
                  <a:pt x="620649" y="968883"/>
                </a:lnTo>
                <a:lnTo>
                  <a:pt x="589915" y="999998"/>
                </a:lnTo>
                <a:lnTo>
                  <a:pt x="526034" y="1062990"/>
                </a:lnTo>
                <a:lnTo>
                  <a:pt x="459232" y="1127252"/>
                </a:lnTo>
                <a:lnTo>
                  <a:pt x="425069" y="1159637"/>
                </a:lnTo>
                <a:lnTo>
                  <a:pt x="291795" y="1283817"/>
                </a:lnTo>
                <a:lnTo>
                  <a:pt x="309880" y="1224788"/>
                </a:lnTo>
                <a:lnTo>
                  <a:pt x="310591" y="1217206"/>
                </a:lnTo>
                <a:lnTo>
                  <a:pt x="308432" y="1210183"/>
                </a:lnTo>
                <a:lnTo>
                  <a:pt x="303822" y="1204506"/>
                </a:lnTo>
                <a:lnTo>
                  <a:pt x="297180" y="1200912"/>
                </a:lnTo>
                <a:lnTo>
                  <a:pt x="289661" y="1200200"/>
                </a:lnTo>
                <a:lnTo>
                  <a:pt x="282676" y="1202359"/>
                </a:lnTo>
                <a:lnTo>
                  <a:pt x="277012" y="1206969"/>
                </a:lnTo>
                <a:lnTo>
                  <a:pt x="273431" y="1213612"/>
                </a:lnTo>
                <a:lnTo>
                  <a:pt x="225171" y="1371346"/>
                </a:lnTo>
                <a:lnTo>
                  <a:pt x="277926" y="1359662"/>
                </a:lnTo>
                <a:lnTo>
                  <a:pt x="386334" y="1335659"/>
                </a:lnTo>
                <a:lnTo>
                  <a:pt x="393179" y="1332598"/>
                </a:lnTo>
                <a:lnTo>
                  <a:pt x="398183" y="1327302"/>
                </a:lnTo>
                <a:lnTo>
                  <a:pt x="400888" y="1320507"/>
                </a:lnTo>
                <a:lnTo>
                  <a:pt x="400812" y="1312926"/>
                </a:lnTo>
                <a:lnTo>
                  <a:pt x="397738" y="1306004"/>
                </a:lnTo>
                <a:lnTo>
                  <a:pt x="392442" y="1300975"/>
                </a:lnTo>
                <a:lnTo>
                  <a:pt x="385648" y="1298308"/>
                </a:lnTo>
                <a:lnTo>
                  <a:pt x="378079" y="1298448"/>
                </a:lnTo>
                <a:lnTo>
                  <a:pt x="317728" y="1311846"/>
                </a:lnTo>
                <a:lnTo>
                  <a:pt x="451231" y="1187323"/>
                </a:lnTo>
                <a:lnTo>
                  <a:pt x="485648" y="1154811"/>
                </a:lnTo>
                <a:lnTo>
                  <a:pt x="519430" y="1122426"/>
                </a:lnTo>
                <a:lnTo>
                  <a:pt x="585216" y="1058291"/>
                </a:lnTo>
                <a:lnTo>
                  <a:pt x="616966" y="1026795"/>
                </a:lnTo>
                <a:lnTo>
                  <a:pt x="647954" y="995426"/>
                </a:lnTo>
                <a:lnTo>
                  <a:pt x="677926" y="964438"/>
                </a:lnTo>
                <a:lnTo>
                  <a:pt x="707136" y="933831"/>
                </a:lnTo>
                <a:lnTo>
                  <a:pt x="735076" y="903605"/>
                </a:lnTo>
                <a:lnTo>
                  <a:pt x="762000" y="873887"/>
                </a:lnTo>
                <a:lnTo>
                  <a:pt x="787654" y="844423"/>
                </a:lnTo>
                <a:lnTo>
                  <a:pt x="835025" y="787273"/>
                </a:lnTo>
                <a:lnTo>
                  <a:pt x="876681" y="732028"/>
                </a:lnTo>
                <a:lnTo>
                  <a:pt x="911860" y="679069"/>
                </a:lnTo>
                <a:lnTo>
                  <a:pt x="940308" y="628396"/>
                </a:lnTo>
                <a:lnTo>
                  <a:pt x="960882" y="579882"/>
                </a:lnTo>
                <a:lnTo>
                  <a:pt x="972693" y="535647"/>
                </a:lnTo>
                <a:lnTo>
                  <a:pt x="972693" y="1562100"/>
                </a:lnTo>
                <a:lnTo>
                  <a:pt x="934593" y="1562100"/>
                </a:lnTo>
                <a:lnTo>
                  <a:pt x="991743" y="1676400"/>
                </a:lnTo>
                <a:lnTo>
                  <a:pt x="1039368" y="1581150"/>
                </a:lnTo>
                <a:lnTo>
                  <a:pt x="1048893" y="1562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3628" y="3624802"/>
            <a:ext cx="1576705" cy="158496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88900">
              <a:spcBef>
                <a:spcPts val="615"/>
              </a:spcBef>
            </a:pPr>
            <a:r>
              <a:rPr spc="-50" dirty="0">
                <a:solidFill>
                  <a:prstClr val="black"/>
                </a:solidFill>
                <a:latin typeface="Georgia"/>
                <a:cs typeface="Georgia"/>
              </a:rPr>
              <a:t>ATP </a:t>
            </a:r>
            <a:r>
              <a:rPr spc="-165" dirty="0">
                <a:solidFill>
                  <a:prstClr val="black"/>
                </a:solidFill>
                <a:latin typeface="Georgia"/>
                <a:cs typeface="Georgia"/>
              </a:rPr>
              <a:t>+</a:t>
            </a:r>
            <a:r>
              <a:rPr spc="4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pc="-30" dirty="0">
                <a:solidFill>
                  <a:prstClr val="black"/>
                </a:solidFill>
                <a:latin typeface="Georgia"/>
                <a:cs typeface="Georgia"/>
              </a:rPr>
              <a:t>Gln</a:t>
            </a:r>
            <a:endParaRPr>
              <a:solidFill>
                <a:prstClr val="black"/>
              </a:solidFill>
              <a:latin typeface="Georgia"/>
              <a:cs typeface="Georgia"/>
            </a:endParaRPr>
          </a:p>
          <a:p>
            <a:pPr marL="12700">
              <a:spcBef>
                <a:spcPts val="695"/>
              </a:spcBef>
            </a:pPr>
            <a:r>
              <a:rPr sz="24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GMP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2400" b="1" spc="150" dirty="0">
                <a:solidFill>
                  <a:srgbClr val="FFFF00"/>
                </a:solidFill>
                <a:latin typeface="Times New Roman"/>
                <a:cs typeface="Times New Roman"/>
              </a:rPr>
              <a:t>synthetase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1300">
              <a:spcBef>
                <a:spcPts val="985"/>
              </a:spcBef>
            </a:pPr>
            <a:r>
              <a:rPr spc="-30" dirty="0">
                <a:solidFill>
                  <a:prstClr val="black"/>
                </a:solidFill>
                <a:latin typeface="Georgia"/>
                <a:cs typeface="Georgia"/>
              </a:rPr>
              <a:t>AMP </a:t>
            </a:r>
            <a:r>
              <a:rPr spc="-165" dirty="0">
                <a:solidFill>
                  <a:prstClr val="black"/>
                </a:solidFill>
                <a:latin typeface="Georgia"/>
                <a:cs typeface="Georgia"/>
              </a:rPr>
              <a:t>+</a:t>
            </a:r>
            <a:r>
              <a:rPr spc="-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pc="-25" dirty="0">
                <a:solidFill>
                  <a:prstClr val="black"/>
                </a:solidFill>
                <a:latin typeface="Georgia"/>
                <a:cs typeface="Georgia"/>
              </a:rPr>
              <a:t>Glu</a:t>
            </a:r>
            <a:endParaRPr>
              <a:solidFill>
                <a:prstClr val="black"/>
              </a:solidFill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39511" y="5414771"/>
            <a:ext cx="3771900" cy="897890"/>
            <a:chOff x="5239511" y="5414771"/>
            <a:chExt cx="3771900" cy="897890"/>
          </a:xfrm>
        </p:grpSpPr>
        <p:sp>
          <p:nvSpPr>
            <p:cNvPr id="9" name="object 9"/>
            <p:cNvSpPr/>
            <p:nvPr/>
          </p:nvSpPr>
          <p:spPr>
            <a:xfrm>
              <a:off x="5258561" y="5433821"/>
              <a:ext cx="3733800" cy="859790"/>
            </a:xfrm>
            <a:custGeom>
              <a:avLst/>
              <a:gdLst/>
              <a:ahLst/>
              <a:cxnLst/>
              <a:rect l="l" t="t" r="r" b="b"/>
              <a:pathLst>
                <a:path w="3733800" h="859789">
                  <a:moveTo>
                    <a:pt x="3733799" y="0"/>
                  </a:moveTo>
                  <a:lnTo>
                    <a:pt x="0" y="0"/>
                  </a:lnTo>
                  <a:lnTo>
                    <a:pt x="0" y="859535"/>
                  </a:lnTo>
                  <a:lnTo>
                    <a:pt x="3733799" y="859535"/>
                  </a:lnTo>
                  <a:lnTo>
                    <a:pt x="3733799" y="0"/>
                  </a:lnTo>
                  <a:close/>
                </a:path>
              </a:pathLst>
            </a:custGeom>
            <a:solidFill>
              <a:srgbClr val="20B1C8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258561" y="5433821"/>
              <a:ext cx="3733800" cy="859790"/>
            </a:xfrm>
            <a:custGeom>
              <a:avLst/>
              <a:gdLst/>
              <a:ahLst/>
              <a:cxnLst/>
              <a:rect l="l" t="t" r="r" b="b"/>
              <a:pathLst>
                <a:path w="3733800" h="859789">
                  <a:moveTo>
                    <a:pt x="0" y="859535"/>
                  </a:moveTo>
                  <a:lnTo>
                    <a:pt x="3733799" y="859535"/>
                  </a:lnTo>
                  <a:lnTo>
                    <a:pt x="3733799" y="0"/>
                  </a:lnTo>
                  <a:lnTo>
                    <a:pt x="0" y="0"/>
                  </a:lnTo>
                  <a:lnTo>
                    <a:pt x="0" y="85953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258561" y="5433821"/>
            <a:ext cx="3733800" cy="76431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91440" marR="259079">
              <a:spcBef>
                <a:spcPts val="200"/>
              </a:spcBef>
            </a:pPr>
            <a:r>
              <a:rPr sz="2400" b="1" spc="140" dirty="0">
                <a:solidFill>
                  <a:srgbClr val="990033"/>
                </a:solidFill>
                <a:latin typeface="Times New Roman"/>
                <a:cs typeface="Times New Roman"/>
              </a:rPr>
              <a:t>Guanosine  </a:t>
            </a:r>
            <a:r>
              <a:rPr sz="2400" b="1" spc="175" dirty="0">
                <a:solidFill>
                  <a:srgbClr val="990033"/>
                </a:solidFill>
                <a:latin typeface="Times New Roman"/>
                <a:cs typeface="Times New Roman"/>
              </a:rPr>
              <a:t>monophosphate</a:t>
            </a:r>
            <a:r>
              <a:rPr sz="2400" b="1" spc="-120" dirty="0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sz="2400" b="1" spc="40" dirty="0">
                <a:solidFill>
                  <a:srgbClr val="990033"/>
                </a:solidFill>
                <a:latin typeface="Times New Roman"/>
                <a:cs typeface="Times New Roman"/>
              </a:rPr>
              <a:t>(GMP</a:t>
            </a:r>
            <a:r>
              <a:rPr lang="ar-JO" sz="2400" b="1" spc="40" dirty="0">
                <a:solidFill>
                  <a:srgbClr val="990033"/>
                </a:solidFill>
                <a:latin typeface="Times New Roman"/>
                <a:cs typeface="Times New Roman"/>
              </a:rPr>
              <a:t>(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28864" y="3646169"/>
            <a:ext cx="923925" cy="1677035"/>
          </a:xfrm>
          <a:custGeom>
            <a:avLst/>
            <a:gdLst/>
            <a:ahLst/>
            <a:cxnLst/>
            <a:rect l="l" t="t" r="r" b="b"/>
            <a:pathLst>
              <a:path w="923925" h="1677035">
                <a:moveTo>
                  <a:pt x="923785" y="1216279"/>
                </a:moveTo>
                <a:lnTo>
                  <a:pt x="774814" y="1287145"/>
                </a:lnTo>
                <a:lnTo>
                  <a:pt x="768743" y="1291653"/>
                </a:lnTo>
                <a:lnTo>
                  <a:pt x="765009" y="1297927"/>
                </a:lnTo>
                <a:lnTo>
                  <a:pt x="763930" y="1305140"/>
                </a:lnTo>
                <a:lnTo>
                  <a:pt x="765797" y="1312418"/>
                </a:lnTo>
                <a:lnTo>
                  <a:pt x="770343" y="1318501"/>
                </a:lnTo>
                <a:lnTo>
                  <a:pt x="776630" y="1322235"/>
                </a:lnTo>
                <a:lnTo>
                  <a:pt x="783844" y="1323352"/>
                </a:lnTo>
                <a:lnTo>
                  <a:pt x="791197" y="1321562"/>
                </a:lnTo>
                <a:lnTo>
                  <a:pt x="845273" y="1295819"/>
                </a:lnTo>
                <a:lnTo>
                  <a:pt x="829551" y="1316990"/>
                </a:lnTo>
                <a:lnTo>
                  <a:pt x="789927" y="1366139"/>
                </a:lnTo>
                <a:lnTo>
                  <a:pt x="759701" y="1398524"/>
                </a:lnTo>
                <a:lnTo>
                  <a:pt x="729348" y="1425448"/>
                </a:lnTo>
                <a:lnTo>
                  <a:pt x="688327" y="1452118"/>
                </a:lnTo>
                <a:lnTo>
                  <a:pt x="646925" y="1466342"/>
                </a:lnTo>
                <a:lnTo>
                  <a:pt x="625843" y="1468628"/>
                </a:lnTo>
                <a:lnTo>
                  <a:pt x="615048" y="1468501"/>
                </a:lnTo>
                <a:lnTo>
                  <a:pt x="568947" y="1457960"/>
                </a:lnTo>
                <a:lnTo>
                  <a:pt x="530847" y="1438656"/>
                </a:lnTo>
                <a:lnTo>
                  <a:pt x="490334" y="1410081"/>
                </a:lnTo>
                <a:lnTo>
                  <a:pt x="447662" y="1373124"/>
                </a:lnTo>
                <a:lnTo>
                  <a:pt x="418198" y="1344422"/>
                </a:lnTo>
                <a:lnTo>
                  <a:pt x="388099" y="1312418"/>
                </a:lnTo>
                <a:lnTo>
                  <a:pt x="357746" y="1278128"/>
                </a:lnTo>
                <a:lnTo>
                  <a:pt x="326758" y="1241298"/>
                </a:lnTo>
                <a:lnTo>
                  <a:pt x="295262" y="1202436"/>
                </a:lnTo>
                <a:lnTo>
                  <a:pt x="263385" y="1161669"/>
                </a:lnTo>
                <a:lnTo>
                  <a:pt x="231381" y="1119378"/>
                </a:lnTo>
                <a:lnTo>
                  <a:pt x="198996" y="1075944"/>
                </a:lnTo>
                <a:lnTo>
                  <a:pt x="166484" y="1031621"/>
                </a:lnTo>
                <a:lnTo>
                  <a:pt x="104609" y="946213"/>
                </a:lnTo>
                <a:lnTo>
                  <a:pt x="104635" y="0"/>
                </a:lnTo>
                <a:lnTo>
                  <a:pt x="66535" y="0"/>
                </a:lnTo>
                <a:lnTo>
                  <a:pt x="66535" y="1568119"/>
                </a:lnTo>
                <a:lnTo>
                  <a:pt x="66535" y="1638681"/>
                </a:lnTo>
                <a:lnTo>
                  <a:pt x="66497" y="1568081"/>
                </a:lnTo>
                <a:lnTo>
                  <a:pt x="35369" y="1514729"/>
                </a:lnTo>
                <a:lnTo>
                  <a:pt x="30327" y="1509128"/>
                </a:lnTo>
                <a:lnTo>
                  <a:pt x="23749" y="1505966"/>
                </a:lnTo>
                <a:lnTo>
                  <a:pt x="16459" y="1505483"/>
                </a:lnTo>
                <a:lnTo>
                  <a:pt x="9309" y="1507871"/>
                </a:lnTo>
                <a:lnTo>
                  <a:pt x="3657" y="1512925"/>
                </a:lnTo>
                <a:lnTo>
                  <a:pt x="482" y="1519529"/>
                </a:lnTo>
                <a:lnTo>
                  <a:pt x="0" y="1526844"/>
                </a:lnTo>
                <a:lnTo>
                  <a:pt x="2451" y="1534033"/>
                </a:lnTo>
                <a:lnTo>
                  <a:pt x="85585" y="1676527"/>
                </a:lnTo>
                <a:lnTo>
                  <a:pt x="107670" y="1638681"/>
                </a:lnTo>
                <a:lnTo>
                  <a:pt x="168770" y="1534033"/>
                </a:lnTo>
                <a:lnTo>
                  <a:pt x="171157" y="1526844"/>
                </a:lnTo>
                <a:lnTo>
                  <a:pt x="170662" y="1519529"/>
                </a:lnTo>
                <a:lnTo>
                  <a:pt x="167513" y="1512925"/>
                </a:lnTo>
                <a:lnTo>
                  <a:pt x="161912" y="1507871"/>
                </a:lnTo>
                <a:lnTo>
                  <a:pt x="154711" y="1505483"/>
                </a:lnTo>
                <a:lnTo>
                  <a:pt x="147396" y="1505966"/>
                </a:lnTo>
                <a:lnTo>
                  <a:pt x="140792" y="1509128"/>
                </a:lnTo>
                <a:lnTo>
                  <a:pt x="135750" y="1514729"/>
                </a:lnTo>
                <a:lnTo>
                  <a:pt x="104635" y="1568081"/>
                </a:lnTo>
                <a:lnTo>
                  <a:pt x="85572" y="1600746"/>
                </a:lnTo>
                <a:lnTo>
                  <a:pt x="104597" y="1568119"/>
                </a:lnTo>
                <a:lnTo>
                  <a:pt x="104609" y="1011428"/>
                </a:lnTo>
                <a:lnTo>
                  <a:pt x="135623" y="1053973"/>
                </a:lnTo>
                <a:lnTo>
                  <a:pt x="168262" y="1098423"/>
                </a:lnTo>
                <a:lnTo>
                  <a:pt x="200774" y="1142238"/>
                </a:lnTo>
                <a:lnTo>
                  <a:pt x="233159" y="1184656"/>
                </a:lnTo>
                <a:lnTo>
                  <a:pt x="265290" y="1225931"/>
                </a:lnTo>
                <a:lnTo>
                  <a:pt x="297040" y="1265301"/>
                </a:lnTo>
                <a:lnTo>
                  <a:pt x="328790" y="1302766"/>
                </a:lnTo>
                <a:lnTo>
                  <a:pt x="360032" y="1338072"/>
                </a:lnTo>
                <a:lnTo>
                  <a:pt x="390766" y="1370838"/>
                </a:lnTo>
                <a:lnTo>
                  <a:pt x="421373" y="1400683"/>
                </a:lnTo>
                <a:lnTo>
                  <a:pt x="451345" y="1427607"/>
                </a:lnTo>
                <a:lnTo>
                  <a:pt x="495795" y="1461262"/>
                </a:lnTo>
                <a:lnTo>
                  <a:pt x="539356" y="1486535"/>
                </a:lnTo>
                <a:lnTo>
                  <a:pt x="582536" y="1502029"/>
                </a:lnTo>
                <a:lnTo>
                  <a:pt x="624954" y="1506728"/>
                </a:lnTo>
                <a:lnTo>
                  <a:pt x="638797" y="1505966"/>
                </a:lnTo>
                <a:lnTo>
                  <a:pt x="678802" y="1497330"/>
                </a:lnTo>
                <a:lnTo>
                  <a:pt x="716521" y="1480185"/>
                </a:lnTo>
                <a:lnTo>
                  <a:pt x="734771" y="1468628"/>
                </a:lnTo>
                <a:lnTo>
                  <a:pt x="740524" y="1464691"/>
                </a:lnTo>
                <a:lnTo>
                  <a:pt x="774941" y="1436624"/>
                </a:lnTo>
                <a:lnTo>
                  <a:pt x="818121" y="1391793"/>
                </a:lnTo>
                <a:lnTo>
                  <a:pt x="859650" y="1340358"/>
                </a:lnTo>
                <a:lnTo>
                  <a:pt x="880325" y="1312418"/>
                </a:lnTo>
                <a:lnTo>
                  <a:pt x="879970" y="1312926"/>
                </a:lnTo>
                <a:lnTo>
                  <a:pt x="878636" y="1314729"/>
                </a:lnTo>
                <a:lnTo>
                  <a:pt x="874128" y="1378077"/>
                </a:lnTo>
                <a:lnTo>
                  <a:pt x="875080" y="1385620"/>
                </a:lnTo>
                <a:lnTo>
                  <a:pt x="878713" y="1391970"/>
                </a:lnTo>
                <a:lnTo>
                  <a:pt x="884466" y="1396492"/>
                </a:lnTo>
                <a:lnTo>
                  <a:pt x="891781" y="1398524"/>
                </a:lnTo>
                <a:lnTo>
                  <a:pt x="899287" y="1397558"/>
                </a:lnTo>
                <a:lnTo>
                  <a:pt x="905598" y="1393901"/>
                </a:lnTo>
                <a:lnTo>
                  <a:pt x="910082" y="1388135"/>
                </a:lnTo>
                <a:lnTo>
                  <a:pt x="912101" y="1380871"/>
                </a:lnTo>
                <a:lnTo>
                  <a:pt x="922324" y="1236726"/>
                </a:lnTo>
                <a:lnTo>
                  <a:pt x="923785" y="12162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9117" y="4576698"/>
            <a:ext cx="10706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145" dirty="0">
                <a:solidFill>
                  <a:prstClr val="black"/>
                </a:solidFill>
                <a:latin typeface="Georgia"/>
                <a:cs typeface="Georgia"/>
              </a:rPr>
              <a:t>F</a:t>
            </a:r>
            <a:r>
              <a:rPr sz="2000" spc="-45" dirty="0">
                <a:solidFill>
                  <a:prstClr val="black"/>
                </a:solidFill>
                <a:latin typeface="Georgia"/>
                <a:cs typeface="Georgia"/>
              </a:rPr>
              <a:t>uma</a:t>
            </a:r>
            <a:r>
              <a:rPr sz="2000" spc="-60" dirty="0">
                <a:solidFill>
                  <a:prstClr val="black"/>
                </a:solidFill>
                <a:latin typeface="Georgia"/>
                <a:cs typeface="Georgia"/>
              </a:rPr>
              <a:t>r</a:t>
            </a:r>
            <a:r>
              <a:rPr sz="2000" spc="-20" dirty="0">
                <a:solidFill>
                  <a:prstClr val="black"/>
                </a:solidFill>
                <a:latin typeface="Georgia"/>
                <a:cs typeface="Georgia"/>
              </a:rPr>
              <a:t>a</a:t>
            </a:r>
            <a:r>
              <a:rPr sz="2000" spc="-45" dirty="0">
                <a:solidFill>
                  <a:prstClr val="black"/>
                </a:solidFill>
                <a:latin typeface="Georgia"/>
                <a:cs typeface="Georgia"/>
              </a:rPr>
              <a:t>t</a:t>
            </a:r>
            <a:r>
              <a:rPr sz="2000" spc="-10" dirty="0">
                <a:solidFill>
                  <a:prstClr val="black"/>
                </a:solidFill>
                <a:latin typeface="Georgia"/>
                <a:cs typeface="Georgia"/>
              </a:rPr>
              <a:t>e</a:t>
            </a:r>
            <a:endParaRPr sz="200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93063" y="3811651"/>
            <a:ext cx="2586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120" dirty="0">
                <a:solidFill>
                  <a:srgbClr val="FFFF00"/>
                </a:solidFill>
                <a:latin typeface="Times New Roman"/>
                <a:cs typeface="Times New Roman"/>
              </a:rPr>
              <a:t>Adenylosuccinase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04800" y="5401055"/>
            <a:ext cx="3771900" cy="899160"/>
            <a:chOff x="304800" y="5401055"/>
            <a:chExt cx="3771900" cy="899160"/>
          </a:xfrm>
        </p:grpSpPr>
        <p:sp>
          <p:nvSpPr>
            <p:cNvPr id="16" name="object 16"/>
            <p:cNvSpPr/>
            <p:nvPr/>
          </p:nvSpPr>
          <p:spPr>
            <a:xfrm>
              <a:off x="323850" y="5420105"/>
              <a:ext cx="3733800" cy="861060"/>
            </a:xfrm>
            <a:custGeom>
              <a:avLst/>
              <a:gdLst/>
              <a:ahLst/>
              <a:cxnLst/>
              <a:rect l="l" t="t" r="r" b="b"/>
              <a:pathLst>
                <a:path w="3733800" h="861060">
                  <a:moveTo>
                    <a:pt x="373380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3733800" y="861060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20B1C8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23850" y="5420105"/>
              <a:ext cx="3733800" cy="861060"/>
            </a:xfrm>
            <a:custGeom>
              <a:avLst/>
              <a:gdLst/>
              <a:ahLst/>
              <a:cxnLst/>
              <a:rect l="l" t="t" r="r" b="b"/>
              <a:pathLst>
                <a:path w="3733800" h="861060">
                  <a:moveTo>
                    <a:pt x="0" y="861060"/>
                  </a:moveTo>
                  <a:lnTo>
                    <a:pt x="3733800" y="861060"/>
                  </a:lnTo>
                  <a:lnTo>
                    <a:pt x="3733800" y="0"/>
                  </a:lnTo>
                  <a:lnTo>
                    <a:pt x="0" y="0"/>
                  </a:lnTo>
                  <a:lnTo>
                    <a:pt x="0" y="86106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23850" y="5420105"/>
            <a:ext cx="3733800" cy="765594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90805" marR="280035">
              <a:spcBef>
                <a:spcPts val="210"/>
              </a:spcBef>
            </a:pPr>
            <a:r>
              <a:rPr sz="2400" b="1" spc="150" dirty="0">
                <a:solidFill>
                  <a:srgbClr val="990033"/>
                </a:solidFill>
                <a:latin typeface="Times New Roman"/>
                <a:cs typeface="Times New Roman"/>
              </a:rPr>
              <a:t>Adenosine  </a:t>
            </a:r>
            <a:r>
              <a:rPr sz="2400" b="1" spc="175" dirty="0">
                <a:solidFill>
                  <a:srgbClr val="990033"/>
                </a:solidFill>
                <a:latin typeface="Times New Roman"/>
                <a:cs typeface="Times New Roman"/>
              </a:rPr>
              <a:t>monophosphate</a:t>
            </a:r>
            <a:r>
              <a:rPr sz="2400" b="1" spc="-125" dirty="0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r>
              <a:rPr sz="2400" b="1" spc="35" dirty="0">
                <a:solidFill>
                  <a:srgbClr val="990033"/>
                </a:solidFill>
                <a:latin typeface="Times New Roman"/>
                <a:cs typeface="Times New Roman"/>
              </a:rPr>
              <a:t>(AMP</a:t>
            </a:r>
            <a:r>
              <a:rPr lang="ar-JO" sz="2400" b="1" spc="35" dirty="0">
                <a:solidFill>
                  <a:srgbClr val="990033"/>
                </a:solidFill>
                <a:latin typeface="Times New Roman"/>
                <a:cs typeface="Times New Roman"/>
              </a:rPr>
              <a:t>(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72235" y="977138"/>
            <a:ext cx="1993900" cy="1767205"/>
          </a:xfrm>
          <a:custGeom>
            <a:avLst/>
            <a:gdLst/>
            <a:ahLst/>
            <a:cxnLst/>
            <a:rect l="l" t="t" r="r" b="b"/>
            <a:pathLst>
              <a:path w="1993900" h="1767205">
                <a:moveTo>
                  <a:pt x="68280" y="1597142"/>
                </a:moveTo>
                <a:lnTo>
                  <a:pt x="61229" y="1599136"/>
                </a:lnTo>
                <a:lnTo>
                  <a:pt x="55441" y="1603630"/>
                </a:lnTo>
                <a:lnTo>
                  <a:pt x="51689" y="1610233"/>
                </a:lnTo>
                <a:lnTo>
                  <a:pt x="0" y="1766824"/>
                </a:lnTo>
                <a:lnTo>
                  <a:pt x="53761" y="1756156"/>
                </a:lnTo>
                <a:lnTo>
                  <a:pt x="41021" y="1756156"/>
                </a:lnTo>
                <a:lnTo>
                  <a:pt x="15748" y="1727581"/>
                </a:lnTo>
                <a:lnTo>
                  <a:pt x="68527" y="1680893"/>
                </a:lnTo>
                <a:lnTo>
                  <a:pt x="87884" y="1622171"/>
                </a:lnTo>
                <a:lnTo>
                  <a:pt x="88784" y="1614632"/>
                </a:lnTo>
                <a:lnTo>
                  <a:pt x="86804" y="1607581"/>
                </a:lnTo>
                <a:lnTo>
                  <a:pt x="82347" y="1601793"/>
                </a:lnTo>
                <a:lnTo>
                  <a:pt x="75818" y="1598040"/>
                </a:lnTo>
                <a:lnTo>
                  <a:pt x="68280" y="1597142"/>
                </a:lnTo>
                <a:close/>
              </a:path>
              <a:path w="1993900" h="1767205">
                <a:moveTo>
                  <a:pt x="68527" y="1680893"/>
                </a:moveTo>
                <a:lnTo>
                  <a:pt x="15748" y="1727581"/>
                </a:lnTo>
                <a:lnTo>
                  <a:pt x="41021" y="1756156"/>
                </a:lnTo>
                <a:lnTo>
                  <a:pt x="50495" y="1747774"/>
                </a:lnTo>
                <a:lnTo>
                  <a:pt x="46481" y="1747774"/>
                </a:lnTo>
                <a:lnTo>
                  <a:pt x="24637" y="1723136"/>
                </a:lnTo>
                <a:lnTo>
                  <a:pt x="56702" y="1716766"/>
                </a:lnTo>
                <a:lnTo>
                  <a:pt x="68527" y="1680893"/>
                </a:lnTo>
                <a:close/>
              </a:path>
              <a:path w="1993900" h="1767205">
                <a:moveTo>
                  <a:pt x="154431" y="1697354"/>
                </a:moveTo>
                <a:lnTo>
                  <a:pt x="93893" y="1709379"/>
                </a:lnTo>
                <a:lnTo>
                  <a:pt x="41021" y="1756156"/>
                </a:lnTo>
                <a:lnTo>
                  <a:pt x="53761" y="1756156"/>
                </a:lnTo>
                <a:lnTo>
                  <a:pt x="161925" y="1734692"/>
                </a:lnTo>
                <a:lnTo>
                  <a:pt x="176911" y="1712340"/>
                </a:lnTo>
                <a:lnTo>
                  <a:pt x="173934" y="1705373"/>
                </a:lnTo>
                <a:lnTo>
                  <a:pt x="168719" y="1700228"/>
                </a:lnTo>
                <a:lnTo>
                  <a:pt x="161980" y="1697392"/>
                </a:lnTo>
                <a:lnTo>
                  <a:pt x="154431" y="1697354"/>
                </a:lnTo>
                <a:close/>
              </a:path>
              <a:path w="1993900" h="1767205">
                <a:moveTo>
                  <a:pt x="56702" y="1716766"/>
                </a:moveTo>
                <a:lnTo>
                  <a:pt x="24637" y="1723136"/>
                </a:lnTo>
                <a:lnTo>
                  <a:pt x="46481" y="1747774"/>
                </a:lnTo>
                <a:lnTo>
                  <a:pt x="56702" y="1716766"/>
                </a:lnTo>
                <a:close/>
              </a:path>
              <a:path w="1993900" h="1767205">
                <a:moveTo>
                  <a:pt x="93893" y="1709379"/>
                </a:moveTo>
                <a:lnTo>
                  <a:pt x="56702" y="1716766"/>
                </a:lnTo>
                <a:lnTo>
                  <a:pt x="46481" y="1747774"/>
                </a:lnTo>
                <a:lnTo>
                  <a:pt x="50495" y="1747774"/>
                </a:lnTo>
                <a:lnTo>
                  <a:pt x="93893" y="1709379"/>
                </a:lnTo>
                <a:close/>
              </a:path>
              <a:path w="1993900" h="1767205">
                <a:moveTo>
                  <a:pt x="1968753" y="0"/>
                </a:moveTo>
                <a:lnTo>
                  <a:pt x="68527" y="1680893"/>
                </a:lnTo>
                <a:lnTo>
                  <a:pt x="56702" y="1716766"/>
                </a:lnTo>
                <a:lnTo>
                  <a:pt x="93893" y="1709379"/>
                </a:lnTo>
                <a:lnTo>
                  <a:pt x="1993900" y="28448"/>
                </a:lnTo>
                <a:lnTo>
                  <a:pt x="19687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86511" y="2900172"/>
            <a:ext cx="3162300" cy="437515"/>
            <a:chOff x="286511" y="2900172"/>
            <a:chExt cx="3162300" cy="437515"/>
          </a:xfrm>
        </p:grpSpPr>
        <p:sp>
          <p:nvSpPr>
            <p:cNvPr id="21" name="object 21"/>
            <p:cNvSpPr/>
            <p:nvPr/>
          </p:nvSpPr>
          <p:spPr>
            <a:xfrm>
              <a:off x="305561" y="2919222"/>
              <a:ext cx="3124200" cy="399415"/>
            </a:xfrm>
            <a:custGeom>
              <a:avLst/>
              <a:gdLst/>
              <a:ahLst/>
              <a:cxnLst/>
              <a:rect l="l" t="t" r="r" b="b"/>
              <a:pathLst>
                <a:path w="3124200" h="399414">
                  <a:moveTo>
                    <a:pt x="3124200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3124200" y="399288"/>
                  </a:lnTo>
                  <a:lnTo>
                    <a:pt x="3124200" y="0"/>
                  </a:lnTo>
                  <a:close/>
                </a:path>
              </a:pathLst>
            </a:custGeom>
            <a:solidFill>
              <a:srgbClr val="6BDBF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05561" y="2919222"/>
              <a:ext cx="3124200" cy="399415"/>
            </a:xfrm>
            <a:custGeom>
              <a:avLst/>
              <a:gdLst/>
              <a:ahLst/>
              <a:cxnLst/>
              <a:rect l="l" t="t" r="r" b="b"/>
              <a:pathLst>
                <a:path w="3124200" h="399414">
                  <a:moveTo>
                    <a:pt x="0" y="399288"/>
                  </a:moveTo>
                  <a:lnTo>
                    <a:pt x="3124200" y="399288"/>
                  </a:lnTo>
                  <a:lnTo>
                    <a:pt x="3124200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05561" y="2919222"/>
            <a:ext cx="3124200" cy="39941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90170">
              <a:spcBef>
                <a:spcPts val="225"/>
              </a:spcBef>
            </a:pPr>
            <a:r>
              <a:rPr sz="2000" b="1" spc="100" dirty="0">
                <a:solidFill>
                  <a:srgbClr val="001F5F"/>
                </a:solidFill>
                <a:latin typeface="Times New Roman"/>
                <a:cs typeface="Times New Roman"/>
              </a:rPr>
              <a:t>Adenylosuccinate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79775" y="1235709"/>
            <a:ext cx="11798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55" dirty="0">
                <a:solidFill>
                  <a:prstClr val="black"/>
                </a:solidFill>
                <a:latin typeface="Georgia"/>
                <a:cs typeface="Georgia"/>
              </a:rPr>
              <a:t>GTP </a:t>
            </a:r>
            <a:r>
              <a:rPr sz="2000" spc="-185" dirty="0">
                <a:solidFill>
                  <a:prstClr val="black"/>
                </a:solidFill>
                <a:latin typeface="Georgia"/>
                <a:cs typeface="Georgia"/>
              </a:rPr>
              <a:t>+</a:t>
            </a:r>
            <a:r>
              <a:rPr sz="2000" spc="-5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prstClr val="black"/>
                </a:solidFill>
                <a:latin typeface="Georgia"/>
                <a:cs typeface="Georgia"/>
              </a:rPr>
              <a:t>Asp</a:t>
            </a:r>
            <a:endParaRPr sz="200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07794" y="2226691"/>
            <a:ext cx="10261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35" dirty="0">
                <a:solidFill>
                  <a:prstClr val="black"/>
                </a:solidFill>
                <a:latin typeface="Georgia"/>
                <a:cs typeface="Georgia"/>
              </a:rPr>
              <a:t>GDP </a:t>
            </a:r>
            <a:r>
              <a:rPr sz="2000" spc="-185" dirty="0">
                <a:solidFill>
                  <a:prstClr val="black"/>
                </a:solidFill>
                <a:latin typeface="Georgia"/>
                <a:cs typeface="Georgia"/>
              </a:rPr>
              <a:t>+</a:t>
            </a:r>
            <a:r>
              <a:rPr sz="2000" spc="-4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Georgia"/>
                <a:cs typeface="Georgia"/>
              </a:rPr>
              <a:t>Pi</a:t>
            </a:r>
            <a:endParaRPr sz="20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739" y="1096136"/>
            <a:ext cx="25622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b="1" spc="114" dirty="0">
                <a:solidFill>
                  <a:srgbClr val="FFFF00"/>
                </a:solidFill>
                <a:latin typeface="Times New Roman"/>
                <a:cs typeface="Times New Roman"/>
              </a:rPr>
              <a:t>Adenylosuccinate  </a:t>
            </a:r>
            <a:r>
              <a:rPr sz="2400" b="1" spc="150" dirty="0">
                <a:solidFill>
                  <a:srgbClr val="FFFF00"/>
                </a:solidFill>
                <a:latin typeface="Times New Roman"/>
                <a:cs typeface="Times New Roman"/>
              </a:rPr>
              <a:t>synthetase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11872" y="1354074"/>
            <a:ext cx="871219" cy="856615"/>
          </a:xfrm>
          <a:custGeom>
            <a:avLst/>
            <a:gdLst/>
            <a:ahLst/>
            <a:cxnLst/>
            <a:rect l="l" t="t" r="r" b="b"/>
            <a:pathLst>
              <a:path w="871220" h="856614">
                <a:moveTo>
                  <a:pt x="21447" y="695055"/>
                </a:moveTo>
                <a:lnTo>
                  <a:pt x="14160" y="695469"/>
                </a:lnTo>
                <a:lnTo>
                  <a:pt x="7350" y="698753"/>
                </a:lnTo>
                <a:lnTo>
                  <a:pt x="2347" y="704494"/>
                </a:lnTo>
                <a:lnTo>
                  <a:pt x="0" y="711438"/>
                </a:lnTo>
                <a:lnTo>
                  <a:pt x="438" y="718738"/>
                </a:lnTo>
                <a:lnTo>
                  <a:pt x="3794" y="725551"/>
                </a:lnTo>
                <a:lnTo>
                  <a:pt x="103997" y="856614"/>
                </a:lnTo>
                <a:lnTo>
                  <a:pt x="119010" y="821436"/>
                </a:lnTo>
                <a:lnTo>
                  <a:pt x="80375" y="821436"/>
                </a:lnTo>
                <a:lnTo>
                  <a:pt x="75803" y="784860"/>
                </a:lnTo>
                <a:lnTo>
                  <a:pt x="72205" y="752258"/>
                </a:lnTo>
                <a:lnTo>
                  <a:pt x="34020" y="702310"/>
                </a:lnTo>
                <a:lnTo>
                  <a:pt x="28352" y="697378"/>
                </a:lnTo>
                <a:lnTo>
                  <a:pt x="21447" y="695055"/>
                </a:lnTo>
                <a:close/>
              </a:path>
              <a:path w="871220" h="856614">
                <a:moveTo>
                  <a:pt x="72205" y="752258"/>
                </a:moveTo>
                <a:lnTo>
                  <a:pt x="75803" y="784860"/>
                </a:lnTo>
                <a:lnTo>
                  <a:pt x="80375" y="821436"/>
                </a:lnTo>
                <a:lnTo>
                  <a:pt x="118221" y="816737"/>
                </a:lnTo>
                <a:lnTo>
                  <a:pt x="117561" y="811529"/>
                </a:lnTo>
                <a:lnTo>
                  <a:pt x="81772" y="811529"/>
                </a:lnTo>
                <a:lnTo>
                  <a:pt x="94581" y="781527"/>
                </a:lnTo>
                <a:lnTo>
                  <a:pt x="72205" y="752258"/>
                </a:lnTo>
                <a:close/>
              </a:path>
              <a:path w="871220" h="856614">
                <a:moveTo>
                  <a:pt x="151324" y="678326"/>
                </a:moveTo>
                <a:lnTo>
                  <a:pt x="144129" y="679703"/>
                </a:lnTo>
                <a:lnTo>
                  <a:pt x="137981" y="683652"/>
                </a:lnTo>
                <a:lnTo>
                  <a:pt x="133715" y="689863"/>
                </a:lnTo>
                <a:lnTo>
                  <a:pt x="109862" y="745734"/>
                </a:lnTo>
                <a:lnTo>
                  <a:pt x="113649" y="780668"/>
                </a:lnTo>
                <a:lnTo>
                  <a:pt x="118221" y="816737"/>
                </a:lnTo>
                <a:lnTo>
                  <a:pt x="80375" y="821436"/>
                </a:lnTo>
                <a:lnTo>
                  <a:pt x="119010" y="821436"/>
                </a:lnTo>
                <a:lnTo>
                  <a:pt x="168767" y="704850"/>
                </a:lnTo>
                <a:lnTo>
                  <a:pt x="170271" y="697458"/>
                </a:lnTo>
                <a:lnTo>
                  <a:pt x="168894" y="690292"/>
                </a:lnTo>
                <a:lnTo>
                  <a:pt x="164945" y="684150"/>
                </a:lnTo>
                <a:lnTo>
                  <a:pt x="158734" y="679830"/>
                </a:lnTo>
                <a:lnTo>
                  <a:pt x="151324" y="678326"/>
                </a:lnTo>
                <a:close/>
              </a:path>
              <a:path w="871220" h="856614">
                <a:moveTo>
                  <a:pt x="94581" y="781527"/>
                </a:moveTo>
                <a:lnTo>
                  <a:pt x="81772" y="811529"/>
                </a:lnTo>
                <a:lnTo>
                  <a:pt x="114411" y="807465"/>
                </a:lnTo>
                <a:lnTo>
                  <a:pt x="94581" y="781527"/>
                </a:lnTo>
                <a:close/>
              </a:path>
              <a:path w="871220" h="856614">
                <a:moveTo>
                  <a:pt x="109862" y="745734"/>
                </a:moveTo>
                <a:lnTo>
                  <a:pt x="94581" y="781527"/>
                </a:lnTo>
                <a:lnTo>
                  <a:pt x="114411" y="807465"/>
                </a:lnTo>
                <a:lnTo>
                  <a:pt x="81772" y="811529"/>
                </a:lnTo>
                <a:lnTo>
                  <a:pt x="117561" y="811529"/>
                </a:lnTo>
                <a:lnTo>
                  <a:pt x="113649" y="780668"/>
                </a:lnTo>
                <a:lnTo>
                  <a:pt x="109862" y="745734"/>
                </a:lnTo>
                <a:close/>
              </a:path>
              <a:path w="871220" h="856614">
                <a:moveTo>
                  <a:pt x="860028" y="0"/>
                </a:moveTo>
                <a:lnTo>
                  <a:pt x="755634" y="31114"/>
                </a:lnTo>
                <a:lnTo>
                  <a:pt x="652764" y="62991"/>
                </a:lnTo>
                <a:lnTo>
                  <a:pt x="602472" y="79375"/>
                </a:lnTo>
                <a:lnTo>
                  <a:pt x="553323" y="96138"/>
                </a:lnTo>
                <a:lnTo>
                  <a:pt x="505317" y="113537"/>
                </a:lnTo>
                <a:lnTo>
                  <a:pt x="458835" y="131445"/>
                </a:lnTo>
                <a:lnTo>
                  <a:pt x="414004" y="150240"/>
                </a:lnTo>
                <a:lnTo>
                  <a:pt x="371205" y="169672"/>
                </a:lnTo>
                <a:lnTo>
                  <a:pt x="330438" y="190246"/>
                </a:lnTo>
                <a:lnTo>
                  <a:pt x="292084" y="211581"/>
                </a:lnTo>
                <a:lnTo>
                  <a:pt x="256143" y="234187"/>
                </a:lnTo>
                <a:lnTo>
                  <a:pt x="223123" y="258063"/>
                </a:lnTo>
                <a:lnTo>
                  <a:pt x="193151" y="283210"/>
                </a:lnTo>
                <a:lnTo>
                  <a:pt x="154190" y="323976"/>
                </a:lnTo>
                <a:lnTo>
                  <a:pt x="123301" y="367918"/>
                </a:lnTo>
                <a:lnTo>
                  <a:pt x="99679" y="414654"/>
                </a:lnTo>
                <a:lnTo>
                  <a:pt x="82788" y="463676"/>
                </a:lnTo>
                <a:lnTo>
                  <a:pt x="69453" y="531495"/>
                </a:lnTo>
                <a:lnTo>
                  <a:pt x="64373" y="602106"/>
                </a:lnTo>
                <a:lnTo>
                  <a:pt x="64373" y="638175"/>
                </a:lnTo>
                <a:lnTo>
                  <a:pt x="68344" y="711438"/>
                </a:lnTo>
                <a:lnTo>
                  <a:pt x="72205" y="752258"/>
                </a:lnTo>
                <a:lnTo>
                  <a:pt x="94581" y="781527"/>
                </a:lnTo>
                <a:lnTo>
                  <a:pt x="109862" y="745734"/>
                </a:lnTo>
                <a:lnTo>
                  <a:pt x="109712" y="744347"/>
                </a:lnTo>
                <a:lnTo>
                  <a:pt x="106283" y="708533"/>
                </a:lnTo>
                <a:lnTo>
                  <a:pt x="103870" y="672973"/>
                </a:lnTo>
                <a:lnTo>
                  <a:pt x="102478" y="638175"/>
                </a:lnTo>
                <a:lnTo>
                  <a:pt x="102541" y="602106"/>
                </a:lnTo>
                <a:lnTo>
                  <a:pt x="107045" y="537590"/>
                </a:lnTo>
                <a:lnTo>
                  <a:pt x="115427" y="489838"/>
                </a:lnTo>
                <a:lnTo>
                  <a:pt x="128889" y="444626"/>
                </a:lnTo>
                <a:lnTo>
                  <a:pt x="147812" y="401954"/>
                </a:lnTo>
                <a:lnTo>
                  <a:pt x="173085" y="361696"/>
                </a:lnTo>
                <a:lnTo>
                  <a:pt x="205597" y="323976"/>
                </a:lnTo>
                <a:lnTo>
                  <a:pt x="245983" y="288543"/>
                </a:lnTo>
                <a:lnTo>
                  <a:pt x="276971" y="266191"/>
                </a:lnTo>
                <a:lnTo>
                  <a:pt x="311007" y="244601"/>
                </a:lnTo>
                <a:lnTo>
                  <a:pt x="347837" y="224027"/>
                </a:lnTo>
                <a:lnTo>
                  <a:pt x="387080" y="204470"/>
                </a:lnTo>
                <a:lnTo>
                  <a:pt x="428863" y="185420"/>
                </a:lnTo>
                <a:lnTo>
                  <a:pt x="472551" y="167004"/>
                </a:lnTo>
                <a:lnTo>
                  <a:pt x="518271" y="149351"/>
                </a:lnTo>
                <a:lnTo>
                  <a:pt x="565642" y="132206"/>
                </a:lnTo>
                <a:lnTo>
                  <a:pt x="614283" y="115570"/>
                </a:lnTo>
                <a:lnTo>
                  <a:pt x="664194" y="99313"/>
                </a:lnTo>
                <a:lnTo>
                  <a:pt x="766556" y="67563"/>
                </a:lnTo>
                <a:lnTo>
                  <a:pt x="870950" y="36575"/>
                </a:lnTo>
                <a:lnTo>
                  <a:pt x="8600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930646" y="969010"/>
            <a:ext cx="1690370" cy="1765935"/>
          </a:xfrm>
          <a:custGeom>
            <a:avLst/>
            <a:gdLst/>
            <a:ahLst/>
            <a:cxnLst/>
            <a:rect l="l" t="t" r="r" b="b"/>
            <a:pathLst>
              <a:path w="1690370" h="1765935">
                <a:moveTo>
                  <a:pt x="1534594" y="1683146"/>
                </a:moveTo>
                <a:lnTo>
                  <a:pt x="1527635" y="1685385"/>
                </a:lnTo>
                <a:lnTo>
                  <a:pt x="1522033" y="1690052"/>
                </a:lnTo>
                <a:lnTo>
                  <a:pt x="1518538" y="1696719"/>
                </a:lnTo>
                <a:lnTo>
                  <a:pt x="1517921" y="1704286"/>
                </a:lnTo>
                <a:lnTo>
                  <a:pt x="1520174" y="1711245"/>
                </a:lnTo>
                <a:lnTo>
                  <a:pt x="1524879" y="1716847"/>
                </a:lnTo>
                <a:lnTo>
                  <a:pt x="1531620" y="1720341"/>
                </a:lnTo>
                <a:lnTo>
                  <a:pt x="1690115" y="1765807"/>
                </a:lnTo>
                <a:lnTo>
                  <a:pt x="1686745" y="1751711"/>
                </a:lnTo>
                <a:lnTo>
                  <a:pt x="1650237" y="1751711"/>
                </a:lnTo>
                <a:lnTo>
                  <a:pt x="1601530" y="1700787"/>
                </a:lnTo>
                <a:lnTo>
                  <a:pt x="1542160" y="1683765"/>
                </a:lnTo>
                <a:lnTo>
                  <a:pt x="1534594" y="1683146"/>
                </a:lnTo>
                <a:close/>
              </a:path>
              <a:path w="1690370" h="1765935">
                <a:moveTo>
                  <a:pt x="1601530" y="1700787"/>
                </a:moveTo>
                <a:lnTo>
                  <a:pt x="1650237" y="1751711"/>
                </a:lnTo>
                <a:lnTo>
                  <a:pt x="1659424" y="1742948"/>
                </a:lnTo>
                <a:lnTo>
                  <a:pt x="1645538" y="1742948"/>
                </a:lnTo>
                <a:lnTo>
                  <a:pt x="1637928" y="1711223"/>
                </a:lnTo>
                <a:lnTo>
                  <a:pt x="1601530" y="1700787"/>
                </a:lnTo>
                <a:close/>
              </a:path>
              <a:path w="1690370" h="1765935">
                <a:moveTo>
                  <a:pt x="1636367" y="1591065"/>
                </a:moveTo>
                <a:lnTo>
                  <a:pt x="1628775" y="1591310"/>
                </a:lnTo>
                <a:lnTo>
                  <a:pt x="1621893" y="1594526"/>
                </a:lnTo>
                <a:lnTo>
                  <a:pt x="1616963" y="1599898"/>
                </a:lnTo>
                <a:lnTo>
                  <a:pt x="1614416" y="1606722"/>
                </a:lnTo>
                <a:lnTo>
                  <a:pt x="1614677" y="1614297"/>
                </a:lnTo>
                <a:lnTo>
                  <a:pt x="1629129" y="1674541"/>
                </a:lnTo>
                <a:lnTo>
                  <a:pt x="1677797" y="1725422"/>
                </a:lnTo>
                <a:lnTo>
                  <a:pt x="1650237" y="1751711"/>
                </a:lnTo>
                <a:lnTo>
                  <a:pt x="1686745" y="1751711"/>
                </a:lnTo>
                <a:lnTo>
                  <a:pt x="1651761" y="1605406"/>
                </a:lnTo>
                <a:lnTo>
                  <a:pt x="1648598" y="1598578"/>
                </a:lnTo>
                <a:lnTo>
                  <a:pt x="1643221" y="1593643"/>
                </a:lnTo>
                <a:lnTo>
                  <a:pt x="1636367" y="1591065"/>
                </a:lnTo>
                <a:close/>
              </a:path>
              <a:path w="1690370" h="1765935">
                <a:moveTo>
                  <a:pt x="1637928" y="1711223"/>
                </a:moveTo>
                <a:lnTo>
                  <a:pt x="1645538" y="1742948"/>
                </a:lnTo>
                <a:lnTo>
                  <a:pt x="1669287" y="1720214"/>
                </a:lnTo>
                <a:lnTo>
                  <a:pt x="1637928" y="1711223"/>
                </a:lnTo>
                <a:close/>
              </a:path>
              <a:path w="1690370" h="1765935">
                <a:moveTo>
                  <a:pt x="1629129" y="1674541"/>
                </a:moveTo>
                <a:lnTo>
                  <a:pt x="1637928" y="1711223"/>
                </a:lnTo>
                <a:lnTo>
                  <a:pt x="1669287" y="1720214"/>
                </a:lnTo>
                <a:lnTo>
                  <a:pt x="1645538" y="1742948"/>
                </a:lnTo>
                <a:lnTo>
                  <a:pt x="1659424" y="1742948"/>
                </a:lnTo>
                <a:lnTo>
                  <a:pt x="1677797" y="1725422"/>
                </a:lnTo>
                <a:lnTo>
                  <a:pt x="1629129" y="1674541"/>
                </a:lnTo>
                <a:close/>
              </a:path>
              <a:path w="1690370" h="1765935">
                <a:moveTo>
                  <a:pt x="27431" y="0"/>
                </a:moveTo>
                <a:lnTo>
                  <a:pt x="0" y="26415"/>
                </a:lnTo>
                <a:lnTo>
                  <a:pt x="1601530" y="1700787"/>
                </a:lnTo>
                <a:lnTo>
                  <a:pt x="1637928" y="1711223"/>
                </a:lnTo>
                <a:lnTo>
                  <a:pt x="1629129" y="1674541"/>
                </a:lnTo>
                <a:lnTo>
                  <a:pt x="27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61228" y="1302257"/>
            <a:ext cx="7194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50" dirty="0">
                <a:solidFill>
                  <a:prstClr val="black"/>
                </a:solidFill>
                <a:latin typeface="Georgia"/>
                <a:cs typeface="Georgia"/>
              </a:rPr>
              <a:t>NAD+</a:t>
            </a:r>
            <a:endParaRPr sz="200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18428" y="2445512"/>
            <a:ext cx="7804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20" dirty="0">
                <a:solidFill>
                  <a:prstClr val="black"/>
                </a:solidFill>
                <a:latin typeface="Georgia"/>
                <a:cs typeface="Georgia"/>
              </a:rPr>
              <a:t>NADH</a:t>
            </a:r>
            <a:endParaRPr sz="2000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09409" y="1070609"/>
            <a:ext cx="22002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15" dirty="0">
                <a:solidFill>
                  <a:srgbClr val="FFFF00"/>
                </a:solidFill>
                <a:latin typeface="Times New Roman"/>
                <a:cs typeface="Times New Roman"/>
              </a:rPr>
              <a:t>IMP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2400" b="1" spc="175" dirty="0">
                <a:solidFill>
                  <a:srgbClr val="FFFF00"/>
                </a:solidFill>
                <a:latin typeface="Times New Roman"/>
                <a:cs typeface="Times New Roman"/>
              </a:rPr>
              <a:t>de</a:t>
            </a:r>
            <a:r>
              <a:rPr sz="2400" b="1" spc="160" dirty="0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sz="2400" b="1" spc="-45" dirty="0">
                <a:solidFill>
                  <a:srgbClr val="FFFF00"/>
                </a:solidFill>
                <a:latin typeface="Times New Roman"/>
                <a:cs typeface="Times New Roman"/>
              </a:rPr>
              <a:t>y</a:t>
            </a:r>
            <a:r>
              <a:rPr sz="2400" b="1" spc="65" dirty="0"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  <a:r>
              <a:rPr sz="2400" b="1" spc="20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sz="2400" b="1" spc="170" dirty="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sz="2400" b="1" spc="110" dirty="0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sz="2400" b="1" spc="175" dirty="0">
                <a:solidFill>
                  <a:srgbClr val="FFFF00"/>
                </a:solidFill>
                <a:latin typeface="Times New Roman"/>
                <a:cs typeface="Times New Roman"/>
              </a:rPr>
              <a:t>enase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391911" y="2868167"/>
            <a:ext cx="3390900" cy="745490"/>
            <a:chOff x="5391911" y="2868167"/>
            <a:chExt cx="3390900" cy="745490"/>
          </a:xfrm>
        </p:grpSpPr>
        <p:sp>
          <p:nvSpPr>
            <p:cNvPr id="33" name="object 33"/>
            <p:cNvSpPr/>
            <p:nvPr/>
          </p:nvSpPr>
          <p:spPr>
            <a:xfrm>
              <a:off x="5410961" y="2887217"/>
              <a:ext cx="3352800" cy="707390"/>
            </a:xfrm>
            <a:custGeom>
              <a:avLst/>
              <a:gdLst/>
              <a:ahLst/>
              <a:cxnLst/>
              <a:rect l="l" t="t" r="r" b="b"/>
              <a:pathLst>
                <a:path w="3352800" h="707389">
                  <a:moveTo>
                    <a:pt x="3352799" y="0"/>
                  </a:moveTo>
                  <a:lnTo>
                    <a:pt x="0" y="0"/>
                  </a:lnTo>
                  <a:lnTo>
                    <a:pt x="0" y="707136"/>
                  </a:lnTo>
                  <a:lnTo>
                    <a:pt x="3352799" y="707136"/>
                  </a:lnTo>
                  <a:lnTo>
                    <a:pt x="3352799" y="0"/>
                  </a:lnTo>
                  <a:close/>
                </a:path>
              </a:pathLst>
            </a:custGeom>
            <a:solidFill>
              <a:srgbClr val="6BDBF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5410961" y="2887217"/>
              <a:ext cx="3352800" cy="707390"/>
            </a:xfrm>
            <a:custGeom>
              <a:avLst/>
              <a:gdLst/>
              <a:ahLst/>
              <a:cxnLst/>
              <a:rect l="l" t="t" r="r" b="b"/>
              <a:pathLst>
                <a:path w="3352800" h="707389">
                  <a:moveTo>
                    <a:pt x="0" y="707136"/>
                  </a:moveTo>
                  <a:lnTo>
                    <a:pt x="3352799" y="707136"/>
                  </a:lnTo>
                  <a:lnTo>
                    <a:pt x="3352799" y="0"/>
                  </a:lnTo>
                  <a:lnTo>
                    <a:pt x="0" y="0"/>
                  </a:lnTo>
                  <a:lnTo>
                    <a:pt x="0" y="70713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410961" y="2887217"/>
            <a:ext cx="3352800" cy="64440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91440" marR="106680">
              <a:spcBef>
                <a:spcPts val="225"/>
              </a:spcBef>
            </a:pPr>
            <a:r>
              <a:rPr sz="2000" b="1" spc="110" dirty="0">
                <a:solidFill>
                  <a:srgbClr val="001F5F"/>
                </a:solidFill>
                <a:latin typeface="Times New Roman"/>
                <a:cs typeface="Times New Roman"/>
              </a:rPr>
              <a:t>Xanthine</a:t>
            </a:r>
            <a:r>
              <a:rPr sz="2000" b="1" spc="-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150" dirty="0">
                <a:solidFill>
                  <a:srgbClr val="001F5F"/>
                </a:solidFill>
                <a:latin typeface="Times New Roman"/>
                <a:cs typeface="Times New Roman"/>
              </a:rPr>
              <a:t>monophosphate  </a:t>
            </a:r>
            <a:r>
              <a:rPr sz="20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(XMP</a:t>
            </a:r>
            <a:r>
              <a:rPr lang="ar-JO" sz="20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165850" y="1497964"/>
            <a:ext cx="821055" cy="1084580"/>
          </a:xfrm>
          <a:custGeom>
            <a:avLst/>
            <a:gdLst/>
            <a:ahLst/>
            <a:cxnLst/>
            <a:rect l="l" t="t" r="r" b="b"/>
            <a:pathLst>
              <a:path w="821054" h="1084580">
                <a:moveTo>
                  <a:pt x="668377" y="907915"/>
                </a:moveTo>
                <a:lnTo>
                  <a:pt x="661034" y="909701"/>
                </a:lnTo>
                <a:lnTo>
                  <a:pt x="654942" y="914185"/>
                </a:lnTo>
                <a:lnTo>
                  <a:pt x="651170" y="920416"/>
                </a:lnTo>
                <a:lnTo>
                  <a:pt x="649997" y="927631"/>
                </a:lnTo>
                <a:lnTo>
                  <a:pt x="651764" y="934974"/>
                </a:lnTo>
                <a:lnTo>
                  <a:pt x="721486" y="1084580"/>
                </a:lnTo>
                <a:lnTo>
                  <a:pt x="747159" y="1048639"/>
                </a:lnTo>
                <a:lnTo>
                  <a:pt x="743966" y="1048639"/>
                </a:lnTo>
                <a:lnTo>
                  <a:pt x="705993" y="1045083"/>
                </a:lnTo>
                <a:lnTo>
                  <a:pt x="711200" y="989076"/>
                </a:lnTo>
                <a:lnTo>
                  <a:pt x="712371" y="974822"/>
                </a:lnTo>
                <a:lnTo>
                  <a:pt x="686307" y="918845"/>
                </a:lnTo>
                <a:lnTo>
                  <a:pt x="681823" y="912772"/>
                </a:lnTo>
                <a:lnTo>
                  <a:pt x="675576" y="909034"/>
                </a:lnTo>
                <a:lnTo>
                  <a:pt x="668377" y="907915"/>
                </a:lnTo>
                <a:close/>
              </a:path>
              <a:path w="821054" h="1084580">
                <a:moveTo>
                  <a:pt x="712371" y="974822"/>
                </a:moveTo>
                <a:lnTo>
                  <a:pt x="711200" y="989076"/>
                </a:lnTo>
                <a:lnTo>
                  <a:pt x="705993" y="1045083"/>
                </a:lnTo>
                <a:lnTo>
                  <a:pt x="743966" y="1048639"/>
                </a:lnTo>
                <a:lnTo>
                  <a:pt x="744866" y="1038860"/>
                </a:lnTo>
                <a:lnTo>
                  <a:pt x="742188" y="1038860"/>
                </a:lnTo>
                <a:lnTo>
                  <a:pt x="709422" y="1035812"/>
                </a:lnTo>
                <a:lnTo>
                  <a:pt x="728402" y="1009252"/>
                </a:lnTo>
                <a:lnTo>
                  <a:pt x="712371" y="974822"/>
                </a:lnTo>
                <a:close/>
              </a:path>
              <a:path w="821054" h="1084580">
                <a:moveTo>
                  <a:pt x="798750" y="920416"/>
                </a:moveTo>
                <a:lnTo>
                  <a:pt x="791906" y="922974"/>
                </a:lnTo>
                <a:lnTo>
                  <a:pt x="786383" y="928115"/>
                </a:lnTo>
                <a:lnTo>
                  <a:pt x="750268" y="978654"/>
                </a:lnTo>
                <a:lnTo>
                  <a:pt x="749173" y="992124"/>
                </a:lnTo>
                <a:lnTo>
                  <a:pt x="743966" y="1048639"/>
                </a:lnTo>
                <a:lnTo>
                  <a:pt x="747159" y="1048639"/>
                </a:lnTo>
                <a:lnTo>
                  <a:pt x="817372" y="950340"/>
                </a:lnTo>
                <a:lnTo>
                  <a:pt x="820445" y="943387"/>
                </a:lnTo>
                <a:lnTo>
                  <a:pt x="820626" y="936053"/>
                </a:lnTo>
                <a:lnTo>
                  <a:pt x="818068" y="929195"/>
                </a:lnTo>
                <a:lnTo>
                  <a:pt x="812926" y="923671"/>
                </a:lnTo>
                <a:lnTo>
                  <a:pt x="806047" y="920597"/>
                </a:lnTo>
                <a:lnTo>
                  <a:pt x="798750" y="920416"/>
                </a:lnTo>
                <a:close/>
              </a:path>
              <a:path w="821054" h="1084580">
                <a:moveTo>
                  <a:pt x="728402" y="1009252"/>
                </a:moveTo>
                <a:lnTo>
                  <a:pt x="709422" y="1035812"/>
                </a:lnTo>
                <a:lnTo>
                  <a:pt x="742188" y="1038860"/>
                </a:lnTo>
                <a:lnTo>
                  <a:pt x="728402" y="1009252"/>
                </a:lnTo>
                <a:close/>
              </a:path>
              <a:path w="821054" h="1084580">
                <a:moveTo>
                  <a:pt x="750268" y="978654"/>
                </a:moveTo>
                <a:lnTo>
                  <a:pt x="728402" y="1009252"/>
                </a:lnTo>
                <a:lnTo>
                  <a:pt x="742188" y="1038860"/>
                </a:lnTo>
                <a:lnTo>
                  <a:pt x="744866" y="1038860"/>
                </a:lnTo>
                <a:lnTo>
                  <a:pt x="749173" y="992124"/>
                </a:lnTo>
                <a:lnTo>
                  <a:pt x="750268" y="978654"/>
                </a:lnTo>
                <a:close/>
              </a:path>
              <a:path w="821054" h="1084580">
                <a:moveTo>
                  <a:pt x="14224" y="0"/>
                </a:moveTo>
                <a:lnTo>
                  <a:pt x="0" y="35306"/>
                </a:lnTo>
                <a:lnTo>
                  <a:pt x="97916" y="74802"/>
                </a:lnTo>
                <a:lnTo>
                  <a:pt x="193928" y="115062"/>
                </a:lnTo>
                <a:lnTo>
                  <a:pt x="240537" y="135889"/>
                </a:lnTo>
                <a:lnTo>
                  <a:pt x="286258" y="156972"/>
                </a:lnTo>
                <a:lnTo>
                  <a:pt x="330580" y="178815"/>
                </a:lnTo>
                <a:lnTo>
                  <a:pt x="373379" y="201168"/>
                </a:lnTo>
                <a:lnTo>
                  <a:pt x="414274" y="224536"/>
                </a:lnTo>
                <a:lnTo>
                  <a:pt x="453390" y="248665"/>
                </a:lnTo>
                <a:lnTo>
                  <a:pt x="489966" y="273685"/>
                </a:lnTo>
                <a:lnTo>
                  <a:pt x="524509" y="299720"/>
                </a:lnTo>
                <a:lnTo>
                  <a:pt x="556386" y="327151"/>
                </a:lnTo>
                <a:lnTo>
                  <a:pt x="585470" y="355600"/>
                </a:lnTo>
                <a:lnTo>
                  <a:pt x="611504" y="385445"/>
                </a:lnTo>
                <a:lnTo>
                  <a:pt x="634492" y="416560"/>
                </a:lnTo>
                <a:lnTo>
                  <a:pt x="654176" y="449199"/>
                </a:lnTo>
                <a:lnTo>
                  <a:pt x="670941" y="483615"/>
                </a:lnTo>
                <a:lnTo>
                  <a:pt x="685038" y="519430"/>
                </a:lnTo>
                <a:lnTo>
                  <a:pt x="696468" y="556768"/>
                </a:lnTo>
                <a:lnTo>
                  <a:pt x="705484" y="595502"/>
                </a:lnTo>
                <a:lnTo>
                  <a:pt x="712470" y="635508"/>
                </a:lnTo>
                <a:lnTo>
                  <a:pt x="717296" y="676910"/>
                </a:lnTo>
                <a:lnTo>
                  <a:pt x="720344" y="719074"/>
                </a:lnTo>
                <a:lnTo>
                  <a:pt x="721700" y="761111"/>
                </a:lnTo>
                <a:lnTo>
                  <a:pt x="721737" y="806450"/>
                </a:lnTo>
                <a:lnTo>
                  <a:pt x="720471" y="851281"/>
                </a:lnTo>
                <a:lnTo>
                  <a:pt x="718057" y="896620"/>
                </a:lnTo>
                <a:lnTo>
                  <a:pt x="714955" y="943387"/>
                </a:lnTo>
                <a:lnTo>
                  <a:pt x="712371" y="974822"/>
                </a:lnTo>
                <a:lnTo>
                  <a:pt x="728402" y="1009252"/>
                </a:lnTo>
                <a:lnTo>
                  <a:pt x="752982" y="945261"/>
                </a:lnTo>
                <a:lnTo>
                  <a:pt x="756157" y="898651"/>
                </a:lnTo>
                <a:lnTo>
                  <a:pt x="758571" y="852424"/>
                </a:lnTo>
                <a:lnTo>
                  <a:pt x="759841" y="806450"/>
                </a:lnTo>
                <a:lnTo>
                  <a:pt x="759841" y="761111"/>
                </a:lnTo>
                <a:lnTo>
                  <a:pt x="758444" y="716407"/>
                </a:lnTo>
                <a:lnTo>
                  <a:pt x="755142" y="672464"/>
                </a:lnTo>
                <a:lnTo>
                  <a:pt x="750061" y="629412"/>
                </a:lnTo>
                <a:lnTo>
                  <a:pt x="742823" y="587375"/>
                </a:lnTo>
                <a:lnTo>
                  <a:pt x="733171" y="546100"/>
                </a:lnTo>
                <a:lnTo>
                  <a:pt x="720725" y="506222"/>
                </a:lnTo>
                <a:lnTo>
                  <a:pt x="705484" y="467487"/>
                </a:lnTo>
                <a:lnTo>
                  <a:pt x="687197" y="430402"/>
                </a:lnTo>
                <a:lnTo>
                  <a:pt x="665606" y="394588"/>
                </a:lnTo>
                <a:lnTo>
                  <a:pt x="640588" y="360807"/>
                </a:lnTo>
                <a:lnTo>
                  <a:pt x="612521" y="328802"/>
                </a:lnTo>
                <a:lnTo>
                  <a:pt x="581532" y="298576"/>
                </a:lnTo>
                <a:lnTo>
                  <a:pt x="548004" y="269748"/>
                </a:lnTo>
                <a:lnTo>
                  <a:pt x="511809" y="242443"/>
                </a:lnTo>
                <a:lnTo>
                  <a:pt x="473328" y="216281"/>
                </a:lnTo>
                <a:lnTo>
                  <a:pt x="433197" y="191388"/>
                </a:lnTo>
                <a:lnTo>
                  <a:pt x="391032" y="167512"/>
                </a:lnTo>
                <a:lnTo>
                  <a:pt x="347345" y="144525"/>
                </a:lnTo>
                <a:lnTo>
                  <a:pt x="302260" y="122427"/>
                </a:lnTo>
                <a:lnTo>
                  <a:pt x="256032" y="100964"/>
                </a:lnTo>
                <a:lnTo>
                  <a:pt x="208787" y="80010"/>
                </a:lnTo>
                <a:lnTo>
                  <a:pt x="112140" y="39497"/>
                </a:lnTo>
                <a:lnTo>
                  <a:pt x="142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12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690190"/>
            <a:ext cx="76200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rgbClr val="FFC000"/>
                </a:solidFill>
                <a:latin typeface="Carlito"/>
                <a:cs typeface="Carlito"/>
              </a:rPr>
              <a:t>Salvage </a:t>
            </a:r>
            <a:r>
              <a:rPr sz="3200" spc="-40" dirty="0">
                <a:solidFill>
                  <a:srgbClr val="FFC000"/>
                </a:solidFill>
                <a:latin typeface="Carlito"/>
                <a:cs typeface="Carlito"/>
              </a:rPr>
              <a:t>Pathways </a:t>
            </a:r>
            <a:r>
              <a:rPr sz="3200" spc="-20" dirty="0">
                <a:solidFill>
                  <a:srgbClr val="FFC000"/>
                </a:solidFill>
                <a:latin typeface="Carlito"/>
                <a:cs typeface="Carlito"/>
              </a:rPr>
              <a:t>for </a:t>
            </a:r>
            <a:r>
              <a:rPr sz="3200" spc="-5" dirty="0">
                <a:solidFill>
                  <a:srgbClr val="FFC000"/>
                </a:solidFill>
                <a:latin typeface="Carlito"/>
                <a:cs typeface="Carlito"/>
              </a:rPr>
              <a:t>Purine</a:t>
            </a:r>
            <a:r>
              <a:rPr sz="3200" spc="85" dirty="0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sz="3200" spc="-15" dirty="0">
                <a:solidFill>
                  <a:srgbClr val="FFC000"/>
                </a:solidFill>
                <a:latin typeface="Carlito"/>
                <a:cs typeface="Carlito"/>
              </a:rPr>
              <a:t>Synthesis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10894" y="2269489"/>
            <a:ext cx="396239" cy="295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4085" y="3790822"/>
            <a:ext cx="356615" cy="265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0894" y="4097146"/>
            <a:ext cx="341375" cy="2560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4085" y="4415663"/>
            <a:ext cx="356615" cy="265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78405" y="4776851"/>
            <a:ext cx="252983" cy="188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4085" y="5040757"/>
            <a:ext cx="356615" cy="265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8405" y="5670194"/>
            <a:ext cx="252983" cy="188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8405" y="5959754"/>
            <a:ext cx="252983" cy="188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3401" y="1460876"/>
            <a:ext cx="8371458" cy="4925066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191135" algn="just">
              <a:lnSpc>
                <a:spcPts val="2110"/>
              </a:lnSpc>
              <a:spcBef>
                <a:spcPts val="605"/>
              </a:spcBef>
            </a:pPr>
            <a:r>
              <a:rPr sz="2200" b="1" spc="110" dirty="0">
                <a:solidFill>
                  <a:srgbClr val="B5ECFC"/>
                </a:solidFill>
                <a:latin typeface="Times New Roman"/>
                <a:cs typeface="Times New Roman"/>
              </a:rPr>
              <a:t>Purine </a:t>
            </a:r>
            <a:r>
              <a:rPr sz="2200" b="1" spc="135" dirty="0">
                <a:solidFill>
                  <a:srgbClr val="B5ECFC"/>
                </a:solidFill>
                <a:latin typeface="Times New Roman"/>
                <a:cs typeface="Times New Roman"/>
              </a:rPr>
              <a:t>bases </a:t>
            </a:r>
            <a:r>
              <a:rPr sz="2200" b="1" spc="100" dirty="0">
                <a:solidFill>
                  <a:srgbClr val="B5ECFC"/>
                </a:solidFill>
                <a:latin typeface="Times New Roman"/>
                <a:cs typeface="Times New Roman"/>
              </a:rPr>
              <a:t>created </a:t>
            </a:r>
            <a:r>
              <a:rPr sz="2200" b="1" spc="50" dirty="0">
                <a:solidFill>
                  <a:srgbClr val="B5ECFC"/>
                </a:solidFill>
                <a:latin typeface="Times New Roman"/>
                <a:cs typeface="Times New Roman"/>
              </a:rPr>
              <a:t>by </a:t>
            </a:r>
            <a:r>
              <a:rPr sz="2200" b="1" spc="114" dirty="0">
                <a:solidFill>
                  <a:srgbClr val="B5ECFC"/>
                </a:solidFill>
                <a:latin typeface="Times New Roman"/>
                <a:cs typeface="Times New Roman"/>
              </a:rPr>
              <a:t>degradation </a:t>
            </a:r>
            <a:r>
              <a:rPr sz="2200" b="1" spc="125" dirty="0">
                <a:solidFill>
                  <a:srgbClr val="B5ECFC"/>
                </a:solidFill>
                <a:latin typeface="Times New Roman"/>
                <a:cs typeface="Times New Roman"/>
              </a:rPr>
              <a:t>of </a:t>
            </a:r>
            <a:r>
              <a:rPr sz="2200" b="1" spc="-35" dirty="0">
                <a:solidFill>
                  <a:srgbClr val="B5ECFC"/>
                </a:solidFill>
                <a:latin typeface="Times New Roman"/>
                <a:cs typeface="Times New Roman"/>
              </a:rPr>
              <a:t>RNA </a:t>
            </a:r>
            <a:r>
              <a:rPr sz="2200" b="1" spc="130" dirty="0">
                <a:solidFill>
                  <a:srgbClr val="B5ECFC"/>
                </a:solidFill>
                <a:latin typeface="Times New Roman"/>
                <a:cs typeface="Times New Roman"/>
              </a:rPr>
              <a:t>and</a:t>
            </a:r>
            <a:r>
              <a:rPr sz="2200" b="1" spc="-60" dirty="0">
                <a:solidFill>
                  <a:srgbClr val="B5ECFC"/>
                </a:solidFill>
                <a:latin typeface="Times New Roman"/>
                <a:cs typeface="Times New Roman"/>
              </a:rPr>
              <a:t> </a:t>
            </a:r>
            <a:r>
              <a:rPr sz="2200" b="1" spc="25" dirty="0">
                <a:solidFill>
                  <a:srgbClr val="B5ECFC"/>
                </a:solidFill>
                <a:latin typeface="Times New Roman"/>
                <a:cs typeface="Times New Roman"/>
              </a:rPr>
              <a:t>DNA  </a:t>
            </a:r>
            <a:r>
              <a:rPr sz="2200" b="1" spc="130" dirty="0">
                <a:solidFill>
                  <a:srgbClr val="B5ECFC"/>
                </a:solidFill>
                <a:latin typeface="Times New Roman"/>
                <a:cs typeface="Times New Roman"/>
              </a:rPr>
              <a:t>and intermediate </a:t>
            </a:r>
            <a:r>
              <a:rPr sz="2200" b="1" spc="125" dirty="0">
                <a:solidFill>
                  <a:srgbClr val="B5ECFC"/>
                </a:solidFill>
                <a:latin typeface="Times New Roman"/>
                <a:cs typeface="Times New Roman"/>
              </a:rPr>
              <a:t>of </a:t>
            </a:r>
            <a:r>
              <a:rPr sz="2200" b="1" spc="120" dirty="0">
                <a:solidFill>
                  <a:srgbClr val="B5ECFC"/>
                </a:solidFill>
                <a:latin typeface="Times New Roman"/>
                <a:cs typeface="Times New Roman"/>
              </a:rPr>
              <a:t>purines </a:t>
            </a:r>
            <a:r>
              <a:rPr sz="2200" b="1" spc="140" dirty="0">
                <a:solidFill>
                  <a:srgbClr val="B5ECFC"/>
                </a:solidFill>
                <a:latin typeface="Times New Roman"/>
                <a:cs typeface="Times New Roman"/>
              </a:rPr>
              <a:t>synthesis </a:t>
            </a:r>
            <a:r>
              <a:rPr sz="2200" b="1" spc="110" dirty="0">
                <a:solidFill>
                  <a:srgbClr val="B5ECFC"/>
                </a:solidFill>
                <a:latin typeface="Times New Roman"/>
                <a:cs typeface="Times New Roman"/>
              </a:rPr>
              <a:t>can </a:t>
            </a:r>
            <a:r>
              <a:rPr sz="2200" b="1" spc="155" dirty="0">
                <a:solidFill>
                  <a:srgbClr val="B5ECFC"/>
                </a:solidFill>
                <a:latin typeface="Times New Roman"/>
                <a:cs typeface="Times New Roman"/>
              </a:rPr>
              <a:t>be </a:t>
            </a:r>
            <a:r>
              <a:rPr sz="2200" b="1" spc="85" dirty="0">
                <a:solidFill>
                  <a:srgbClr val="B5ECFC"/>
                </a:solidFill>
                <a:latin typeface="Times New Roman"/>
                <a:cs typeface="Times New Roman"/>
              </a:rPr>
              <a:t>directly  </a:t>
            </a:r>
            <a:r>
              <a:rPr sz="2200" b="1" spc="105" dirty="0">
                <a:solidFill>
                  <a:srgbClr val="B5ECFC"/>
                </a:solidFill>
                <a:latin typeface="Times New Roman"/>
                <a:cs typeface="Times New Roman"/>
              </a:rPr>
              <a:t>converted</a:t>
            </a:r>
            <a:r>
              <a:rPr sz="2200" b="1" spc="-30" dirty="0">
                <a:solidFill>
                  <a:srgbClr val="B5ECFC"/>
                </a:solidFill>
                <a:latin typeface="Times New Roman"/>
                <a:cs typeface="Times New Roman"/>
              </a:rPr>
              <a:t> </a:t>
            </a:r>
            <a:r>
              <a:rPr sz="2200" b="1" spc="145" dirty="0">
                <a:solidFill>
                  <a:srgbClr val="B5ECFC"/>
                </a:solidFill>
                <a:latin typeface="Times New Roman"/>
                <a:cs typeface="Times New Roman"/>
              </a:rPr>
              <a:t>to</a:t>
            </a:r>
            <a:r>
              <a:rPr sz="2200" b="1" spc="-90" dirty="0">
                <a:solidFill>
                  <a:srgbClr val="B5ECFC"/>
                </a:solidFill>
                <a:latin typeface="Times New Roman"/>
                <a:cs typeface="Times New Roman"/>
              </a:rPr>
              <a:t> </a:t>
            </a:r>
            <a:r>
              <a:rPr sz="2200" b="1" spc="165" dirty="0">
                <a:solidFill>
                  <a:srgbClr val="B5ECFC"/>
                </a:solidFill>
                <a:latin typeface="Times New Roman"/>
                <a:cs typeface="Times New Roman"/>
              </a:rPr>
              <a:t>the</a:t>
            </a:r>
            <a:r>
              <a:rPr sz="2200" b="1" spc="-110" dirty="0">
                <a:solidFill>
                  <a:srgbClr val="B5ECFC"/>
                </a:solidFill>
                <a:latin typeface="Times New Roman"/>
                <a:cs typeface="Times New Roman"/>
              </a:rPr>
              <a:t> </a:t>
            </a:r>
            <a:r>
              <a:rPr sz="2200" b="1" spc="120" dirty="0">
                <a:solidFill>
                  <a:srgbClr val="B5ECFC"/>
                </a:solidFill>
                <a:latin typeface="Times New Roman"/>
                <a:cs typeface="Times New Roman"/>
              </a:rPr>
              <a:t>corresponding</a:t>
            </a:r>
            <a:r>
              <a:rPr sz="2200" b="1" spc="-10" dirty="0">
                <a:solidFill>
                  <a:srgbClr val="B5ECFC"/>
                </a:solidFill>
                <a:latin typeface="Times New Roman"/>
                <a:cs typeface="Times New Roman"/>
              </a:rPr>
              <a:t> </a:t>
            </a:r>
            <a:r>
              <a:rPr sz="2200" b="1" spc="140" dirty="0">
                <a:solidFill>
                  <a:srgbClr val="B5ECFC"/>
                </a:solidFill>
                <a:latin typeface="Times New Roman"/>
                <a:cs typeface="Times New Roman"/>
              </a:rPr>
              <a:t>nucleotides.</a:t>
            </a:r>
            <a:endParaRPr sz="22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endParaRPr lang="en-US" sz="23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2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200" b="1" spc="120" dirty="0">
                <a:solidFill>
                  <a:srgbClr val="FF0000"/>
                </a:solidFill>
                <a:latin typeface="Times New Roman"/>
                <a:cs typeface="Times New Roman"/>
              </a:rPr>
              <a:t>significant </a:t>
            </a:r>
            <a:r>
              <a:rPr sz="2200" b="1" spc="125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2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salvage</a:t>
            </a:r>
            <a:r>
              <a:rPr sz="2200" b="1" spc="-2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pathway</a:t>
            </a:r>
            <a:endParaRPr sz="22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45134" indent="-224790">
              <a:lnSpc>
                <a:spcPts val="2275"/>
              </a:lnSpc>
              <a:spcBef>
                <a:spcPts val="15"/>
              </a:spcBef>
              <a:buAutoNum type="arabicPlain"/>
              <a:tabLst>
                <a:tab pos="445770" algn="l"/>
              </a:tabLst>
            </a:pPr>
            <a:r>
              <a:rPr sz="1900" spc="-75" dirty="0">
                <a:solidFill>
                  <a:srgbClr val="FFC000"/>
                </a:solidFill>
                <a:latin typeface="Georgia"/>
                <a:cs typeface="Georgia"/>
              </a:rPr>
              <a:t>Save</a:t>
            </a:r>
            <a:r>
              <a:rPr sz="1900" spc="-50" dirty="0">
                <a:solidFill>
                  <a:srgbClr val="FFC000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FFC000"/>
                </a:solidFill>
                <a:latin typeface="Georgia"/>
                <a:cs typeface="Georgia"/>
              </a:rPr>
              <a:t>fuel</a:t>
            </a:r>
            <a:endParaRPr sz="1900" dirty="0">
              <a:latin typeface="Georgia"/>
              <a:cs typeface="Georgia"/>
            </a:endParaRPr>
          </a:p>
          <a:p>
            <a:pPr marL="131445" marR="100965" indent="69850">
              <a:lnSpc>
                <a:spcPts val="2110"/>
              </a:lnSpc>
              <a:spcBef>
                <a:spcPts val="505"/>
              </a:spcBef>
              <a:buAutoNum type="arabicPlain"/>
              <a:tabLst>
                <a:tab pos="506730" algn="l"/>
                <a:tab pos="4067810" algn="l"/>
                <a:tab pos="5594985" algn="l"/>
                <a:tab pos="6015990" algn="l"/>
              </a:tabLst>
            </a:pPr>
            <a:r>
              <a:rPr sz="2200" spc="-45" dirty="0">
                <a:solidFill>
                  <a:srgbClr val="FFC000"/>
                </a:solidFill>
                <a:latin typeface="Georgia"/>
                <a:cs typeface="Georgia"/>
              </a:rPr>
              <a:t>Some </a:t>
            </a:r>
            <a:r>
              <a:rPr sz="2200" spc="-35" dirty="0">
                <a:solidFill>
                  <a:srgbClr val="FFC000"/>
                </a:solidFill>
                <a:latin typeface="Georgia"/>
                <a:cs typeface="Georgia"/>
              </a:rPr>
              <a:t>tissues </a:t>
            </a:r>
            <a:r>
              <a:rPr sz="2200" spc="-30" dirty="0">
                <a:solidFill>
                  <a:srgbClr val="FFC000"/>
                </a:solidFill>
                <a:latin typeface="Georgia"/>
                <a:cs typeface="Georgia"/>
              </a:rPr>
              <a:t>and </a:t>
            </a:r>
            <a:r>
              <a:rPr sz="2200" spc="-40" dirty="0">
                <a:solidFill>
                  <a:srgbClr val="FFC000"/>
                </a:solidFill>
                <a:latin typeface="Georgia"/>
                <a:cs typeface="Georgia"/>
              </a:rPr>
              <a:t>organs </a:t>
            </a:r>
            <a:r>
              <a:rPr sz="2200" spc="-25" dirty="0">
                <a:solidFill>
                  <a:srgbClr val="FFC000"/>
                </a:solidFill>
                <a:latin typeface="Georgia"/>
                <a:cs typeface="Georgia"/>
              </a:rPr>
              <a:t>such </a:t>
            </a:r>
            <a:r>
              <a:rPr sz="2200" spc="-60" dirty="0">
                <a:solidFill>
                  <a:srgbClr val="FFC000"/>
                </a:solidFill>
                <a:latin typeface="Georgia"/>
                <a:cs typeface="Georgia"/>
              </a:rPr>
              <a:t>as </a:t>
            </a:r>
            <a:r>
              <a:rPr sz="2200" spc="-45" dirty="0">
                <a:solidFill>
                  <a:srgbClr val="FFC000"/>
                </a:solidFill>
                <a:latin typeface="Georgia"/>
                <a:cs typeface="Georgia"/>
              </a:rPr>
              <a:t>brain </a:t>
            </a:r>
            <a:r>
              <a:rPr sz="2200" spc="-30" dirty="0">
                <a:solidFill>
                  <a:srgbClr val="FFC000"/>
                </a:solidFill>
                <a:latin typeface="Georgia"/>
                <a:cs typeface="Georgia"/>
              </a:rPr>
              <a:t>and </a:t>
            </a:r>
            <a:r>
              <a:rPr sz="2200" spc="-15" dirty="0">
                <a:solidFill>
                  <a:srgbClr val="FFC000"/>
                </a:solidFill>
                <a:latin typeface="Georgia"/>
                <a:cs typeface="Georgia"/>
              </a:rPr>
              <a:t>bone</a:t>
            </a:r>
            <a:r>
              <a:rPr sz="2200" spc="-185" dirty="0">
                <a:solidFill>
                  <a:srgbClr val="FFC000"/>
                </a:solidFill>
                <a:latin typeface="Georgia"/>
                <a:cs typeface="Georgia"/>
              </a:rPr>
              <a:t> </a:t>
            </a:r>
            <a:r>
              <a:rPr sz="2200" spc="-55" dirty="0">
                <a:solidFill>
                  <a:srgbClr val="FFC000"/>
                </a:solidFill>
                <a:latin typeface="Georgia"/>
                <a:cs typeface="Georgia"/>
              </a:rPr>
              <a:t>marrow  </a:t>
            </a:r>
            <a:r>
              <a:rPr sz="2200" spc="-60" dirty="0">
                <a:solidFill>
                  <a:srgbClr val="FFC000"/>
                </a:solidFill>
                <a:latin typeface="Georgia"/>
                <a:cs typeface="Georgia"/>
              </a:rPr>
              <a:t>are </a:t>
            </a:r>
            <a:r>
              <a:rPr sz="2200" spc="-25" dirty="0">
                <a:solidFill>
                  <a:srgbClr val="FFC000"/>
                </a:solidFill>
                <a:latin typeface="Georgia"/>
                <a:cs typeface="Georgia"/>
              </a:rPr>
              <a:t>only </a:t>
            </a:r>
            <a:r>
              <a:rPr sz="2200" spc="-30" dirty="0">
                <a:solidFill>
                  <a:srgbClr val="FFC000"/>
                </a:solidFill>
                <a:latin typeface="Georgia"/>
                <a:cs typeface="Georgia"/>
              </a:rPr>
              <a:t>capable</a:t>
            </a:r>
            <a:r>
              <a:rPr sz="2200" spc="-150" dirty="0">
                <a:solidFill>
                  <a:srgbClr val="FFC000"/>
                </a:solidFill>
                <a:latin typeface="Georgia"/>
                <a:cs typeface="Georgia"/>
              </a:rPr>
              <a:t> </a:t>
            </a:r>
            <a:r>
              <a:rPr sz="2200" spc="-20" dirty="0">
                <a:solidFill>
                  <a:srgbClr val="FFC000"/>
                </a:solidFill>
                <a:latin typeface="Georgia"/>
                <a:cs typeface="Georgia"/>
              </a:rPr>
              <a:t>of</a:t>
            </a:r>
            <a:r>
              <a:rPr sz="2200" spc="40" dirty="0">
                <a:solidFill>
                  <a:srgbClr val="FFC000"/>
                </a:solidFill>
                <a:latin typeface="Georgia"/>
                <a:cs typeface="Georgia"/>
              </a:rPr>
              <a:t> </a:t>
            </a:r>
            <a:r>
              <a:rPr sz="2200" spc="-15" dirty="0">
                <a:solidFill>
                  <a:srgbClr val="FFC000"/>
                </a:solidFill>
                <a:latin typeface="Georgia"/>
                <a:cs typeface="Georgia"/>
              </a:rPr>
              <a:t>synthesizing</a:t>
            </a:r>
            <a:r>
              <a:rPr lang="en-US" sz="2200" spc="-15" dirty="0">
                <a:solidFill>
                  <a:srgbClr val="FFC000"/>
                </a:solidFill>
                <a:latin typeface="Georgia"/>
                <a:cs typeface="Georgia"/>
              </a:rPr>
              <a:t> </a:t>
            </a:r>
            <a:r>
              <a:rPr sz="2200" spc="-20" dirty="0">
                <a:solidFill>
                  <a:srgbClr val="FFC000"/>
                </a:solidFill>
                <a:latin typeface="Georgia"/>
                <a:cs typeface="Georgia"/>
              </a:rPr>
              <a:t>nucleotides</a:t>
            </a:r>
            <a:r>
              <a:rPr lang="en-US" sz="2200" spc="-20" dirty="0">
                <a:solidFill>
                  <a:srgbClr val="FFC000"/>
                </a:solidFill>
                <a:latin typeface="Georgia"/>
                <a:cs typeface="Georgia"/>
              </a:rPr>
              <a:t> </a:t>
            </a:r>
            <a:r>
              <a:rPr sz="2200" spc="-30" dirty="0">
                <a:solidFill>
                  <a:srgbClr val="FFC000"/>
                </a:solidFill>
                <a:latin typeface="Georgia"/>
                <a:cs typeface="Georgia"/>
              </a:rPr>
              <a:t>by</a:t>
            </a:r>
            <a:r>
              <a:rPr lang="en-US" sz="2200" spc="-30" dirty="0">
                <a:solidFill>
                  <a:srgbClr val="FFC000"/>
                </a:solidFill>
                <a:latin typeface="Georgia"/>
                <a:cs typeface="Georgia"/>
              </a:rPr>
              <a:t> </a:t>
            </a:r>
            <a:r>
              <a:rPr sz="2200" spc="-60" dirty="0">
                <a:solidFill>
                  <a:srgbClr val="FFC000"/>
                </a:solidFill>
                <a:latin typeface="Georgia"/>
                <a:cs typeface="Georgia"/>
              </a:rPr>
              <a:t>Salvage  </a:t>
            </a:r>
            <a:r>
              <a:rPr sz="2200" spc="-50" dirty="0">
                <a:solidFill>
                  <a:srgbClr val="FFC000"/>
                </a:solidFill>
                <a:latin typeface="Georgia"/>
                <a:cs typeface="Georgia"/>
              </a:rPr>
              <a:t>pathways</a:t>
            </a:r>
            <a:endParaRPr sz="2200" dirty="0">
              <a:latin typeface="Georgia"/>
              <a:cs typeface="Georgia"/>
            </a:endParaRPr>
          </a:p>
          <a:p>
            <a:pPr marL="378460">
              <a:lnSpc>
                <a:spcPct val="100000"/>
              </a:lnSpc>
              <a:spcBef>
                <a:spcPts val="25"/>
              </a:spcBef>
            </a:pPr>
            <a:r>
              <a:rPr sz="2200" spc="-55" dirty="0">
                <a:solidFill>
                  <a:srgbClr val="FFC000"/>
                </a:solidFill>
                <a:latin typeface="Georgia"/>
                <a:cs typeface="Georgia"/>
              </a:rPr>
              <a:t>Broken </a:t>
            </a:r>
            <a:r>
              <a:rPr sz="2200" spc="-30" dirty="0">
                <a:solidFill>
                  <a:srgbClr val="FFC000"/>
                </a:solidFill>
                <a:latin typeface="Georgia"/>
                <a:cs typeface="Georgia"/>
              </a:rPr>
              <a:t>down </a:t>
            </a:r>
            <a:r>
              <a:rPr sz="2200" spc="-25" dirty="0">
                <a:solidFill>
                  <a:srgbClr val="FFC000"/>
                </a:solidFill>
                <a:latin typeface="Georgia"/>
                <a:cs typeface="Georgia"/>
              </a:rPr>
              <a:t>endogenous </a:t>
            </a:r>
            <a:r>
              <a:rPr sz="2200" spc="-20" dirty="0">
                <a:solidFill>
                  <a:srgbClr val="FFC000"/>
                </a:solidFill>
                <a:latin typeface="Georgia"/>
                <a:cs typeface="Georgia"/>
              </a:rPr>
              <a:t>nucleotides </a:t>
            </a:r>
            <a:r>
              <a:rPr sz="2200" spc="-204" dirty="0">
                <a:solidFill>
                  <a:srgbClr val="FFC000"/>
                </a:solidFill>
                <a:latin typeface="Georgia"/>
                <a:cs typeface="Georgia"/>
              </a:rPr>
              <a:t>= </a:t>
            </a:r>
            <a:r>
              <a:rPr sz="2200" spc="-50" dirty="0">
                <a:solidFill>
                  <a:srgbClr val="FFC000"/>
                </a:solidFill>
                <a:latin typeface="Georgia"/>
                <a:cs typeface="Georgia"/>
              </a:rPr>
              <a:t>salvage</a:t>
            </a:r>
            <a:r>
              <a:rPr sz="2200" spc="-290" dirty="0">
                <a:solidFill>
                  <a:srgbClr val="FFC000"/>
                </a:solidFill>
                <a:latin typeface="Georgia"/>
                <a:cs typeface="Georgia"/>
              </a:rPr>
              <a:t> </a:t>
            </a:r>
            <a:r>
              <a:rPr sz="2200" spc="-55" dirty="0">
                <a:solidFill>
                  <a:srgbClr val="FFC000"/>
                </a:solidFill>
                <a:latin typeface="Georgia"/>
                <a:cs typeface="Georgia"/>
              </a:rPr>
              <a:t>pathways.</a:t>
            </a:r>
            <a:endParaRPr sz="2200" dirty="0">
              <a:latin typeface="Georgia"/>
              <a:cs typeface="Georgia"/>
            </a:endParaRPr>
          </a:p>
          <a:p>
            <a:pPr marL="12700" algn="just">
              <a:lnSpc>
                <a:spcPts val="2275"/>
              </a:lnSpc>
              <a:spcBef>
                <a:spcPts val="10"/>
              </a:spcBef>
            </a:pPr>
            <a:r>
              <a:rPr sz="19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Purine</a:t>
            </a:r>
            <a:r>
              <a:rPr sz="19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salvage</a:t>
            </a:r>
            <a:r>
              <a:rPr sz="19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pathways</a:t>
            </a:r>
            <a:r>
              <a:rPr sz="19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125" dirty="0">
                <a:solidFill>
                  <a:srgbClr val="FF0000"/>
                </a:solidFill>
                <a:latin typeface="Times New Roman"/>
                <a:cs typeface="Times New Roman"/>
              </a:rPr>
              <a:t>us</a:t>
            </a:r>
            <a:r>
              <a:rPr sz="19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170" dirty="0">
                <a:solidFill>
                  <a:srgbClr val="FF0000"/>
                </a:solidFill>
                <a:latin typeface="Times New Roman"/>
                <a:cs typeface="Times New Roman"/>
              </a:rPr>
              <a:t>one</a:t>
            </a:r>
            <a:r>
              <a:rPr sz="190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9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two</a:t>
            </a:r>
            <a:r>
              <a:rPr sz="1900" b="1" spc="3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114" dirty="0">
                <a:solidFill>
                  <a:srgbClr val="FF0000"/>
                </a:solidFill>
                <a:latin typeface="Times New Roman"/>
                <a:cs typeface="Times New Roman"/>
              </a:rPr>
              <a:t>enzymes</a:t>
            </a:r>
            <a:r>
              <a:rPr sz="1900" spc="114" dirty="0">
                <a:solidFill>
                  <a:srgbClr val="FF0000"/>
                </a:solidFill>
                <a:latin typeface="Georgia"/>
                <a:cs typeface="Georgia"/>
              </a:rPr>
              <a:t>.</a:t>
            </a:r>
            <a:endParaRPr sz="1900" dirty="0">
              <a:solidFill>
                <a:srgbClr val="FF0000"/>
              </a:solidFill>
              <a:latin typeface="Georgia"/>
              <a:cs typeface="Georgia"/>
            </a:endParaRPr>
          </a:p>
          <a:p>
            <a:pPr marL="378460" algn="l">
              <a:lnSpc>
                <a:spcPts val="2635"/>
              </a:lnSpc>
            </a:pPr>
            <a:r>
              <a:rPr sz="2200" spc="-20" dirty="0">
                <a:solidFill>
                  <a:srgbClr val="D9D9D9"/>
                </a:solidFill>
                <a:latin typeface="Georgia"/>
                <a:cs typeface="Georgia"/>
              </a:rPr>
              <a:t>Adenine </a:t>
            </a:r>
            <a:r>
              <a:rPr sz="2200" spc="-35" dirty="0">
                <a:solidFill>
                  <a:srgbClr val="D9D9D9"/>
                </a:solidFill>
                <a:latin typeface="Georgia"/>
                <a:cs typeface="Georgia"/>
              </a:rPr>
              <a:t>phosphoribosyltransferase</a:t>
            </a:r>
            <a:r>
              <a:rPr sz="2200" spc="-13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2200" spc="-65" dirty="0">
                <a:solidFill>
                  <a:srgbClr val="D9D9D9"/>
                </a:solidFill>
                <a:latin typeface="Georgia"/>
                <a:cs typeface="Georgia"/>
              </a:rPr>
              <a:t>(APRT</a:t>
            </a:r>
            <a:r>
              <a:rPr lang="ar-JO" sz="2200" spc="-65" dirty="0">
                <a:solidFill>
                  <a:srgbClr val="D9D9D9"/>
                </a:solidFill>
                <a:latin typeface="Georgia"/>
                <a:cs typeface="Georgia"/>
              </a:rPr>
              <a:t>(</a:t>
            </a:r>
            <a:r>
              <a:rPr sz="2200" spc="-65" dirty="0">
                <a:solidFill>
                  <a:srgbClr val="D9D9D9"/>
                </a:solidFill>
                <a:latin typeface="Georgia"/>
                <a:cs typeface="Georgia"/>
              </a:rPr>
              <a:t>.</a:t>
            </a:r>
            <a:endParaRPr sz="2200" dirty="0">
              <a:latin typeface="Georgia"/>
              <a:cs typeface="Georgia"/>
            </a:endParaRPr>
          </a:p>
          <a:p>
            <a:pPr marL="652780">
              <a:lnSpc>
                <a:spcPts val="2275"/>
              </a:lnSpc>
              <a:spcBef>
                <a:spcPts val="15"/>
              </a:spcBef>
            </a:pPr>
            <a:r>
              <a:rPr sz="1900" spc="-35" dirty="0">
                <a:solidFill>
                  <a:srgbClr val="D9D9D9"/>
                </a:solidFill>
                <a:latin typeface="Georgia"/>
                <a:cs typeface="Georgia"/>
              </a:rPr>
              <a:t>Converts free </a:t>
            </a:r>
            <a:r>
              <a:rPr sz="1900" spc="-20" dirty="0">
                <a:solidFill>
                  <a:srgbClr val="D9D9D9"/>
                </a:solidFill>
                <a:latin typeface="Georgia"/>
                <a:cs typeface="Georgia"/>
              </a:rPr>
              <a:t>adenine </a:t>
            </a:r>
            <a:r>
              <a:rPr sz="1900" spc="-10" dirty="0">
                <a:solidFill>
                  <a:srgbClr val="D9D9D9"/>
                </a:solidFill>
                <a:latin typeface="Georgia"/>
                <a:cs typeface="Georgia"/>
              </a:rPr>
              <a:t>to</a:t>
            </a:r>
            <a:r>
              <a:rPr sz="1900" spc="-135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900" spc="-40" dirty="0">
                <a:solidFill>
                  <a:srgbClr val="D9D9D9"/>
                </a:solidFill>
                <a:latin typeface="Georgia"/>
                <a:cs typeface="Georgia"/>
              </a:rPr>
              <a:t>AMP</a:t>
            </a:r>
            <a:endParaRPr sz="1900" dirty="0">
              <a:latin typeface="Georgia"/>
              <a:cs typeface="Georgia"/>
            </a:endParaRPr>
          </a:p>
          <a:p>
            <a:pPr marL="378460" marR="900430">
              <a:lnSpc>
                <a:spcPts val="2110"/>
              </a:lnSpc>
              <a:spcBef>
                <a:spcPts val="505"/>
              </a:spcBef>
            </a:pPr>
            <a:r>
              <a:rPr sz="2200" spc="-30" dirty="0">
                <a:solidFill>
                  <a:srgbClr val="D9D9D9"/>
                </a:solidFill>
                <a:latin typeface="Georgia"/>
                <a:cs typeface="Georgia"/>
              </a:rPr>
              <a:t>Hypoxanthine-guanine</a:t>
            </a:r>
            <a:r>
              <a:rPr sz="2200" spc="-165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2200" spc="-35" dirty="0">
                <a:solidFill>
                  <a:srgbClr val="D9D9D9"/>
                </a:solidFill>
                <a:latin typeface="Georgia"/>
                <a:cs typeface="Georgia"/>
              </a:rPr>
              <a:t>phosphoribosultransferase  </a:t>
            </a:r>
            <a:r>
              <a:rPr sz="2200" spc="-70" dirty="0">
                <a:solidFill>
                  <a:srgbClr val="D9D9D9"/>
                </a:solidFill>
                <a:latin typeface="Georgia"/>
                <a:cs typeface="Georgia"/>
              </a:rPr>
              <a:t>(HGPRT</a:t>
            </a:r>
            <a:r>
              <a:rPr lang="en-US" sz="2200" spc="-70" dirty="0">
                <a:solidFill>
                  <a:srgbClr val="D9D9D9"/>
                </a:solidFill>
                <a:latin typeface="Georgia"/>
                <a:cs typeface="Georgia"/>
              </a:rPr>
              <a:t>)</a:t>
            </a:r>
            <a:r>
              <a:rPr sz="2200" spc="-70" dirty="0">
                <a:solidFill>
                  <a:srgbClr val="D9D9D9"/>
                </a:solidFill>
                <a:latin typeface="Georgia"/>
                <a:cs typeface="Georgia"/>
              </a:rPr>
              <a:t>.</a:t>
            </a:r>
            <a:endParaRPr sz="2200" dirty="0">
              <a:latin typeface="Georgia"/>
              <a:cs typeface="Georgia"/>
            </a:endParaRPr>
          </a:p>
          <a:p>
            <a:pPr marL="652780" marR="3222625">
              <a:lnSpc>
                <a:spcPct val="100000"/>
              </a:lnSpc>
              <a:spcBef>
                <a:spcPts val="30"/>
              </a:spcBef>
            </a:pPr>
            <a:r>
              <a:rPr sz="1900" b="1" spc="65" dirty="0">
                <a:solidFill>
                  <a:srgbClr val="FFFF00"/>
                </a:solidFill>
                <a:latin typeface="Times New Roman"/>
                <a:cs typeface="Times New Roman"/>
              </a:rPr>
              <a:t>Converts</a:t>
            </a:r>
            <a:r>
              <a:rPr sz="1900" b="1" spc="-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900" b="1" spc="110" dirty="0">
                <a:solidFill>
                  <a:srgbClr val="FFFF00"/>
                </a:solidFill>
                <a:latin typeface="Times New Roman"/>
                <a:cs typeface="Times New Roman"/>
              </a:rPr>
              <a:t>hypoxanthine</a:t>
            </a:r>
            <a:r>
              <a:rPr sz="1900" b="1" spc="-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900" b="1" spc="135" dirty="0">
                <a:solidFill>
                  <a:srgbClr val="FFFF00"/>
                </a:solidFill>
                <a:latin typeface="Times New Roman"/>
                <a:cs typeface="Times New Roman"/>
              </a:rPr>
              <a:t>to</a:t>
            </a:r>
            <a:r>
              <a:rPr sz="1900" b="1" spc="-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9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IMP  </a:t>
            </a:r>
            <a:r>
              <a:rPr sz="1900" b="1" spc="65" dirty="0">
                <a:solidFill>
                  <a:srgbClr val="FFFF00"/>
                </a:solidFill>
                <a:latin typeface="Times New Roman"/>
                <a:cs typeface="Times New Roman"/>
              </a:rPr>
              <a:t>Converts</a:t>
            </a:r>
            <a:r>
              <a:rPr sz="1900" b="1" spc="-1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900" b="1" spc="114" dirty="0">
                <a:solidFill>
                  <a:srgbClr val="FFFF00"/>
                </a:solidFill>
                <a:latin typeface="Times New Roman"/>
                <a:cs typeface="Times New Roman"/>
              </a:rPr>
              <a:t>guanine</a:t>
            </a:r>
            <a:r>
              <a:rPr sz="1900" b="1" spc="-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900" b="1" spc="135" dirty="0">
                <a:solidFill>
                  <a:srgbClr val="FFFF00"/>
                </a:solidFill>
                <a:latin typeface="Times New Roman"/>
                <a:cs typeface="Times New Roman"/>
              </a:rPr>
              <a:t>to</a:t>
            </a:r>
            <a:r>
              <a:rPr sz="1900" b="1" spc="-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9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GMP</a:t>
            </a:r>
            <a:endParaRPr sz="1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3715E3F2C51640B4ECF0431D023F17" ma:contentTypeVersion="2" ma:contentTypeDescription="Create a new document." ma:contentTypeScope="" ma:versionID="8ff71a0f68f358fa63dc061683fe4d4f">
  <xsd:schema xmlns:xsd="http://www.w3.org/2001/XMLSchema" xmlns:xs="http://www.w3.org/2001/XMLSchema" xmlns:p="http://schemas.microsoft.com/office/2006/metadata/properties" xmlns:ns2="e0ad8373-bfde-47d8-b794-2f09d6972787" targetNamespace="http://schemas.microsoft.com/office/2006/metadata/properties" ma:root="true" ma:fieldsID="f0c5688218bff0f10fb04626d3881636" ns2:_="">
    <xsd:import namespace="e0ad8373-bfde-47d8-b794-2f09d6972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d8373-bfde-47d8-b794-2f09d69727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42566A-D5F6-4F70-8C01-11A60C10B3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A98597-6709-4B05-B32F-0A4BB76B3D3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0ad8373-bfde-47d8-b794-2f09d6972787"/>
  </ds:schemaRefs>
</ds:datastoreItem>
</file>

<file path=customXml/itemProps3.xml><?xml version="1.0" encoding="utf-8"?>
<ds:datastoreItem xmlns:ds="http://schemas.openxmlformats.org/officeDocument/2006/customXml" ds:itemID="{248C196C-2224-491F-9601-9493EFDCEB9B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</TotalTime>
  <Words>1279</Words>
  <Application>Microsoft Office PowerPoint</Application>
  <PresentationFormat>On-screen Show (4:3)</PresentationFormat>
  <Paragraphs>362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PURINE &amp; PYRIMIDINE  METABOLISM &amp; DISORDERS</vt:lpstr>
      <vt:lpstr>FUNCTIONS OF NUCLEOTIDES</vt:lpstr>
      <vt:lpstr>There are two pathways leading to  nucleotides</vt:lpstr>
      <vt:lpstr>De novo synthesis of purines:</vt:lpstr>
      <vt:lpstr>PowerPoint Presentation</vt:lpstr>
      <vt:lpstr>PowerPoint Presentation</vt:lpstr>
      <vt:lpstr>IMP Synthesis - Significance</vt:lpstr>
      <vt:lpstr>INOSINE 5’- MONOPHOSPHATE (IMP(</vt:lpstr>
      <vt:lpstr>Salvage Pathways for Purine Synthesis</vt:lpstr>
      <vt:lpstr>Purine Salvage Pathway</vt:lpstr>
      <vt:lpstr>DEGRADATION OF PURINE NUCLEOTIDES</vt:lpstr>
      <vt:lpstr>PowerPoint Presentation</vt:lpstr>
      <vt:lpstr>HYPERURICEMIA</vt:lpstr>
      <vt:lpstr>HYPERURICEMIA</vt:lpstr>
      <vt:lpstr>GOUT</vt:lpstr>
      <vt:lpstr>Progression of Hyperuricemia to Gout</vt:lpstr>
      <vt:lpstr>GOUT - Causes</vt:lpstr>
      <vt:lpstr>GOUT - Treatment</vt:lpstr>
      <vt:lpstr>Allopurinol – a suicide inhibitor used to treat Gout</vt:lpstr>
      <vt:lpstr>PowerPoint Presentation</vt:lpstr>
      <vt:lpstr>Gout: accumula-tion  of uric acid  salts in joints</vt:lpstr>
      <vt:lpstr>PowerPoint Presentation</vt:lpstr>
      <vt:lpstr>PowerPoint Presentation</vt:lpstr>
      <vt:lpstr>KIDNEY STONES</vt:lpstr>
      <vt:lpstr>Gout: kidney stones.</vt:lpstr>
      <vt:lpstr>Lesch-Nyhan Syndrom: is a inherited disorder caused by a deficiency  of the enzyme hypoxanthine-guanine phosphoribosyltransferase. LNS is  present at birth in baby boys.</vt:lpstr>
      <vt:lpstr>SEVERE COMBINED IMMUNODEFICIENCY  (SCID(</vt:lpstr>
      <vt:lpstr>Pyrimidine Ribonucleotide Synthesis</vt:lpstr>
      <vt:lpstr>Pyrimidine Synthesis</vt:lpstr>
      <vt:lpstr>UMP  UTP and CTP</vt:lpstr>
      <vt:lpstr>UTP and CTP biosynthesis</vt:lpstr>
      <vt:lpstr>Degradation of Pyrimidines</vt:lpstr>
      <vt:lpstr>PowerPoint Presentation</vt:lpstr>
      <vt:lpstr>OROTACIDURIA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PURINE &amp; PYRIMIDINE  METABOLISM &amp; DISORDERS</dc:title>
  <cp:lastModifiedBy>Sanabil Hassanat</cp:lastModifiedBy>
  <cp:revision>17</cp:revision>
  <dcterms:created xsi:type="dcterms:W3CDTF">2021-01-16T10:42:22Z</dcterms:created>
  <dcterms:modified xsi:type="dcterms:W3CDTF">2022-05-08T02:24:46Z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2021-01-16T00:00:00Z</vt:filetime>
  </property>
  <property fmtid="{D5CDD505-2E9C-101B-9397-08002B2CF9AE}" pid="5" name="ContentTypeId">
    <vt:lpwstr>0x010100703715E3F2C51640B4ECF0431D023F17</vt:lpwstr>
  </property>
</Properties>
</file>