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59"/>
  </p:notesMasterIdLst>
  <p:sldIdLst>
    <p:sldId id="290" r:id="rId2"/>
    <p:sldId id="291" r:id="rId3"/>
    <p:sldId id="304" r:id="rId4"/>
    <p:sldId id="293" r:id="rId5"/>
    <p:sldId id="30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5" r:id="rId16"/>
    <p:sldId id="306" r:id="rId17"/>
    <p:sldId id="303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31" r:id="rId37"/>
    <p:sldId id="325" r:id="rId38"/>
    <p:sldId id="332" r:id="rId39"/>
    <p:sldId id="326" r:id="rId40"/>
    <p:sldId id="327" r:id="rId41"/>
    <p:sldId id="328" r:id="rId42"/>
    <p:sldId id="329" r:id="rId43"/>
    <p:sldId id="330" r:id="rId44"/>
    <p:sldId id="267" r:id="rId45"/>
    <p:sldId id="256" r:id="rId46"/>
    <p:sldId id="257" r:id="rId47"/>
    <p:sldId id="258" r:id="rId48"/>
    <p:sldId id="271" r:id="rId49"/>
    <p:sldId id="282" r:id="rId50"/>
    <p:sldId id="283" r:id="rId51"/>
    <p:sldId id="281" r:id="rId52"/>
    <p:sldId id="279" r:id="rId53"/>
    <p:sldId id="259" r:id="rId54"/>
    <p:sldId id="280" r:id="rId55"/>
    <p:sldId id="262" r:id="rId56"/>
    <p:sldId id="266" r:id="rId57"/>
    <p:sldId id="27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2FD17-4E43-4676-8C2C-418E124C9707}" type="doc">
      <dgm:prSet loTypeId="urn:microsoft.com/office/officeart/2005/8/layout/hierarchy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252ABD-FA5E-49D1-AD74-CB782A623B33}">
      <dgm:prSet phldrT="[Text]"/>
      <dgm:spPr/>
      <dgm:t>
        <a:bodyPr/>
        <a:lstStyle/>
        <a:p>
          <a:r>
            <a:rPr lang="en-US" dirty="0"/>
            <a:t>Hemostasis</a:t>
          </a:r>
        </a:p>
      </dgm:t>
    </dgm:pt>
    <dgm:pt modelId="{D823E8C0-6408-4228-A617-85AFA168D27D}" type="parTrans" cxnId="{E98284FD-39DC-4674-B12E-799C5B9FC734}">
      <dgm:prSet/>
      <dgm:spPr/>
      <dgm:t>
        <a:bodyPr/>
        <a:lstStyle/>
        <a:p>
          <a:endParaRPr lang="en-US"/>
        </a:p>
      </dgm:t>
    </dgm:pt>
    <dgm:pt modelId="{A1C06703-98F3-407C-BC5B-5A4977FECC8F}" type="sibTrans" cxnId="{E98284FD-39DC-4674-B12E-799C5B9FC734}">
      <dgm:prSet/>
      <dgm:spPr/>
      <dgm:t>
        <a:bodyPr/>
        <a:lstStyle/>
        <a:p>
          <a:endParaRPr lang="en-US"/>
        </a:p>
      </dgm:t>
    </dgm:pt>
    <dgm:pt modelId="{5BFEC19D-745F-4F78-9C51-167E7F821BBC}">
      <dgm:prSet phldrT="[Text]"/>
      <dgm:spPr/>
      <dgm:t>
        <a:bodyPr/>
        <a:lstStyle/>
        <a:p>
          <a:r>
            <a:rPr lang="en-US" dirty="0"/>
            <a:t>Primary</a:t>
          </a:r>
        </a:p>
      </dgm:t>
    </dgm:pt>
    <dgm:pt modelId="{A8E5079E-A0A0-46B6-9ED4-0763C39F9285}" type="parTrans" cxnId="{FD544892-4241-4B04-A8E8-01FEE81F4F79}">
      <dgm:prSet/>
      <dgm:spPr/>
      <dgm:t>
        <a:bodyPr/>
        <a:lstStyle/>
        <a:p>
          <a:endParaRPr lang="en-US"/>
        </a:p>
      </dgm:t>
    </dgm:pt>
    <dgm:pt modelId="{EF274D6C-E819-4CDB-8CE1-94D9B23BD107}" type="sibTrans" cxnId="{FD544892-4241-4B04-A8E8-01FEE81F4F79}">
      <dgm:prSet/>
      <dgm:spPr/>
      <dgm:t>
        <a:bodyPr/>
        <a:lstStyle/>
        <a:p>
          <a:endParaRPr lang="en-US"/>
        </a:p>
      </dgm:t>
    </dgm:pt>
    <dgm:pt modelId="{D18FC558-4FEC-42B2-AC32-A406725FA851}">
      <dgm:prSet phldrT="[Text]"/>
      <dgm:spPr/>
      <dgm:t>
        <a:bodyPr/>
        <a:lstStyle/>
        <a:p>
          <a:r>
            <a:rPr lang="en-US" dirty="0"/>
            <a:t>Vascular</a:t>
          </a:r>
        </a:p>
      </dgm:t>
    </dgm:pt>
    <dgm:pt modelId="{1EAD71F5-BA85-40D8-ABF2-5EE40CF22A31}" type="parTrans" cxnId="{42C61EEE-F0DC-4426-BF90-A93CD2AE59D2}">
      <dgm:prSet/>
      <dgm:spPr/>
      <dgm:t>
        <a:bodyPr/>
        <a:lstStyle/>
        <a:p>
          <a:endParaRPr lang="en-US"/>
        </a:p>
      </dgm:t>
    </dgm:pt>
    <dgm:pt modelId="{909198FB-48A2-46E5-8EBC-9112104C8F9C}" type="sibTrans" cxnId="{42C61EEE-F0DC-4426-BF90-A93CD2AE59D2}">
      <dgm:prSet/>
      <dgm:spPr/>
      <dgm:t>
        <a:bodyPr/>
        <a:lstStyle/>
        <a:p>
          <a:endParaRPr lang="en-US"/>
        </a:p>
      </dgm:t>
    </dgm:pt>
    <dgm:pt modelId="{FD8855F4-1E30-4CD3-96D5-4316F35A8EB4}">
      <dgm:prSet phldrT="[Text]"/>
      <dgm:spPr/>
      <dgm:t>
        <a:bodyPr/>
        <a:lstStyle/>
        <a:p>
          <a:r>
            <a:rPr lang="en-US" dirty="0"/>
            <a:t>Platelets</a:t>
          </a:r>
        </a:p>
      </dgm:t>
    </dgm:pt>
    <dgm:pt modelId="{C1D0A8EA-4811-4365-987E-0A4CB9C439A3}" type="parTrans" cxnId="{F9260E88-E10E-45D1-9886-255C71BF798E}">
      <dgm:prSet/>
      <dgm:spPr/>
      <dgm:t>
        <a:bodyPr/>
        <a:lstStyle/>
        <a:p>
          <a:endParaRPr lang="en-US"/>
        </a:p>
      </dgm:t>
    </dgm:pt>
    <dgm:pt modelId="{537B62E4-7283-4F91-A272-0BAFAF23EDCD}" type="sibTrans" cxnId="{F9260E88-E10E-45D1-9886-255C71BF798E}">
      <dgm:prSet/>
      <dgm:spPr/>
      <dgm:t>
        <a:bodyPr/>
        <a:lstStyle/>
        <a:p>
          <a:endParaRPr lang="en-US"/>
        </a:p>
      </dgm:t>
    </dgm:pt>
    <dgm:pt modelId="{F808C993-7B1B-425B-A293-7966EBBE9753}">
      <dgm:prSet phldrT="[Text]"/>
      <dgm:spPr/>
      <dgm:t>
        <a:bodyPr/>
        <a:lstStyle/>
        <a:p>
          <a:r>
            <a:rPr lang="en-US" dirty="0"/>
            <a:t>Secondary</a:t>
          </a:r>
        </a:p>
      </dgm:t>
    </dgm:pt>
    <dgm:pt modelId="{8D6A6E3F-F614-48A4-9EC0-EBDFB90C8D49}" type="parTrans" cxnId="{51543D22-4253-48F8-84EA-640499B0511F}">
      <dgm:prSet/>
      <dgm:spPr/>
      <dgm:t>
        <a:bodyPr/>
        <a:lstStyle/>
        <a:p>
          <a:endParaRPr lang="en-US"/>
        </a:p>
      </dgm:t>
    </dgm:pt>
    <dgm:pt modelId="{C57E2321-FA78-4282-B95E-F3B29A69FA19}" type="sibTrans" cxnId="{51543D22-4253-48F8-84EA-640499B0511F}">
      <dgm:prSet/>
      <dgm:spPr/>
      <dgm:t>
        <a:bodyPr/>
        <a:lstStyle/>
        <a:p>
          <a:endParaRPr lang="en-US"/>
        </a:p>
      </dgm:t>
    </dgm:pt>
    <dgm:pt modelId="{3E678E5E-5784-41E8-8A7D-6DAA38E48094}">
      <dgm:prSet phldrT="[Text]"/>
      <dgm:spPr/>
      <dgm:t>
        <a:bodyPr/>
        <a:lstStyle/>
        <a:p>
          <a:r>
            <a:rPr lang="en-US" dirty="0"/>
            <a:t>Coagulation cascade</a:t>
          </a:r>
        </a:p>
      </dgm:t>
    </dgm:pt>
    <dgm:pt modelId="{46DEA0F1-29FA-4735-B638-4BB9B38ED627}" type="parTrans" cxnId="{54A8C239-472C-4FBA-9753-C59740A928B5}">
      <dgm:prSet/>
      <dgm:spPr/>
      <dgm:t>
        <a:bodyPr/>
        <a:lstStyle/>
        <a:p>
          <a:endParaRPr lang="en-US"/>
        </a:p>
      </dgm:t>
    </dgm:pt>
    <dgm:pt modelId="{212743BE-7E48-4E4C-A1AD-6222DFBFE4F7}" type="sibTrans" cxnId="{54A8C239-472C-4FBA-9753-C59740A928B5}">
      <dgm:prSet/>
      <dgm:spPr/>
      <dgm:t>
        <a:bodyPr/>
        <a:lstStyle/>
        <a:p>
          <a:endParaRPr lang="en-US"/>
        </a:p>
      </dgm:t>
    </dgm:pt>
    <dgm:pt modelId="{F40CAA0E-D9A6-4A8F-A6E1-6E9D3B2BA59E}" type="pres">
      <dgm:prSet presAssocID="{E522FD17-4E43-4676-8C2C-418E124C97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8BAEF4-F006-4B5B-8C67-AEF1BC88EBF6}" type="pres">
      <dgm:prSet presAssocID="{E0252ABD-FA5E-49D1-AD74-CB782A623B33}" presName="hierRoot1" presStyleCnt="0"/>
      <dgm:spPr/>
    </dgm:pt>
    <dgm:pt modelId="{2D2449B1-92BB-4E74-834B-BFFEEE640C47}" type="pres">
      <dgm:prSet presAssocID="{E0252ABD-FA5E-49D1-AD74-CB782A623B33}" presName="composite" presStyleCnt="0"/>
      <dgm:spPr/>
    </dgm:pt>
    <dgm:pt modelId="{C6BBAF9F-E01C-4036-8FAD-2476B965FFFA}" type="pres">
      <dgm:prSet presAssocID="{E0252ABD-FA5E-49D1-AD74-CB782A623B33}" presName="background" presStyleLbl="node0" presStyleIdx="0" presStyleCnt="1"/>
      <dgm:spPr/>
    </dgm:pt>
    <dgm:pt modelId="{22ABBCF3-1EB3-4D88-BA34-AA2339A58DFF}" type="pres">
      <dgm:prSet presAssocID="{E0252ABD-FA5E-49D1-AD74-CB782A623B3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038E4F-7904-46E2-AFC6-42030C465343}" type="pres">
      <dgm:prSet presAssocID="{E0252ABD-FA5E-49D1-AD74-CB782A623B33}" presName="hierChild2" presStyleCnt="0"/>
      <dgm:spPr/>
    </dgm:pt>
    <dgm:pt modelId="{F0C16C5B-EC6F-4A60-8FF5-676B28C855BF}" type="pres">
      <dgm:prSet presAssocID="{A8E5079E-A0A0-46B6-9ED4-0763C39F928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604825C-26EC-410C-9F0A-60E007B1598D}" type="pres">
      <dgm:prSet presAssocID="{5BFEC19D-745F-4F78-9C51-167E7F821BBC}" presName="hierRoot2" presStyleCnt="0"/>
      <dgm:spPr/>
    </dgm:pt>
    <dgm:pt modelId="{D8371F24-AAF4-4473-8A83-063B5DFB3925}" type="pres">
      <dgm:prSet presAssocID="{5BFEC19D-745F-4F78-9C51-167E7F821BBC}" presName="composite2" presStyleCnt="0"/>
      <dgm:spPr/>
    </dgm:pt>
    <dgm:pt modelId="{86966149-0866-40A5-B932-C8BCDB8F1128}" type="pres">
      <dgm:prSet presAssocID="{5BFEC19D-745F-4F78-9C51-167E7F821BBC}" presName="background2" presStyleLbl="node2" presStyleIdx="0" presStyleCnt="2"/>
      <dgm:spPr/>
    </dgm:pt>
    <dgm:pt modelId="{180ECE6B-7650-488A-9B00-36A1BDDAE844}" type="pres">
      <dgm:prSet presAssocID="{5BFEC19D-745F-4F78-9C51-167E7F821BB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1F3CB9-5AC8-4F19-B66C-06F23AEA3BD1}" type="pres">
      <dgm:prSet presAssocID="{5BFEC19D-745F-4F78-9C51-167E7F821BBC}" presName="hierChild3" presStyleCnt="0"/>
      <dgm:spPr/>
    </dgm:pt>
    <dgm:pt modelId="{8580F212-964E-4FCC-935D-DEDF83C92B19}" type="pres">
      <dgm:prSet presAssocID="{1EAD71F5-BA85-40D8-ABF2-5EE40CF22A31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FB3EFC3-01C9-443B-91C1-CF07308ED575}" type="pres">
      <dgm:prSet presAssocID="{D18FC558-4FEC-42B2-AC32-A406725FA851}" presName="hierRoot3" presStyleCnt="0"/>
      <dgm:spPr/>
    </dgm:pt>
    <dgm:pt modelId="{E136ED07-CEB0-46DC-B208-1B18D23C73A8}" type="pres">
      <dgm:prSet presAssocID="{D18FC558-4FEC-42B2-AC32-A406725FA851}" presName="composite3" presStyleCnt="0"/>
      <dgm:spPr/>
    </dgm:pt>
    <dgm:pt modelId="{38405BB5-121C-4FB5-AFCF-083CCA1ABC8F}" type="pres">
      <dgm:prSet presAssocID="{D18FC558-4FEC-42B2-AC32-A406725FA851}" presName="background3" presStyleLbl="node3" presStyleIdx="0" presStyleCnt="3"/>
      <dgm:spPr/>
    </dgm:pt>
    <dgm:pt modelId="{781C70B3-41E2-47E8-81F0-9289589D70D9}" type="pres">
      <dgm:prSet presAssocID="{D18FC558-4FEC-42B2-AC32-A406725FA85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EC5510-887C-4EA6-9ED0-8E382B2F5288}" type="pres">
      <dgm:prSet presAssocID="{D18FC558-4FEC-42B2-AC32-A406725FA851}" presName="hierChild4" presStyleCnt="0"/>
      <dgm:spPr/>
    </dgm:pt>
    <dgm:pt modelId="{128EED10-9D41-42D5-AB7C-27473DF42165}" type="pres">
      <dgm:prSet presAssocID="{C1D0A8EA-4811-4365-987E-0A4CB9C439A3}" presName="Name17" presStyleLbl="parChTrans1D3" presStyleIdx="1" presStyleCnt="3"/>
      <dgm:spPr/>
      <dgm:t>
        <a:bodyPr/>
        <a:lstStyle/>
        <a:p>
          <a:endParaRPr lang="en-US"/>
        </a:p>
      </dgm:t>
    </dgm:pt>
    <dgm:pt modelId="{0F21D89D-C075-4F0E-B594-CF4457803F20}" type="pres">
      <dgm:prSet presAssocID="{FD8855F4-1E30-4CD3-96D5-4316F35A8EB4}" presName="hierRoot3" presStyleCnt="0"/>
      <dgm:spPr/>
    </dgm:pt>
    <dgm:pt modelId="{F765E41F-6FF3-44F4-84B3-28B4D2993BB9}" type="pres">
      <dgm:prSet presAssocID="{FD8855F4-1E30-4CD3-96D5-4316F35A8EB4}" presName="composite3" presStyleCnt="0"/>
      <dgm:spPr/>
    </dgm:pt>
    <dgm:pt modelId="{1AB6AE5C-5A43-4301-B0FD-13E3849BCC5B}" type="pres">
      <dgm:prSet presAssocID="{FD8855F4-1E30-4CD3-96D5-4316F35A8EB4}" presName="background3" presStyleLbl="node3" presStyleIdx="1" presStyleCnt="3"/>
      <dgm:spPr/>
    </dgm:pt>
    <dgm:pt modelId="{95EBDF4F-168D-43CD-BBC3-3803EDDE44DD}" type="pres">
      <dgm:prSet presAssocID="{FD8855F4-1E30-4CD3-96D5-4316F35A8EB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CF4C75-029D-40FC-9E24-395813417078}" type="pres">
      <dgm:prSet presAssocID="{FD8855F4-1E30-4CD3-96D5-4316F35A8EB4}" presName="hierChild4" presStyleCnt="0"/>
      <dgm:spPr/>
    </dgm:pt>
    <dgm:pt modelId="{D50CAA76-26CC-40EB-9C19-7871979C9742}" type="pres">
      <dgm:prSet presAssocID="{8D6A6E3F-F614-48A4-9EC0-EBDFB90C8D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84DACDA-2800-4CAA-BB6A-D94936CF7DA6}" type="pres">
      <dgm:prSet presAssocID="{F808C993-7B1B-425B-A293-7966EBBE9753}" presName="hierRoot2" presStyleCnt="0"/>
      <dgm:spPr/>
    </dgm:pt>
    <dgm:pt modelId="{9938A626-721D-4C62-87DE-00136CFE4BD4}" type="pres">
      <dgm:prSet presAssocID="{F808C993-7B1B-425B-A293-7966EBBE9753}" presName="composite2" presStyleCnt="0"/>
      <dgm:spPr/>
    </dgm:pt>
    <dgm:pt modelId="{A8233DD6-4762-4434-9F22-2DD2E1E9CB2F}" type="pres">
      <dgm:prSet presAssocID="{F808C993-7B1B-425B-A293-7966EBBE9753}" presName="background2" presStyleLbl="node2" presStyleIdx="1" presStyleCnt="2"/>
      <dgm:spPr/>
    </dgm:pt>
    <dgm:pt modelId="{A00D5F54-CBB1-4EAF-8312-D777D975655A}" type="pres">
      <dgm:prSet presAssocID="{F808C993-7B1B-425B-A293-7966EBBE975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B3785-5B70-4602-BAF1-80ED34DC0C93}" type="pres">
      <dgm:prSet presAssocID="{F808C993-7B1B-425B-A293-7966EBBE9753}" presName="hierChild3" presStyleCnt="0"/>
      <dgm:spPr/>
    </dgm:pt>
    <dgm:pt modelId="{0DF09C0F-A81A-428E-AE1C-EE62B8085ACE}" type="pres">
      <dgm:prSet presAssocID="{46DEA0F1-29FA-4735-B638-4BB9B38ED627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5F660FC-BA84-4498-97D3-8330CE024D43}" type="pres">
      <dgm:prSet presAssocID="{3E678E5E-5784-41E8-8A7D-6DAA38E48094}" presName="hierRoot3" presStyleCnt="0"/>
      <dgm:spPr/>
    </dgm:pt>
    <dgm:pt modelId="{E91F0180-A770-4DAC-9513-CFE310C1E8D0}" type="pres">
      <dgm:prSet presAssocID="{3E678E5E-5784-41E8-8A7D-6DAA38E48094}" presName="composite3" presStyleCnt="0"/>
      <dgm:spPr/>
    </dgm:pt>
    <dgm:pt modelId="{BC02DDE3-491C-46D7-BEDB-93EC8135F19D}" type="pres">
      <dgm:prSet presAssocID="{3E678E5E-5784-41E8-8A7D-6DAA38E48094}" presName="background3" presStyleLbl="node3" presStyleIdx="2" presStyleCnt="3"/>
      <dgm:spPr/>
    </dgm:pt>
    <dgm:pt modelId="{6B2ED504-D454-4284-994E-C26D46908757}" type="pres">
      <dgm:prSet presAssocID="{3E678E5E-5784-41E8-8A7D-6DAA38E4809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B04BF4-B209-4D04-91BD-55FE44F71268}" type="pres">
      <dgm:prSet presAssocID="{3E678E5E-5784-41E8-8A7D-6DAA38E48094}" presName="hierChild4" presStyleCnt="0"/>
      <dgm:spPr/>
    </dgm:pt>
  </dgm:ptLst>
  <dgm:cxnLst>
    <dgm:cxn modelId="{B8B911AC-A274-4EE1-AFB5-933AE3E7DFA5}" type="presOf" srcId="{E522FD17-4E43-4676-8C2C-418E124C9707}" destId="{F40CAA0E-D9A6-4A8F-A6E1-6E9D3B2BA59E}" srcOrd="0" destOrd="0" presId="urn:microsoft.com/office/officeart/2005/8/layout/hierarchy1"/>
    <dgm:cxn modelId="{E4496FFF-C6F7-4EE5-9DC5-6E1116A89D2A}" type="presOf" srcId="{3E678E5E-5784-41E8-8A7D-6DAA38E48094}" destId="{6B2ED504-D454-4284-994E-C26D46908757}" srcOrd="0" destOrd="0" presId="urn:microsoft.com/office/officeart/2005/8/layout/hierarchy1"/>
    <dgm:cxn modelId="{FD544892-4241-4B04-A8E8-01FEE81F4F79}" srcId="{E0252ABD-FA5E-49D1-AD74-CB782A623B33}" destId="{5BFEC19D-745F-4F78-9C51-167E7F821BBC}" srcOrd="0" destOrd="0" parTransId="{A8E5079E-A0A0-46B6-9ED4-0763C39F9285}" sibTransId="{EF274D6C-E819-4CDB-8CE1-94D9B23BD107}"/>
    <dgm:cxn modelId="{54A8C239-472C-4FBA-9753-C59740A928B5}" srcId="{F808C993-7B1B-425B-A293-7966EBBE9753}" destId="{3E678E5E-5784-41E8-8A7D-6DAA38E48094}" srcOrd="0" destOrd="0" parTransId="{46DEA0F1-29FA-4735-B638-4BB9B38ED627}" sibTransId="{212743BE-7E48-4E4C-A1AD-6222DFBFE4F7}"/>
    <dgm:cxn modelId="{AE26458E-0704-4073-83FD-B0C3031A936C}" type="presOf" srcId="{8D6A6E3F-F614-48A4-9EC0-EBDFB90C8D49}" destId="{D50CAA76-26CC-40EB-9C19-7871979C9742}" srcOrd="0" destOrd="0" presId="urn:microsoft.com/office/officeart/2005/8/layout/hierarchy1"/>
    <dgm:cxn modelId="{E96B8491-8176-4987-B99A-E549A2AF6997}" type="presOf" srcId="{46DEA0F1-29FA-4735-B638-4BB9B38ED627}" destId="{0DF09C0F-A81A-428E-AE1C-EE62B8085ACE}" srcOrd="0" destOrd="0" presId="urn:microsoft.com/office/officeart/2005/8/layout/hierarchy1"/>
    <dgm:cxn modelId="{6898740F-7825-4513-B12C-EDEC1CF14F1E}" type="presOf" srcId="{5BFEC19D-745F-4F78-9C51-167E7F821BBC}" destId="{180ECE6B-7650-488A-9B00-36A1BDDAE844}" srcOrd="0" destOrd="0" presId="urn:microsoft.com/office/officeart/2005/8/layout/hierarchy1"/>
    <dgm:cxn modelId="{42C61EEE-F0DC-4426-BF90-A93CD2AE59D2}" srcId="{5BFEC19D-745F-4F78-9C51-167E7F821BBC}" destId="{D18FC558-4FEC-42B2-AC32-A406725FA851}" srcOrd="0" destOrd="0" parTransId="{1EAD71F5-BA85-40D8-ABF2-5EE40CF22A31}" sibTransId="{909198FB-48A2-46E5-8EBC-9112104C8F9C}"/>
    <dgm:cxn modelId="{9269A997-3C43-420F-BD49-B889107A435F}" type="presOf" srcId="{C1D0A8EA-4811-4365-987E-0A4CB9C439A3}" destId="{128EED10-9D41-42D5-AB7C-27473DF42165}" srcOrd="0" destOrd="0" presId="urn:microsoft.com/office/officeart/2005/8/layout/hierarchy1"/>
    <dgm:cxn modelId="{51543D22-4253-48F8-84EA-640499B0511F}" srcId="{E0252ABD-FA5E-49D1-AD74-CB782A623B33}" destId="{F808C993-7B1B-425B-A293-7966EBBE9753}" srcOrd="1" destOrd="0" parTransId="{8D6A6E3F-F614-48A4-9EC0-EBDFB90C8D49}" sibTransId="{C57E2321-FA78-4282-B95E-F3B29A69FA19}"/>
    <dgm:cxn modelId="{F9260E88-E10E-45D1-9886-255C71BF798E}" srcId="{5BFEC19D-745F-4F78-9C51-167E7F821BBC}" destId="{FD8855F4-1E30-4CD3-96D5-4316F35A8EB4}" srcOrd="1" destOrd="0" parTransId="{C1D0A8EA-4811-4365-987E-0A4CB9C439A3}" sibTransId="{537B62E4-7283-4F91-A272-0BAFAF23EDCD}"/>
    <dgm:cxn modelId="{D479A1C8-EA5D-4F20-8323-7F4AF99469BE}" type="presOf" srcId="{FD8855F4-1E30-4CD3-96D5-4316F35A8EB4}" destId="{95EBDF4F-168D-43CD-BBC3-3803EDDE44DD}" srcOrd="0" destOrd="0" presId="urn:microsoft.com/office/officeart/2005/8/layout/hierarchy1"/>
    <dgm:cxn modelId="{5CB3A82C-72D5-400A-9CBA-D4F5C1B269D8}" type="presOf" srcId="{D18FC558-4FEC-42B2-AC32-A406725FA851}" destId="{781C70B3-41E2-47E8-81F0-9289589D70D9}" srcOrd="0" destOrd="0" presId="urn:microsoft.com/office/officeart/2005/8/layout/hierarchy1"/>
    <dgm:cxn modelId="{9426BE79-4E0C-4F94-9282-853812D0AD98}" type="presOf" srcId="{1EAD71F5-BA85-40D8-ABF2-5EE40CF22A31}" destId="{8580F212-964E-4FCC-935D-DEDF83C92B19}" srcOrd="0" destOrd="0" presId="urn:microsoft.com/office/officeart/2005/8/layout/hierarchy1"/>
    <dgm:cxn modelId="{E98284FD-39DC-4674-B12E-799C5B9FC734}" srcId="{E522FD17-4E43-4676-8C2C-418E124C9707}" destId="{E0252ABD-FA5E-49D1-AD74-CB782A623B33}" srcOrd="0" destOrd="0" parTransId="{D823E8C0-6408-4228-A617-85AFA168D27D}" sibTransId="{A1C06703-98F3-407C-BC5B-5A4977FECC8F}"/>
    <dgm:cxn modelId="{9202BEE7-D32E-46AD-965D-4C804CC56F87}" type="presOf" srcId="{A8E5079E-A0A0-46B6-9ED4-0763C39F9285}" destId="{F0C16C5B-EC6F-4A60-8FF5-676B28C855BF}" srcOrd="0" destOrd="0" presId="urn:microsoft.com/office/officeart/2005/8/layout/hierarchy1"/>
    <dgm:cxn modelId="{739AF35B-3157-41E7-9D3D-AA817C5A3681}" type="presOf" srcId="{F808C993-7B1B-425B-A293-7966EBBE9753}" destId="{A00D5F54-CBB1-4EAF-8312-D777D975655A}" srcOrd="0" destOrd="0" presId="urn:microsoft.com/office/officeart/2005/8/layout/hierarchy1"/>
    <dgm:cxn modelId="{4D0BC235-075E-4239-9A67-52A1C1BA3A2A}" type="presOf" srcId="{E0252ABD-FA5E-49D1-AD74-CB782A623B33}" destId="{22ABBCF3-1EB3-4D88-BA34-AA2339A58DFF}" srcOrd="0" destOrd="0" presId="urn:microsoft.com/office/officeart/2005/8/layout/hierarchy1"/>
    <dgm:cxn modelId="{7DE2812C-5F0D-46CF-9DD4-C852B289434D}" type="presParOf" srcId="{F40CAA0E-D9A6-4A8F-A6E1-6E9D3B2BA59E}" destId="{968BAEF4-F006-4B5B-8C67-AEF1BC88EBF6}" srcOrd="0" destOrd="0" presId="urn:microsoft.com/office/officeart/2005/8/layout/hierarchy1"/>
    <dgm:cxn modelId="{DE373FC1-FA9D-46F8-A136-18E90180403C}" type="presParOf" srcId="{968BAEF4-F006-4B5B-8C67-AEF1BC88EBF6}" destId="{2D2449B1-92BB-4E74-834B-BFFEEE640C47}" srcOrd="0" destOrd="0" presId="urn:microsoft.com/office/officeart/2005/8/layout/hierarchy1"/>
    <dgm:cxn modelId="{F2A0C34B-BECA-4F50-AF81-18B25276A90B}" type="presParOf" srcId="{2D2449B1-92BB-4E74-834B-BFFEEE640C47}" destId="{C6BBAF9F-E01C-4036-8FAD-2476B965FFFA}" srcOrd="0" destOrd="0" presId="urn:microsoft.com/office/officeart/2005/8/layout/hierarchy1"/>
    <dgm:cxn modelId="{6DA84F0A-604A-48BF-9AD6-509B37EC4139}" type="presParOf" srcId="{2D2449B1-92BB-4E74-834B-BFFEEE640C47}" destId="{22ABBCF3-1EB3-4D88-BA34-AA2339A58DFF}" srcOrd="1" destOrd="0" presId="urn:microsoft.com/office/officeart/2005/8/layout/hierarchy1"/>
    <dgm:cxn modelId="{DADBD54C-BF95-4281-8628-8A5F81E00BC1}" type="presParOf" srcId="{968BAEF4-F006-4B5B-8C67-AEF1BC88EBF6}" destId="{87038E4F-7904-46E2-AFC6-42030C465343}" srcOrd="1" destOrd="0" presId="urn:microsoft.com/office/officeart/2005/8/layout/hierarchy1"/>
    <dgm:cxn modelId="{0FFAB54B-EFB1-426B-AAC2-987A34FCED61}" type="presParOf" srcId="{87038E4F-7904-46E2-AFC6-42030C465343}" destId="{F0C16C5B-EC6F-4A60-8FF5-676B28C855BF}" srcOrd="0" destOrd="0" presId="urn:microsoft.com/office/officeart/2005/8/layout/hierarchy1"/>
    <dgm:cxn modelId="{5B5AB7EC-B2F1-4C20-89A7-D0C333F24D78}" type="presParOf" srcId="{87038E4F-7904-46E2-AFC6-42030C465343}" destId="{8604825C-26EC-410C-9F0A-60E007B1598D}" srcOrd="1" destOrd="0" presId="urn:microsoft.com/office/officeart/2005/8/layout/hierarchy1"/>
    <dgm:cxn modelId="{0C133D33-7B0B-4F76-95AF-EFBB91D9CEDA}" type="presParOf" srcId="{8604825C-26EC-410C-9F0A-60E007B1598D}" destId="{D8371F24-AAF4-4473-8A83-063B5DFB3925}" srcOrd="0" destOrd="0" presId="urn:microsoft.com/office/officeart/2005/8/layout/hierarchy1"/>
    <dgm:cxn modelId="{CB529007-6EC1-4FA9-A54C-22705F7C769D}" type="presParOf" srcId="{D8371F24-AAF4-4473-8A83-063B5DFB3925}" destId="{86966149-0866-40A5-B932-C8BCDB8F1128}" srcOrd="0" destOrd="0" presId="urn:microsoft.com/office/officeart/2005/8/layout/hierarchy1"/>
    <dgm:cxn modelId="{6B9CFCE0-4492-499A-9E31-471CFC62DE94}" type="presParOf" srcId="{D8371F24-AAF4-4473-8A83-063B5DFB3925}" destId="{180ECE6B-7650-488A-9B00-36A1BDDAE844}" srcOrd="1" destOrd="0" presId="urn:microsoft.com/office/officeart/2005/8/layout/hierarchy1"/>
    <dgm:cxn modelId="{9810A8DA-27D0-4ED9-8255-BEF856593915}" type="presParOf" srcId="{8604825C-26EC-410C-9F0A-60E007B1598D}" destId="{5A1F3CB9-5AC8-4F19-B66C-06F23AEA3BD1}" srcOrd="1" destOrd="0" presId="urn:microsoft.com/office/officeart/2005/8/layout/hierarchy1"/>
    <dgm:cxn modelId="{9B7AB7AE-400E-4D17-A3DC-884F36BB7F7A}" type="presParOf" srcId="{5A1F3CB9-5AC8-4F19-B66C-06F23AEA3BD1}" destId="{8580F212-964E-4FCC-935D-DEDF83C92B19}" srcOrd="0" destOrd="0" presId="urn:microsoft.com/office/officeart/2005/8/layout/hierarchy1"/>
    <dgm:cxn modelId="{5F47732A-4B22-451B-940D-56F3ADD29868}" type="presParOf" srcId="{5A1F3CB9-5AC8-4F19-B66C-06F23AEA3BD1}" destId="{9FB3EFC3-01C9-443B-91C1-CF07308ED575}" srcOrd="1" destOrd="0" presId="urn:microsoft.com/office/officeart/2005/8/layout/hierarchy1"/>
    <dgm:cxn modelId="{69EAED69-2274-4E2E-89DF-85FE2FEDC5B2}" type="presParOf" srcId="{9FB3EFC3-01C9-443B-91C1-CF07308ED575}" destId="{E136ED07-CEB0-46DC-B208-1B18D23C73A8}" srcOrd="0" destOrd="0" presId="urn:microsoft.com/office/officeart/2005/8/layout/hierarchy1"/>
    <dgm:cxn modelId="{A3A85F21-43A6-4702-ABC7-DD34B3B7E5CD}" type="presParOf" srcId="{E136ED07-CEB0-46DC-B208-1B18D23C73A8}" destId="{38405BB5-121C-4FB5-AFCF-083CCA1ABC8F}" srcOrd="0" destOrd="0" presId="urn:microsoft.com/office/officeart/2005/8/layout/hierarchy1"/>
    <dgm:cxn modelId="{26EFB55C-A2CF-4157-80F2-7ABAD32A3C09}" type="presParOf" srcId="{E136ED07-CEB0-46DC-B208-1B18D23C73A8}" destId="{781C70B3-41E2-47E8-81F0-9289589D70D9}" srcOrd="1" destOrd="0" presId="urn:microsoft.com/office/officeart/2005/8/layout/hierarchy1"/>
    <dgm:cxn modelId="{D6ADC803-6009-4111-B9F1-D45167A8F994}" type="presParOf" srcId="{9FB3EFC3-01C9-443B-91C1-CF07308ED575}" destId="{E0EC5510-887C-4EA6-9ED0-8E382B2F5288}" srcOrd="1" destOrd="0" presId="urn:microsoft.com/office/officeart/2005/8/layout/hierarchy1"/>
    <dgm:cxn modelId="{43D06764-E32B-41AC-AA32-B6F11C855B44}" type="presParOf" srcId="{5A1F3CB9-5AC8-4F19-B66C-06F23AEA3BD1}" destId="{128EED10-9D41-42D5-AB7C-27473DF42165}" srcOrd="2" destOrd="0" presId="urn:microsoft.com/office/officeart/2005/8/layout/hierarchy1"/>
    <dgm:cxn modelId="{49DDC321-C273-42F4-B70F-A4F47B86FD2E}" type="presParOf" srcId="{5A1F3CB9-5AC8-4F19-B66C-06F23AEA3BD1}" destId="{0F21D89D-C075-4F0E-B594-CF4457803F20}" srcOrd="3" destOrd="0" presId="urn:microsoft.com/office/officeart/2005/8/layout/hierarchy1"/>
    <dgm:cxn modelId="{3A0FAF66-DA9A-4C39-923C-C8A99889DB41}" type="presParOf" srcId="{0F21D89D-C075-4F0E-B594-CF4457803F20}" destId="{F765E41F-6FF3-44F4-84B3-28B4D2993BB9}" srcOrd="0" destOrd="0" presId="urn:microsoft.com/office/officeart/2005/8/layout/hierarchy1"/>
    <dgm:cxn modelId="{5DD0C5CD-29B0-4C7D-892B-A9472C0C7A87}" type="presParOf" srcId="{F765E41F-6FF3-44F4-84B3-28B4D2993BB9}" destId="{1AB6AE5C-5A43-4301-B0FD-13E3849BCC5B}" srcOrd="0" destOrd="0" presId="urn:microsoft.com/office/officeart/2005/8/layout/hierarchy1"/>
    <dgm:cxn modelId="{C8B38F9A-C839-4804-AA00-4A62C1143310}" type="presParOf" srcId="{F765E41F-6FF3-44F4-84B3-28B4D2993BB9}" destId="{95EBDF4F-168D-43CD-BBC3-3803EDDE44DD}" srcOrd="1" destOrd="0" presId="urn:microsoft.com/office/officeart/2005/8/layout/hierarchy1"/>
    <dgm:cxn modelId="{FCF7495B-0DC7-4969-86F2-6DEA75E1260F}" type="presParOf" srcId="{0F21D89D-C075-4F0E-B594-CF4457803F20}" destId="{A2CF4C75-029D-40FC-9E24-395813417078}" srcOrd="1" destOrd="0" presId="urn:microsoft.com/office/officeart/2005/8/layout/hierarchy1"/>
    <dgm:cxn modelId="{E7524476-177A-479C-9EDB-7A9CC2424C1C}" type="presParOf" srcId="{87038E4F-7904-46E2-AFC6-42030C465343}" destId="{D50CAA76-26CC-40EB-9C19-7871979C9742}" srcOrd="2" destOrd="0" presId="urn:microsoft.com/office/officeart/2005/8/layout/hierarchy1"/>
    <dgm:cxn modelId="{B9B78490-EDF2-4197-B10B-53B671F12F08}" type="presParOf" srcId="{87038E4F-7904-46E2-AFC6-42030C465343}" destId="{F84DACDA-2800-4CAA-BB6A-D94936CF7DA6}" srcOrd="3" destOrd="0" presId="urn:microsoft.com/office/officeart/2005/8/layout/hierarchy1"/>
    <dgm:cxn modelId="{6CB351F0-3E06-4493-B557-5D573F937F77}" type="presParOf" srcId="{F84DACDA-2800-4CAA-BB6A-D94936CF7DA6}" destId="{9938A626-721D-4C62-87DE-00136CFE4BD4}" srcOrd="0" destOrd="0" presId="urn:microsoft.com/office/officeart/2005/8/layout/hierarchy1"/>
    <dgm:cxn modelId="{349E5C00-CF61-4FD0-8919-C4294B443430}" type="presParOf" srcId="{9938A626-721D-4C62-87DE-00136CFE4BD4}" destId="{A8233DD6-4762-4434-9F22-2DD2E1E9CB2F}" srcOrd="0" destOrd="0" presId="urn:microsoft.com/office/officeart/2005/8/layout/hierarchy1"/>
    <dgm:cxn modelId="{8DD02EC7-7B40-4519-AA8F-7CC574ADD833}" type="presParOf" srcId="{9938A626-721D-4C62-87DE-00136CFE4BD4}" destId="{A00D5F54-CBB1-4EAF-8312-D777D975655A}" srcOrd="1" destOrd="0" presId="urn:microsoft.com/office/officeart/2005/8/layout/hierarchy1"/>
    <dgm:cxn modelId="{2AEBA6A3-EF39-4EEB-9ECB-2D2B173A792A}" type="presParOf" srcId="{F84DACDA-2800-4CAA-BB6A-D94936CF7DA6}" destId="{CF7B3785-5B70-4602-BAF1-80ED34DC0C93}" srcOrd="1" destOrd="0" presId="urn:microsoft.com/office/officeart/2005/8/layout/hierarchy1"/>
    <dgm:cxn modelId="{8630DD61-56E1-47A7-9992-19F98A7CE7D3}" type="presParOf" srcId="{CF7B3785-5B70-4602-BAF1-80ED34DC0C93}" destId="{0DF09C0F-A81A-428E-AE1C-EE62B8085ACE}" srcOrd="0" destOrd="0" presId="urn:microsoft.com/office/officeart/2005/8/layout/hierarchy1"/>
    <dgm:cxn modelId="{9E4FD83F-23A5-4DA3-9E14-22224F42F0A9}" type="presParOf" srcId="{CF7B3785-5B70-4602-BAF1-80ED34DC0C93}" destId="{55F660FC-BA84-4498-97D3-8330CE024D43}" srcOrd="1" destOrd="0" presId="urn:microsoft.com/office/officeart/2005/8/layout/hierarchy1"/>
    <dgm:cxn modelId="{878C66B4-D6FF-4205-95EE-9F4152E9EA41}" type="presParOf" srcId="{55F660FC-BA84-4498-97D3-8330CE024D43}" destId="{E91F0180-A770-4DAC-9513-CFE310C1E8D0}" srcOrd="0" destOrd="0" presId="urn:microsoft.com/office/officeart/2005/8/layout/hierarchy1"/>
    <dgm:cxn modelId="{2ECFE7B0-3627-43CD-873C-CA5C20D6062B}" type="presParOf" srcId="{E91F0180-A770-4DAC-9513-CFE310C1E8D0}" destId="{BC02DDE3-491C-46D7-BEDB-93EC8135F19D}" srcOrd="0" destOrd="0" presId="urn:microsoft.com/office/officeart/2005/8/layout/hierarchy1"/>
    <dgm:cxn modelId="{4C07F4AE-86D8-4CD4-A035-D099EF9404D7}" type="presParOf" srcId="{E91F0180-A770-4DAC-9513-CFE310C1E8D0}" destId="{6B2ED504-D454-4284-994E-C26D46908757}" srcOrd="1" destOrd="0" presId="urn:microsoft.com/office/officeart/2005/8/layout/hierarchy1"/>
    <dgm:cxn modelId="{7459F2FC-A75C-4A9D-884C-6CB3A68D75F8}" type="presParOf" srcId="{55F660FC-BA84-4498-97D3-8330CE024D43}" destId="{6EB04BF4-B209-4D04-91BD-55FE44F712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09C0F-A81A-428E-AE1C-EE62B8085ACE}">
      <dsp:nvSpPr>
        <dsp:cNvPr id="0" name=""/>
        <dsp:cNvSpPr/>
      </dsp:nvSpPr>
      <dsp:spPr>
        <a:xfrm>
          <a:off x="7031982" y="3024002"/>
          <a:ext cx="91440" cy="563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339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CAA76-26CC-40EB-9C19-7871979C9742}">
      <dsp:nvSpPr>
        <dsp:cNvPr id="0" name=""/>
        <dsp:cNvSpPr/>
      </dsp:nvSpPr>
      <dsp:spPr>
        <a:xfrm>
          <a:off x="5301954" y="1230497"/>
          <a:ext cx="1775747" cy="56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938"/>
              </a:lnTo>
              <a:lnTo>
                <a:pt x="1775747" y="383938"/>
              </a:lnTo>
              <a:lnTo>
                <a:pt x="1775747" y="56339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EED10-9D41-42D5-AB7C-27473DF42165}">
      <dsp:nvSpPr>
        <dsp:cNvPr id="0" name=""/>
        <dsp:cNvSpPr/>
      </dsp:nvSpPr>
      <dsp:spPr>
        <a:xfrm>
          <a:off x="3526207" y="3024002"/>
          <a:ext cx="1183831" cy="56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938"/>
              </a:lnTo>
              <a:lnTo>
                <a:pt x="1183831" y="383938"/>
              </a:lnTo>
              <a:lnTo>
                <a:pt x="1183831" y="56339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0F212-964E-4FCC-935D-DEDF83C92B19}">
      <dsp:nvSpPr>
        <dsp:cNvPr id="0" name=""/>
        <dsp:cNvSpPr/>
      </dsp:nvSpPr>
      <dsp:spPr>
        <a:xfrm>
          <a:off x="2342375" y="3024002"/>
          <a:ext cx="1183831" cy="563396"/>
        </a:xfrm>
        <a:custGeom>
          <a:avLst/>
          <a:gdLst/>
          <a:ahLst/>
          <a:cxnLst/>
          <a:rect l="0" t="0" r="0" b="0"/>
          <a:pathLst>
            <a:path>
              <a:moveTo>
                <a:pt x="1183831" y="0"/>
              </a:moveTo>
              <a:lnTo>
                <a:pt x="1183831" y="383938"/>
              </a:lnTo>
              <a:lnTo>
                <a:pt x="0" y="383938"/>
              </a:lnTo>
              <a:lnTo>
                <a:pt x="0" y="56339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16C5B-EC6F-4A60-8FF5-676B28C855BF}">
      <dsp:nvSpPr>
        <dsp:cNvPr id="0" name=""/>
        <dsp:cNvSpPr/>
      </dsp:nvSpPr>
      <dsp:spPr>
        <a:xfrm>
          <a:off x="3526207" y="1230497"/>
          <a:ext cx="1775747" cy="563396"/>
        </a:xfrm>
        <a:custGeom>
          <a:avLst/>
          <a:gdLst/>
          <a:ahLst/>
          <a:cxnLst/>
          <a:rect l="0" t="0" r="0" b="0"/>
          <a:pathLst>
            <a:path>
              <a:moveTo>
                <a:pt x="1775747" y="0"/>
              </a:moveTo>
              <a:lnTo>
                <a:pt x="1775747" y="383938"/>
              </a:lnTo>
              <a:lnTo>
                <a:pt x="0" y="383938"/>
              </a:lnTo>
              <a:lnTo>
                <a:pt x="0" y="56339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BAF9F-E01C-4036-8FAD-2476B965FFFA}">
      <dsp:nvSpPr>
        <dsp:cNvPr id="0" name=""/>
        <dsp:cNvSpPr/>
      </dsp:nvSpPr>
      <dsp:spPr>
        <a:xfrm>
          <a:off x="4333365" y="389"/>
          <a:ext cx="1937179" cy="123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ABBCF3-1EB3-4D88-BA34-AA2339A58DFF}">
      <dsp:nvSpPr>
        <dsp:cNvPr id="0" name=""/>
        <dsp:cNvSpPr/>
      </dsp:nvSpPr>
      <dsp:spPr>
        <a:xfrm>
          <a:off x="4548607" y="204869"/>
          <a:ext cx="1937179" cy="1230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Hemostasis</a:t>
          </a:r>
        </a:p>
      </dsp:txBody>
      <dsp:txXfrm>
        <a:off x="4584636" y="240898"/>
        <a:ext cx="1865121" cy="1158050"/>
      </dsp:txXfrm>
    </dsp:sp>
    <dsp:sp modelId="{86966149-0866-40A5-B932-C8BCDB8F1128}">
      <dsp:nvSpPr>
        <dsp:cNvPr id="0" name=""/>
        <dsp:cNvSpPr/>
      </dsp:nvSpPr>
      <dsp:spPr>
        <a:xfrm>
          <a:off x="2557617" y="1793894"/>
          <a:ext cx="1937179" cy="123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0ECE6B-7650-488A-9B00-36A1BDDAE844}">
      <dsp:nvSpPr>
        <dsp:cNvPr id="0" name=""/>
        <dsp:cNvSpPr/>
      </dsp:nvSpPr>
      <dsp:spPr>
        <a:xfrm>
          <a:off x="2772859" y="1998374"/>
          <a:ext cx="1937179" cy="1230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Primary</a:t>
          </a:r>
        </a:p>
      </dsp:txBody>
      <dsp:txXfrm>
        <a:off x="2808888" y="2034403"/>
        <a:ext cx="1865121" cy="1158050"/>
      </dsp:txXfrm>
    </dsp:sp>
    <dsp:sp modelId="{38405BB5-121C-4FB5-AFCF-083CCA1ABC8F}">
      <dsp:nvSpPr>
        <dsp:cNvPr id="0" name=""/>
        <dsp:cNvSpPr/>
      </dsp:nvSpPr>
      <dsp:spPr>
        <a:xfrm>
          <a:off x="1373785" y="3587399"/>
          <a:ext cx="1937179" cy="123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1C70B3-41E2-47E8-81F0-9289589D70D9}">
      <dsp:nvSpPr>
        <dsp:cNvPr id="0" name=""/>
        <dsp:cNvSpPr/>
      </dsp:nvSpPr>
      <dsp:spPr>
        <a:xfrm>
          <a:off x="1589027" y="3791879"/>
          <a:ext cx="1937179" cy="1230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Vascular</a:t>
          </a:r>
        </a:p>
      </dsp:txBody>
      <dsp:txXfrm>
        <a:off x="1625056" y="3827908"/>
        <a:ext cx="1865121" cy="1158050"/>
      </dsp:txXfrm>
    </dsp:sp>
    <dsp:sp modelId="{1AB6AE5C-5A43-4301-B0FD-13E3849BCC5B}">
      <dsp:nvSpPr>
        <dsp:cNvPr id="0" name=""/>
        <dsp:cNvSpPr/>
      </dsp:nvSpPr>
      <dsp:spPr>
        <a:xfrm>
          <a:off x="3741449" y="3587399"/>
          <a:ext cx="1937179" cy="123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EBDF4F-168D-43CD-BBC3-3803EDDE44DD}">
      <dsp:nvSpPr>
        <dsp:cNvPr id="0" name=""/>
        <dsp:cNvSpPr/>
      </dsp:nvSpPr>
      <dsp:spPr>
        <a:xfrm>
          <a:off x="3956691" y="3791879"/>
          <a:ext cx="1937179" cy="1230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Platelets</a:t>
          </a:r>
        </a:p>
      </dsp:txBody>
      <dsp:txXfrm>
        <a:off x="3992720" y="3827908"/>
        <a:ext cx="1865121" cy="1158050"/>
      </dsp:txXfrm>
    </dsp:sp>
    <dsp:sp modelId="{A8233DD6-4762-4434-9F22-2DD2E1E9CB2F}">
      <dsp:nvSpPr>
        <dsp:cNvPr id="0" name=""/>
        <dsp:cNvSpPr/>
      </dsp:nvSpPr>
      <dsp:spPr>
        <a:xfrm>
          <a:off x="6109112" y="1793894"/>
          <a:ext cx="1937179" cy="123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0D5F54-CBB1-4EAF-8312-D777D975655A}">
      <dsp:nvSpPr>
        <dsp:cNvPr id="0" name=""/>
        <dsp:cNvSpPr/>
      </dsp:nvSpPr>
      <dsp:spPr>
        <a:xfrm>
          <a:off x="6324354" y="1998374"/>
          <a:ext cx="1937179" cy="1230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Secondary</a:t>
          </a:r>
        </a:p>
      </dsp:txBody>
      <dsp:txXfrm>
        <a:off x="6360383" y="2034403"/>
        <a:ext cx="1865121" cy="1158050"/>
      </dsp:txXfrm>
    </dsp:sp>
    <dsp:sp modelId="{BC02DDE3-491C-46D7-BEDB-93EC8135F19D}">
      <dsp:nvSpPr>
        <dsp:cNvPr id="0" name=""/>
        <dsp:cNvSpPr/>
      </dsp:nvSpPr>
      <dsp:spPr>
        <a:xfrm>
          <a:off x="6109112" y="3587399"/>
          <a:ext cx="1937179" cy="123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2ED504-D454-4284-994E-C26D46908757}">
      <dsp:nvSpPr>
        <dsp:cNvPr id="0" name=""/>
        <dsp:cNvSpPr/>
      </dsp:nvSpPr>
      <dsp:spPr>
        <a:xfrm>
          <a:off x="6324354" y="3791879"/>
          <a:ext cx="1937179" cy="1230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Coagulation cascade</a:t>
          </a:r>
        </a:p>
      </dsp:txBody>
      <dsp:txXfrm>
        <a:off x="6360383" y="3827908"/>
        <a:ext cx="1865121" cy="1158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72D07EC-D4CD-4A82-9EAB-E7AAE279AABF}" type="datetimeFigureOut">
              <a:rPr lang="ar-JO" smtClean="0"/>
              <a:t>15/09/1444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DF89E50-3F45-403E-98A2-1ACE25B3DBF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065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C1F5B-CB99-46CF-AC26-5F7B00B78C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5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9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30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9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78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7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5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7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0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54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1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D48533-17ED-40DC-ABA8-81AE0744097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9C22F5-3EE0-4B45-8B53-0C4249F307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Platelet Disorders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Rihab</a:t>
            </a:r>
            <a:r>
              <a:rPr lang="en-US" dirty="0"/>
              <a:t> </a:t>
            </a:r>
            <a:r>
              <a:rPr lang="en-US" dirty="0" err="1"/>
              <a:t>mahasneh</a:t>
            </a:r>
            <a:endParaRPr lang="en-US" dirty="0"/>
          </a:p>
          <a:p>
            <a:r>
              <a:rPr lang="en-US" dirty="0"/>
              <a:t>Bayan </a:t>
            </a:r>
            <a:r>
              <a:rPr lang="en-US" dirty="0" err="1"/>
              <a:t>azzam</a:t>
            </a:r>
            <a:endParaRPr lang="en-US" dirty="0"/>
          </a:p>
          <a:p>
            <a:r>
              <a:rPr lang="en-US" dirty="0" err="1"/>
              <a:t>Hamzah</a:t>
            </a:r>
            <a:r>
              <a:rPr lang="en-US" dirty="0"/>
              <a:t> </a:t>
            </a:r>
            <a:r>
              <a:rPr lang="en-US" dirty="0" err="1"/>
              <a:t>abu</a:t>
            </a:r>
            <a:r>
              <a:rPr lang="en-US" dirty="0"/>
              <a:t> </a:t>
            </a:r>
            <a:r>
              <a:rPr lang="en-US" dirty="0" err="1"/>
              <a:t>ameerah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6152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94" t="15982" r="14527" b="13125"/>
          <a:stretch/>
        </p:blipFill>
        <p:spPr>
          <a:xfrm>
            <a:off x="1515290" y="940527"/>
            <a:ext cx="9196253" cy="5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1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93" t="15981" r="14325" b="12768"/>
          <a:stretch/>
        </p:blipFill>
        <p:spPr>
          <a:xfrm>
            <a:off x="1476103" y="940526"/>
            <a:ext cx="926156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3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92" t="16518" r="14626" b="12947"/>
          <a:stretch/>
        </p:blipFill>
        <p:spPr>
          <a:xfrm>
            <a:off x="1463040" y="979714"/>
            <a:ext cx="9235440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0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94" t="16338" r="14627" b="12590"/>
          <a:stretch/>
        </p:blipFill>
        <p:spPr>
          <a:xfrm>
            <a:off x="1541417" y="966650"/>
            <a:ext cx="9157063" cy="51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agulation Cascade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57" y="835925"/>
            <a:ext cx="5972269" cy="46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3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d PNG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5" y="-1639388"/>
            <a:ext cx="12009120" cy="90068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8341" y="3058775"/>
            <a:ext cx="8393708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PRIMARY</a:t>
            </a: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VS    SECONDARY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69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23291"/>
              </p:ext>
            </p:extLst>
          </p:nvPr>
        </p:nvGraphicFramePr>
        <p:xfrm>
          <a:off x="1963762" y="1811487"/>
          <a:ext cx="8127999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536176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95963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2706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Coagulation diseases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Platelets/vessel</a:t>
                      </a:r>
                      <a:r>
                        <a:rPr lang="en-US" baseline="0" dirty="0"/>
                        <a:t> wall diseases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3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Rare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Common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Mucosal</a:t>
                      </a:r>
                      <a:r>
                        <a:rPr lang="en-US" baseline="0" dirty="0"/>
                        <a:t> bleeding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728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Rare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Common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Petechiae</a:t>
                      </a:r>
                      <a:r>
                        <a:rPr lang="en-US" dirty="0"/>
                        <a:t> 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684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Characteristic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Rare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Deep hematomas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6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Minimal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Persistent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Bleeding</a:t>
                      </a:r>
                      <a:r>
                        <a:rPr lang="en-US" baseline="0" dirty="0"/>
                        <a:t> from skin cuts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00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&gt;80% male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Equal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Sex of patients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7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54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Platelet disorders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87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Due to defects in either platelet </a:t>
            </a:r>
            <a:r>
              <a:rPr lang="en-US" b="1" dirty="0">
                <a:solidFill>
                  <a:srgbClr val="FF0000"/>
                </a:solidFill>
              </a:rPr>
              <a:t>number</a:t>
            </a:r>
            <a:r>
              <a:rPr lang="en-US" dirty="0"/>
              <a:t> or platelet </a:t>
            </a:r>
            <a:r>
              <a:rPr lang="en-US" b="1" dirty="0">
                <a:solidFill>
                  <a:srgbClr val="FF0000"/>
                </a:solidFill>
              </a:rPr>
              <a:t>function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Platelet number </a:t>
            </a:r>
          </a:p>
          <a:p>
            <a:pPr marL="0" indent="0">
              <a:buNone/>
            </a:pPr>
            <a:r>
              <a:rPr lang="en-US" dirty="0"/>
              <a:t>*** (Thrombocytosis ): &gt; 450,000/mcl</a:t>
            </a:r>
          </a:p>
          <a:p>
            <a:pPr marL="292608" lvl="1" indent="0">
              <a:buNone/>
            </a:pPr>
            <a:r>
              <a:rPr lang="en-US" dirty="0"/>
              <a:t>1. Essential </a:t>
            </a:r>
            <a:r>
              <a:rPr lang="en-US" dirty="0" err="1"/>
              <a:t>thrombocythemia</a:t>
            </a:r>
            <a:r>
              <a:rPr lang="en-US" dirty="0"/>
              <a:t> </a:t>
            </a:r>
          </a:p>
          <a:p>
            <a:pPr marL="292608" lvl="1" indent="0">
              <a:buNone/>
            </a:pPr>
            <a:r>
              <a:rPr lang="en-US" dirty="0"/>
              <a:t>2. Secondary (reactive) thrombocytosis </a:t>
            </a:r>
          </a:p>
          <a:p>
            <a:pPr marL="0" indent="0">
              <a:buNone/>
            </a:pPr>
            <a:r>
              <a:rPr lang="en-US" dirty="0"/>
              <a:t>*** ( Thrombocytopenia) : &lt; 150,000/mcl </a:t>
            </a:r>
          </a:p>
          <a:p>
            <a:pPr marL="292608" lvl="1" indent="0">
              <a:buNone/>
            </a:pPr>
            <a:r>
              <a:rPr lang="en-US" dirty="0"/>
              <a:t>1. Idiopathic ( Immune ) thrombocytopenic purpura : ( ITP ) </a:t>
            </a:r>
          </a:p>
          <a:p>
            <a:pPr marL="292608" lvl="1" indent="0">
              <a:buNone/>
            </a:pPr>
            <a:r>
              <a:rPr lang="en-US" dirty="0"/>
              <a:t>2. Thrombotic thrombocytopenic purpura ( TTP) </a:t>
            </a:r>
          </a:p>
          <a:p>
            <a:pPr marL="292608" lvl="1" indent="0">
              <a:buNone/>
            </a:pPr>
            <a:r>
              <a:rPr lang="en-US" dirty="0"/>
              <a:t>3. Heparin-Induced Thrombocytopenia  </a:t>
            </a:r>
          </a:p>
          <a:p>
            <a:pPr marL="749808" lvl="1" indent="-457200">
              <a:buFont typeface="+mj-lt"/>
              <a:buAutoNum type="alphaUcPeriod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Platelet function ( </a:t>
            </a:r>
            <a:r>
              <a:rPr lang="en-US" dirty="0" err="1"/>
              <a:t>Thrombasthenia</a:t>
            </a:r>
            <a:r>
              <a:rPr lang="en-US" dirty="0"/>
              <a:t> ): </a:t>
            </a:r>
          </a:p>
          <a:p>
            <a:pPr marL="292608" lvl="1" indent="0">
              <a:buNone/>
            </a:pPr>
            <a:r>
              <a:rPr lang="en-US" dirty="0"/>
              <a:t>1. Bernard-</a:t>
            </a:r>
            <a:r>
              <a:rPr lang="en-US" dirty="0" err="1"/>
              <a:t>soulier</a:t>
            </a:r>
            <a:r>
              <a:rPr lang="en-US" dirty="0"/>
              <a:t> syndrome </a:t>
            </a:r>
          </a:p>
          <a:p>
            <a:pPr marL="292608" lvl="1" indent="0">
              <a:buNone/>
            </a:pPr>
            <a:r>
              <a:rPr lang="en-US" dirty="0"/>
              <a:t>2. Glanzmann’s </a:t>
            </a:r>
            <a:r>
              <a:rPr lang="en-US" dirty="0" err="1"/>
              <a:t>thrombasthenia</a:t>
            </a:r>
            <a:r>
              <a:rPr lang="en-US" dirty="0"/>
              <a:t> </a:t>
            </a:r>
          </a:p>
          <a:p>
            <a:pPr marL="292608" lvl="1" indent="0">
              <a:buNone/>
            </a:pPr>
            <a:endParaRPr lang="en-US" dirty="0"/>
          </a:p>
          <a:p>
            <a:pPr marL="292608" lvl="1" indent="0">
              <a:buNone/>
            </a:pPr>
            <a:r>
              <a:rPr lang="en-US" dirty="0"/>
              <a:t>#The most common acquired disorders are </a:t>
            </a:r>
            <a:r>
              <a:rPr lang="en-US" b="1" dirty="0">
                <a:solidFill>
                  <a:srgbClr val="FF0000"/>
                </a:solidFill>
              </a:rPr>
              <a:t>iatrogenic</a:t>
            </a:r>
            <a:r>
              <a:rPr lang="en-US" dirty="0"/>
              <a:t>, resulting from the use of aspirin, </a:t>
            </a:r>
            <a:r>
              <a:rPr lang="en-US" dirty="0" err="1"/>
              <a:t>clopidogrel</a:t>
            </a:r>
            <a:r>
              <a:rPr lang="en-US" dirty="0"/>
              <a:t>, dipyridamole, and </a:t>
            </a:r>
            <a:r>
              <a:rPr lang="en-US" dirty="0" err="1"/>
              <a:t>IIb</a:t>
            </a:r>
            <a:r>
              <a:rPr lang="en-US" dirty="0"/>
              <a:t>/</a:t>
            </a:r>
            <a:r>
              <a:rPr lang="en-US" dirty="0" err="1"/>
              <a:t>IIIa</a:t>
            </a:r>
            <a:r>
              <a:rPr lang="en-US" dirty="0"/>
              <a:t> inhibitors to prevent arterial thrombosis.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1814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72" y="390176"/>
            <a:ext cx="7417925" cy="58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219" y="1246909"/>
            <a:ext cx="10972171" cy="2466109"/>
          </a:xfrm>
        </p:spPr>
        <p:txBody>
          <a:bodyPr/>
          <a:lstStyle/>
          <a:p>
            <a:pPr algn="ctr"/>
            <a:r>
              <a:rPr lang="en-US" sz="4400" dirty="0"/>
              <a:t>PLATELET QUANTITATIVE DISORDERS</a:t>
            </a:r>
          </a:p>
        </p:txBody>
      </p:sp>
    </p:spTree>
    <p:extLst>
      <p:ext uri="{BB962C8B-B14F-4D97-AF65-F5344CB8AC3E}">
        <p14:creationId xmlns:p14="http://schemas.microsoft.com/office/powerpoint/2010/main" val="62367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Platelets Overview</a:t>
            </a:r>
            <a:endParaRPr lang="ar-J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82141"/>
            <a:ext cx="4938712" cy="395096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1794" y="1845735"/>
            <a:ext cx="5577840" cy="4023360"/>
          </a:xfrm>
        </p:spPr>
        <p:txBody>
          <a:bodyPr>
            <a:normAutofit/>
          </a:bodyPr>
          <a:lstStyle/>
          <a:p>
            <a:r>
              <a:rPr lang="en-US" dirty="0"/>
              <a:t>Production:</a:t>
            </a:r>
          </a:p>
          <a:p>
            <a:pPr lvl="1"/>
            <a:r>
              <a:rPr lang="en-US" dirty="0"/>
              <a:t>Bone marrow</a:t>
            </a:r>
          </a:p>
          <a:p>
            <a:pPr lvl="1"/>
            <a:r>
              <a:rPr lang="en-US" dirty="0" err="1"/>
              <a:t>Thrombopoietin</a:t>
            </a:r>
            <a:r>
              <a:rPr lang="en-US" dirty="0"/>
              <a:t> → ↑Production</a:t>
            </a:r>
          </a:p>
          <a:p>
            <a:pPr lvl="1"/>
            <a:r>
              <a:rPr lang="en-US" dirty="0" err="1"/>
              <a:t>Thrombopoietin</a:t>
            </a:r>
            <a:r>
              <a:rPr lang="en-US" dirty="0"/>
              <a:t> released from </a:t>
            </a:r>
            <a:r>
              <a:rPr lang="en-US" b="1" dirty="0">
                <a:solidFill>
                  <a:srgbClr val="FF0000"/>
                </a:solidFill>
              </a:rPr>
              <a:t>liver and kidney</a:t>
            </a:r>
          </a:p>
          <a:p>
            <a:r>
              <a:rPr lang="en-US" dirty="0"/>
              <a:t>Storage:</a:t>
            </a:r>
          </a:p>
          <a:p>
            <a:pPr lvl="1"/>
            <a:r>
              <a:rPr lang="en-US" dirty="0"/>
              <a:t>Spleen</a:t>
            </a:r>
          </a:p>
          <a:p>
            <a:r>
              <a:rPr lang="en-US" dirty="0"/>
              <a:t>Structure:</a:t>
            </a:r>
          </a:p>
          <a:p>
            <a:pPr lvl="1"/>
            <a:r>
              <a:rPr lang="en-US" dirty="0"/>
              <a:t>Dense granules (ADP, Ca2+, histamine, serotonin)</a:t>
            </a:r>
          </a:p>
          <a:p>
            <a:pPr lvl="1"/>
            <a:r>
              <a:rPr lang="el-GR" dirty="0"/>
              <a:t>α</a:t>
            </a:r>
            <a:r>
              <a:rPr lang="en-US" dirty="0"/>
              <a:t>-granules (fibrinogen, </a:t>
            </a:r>
            <a:r>
              <a:rPr lang="en-US" dirty="0" err="1"/>
              <a:t>vWF</a:t>
            </a:r>
            <a:r>
              <a:rPr lang="en-US" dirty="0"/>
              <a:t>, platelet factor 4)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Platelet plug formation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1541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THROMBOCYTOPENIA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  <a:p>
            <a:endParaRPr lang="ar-JO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18509"/>
              </p:ext>
            </p:extLst>
          </p:nvPr>
        </p:nvGraphicFramePr>
        <p:xfrm>
          <a:off x="1976120" y="2661074"/>
          <a:ext cx="8300720" cy="2392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60533">
                  <a:extLst>
                    <a:ext uri="{9D8B030D-6E8A-4147-A177-3AD203B41FA5}">
                      <a16:colId xmlns:a16="http://schemas.microsoft.com/office/drawing/2014/main" val="2096380320"/>
                    </a:ext>
                  </a:extLst>
                </a:gridCol>
                <a:gridCol w="1740187">
                  <a:extLst>
                    <a:ext uri="{9D8B030D-6E8A-4147-A177-3AD203B41FA5}">
                      <a16:colId xmlns:a16="http://schemas.microsoft.com/office/drawing/2014/main" val="3126449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Risk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Platelet count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94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Abnormal bleeding (even after surgery or trauma</a:t>
                      </a:r>
                      <a:r>
                        <a:rPr lang="en-US" baseline="0" dirty="0"/>
                        <a:t>) is unusual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&gt;100,000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9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Increased</a:t>
                      </a:r>
                      <a:r>
                        <a:rPr lang="en-US" baseline="0" dirty="0"/>
                        <a:t> bleeding hemorrhage during surgery or trauma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20,000-70,000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31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Minor spontaneous</a:t>
                      </a:r>
                      <a:r>
                        <a:rPr lang="en-US" baseline="0" dirty="0"/>
                        <a:t> bleeding: easy bruising, </a:t>
                      </a:r>
                      <a:r>
                        <a:rPr lang="en-US" baseline="0" dirty="0" err="1"/>
                        <a:t>petechiae</a:t>
                      </a:r>
                      <a:r>
                        <a:rPr lang="en-US" baseline="0" dirty="0"/>
                        <a:t>, epistaxis, menorrhagia, bleeding gums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&lt;20,000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0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Major spontaneous</a:t>
                      </a:r>
                      <a:r>
                        <a:rPr lang="en-US" baseline="0" dirty="0"/>
                        <a:t> bleeding: intracranial bleeding, heavy GI bleeding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&lt;5,000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37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72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Immune [Idiopathic] Thrombocytopenic Purpura</a:t>
            </a:r>
            <a:endParaRPr lang="ar-JO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ISOLATED THROMBOCYTOPENIA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DIAGNOSIS OF EXCLUSION</a:t>
            </a:r>
          </a:p>
          <a:p>
            <a:r>
              <a:rPr lang="en-US" dirty="0"/>
              <a:t>- Can occur at any age—most commonly affected age group: 2-5 years</a:t>
            </a:r>
          </a:p>
          <a:p>
            <a:r>
              <a:rPr lang="en-US" dirty="0"/>
              <a:t>- Autoimmune disorder → </a:t>
            </a:r>
            <a:r>
              <a:rPr lang="en-US" b="1" dirty="0"/>
              <a:t>↑platelet destruction (in spleen) </a:t>
            </a:r>
            <a:r>
              <a:rPr lang="en-US" dirty="0"/>
              <a:t>and inhibition of megakaryocyte platelet production due to </a:t>
            </a:r>
            <a:r>
              <a:rPr lang="en-US" b="1" dirty="0"/>
              <a:t>IgG autoantibodies against platelet </a:t>
            </a:r>
            <a:r>
              <a:rPr lang="en-US" dirty="0"/>
              <a:t>membrane glycoproteins Normal </a:t>
            </a:r>
            <a:r>
              <a:rPr lang="en-US" dirty="0" err="1"/>
              <a:t>Hct</a:t>
            </a:r>
            <a:r>
              <a:rPr lang="en-US" dirty="0"/>
              <a:t> and leukocyte count Usually </a:t>
            </a:r>
            <a:r>
              <a:rPr lang="en-US" b="1" dirty="0"/>
              <a:t>spontaneous recovery within 6 months</a:t>
            </a:r>
            <a:r>
              <a:rPr lang="en-US" dirty="0"/>
              <a:t>—hence, treat only if bleeding +</a:t>
            </a:r>
            <a:r>
              <a:rPr lang="en-US" dirty="0" err="1"/>
              <a:t>ve</a:t>
            </a:r>
            <a:r>
              <a:rPr lang="en-US" dirty="0"/>
              <a:t> regardless of platelet count</a:t>
            </a:r>
          </a:p>
          <a:p>
            <a:r>
              <a:rPr lang="en-US" dirty="0"/>
              <a:t>- Common cause of isolated thrombocytopenia—</a:t>
            </a:r>
            <a:r>
              <a:rPr lang="en-US" b="1" dirty="0"/>
              <a:t>diagnosis of exclusion.</a:t>
            </a:r>
          </a:p>
          <a:p>
            <a:r>
              <a:rPr lang="en-US" dirty="0"/>
              <a:t>Megakaryocytes are seen on peripheral blood smear</a:t>
            </a:r>
            <a:endParaRPr lang="ar-JO" dirty="0"/>
          </a:p>
        </p:txBody>
      </p:sp>
      <p:pic>
        <p:nvPicPr>
          <p:cNvPr id="2052" name="Picture 4" descr="Idiopathic Thrombocytopenic Purpura Nursing Care Management - Nurseslab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986455"/>
            <a:ext cx="4937125" cy="37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7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ITP</a:t>
            </a:r>
            <a:endParaRPr lang="ar-J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437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- In adults, ITP more commonly </a:t>
            </a:r>
            <a:r>
              <a:rPr lang="en-US" b="1" dirty="0"/>
              <a:t>affects females </a:t>
            </a:r>
            <a:r>
              <a:rPr lang="en-US" dirty="0"/>
              <a:t>and may have </a:t>
            </a:r>
            <a:r>
              <a:rPr lang="en-US" b="1" dirty="0"/>
              <a:t>an insidious onset</a:t>
            </a:r>
            <a:r>
              <a:rPr lang="en-US" dirty="0"/>
              <a:t>.</a:t>
            </a:r>
          </a:p>
          <a:p>
            <a:r>
              <a:rPr lang="en-US" dirty="0"/>
              <a:t>- Unlike ITP in children, it is unusual for there to be a history of a preceding viral</a:t>
            </a:r>
          </a:p>
          <a:p>
            <a:r>
              <a:rPr lang="en-US" dirty="0"/>
              <a:t>infection.</a:t>
            </a:r>
          </a:p>
          <a:p>
            <a:r>
              <a:rPr lang="en-US" dirty="0"/>
              <a:t>- It is not a single disorder; some cases occur in </a:t>
            </a:r>
            <a:r>
              <a:rPr lang="en-US" b="1" dirty="0"/>
              <a:t>isolation </a:t>
            </a:r>
            <a:r>
              <a:rPr lang="en-US" dirty="0"/>
              <a:t>while others are </a:t>
            </a:r>
            <a:r>
              <a:rPr lang="en-US" b="1" dirty="0"/>
              <a:t>associated</a:t>
            </a:r>
          </a:p>
          <a:p>
            <a:r>
              <a:rPr lang="en-US" b="1" dirty="0"/>
              <a:t>with underlying immune dysregulation.</a:t>
            </a:r>
          </a:p>
          <a:p>
            <a:r>
              <a:rPr lang="en-US" dirty="0"/>
              <a:t>In conditions such as connective tissue diseases, HIV infection, B cell malignancies,</a:t>
            </a:r>
          </a:p>
          <a:p>
            <a:r>
              <a:rPr lang="en-US" dirty="0"/>
              <a:t>pregnancy and certain drug therapies (Heparin).</a:t>
            </a:r>
          </a:p>
          <a:p>
            <a:r>
              <a:rPr lang="en-US" dirty="0"/>
              <a:t>- Patients aged over 65 years should have a bone marrow examination to look for an</a:t>
            </a:r>
          </a:p>
          <a:p>
            <a:r>
              <a:rPr lang="en-US" dirty="0"/>
              <a:t>accompanying B cell malignancy and appropriate autoantibody testing performed if a</a:t>
            </a:r>
          </a:p>
          <a:p>
            <a:r>
              <a:rPr lang="en-US" dirty="0"/>
              <a:t>diagnosis of connective tissue disease is likely.</a:t>
            </a:r>
          </a:p>
          <a:p>
            <a:r>
              <a:rPr lang="en-US" b="1" dirty="0"/>
              <a:t>- However, the clinical presentation and pathogenesis are similar, whatever the</a:t>
            </a:r>
          </a:p>
          <a:p>
            <a:r>
              <a:rPr lang="en-US" b="1" dirty="0"/>
              <a:t>cause of ITP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14155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934994" cy="4023360"/>
          </a:xfrm>
        </p:spPr>
        <p:txBody>
          <a:bodyPr/>
          <a:lstStyle/>
          <a:p>
            <a:r>
              <a:rPr lang="en-US" dirty="0"/>
              <a:t>○ The presentation depends </a:t>
            </a:r>
            <a:r>
              <a:rPr lang="en-US" b="1" dirty="0"/>
              <a:t>on the degree of thrombocytopenia.</a:t>
            </a:r>
          </a:p>
          <a:p>
            <a:r>
              <a:rPr lang="en-US" b="1" dirty="0"/>
              <a:t>○ Spontaneous bleeding typically occurs only when the platelet count is below 20 × 10^9/L.</a:t>
            </a:r>
          </a:p>
          <a:p>
            <a:r>
              <a:rPr lang="en-US" dirty="0"/>
              <a:t>○ At higher counts, the patient may complain of easy bruising or sometimes epistaxis or menorrhagia.</a:t>
            </a:r>
          </a:p>
          <a:p>
            <a:r>
              <a:rPr lang="en-US" dirty="0"/>
              <a:t>○ Many cases with counts of more than 50 × 10^9/L are discovered by chance.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22137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0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7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5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Do not treat unless symptomatic or at risk of bleeding (surgery or biopsy) and platelet count &lt;30,000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If severe thrombocytopenia &gt;&gt;&gt; platelet transfusion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of </a:t>
            </a:r>
            <a:r>
              <a:rPr lang="en-US" dirty="0" err="1"/>
              <a:t>tx</a:t>
            </a:r>
            <a:r>
              <a:rPr lang="en-US" dirty="0"/>
              <a:t> is corticosteroid </a:t>
            </a:r>
          </a:p>
          <a:p>
            <a:pPr marL="201168" lvl="1" indent="0">
              <a:buNone/>
            </a:pPr>
            <a:r>
              <a:rPr lang="en-US" b="1" dirty="0"/>
              <a:t>Prednisolone 1mg/kg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IVIg</a:t>
            </a:r>
            <a:r>
              <a:rPr lang="en-US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Immunosuppressants</a:t>
            </a:r>
            <a:r>
              <a:rPr lang="en-US" dirty="0"/>
              <a:t> such as rituximab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201168" lvl="1" indent="0">
              <a:buNone/>
            </a:pPr>
            <a:endParaRPr lang="en-US" b="1" dirty="0"/>
          </a:p>
          <a:p>
            <a:pPr>
              <a:buFont typeface="Courier New" panose="02070309020205020404" pitchFamily="49" charset="0"/>
              <a:buChar char="o"/>
            </a:pPr>
            <a:endParaRPr lang="ar-J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Thrombopoietin</a:t>
            </a:r>
            <a:r>
              <a:rPr lang="en-US" dirty="0"/>
              <a:t> receptor agonists: </a:t>
            </a:r>
            <a:r>
              <a:rPr lang="en-US" dirty="0" err="1"/>
              <a:t>romiplostim</a:t>
            </a:r>
            <a:r>
              <a:rPr lang="en-US" dirty="0"/>
              <a:t>, </a:t>
            </a:r>
            <a:r>
              <a:rPr lang="en-US" dirty="0" err="1"/>
              <a:t>eltrombopag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u="sng" dirty="0">
                <a:solidFill>
                  <a:srgbClr val="FF0000"/>
                </a:solidFill>
              </a:rPr>
              <a:t>Refractory mx is splenectomy</a:t>
            </a:r>
          </a:p>
          <a:p>
            <a:pPr>
              <a:buFont typeface="Courier New" panose="02070309020205020404" pitchFamily="49" charset="0"/>
              <a:buChar char="o"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170700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35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Thrombotic thrombocytopenic purpura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385" y="1802383"/>
            <a:ext cx="3803650" cy="33953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RARE</a:t>
            </a:r>
            <a:r>
              <a:rPr sz="2800" spc="-15" dirty="0">
                <a:latin typeface="Calibri"/>
                <a:cs typeface="Calibri"/>
              </a:rPr>
              <a:t> disorder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10" dirty="0">
                <a:latin typeface="Calibri"/>
                <a:cs typeface="Calibri"/>
              </a:rPr>
              <a:t> blood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clots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small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vessels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 aggregation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platelet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455930" indent="-228600">
              <a:lnSpc>
                <a:spcPts val="3020"/>
              </a:lnSpc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inherited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acquired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678" y="1920239"/>
            <a:ext cx="5273259" cy="41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757" y="1918487"/>
            <a:ext cx="8922385" cy="1945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  <a:tab pos="6508115" algn="l"/>
              </a:tabLst>
            </a:pPr>
            <a:r>
              <a:rPr sz="2800" spc="-15" dirty="0">
                <a:latin typeface="Calibri"/>
                <a:cs typeface="Calibri"/>
              </a:rPr>
              <a:t>Thrombocytopenia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consumption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	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platelet.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Occlusion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small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vessels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Microangiopathic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hemolytic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anaemia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Mechanical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damage</a:t>
            </a:r>
            <a:r>
              <a:rPr sz="2800" spc="-5" dirty="0">
                <a:latin typeface="Calibri"/>
                <a:cs typeface="Calibri"/>
              </a:rPr>
              <a:t> of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RBCs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0228" y="800811"/>
            <a:ext cx="6104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000000"/>
                </a:solidFill>
                <a:latin typeface="Calibri Light"/>
                <a:cs typeface="Calibri Light"/>
              </a:rPr>
              <a:t>This</a:t>
            </a:r>
            <a:r>
              <a:rPr sz="4000" b="0" spc="-20" dirty="0">
                <a:solidFill>
                  <a:srgbClr val="000000"/>
                </a:solidFill>
                <a:latin typeface="Calibri Light"/>
                <a:cs typeface="Calibri Light"/>
              </a:rPr>
              <a:t> microthrombi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15" dirty="0">
                <a:solidFill>
                  <a:srgbClr val="000000"/>
                </a:solidFill>
                <a:latin typeface="Calibri Light"/>
                <a:cs typeface="Calibri Light"/>
              </a:rPr>
              <a:t>can</a:t>
            </a:r>
            <a:r>
              <a:rPr sz="4000" b="0" spc="-10" dirty="0">
                <a:solidFill>
                  <a:srgbClr val="000000"/>
                </a:solidFill>
                <a:latin typeface="Calibri Light"/>
                <a:cs typeface="Calibri Light"/>
              </a:rPr>
              <a:t> cause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Calibri Light"/>
                <a:cs typeface="Calibri Light"/>
              </a:rPr>
              <a:t>:</a:t>
            </a:r>
            <a:endParaRPr sz="40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481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14681259"/>
              </p:ext>
            </p:extLst>
          </p:nvPr>
        </p:nvGraphicFramePr>
        <p:xfrm>
          <a:off x="996286" y="464023"/>
          <a:ext cx="9635320" cy="502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450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84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Signs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and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symptoms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740900" cy="33521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Bruising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bleeding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your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(petechiae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purpura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fever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Signs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symptom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hemolytic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anaemia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pallor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fateigue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dynpea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jaundice</a:t>
            </a:r>
            <a:endParaRPr sz="2800">
              <a:latin typeface="Calibri"/>
              <a:cs typeface="Calibri"/>
            </a:endParaRPr>
          </a:p>
          <a:p>
            <a:pPr marL="241300" marR="1064895" indent="-229235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Fluctuating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neurological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(speech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changes-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confusion-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hemiplegia-syncope)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Change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urine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21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416" y="1012316"/>
            <a:ext cx="1636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527" y="1684426"/>
            <a:ext cx="4500245" cy="35769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CBC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platelet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Hb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Anaemia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High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LDH</a:t>
            </a:r>
            <a:endParaRPr sz="1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Low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haptoglobin</a:t>
            </a:r>
            <a:endParaRPr sz="1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High</a:t>
            </a:r>
            <a:r>
              <a:rPr sz="1800" spc="-10" dirty="0">
                <a:latin typeface="Calibri"/>
                <a:cs typeface="Calibri"/>
              </a:rPr>
              <a:t> unconjugated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bilirubin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Thrombocytopenia</a:t>
            </a:r>
            <a:endParaRPr sz="2800">
              <a:latin typeface="Calibri"/>
              <a:cs typeface="Calibri"/>
            </a:endParaRPr>
          </a:p>
          <a:p>
            <a:pPr marL="241300" marR="716280" indent="-228600">
              <a:lnSpc>
                <a:spcPts val="302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Peripheral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blood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smear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schistocyte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3902" y="1012316"/>
            <a:ext cx="5574759" cy="39699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Treatment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Plasmapheresis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large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volume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Corticosteroids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platelet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transfusion</a:t>
            </a:r>
            <a:r>
              <a:rPr lang="en-US" sz="2800" spc="-15" dirty="0">
                <a:latin typeface="Calibri"/>
                <a:cs typeface="Calibri"/>
              </a:rPr>
              <a:t>(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Helvetica Neue"/>
              </a:rPr>
              <a:t> it provokes fatal thrombotic events) 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its </a:t>
            </a:r>
            <a:r>
              <a:rPr sz="2800" spc="-25" dirty="0">
                <a:latin typeface="Calibri"/>
                <a:cs typeface="Calibri"/>
              </a:rPr>
              <a:t>life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threating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emergency</a:t>
            </a:r>
            <a:r>
              <a:rPr sz="2800" spc="-5" dirty="0">
                <a:latin typeface="Calibri"/>
                <a:cs typeface="Calibri"/>
              </a:rPr>
              <a:t> , Its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highly </a:t>
            </a:r>
            <a:r>
              <a:rPr sz="2800" spc="-10" dirty="0">
                <a:latin typeface="Calibri"/>
                <a:cs typeface="Calibri"/>
              </a:rPr>
              <a:t>responsive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therapy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death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untreated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341" y="4251731"/>
            <a:ext cx="1790699" cy="20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9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483" y="-147159"/>
            <a:ext cx="8033384" cy="1921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Heparin</a:t>
            </a:r>
            <a:r>
              <a:rPr sz="44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induced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thrombocytopenia</a:t>
            </a:r>
            <a:r>
              <a:rPr lang="en-US" sz="4400" spc="-10" dirty="0">
                <a:solidFill>
                  <a:srgbClr val="000000"/>
                </a:solidFill>
                <a:latin typeface="Calibri Light"/>
                <a:cs typeface="Calibri Light"/>
              </a:rPr>
              <a:t/>
            </a:r>
            <a:br>
              <a:rPr lang="en-US" sz="4400" spc="-10" dirty="0">
                <a:solidFill>
                  <a:srgbClr val="000000"/>
                </a:solidFill>
                <a:latin typeface="Calibri Light"/>
                <a:cs typeface="Calibri Light"/>
              </a:rPr>
            </a:br>
            <a:r>
              <a:rPr lang="en-US" sz="2000" b="0" i="0" dirty="0">
                <a:solidFill>
                  <a:srgbClr val="040C28"/>
                </a:solidFill>
                <a:effectLst/>
                <a:latin typeface="Helvetica Neue"/>
              </a:rPr>
              <a:t/>
            </a:r>
            <a:br>
              <a:rPr lang="en-US" sz="2000" b="0" i="0" dirty="0">
                <a:solidFill>
                  <a:srgbClr val="040C28"/>
                </a:solidFill>
                <a:effectLst/>
                <a:latin typeface="Helvetica Neue"/>
              </a:rPr>
            </a:br>
            <a:r>
              <a:rPr lang="en-US" sz="2000" b="0" i="0" dirty="0">
                <a:solidFill>
                  <a:srgbClr val="040C28"/>
                </a:solidFill>
                <a:effectLst/>
                <a:latin typeface="Helvetica Neue"/>
              </a:rPr>
              <a:t>heparin in this case combines with platelets factor 4 forming a complex tha</a:t>
            </a:r>
            <a:r>
              <a:rPr lang="en-US" sz="2000" dirty="0">
                <a:solidFill>
                  <a:srgbClr val="040C28"/>
                </a:solidFill>
                <a:latin typeface="Helvetica Neue"/>
              </a:rPr>
              <a:t>t gets attacked by the immune system resulting in </a:t>
            </a:r>
            <a:r>
              <a:rPr lang="en-US" sz="2000" dirty="0" err="1">
                <a:solidFill>
                  <a:srgbClr val="040C28"/>
                </a:solidFill>
                <a:latin typeface="Helvetica Neue"/>
              </a:rPr>
              <a:t>comsuption</a:t>
            </a:r>
            <a:r>
              <a:rPr lang="en-US" sz="2000" dirty="0">
                <a:solidFill>
                  <a:srgbClr val="040C28"/>
                </a:solidFill>
                <a:latin typeface="Helvetica Neue"/>
              </a:rPr>
              <a:t> and  activation of platelets and forming thrombosis 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9424" y="2129244"/>
            <a:ext cx="4479182" cy="39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563" y="1159001"/>
            <a:ext cx="17392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HIT</a:t>
            </a:r>
            <a:r>
              <a:rPr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563" y="2035960"/>
            <a:ext cx="4939030" cy="19443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1-2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days</a:t>
            </a:r>
            <a:r>
              <a:rPr sz="2800" spc="-10" dirty="0">
                <a:latin typeface="Calibri"/>
                <a:cs typeface="Calibri"/>
              </a:rPr>
              <a:t> after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heparin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thrombosis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Thrombocytopenia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recover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even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continue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heparin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159001"/>
            <a:ext cx="17392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HIT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type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5628" y="2035960"/>
            <a:ext cx="4058920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5-10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days</a:t>
            </a:r>
            <a:r>
              <a:rPr sz="2800" spc="-10" dirty="0">
                <a:latin typeface="Calibri"/>
                <a:cs typeface="Calibri"/>
              </a:rPr>
              <a:t> after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heparin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risk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thrombosis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Clinically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significant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486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300" y="834897"/>
            <a:ext cx="45808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Signs</a:t>
            </a:r>
            <a:r>
              <a:rPr sz="4400" b="0" spc="-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and</a:t>
            </a:r>
            <a:r>
              <a:rPr sz="4400"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symptoms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5300" y="1898537"/>
            <a:ext cx="7488555" cy="139573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Arterial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stroke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venous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thrombosis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(DVT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Skin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necrosis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(low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molecular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weight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heparin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Mucosal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bleeding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cutaneous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bleeding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438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19" y="1102613"/>
            <a:ext cx="1636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129" y="1589386"/>
            <a:ext cx="5421086" cy="5083058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4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BE9000"/>
                </a:solidFill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</a:p>
          <a:p>
            <a:pPr marL="527685" indent="-51562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b="1" dirty="0">
                <a:solidFill>
                  <a:srgbClr val="BE9000"/>
                </a:solidFill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iming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5-10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days</a:t>
            </a:r>
            <a:r>
              <a:rPr sz="2000" spc="-10" dirty="0">
                <a:latin typeface="Calibri"/>
                <a:cs typeface="Calibri"/>
              </a:rPr>
              <a:t> after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heparin</a:t>
            </a:r>
            <a:endParaRPr sz="2000" dirty="0">
              <a:latin typeface="Calibri"/>
              <a:cs typeface="Calibri"/>
            </a:endParaRPr>
          </a:p>
          <a:p>
            <a:pPr marL="527685" indent="-515620">
              <a:lnSpc>
                <a:spcPts val="2160"/>
              </a:lnSpc>
              <a:spcBef>
                <a:spcPts val="5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b="1" spc="-5" dirty="0">
                <a:solidFill>
                  <a:srgbClr val="BE900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hrombocytopenia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decrease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platelet</a:t>
            </a:r>
            <a:endParaRPr sz="2000" dirty="0">
              <a:latin typeface="Calibri"/>
              <a:cs typeface="Calibri"/>
            </a:endParaRPr>
          </a:p>
          <a:p>
            <a:pPr marL="526415">
              <a:lnSpc>
                <a:spcPts val="2160"/>
              </a:lnSpc>
            </a:pPr>
            <a:r>
              <a:rPr sz="2000" spc="5" dirty="0">
                <a:highlight>
                  <a:srgbClr val="FFFF00"/>
                </a:highlight>
                <a:latin typeface="Arial MT"/>
                <a:cs typeface="Arial MT"/>
              </a:rPr>
              <a:t>&lt;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50%</a:t>
            </a:r>
            <a:endParaRPr sz="20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1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000" b="1" spc="-10" dirty="0">
                <a:solidFill>
                  <a:srgbClr val="BE900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hrombosis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platelet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aggregation</a:t>
            </a:r>
            <a:endParaRPr sz="2000" dirty="0">
              <a:latin typeface="Calibri"/>
              <a:cs typeface="Calibri"/>
            </a:endParaRPr>
          </a:p>
          <a:p>
            <a:pPr marL="527685" marR="855980" indent="-515620">
              <a:lnSpc>
                <a:spcPct val="80000"/>
              </a:lnSpc>
              <a:spcBef>
                <a:spcPts val="100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Al</a:t>
            </a:r>
            <a:r>
              <a:rPr sz="2000" b="1" spc="-5" dirty="0">
                <a:solidFill>
                  <a:srgbClr val="BE900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ernative </a:t>
            </a:r>
            <a:r>
              <a:rPr sz="2000" dirty="0">
                <a:latin typeface="Calibri"/>
                <a:cs typeface="Calibri"/>
              </a:rPr>
              <a:t>lack </a:t>
            </a:r>
            <a:r>
              <a:rPr sz="2000" spc="-5" dirty="0">
                <a:latin typeface="Calibri"/>
                <a:cs typeface="Calibri"/>
              </a:rPr>
              <a:t>of other </a:t>
            </a:r>
            <a:r>
              <a:rPr sz="2000" dirty="0">
                <a:latin typeface="Calibri"/>
                <a:cs typeface="Calibri"/>
              </a:rPr>
              <a:t>causes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thrombocytopenia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Decreased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platelet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count</a:t>
            </a:r>
            <a:r>
              <a:rPr lang="en-US" sz="2600" spc="-15" dirty="0">
                <a:latin typeface="Calibri"/>
                <a:cs typeface="Calibri"/>
              </a:rPr>
              <a:t> (due to the </a:t>
            </a:r>
            <a:r>
              <a:rPr lang="en-US" sz="2600" spc="-15" dirty="0" err="1">
                <a:latin typeface="Calibri"/>
                <a:cs typeface="Calibri"/>
              </a:rPr>
              <a:t>comsumption</a:t>
            </a:r>
            <a:r>
              <a:rPr lang="en-US" sz="2600" spc="-15" dirty="0">
                <a:latin typeface="Calibri"/>
                <a:cs typeface="Calibri"/>
              </a:rPr>
              <a:t> of </a:t>
            </a:r>
            <a:r>
              <a:rPr lang="en-US" sz="2600" spc="-15" dirty="0" err="1">
                <a:latin typeface="Calibri"/>
                <a:cs typeface="Calibri"/>
              </a:rPr>
              <a:t>pletelets</a:t>
            </a:r>
            <a:r>
              <a:rPr lang="en-US" sz="2600" spc="-15" dirty="0">
                <a:latin typeface="Calibri"/>
                <a:cs typeface="Calibri"/>
              </a:rPr>
              <a:t> ) </a:t>
            </a:r>
            <a:endParaRPr sz="2600" dirty="0">
              <a:latin typeface="Calibri"/>
              <a:cs typeface="Calibri"/>
            </a:endParaRPr>
          </a:p>
          <a:p>
            <a:pPr marL="241300" marR="848360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315595" algn="l"/>
                <a:tab pos="316230" algn="l"/>
              </a:tabLst>
            </a:pPr>
            <a:r>
              <a:rPr dirty="0"/>
              <a:t>	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lang="en-US" sz="2600" dirty="0">
                <a:latin typeface="Calibri"/>
                <a:cs typeface="Calibri"/>
              </a:rPr>
              <a:t>gold standard (</a:t>
            </a:r>
            <a:r>
              <a:rPr sz="2600" spc="-5" dirty="0">
                <a:latin typeface="Calibri"/>
                <a:cs typeface="Calibri"/>
              </a:rPr>
              <a:t>increase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serotonin,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diagnosis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HIT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confirmed</a:t>
            </a:r>
            <a:r>
              <a:rPr lang="en-US" sz="2600" spc="-10" dirty="0">
                <a:latin typeface="Calibri"/>
                <a:cs typeface="Calibri"/>
              </a:rPr>
              <a:t>(because </a:t>
            </a:r>
            <a:r>
              <a:rPr lang="en-US" sz="2600" spc="-10" dirty="0" err="1">
                <a:latin typeface="Calibri"/>
                <a:cs typeface="Calibri"/>
              </a:rPr>
              <a:t>pletelets</a:t>
            </a:r>
            <a:r>
              <a:rPr lang="en-US" sz="2600" spc="-10" dirty="0">
                <a:latin typeface="Calibri"/>
                <a:cs typeface="Calibri"/>
              </a:rPr>
              <a:t> release serotonin during thrombus formation ) 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102613"/>
            <a:ext cx="1781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75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tme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8" y="1906084"/>
            <a:ext cx="4828540" cy="27533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20%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mortality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rate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untreated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Stop </a:t>
            </a:r>
            <a:r>
              <a:rPr sz="2600" spc="-5" dirty="0">
                <a:latin typeface="Calibri"/>
                <a:cs typeface="Calibri"/>
              </a:rPr>
              <a:t>heparin </a:t>
            </a:r>
            <a:r>
              <a:rPr sz="2600" dirty="0">
                <a:latin typeface="Calibri"/>
                <a:cs typeface="Calibri"/>
              </a:rPr>
              <a:t>( </a:t>
            </a:r>
            <a:r>
              <a:rPr sz="2600" spc="-20" dirty="0">
                <a:latin typeface="Calibri"/>
                <a:cs typeface="Calibri"/>
              </a:rPr>
              <a:t>avoid </a:t>
            </a:r>
            <a:r>
              <a:rPr sz="2600" spc="-5" dirty="0">
                <a:latin typeface="Calibri"/>
                <a:cs typeface="Calibri"/>
              </a:rPr>
              <a:t>using heparin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past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HIT</a:t>
            </a:r>
            <a:r>
              <a:rPr sz="2600" dirty="0">
                <a:latin typeface="Calibri"/>
                <a:cs typeface="Calibri"/>
              </a:rPr>
              <a:t> )</a:t>
            </a:r>
          </a:p>
          <a:p>
            <a:pPr marL="241300" marR="8890" indent="-228600">
              <a:lnSpc>
                <a:spcPts val="25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thrombosis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heparin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5" dirty="0">
                <a:latin typeface="Calibri"/>
                <a:cs typeface="Calibri"/>
              </a:rPr>
              <a:t> month</a:t>
            </a:r>
            <a:endParaRPr sz="2600" dirty="0">
              <a:latin typeface="Calibri"/>
              <a:cs typeface="Calibri"/>
            </a:endParaRPr>
          </a:p>
          <a:p>
            <a:pPr marL="241300" marR="1176020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thrombosis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nonheparin</a:t>
            </a:r>
            <a:r>
              <a:rPr sz="2600" spc="-25" dirty="0">
                <a:latin typeface="Calibri"/>
                <a:cs typeface="Calibri"/>
              </a:rPr>
              <a:t> for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weeks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766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Thrombocytosis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8508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70E03-EDEB-4AF3-9B3D-B67618F9C632}"/>
              </a:ext>
            </a:extLst>
          </p:cNvPr>
          <p:cNvSpPr txBox="1"/>
          <p:nvPr/>
        </p:nvSpPr>
        <p:spPr>
          <a:xfrm>
            <a:off x="152400" y="228600"/>
            <a:ext cx="593489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Essential </a:t>
            </a:r>
            <a:r>
              <a:rPr lang="en-US" sz="5400" dirty="0" err="1"/>
              <a:t>thrombocythemia</a:t>
            </a:r>
            <a:r>
              <a:rPr lang="en-US" sz="5400" dirty="0"/>
              <a:t> : </a:t>
            </a:r>
            <a:br>
              <a:rPr lang="en-US" sz="5400" dirty="0"/>
            </a:br>
            <a:r>
              <a:rPr lang="en-US" sz="54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NON-REACTIVE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i="0" dirty="0">
                <a:solidFill>
                  <a:srgbClr val="202124"/>
                </a:solidFill>
                <a:effectLst/>
                <a:latin typeface="Helvetica Neue"/>
              </a:rPr>
              <a:t>Is 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Helvetica Neue"/>
              </a:rPr>
              <a:t>a rare blood disease in which </a:t>
            </a:r>
            <a:r>
              <a:rPr lang="en-US" sz="2000" b="0" i="0" dirty="0">
                <a:solidFill>
                  <a:srgbClr val="040C28"/>
                </a:solidFill>
                <a:effectLst/>
                <a:highlight>
                  <a:srgbClr val="FFFF00"/>
                </a:highlight>
                <a:latin typeface="Helvetica Neue"/>
              </a:rPr>
              <a:t>the bone marrow produces too many </a:t>
            </a:r>
            <a:r>
              <a:rPr lang="en-US" sz="2000" b="0" i="0" dirty="0" err="1">
                <a:solidFill>
                  <a:srgbClr val="040C28"/>
                </a:solidFill>
                <a:effectLst/>
                <a:highlight>
                  <a:srgbClr val="FFFF00"/>
                </a:highlight>
                <a:latin typeface="Helvetica Neue"/>
              </a:rPr>
              <a:t>platelets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Helvetica Neue"/>
              </a:rPr>
              <a:t>.which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Helvetica Neue"/>
              </a:rPr>
              <a:t> may lead to a thrombus, a blood clot that forms in a blood vessel. This can cause serious health problems such as a stroke, heart attack or pulmonary embolism</a:t>
            </a:r>
            <a:br>
              <a:rPr lang="en-US" sz="2000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sz="2000" b="0" i="0" dirty="0">
                <a:solidFill>
                  <a:srgbClr val="202124"/>
                </a:solidFill>
                <a:effectLst/>
                <a:latin typeface="Helvetica Neue"/>
              </a:rPr>
              <a:t>there are two types of thrombocythemia : </a:t>
            </a:r>
            <a:br>
              <a:rPr lang="en-US" sz="2000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sz="2000" b="0" i="0" dirty="0">
                <a:solidFill>
                  <a:srgbClr val="202124"/>
                </a:solidFill>
                <a:effectLst/>
                <a:latin typeface="Helvetica Neue"/>
              </a:rPr>
              <a:t>essential ( due to mutation ) </a:t>
            </a:r>
            <a:br>
              <a:rPr lang="en-US" sz="2000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sz="2000" b="0" i="0" dirty="0">
                <a:solidFill>
                  <a:srgbClr val="202124"/>
                </a:solidFill>
                <a:effectLst/>
                <a:latin typeface="Helvetica Neue"/>
              </a:rPr>
              <a:t>secondary ( due to other causes ) 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6054635" y="1321397"/>
            <a:ext cx="6137365" cy="350249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17940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37" y="729700"/>
            <a:ext cx="7851504" cy="53835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60766" y="523819"/>
            <a:ext cx="10058400" cy="3566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Other types : REACTIVE / SECONDARY (causes )</a:t>
            </a:r>
            <a:br>
              <a:rPr lang="en-US" sz="2800" dirty="0"/>
            </a:br>
            <a:r>
              <a:rPr lang="en-US" sz="2800" dirty="0"/>
              <a:t>it forms due to other causes than mutation )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2638944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04E083-E14A-442E-8FFD-B6E187289994}"/>
              </a:ext>
            </a:extLst>
          </p:cNvPr>
          <p:cNvSpPr txBox="1"/>
          <p:nvPr/>
        </p:nvSpPr>
        <p:spPr>
          <a:xfrm>
            <a:off x="228600" y="533400"/>
            <a:ext cx="65532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02124"/>
                </a:solidFill>
                <a:effectLst/>
                <a:latin typeface="Helvetica Neue"/>
              </a:rPr>
              <a:t>Signs and symptoms </a:t>
            </a: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/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/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/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redness, swelling and warmth in the feet and legs.</a:t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endParaRPr lang="en-US" b="0" i="0" dirty="0">
              <a:solidFill>
                <a:srgbClr val="202124"/>
              </a:solidFill>
              <a:effectLst/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headache.</a:t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endParaRPr lang="en-US" b="0" i="0" dirty="0">
              <a:solidFill>
                <a:srgbClr val="202124"/>
              </a:solidFill>
              <a:effectLst/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dizziness.</a:t>
            </a:r>
            <a:r>
              <a:rPr lang="en-US" dirty="0">
                <a:solidFill>
                  <a:srgbClr val="202124"/>
                </a:solidFill>
                <a:latin typeface="Helvetica Neue"/>
              </a:rPr>
              <a:t/>
            </a:r>
            <a:br>
              <a:rPr lang="en-US" dirty="0">
                <a:solidFill>
                  <a:srgbClr val="202124"/>
                </a:solidFill>
                <a:latin typeface="Helvetica Neue"/>
              </a:rPr>
            </a:br>
            <a:endParaRPr lang="en-US" b="0" i="0" dirty="0">
              <a:solidFill>
                <a:srgbClr val="202124"/>
              </a:solidFill>
              <a:effectLst/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weakness.</a:t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easy bruising or bleeding.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/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  <a:t>vision changes such as blurred vision.</a:t>
            </a:r>
            <a:br>
              <a:rPr lang="en-US" b="0" i="0" dirty="0">
                <a:solidFill>
                  <a:srgbClr val="202124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tingling in the hands and feet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sweating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itchiness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slightly higher than normal temperature (called a low-grade fever)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0212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8248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  <a:endParaRPr lang="ar-J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100" dirty="0"/>
              <a:t>Endothelial Injury:</a:t>
            </a:r>
          </a:p>
          <a:p>
            <a:pPr lvl="1"/>
            <a:r>
              <a:rPr lang="en-US" dirty="0"/>
              <a:t>Endothelial injury → Neural-mediated vasoconstriction</a:t>
            </a:r>
          </a:p>
          <a:p>
            <a:pPr lvl="1"/>
            <a:r>
              <a:rPr lang="en-US" dirty="0" err="1"/>
              <a:t>vWF</a:t>
            </a:r>
            <a:r>
              <a:rPr lang="en-US" dirty="0"/>
              <a:t> released from </a:t>
            </a:r>
            <a:r>
              <a:rPr lang="en-US" dirty="0" err="1"/>
              <a:t>Weibel</a:t>
            </a:r>
            <a:r>
              <a:rPr lang="en-US" dirty="0"/>
              <a:t>-Palade bodies of endothelial cells and </a:t>
            </a:r>
            <a:r>
              <a:rPr lang="el-GR" dirty="0"/>
              <a:t>α</a:t>
            </a:r>
            <a:r>
              <a:rPr lang="en-US" dirty="0"/>
              <a:t>-granules of platelets</a:t>
            </a:r>
          </a:p>
          <a:p>
            <a:pPr lvl="1"/>
            <a:r>
              <a:rPr lang="en-US" dirty="0" err="1"/>
              <a:t>Subendothelial</a:t>
            </a:r>
            <a:r>
              <a:rPr lang="en-US" dirty="0"/>
              <a:t> collagen exposed → </a:t>
            </a:r>
            <a:r>
              <a:rPr lang="en-US" dirty="0" err="1"/>
              <a:t>vWF</a:t>
            </a:r>
            <a:r>
              <a:rPr lang="en-US" dirty="0"/>
              <a:t> binds</a:t>
            </a:r>
          </a:p>
          <a:p>
            <a:pPr lvl="1"/>
            <a:r>
              <a:rPr lang="en-US" dirty="0" err="1"/>
              <a:t>vWF</a:t>
            </a:r>
            <a:r>
              <a:rPr lang="en-US" dirty="0"/>
              <a:t> binds factor VIII</a:t>
            </a:r>
          </a:p>
          <a:p>
            <a:pPr lvl="1"/>
            <a:r>
              <a:rPr lang="en-US" dirty="0" err="1"/>
              <a:t>vWF</a:t>
            </a:r>
            <a:r>
              <a:rPr lang="en-US" dirty="0"/>
              <a:t> metalloprotease ADAMTS13 degrades </a:t>
            </a:r>
            <a:r>
              <a:rPr lang="en-US" dirty="0" err="1"/>
              <a:t>vWF</a:t>
            </a:r>
            <a:r>
              <a:rPr lang="en-US" dirty="0"/>
              <a:t> </a:t>
            </a:r>
            <a:r>
              <a:rPr lang="en-US" dirty="0" err="1"/>
              <a:t>multimers</a:t>
            </a:r>
          </a:p>
          <a:p>
            <a:pPr lvl="1"/>
            <a:endParaRPr lang="en-US" sz="1600" dirty="0"/>
          </a:p>
          <a:p>
            <a:r>
              <a:rPr lang="en-US" dirty="0"/>
              <a:t>Platelet Adhesion:</a:t>
            </a:r>
          </a:p>
          <a:p>
            <a:pPr lvl="1"/>
            <a:r>
              <a:rPr lang="en-US" dirty="0"/>
              <a:t>Platelet binds to exposed </a:t>
            </a:r>
            <a:r>
              <a:rPr lang="en-US" dirty="0" err="1"/>
              <a:t>subendothelial</a:t>
            </a:r>
            <a:r>
              <a:rPr lang="en-US" dirty="0"/>
              <a:t> collagen bound </a:t>
            </a:r>
            <a:r>
              <a:rPr lang="en-US" dirty="0" err="1"/>
              <a:t>vWF</a:t>
            </a:r>
            <a:r>
              <a:rPr lang="en-US" dirty="0"/>
              <a:t> via </a:t>
            </a:r>
            <a:r>
              <a:rPr lang="en-US" dirty="0" err="1"/>
              <a:t>GpIbR</a:t>
            </a:r>
            <a:endParaRPr lang="en-US" dirty="0"/>
          </a:p>
          <a:p>
            <a:pPr lvl="1"/>
            <a:r>
              <a:rPr lang="en-US" dirty="0"/>
              <a:t>Conformational change to platelets</a:t>
            </a:r>
          </a:p>
          <a:p>
            <a:r>
              <a:rPr lang="en-US" dirty="0"/>
              <a:t>Platelet Activation:</a:t>
            </a:r>
          </a:p>
          <a:p>
            <a:pPr lvl="1"/>
            <a:r>
              <a:rPr lang="en-US" dirty="0"/>
              <a:t>ADP and Ca2+ released from dense granules of platelets</a:t>
            </a:r>
          </a:p>
          <a:p>
            <a:pPr lvl="1"/>
            <a:r>
              <a:rPr lang="en-US" dirty="0"/>
              <a:t>ADP binds to P2Y12 receptors on platelets → ↑</a:t>
            </a:r>
            <a:r>
              <a:rPr lang="en-US" dirty="0" err="1"/>
              <a:t>GpIIIb</a:t>
            </a:r>
            <a:r>
              <a:rPr lang="en-US" dirty="0"/>
              <a:t>/</a:t>
            </a:r>
            <a:r>
              <a:rPr lang="en-US" dirty="0" err="1"/>
              <a:t>IIIaR</a:t>
            </a:r>
            <a:r>
              <a:rPr lang="en-US" dirty="0"/>
              <a:t> to platelet cell surface</a:t>
            </a:r>
          </a:p>
          <a:p>
            <a:pPr lvl="1"/>
            <a:r>
              <a:rPr lang="en-US" dirty="0"/>
              <a:t>Arachidonic acid → converted to thromboxane A2 via COX → ↑Vasoconstriction, ↑Platelet activation</a:t>
            </a:r>
          </a:p>
          <a:p>
            <a:r>
              <a:rPr lang="en-US" dirty="0"/>
              <a:t>Platelet Aggregation:</a:t>
            </a:r>
          </a:p>
          <a:p>
            <a:pPr lvl="1"/>
            <a:r>
              <a:rPr lang="en-US" dirty="0"/>
              <a:t>Platelet crosslink via </a:t>
            </a:r>
            <a:r>
              <a:rPr lang="en-US" dirty="0" err="1"/>
              <a:t>GpIIb</a:t>
            </a:r>
            <a:r>
              <a:rPr lang="en-US" dirty="0"/>
              <a:t>/</a:t>
            </a:r>
            <a:r>
              <a:rPr lang="en-US" dirty="0" err="1"/>
              <a:t>IIIaR</a:t>
            </a:r>
            <a:r>
              <a:rPr lang="en-US" dirty="0"/>
              <a:t> and fibrinogen</a:t>
            </a:r>
          </a:p>
        </p:txBody>
      </p:sp>
    </p:spTree>
    <p:extLst>
      <p:ext uri="{BB962C8B-B14F-4D97-AF65-F5344CB8AC3E}">
        <p14:creationId xmlns:p14="http://schemas.microsoft.com/office/powerpoint/2010/main" val="4059465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3725C5-C347-4999-AAE4-8D8B13DCCCB3}"/>
              </a:ext>
            </a:extLst>
          </p:cNvPr>
          <p:cNvSpPr txBox="1"/>
          <p:nvPr/>
        </p:nvSpPr>
        <p:spPr>
          <a:xfrm>
            <a:off x="152400" y="152400"/>
            <a:ext cx="899511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Lato"/>
              </a:rPr>
              <a:t>Investigations</a:t>
            </a: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complete blood count (CBC) to measure the number and quality of white blood cells, red blood cells and platelets</a:t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blood chemistry tests to show how well certain organs are working</a:t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reverse transcriptase polymerase chain reaction (RT-PCR) to see if cells in a sample of blood or bone marrow have the JAK2 mutation</a:t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bone marrow aspiration and biopsy to confirm whether or not you have essential thrombocytosis</a:t>
            </a:r>
          </a:p>
        </p:txBody>
      </p:sp>
    </p:spTree>
    <p:extLst>
      <p:ext uri="{BB962C8B-B14F-4D97-AF65-F5344CB8AC3E}">
        <p14:creationId xmlns:p14="http://schemas.microsoft.com/office/powerpoint/2010/main" val="1253988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511F4-5865-4B34-8CD1-3AA5E8620469}"/>
              </a:ext>
            </a:extLst>
          </p:cNvPr>
          <p:cNvSpPr txBox="1"/>
          <p:nvPr/>
        </p:nvSpPr>
        <p:spPr>
          <a:xfrm>
            <a:off x="228600" y="-79653"/>
            <a:ext cx="11044646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0" i="0" dirty="0">
                <a:solidFill>
                  <a:srgbClr val="000000"/>
                </a:solidFill>
                <a:effectLst/>
                <a:latin typeface="Lato"/>
              </a:rPr>
              <a:t>Treatment </a:t>
            </a:r>
            <a:br>
              <a:rPr lang="en-US" sz="66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0" i="0" dirty="0" err="1">
                <a:solidFill>
                  <a:srgbClr val="000000"/>
                </a:solidFill>
                <a:effectLst/>
                <a:latin typeface="Lato"/>
              </a:rPr>
              <a:t>treatment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>  for essential thrombocytosis are based on your risk of developing complications such as bleeding and blood clots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Lato"/>
              </a:rPr>
              <a:t>Low risk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>they’re usually 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ato"/>
              </a:rPr>
              <a:t>younger than 40 years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>of age and don’t have signs and symptoms and they usually don’t need treatment unless they develop complication 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Lato"/>
              </a:rPr>
              <a:t>Intermediate risk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> means that you have a slightly higher risk of developing complications than people with low-risk features.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>And they’re between 40-60 year and they don’t need treatment 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Lato"/>
              </a:rPr>
              <a:t>High risk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> means that you are likely to develop complications. People with high-risk disease need treatment. You are considered high risk if you 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ato"/>
              </a:rPr>
              <a:t>are older than 60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>years of age and you have any of these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Lato"/>
              </a:rPr>
              <a:t>high-risk features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Lato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975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B5BE0-27A8-4AB8-B2D9-1ECA013B38D7}"/>
              </a:ext>
            </a:extLst>
          </p:cNvPr>
          <p:cNvSpPr txBox="1"/>
          <p:nvPr/>
        </p:nvSpPr>
        <p:spPr>
          <a:xfrm>
            <a:off x="152400" y="685800"/>
            <a:ext cx="89951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Lato"/>
              </a:rPr>
              <a:t>What are the high risk features ?? </a:t>
            </a: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you have had blood clots or bleeding problems in the past</a:t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you have high blood pressure or diabetes</a:t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you smoke or are obese</a:t>
            </a:r>
            <a:br>
              <a:rPr lang="en-US" b="0" i="0" dirty="0">
                <a:solidFill>
                  <a:srgbClr val="000000"/>
                </a:solidFill>
                <a:effectLst/>
                <a:latin typeface="Lato"/>
              </a:rPr>
            </a:br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you have a very high platelet count</a:t>
            </a:r>
          </a:p>
        </p:txBody>
      </p:sp>
    </p:spTree>
    <p:extLst>
      <p:ext uri="{BB962C8B-B14F-4D97-AF65-F5344CB8AC3E}">
        <p14:creationId xmlns:p14="http://schemas.microsoft.com/office/powerpoint/2010/main" val="2255758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9C7FA-B107-44A4-99DE-54BBCCE3CE45}"/>
              </a:ext>
            </a:extLst>
          </p:cNvPr>
          <p:cNvSpPr txBox="1"/>
          <p:nvPr/>
        </p:nvSpPr>
        <p:spPr>
          <a:xfrm>
            <a:off x="457200" y="838200"/>
            <a:ext cx="86903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Drug therapy </a:t>
            </a: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/>
            </a:r>
            <a:b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/>
            </a:r>
            <a:b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Aspirin </a:t>
            </a:r>
            <a:b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/>
            </a:r>
            <a:b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Hydroxyurea 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Hydroxyurea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 (pronounced 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hye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-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drox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-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ee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-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ure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-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ee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-a) is a </a:t>
            </a:r>
            <a:r>
              <a:rPr lang="en-US" b="0" i="0" dirty="0">
                <a:solidFill>
                  <a:srgbClr val="343536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chemotherapy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 medication that lowers platelet levels</a:t>
            </a:r>
            <a:b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/>
            </a:r>
            <a:b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Anagrelide</a:t>
            </a:r>
            <a:r>
              <a:rPr lang="en-US" b="0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lowers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 platelet levels and </a:t>
            </a:r>
            <a:r>
              <a:rPr lang="en-US" b="0" i="0" dirty="0">
                <a:solidFill>
                  <a:srgbClr val="343536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helps reduce stroke and heart attack risk.</a:t>
            </a:r>
            <a:br>
              <a:rPr lang="en-US" b="0" i="0" dirty="0">
                <a:solidFill>
                  <a:srgbClr val="343536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/>
            </a:r>
            <a:b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Interferon alfa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 is a form </a:t>
            </a:r>
            <a:r>
              <a:rPr lang="en-US" b="0" i="0" dirty="0">
                <a:solidFill>
                  <a:srgbClr val="343536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of immunotherapy 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that keeps abnormal platelets from dividing and multiplying.</a:t>
            </a:r>
            <a:b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/>
            </a:r>
            <a:b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Busulfan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  is a </a:t>
            </a:r>
            <a:r>
              <a:rPr lang="en-US" b="0" i="0" dirty="0">
                <a:solidFill>
                  <a:srgbClr val="343536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chemotherapy medication 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that lowers platelet levels </a:t>
            </a:r>
            <a:r>
              <a:rPr lang="en-US" b="0" i="0" dirty="0">
                <a:solidFill>
                  <a:srgbClr val="343536"/>
                </a:solidFill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and helps people who can’t take hydroxyurea or don’t benefit from taking hydroxyurea.</a:t>
            </a:r>
            <a:br>
              <a:rPr lang="en-US" b="0" i="0" dirty="0">
                <a:solidFill>
                  <a:srgbClr val="343536"/>
                </a:solidFill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</a:br>
            <a:r>
              <a:rPr lang="en-US" b="0" i="0" dirty="0">
                <a:solidFill>
                  <a:srgbClr val="343536"/>
                </a:solidFill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/>
            </a:r>
            <a:br>
              <a:rPr lang="en-US" b="0" i="0" dirty="0">
                <a:solidFill>
                  <a:srgbClr val="343536"/>
                </a:solidFill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</a:br>
            <a:r>
              <a:rPr lang="en-US" b="1" i="0" dirty="0" err="1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Ruxolitinib</a:t>
            </a:r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is a medication that helps people who don’t appear to benefit from treatment with hydroxyurea, busulfan and interferon alfa and</a:t>
            </a:r>
            <a:r>
              <a:rPr lang="en-US" b="0" i="0" dirty="0">
                <a:solidFill>
                  <a:srgbClr val="343536"/>
                </a:solidFill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 who have symptoms including itching, feeling full even when they don’t eat much food and have fatigue.</a:t>
            </a:r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4035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219" y="1246909"/>
            <a:ext cx="10972171" cy="2466109"/>
          </a:xfrm>
        </p:spPr>
        <p:txBody>
          <a:bodyPr/>
          <a:lstStyle/>
          <a:p>
            <a:pPr algn="ctr"/>
            <a:r>
              <a:rPr lang="en-US" sz="4400" dirty="0"/>
              <a:t>PLATELET </a:t>
            </a:r>
            <a:r>
              <a:rPr lang="en-US" sz="4400" dirty="0" smtClean="0"/>
              <a:t>QUALITATIVE </a:t>
            </a:r>
            <a:r>
              <a:rPr lang="en-US" sz="4400" dirty="0"/>
              <a:t>DISORDERS</a:t>
            </a:r>
          </a:p>
        </p:txBody>
      </p:sp>
    </p:spTree>
    <p:extLst>
      <p:ext uri="{BB962C8B-B14F-4D97-AF65-F5344CB8AC3E}">
        <p14:creationId xmlns:p14="http://schemas.microsoft.com/office/powerpoint/2010/main" val="3044745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 idx="4294967295"/>
          </p:nvPr>
        </p:nvSpPr>
        <p:spPr>
          <a:xfrm>
            <a:off x="803563" y="371763"/>
            <a:ext cx="8078788" cy="1230313"/>
          </a:xfrm>
          <a:prstGeom prst="rect">
            <a:avLst/>
          </a:prstGeom>
          <a:noFill/>
          <a:ln w="0">
            <a:noFill/>
          </a:ln>
        </p:spPr>
        <p:txBody>
          <a:bodyPr lIns="81646" tIns="40823" rIns="81646" bIns="40823" anchor="ctr">
            <a:noAutofit/>
          </a:bodyPr>
          <a:lstStyle/>
          <a:p>
            <a:pPr marL="285750" indent="-285750" algn="l" rtl="1">
              <a:lnSpc>
                <a:spcPct val="90000"/>
              </a:lnSpc>
              <a:spcBef>
                <a:spcPts val="908"/>
              </a:spcBef>
              <a:spcAft>
                <a:spcPts val="600"/>
              </a:spcAft>
              <a:buClr>
                <a:schemeClr val="accent1"/>
              </a:buClr>
              <a:buSzPct val="115000"/>
              <a:tabLst>
                <a:tab pos="0" algn="l"/>
              </a:tabLst>
            </a:pPr>
            <a:r>
              <a:rPr lang="en-US" sz="3992" b="1" spc="68" dirty="0">
                <a:solidFill>
                  <a:srgbClr val="000000"/>
                </a:solidFill>
                <a:latin typeface="Calibri Light"/>
              </a:rPr>
              <a:t>Q</a:t>
            </a:r>
            <a:r>
              <a:rPr lang="en-US" sz="3992" b="1" spc="-124" dirty="0">
                <a:solidFill>
                  <a:srgbClr val="000000"/>
                </a:solidFill>
                <a:latin typeface="Calibri Light"/>
              </a:rPr>
              <a:t>u</a:t>
            </a:r>
            <a:r>
              <a:rPr lang="en-US" sz="3992" b="1" spc="-191" dirty="0">
                <a:solidFill>
                  <a:srgbClr val="000000"/>
                </a:solidFill>
                <a:latin typeface="Calibri Light"/>
              </a:rPr>
              <a:t>a</a:t>
            </a:r>
            <a:r>
              <a:rPr lang="en-US" sz="3992" b="1" spc="-227" dirty="0">
                <a:solidFill>
                  <a:srgbClr val="000000"/>
                </a:solidFill>
                <a:latin typeface="Calibri Light"/>
              </a:rPr>
              <a:t>l</a:t>
            </a:r>
            <a:r>
              <a:rPr lang="en-US" sz="3992" b="1" spc="-196" dirty="0">
                <a:solidFill>
                  <a:srgbClr val="000000"/>
                </a:solidFill>
                <a:latin typeface="Calibri Light"/>
              </a:rPr>
              <a:t>i</a:t>
            </a:r>
            <a:r>
              <a:rPr lang="en-US" sz="3992" b="1" spc="-124" dirty="0">
                <a:solidFill>
                  <a:srgbClr val="000000"/>
                </a:solidFill>
                <a:latin typeface="Calibri Light"/>
              </a:rPr>
              <a:t>t</a:t>
            </a:r>
            <a:r>
              <a:rPr lang="en-US" sz="3992" b="1" spc="-150" dirty="0">
                <a:solidFill>
                  <a:srgbClr val="000000"/>
                </a:solidFill>
                <a:latin typeface="Calibri Light"/>
              </a:rPr>
              <a:t>y</a:t>
            </a:r>
            <a:r>
              <a:rPr lang="en-US" sz="3992" b="1" spc="-256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3992" b="1" spc="150" dirty="0">
                <a:solidFill>
                  <a:srgbClr val="000000"/>
                </a:solidFill>
                <a:latin typeface="Calibri Light"/>
              </a:rPr>
              <a:t>D</a:t>
            </a:r>
            <a:r>
              <a:rPr lang="en-US" sz="3992" b="1" spc="-196" dirty="0">
                <a:solidFill>
                  <a:srgbClr val="000000"/>
                </a:solidFill>
                <a:latin typeface="Calibri Light"/>
              </a:rPr>
              <a:t>i</a:t>
            </a:r>
            <a:r>
              <a:rPr lang="en-US" sz="3992" b="1" spc="44" dirty="0">
                <a:solidFill>
                  <a:srgbClr val="000000"/>
                </a:solidFill>
                <a:latin typeface="Calibri Light"/>
              </a:rPr>
              <a:t>s</a:t>
            </a:r>
            <a:r>
              <a:rPr lang="en-US" sz="3992" b="1" spc="-101" dirty="0">
                <a:solidFill>
                  <a:srgbClr val="000000"/>
                </a:solidFill>
                <a:latin typeface="Calibri Light"/>
              </a:rPr>
              <a:t>o</a:t>
            </a:r>
            <a:r>
              <a:rPr lang="en-US" sz="3992" b="1" spc="-165" dirty="0">
                <a:solidFill>
                  <a:srgbClr val="000000"/>
                </a:solidFill>
                <a:latin typeface="Calibri Light"/>
              </a:rPr>
              <a:t>r</a:t>
            </a:r>
            <a:r>
              <a:rPr lang="en-US" sz="3992" b="1" spc="-150" dirty="0">
                <a:solidFill>
                  <a:srgbClr val="000000"/>
                </a:solidFill>
                <a:latin typeface="Calibri Light"/>
              </a:rPr>
              <a:t>d</a:t>
            </a:r>
            <a:r>
              <a:rPr lang="en-US" sz="3992" b="1" spc="-273" dirty="0">
                <a:solidFill>
                  <a:srgbClr val="000000"/>
                </a:solidFill>
                <a:latin typeface="Calibri Light"/>
              </a:rPr>
              <a:t>e</a:t>
            </a:r>
            <a:r>
              <a:rPr lang="en-US" sz="3992" b="1" spc="-96" dirty="0">
                <a:solidFill>
                  <a:srgbClr val="000000"/>
                </a:solidFill>
                <a:latin typeface="Calibri Light"/>
              </a:rPr>
              <a:t>r</a:t>
            </a:r>
            <a:r>
              <a:rPr lang="en-US" sz="3992" b="1" spc="44" dirty="0">
                <a:solidFill>
                  <a:srgbClr val="000000"/>
                </a:solidFill>
                <a:latin typeface="Calibri Light"/>
              </a:rPr>
              <a:t>s (</a:t>
            </a:r>
            <a:r>
              <a:rPr lang="en-US" sz="3266" b="1" spc="-161" dirty="0">
                <a:solidFill>
                  <a:srgbClr val="000000"/>
                </a:solidFill>
                <a:latin typeface="Calibri Light"/>
              </a:rPr>
              <a:t>Platelet dysfunction</a:t>
            </a:r>
            <a:r>
              <a:rPr lang="en-US" sz="3992" b="1" spc="-161" dirty="0">
                <a:solidFill>
                  <a:srgbClr val="000000"/>
                </a:solidFill>
                <a:latin typeface="Calibri Light"/>
              </a:rPr>
              <a:t>):</a:t>
            </a:r>
            <a:endParaRPr lang="en-US" sz="2500" b="1" spc="-1" dirty="0">
              <a:solidFill>
                <a:srgbClr val="000000"/>
              </a:solidFill>
              <a:highlight>
                <a:srgbClr val="FFFF00"/>
              </a:highlight>
              <a:latin typeface="Open Sans"/>
              <a:ea typeface="+mn-ea"/>
              <a:cs typeface="+mn-cs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idx="4294967295"/>
          </p:nvPr>
        </p:nvSpPr>
        <p:spPr>
          <a:xfrm>
            <a:off x="803563" y="1989715"/>
            <a:ext cx="10488612" cy="4040187"/>
          </a:xfrm>
          <a:prstGeom prst="rect">
            <a:avLst/>
          </a:prstGeom>
          <a:noFill/>
          <a:ln w="0">
            <a:noFill/>
          </a:ln>
        </p:spPr>
        <p:txBody>
          <a:bodyPr lIns="81646" tIns="40823" rIns="81646" bIns="40823" anchor="t">
            <a:normAutofit fontScale="98000"/>
          </a:bodyPr>
          <a:lstStyle/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r>
              <a:rPr lang="en-US" sz="2540" b="1" spc="-1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</a:rPr>
              <a:t>Platelet dysfunction: </a:t>
            </a:r>
            <a:endParaRPr lang="en-US" sz="2540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In,</a:t>
            </a:r>
            <a:r>
              <a:rPr lang="en-US" sz="3266" b="1" spc="-16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903" b="1" spc="-161" dirty="0">
                <a:solidFill>
                  <a:schemeClr val="tx1"/>
                </a:solidFill>
                <a:latin typeface="Calibri Light"/>
              </a:rPr>
              <a:t>Platelet dysfunction </a:t>
            </a:r>
            <a:r>
              <a:rPr lang="en-US" sz="2177" b="1" spc="-1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people have the </a:t>
            </a:r>
            <a:r>
              <a:rPr lang="en-US" sz="2540" b="1" u="sng" spc="-1" dirty="0">
                <a:solidFill>
                  <a:srgbClr val="000000"/>
                </a:solidFill>
                <a:latin typeface="Open Sans"/>
              </a:rPr>
              <a:t>correct number </a:t>
            </a: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of platelets, but the platelets </a:t>
            </a:r>
            <a:r>
              <a:rPr lang="en-US" sz="2540" b="1" u="sng" spc="-1" dirty="0">
                <a:solidFill>
                  <a:srgbClr val="000000"/>
                </a:solidFill>
                <a:latin typeface="Open Sans"/>
              </a:rPr>
              <a:t>do not </a:t>
            </a: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function normally.</a:t>
            </a:r>
            <a:r>
              <a:rPr lang="en-US" sz="2540" b="1" spc="-1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</a:rPr>
              <a:t> </a:t>
            </a:r>
            <a:endParaRPr lang="en-US" sz="2540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Platelet dysfunction may stem from an </a:t>
            </a:r>
            <a:r>
              <a:rPr lang="en-US" sz="2540" b="1" u="sng" spc="-1" dirty="0">
                <a:solidFill>
                  <a:srgbClr val="000000"/>
                </a:solidFill>
                <a:latin typeface="Open Sans"/>
              </a:rPr>
              <a:t>intrinsic platelet </a:t>
            </a: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defect or from an </a:t>
            </a:r>
            <a:r>
              <a:rPr lang="en-US" sz="2540" b="1" u="sng" spc="-1" dirty="0">
                <a:solidFill>
                  <a:srgbClr val="000000"/>
                </a:solidFill>
                <a:latin typeface="Open Sans"/>
              </a:rPr>
              <a:t>extrinsic factor </a:t>
            </a: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that alters the function of normal platelets. </a:t>
            </a:r>
            <a:endParaRPr lang="en-US" sz="2540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Dysfunction may be </a:t>
            </a:r>
            <a:r>
              <a:rPr lang="en-US" sz="2540" b="1" u="sng" spc="-1" dirty="0">
                <a:solidFill>
                  <a:srgbClr val="FF0000"/>
                </a:solidFill>
                <a:highlight>
                  <a:srgbClr val="FFFF00"/>
                </a:highlight>
                <a:latin typeface="Open Sans"/>
              </a:rPr>
              <a:t>hereditary</a:t>
            </a:r>
            <a:r>
              <a:rPr lang="en-US" sz="2540" b="1" spc="-1" dirty="0">
                <a:solidFill>
                  <a:srgbClr val="000000"/>
                </a:solidFill>
                <a:latin typeface="Open Sans"/>
              </a:rPr>
              <a:t> or </a:t>
            </a:r>
            <a:r>
              <a:rPr lang="en-US" sz="2540" b="1" u="sng" spc="-1" dirty="0">
                <a:solidFill>
                  <a:srgbClr val="FF0000"/>
                </a:solidFill>
                <a:highlight>
                  <a:srgbClr val="FFFF00"/>
                </a:highlight>
                <a:latin typeface="Open Sans"/>
              </a:rPr>
              <a:t>acquired</a:t>
            </a:r>
            <a:r>
              <a:rPr lang="en-US" sz="2540" b="1" u="sng" spc="-1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</a:rPr>
              <a:t>.</a:t>
            </a:r>
            <a:endParaRPr lang="en-US" sz="2540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r>
              <a:rPr lang="en-US" sz="2540" spc="-1" dirty="0">
                <a:solidFill>
                  <a:srgbClr val="000000"/>
                </a:solidFill>
                <a:latin typeface="Open Sans"/>
              </a:rPr>
              <a:t> </a:t>
            </a:r>
            <a:endParaRPr lang="en-US" sz="254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28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صورة 2"/>
          <p:cNvPicPr/>
          <p:nvPr/>
        </p:nvPicPr>
        <p:blipFill>
          <a:blip r:embed="rId2"/>
          <a:stretch/>
        </p:blipFill>
        <p:spPr>
          <a:xfrm>
            <a:off x="1981200" y="746386"/>
            <a:ext cx="7786255" cy="51763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89075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2"/>
          <p:cNvSpPr>
            <a:spLocks noGrp="1"/>
          </p:cNvSpPr>
          <p:nvPr>
            <p:ph idx="4294967295"/>
          </p:nvPr>
        </p:nvSpPr>
        <p:spPr>
          <a:xfrm>
            <a:off x="859271" y="758248"/>
            <a:ext cx="10556875" cy="5202238"/>
          </a:xfrm>
          <a:prstGeom prst="rect">
            <a:avLst/>
          </a:prstGeom>
          <a:noFill/>
          <a:ln w="0">
            <a:noFill/>
          </a:ln>
        </p:spPr>
        <p:txBody>
          <a:bodyPr lIns="81646" tIns="40823" rIns="81646" bIns="40823" anchor="t">
            <a:normAutofit/>
          </a:bodyPr>
          <a:lstStyle/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r>
              <a:rPr lang="en-US" sz="2903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Hereditary disorders 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of platelet function consist of von </a:t>
            </a:r>
            <a:r>
              <a:rPr lang="en-US" sz="2903" b="1" spc="-1" dirty="0" err="1">
                <a:solidFill>
                  <a:srgbClr val="000000"/>
                </a:solidFill>
                <a:latin typeface="Calibri"/>
              </a:rPr>
              <a:t>Willebrand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 disease, the </a:t>
            </a:r>
            <a:r>
              <a:rPr lang="en-US" sz="2903" b="1" u="sng" spc="-1" dirty="0">
                <a:solidFill>
                  <a:srgbClr val="000000"/>
                </a:solidFill>
                <a:latin typeface="Calibri"/>
              </a:rPr>
              <a:t>most common hereditary 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hemorrhagic disease, and hereditary </a:t>
            </a:r>
            <a:r>
              <a:rPr lang="en-US" sz="2903" b="1" u="sng" spc="-1" dirty="0">
                <a:solidFill>
                  <a:srgbClr val="FF0000"/>
                </a:solidFill>
                <a:latin typeface="Calibri"/>
              </a:rPr>
              <a:t>intrinsic platelet disorders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, which are much </a:t>
            </a:r>
            <a:r>
              <a:rPr lang="en-US" sz="2903" b="1" u="sng" spc="-1" dirty="0">
                <a:solidFill>
                  <a:srgbClr val="FF0000"/>
                </a:solidFill>
                <a:latin typeface="Calibri"/>
              </a:rPr>
              <a:t>less common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. </a:t>
            </a:r>
            <a:endParaRPr lang="en-US" sz="2903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endParaRPr lang="en-US" sz="2903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endParaRPr lang="en-US" sz="2903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r>
              <a:rPr lang="en-US" sz="2903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Acquired disorders 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of platelet dysfunction are commonly due </a:t>
            </a:r>
            <a:r>
              <a:rPr lang="en-US" sz="2903" b="1" u="sng" spc="-1" dirty="0">
                <a:solidFill>
                  <a:srgbClr val="000000"/>
                </a:solidFill>
                <a:latin typeface="Calibri"/>
              </a:rPr>
              <a:t>to diseases 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(e.g. , renal failure) as well </a:t>
            </a:r>
            <a:r>
              <a:rPr lang="en-US" sz="2903" b="1" u="sng" spc="-1" dirty="0">
                <a:solidFill>
                  <a:srgbClr val="000000"/>
                </a:solidFill>
                <a:latin typeface="Calibri"/>
              </a:rPr>
              <a:t>as to aspirin and other drugs.</a:t>
            </a:r>
            <a:endParaRPr lang="en-US" sz="2903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908"/>
              </a:spcBef>
              <a:buNone/>
              <a:tabLst>
                <a:tab pos="0" algn="l"/>
              </a:tabLst>
            </a:pPr>
            <a:r>
              <a:rPr lang="en-US" sz="2000" b="1" spc="-1" dirty="0">
                <a:solidFill>
                  <a:srgbClr val="000000"/>
                </a:solidFill>
                <a:latin typeface="Calibri"/>
              </a:rPr>
              <a:t>---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The most common acquired disorders are </a:t>
            </a:r>
            <a:r>
              <a:rPr lang="en-US" b="1" spc="-1" dirty="0">
                <a:solidFill>
                  <a:srgbClr val="FF0000"/>
                </a:solidFill>
                <a:latin typeface="Calibri"/>
              </a:rPr>
              <a:t>iatrogenic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, resulting from the use of aspirin, </a:t>
            </a:r>
            <a:r>
              <a:rPr lang="en-US" b="1" spc="-1" dirty="0" err="1">
                <a:solidFill>
                  <a:srgbClr val="000000"/>
                </a:solidFill>
                <a:latin typeface="Calibri"/>
              </a:rPr>
              <a:t>clopidogrel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b="1" spc="-1" dirty="0" err="1">
                <a:solidFill>
                  <a:srgbClr val="000000"/>
                </a:solidFill>
                <a:latin typeface="Calibri"/>
              </a:rPr>
              <a:t>ticagrelor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b="1" spc="-1" dirty="0" err="1">
                <a:solidFill>
                  <a:srgbClr val="000000"/>
                </a:solidFill>
                <a:latin typeface="Calibri"/>
              </a:rPr>
              <a:t>dipyridamole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 and the glycoprotein </a:t>
            </a:r>
            <a:r>
              <a:rPr lang="en-US" b="1" spc="-1" dirty="0" err="1">
                <a:solidFill>
                  <a:srgbClr val="000000"/>
                </a:solidFill>
                <a:latin typeface="Calibri"/>
              </a:rPr>
              <a:t>IIb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en-US" b="1" spc="-1" dirty="0" err="1">
                <a:solidFill>
                  <a:srgbClr val="000000"/>
                </a:solidFill>
                <a:latin typeface="Calibri"/>
              </a:rPr>
              <a:t>IIIa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 inhibitors to prevent arterial thrombosis.</a:t>
            </a:r>
            <a:endParaRPr lang="en-US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42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1490" y="2427330"/>
            <a:ext cx="9698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kern="0" spc="10" dirty="0">
                <a:solidFill>
                  <a:srgbClr val="252525"/>
                </a:solidFill>
                <a:latin typeface="Times New Roman"/>
                <a:cs typeface="Times New Roman"/>
              </a:rPr>
              <a:t>HEREDITARY</a:t>
            </a:r>
            <a:r>
              <a:rPr lang="en-US" sz="6000" b="1" kern="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0" spc="-10" dirty="0">
                <a:solidFill>
                  <a:srgbClr val="252525"/>
                </a:solidFill>
                <a:latin typeface="Times New Roman"/>
                <a:cs typeface="Times New Roman"/>
              </a:rPr>
              <a:t>PLATELET </a:t>
            </a:r>
            <a:r>
              <a:rPr lang="en-US" sz="6000" b="1" kern="0" spc="-14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0" spc="20" dirty="0">
                <a:solidFill>
                  <a:srgbClr val="252525"/>
                </a:solidFill>
                <a:latin typeface="Times New Roman"/>
                <a:cs typeface="Times New Roman"/>
              </a:rPr>
              <a:t>DISORDERS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20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2822395"/>
            <a:ext cx="10546994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82" t="42305" r="4441" b="8255"/>
          <a:stretch/>
        </p:blipFill>
        <p:spPr>
          <a:xfrm>
            <a:off x="0" y="1719619"/>
            <a:ext cx="11928144" cy="3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5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6390" lvl="0" indent="-314325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252525"/>
              </a:buClr>
              <a:buSzTx/>
              <a:buFont typeface="Times New Roman"/>
              <a:buChar char="◦"/>
              <a:tabLst>
                <a:tab pos="326390" algn="l"/>
                <a:tab pos="327025" algn="l"/>
              </a:tabLst>
              <a:defRPr/>
            </a:pP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common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bleeding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15" dirty="0">
                <a:solidFill>
                  <a:prstClr val="black"/>
                </a:solidFill>
                <a:latin typeface="Arial"/>
                <a:cs typeface="Arial"/>
              </a:rPr>
              <a:t>disorder,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affecting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3%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8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population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6390" marR="5080" lvl="0" indent="-314325">
              <a:lnSpc>
                <a:spcPct val="100600"/>
              </a:lnSpc>
              <a:spcBef>
                <a:spcPts val="900"/>
              </a:spcBef>
              <a:spcAft>
                <a:spcPts val="0"/>
              </a:spcAft>
              <a:buClr>
                <a:srgbClr val="252525"/>
              </a:buClr>
              <a:buSzTx/>
              <a:buFont typeface="Times New Roman"/>
              <a:buChar char="◦"/>
              <a:tabLst>
                <a:tab pos="326390" algn="l"/>
                <a:tab pos="327025" algn="l"/>
              </a:tabLst>
              <a:defRPr/>
            </a:pP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Autosomal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dominant</a:t>
            </a:r>
            <a:r>
              <a:rPr lang="en-US" sz="18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15" dirty="0">
                <a:solidFill>
                  <a:prstClr val="black"/>
                </a:solidFill>
                <a:latin typeface="Arial"/>
                <a:cs typeface="Arial"/>
              </a:rPr>
              <a:t>disorder,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characterized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deficiency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defect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8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factor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VIII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1800" b="1" spc="-48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related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antigen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6390" lvl="0" indent="-314325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252525"/>
              </a:buClr>
              <a:buSzTx/>
              <a:buFont typeface="Times New Roman"/>
              <a:buChar char="◦"/>
              <a:tabLst>
                <a:tab pos="326390" algn="l"/>
                <a:tab pos="327025" algn="l"/>
              </a:tabLst>
              <a:defRPr/>
            </a:pPr>
            <a:r>
              <a:rPr lang="en-US" sz="1800" b="1" spc="-50" dirty="0">
                <a:solidFill>
                  <a:prstClr val="black"/>
                </a:solidFill>
                <a:latin typeface="Arial"/>
                <a:cs typeface="Arial"/>
              </a:rPr>
              <a:t>Von</a:t>
            </a:r>
            <a:r>
              <a:rPr lang="en-US" sz="1800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 err="1">
                <a:solidFill>
                  <a:prstClr val="black"/>
                </a:solidFill>
                <a:latin typeface="Arial"/>
                <a:cs typeface="Arial"/>
              </a:rPr>
              <a:t>Willebrand</a:t>
            </a:r>
            <a:r>
              <a:rPr lang="en-US" sz="18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Factor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800" b="1" spc="-5" dirty="0" err="1">
                <a:solidFill>
                  <a:prstClr val="black"/>
                </a:solidFill>
                <a:latin typeface="Arial"/>
                <a:cs typeface="Arial"/>
              </a:rPr>
              <a:t>vWF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enhances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platelet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aggregation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8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adhesion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6390" lvl="0" indent="-314325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252525"/>
              </a:buClr>
              <a:buSzTx/>
              <a:buFont typeface="Times New Roman"/>
              <a:buChar char="◦"/>
              <a:tabLst>
                <a:tab pos="326390" algn="l"/>
                <a:tab pos="327025" algn="l"/>
              </a:tabLst>
              <a:defRPr/>
            </a:pP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VWF</a:t>
            </a:r>
            <a:r>
              <a:rPr lang="en-US" sz="1800" b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gene</a:t>
            </a:r>
            <a:r>
              <a:rPr lang="en-US" sz="1800" b="1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located on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chromosome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6390" lvl="0" indent="-314325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252525"/>
              </a:buClr>
              <a:buSzTx/>
              <a:buFont typeface="Times New Roman"/>
              <a:buChar char="◦"/>
              <a:tabLst>
                <a:tab pos="326390" algn="l"/>
                <a:tab pos="327025" algn="l"/>
              </a:tabLst>
              <a:defRPr/>
            </a:pP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Defective</a:t>
            </a:r>
            <a:r>
              <a:rPr lang="en-US" sz="18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platelet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6390" lvl="0" indent="-314325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252525"/>
              </a:buClr>
              <a:buSzTx/>
              <a:buFont typeface="Times New Roman"/>
              <a:buChar char="◦"/>
              <a:tabLst>
                <a:tab pos="326390" algn="l"/>
                <a:tab pos="327025" algn="l"/>
              </a:tabLst>
              <a:defRPr/>
            </a:pP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Mutation</a:t>
            </a:r>
            <a:r>
              <a:rPr lang="en-US" sz="1800" b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 err="1">
                <a:solidFill>
                  <a:prstClr val="black"/>
                </a:solidFill>
                <a:latin typeface="Arial"/>
                <a:cs typeface="Arial"/>
              </a:rPr>
              <a:t>vWF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latin typeface="Arial"/>
                <a:cs typeface="Arial"/>
              </a:rPr>
              <a:t>gene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4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>
                <a:latin typeface="Arial MT"/>
              </a:rPr>
              <a:t>The most common sign of vWD is nose bleeding and hematomas .</a:t>
            </a:r>
          </a:p>
          <a:p>
            <a:r>
              <a:rPr lang="en-US" dirty="0">
                <a:latin typeface="Arial MT"/>
              </a:rPr>
              <a:t>Menorrhagia &gt; seen in 70% in women with vWD and 50% of them suffer from dysmenorrhea .</a:t>
            </a:r>
          </a:p>
          <a:p>
            <a:r>
              <a:rPr lang="en-US" dirty="0" err="1">
                <a:latin typeface="Arial MT"/>
              </a:rPr>
              <a:t>Ecchymoses</a:t>
            </a:r>
            <a:r>
              <a:rPr lang="en-US" dirty="0">
                <a:latin typeface="Arial MT"/>
              </a:rPr>
              <a:t> and evidence of current o recent mucosal bleeding </a:t>
            </a:r>
            <a:r>
              <a:rPr lang="en-US" dirty="0"/>
              <a:t>.</a:t>
            </a:r>
          </a:p>
          <a:p>
            <a:pPr marL="12065" lvl="0" indent="0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252525"/>
              </a:buClr>
              <a:buSzTx/>
              <a:buNone/>
              <a:tabLst>
                <a:tab pos="326390" algn="l"/>
                <a:tab pos="327025" algn="l"/>
              </a:tabLst>
              <a:defRPr/>
            </a:pPr>
            <a:r>
              <a:rPr lang="en-US" spc="-5" dirty="0">
                <a:solidFill>
                  <a:prstClr val="black"/>
                </a:solidFill>
                <a:latin typeface="Arial MT"/>
                <a:cs typeface="Arial MT"/>
              </a:rPr>
              <a:t> Cutaneous</a:t>
            </a:r>
            <a:r>
              <a:rPr lang="en-US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 MT"/>
                <a:cs typeface="Arial MT"/>
              </a:rPr>
              <a:t>Bleeding – Easy</a:t>
            </a:r>
            <a:r>
              <a:rPr lang="en-US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 MT"/>
                <a:cs typeface="Arial MT"/>
              </a:rPr>
              <a:t>bruising</a:t>
            </a:r>
            <a:endParaRPr lang="en-US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2065" lvl="0" indent="0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252525"/>
              </a:buClr>
              <a:buSzTx/>
              <a:buNone/>
              <a:tabLst>
                <a:tab pos="326390" algn="l"/>
                <a:tab pos="327025" algn="l"/>
              </a:tabLst>
              <a:defRPr/>
            </a:pPr>
            <a:r>
              <a:rPr lang="en-US" spc="-5" dirty="0">
                <a:solidFill>
                  <a:prstClr val="black"/>
                </a:solidFill>
                <a:latin typeface="Arial MT"/>
                <a:cs typeface="Arial MT"/>
              </a:rPr>
              <a:t> Gastrointestinal</a:t>
            </a:r>
            <a:r>
              <a:rPr lang="en-US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 MT"/>
                <a:cs typeface="Arial MT"/>
              </a:rPr>
              <a:t>Bleeding</a:t>
            </a:r>
          </a:p>
          <a:p>
            <a:pPr marL="12065" lvl="0" indent="0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252525"/>
              </a:buClr>
              <a:buSzTx/>
              <a:buNone/>
              <a:tabLst>
                <a:tab pos="326390" algn="l"/>
                <a:tab pos="327025" algn="l"/>
              </a:tabLst>
              <a:defRPr/>
            </a:pPr>
            <a:endParaRPr lang="en-US" sz="1800" dirty="0">
              <a:solidFill>
                <a:prstClr val="black"/>
              </a:solidFill>
              <a:latin typeface="Arial MT"/>
              <a:cs typeface="Arial MT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984" y="2660072"/>
            <a:ext cx="3407959" cy="3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5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4909" y="1769197"/>
            <a:ext cx="10806545" cy="1450975"/>
          </a:xfrm>
        </p:spPr>
        <p:txBody>
          <a:bodyPr>
            <a:normAutofit/>
          </a:bodyPr>
          <a:lstStyle/>
          <a:p>
            <a:pPr algn="ctr"/>
            <a:r>
              <a:rPr lang="en-US" sz="4400" b="1" spc="-1" dirty="0">
                <a:solidFill>
                  <a:srgbClr val="000000"/>
                </a:solidFill>
              </a:rPr>
              <a:t>Bernard-</a:t>
            </a:r>
            <a:r>
              <a:rPr lang="en-US" sz="4400" b="1" spc="-1" dirty="0" err="1">
                <a:solidFill>
                  <a:srgbClr val="000000"/>
                </a:solidFill>
              </a:rPr>
              <a:t>soulier</a:t>
            </a:r>
            <a:r>
              <a:rPr lang="en-US" sz="4400" b="1" spc="-1" dirty="0">
                <a:solidFill>
                  <a:srgbClr val="000000"/>
                </a:solidFill>
              </a:rPr>
              <a:t> syndrome (</a:t>
            </a:r>
            <a:r>
              <a:rPr lang="en-US" sz="4400" b="1" spc="-1" dirty="0">
                <a:solidFill>
                  <a:srgbClr val="FF0000"/>
                </a:solidFill>
              </a:rPr>
              <a:t>Adhesion disorder</a:t>
            </a:r>
            <a:r>
              <a:rPr lang="en-US" sz="4400" b="1" spc="-1" dirty="0">
                <a:solidFill>
                  <a:srgbClr val="000000"/>
                </a:solidFill>
              </a:rPr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49489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2"/>
          <p:cNvSpPr>
            <a:spLocks noGrp="1"/>
          </p:cNvSpPr>
          <p:nvPr>
            <p:ph idx="4294967295"/>
          </p:nvPr>
        </p:nvSpPr>
        <p:spPr>
          <a:xfrm>
            <a:off x="225608" y="397020"/>
            <a:ext cx="8364538" cy="518636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l">
              <a:buNone/>
              <a:tabLst>
                <a:tab pos="0" algn="l"/>
              </a:tabLst>
            </a:pPr>
            <a:r>
              <a:rPr lang="en-US" sz="2540" b="1" spc="-1" dirty="0">
                <a:solidFill>
                  <a:srgbClr val="000000"/>
                </a:solidFill>
                <a:latin typeface="Calibri"/>
              </a:rPr>
              <a:t>Disorder of platelet adhesion (to sub endothelium) due </a:t>
            </a:r>
            <a:r>
              <a:rPr lang="en-US" sz="2540" b="1" u="sng" spc="-1" dirty="0">
                <a:solidFill>
                  <a:srgbClr val="000000"/>
                </a:solidFill>
                <a:latin typeface="Calibri"/>
              </a:rPr>
              <a:t>to deficiency </a:t>
            </a:r>
            <a:r>
              <a:rPr lang="en-US" sz="2540" b="1" spc="-1" dirty="0">
                <a:solidFill>
                  <a:srgbClr val="000000"/>
                </a:solidFill>
                <a:latin typeface="Calibri"/>
              </a:rPr>
              <a:t>of </a:t>
            </a:r>
            <a:r>
              <a:rPr lang="en-US" sz="2540" b="1" u="sng" spc="-1" dirty="0">
                <a:solidFill>
                  <a:srgbClr val="FF0000"/>
                </a:solidFill>
                <a:latin typeface="Calibri"/>
              </a:rPr>
              <a:t>platelet glycoprotein </a:t>
            </a:r>
            <a:r>
              <a:rPr lang="en-US" sz="2540" b="1" u="sng" spc="-1" dirty="0" err="1">
                <a:solidFill>
                  <a:srgbClr val="FF0000"/>
                </a:solidFill>
                <a:latin typeface="Calibri"/>
              </a:rPr>
              <a:t>GPIb</a:t>
            </a:r>
            <a:r>
              <a:rPr lang="en-US" sz="2540" b="1" u="sng" spc="-1" dirty="0">
                <a:solidFill>
                  <a:srgbClr val="FF0000"/>
                </a:solidFill>
                <a:latin typeface="Calibri"/>
              </a:rPr>
              <a:t>-IX-V</a:t>
            </a:r>
            <a:endParaRPr lang="en-US" sz="2540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540" b="1" spc="-1" dirty="0">
                <a:solidFill>
                  <a:srgbClr val="FF0000"/>
                </a:solidFill>
                <a:latin typeface="Calibri"/>
              </a:rPr>
              <a:t>--- Autosomal recessive disease --- </a:t>
            </a:r>
            <a:endParaRPr lang="en-US" sz="2540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540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Clinical feature : </a:t>
            </a:r>
            <a:r>
              <a:rPr lang="en-US" sz="2540" b="1" spc="-1" dirty="0">
                <a:solidFill>
                  <a:srgbClr val="000000"/>
                </a:solidFill>
                <a:latin typeface="Calibri"/>
              </a:rPr>
              <a:t>( epistaxis ,bruising , gingival bleeding ,</a:t>
            </a:r>
            <a:r>
              <a:rPr lang="en-US" sz="2540" b="1" spc="-1" dirty="0" err="1">
                <a:solidFill>
                  <a:srgbClr val="000000"/>
                </a:solidFill>
                <a:latin typeface="Calibri"/>
              </a:rPr>
              <a:t>petechiae</a:t>
            </a:r>
            <a:r>
              <a:rPr lang="en-US" sz="2540" b="1" spc="-1" dirty="0">
                <a:solidFill>
                  <a:srgbClr val="000000"/>
                </a:solidFill>
                <a:latin typeface="Calibri"/>
              </a:rPr>
              <a:t>, purpura , ecchymosis , etc.)</a:t>
            </a:r>
            <a:endParaRPr lang="en-US" sz="2540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endParaRPr lang="en-US" sz="254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7" name="صورة 10"/>
          <p:cNvPicPr/>
          <p:nvPr/>
        </p:nvPicPr>
        <p:blipFill>
          <a:blip r:embed="rId2"/>
          <a:stretch/>
        </p:blipFill>
        <p:spPr>
          <a:xfrm>
            <a:off x="5872639" y="3037952"/>
            <a:ext cx="2387013" cy="2526419"/>
          </a:xfrm>
          <a:prstGeom prst="rect">
            <a:avLst/>
          </a:prstGeom>
          <a:ln w="0">
            <a:noFill/>
          </a:ln>
        </p:spPr>
      </p:pic>
      <p:pic>
        <p:nvPicPr>
          <p:cNvPr id="298" name="صورة 12"/>
          <p:cNvPicPr/>
          <p:nvPr/>
        </p:nvPicPr>
        <p:blipFill>
          <a:blip r:embed="rId3"/>
          <a:stretch/>
        </p:blipFill>
        <p:spPr>
          <a:xfrm>
            <a:off x="6253750" y="5787930"/>
            <a:ext cx="1818754" cy="333117"/>
          </a:xfrm>
          <a:prstGeom prst="rect">
            <a:avLst/>
          </a:prstGeom>
          <a:ln w="0">
            <a:noFill/>
          </a:ln>
        </p:spPr>
      </p:pic>
      <p:pic>
        <p:nvPicPr>
          <p:cNvPr id="299" name="صورة 13"/>
          <p:cNvPicPr/>
          <p:nvPr/>
        </p:nvPicPr>
        <p:blipFill>
          <a:blip r:embed="rId4"/>
          <a:stretch/>
        </p:blipFill>
        <p:spPr>
          <a:xfrm>
            <a:off x="2054700" y="5787930"/>
            <a:ext cx="3955603" cy="495104"/>
          </a:xfrm>
          <a:prstGeom prst="rect">
            <a:avLst/>
          </a:prstGeom>
          <a:ln w="0">
            <a:noFill/>
          </a:ln>
        </p:spPr>
      </p:pic>
      <p:pic>
        <p:nvPicPr>
          <p:cNvPr id="300" name="صورة 14"/>
          <p:cNvPicPr/>
          <p:nvPr/>
        </p:nvPicPr>
        <p:blipFill>
          <a:blip r:embed="rId5"/>
          <a:stretch/>
        </p:blipFill>
        <p:spPr>
          <a:xfrm>
            <a:off x="293284" y="5660725"/>
            <a:ext cx="1517969" cy="749514"/>
          </a:xfrm>
          <a:prstGeom prst="rect">
            <a:avLst/>
          </a:prstGeom>
          <a:ln w="0">
            <a:noFill/>
          </a:ln>
        </p:spPr>
      </p:pic>
      <p:pic>
        <p:nvPicPr>
          <p:cNvPr id="301" name="صورة 15"/>
          <p:cNvPicPr/>
          <p:nvPr/>
        </p:nvPicPr>
        <p:blipFill>
          <a:blip r:embed="rId6"/>
          <a:stretch/>
        </p:blipFill>
        <p:spPr>
          <a:xfrm>
            <a:off x="367076" y="3073666"/>
            <a:ext cx="1612679" cy="2509716"/>
          </a:xfrm>
          <a:prstGeom prst="rect">
            <a:avLst/>
          </a:prstGeom>
          <a:ln w="0">
            <a:noFill/>
          </a:ln>
        </p:spPr>
      </p:pic>
      <p:pic>
        <p:nvPicPr>
          <p:cNvPr id="302" name="صورة 16"/>
          <p:cNvPicPr/>
          <p:nvPr/>
        </p:nvPicPr>
        <p:blipFill>
          <a:blip r:embed="rId7"/>
          <a:stretch/>
        </p:blipFill>
        <p:spPr>
          <a:xfrm>
            <a:off x="2442140" y="3073666"/>
            <a:ext cx="2773037" cy="2543121"/>
          </a:xfrm>
          <a:prstGeom prst="rect">
            <a:avLst/>
          </a:prstGeom>
          <a:ln w="0">
            <a:noFill/>
          </a:ln>
        </p:spPr>
      </p:pic>
      <p:pic>
        <p:nvPicPr>
          <p:cNvPr id="303" name="صورة 17"/>
          <p:cNvPicPr/>
          <p:nvPr/>
        </p:nvPicPr>
        <p:blipFill>
          <a:blip r:embed="rId8"/>
          <a:stretch/>
        </p:blipFill>
        <p:spPr>
          <a:xfrm>
            <a:off x="8672945" y="153861"/>
            <a:ext cx="2620857" cy="1402937"/>
          </a:xfrm>
          <a:prstGeom prst="rect">
            <a:avLst/>
          </a:prstGeom>
          <a:ln w="0">
            <a:noFill/>
          </a:ln>
        </p:spPr>
      </p:pic>
      <p:pic>
        <p:nvPicPr>
          <p:cNvPr id="304" name="صورة 18"/>
          <p:cNvPicPr/>
          <p:nvPr/>
        </p:nvPicPr>
        <p:blipFill>
          <a:blip r:embed="rId9"/>
          <a:stretch/>
        </p:blipFill>
        <p:spPr>
          <a:xfrm>
            <a:off x="8917114" y="3973082"/>
            <a:ext cx="2260638" cy="1643705"/>
          </a:xfrm>
          <a:prstGeom prst="rect">
            <a:avLst/>
          </a:prstGeom>
          <a:ln w="0">
            <a:noFill/>
          </a:ln>
        </p:spPr>
      </p:pic>
      <p:pic>
        <p:nvPicPr>
          <p:cNvPr id="305" name="صورة 19"/>
          <p:cNvPicPr/>
          <p:nvPr/>
        </p:nvPicPr>
        <p:blipFill>
          <a:blip r:embed="rId10"/>
          <a:stretch/>
        </p:blipFill>
        <p:spPr>
          <a:xfrm>
            <a:off x="8859089" y="1970074"/>
            <a:ext cx="2376687" cy="158973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36132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238" y="2627586"/>
            <a:ext cx="12025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" dirty="0">
                <a:solidFill>
                  <a:srgbClr val="000000"/>
                </a:solidFill>
                <a:latin typeface="Calibri Light"/>
                <a:ea typeface="+mj-ea"/>
                <a:cs typeface="+mj-cs"/>
              </a:rPr>
              <a:t>Glanzmann’s thrombasthenia(</a:t>
            </a:r>
            <a:r>
              <a:rPr lang="en-US" sz="4400" b="1" spc="-1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Aggregation disorder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  <a:ea typeface="+mj-ea"/>
                <a:cs typeface="+mj-cs"/>
              </a:rPr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4847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2"/>
          <p:cNvSpPr>
            <a:spLocks noGrp="1"/>
          </p:cNvSpPr>
          <p:nvPr>
            <p:ph idx="4294967295"/>
          </p:nvPr>
        </p:nvSpPr>
        <p:spPr>
          <a:xfrm>
            <a:off x="429489" y="613785"/>
            <a:ext cx="10848109" cy="548221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 lnSpcReduction="10000"/>
          </a:bodyPr>
          <a:lstStyle/>
          <a:p>
            <a:pPr algn="l">
              <a:buNone/>
              <a:tabLst>
                <a:tab pos="0" algn="l"/>
              </a:tabLst>
            </a:pPr>
            <a:r>
              <a:rPr lang="en-US" sz="2994" b="1" spc="-1" dirty="0">
                <a:solidFill>
                  <a:srgbClr val="000000"/>
                </a:solidFill>
                <a:latin typeface="Calibri"/>
              </a:rPr>
              <a:t>Disorder </a:t>
            </a:r>
            <a:r>
              <a:rPr lang="en-US" sz="2994" b="1" u="sng" spc="-1" dirty="0">
                <a:solidFill>
                  <a:srgbClr val="000000"/>
                </a:solidFill>
                <a:latin typeface="Calibri"/>
              </a:rPr>
              <a:t>of platelet aggregation </a:t>
            </a:r>
            <a:r>
              <a:rPr lang="en-US" sz="2994" b="1" spc="-1" dirty="0">
                <a:solidFill>
                  <a:srgbClr val="000000"/>
                </a:solidFill>
                <a:latin typeface="Calibri"/>
              </a:rPr>
              <a:t>due to deficiency in platelet </a:t>
            </a:r>
            <a:endParaRPr lang="en-US" sz="2994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994" b="1" spc="-1" dirty="0">
                <a:solidFill>
                  <a:srgbClr val="FF0000"/>
                </a:solidFill>
                <a:latin typeface="Calibri"/>
              </a:rPr>
              <a:t>glycoprotein </a:t>
            </a:r>
            <a:r>
              <a:rPr lang="en-US" sz="2994" b="1" spc="-1" dirty="0" err="1">
                <a:solidFill>
                  <a:srgbClr val="FF0000"/>
                </a:solidFill>
                <a:latin typeface="Calibri"/>
              </a:rPr>
              <a:t>GPIIb-IIIa</a:t>
            </a:r>
            <a:r>
              <a:rPr lang="en-US" sz="2994" b="1" spc="-1" dirty="0">
                <a:solidFill>
                  <a:srgbClr val="FF0000"/>
                </a:solidFill>
                <a:latin typeface="Calibri"/>
              </a:rPr>
              <a:t>.</a:t>
            </a:r>
            <a:endParaRPr lang="en-US" sz="2994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These condition associated with a variable but often </a:t>
            </a:r>
            <a:r>
              <a:rPr lang="en-US" sz="2903" b="1" u="sng" spc="-1" dirty="0">
                <a:solidFill>
                  <a:srgbClr val="000000"/>
                </a:solidFill>
                <a:latin typeface="Calibri"/>
              </a:rPr>
              <a:t>severe bleeding disorder.</a:t>
            </a: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903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Clinical feature : 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(menorrhagia ,bruising , gingival bleeding , epistaxis , </a:t>
            </a: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903" b="1" spc="-1" dirty="0" err="1">
                <a:solidFill>
                  <a:srgbClr val="000000"/>
                </a:solidFill>
                <a:latin typeface="Calibri"/>
              </a:rPr>
              <a:t>petechiae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 , purpura , ecchymosis , etc.) </a:t>
            </a: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903" b="1" u="sng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Labs : 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Bleeding time is </a:t>
            </a:r>
            <a:r>
              <a:rPr lang="en-US" sz="2903" b="1" spc="-1" dirty="0">
                <a:solidFill>
                  <a:srgbClr val="FF0000"/>
                </a:solidFill>
                <a:latin typeface="Calibri"/>
              </a:rPr>
              <a:t>prolonged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, PT &amp; PTT (</a:t>
            </a:r>
            <a:r>
              <a:rPr lang="en-US" sz="2903" b="1" spc="-1" dirty="0">
                <a:solidFill>
                  <a:srgbClr val="FF0000"/>
                </a:solidFill>
                <a:latin typeface="Calibri"/>
              </a:rPr>
              <a:t>normal 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) , platelet count </a:t>
            </a:r>
            <a:r>
              <a:rPr lang="en-US" sz="2903" b="1" spc="-1" dirty="0">
                <a:solidFill>
                  <a:srgbClr val="FF0000"/>
                </a:solidFill>
                <a:latin typeface="Calibri"/>
              </a:rPr>
              <a:t>normal</a:t>
            </a: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 .</a:t>
            </a: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Ristocetin platelet test.</a:t>
            </a: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r>
              <a:rPr lang="en-US" sz="2903" b="1" spc="-1" dirty="0">
                <a:solidFill>
                  <a:srgbClr val="000000"/>
                </a:solidFill>
                <a:latin typeface="Calibri"/>
              </a:rPr>
              <a:t>-- Abnormal results on platelet aggregation testing confirm the diagnosis.</a:t>
            </a: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endParaRPr lang="en-US" sz="2903" spc="-1" dirty="0">
              <a:solidFill>
                <a:srgbClr val="000000"/>
              </a:solidFill>
              <a:latin typeface="Calibri"/>
            </a:endParaRPr>
          </a:p>
          <a:p>
            <a:pPr algn="l">
              <a:buNone/>
              <a:tabLst>
                <a:tab pos="0" algn="l"/>
              </a:tabLst>
            </a:pPr>
            <a:endParaRPr lang="en-US" sz="254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6324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صورة 4"/>
          <p:cNvPicPr/>
          <p:nvPr/>
        </p:nvPicPr>
        <p:blipFill>
          <a:blip r:embed="rId2"/>
          <a:stretch/>
        </p:blipFill>
        <p:spPr>
          <a:xfrm>
            <a:off x="1739206" y="0"/>
            <a:ext cx="8035636" cy="3183555"/>
          </a:xfrm>
          <a:prstGeom prst="rect">
            <a:avLst/>
          </a:prstGeom>
          <a:ln w="0">
            <a:noFill/>
          </a:ln>
        </p:spPr>
      </p:pic>
      <p:pic>
        <p:nvPicPr>
          <p:cNvPr id="324" name="صورة 5"/>
          <p:cNvPicPr/>
          <p:nvPr/>
        </p:nvPicPr>
        <p:blipFill>
          <a:blip r:embed="rId3"/>
          <a:stretch/>
        </p:blipFill>
        <p:spPr>
          <a:xfrm>
            <a:off x="2216727" y="3701949"/>
            <a:ext cx="7148946" cy="2681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16638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6473" y="2534516"/>
            <a:ext cx="10329863" cy="1954213"/>
          </a:xfrm>
        </p:spPr>
        <p:txBody>
          <a:bodyPr>
            <a:normAutofit/>
          </a:bodyPr>
          <a:lstStyle/>
          <a:p>
            <a:r>
              <a:rPr lang="en-US" sz="8000" dirty="0"/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236469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45" t="16161" r="14726" b="12590"/>
          <a:stretch/>
        </p:blipFill>
        <p:spPr>
          <a:xfrm>
            <a:off x="1502229" y="809897"/>
            <a:ext cx="9163594" cy="5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694" t="15804" r="14726" b="13661"/>
          <a:stretch/>
        </p:blipFill>
        <p:spPr>
          <a:xfrm>
            <a:off x="1502229" y="927462"/>
            <a:ext cx="9183188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493" t="17232" r="14627" b="14018"/>
          <a:stretch/>
        </p:blipFill>
        <p:spPr>
          <a:xfrm>
            <a:off x="1476103" y="1031966"/>
            <a:ext cx="922237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5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92" t="16161" r="14627" b="13125"/>
          <a:stretch/>
        </p:blipFill>
        <p:spPr>
          <a:xfrm>
            <a:off x="1463040" y="953589"/>
            <a:ext cx="9235440" cy="5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890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1498</TotalTime>
  <Words>1310</Words>
  <Application>Microsoft Office PowerPoint</Application>
  <PresentationFormat>Widescreen</PresentationFormat>
  <Paragraphs>240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Arial MT</vt:lpstr>
      <vt:lpstr>Calibri</vt:lpstr>
      <vt:lpstr>Calibri Light</vt:lpstr>
      <vt:lpstr>Courier New</vt:lpstr>
      <vt:lpstr>Helvetica Neue</vt:lpstr>
      <vt:lpstr>Lato</vt:lpstr>
      <vt:lpstr>Open Sans</vt:lpstr>
      <vt:lpstr>Source Sans Pro</vt:lpstr>
      <vt:lpstr>Times New Roman</vt:lpstr>
      <vt:lpstr>Retrospect</vt:lpstr>
      <vt:lpstr>Platelet Disorders</vt:lpstr>
      <vt:lpstr>Platelets Overview</vt:lpstr>
      <vt:lpstr>PowerPoint Presentation</vt:lpstr>
      <vt:lpstr>Primary Hemostasis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Platelet disorders</vt:lpstr>
      <vt:lpstr>PowerPoint Presentation</vt:lpstr>
      <vt:lpstr>PLATELET QUANTITATIVE DISORDERS</vt:lpstr>
      <vt:lpstr>THROMBOCYTOPENIA </vt:lpstr>
      <vt:lpstr>Immune [Idiopathic] Thrombocytopenic Purpura</vt:lpstr>
      <vt:lpstr>ITP</vt:lpstr>
      <vt:lpstr>Clinical presentation</vt:lpstr>
      <vt:lpstr>PowerPoint Presentation</vt:lpstr>
      <vt:lpstr>PowerPoint Presentation</vt:lpstr>
      <vt:lpstr>PowerPoint Presentation</vt:lpstr>
      <vt:lpstr>Management</vt:lpstr>
      <vt:lpstr>Thrombotic thrombocytopenic purpura</vt:lpstr>
      <vt:lpstr>This microthrombi can cause :</vt:lpstr>
      <vt:lpstr>Signs and symptoms</vt:lpstr>
      <vt:lpstr>Diagnosis</vt:lpstr>
      <vt:lpstr>Heparin induced thrombocytopenia  heparin in this case combines with platelets factor 4 forming a complex that gets attacked by the immune system resulting in comsuption and  activation of platelets and forming thrombosis </vt:lpstr>
      <vt:lpstr>HIT type 1</vt:lpstr>
      <vt:lpstr>Signs and symptoms</vt:lpstr>
      <vt:lpstr>Diagnosis</vt:lpstr>
      <vt:lpstr>Thrombocytosis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PLATELET QUALITATIVE DISORDERS</vt:lpstr>
      <vt:lpstr>Quality Disorders (Platelet dysfunction):</vt:lpstr>
      <vt:lpstr>PowerPoint Presentation</vt:lpstr>
      <vt:lpstr>PowerPoint Presentation</vt:lpstr>
      <vt:lpstr>PowerPoint Presentation</vt:lpstr>
      <vt:lpstr>PowerPoint Presentation</vt:lpstr>
      <vt:lpstr>Introduction</vt:lpstr>
      <vt:lpstr>presentation</vt:lpstr>
      <vt:lpstr>Bernard-soulier syndrome (Adhesion disorder)</vt:lpstr>
      <vt:lpstr>PowerPoint Presentation</vt:lpstr>
      <vt:lpstr>PowerPoint Presentation</vt:lpstr>
      <vt:lpstr>PowerPoint Presentation</vt:lpstr>
      <vt:lpstr>PowerPoint Presentation</vt:lpstr>
      <vt:lpstr>THANK YOU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QUALITITIVE DISORDERS</dc:title>
  <dc:creator>hamzah abuameereh</dc:creator>
  <cp:lastModifiedBy>hamzah abuameereh</cp:lastModifiedBy>
  <cp:revision>47</cp:revision>
  <dcterms:created xsi:type="dcterms:W3CDTF">2023-04-01T12:19:53Z</dcterms:created>
  <dcterms:modified xsi:type="dcterms:W3CDTF">2023-04-04T22:14:52Z</dcterms:modified>
</cp:coreProperties>
</file>