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318"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5" r:id="rId17"/>
    <p:sldId id="338" r:id="rId18"/>
    <p:sldId id="333" r:id="rId19"/>
    <p:sldId id="334" r:id="rId20"/>
    <p:sldId id="336" r:id="rId21"/>
    <p:sldId id="337" r:id="rId22"/>
    <p:sldId id="339" r:id="rId23"/>
    <p:sldId id="340" r:id="rId24"/>
    <p:sldId id="341" r:id="rId25"/>
    <p:sldId id="342" r:id="rId26"/>
    <p:sldId id="343" r:id="rId27"/>
    <p:sldId id="345" r:id="rId28"/>
    <p:sldId id="344" r:id="rId29"/>
    <p:sldId id="346" r:id="rId30"/>
    <p:sldId id="347" r:id="rId31"/>
    <p:sldId id="256" r:id="rId32"/>
    <p:sldId id="284" r:id="rId33"/>
    <p:sldId id="286" r:id="rId34"/>
    <p:sldId id="313" r:id="rId35"/>
    <p:sldId id="288" r:id="rId36"/>
    <p:sldId id="295" r:id="rId37"/>
    <p:sldId id="289" r:id="rId38"/>
    <p:sldId id="314" r:id="rId39"/>
    <p:sldId id="312" r:id="rId40"/>
    <p:sldId id="257" r:id="rId41"/>
    <p:sldId id="260" r:id="rId42"/>
    <p:sldId id="316" r:id="rId43"/>
    <p:sldId id="262" r:id="rId44"/>
    <p:sldId id="267" r:id="rId45"/>
    <p:sldId id="265" r:id="rId46"/>
    <p:sldId id="264" r:id="rId47"/>
    <p:sldId id="263" r:id="rId48"/>
    <p:sldId id="268" r:id="rId49"/>
    <p:sldId id="271" r:id="rId50"/>
    <p:sldId id="274" r:id="rId51"/>
    <p:sldId id="272" r:id="rId52"/>
    <p:sldId id="278" r:id="rId53"/>
    <p:sldId id="275" r:id="rId54"/>
    <p:sldId id="299" r:id="rId55"/>
    <p:sldId id="302" r:id="rId56"/>
    <p:sldId id="303" r:id="rId57"/>
    <p:sldId id="300" r:id="rId58"/>
    <p:sldId id="301" r:id="rId59"/>
    <p:sldId id="304" r:id="rId60"/>
    <p:sldId id="310" r:id="rId61"/>
    <p:sldId id="296" r:id="rId62"/>
    <p:sldId id="306" r:id="rId63"/>
    <p:sldId id="317" r:id="rId64"/>
    <p:sldId id="305" r:id="rId65"/>
    <p:sldId id="307" r:id="rId66"/>
    <p:sldId id="308" r:id="rId67"/>
    <p:sldId id="309" r:id="rId68"/>
    <p:sldId id="311"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660033"/>
    <a:srgbClr val="800080"/>
    <a:srgbClr val="FF6699"/>
    <a:srgbClr val="FF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095" autoAdjust="0"/>
  </p:normalViewPr>
  <p:slideViewPr>
    <p:cSldViewPr snapToGrid="0">
      <p:cViewPr varScale="1">
        <p:scale>
          <a:sx n="51" d="100"/>
          <a:sy n="51" d="100"/>
        </p:scale>
        <p:origin x="84"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4A841-9061-4FB4-B4EA-0112EB847391}"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0D508-A12A-455B-A3A7-4A2DD2DB1996}" type="slidenum">
              <a:rPr lang="en-US" smtClean="0"/>
              <a:t>‹#›</a:t>
            </a:fld>
            <a:endParaRPr lang="en-US"/>
          </a:p>
        </p:txBody>
      </p:sp>
    </p:spTree>
    <p:extLst>
      <p:ext uri="{BB962C8B-B14F-4D97-AF65-F5344CB8AC3E}">
        <p14:creationId xmlns:p14="http://schemas.microsoft.com/office/powerpoint/2010/main" val="331306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latin typeface="Comic Sans MS" panose="030F0702030302020204" pitchFamily="66" charset="0"/>
              </a:rPr>
              <a:t>management of SVT: </a:t>
            </a:r>
          </a:p>
          <a:p>
            <a:r>
              <a:rPr lang="en-US" b="1" dirty="0">
                <a:solidFill>
                  <a:schemeClr val="tx1"/>
                </a:solidFill>
                <a:latin typeface="Comic Sans MS" panose="030F0702030302020204" pitchFamily="66" charset="0"/>
              </a:rPr>
              <a:t>Attacks may be terminated by carotid sinus pressure or Valsalva </a:t>
            </a:r>
            <a:r>
              <a:rPr lang="en-US" b="1" dirty="0" err="1">
                <a:solidFill>
                  <a:schemeClr val="tx1"/>
                </a:solidFill>
                <a:latin typeface="Comic Sans MS" panose="030F0702030302020204" pitchFamily="66" charset="0"/>
              </a:rPr>
              <a:t>manœuvre</a:t>
            </a:r>
            <a:r>
              <a:rPr lang="en-US" b="1" dirty="0">
                <a:solidFill>
                  <a:schemeClr val="tx1"/>
                </a:solidFill>
                <a:latin typeface="Comic Sans MS" panose="030F0702030302020204" pitchFamily="66" charset="0"/>
              </a:rPr>
              <a:t>, but if not, IV adenosine or verapamil will usually restore sinus rhythm and terminate the tachycardia. </a:t>
            </a:r>
          </a:p>
          <a:p>
            <a:r>
              <a:rPr lang="en-US" b="1" dirty="0">
                <a:solidFill>
                  <a:schemeClr val="tx1"/>
                </a:solidFill>
                <a:latin typeface="Comic Sans MS" panose="030F0702030302020204" pitchFamily="66" charset="0"/>
              </a:rPr>
              <a:t>If there is severe </a:t>
            </a:r>
            <a:r>
              <a:rPr lang="en-US" b="1" dirty="0" err="1">
                <a:solidFill>
                  <a:schemeClr val="tx1"/>
                </a:solidFill>
                <a:latin typeface="Comic Sans MS" panose="030F0702030302020204" pitchFamily="66" charset="0"/>
              </a:rPr>
              <a:t>haemodynamic</a:t>
            </a:r>
            <a:r>
              <a:rPr lang="en-US" b="1" dirty="0">
                <a:solidFill>
                  <a:schemeClr val="tx1"/>
                </a:solidFill>
                <a:latin typeface="Comic Sans MS" panose="030F0702030302020204" pitchFamily="66" charset="0"/>
              </a:rPr>
              <a:t> compromise, the tachycardia should be terminated by DC cardioversion </a:t>
            </a:r>
          </a:p>
          <a:p>
            <a:r>
              <a:rPr lang="en-US" b="1" dirty="0">
                <a:solidFill>
                  <a:schemeClr val="tx1"/>
                </a:solidFill>
                <a:latin typeface="Comic Sans MS" panose="030F0702030302020204" pitchFamily="66" charset="0"/>
              </a:rPr>
              <a:t>For recurrent attacks, catheter ablation is the most effective therapy, and is preferable to long-term medication with β-blockers or verapamil.</a:t>
            </a:r>
          </a:p>
          <a:p>
            <a:r>
              <a:rPr lang="en-US" b="1" dirty="0">
                <a:solidFill>
                  <a:schemeClr val="tx1"/>
                </a:solidFill>
                <a:latin typeface="Comic Sans MS" panose="030F0702030302020204" pitchFamily="66" charset="0"/>
              </a:rPr>
              <a:t>Catheter ablation of the accessory pathway is first-line treatment in symptomatic patients, and is nearly always curative</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32</a:t>
            </a:fld>
            <a:endParaRPr lang="en-US"/>
          </a:p>
        </p:txBody>
      </p:sp>
    </p:spTree>
    <p:extLst>
      <p:ext uri="{BB962C8B-B14F-4D97-AF65-F5344CB8AC3E}">
        <p14:creationId xmlns:p14="http://schemas.microsoft.com/office/powerpoint/2010/main" val="2439666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recovering from MI sometimes have periods of idioventricular rhythm (‘slow’ VT) at a rate only slightly above the preceding sinus rate and below 120/min. These episodes often reflect reperfusion of the infarct territory and may be a good sign. They are usually self-limiting and asymptomatic, and do not require treatment</a:t>
            </a:r>
          </a:p>
          <a:p>
            <a:r>
              <a:rPr lang="en-US" dirty="0"/>
              <a:t>Treatment :</a:t>
            </a:r>
          </a:p>
          <a:p>
            <a:r>
              <a:rPr lang="en-US" dirty="0"/>
              <a:t>1.Identify and treat reversible causes.</a:t>
            </a:r>
          </a:p>
          <a:p>
            <a:br>
              <a:rPr lang="en-US" dirty="0"/>
            </a:br>
            <a:r>
              <a:rPr lang="en-US" dirty="0"/>
              <a:t>2. Sustained VT:</a:t>
            </a:r>
            <a:br>
              <a:rPr lang="en-US" dirty="0"/>
            </a:br>
            <a:r>
              <a:rPr lang="en-US" dirty="0"/>
              <a:t>a. Hemodynamically stable patients with mild symptoms and systolic BP&gt;90—pharmacologic therapy IV amiodarone</a:t>
            </a:r>
            <a:br>
              <a:rPr lang="en-US" dirty="0"/>
            </a:br>
            <a:r>
              <a:rPr lang="en-US" dirty="0"/>
              <a:t>b. Hemodynamically unstable patients or patients with severe symptoms and systolic BP&lt; 90 - Immediate synchronous DC cardioversion Follow with IV amiodarone to maintain sinus rhythm</a:t>
            </a:r>
            <a:br>
              <a:rPr lang="en-US" dirty="0"/>
            </a:br>
            <a:r>
              <a:rPr lang="en-US" dirty="0"/>
              <a:t>c. Ideally, all patients with sustained VT should undergo placement of an ICD (implantable cardiac defibrillator ), unless EF is normal (then consider amiodarone)</a:t>
            </a:r>
          </a:p>
          <a:p>
            <a:r>
              <a:rPr lang="en-US" dirty="0"/>
              <a:t>3. </a:t>
            </a:r>
            <a:r>
              <a:rPr lang="en-US" dirty="0" err="1"/>
              <a:t>Nonsustained</a:t>
            </a:r>
            <a:r>
              <a:rPr lang="en-US" dirty="0"/>
              <a:t> VT</a:t>
            </a:r>
          </a:p>
          <a:p>
            <a:r>
              <a:rPr lang="en-US" dirty="0"/>
              <a:t>a. If no underlying heart disease and asymptomatic, do not treat. These patients are not at increased risk of sudden death.</a:t>
            </a:r>
          </a:p>
          <a:p>
            <a:r>
              <a:rPr lang="en-US" dirty="0"/>
              <a:t>b. If the patient has underlying heart disease, a recent MI, evidence of left ventricular dysfunction, or is symptomatic, order an electrophysiologic study: If it shows inducible, sustained VT, ICD implantable cardiac defibrillator placement is appropriate.</a:t>
            </a:r>
          </a:p>
          <a:p>
            <a:r>
              <a:rPr lang="en-US" dirty="0"/>
              <a:t>c. Pharmacologic therapy is second-line treatment. However, amiodarone has the best results of all of the antiarrhythmic agents.</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46</a:t>
            </a:fld>
            <a:endParaRPr lang="en-US"/>
          </a:p>
        </p:txBody>
      </p:sp>
    </p:spTree>
    <p:extLst>
      <p:ext uri="{BB962C8B-B14F-4D97-AF65-F5344CB8AC3E}">
        <p14:creationId xmlns:p14="http://schemas.microsoft.com/office/powerpoint/2010/main" val="2877906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47</a:t>
            </a:fld>
            <a:endParaRPr lang="en-US"/>
          </a:p>
        </p:txBody>
      </p:sp>
    </p:spTree>
    <p:extLst>
      <p:ext uri="{BB962C8B-B14F-4D97-AF65-F5344CB8AC3E}">
        <p14:creationId xmlns:p14="http://schemas.microsoft.com/office/powerpoint/2010/main" val="363900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 </a:t>
            </a:r>
          </a:p>
          <a:p>
            <a:r>
              <a:rPr lang="en-US" dirty="0"/>
              <a:t>IV magnesium provides cardiac stabilization.</a:t>
            </a:r>
          </a:p>
          <a:p>
            <a:r>
              <a:rPr lang="en-US" dirty="0"/>
              <a:t>Electrical cardioversion for unstable patients. May require drugs to increase heart rate such as isoproterenol to shorten QT interval while underlying cause is addressed.</a:t>
            </a:r>
          </a:p>
          <a:p>
            <a:r>
              <a:rPr lang="en-US" dirty="0"/>
              <a:t>-Otherwise, treatment is directed at the underlying cause.</a:t>
            </a:r>
          </a:p>
          <a:p>
            <a:r>
              <a:rPr lang="en-US" dirty="0"/>
              <a:t>Patients with congenital long QT syndrome often require an implantable cardiac defibrillator</a:t>
            </a:r>
          </a:p>
        </p:txBody>
      </p:sp>
      <p:sp>
        <p:nvSpPr>
          <p:cNvPr id="4" name="Slide Number Placeholder 3"/>
          <p:cNvSpPr>
            <a:spLocks noGrp="1"/>
          </p:cNvSpPr>
          <p:nvPr>
            <p:ph type="sldNum" sz="quarter" idx="5"/>
          </p:nvPr>
        </p:nvSpPr>
        <p:spPr/>
        <p:txBody>
          <a:bodyPr/>
          <a:lstStyle/>
          <a:p>
            <a:fld id="{3B00D508-A12A-455B-A3A7-4A2DD2DB1996}" type="slidenum">
              <a:rPr lang="en-US" smtClean="0"/>
              <a:t>48</a:t>
            </a:fld>
            <a:endParaRPr lang="en-US"/>
          </a:p>
        </p:txBody>
      </p:sp>
    </p:spTree>
    <p:extLst>
      <p:ext uri="{BB962C8B-B14F-4D97-AF65-F5344CB8AC3E}">
        <p14:creationId xmlns:p14="http://schemas.microsoft.com/office/powerpoint/2010/main" val="98116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Hypoxemia or hypercapnia, Hypotension or shock, Electrolyte imbalances, </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50</a:t>
            </a:fld>
            <a:endParaRPr lang="en-US"/>
          </a:p>
        </p:txBody>
      </p:sp>
    </p:spTree>
    <p:extLst>
      <p:ext uri="{BB962C8B-B14F-4D97-AF65-F5344CB8AC3E}">
        <p14:creationId xmlns:p14="http://schemas.microsoft.com/office/powerpoint/2010/main" val="2512587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a:t>
            </a:r>
          </a:p>
          <a:p>
            <a:r>
              <a:rPr lang="en-US" dirty="0"/>
              <a:t>1.This is a medical emergency!</a:t>
            </a:r>
          </a:p>
          <a:p>
            <a:r>
              <a:rPr lang="en-US" dirty="0"/>
              <a:t>a. early defibrillation, CPR, epinephrine, followed eventually by a trial of amiodarone or lidocaine.</a:t>
            </a:r>
          </a:p>
          <a:p>
            <a:r>
              <a:rPr lang="en-US" dirty="0"/>
              <a:t>2. If cardioversion is successful :</a:t>
            </a:r>
          </a:p>
          <a:p>
            <a:r>
              <a:rPr lang="en-US" dirty="0"/>
              <a:t>a. Maintain continuous IV infusion of the effective antiarrhythmic agent. IV amiodarone has been shown to be effective.</a:t>
            </a:r>
          </a:p>
          <a:p>
            <a:r>
              <a:rPr lang="en-US" dirty="0"/>
              <a:t>b. Implantable defibrillators have become the mainstay of chronic therapy in patients at continued risk for </a:t>
            </a:r>
            <a:r>
              <a:rPr lang="en-US" dirty="0" err="1"/>
              <a:t>Vf.Long</a:t>
            </a:r>
            <a:r>
              <a:rPr lang="en-US"/>
              <a:t>-term amiodaron therapy is an alternative.</a:t>
            </a:r>
          </a:p>
          <a:p>
            <a:endParaRPr lang="en-US"/>
          </a:p>
        </p:txBody>
      </p:sp>
      <p:sp>
        <p:nvSpPr>
          <p:cNvPr id="4" name="Slide Number Placeholder 3"/>
          <p:cNvSpPr>
            <a:spLocks noGrp="1"/>
          </p:cNvSpPr>
          <p:nvPr>
            <p:ph type="sldNum" sz="quarter" idx="5"/>
          </p:nvPr>
        </p:nvSpPr>
        <p:spPr/>
        <p:txBody>
          <a:bodyPr/>
          <a:lstStyle/>
          <a:p>
            <a:fld id="{3B00D508-A12A-455B-A3A7-4A2DD2DB1996}" type="slidenum">
              <a:rPr lang="en-US" smtClean="0"/>
              <a:t>52</a:t>
            </a:fld>
            <a:endParaRPr lang="en-US"/>
          </a:p>
        </p:txBody>
      </p:sp>
    </p:spTree>
    <p:extLst>
      <p:ext uri="{BB962C8B-B14F-4D97-AF65-F5344CB8AC3E}">
        <p14:creationId xmlns:p14="http://schemas.microsoft.com/office/powerpoint/2010/main" val="1258520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left bundle branch block (LBBB) and RBBB, depolarisation proceeds through a slow myocardial route in the affected ventricle rather than through the rapidly conducting Purkinje tissues that constitute the bundle branches. This causes delayed conduction into the LV or RV, broadens the QRS complex (≥ 0.12 sec) and produces characteristic alterations in QRS morphology</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53</a:t>
            </a:fld>
            <a:endParaRPr lang="en-US"/>
          </a:p>
        </p:txBody>
      </p:sp>
    </p:spTree>
    <p:extLst>
      <p:ext uri="{BB962C8B-B14F-4D97-AF65-F5344CB8AC3E}">
        <p14:creationId xmlns:p14="http://schemas.microsoft.com/office/powerpoint/2010/main" val="2691401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 always see a beautiful pair of rabbit ears with RBBB] </a:t>
            </a:r>
          </a:p>
          <a:p>
            <a:r>
              <a:rPr lang="en-US" dirty="0"/>
              <a:t>-An ‘RSR’ pattern, with a QRS complex of normal width (less than 120 </a:t>
            </a:r>
            <a:r>
              <a:rPr lang="en-US" dirty="0" err="1"/>
              <a:t>ms</a:t>
            </a:r>
            <a:r>
              <a:rPr lang="en-US" dirty="0"/>
              <a:t>), is sometimes called ‘partial right bundle branch block’. It is seldom of significance, and can be considered a normal variant</a:t>
            </a:r>
          </a:p>
        </p:txBody>
      </p:sp>
      <p:sp>
        <p:nvSpPr>
          <p:cNvPr id="4" name="Slide Number Placeholder 3"/>
          <p:cNvSpPr>
            <a:spLocks noGrp="1"/>
          </p:cNvSpPr>
          <p:nvPr>
            <p:ph type="sldNum" sz="quarter" idx="5"/>
          </p:nvPr>
        </p:nvSpPr>
        <p:spPr/>
        <p:txBody>
          <a:bodyPr/>
          <a:lstStyle/>
          <a:p>
            <a:fld id="{3B00D508-A12A-455B-A3A7-4A2DD2DB1996}" type="slidenum">
              <a:rPr lang="en-US" smtClean="0"/>
              <a:t>54</a:t>
            </a:fld>
            <a:endParaRPr lang="en-US"/>
          </a:p>
        </p:txBody>
      </p:sp>
    </p:spTree>
    <p:extLst>
      <p:ext uri="{BB962C8B-B14F-4D97-AF65-F5344CB8AC3E}">
        <p14:creationId xmlns:p14="http://schemas.microsoft.com/office/powerpoint/2010/main" val="1257415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55</a:t>
            </a:fld>
            <a:endParaRPr lang="en-US"/>
          </a:p>
        </p:txBody>
      </p:sp>
    </p:spTree>
    <p:extLst>
      <p:ext uri="{BB962C8B-B14F-4D97-AF65-F5344CB8AC3E}">
        <p14:creationId xmlns:p14="http://schemas.microsoft.com/office/powerpoint/2010/main" val="164473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Sinus rhythm, rate 60 bpm</a:t>
            </a:r>
          </a:p>
          <a:p>
            <a:r>
              <a:rPr lang="en-US" dirty="0"/>
              <a:t>• Normal PR interval</a:t>
            </a:r>
          </a:p>
          <a:p>
            <a:r>
              <a:rPr lang="en-US" dirty="0"/>
              <a:t>• Normal cardiac axis</a:t>
            </a:r>
          </a:p>
          <a:p>
            <a:r>
              <a:rPr lang="en-US" dirty="0"/>
              <a:t>• Wide QRS complexes (160 </a:t>
            </a:r>
            <a:r>
              <a:rPr lang="en-US" dirty="0" err="1"/>
              <a:t>ms</a:t>
            </a:r>
            <a:r>
              <a:rPr lang="en-US" dirty="0"/>
              <a:t>)</a:t>
            </a:r>
          </a:p>
          <a:p>
            <a:r>
              <a:rPr lang="en-US" dirty="0"/>
              <a:t>• RSR 1 pattern in lead V1 and deep, wide S waves in lead V6</a:t>
            </a:r>
          </a:p>
          <a:p>
            <a:r>
              <a:rPr lang="en-US" dirty="0"/>
              <a:t>• Normal ST segments and T waves</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56</a:t>
            </a:fld>
            <a:endParaRPr lang="en-US"/>
          </a:p>
        </p:txBody>
      </p:sp>
    </p:spTree>
    <p:extLst>
      <p:ext uri="{BB962C8B-B14F-4D97-AF65-F5344CB8AC3E}">
        <p14:creationId xmlns:p14="http://schemas.microsoft.com/office/powerpoint/2010/main" val="3460264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Sinus rhythm, rate 100 bpm</a:t>
            </a:r>
          </a:p>
          <a:p>
            <a:r>
              <a:rPr lang="en-US" dirty="0"/>
              <a:t>• Normal PR interval</a:t>
            </a:r>
          </a:p>
          <a:p>
            <a:r>
              <a:rPr lang="en-US" dirty="0"/>
              <a:t>• Normal cardiac axis</a:t>
            </a:r>
          </a:p>
          <a:p>
            <a:r>
              <a:rPr lang="en-US" dirty="0"/>
              <a:t>• Wide QRS complexes (160 </a:t>
            </a:r>
            <a:r>
              <a:rPr lang="en-US" dirty="0" err="1"/>
              <a:t>ms</a:t>
            </a:r>
            <a:r>
              <a:rPr lang="en-US" dirty="0"/>
              <a:t>)</a:t>
            </a:r>
          </a:p>
          <a:p>
            <a:r>
              <a:rPr lang="en-US" dirty="0"/>
              <a:t>• M pattern in the QRS complexes, best seen in leads I, VL,</a:t>
            </a:r>
          </a:p>
          <a:p>
            <a:r>
              <a:rPr lang="en-US" dirty="0"/>
              <a:t>V5 and V6</a:t>
            </a:r>
          </a:p>
          <a:p>
            <a:r>
              <a:rPr lang="en-US" dirty="0"/>
              <a:t>• Inverted T waves in leads I, II, VL</a:t>
            </a:r>
          </a:p>
        </p:txBody>
      </p:sp>
      <p:sp>
        <p:nvSpPr>
          <p:cNvPr id="4" name="Slide Number Placeholder 3"/>
          <p:cNvSpPr>
            <a:spLocks noGrp="1"/>
          </p:cNvSpPr>
          <p:nvPr>
            <p:ph type="sldNum" sz="quarter" idx="5"/>
          </p:nvPr>
        </p:nvSpPr>
        <p:spPr/>
        <p:txBody>
          <a:bodyPr/>
          <a:lstStyle/>
          <a:p>
            <a:fld id="{3B00D508-A12A-455B-A3A7-4A2DD2DB1996}" type="slidenum">
              <a:rPr lang="en-US" smtClean="0"/>
              <a:t>59</a:t>
            </a:fld>
            <a:endParaRPr lang="en-US"/>
          </a:p>
        </p:txBody>
      </p:sp>
    </p:spTree>
    <p:extLst>
      <p:ext uri="{BB962C8B-B14F-4D97-AF65-F5344CB8AC3E}">
        <p14:creationId xmlns:p14="http://schemas.microsoft.com/office/powerpoint/2010/main" val="188220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ECG usually shows a regular tachycardia with normal QRS complexes, but occasionally there is rate dependent bundle branch block.</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33</a:t>
            </a:fld>
            <a:endParaRPr lang="en-US"/>
          </a:p>
        </p:txBody>
      </p:sp>
    </p:spTree>
    <p:extLst>
      <p:ext uri="{BB962C8B-B14F-4D97-AF65-F5344CB8AC3E}">
        <p14:creationId xmlns:p14="http://schemas.microsoft.com/office/powerpoint/2010/main" val="1372641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63</a:t>
            </a:fld>
            <a:endParaRPr lang="en-US"/>
          </a:p>
        </p:txBody>
      </p:sp>
    </p:spTree>
    <p:extLst>
      <p:ext uri="{BB962C8B-B14F-4D97-AF65-F5344CB8AC3E}">
        <p14:creationId xmlns:p14="http://schemas.microsoft.com/office/powerpoint/2010/main" val="1729774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65</a:t>
            </a:fld>
            <a:endParaRPr lang="en-US"/>
          </a:p>
        </p:txBody>
      </p:sp>
    </p:spTree>
    <p:extLst>
      <p:ext uri="{BB962C8B-B14F-4D97-AF65-F5344CB8AC3E}">
        <p14:creationId xmlns:p14="http://schemas.microsoft.com/office/powerpoint/2010/main" val="304015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37</a:t>
            </a:fld>
            <a:endParaRPr lang="en-US"/>
          </a:p>
        </p:txBody>
      </p:sp>
    </p:spTree>
    <p:extLst>
      <p:ext uri="{BB962C8B-B14F-4D97-AF65-F5344CB8AC3E}">
        <p14:creationId xmlns:p14="http://schemas.microsoft.com/office/powerpoint/2010/main" val="212724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WPWWolff-Parkinson-White ([WPW]; preexcitation syn- drome): PR interval is &lt; 0.12 seconds due to a delta wave and symptoms of tachycardia. Total QRS is 0.12 seconds because of the fusion between the impulse that uses the normal conduction system and that which uses the abnormal (accessory) pathway, which bypasses the AV node. This bypass tract (accessory pathway, AP) conducts faster than the AV node; therefore, a portion of the electrical current reaches the ventricle sooner (the delta wave on the ECG) and </a:t>
            </a:r>
            <a:r>
              <a:rPr lang="en-US" dirty="0" err="1"/>
              <a:t>preexcites</a:t>
            </a:r>
            <a:r>
              <a:rPr lang="en-US" dirty="0"/>
              <a:t> the ventricle- hence the alternative name, "preexcitation syndrome." Occasionally, the accessory pathway is concealed, and the delta wave is not visible. An unusual cause of WPW can involve </a:t>
            </a:r>
            <a:r>
              <a:rPr lang="en-US" dirty="0" err="1"/>
              <a:t>Ebstein</a:t>
            </a:r>
            <a:r>
              <a:rPr lang="en-US" dirty="0"/>
              <a:t> anomaly of the tricuspid valve (more under Valvular Heart Disease on page 5-41).Spectrum of arrhythmias related to WPW includes orthodromic AVRT (narrow QRS complex regular tachycardia, which uses the AV node antegrade and AP retrograde), antidromic AVRT (wide QRS complex reg- </a:t>
            </a:r>
            <a:r>
              <a:rPr lang="en-US" dirty="0" err="1"/>
              <a:t>ular</a:t>
            </a:r>
            <a:r>
              <a:rPr lang="en-US" dirty="0"/>
              <a:t> tachycardia, which uses the AP antegrade and AV node retrograde), and atrial fibrillation (irregularly </a:t>
            </a:r>
            <a:r>
              <a:rPr lang="en-US" dirty="0" err="1"/>
              <a:t>irreg</a:t>
            </a:r>
            <a:r>
              <a:rPr lang="en-US" dirty="0"/>
              <a:t>- </a:t>
            </a:r>
            <a:r>
              <a:rPr lang="en-US" dirty="0" err="1"/>
              <a:t>ular</a:t>
            </a:r>
            <a:r>
              <a:rPr lang="en-US" dirty="0"/>
              <a:t> wide QRS complex tachycardia using antegrade AP conduction).Treatment of accessory pathways: Many patients have completely asymptomatic AP and no dysrhythmias. Patients with AP and symptoms of tachycardia (called WPW syndrome) can be treated with vagal maneuvers, adenosine, or calcium channel blockers-same as any SVT! (In these cases, the impulses are moving down the normal conduction system and returning via the accessory pathway to complete the circuit.) But never treat acute A-fib in WPW with digoxin, verapamil, or beta-blockers. Although verapamil and digoxin increase the refractory period in the AV node, they can </a:t>
            </a:r>
            <a:r>
              <a:rPr lang="en-US" dirty="0" err="1"/>
              <a:t>preferen</a:t>
            </a:r>
            <a:r>
              <a:rPr lang="en-US" dirty="0"/>
              <a:t>- </a:t>
            </a:r>
            <a:r>
              <a:rPr lang="en-US" dirty="0" err="1"/>
              <a:t>tially</a:t>
            </a:r>
            <a:r>
              <a:rPr lang="en-US" dirty="0"/>
              <a:t> enhance conduction down the accessory pathway and precipitate ventricular fibrillation (V-fib).Instead, treat acute A-fib in WPW with IV procainamide, </a:t>
            </a:r>
            <a:r>
              <a:rPr lang="en-US" dirty="0" err="1"/>
              <a:t>ibutilide</a:t>
            </a:r>
            <a:r>
              <a:rPr lang="en-US" dirty="0"/>
              <a:t>, or amiodarone. Shock if there are any signs of hemodynamic deterioration in any WPW tachyarrhythmia; especially watch those with ventricular rate &gt; 285 bpm because they are at greatest risk of V-</a:t>
            </a:r>
            <a:r>
              <a:rPr lang="en-US" dirty="0" err="1"/>
              <a:t>fib.WPW</a:t>
            </a:r>
            <a:r>
              <a:rPr lang="en-US" dirty="0"/>
              <a:t> syndrome carries a low but definitive risk of sudden death, therefore, radiofrequency ablation is the preferred long-term treatment option!</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38</a:t>
            </a:fld>
            <a:endParaRPr lang="en-US"/>
          </a:p>
        </p:txBody>
      </p:sp>
    </p:spTree>
    <p:extLst>
      <p:ext uri="{BB962C8B-B14F-4D97-AF65-F5344CB8AC3E}">
        <p14:creationId xmlns:p14="http://schemas.microsoft.com/office/powerpoint/2010/main" val="1894527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-Ectopic beats in patients with otherwise normal hearts are more prominent at rest and disappear with exercise.</a:t>
            </a:r>
          </a:p>
          <a:p>
            <a:r>
              <a:rPr lang="en-US" sz="1600" b="1" dirty="0">
                <a:solidFill>
                  <a:schemeClr val="accent1">
                    <a:lumMod val="75000"/>
                  </a:schemeClr>
                </a:solidFill>
                <a:latin typeface="Comic Sans MS" panose="030F0702030302020204" pitchFamily="66" charset="0"/>
              </a:rPr>
              <a:t>Management :</a:t>
            </a:r>
          </a:p>
          <a:p>
            <a:endParaRPr lang="en-US" sz="1600" b="1" dirty="0">
              <a:solidFill>
                <a:schemeClr val="accent1">
                  <a:lumMod val="75000"/>
                </a:schemeClr>
              </a:solidFill>
              <a:latin typeface="Comic Sans MS" panose="030F0702030302020204" pitchFamily="66" charset="0"/>
            </a:endParaRPr>
          </a:p>
          <a:p>
            <a:pPr marL="285750" indent="-285750">
              <a:buFont typeface="Arial" panose="020B0604020202020204" pitchFamily="34" charset="0"/>
              <a:buChar char="•"/>
            </a:pPr>
            <a:r>
              <a:rPr lang="en-US" sz="1200" b="1" dirty="0">
                <a:solidFill>
                  <a:schemeClr val="tx1"/>
                </a:solidFill>
                <a:latin typeface="Comic Sans MS" panose="030F0702030302020204" pitchFamily="66" charset="0"/>
              </a:rPr>
              <a:t>Asymptomatic, simple PVCs do not need to be treated if LV function is normal. Without treatment, most patients have spontaneous resolution or decrease anyway. </a:t>
            </a:r>
          </a:p>
          <a:p>
            <a:endParaRPr lang="en-US" sz="1200" b="1" dirty="0">
              <a:solidFill>
                <a:schemeClr val="tx1"/>
              </a:solidFill>
              <a:latin typeface="Comic Sans MS" panose="030F0702030302020204" pitchFamily="66" charset="0"/>
            </a:endParaRPr>
          </a:p>
          <a:p>
            <a:pPr marL="285750" indent="-285750">
              <a:buFont typeface="Arial" panose="020B0604020202020204" pitchFamily="34" charset="0"/>
              <a:buChar char="•"/>
            </a:pPr>
            <a:r>
              <a:rPr lang="en-US" sz="1200" b="1" dirty="0">
                <a:solidFill>
                  <a:schemeClr val="tx1"/>
                </a:solidFill>
                <a:latin typeface="Comic Sans MS" panose="030F0702030302020204" pitchFamily="66" charset="0"/>
              </a:rPr>
              <a:t>Complex PVCs (pairs, triplets) also do not need to be treated if the patient is asymptomatic and has no heart disease</a:t>
            </a:r>
            <a:r>
              <a:rPr lang="en-US" sz="1200" b="1" dirty="0">
                <a:latin typeface="Comic Sans MS" panose="030F0702030302020204" pitchFamily="66" charset="0"/>
              </a:rPr>
              <a:t> </a:t>
            </a:r>
          </a:p>
          <a:p>
            <a:endParaRPr lang="en-US" sz="1200" b="1" dirty="0">
              <a:solidFill>
                <a:schemeClr val="tx1"/>
              </a:solidFill>
              <a:latin typeface="Comic Sans MS" panose="030F0702030302020204" pitchFamily="66" charset="0"/>
            </a:endParaRPr>
          </a:p>
          <a:p>
            <a:pPr marL="285750" indent="-285750">
              <a:buFont typeface="Arial" panose="020B0604020202020204" pitchFamily="34" charset="0"/>
              <a:buChar char="•"/>
            </a:pPr>
            <a:r>
              <a:rPr lang="en-US" sz="1200" b="1" dirty="0">
                <a:solidFill>
                  <a:schemeClr val="tx1"/>
                </a:solidFill>
                <a:latin typeface="Comic Sans MS" panose="030F0702030302020204" pitchFamily="66" charset="0"/>
              </a:rPr>
              <a:t>Treatment </a:t>
            </a:r>
            <a:r>
              <a:rPr lang="en-US" sz="1200" b="1" dirty="0">
                <a:solidFill>
                  <a:srgbClr val="660033"/>
                </a:solidFill>
                <a:latin typeface="Comic Sans MS" panose="030F0702030302020204" pitchFamily="66" charset="0"/>
              </a:rPr>
              <a:t>(β-blockers 1</a:t>
            </a:r>
            <a:r>
              <a:rPr lang="en-US" sz="1200" b="1" baseline="30000" dirty="0">
                <a:solidFill>
                  <a:srgbClr val="660033"/>
                </a:solidFill>
                <a:latin typeface="Comic Sans MS" panose="030F0702030302020204" pitchFamily="66" charset="0"/>
              </a:rPr>
              <a:t>st</a:t>
            </a:r>
            <a:r>
              <a:rPr lang="en-US" sz="1200" b="1" dirty="0">
                <a:solidFill>
                  <a:srgbClr val="660033"/>
                </a:solidFill>
                <a:latin typeface="Comic Sans MS" panose="030F0702030302020204" pitchFamily="66" charset="0"/>
              </a:rPr>
              <a:t> line) </a:t>
            </a:r>
            <a:r>
              <a:rPr lang="en-US" sz="1200" b="1" dirty="0">
                <a:solidFill>
                  <a:schemeClr val="tx1"/>
                </a:solidFill>
                <a:latin typeface="Comic Sans MS" panose="030F0702030302020204" pitchFamily="66" charset="0"/>
              </a:rPr>
              <a:t>is only necessary in highly symptomatic cases</a:t>
            </a:r>
          </a:p>
          <a:p>
            <a:endParaRPr lang="en-US" sz="1200" b="1" dirty="0">
              <a:latin typeface="Comic Sans MS" panose="030F0702030302020204" pitchFamily="66" charset="0"/>
            </a:endParaRPr>
          </a:p>
          <a:p>
            <a:pPr marL="285750" indent="-285750">
              <a:buFont typeface="Arial" panose="020B0604020202020204" pitchFamily="34" charset="0"/>
              <a:buChar char="•"/>
            </a:pPr>
            <a:r>
              <a:rPr lang="en-US" b="1" dirty="0">
                <a:latin typeface="Comic Sans MS" panose="030F0702030302020204" pitchFamily="66" charset="0"/>
              </a:rPr>
              <a:t>in some situations, catheter ablation can be used</a:t>
            </a:r>
          </a:p>
          <a:p>
            <a:pPr marL="285750" indent="-285750">
              <a:buFont typeface="Arial" panose="020B0604020202020204" pitchFamily="34" charset="0"/>
              <a:buChar char="•"/>
            </a:pPr>
            <a:endParaRPr lang="en-US" b="1" dirty="0">
              <a:solidFill>
                <a:schemeClr val="tx1"/>
              </a:solidFill>
              <a:latin typeface="Comic Sans MS" panose="030F0702030302020204" pitchFamily="66" charset="0"/>
            </a:endParaRP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40</a:t>
            </a:fld>
            <a:endParaRPr lang="en-US"/>
          </a:p>
        </p:txBody>
      </p:sp>
    </p:spTree>
    <p:extLst>
      <p:ext uri="{BB962C8B-B14F-4D97-AF65-F5344CB8AC3E}">
        <p14:creationId xmlns:p14="http://schemas.microsoft.com/office/powerpoint/2010/main" val="140608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QRS width may vary in different leads, so examine the entire 12-lead EKG for an accurate diagnosis.</a:t>
            </a:r>
          </a:p>
          <a:p>
            <a:r>
              <a:rPr lang="en-US" dirty="0"/>
              <a:t>-because the ventricles are activated sequentially rather than simultaneously. The complexes may be unifocal (identical beats arising from a single ectopic focus) or multifocal (varying morphology with multiple foci.</a:t>
            </a:r>
          </a:p>
        </p:txBody>
      </p:sp>
      <p:sp>
        <p:nvSpPr>
          <p:cNvPr id="4" name="Slide Number Placeholder 3"/>
          <p:cNvSpPr>
            <a:spLocks noGrp="1"/>
          </p:cNvSpPr>
          <p:nvPr>
            <p:ph type="sldNum" sz="quarter" idx="5"/>
          </p:nvPr>
        </p:nvSpPr>
        <p:spPr/>
        <p:txBody>
          <a:bodyPr/>
          <a:lstStyle/>
          <a:p>
            <a:fld id="{3B00D508-A12A-455B-A3A7-4A2DD2DB1996}" type="slidenum">
              <a:rPr lang="en-US" smtClean="0"/>
              <a:t>41</a:t>
            </a:fld>
            <a:endParaRPr lang="en-US"/>
          </a:p>
        </p:txBody>
      </p:sp>
    </p:spTree>
    <p:extLst>
      <p:ext uri="{BB962C8B-B14F-4D97-AF65-F5344CB8AC3E}">
        <p14:creationId xmlns:p14="http://schemas.microsoft.com/office/powerpoint/2010/main" val="2015429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a:t>
            </a:r>
          </a:p>
          <a:p>
            <a:r>
              <a:rPr lang="en-US" dirty="0"/>
              <a:t>a. CAD with prior MI is the most common cause</a:t>
            </a:r>
          </a:p>
          <a:p>
            <a:r>
              <a:rPr lang="en-US" dirty="0"/>
              <a:t>b. Active ischemia, hypotension</a:t>
            </a:r>
          </a:p>
          <a:p>
            <a:r>
              <a:rPr lang="en-US" dirty="0"/>
              <a:t>c. Cardiomyopathies, especially those with infiltration into myocardium such as sarcoidosis </a:t>
            </a:r>
          </a:p>
          <a:p>
            <a:r>
              <a:rPr lang="en-US" dirty="0"/>
              <a:t>d. Ventricular scar tissue</a:t>
            </a:r>
          </a:p>
          <a:p>
            <a:r>
              <a:rPr lang="en-US" dirty="0"/>
              <a:t>e. Congenital defects</a:t>
            </a:r>
          </a:p>
          <a:p>
            <a:r>
              <a:rPr lang="en-US" dirty="0"/>
              <a:t>f. Long QT syndrome (results in </a:t>
            </a:r>
            <a:r>
              <a:rPr lang="en-US" dirty="0" err="1"/>
              <a:t>torsades</a:t>
            </a:r>
            <a:r>
              <a:rPr lang="en-US" dirty="0"/>
              <a:t> de pointes)</a:t>
            </a:r>
          </a:p>
          <a:p>
            <a:r>
              <a:rPr lang="en-US" dirty="0"/>
              <a:t>g. Drug toxicity (antiarrhythmic or qt –prolongation drugs )</a:t>
            </a:r>
          </a:p>
          <a:p>
            <a:r>
              <a:rPr lang="en-US" dirty="0"/>
              <a:t>Heart failure </a:t>
            </a:r>
          </a:p>
          <a:p>
            <a:r>
              <a:rPr lang="en-US" dirty="0" err="1"/>
              <a:t>Hypocalemia</a:t>
            </a:r>
            <a:r>
              <a:rPr lang="en-US" dirty="0"/>
              <a:t> ,hypomagnesemia </a:t>
            </a:r>
          </a:p>
          <a:p>
            <a:r>
              <a:rPr lang="en-US" dirty="0"/>
              <a:t>-Idiopathic VT occurs in otherwise structurally normal hearts and has much better prognosis -The most common idiopathic VT is right ventricular outflow tract (RVOT) VT</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43</a:t>
            </a:fld>
            <a:endParaRPr lang="en-US"/>
          </a:p>
        </p:txBody>
      </p:sp>
    </p:spTree>
    <p:extLst>
      <p:ext uri="{BB962C8B-B14F-4D97-AF65-F5344CB8AC3E}">
        <p14:creationId xmlns:p14="http://schemas.microsoft.com/office/powerpoint/2010/main" val="376465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Sustained versus nonsustained VT</a:t>
            </a:r>
          </a:p>
          <a:p>
            <a:r>
              <a:rPr lang="en-US" b="1" dirty="0"/>
              <a:t>a. Sustained VT</a:t>
            </a:r>
            <a:r>
              <a:rPr lang="en-US" dirty="0"/>
              <a:t> (persists in the absence of intervention)</a:t>
            </a:r>
          </a:p>
          <a:p>
            <a:r>
              <a:rPr lang="en-US" dirty="0"/>
              <a:t>Lasts longer than 30 seconds and is often symptomatic</a:t>
            </a:r>
          </a:p>
          <a:p>
            <a:r>
              <a:rPr lang="en-US" dirty="0"/>
              <a:t>Can be associated with marked hemodynamic compromise (</a:t>
            </a:r>
            <a:r>
              <a:rPr lang="en-US" dirty="0" err="1"/>
              <a:t>i.e.,hypotension</a:t>
            </a:r>
            <a:r>
              <a:rPr lang="en-US" dirty="0"/>
              <a:t>) and/or development of myocardial ischemia</a:t>
            </a:r>
          </a:p>
          <a:p>
            <a:r>
              <a:rPr lang="en-US" dirty="0"/>
              <a:t>A life-threatening arrhythmia</a:t>
            </a:r>
          </a:p>
          <a:p>
            <a:r>
              <a:rPr lang="en-US" dirty="0"/>
              <a:t>Can progress to </a:t>
            </a:r>
            <a:r>
              <a:rPr lang="en-US" dirty="0" err="1"/>
              <a:t>VFib</a:t>
            </a:r>
            <a:r>
              <a:rPr lang="en-US" dirty="0"/>
              <a:t> if untreated</a:t>
            </a:r>
          </a:p>
          <a:p>
            <a:r>
              <a:rPr lang="en-US" b="1" dirty="0"/>
              <a:t>b. Nonsustained VT</a:t>
            </a:r>
          </a:p>
          <a:p>
            <a:r>
              <a:rPr lang="en-US" dirty="0"/>
              <a:t>Brief, self-limited runs of VT</a:t>
            </a:r>
          </a:p>
          <a:p>
            <a:r>
              <a:rPr lang="en-US" dirty="0"/>
              <a:t>Usually asymptomatic</a:t>
            </a:r>
          </a:p>
          <a:p>
            <a:r>
              <a:rPr lang="en-US" dirty="0"/>
              <a:t>When CAD and LV dysfunction are present, it is an independent risk factor for sudden death. Therefore, patients with nonsustained VT</a:t>
            </a:r>
          </a:p>
          <a:p>
            <a:r>
              <a:rPr lang="en-US" dirty="0"/>
              <a:t>should be thoroughly evaluated for underlying CAD and LV dysfunction</a:t>
            </a:r>
          </a:p>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44</a:t>
            </a:fld>
            <a:endParaRPr lang="en-US"/>
          </a:p>
        </p:txBody>
      </p:sp>
    </p:spTree>
    <p:extLst>
      <p:ext uri="{BB962C8B-B14F-4D97-AF65-F5344CB8AC3E}">
        <p14:creationId xmlns:p14="http://schemas.microsoft.com/office/powerpoint/2010/main" val="792626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0D508-A12A-455B-A3A7-4A2DD2DB1996}" type="slidenum">
              <a:rPr lang="en-US" smtClean="0"/>
              <a:t>45</a:t>
            </a:fld>
            <a:endParaRPr lang="en-US"/>
          </a:p>
        </p:txBody>
      </p:sp>
    </p:spTree>
    <p:extLst>
      <p:ext uri="{BB962C8B-B14F-4D97-AF65-F5344CB8AC3E}">
        <p14:creationId xmlns:p14="http://schemas.microsoft.com/office/powerpoint/2010/main" val="234153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E1DAA12-179D-4D22-AD5C-6AFDA00E0C87}" type="datetimeFigureOut">
              <a:rPr lang="en-US" smtClean="0"/>
              <a:t>12/3/2024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E2C588E-9380-4A87-B498-B0400B0D7FC7}"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421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DAA12-179D-4D22-AD5C-6AFDA00E0C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63290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DAA12-179D-4D22-AD5C-6AFDA00E0C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258049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DAA12-179D-4D22-AD5C-6AFDA00E0C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379832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1DAA12-179D-4D22-AD5C-6AFDA00E0C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588E-9380-4A87-B498-B0400B0D7FC7}"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53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1DAA12-179D-4D22-AD5C-6AFDA00E0C8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3241647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1DAA12-179D-4D22-AD5C-6AFDA00E0C87}"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292854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DAA12-179D-4D22-AD5C-6AFDA00E0C87}"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108692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DAA12-179D-4D22-AD5C-6AFDA00E0C87}"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109292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DAA12-179D-4D22-AD5C-6AFDA00E0C8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318585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DAA12-179D-4D22-AD5C-6AFDA00E0C8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588E-9380-4A87-B498-B0400B0D7FC7}" type="slidenum">
              <a:rPr lang="en-US" smtClean="0"/>
              <a:t>‹#›</a:t>
            </a:fld>
            <a:endParaRPr lang="en-US"/>
          </a:p>
        </p:txBody>
      </p:sp>
    </p:spTree>
    <p:extLst>
      <p:ext uri="{BB962C8B-B14F-4D97-AF65-F5344CB8AC3E}">
        <p14:creationId xmlns:p14="http://schemas.microsoft.com/office/powerpoint/2010/main" val="378781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E1DAA12-179D-4D22-AD5C-6AFDA00E0C87}" type="datetimeFigureOut">
              <a:rPr lang="en-US" smtClean="0"/>
              <a:t>12/3/2024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E2C588E-9380-4A87-B498-B0400B0D7FC7}" type="slidenum">
              <a:rPr lang="en-US" smtClean="0"/>
              <a:t>‹#›</a:t>
            </a:fld>
            <a:endParaRPr lang="en-US"/>
          </a:p>
        </p:txBody>
      </p:sp>
    </p:spTree>
    <p:extLst>
      <p:ext uri="{BB962C8B-B14F-4D97-AF65-F5344CB8AC3E}">
        <p14:creationId xmlns:p14="http://schemas.microsoft.com/office/powerpoint/2010/main" val="7901073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02B0-86E1-B3E5-DA21-964244C577FC}"/>
              </a:ext>
            </a:extLst>
          </p:cNvPr>
          <p:cNvSpPr>
            <a:spLocks noGrp="1"/>
          </p:cNvSpPr>
          <p:nvPr>
            <p:ph type="ctrTitle"/>
          </p:nvPr>
        </p:nvSpPr>
        <p:spPr/>
        <p:txBody>
          <a:bodyPr>
            <a:normAutofit/>
          </a:bodyPr>
          <a:lstStyle/>
          <a:p>
            <a:r>
              <a:rPr lang="en-US" sz="9600" cap="none" dirty="0">
                <a:solidFill>
                  <a:srgbClr val="660033"/>
                </a:solidFill>
              </a:rPr>
              <a:t>Arrythmias</a:t>
            </a:r>
            <a:br>
              <a:rPr lang="en-US" sz="9600" cap="none" dirty="0">
                <a:solidFill>
                  <a:srgbClr val="660033"/>
                </a:solidFill>
              </a:rPr>
            </a:br>
            <a:endParaRPr lang="en-US" dirty="0">
              <a:solidFill>
                <a:srgbClr val="660033"/>
              </a:solidFill>
            </a:endParaRPr>
          </a:p>
        </p:txBody>
      </p:sp>
      <p:sp>
        <p:nvSpPr>
          <p:cNvPr id="3" name="Subtitle 2">
            <a:extLst>
              <a:ext uri="{FF2B5EF4-FFF2-40B4-BE49-F238E27FC236}">
                <a16:creationId xmlns:a16="http://schemas.microsoft.com/office/drawing/2014/main" id="{3EF13D3C-7D12-662E-0A74-E265BF3D00B2}"/>
              </a:ext>
            </a:extLst>
          </p:cNvPr>
          <p:cNvSpPr>
            <a:spLocks noGrp="1"/>
          </p:cNvSpPr>
          <p:nvPr>
            <p:ph type="subTitle" idx="1"/>
          </p:nvPr>
        </p:nvSpPr>
        <p:spPr>
          <a:xfrm>
            <a:off x="1709530" y="3930594"/>
            <a:ext cx="8767860" cy="1388165"/>
          </a:xfrm>
        </p:spPr>
        <p:txBody>
          <a:bodyPr>
            <a:normAutofit fontScale="92500" lnSpcReduction="10000"/>
          </a:bodyPr>
          <a:lstStyle/>
          <a:p>
            <a:r>
              <a:rPr lang="en-US" sz="2400" dirty="0">
                <a:solidFill>
                  <a:srgbClr val="660033"/>
                </a:solidFill>
              </a:rPr>
              <a:t>Dr .. Ahmad Abu-Halawa </a:t>
            </a:r>
          </a:p>
          <a:p>
            <a:r>
              <a:rPr lang="en-US" sz="2400" dirty="0">
                <a:solidFill>
                  <a:srgbClr val="660033"/>
                </a:solidFill>
              </a:rPr>
              <a:t>by : </a:t>
            </a:r>
            <a:br>
              <a:rPr lang="en-US" sz="2400" dirty="0">
                <a:solidFill>
                  <a:srgbClr val="660033"/>
                </a:solidFill>
              </a:rPr>
            </a:br>
            <a:r>
              <a:rPr lang="en-US" sz="2400" dirty="0">
                <a:solidFill>
                  <a:srgbClr val="660033"/>
                </a:solidFill>
              </a:rPr>
              <a:t>Tasneem Ma’aitah </a:t>
            </a:r>
            <a:br>
              <a:rPr lang="en-US" sz="2400" dirty="0">
                <a:solidFill>
                  <a:srgbClr val="660033"/>
                </a:solidFill>
              </a:rPr>
            </a:br>
            <a:r>
              <a:rPr lang="en-US" sz="2400" dirty="0" err="1">
                <a:solidFill>
                  <a:srgbClr val="660033"/>
                </a:solidFill>
              </a:rPr>
              <a:t>Weaam</a:t>
            </a:r>
            <a:r>
              <a:rPr lang="en-US" sz="2400" dirty="0">
                <a:solidFill>
                  <a:srgbClr val="660033"/>
                </a:solidFill>
              </a:rPr>
              <a:t> Ma’aitah </a:t>
            </a:r>
            <a:endParaRPr lang="en-US" dirty="0">
              <a:solidFill>
                <a:srgbClr val="660033"/>
              </a:solidFill>
            </a:endParaRPr>
          </a:p>
        </p:txBody>
      </p:sp>
    </p:spTree>
    <p:extLst>
      <p:ext uri="{BB962C8B-B14F-4D97-AF65-F5344CB8AC3E}">
        <p14:creationId xmlns:p14="http://schemas.microsoft.com/office/powerpoint/2010/main" val="3013477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4FCC4-ACAC-FEC9-7DA9-DB5FBC66A823}"/>
              </a:ext>
            </a:extLst>
          </p:cNvPr>
          <p:cNvSpPr txBox="1"/>
          <p:nvPr/>
        </p:nvSpPr>
        <p:spPr>
          <a:xfrm>
            <a:off x="1137920" y="1341120"/>
            <a:ext cx="10038080" cy="3123932"/>
          </a:xfrm>
          <a:prstGeom prst="rect">
            <a:avLst/>
          </a:prstGeom>
          <a:noFill/>
        </p:spPr>
        <p:txBody>
          <a:bodyPr wrap="square">
            <a:spAutoFit/>
          </a:bodyPr>
          <a:lstStyle/>
          <a:p>
            <a:pPr algn="ctr"/>
            <a:r>
              <a:rPr lang="en-US" sz="2800" dirty="0">
                <a:solidFill>
                  <a:srgbClr val="993366"/>
                </a:solidFill>
                <a:latin typeface="Times New Roman" panose="02020603050405020304" pitchFamily="18" charset="0"/>
                <a:cs typeface="Times New Roman" panose="02020603050405020304" pitchFamily="18" charset="0"/>
              </a:rPr>
              <a:t>Sinus Tachycardia</a:t>
            </a:r>
          </a:p>
          <a:p>
            <a:pPr algn="ctr"/>
            <a:endParaRPr lang="en-US" sz="2800" dirty="0">
              <a:solidFill>
                <a:srgbClr val="993366"/>
              </a:solidFill>
              <a:latin typeface="Times New Roman" panose="02020603050405020304" pitchFamily="18" charset="0"/>
              <a:cs typeface="Times New Roman" panose="02020603050405020304" pitchFamily="18" charset="0"/>
            </a:endParaRP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Definition: a cardiac rhythm with appropriate cardiac muscular depolarization initiating from the sinus node with heart rate more than 120  beat per minute (bpm).</a:t>
            </a: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Usually due to an increase in sympathetic activity associated with exercise or emotion.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Healthy young adults can produce rapid sinus rate, up to 200/min, during intense exercise.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Sinus tachycardia usually does not require treatment but sometimes may reflect an underlying disease</a:t>
            </a:r>
            <a:endParaRPr lang="en-US" sz="2000" dirty="0">
              <a:solidFill>
                <a:srgbClr val="FF0000"/>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endParaRPr lang="en-US" sz="2000" dirty="0"/>
          </a:p>
        </p:txBody>
      </p:sp>
    </p:spTree>
    <p:extLst>
      <p:ext uri="{BB962C8B-B14F-4D97-AF65-F5344CB8AC3E}">
        <p14:creationId xmlns:p14="http://schemas.microsoft.com/office/powerpoint/2010/main" val="223122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us Tachycardia - MEDizzy">
            <a:extLst>
              <a:ext uri="{FF2B5EF4-FFF2-40B4-BE49-F238E27FC236}">
                <a16:creationId xmlns:a16="http://schemas.microsoft.com/office/drawing/2014/main" id="{2FCE52C1-DC4C-7CEF-B311-C5569A0A6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599" y="487152"/>
            <a:ext cx="10374801" cy="588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36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C9CCC80-7A96-41CB-8626-BBA75D236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2DAD7A7A-010A-4015-B647-7A27BB535D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DCE559-8642-CC77-0544-1FFFE9838ADF}"/>
              </a:ext>
            </a:extLst>
          </p:cNvPr>
          <p:cNvSpPr txBox="1"/>
          <p:nvPr/>
        </p:nvSpPr>
        <p:spPr>
          <a:xfrm>
            <a:off x="1109980" y="3895344"/>
            <a:ext cx="9966960" cy="1490472"/>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6600" b="1" cap="all">
                <a:solidFill>
                  <a:schemeClr val="accent1"/>
                </a:solidFill>
                <a:latin typeface="+mj-lt"/>
                <a:ea typeface="+mj-ea"/>
                <a:cs typeface="+mj-cs"/>
              </a:rPr>
              <a:t>Etiology </a:t>
            </a:r>
          </a:p>
        </p:txBody>
      </p:sp>
      <p:pic>
        <p:nvPicPr>
          <p:cNvPr id="5" name="Picture 4" descr="A close-up of a sign&#10;&#10;Description automatically generated">
            <a:extLst>
              <a:ext uri="{FF2B5EF4-FFF2-40B4-BE49-F238E27FC236}">
                <a16:creationId xmlns:a16="http://schemas.microsoft.com/office/drawing/2014/main" id="{EC5A116B-AAE5-FDA1-D511-F77539E65236}"/>
              </a:ext>
            </a:extLst>
          </p:cNvPr>
          <p:cNvPicPr>
            <a:picLocks noChangeAspect="1"/>
          </p:cNvPicPr>
          <p:nvPr/>
        </p:nvPicPr>
        <p:blipFill>
          <a:blip r:embed="rId2"/>
          <a:srcRect l="5284" r="5044"/>
          <a:stretch/>
        </p:blipFill>
        <p:spPr>
          <a:xfrm>
            <a:off x="1109980" y="1534885"/>
            <a:ext cx="9576604" cy="2162638"/>
          </a:xfrm>
          <a:prstGeom prst="rect">
            <a:avLst/>
          </a:prstGeom>
        </p:spPr>
      </p:pic>
    </p:spTree>
    <p:extLst>
      <p:ext uri="{BB962C8B-B14F-4D97-AF65-F5344CB8AC3E}">
        <p14:creationId xmlns:p14="http://schemas.microsoft.com/office/powerpoint/2010/main" val="1236548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813809-9F20-FE87-253E-C2DEC1BEC93D}"/>
              </a:ext>
            </a:extLst>
          </p:cNvPr>
          <p:cNvSpPr txBox="1"/>
          <p:nvPr/>
        </p:nvSpPr>
        <p:spPr>
          <a:xfrm>
            <a:off x="944880" y="1056640"/>
            <a:ext cx="10302240" cy="4339650"/>
          </a:xfrm>
          <a:prstGeom prst="rect">
            <a:avLst/>
          </a:prstGeom>
          <a:noFill/>
        </p:spPr>
        <p:txBody>
          <a:bodyPr wrap="square">
            <a:spAutoFit/>
          </a:bodyPr>
          <a:lstStyle/>
          <a:p>
            <a:pPr algn="ctr"/>
            <a:r>
              <a:rPr lang="en-US" sz="3600" dirty="0">
                <a:solidFill>
                  <a:srgbClr val="993366"/>
                </a:solidFill>
                <a:latin typeface="Times New Roman" panose="02020603050405020304" pitchFamily="18" charset="0"/>
                <a:cs typeface="Times New Roman" panose="02020603050405020304" pitchFamily="18" charset="0"/>
              </a:rPr>
              <a:t>Sinoatrial disease </a:t>
            </a:r>
          </a:p>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Sick sinus syndrome (previously ) </a:t>
            </a:r>
          </a:p>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Definition: an abnormality in sinoatrial (SA) node action potential generation or conduction.</a:t>
            </a:r>
          </a:p>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Occur at any age but most common in older people.</a:t>
            </a:r>
          </a:p>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It is caused by degenerative changes in SA node and is characterized by a variety of arrhythmias. </a:t>
            </a:r>
          </a:p>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The typical presentation is with </a:t>
            </a:r>
            <a:r>
              <a:rPr lang="en-US" sz="2400" dirty="0">
                <a:solidFill>
                  <a:srgbClr val="FF0000"/>
                </a:solidFill>
                <a:latin typeface="Times New Roman" panose="02020603050405020304" pitchFamily="18" charset="0"/>
                <a:cs typeface="Times New Roman" panose="02020603050405020304" pitchFamily="18" charset="0"/>
              </a:rPr>
              <a:t>palpitation, dizzy spells or syncope, due to intermittent tachycardia, bradycardia, or pauses in sinus rhythm with no atrial or ventricular activity</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82350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descr="A close-up of a medical chart&#10;&#10;Description automatically generated">
            <a:extLst>
              <a:ext uri="{FF2B5EF4-FFF2-40B4-BE49-F238E27FC236}">
                <a16:creationId xmlns:a16="http://schemas.microsoft.com/office/drawing/2014/main" id="{E6BBED88-6E2C-A26F-FB67-F578A57E478F}"/>
              </a:ext>
            </a:extLst>
          </p:cNvPr>
          <p:cNvPicPr>
            <a:picLocks noChangeAspect="1"/>
          </p:cNvPicPr>
          <p:nvPr/>
        </p:nvPicPr>
        <p:blipFill>
          <a:blip r:embed="rId2"/>
          <a:stretch>
            <a:fillRect/>
          </a:stretch>
        </p:blipFill>
        <p:spPr>
          <a:xfrm>
            <a:off x="552871" y="1066817"/>
            <a:ext cx="11081175" cy="3268946"/>
          </a:xfrm>
          <a:prstGeom prst="rect">
            <a:avLst/>
          </a:prstGeom>
        </p:spPr>
      </p:pic>
      <p:sp>
        <p:nvSpPr>
          <p:cNvPr id="4" name="TextBox 3">
            <a:extLst>
              <a:ext uri="{FF2B5EF4-FFF2-40B4-BE49-F238E27FC236}">
                <a16:creationId xmlns:a16="http://schemas.microsoft.com/office/drawing/2014/main" id="{AB96368D-1348-C921-135A-3586E61DFEE0}"/>
              </a:ext>
            </a:extLst>
          </p:cNvPr>
          <p:cNvSpPr txBox="1"/>
          <p:nvPr/>
        </p:nvSpPr>
        <p:spPr>
          <a:xfrm>
            <a:off x="1511298" y="4590854"/>
            <a:ext cx="9164320" cy="1200329"/>
          </a:xfrm>
          <a:prstGeom prst="rect">
            <a:avLst/>
          </a:prstGeom>
          <a:noFill/>
        </p:spPr>
        <p:txBody>
          <a:bodyPr wrap="square">
            <a:spAutoFit/>
          </a:bodyPr>
          <a:lstStyle/>
          <a:p>
            <a:r>
              <a:rPr lang="en-US" sz="2400" dirty="0">
                <a:solidFill>
                  <a:srgbClr val="993366"/>
                </a:solidFill>
                <a:latin typeface="Times New Roman" panose="02020603050405020304" pitchFamily="18" charset="0"/>
                <a:cs typeface="Times New Roman" panose="02020603050405020304" pitchFamily="18" charset="0"/>
              </a:rPr>
              <a:t>Feature of end organ hypoperfusion also occur </a:t>
            </a:r>
          </a:p>
          <a:p>
            <a:r>
              <a:rPr lang="en-US" sz="2400" dirty="0">
                <a:solidFill>
                  <a:srgbClr val="993366"/>
                </a:solidFill>
                <a:latin typeface="Times New Roman" panose="02020603050405020304" pitchFamily="18" charset="0"/>
                <a:cs typeface="Times New Roman" panose="02020603050405020304" pitchFamily="18" charset="0"/>
              </a:rPr>
              <a:t>Fatigue , dizziness , decreased physical activity , syncope , presyncope , dyspnea on exertion , angina , palpitation , oliguria , CHF </a:t>
            </a:r>
            <a:endParaRPr lang="en-US" sz="2400" dirty="0">
              <a:solidFill>
                <a:srgbClr val="993366"/>
              </a:solidFill>
            </a:endParaRPr>
          </a:p>
        </p:txBody>
      </p:sp>
    </p:spTree>
    <p:extLst>
      <p:ext uri="{BB962C8B-B14F-4D97-AF65-F5344CB8AC3E}">
        <p14:creationId xmlns:p14="http://schemas.microsoft.com/office/powerpoint/2010/main" val="1394461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6273A4-9E27-7A8F-ACCB-D08297CEE1AB}"/>
              </a:ext>
            </a:extLst>
          </p:cNvPr>
          <p:cNvSpPr txBox="1"/>
          <p:nvPr/>
        </p:nvSpPr>
        <p:spPr>
          <a:xfrm>
            <a:off x="1016000" y="1609358"/>
            <a:ext cx="10566400" cy="2431435"/>
          </a:xfrm>
          <a:prstGeom prst="rect">
            <a:avLst/>
          </a:prstGeom>
          <a:noFill/>
        </p:spPr>
        <p:txBody>
          <a:bodyPr wrap="square">
            <a:spAutoFit/>
          </a:bodyPr>
          <a:lstStyle/>
          <a:p>
            <a:pPr algn="ctr"/>
            <a:r>
              <a:rPr lang="en-US" sz="3200" dirty="0">
                <a:solidFill>
                  <a:srgbClr val="993366"/>
                </a:solidFill>
                <a:latin typeface="Times New Roman" panose="02020603050405020304" pitchFamily="18" charset="0"/>
                <a:cs typeface="Times New Roman" panose="02020603050405020304" pitchFamily="18" charset="0"/>
              </a:rPr>
              <a:t>► Treatment:</a:t>
            </a:r>
          </a:p>
          <a:p>
            <a:r>
              <a:rPr lang="en-US" sz="2400" dirty="0">
                <a:latin typeface="Times New Roman" panose="02020603050405020304" pitchFamily="18" charset="0"/>
                <a:cs typeface="Times New Roman" panose="02020603050405020304" pitchFamily="18" charset="0"/>
              </a:rPr>
              <a:t>● Asymptomatic patients: observation</a:t>
            </a:r>
          </a:p>
          <a:p>
            <a:r>
              <a:rPr lang="en-US" sz="2400" dirty="0">
                <a:latin typeface="Times New Roman" panose="02020603050405020304" pitchFamily="18" charset="0"/>
                <a:cs typeface="Times New Roman" panose="02020603050405020304" pitchFamily="18" charset="0"/>
              </a:rPr>
              <a:t>● Symptomatic patients</a:t>
            </a:r>
          </a:p>
          <a:p>
            <a:r>
              <a:rPr lang="en-US" sz="2400" dirty="0">
                <a:latin typeface="Times New Roman" panose="02020603050405020304" pitchFamily="18" charset="0"/>
                <a:cs typeface="Times New Roman" panose="02020603050405020304" pitchFamily="18" charset="0"/>
              </a:rPr>
              <a:t>▪ Manage reversible causes of SND.</a:t>
            </a:r>
          </a:p>
          <a:p>
            <a:r>
              <a:rPr lang="en-US" sz="2400" dirty="0">
                <a:latin typeface="Times New Roman" panose="02020603050405020304" pitchFamily="18" charset="0"/>
                <a:cs typeface="Times New Roman" panose="02020603050405020304" pitchFamily="18" charset="0"/>
              </a:rPr>
              <a:t>▪ Severe and/or frequent symptoms of bradycardia due to irreversible causes</a:t>
            </a:r>
          </a:p>
          <a:p>
            <a:r>
              <a:rPr lang="en-US" sz="2400" dirty="0">
                <a:latin typeface="Times New Roman" panose="02020603050405020304" pitchFamily="18" charset="0"/>
                <a:cs typeface="Times New Roman" panose="02020603050405020304" pitchFamily="18" charset="0"/>
              </a:rPr>
              <a:t>- First-line (after patient stabilization): permanent pacemaker placement</a:t>
            </a:r>
          </a:p>
        </p:txBody>
      </p:sp>
    </p:spTree>
    <p:extLst>
      <p:ext uri="{BB962C8B-B14F-4D97-AF65-F5344CB8AC3E}">
        <p14:creationId xmlns:p14="http://schemas.microsoft.com/office/powerpoint/2010/main" val="395889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D342A9-062A-DBFE-921C-B066DBF2A2F9}"/>
              </a:ext>
            </a:extLst>
          </p:cNvPr>
          <p:cNvSpPr txBox="1"/>
          <p:nvPr/>
        </p:nvSpPr>
        <p:spPr>
          <a:xfrm>
            <a:off x="274320" y="365760"/>
            <a:ext cx="11684000" cy="6247864"/>
          </a:xfrm>
          <a:prstGeom prst="rect">
            <a:avLst/>
          </a:prstGeom>
          <a:noFill/>
        </p:spPr>
        <p:txBody>
          <a:bodyPr wrap="square">
            <a:spAutoFit/>
          </a:bodyPr>
          <a:lstStyle/>
          <a:p>
            <a:pPr algn="ctr"/>
            <a:r>
              <a:rPr lang="en-US" sz="3200" dirty="0">
                <a:solidFill>
                  <a:srgbClr val="993366"/>
                </a:solidFill>
                <a:latin typeface="Times New Roman" panose="02020603050405020304" pitchFamily="18" charset="0"/>
                <a:cs typeface="Times New Roman" panose="02020603050405020304" pitchFamily="18" charset="0"/>
              </a:rPr>
              <a:t>Atrioventricular block</a:t>
            </a:r>
          </a:p>
          <a:p>
            <a:pPr algn="ctr"/>
            <a:endParaRPr lang="en-US" sz="3200" dirty="0">
              <a:solidFill>
                <a:srgbClr val="993366"/>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Definition: an interrupted or delayed conduction between the atria and the ventricles.</a:t>
            </a:r>
          </a:p>
          <a:p>
            <a:r>
              <a:rPr lang="en-US" sz="2400" dirty="0">
                <a:latin typeface="Times New Roman" panose="02020603050405020304" pitchFamily="18" charset="0"/>
                <a:cs typeface="Times New Roman" panose="02020603050405020304" pitchFamily="18" charset="0"/>
              </a:rPr>
              <a:t>► Pathophysiology:</a:t>
            </a:r>
          </a:p>
          <a:p>
            <a:r>
              <a:rPr lang="en-US" sz="2400" dirty="0">
                <a:latin typeface="Times New Roman" panose="02020603050405020304" pitchFamily="18" charset="0"/>
                <a:cs typeface="Times New Roman" panose="02020603050405020304" pitchFamily="18" charset="0"/>
              </a:rPr>
              <a:t>● AV blocks result from the interruption of the electrical impulse anywhere within the</a:t>
            </a:r>
          </a:p>
          <a:p>
            <a:r>
              <a:rPr lang="en-US" sz="2400" dirty="0">
                <a:latin typeface="Times New Roman" panose="02020603050405020304" pitchFamily="18" charset="0"/>
                <a:cs typeface="Times New Roman" panose="02020603050405020304" pitchFamily="18" charset="0"/>
              </a:rPr>
              <a:t>atrioventricular conduction system, including the: AV node - Bundle of His - Left and right bundle branches</a:t>
            </a:r>
          </a:p>
          <a:p>
            <a:r>
              <a:rPr lang="en-US" sz="2400" dirty="0">
                <a:latin typeface="Times New Roman" panose="02020603050405020304" pitchFamily="18" charset="0"/>
                <a:cs typeface="Times New Roman" panose="02020603050405020304" pitchFamily="18" charset="0"/>
              </a:rPr>
              <a:t>● Blocks at the level of the AV node:</a:t>
            </a:r>
          </a:p>
          <a:p>
            <a:r>
              <a:rPr lang="en-US" sz="2400" dirty="0">
                <a:latin typeface="Times New Roman" panose="02020603050405020304" pitchFamily="18" charset="0"/>
                <a:cs typeface="Times New Roman" panose="02020603050405020304" pitchFamily="18" charset="0"/>
              </a:rPr>
              <a:t>impulse passes through AV node → normal propagation through conduction system → narrow QRS complex</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Infranodal</a:t>
            </a:r>
            <a:r>
              <a:rPr lang="en-US" sz="2400" dirty="0">
                <a:latin typeface="Times New Roman" panose="02020603050405020304" pitchFamily="18" charset="0"/>
                <a:cs typeface="Times New Roman" panose="02020603050405020304" pitchFamily="18" charset="0"/>
              </a:rPr>
              <a:t> block</a:t>
            </a:r>
          </a:p>
          <a:p>
            <a:r>
              <a:rPr lang="en-US" sz="2400" dirty="0">
                <a:latin typeface="Times New Roman" panose="02020603050405020304" pitchFamily="18" charset="0"/>
                <a:cs typeface="Times New Roman" panose="02020603050405020304" pitchFamily="18" charset="0"/>
              </a:rPr>
              <a:t> Can be at the level of OR below the bundle of His</a:t>
            </a:r>
          </a:p>
          <a:p>
            <a:r>
              <a:rPr lang="en-US" sz="2400" dirty="0">
                <a:latin typeface="Times New Roman" panose="02020603050405020304" pitchFamily="18" charset="0"/>
                <a:cs typeface="Times New Roman" panose="02020603050405020304" pitchFamily="18" charset="0"/>
              </a:rPr>
              <a:t> Ventricular depolarization is impeded → wide QRS complex</a:t>
            </a:r>
          </a:p>
          <a:p>
            <a:r>
              <a:rPr lang="en-US" sz="2400" dirty="0">
                <a:latin typeface="Times New Roman" panose="02020603050405020304" pitchFamily="18" charset="0"/>
                <a:cs typeface="Times New Roman" panose="02020603050405020304" pitchFamily="18" charset="0"/>
              </a:rPr>
              <a:t>● More distal AV blocks:</a:t>
            </a:r>
          </a:p>
          <a:p>
            <a:r>
              <a:rPr lang="en-US" sz="2400" dirty="0">
                <a:latin typeface="Times New Roman" panose="02020603050405020304" pitchFamily="18" charset="0"/>
                <a:cs typeface="Times New Roman" panose="02020603050405020304" pitchFamily="18" charset="0"/>
              </a:rPr>
              <a:t> typically result from more extensive damage to the conducting system → ↑ risk of progression to complete heart block.</a:t>
            </a:r>
          </a:p>
        </p:txBody>
      </p:sp>
    </p:spTree>
    <p:extLst>
      <p:ext uri="{BB962C8B-B14F-4D97-AF65-F5344CB8AC3E}">
        <p14:creationId xmlns:p14="http://schemas.microsoft.com/office/powerpoint/2010/main" val="194953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A2EE4E-D639-38DD-55C1-980528292C92}"/>
              </a:ext>
            </a:extLst>
          </p:cNvPr>
          <p:cNvSpPr txBox="1"/>
          <p:nvPr/>
        </p:nvSpPr>
        <p:spPr>
          <a:xfrm>
            <a:off x="812800" y="1036320"/>
            <a:ext cx="10627360" cy="3662541"/>
          </a:xfrm>
          <a:prstGeom prst="rect">
            <a:avLst/>
          </a:prstGeom>
          <a:noFill/>
        </p:spPr>
        <p:txBody>
          <a:bodyPr wrap="square">
            <a:spAutoFit/>
          </a:bodyPr>
          <a:lstStyle/>
          <a:p>
            <a:pPr algn="ctr"/>
            <a:r>
              <a:rPr lang="en-US" sz="3200" dirty="0">
                <a:solidFill>
                  <a:srgbClr val="993366"/>
                </a:solidFill>
                <a:latin typeface="Times New Roman" panose="02020603050405020304" pitchFamily="18" charset="0"/>
                <a:cs typeface="Times New Roman" panose="02020603050405020304" pitchFamily="18" charset="0"/>
              </a:rPr>
              <a:t>First degree av block</a:t>
            </a:r>
          </a:p>
          <a:p>
            <a:pPr algn="ctr"/>
            <a:endParaRPr lang="en-US" sz="3200" dirty="0">
              <a:solidFill>
                <a:srgbClr val="993366"/>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 conduction is delayed and so PR interval is so prolonged &gt; 0.2 sec ( 3-5 small boxes )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QRS complex follows each P wave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Rate of SA node = HR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Its benign and asymptomatic , often discovered incidentally on ECG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Rarely require treatment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Risk of progression to complete heart block : low </a:t>
            </a:r>
          </a:p>
        </p:txBody>
      </p:sp>
    </p:spTree>
    <p:extLst>
      <p:ext uri="{BB962C8B-B14F-4D97-AF65-F5344CB8AC3E}">
        <p14:creationId xmlns:p14="http://schemas.microsoft.com/office/powerpoint/2010/main" val="199489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rioventricular Block | Heart Block ...">
            <a:extLst>
              <a:ext uri="{FF2B5EF4-FFF2-40B4-BE49-F238E27FC236}">
                <a16:creationId xmlns:a16="http://schemas.microsoft.com/office/drawing/2014/main" id="{3EC467D7-9615-DFD9-C016-3669AF50D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526" y="838200"/>
            <a:ext cx="1024694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75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BD4021-8EA4-B4AC-9F7C-CBE6EDDF7D6E}"/>
              </a:ext>
            </a:extLst>
          </p:cNvPr>
          <p:cNvSpPr txBox="1"/>
          <p:nvPr/>
        </p:nvSpPr>
        <p:spPr>
          <a:xfrm>
            <a:off x="304800" y="1137920"/>
            <a:ext cx="11887200" cy="5078313"/>
          </a:xfrm>
          <a:prstGeom prst="rect">
            <a:avLst/>
          </a:prstGeom>
          <a:noFill/>
        </p:spPr>
        <p:txBody>
          <a:bodyPr wrap="square">
            <a:spAutoFit/>
          </a:bodyPr>
          <a:lstStyle/>
          <a:p>
            <a:pPr algn="ctr"/>
            <a:r>
              <a:rPr lang="en-US" sz="3200" b="1" dirty="0">
                <a:solidFill>
                  <a:srgbClr val="993366"/>
                </a:solidFill>
                <a:latin typeface="Times New Roman" panose="02020603050405020304" pitchFamily="18" charset="0"/>
                <a:cs typeface="Times New Roman" panose="02020603050405020304" pitchFamily="18" charset="0"/>
              </a:rPr>
              <a:t>Second degree AV block</a:t>
            </a:r>
          </a:p>
          <a:p>
            <a:r>
              <a:rPr lang="en-US" sz="2400" dirty="0">
                <a:latin typeface="Times New Roman" panose="02020603050405020304" pitchFamily="18" charset="0"/>
                <a:cs typeface="Times New Roman" panose="02020603050405020304" pitchFamily="18" charset="0"/>
              </a:rPr>
              <a:t>Here drop beat occur become some impulses from atrial fail to conduct the ventricle </a:t>
            </a:r>
          </a:p>
          <a:p>
            <a:r>
              <a:rPr lang="en-US" sz="2400" dirty="0">
                <a:latin typeface="Times New Roman" panose="02020603050405020304" pitchFamily="18" charset="0"/>
                <a:cs typeface="Times New Roman" panose="02020603050405020304" pitchFamily="18" charset="0"/>
              </a:rPr>
              <a:t>Two subtypes :</a:t>
            </a:r>
          </a:p>
          <a:p>
            <a:endParaRPr lang="en-US" sz="2400" dirty="0">
              <a:latin typeface="Times New Roman" panose="02020603050405020304" pitchFamily="18" charset="0"/>
              <a:cs typeface="Times New Roman" panose="02020603050405020304" pitchFamily="18" charset="0"/>
            </a:endParaRPr>
          </a:p>
          <a:p>
            <a:r>
              <a:rPr lang="en-US" sz="2800" b="1" dirty="0">
                <a:solidFill>
                  <a:srgbClr val="993366"/>
                </a:solidFill>
                <a:latin typeface="Times New Roman" panose="02020603050405020304" pitchFamily="18" charset="0"/>
                <a:cs typeface="Times New Roman" panose="02020603050405020304" pitchFamily="18" charset="0"/>
              </a:rPr>
              <a:t>Mobitz type 1 (Wenckebach phenomenon </a:t>
            </a:r>
            <a:r>
              <a:rPr lang="en-US" sz="2400" dirty="0">
                <a:latin typeface="Times New Roman" panose="02020603050405020304" pitchFamily="18" charset="0"/>
                <a:cs typeface="Times New Roman" panose="02020603050405020304" pitchFamily="18" charset="0"/>
              </a:rPr>
              <a:t>) :Characterized by progressive prolongation of PR interval until a P wave fails to conduct</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Site of block is usually within the AV node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Mostly regular rhythm separated by short pauses, which may lead to bradycardia (regularly</a:t>
            </a:r>
          </a:p>
          <a:p>
            <a:r>
              <a:rPr lang="en-US" sz="2400" dirty="0">
                <a:latin typeface="Times New Roman" panose="02020603050405020304" pitchFamily="18" charset="0"/>
                <a:cs typeface="Times New Roman" panose="02020603050405020304" pitchFamily="18" charset="0"/>
              </a:rPr>
              <a:t>irregular rhythm)</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Rate of SA node &gt; heart rate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Benign condition that does not require treatment</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Risk of progression to complete heart block: typically low, as the block is most often at the level of the AV node</a:t>
            </a:r>
          </a:p>
        </p:txBody>
      </p:sp>
    </p:spTree>
    <p:extLst>
      <p:ext uri="{BB962C8B-B14F-4D97-AF65-F5344CB8AC3E}">
        <p14:creationId xmlns:p14="http://schemas.microsoft.com/office/powerpoint/2010/main" val="48367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6BC2BC35-4774-F732-0F9A-E84B0F1218F5}"/>
              </a:ext>
            </a:extLst>
          </p:cNvPr>
          <p:cNvSpPr txBox="1"/>
          <p:nvPr/>
        </p:nvSpPr>
        <p:spPr>
          <a:xfrm>
            <a:off x="609600" y="1056640"/>
            <a:ext cx="5852160" cy="5039360"/>
          </a:xfrm>
          <a:prstGeom prst="rect">
            <a:avLst/>
          </a:prstGeom>
        </p:spPr>
        <p:txBody>
          <a:bodyPr vert="horz" lIns="91440" tIns="45720" rIns="91440" bIns="45720" rtlCol="0">
            <a:normAutofit fontScale="92500"/>
          </a:bodyPr>
          <a:lstStyle/>
          <a:p>
            <a:pPr indent="-182880" defTabSz="914400">
              <a:lnSpc>
                <a:spcPct val="90000"/>
              </a:lnSpc>
              <a:spcAft>
                <a:spcPts val="600"/>
              </a:spcAft>
              <a:buClr>
                <a:schemeClr val="accent1"/>
              </a:buClr>
              <a:buSzPct val="80000"/>
              <a:buFont typeface="Corbel" pitchFamily="34" charset="0"/>
              <a:buChar char="•"/>
            </a:pPr>
            <a:r>
              <a:rPr lang="en-US" sz="2800" b="1" dirty="0">
                <a:solidFill>
                  <a:srgbClr val="660033"/>
                </a:solidFill>
                <a:latin typeface="Times New Roman" panose="02020603050405020304" pitchFamily="18" charset="0"/>
                <a:cs typeface="Times New Roman" panose="02020603050405020304" pitchFamily="18" charset="0"/>
              </a:rPr>
              <a:t>Definition : </a:t>
            </a:r>
          </a:p>
          <a:p>
            <a:pPr indent="-182880" defTabSz="914400">
              <a:lnSpc>
                <a:spcPct val="90000"/>
              </a:lnSpc>
              <a:spcAft>
                <a:spcPts val="600"/>
              </a:spcAft>
              <a:buClr>
                <a:schemeClr val="accent1"/>
              </a:buClr>
              <a:buSzPct val="80000"/>
              <a:buFont typeface="Corbel" pitchFamily="34" charset="0"/>
              <a:buChar char="•"/>
            </a:pPr>
            <a:r>
              <a:rPr lang="en-US" sz="2400" dirty="0">
                <a:latin typeface="Times New Roman" panose="02020603050405020304" pitchFamily="18" charset="0"/>
                <a:cs typeface="Times New Roman" panose="02020603050405020304" pitchFamily="18" charset="0"/>
              </a:rPr>
              <a:t>A  disturbance of the electrical rhythm of the heart</a:t>
            </a:r>
          </a:p>
          <a:p>
            <a:pPr indent="-182880" defTabSz="914400">
              <a:lnSpc>
                <a:spcPct val="90000"/>
              </a:lnSpc>
              <a:spcAft>
                <a:spcPts val="600"/>
              </a:spcAft>
              <a:buClr>
                <a:schemeClr val="accent1"/>
              </a:buClr>
              <a:buSzPct val="80000"/>
              <a:buFont typeface="Corbel" pitchFamily="34" charset="0"/>
              <a:buChar char="•"/>
            </a:pPr>
            <a:endParaRPr lang="en-US" dirty="0">
              <a:solidFill>
                <a:schemeClr val="accent1"/>
              </a:solidFill>
              <a:latin typeface="Times New Roman" panose="02020603050405020304" pitchFamily="18" charset="0"/>
              <a:cs typeface="Times New Roman" panose="02020603050405020304" pitchFamily="18" charset="0"/>
            </a:endParaRPr>
          </a:p>
          <a:p>
            <a:pPr indent="-182880" defTabSz="914400">
              <a:lnSpc>
                <a:spcPct val="90000"/>
              </a:lnSpc>
              <a:spcAft>
                <a:spcPts val="600"/>
              </a:spcAft>
              <a:buClr>
                <a:schemeClr val="accent1"/>
              </a:buClr>
              <a:buSzPct val="80000"/>
              <a:buFont typeface="Corbel" pitchFamily="34" charset="0"/>
              <a:buChar char="•"/>
            </a:pPr>
            <a:r>
              <a:rPr lang="en-US" sz="2800" b="1" dirty="0">
                <a:solidFill>
                  <a:srgbClr val="660033"/>
                </a:solidFill>
                <a:latin typeface="Times New Roman" panose="02020603050405020304" pitchFamily="18" charset="0"/>
                <a:cs typeface="Times New Roman" panose="02020603050405020304" pitchFamily="18" charset="0"/>
              </a:rPr>
              <a:t>Pathogenesis</a:t>
            </a:r>
          </a:p>
          <a:p>
            <a:pPr marL="628650" lvl="1" indent="-182880" defTabSz="914400">
              <a:lnSpc>
                <a:spcPct val="90000"/>
              </a:lnSpc>
              <a:spcAft>
                <a:spcPts val="600"/>
              </a:spcAft>
              <a:buClr>
                <a:schemeClr val="accent1"/>
              </a:buClr>
              <a:buSzPct val="80000"/>
              <a:buFont typeface="Corbel" pitchFamily="34" charset="0"/>
              <a:buChar char="•"/>
            </a:pPr>
            <a:r>
              <a:rPr lang="en-US" sz="2400" dirty="0">
                <a:latin typeface="Times New Roman" panose="02020603050405020304" pitchFamily="18" charset="0"/>
                <a:cs typeface="Times New Roman" panose="02020603050405020304" pitchFamily="18" charset="0"/>
              </a:rPr>
              <a:t>Occur as the result of pathology affecting the conductive system of the heart .</a:t>
            </a:r>
          </a:p>
          <a:p>
            <a:pPr marL="342900" lvl="1" indent="-182880" defTabSz="914400">
              <a:lnSpc>
                <a:spcPct val="90000"/>
              </a:lnSpc>
              <a:spcAft>
                <a:spcPts val="600"/>
              </a:spcAft>
              <a:buClr>
                <a:schemeClr val="accent1"/>
              </a:buClr>
              <a:buSzPct val="80000"/>
              <a:buFont typeface="Corbel" pitchFamily="34" charset="0"/>
              <a:buChar char="•"/>
            </a:pPr>
            <a:endParaRPr lang="en-US" sz="2400" dirty="0">
              <a:latin typeface="Times New Roman" panose="02020603050405020304" pitchFamily="18" charset="0"/>
              <a:cs typeface="Times New Roman" panose="02020603050405020304" pitchFamily="18" charset="0"/>
            </a:endParaRPr>
          </a:p>
          <a:p>
            <a:pPr marL="342900" lvl="1" indent="-182880" defTabSz="914400">
              <a:lnSpc>
                <a:spcPct val="90000"/>
              </a:lnSpc>
              <a:spcAft>
                <a:spcPts val="600"/>
              </a:spcAft>
              <a:buClr>
                <a:schemeClr val="accent1"/>
              </a:buClr>
              <a:buSzPct val="80000"/>
              <a:buFont typeface="Corbel" pitchFamily="34" charset="0"/>
              <a:buChar char="•"/>
            </a:pPr>
            <a:r>
              <a:rPr lang="en-US" sz="2400" dirty="0">
                <a:latin typeface="Times New Roman" panose="02020603050405020304" pitchFamily="18" charset="0"/>
                <a:cs typeface="Times New Roman" panose="02020603050405020304" pitchFamily="18" charset="0"/>
              </a:rPr>
              <a:t>SA node act as a pacemaker and its intrinsic rate regulated by ANS </a:t>
            </a:r>
          </a:p>
          <a:p>
            <a:pPr marL="0" lvl="1" indent="-182880" defTabSz="914400">
              <a:lnSpc>
                <a:spcPct val="90000"/>
              </a:lnSpc>
              <a:spcAft>
                <a:spcPts val="600"/>
              </a:spcAft>
              <a:buClr>
                <a:schemeClr val="accent1"/>
              </a:buClr>
              <a:buSzPct val="80000"/>
              <a:buFont typeface="Corbel" pitchFamily="34" charset="0"/>
              <a:buChar char="•"/>
            </a:pPr>
            <a:r>
              <a:rPr lang="en-US" sz="2400" dirty="0">
                <a:latin typeface="Times New Roman" panose="02020603050405020304" pitchFamily="18" charset="0"/>
                <a:cs typeface="Times New Roman" panose="02020603050405020304" pitchFamily="18" charset="0"/>
              </a:rPr>
              <a:t>Parasympathetic ( vagal ) decrease the HR  &amp; Sympathetic increase it via cardiac sympathetic nerves and circulating catecholamines   </a:t>
            </a:r>
          </a:p>
          <a:p>
            <a:pPr indent="-182880" defTabSz="914400">
              <a:lnSpc>
                <a:spcPct val="90000"/>
              </a:lnSpc>
              <a:spcAft>
                <a:spcPts val="600"/>
              </a:spcAft>
              <a:buClr>
                <a:schemeClr val="accent1"/>
              </a:buClr>
              <a:buSzPct val="80000"/>
              <a:buFont typeface="Corbel" pitchFamily="34" charset="0"/>
              <a:buChar char="•"/>
            </a:pPr>
            <a:endParaRPr lang="en-US" dirty="0">
              <a:solidFill>
                <a:schemeClr val="accent1"/>
              </a:solidFill>
              <a:latin typeface="Times New Roman" panose="02020603050405020304" pitchFamily="18" charset="0"/>
              <a:cs typeface="Times New Roman" panose="02020603050405020304" pitchFamily="18" charset="0"/>
            </a:endParaRPr>
          </a:p>
        </p:txBody>
      </p:sp>
      <p:pic>
        <p:nvPicPr>
          <p:cNvPr id="4" name="Picture 3" descr="A diagram of a heart&#10;&#10;Description automatically generated">
            <a:extLst>
              <a:ext uri="{FF2B5EF4-FFF2-40B4-BE49-F238E27FC236}">
                <a16:creationId xmlns:a16="http://schemas.microsoft.com/office/drawing/2014/main" id="{A26B56EF-7C8D-54F8-27B9-2B16612E8663}"/>
              </a:ext>
            </a:extLst>
          </p:cNvPr>
          <p:cNvPicPr>
            <a:picLocks noChangeAspect="1"/>
          </p:cNvPicPr>
          <p:nvPr/>
        </p:nvPicPr>
        <p:blipFill>
          <a:blip r:embed="rId2"/>
          <a:srcRect t="1283" r="2" b="2"/>
          <a:stretch/>
        </p:blipFill>
        <p:spPr>
          <a:xfrm>
            <a:off x="7345413" y="1910079"/>
            <a:ext cx="4032449" cy="3821467"/>
          </a:xfrm>
          <a:prstGeom prst="rect">
            <a:avLst/>
          </a:prstGeom>
        </p:spPr>
      </p:pic>
    </p:spTree>
    <p:extLst>
      <p:ext uri="{BB962C8B-B14F-4D97-AF65-F5344CB8AC3E}">
        <p14:creationId xmlns:p14="http://schemas.microsoft.com/office/powerpoint/2010/main" val="2919302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48D95-9CFF-F72D-EC6F-5C0D6A45FC26}"/>
              </a:ext>
            </a:extLst>
          </p:cNvPr>
          <p:cNvPicPr>
            <a:picLocks noChangeAspect="1"/>
          </p:cNvPicPr>
          <p:nvPr/>
        </p:nvPicPr>
        <p:blipFill>
          <a:blip r:embed="rId2"/>
          <a:srcRect l="2655" t="1034" r="2500" b="14159"/>
          <a:stretch/>
        </p:blipFill>
        <p:spPr>
          <a:xfrm>
            <a:off x="314960" y="1930400"/>
            <a:ext cx="11562080" cy="2560320"/>
          </a:xfrm>
          <a:prstGeom prst="rect">
            <a:avLst/>
          </a:prstGeom>
        </p:spPr>
      </p:pic>
      <p:pic>
        <p:nvPicPr>
          <p:cNvPr id="5" name="Picture 4">
            <a:extLst>
              <a:ext uri="{FF2B5EF4-FFF2-40B4-BE49-F238E27FC236}">
                <a16:creationId xmlns:a16="http://schemas.microsoft.com/office/drawing/2014/main" id="{4CF7B6AB-DFF2-AEA3-2CD4-4520929CE351}"/>
              </a:ext>
            </a:extLst>
          </p:cNvPr>
          <p:cNvPicPr>
            <a:picLocks noChangeAspect="1"/>
          </p:cNvPicPr>
          <p:nvPr/>
        </p:nvPicPr>
        <p:blipFill>
          <a:blip r:embed="rId3"/>
          <a:stretch>
            <a:fillRect/>
          </a:stretch>
        </p:blipFill>
        <p:spPr>
          <a:xfrm>
            <a:off x="3068320" y="5388020"/>
            <a:ext cx="6501638" cy="1213978"/>
          </a:xfrm>
          <a:prstGeom prst="rect">
            <a:avLst/>
          </a:prstGeom>
        </p:spPr>
      </p:pic>
    </p:spTree>
    <p:extLst>
      <p:ext uri="{BB962C8B-B14F-4D97-AF65-F5344CB8AC3E}">
        <p14:creationId xmlns:p14="http://schemas.microsoft.com/office/powerpoint/2010/main" val="3320599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62FA19-7C42-1F80-1F6A-4D219694F210}"/>
              </a:ext>
            </a:extLst>
          </p:cNvPr>
          <p:cNvSpPr txBox="1"/>
          <p:nvPr/>
        </p:nvSpPr>
        <p:spPr>
          <a:xfrm>
            <a:off x="629920" y="589280"/>
            <a:ext cx="10525760" cy="4832092"/>
          </a:xfrm>
          <a:prstGeom prst="rect">
            <a:avLst/>
          </a:prstGeom>
          <a:noFill/>
        </p:spPr>
        <p:txBody>
          <a:bodyPr wrap="square">
            <a:spAutoFit/>
          </a:bodyPr>
          <a:lstStyle/>
          <a:p>
            <a:r>
              <a:rPr lang="en-US" sz="2800" dirty="0">
                <a:solidFill>
                  <a:srgbClr val="993366"/>
                </a:solidFill>
                <a:latin typeface="Times New Roman" panose="02020603050405020304" pitchFamily="18" charset="0"/>
                <a:cs typeface="Times New Roman" panose="02020603050405020304" pitchFamily="18" charset="0"/>
              </a:rPr>
              <a:t>● Mobitz type II</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P wave fails to conduct suddenly, without a preceding PR interval prolongation; therefore, the QRS drops suddenly.</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Site of block is within the His–Purkinje system</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conduction of atrial impulses to the ventricles typically follows a regular pattern, e.g.:</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3:2 block: regular AV block with 3 atrial depolarizations but only 2 atrial impulses that reach the</a:t>
            </a:r>
          </a:p>
          <a:p>
            <a:r>
              <a:rPr lang="en-US" sz="2000" dirty="0">
                <a:latin typeface="Times New Roman" panose="02020603050405020304" pitchFamily="18" charset="0"/>
                <a:cs typeface="Times New Roman" panose="02020603050405020304" pitchFamily="18" charset="0"/>
              </a:rPr>
              <a:t>ventricles (heart rate = 2⁄3 SA node rate).</a:t>
            </a:r>
          </a:p>
          <a:p>
            <a:r>
              <a:rPr lang="en-US" sz="2000" dirty="0">
                <a:latin typeface="Times New Roman" panose="02020603050405020304" pitchFamily="18" charset="0"/>
                <a:cs typeface="Times New Roman" panose="02020603050405020304" pitchFamily="18" charset="0"/>
              </a:rPr>
              <a:t>▪ 4:3 block: regular AV block with 4 atrial depolarizations but only 3 atrial impulses that reach the</a:t>
            </a:r>
          </a:p>
          <a:p>
            <a:r>
              <a:rPr lang="en-US" sz="2000" dirty="0">
                <a:latin typeface="Times New Roman" panose="02020603050405020304" pitchFamily="18" charset="0"/>
                <a:cs typeface="Times New Roman" panose="02020603050405020304" pitchFamily="18" charset="0"/>
              </a:rPr>
              <a:t>ventricles (heart rate = 3⁄4 SA node rate).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“2:1 block follows a regular pattern, it cannot be classified as Mobitz type I or II and is classified.</a:t>
            </a:r>
          </a:p>
          <a:p>
            <a:r>
              <a:rPr lang="en-US" sz="2000" dirty="0">
                <a:latin typeface="Times New Roman" panose="02020603050405020304" pitchFamily="18" charset="0"/>
                <a:cs typeface="Times New Roman" panose="02020603050405020304" pitchFamily="18" charset="0"/>
              </a:rPr>
              <a:t>separately (see “2:1 AV block”)”.</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Risk of progression to complete heart block: high (&gt; 50%), as it is typically due to </a:t>
            </a:r>
            <a:r>
              <a:rPr lang="en-US" sz="2000" dirty="0" err="1">
                <a:latin typeface="Times New Roman" panose="02020603050405020304" pitchFamily="18" charset="0"/>
                <a:cs typeface="Times New Roman" panose="02020603050405020304" pitchFamily="18" charset="0"/>
              </a:rPr>
              <a:t>infranodal</a:t>
            </a:r>
            <a:r>
              <a:rPr lang="en-US" sz="2000" dirty="0">
                <a:latin typeface="Times New Roman" panose="02020603050405020304" pitchFamily="18" charset="0"/>
                <a:cs typeface="Times New Roman" panose="02020603050405020304" pitchFamily="18" charset="0"/>
              </a:rPr>
              <a:t> block.</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Pacemaker implantation is necessary.</a:t>
            </a:r>
          </a:p>
        </p:txBody>
      </p:sp>
    </p:spTree>
    <p:extLst>
      <p:ext uri="{BB962C8B-B14F-4D97-AF65-F5344CB8AC3E}">
        <p14:creationId xmlns:p14="http://schemas.microsoft.com/office/powerpoint/2010/main" val="2382999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with a blue line&#10;&#10;Description automatically generated with medium confidence">
            <a:extLst>
              <a:ext uri="{FF2B5EF4-FFF2-40B4-BE49-F238E27FC236}">
                <a16:creationId xmlns:a16="http://schemas.microsoft.com/office/drawing/2014/main" id="{1C8278CE-A43B-0B39-2E7D-23481B690F1B}"/>
              </a:ext>
            </a:extLst>
          </p:cNvPr>
          <p:cNvPicPr>
            <a:picLocks noChangeAspect="1"/>
          </p:cNvPicPr>
          <p:nvPr/>
        </p:nvPicPr>
        <p:blipFill>
          <a:blip r:embed="rId2"/>
          <a:stretch>
            <a:fillRect/>
          </a:stretch>
        </p:blipFill>
        <p:spPr>
          <a:xfrm>
            <a:off x="7883059" y="1003715"/>
            <a:ext cx="3502643" cy="2460606"/>
          </a:xfrm>
          <a:prstGeom prst="rect">
            <a:avLst/>
          </a:prstGeom>
        </p:spPr>
      </p:pic>
      <p:sp>
        <p:nvSpPr>
          <p:cNvPr id="18" name="Rectangle 17">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aph with a line on it&#10;&#10;Description automatically generated">
            <a:extLst>
              <a:ext uri="{FF2B5EF4-FFF2-40B4-BE49-F238E27FC236}">
                <a16:creationId xmlns:a16="http://schemas.microsoft.com/office/drawing/2014/main" id="{04F40878-F3FA-380C-7AB3-5AAD64540CB3}"/>
              </a:ext>
            </a:extLst>
          </p:cNvPr>
          <p:cNvPicPr>
            <a:picLocks noChangeAspect="1"/>
          </p:cNvPicPr>
          <p:nvPr/>
        </p:nvPicPr>
        <p:blipFill>
          <a:blip r:embed="rId3"/>
          <a:stretch>
            <a:fillRect/>
          </a:stretch>
        </p:blipFill>
        <p:spPr>
          <a:xfrm>
            <a:off x="806298" y="2561919"/>
            <a:ext cx="6252191" cy="1547417"/>
          </a:xfrm>
          <a:prstGeom prst="rect">
            <a:avLst/>
          </a:prstGeom>
        </p:spPr>
      </p:pic>
      <p:pic>
        <p:nvPicPr>
          <p:cNvPr id="7" name="Picture 6" descr="A close-up of a graph&#10;&#10;Description automatically generated">
            <a:extLst>
              <a:ext uri="{FF2B5EF4-FFF2-40B4-BE49-F238E27FC236}">
                <a16:creationId xmlns:a16="http://schemas.microsoft.com/office/drawing/2014/main" id="{1E0FFEF6-15DF-A867-10DE-FECF277F162D}"/>
              </a:ext>
            </a:extLst>
          </p:cNvPr>
          <p:cNvPicPr>
            <a:picLocks noChangeAspect="1"/>
          </p:cNvPicPr>
          <p:nvPr/>
        </p:nvPicPr>
        <p:blipFill>
          <a:blip r:embed="rId4"/>
          <a:stretch>
            <a:fillRect/>
          </a:stretch>
        </p:blipFill>
        <p:spPr>
          <a:xfrm>
            <a:off x="8098187" y="4200073"/>
            <a:ext cx="2782831" cy="2101037"/>
          </a:xfrm>
          <a:prstGeom prst="rect">
            <a:avLst/>
          </a:prstGeom>
        </p:spPr>
      </p:pic>
    </p:spTree>
    <p:extLst>
      <p:ext uri="{BB962C8B-B14F-4D97-AF65-F5344CB8AC3E}">
        <p14:creationId xmlns:p14="http://schemas.microsoft.com/office/powerpoint/2010/main" val="298190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6AC799C2-0758-D2F9-CF5E-FF1024591B55}"/>
              </a:ext>
            </a:extLst>
          </p:cNvPr>
          <p:cNvSpPr txBox="1"/>
          <p:nvPr/>
        </p:nvSpPr>
        <p:spPr>
          <a:xfrm>
            <a:off x="707064" y="2057400"/>
            <a:ext cx="6993914" cy="4038600"/>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buSzPct val="80000"/>
              <a:buFont typeface="Corbel" pitchFamily="34" charset="0"/>
              <a:buChar char="•"/>
            </a:pPr>
            <a:r>
              <a:rPr lang="en-US" sz="2800" b="1" dirty="0">
                <a:solidFill>
                  <a:srgbClr val="993366"/>
                </a:solidFill>
                <a:latin typeface="Times New Roman" panose="02020603050405020304" pitchFamily="18" charset="0"/>
                <a:cs typeface="Times New Roman" panose="02020603050405020304" pitchFamily="18" charset="0"/>
              </a:rPr>
              <a:t>Third degree av block</a:t>
            </a: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Conduction fails completely and the atria and ventricles beat independently . </a:t>
            </a: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Known as AV dissociation </a:t>
            </a: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Ventricular activity is maintained by an escape rhythm arising in the AV node or bundle of His ( narrow QRS complex )  or Purkinje tissues ( board QRS complex )  </a:t>
            </a: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Distal escape rhythm tend to be slower and less reliable </a:t>
            </a: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Complete AV block produces a slow ( 25-50 / min) ,regular pulse that doesn’t vary with exercise , except in case of congenital complete Av block . </a:t>
            </a:r>
          </a:p>
          <a:p>
            <a:pPr indent="-182880" defTabSz="914400">
              <a:lnSpc>
                <a:spcPct val="90000"/>
              </a:lnSpc>
              <a:spcAft>
                <a:spcPts val="600"/>
              </a:spcAft>
              <a:buClr>
                <a:schemeClr val="accent1"/>
              </a:buClr>
              <a:buSzPct val="80000"/>
              <a:buFont typeface="Corbel" pitchFamily="34" charset="0"/>
              <a:buChar char="•"/>
            </a:pPr>
            <a:endParaRPr lang="en-US" sz="2000" dirty="0">
              <a:solidFill>
                <a:schemeClr val="accent1"/>
              </a:solidFill>
              <a:latin typeface="Times New Roman" panose="02020603050405020304" pitchFamily="18" charset="0"/>
              <a:cs typeface="Times New Roman" panose="02020603050405020304" pitchFamily="18" charset="0"/>
            </a:endParaRPr>
          </a:p>
        </p:txBody>
      </p:sp>
      <p:pic>
        <p:nvPicPr>
          <p:cNvPr id="5" name="Picture 4" descr="A white background with black text&#10;&#10;Description automatically generated">
            <a:extLst>
              <a:ext uri="{FF2B5EF4-FFF2-40B4-BE49-F238E27FC236}">
                <a16:creationId xmlns:a16="http://schemas.microsoft.com/office/drawing/2014/main" id="{6073C400-41EA-2C56-D48F-D5EC3E4FA28D}"/>
              </a:ext>
            </a:extLst>
          </p:cNvPr>
          <p:cNvPicPr>
            <a:picLocks noChangeAspect="1"/>
          </p:cNvPicPr>
          <p:nvPr/>
        </p:nvPicPr>
        <p:blipFill>
          <a:blip r:embed="rId2"/>
          <a:stretch>
            <a:fillRect/>
          </a:stretch>
        </p:blipFill>
        <p:spPr>
          <a:xfrm>
            <a:off x="8176902" y="3124200"/>
            <a:ext cx="3709285" cy="2678741"/>
          </a:xfrm>
          <a:prstGeom prst="rect">
            <a:avLst/>
          </a:prstGeom>
        </p:spPr>
      </p:pic>
    </p:spTree>
    <p:extLst>
      <p:ext uri="{BB962C8B-B14F-4D97-AF65-F5344CB8AC3E}">
        <p14:creationId xmlns:p14="http://schemas.microsoft.com/office/powerpoint/2010/main" val="2364544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F166E-5FFB-7D28-9265-6FF285D265F9}"/>
              </a:ext>
            </a:extLst>
          </p:cNvPr>
          <p:cNvSpPr txBox="1"/>
          <p:nvPr/>
        </p:nvSpPr>
        <p:spPr>
          <a:xfrm>
            <a:off x="1047750" y="1028700"/>
            <a:ext cx="9925050" cy="2492990"/>
          </a:xfrm>
          <a:prstGeom prst="rect">
            <a:avLst/>
          </a:prstGeom>
          <a:noFill/>
        </p:spPr>
        <p:txBody>
          <a:bodyPr wrap="square">
            <a:spAutoFit/>
          </a:bodyPr>
          <a:lstStyle/>
          <a:p>
            <a:pPr algn="ctr"/>
            <a:r>
              <a:rPr lang="en-US" sz="2400" b="1" dirty="0">
                <a:solidFill>
                  <a:srgbClr val="993366"/>
                </a:solidFill>
                <a:latin typeface="Times New Roman" panose="02020603050405020304" pitchFamily="18" charset="0"/>
                <a:cs typeface="Times New Roman" panose="02020603050405020304" pitchFamily="18" charset="0"/>
              </a:rPr>
              <a:t>Atrial tachycardia</a:t>
            </a:r>
          </a:p>
          <a:p>
            <a:pPr algn="ctr"/>
            <a:endParaRPr lang="en-US" sz="2400" b="1" dirty="0">
              <a:solidFill>
                <a:srgbClr val="993366"/>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Manifestation of increased atrial automaticity , sinoatrial disease or digoxin toxicity </a:t>
            </a:r>
          </a:p>
          <a:p>
            <a:r>
              <a:rPr lang="en-US" dirty="0">
                <a:latin typeface="Times New Roman" panose="02020603050405020304" pitchFamily="18" charset="0"/>
                <a:cs typeface="Times New Roman" panose="02020603050405020304" pitchFamily="18" charset="0"/>
              </a:rPr>
              <a:t>It produced narrow complex tachycardia with abnormal P wave morphology </a:t>
            </a:r>
          </a:p>
          <a:p>
            <a:r>
              <a:rPr lang="en-US" dirty="0">
                <a:latin typeface="Times New Roman" panose="02020603050405020304" pitchFamily="18" charset="0"/>
                <a:cs typeface="Times New Roman" panose="02020603050405020304" pitchFamily="18" charset="0"/>
              </a:rPr>
              <a:t>Sometimes associated with AV block if the atrial rate is rapid</a:t>
            </a:r>
          </a:p>
          <a:p>
            <a:r>
              <a:rPr lang="en-US" dirty="0">
                <a:latin typeface="Times New Roman" panose="02020603050405020304" pitchFamily="18" charset="0"/>
                <a:cs typeface="Times New Roman" panose="02020603050405020304" pitchFamily="18" charset="0"/>
              </a:rPr>
              <a:t> It may respond to beta blocker  which reduce automaticity or class 1 or 3 anti-</a:t>
            </a:r>
            <a:r>
              <a:rPr lang="en-US" dirty="0" err="1">
                <a:latin typeface="Times New Roman" panose="02020603050405020304" pitchFamily="18" charset="0"/>
                <a:cs typeface="Times New Roman" panose="02020603050405020304" pitchFamily="18" charset="0"/>
              </a:rPr>
              <a:t>arrythmic</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ventricular response maybe controlled by AV node blocking agent </a:t>
            </a: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AA1B1AD-44F1-7889-993F-8FBEF03D8F19}"/>
              </a:ext>
            </a:extLst>
          </p:cNvPr>
          <p:cNvPicPr>
            <a:picLocks noChangeAspect="1"/>
          </p:cNvPicPr>
          <p:nvPr/>
        </p:nvPicPr>
        <p:blipFill>
          <a:blip r:embed="rId2"/>
          <a:stretch>
            <a:fillRect/>
          </a:stretch>
        </p:blipFill>
        <p:spPr>
          <a:xfrm>
            <a:off x="1543608" y="3521690"/>
            <a:ext cx="8933333" cy="2628900"/>
          </a:xfrm>
          <a:prstGeom prst="rect">
            <a:avLst/>
          </a:prstGeom>
        </p:spPr>
      </p:pic>
    </p:spTree>
    <p:extLst>
      <p:ext uri="{BB962C8B-B14F-4D97-AF65-F5344CB8AC3E}">
        <p14:creationId xmlns:p14="http://schemas.microsoft.com/office/powerpoint/2010/main" val="3764284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92E48B-8383-2265-EEAE-E362943BF7E1}"/>
              </a:ext>
            </a:extLst>
          </p:cNvPr>
          <p:cNvSpPr txBox="1"/>
          <p:nvPr/>
        </p:nvSpPr>
        <p:spPr>
          <a:xfrm>
            <a:off x="685800" y="1166842"/>
            <a:ext cx="10820400" cy="4524315"/>
          </a:xfrm>
          <a:prstGeom prst="rect">
            <a:avLst/>
          </a:prstGeom>
          <a:noFill/>
        </p:spPr>
        <p:txBody>
          <a:bodyPr wrap="square">
            <a:spAutoFit/>
          </a:bodyPr>
          <a:lstStyle/>
          <a:p>
            <a:r>
              <a:rPr lang="en-US" sz="2800" dirty="0">
                <a:solidFill>
                  <a:srgbClr val="993366"/>
                </a:solidFill>
                <a:latin typeface="Times New Roman" panose="02020603050405020304" pitchFamily="18" charset="0"/>
                <a:cs typeface="Times New Roman" panose="02020603050405020304" pitchFamily="18" charset="0"/>
              </a:rPr>
              <a:t>Atrial flutter</a:t>
            </a:r>
          </a:p>
          <a:p>
            <a:r>
              <a:rPr lang="en-US" sz="2000" dirty="0">
                <a:latin typeface="Times New Roman" panose="02020603050405020304" pitchFamily="18" charset="0"/>
                <a:cs typeface="Times New Roman" panose="02020603050405020304" pitchFamily="18" charset="0"/>
              </a:rPr>
              <a:t>Definition: a supraventricular tachyarrhythmia that is usually caused by One irritable automaticity</a:t>
            </a:r>
          </a:p>
          <a:p>
            <a:r>
              <a:rPr lang="en-US" sz="2000" dirty="0">
                <a:latin typeface="Times New Roman" panose="02020603050405020304" pitchFamily="18" charset="0"/>
                <a:cs typeface="Times New Roman" panose="02020603050405020304" pitchFamily="18" charset="0"/>
              </a:rPr>
              <a:t>focus in the atria fires at about 250 to 350 bpm (typically very close to 300 bpm), giving rise to regular atrial contractions.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►Epidemiology:</a:t>
            </a:r>
          </a:p>
          <a:p>
            <a:r>
              <a:rPr lang="en-US" sz="2000" dirty="0">
                <a:latin typeface="Times New Roman" panose="02020603050405020304" pitchFamily="18" charset="0"/>
                <a:cs typeface="Times New Roman" panose="02020603050405020304" pitchFamily="18" charset="0"/>
              </a:rPr>
              <a:t>• Incidence: 88 per 100,000 person-years(increases with age)</a:t>
            </a:r>
          </a:p>
          <a:p>
            <a:r>
              <a:rPr lang="en-US" sz="2000" dirty="0">
                <a:latin typeface="Times New Roman" panose="02020603050405020304" pitchFamily="18" charset="0"/>
                <a:cs typeface="Times New Roman" panose="02020603050405020304" pitchFamily="18" charset="0"/>
              </a:rPr>
              <a:t>• Sex: M &gt; F (incidence in men is 2.5 times greater than in women</a:t>
            </a:r>
            <a:r>
              <a:rPr lang="en-US" sz="2000" b="1" dirty="0">
                <a:latin typeface="Times New Roman" panose="02020603050405020304" pitchFamily="18" charset="0"/>
                <a:cs typeface="Times New Roman" panose="02020603050405020304" pitchFamily="18" charset="0"/>
              </a:rPr>
              <a:t>)</a:t>
            </a:r>
          </a:p>
          <a:p>
            <a:endParaRPr lang="en-US" sz="20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ECG findings</a:t>
            </a:r>
          </a:p>
          <a:p>
            <a:r>
              <a:rPr lang="en-US" sz="2000" dirty="0">
                <a:latin typeface="Times New Roman" panose="02020603050405020304" pitchFamily="18" charset="0"/>
                <a:cs typeface="Times New Roman" panose="02020603050405020304" pitchFamily="18" charset="0"/>
              </a:rPr>
              <a:t>• Ventricular Rate: typically 75–150/minute.</a:t>
            </a:r>
          </a:p>
          <a:p>
            <a:r>
              <a:rPr lang="en-US" sz="2000" dirty="0">
                <a:latin typeface="Times New Roman" panose="02020603050405020304" pitchFamily="18" charset="0"/>
                <a:cs typeface="Times New Roman" panose="02020603050405020304" pitchFamily="18" charset="0"/>
              </a:rPr>
              <a:t>• Atrial rate (250-350) ≥ ventricular rate.</a:t>
            </a:r>
          </a:p>
          <a:p>
            <a:r>
              <a:rPr lang="en-US" sz="2000" dirty="0">
                <a:latin typeface="Times New Roman" panose="02020603050405020304" pitchFamily="18" charset="0"/>
                <a:cs typeface="Times New Roman" panose="02020603050405020304" pitchFamily="18" charset="0"/>
              </a:rPr>
              <a:t>• Regular, narrow QRS complexes.</a:t>
            </a:r>
          </a:p>
          <a:p>
            <a:r>
              <a:rPr lang="en-US" sz="2000" dirty="0">
                <a:latin typeface="Times New Roman" panose="02020603050405020304" pitchFamily="18" charset="0"/>
                <a:cs typeface="Times New Roman" panose="02020603050405020304" pitchFamily="18" charset="0"/>
              </a:rPr>
              <a:t>• Sawtooth appearance of P waves: </a:t>
            </a:r>
          </a:p>
        </p:txBody>
      </p:sp>
    </p:spTree>
    <p:extLst>
      <p:ext uri="{BB962C8B-B14F-4D97-AF65-F5344CB8AC3E}">
        <p14:creationId xmlns:p14="http://schemas.microsoft.com/office/powerpoint/2010/main" val="3986351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graph with a red line&#10;&#10;Description automatically generated with medium confidence">
            <a:extLst>
              <a:ext uri="{FF2B5EF4-FFF2-40B4-BE49-F238E27FC236}">
                <a16:creationId xmlns:a16="http://schemas.microsoft.com/office/drawing/2014/main" id="{C925382E-9DCB-5A95-B2FA-E6E0CAC697D4}"/>
              </a:ext>
            </a:extLst>
          </p:cNvPr>
          <p:cNvPicPr>
            <a:picLocks noChangeAspect="1"/>
          </p:cNvPicPr>
          <p:nvPr/>
        </p:nvPicPr>
        <p:blipFill>
          <a:blip r:embed="rId2"/>
          <a:stretch>
            <a:fillRect/>
          </a:stretch>
        </p:blipFill>
        <p:spPr>
          <a:xfrm>
            <a:off x="643467" y="1728844"/>
            <a:ext cx="5251449" cy="3400312"/>
          </a:xfrm>
          <a:prstGeom prst="rect">
            <a:avLst/>
          </a:prstGeom>
        </p:spPr>
      </p:pic>
      <p:cxnSp>
        <p:nvCxnSpPr>
          <p:cNvPr id="14" name="Straight Connector 13">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6447"/>
            <a:ext cx="0" cy="442856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graph with a line on it&#10;&#10;Description automatically generated">
            <a:extLst>
              <a:ext uri="{FF2B5EF4-FFF2-40B4-BE49-F238E27FC236}">
                <a16:creationId xmlns:a16="http://schemas.microsoft.com/office/drawing/2014/main" id="{B76FF153-E327-F801-F444-03C53779A170}"/>
              </a:ext>
            </a:extLst>
          </p:cNvPr>
          <p:cNvPicPr>
            <a:picLocks noChangeAspect="1"/>
          </p:cNvPicPr>
          <p:nvPr/>
        </p:nvPicPr>
        <p:blipFill>
          <a:blip r:embed="rId3"/>
          <a:stretch>
            <a:fillRect/>
          </a:stretch>
        </p:blipFill>
        <p:spPr>
          <a:xfrm>
            <a:off x="6292004" y="2457482"/>
            <a:ext cx="5251449" cy="1943036"/>
          </a:xfrm>
          <a:prstGeom prst="rect">
            <a:avLst/>
          </a:prstGeom>
        </p:spPr>
      </p:pic>
    </p:spTree>
    <p:extLst>
      <p:ext uri="{BB962C8B-B14F-4D97-AF65-F5344CB8AC3E}">
        <p14:creationId xmlns:p14="http://schemas.microsoft.com/office/powerpoint/2010/main" val="2550398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57A6CD-6B5D-309D-1E59-DBF287FBF29C}"/>
              </a:ext>
            </a:extLst>
          </p:cNvPr>
          <p:cNvSpPr txBox="1"/>
          <p:nvPr/>
        </p:nvSpPr>
        <p:spPr>
          <a:xfrm>
            <a:off x="857250" y="685800"/>
            <a:ext cx="10325100" cy="4832092"/>
          </a:xfrm>
          <a:prstGeom prst="rect">
            <a:avLst/>
          </a:prstGeom>
          <a:noFill/>
        </p:spPr>
        <p:txBody>
          <a:bodyPr wrap="square">
            <a:spAutoFit/>
          </a:bodyPr>
          <a:lstStyle/>
          <a:p>
            <a:endParaRPr lang="en-US" sz="2000" dirty="0">
              <a:latin typeface="Times New Roman" panose="02020603050405020304" pitchFamily="18" charset="0"/>
              <a:cs typeface="Times New Roman" panose="02020603050405020304" pitchFamily="18" charset="0"/>
            </a:endParaRPr>
          </a:p>
          <a:p>
            <a:r>
              <a:rPr lang="en-US" sz="2400" b="1" dirty="0">
                <a:solidFill>
                  <a:srgbClr val="993366"/>
                </a:solidFill>
                <a:latin typeface="Times New Roman" panose="02020603050405020304" pitchFamily="18" charset="0"/>
                <a:cs typeface="Times New Roman" panose="02020603050405020304" pitchFamily="18" charset="0"/>
              </a:rPr>
              <a:t>Etiology:</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Heart disease: Heart failure (most common association), rheumatic heart disease, CAD</a:t>
            </a:r>
          </a:p>
          <a:p>
            <a:r>
              <a:rPr lang="en-US" sz="2000" dirty="0">
                <a:latin typeface="Times New Roman" panose="02020603050405020304" pitchFamily="18" charset="0"/>
                <a:cs typeface="Times New Roman" panose="02020603050405020304" pitchFamily="18" charset="0"/>
              </a:rPr>
              <a:t>• COPD, other hypoxic pulmonary disease</a:t>
            </a:r>
          </a:p>
          <a:p>
            <a:r>
              <a:rPr lang="en-US" sz="2000" dirty="0">
                <a:latin typeface="Times New Roman" panose="02020603050405020304" pitchFamily="18" charset="0"/>
                <a:cs typeface="Times New Roman" panose="02020603050405020304" pitchFamily="18" charset="0"/>
              </a:rPr>
              <a:t>• Atrial septal defect (ASD)</a:t>
            </a:r>
          </a:p>
          <a:p>
            <a:r>
              <a:rPr lang="en-US" sz="2000" dirty="0">
                <a:latin typeface="Times New Roman" panose="02020603050405020304" pitchFamily="18" charset="0"/>
                <a:cs typeface="Times New Roman" panose="02020603050405020304" pitchFamily="18" charset="0"/>
              </a:rPr>
              <a:t>• Very similar risk factors to AFib</a:t>
            </a:r>
          </a:p>
          <a:p>
            <a:endParaRPr lang="en-US" sz="2000" dirty="0">
              <a:latin typeface="Times New Roman" panose="02020603050405020304" pitchFamily="18" charset="0"/>
              <a:cs typeface="Times New Roman" panose="02020603050405020304" pitchFamily="18" charset="0"/>
            </a:endParaRPr>
          </a:p>
          <a:p>
            <a:r>
              <a:rPr lang="en-US" sz="2400" b="1" dirty="0">
                <a:solidFill>
                  <a:srgbClr val="993366"/>
                </a:solidFill>
                <a:latin typeface="Times New Roman" panose="02020603050405020304" pitchFamily="18" charset="0"/>
                <a:cs typeface="Times New Roman" panose="02020603050405020304" pitchFamily="18" charset="0"/>
              </a:rPr>
              <a:t>► Treatment:</a:t>
            </a:r>
          </a:p>
          <a:p>
            <a:r>
              <a:rPr lang="en-US" sz="2000" dirty="0">
                <a:latin typeface="Times New Roman" panose="02020603050405020304" pitchFamily="18" charset="0"/>
                <a:cs typeface="Times New Roman" panose="02020603050405020304" pitchFamily="18" charset="0"/>
              </a:rPr>
              <a:t>Same general treatment strategies as AFib</a:t>
            </a:r>
          </a:p>
          <a:p>
            <a:r>
              <a:rPr lang="en-US" sz="2000" dirty="0">
                <a:latin typeface="Times New Roman" panose="02020603050405020304" pitchFamily="18" charset="0"/>
                <a:cs typeface="Times New Roman" panose="02020603050405020304" pitchFamily="18" charset="0"/>
              </a:rPr>
              <a:t>• Rate control: more difficult to achieve in atrial flutter than in </a:t>
            </a:r>
            <a:r>
              <a:rPr lang="en-US" sz="2000" dirty="0" err="1">
                <a:latin typeface="Times New Roman" panose="02020603050405020304" pitchFamily="18" charset="0"/>
                <a:cs typeface="Times New Roman" panose="02020603050405020304" pitchFamily="18" charset="0"/>
              </a:rPr>
              <a:t>Afib</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Rhythm control:</a:t>
            </a:r>
          </a:p>
          <a:p>
            <a:r>
              <a:rPr lang="en-US" sz="2000" dirty="0">
                <a:latin typeface="Times New Roman" panose="02020603050405020304" pitchFamily="18" charset="0"/>
                <a:cs typeface="Times New Roman" panose="02020603050405020304" pitchFamily="18" charset="0"/>
              </a:rPr>
              <a:t>▪ Better results and lower recurrence compared to </a:t>
            </a:r>
            <a:r>
              <a:rPr lang="en-US" sz="2000" dirty="0" err="1">
                <a:latin typeface="Times New Roman" panose="02020603050405020304" pitchFamily="18" charset="0"/>
                <a:cs typeface="Times New Roman" panose="02020603050405020304" pitchFamily="18" charset="0"/>
              </a:rPr>
              <a:t>Afib</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Catheter ablation is highly successful may be the most effective rhythm control strategy.</a:t>
            </a:r>
          </a:p>
          <a:p>
            <a:r>
              <a:rPr lang="en-US" sz="2000" dirty="0">
                <a:latin typeface="Times New Roman" panose="02020603050405020304" pitchFamily="18" charset="0"/>
                <a:cs typeface="Times New Roman" panose="02020603050405020304" pitchFamily="18" charset="0"/>
              </a:rPr>
              <a:t>• Anticoagulation recommendations are the same as for long-term anticoagulation in </a:t>
            </a:r>
            <a:r>
              <a:rPr lang="en-US" sz="2000" dirty="0" err="1">
                <a:latin typeface="Times New Roman" panose="02020603050405020304" pitchFamily="18" charset="0"/>
                <a:cs typeface="Times New Roman" panose="02020603050405020304" pitchFamily="18" charset="0"/>
              </a:rPr>
              <a:t>Afib</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4762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FC7A7-E5AA-F901-DB28-7E7492D75226}"/>
              </a:ext>
            </a:extLst>
          </p:cNvPr>
          <p:cNvSpPr txBox="1"/>
          <p:nvPr/>
        </p:nvSpPr>
        <p:spPr>
          <a:xfrm>
            <a:off x="304800" y="1474619"/>
            <a:ext cx="12192000" cy="3908762"/>
          </a:xfrm>
          <a:prstGeom prst="rect">
            <a:avLst/>
          </a:prstGeom>
          <a:noFill/>
        </p:spPr>
        <p:txBody>
          <a:bodyPr wrap="square" rtlCol="0">
            <a:spAutoFit/>
          </a:bodyPr>
          <a:lstStyle/>
          <a:p>
            <a:pPr algn="ctr"/>
            <a:r>
              <a:rPr lang="en-US" sz="3200" b="1" dirty="0">
                <a:solidFill>
                  <a:srgbClr val="993366"/>
                </a:solidFill>
                <a:latin typeface="Times New Roman" panose="02020603050405020304" pitchFamily="18" charset="0"/>
                <a:cs typeface="Times New Roman" panose="02020603050405020304" pitchFamily="18" charset="0"/>
              </a:rPr>
              <a:t>Atrial Fibrillation (</a:t>
            </a:r>
            <a:r>
              <a:rPr lang="en-US" sz="3200" b="1" dirty="0" err="1">
                <a:solidFill>
                  <a:srgbClr val="993366"/>
                </a:solidFill>
                <a:latin typeface="Times New Roman" panose="02020603050405020304" pitchFamily="18" charset="0"/>
                <a:cs typeface="Times New Roman" panose="02020603050405020304" pitchFamily="18" charset="0"/>
              </a:rPr>
              <a:t>Afib</a:t>
            </a:r>
            <a:r>
              <a:rPr lang="en-US" sz="3200" b="1" dirty="0">
                <a:solidFill>
                  <a:srgbClr val="993366"/>
                </a:solidFill>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common type of supraventricular tachyarrhythmia characterized</a:t>
            </a:r>
          </a:p>
          <a:p>
            <a:r>
              <a:rPr lang="en-US" sz="2400" dirty="0">
                <a:latin typeface="Times New Roman" panose="02020603050405020304" pitchFamily="18" charset="0"/>
                <a:cs typeface="Times New Roman" panose="02020603050405020304" pitchFamily="18" charset="0"/>
              </a:rPr>
              <a:t>by uncoordinated atrial activation that results in an irregular ventricular response.</a:t>
            </a:r>
          </a:p>
          <a:p>
            <a:endParaRPr lang="en-US" sz="2400" dirty="0">
              <a:latin typeface="Times New Roman" panose="02020603050405020304" pitchFamily="18" charset="0"/>
              <a:cs typeface="Times New Roman" panose="02020603050405020304" pitchFamily="18" charset="0"/>
            </a:endParaRPr>
          </a:p>
          <a:p>
            <a:r>
              <a:rPr lang="en-US" sz="2400" dirty="0">
                <a:solidFill>
                  <a:srgbClr val="993366"/>
                </a:solidFill>
                <a:latin typeface="Times New Roman" panose="02020603050405020304" pitchFamily="18" charset="0"/>
                <a:cs typeface="Times New Roman" panose="02020603050405020304" pitchFamily="18" charset="0"/>
              </a:rPr>
              <a:t>Epidemiology</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Atrial fibrillation is the most common cardiac arrhythmia.</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Ectopic foci of electrical activity are most commonly present around the pulmonary veins.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Most common sustained arrhythmia</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Incidence: increases with age</a:t>
            </a:r>
          </a:p>
        </p:txBody>
      </p:sp>
    </p:spTree>
    <p:extLst>
      <p:ext uri="{BB962C8B-B14F-4D97-AF65-F5344CB8AC3E}">
        <p14:creationId xmlns:p14="http://schemas.microsoft.com/office/powerpoint/2010/main" val="3384753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DF5747A3-599D-E335-8821-C13CBFB02201}"/>
              </a:ext>
            </a:extLst>
          </p:cNvPr>
          <p:cNvPicPr>
            <a:picLocks noChangeAspect="1"/>
          </p:cNvPicPr>
          <p:nvPr/>
        </p:nvPicPr>
        <p:blipFill>
          <a:blip r:embed="rId2"/>
          <a:stretch>
            <a:fillRect/>
          </a:stretch>
        </p:blipFill>
        <p:spPr>
          <a:xfrm>
            <a:off x="552872" y="1188873"/>
            <a:ext cx="11081175" cy="4487874"/>
          </a:xfrm>
          <a:prstGeom prst="rect">
            <a:avLst/>
          </a:prstGeom>
        </p:spPr>
      </p:pic>
    </p:spTree>
    <p:extLst>
      <p:ext uri="{BB962C8B-B14F-4D97-AF65-F5344CB8AC3E}">
        <p14:creationId xmlns:p14="http://schemas.microsoft.com/office/powerpoint/2010/main" val="797515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E0388-9D7A-C912-941D-26BEF566E33F}"/>
              </a:ext>
            </a:extLst>
          </p:cNvPr>
          <p:cNvSpPr txBox="1"/>
          <p:nvPr/>
        </p:nvSpPr>
        <p:spPr>
          <a:xfrm>
            <a:off x="955040" y="934720"/>
            <a:ext cx="10749280" cy="489364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Clinical features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Many arrhythmias are asymptomatic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rgbClr val="993366"/>
                </a:solidFill>
                <a:latin typeface="Times New Roman" panose="02020603050405020304" pitchFamily="18" charset="0"/>
                <a:cs typeface="Times New Roman" panose="02020603050405020304" pitchFamily="18" charset="0"/>
              </a:rPr>
              <a:t>Tachycardia :</a:t>
            </a:r>
          </a:p>
          <a:p>
            <a:r>
              <a:rPr lang="en-US" sz="2400" dirty="0">
                <a:latin typeface="Times New Roman" panose="02020603050405020304" pitchFamily="18" charset="0"/>
                <a:cs typeface="Times New Roman" panose="02020603050405020304" pitchFamily="18" charset="0"/>
              </a:rPr>
              <a:t>Rapid palpitation , Dizziness, chest discomfort or breathlessness may also occur. </a:t>
            </a:r>
          </a:p>
          <a:p>
            <a:r>
              <a:rPr lang="en-US" sz="2400" dirty="0">
                <a:latin typeface="Times New Roman" panose="02020603050405020304" pitchFamily="18" charset="0"/>
                <a:cs typeface="Times New Roman" panose="02020603050405020304" pitchFamily="18" charset="0"/>
              </a:rPr>
              <a:t>Syncope (Extreme tachycardias)  </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rgbClr val="993366"/>
                </a:solidFill>
                <a:latin typeface="Times New Roman" panose="02020603050405020304" pitchFamily="18" charset="0"/>
                <a:cs typeface="Times New Roman" panose="02020603050405020304" pitchFamily="18" charset="0"/>
              </a:rPr>
              <a:t>Bradycardia :</a:t>
            </a:r>
          </a:p>
          <a:p>
            <a:r>
              <a:rPr lang="en-US" sz="2400" dirty="0">
                <a:latin typeface="Times New Roman" panose="02020603050405020304" pitchFamily="18" charset="0"/>
                <a:cs typeface="Times New Roman" panose="02020603050405020304" pitchFamily="18" charset="0"/>
              </a:rPr>
              <a:t> Fatigue, lightheadedness and syncope. ( symptoms of low CO )</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Extreme bradycardias or tachycardias can precipitate sudden death or cardiac arrest.</a:t>
            </a:r>
          </a:p>
          <a:p>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2953473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graph showing a normal heart rate&#10;&#10;Description automatically generated with medium confidence">
            <a:extLst>
              <a:ext uri="{FF2B5EF4-FFF2-40B4-BE49-F238E27FC236}">
                <a16:creationId xmlns:a16="http://schemas.microsoft.com/office/drawing/2014/main" id="{927CC55E-3CE1-36F9-89A1-921AA7886B0A}"/>
              </a:ext>
            </a:extLst>
          </p:cNvPr>
          <p:cNvPicPr>
            <a:picLocks noChangeAspect="1"/>
          </p:cNvPicPr>
          <p:nvPr/>
        </p:nvPicPr>
        <p:blipFill>
          <a:blip r:embed="rId2"/>
          <a:stretch>
            <a:fillRect/>
          </a:stretch>
        </p:blipFill>
        <p:spPr>
          <a:xfrm>
            <a:off x="1334560" y="565573"/>
            <a:ext cx="9517799" cy="5734474"/>
          </a:xfrm>
          <a:prstGeom prst="rect">
            <a:avLst/>
          </a:prstGeom>
        </p:spPr>
      </p:pic>
    </p:spTree>
    <p:extLst>
      <p:ext uri="{BB962C8B-B14F-4D97-AF65-F5344CB8AC3E}">
        <p14:creationId xmlns:p14="http://schemas.microsoft.com/office/powerpoint/2010/main" val="1110397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ED78-2054-5292-B006-BFADCAA553C7}"/>
              </a:ext>
            </a:extLst>
          </p:cNvPr>
          <p:cNvSpPr>
            <a:spLocks noGrp="1"/>
          </p:cNvSpPr>
          <p:nvPr>
            <p:ph type="ctrTitle"/>
          </p:nvPr>
        </p:nvSpPr>
        <p:spPr>
          <a:xfrm>
            <a:off x="390144" y="882376"/>
            <a:ext cx="11253216" cy="2926080"/>
          </a:xfrm>
        </p:spPr>
        <p:txBody>
          <a:bodyPr>
            <a:normAutofit/>
          </a:bodyPr>
          <a:lstStyle/>
          <a:p>
            <a:r>
              <a:rPr lang="en-US" sz="6600" b="0" dirty="0">
                <a:solidFill>
                  <a:srgbClr val="993366"/>
                </a:solidFill>
                <a:latin typeface="ADLaM Display" panose="02010000000000000000" pitchFamily="2" charset="0"/>
                <a:ea typeface="ADLaM Display" panose="02010000000000000000" pitchFamily="2" charset="0"/>
                <a:cs typeface="ADLaM Display" panose="02010000000000000000" pitchFamily="2" charset="0"/>
              </a:rPr>
              <a:t>supraventricular tachycardias</a:t>
            </a:r>
          </a:p>
        </p:txBody>
      </p:sp>
    </p:spTree>
    <p:extLst>
      <p:ext uri="{BB962C8B-B14F-4D97-AF65-F5344CB8AC3E}">
        <p14:creationId xmlns:p14="http://schemas.microsoft.com/office/powerpoint/2010/main" val="3080953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9796-FACF-FE93-FD7E-240AA29D7A75}"/>
              </a:ext>
            </a:extLst>
          </p:cNvPr>
          <p:cNvSpPr>
            <a:spLocks noGrp="1"/>
          </p:cNvSpPr>
          <p:nvPr>
            <p:ph type="title"/>
          </p:nvPr>
        </p:nvSpPr>
        <p:spPr>
          <a:xfrm>
            <a:off x="334848" y="296679"/>
            <a:ext cx="11423561" cy="974286"/>
          </a:xfrm>
        </p:spPr>
        <p:txBody>
          <a:bodyPr>
            <a:normAutofit/>
          </a:bodyPr>
          <a:lstStyle/>
          <a:p>
            <a:pPr marL="571500" indent="-571500">
              <a:buFont typeface="Wingdings" panose="05000000000000000000" pitchFamily="2" charset="2"/>
              <a:buChar char="q"/>
            </a:pPr>
            <a:r>
              <a:rPr lang="en-US" sz="4000" b="1"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Supraventricular tachycardia</a:t>
            </a:r>
          </a:p>
        </p:txBody>
      </p:sp>
      <p:sp>
        <p:nvSpPr>
          <p:cNvPr id="3" name="Content Placeholder 2">
            <a:extLst>
              <a:ext uri="{FF2B5EF4-FFF2-40B4-BE49-F238E27FC236}">
                <a16:creationId xmlns:a16="http://schemas.microsoft.com/office/drawing/2014/main" id="{455D2CA9-AD85-41F5-DB20-29517C052069}"/>
              </a:ext>
            </a:extLst>
          </p:cNvPr>
          <p:cNvSpPr>
            <a:spLocks noGrp="1"/>
          </p:cNvSpPr>
          <p:nvPr>
            <p:ph idx="1"/>
          </p:nvPr>
        </p:nvSpPr>
        <p:spPr>
          <a:xfrm>
            <a:off x="334849" y="1120463"/>
            <a:ext cx="11423561" cy="5306096"/>
          </a:xfrm>
        </p:spPr>
        <p:txBody>
          <a:bodyPr/>
          <a:lstStyle/>
          <a:p>
            <a:r>
              <a:rPr lang="en-US" b="1" dirty="0">
                <a:solidFill>
                  <a:schemeClr val="tx1"/>
                </a:solidFill>
                <a:latin typeface="Comic Sans MS" panose="030F0702030302020204" pitchFamily="66" charset="0"/>
              </a:rPr>
              <a:t>describes a group of regular tachycardias that have a similar appearance on ECG. These are usually narrow-complex tachycardias and are characterized by a re-entry circuit or automatic focus involving the atria .</a:t>
            </a:r>
          </a:p>
          <a:p>
            <a:r>
              <a:rPr lang="en-US" b="1" dirty="0">
                <a:solidFill>
                  <a:schemeClr val="tx1"/>
                </a:solidFill>
                <a:latin typeface="Comic Sans MS" panose="030F0702030302020204" pitchFamily="66" charset="0"/>
              </a:rPr>
              <a:t>The three principal types </a:t>
            </a:r>
          </a:p>
          <a:p>
            <a:pPr marL="731520" lvl="1" indent="-457200">
              <a:buFont typeface="+mj-lt"/>
              <a:buAutoNum type="arabicParenR"/>
            </a:pPr>
            <a:r>
              <a:rPr lang="en-US" b="1" dirty="0">
                <a:solidFill>
                  <a:schemeClr val="tx1"/>
                </a:solidFill>
                <a:latin typeface="Comic Sans MS" panose="030F0702030302020204" pitchFamily="66" charset="0"/>
              </a:rPr>
              <a:t>atrioventricular nodal re-entrant tachycardia (AVNRT)-the most common reentrant tachycardia </a:t>
            </a:r>
          </a:p>
          <a:p>
            <a:pPr marL="731520" lvl="1" indent="-457200">
              <a:buFont typeface="+mj-lt"/>
              <a:buAutoNum type="arabicParenR"/>
            </a:pPr>
            <a:r>
              <a:rPr lang="en-US" b="1" dirty="0">
                <a:solidFill>
                  <a:schemeClr val="tx1"/>
                </a:solidFill>
                <a:latin typeface="Comic Sans MS" panose="030F0702030302020204" pitchFamily="66" charset="0"/>
              </a:rPr>
              <a:t>atrioventricular re-entrant tachycardia (AVRT)</a:t>
            </a:r>
          </a:p>
          <a:p>
            <a:pPr marL="731520" lvl="1" indent="-457200">
              <a:buFont typeface="+mj-lt"/>
              <a:buAutoNum type="arabicParenR"/>
            </a:pPr>
            <a:r>
              <a:rPr lang="en-US" b="1" dirty="0">
                <a:solidFill>
                  <a:schemeClr val="tx1"/>
                </a:solidFill>
                <a:latin typeface="Comic Sans MS" panose="030F0702030302020204" pitchFamily="66" charset="0"/>
              </a:rPr>
              <a:t>atrial tachycardia. </a:t>
            </a:r>
          </a:p>
          <a:p>
            <a:pPr marL="731520" lvl="1" indent="-457200">
              <a:buFont typeface="+mj-lt"/>
              <a:buAutoNum type="arabicParenR"/>
            </a:pPr>
            <a:endParaRPr lang="en-US" b="1" dirty="0">
              <a:solidFill>
                <a:schemeClr val="tx1"/>
              </a:solidFill>
              <a:latin typeface="Comic Sans MS" panose="030F0702030302020204" pitchFamily="66" charset="0"/>
            </a:endParaRPr>
          </a:p>
          <a:p>
            <a:endParaRPr lang="en-US" dirty="0"/>
          </a:p>
        </p:txBody>
      </p:sp>
      <p:pic>
        <p:nvPicPr>
          <p:cNvPr id="4" name="Picture 3">
            <a:extLst>
              <a:ext uri="{FF2B5EF4-FFF2-40B4-BE49-F238E27FC236}">
                <a16:creationId xmlns:a16="http://schemas.microsoft.com/office/drawing/2014/main" id="{8374843E-DA87-9FF3-1363-94392E28ED58}"/>
              </a:ext>
            </a:extLst>
          </p:cNvPr>
          <p:cNvPicPr>
            <a:picLocks noChangeAspect="1"/>
          </p:cNvPicPr>
          <p:nvPr/>
        </p:nvPicPr>
        <p:blipFill>
          <a:blip r:embed="rId3"/>
          <a:stretch>
            <a:fillRect/>
          </a:stretch>
        </p:blipFill>
        <p:spPr>
          <a:xfrm>
            <a:off x="5437632" y="3790807"/>
            <a:ext cx="6150089" cy="2635752"/>
          </a:xfrm>
          <a:prstGeom prst="rect">
            <a:avLst/>
          </a:prstGeom>
        </p:spPr>
      </p:pic>
    </p:spTree>
    <p:extLst>
      <p:ext uri="{BB962C8B-B14F-4D97-AF65-F5344CB8AC3E}">
        <p14:creationId xmlns:p14="http://schemas.microsoft.com/office/powerpoint/2010/main" val="92630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C6F9-5F33-7C46-B172-5B6BDF4D09B9}"/>
              </a:ext>
            </a:extLst>
          </p:cNvPr>
          <p:cNvSpPr>
            <a:spLocks noGrp="1"/>
          </p:cNvSpPr>
          <p:nvPr>
            <p:ph type="title"/>
          </p:nvPr>
        </p:nvSpPr>
        <p:spPr>
          <a:xfrm>
            <a:off x="258185" y="259724"/>
            <a:ext cx="11642500" cy="1004552"/>
          </a:xfrm>
        </p:spPr>
        <p:txBody>
          <a:bodyPr>
            <a:normAutofit fontScale="90000"/>
          </a:bodyPr>
          <a:lstStyle/>
          <a:p>
            <a:r>
              <a:rPr lang="en-US" b="1" dirty="0">
                <a:solidFill>
                  <a:schemeClr val="accent1">
                    <a:lumMod val="50000"/>
                  </a:schemeClr>
                </a:solidFill>
                <a:latin typeface="Comic Sans MS" panose="030F0702030302020204" pitchFamily="66" charset="0"/>
              </a:rPr>
              <a:t>Atrioventricular nodal re-entrant tachycardia</a:t>
            </a:r>
          </a:p>
        </p:txBody>
      </p:sp>
      <p:sp>
        <p:nvSpPr>
          <p:cNvPr id="3" name="Content Placeholder 2">
            <a:extLst>
              <a:ext uri="{FF2B5EF4-FFF2-40B4-BE49-F238E27FC236}">
                <a16:creationId xmlns:a16="http://schemas.microsoft.com/office/drawing/2014/main" id="{8C10EB2D-F778-9A47-34CA-A6A6FB5B0229}"/>
              </a:ext>
            </a:extLst>
          </p:cNvPr>
          <p:cNvSpPr>
            <a:spLocks noGrp="1"/>
          </p:cNvSpPr>
          <p:nvPr>
            <p:ph idx="1"/>
          </p:nvPr>
        </p:nvSpPr>
        <p:spPr>
          <a:xfrm>
            <a:off x="399246" y="1107583"/>
            <a:ext cx="11281892" cy="5344732"/>
          </a:xfrm>
        </p:spPr>
        <p:txBody>
          <a:bodyPr>
            <a:normAutofit/>
          </a:bodyPr>
          <a:lstStyle/>
          <a:p>
            <a:r>
              <a:rPr lang="en-US" b="1" dirty="0">
                <a:solidFill>
                  <a:schemeClr val="tx1"/>
                </a:solidFill>
                <a:latin typeface="Comic Sans MS" panose="030F0702030302020204" pitchFamily="66" charset="0"/>
              </a:rPr>
              <a:t>AVNRT is attributed to re-entry in the right atrium and AV node, and tends to occur in structurally normal hearts. </a:t>
            </a:r>
          </a:p>
          <a:p>
            <a:r>
              <a:rPr lang="en-US" b="1" dirty="0">
                <a:solidFill>
                  <a:schemeClr val="tx1"/>
                </a:solidFill>
                <a:latin typeface="Comic Sans MS" panose="030F0702030302020204" pitchFamily="66" charset="0"/>
              </a:rPr>
              <a:t>It produces episodes of regular tachycardia, with a rate of 120 to 240/min lasting from a few seconds to many hours.</a:t>
            </a:r>
          </a:p>
          <a:p>
            <a:r>
              <a:rPr lang="en-US" b="1" dirty="0">
                <a:solidFill>
                  <a:schemeClr val="tx1"/>
                </a:solidFill>
                <a:latin typeface="Comic Sans MS" panose="030F0702030302020204" pitchFamily="66" charset="0"/>
              </a:rPr>
              <a:t>The patient experiences a rapid, forceful, regular heartbeat and may feel faint or breathless. Polyuria may occur. </a:t>
            </a:r>
          </a:p>
        </p:txBody>
      </p:sp>
      <p:pic>
        <p:nvPicPr>
          <p:cNvPr id="8" name="Picture 7">
            <a:extLst>
              <a:ext uri="{FF2B5EF4-FFF2-40B4-BE49-F238E27FC236}">
                <a16:creationId xmlns:a16="http://schemas.microsoft.com/office/drawing/2014/main" id="{A72FD4F8-BEB9-7A56-1100-8B24BA83BA21}"/>
              </a:ext>
            </a:extLst>
          </p:cNvPr>
          <p:cNvPicPr>
            <a:picLocks noChangeAspect="1"/>
          </p:cNvPicPr>
          <p:nvPr/>
        </p:nvPicPr>
        <p:blipFill>
          <a:blip r:embed="rId3"/>
          <a:srcRect b="31521"/>
          <a:stretch/>
        </p:blipFill>
        <p:spPr>
          <a:xfrm>
            <a:off x="1969815" y="3779949"/>
            <a:ext cx="4441529" cy="2362457"/>
          </a:xfrm>
          <a:prstGeom prst="rect">
            <a:avLst/>
          </a:prstGeom>
        </p:spPr>
      </p:pic>
      <p:pic>
        <p:nvPicPr>
          <p:cNvPr id="4" name="Picture 3">
            <a:extLst>
              <a:ext uri="{FF2B5EF4-FFF2-40B4-BE49-F238E27FC236}">
                <a16:creationId xmlns:a16="http://schemas.microsoft.com/office/drawing/2014/main" id="{1915EB35-ABDC-0B50-1F43-577DB4ADB64B}"/>
              </a:ext>
            </a:extLst>
          </p:cNvPr>
          <p:cNvPicPr>
            <a:picLocks noChangeAspect="1"/>
          </p:cNvPicPr>
          <p:nvPr/>
        </p:nvPicPr>
        <p:blipFill>
          <a:blip r:embed="rId4"/>
          <a:stretch>
            <a:fillRect/>
          </a:stretch>
        </p:blipFill>
        <p:spPr>
          <a:xfrm>
            <a:off x="7849553" y="3332592"/>
            <a:ext cx="3167786" cy="3041075"/>
          </a:xfrm>
          <a:prstGeom prst="rect">
            <a:avLst/>
          </a:prstGeom>
        </p:spPr>
      </p:pic>
    </p:spTree>
    <p:extLst>
      <p:ext uri="{BB962C8B-B14F-4D97-AF65-F5344CB8AC3E}">
        <p14:creationId xmlns:p14="http://schemas.microsoft.com/office/powerpoint/2010/main" val="2178780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B11CC2-9357-B68E-6555-1F91E9BC85A7}"/>
              </a:ext>
            </a:extLst>
          </p:cNvPr>
          <p:cNvPicPr>
            <a:picLocks noChangeAspect="1"/>
          </p:cNvPicPr>
          <p:nvPr/>
        </p:nvPicPr>
        <p:blipFill>
          <a:blip r:embed="rId2"/>
          <a:srcRect b="37022"/>
          <a:stretch/>
        </p:blipFill>
        <p:spPr>
          <a:xfrm>
            <a:off x="5388864" y="1306359"/>
            <a:ext cx="5978443" cy="5068626"/>
          </a:xfrm>
          <a:prstGeom prst="rect">
            <a:avLst/>
          </a:prstGeom>
        </p:spPr>
      </p:pic>
      <p:sp>
        <p:nvSpPr>
          <p:cNvPr id="10" name="TextBox 9">
            <a:extLst>
              <a:ext uri="{FF2B5EF4-FFF2-40B4-BE49-F238E27FC236}">
                <a16:creationId xmlns:a16="http://schemas.microsoft.com/office/drawing/2014/main" id="{7207C7FB-B96D-D2FC-8232-FECFD8C15A11}"/>
              </a:ext>
            </a:extLst>
          </p:cNvPr>
          <p:cNvSpPr txBox="1"/>
          <p:nvPr/>
        </p:nvSpPr>
        <p:spPr>
          <a:xfrm>
            <a:off x="321501" y="690279"/>
            <a:ext cx="11548997" cy="369332"/>
          </a:xfrm>
          <a:prstGeom prst="rect">
            <a:avLst/>
          </a:prstGeom>
          <a:noFill/>
        </p:spPr>
        <p:txBody>
          <a:bodyPr wrap="square">
            <a:spAutoFit/>
          </a:bodyPr>
          <a:lstStyle/>
          <a:p>
            <a:pPr marL="285750" indent="-285750">
              <a:buFont typeface="Wingdings" panose="05000000000000000000" pitchFamily="2" charset="2"/>
              <a:buChar char="v"/>
            </a:pPr>
            <a:r>
              <a:rPr lang="en-US" b="1" dirty="0">
                <a:solidFill>
                  <a:srgbClr val="993366"/>
                </a:solidFill>
                <a:latin typeface="Comic Sans MS" panose="030F0702030302020204" pitchFamily="66" charset="0"/>
              </a:rPr>
              <a:t>no P</a:t>
            </a:r>
            <a:r>
              <a:rPr lang="en-US" b="1" dirty="0">
                <a:solidFill>
                  <a:schemeClr val="tx1"/>
                </a:solidFill>
                <a:latin typeface="Comic Sans MS" panose="030F0702030302020204" pitchFamily="66" charset="0"/>
              </a:rPr>
              <a:t> wave is seen (buried in QRS) or is seen  or </a:t>
            </a:r>
            <a:r>
              <a:rPr lang="en-US" b="1" dirty="0">
                <a:solidFill>
                  <a:srgbClr val="993366"/>
                </a:solidFill>
                <a:latin typeface="Comic Sans MS" panose="030F0702030302020204" pitchFamily="66" charset="0"/>
              </a:rPr>
              <a:t>at the end of the QRS</a:t>
            </a:r>
            <a:r>
              <a:rPr lang="en-US" b="1" dirty="0">
                <a:solidFill>
                  <a:schemeClr val="tx1"/>
                </a:solidFill>
                <a:latin typeface="Comic Sans MS" panose="030F0702030302020204" pitchFamily="66" charset="0"/>
              </a:rPr>
              <a:t> (very short R-P interval), </a:t>
            </a:r>
          </a:p>
        </p:txBody>
      </p:sp>
    </p:spTree>
    <p:extLst>
      <p:ext uri="{BB962C8B-B14F-4D97-AF65-F5344CB8AC3E}">
        <p14:creationId xmlns:p14="http://schemas.microsoft.com/office/powerpoint/2010/main" val="3967355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6E80-197F-11AD-69C8-67E7DBF7FC72}"/>
              </a:ext>
            </a:extLst>
          </p:cNvPr>
          <p:cNvSpPr>
            <a:spLocks noGrp="1"/>
          </p:cNvSpPr>
          <p:nvPr>
            <p:ph type="title"/>
          </p:nvPr>
        </p:nvSpPr>
        <p:spPr>
          <a:xfrm>
            <a:off x="293565" y="362755"/>
            <a:ext cx="10722306" cy="731949"/>
          </a:xfrm>
        </p:spPr>
        <p:txBody>
          <a:bodyPr>
            <a:normAutofit/>
          </a:bodyPr>
          <a:lstStyle/>
          <a:p>
            <a:pPr marL="571500" indent="-571500">
              <a:buFont typeface="Wingdings" panose="05000000000000000000" pitchFamily="2" charset="2"/>
              <a:buChar char="q"/>
            </a:pPr>
            <a:r>
              <a:rPr lang="en-US" sz="4000" b="1"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atrioventricular re-entrant tachycardia </a:t>
            </a:r>
          </a:p>
        </p:txBody>
      </p:sp>
      <p:sp>
        <p:nvSpPr>
          <p:cNvPr id="3" name="Content Placeholder 2">
            <a:extLst>
              <a:ext uri="{FF2B5EF4-FFF2-40B4-BE49-F238E27FC236}">
                <a16:creationId xmlns:a16="http://schemas.microsoft.com/office/drawing/2014/main" id="{9624EBA0-BC6F-8DE7-FD2D-5BFCE421CD51}"/>
              </a:ext>
            </a:extLst>
          </p:cNvPr>
          <p:cNvSpPr>
            <a:spLocks noGrp="1"/>
          </p:cNvSpPr>
          <p:nvPr>
            <p:ph idx="1"/>
          </p:nvPr>
        </p:nvSpPr>
        <p:spPr>
          <a:xfrm>
            <a:off x="450762" y="1094703"/>
            <a:ext cx="11320528" cy="5400541"/>
          </a:xfrm>
        </p:spPr>
        <p:txBody>
          <a:bodyPr>
            <a:normAutofit/>
          </a:bodyPr>
          <a:lstStyle/>
          <a:p>
            <a:r>
              <a:rPr lang="en-US" b="1" dirty="0">
                <a:solidFill>
                  <a:schemeClr val="tx1"/>
                </a:solidFill>
                <a:latin typeface="Comic Sans MS" panose="030F0702030302020204" pitchFamily="66" charset="0"/>
              </a:rPr>
              <a:t>In this condition there is an abnormal band of conducting tissue that connects the atria and ventricles. This so-called </a:t>
            </a:r>
            <a:r>
              <a:rPr lang="en-US" b="1" dirty="0">
                <a:solidFill>
                  <a:schemeClr val="bg2">
                    <a:lumMod val="75000"/>
                  </a:schemeClr>
                </a:solidFill>
                <a:latin typeface="Comic Sans MS" panose="030F0702030302020204" pitchFamily="66" charset="0"/>
              </a:rPr>
              <a:t>accessory pathway </a:t>
            </a:r>
            <a:r>
              <a:rPr lang="en-US" b="1" dirty="0">
                <a:solidFill>
                  <a:schemeClr val="tx1"/>
                </a:solidFill>
                <a:latin typeface="Comic Sans MS" panose="030F0702030302020204" pitchFamily="66" charset="0"/>
              </a:rPr>
              <a:t>comprises rapidly conducting fibers that resemble Purkinje tissue. </a:t>
            </a:r>
          </a:p>
          <a:p>
            <a:r>
              <a:rPr lang="en-US" b="1" dirty="0">
                <a:solidFill>
                  <a:schemeClr val="tx1"/>
                </a:solidFill>
                <a:latin typeface="Comic Sans MS" panose="030F0702030302020204" pitchFamily="66" charset="0"/>
              </a:rPr>
              <a:t>in that they conduct very rapidly and are rich in sodium channels. </a:t>
            </a:r>
          </a:p>
          <a:p>
            <a:r>
              <a:rPr lang="en-US" b="1" dirty="0">
                <a:solidFill>
                  <a:schemeClr val="tx1"/>
                </a:solidFill>
                <a:latin typeface="Comic Sans MS" panose="030F0702030302020204" pitchFamily="66" charset="0"/>
              </a:rPr>
              <a:t>In about 50% of cases, this pathway conducts only in the retrograde direction (from ventricles to atria) and thus does not alter the appearance of the ECG in sinus rhythm. This is known as a </a:t>
            </a:r>
            <a:r>
              <a:rPr lang="en-US" b="1" dirty="0">
                <a:solidFill>
                  <a:srgbClr val="993366"/>
                </a:solidFill>
                <a:latin typeface="Comic Sans MS" panose="030F0702030302020204" pitchFamily="66" charset="0"/>
              </a:rPr>
              <a:t>concealed accessory pathway</a:t>
            </a:r>
            <a:r>
              <a:rPr lang="en-US" b="1" dirty="0">
                <a:solidFill>
                  <a:schemeClr val="tx1"/>
                </a:solidFill>
                <a:latin typeface="Comic Sans MS" panose="030F0702030302020204" pitchFamily="66" charset="0"/>
              </a:rPr>
              <a:t>. </a:t>
            </a:r>
          </a:p>
          <a:p>
            <a:r>
              <a:rPr lang="en-US" b="1" dirty="0">
                <a:solidFill>
                  <a:schemeClr val="tx1"/>
                </a:solidFill>
                <a:latin typeface="Comic Sans MS" panose="030F0702030302020204" pitchFamily="66" charset="0"/>
              </a:rPr>
              <a:t>In the rest, the pathway also conducts in an antegrade direction (from atria to ventricles), so AV conduction in sinus rhythm is mediated via both the AV node and the accessory pathway, distorting the QRS complex. </a:t>
            </a:r>
          </a:p>
        </p:txBody>
      </p:sp>
    </p:spTree>
    <p:extLst>
      <p:ext uri="{BB962C8B-B14F-4D97-AF65-F5344CB8AC3E}">
        <p14:creationId xmlns:p14="http://schemas.microsoft.com/office/powerpoint/2010/main" val="2869110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E85DED-8289-EE7A-43F0-33C7651FAAA9}"/>
              </a:ext>
            </a:extLst>
          </p:cNvPr>
          <p:cNvPicPr>
            <a:picLocks noGrp="1" noChangeAspect="1"/>
          </p:cNvPicPr>
          <p:nvPr>
            <p:ph idx="1"/>
          </p:nvPr>
        </p:nvPicPr>
        <p:blipFill>
          <a:blip r:embed="rId2"/>
          <a:srcRect l="-125"/>
          <a:stretch/>
        </p:blipFill>
        <p:spPr>
          <a:xfrm>
            <a:off x="862886" y="502276"/>
            <a:ext cx="10341734" cy="5782614"/>
          </a:xfrm>
          <a:prstGeom prst="rect">
            <a:avLst/>
          </a:prstGeom>
        </p:spPr>
      </p:pic>
    </p:spTree>
    <p:extLst>
      <p:ext uri="{BB962C8B-B14F-4D97-AF65-F5344CB8AC3E}">
        <p14:creationId xmlns:p14="http://schemas.microsoft.com/office/powerpoint/2010/main" val="3380424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E04B5-2D4F-0338-C41C-16E07CFDEF87}"/>
              </a:ext>
            </a:extLst>
          </p:cNvPr>
          <p:cNvSpPr>
            <a:spLocks noGrp="1"/>
          </p:cNvSpPr>
          <p:nvPr>
            <p:ph idx="1"/>
          </p:nvPr>
        </p:nvSpPr>
        <p:spPr>
          <a:xfrm>
            <a:off x="582232" y="497446"/>
            <a:ext cx="11027535" cy="5863107"/>
          </a:xfrm>
        </p:spPr>
        <p:txBody>
          <a:bodyPr/>
          <a:lstStyle/>
          <a:p>
            <a:endParaRPr lang="en-US" b="1" dirty="0">
              <a:solidFill>
                <a:schemeClr val="tx1"/>
              </a:solidFill>
              <a:latin typeface="Comic Sans MS" panose="030F0702030302020204" pitchFamily="66" charset="0"/>
            </a:endParaRPr>
          </a:p>
          <a:p>
            <a:r>
              <a:rPr lang="en-US" b="1" dirty="0">
                <a:solidFill>
                  <a:schemeClr val="tx1"/>
                </a:solidFill>
                <a:latin typeface="Comic Sans MS" panose="030F0702030302020204" pitchFamily="66" charset="0"/>
              </a:rPr>
              <a:t>In contrast to AVNRT, each part of the circuit is activated sequentially in ,so atrial activation occurs after ventricular activation and the P wave is usually clearly seen between the QRS and T wave</a:t>
            </a:r>
          </a:p>
          <a:p>
            <a:pPr marL="45720" indent="0">
              <a:buNone/>
            </a:pPr>
            <a:endParaRPr lang="en-US" dirty="0"/>
          </a:p>
        </p:txBody>
      </p:sp>
      <p:pic>
        <p:nvPicPr>
          <p:cNvPr id="2" name="Picture 1">
            <a:extLst>
              <a:ext uri="{FF2B5EF4-FFF2-40B4-BE49-F238E27FC236}">
                <a16:creationId xmlns:a16="http://schemas.microsoft.com/office/drawing/2014/main" id="{BB7D2FAC-0936-E3F1-3D42-7A1D2E8AA21A}"/>
              </a:ext>
            </a:extLst>
          </p:cNvPr>
          <p:cNvPicPr>
            <a:picLocks noChangeAspect="1"/>
          </p:cNvPicPr>
          <p:nvPr/>
        </p:nvPicPr>
        <p:blipFill>
          <a:blip r:embed="rId3"/>
          <a:stretch>
            <a:fillRect/>
          </a:stretch>
        </p:blipFill>
        <p:spPr>
          <a:xfrm>
            <a:off x="837611" y="2287962"/>
            <a:ext cx="3709337" cy="3709337"/>
          </a:xfrm>
          <a:prstGeom prst="rect">
            <a:avLst/>
          </a:prstGeom>
        </p:spPr>
      </p:pic>
      <p:pic>
        <p:nvPicPr>
          <p:cNvPr id="6" name="Picture 5">
            <a:extLst>
              <a:ext uri="{FF2B5EF4-FFF2-40B4-BE49-F238E27FC236}">
                <a16:creationId xmlns:a16="http://schemas.microsoft.com/office/drawing/2014/main" id="{0F1B617F-81D5-6F4E-1D87-74DF3A0977A9}"/>
              </a:ext>
            </a:extLst>
          </p:cNvPr>
          <p:cNvPicPr>
            <a:picLocks noChangeAspect="1"/>
          </p:cNvPicPr>
          <p:nvPr/>
        </p:nvPicPr>
        <p:blipFill>
          <a:blip r:embed="rId4"/>
          <a:stretch>
            <a:fillRect/>
          </a:stretch>
        </p:blipFill>
        <p:spPr>
          <a:xfrm>
            <a:off x="5907094" y="2243936"/>
            <a:ext cx="3539673" cy="3852481"/>
          </a:xfrm>
          <a:prstGeom prst="rect">
            <a:avLst/>
          </a:prstGeom>
        </p:spPr>
      </p:pic>
    </p:spTree>
    <p:extLst>
      <p:ext uri="{BB962C8B-B14F-4D97-AF65-F5344CB8AC3E}">
        <p14:creationId xmlns:p14="http://schemas.microsoft.com/office/powerpoint/2010/main" val="1533958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46E6F-A3B4-673B-81CE-FEC6C2FDDC38}"/>
              </a:ext>
            </a:extLst>
          </p:cNvPr>
          <p:cNvSpPr>
            <a:spLocks noGrp="1"/>
          </p:cNvSpPr>
          <p:nvPr>
            <p:ph idx="1"/>
          </p:nvPr>
        </p:nvSpPr>
        <p:spPr>
          <a:xfrm>
            <a:off x="488515" y="425885"/>
            <a:ext cx="11148163" cy="5962389"/>
          </a:xfrm>
        </p:spPr>
        <p:txBody>
          <a:bodyPr/>
          <a:lstStyle/>
          <a:p>
            <a:r>
              <a:rPr lang="en-US" b="1" dirty="0">
                <a:latin typeface="Comic Sans MS" panose="030F0702030302020204" pitchFamily="66" charset="0"/>
              </a:rPr>
              <a:t>Wolff–Parkinson–White syndrome </a:t>
            </a:r>
            <a:r>
              <a:rPr lang="en-US" b="1" dirty="0">
                <a:solidFill>
                  <a:schemeClr val="tx1"/>
                </a:solidFill>
                <a:latin typeface="Comic Sans MS" panose="030F0702030302020204" pitchFamily="66" charset="0"/>
              </a:rPr>
              <a:t>is the best-known type of AVRT in which there is an accessory pathway (bundle of Kent) between atria and ventricles. </a:t>
            </a:r>
          </a:p>
          <a:p>
            <a:r>
              <a:rPr lang="en-US" b="1" dirty="0">
                <a:solidFill>
                  <a:schemeClr val="tx1"/>
                </a:solidFill>
                <a:latin typeface="Comic Sans MS" panose="030F0702030302020204" pitchFamily="66" charset="0"/>
              </a:rPr>
              <a:t>Premature ventricular activation via the pathway shortens the PR interval and produces a ‘slurred’ initial deflection of the QRS complex, called a </a:t>
            </a:r>
            <a:r>
              <a:rPr lang="en-US" b="1" dirty="0">
                <a:solidFill>
                  <a:schemeClr val="accent1">
                    <a:lumMod val="75000"/>
                  </a:schemeClr>
                </a:solidFill>
                <a:latin typeface="Comic Sans MS" panose="030F0702030302020204" pitchFamily="66" charset="0"/>
              </a:rPr>
              <a:t>delta wave </a:t>
            </a:r>
            <a:r>
              <a:rPr lang="en-US" b="1" dirty="0">
                <a:solidFill>
                  <a:schemeClr val="tx1"/>
                </a:solidFill>
                <a:latin typeface="Comic Sans MS" panose="030F0702030302020204" pitchFamily="66" charset="0"/>
              </a:rPr>
              <a:t>This is known as a manifest accessory pathway. </a:t>
            </a:r>
          </a:p>
          <a:p>
            <a:endParaRPr lang="en-US" dirty="0"/>
          </a:p>
        </p:txBody>
      </p:sp>
      <p:pic>
        <p:nvPicPr>
          <p:cNvPr id="5" name="Picture 4">
            <a:extLst>
              <a:ext uri="{FF2B5EF4-FFF2-40B4-BE49-F238E27FC236}">
                <a16:creationId xmlns:a16="http://schemas.microsoft.com/office/drawing/2014/main" id="{1AFA2A45-9688-D7A4-277C-A4573E66E67F}"/>
              </a:ext>
            </a:extLst>
          </p:cNvPr>
          <p:cNvPicPr>
            <a:picLocks noChangeAspect="1"/>
          </p:cNvPicPr>
          <p:nvPr/>
        </p:nvPicPr>
        <p:blipFill>
          <a:blip r:embed="rId3"/>
          <a:stretch>
            <a:fillRect/>
          </a:stretch>
        </p:blipFill>
        <p:spPr>
          <a:xfrm>
            <a:off x="5819782" y="2454784"/>
            <a:ext cx="5603956" cy="3249819"/>
          </a:xfrm>
          <a:prstGeom prst="rect">
            <a:avLst/>
          </a:prstGeom>
        </p:spPr>
      </p:pic>
      <p:pic>
        <p:nvPicPr>
          <p:cNvPr id="6" name="Picture 5">
            <a:extLst>
              <a:ext uri="{FF2B5EF4-FFF2-40B4-BE49-F238E27FC236}">
                <a16:creationId xmlns:a16="http://schemas.microsoft.com/office/drawing/2014/main" id="{AA392BBB-DF65-C97D-A8E8-A5E9C191F5B3}"/>
              </a:ext>
            </a:extLst>
          </p:cNvPr>
          <p:cNvPicPr>
            <a:picLocks noChangeAspect="1"/>
          </p:cNvPicPr>
          <p:nvPr/>
        </p:nvPicPr>
        <p:blipFill>
          <a:blip r:embed="rId4"/>
          <a:stretch>
            <a:fillRect/>
          </a:stretch>
        </p:blipFill>
        <p:spPr>
          <a:xfrm>
            <a:off x="993733" y="2554592"/>
            <a:ext cx="3786197" cy="3249819"/>
          </a:xfrm>
          <a:prstGeom prst="rect">
            <a:avLst/>
          </a:prstGeom>
        </p:spPr>
      </p:pic>
    </p:spTree>
    <p:extLst>
      <p:ext uri="{BB962C8B-B14F-4D97-AF65-F5344CB8AC3E}">
        <p14:creationId xmlns:p14="http://schemas.microsoft.com/office/powerpoint/2010/main" val="2253081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C6E35-264C-229F-D575-590748494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656A2-F29B-AC6F-C1F0-2B1B366F2A53}"/>
              </a:ext>
            </a:extLst>
          </p:cNvPr>
          <p:cNvSpPr>
            <a:spLocks noGrp="1"/>
          </p:cNvSpPr>
          <p:nvPr>
            <p:ph type="ctrTitle"/>
          </p:nvPr>
        </p:nvSpPr>
        <p:spPr>
          <a:xfrm>
            <a:off x="390144" y="882376"/>
            <a:ext cx="11253216" cy="2926080"/>
          </a:xfrm>
        </p:spPr>
        <p:txBody>
          <a:bodyPr/>
          <a:lstStyle/>
          <a:p>
            <a:r>
              <a:rPr lang="en-US" dirty="0">
                <a:solidFill>
                  <a:srgbClr val="993366"/>
                </a:solidFill>
                <a:latin typeface="ADLaM Display" panose="02010000000000000000" pitchFamily="2" charset="0"/>
                <a:ea typeface="ADLaM Display" panose="02010000000000000000" pitchFamily="2" charset="0"/>
                <a:cs typeface="ADLaM Display" panose="02010000000000000000" pitchFamily="2" charset="0"/>
              </a:rPr>
              <a:t>Ventricular Arrhythmias</a:t>
            </a:r>
          </a:p>
        </p:txBody>
      </p:sp>
    </p:spTree>
    <p:extLst>
      <p:ext uri="{BB962C8B-B14F-4D97-AF65-F5344CB8AC3E}">
        <p14:creationId xmlns:p14="http://schemas.microsoft.com/office/powerpoint/2010/main" val="428527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078278-5C30-1BEA-6C98-664863853417}"/>
              </a:ext>
            </a:extLst>
          </p:cNvPr>
          <p:cNvSpPr txBox="1"/>
          <p:nvPr/>
        </p:nvSpPr>
        <p:spPr>
          <a:xfrm>
            <a:off x="914400" y="1562854"/>
            <a:ext cx="9875520" cy="2923877"/>
          </a:xfrm>
          <a:prstGeom prst="rect">
            <a:avLst/>
          </a:prstGeom>
          <a:noFill/>
        </p:spPr>
        <p:txBody>
          <a:bodyPr wrap="square">
            <a:spAutoFit/>
          </a:bodyPr>
          <a:lstStyle/>
          <a:p>
            <a:r>
              <a:rPr lang="en-US" sz="3200" dirty="0">
                <a:solidFill>
                  <a:srgbClr val="660033"/>
                </a:solidFill>
                <a:latin typeface="Times New Roman" panose="02020603050405020304" pitchFamily="18" charset="0"/>
                <a:cs typeface="Times New Roman" panose="02020603050405020304" pitchFamily="18" charset="0"/>
              </a:rPr>
              <a:t>Investigations</a:t>
            </a:r>
          </a:p>
          <a:p>
            <a:endParaRPr lang="en-US" sz="3200" dirty="0">
              <a:solidFill>
                <a:srgbClr val="660033"/>
              </a:solidFill>
              <a:latin typeface="Times New Roman" panose="02020603050405020304" pitchFamily="18" charset="0"/>
              <a:cs typeface="Times New Roman" panose="02020603050405020304" pitchFamily="18" charset="0"/>
            </a:endParaRPr>
          </a:p>
          <a:p>
            <a:pPr marL="342900" indent="-342900"/>
            <a:r>
              <a:rPr lang="en-US" sz="2400" dirty="0">
                <a:latin typeface="Times New Roman" panose="02020603050405020304" pitchFamily="18" charset="0"/>
                <a:cs typeface="Times New Roman" panose="02020603050405020304" pitchFamily="18" charset="0"/>
              </a:rPr>
              <a:t>First line investigation is a 12-lead ECG </a:t>
            </a:r>
          </a:p>
          <a:p>
            <a:pPr marL="342900" indent="-342900"/>
            <a:endParaRPr lang="en-US" sz="2400" dirty="0">
              <a:latin typeface="Times New Roman" panose="02020603050405020304" pitchFamily="18" charset="0"/>
              <a:cs typeface="Times New Roman" panose="02020603050405020304" pitchFamily="18" charset="0"/>
            </a:endParaRPr>
          </a:p>
          <a:p>
            <a:pPr marL="342900" indent="-342900"/>
            <a:r>
              <a:rPr lang="en-US" sz="2400" dirty="0">
                <a:latin typeface="Times New Roman" panose="02020603050405020304" pitchFamily="18" charset="0"/>
                <a:cs typeface="Times New Roman" panose="02020603050405020304" pitchFamily="18" charset="0"/>
              </a:rPr>
              <a:t>If arrythmias are intermittent and the resting ECG normal we use ambulatory</a:t>
            </a:r>
          </a:p>
          <a:p>
            <a:pPr marL="0" indent="0">
              <a:buNone/>
            </a:pPr>
            <a:r>
              <a:rPr lang="en-US" sz="2400" dirty="0">
                <a:latin typeface="Times New Roman" panose="02020603050405020304" pitchFamily="18" charset="0"/>
                <a:cs typeface="Times New Roman" panose="02020603050405020304" pitchFamily="18" charset="0"/>
              </a:rPr>
              <a:t> ECG or a patient activated ECG </a:t>
            </a:r>
          </a:p>
          <a:p>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3069118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9B14-F566-3992-2272-E9D889E5743A}"/>
              </a:ext>
            </a:extLst>
          </p:cNvPr>
          <p:cNvSpPr>
            <a:spLocks noGrp="1"/>
          </p:cNvSpPr>
          <p:nvPr>
            <p:ph type="title"/>
          </p:nvPr>
        </p:nvSpPr>
        <p:spPr>
          <a:xfrm>
            <a:off x="524256" y="304800"/>
            <a:ext cx="11119104" cy="658368"/>
          </a:xfrm>
        </p:spPr>
        <p:txBody>
          <a:bodyPr>
            <a:normAutofit fontScale="90000"/>
          </a:bodyPr>
          <a:lstStyle/>
          <a:p>
            <a:pPr marL="571500" indent="-571500">
              <a:buFont typeface="Wingdings" panose="05000000000000000000" pitchFamily="2" charset="2"/>
              <a:buChar char="q"/>
            </a:pPr>
            <a:r>
              <a:rPr lang="en-US" b="1"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Premature Ventricular Contractions </a:t>
            </a:r>
          </a:p>
        </p:txBody>
      </p:sp>
      <p:sp>
        <p:nvSpPr>
          <p:cNvPr id="3" name="Content Placeholder 2">
            <a:extLst>
              <a:ext uri="{FF2B5EF4-FFF2-40B4-BE49-F238E27FC236}">
                <a16:creationId xmlns:a16="http://schemas.microsoft.com/office/drawing/2014/main" id="{A2A1737B-21DA-1416-0A66-FAA39A6A1FD2}"/>
              </a:ext>
            </a:extLst>
          </p:cNvPr>
          <p:cNvSpPr>
            <a:spLocks noGrp="1"/>
          </p:cNvSpPr>
          <p:nvPr>
            <p:ph idx="1"/>
          </p:nvPr>
        </p:nvSpPr>
        <p:spPr>
          <a:xfrm>
            <a:off x="292608" y="963168"/>
            <a:ext cx="11533632" cy="5178552"/>
          </a:xfrm>
        </p:spPr>
        <p:txBody>
          <a:bodyPr>
            <a:normAutofit/>
          </a:bodyPr>
          <a:lstStyle/>
          <a:p>
            <a:pPr marL="45720" indent="0">
              <a:buNone/>
            </a:pPr>
            <a:r>
              <a:rPr lang="en-US" b="1" dirty="0">
                <a:solidFill>
                  <a:schemeClr val="tx1"/>
                </a:solidFill>
                <a:latin typeface="Comic Sans MS" panose="030F0702030302020204" pitchFamily="66" charset="0"/>
              </a:rPr>
              <a:t>=Ventricular premature beats.</a:t>
            </a:r>
          </a:p>
          <a:p>
            <a:r>
              <a:rPr lang="en-US" sz="2000" b="1" dirty="0">
                <a:solidFill>
                  <a:schemeClr val="tx1"/>
                </a:solidFill>
                <a:latin typeface="Comic Sans MS" panose="030F0702030302020204" pitchFamily="66" charset="0"/>
              </a:rPr>
              <a:t>the most common ventricular arrhythmias.</a:t>
            </a:r>
          </a:p>
          <a:p>
            <a:r>
              <a:rPr lang="en-US" sz="2000" b="1" dirty="0">
                <a:solidFill>
                  <a:schemeClr val="tx1"/>
                </a:solidFill>
                <a:latin typeface="Comic Sans MS" panose="030F0702030302020204" pitchFamily="66" charset="0"/>
              </a:rPr>
              <a:t>occur frequently in healthy people at rest, disappearing on exercise and frequently found in healthy people and their prevalence increases with age </a:t>
            </a:r>
          </a:p>
          <a:p>
            <a:r>
              <a:rPr lang="en-US" sz="2000" b="1" dirty="0">
                <a:solidFill>
                  <a:schemeClr val="tx1"/>
                </a:solidFill>
                <a:latin typeface="Comic Sans MS" panose="030F0702030302020204" pitchFamily="66" charset="0"/>
              </a:rPr>
              <a:t>They also occur in subclinical coronary artery disease, cardiomyopathy or following an MI. </a:t>
            </a:r>
          </a:p>
          <a:p>
            <a:r>
              <a:rPr lang="en-US" sz="2000" b="1" dirty="0">
                <a:solidFill>
                  <a:schemeClr val="tx1"/>
                </a:solidFill>
                <a:latin typeface="Comic Sans MS" panose="030F0702030302020204" pitchFamily="66" charset="0"/>
              </a:rPr>
              <a:t>If a patient has had an MI and has an ejection fraction of &lt;40%, frequent PVCs (&gt;10/hour) indicate a high risk of sudden cardiac death ( due to ventricular arrhythmias) especially if they are sequential.</a:t>
            </a:r>
          </a:p>
          <a:p>
            <a:r>
              <a:rPr lang="en-US" sz="2000" b="1" dirty="0">
                <a:solidFill>
                  <a:schemeClr val="tx1"/>
                </a:solidFill>
                <a:latin typeface="Comic Sans MS" panose="030F0702030302020204" pitchFamily="66" charset="0"/>
              </a:rPr>
              <a:t>Most patients are asymptomatic, but some feel irregular or missed beats. </a:t>
            </a:r>
          </a:p>
          <a:p>
            <a:r>
              <a:rPr lang="en-US" sz="2000" b="1" dirty="0">
                <a:solidFill>
                  <a:schemeClr val="tx1"/>
                </a:solidFill>
                <a:latin typeface="Comic Sans MS" panose="030F0702030302020204" pitchFamily="66" charset="0"/>
              </a:rPr>
              <a:t>On examination the pulse is irregular, with weak or missed beats because VPBs have a low stroke volume-because left ventricular contraction occurs before filling is complete </a:t>
            </a:r>
          </a:p>
          <a:p>
            <a:pPr marL="45720" indent="0">
              <a:buNone/>
            </a:pPr>
            <a:endParaRPr lang="en-US"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354334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F9C840-A9AE-EBB6-37E1-E35CD38F1460}"/>
              </a:ext>
            </a:extLst>
          </p:cNvPr>
          <p:cNvSpPr>
            <a:spLocks noGrp="1"/>
          </p:cNvSpPr>
          <p:nvPr>
            <p:ph idx="1"/>
          </p:nvPr>
        </p:nvSpPr>
        <p:spPr>
          <a:xfrm>
            <a:off x="411480" y="426720"/>
            <a:ext cx="11308080" cy="5974080"/>
          </a:xfrm>
        </p:spPr>
        <p:txBody>
          <a:bodyPr>
            <a:normAutofit/>
          </a:bodyPr>
          <a:lstStyle/>
          <a:p>
            <a:r>
              <a:rPr lang="en-US" b="1" dirty="0">
                <a:solidFill>
                  <a:schemeClr val="tx1"/>
                </a:solidFill>
                <a:latin typeface="Comic Sans MS" panose="030F0702030302020204" pitchFamily="66" charset="0"/>
              </a:rPr>
              <a:t>A compensatory pause usually follows a PVC before the next beat, but occasionally PVCs may occur between normally conducted beats without a pause, known as </a:t>
            </a:r>
            <a:r>
              <a:rPr lang="en-US" b="1" dirty="0">
                <a:solidFill>
                  <a:srgbClr val="FF6699"/>
                </a:solidFill>
                <a:latin typeface="Comic Sans MS" panose="030F0702030302020204" pitchFamily="66" charset="0"/>
              </a:rPr>
              <a:t>interpolated PVCs.</a:t>
            </a:r>
          </a:p>
          <a:p>
            <a:r>
              <a:rPr lang="en-US" b="1" dirty="0">
                <a:solidFill>
                  <a:schemeClr val="tx1"/>
                </a:solidFill>
                <a:latin typeface="Comic Sans MS" panose="030F0702030302020204" pitchFamily="66" charset="0"/>
              </a:rPr>
              <a:t>The QRS complex appears wide and unusual [broad and bizarre] because ventricular depolarization deviates from normal conduction pathways. </a:t>
            </a:r>
          </a:p>
          <a:p>
            <a:r>
              <a:rPr lang="en-US" b="1" dirty="0">
                <a:solidFill>
                  <a:schemeClr val="tx1"/>
                </a:solidFill>
                <a:latin typeface="Comic Sans MS" panose="030F0702030302020204" pitchFamily="66" charset="0"/>
              </a:rPr>
              <a:t>A QRS duration of at least 0.12 seconds in most leads is required to diagnose a PVC. </a:t>
            </a:r>
          </a:p>
          <a:p>
            <a:r>
              <a:rPr lang="en-US" b="1" dirty="0">
                <a:solidFill>
                  <a:schemeClr val="tx1"/>
                </a:solidFill>
                <a:latin typeface="Comic Sans MS" panose="030F0702030302020204" pitchFamily="66" charset="0"/>
              </a:rPr>
              <a:t>Retrograde P waves may occasionally be seen, but often there is no P wave</a:t>
            </a:r>
          </a:p>
          <a:p>
            <a:endParaRPr lang="en-US" b="1" dirty="0">
              <a:solidFill>
                <a:schemeClr val="tx1"/>
              </a:solidFill>
              <a:latin typeface="Comic Sans MS" panose="030F0702030302020204" pitchFamily="66" charset="0"/>
            </a:endParaRPr>
          </a:p>
          <a:p>
            <a:endParaRPr lang="en-US" b="1" dirty="0">
              <a:solidFill>
                <a:schemeClr val="tx1"/>
              </a:solidFill>
              <a:latin typeface="Comic Sans MS" panose="030F0702030302020204" pitchFamily="66" charset="0"/>
            </a:endParaRPr>
          </a:p>
          <a:p>
            <a:pPr marL="45720" indent="0">
              <a:buNone/>
            </a:pPr>
            <a:r>
              <a:rPr lang="en-US" b="1" dirty="0">
                <a:solidFill>
                  <a:schemeClr val="tx1"/>
                </a:solidFill>
                <a:latin typeface="Comic Sans MS" panose="030F0702030302020204" pitchFamily="66" charset="0"/>
              </a:rPr>
              <a:t> </a:t>
            </a:r>
          </a:p>
          <a:p>
            <a:endParaRPr lang="en-US" dirty="0"/>
          </a:p>
        </p:txBody>
      </p:sp>
      <p:pic>
        <p:nvPicPr>
          <p:cNvPr id="2" name="Picture 1">
            <a:extLst>
              <a:ext uri="{FF2B5EF4-FFF2-40B4-BE49-F238E27FC236}">
                <a16:creationId xmlns:a16="http://schemas.microsoft.com/office/drawing/2014/main" id="{CF217212-58CD-8F86-7EEB-75B72D140860}"/>
              </a:ext>
            </a:extLst>
          </p:cNvPr>
          <p:cNvPicPr>
            <a:picLocks noChangeAspect="1"/>
          </p:cNvPicPr>
          <p:nvPr/>
        </p:nvPicPr>
        <p:blipFill>
          <a:blip r:embed="rId3"/>
          <a:stretch>
            <a:fillRect/>
          </a:stretch>
        </p:blipFill>
        <p:spPr>
          <a:xfrm>
            <a:off x="623627" y="3738851"/>
            <a:ext cx="5681996" cy="2211784"/>
          </a:xfrm>
          <a:prstGeom prst="rect">
            <a:avLst/>
          </a:prstGeom>
        </p:spPr>
      </p:pic>
      <p:pic>
        <p:nvPicPr>
          <p:cNvPr id="4" name="Picture 3">
            <a:extLst>
              <a:ext uri="{FF2B5EF4-FFF2-40B4-BE49-F238E27FC236}">
                <a16:creationId xmlns:a16="http://schemas.microsoft.com/office/drawing/2014/main" id="{3DAE66BF-B0A1-6C52-254B-056E68C31247}"/>
              </a:ext>
            </a:extLst>
          </p:cNvPr>
          <p:cNvPicPr>
            <a:picLocks noChangeAspect="1"/>
          </p:cNvPicPr>
          <p:nvPr/>
        </p:nvPicPr>
        <p:blipFill>
          <a:blip r:embed="rId4"/>
          <a:stretch>
            <a:fillRect/>
          </a:stretch>
        </p:blipFill>
        <p:spPr>
          <a:xfrm>
            <a:off x="6930028" y="3845936"/>
            <a:ext cx="4165126" cy="1997613"/>
          </a:xfrm>
          <a:prstGeom prst="rect">
            <a:avLst/>
          </a:prstGeom>
        </p:spPr>
      </p:pic>
    </p:spTree>
    <p:extLst>
      <p:ext uri="{BB962C8B-B14F-4D97-AF65-F5344CB8AC3E}">
        <p14:creationId xmlns:p14="http://schemas.microsoft.com/office/powerpoint/2010/main" val="3031189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0E745D-FD02-E6FA-D5AF-64833A94D87C}"/>
              </a:ext>
            </a:extLst>
          </p:cNvPr>
          <p:cNvSpPr>
            <a:spLocks noGrp="1"/>
          </p:cNvSpPr>
          <p:nvPr>
            <p:ph idx="1"/>
          </p:nvPr>
        </p:nvSpPr>
        <p:spPr>
          <a:xfrm>
            <a:off x="407964" y="436098"/>
            <a:ext cx="11127544" cy="6049108"/>
          </a:xfrm>
        </p:spPr>
        <p:txBody>
          <a:bodyPr/>
          <a:lstStyle/>
          <a:p>
            <a:r>
              <a:rPr lang="en-US" b="1" dirty="0">
                <a:solidFill>
                  <a:schemeClr val="tx1"/>
                </a:solidFill>
                <a:latin typeface="Comic Sans MS" panose="030F0702030302020204" pitchFamily="66" charset="0"/>
              </a:rPr>
              <a:t>PVCs usually occur randomly but may alternate with normal sinus beats in a regular pattern. One normal beat followed by one PVC is called </a:t>
            </a:r>
            <a:r>
              <a:rPr lang="en-US" b="1" dirty="0">
                <a:solidFill>
                  <a:srgbClr val="FF6699"/>
                </a:solidFill>
                <a:latin typeface="Comic Sans MS" panose="030F0702030302020204" pitchFamily="66" charset="0"/>
              </a:rPr>
              <a:t>bigeminy</a:t>
            </a:r>
            <a:r>
              <a:rPr lang="en-US" b="1" dirty="0">
                <a:solidFill>
                  <a:schemeClr val="tx1"/>
                </a:solidFill>
                <a:latin typeface="Comic Sans MS" panose="030F0702030302020204" pitchFamily="66" charset="0"/>
              </a:rPr>
              <a:t>, two normal beats for every PVC is </a:t>
            </a:r>
            <a:r>
              <a:rPr lang="en-US" b="1" dirty="0">
                <a:solidFill>
                  <a:srgbClr val="FF6699"/>
                </a:solidFill>
                <a:latin typeface="Comic Sans MS" panose="030F0702030302020204" pitchFamily="66" charset="0"/>
              </a:rPr>
              <a:t>trigeminy</a:t>
            </a:r>
            <a:r>
              <a:rPr lang="en-US" b="1" dirty="0">
                <a:solidFill>
                  <a:schemeClr val="tx1"/>
                </a:solidFill>
                <a:latin typeface="Comic Sans MS" panose="030F0702030302020204" pitchFamily="66" charset="0"/>
              </a:rPr>
              <a:t>, and so on.</a:t>
            </a:r>
          </a:p>
          <a:p>
            <a:r>
              <a:rPr lang="en-US" b="1" dirty="0">
                <a:solidFill>
                  <a:schemeClr val="tx1"/>
                </a:solidFill>
                <a:latin typeface="Comic Sans MS" panose="030F0702030302020204" pitchFamily="66" charset="0"/>
              </a:rPr>
              <a:t>‘</a:t>
            </a:r>
            <a:r>
              <a:rPr lang="en-US" b="1" dirty="0">
                <a:solidFill>
                  <a:srgbClr val="0070C0"/>
                </a:solidFill>
                <a:latin typeface="Comic Sans MS" panose="030F0702030302020204" pitchFamily="66" charset="0"/>
              </a:rPr>
              <a:t>Couplet’ and ‘triplet</a:t>
            </a:r>
            <a:r>
              <a:rPr lang="en-US" b="1" dirty="0">
                <a:solidFill>
                  <a:schemeClr val="tx1"/>
                </a:solidFill>
                <a:latin typeface="Comic Sans MS" panose="030F0702030302020204" pitchFamily="66" charset="0"/>
              </a:rPr>
              <a:t>’ are the terms used to describe two or three successive ectopic beats. </a:t>
            </a:r>
          </a:p>
          <a:p>
            <a:endParaRPr lang="en-US" dirty="0"/>
          </a:p>
        </p:txBody>
      </p:sp>
      <p:pic>
        <p:nvPicPr>
          <p:cNvPr id="4" name="Picture 3">
            <a:extLst>
              <a:ext uri="{FF2B5EF4-FFF2-40B4-BE49-F238E27FC236}">
                <a16:creationId xmlns:a16="http://schemas.microsoft.com/office/drawing/2014/main" id="{0F21D1AD-8313-B99A-0BC7-2838CDD03AB2}"/>
              </a:ext>
            </a:extLst>
          </p:cNvPr>
          <p:cNvPicPr>
            <a:picLocks noChangeAspect="1"/>
          </p:cNvPicPr>
          <p:nvPr/>
        </p:nvPicPr>
        <p:blipFill>
          <a:blip r:embed="rId2"/>
          <a:stretch>
            <a:fillRect/>
          </a:stretch>
        </p:blipFill>
        <p:spPr>
          <a:xfrm>
            <a:off x="541606" y="2373923"/>
            <a:ext cx="3636499" cy="1818249"/>
          </a:xfrm>
          <a:prstGeom prst="rect">
            <a:avLst/>
          </a:prstGeom>
        </p:spPr>
      </p:pic>
      <p:pic>
        <p:nvPicPr>
          <p:cNvPr id="5" name="Picture 4">
            <a:extLst>
              <a:ext uri="{FF2B5EF4-FFF2-40B4-BE49-F238E27FC236}">
                <a16:creationId xmlns:a16="http://schemas.microsoft.com/office/drawing/2014/main" id="{958D6C6B-9CCB-EE73-E396-7ED5A7D3152C}"/>
              </a:ext>
            </a:extLst>
          </p:cNvPr>
          <p:cNvPicPr>
            <a:picLocks noChangeAspect="1"/>
          </p:cNvPicPr>
          <p:nvPr/>
        </p:nvPicPr>
        <p:blipFill>
          <a:blip r:embed="rId3"/>
          <a:srcRect l="-34" r="20689"/>
          <a:stretch/>
        </p:blipFill>
        <p:spPr>
          <a:xfrm>
            <a:off x="541606" y="4519785"/>
            <a:ext cx="4290647" cy="1902117"/>
          </a:xfrm>
          <a:prstGeom prst="rect">
            <a:avLst/>
          </a:prstGeom>
        </p:spPr>
      </p:pic>
      <p:pic>
        <p:nvPicPr>
          <p:cNvPr id="6" name="Picture 5">
            <a:extLst>
              <a:ext uri="{FF2B5EF4-FFF2-40B4-BE49-F238E27FC236}">
                <a16:creationId xmlns:a16="http://schemas.microsoft.com/office/drawing/2014/main" id="{40FE4DDB-769B-4E10-5DE3-5072569AF7E9}"/>
              </a:ext>
            </a:extLst>
          </p:cNvPr>
          <p:cNvPicPr>
            <a:picLocks noChangeAspect="1"/>
          </p:cNvPicPr>
          <p:nvPr/>
        </p:nvPicPr>
        <p:blipFill>
          <a:blip r:embed="rId4"/>
          <a:stretch>
            <a:fillRect/>
          </a:stretch>
        </p:blipFill>
        <p:spPr>
          <a:xfrm>
            <a:off x="5721224" y="2550264"/>
            <a:ext cx="5319209" cy="3871638"/>
          </a:xfrm>
          <a:prstGeom prst="rect">
            <a:avLst/>
          </a:prstGeom>
        </p:spPr>
      </p:pic>
    </p:spTree>
    <p:extLst>
      <p:ext uri="{BB962C8B-B14F-4D97-AF65-F5344CB8AC3E}">
        <p14:creationId xmlns:p14="http://schemas.microsoft.com/office/powerpoint/2010/main" val="63326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EBB8-FFCB-B86A-91D5-417E06392F38}"/>
              </a:ext>
            </a:extLst>
          </p:cNvPr>
          <p:cNvSpPr>
            <a:spLocks noGrp="1"/>
          </p:cNvSpPr>
          <p:nvPr>
            <p:ph type="title"/>
          </p:nvPr>
        </p:nvSpPr>
        <p:spPr>
          <a:xfrm>
            <a:off x="350728" y="371605"/>
            <a:ext cx="10417271" cy="780789"/>
          </a:xfrm>
        </p:spPr>
        <p:txBody>
          <a:bodyPr>
            <a:normAutofit/>
          </a:bodyPr>
          <a:lstStyle/>
          <a:p>
            <a:pPr marL="571500" indent="-571500">
              <a:buFont typeface="Wingdings" panose="05000000000000000000" pitchFamily="2" charset="2"/>
              <a:buChar char="q"/>
            </a:pPr>
            <a:r>
              <a:rPr lang="en-US" sz="4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Ventricular Tachycardia</a:t>
            </a:r>
          </a:p>
        </p:txBody>
      </p:sp>
      <p:sp>
        <p:nvSpPr>
          <p:cNvPr id="9" name="Content Placeholder 8">
            <a:extLst>
              <a:ext uri="{FF2B5EF4-FFF2-40B4-BE49-F238E27FC236}">
                <a16:creationId xmlns:a16="http://schemas.microsoft.com/office/drawing/2014/main" id="{EA4559BD-7FEF-17E1-4106-A655F435D28E}"/>
              </a:ext>
            </a:extLst>
          </p:cNvPr>
          <p:cNvSpPr>
            <a:spLocks noGrp="1"/>
          </p:cNvSpPr>
          <p:nvPr>
            <p:ph idx="1"/>
          </p:nvPr>
        </p:nvSpPr>
        <p:spPr>
          <a:xfrm>
            <a:off x="350728" y="1146547"/>
            <a:ext cx="11308011" cy="5334002"/>
          </a:xfrm>
        </p:spPr>
        <p:txBody>
          <a:bodyPr>
            <a:normAutofit/>
          </a:bodyPr>
          <a:lstStyle/>
          <a:p>
            <a:r>
              <a:rPr lang="en-US" b="1" dirty="0">
                <a:solidFill>
                  <a:schemeClr val="tx1"/>
                </a:solidFill>
                <a:latin typeface="Comic Sans MS" panose="030F0702030302020204" pitchFamily="66" charset="0"/>
              </a:rPr>
              <a:t>Ventricular tachycardia (VT) is defined as 3 or more sequential QRS complexes of ventricular origin at a rate of 100 bpm or faster. </a:t>
            </a:r>
          </a:p>
          <a:p>
            <a:r>
              <a:rPr lang="en-US" b="1" dirty="0">
                <a:solidFill>
                  <a:schemeClr val="tx1"/>
                </a:solidFill>
                <a:latin typeface="Comic Sans MS" panose="030F0702030302020204" pitchFamily="66" charset="0"/>
              </a:rPr>
              <a:t>occurs most commonly in the settings of acute MI, chronic coronary artery disease and cardiomyopathy. </a:t>
            </a:r>
          </a:p>
          <a:p>
            <a:r>
              <a:rPr lang="en-US" b="1" dirty="0">
                <a:solidFill>
                  <a:schemeClr val="tx1"/>
                </a:solidFill>
                <a:latin typeface="Comic Sans MS" panose="030F0702030302020204" pitchFamily="66" charset="0"/>
              </a:rPr>
              <a:t>It is associated with extensive ventricular disease, impaired left ventricular function and ventricular aneurysm. In these settings, VT may cause hemodynamic compromise or degenerate into ventricular fibrillation .</a:t>
            </a:r>
          </a:p>
          <a:p>
            <a:r>
              <a:rPr lang="en-US" b="1" dirty="0">
                <a:solidFill>
                  <a:schemeClr val="tx1"/>
                </a:solidFill>
                <a:latin typeface="Comic Sans MS" panose="030F0702030302020204" pitchFamily="66" charset="0"/>
              </a:rPr>
              <a:t>VT is most often caused by re-entry within scarred ventricular tissue {prior MI is the most common cause}, and less often by abnormal automaticity or triggered activity in ischemic tissue, may in patients with otherwise healthy hearts (‘normal heart VT’),  </a:t>
            </a:r>
          </a:p>
          <a:p>
            <a:r>
              <a:rPr lang="en-US" b="1" dirty="0">
                <a:solidFill>
                  <a:schemeClr val="tx1"/>
                </a:solidFill>
                <a:latin typeface="Comic Sans MS" panose="030F0702030302020204" pitchFamily="66" charset="0"/>
              </a:rPr>
              <a:t>Patients may experience palpitation, dyspnea, lightheadedness and syncope.</a:t>
            </a:r>
          </a:p>
        </p:txBody>
      </p:sp>
    </p:spTree>
    <p:extLst>
      <p:ext uri="{BB962C8B-B14F-4D97-AF65-F5344CB8AC3E}">
        <p14:creationId xmlns:p14="http://schemas.microsoft.com/office/powerpoint/2010/main" val="3584835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87DDEA-AE36-07B0-66D8-11C85098D89E}"/>
              </a:ext>
            </a:extLst>
          </p:cNvPr>
          <p:cNvSpPr>
            <a:spLocks noGrp="1"/>
          </p:cNvSpPr>
          <p:nvPr>
            <p:ph idx="1"/>
          </p:nvPr>
        </p:nvSpPr>
        <p:spPr>
          <a:xfrm>
            <a:off x="430596" y="475050"/>
            <a:ext cx="11330807" cy="5907899"/>
          </a:xfrm>
        </p:spPr>
        <p:txBody>
          <a:bodyPr>
            <a:normAutofit/>
          </a:bodyPr>
          <a:lstStyle/>
          <a:p>
            <a:r>
              <a:rPr lang="en-US" b="1" dirty="0">
                <a:solidFill>
                  <a:schemeClr val="tx1"/>
                </a:solidFill>
                <a:latin typeface="Comic Sans MS" panose="030F0702030302020204" pitchFamily="66" charset="0"/>
              </a:rPr>
              <a:t>Based on duration and association with symptoms, VT can be defined as </a:t>
            </a:r>
            <a:r>
              <a:rPr lang="en-US" b="1" dirty="0">
                <a:solidFill>
                  <a:srgbClr val="FF6699"/>
                </a:solidFill>
                <a:latin typeface="Comic Sans MS" panose="030F0702030302020204" pitchFamily="66" charset="0"/>
              </a:rPr>
              <a:t>nonsustained</a:t>
            </a:r>
            <a:r>
              <a:rPr lang="en-US" b="1" dirty="0">
                <a:solidFill>
                  <a:schemeClr val="tx1"/>
                </a:solidFill>
                <a:latin typeface="Comic Sans MS" panose="030F0702030302020204" pitchFamily="66" charset="0"/>
              </a:rPr>
              <a:t> (asymptomatic with duration of &lt;30 seconds) or </a:t>
            </a:r>
            <a:r>
              <a:rPr lang="en-US" b="1" dirty="0">
                <a:solidFill>
                  <a:srgbClr val="FF6699"/>
                </a:solidFill>
                <a:latin typeface="Comic Sans MS" panose="030F0702030302020204" pitchFamily="66" charset="0"/>
              </a:rPr>
              <a:t>sustained</a:t>
            </a:r>
            <a:r>
              <a:rPr lang="en-US" b="1" dirty="0">
                <a:solidFill>
                  <a:schemeClr val="tx1"/>
                </a:solidFill>
                <a:latin typeface="Comic Sans MS" panose="030F0702030302020204" pitchFamily="66" charset="0"/>
              </a:rPr>
              <a:t> (symptomatic or duration of 30 seconds). </a:t>
            </a:r>
          </a:p>
          <a:p>
            <a:r>
              <a:rPr lang="en-US" b="1" dirty="0">
                <a:solidFill>
                  <a:schemeClr val="tx1"/>
                </a:solidFill>
                <a:latin typeface="Comic Sans MS" panose="030F0702030302020204" pitchFamily="66" charset="0"/>
              </a:rPr>
              <a:t>VT can be monomorphic and polymorphic. Monomorphic VT is generally regular in rate and appearance. It needs to be differentiated from SVT with aberrant conduction, bundle-branch block or pre-excitation (WPW syndrome) and QRS changes due to severe hyperkalemia. </a:t>
            </a:r>
          </a:p>
          <a:p>
            <a:r>
              <a:rPr lang="en-US" b="1" dirty="0">
                <a:solidFill>
                  <a:schemeClr val="tx1"/>
                </a:solidFill>
                <a:latin typeface="Comic Sans MS" panose="030F0702030302020204" pitchFamily="66" charset="0"/>
              </a:rPr>
              <a:t>A 12-lead ECG or electrophysiology study may help establish the diagnosis. When there is doubt, it is safer to manage the problem as VT</a:t>
            </a:r>
          </a:p>
          <a:p>
            <a:r>
              <a:rPr lang="en-US" b="1" dirty="0">
                <a:solidFill>
                  <a:schemeClr val="tx1"/>
                </a:solidFill>
                <a:latin typeface="Comic Sans MS" panose="030F0702030302020204" pitchFamily="66" charset="0"/>
              </a:rPr>
              <a:t>The majority of patients with monomorphic VT have structural heart disease (particularly ischemic heart disease). </a:t>
            </a:r>
          </a:p>
        </p:txBody>
      </p:sp>
    </p:spTree>
    <p:extLst>
      <p:ext uri="{BB962C8B-B14F-4D97-AF65-F5344CB8AC3E}">
        <p14:creationId xmlns:p14="http://schemas.microsoft.com/office/powerpoint/2010/main" val="1611830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0748A6-FB34-02C8-4D73-71D6A545D1DF}"/>
              </a:ext>
            </a:extLst>
          </p:cNvPr>
          <p:cNvSpPr>
            <a:spLocks noGrp="1"/>
          </p:cNvSpPr>
          <p:nvPr>
            <p:ph idx="1"/>
          </p:nvPr>
        </p:nvSpPr>
        <p:spPr>
          <a:xfrm>
            <a:off x="344558" y="410817"/>
            <a:ext cx="11277600" cy="6056244"/>
          </a:xfrm>
        </p:spPr>
        <p:txBody>
          <a:bodyPr>
            <a:normAutofit/>
          </a:bodyPr>
          <a:lstStyle/>
          <a:p>
            <a:pPr>
              <a:buFont typeface="Wingdings" panose="05000000000000000000" pitchFamily="2" charset="2"/>
              <a:buChar char="v"/>
            </a:pPr>
            <a:r>
              <a:rPr lang="en-US" b="1" dirty="0">
                <a:solidFill>
                  <a:schemeClr val="tx1"/>
                </a:solidFill>
                <a:latin typeface="Comic Sans MS" panose="030F0702030302020204" pitchFamily="66" charset="0"/>
              </a:rPr>
              <a:t>Features more in keeping with ventricular tachycardia :</a:t>
            </a:r>
          </a:p>
          <a:p>
            <a:pPr marL="502920" indent="-457200">
              <a:buFont typeface="+mj-lt"/>
              <a:buAutoNum type="arabicPeriod"/>
            </a:pPr>
            <a:r>
              <a:rPr lang="en-US" b="1" dirty="0">
                <a:solidFill>
                  <a:schemeClr val="tx1"/>
                </a:solidFill>
                <a:latin typeface="Comic Sans MS" panose="030F0702030302020204" pitchFamily="66" charset="0"/>
              </a:rPr>
              <a:t>History of myocardial infarction</a:t>
            </a:r>
          </a:p>
          <a:p>
            <a:pPr marL="502920" indent="-457200">
              <a:buFont typeface="+mj-lt"/>
              <a:buAutoNum type="arabicPeriod"/>
            </a:pPr>
            <a:r>
              <a:rPr lang="en-US" b="1" dirty="0">
                <a:solidFill>
                  <a:schemeClr val="tx1"/>
                </a:solidFill>
                <a:latin typeface="Comic Sans MS" panose="030F0702030302020204" pitchFamily="66" charset="0"/>
              </a:rPr>
              <a:t>Atrioventricular dissociation </a:t>
            </a:r>
            <a:r>
              <a:rPr lang="en-US" b="1" dirty="0">
                <a:solidFill>
                  <a:srgbClr val="993366"/>
                </a:solidFill>
                <a:latin typeface="Comic Sans MS" panose="030F0702030302020204" pitchFamily="66" charset="0"/>
              </a:rPr>
              <a:t>(pathognomonic) </a:t>
            </a:r>
            <a:r>
              <a:rPr lang="en-US" b="1" dirty="0">
                <a:solidFill>
                  <a:schemeClr val="tx1"/>
                </a:solidFill>
                <a:latin typeface="Comic Sans MS" panose="030F0702030302020204" pitchFamily="66" charset="0"/>
              </a:rPr>
              <a:t>-that is, sinus P waves continue with their cycle, unaffected by the tachycardia.</a:t>
            </a:r>
          </a:p>
          <a:p>
            <a:pPr marL="502920" indent="-457200">
              <a:buFont typeface="+mj-lt"/>
              <a:buAutoNum type="arabicPeriod"/>
            </a:pPr>
            <a:r>
              <a:rPr lang="en-US" b="1" dirty="0">
                <a:solidFill>
                  <a:schemeClr val="tx1"/>
                </a:solidFill>
                <a:latin typeface="Comic Sans MS" panose="030F0702030302020204" pitchFamily="66" charset="0"/>
              </a:rPr>
              <a:t>Capture/fusion beats </a:t>
            </a:r>
            <a:r>
              <a:rPr lang="en-US" b="1" dirty="0">
                <a:solidFill>
                  <a:srgbClr val="993366"/>
                </a:solidFill>
                <a:latin typeface="Comic Sans MS" panose="030F0702030302020204" pitchFamily="66" charset="0"/>
              </a:rPr>
              <a:t>(pathognomonic) .</a:t>
            </a:r>
          </a:p>
          <a:p>
            <a:pPr marL="502920" indent="-457200">
              <a:buFont typeface="+mj-lt"/>
              <a:buAutoNum type="arabicPeriod"/>
            </a:pPr>
            <a:r>
              <a:rPr lang="en-US" b="1" dirty="0">
                <a:solidFill>
                  <a:schemeClr val="tx1"/>
                </a:solidFill>
                <a:latin typeface="Comic Sans MS" panose="030F0702030302020204" pitchFamily="66" charset="0"/>
              </a:rPr>
              <a:t>Extreme left axis deviation</a:t>
            </a:r>
          </a:p>
          <a:p>
            <a:pPr marL="502920" indent="-457200">
              <a:buFont typeface="+mj-lt"/>
              <a:buAutoNum type="arabicPeriod"/>
            </a:pPr>
            <a:r>
              <a:rPr lang="en-US" b="1" dirty="0">
                <a:solidFill>
                  <a:schemeClr val="tx1"/>
                </a:solidFill>
                <a:latin typeface="Comic Sans MS" panose="030F0702030302020204" pitchFamily="66" charset="0"/>
              </a:rPr>
              <a:t>Very broad QRS complexes (&gt; 140msecs)</a:t>
            </a:r>
          </a:p>
          <a:p>
            <a:pPr marL="502920" indent="-457200">
              <a:buFont typeface="+mj-lt"/>
              <a:buAutoNum type="arabicPeriod"/>
            </a:pPr>
            <a:r>
              <a:rPr lang="en-US" b="1" dirty="0">
                <a:solidFill>
                  <a:schemeClr val="tx1"/>
                </a:solidFill>
                <a:latin typeface="Comic Sans MS" panose="030F0702030302020204" pitchFamily="66" charset="0"/>
              </a:rPr>
              <a:t>No response to carotid sinus massage</a:t>
            </a:r>
          </a:p>
          <a:p>
            <a:pPr marL="45720" indent="0">
              <a:buNone/>
            </a:pPr>
            <a:r>
              <a:rPr lang="en-US" b="1" dirty="0">
                <a:solidFill>
                  <a:schemeClr val="tx1"/>
                </a:solidFill>
                <a:latin typeface="Comic Sans MS" panose="030F0702030302020204" pitchFamily="66" charset="0"/>
              </a:rPr>
              <a:t> or intravenous adenosine</a:t>
            </a:r>
          </a:p>
          <a:p>
            <a:pPr marL="45720" indent="0">
              <a:buNone/>
            </a:pPr>
            <a:endParaRPr lang="en-US" dirty="0"/>
          </a:p>
        </p:txBody>
      </p:sp>
      <p:pic>
        <p:nvPicPr>
          <p:cNvPr id="13" name="Picture 12">
            <a:extLst>
              <a:ext uri="{FF2B5EF4-FFF2-40B4-BE49-F238E27FC236}">
                <a16:creationId xmlns:a16="http://schemas.microsoft.com/office/drawing/2014/main" id="{284E98EC-4C47-D15C-6D00-81A995522C35}"/>
              </a:ext>
            </a:extLst>
          </p:cNvPr>
          <p:cNvPicPr>
            <a:picLocks noChangeAspect="1"/>
          </p:cNvPicPr>
          <p:nvPr/>
        </p:nvPicPr>
        <p:blipFill>
          <a:blip r:embed="rId3"/>
          <a:stretch>
            <a:fillRect/>
          </a:stretch>
        </p:blipFill>
        <p:spPr>
          <a:xfrm>
            <a:off x="6862848" y="2517910"/>
            <a:ext cx="4984594" cy="3823255"/>
          </a:xfrm>
          <a:prstGeom prst="rect">
            <a:avLst/>
          </a:prstGeom>
        </p:spPr>
      </p:pic>
    </p:spTree>
    <p:extLst>
      <p:ext uri="{BB962C8B-B14F-4D97-AF65-F5344CB8AC3E}">
        <p14:creationId xmlns:p14="http://schemas.microsoft.com/office/powerpoint/2010/main" val="450346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E3CA5-3E1F-CC6C-0D0C-0C7F50EEA82B}"/>
              </a:ext>
            </a:extLst>
          </p:cNvPr>
          <p:cNvSpPr>
            <a:spLocks noGrp="1"/>
          </p:cNvSpPr>
          <p:nvPr>
            <p:ph idx="1"/>
          </p:nvPr>
        </p:nvSpPr>
        <p:spPr>
          <a:xfrm>
            <a:off x="351692" y="436099"/>
            <a:ext cx="11352628" cy="5659902"/>
          </a:xfrm>
        </p:spPr>
        <p:txBody>
          <a:bodyPr/>
          <a:lstStyle/>
          <a:p>
            <a:r>
              <a:rPr lang="en-US" b="1" dirty="0">
                <a:solidFill>
                  <a:schemeClr val="tx1"/>
                </a:solidFill>
                <a:latin typeface="Comic Sans MS" panose="030F0702030302020204" pitchFamily="66" charset="0"/>
              </a:rPr>
              <a:t>The ECG shows tachycardia with broad, abnormal QRS complexes and a rate greater than120/min </a:t>
            </a:r>
          </a:p>
          <a:p>
            <a:r>
              <a:rPr lang="en-US" b="1" dirty="0">
                <a:solidFill>
                  <a:schemeClr val="tx1"/>
                </a:solidFill>
                <a:latin typeface="Comic Sans MS" panose="030F0702030302020204" pitchFamily="66" charset="0"/>
              </a:rPr>
              <a:t>VT is by far the most common cause of a broad-complex tachycardia.</a:t>
            </a:r>
          </a:p>
          <a:p>
            <a:pPr marL="45720" indent="0">
              <a:buNone/>
            </a:pPr>
            <a:endParaRPr lang="en-US" b="1" dirty="0">
              <a:solidFill>
                <a:schemeClr val="tx1"/>
              </a:solidFill>
              <a:latin typeface="Comic Sans MS" panose="030F0702030302020204" pitchFamily="66" charset="0"/>
            </a:endParaRPr>
          </a:p>
        </p:txBody>
      </p:sp>
      <p:pic>
        <p:nvPicPr>
          <p:cNvPr id="5" name="Picture 4">
            <a:extLst>
              <a:ext uri="{FF2B5EF4-FFF2-40B4-BE49-F238E27FC236}">
                <a16:creationId xmlns:a16="http://schemas.microsoft.com/office/drawing/2014/main" id="{6E3E231E-3C47-3BB1-C236-C991E5B226D6}"/>
              </a:ext>
            </a:extLst>
          </p:cNvPr>
          <p:cNvPicPr>
            <a:picLocks noChangeAspect="1"/>
          </p:cNvPicPr>
          <p:nvPr/>
        </p:nvPicPr>
        <p:blipFill>
          <a:blip r:embed="rId3"/>
          <a:stretch>
            <a:fillRect/>
          </a:stretch>
        </p:blipFill>
        <p:spPr>
          <a:xfrm>
            <a:off x="487680" y="1742033"/>
            <a:ext cx="6399837" cy="2280402"/>
          </a:xfrm>
          <a:prstGeom prst="rect">
            <a:avLst/>
          </a:prstGeom>
        </p:spPr>
      </p:pic>
      <p:pic>
        <p:nvPicPr>
          <p:cNvPr id="7" name="Picture 6">
            <a:extLst>
              <a:ext uri="{FF2B5EF4-FFF2-40B4-BE49-F238E27FC236}">
                <a16:creationId xmlns:a16="http://schemas.microsoft.com/office/drawing/2014/main" id="{462AF10A-8BCE-74A8-E7EA-35220FF4D7E4}"/>
              </a:ext>
            </a:extLst>
          </p:cNvPr>
          <p:cNvPicPr>
            <a:picLocks noChangeAspect="1"/>
          </p:cNvPicPr>
          <p:nvPr/>
        </p:nvPicPr>
        <p:blipFill>
          <a:blip r:embed="rId4"/>
          <a:stretch>
            <a:fillRect/>
          </a:stretch>
        </p:blipFill>
        <p:spPr>
          <a:xfrm>
            <a:off x="351693" y="4204481"/>
            <a:ext cx="6871095" cy="2217420"/>
          </a:xfrm>
          <a:prstGeom prst="rect">
            <a:avLst/>
          </a:prstGeom>
        </p:spPr>
      </p:pic>
      <p:pic>
        <p:nvPicPr>
          <p:cNvPr id="9" name="Picture 8">
            <a:extLst>
              <a:ext uri="{FF2B5EF4-FFF2-40B4-BE49-F238E27FC236}">
                <a16:creationId xmlns:a16="http://schemas.microsoft.com/office/drawing/2014/main" id="{43615B50-7549-492F-4ACE-5EB2F4F26F22}"/>
              </a:ext>
            </a:extLst>
          </p:cNvPr>
          <p:cNvPicPr>
            <a:picLocks noChangeAspect="1"/>
          </p:cNvPicPr>
          <p:nvPr/>
        </p:nvPicPr>
        <p:blipFill>
          <a:blip r:embed="rId5"/>
          <a:stretch>
            <a:fillRect/>
          </a:stretch>
        </p:blipFill>
        <p:spPr>
          <a:xfrm>
            <a:off x="7493574" y="5025879"/>
            <a:ext cx="3939959" cy="1276204"/>
          </a:xfrm>
          <a:prstGeom prst="rect">
            <a:avLst/>
          </a:prstGeom>
        </p:spPr>
      </p:pic>
      <p:sp>
        <p:nvSpPr>
          <p:cNvPr id="10" name="Rectangle 9">
            <a:extLst>
              <a:ext uri="{FF2B5EF4-FFF2-40B4-BE49-F238E27FC236}">
                <a16:creationId xmlns:a16="http://schemas.microsoft.com/office/drawing/2014/main" id="{2354AA08-B83D-309A-326B-051B5765488F}"/>
              </a:ext>
            </a:extLst>
          </p:cNvPr>
          <p:cNvSpPr/>
          <p:nvPr/>
        </p:nvSpPr>
        <p:spPr>
          <a:xfrm>
            <a:off x="8830849" y="6169152"/>
            <a:ext cx="1835870" cy="1329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CD80F48-3B16-D44F-FADD-840512A4CB95}"/>
              </a:ext>
            </a:extLst>
          </p:cNvPr>
          <p:cNvPicPr>
            <a:picLocks noChangeAspect="1"/>
          </p:cNvPicPr>
          <p:nvPr/>
        </p:nvPicPr>
        <p:blipFill>
          <a:blip r:embed="rId6"/>
          <a:stretch>
            <a:fillRect/>
          </a:stretch>
        </p:blipFill>
        <p:spPr>
          <a:xfrm>
            <a:off x="7281843" y="1856360"/>
            <a:ext cx="4481532" cy="2781062"/>
          </a:xfrm>
          <a:prstGeom prst="rect">
            <a:avLst/>
          </a:prstGeom>
        </p:spPr>
      </p:pic>
    </p:spTree>
    <p:extLst>
      <p:ext uri="{BB962C8B-B14F-4D97-AF65-F5344CB8AC3E}">
        <p14:creationId xmlns:p14="http://schemas.microsoft.com/office/powerpoint/2010/main" val="4101252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A24B-7EA3-F6FC-3E9D-CCA249468DEF}"/>
              </a:ext>
            </a:extLst>
          </p:cNvPr>
          <p:cNvSpPr>
            <a:spLocks noGrp="1"/>
          </p:cNvSpPr>
          <p:nvPr>
            <p:ph type="title"/>
          </p:nvPr>
        </p:nvSpPr>
        <p:spPr>
          <a:xfrm>
            <a:off x="409393" y="561769"/>
            <a:ext cx="9875520" cy="643003"/>
          </a:xfrm>
        </p:spPr>
        <p:txBody>
          <a:bodyPr>
            <a:normAutofit fontScale="90000"/>
          </a:bodyPr>
          <a:lstStyle/>
          <a:p>
            <a:pPr marL="571500" indent="-571500">
              <a:buFont typeface="Wingdings" panose="05000000000000000000" pitchFamily="2" charset="2"/>
              <a:buChar char="q"/>
            </a:pPr>
            <a:r>
              <a:rPr lang="en-US" b="1"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Torsades de pointes</a:t>
            </a:r>
            <a:br>
              <a:rPr lang="en-US" dirty="0"/>
            </a:br>
            <a:endParaRPr lang="en-US" dirty="0"/>
          </a:p>
        </p:txBody>
      </p:sp>
      <p:sp>
        <p:nvSpPr>
          <p:cNvPr id="7" name="Content Placeholder 6">
            <a:extLst>
              <a:ext uri="{FF2B5EF4-FFF2-40B4-BE49-F238E27FC236}">
                <a16:creationId xmlns:a16="http://schemas.microsoft.com/office/drawing/2014/main" id="{828A77FD-74B4-3629-4860-70CBC6747810}"/>
              </a:ext>
            </a:extLst>
          </p:cNvPr>
          <p:cNvSpPr>
            <a:spLocks noGrp="1"/>
          </p:cNvSpPr>
          <p:nvPr>
            <p:ph idx="1"/>
          </p:nvPr>
        </p:nvSpPr>
        <p:spPr>
          <a:xfrm>
            <a:off x="304801" y="865633"/>
            <a:ext cx="11477806" cy="5535168"/>
          </a:xfrm>
        </p:spPr>
        <p:txBody>
          <a:bodyPr>
            <a:normAutofit/>
          </a:bodyPr>
          <a:lstStyle/>
          <a:p>
            <a:r>
              <a:rPr lang="en-US" b="1" dirty="0">
                <a:solidFill>
                  <a:schemeClr val="tx1"/>
                </a:solidFill>
                <a:latin typeface="Comic Sans MS" panose="030F0702030302020204" pitchFamily="66" charset="0"/>
              </a:rPr>
              <a:t>meaning "twisting of the points” ,that seem to twist around the baseline as the QRS axis changes.</a:t>
            </a:r>
          </a:p>
          <a:p>
            <a:r>
              <a:rPr lang="en-US" b="1" dirty="0">
                <a:solidFill>
                  <a:schemeClr val="tx1"/>
                </a:solidFill>
                <a:latin typeface="Comic Sans MS" panose="030F0702030302020204" pitchFamily="66" charset="0"/>
              </a:rPr>
              <a:t>Torsades de pointes is a rapid polymorphic VT. It is typically nonsustained but may degenerate into V-Fib.</a:t>
            </a:r>
          </a:p>
          <a:p>
            <a:r>
              <a:rPr lang="en-US" b="1" dirty="0">
                <a:solidFill>
                  <a:schemeClr val="tx1"/>
                </a:solidFill>
                <a:latin typeface="Comic Sans MS" panose="030F0702030302020204" pitchFamily="66" charset="0"/>
              </a:rPr>
              <a:t>It is associated with many factors that prolong the QT interval </a:t>
            </a:r>
          </a:p>
          <a:p>
            <a:r>
              <a:rPr lang="en-US" b="1" dirty="0">
                <a:solidFill>
                  <a:schemeClr val="tx1"/>
                </a:solidFill>
                <a:latin typeface="Comic Sans MS" panose="030F0702030302020204" pitchFamily="66" charset="0"/>
              </a:rPr>
              <a:t>Risk factors for long QT include: electrolyte disturbances </a:t>
            </a:r>
            <a:r>
              <a:rPr lang="en-US" dirty="0">
                <a:solidFill>
                  <a:schemeClr val="tx1"/>
                </a:solidFill>
                <a:latin typeface="Comic Sans MS" panose="030F0702030302020204" pitchFamily="66" charset="0"/>
              </a:rPr>
              <a:t>(</a:t>
            </a:r>
            <a:r>
              <a:rPr lang="en-US" sz="1600" dirty="0">
                <a:solidFill>
                  <a:schemeClr val="tx1"/>
                </a:solidFill>
                <a:latin typeface="Comic Sans MS" panose="030F0702030302020204" pitchFamily="66" charset="0"/>
              </a:rPr>
              <a:t>↓Ca2+, ↓Mg2+, ↓K+</a:t>
            </a:r>
            <a:r>
              <a:rPr lang="en-US" dirty="0">
                <a:solidFill>
                  <a:schemeClr val="tx1"/>
                </a:solidFill>
                <a:latin typeface="Comic Sans MS" panose="030F0702030302020204" pitchFamily="66" charset="0"/>
              </a:rPr>
              <a:t>), </a:t>
            </a:r>
            <a:r>
              <a:rPr lang="en-US" b="1" dirty="0">
                <a:solidFill>
                  <a:schemeClr val="tx1"/>
                </a:solidFill>
                <a:latin typeface="Comic Sans MS" panose="030F0702030302020204" pitchFamily="66" charset="0"/>
              </a:rPr>
              <a:t>drugs </a:t>
            </a:r>
            <a:r>
              <a:rPr lang="en-US" sz="1600" dirty="0">
                <a:solidFill>
                  <a:schemeClr val="tx1"/>
                </a:solidFill>
                <a:latin typeface="Comic Sans MS" panose="030F0702030302020204" pitchFamily="66" charset="0"/>
              </a:rPr>
              <a:t>(e.g. Antiemetics, antipsychotics , SSRIs, TCAs, macrolide and fluoroquinolone antibiotics)</a:t>
            </a:r>
            <a:r>
              <a:rPr lang="en-US" b="1" dirty="0">
                <a:solidFill>
                  <a:schemeClr val="tx1"/>
                </a:solidFill>
                <a:latin typeface="Comic Sans MS" panose="030F0702030302020204" pitchFamily="66" charset="0"/>
              </a:rPr>
              <a:t>, and congenital long QT syndrome.</a:t>
            </a:r>
          </a:p>
        </p:txBody>
      </p:sp>
      <p:pic>
        <p:nvPicPr>
          <p:cNvPr id="10" name="Picture 9">
            <a:extLst>
              <a:ext uri="{FF2B5EF4-FFF2-40B4-BE49-F238E27FC236}">
                <a16:creationId xmlns:a16="http://schemas.microsoft.com/office/drawing/2014/main" id="{CDF4FF06-FBE3-9870-5EC5-3D5C06D89762}"/>
              </a:ext>
            </a:extLst>
          </p:cNvPr>
          <p:cNvPicPr>
            <a:picLocks noChangeAspect="1"/>
          </p:cNvPicPr>
          <p:nvPr/>
        </p:nvPicPr>
        <p:blipFill>
          <a:blip r:embed="rId3"/>
          <a:stretch>
            <a:fillRect/>
          </a:stretch>
        </p:blipFill>
        <p:spPr>
          <a:xfrm>
            <a:off x="8304234" y="3646142"/>
            <a:ext cx="3478373" cy="2876577"/>
          </a:xfrm>
          <a:prstGeom prst="rect">
            <a:avLst/>
          </a:prstGeom>
        </p:spPr>
      </p:pic>
    </p:spTree>
    <p:extLst>
      <p:ext uri="{BB962C8B-B14F-4D97-AF65-F5344CB8AC3E}">
        <p14:creationId xmlns:p14="http://schemas.microsoft.com/office/powerpoint/2010/main" val="899085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94AF0-EDD8-1D5A-4BE9-B12AFE65314C}"/>
              </a:ext>
            </a:extLst>
          </p:cNvPr>
          <p:cNvSpPr>
            <a:spLocks noGrp="1"/>
          </p:cNvSpPr>
          <p:nvPr>
            <p:ph idx="1"/>
          </p:nvPr>
        </p:nvSpPr>
        <p:spPr>
          <a:xfrm>
            <a:off x="489397" y="476518"/>
            <a:ext cx="11363892" cy="5503572"/>
          </a:xfrm>
        </p:spPr>
        <p:txBody>
          <a:bodyPr/>
          <a:lstStyle/>
          <a:p>
            <a:r>
              <a:rPr lang="en-US" b="1" dirty="0">
                <a:solidFill>
                  <a:schemeClr val="tx1"/>
                </a:solidFill>
                <a:latin typeface="Comic Sans MS" panose="030F0702030302020204" pitchFamily="66" charset="0"/>
              </a:rPr>
              <a:t>The ECG shows rapid broad complexes </a:t>
            </a:r>
          </a:p>
          <a:p>
            <a:r>
              <a:rPr lang="en-US" b="1" dirty="0">
                <a:solidFill>
                  <a:schemeClr val="tx1"/>
                </a:solidFill>
                <a:latin typeface="Comic Sans MS" panose="030F0702030302020204" pitchFamily="66" charset="0"/>
              </a:rPr>
              <a:t>prolonged QT interval (&gt;0.44 seconds in men, &gt;0.46 seconds in women when corrected to a HR of 60/min)</a:t>
            </a:r>
          </a:p>
          <a:p>
            <a:r>
              <a:rPr lang="en-US" b="1" dirty="0">
                <a:solidFill>
                  <a:schemeClr val="tx1"/>
                </a:solidFill>
                <a:latin typeface="Comic Sans MS" panose="030F0702030302020204" pitchFamily="66" charset="0"/>
              </a:rPr>
              <a:t>Torsade de pointes, resembling standard ventricular tachycardia, is distinguished by QRS complexes spiraling around the baseline, altering their axis and amplitude. </a:t>
            </a:r>
          </a:p>
        </p:txBody>
      </p:sp>
      <p:pic>
        <p:nvPicPr>
          <p:cNvPr id="5" name="Picture 4">
            <a:extLst>
              <a:ext uri="{FF2B5EF4-FFF2-40B4-BE49-F238E27FC236}">
                <a16:creationId xmlns:a16="http://schemas.microsoft.com/office/drawing/2014/main" id="{A5B5BDFA-DEDF-6FC2-3681-B0406EBF758D}"/>
              </a:ext>
            </a:extLst>
          </p:cNvPr>
          <p:cNvPicPr>
            <a:picLocks noChangeAspect="1"/>
          </p:cNvPicPr>
          <p:nvPr/>
        </p:nvPicPr>
        <p:blipFill>
          <a:blip r:embed="rId3"/>
          <a:stretch>
            <a:fillRect/>
          </a:stretch>
        </p:blipFill>
        <p:spPr>
          <a:xfrm>
            <a:off x="338711" y="2928216"/>
            <a:ext cx="7542859" cy="2056594"/>
          </a:xfrm>
          <a:prstGeom prst="rect">
            <a:avLst/>
          </a:prstGeom>
        </p:spPr>
      </p:pic>
      <p:pic>
        <p:nvPicPr>
          <p:cNvPr id="7" name="Picture 6">
            <a:extLst>
              <a:ext uri="{FF2B5EF4-FFF2-40B4-BE49-F238E27FC236}">
                <a16:creationId xmlns:a16="http://schemas.microsoft.com/office/drawing/2014/main" id="{0E88949F-DC31-F477-0B0F-22A3777AE4AA}"/>
              </a:ext>
            </a:extLst>
          </p:cNvPr>
          <p:cNvPicPr>
            <a:picLocks noChangeAspect="1"/>
          </p:cNvPicPr>
          <p:nvPr/>
        </p:nvPicPr>
        <p:blipFill>
          <a:blip r:embed="rId4"/>
          <a:stretch>
            <a:fillRect/>
          </a:stretch>
        </p:blipFill>
        <p:spPr>
          <a:xfrm>
            <a:off x="7766996" y="4324888"/>
            <a:ext cx="4086293" cy="2056594"/>
          </a:xfrm>
          <a:prstGeom prst="rect">
            <a:avLst/>
          </a:prstGeom>
        </p:spPr>
      </p:pic>
    </p:spTree>
    <p:extLst>
      <p:ext uri="{BB962C8B-B14F-4D97-AF65-F5344CB8AC3E}">
        <p14:creationId xmlns:p14="http://schemas.microsoft.com/office/powerpoint/2010/main" val="2286568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3E85-D416-80BD-9ED8-E83DBDF4827D}"/>
              </a:ext>
            </a:extLst>
          </p:cNvPr>
          <p:cNvSpPr>
            <a:spLocks noGrp="1"/>
          </p:cNvSpPr>
          <p:nvPr>
            <p:ph type="title"/>
          </p:nvPr>
        </p:nvSpPr>
        <p:spPr>
          <a:xfrm>
            <a:off x="360606" y="270457"/>
            <a:ext cx="11359167" cy="927278"/>
          </a:xfrm>
        </p:spPr>
        <p:txBody>
          <a:bodyPr>
            <a:normAutofit/>
          </a:bodyPr>
          <a:lstStyle/>
          <a:p>
            <a:pPr marL="571500" indent="-571500">
              <a:buFont typeface="Wingdings" panose="05000000000000000000" pitchFamily="2" charset="2"/>
              <a:buChar char="q"/>
            </a:pPr>
            <a:r>
              <a:rPr lang="en-US" sz="4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Ventricular fibrillation </a:t>
            </a:r>
          </a:p>
        </p:txBody>
      </p:sp>
      <p:sp>
        <p:nvSpPr>
          <p:cNvPr id="3" name="Content Placeholder 2">
            <a:extLst>
              <a:ext uri="{FF2B5EF4-FFF2-40B4-BE49-F238E27FC236}">
                <a16:creationId xmlns:a16="http://schemas.microsoft.com/office/drawing/2014/main" id="{08B61DAF-2F9E-E0C7-FE93-2119B82D91B3}"/>
              </a:ext>
            </a:extLst>
          </p:cNvPr>
          <p:cNvSpPr>
            <a:spLocks noGrp="1"/>
          </p:cNvSpPr>
          <p:nvPr>
            <p:ph idx="1"/>
          </p:nvPr>
        </p:nvSpPr>
        <p:spPr>
          <a:xfrm>
            <a:off x="244700" y="1068946"/>
            <a:ext cx="11719774" cy="5396248"/>
          </a:xfrm>
        </p:spPr>
        <p:txBody>
          <a:bodyPr>
            <a:normAutofit/>
          </a:bodyPr>
          <a:lstStyle/>
          <a:p>
            <a:r>
              <a:rPr lang="en-US" sz="2000" b="1" dirty="0">
                <a:solidFill>
                  <a:schemeClr val="tx1"/>
                </a:solidFill>
                <a:latin typeface="Comic Sans MS" panose="030F0702030302020204" pitchFamily="66" charset="0"/>
              </a:rPr>
              <a:t>Ventricular fibrillation is a critical event, typically observed in failing hearts and is the most common arrhythmia leading to sudden death in adults. </a:t>
            </a:r>
          </a:p>
          <a:p>
            <a:r>
              <a:rPr lang="en-US" sz="2000" b="1" dirty="0">
                <a:solidFill>
                  <a:schemeClr val="tx1"/>
                </a:solidFill>
                <a:latin typeface="Comic Sans MS" panose="030F0702030302020204" pitchFamily="66" charset="0"/>
              </a:rPr>
              <a:t>Multiple foci in the ventricles fire rapidly, leading to a chaotic quivering of the ventricles and no cardiac output.</a:t>
            </a:r>
          </a:p>
          <a:p>
            <a:r>
              <a:rPr lang="en-US" sz="2000" b="1" dirty="0">
                <a:solidFill>
                  <a:schemeClr val="tx1"/>
                </a:solidFill>
                <a:latin typeface="Comic Sans MS" panose="030F0702030302020204" pitchFamily="66" charset="0"/>
              </a:rPr>
              <a:t>In most cases, ventricular fibrillation is preceded by ventricular tachycardia (except in the setting of acute ischemia/infarction)</a:t>
            </a:r>
          </a:p>
        </p:txBody>
      </p:sp>
      <p:pic>
        <p:nvPicPr>
          <p:cNvPr id="6" name="Picture 5">
            <a:extLst>
              <a:ext uri="{FF2B5EF4-FFF2-40B4-BE49-F238E27FC236}">
                <a16:creationId xmlns:a16="http://schemas.microsoft.com/office/drawing/2014/main" id="{808F5457-4467-0F50-F2A8-19BF126B0377}"/>
              </a:ext>
            </a:extLst>
          </p:cNvPr>
          <p:cNvPicPr>
            <a:picLocks noChangeAspect="1"/>
          </p:cNvPicPr>
          <p:nvPr/>
        </p:nvPicPr>
        <p:blipFill>
          <a:blip r:embed="rId2"/>
          <a:srcRect l="198" b="25980"/>
          <a:stretch/>
        </p:blipFill>
        <p:spPr>
          <a:xfrm>
            <a:off x="7598535" y="2942951"/>
            <a:ext cx="3799267" cy="3522243"/>
          </a:xfrm>
          <a:prstGeom prst="rect">
            <a:avLst/>
          </a:prstGeom>
        </p:spPr>
      </p:pic>
    </p:spTree>
    <p:extLst>
      <p:ext uri="{BB962C8B-B14F-4D97-AF65-F5344CB8AC3E}">
        <p14:creationId xmlns:p14="http://schemas.microsoft.com/office/powerpoint/2010/main" val="1998601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2529EB-0282-010E-C15A-E79001BD1D1E}"/>
              </a:ext>
            </a:extLst>
          </p:cNvPr>
          <p:cNvSpPr txBox="1"/>
          <p:nvPr/>
        </p:nvSpPr>
        <p:spPr>
          <a:xfrm>
            <a:off x="1056640" y="1016000"/>
            <a:ext cx="9814560" cy="4893647"/>
          </a:xfrm>
          <a:prstGeom prst="rect">
            <a:avLst/>
          </a:prstGeom>
          <a:noFill/>
        </p:spPr>
        <p:txBody>
          <a:bodyPr wrap="square">
            <a:spAutoFit/>
          </a:bodyPr>
          <a:lstStyle/>
          <a:p>
            <a:pPr algn="ctr"/>
            <a:r>
              <a:rPr lang="en-US" sz="3200" dirty="0">
                <a:solidFill>
                  <a:srgbClr val="660033"/>
                </a:solidFill>
                <a:latin typeface="Times New Roman" panose="02020603050405020304" pitchFamily="18" charset="0"/>
                <a:cs typeface="Times New Roman" panose="02020603050405020304" pitchFamily="18" charset="0"/>
              </a:rPr>
              <a:t>Types :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Sinus arrythmia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Sinus bradycardia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Sinus tachycardia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Sinoatrial disease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AV block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Bundle branch block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Atrial ectopic beats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Atrial tachycardia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Atrial flutter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Atrial fibrillation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SVT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Ventricular premature beats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Ventricular tachycardia </a:t>
            </a:r>
          </a:p>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Torsade's de pointes </a:t>
            </a:r>
            <a:endParaRPr lang="en-US" sz="2000" dirty="0"/>
          </a:p>
        </p:txBody>
      </p:sp>
    </p:spTree>
    <p:extLst>
      <p:ext uri="{BB962C8B-B14F-4D97-AF65-F5344CB8AC3E}">
        <p14:creationId xmlns:p14="http://schemas.microsoft.com/office/powerpoint/2010/main" val="135471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86366-1436-2CF3-8AD2-72EACEAFC720}"/>
              </a:ext>
            </a:extLst>
          </p:cNvPr>
          <p:cNvSpPr>
            <a:spLocks noGrp="1"/>
          </p:cNvSpPr>
          <p:nvPr>
            <p:ph idx="1"/>
          </p:nvPr>
        </p:nvSpPr>
        <p:spPr>
          <a:xfrm>
            <a:off x="682580" y="592428"/>
            <a:ext cx="11088710" cy="5503572"/>
          </a:xfrm>
        </p:spPr>
        <p:txBody>
          <a:bodyPr/>
          <a:lstStyle/>
          <a:p>
            <a:r>
              <a:rPr lang="en-US" sz="2000" b="1" dirty="0">
                <a:solidFill>
                  <a:schemeClr val="tx1"/>
                </a:solidFill>
                <a:latin typeface="Comic Sans MS" panose="030F0702030302020204" pitchFamily="66" charset="0"/>
              </a:rPr>
              <a:t>Common precipitants of ventricular fibrillation include :</a:t>
            </a:r>
          </a:p>
          <a:p>
            <a:pPr marL="788670" lvl="1" indent="-514350">
              <a:buFont typeface="+mj-lt"/>
              <a:buAutoNum type="romanLcPeriod"/>
            </a:pPr>
            <a:r>
              <a:rPr lang="en-US" sz="1800" dirty="0">
                <a:solidFill>
                  <a:schemeClr val="tx1"/>
                </a:solidFill>
                <a:latin typeface="Comic Sans MS" panose="030F0702030302020204" pitchFamily="66" charset="0"/>
              </a:rPr>
              <a:t>MI (most common), Heart failure, </a:t>
            </a:r>
          </a:p>
          <a:p>
            <a:pPr marL="788670" lvl="1" indent="-514350">
              <a:buFont typeface="+mj-lt"/>
              <a:buAutoNum type="romanLcPeriod"/>
            </a:pPr>
            <a:r>
              <a:rPr lang="en-US" sz="1800" dirty="0">
                <a:solidFill>
                  <a:schemeClr val="tx1"/>
                </a:solidFill>
                <a:latin typeface="Comic Sans MS" panose="030F0702030302020204" pitchFamily="66" charset="0"/>
              </a:rPr>
              <a:t>Overdoses of stimulants, especially when used in combination.</a:t>
            </a:r>
          </a:p>
          <a:p>
            <a:pPr marL="788670" lvl="1" indent="-514350">
              <a:buFont typeface="+mj-lt"/>
              <a:buAutoNum type="romanLcPeriod"/>
            </a:pPr>
            <a:r>
              <a:rPr lang="en-US" sz="1800" dirty="0">
                <a:solidFill>
                  <a:schemeClr val="tx1"/>
                </a:solidFill>
                <a:latin typeface="Comic Sans MS" panose="030F0702030302020204" pitchFamily="66" charset="0"/>
              </a:rPr>
              <a:t>Antiarrhythmic drugs, especially those that cause </a:t>
            </a:r>
            <a:r>
              <a:rPr lang="en-US" sz="1800" dirty="0" err="1">
                <a:solidFill>
                  <a:schemeClr val="tx1"/>
                </a:solidFill>
                <a:latin typeface="Comic Sans MS" panose="030F0702030302020204" pitchFamily="66" charset="0"/>
              </a:rPr>
              <a:t>torsades</a:t>
            </a:r>
            <a:r>
              <a:rPr lang="en-US" sz="1800" dirty="0">
                <a:solidFill>
                  <a:schemeClr val="tx1"/>
                </a:solidFill>
                <a:latin typeface="Comic Sans MS" panose="030F0702030302020204" pitchFamily="66" charset="0"/>
              </a:rPr>
              <a:t> de pointes (prolonged QT intervals)</a:t>
            </a:r>
          </a:p>
          <a:p>
            <a:pPr marL="788670" lvl="1" indent="-514350">
              <a:buFont typeface="+mj-lt"/>
              <a:buAutoNum type="romanLcPeriod"/>
            </a:pPr>
            <a:r>
              <a:rPr lang="en-US" sz="1800" dirty="0">
                <a:solidFill>
                  <a:schemeClr val="tx1"/>
                </a:solidFill>
                <a:latin typeface="Comic Sans MS" panose="030F0702030302020204" pitchFamily="66" charset="0"/>
              </a:rPr>
              <a:t> AFib with a very rapid ventricular rate in patients with Wolff–Parkinson–White (WPW) syndrome</a:t>
            </a:r>
          </a:p>
          <a:p>
            <a:pPr marL="45720" indent="0">
              <a:buNone/>
            </a:pPr>
            <a:r>
              <a:rPr lang="en-US" sz="2000" b="1" dirty="0">
                <a:solidFill>
                  <a:schemeClr val="tx1"/>
                </a:solidFill>
                <a:latin typeface="Comic Sans MS" panose="030F0702030302020204" pitchFamily="66" charset="0"/>
              </a:rPr>
              <a:t>Recurrence :</a:t>
            </a:r>
          </a:p>
          <a:p>
            <a:pPr marL="45720" indent="0">
              <a:buNone/>
            </a:pPr>
            <a:r>
              <a:rPr lang="en-US" sz="2000" b="1" dirty="0">
                <a:solidFill>
                  <a:schemeClr val="tx1"/>
                </a:solidFill>
                <a:latin typeface="Comic Sans MS" panose="030F0702030302020204" pitchFamily="66" charset="0"/>
              </a:rPr>
              <a:t>a. If </a:t>
            </a:r>
            <a:r>
              <a:rPr lang="en-US" sz="2000" b="1" dirty="0" err="1">
                <a:solidFill>
                  <a:schemeClr val="tx1"/>
                </a:solidFill>
                <a:latin typeface="Comic Sans MS" panose="030F0702030302020204" pitchFamily="66" charset="0"/>
              </a:rPr>
              <a:t>VFib</a:t>
            </a:r>
            <a:r>
              <a:rPr lang="en-US" sz="2000" b="1" dirty="0">
                <a:solidFill>
                  <a:schemeClr val="tx1"/>
                </a:solidFill>
                <a:latin typeface="Comic Sans MS" panose="030F0702030302020204" pitchFamily="66" charset="0"/>
              </a:rPr>
              <a:t> is not associated with acute MI, recurrence rate is high (up to 30% within the first year). These patients require chronic therapy: Either prophylactic antiarrhythmic therapy (amiodarone) or implantation of an ICD.</a:t>
            </a:r>
          </a:p>
          <a:p>
            <a:pPr marL="45720" indent="0">
              <a:buNone/>
            </a:pPr>
            <a:r>
              <a:rPr lang="en-US" sz="2000" b="1" dirty="0">
                <a:solidFill>
                  <a:schemeClr val="tx1"/>
                </a:solidFill>
                <a:latin typeface="Comic Sans MS" panose="030F0702030302020204" pitchFamily="66" charset="0"/>
              </a:rPr>
              <a:t>b. If </a:t>
            </a:r>
            <a:r>
              <a:rPr lang="en-US" sz="2000" b="1" dirty="0" err="1">
                <a:solidFill>
                  <a:schemeClr val="tx1"/>
                </a:solidFill>
                <a:latin typeface="Comic Sans MS" panose="030F0702030302020204" pitchFamily="66" charset="0"/>
              </a:rPr>
              <a:t>VFib</a:t>
            </a:r>
            <a:r>
              <a:rPr lang="en-US" sz="2000" b="1" dirty="0">
                <a:solidFill>
                  <a:schemeClr val="tx1"/>
                </a:solidFill>
                <a:latin typeface="Comic Sans MS" panose="030F0702030302020204" pitchFamily="66" charset="0"/>
              </a:rPr>
              <a:t> develops within 48 hours of an acute MI, long-term prognosis is favorable and the recurrence rate is low (2% at 1 year). Chronic therapy is not required in these patients.</a:t>
            </a:r>
          </a:p>
          <a:p>
            <a:pPr marL="45720" indent="0">
              <a:buNone/>
            </a:pPr>
            <a:endParaRPr lang="en-US" dirty="0"/>
          </a:p>
        </p:txBody>
      </p:sp>
    </p:spTree>
    <p:extLst>
      <p:ext uri="{BB962C8B-B14F-4D97-AF65-F5344CB8AC3E}">
        <p14:creationId xmlns:p14="http://schemas.microsoft.com/office/powerpoint/2010/main" val="1990546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744A12-0876-3CCF-6357-B0A654536E29}"/>
              </a:ext>
            </a:extLst>
          </p:cNvPr>
          <p:cNvSpPr>
            <a:spLocks noGrp="1"/>
          </p:cNvSpPr>
          <p:nvPr>
            <p:ph idx="1"/>
          </p:nvPr>
        </p:nvSpPr>
        <p:spPr>
          <a:xfrm>
            <a:off x="476984" y="472010"/>
            <a:ext cx="11307185" cy="5928789"/>
          </a:xfrm>
        </p:spPr>
        <p:txBody>
          <a:bodyPr/>
          <a:lstStyle/>
          <a:p>
            <a:r>
              <a:rPr lang="en-US" b="1" dirty="0">
                <a:solidFill>
                  <a:schemeClr val="tx1"/>
                </a:solidFill>
                <a:latin typeface="Comic Sans MS" panose="030F0702030302020204" pitchFamily="66" charset="0"/>
              </a:rPr>
              <a:t> Clinical Features :</a:t>
            </a:r>
          </a:p>
          <a:p>
            <a:pPr marL="45720" indent="0">
              <a:buNone/>
            </a:pPr>
            <a:r>
              <a:rPr lang="en-US" b="1" dirty="0">
                <a:solidFill>
                  <a:schemeClr val="tx1"/>
                </a:solidFill>
                <a:latin typeface="Comic Sans MS" panose="030F0702030302020204" pitchFamily="66" charset="0"/>
              </a:rPr>
              <a:t>1. Cannot measure BP; absent heart sounds and pulse</a:t>
            </a:r>
          </a:p>
          <a:p>
            <a:pPr marL="45720" indent="0">
              <a:buNone/>
            </a:pPr>
            <a:r>
              <a:rPr lang="en-US" b="1" dirty="0">
                <a:solidFill>
                  <a:schemeClr val="tx1"/>
                </a:solidFill>
                <a:latin typeface="Comic Sans MS" panose="030F0702030302020204" pitchFamily="66" charset="0"/>
              </a:rPr>
              <a:t>2. Patient is unconscious</a:t>
            </a:r>
          </a:p>
          <a:p>
            <a:pPr marL="45720" indent="0">
              <a:buNone/>
            </a:pPr>
            <a:r>
              <a:rPr lang="en-US" b="1" dirty="0">
                <a:solidFill>
                  <a:schemeClr val="tx1"/>
                </a:solidFill>
                <a:latin typeface="Comic Sans MS" panose="030F0702030302020204" pitchFamily="66" charset="0"/>
              </a:rPr>
              <a:t>3. If untreated, leads to eventual sudden cardiac death</a:t>
            </a:r>
          </a:p>
          <a:p>
            <a:r>
              <a:rPr lang="en-US" b="1" dirty="0">
                <a:solidFill>
                  <a:schemeClr val="tx1"/>
                </a:solidFill>
                <a:latin typeface="Comic Sans MS" panose="030F0702030302020204" pitchFamily="66" charset="0"/>
              </a:rPr>
              <a:t> Diagnosis :</a:t>
            </a:r>
          </a:p>
          <a:p>
            <a:pPr marL="45720" indent="0">
              <a:buNone/>
            </a:pPr>
            <a:r>
              <a:rPr lang="en-US" b="1" dirty="0">
                <a:solidFill>
                  <a:schemeClr val="tx1"/>
                </a:solidFill>
                <a:latin typeface="Comic Sans MS" panose="030F0702030302020204" pitchFamily="66" charset="0"/>
              </a:rPr>
              <a:t>1. ECG: No atrial P waves can be identified</a:t>
            </a:r>
          </a:p>
          <a:p>
            <a:pPr marL="45720" indent="0">
              <a:buNone/>
            </a:pPr>
            <a:r>
              <a:rPr lang="en-US" b="1" dirty="0">
                <a:solidFill>
                  <a:schemeClr val="tx1"/>
                </a:solidFill>
                <a:latin typeface="Comic Sans MS" panose="030F0702030302020204" pitchFamily="66" charset="0"/>
              </a:rPr>
              <a:t>2. No QRS complexes can be identified</a:t>
            </a:r>
          </a:p>
          <a:p>
            <a:pPr marL="45720" indent="0">
              <a:buNone/>
            </a:pPr>
            <a:r>
              <a:rPr lang="en-US" b="1" dirty="0">
                <a:solidFill>
                  <a:schemeClr val="tx1"/>
                </a:solidFill>
                <a:latin typeface="Comic Sans MS" panose="030F0702030302020204" pitchFamily="66" charset="0"/>
              </a:rPr>
              <a:t>3. In sum, no waves can be identified; there is a very irregular rhythm</a:t>
            </a:r>
          </a:p>
          <a:p>
            <a:pPr marL="45720" indent="0">
              <a:buNone/>
            </a:pPr>
            <a:r>
              <a:rPr lang="en-US" b="1" dirty="0">
                <a:solidFill>
                  <a:schemeClr val="tx1"/>
                </a:solidFill>
                <a:latin typeface="Comic Sans MS" panose="030F0702030302020204" pitchFamily="66" charset="0"/>
              </a:rPr>
              <a:t>-The EKG tracing shows spasmodic jerking (coarse ventricular fibrillation) or gentle undulating (fine ventricular fibrillation) movements with no true QRS complexes</a:t>
            </a:r>
          </a:p>
        </p:txBody>
      </p:sp>
    </p:spTree>
    <p:extLst>
      <p:ext uri="{BB962C8B-B14F-4D97-AF65-F5344CB8AC3E}">
        <p14:creationId xmlns:p14="http://schemas.microsoft.com/office/powerpoint/2010/main" val="706679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630D95-02B4-9F97-488A-0568870DC787}"/>
              </a:ext>
            </a:extLst>
          </p:cNvPr>
          <p:cNvPicPr>
            <a:picLocks noGrp="1" noChangeAspect="1"/>
          </p:cNvPicPr>
          <p:nvPr>
            <p:ph idx="1"/>
          </p:nvPr>
        </p:nvPicPr>
        <p:blipFill>
          <a:blip r:embed="rId3"/>
          <a:stretch>
            <a:fillRect/>
          </a:stretch>
        </p:blipFill>
        <p:spPr>
          <a:xfrm>
            <a:off x="500877" y="449419"/>
            <a:ext cx="8630243" cy="2783177"/>
          </a:xfrm>
          <a:prstGeom prst="rect">
            <a:avLst/>
          </a:prstGeom>
        </p:spPr>
      </p:pic>
      <p:pic>
        <p:nvPicPr>
          <p:cNvPr id="6" name="Picture 5">
            <a:extLst>
              <a:ext uri="{FF2B5EF4-FFF2-40B4-BE49-F238E27FC236}">
                <a16:creationId xmlns:a16="http://schemas.microsoft.com/office/drawing/2014/main" id="{7E0BBFBA-67A5-A2B4-902D-39683F0FCB55}"/>
              </a:ext>
            </a:extLst>
          </p:cNvPr>
          <p:cNvPicPr>
            <a:picLocks noChangeAspect="1"/>
          </p:cNvPicPr>
          <p:nvPr/>
        </p:nvPicPr>
        <p:blipFill>
          <a:blip r:embed="rId4"/>
          <a:srcRect l="-290" t="43549" r="-1"/>
          <a:stretch/>
        </p:blipFill>
        <p:spPr>
          <a:xfrm>
            <a:off x="500878" y="3428998"/>
            <a:ext cx="8630242" cy="2979581"/>
          </a:xfrm>
          <a:prstGeom prst="rect">
            <a:avLst/>
          </a:prstGeom>
        </p:spPr>
      </p:pic>
    </p:spTree>
    <p:extLst>
      <p:ext uri="{BB962C8B-B14F-4D97-AF65-F5344CB8AC3E}">
        <p14:creationId xmlns:p14="http://schemas.microsoft.com/office/powerpoint/2010/main" val="4021615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DE588-0261-C7A5-E9E0-61AF9B6DB1AA}"/>
              </a:ext>
            </a:extLst>
          </p:cNvPr>
          <p:cNvSpPr>
            <a:spLocks noGrp="1"/>
          </p:cNvSpPr>
          <p:nvPr>
            <p:ph type="title"/>
          </p:nvPr>
        </p:nvSpPr>
        <p:spPr>
          <a:xfrm>
            <a:off x="477671" y="345402"/>
            <a:ext cx="10890914" cy="910192"/>
          </a:xfrm>
        </p:spPr>
        <p:txBody>
          <a:bodyPr>
            <a:normAutofit/>
          </a:bodyPr>
          <a:lstStyle/>
          <a:p>
            <a:pPr marL="571500" indent="-571500">
              <a:buFont typeface="Wingdings" panose="05000000000000000000" pitchFamily="2" charset="2"/>
              <a:buChar char="q"/>
            </a:pPr>
            <a:r>
              <a:rPr lang="en-US" sz="4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Bundle branch block</a:t>
            </a:r>
          </a:p>
        </p:txBody>
      </p:sp>
      <p:sp>
        <p:nvSpPr>
          <p:cNvPr id="3" name="Content Placeholder 2">
            <a:extLst>
              <a:ext uri="{FF2B5EF4-FFF2-40B4-BE49-F238E27FC236}">
                <a16:creationId xmlns:a16="http://schemas.microsoft.com/office/drawing/2014/main" id="{73243E7F-F126-2427-F907-4E045D48DD34}"/>
              </a:ext>
            </a:extLst>
          </p:cNvPr>
          <p:cNvSpPr>
            <a:spLocks noGrp="1"/>
          </p:cNvSpPr>
          <p:nvPr>
            <p:ph idx="1"/>
          </p:nvPr>
        </p:nvSpPr>
        <p:spPr>
          <a:xfrm>
            <a:off x="477671" y="1160060"/>
            <a:ext cx="11236657" cy="5352538"/>
          </a:xfrm>
        </p:spPr>
        <p:txBody>
          <a:bodyPr>
            <a:normAutofit/>
          </a:bodyPr>
          <a:lstStyle/>
          <a:p>
            <a:r>
              <a:rPr lang="en-US" b="1" dirty="0">
                <a:solidFill>
                  <a:schemeClr val="tx1"/>
                </a:solidFill>
                <a:latin typeface="Comic Sans MS" panose="030F0702030302020204" pitchFamily="66" charset="0"/>
              </a:rPr>
              <a:t>Interruption of the right or left branch of the conducting system delays activation of the corresponding ventricle, broadens the QRS complex (≥0.12 seconds) and produces characteristic alterations in QRS morphology </a:t>
            </a:r>
          </a:p>
          <a:p>
            <a:r>
              <a:rPr lang="en-US" b="1" dirty="0">
                <a:solidFill>
                  <a:schemeClr val="tx1"/>
                </a:solidFill>
                <a:latin typeface="Comic Sans MS" panose="030F0702030302020204" pitchFamily="66" charset="0"/>
              </a:rPr>
              <a:t>RBBB can be a normal variant, but LBBB usually signifies important underlying heart disease</a:t>
            </a:r>
          </a:p>
          <a:p>
            <a:endParaRPr lang="en-US" dirty="0"/>
          </a:p>
        </p:txBody>
      </p:sp>
      <p:pic>
        <p:nvPicPr>
          <p:cNvPr id="5" name="Picture 4">
            <a:extLst>
              <a:ext uri="{FF2B5EF4-FFF2-40B4-BE49-F238E27FC236}">
                <a16:creationId xmlns:a16="http://schemas.microsoft.com/office/drawing/2014/main" id="{E04B3856-8C60-488C-AF8D-6BDBE502B530}"/>
              </a:ext>
            </a:extLst>
          </p:cNvPr>
          <p:cNvPicPr>
            <a:picLocks noChangeAspect="1"/>
          </p:cNvPicPr>
          <p:nvPr/>
        </p:nvPicPr>
        <p:blipFill>
          <a:blip r:embed="rId3"/>
          <a:stretch>
            <a:fillRect/>
          </a:stretch>
        </p:blipFill>
        <p:spPr>
          <a:xfrm>
            <a:off x="4849905" y="2775460"/>
            <a:ext cx="6735554" cy="3564340"/>
          </a:xfrm>
          <a:prstGeom prst="rect">
            <a:avLst/>
          </a:prstGeom>
        </p:spPr>
      </p:pic>
    </p:spTree>
    <p:extLst>
      <p:ext uri="{BB962C8B-B14F-4D97-AF65-F5344CB8AC3E}">
        <p14:creationId xmlns:p14="http://schemas.microsoft.com/office/powerpoint/2010/main" val="2705406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F2153-D377-4764-67A6-9AD78D9820E7}"/>
              </a:ext>
            </a:extLst>
          </p:cNvPr>
          <p:cNvSpPr>
            <a:spLocks noGrp="1"/>
          </p:cNvSpPr>
          <p:nvPr>
            <p:ph type="title"/>
          </p:nvPr>
        </p:nvSpPr>
        <p:spPr>
          <a:xfrm>
            <a:off x="486696" y="358877"/>
            <a:ext cx="10281101" cy="806245"/>
          </a:xfrm>
        </p:spPr>
        <p:txBody>
          <a:bodyPr>
            <a:normAutofit/>
          </a:bodyPr>
          <a:lstStyle/>
          <a:p>
            <a:r>
              <a:rPr lang="en-US" dirty="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RBBB </a:t>
            </a:r>
          </a:p>
        </p:txBody>
      </p:sp>
      <p:sp>
        <p:nvSpPr>
          <p:cNvPr id="3" name="Content Placeholder 2">
            <a:extLst>
              <a:ext uri="{FF2B5EF4-FFF2-40B4-BE49-F238E27FC236}">
                <a16:creationId xmlns:a16="http://schemas.microsoft.com/office/drawing/2014/main" id="{4EB066E1-6651-F4FC-7022-E2388A93D9EA}"/>
              </a:ext>
            </a:extLst>
          </p:cNvPr>
          <p:cNvSpPr>
            <a:spLocks noGrp="1"/>
          </p:cNvSpPr>
          <p:nvPr>
            <p:ph idx="1"/>
          </p:nvPr>
        </p:nvSpPr>
        <p:spPr>
          <a:xfrm>
            <a:off x="324465" y="1165121"/>
            <a:ext cx="11208773" cy="5117691"/>
          </a:xfrm>
        </p:spPr>
        <p:txBody>
          <a:bodyPr>
            <a:normAutofit/>
          </a:bodyPr>
          <a:lstStyle/>
          <a:p>
            <a:pPr marL="45720" indent="0">
              <a:buNone/>
            </a:pPr>
            <a:r>
              <a:rPr lang="en-US" sz="2400" b="1" dirty="0">
                <a:solidFill>
                  <a:schemeClr val="tx1"/>
                </a:solidFill>
                <a:latin typeface="Comic Sans MS" panose="030F0702030302020204" pitchFamily="66" charset="0"/>
              </a:rPr>
              <a:t>❖Criteria for Right Bundle Branch Block </a:t>
            </a:r>
          </a:p>
          <a:p>
            <a:pPr marL="502920" indent="-457200">
              <a:buAutoNum type="arabicPeriod"/>
            </a:pPr>
            <a:r>
              <a:rPr lang="en-US" sz="2400" b="1" dirty="0">
                <a:solidFill>
                  <a:schemeClr val="tx1"/>
                </a:solidFill>
                <a:latin typeface="Comic Sans MS" panose="030F0702030302020204" pitchFamily="66" charset="0"/>
              </a:rPr>
              <a:t>QRS complex widened to greater than 0.12 seconds </a:t>
            </a:r>
          </a:p>
          <a:p>
            <a:pPr marL="502920" indent="-457200">
              <a:buAutoNum type="arabicPeriod"/>
            </a:pPr>
            <a:r>
              <a:rPr lang="en-US" sz="2400" b="1" dirty="0" err="1">
                <a:solidFill>
                  <a:schemeClr val="tx1"/>
                </a:solidFill>
                <a:latin typeface="Comic Sans MS" panose="030F0702030302020204" pitchFamily="66" charset="0"/>
              </a:rPr>
              <a:t>rSR</a:t>
            </a:r>
            <a:r>
              <a:rPr lang="en-US" sz="2400" b="1" dirty="0">
                <a:solidFill>
                  <a:schemeClr val="tx1"/>
                </a:solidFill>
                <a:latin typeface="Comic Sans MS" panose="030F0702030302020204" pitchFamily="66" charset="0"/>
              </a:rPr>
              <a:t>′ (rabbit ears) </a:t>
            </a:r>
            <a:r>
              <a:rPr lang="en-US" sz="2400" b="1" dirty="0">
                <a:solidFill>
                  <a:srgbClr val="FF0000"/>
                </a:solidFill>
                <a:latin typeface="Comic Sans MS" panose="030F0702030302020204" pitchFamily="66" charset="0"/>
              </a:rPr>
              <a:t>or</a:t>
            </a:r>
            <a:r>
              <a:rPr lang="en-US" sz="2400" b="1" dirty="0">
                <a:solidFill>
                  <a:schemeClr val="tx1"/>
                </a:solidFill>
                <a:latin typeface="Comic Sans MS" panose="030F0702030302020204" pitchFamily="66" charset="0"/>
              </a:rPr>
              <a:t> a tall R wave in V1 and V2 with ST-segment depression and T-wave inversion</a:t>
            </a:r>
          </a:p>
          <a:p>
            <a:pPr marL="502920" indent="-457200">
              <a:buAutoNum type="arabicPeriod"/>
            </a:pPr>
            <a:r>
              <a:rPr lang="en-US" sz="2400" b="1" dirty="0">
                <a:solidFill>
                  <a:schemeClr val="tx1"/>
                </a:solidFill>
                <a:latin typeface="Comic Sans MS" panose="030F0702030302020204" pitchFamily="66" charset="0"/>
              </a:rPr>
              <a:t>Slurred S waves ‘</a:t>
            </a:r>
            <a:r>
              <a:rPr lang="en-US" sz="2400" b="1" dirty="0" err="1">
                <a:solidFill>
                  <a:schemeClr val="tx1"/>
                </a:solidFill>
                <a:latin typeface="Comic Sans MS" panose="030F0702030302020204" pitchFamily="66" charset="0"/>
              </a:rPr>
              <a:t>qRs</a:t>
            </a:r>
            <a:r>
              <a:rPr lang="en-US" sz="2400" b="1" dirty="0">
                <a:solidFill>
                  <a:schemeClr val="tx1"/>
                </a:solidFill>
                <a:latin typeface="Comic Sans MS" panose="030F0702030302020204" pitchFamily="66" charset="0"/>
              </a:rPr>
              <a:t>’ in V5, V6, I, and </a:t>
            </a:r>
            <a:r>
              <a:rPr lang="en-US" sz="2400" b="1" dirty="0" err="1">
                <a:solidFill>
                  <a:schemeClr val="tx1"/>
                </a:solidFill>
                <a:latin typeface="Comic Sans MS" panose="030F0702030302020204" pitchFamily="66" charset="0"/>
              </a:rPr>
              <a:t>aVL</a:t>
            </a:r>
            <a:endParaRPr lang="en-US" sz="2400" b="1" dirty="0">
              <a:solidFill>
                <a:schemeClr val="tx1"/>
              </a:solidFill>
              <a:latin typeface="Comic Sans MS" panose="030F0702030302020204" pitchFamily="66" charset="0"/>
            </a:endParaRPr>
          </a:p>
          <a:p>
            <a:pPr marL="45720" indent="0">
              <a:buNone/>
            </a:pPr>
            <a:r>
              <a:rPr lang="en-US" sz="2400" b="1" dirty="0">
                <a:solidFill>
                  <a:schemeClr val="tx1"/>
                </a:solidFill>
                <a:latin typeface="Comic Sans MS" panose="030F0702030302020204" pitchFamily="66" charset="0"/>
              </a:rPr>
              <a:t>o Note: Right bundle branch block doesn’t cause right axis deviation</a:t>
            </a:r>
          </a:p>
          <a:p>
            <a:pPr marL="45720" indent="0">
              <a:buNone/>
            </a:pPr>
            <a:endParaRPr lang="en-US" sz="24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371364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599F5E-33E5-6A55-ED60-4CADC6ABCCE5}"/>
              </a:ext>
            </a:extLst>
          </p:cNvPr>
          <p:cNvPicPr>
            <a:picLocks noGrp="1" noChangeAspect="1"/>
          </p:cNvPicPr>
          <p:nvPr>
            <p:ph idx="1"/>
          </p:nvPr>
        </p:nvPicPr>
        <p:blipFill>
          <a:blip r:embed="rId3"/>
          <a:stretch>
            <a:fillRect/>
          </a:stretch>
        </p:blipFill>
        <p:spPr>
          <a:xfrm>
            <a:off x="707922" y="288149"/>
            <a:ext cx="10309123" cy="6281702"/>
          </a:xfrm>
        </p:spPr>
      </p:pic>
    </p:spTree>
    <p:extLst>
      <p:ext uri="{BB962C8B-B14F-4D97-AF65-F5344CB8AC3E}">
        <p14:creationId xmlns:p14="http://schemas.microsoft.com/office/powerpoint/2010/main" val="2668900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7A5770-61CE-F1A0-E7FC-809F9CE38AF3}"/>
              </a:ext>
            </a:extLst>
          </p:cNvPr>
          <p:cNvPicPr>
            <a:picLocks noGrp="1" noChangeAspect="1"/>
          </p:cNvPicPr>
          <p:nvPr>
            <p:ph idx="1"/>
          </p:nvPr>
        </p:nvPicPr>
        <p:blipFill>
          <a:blip r:embed="rId3"/>
          <a:stretch>
            <a:fillRect/>
          </a:stretch>
        </p:blipFill>
        <p:spPr>
          <a:xfrm>
            <a:off x="943151" y="475488"/>
            <a:ext cx="10657124" cy="5742431"/>
          </a:xfrm>
        </p:spPr>
      </p:pic>
      <p:sp>
        <p:nvSpPr>
          <p:cNvPr id="7" name="Oval 6">
            <a:extLst>
              <a:ext uri="{FF2B5EF4-FFF2-40B4-BE49-F238E27FC236}">
                <a16:creationId xmlns:a16="http://schemas.microsoft.com/office/drawing/2014/main" id="{9DCA1232-7DA8-299B-F7AD-7D24C163CF1B}"/>
              </a:ext>
            </a:extLst>
          </p:cNvPr>
          <p:cNvSpPr/>
          <p:nvPr/>
        </p:nvSpPr>
        <p:spPr>
          <a:xfrm>
            <a:off x="6803136" y="1487424"/>
            <a:ext cx="609600" cy="10728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49F5B54-8268-6D74-1A67-EFD25785B679}"/>
              </a:ext>
            </a:extLst>
          </p:cNvPr>
          <p:cNvPicPr>
            <a:picLocks noChangeAspect="1"/>
          </p:cNvPicPr>
          <p:nvPr/>
        </p:nvPicPr>
        <p:blipFill>
          <a:blip r:embed="rId4"/>
          <a:stretch>
            <a:fillRect/>
          </a:stretch>
        </p:blipFill>
        <p:spPr>
          <a:xfrm>
            <a:off x="6803136" y="2883359"/>
            <a:ext cx="627942" cy="1091279"/>
          </a:xfrm>
          <a:prstGeom prst="rect">
            <a:avLst/>
          </a:prstGeom>
        </p:spPr>
      </p:pic>
      <p:pic>
        <p:nvPicPr>
          <p:cNvPr id="9" name="Picture 8">
            <a:extLst>
              <a:ext uri="{FF2B5EF4-FFF2-40B4-BE49-F238E27FC236}">
                <a16:creationId xmlns:a16="http://schemas.microsoft.com/office/drawing/2014/main" id="{82F51A3C-9F8A-9AE1-E000-83815FEF7143}"/>
              </a:ext>
            </a:extLst>
          </p:cNvPr>
          <p:cNvPicPr>
            <a:picLocks noChangeAspect="1"/>
          </p:cNvPicPr>
          <p:nvPr/>
        </p:nvPicPr>
        <p:blipFill>
          <a:blip r:embed="rId4"/>
          <a:stretch>
            <a:fillRect/>
          </a:stretch>
        </p:blipFill>
        <p:spPr>
          <a:xfrm>
            <a:off x="8392494" y="4505682"/>
            <a:ext cx="547350" cy="951221"/>
          </a:xfrm>
          <a:prstGeom prst="rect">
            <a:avLst/>
          </a:prstGeom>
        </p:spPr>
      </p:pic>
    </p:spTree>
    <p:extLst>
      <p:ext uri="{BB962C8B-B14F-4D97-AF65-F5344CB8AC3E}">
        <p14:creationId xmlns:p14="http://schemas.microsoft.com/office/powerpoint/2010/main" val="2876252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C328-0932-0753-53DB-5D2A61763F36}"/>
              </a:ext>
            </a:extLst>
          </p:cNvPr>
          <p:cNvSpPr>
            <a:spLocks noGrp="1"/>
          </p:cNvSpPr>
          <p:nvPr>
            <p:ph type="title"/>
          </p:nvPr>
        </p:nvSpPr>
        <p:spPr>
          <a:xfrm>
            <a:off x="402336" y="335280"/>
            <a:ext cx="10997184" cy="853440"/>
          </a:xfrm>
        </p:spPr>
        <p:txBody>
          <a:bodyPr>
            <a:normAutofit/>
          </a:bodyPr>
          <a:lstStyle/>
          <a:p>
            <a:r>
              <a:rPr lang="en-US" dirty="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LBBB</a:t>
            </a:r>
          </a:p>
        </p:txBody>
      </p:sp>
      <p:sp>
        <p:nvSpPr>
          <p:cNvPr id="3" name="Content Placeholder 2">
            <a:extLst>
              <a:ext uri="{FF2B5EF4-FFF2-40B4-BE49-F238E27FC236}">
                <a16:creationId xmlns:a16="http://schemas.microsoft.com/office/drawing/2014/main" id="{A5B4E111-4E42-DAD2-8FC3-EC41F009B181}"/>
              </a:ext>
            </a:extLst>
          </p:cNvPr>
          <p:cNvSpPr>
            <a:spLocks noGrp="1"/>
          </p:cNvSpPr>
          <p:nvPr>
            <p:ph idx="1"/>
          </p:nvPr>
        </p:nvSpPr>
        <p:spPr>
          <a:xfrm>
            <a:off x="402336" y="1188720"/>
            <a:ext cx="11277600" cy="4907280"/>
          </a:xfrm>
        </p:spPr>
        <p:txBody>
          <a:bodyPr/>
          <a:lstStyle/>
          <a:p>
            <a:pPr>
              <a:buFont typeface="Wingdings" panose="05000000000000000000" pitchFamily="2" charset="2"/>
              <a:buChar char="v"/>
            </a:pPr>
            <a:r>
              <a:rPr lang="en-US" sz="2400" b="1" dirty="0">
                <a:solidFill>
                  <a:schemeClr val="tx1"/>
                </a:solidFill>
                <a:latin typeface="Comic Sans MS" panose="030F0702030302020204" pitchFamily="66" charset="0"/>
              </a:rPr>
              <a:t>Criteria for Left Bundle Branch Block</a:t>
            </a:r>
          </a:p>
          <a:p>
            <a:pPr marL="45720" indent="0">
              <a:buNone/>
            </a:pPr>
            <a:r>
              <a:rPr lang="en-US" sz="2400" b="1" dirty="0">
                <a:solidFill>
                  <a:schemeClr val="tx1"/>
                </a:solidFill>
                <a:latin typeface="Comic Sans MS" panose="030F0702030302020204" pitchFamily="66" charset="0"/>
              </a:rPr>
              <a:t>1</a:t>
            </a:r>
            <a:r>
              <a:rPr lang="en-US" sz="2000" b="1" dirty="0">
                <a:solidFill>
                  <a:schemeClr val="tx1"/>
                </a:solidFill>
                <a:latin typeface="Comic Sans MS" panose="030F0702030302020204" pitchFamily="66" charset="0"/>
              </a:rPr>
              <a:t>. QRS complex widened to greater than 0.12 seconds</a:t>
            </a:r>
          </a:p>
          <a:p>
            <a:pPr marL="45720" indent="0">
              <a:buNone/>
            </a:pPr>
            <a:r>
              <a:rPr lang="en-US" sz="2000" b="1" dirty="0">
                <a:solidFill>
                  <a:schemeClr val="tx1"/>
                </a:solidFill>
                <a:latin typeface="Comic Sans MS" panose="030F0702030302020204" pitchFamily="66" charset="0"/>
              </a:rPr>
              <a:t>2. Broad clumsy or notched R wave with prolonged upstroke in leads V5, V6, I, and </a:t>
            </a:r>
            <a:r>
              <a:rPr lang="en-US" sz="2000" b="1" dirty="0" err="1">
                <a:solidFill>
                  <a:schemeClr val="tx1"/>
                </a:solidFill>
                <a:latin typeface="Comic Sans MS" panose="030F0702030302020204" pitchFamily="66" charset="0"/>
              </a:rPr>
              <a:t>aVL</a:t>
            </a:r>
            <a:r>
              <a:rPr lang="en-US" sz="2000" b="1" dirty="0">
                <a:solidFill>
                  <a:schemeClr val="tx1"/>
                </a:solidFill>
                <a:latin typeface="Comic Sans MS" panose="030F0702030302020204" pitchFamily="66" charset="0"/>
              </a:rPr>
              <a:t>, with ST-segment depression and T-wave inversion</a:t>
            </a:r>
          </a:p>
          <a:p>
            <a:pPr marL="45720" indent="0">
              <a:buNone/>
            </a:pPr>
            <a:r>
              <a:rPr lang="en-US" sz="2000" b="1" dirty="0">
                <a:solidFill>
                  <a:schemeClr val="tx1"/>
                </a:solidFill>
                <a:latin typeface="Comic Sans MS" panose="030F0702030302020204" pitchFamily="66" charset="0"/>
              </a:rPr>
              <a:t>-LBBB is associated with T wave inversion in the lateral leads (I, VL and V5–V6 ) though not necessarily in all of these.</a:t>
            </a:r>
          </a:p>
          <a:p>
            <a:pPr marL="45720" indent="0">
              <a:buNone/>
            </a:pPr>
            <a:r>
              <a:rPr lang="en-US" sz="2000" b="1" dirty="0">
                <a:solidFill>
                  <a:schemeClr val="tx1"/>
                </a:solidFill>
                <a:latin typeface="Comic Sans MS" panose="030F0702030302020204" pitchFamily="66" charset="0"/>
              </a:rPr>
              <a:t>3. Deep and broad S waves in V1 and V2</a:t>
            </a:r>
          </a:p>
          <a:p>
            <a:pPr marL="45720" indent="0">
              <a:buNone/>
            </a:pPr>
            <a:r>
              <a:rPr lang="en-US" sz="2000" b="1" dirty="0">
                <a:solidFill>
                  <a:schemeClr val="tx1"/>
                </a:solidFill>
                <a:latin typeface="Comic Sans MS" panose="030F0702030302020204" pitchFamily="66" charset="0"/>
              </a:rPr>
              <a:t>4. Left axis deviation may be present</a:t>
            </a:r>
          </a:p>
          <a:p>
            <a:endParaRPr lang="en-US" dirty="0"/>
          </a:p>
        </p:txBody>
      </p:sp>
    </p:spTree>
    <p:extLst>
      <p:ext uri="{BB962C8B-B14F-4D97-AF65-F5344CB8AC3E}">
        <p14:creationId xmlns:p14="http://schemas.microsoft.com/office/powerpoint/2010/main" val="414069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D235B3-35CD-767A-8D9C-F2A752550262}"/>
              </a:ext>
            </a:extLst>
          </p:cNvPr>
          <p:cNvPicPr>
            <a:picLocks noGrp="1" noChangeAspect="1"/>
          </p:cNvPicPr>
          <p:nvPr>
            <p:ph idx="1"/>
          </p:nvPr>
        </p:nvPicPr>
        <p:blipFill>
          <a:blip r:embed="rId2"/>
          <a:stretch>
            <a:fillRect/>
          </a:stretch>
        </p:blipFill>
        <p:spPr>
          <a:xfrm>
            <a:off x="1828801" y="388802"/>
            <a:ext cx="8492836" cy="6122834"/>
          </a:xfrm>
        </p:spPr>
      </p:pic>
    </p:spTree>
    <p:extLst>
      <p:ext uri="{BB962C8B-B14F-4D97-AF65-F5344CB8AC3E}">
        <p14:creationId xmlns:p14="http://schemas.microsoft.com/office/powerpoint/2010/main" val="3453037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4F90D7-AA22-2F18-5251-E13D5B52D64E}"/>
              </a:ext>
            </a:extLst>
          </p:cNvPr>
          <p:cNvPicPr>
            <a:picLocks noGrp="1" noChangeAspect="1"/>
          </p:cNvPicPr>
          <p:nvPr>
            <p:ph idx="1"/>
          </p:nvPr>
        </p:nvPicPr>
        <p:blipFill>
          <a:blip r:embed="rId3"/>
          <a:stretch>
            <a:fillRect/>
          </a:stretch>
        </p:blipFill>
        <p:spPr>
          <a:xfrm>
            <a:off x="890731" y="747290"/>
            <a:ext cx="10054360" cy="5363419"/>
          </a:xfrm>
        </p:spPr>
      </p:pic>
      <p:pic>
        <p:nvPicPr>
          <p:cNvPr id="2" name="Picture 1">
            <a:extLst>
              <a:ext uri="{FF2B5EF4-FFF2-40B4-BE49-F238E27FC236}">
                <a16:creationId xmlns:a16="http://schemas.microsoft.com/office/drawing/2014/main" id="{17ED42C4-1723-A569-57F8-A317D8643390}"/>
              </a:ext>
            </a:extLst>
          </p:cNvPr>
          <p:cNvPicPr>
            <a:picLocks noChangeAspect="1"/>
          </p:cNvPicPr>
          <p:nvPr/>
        </p:nvPicPr>
        <p:blipFill>
          <a:blip r:embed="rId4"/>
          <a:stretch>
            <a:fillRect/>
          </a:stretch>
        </p:blipFill>
        <p:spPr>
          <a:xfrm>
            <a:off x="8112274" y="4107475"/>
            <a:ext cx="627942" cy="1091279"/>
          </a:xfrm>
          <a:prstGeom prst="rect">
            <a:avLst/>
          </a:prstGeom>
        </p:spPr>
      </p:pic>
      <p:pic>
        <p:nvPicPr>
          <p:cNvPr id="3" name="Picture 2">
            <a:extLst>
              <a:ext uri="{FF2B5EF4-FFF2-40B4-BE49-F238E27FC236}">
                <a16:creationId xmlns:a16="http://schemas.microsoft.com/office/drawing/2014/main" id="{1867106F-5D1B-4339-D6EB-29C3350DEE65}"/>
              </a:ext>
            </a:extLst>
          </p:cNvPr>
          <p:cNvPicPr>
            <a:picLocks noChangeAspect="1"/>
          </p:cNvPicPr>
          <p:nvPr/>
        </p:nvPicPr>
        <p:blipFill>
          <a:blip r:embed="rId4"/>
          <a:stretch>
            <a:fillRect/>
          </a:stretch>
        </p:blipFill>
        <p:spPr>
          <a:xfrm>
            <a:off x="8112274" y="2883359"/>
            <a:ext cx="627942" cy="1091279"/>
          </a:xfrm>
          <a:prstGeom prst="rect">
            <a:avLst/>
          </a:prstGeom>
        </p:spPr>
      </p:pic>
      <p:pic>
        <p:nvPicPr>
          <p:cNvPr id="4" name="Picture 3">
            <a:extLst>
              <a:ext uri="{FF2B5EF4-FFF2-40B4-BE49-F238E27FC236}">
                <a16:creationId xmlns:a16="http://schemas.microsoft.com/office/drawing/2014/main" id="{4FEB3BE4-A23F-88D3-03E1-C99CC2C5226F}"/>
              </a:ext>
            </a:extLst>
          </p:cNvPr>
          <p:cNvPicPr>
            <a:picLocks noChangeAspect="1"/>
          </p:cNvPicPr>
          <p:nvPr/>
        </p:nvPicPr>
        <p:blipFill>
          <a:blip r:embed="rId4"/>
          <a:stretch>
            <a:fillRect/>
          </a:stretch>
        </p:blipFill>
        <p:spPr>
          <a:xfrm>
            <a:off x="5933953" y="1776038"/>
            <a:ext cx="627942" cy="1352173"/>
          </a:xfrm>
          <a:prstGeom prst="rect">
            <a:avLst/>
          </a:prstGeom>
        </p:spPr>
      </p:pic>
    </p:spTree>
    <p:extLst>
      <p:ext uri="{BB962C8B-B14F-4D97-AF65-F5344CB8AC3E}">
        <p14:creationId xmlns:p14="http://schemas.microsoft.com/office/powerpoint/2010/main" val="62413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F464E2-79D2-07C3-2FDD-B23C172B3800}"/>
              </a:ext>
            </a:extLst>
          </p:cNvPr>
          <p:cNvSpPr txBox="1"/>
          <p:nvPr/>
        </p:nvSpPr>
        <p:spPr>
          <a:xfrm>
            <a:off x="1076960" y="1076960"/>
            <a:ext cx="9672320" cy="3970318"/>
          </a:xfrm>
          <a:prstGeom prst="rect">
            <a:avLst/>
          </a:prstGeom>
          <a:noFill/>
        </p:spPr>
        <p:txBody>
          <a:bodyPr wrap="square">
            <a:spAutoFit/>
          </a:bodyPr>
          <a:lstStyle/>
          <a:p>
            <a:pPr algn="ctr"/>
            <a:r>
              <a:rPr lang="en-US" sz="3600" dirty="0">
                <a:solidFill>
                  <a:srgbClr val="660033"/>
                </a:solidFill>
                <a:latin typeface="Times New Roman" panose="02020603050405020304" pitchFamily="18" charset="0"/>
                <a:cs typeface="Times New Roman" panose="02020603050405020304" pitchFamily="18" charset="0"/>
              </a:rPr>
              <a:t>Sinus arrythmia </a:t>
            </a:r>
          </a:p>
          <a:p>
            <a:pPr algn="ctr"/>
            <a:endParaRPr lang="en-US" sz="3600" dirty="0">
              <a:solidFill>
                <a:srgbClr val="660033"/>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Alteration in HR during respiration , with an increase during respiration and decreased during expiration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Normal phenomenon and can be quit pronounced in children .</a:t>
            </a:r>
          </a:p>
          <a:p>
            <a:r>
              <a:rPr lang="en-US" sz="2000" dirty="0">
                <a:latin typeface="Times New Roman" panose="02020603050405020304" pitchFamily="18" charset="0"/>
                <a:cs typeface="Times New Roman" panose="02020603050405020304" pitchFamily="18" charset="0"/>
              </a:rPr>
              <a:t>Absence of heart rate variation with breathing or with changes in posture may be a feature of</a:t>
            </a:r>
          </a:p>
          <a:p>
            <a:r>
              <a:rPr lang="en-US" sz="2000" dirty="0">
                <a:latin typeface="Times New Roman" panose="02020603050405020304" pitchFamily="18" charset="0"/>
                <a:cs typeface="Times New Roman" panose="02020603050405020304" pitchFamily="18" charset="0"/>
              </a:rPr>
              <a:t> diabetic neuropathy autonomic neuropathy or increased sympathetic drive. </a:t>
            </a:r>
          </a:p>
          <a:p>
            <a:endParaRPr lang="en-US" sz="2000" dirty="0">
              <a:latin typeface="Times New Roman" panose="02020603050405020304" pitchFamily="18" charset="0"/>
              <a:cs typeface="Times New Roman" panose="02020603050405020304" pitchFamily="18" charset="0"/>
            </a:endParaRPr>
          </a:p>
          <a:p>
            <a:r>
              <a:rPr lang="en-US" sz="2000" dirty="0">
                <a:solidFill>
                  <a:srgbClr val="FF0000"/>
                </a:solidFill>
                <a:latin typeface="Times New Roman" panose="02020603050405020304" pitchFamily="18" charset="0"/>
                <a:cs typeface="Times New Roman" panose="02020603050405020304" pitchFamily="18" charset="0"/>
              </a:rPr>
              <a:t>Sinus arrhythmia does not require treatment</a:t>
            </a:r>
          </a:p>
          <a:p>
            <a:endParaRPr lang="en-US" sz="2000" dirty="0"/>
          </a:p>
        </p:txBody>
      </p:sp>
    </p:spTree>
    <p:extLst>
      <p:ext uri="{BB962C8B-B14F-4D97-AF65-F5344CB8AC3E}">
        <p14:creationId xmlns:p14="http://schemas.microsoft.com/office/powerpoint/2010/main" val="3572976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raventricular conduction delay: bundle branch blocks &amp; fascicular blocks  – Cardiovascular Education">
            <a:extLst>
              <a:ext uri="{FF2B5EF4-FFF2-40B4-BE49-F238E27FC236}">
                <a16:creationId xmlns:a16="http://schemas.microsoft.com/office/drawing/2014/main" id="{1FB2BDE8-605B-E2CB-DE65-B248E4662D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2660" y="658091"/>
            <a:ext cx="9625934" cy="523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36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B769A7-9CE2-53EC-4402-4699428588E2}"/>
              </a:ext>
            </a:extLst>
          </p:cNvPr>
          <p:cNvSpPr>
            <a:spLocks noGrp="1"/>
          </p:cNvSpPr>
          <p:nvPr>
            <p:ph type="title"/>
          </p:nvPr>
        </p:nvSpPr>
        <p:spPr>
          <a:xfrm>
            <a:off x="519546" y="346363"/>
            <a:ext cx="10661072" cy="831273"/>
          </a:xfrm>
        </p:spPr>
        <p:txBody>
          <a:bodyPr>
            <a:normAutofit/>
          </a:bodyPr>
          <a:lstStyle/>
          <a:p>
            <a:r>
              <a:rPr lang="en-US" b="1"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Hemiblocks</a:t>
            </a:r>
          </a:p>
        </p:txBody>
      </p:sp>
      <p:sp>
        <p:nvSpPr>
          <p:cNvPr id="3" name="Content Placeholder 2">
            <a:extLst>
              <a:ext uri="{FF2B5EF4-FFF2-40B4-BE49-F238E27FC236}">
                <a16:creationId xmlns:a16="http://schemas.microsoft.com/office/drawing/2014/main" id="{D4245424-1DA5-4BD1-6281-D79C497B1023}"/>
              </a:ext>
            </a:extLst>
          </p:cNvPr>
          <p:cNvSpPr>
            <a:spLocks noGrp="1"/>
          </p:cNvSpPr>
          <p:nvPr>
            <p:ph idx="1"/>
          </p:nvPr>
        </p:nvSpPr>
        <p:spPr>
          <a:xfrm>
            <a:off x="354800" y="1177635"/>
            <a:ext cx="11476982" cy="5334001"/>
          </a:xfrm>
        </p:spPr>
        <p:txBody>
          <a:bodyPr>
            <a:normAutofit/>
          </a:bodyPr>
          <a:lstStyle/>
          <a:p>
            <a:r>
              <a:rPr lang="en-US" b="1" dirty="0">
                <a:solidFill>
                  <a:schemeClr val="tx1"/>
                </a:solidFill>
                <a:latin typeface="Comic Sans MS" panose="030F0702030302020204" pitchFamily="66" charset="0"/>
              </a:rPr>
              <a:t>Damage to the </a:t>
            </a:r>
            <a:r>
              <a:rPr lang="en-US" b="1" dirty="0">
                <a:solidFill>
                  <a:srgbClr val="FF6699"/>
                </a:solidFill>
                <a:latin typeface="Comic Sans MS" panose="030F0702030302020204" pitchFamily="66" charset="0"/>
              </a:rPr>
              <a:t>left bundle </a:t>
            </a:r>
            <a:r>
              <a:rPr lang="en-US" b="1" dirty="0">
                <a:solidFill>
                  <a:schemeClr val="tx1"/>
                </a:solidFill>
                <a:latin typeface="Comic Sans MS" panose="030F0702030302020204" pitchFamily="66" charset="0"/>
              </a:rPr>
              <a:t>can also occur after it divides into anterior and posterior fascicles.</a:t>
            </a:r>
          </a:p>
          <a:p>
            <a:r>
              <a:rPr lang="en-US" b="1" dirty="0">
                <a:solidFill>
                  <a:schemeClr val="tx1"/>
                </a:solidFill>
                <a:latin typeface="Comic Sans MS" panose="030F0702030302020204" pitchFamily="66" charset="0"/>
              </a:rPr>
              <a:t>In this case, the QRS complex is not broad but the direction of ventricular depolarisation is changed, causing left axis deviation in left anterior hemiblock and right axis deviation in left posterior hemiblock</a:t>
            </a:r>
          </a:p>
          <a:p>
            <a:pPr marL="45720" indent="0">
              <a:buNone/>
            </a:pPr>
            <a:r>
              <a:rPr lang="en-US" b="1" dirty="0">
                <a:solidFill>
                  <a:schemeClr val="tx1"/>
                </a:solidFill>
                <a:latin typeface="Comic Sans MS" panose="030F0702030302020204" pitchFamily="66" charset="0"/>
              </a:rPr>
              <a:t>O Left Anterior Hemiblock (More common &amp; can be seen in normal hearts)</a:t>
            </a:r>
          </a:p>
          <a:p>
            <a:pPr marL="45720" indent="0">
              <a:buNone/>
            </a:pPr>
            <a:r>
              <a:rPr lang="en-US" b="1" i="1" dirty="0">
                <a:solidFill>
                  <a:srgbClr val="993366"/>
                </a:solidFill>
                <a:latin typeface="Comic Sans MS" panose="030F0702030302020204" pitchFamily="66" charset="0"/>
              </a:rPr>
              <a:t>Left axis deviation {QRS +ve in lead 1 and –ve in lead aVf}</a:t>
            </a:r>
          </a:p>
          <a:p>
            <a:pPr marL="45720" indent="0">
              <a:buNone/>
            </a:pPr>
            <a:r>
              <a:rPr lang="en-US" b="1" dirty="0">
                <a:solidFill>
                  <a:schemeClr val="tx1"/>
                </a:solidFill>
                <a:latin typeface="Comic Sans MS" panose="030F0702030302020204" pitchFamily="66" charset="0"/>
              </a:rPr>
              <a:t>O Left Posterior Hemiblock (Less common &amp; only seen in diseased hearts)</a:t>
            </a:r>
          </a:p>
          <a:p>
            <a:pPr marL="45720" indent="0">
              <a:buNone/>
            </a:pPr>
            <a:r>
              <a:rPr lang="en-US" b="1" i="1" dirty="0">
                <a:solidFill>
                  <a:srgbClr val="993366"/>
                </a:solidFill>
                <a:latin typeface="Comic Sans MS" panose="030F0702030302020204" pitchFamily="66" charset="0"/>
              </a:rPr>
              <a:t>Right axis deviation {QRS –ve in lead 1 and +ve in lead aVf}</a:t>
            </a:r>
          </a:p>
          <a:p>
            <a:pPr marL="45720" indent="0">
              <a:buNone/>
            </a:pPr>
            <a:endParaRPr lang="en-US" dirty="0"/>
          </a:p>
        </p:txBody>
      </p:sp>
    </p:spTree>
    <p:extLst>
      <p:ext uri="{BB962C8B-B14F-4D97-AF65-F5344CB8AC3E}">
        <p14:creationId xmlns:p14="http://schemas.microsoft.com/office/powerpoint/2010/main" val="1274947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E25F982-0C9E-A6DE-A949-53CDEC7D6A2F}"/>
              </a:ext>
            </a:extLst>
          </p:cNvPr>
          <p:cNvPicPr>
            <a:picLocks noGrp="1" noChangeAspect="1"/>
          </p:cNvPicPr>
          <p:nvPr>
            <p:ph idx="1"/>
          </p:nvPr>
        </p:nvPicPr>
        <p:blipFill>
          <a:blip r:embed="rId2"/>
          <a:stretch>
            <a:fillRect/>
          </a:stretch>
        </p:blipFill>
        <p:spPr>
          <a:xfrm>
            <a:off x="653160" y="349727"/>
            <a:ext cx="5128544" cy="6158546"/>
          </a:xfrm>
          <a:prstGeom prst="rect">
            <a:avLst/>
          </a:prstGeom>
        </p:spPr>
      </p:pic>
      <p:pic>
        <p:nvPicPr>
          <p:cNvPr id="5" name="Picture 4">
            <a:extLst>
              <a:ext uri="{FF2B5EF4-FFF2-40B4-BE49-F238E27FC236}">
                <a16:creationId xmlns:a16="http://schemas.microsoft.com/office/drawing/2014/main" id="{08E7F390-CF5E-F704-80EC-EF84D6637902}"/>
              </a:ext>
            </a:extLst>
          </p:cNvPr>
          <p:cNvPicPr>
            <a:picLocks noChangeAspect="1"/>
          </p:cNvPicPr>
          <p:nvPr/>
        </p:nvPicPr>
        <p:blipFill>
          <a:blip r:embed="rId3"/>
          <a:stretch>
            <a:fillRect/>
          </a:stretch>
        </p:blipFill>
        <p:spPr>
          <a:xfrm>
            <a:off x="6096000" y="662682"/>
            <a:ext cx="4663844" cy="4989973"/>
          </a:xfrm>
          <a:prstGeom prst="rect">
            <a:avLst/>
          </a:prstGeom>
        </p:spPr>
      </p:pic>
    </p:spTree>
    <p:extLst>
      <p:ext uri="{BB962C8B-B14F-4D97-AF65-F5344CB8AC3E}">
        <p14:creationId xmlns:p14="http://schemas.microsoft.com/office/powerpoint/2010/main" val="1610798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80D051-45CE-66E6-A441-03B06291FBC1}"/>
              </a:ext>
            </a:extLst>
          </p:cNvPr>
          <p:cNvPicPr>
            <a:picLocks noGrp="1" noChangeAspect="1"/>
          </p:cNvPicPr>
          <p:nvPr>
            <p:ph idx="1"/>
          </p:nvPr>
        </p:nvPicPr>
        <p:blipFill>
          <a:blip r:embed="rId3"/>
          <a:stretch>
            <a:fillRect/>
          </a:stretch>
        </p:blipFill>
        <p:spPr>
          <a:xfrm>
            <a:off x="418986" y="508213"/>
            <a:ext cx="5722935" cy="5096990"/>
          </a:xfrm>
          <a:prstGeom prst="rect">
            <a:avLst/>
          </a:prstGeom>
        </p:spPr>
      </p:pic>
      <p:pic>
        <p:nvPicPr>
          <p:cNvPr id="16" name="Picture 15">
            <a:extLst>
              <a:ext uri="{FF2B5EF4-FFF2-40B4-BE49-F238E27FC236}">
                <a16:creationId xmlns:a16="http://schemas.microsoft.com/office/drawing/2014/main" id="{A5E7820E-432A-98CF-CB50-3FB15C5FF38E}"/>
              </a:ext>
            </a:extLst>
          </p:cNvPr>
          <p:cNvPicPr>
            <a:picLocks noChangeAspect="1"/>
          </p:cNvPicPr>
          <p:nvPr/>
        </p:nvPicPr>
        <p:blipFill>
          <a:blip r:embed="rId4"/>
          <a:stretch>
            <a:fillRect/>
          </a:stretch>
        </p:blipFill>
        <p:spPr>
          <a:xfrm>
            <a:off x="6150166" y="508213"/>
            <a:ext cx="5665238" cy="5096989"/>
          </a:xfrm>
          <a:prstGeom prst="rect">
            <a:avLst/>
          </a:prstGeom>
        </p:spPr>
      </p:pic>
      <p:sp>
        <p:nvSpPr>
          <p:cNvPr id="19" name="Oval 18">
            <a:extLst>
              <a:ext uri="{FF2B5EF4-FFF2-40B4-BE49-F238E27FC236}">
                <a16:creationId xmlns:a16="http://schemas.microsoft.com/office/drawing/2014/main" id="{FDA08E8C-CD3D-D8CC-72EA-CF70994CC170}"/>
              </a:ext>
            </a:extLst>
          </p:cNvPr>
          <p:cNvSpPr/>
          <p:nvPr/>
        </p:nvSpPr>
        <p:spPr>
          <a:xfrm>
            <a:off x="6771872" y="847845"/>
            <a:ext cx="679268" cy="8229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DFFB722-7BF4-8182-B1B2-1D3D79249ACA}"/>
              </a:ext>
            </a:extLst>
          </p:cNvPr>
          <p:cNvPicPr>
            <a:picLocks noChangeAspect="1"/>
          </p:cNvPicPr>
          <p:nvPr/>
        </p:nvPicPr>
        <p:blipFill>
          <a:blip r:embed="rId5"/>
          <a:stretch>
            <a:fillRect/>
          </a:stretch>
        </p:blipFill>
        <p:spPr>
          <a:xfrm>
            <a:off x="7959735" y="2740548"/>
            <a:ext cx="701101" cy="841321"/>
          </a:xfrm>
          <a:prstGeom prst="rect">
            <a:avLst/>
          </a:prstGeom>
        </p:spPr>
      </p:pic>
      <p:sp>
        <p:nvSpPr>
          <p:cNvPr id="22" name="Arrow: Right 21">
            <a:extLst>
              <a:ext uri="{FF2B5EF4-FFF2-40B4-BE49-F238E27FC236}">
                <a16:creationId xmlns:a16="http://schemas.microsoft.com/office/drawing/2014/main" id="{2A560E7B-4A3D-499A-4BBD-3A5D78001A49}"/>
              </a:ext>
            </a:extLst>
          </p:cNvPr>
          <p:cNvSpPr/>
          <p:nvPr/>
        </p:nvSpPr>
        <p:spPr>
          <a:xfrm>
            <a:off x="6832966" y="2991392"/>
            <a:ext cx="248194" cy="130630"/>
          </a:xfrm>
          <a:prstGeom prst="rightArrow">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E97D1A-5F71-78B1-D717-71A13D9309A0}"/>
              </a:ext>
            </a:extLst>
          </p:cNvPr>
          <p:cNvPicPr>
            <a:picLocks noChangeAspect="1"/>
          </p:cNvPicPr>
          <p:nvPr/>
        </p:nvPicPr>
        <p:blipFill>
          <a:blip r:embed="rId6"/>
          <a:stretch>
            <a:fillRect/>
          </a:stretch>
        </p:blipFill>
        <p:spPr>
          <a:xfrm>
            <a:off x="6818710" y="4666073"/>
            <a:ext cx="274344" cy="182896"/>
          </a:xfrm>
          <a:prstGeom prst="rect">
            <a:avLst/>
          </a:prstGeom>
        </p:spPr>
      </p:pic>
      <p:pic>
        <p:nvPicPr>
          <p:cNvPr id="24" name="Picture 23">
            <a:extLst>
              <a:ext uri="{FF2B5EF4-FFF2-40B4-BE49-F238E27FC236}">
                <a16:creationId xmlns:a16="http://schemas.microsoft.com/office/drawing/2014/main" id="{72505F6E-B069-76DF-8380-D68773470D21}"/>
              </a:ext>
            </a:extLst>
          </p:cNvPr>
          <p:cNvPicPr>
            <a:picLocks noChangeAspect="1"/>
          </p:cNvPicPr>
          <p:nvPr/>
        </p:nvPicPr>
        <p:blipFill>
          <a:blip r:embed="rId6"/>
          <a:stretch>
            <a:fillRect/>
          </a:stretch>
        </p:blipFill>
        <p:spPr>
          <a:xfrm>
            <a:off x="8035941" y="4666073"/>
            <a:ext cx="274344" cy="182896"/>
          </a:xfrm>
          <a:prstGeom prst="rect">
            <a:avLst/>
          </a:prstGeom>
        </p:spPr>
      </p:pic>
      <p:sp>
        <p:nvSpPr>
          <p:cNvPr id="26" name="TextBox 25">
            <a:extLst>
              <a:ext uri="{FF2B5EF4-FFF2-40B4-BE49-F238E27FC236}">
                <a16:creationId xmlns:a16="http://schemas.microsoft.com/office/drawing/2014/main" id="{BE8ECB6F-7B55-ABBD-17D6-527A44F95701}"/>
              </a:ext>
            </a:extLst>
          </p:cNvPr>
          <p:cNvSpPr txBox="1"/>
          <p:nvPr/>
        </p:nvSpPr>
        <p:spPr>
          <a:xfrm>
            <a:off x="418986" y="5814204"/>
            <a:ext cx="9329371" cy="646331"/>
          </a:xfrm>
          <a:prstGeom prst="rect">
            <a:avLst/>
          </a:prstGeom>
          <a:noFill/>
        </p:spPr>
        <p:txBody>
          <a:bodyPr wrap="square">
            <a:spAutoFit/>
          </a:bodyPr>
          <a:lstStyle/>
          <a:p>
            <a:r>
              <a:rPr lang="en-US" b="1" dirty="0">
                <a:latin typeface="Comic Sans MS" panose="030F0702030302020204" pitchFamily="66" charset="0"/>
              </a:rPr>
              <a:t>LAHB: Left axis deviation with </a:t>
            </a:r>
            <a:r>
              <a:rPr lang="en-US" b="1" dirty="0" err="1">
                <a:latin typeface="Comic Sans MS" panose="030F0702030302020204" pitchFamily="66" charset="0"/>
              </a:rPr>
              <a:t>qR</a:t>
            </a:r>
            <a:r>
              <a:rPr lang="en-US" b="1" dirty="0">
                <a:latin typeface="Comic Sans MS" panose="030F0702030302020204" pitchFamily="66" charset="0"/>
              </a:rPr>
              <a:t> in I and </a:t>
            </a:r>
            <a:r>
              <a:rPr lang="en-US" b="1" dirty="0" err="1">
                <a:latin typeface="Comic Sans MS" panose="030F0702030302020204" pitchFamily="66" charset="0"/>
              </a:rPr>
              <a:t>aVL</a:t>
            </a:r>
            <a:r>
              <a:rPr lang="en-US" b="1" dirty="0">
                <a:latin typeface="Comic Sans MS" panose="030F0702030302020204" pitchFamily="66" charset="0"/>
              </a:rPr>
              <a:t>, and </a:t>
            </a:r>
            <a:r>
              <a:rPr lang="en-US" b="1" dirty="0" err="1">
                <a:latin typeface="Comic Sans MS" panose="030F0702030302020204" pitchFamily="66" charset="0"/>
              </a:rPr>
              <a:t>rS</a:t>
            </a:r>
            <a:r>
              <a:rPr lang="en-US" b="1" dirty="0">
                <a:latin typeface="Comic Sans MS" panose="030F0702030302020204" pitchFamily="66" charset="0"/>
              </a:rPr>
              <a:t> in II, III, </a:t>
            </a:r>
            <a:r>
              <a:rPr lang="en-US" b="1" dirty="0" err="1">
                <a:latin typeface="Comic Sans MS" panose="030F0702030302020204" pitchFamily="66" charset="0"/>
              </a:rPr>
              <a:t>aVF</a:t>
            </a:r>
            <a:r>
              <a:rPr lang="en-US" b="1" dirty="0">
                <a:latin typeface="Comic Sans MS" panose="030F0702030302020204" pitchFamily="66" charset="0"/>
              </a:rPr>
              <a:t>.</a:t>
            </a:r>
          </a:p>
          <a:p>
            <a:r>
              <a:rPr lang="en-US" b="1" dirty="0">
                <a:latin typeface="Comic Sans MS" panose="030F0702030302020204" pitchFamily="66" charset="0"/>
              </a:rPr>
              <a:t>LPHB: Right axis deviation with </a:t>
            </a:r>
            <a:r>
              <a:rPr lang="en-US" b="1" dirty="0" err="1">
                <a:latin typeface="Comic Sans MS" panose="030F0702030302020204" pitchFamily="66" charset="0"/>
              </a:rPr>
              <a:t>rS</a:t>
            </a:r>
            <a:r>
              <a:rPr lang="en-US" b="1" dirty="0">
                <a:latin typeface="Comic Sans MS" panose="030F0702030302020204" pitchFamily="66" charset="0"/>
              </a:rPr>
              <a:t> in I and </a:t>
            </a:r>
            <a:r>
              <a:rPr lang="en-US" b="1" dirty="0" err="1">
                <a:latin typeface="Comic Sans MS" panose="030F0702030302020204" pitchFamily="66" charset="0"/>
              </a:rPr>
              <a:t>aVL</a:t>
            </a:r>
            <a:r>
              <a:rPr lang="en-US" b="1" dirty="0">
                <a:latin typeface="Comic Sans MS" panose="030F0702030302020204" pitchFamily="66" charset="0"/>
              </a:rPr>
              <a:t>, and </a:t>
            </a:r>
            <a:r>
              <a:rPr lang="en-US" b="1" dirty="0" err="1">
                <a:latin typeface="Comic Sans MS" panose="030F0702030302020204" pitchFamily="66" charset="0"/>
              </a:rPr>
              <a:t>qR</a:t>
            </a:r>
            <a:r>
              <a:rPr lang="en-US" b="1" dirty="0">
                <a:latin typeface="Comic Sans MS" panose="030F0702030302020204" pitchFamily="66" charset="0"/>
              </a:rPr>
              <a:t> in II, III, </a:t>
            </a:r>
            <a:r>
              <a:rPr lang="en-US" b="1" dirty="0" err="1">
                <a:latin typeface="Comic Sans MS" panose="030F0702030302020204" pitchFamily="66" charset="0"/>
              </a:rPr>
              <a:t>aVF</a:t>
            </a:r>
            <a:r>
              <a:rPr lang="en-US" b="1" dirty="0">
                <a:latin typeface="Comic Sans MS" panose="030F0702030302020204" pitchFamily="66" charset="0"/>
              </a:rPr>
              <a:t>.</a:t>
            </a:r>
          </a:p>
        </p:txBody>
      </p:sp>
    </p:spTree>
    <p:extLst>
      <p:ext uri="{BB962C8B-B14F-4D97-AF65-F5344CB8AC3E}">
        <p14:creationId xmlns:p14="http://schemas.microsoft.com/office/powerpoint/2010/main" val="836147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FFD41B-F4DA-05E9-18BF-BB0E7A31E9E7}"/>
              </a:ext>
            </a:extLst>
          </p:cNvPr>
          <p:cNvSpPr>
            <a:spLocks noGrp="1"/>
          </p:cNvSpPr>
          <p:nvPr>
            <p:ph type="title"/>
          </p:nvPr>
        </p:nvSpPr>
        <p:spPr>
          <a:xfrm>
            <a:off x="346364" y="360219"/>
            <a:ext cx="10972800" cy="900546"/>
          </a:xfrm>
        </p:spPr>
        <p:txBody>
          <a:bodyPr/>
          <a:lstStyle/>
          <a:p>
            <a:r>
              <a:rPr lang="en-US" b="1" dirty="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bifascicular block</a:t>
            </a:r>
          </a:p>
        </p:txBody>
      </p:sp>
      <p:sp>
        <p:nvSpPr>
          <p:cNvPr id="3" name="Content Placeholder 2">
            <a:extLst>
              <a:ext uri="{FF2B5EF4-FFF2-40B4-BE49-F238E27FC236}">
                <a16:creationId xmlns:a16="http://schemas.microsoft.com/office/drawing/2014/main" id="{CE386ECB-E550-86EB-800B-12262CEF8516}"/>
              </a:ext>
            </a:extLst>
          </p:cNvPr>
          <p:cNvSpPr>
            <a:spLocks noGrp="1"/>
          </p:cNvSpPr>
          <p:nvPr>
            <p:ph idx="1"/>
          </p:nvPr>
        </p:nvSpPr>
        <p:spPr>
          <a:xfrm>
            <a:off x="346364" y="1136073"/>
            <a:ext cx="11499272" cy="5361708"/>
          </a:xfrm>
        </p:spPr>
        <p:txBody>
          <a:bodyPr/>
          <a:lstStyle/>
          <a:p>
            <a:r>
              <a:rPr lang="en-US" b="1" dirty="0">
                <a:solidFill>
                  <a:schemeClr val="tx1"/>
                </a:solidFill>
                <a:latin typeface="Comic Sans MS" panose="030F0702030302020204" pitchFamily="66" charset="0"/>
              </a:rPr>
              <a:t>The combination of RBBB and left anterior or posterior hemiblock is known as bifascicular block. </a:t>
            </a:r>
          </a:p>
          <a:p>
            <a:r>
              <a:rPr lang="en-US" b="1" dirty="0">
                <a:solidFill>
                  <a:schemeClr val="tx1"/>
                </a:solidFill>
                <a:latin typeface="Comic Sans MS" panose="030F0702030302020204" pitchFamily="66" charset="0"/>
              </a:rPr>
              <a:t>LBBB usually signifies important underlying heart disease and also causes ventricular incoordination, which may aggravate symptoms in patients with heart failure. </a:t>
            </a:r>
          </a:p>
          <a:p>
            <a:r>
              <a:rPr lang="en-US" b="1" dirty="0">
                <a:solidFill>
                  <a:schemeClr val="tx1"/>
                </a:solidFill>
                <a:latin typeface="Comic Sans MS" panose="030F0702030302020204" pitchFamily="66" charset="0"/>
              </a:rPr>
              <a:t>This can be treated in selected patients by cardiac resynchronization therapy.</a:t>
            </a:r>
          </a:p>
          <a:p>
            <a:r>
              <a:rPr lang="en-US" b="1" dirty="0">
                <a:solidFill>
                  <a:schemeClr val="tx1"/>
                </a:solidFill>
                <a:latin typeface="Comic Sans MS" panose="030F0702030302020204" pitchFamily="66" charset="0"/>
              </a:rPr>
              <a:t>The ECG findings include a combination of features of both hemiblock and right bundle branch block</a:t>
            </a:r>
          </a:p>
          <a:p>
            <a:pPr>
              <a:buFont typeface="Wingdings" panose="05000000000000000000" pitchFamily="2" charset="2"/>
              <a:buChar char="Ø"/>
            </a:pPr>
            <a:r>
              <a:rPr lang="en-US" sz="2400" b="1" dirty="0">
                <a:solidFill>
                  <a:srgbClr val="0070C0"/>
                </a:solidFill>
                <a:effectLst>
                  <a:glow rad="228600">
                    <a:schemeClr val="bg2">
                      <a:alpha val="40000"/>
                    </a:schemeClr>
                  </a:glow>
                  <a:innerShdw blurRad="63500" dist="50800" dir="16200000">
                    <a:schemeClr val="tx1">
                      <a:alpha val="50000"/>
                    </a:schemeClr>
                  </a:innerShdw>
                </a:effectLst>
                <a:latin typeface="Comic Sans MS" panose="030F0702030302020204" pitchFamily="66" charset="0"/>
              </a:rPr>
              <a:t>Trifascular block :RBBB + hemiblock + 1</a:t>
            </a:r>
            <a:r>
              <a:rPr lang="en-US" sz="2400" b="1" baseline="30000" dirty="0">
                <a:solidFill>
                  <a:srgbClr val="0070C0"/>
                </a:solidFill>
                <a:effectLst>
                  <a:glow rad="228600">
                    <a:schemeClr val="bg2">
                      <a:alpha val="40000"/>
                    </a:schemeClr>
                  </a:glow>
                  <a:innerShdw blurRad="63500" dist="50800" dir="16200000">
                    <a:schemeClr val="tx1">
                      <a:alpha val="50000"/>
                    </a:schemeClr>
                  </a:innerShdw>
                </a:effectLst>
                <a:latin typeface="Comic Sans MS" panose="030F0702030302020204" pitchFamily="66" charset="0"/>
              </a:rPr>
              <a:t>st</a:t>
            </a:r>
            <a:r>
              <a:rPr lang="en-US" sz="2400" b="1" dirty="0">
                <a:solidFill>
                  <a:srgbClr val="0070C0"/>
                </a:solidFill>
                <a:effectLst>
                  <a:glow rad="228600">
                    <a:schemeClr val="bg2">
                      <a:alpha val="40000"/>
                    </a:schemeClr>
                  </a:glow>
                  <a:innerShdw blurRad="63500" dist="50800" dir="16200000">
                    <a:schemeClr val="tx1">
                      <a:alpha val="50000"/>
                    </a:schemeClr>
                  </a:innerShdw>
                </a:effectLst>
                <a:latin typeface="Comic Sans MS" panose="030F0702030302020204" pitchFamily="66" charset="0"/>
              </a:rPr>
              <a:t> degree AVB.</a:t>
            </a:r>
          </a:p>
        </p:txBody>
      </p:sp>
    </p:spTree>
    <p:extLst>
      <p:ext uri="{BB962C8B-B14F-4D97-AF65-F5344CB8AC3E}">
        <p14:creationId xmlns:p14="http://schemas.microsoft.com/office/powerpoint/2010/main" val="2146829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B1BAB1-614A-5DEF-8652-F7ABDF3DE7AC}"/>
              </a:ext>
            </a:extLst>
          </p:cNvPr>
          <p:cNvPicPr>
            <a:picLocks noGrp="1" noChangeAspect="1"/>
          </p:cNvPicPr>
          <p:nvPr>
            <p:ph idx="1"/>
          </p:nvPr>
        </p:nvPicPr>
        <p:blipFill>
          <a:blip r:embed="rId3"/>
          <a:stretch>
            <a:fillRect/>
          </a:stretch>
        </p:blipFill>
        <p:spPr>
          <a:xfrm>
            <a:off x="700248" y="373879"/>
            <a:ext cx="9255767" cy="4987636"/>
          </a:xfrm>
        </p:spPr>
      </p:pic>
      <p:sp>
        <p:nvSpPr>
          <p:cNvPr id="9" name="TextBox 8">
            <a:extLst>
              <a:ext uri="{FF2B5EF4-FFF2-40B4-BE49-F238E27FC236}">
                <a16:creationId xmlns:a16="http://schemas.microsoft.com/office/drawing/2014/main" id="{43C495AD-43C9-AE72-F056-E5E9F1EB6397}"/>
              </a:ext>
            </a:extLst>
          </p:cNvPr>
          <p:cNvSpPr txBox="1"/>
          <p:nvPr/>
        </p:nvSpPr>
        <p:spPr>
          <a:xfrm>
            <a:off x="456139" y="5350455"/>
            <a:ext cx="11035613" cy="1200329"/>
          </a:xfrm>
          <a:prstGeom prst="rect">
            <a:avLst/>
          </a:prstGeom>
          <a:noFill/>
        </p:spPr>
        <p:txBody>
          <a:bodyPr wrap="square">
            <a:spAutoFit/>
          </a:bodyPr>
          <a:lstStyle/>
          <a:p>
            <a:r>
              <a:rPr lang="en-US" b="1" dirty="0">
                <a:solidFill>
                  <a:srgbClr val="FF6699"/>
                </a:solidFill>
              </a:rPr>
              <a:t>right bundle branch block combined with left anterior hemiblock</a:t>
            </a:r>
            <a:r>
              <a:rPr lang="en-US" dirty="0"/>
              <a:t>. Note the widened QRS complex and rabbit ears in leads V1 and V2, characteristic of right bundle branch block, and the left axis deviation in the limb leads (the QRS complex is predominantly positive in lead I and negative in leads </a:t>
            </a:r>
            <a:r>
              <a:rPr lang="en-US" dirty="0" err="1"/>
              <a:t>aVF</a:t>
            </a:r>
            <a:r>
              <a:rPr lang="en-US" dirty="0"/>
              <a:t> and II) that suggests left anterior hemiblock</a:t>
            </a:r>
          </a:p>
        </p:txBody>
      </p:sp>
      <p:sp>
        <p:nvSpPr>
          <p:cNvPr id="2" name="Oval 1">
            <a:extLst>
              <a:ext uri="{FF2B5EF4-FFF2-40B4-BE49-F238E27FC236}">
                <a16:creationId xmlns:a16="http://schemas.microsoft.com/office/drawing/2014/main" id="{DB7E3935-60DA-9F43-A185-94B916543AF0}"/>
              </a:ext>
            </a:extLst>
          </p:cNvPr>
          <p:cNvSpPr/>
          <p:nvPr/>
        </p:nvSpPr>
        <p:spPr>
          <a:xfrm>
            <a:off x="5880463" y="705394"/>
            <a:ext cx="431074" cy="5486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AEFB99-A749-4BB2-2323-B144ADC4C3A5}"/>
              </a:ext>
            </a:extLst>
          </p:cNvPr>
          <p:cNvPicPr>
            <a:picLocks noChangeAspect="1"/>
          </p:cNvPicPr>
          <p:nvPr/>
        </p:nvPicPr>
        <p:blipFill>
          <a:blip r:embed="rId4"/>
          <a:stretch>
            <a:fillRect/>
          </a:stretch>
        </p:blipFill>
        <p:spPr>
          <a:xfrm>
            <a:off x="5882640" y="2286000"/>
            <a:ext cx="445047" cy="836023"/>
          </a:xfrm>
          <a:prstGeom prst="rect">
            <a:avLst/>
          </a:prstGeom>
        </p:spPr>
      </p:pic>
      <p:pic>
        <p:nvPicPr>
          <p:cNvPr id="4" name="Picture 3">
            <a:extLst>
              <a:ext uri="{FF2B5EF4-FFF2-40B4-BE49-F238E27FC236}">
                <a16:creationId xmlns:a16="http://schemas.microsoft.com/office/drawing/2014/main" id="{08E0EF4D-4647-B603-589A-9DD88FBC2701}"/>
              </a:ext>
            </a:extLst>
          </p:cNvPr>
          <p:cNvPicPr>
            <a:picLocks noChangeAspect="1"/>
          </p:cNvPicPr>
          <p:nvPr/>
        </p:nvPicPr>
        <p:blipFill>
          <a:blip r:embed="rId5"/>
          <a:stretch>
            <a:fillRect/>
          </a:stretch>
        </p:blipFill>
        <p:spPr>
          <a:xfrm>
            <a:off x="8041910" y="2593377"/>
            <a:ext cx="445047" cy="548640"/>
          </a:xfrm>
          <a:prstGeom prst="rect">
            <a:avLst/>
          </a:prstGeom>
        </p:spPr>
      </p:pic>
      <p:pic>
        <p:nvPicPr>
          <p:cNvPr id="6" name="Picture 5">
            <a:extLst>
              <a:ext uri="{FF2B5EF4-FFF2-40B4-BE49-F238E27FC236}">
                <a16:creationId xmlns:a16="http://schemas.microsoft.com/office/drawing/2014/main" id="{A45AC68B-6893-6565-4555-B43C5E294B25}"/>
              </a:ext>
            </a:extLst>
          </p:cNvPr>
          <p:cNvPicPr>
            <a:picLocks noChangeAspect="1"/>
          </p:cNvPicPr>
          <p:nvPr/>
        </p:nvPicPr>
        <p:blipFill>
          <a:blip r:embed="rId5"/>
          <a:stretch>
            <a:fillRect/>
          </a:stretch>
        </p:blipFill>
        <p:spPr>
          <a:xfrm>
            <a:off x="7937408" y="3938851"/>
            <a:ext cx="445047" cy="548640"/>
          </a:xfrm>
          <a:prstGeom prst="rect">
            <a:avLst/>
          </a:prstGeom>
        </p:spPr>
      </p:pic>
      <p:sp>
        <p:nvSpPr>
          <p:cNvPr id="7" name="Rectangle: Rounded Corners 6">
            <a:extLst>
              <a:ext uri="{FF2B5EF4-FFF2-40B4-BE49-F238E27FC236}">
                <a16:creationId xmlns:a16="http://schemas.microsoft.com/office/drawing/2014/main" id="{BEAD4371-71F1-72A4-D872-ACE9FA5CFA7C}"/>
              </a:ext>
            </a:extLst>
          </p:cNvPr>
          <p:cNvSpPr/>
          <p:nvPr/>
        </p:nvSpPr>
        <p:spPr>
          <a:xfrm>
            <a:off x="1162595" y="705394"/>
            <a:ext cx="313508" cy="791091"/>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308630E-E4C0-062E-C6DA-F7970946AC69}"/>
              </a:ext>
            </a:extLst>
          </p:cNvPr>
          <p:cNvCxnSpPr/>
          <p:nvPr/>
        </p:nvCxnSpPr>
        <p:spPr>
          <a:xfrm flipV="1">
            <a:off x="940526" y="4389120"/>
            <a:ext cx="365760" cy="24471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98E9F97E-3E58-2A58-74C5-9B766BA3FB15}"/>
              </a:ext>
            </a:extLst>
          </p:cNvPr>
          <p:cNvPicPr>
            <a:picLocks noChangeAspect="1"/>
          </p:cNvPicPr>
          <p:nvPr/>
        </p:nvPicPr>
        <p:blipFill>
          <a:blip r:embed="rId6"/>
          <a:stretch>
            <a:fillRect/>
          </a:stretch>
        </p:blipFill>
        <p:spPr>
          <a:xfrm>
            <a:off x="848624" y="2636042"/>
            <a:ext cx="627942" cy="512108"/>
          </a:xfrm>
          <a:prstGeom prst="rect">
            <a:avLst/>
          </a:prstGeom>
        </p:spPr>
      </p:pic>
      <p:pic>
        <p:nvPicPr>
          <p:cNvPr id="13" name="Picture 12">
            <a:extLst>
              <a:ext uri="{FF2B5EF4-FFF2-40B4-BE49-F238E27FC236}">
                <a16:creationId xmlns:a16="http://schemas.microsoft.com/office/drawing/2014/main" id="{2A0BC856-029B-BCDA-6FD6-9EC3FC10F4D4}"/>
              </a:ext>
            </a:extLst>
          </p:cNvPr>
          <p:cNvPicPr>
            <a:picLocks noChangeAspect="1"/>
          </p:cNvPicPr>
          <p:nvPr/>
        </p:nvPicPr>
        <p:blipFill>
          <a:blip r:embed="rId6"/>
          <a:stretch>
            <a:fillRect/>
          </a:stretch>
        </p:blipFill>
        <p:spPr>
          <a:xfrm>
            <a:off x="4489036" y="4231437"/>
            <a:ext cx="627942" cy="512108"/>
          </a:xfrm>
          <a:prstGeom prst="rect">
            <a:avLst/>
          </a:prstGeom>
        </p:spPr>
      </p:pic>
      <p:pic>
        <p:nvPicPr>
          <p:cNvPr id="14" name="Picture 13">
            <a:extLst>
              <a:ext uri="{FF2B5EF4-FFF2-40B4-BE49-F238E27FC236}">
                <a16:creationId xmlns:a16="http://schemas.microsoft.com/office/drawing/2014/main" id="{6E89D94E-3DBA-0B34-7EB3-CF464ADC4FCC}"/>
              </a:ext>
            </a:extLst>
          </p:cNvPr>
          <p:cNvPicPr>
            <a:picLocks noChangeAspect="1"/>
          </p:cNvPicPr>
          <p:nvPr/>
        </p:nvPicPr>
        <p:blipFill>
          <a:blip r:embed="rId7"/>
          <a:stretch>
            <a:fillRect/>
          </a:stretch>
        </p:blipFill>
        <p:spPr>
          <a:xfrm>
            <a:off x="3658455" y="3829066"/>
            <a:ext cx="329213" cy="804742"/>
          </a:xfrm>
          <a:prstGeom prst="rect">
            <a:avLst/>
          </a:prstGeom>
        </p:spPr>
      </p:pic>
    </p:spTree>
    <p:extLst>
      <p:ext uri="{BB962C8B-B14F-4D97-AF65-F5344CB8AC3E}">
        <p14:creationId xmlns:p14="http://schemas.microsoft.com/office/powerpoint/2010/main" val="1749944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09C63-3412-52E0-F77D-007FE1BF1F31}"/>
              </a:ext>
            </a:extLst>
          </p:cNvPr>
          <p:cNvSpPr>
            <a:spLocks noGrp="1"/>
          </p:cNvSpPr>
          <p:nvPr>
            <p:ph idx="1"/>
          </p:nvPr>
        </p:nvSpPr>
        <p:spPr>
          <a:xfrm>
            <a:off x="332509" y="443345"/>
            <a:ext cx="11596255" cy="5902037"/>
          </a:xfrm>
        </p:spPr>
        <p:txBody>
          <a:bodyPr>
            <a:normAutofit/>
          </a:bodyPr>
          <a:lstStyle/>
          <a:p>
            <a:pPr>
              <a:buFont typeface="Wingdings" panose="05000000000000000000" pitchFamily="2" charset="2"/>
              <a:buChar char="q"/>
            </a:pPr>
            <a:r>
              <a:rPr lang="en-US" b="1" dirty="0">
                <a:solidFill>
                  <a:schemeClr val="tx1"/>
                </a:solidFill>
                <a:latin typeface="Comic Sans MS" panose="030F0702030302020204" pitchFamily="66" charset="0"/>
              </a:rPr>
              <a:t>Not every conduction block meets all the criteria for a bundle branch block or bifascicular block. These are extremely common and generally fall into two types: </a:t>
            </a:r>
          </a:p>
          <a:p>
            <a:pPr marL="45720" indent="0">
              <a:buNone/>
            </a:pPr>
            <a:r>
              <a:rPr lang="en-US" b="1" dirty="0">
                <a:solidFill>
                  <a:schemeClr val="accent2">
                    <a:lumMod val="75000"/>
                  </a:schemeClr>
                </a:solidFill>
                <a:latin typeface="Comic Sans MS" panose="030F0702030302020204" pitchFamily="66" charset="0"/>
              </a:rPr>
              <a:t>1-A nonspecific intraventricular conduction delay </a:t>
            </a:r>
            <a:r>
              <a:rPr lang="en-US" b="1" dirty="0">
                <a:solidFill>
                  <a:schemeClr val="tx1"/>
                </a:solidFill>
                <a:latin typeface="Comic Sans MS" panose="030F0702030302020204" pitchFamily="66" charset="0"/>
              </a:rPr>
              <a:t>occurs when there is QRS widening greater than 0.10 seconds without the other criteria for either bundle branch block or bifascicular block ,a conduction disorder due to cardiomyopathies, genetic disorders and ischemic heart disease.</a:t>
            </a:r>
          </a:p>
          <a:p>
            <a:pPr marL="45720" indent="0">
              <a:buNone/>
            </a:pPr>
            <a:r>
              <a:rPr lang="en-US" b="1" dirty="0">
                <a:solidFill>
                  <a:schemeClr val="accent2">
                    <a:lumMod val="75000"/>
                  </a:schemeClr>
                </a:solidFill>
                <a:latin typeface="Comic Sans MS" panose="030F0702030302020204" pitchFamily="66" charset="0"/>
              </a:rPr>
              <a:t>2-An incomplete bundle branch block </a:t>
            </a:r>
            <a:r>
              <a:rPr lang="en-US" b="1" dirty="0">
                <a:solidFill>
                  <a:schemeClr val="tx1"/>
                </a:solidFill>
                <a:latin typeface="Comic Sans MS" panose="030F0702030302020204" pitchFamily="66" charset="0"/>
              </a:rPr>
              <a:t>occurs when the EKG tracing shows a left or right bundle branch appearance (e.g., rabbit ears in V1 in right bundle branch block), but the QRS duration is between 0.10 and 0.12 seconds.</a:t>
            </a:r>
          </a:p>
          <a:p>
            <a:pPr marL="45720" indent="0">
              <a:buNone/>
            </a:pPr>
            <a:r>
              <a:rPr lang="en-US" b="1" dirty="0">
                <a:solidFill>
                  <a:schemeClr val="tx1"/>
                </a:solidFill>
                <a:latin typeface="Comic Sans MS" panose="030F0702030302020204" pitchFamily="66" charset="0"/>
              </a:rPr>
              <a:t>These conduction blocks are caused by the same disease processes that cause the other conduction blocks. </a:t>
            </a:r>
          </a:p>
        </p:txBody>
      </p:sp>
    </p:spTree>
    <p:extLst>
      <p:ext uri="{BB962C8B-B14F-4D97-AF65-F5344CB8AC3E}">
        <p14:creationId xmlns:p14="http://schemas.microsoft.com/office/powerpoint/2010/main" val="3157792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FF4278-C494-1276-4FEF-10BD842D4E70}"/>
              </a:ext>
            </a:extLst>
          </p:cNvPr>
          <p:cNvPicPr>
            <a:picLocks noGrp="1" noChangeAspect="1"/>
          </p:cNvPicPr>
          <p:nvPr>
            <p:ph idx="1"/>
          </p:nvPr>
        </p:nvPicPr>
        <p:blipFill>
          <a:blip r:embed="rId2"/>
          <a:stretch>
            <a:fillRect/>
          </a:stretch>
        </p:blipFill>
        <p:spPr>
          <a:xfrm>
            <a:off x="346365" y="378977"/>
            <a:ext cx="6064776" cy="3320187"/>
          </a:xfrm>
        </p:spPr>
      </p:pic>
      <p:pic>
        <p:nvPicPr>
          <p:cNvPr id="7" name="Picture 6">
            <a:extLst>
              <a:ext uri="{FF2B5EF4-FFF2-40B4-BE49-F238E27FC236}">
                <a16:creationId xmlns:a16="http://schemas.microsoft.com/office/drawing/2014/main" id="{280C295E-6A84-7509-3686-DFCEF34E4FE4}"/>
              </a:ext>
            </a:extLst>
          </p:cNvPr>
          <p:cNvPicPr>
            <a:picLocks noChangeAspect="1"/>
          </p:cNvPicPr>
          <p:nvPr/>
        </p:nvPicPr>
        <p:blipFill>
          <a:blip r:embed="rId3"/>
          <a:srcRect l="-40" t="58479" r="47032"/>
          <a:stretch/>
        </p:blipFill>
        <p:spPr>
          <a:xfrm>
            <a:off x="5732268" y="3699164"/>
            <a:ext cx="5909594" cy="2604654"/>
          </a:xfrm>
          <a:prstGeom prst="rect">
            <a:avLst/>
          </a:prstGeom>
        </p:spPr>
      </p:pic>
    </p:spTree>
    <p:extLst>
      <p:ext uri="{BB962C8B-B14F-4D97-AF65-F5344CB8AC3E}">
        <p14:creationId xmlns:p14="http://schemas.microsoft.com/office/powerpoint/2010/main" val="4016297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A7864-CF81-32FE-3240-C9A94467B219}"/>
              </a:ext>
            </a:extLst>
          </p:cNvPr>
          <p:cNvPicPr>
            <a:picLocks noChangeAspect="1"/>
          </p:cNvPicPr>
          <p:nvPr/>
        </p:nvPicPr>
        <p:blipFill>
          <a:blip r:embed="rId2"/>
          <a:stretch>
            <a:fillRect/>
          </a:stretch>
        </p:blipFill>
        <p:spPr>
          <a:xfrm>
            <a:off x="207819" y="206124"/>
            <a:ext cx="11798582" cy="6457912"/>
          </a:xfrm>
          <a:prstGeom prst="rect">
            <a:avLst/>
          </a:prstGeom>
        </p:spPr>
      </p:pic>
      <p:pic>
        <p:nvPicPr>
          <p:cNvPr id="7" name="Picture 6">
            <a:extLst>
              <a:ext uri="{FF2B5EF4-FFF2-40B4-BE49-F238E27FC236}">
                <a16:creationId xmlns:a16="http://schemas.microsoft.com/office/drawing/2014/main" id="{675F8A1F-7262-6AF0-9540-7C1292EF600B}"/>
              </a:ext>
            </a:extLst>
          </p:cNvPr>
          <p:cNvPicPr>
            <a:picLocks noChangeAspect="1"/>
          </p:cNvPicPr>
          <p:nvPr/>
        </p:nvPicPr>
        <p:blipFill>
          <a:blip r:embed="rId3"/>
          <a:stretch>
            <a:fillRect/>
          </a:stretch>
        </p:blipFill>
        <p:spPr>
          <a:xfrm>
            <a:off x="2422841" y="2255418"/>
            <a:ext cx="7346317" cy="2347163"/>
          </a:xfrm>
          <a:prstGeom prst="rect">
            <a:avLst/>
          </a:prstGeom>
        </p:spPr>
      </p:pic>
    </p:spTree>
    <p:extLst>
      <p:ext uri="{BB962C8B-B14F-4D97-AF65-F5344CB8AC3E}">
        <p14:creationId xmlns:p14="http://schemas.microsoft.com/office/powerpoint/2010/main" val="3538558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275EC94A-92EE-EA83-68C9-E677364DA061}"/>
              </a:ext>
            </a:extLst>
          </p:cNvPr>
          <p:cNvSpPr txBox="1"/>
          <p:nvPr/>
        </p:nvSpPr>
        <p:spPr>
          <a:xfrm>
            <a:off x="585030" y="1219200"/>
            <a:ext cx="11058330" cy="4632960"/>
          </a:xfrm>
          <a:prstGeom prst="rect">
            <a:avLst/>
          </a:prstGeom>
        </p:spPr>
        <p:txBody>
          <a:bodyPr vert="horz" lIns="91440" tIns="45720" rIns="91440" bIns="45720" rtlCol="0">
            <a:normAutofit lnSpcReduction="10000"/>
          </a:bodyPr>
          <a:lstStyle/>
          <a:p>
            <a:pPr indent="-182880" algn="ctr" defTabSz="914400">
              <a:lnSpc>
                <a:spcPct val="90000"/>
              </a:lnSpc>
              <a:spcAft>
                <a:spcPts val="600"/>
              </a:spcAft>
              <a:buClr>
                <a:schemeClr val="accent1"/>
              </a:buClr>
              <a:buSzPct val="80000"/>
              <a:buFont typeface="Corbel" pitchFamily="34" charset="0"/>
              <a:buChar char="•"/>
            </a:pPr>
            <a:r>
              <a:rPr lang="en-US" sz="2800" dirty="0">
                <a:solidFill>
                  <a:srgbClr val="660033"/>
                </a:solidFill>
                <a:latin typeface="Times New Roman" panose="02020603050405020304" pitchFamily="18" charset="0"/>
                <a:cs typeface="Times New Roman" panose="02020603050405020304" pitchFamily="18" charset="0"/>
              </a:rPr>
              <a:t>Sinus bradycardia</a:t>
            </a:r>
          </a:p>
          <a:p>
            <a:pPr indent="-182880" algn="ctr" defTabSz="914400">
              <a:lnSpc>
                <a:spcPct val="90000"/>
              </a:lnSpc>
              <a:spcAft>
                <a:spcPts val="600"/>
              </a:spcAft>
              <a:buClr>
                <a:schemeClr val="accent1"/>
              </a:buClr>
              <a:buSzPct val="80000"/>
              <a:buFont typeface="Corbel" pitchFamily="34" charset="0"/>
              <a:buChar char="•"/>
            </a:pPr>
            <a:endParaRPr lang="en-US" sz="2800" dirty="0">
              <a:solidFill>
                <a:srgbClr val="660033"/>
              </a:solidFill>
              <a:latin typeface="Times New Roman" panose="02020603050405020304" pitchFamily="18" charset="0"/>
              <a:cs typeface="Times New Roman" panose="02020603050405020304" pitchFamily="18" charset="0"/>
            </a:endParaRP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Definition: a cardiac rhythm with appropriate cardiac muscular depolarization initiating from the</a:t>
            </a:r>
          </a:p>
          <a:p>
            <a:pPr defTabSz="914400">
              <a:lnSpc>
                <a:spcPct val="90000"/>
              </a:lnSpc>
              <a:spcAft>
                <a:spcPts val="600"/>
              </a:spcAft>
              <a:buClr>
                <a:schemeClr val="accent1"/>
              </a:buClr>
              <a:buSzPct val="80000"/>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sinus node with heart rate less than 60 beat per minute (bpm).</a:t>
            </a:r>
          </a:p>
          <a:p>
            <a:pPr indent="-182880" defTabSz="914400">
              <a:lnSpc>
                <a:spcPct val="90000"/>
              </a:lnSpc>
              <a:spcAft>
                <a:spcPts val="600"/>
              </a:spcAft>
              <a:buClr>
                <a:schemeClr val="accent1"/>
              </a:buClr>
              <a:buSzPct val="80000"/>
              <a:buFont typeface="Corbel"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Occur in healthy people at rest and common finding in athletes.</a:t>
            </a:r>
          </a:p>
          <a:p>
            <a:pPr indent="-182880" defTabSz="914400">
              <a:lnSpc>
                <a:spcPct val="90000"/>
              </a:lnSpc>
              <a:spcAft>
                <a:spcPts val="600"/>
              </a:spcAft>
              <a:buClr>
                <a:schemeClr val="accent1"/>
              </a:buClr>
              <a:buSzPct val="80000"/>
              <a:buFont typeface="Corbel" pitchFamily="34" charset="0"/>
              <a:buChar char="•"/>
            </a:pP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indent="-182880" defTabSz="914400">
              <a:lnSpc>
                <a:spcPct val="90000"/>
              </a:lnSpc>
              <a:spcAft>
                <a:spcPts val="600"/>
              </a:spcAft>
              <a:buClr>
                <a:schemeClr val="accent1"/>
              </a:buClr>
              <a:buSzPct val="80000"/>
              <a:buFont typeface="Corbel" pitchFamily="34" charset="0"/>
              <a:buChar char="•"/>
            </a:pP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indent="-182880" defTabSz="914400">
              <a:lnSpc>
                <a:spcPct val="90000"/>
              </a:lnSpc>
              <a:spcAft>
                <a:spcPts val="600"/>
              </a:spcAft>
              <a:buClr>
                <a:schemeClr val="accent1"/>
              </a:buClr>
              <a:buSzPct val="80000"/>
              <a:buFont typeface="Corbel" pitchFamily="34" charset="0"/>
              <a:buChar char="•"/>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If sinus bradycardia is asymptomatic, then no treatment is required.</a:t>
            </a: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indent="-182880" defTabSz="914400">
              <a:lnSpc>
                <a:spcPct val="90000"/>
              </a:lnSpc>
              <a:spcAft>
                <a:spcPts val="600"/>
              </a:spcAft>
              <a:buClr>
                <a:schemeClr val="accent1"/>
              </a:buClr>
              <a:buSzPct val="80000"/>
              <a:buFont typeface="Corbel" pitchFamily="34" charset="0"/>
              <a:buChar char="•"/>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Symptomatic sinus bradycardia may occur acutely during an MI and can be treated with </a:t>
            </a:r>
            <a:r>
              <a:rPr lang="en-US" sz="2400" dirty="0">
                <a:solidFill>
                  <a:srgbClr val="993366"/>
                </a:solidFill>
                <a:latin typeface="Times New Roman" panose="02020603050405020304" pitchFamily="18" charset="0"/>
                <a:cs typeface="Times New Roman" panose="02020603050405020304" pitchFamily="18" charset="0"/>
              </a:rPr>
              <a:t>intravenous atropine (0.6–1.2 mg). </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Patients with recurrent or persistent symptomatic sinus bradycardia should be considered for permanent pacemaker implantation.</a:t>
            </a:r>
          </a:p>
          <a:p>
            <a:pPr indent="-182880" defTabSz="914400">
              <a:lnSpc>
                <a:spcPct val="90000"/>
              </a:lnSpc>
              <a:spcAft>
                <a:spcPts val="600"/>
              </a:spcAft>
              <a:buClr>
                <a:schemeClr val="accent1"/>
              </a:buClr>
              <a:buSzPct val="80000"/>
              <a:buFont typeface="Corbel" pitchFamily="34" charset="0"/>
              <a:buChar char="•"/>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84150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graph with lines and numbers&#10;&#10;Description automatically generated with medium confidence">
            <a:extLst>
              <a:ext uri="{FF2B5EF4-FFF2-40B4-BE49-F238E27FC236}">
                <a16:creationId xmlns:a16="http://schemas.microsoft.com/office/drawing/2014/main" id="{FA00884D-F777-675D-FCE6-959B783BC119}"/>
              </a:ext>
            </a:extLst>
          </p:cNvPr>
          <p:cNvPicPr>
            <a:picLocks noChangeAspect="1"/>
          </p:cNvPicPr>
          <p:nvPr/>
        </p:nvPicPr>
        <p:blipFill>
          <a:blip r:embed="rId2"/>
          <a:stretch>
            <a:fillRect/>
          </a:stretch>
        </p:blipFill>
        <p:spPr>
          <a:xfrm>
            <a:off x="552872" y="1036506"/>
            <a:ext cx="11081175" cy="4792608"/>
          </a:xfrm>
          <a:prstGeom prst="rect">
            <a:avLst/>
          </a:prstGeom>
        </p:spPr>
      </p:pic>
    </p:spTree>
    <p:extLst>
      <p:ext uri="{BB962C8B-B14F-4D97-AF65-F5344CB8AC3E}">
        <p14:creationId xmlns:p14="http://schemas.microsoft.com/office/powerpoint/2010/main" val="2976391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F0B21C1-3391-52C8-01F7-9C40026B380D}"/>
              </a:ext>
            </a:extLst>
          </p:cNvPr>
          <p:cNvSpPr txBox="1"/>
          <p:nvPr/>
        </p:nvSpPr>
        <p:spPr>
          <a:xfrm>
            <a:off x="1109980" y="4208424"/>
            <a:ext cx="9966960" cy="13258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6600" b="1" cap="all">
                <a:solidFill>
                  <a:srgbClr val="FFFFFF"/>
                </a:solidFill>
                <a:latin typeface="+mj-lt"/>
                <a:ea typeface="+mj-ea"/>
                <a:cs typeface="+mj-cs"/>
              </a:rPr>
              <a:t>Etiology </a:t>
            </a:r>
          </a:p>
        </p:txBody>
      </p:sp>
      <p:sp>
        <p:nvSpPr>
          <p:cNvPr id="17" name="Rectangle 16">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yellow heart with eyes and legs and hands&#10;&#10;Description automatically generated">
            <a:extLst>
              <a:ext uri="{FF2B5EF4-FFF2-40B4-BE49-F238E27FC236}">
                <a16:creationId xmlns:a16="http://schemas.microsoft.com/office/drawing/2014/main" id="{5007E166-6D6D-276C-4AE5-CCA63A40DBC7}"/>
              </a:ext>
            </a:extLst>
          </p:cNvPr>
          <p:cNvPicPr>
            <a:picLocks noChangeAspect="1"/>
          </p:cNvPicPr>
          <p:nvPr/>
        </p:nvPicPr>
        <p:blipFill>
          <a:blip r:embed="rId2"/>
          <a:srcRect l="1039" t="10839" r="2053"/>
          <a:stretch/>
        </p:blipFill>
        <p:spPr>
          <a:xfrm>
            <a:off x="716138" y="790812"/>
            <a:ext cx="10752103" cy="2942988"/>
          </a:xfrm>
          <a:prstGeom prst="rect">
            <a:avLst/>
          </a:prstGeom>
        </p:spPr>
      </p:pic>
    </p:spTree>
    <p:extLst>
      <p:ext uri="{BB962C8B-B14F-4D97-AF65-F5344CB8AC3E}">
        <p14:creationId xmlns:p14="http://schemas.microsoft.com/office/powerpoint/2010/main" val="1833374922"/>
      </p:ext>
    </p:extLst>
  </p:cSld>
  <p:clrMapOvr>
    <a:masterClrMapping/>
  </p:clrMapOvr>
</p:sld>
</file>

<file path=ppt/theme/theme1.xml><?xml version="1.0" encoding="utf-8"?>
<a:theme xmlns:a="http://schemas.openxmlformats.org/drawingml/2006/main" name="Basi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1580</TotalTime>
  <Words>5085</Words>
  <Application>Microsoft Office PowerPoint</Application>
  <PresentationFormat>Widescreen</PresentationFormat>
  <Paragraphs>405</Paragraphs>
  <Slides>68</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ADLaM Display</vt:lpstr>
      <vt:lpstr>Arial</vt:lpstr>
      <vt:lpstr>Calibri</vt:lpstr>
      <vt:lpstr>Comic Sans MS</vt:lpstr>
      <vt:lpstr>Corbel</vt:lpstr>
      <vt:lpstr>Times New Roman</vt:lpstr>
      <vt:lpstr>Wingdings</vt:lpstr>
      <vt:lpstr>Basis</vt:lpstr>
      <vt:lpstr>Arrythmias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supraventricular tachycardias</vt:lpstr>
      <vt:lpstr>Supraventricular tachycardia</vt:lpstr>
      <vt:lpstr>Atrioventricular nodal re-entrant tachycardia</vt:lpstr>
      <vt:lpstr>PowerPoint Presentation</vt:lpstr>
      <vt:lpstr>atrioventricular re-entrant tachycardia </vt:lpstr>
      <vt:lpstr>PowerPoint Presentation</vt:lpstr>
      <vt:lpstr>PowerPoint Presentation</vt:lpstr>
      <vt:lpstr>PowerPoint Presentation</vt:lpstr>
      <vt:lpstr>Ventricular Arrhythmias</vt:lpstr>
      <vt:lpstr>Premature Ventricular Contractions </vt:lpstr>
      <vt:lpstr>PowerPoint Presentation</vt:lpstr>
      <vt:lpstr>PowerPoint Presentation</vt:lpstr>
      <vt:lpstr>Ventricular Tachycardia</vt:lpstr>
      <vt:lpstr>PowerPoint Presentation</vt:lpstr>
      <vt:lpstr>PowerPoint Presentation</vt:lpstr>
      <vt:lpstr>PowerPoint Presentation</vt:lpstr>
      <vt:lpstr>Torsades de pointes </vt:lpstr>
      <vt:lpstr>PowerPoint Presentation</vt:lpstr>
      <vt:lpstr>Ventricular fibrillation </vt:lpstr>
      <vt:lpstr>PowerPoint Presentation</vt:lpstr>
      <vt:lpstr>PowerPoint Presentation</vt:lpstr>
      <vt:lpstr>PowerPoint Presentation</vt:lpstr>
      <vt:lpstr>Bundle branch block</vt:lpstr>
      <vt:lpstr>RBBB </vt:lpstr>
      <vt:lpstr>PowerPoint Presentation</vt:lpstr>
      <vt:lpstr>PowerPoint Presentation</vt:lpstr>
      <vt:lpstr>LBBB</vt:lpstr>
      <vt:lpstr>PowerPoint Presentation</vt:lpstr>
      <vt:lpstr>PowerPoint Presentation</vt:lpstr>
      <vt:lpstr>PowerPoint Presentation</vt:lpstr>
      <vt:lpstr>Hemiblocks</vt:lpstr>
      <vt:lpstr>PowerPoint Presentation</vt:lpstr>
      <vt:lpstr>PowerPoint Presentation</vt:lpstr>
      <vt:lpstr>bifascicular block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وئام ممدوح سليمان  المعايطه</dc:creator>
  <cp:lastModifiedBy>حنين نزار حامد المعايطه</cp:lastModifiedBy>
  <cp:revision>10</cp:revision>
  <dcterms:created xsi:type="dcterms:W3CDTF">2024-11-15T16:09:11Z</dcterms:created>
  <dcterms:modified xsi:type="dcterms:W3CDTF">2024-12-03T13:58:07Z</dcterms:modified>
</cp:coreProperties>
</file>