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71" r:id="rId6"/>
    <p:sldId id="270" r:id="rId7"/>
    <p:sldId id="261" r:id="rId8"/>
    <p:sldId id="262" r:id="rId9"/>
    <p:sldId id="263" r:id="rId10"/>
    <p:sldId id="264" r:id="rId11"/>
    <p:sldId id="265" r:id="rId12"/>
    <p:sldId id="266" r:id="rId13"/>
    <p:sldId id="267" r:id="rId14"/>
    <p:sldId id="268" r:id="rId15"/>
    <p:sldId id="269" r:id="rId16"/>
    <p:sldId id="273" r:id="rId17"/>
    <p:sldId id="274" r:id="rId18"/>
    <p:sldId id="275" r:id="rId19"/>
    <p:sldId id="276" r:id="rId20"/>
    <p:sldId id="278" r:id="rId21"/>
    <p:sldId id="277" r:id="rId22"/>
    <p:sldId id="272"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76A1FC-3949-4439-A637-2FDC7B495C4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230834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76A1FC-3949-4439-A637-2FDC7B495C4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50980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76A1FC-3949-4439-A637-2FDC7B495C4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02DD65-5DF8-49D0-8790-B7C5C7C3238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9814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E76A1FC-3949-4439-A637-2FDC7B495C4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359567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E76A1FC-3949-4439-A637-2FDC7B495C4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02DD65-5DF8-49D0-8790-B7C5C7C3238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347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E76A1FC-3949-4439-A637-2FDC7B495C4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3236656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6A1FC-3949-4439-A637-2FDC7B495C4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3135245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6A1FC-3949-4439-A637-2FDC7B495C4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180559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6A1FC-3949-4439-A637-2FDC7B495C4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234115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76A1FC-3949-4439-A637-2FDC7B495C4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208482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76A1FC-3949-4439-A637-2FDC7B495C4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402642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76A1FC-3949-4439-A637-2FDC7B495C41}"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417707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76A1FC-3949-4439-A637-2FDC7B495C41}"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11567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6A1FC-3949-4439-A637-2FDC7B495C41}"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65750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76A1FC-3949-4439-A637-2FDC7B495C4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328959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76A1FC-3949-4439-A637-2FDC7B495C4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02DD65-5DF8-49D0-8790-B7C5C7C32383}" type="slidenum">
              <a:rPr lang="en-US" smtClean="0"/>
              <a:t>‹#›</a:t>
            </a:fld>
            <a:endParaRPr lang="en-US"/>
          </a:p>
        </p:txBody>
      </p:sp>
    </p:spTree>
    <p:extLst>
      <p:ext uri="{BB962C8B-B14F-4D97-AF65-F5344CB8AC3E}">
        <p14:creationId xmlns:p14="http://schemas.microsoft.com/office/powerpoint/2010/main" val="415468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E76A1FC-3949-4439-A637-2FDC7B495C41}" type="datetimeFigureOut">
              <a:rPr lang="en-US" smtClean="0"/>
              <a:t>8/9/2022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902DD65-5DF8-49D0-8790-B7C5C7C32383}" type="slidenum">
              <a:rPr lang="en-US" smtClean="0"/>
              <a:t>‹#›</a:t>
            </a:fld>
            <a:endParaRPr lang="en-US"/>
          </a:p>
        </p:txBody>
      </p:sp>
    </p:spTree>
    <p:extLst>
      <p:ext uri="{BB962C8B-B14F-4D97-AF65-F5344CB8AC3E}">
        <p14:creationId xmlns:p14="http://schemas.microsoft.com/office/powerpoint/2010/main" val="3003595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books/NBK539855/" TargetMode="External"/><Relationship Id="rId2" Type="http://schemas.openxmlformats.org/officeDocument/2006/relationships/hyperlink" Target="https://jpbs.hapres.com/UpLoad/PdfFile/jpbs_1023.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4324" y="691346"/>
            <a:ext cx="8911687" cy="1280890"/>
          </a:xfrm>
        </p:spPr>
        <p:txBody>
          <a:bodyPr>
            <a:normAutofit fontScale="90000"/>
          </a:bodyPr>
          <a:lstStyle/>
          <a:p>
            <a:r>
              <a:rPr lang="en-US" sz="4400" b="1" dirty="0"/>
              <a:t>Delusional Disorders</a:t>
            </a: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3100" dirty="0"/>
              <a:t>Presented by: </a:t>
            </a:r>
            <a:br>
              <a:rPr lang="en-US" sz="3100" dirty="0"/>
            </a:br>
            <a:r>
              <a:rPr lang="en-US" sz="3100" dirty="0"/>
              <a:t>Ghadeer AlManaseer and Lujain Dghaimat</a:t>
            </a:r>
          </a:p>
        </p:txBody>
      </p:sp>
    </p:spTree>
    <p:extLst>
      <p:ext uri="{BB962C8B-B14F-4D97-AF65-F5344CB8AC3E}">
        <p14:creationId xmlns:p14="http://schemas.microsoft.com/office/powerpoint/2010/main" val="3916223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82" y="271276"/>
            <a:ext cx="4961965" cy="976312"/>
          </a:xfrm>
        </p:spPr>
        <p:txBody>
          <a:bodyPr>
            <a:noAutofit/>
          </a:bodyPr>
          <a:lstStyle/>
          <a:p>
            <a:r>
              <a:rPr lang="en-US" sz="3200" b="1" dirty="0"/>
              <a:t>4) Ideas of reference</a:t>
            </a:r>
          </a:p>
        </p:txBody>
      </p:sp>
      <p:pic>
        <p:nvPicPr>
          <p:cNvPr id="5" name="Content Placeholder 4"/>
          <p:cNvPicPr>
            <a:picLocks noGrp="1" noChangeAspect="1"/>
          </p:cNvPicPr>
          <p:nvPr>
            <p:ph idx="1"/>
          </p:nvPr>
        </p:nvPicPr>
        <p:blipFill>
          <a:blip r:embed="rId2"/>
          <a:stretch>
            <a:fillRect/>
          </a:stretch>
        </p:blipFill>
        <p:spPr>
          <a:xfrm>
            <a:off x="6323013" y="1801694"/>
            <a:ext cx="5181600" cy="3456785"/>
          </a:xfrm>
          <a:prstGeom prst="rect">
            <a:avLst/>
          </a:prstGeom>
        </p:spPr>
      </p:pic>
      <p:sp>
        <p:nvSpPr>
          <p:cNvPr id="4" name="Text Placeholder 3"/>
          <p:cNvSpPr>
            <a:spLocks noGrp="1"/>
          </p:cNvSpPr>
          <p:nvPr>
            <p:ph type="body" sz="half" idx="2"/>
          </p:nvPr>
        </p:nvSpPr>
        <p:spPr>
          <a:xfrm>
            <a:off x="1519518" y="1801694"/>
            <a:ext cx="4426975" cy="4262436"/>
          </a:xfrm>
        </p:spPr>
        <p:txBody>
          <a:bodyPr/>
          <a:lstStyle/>
          <a:p>
            <a:pPr marL="285750" indent="-285750">
              <a:buFontTx/>
              <a:buChar char="-"/>
            </a:pPr>
            <a:r>
              <a:rPr lang="en-US" sz="2000" dirty="0"/>
              <a:t>Belief that cues in the external environment are </a:t>
            </a:r>
            <a:r>
              <a:rPr lang="en-US" sz="2000" b="1" u="sng" dirty="0"/>
              <a:t>uniquely related </a:t>
            </a:r>
            <a:r>
              <a:rPr lang="en-US" sz="2000" dirty="0"/>
              <a:t>to the individual.</a:t>
            </a:r>
          </a:p>
          <a:p>
            <a:pPr marL="285750" indent="-285750">
              <a:buFontTx/>
              <a:buChar char="-"/>
            </a:pPr>
            <a:endParaRPr lang="en-US" sz="2000" dirty="0"/>
          </a:p>
          <a:p>
            <a:pPr marL="285750" indent="-285750">
              <a:buFontTx/>
              <a:buChar char="-"/>
            </a:pPr>
            <a:r>
              <a:rPr lang="en-US" sz="2000" b="1" dirty="0">
                <a:solidFill>
                  <a:srgbClr val="C00000"/>
                </a:solidFill>
              </a:rPr>
              <a:t>Example:</a:t>
            </a:r>
          </a:p>
          <a:p>
            <a:r>
              <a:rPr lang="en-US" sz="2000" dirty="0"/>
              <a:t>“The television news caster is talking about me!”</a:t>
            </a:r>
          </a:p>
          <a:p>
            <a:endParaRPr lang="en-US" dirty="0"/>
          </a:p>
        </p:txBody>
      </p:sp>
    </p:spTree>
    <p:extLst>
      <p:ext uri="{BB962C8B-B14F-4D97-AF65-F5344CB8AC3E}">
        <p14:creationId xmlns:p14="http://schemas.microsoft.com/office/powerpoint/2010/main" val="190720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49385" y="646801"/>
            <a:ext cx="8911687" cy="1280890"/>
          </a:xfrm>
        </p:spPr>
        <p:txBody>
          <a:bodyPr/>
          <a:lstStyle/>
          <a:p>
            <a:r>
              <a:rPr lang="en-US" b="1" dirty="0"/>
              <a:t>5) Delusions of control</a:t>
            </a:r>
          </a:p>
        </p:txBody>
      </p:sp>
      <p:sp>
        <p:nvSpPr>
          <p:cNvPr id="9" name="Text Placeholder 8"/>
          <p:cNvSpPr>
            <a:spLocks noGrp="1"/>
          </p:cNvSpPr>
          <p:nvPr>
            <p:ph type="body" idx="1"/>
          </p:nvPr>
        </p:nvSpPr>
        <p:spPr>
          <a:xfrm>
            <a:off x="1486032" y="1927691"/>
            <a:ext cx="4619197" cy="948765"/>
          </a:xfrm>
        </p:spPr>
        <p:txBody>
          <a:bodyPr/>
          <a:lstStyle/>
          <a:p>
            <a:r>
              <a:rPr lang="en-US" b="1" dirty="0"/>
              <a:t>Thought broadcasting:</a:t>
            </a:r>
          </a:p>
          <a:p>
            <a:r>
              <a:rPr lang="en-US" dirty="0"/>
              <a:t>(belief that one’s thoughts can </a:t>
            </a:r>
            <a:r>
              <a:rPr lang="en-US" u="sng" dirty="0"/>
              <a:t>be heard </a:t>
            </a:r>
            <a:r>
              <a:rPr lang="en-US" dirty="0"/>
              <a:t>by others)</a:t>
            </a:r>
          </a:p>
        </p:txBody>
      </p:sp>
      <p:pic>
        <p:nvPicPr>
          <p:cNvPr id="13" name="Content Placeholder 12"/>
          <p:cNvPicPr>
            <a:picLocks noGrp="1" noChangeAspect="1"/>
          </p:cNvPicPr>
          <p:nvPr>
            <p:ph sz="half" idx="2"/>
          </p:nvPr>
        </p:nvPicPr>
        <p:blipFill>
          <a:blip r:embed="rId2"/>
          <a:stretch>
            <a:fillRect/>
          </a:stretch>
        </p:blipFill>
        <p:spPr>
          <a:xfrm>
            <a:off x="1486032" y="3504266"/>
            <a:ext cx="4343400" cy="2895600"/>
          </a:xfrm>
          <a:prstGeom prst="rect">
            <a:avLst/>
          </a:prstGeom>
        </p:spPr>
      </p:pic>
      <p:sp>
        <p:nvSpPr>
          <p:cNvPr id="11" name="Text Placeholder 10"/>
          <p:cNvSpPr>
            <a:spLocks noGrp="1"/>
          </p:cNvSpPr>
          <p:nvPr>
            <p:ph type="body" sz="quarter" idx="3"/>
          </p:nvPr>
        </p:nvSpPr>
        <p:spPr>
          <a:xfrm>
            <a:off x="6872665" y="2685397"/>
            <a:ext cx="4457554" cy="576262"/>
          </a:xfrm>
        </p:spPr>
        <p:txBody>
          <a:bodyPr/>
          <a:lstStyle/>
          <a:p>
            <a:r>
              <a:rPr lang="en-US" b="1" dirty="0"/>
              <a:t>Thought Insertion:</a:t>
            </a:r>
          </a:p>
          <a:p>
            <a:r>
              <a:rPr lang="en-US" dirty="0"/>
              <a:t>(belief that outside thoughts are </a:t>
            </a:r>
            <a:r>
              <a:rPr lang="en-US" u="sng" dirty="0"/>
              <a:t>being placed </a:t>
            </a:r>
            <a:r>
              <a:rPr lang="en-US" dirty="0"/>
              <a:t>in one’s head).</a:t>
            </a:r>
          </a:p>
        </p:txBody>
      </p:sp>
      <p:pic>
        <p:nvPicPr>
          <p:cNvPr id="14" name="Content Placeholder 13"/>
          <p:cNvPicPr>
            <a:picLocks noGrp="1" noChangeAspect="1"/>
          </p:cNvPicPr>
          <p:nvPr>
            <p:ph sz="quarter" idx="4"/>
          </p:nvPr>
        </p:nvPicPr>
        <p:blipFill>
          <a:blip r:embed="rId3"/>
          <a:stretch>
            <a:fillRect/>
          </a:stretch>
        </p:blipFill>
        <p:spPr>
          <a:xfrm>
            <a:off x="7030595" y="3504266"/>
            <a:ext cx="4141694" cy="2895600"/>
          </a:xfrm>
          <a:prstGeom prst="rect">
            <a:avLst/>
          </a:prstGeom>
        </p:spPr>
      </p:pic>
    </p:spTree>
    <p:extLst>
      <p:ext uri="{BB962C8B-B14F-4D97-AF65-F5344CB8AC3E}">
        <p14:creationId xmlns:p14="http://schemas.microsoft.com/office/powerpoint/2010/main" val="81820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21224" y="284723"/>
            <a:ext cx="4373187" cy="976312"/>
          </a:xfrm>
        </p:spPr>
        <p:txBody>
          <a:bodyPr>
            <a:noAutofit/>
          </a:bodyPr>
          <a:lstStyle/>
          <a:p>
            <a:r>
              <a:rPr lang="en-US" sz="3200" b="1" dirty="0"/>
              <a:t>6) Somatic Delusions</a:t>
            </a:r>
          </a:p>
        </p:txBody>
      </p:sp>
      <p:pic>
        <p:nvPicPr>
          <p:cNvPr id="10" name="Content Placeholder 9"/>
          <p:cNvPicPr>
            <a:picLocks noGrp="1" noChangeAspect="1"/>
          </p:cNvPicPr>
          <p:nvPr>
            <p:ph idx="1"/>
          </p:nvPr>
        </p:nvPicPr>
        <p:blipFill>
          <a:blip r:embed="rId2"/>
          <a:stretch>
            <a:fillRect/>
          </a:stretch>
        </p:blipFill>
        <p:spPr>
          <a:xfrm>
            <a:off x="6979023" y="2256818"/>
            <a:ext cx="4128247" cy="2974088"/>
          </a:xfrm>
          <a:prstGeom prst="rect">
            <a:avLst/>
          </a:prstGeom>
        </p:spPr>
      </p:pic>
      <p:sp>
        <p:nvSpPr>
          <p:cNvPr id="9" name="Text Placeholder 8"/>
          <p:cNvSpPr>
            <a:spLocks noGrp="1"/>
          </p:cNvSpPr>
          <p:nvPr>
            <p:ph type="body" sz="half" idx="2"/>
          </p:nvPr>
        </p:nvSpPr>
        <p:spPr>
          <a:xfrm>
            <a:off x="1613648" y="2256818"/>
            <a:ext cx="4480763" cy="4262436"/>
          </a:xfrm>
        </p:spPr>
        <p:txBody>
          <a:bodyPr>
            <a:normAutofit/>
          </a:bodyPr>
          <a:lstStyle/>
          <a:p>
            <a:r>
              <a:rPr lang="en-US" sz="2000" dirty="0"/>
              <a:t>-    Belief that one has </a:t>
            </a:r>
            <a:r>
              <a:rPr lang="en-US" sz="2000" b="1" u="sng" dirty="0"/>
              <a:t>a certain illness </a:t>
            </a:r>
            <a:r>
              <a:rPr lang="en-US" sz="2000" dirty="0"/>
              <a:t>or health condition.</a:t>
            </a:r>
          </a:p>
          <a:p>
            <a:pPr marL="342900" indent="-342900">
              <a:buFontTx/>
              <a:buChar char="-"/>
            </a:pPr>
            <a:endParaRPr lang="en-US" sz="2000" dirty="0"/>
          </a:p>
          <a:p>
            <a:r>
              <a:rPr lang="en-US" sz="2000" dirty="0"/>
              <a:t>-    </a:t>
            </a:r>
            <a:r>
              <a:rPr lang="en-US" sz="2000" b="1" dirty="0">
                <a:solidFill>
                  <a:srgbClr val="C00000"/>
                </a:solidFill>
              </a:rPr>
              <a:t>Example:</a:t>
            </a:r>
          </a:p>
          <a:p>
            <a:r>
              <a:rPr lang="en-US" sz="2000" dirty="0"/>
              <a:t> “There are worms in my chest!”</a:t>
            </a:r>
          </a:p>
        </p:txBody>
      </p:sp>
    </p:spTree>
    <p:extLst>
      <p:ext uri="{BB962C8B-B14F-4D97-AF65-F5344CB8AC3E}">
        <p14:creationId xmlns:p14="http://schemas.microsoft.com/office/powerpoint/2010/main" val="294108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177" y="284723"/>
            <a:ext cx="4134317" cy="976312"/>
          </a:xfrm>
        </p:spPr>
        <p:txBody>
          <a:bodyPr>
            <a:normAutofit/>
          </a:bodyPr>
          <a:lstStyle/>
          <a:p>
            <a:r>
              <a:rPr lang="en-US" sz="3200" b="1" dirty="0"/>
              <a:t>7) Delusions of guilt</a:t>
            </a:r>
          </a:p>
        </p:txBody>
      </p:sp>
      <p:pic>
        <p:nvPicPr>
          <p:cNvPr id="5" name="Content Placeholder 4"/>
          <p:cNvPicPr>
            <a:picLocks noGrp="1" noChangeAspect="1"/>
          </p:cNvPicPr>
          <p:nvPr>
            <p:ph idx="1"/>
          </p:nvPr>
        </p:nvPicPr>
        <p:blipFill>
          <a:blip r:embed="rId2"/>
          <a:stretch>
            <a:fillRect/>
          </a:stretch>
        </p:blipFill>
        <p:spPr>
          <a:xfrm>
            <a:off x="6508375" y="2123047"/>
            <a:ext cx="4996237" cy="3738001"/>
          </a:xfrm>
          <a:prstGeom prst="rect">
            <a:avLst/>
          </a:prstGeom>
        </p:spPr>
      </p:pic>
      <p:sp>
        <p:nvSpPr>
          <p:cNvPr id="4" name="Text Placeholder 3"/>
          <p:cNvSpPr>
            <a:spLocks noGrp="1"/>
          </p:cNvSpPr>
          <p:nvPr>
            <p:ph type="body" sz="half" idx="2"/>
          </p:nvPr>
        </p:nvSpPr>
        <p:spPr>
          <a:xfrm>
            <a:off x="1836177" y="2123048"/>
            <a:ext cx="3919164" cy="4262436"/>
          </a:xfrm>
        </p:spPr>
        <p:txBody>
          <a:bodyPr>
            <a:normAutofit/>
          </a:bodyPr>
          <a:lstStyle/>
          <a:p>
            <a:r>
              <a:rPr lang="en-US" sz="2000" dirty="0"/>
              <a:t>-   Belief that one is </a:t>
            </a:r>
            <a:r>
              <a:rPr lang="en-US" sz="2000" b="1" u="sng" dirty="0"/>
              <a:t>guilty or responsible </a:t>
            </a:r>
            <a:r>
              <a:rPr lang="en-US" sz="2000" dirty="0"/>
              <a:t>for something.</a:t>
            </a:r>
          </a:p>
          <a:p>
            <a:pPr marL="342900" indent="-342900">
              <a:buFontTx/>
              <a:buChar char="-"/>
            </a:pPr>
            <a:endParaRPr lang="en-US" sz="2000" dirty="0"/>
          </a:p>
          <a:p>
            <a:r>
              <a:rPr lang="en-US" sz="2000" dirty="0">
                <a:solidFill>
                  <a:schemeClr val="tx1"/>
                </a:solidFill>
              </a:rPr>
              <a:t>-</a:t>
            </a:r>
            <a:r>
              <a:rPr lang="en-US" sz="2000" b="1" dirty="0">
                <a:solidFill>
                  <a:schemeClr val="tx1"/>
                </a:solidFill>
              </a:rPr>
              <a:t> </a:t>
            </a:r>
            <a:r>
              <a:rPr lang="en-US" sz="2000" b="1" dirty="0">
                <a:solidFill>
                  <a:srgbClr val="C00000"/>
                </a:solidFill>
              </a:rPr>
              <a:t>  Example: </a:t>
            </a:r>
          </a:p>
          <a:p>
            <a:r>
              <a:rPr lang="en-US" sz="2000" dirty="0"/>
              <a:t>“I am responsible for all the world’s wars.”</a:t>
            </a:r>
          </a:p>
        </p:txBody>
      </p:sp>
    </p:spTree>
    <p:extLst>
      <p:ext uri="{BB962C8B-B14F-4D97-AF65-F5344CB8AC3E}">
        <p14:creationId xmlns:p14="http://schemas.microsoft.com/office/powerpoint/2010/main" val="137257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389" y="257829"/>
            <a:ext cx="3505199" cy="976312"/>
          </a:xfrm>
        </p:spPr>
        <p:txBody>
          <a:bodyPr>
            <a:normAutofit/>
          </a:bodyPr>
          <a:lstStyle/>
          <a:p>
            <a:r>
              <a:rPr lang="en-US" sz="3200" b="1" dirty="0"/>
              <a:t>8) Jealous type</a:t>
            </a:r>
          </a:p>
        </p:txBody>
      </p:sp>
      <p:pic>
        <p:nvPicPr>
          <p:cNvPr id="5" name="Content Placeholder 4"/>
          <p:cNvPicPr>
            <a:picLocks noGrp="1" noChangeAspect="1"/>
          </p:cNvPicPr>
          <p:nvPr>
            <p:ph idx="1"/>
          </p:nvPr>
        </p:nvPicPr>
        <p:blipFill>
          <a:blip r:embed="rId2"/>
          <a:stretch>
            <a:fillRect/>
          </a:stretch>
        </p:blipFill>
        <p:spPr>
          <a:xfrm>
            <a:off x="6812864" y="2002027"/>
            <a:ext cx="3664014" cy="3603048"/>
          </a:xfrm>
          <a:prstGeom prst="rect">
            <a:avLst/>
          </a:prstGeom>
        </p:spPr>
      </p:pic>
      <p:sp>
        <p:nvSpPr>
          <p:cNvPr id="4" name="Text Placeholder 3"/>
          <p:cNvSpPr>
            <a:spLocks noGrp="1"/>
          </p:cNvSpPr>
          <p:nvPr>
            <p:ph type="body" sz="half" idx="2"/>
          </p:nvPr>
        </p:nvSpPr>
        <p:spPr>
          <a:xfrm>
            <a:off x="1594130" y="2002027"/>
            <a:ext cx="4672199" cy="4262436"/>
          </a:xfrm>
        </p:spPr>
        <p:txBody>
          <a:bodyPr/>
          <a:lstStyle/>
          <a:p>
            <a:r>
              <a:rPr lang="en-US" sz="2000" dirty="0"/>
              <a:t>- Patient beliefs that the one he loves ( spouse or lover) is </a:t>
            </a:r>
            <a:r>
              <a:rPr lang="en-US" sz="2000" b="1" u="sng" dirty="0"/>
              <a:t>unfaithful</a:t>
            </a:r>
            <a:r>
              <a:rPr lang="en-US" sz="2000" dirty="0"/>
              <a:t> and cheating on him, trying with every chance to prove this belief. </a:t>
            </a:r>
          </a:p>
          <a:p>
            <a:endParaRPr lang="en-US" sz="2000" dirty="0"/>
          </a:p>
          <a:p>
            <a:r>
              <a:rPr lang="en-US" sz="2000" dirty="0">
                <a:solidFill>
                  <a:srgbClr val="C00000"/>
                </a:solidFill>
              </a:rPr>
              <a:t>*</a:t>
            </a:r>
            <a:r>
              <a:rPr lang="en-US" sz="2000" dirty="0"/>
              <a:t>The delusion of jealousy can lead to aggressive, threatening, and possibly violent behavior, including homicide and suicide.</a:t>
            </a:r>
          </a:p>
          <a:p>
            <a:endParaRPr lang="en-US" dirty="0"/>
          </a:p>
        </p:txBody>
      </p:sp>
    </p:spTree>
    <p:extLst>
      <p:ext uri="{BB962C8B-B14F-4D97-AF65-F5344CB8AC3E}">
        <p14:creationId xmlns:p14="http://schemas.microsoft.com/office/powerpoint/2010/main" val="356821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sz="2400" b="1" dirty="0"/>
              <a:t>9) Mixed Type</a:t>
            </a:r>
          </a:p>
          <a:p>
            <a:pPr marL="0" indent="0">
              <a:buNone/>
            </a:pPr>
            <a:r>
              <a:rPr lang="en-US" dirty="0"/>
              <a:t>More than one of the above.</a:t>
            </a:r>
          </a:p>
        </p:txBody>
      </p:sp>
      <p:sp>
        <p:nvSpPr>
          <p:cNvPr id="7" name="Content Placeholder 6"/>
          <p:cNvSpPr>
            <a:spLocks noGrp="1"/>
          </p:cNvSpPr>
          <p:nvPr>
            <p:ph sz="half" idx="2"/>
          </p:nvPr>
        </p:nvSpPr>
        <p:spPr/>
        <p:txBody>
          <a:bodyPr/>
          <a:lstStyle/>
          <a:p>
            <a:r>
              <a:rPr lang="en-US" sz="2400" b="1" dirty="0"/>
              <a:t>10) Unspecified Type</a:t>
            </a:r>
          </a:p>
          <a:p>
            <a:pPr marL="0" indent="0">
              <a:buNone/>
            </a:pPr>
            <a:r>
              <a:rPr lang="en-US" dirty="0"/>
              <a:t>Not a specific type as described above; it cannot be clearly determined.</a:t>
            </a:r>
          </a:p>
        </p:txBody>
      </p:sp>
    </p:spTree>
    <p:extLst>
      <p:ext uri="{BB962C8B-B14F-4D97-AF65-F5344CB8AC3E}">
        <p14:creationId xmlns:p14="http://schemas.microsoft.com/office/powerpoint/2010/main" val="426810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94FA46-6E2C-5213-A98F-75D0ED2A33ED}"/>
              </a:ext>
            </a:extLst>
          </p:cNvPr>
          <p:cNvSpPr>
            <a:spLocks noGrp="1"/>
          </p:cNvSpPr>
          <p:nvPr>
            <p:ph type="title"/>
          </p:nvPr>
        </p:nvSpPr>
        <p:spPr>
          <a:xfrm>
            <a:off x="531811" y="-547008"/>
            <a:ext cx="8915399" cy="3117040"/>
          </a:xfrm>
        </p:spPr>
        <p:txBody>
          <a:bodyPr/>
          <a:lstStyle/>
          <a:p>
            <a:r>
              <a:rPr lang="en-US" b="1" dirty="0"/>
              <a:t>Clinical features</a:t>
            </a:r>
          </a:p>
        </p:txBody>
      </p:sp>
      <p:sp>
        <p:nvSpPr>
          <p:cNvPr id="3" name="Text Placeholder 2">
            <a:extLst>
              <a:ext uri="{FF2B5EF4-FFF2-40B4-BE49-F238E27FC236}">
                <a16:creationId xmlns:a16="http://schemas.microsoft.com/office/drawing/2014/main" xmlns="" id="{103FB72D-7963-7C5B-274C-4EED13B79133}"/>
              </a:ext>
            </a:extLst>
          </p:cNvPr>
          <p:cNvSpPr>
            <a:spLocks noGrp="1"/>
          </p:cNvSpPr>
          <p:nvPr>
            <p:ph type="body" idx="1"/>
          </p:nvPr>
        </p:nvSpPr>
        <p:spPr>
          <a:xfrm>
            <a:off x="1638300" y="3047605"/>
            <a:ext cx="8915399" cy="1555864"/>
          </a:xfrm>
        </p:spPr>
        <p:txBody>
          <a:bodyPr>
            <a:noAutofit/>
          </a:bodyPr>
          <a:lstStyle/>
          <a:p>
            <a:r>
              <a:rPr lang="en-US" sz="2000" u="sng" dirty="0">
                <a:solidFill>
                  <a:srgbClr val="FF0000"/>
                </a:solidFill>
              </a:rPr>
              <a:t>A. The presence of a non-bizarre delusion is the cardinal feature of this disorder .</a:t>
            </a:r>
          </a:p>
          <a:p>
            <a:r>
              <a:rPr lang="en-US" sz="2000" dirty="0" err="1"/>
              <a:t>B.Other</a:t>
            </a:r>
            <a:r>
              <a:rPr lang="en-US" sz="2000" dirty="0"/>
              <a:t> symptoms that might appear include:</a:t>
            </a:r>
          </a:p>
          <a:p>
            <a:r>
              <a:rPr lang="en-US" sz="2000" b="1" dirty="0"/>
              <a:t>1-An irritable, angry, or low mood</a:t>
            </a:r>
          </a:p>
          <a:p>
            <a:r>
              <a:rPr lang="en-US" sz="2000" b="1" dirty="0"/>
              <a:t>2-Hallucinations</a:t>
            </a:r>
            <a:endParaRPr lang="en-US" sz="2000" dirty="0"/>
          </a:p>
          <a:p>
            <a:r>
              <a:rPr lang="en-US" sz="2000" b="1" dirty="0"/>
              <a:t>3-Mood, Feelings, and Affect. </a:t>
            </a:r>
          </a:p>
          <a:p>
            <a:r>
              <a:rPr lang="en-US" sz="2000" b="1" dirty="0"/>
              <a:t>4-Insight</a:t>
            </a:r>
            <a:r>
              <a:rPr lang="en-US" sz="2000" dirty="0"/>
              <a:t>. </a:t>
            </a:r>
          </a:p>
        </p:txBody>
      </p:sp>
      <p:pic>
        <p:nvPicPr>
          <p:cNvPr id="5" name="Picture 4">
            <a:extLst>
              <a:ext uri="{FF2B5EF4-FFF2-40B4-BE49-F238E27FC236}">
                <a16:creationId xmlns:a16="http://schemas.microsoft.com/office/drawing/2014/main" xmlns="" id="{C1B74979-385E-ECC9-3C4B-D186585667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8410" y="3322608"/>
            <a:ext cx="3657600" cy="2438400"/>
          </a:xfrm>
          <a:prstGeom prst="rect">
            <a:avLst/>
          </a:prstGeom>
        </p:spPr>
      </p:pic>
    </p:spTree>
    <p:extLst>
      <p:ext uri="{BB962C8B-B14F-4D97-AF65-F5344CB8AC3E}">
        <p14:creationId xmlns:p14="http://schemas.microsoft.com/office/powerpoint/2010/main" val="314714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A7CF4-EA52-CC4A-E2B9-19EACCCB723C}"/>
              </a:ext>
            </a:extLst>
          </p:cNvPr>
          <p:cNvSpPr>
            <a:spLocks noGrp="1"/>
          </p:cNvSpPr>
          <p:nvPr>
            <p:ph type="title"/>
          </p:nvPr>
        </p:nvSpPr>
        <p:spPr>
          <a:xfrm>
            <a:off x="735919" y="-443593"/>
            <a:ext cx="8915399" cy="3117040"/>
          </a:xfrm>
        </p:spPr>
        <p:txBody>
          <a:bodyPr/>
          <a:lstStyle/>
          <a:p>
            <a:r>
              <a:rPr lang="en-US" b="1" dirty="0"/>
              <a:t>DIAGNOSIS</a:t>
            </a:r>
          </a:p>
        </p:txBody>
      </p:sp>
      <p:pic>
        <p:nvPicPr>
          <p:cNvPr id="4" name="Picture 3">
            <a:extLst>
              <a:ext uri="{FF2B5EF4-FFF2-40B4-BE49-F238E27FC236}">
                <a16:creationId xmlns:a16="http://schemas.microsoft.com/office/drawing/2014/main" xmlns="" id="{26546F0E-FDED-3BE7-44A7-7BCFE6D4CF44}"/>
              </a:ext>
            </a:extLst>
          </p:cNvPr>
          <p:cNvPicPr>
            <a:picLocks noChangeAspect="1"/>
          </p:cNvPicPr>
          <p:nvPr/>
        </p:nvPicPr>
        <p:blipFill rotWithShape="1">
          <a:blip r:embed="rId2">
            <a:extLst>
              <a:ext uri="{28A0092B-C50C-407E-A947-70E740481C1C}">
                <a14:useLocalDpi xmlns:a14="http://schemas.microsoft.com/office/drawing/2010/main" val="0"/>
              </a:ext>
            </a:extLst>
          </a:blip>
          <a:srcRect b="7846"/>
          <a:stretch/>
        </p:blipFill>
        <p:spPr>
          <a:xfrm>
            <a:off x="1715634" y="1822354"/>
            <a:ext cx="9926638" cy="4724400"/>
          </a:xfrm>
          <a:prstGeom prst="rect">
            <a:avLst/>
          </a:prstGeom>
        </p:spPr>
      </p:pic>
    </p:spTree>
    <p:extLst>
      <p:ext uri="{BB962C8B-B14F-4D97-AF65-F5344CB8AC3E}">
        <p14:creationId xmlns:p14="http://schemas.microsoft.com/office/powerpoint/2010/main" val="3719529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72FA0BA-0E63-B50D-4464-C2814134785F}"/>
              </a:ext>
            </a:extLst>
          </p:cNvPr>
          <p:cNvPicPr>
            <a:picLocks noChangeAspect="1"/>
          </p:cNvPicPr>
          <p:nvPr/>
        </p:nvPicPr>
        <p:blipFill rotWithShape="1">
          <a:blip r:embed="rId2"/>
          <a:srcRect r="3831"/>
          <a:stretch/>
        </p:blipFill>
        <p:spPr>
          <a:xfrm>
            <a:off x="1619661" y="1330583"/>
            <a:ext cx="10069286" cy="4455627"/>
          </a:xfrm>
          <a:prstGeom prst="rect">
            <a:avLst/>
          </a:prstGeom>
        </p:spPr>
      </p:pic>
    </p:spTree>
    <p:extLst>
      <p:ext uri="{BB962C8B-B14F-4D97-AF65-F5344CB8AC3E}">
        <p14:creationId xmlns:p14="http://schemas.microsoft.com/office/powerpoint/2010/main" val="162483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70A15-4428-C915-4B10-05861BE8BAA0}"/>
              </a:ext>
            </a:extLst>
          </p:cNvPr>
          <p:cNvSpPr>
            <a:spLocks noGrp="1"/>
          </p:cNvSpPr>
          <p:nvPr>
            <p:ph type="title"/>
          </p:nvPr>
        </p:nvSpPr>
        <p:spPr>
          <a:xfrm>
            <a:off x="499154" y="-840921"/>
            <a:ext cx="8915399" cy="3117040"/>
          </a:xfrm>
        </p:spPr>
        <p:txBody>
          <a:bodyPr/>
          <a:lstStyle/>
          <a:p>
            <a:r>
              <a:rPr lang="en-US" b="1" dirty="0"/>
              <a:t>Prognosis</a:t>
            </a:r>
          </a:p>
        </p:txBody>
      </p:sp>
      <p:sp>
        <p:nvSpPr>
          <p:cNvPr id="3" name="Text Placeholder 2">
            <a:extLst>
              <a:ext uri="{FF2B5EF4-FFF2-40B4-BE49-F238E27FC236}">
                <a16:creationId xmlns:a16="http://schemas.microsoft.com/office/drawing/2014/main" xmlns="" id="{7A7A20DB-47F1-7AC8-1353-3234678F2F87}"/>
              </a:ext>
            </a:extLst>
          </p:cNvPr>
          <p:cNvSpPr>
            <a:spLocks noGrp="1"/>
          </p:cNvSpPr>
          <p:nvPr>
            <p:ph type="body" idx="1"/>
          </p:nvPr>
        </p:nvSpPr>
        <p:spPr>
          <a:xfrm>
            <a:off x="1673678" y="2016579"/>
            <a:ext cx="9732961" cy="3925989"/>
          </a:xfrm>
        </p:spPr>
        <p:txBody>
          <a:bodyPr>
            <a:noAutofit/>
          </a:bodyPr>
          <a:lstStyle/>
          <a:p>
            <a:r>
              <a:rPr lang="en-US" dirty="0"/>
              <a:t>The prognosis of delusional disorder is better with treatment and medication compliance.</a:t>
            </a:r>
          </a:p>
          <a:p>
            <a:pPr marL="285750" indent="-285750">
              <a:buFont typeface="Wingdings" panose="05000000000000000000" pitchFamily="2" charset="2"/>
              <a:buChar char="Ø"/>
            </a:pPr>
            <a:r>
              <a:rPr lang="en-US" dirty="0"/>
              <a:t> Almost 50% of patients have a good response to medications.</a:t>
            </a:r>
          </a:p>
          <a:p>
            <a:pPr marL="285750" indent="-285750">
              <a:buFont typeface="Wingdings" panose="05000000000000000000" pitchFamily="2" charset="2"/>
              <a:buChar char="Ø"/>
            </a:pPr>
            <a:r>
              <a:rPr lang="en-US" dirty="0"/>
              <a:t>more than 20% of patients report a decrease in symptoms .</a:t>
            </a:r>
          </a:p>
          <a:p>
            <a:pPr marL="285750" indent="-285750">
              <a:buFont typeface="Wingdings" panose="05000000000000000000" pitchFamily="2" charset="2"/>
              <a:buChar char="Ø"/>
            </a:pPr>
            <a:r>
              <a:rPr lang="en-US" dirty="0"/>
              <a:t> less than 20% of patients report minimal to no change in symptoms.</a:t>
            </a:r>
          </a:p>
          <a:p>
            <a:pPr marL="285750" indent="-285750">
              <a:buFont typeface="Wingdings" panose="05000000000000000000" pitchFamily="2" charset="2"/>
              <a:buChar char="Ø"/>
            </a:pPr>
            <a:r>
              <a:rPr lang="en-US" b="1" dirty="0"/>
              <a:t>A good prognosis is also related to:</a:t>
            </a:r>
          </a:p>
          <a:p>
            <a:pPr marL="400050" indent="-400050">
              <a:buFont typeface="+mj-lt"/>
              <a:buAutoNum type="romanLcPeriod"/>
            </a:pPr>
            <a:r>
              <a:rPr lang="en-US" dirty="0"/>
              <a:t>higher social and occupational functioning.</a:t>
            </a:r>
          </a:p>
          <a:p>
            <a:pPr marL="400050" indent="-400050">
              <a:buFont typeface="+mj-lt"/>
              <a:buAutoNum type="romanLcPeriod"/>
            </a:pPr>
            <a:r>
              <a:rPr lang="en-US" dirty="0"/>
              <a:t> early-onset before age 30 years.</a:t>
            </a:r>
          </a:p>
          <a:p>
            <a:pPr marL="400050" indent="-400050">
              <a:buFont typeface="+mj-lt"/>
              <a:buAutoNum type="romanLcPeriod"/>
            </a:pPr>
            <a:r>
              <a:rPr lang="en-US" dirty="0"/>
              <a:t> female.</a:t>
            </a:r>
          </a:p>
          <a:p>
            <a:pPr marL="400050" indent="-400050">
              <a:buFont typeface="+mj-lt"/>
              <a:buAutoNum type="romanLcPeriod"/>
            </a:pPr>
            <a:r>
              <a:rPr lang="en-US" dirty="0"/>
              <a:t> sudden onset of symptoms.</a:t>
            </a:r>
          </a:p>
          <a:p>
            <a:pPr marL="400050" indent="-400050">
              <a:buFont typeface="+mj-lt"/>
              <a:buAutoNum type="romanLcPeriod"/>
            </a:pPr>
            <a:r>
              <a:rPr lang="en-US" dirty="0"/>
              <a:t> short duration.</a:t>
            </a:r>
          </a:p>
          <a:p>
            <a:endParaRPr lang="en-US" dirty="0"/>
          </a:p>
          <a:p>
            <a:r>
              <a:rPr lang="en-US" b="1" u="sng" dirty="0">
                <a:solidFill>
                  <a:srgbClr val="FF0000"/>
                </a:solidFill>
              </a:rPr>
              <a:t>Delusional disorder is typically a chronic (ongoing) condition, but when properly treated, many people with this disorder can find relief from </a:t>
            </a:r>
            <a:r>
              <a:rPr lang="en-US" sz="2000" b="1" u="sng" dirty="0">
                <a:solidFill>
                  <a:srgbClr val="FF0000"/>
                </a:solidFill>
              </a:rPr>
              <a:t>their symptoms.</a:t>
            </a:r>
          </a:p>
        </p:txBody>
      </p:sp>
      <p:pic>
        <p:nvPicPr>
          <p:cNvPr id="8" name="Content Placeholder 2">
            <a:extLst>
              <a:ext uri="{FF2B5EF4-FFF2-40B4-BE49-F238E27FC236}">
                <a16:creationId xmlns:a16="http://schemas.microsoft.com/office/drawing/2014/main" xmlns="" id="{C462987E-D0BD-627E-0F46-8E3904DAD2D1}"/>
              </a:ext>
            </a:extLst>
          </p:cNvPr>
          <p:cNvPicPr>
            <a:picLocks noChangeAspect="1"/>
          </p:cNvPicPr>
          <p:nvPr/>
        </p:nvPicPr>
        <p:blipFill>
          <a:blip r:embed="rId2"/>
          <a:stretch>
            <a:fillRect/>
          </a:stretch>
        </p:blipFill>
        <p:spPr>
          <a:xfrm>
            <a:off x="7899526" y="3366073"/>
            <a:ext cx="3030054" cy="2431617"/>
          </a:xfrm>
          <a:prstGeom prst="rect">
            <a:avLst/>
          </a:prstGeom>
        </p:spPr>
      </p:pic>
    </p:spTree>
    <p:extLst>
      <p:ext uri="{BB962C8B-B14F-4D97-AF65-F5344CB8AC3E}">
        <p14:creationId xmlns:p14="http://schemas.microsoft.com/office/powerpoint/2010/main" val="421380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Delusions?</a:t>
            </a:r>
          </a:p>
        </p:txBody>
      </p:sp>
      <p:sp>
        <p:nvSpPr>
          <p:cNvPr id="4" name="Content Placeholder 3"/>
          <p:cNvSpPr>
            <a:spLocks noGrp="1"/>
          </p:cNvSpPr>
          <p:nvPr>
            <p:ph idx="1"/>
          </p:nvPr>
        </p:nvSpPr>
        <p:spPr>
          <a:xfrm>
            <a:off x="2414400" y="1586753"/>
            <a:ext cx="8915400" cy="5284693"/>
          </a:xfrm>
        </p:spPr>
        <p:txBody>
          <a:bodyPr>
            <a:normAutofit fontScale="47500" lnSpcReduction="20000"/>
          </a:bodyPr>
          <a:lstStyle/>
          <a:p>
            <a:r>
              <a:rPr lang="en-US" sz="4200" dirty="0"/>
              <a:t>Delusions are </a:t>
            </a:r>
            <a:r>
              <a:rPr lang="en-US" sz="4200" u="sng" dirty="0">
                <a:solidFill>
                  <a:srgbClr val="C00000"/>
                </a:solidFill>
              </a:rPr>
              <a:t>fixed, false beliefs </a:t>
            </a:r>
            <a:r>
              <a:rPr lang="en-US" sz="4200" dirty="0"/>
              <a:t>that persist despite evidence to the contrary and that do not make sense within the context of an individual’s cultural background. Delusions are classified as bizarre (impossible to be true) or nonbizarre (at least possible).</a:t>
            </a:r>
          </a:p>
          <a:p>
            <a:pPr marL="0" indent="0">
              <a:buNone/>
            </a:pPr>
            <a:r>
              <a:rPr lang="en-US" sz="4200" dirty="0"/>
              <a:t> </a:t>
            </a:r>
          </a:p>
          <a:p>
            <a:r>
              <a:rPr lang="en-US" sz="4200" b="1" dirty="0"/>
              <a:t>Bizarre example</a:t>
            </a:r>
            <a:r>
              <a:rPr lang="en-US" sz="4200" dirty="0"/>
              <a:t>: “Aliens are spying on me through a Wi-Fi connection in my brain.”</a:t>
            </a:r>
          </a:p>
          <a:p>
            <a:endParaRPr lang="en-US" sz="4200" dirty="0"/>
          </a:p>
          <a:p>
            <a:r>
              <a:rPr lang="en-US" sz="4200" b="1" dirty="0"/>
              <a:t>Non-bizarre example</a:t>
            </a:r>
            <a:r>
              <a:rPr lang="en-US" sz="4200" dirty="0"/>
              <a:t>: “The neighbors are spying on me by reading my e-mail.”</a:t>
            </a:r>
          </a:p>
          <a:p>
            <a:endParaRPr lang="en-US" sz="4200" dirty="0"/>
          </a:p>
          <a:p>
            <a:r>
              <a:rPr lang="en-US" sz="4200" dirty="0"/>
              <a:t>Expressed in speech by patient him/herself.</a:t>
            </a:r>
          </a:p>
          <a:p>
            <a:endParaRPr lang="en-US" sz="4200" dirty="0"/>
          </a:p>
          <a:p>
            <a:r>
              <a:rPr lang="en-US" sz="4200" dirty="0"/>
              <a:t>Delusions are characteristic for Psychosis. </a:t>
            </a:r>
          </a:p>
          <a:p>
            <a:endParaRPr lang="en-US" sz="2000" dirty="0"/>
          </a:p>
          <a:p>
            <a:endParaRPr lang="en-US" sz="2000" dirty="0"/>
          </a:p>
          <a:p>
            <a:pPr marL="0" indent="0">
              <a:buNone/>
            </a:pPr>
            <a:r>
              <a:rPr lang="en-US" sz="2000"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6981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52A46E9-54AC-981A-3ADC-F7AFABFED195}"/>
              </a:ext>
            </a:extLst>
          </p:cNvPr>
          <p:cNvPicPr>
            <a:picLocks noChangeAspect="1"/>
          </p:cNvPicPr>
          <p:nvPr/>
        </p:nvPicPr>
        <p:blipFill>
          <a:blip r:embed="rId2"/>
          <a:stretch>
            <a:fillRect/>
          </a:stretch>
        </p:blipFill>
        <p:spPr>
          <a:xfrm>
            <a:off x="2029783" y="633572"/>
            <a:ext cx="9571668" cy="5590855"/>
          </a:xfrm>
          <a:prstGeom prst="rect">
            <a:avLst/>
          </a:prstGeom>
        </p:spPr>
      </p:pic>
    </p:spTree>
    <p:extLst>
      <p:ext uri="{BB962C8B-B14F-4D97-AF65-F5344CB8AC3E}">
        <p14:creationId xmlns:p14="http://schemas.microsoft.com/office/powerpoint/2010/main" val="410074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6F270-8325-6357-5841-8EBBDB5E31CD}"/>
              </a:ext>
            </a:extLst>
          </p:cNvPr>
          <p:cNvSpPr>
            <a:spLocks noGrp="1"/>
          </p:cNvSpPr>
          <p:nvPr>
            <p:ph type="title"/>
          </p:nvPr>
        </p:nvSpPr>
        <p:spPr>
          <a:xfrm>
            <a:off x="503728" y="311960"/>
            <a:ext cx="9379631" cy="3117040"/>
          </a:xfrm>
        </p:spPr>
        <p:txBody>
          <a:bodyPr/>
          <a:lstStyle/>
          <a:p>
            <a:r>
              <a:rPr lang="en-US" b="1" dirty="0"/>
              <a:t>Management &amp;Treatment</a:t>
            </a:r>
            <a:br>
              <a:rPr lang="en-US" b="1" dirty="0"/>
            </a:br>
            <a:endParaRPr lang="en-US" b="1" dirty="0"/>
          </a:p>
        </p:txBody>
      </p:sp>
      <p:sp>
        <p:nvSpPr>
          <p:cNvPr id="3" name="Text Placeholder 2">
            <a:extLst>
              <a:ext uri="{FF2B5EF4-FFF2-40B4-BE49-F238E27FC236}">
                <a16:creationId xmlns:a16="http://schemas.microsoft.com/office/drawing/2014/main" xmlns="" id="{E0B54D7B-B915-A721-0F92-EE274A36B5D1}"/>
              </a:ext>
            </a:extLst>
          </p:cNvPr>
          <p:cNvSpPr>
            <a:spLocks noGrp="1"/>
          </p:cNvSpPr>
          <p:nvPr>
            <p:ph type="body" idx="1"/>
          </p:nvPr>
        </p:nvSpPr>
        <p:spPr>
          <a:xfrm>
            <a:off x="1638300" y="3956581"/>
            <a:ext cx="8915399" cy="1555864"/>
          </a:xfrm>
        </p:spPr>
        <p:txBody>
          <a:bodyPr>
            <a:noAutofit/>
          </a:bodyPr>
          <a:lstStyle/>
          <a:p>
            <a:r>
              <a:rPr lang="en-US" sz="2000" b="1" dirty="0"/>
              <a:t>1-PSYCHOTHERAPY:</a:t>
            </a:r>
          </a:p>
          <a:p>
            <a:r>
              <a:rPr lang="en-US" sz="2000" dirty="0"/>
              <a:t>A good doctor-patient relationship is a key to treatment success. </a:t>
            </a:r>
          </a:p>
          <a:p>
            <a:r>
              <a:rPr lang="en-US" sz="2000" b="1" dirty="0"/>
              <a:t>2-HOSPITALIZATION </a:t>
            </a:r>
          </a:p>
          <a:p>
            <a:r>
              <a:rPr lang="en-US" sz="2000" b="1" dirty="0"/>
              <a:t>3-ELECTROCONVULSIVE THERAPY</a:t>
            </a:r>
          </a:p>
          <a:p>
            <a:r>
              <a:rPr lang="en-US" sz="2000" b="1" dirty="0"/>
              <a:t>4-COGNITIVE THERAPY:</a:t>
            </a:r>
          </a:p>
          <a:p>
            <a:r>
              <a:rPr lang="en-US" sz="2000" dirty="0"/>
              <a:t>helps the person learn to recognize and change thought patterns and behaviors that lead to troublesome feelings.</a:t>
            </a:r>
            <a:endParaRPr lang="en-US" sz="2000" b="1" dirty="0"/>
          </a:p>
          <a:p>
            <a:r>
              <a:rPr lang="en-US" sz="2000" b="1" dirty="0"/>
              <a:t>5-PHARMACOLOGICAL TREATMENT</a:t>
            </a:r>
          </a:p>
        </p:txBody>
      </p:sp>
      <p:pic>
        <p:nvPicPr>
          <p:cNvPr id="5" name="Picture 4">
            <a:extLst>
              <a:ext uri="{FF2B5EF4-FFF2-40B4-BE49-F238E27FC236}">
                <a16:creationId xmlns:a16="http://schemas.microsoft.com/office/drawing/2014/main" xmlns="" id="{2505D018-2361-278B-8795-28D544F1E3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6328" y="473758"/>
            <a:ext cx="2661944" cy="2661944"/>
          </a:xfrm>
          <a:prstGeom prst="rect">
            <a:avLst/>
          </a:prstGeom>
        </p:spPr>
      </p:pic>
    </p:spTree>
    <p:extLst>
      <p:ext uri="{BB962C8B-B14F-4D97-AF65-F5344CB8AC3E}">
        <p14:creationId xmlns:p14="http://schemas.microsoft.com/office/powerpoint/2010/main" val="1724876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References</a:t>
            </a:r>
          </a:p>
        </p:txBody>
      </p:sp>
      <p:sp>
        <p:nvSpPr>
          <p:cNvPr id="6" name="Content Placeholder 5"/>
          <p:cNvSpPr>
            <a:spLocks noGrp="1"/>
          </p:cNvSpPr>
          <p:nvPr>
            <p:ph idx="1"/>
          </p:nvPr>
        </p:nvSpPr>
        <p:spPr/>
        <p:txBody>
          <a:bodyPr/>
          <a:lstStyle/>
          <a:p>
            <a:r>
              <a:rPr lang="en-US" dirty="0"/>
              <a:t>First Aid for the Psychiatry clerkship</a:t>
            </a:r>
          </a:p>
          <a:p>
            <a:r>
              <a:rPr lang="en-US" dirty="0">
                <a:hlinkClick r:id="rId2"/>
              </a:rPr>
              <a:t>https://jpbs.hapres.com/UpLoad/PdfFile/jpbs_1023.pdf</a:t>
            </a:r>
            <a:endParaRPr lang="en-US" dirty="0"/>
          </a:p>
          <a:p>
            <a:r>
              <a:rPr lang="en-US" dirty="0"/>
              <a:t>National library of medicine </a:t>
            </a:r>
          </a:p>
          <a:p>
            <a:r>
              <a:rPr lang="en-US" dirty="0">
                <a:hlinkClick r:id="rId3"/>
              </a:rPr>
              <a:t>https://www.ncbi.nlm.nih.gov/books/NBK539855/</a:t>
            </a:r>
            <a:r>
              <a:rPr lang="en-US" dirty="0"/>
              <a:t> </a:t>
            </a:r>
          </a:p>
        </p:txBody>
      </p:sp>
    </p:spTree>
    <p:extLst>
      <p:ext uri="{BB962C8B-B14F-4D97-AF65-F5344CB8AC3E}">
        <p14:creationId xmlns:p14="http://schemas.microsoft.com/office/powerpoint/2010/main" val="393441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xmlns="" id="{5C8D1F36-139F-95A1-E702-7DA7A91F5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32" t="6039" r="7215" b="1169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6642D7B2-88A1-F79D-6012-F6F7A0A138D9}"/>
              </a:ext>
            </a:extLst>
          </p:cNvPr>
          <p:cNvSpPr/>
          <p:nvPr/>
        </p:nvSpPr>
        <p:spPr>
          <a:xfrm>
            <a:off x="287022" y="155124"/>
            <a:ext cx="364715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Thank You</a:t>
            </a:r>
          </a:p>
        </p:txBody>
      </p:sp>
    </p:spTree>
    <p:extLst>
      <p:ext uri="{BB962C8B-B14F-4D97-AF65-F5344CB8AC3E}">
        <p14:creationId xmlns:p14="http://schemas.microsoft.com/office/powerpoint/2010/main" val="2177381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Psychosis?</a:t>
            </a:r>
          </a:p>
        </p:txBody>
      </p:sp>
      <p:sp>
        <p:nvSpPr>
          <p:cNvPr id="3" name="Content Placeholder 2"/>
          <p:cNvSpPr>
            <a:spLocks noGrp="1"/>
          </p:cNvSpPr>
          <p:nvPr>
            <p:ph idx="1"/>
          </p:nvPr>
        </p:nvSpPr>
        <p:spPr/>
        <p:txBody>
          <a:bodyPr>
            <a:normAutofit/>
          </a:bodyPr>
          <a:lstStyle/>
          <a:p>
            <a:r>
              <a:rPr lang="en-US" sz="2000" dirty="0"/>
              <a:t>Psychosis is a general term used to describe </a:t>
            </a:r>
            <a:r>
              <a:rPr lang="en-US" sz="2000" u="sng" dirty="0">
                <a:solidFill>
                  <a:srgbClr val="C00000"/>
                </a:solidFill>
              </a:rPr>
              <a:t>a distorted perception of reality.  </a:t>
            </a:r>
          </a:p>
          <a:p>
            <a:r>
              <a:rPr lang="en-US" sz="2000" dirty="0"/>
              <a:t>Three main manifestations:</a:t>
            </a:r>
          </a:p>
          <a:p>
            <a:pPr marL="0" indent="0">
              <a:buNone/>
            </a:pPr>
            <a:r>
              <a:rPr lang="en-US" sz="2000" b="1" dirty="0"/>
              <a:t>1: </a:t>
            </a:r>
            <a:r>
              <a:rPr lang="en-US" sz="2000" dirty="0"/>
              <a:t>Delusions</a:t>
            </a:r>
          </a:p>
          <a:p>
            <a:pPr marL="0" indent="0">
              <a:buNone/>
            </a:pPr>
            <a:r>
              <a:rPr lang="en-US" sz="2000" b="1" dirty="0"/>
              <a:t>2: </a:t>
            </a:r>
            <a:r>
              <a:rPr lang="en-US" sz="2000" dirty="0"/>
              <a:t>Hallucinations</a:t>
            </a:r>
          </a:p>
          <a:p>
            <a:pPr marL="0" indent="0">
              <a:buNone/>
            </a:pPr>
            <a:r>
              <a:rPr lang="en-US" sz="2000" b="1" dirty="0"/>
              <a:t>3: </a:t>
            </a:r>
            <a:r>
              <a:rPr lang="en-US" sz="2000" dirty="0"/>
              <a:t>Disorganized thoughts</a:t>
            </a:r>
          </a:p>
          <a:p>
            <a:pPr marL="0" indent="0">
              <a:buNone/>
            </a:pPr>
            <a:endParaRPr lang="en-US" sz="2000" dirty="0"/>
          </a:p>
          <a:p>
            <a:pPr>
              <a:buFont typeface="Arial" panose="020B0604020202020204" pitchFamily="34" charset="0"/>
              <a:buChar char="•"/>
            </a:pPr>
            <a:r>
              <a:rPr lang="en-US" sz="2000" dirty="0"/>
              <a:t>Occurs in medical and psychiatric disorders:</a:t>
            </a:r>
          </a:p>
          <a:p>
            <a:pPr marL="0" indent="0">
              <a:buNone/>
            </a:pPr>
            <a:r>
              <a:rPr lang="en-US" sz="2000" dirty="0"/>
              <a:t>Delirium / Schizophrenia / Mania / Depression / Dementia</a:t>
            </a:r>
          </a:p>
        </p:txBody>
      </p:sp>
    </p:spTree>
    <p:extLst>
      <p:ext uri="{BB962C8B-B14F-4D97-AF65-F5344CB8AC3E}">
        <p14:creationId xmlns:p14="http://schemas.microsoft.com/office/powerpoint/2010/main" val="80764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Delusional Disorders..</a:t>
            </a:r>
          </a:p>
        </p:txBody>
      </p:sp>
      <p:sp>
        <p:nvSpPr>
          <p:cNvPr id="3" name="Content Placeholder 2"/>
          <p:cNvSpPr>
            <a:spLocks noGrp="1"/>
          </p:cNvSpPr>
          <p:nvPr>
            <p:ph idx="1"/>
          </p:nvPr>
        </p:nvSpPr>
        <p:spPr>
          <a:xfrm>
            <a:off x="2589212" y="2254624"/>
            <a:ext cx="8915400" cy="3777622"/>
          </a:xfrm>
        </p:spPr>
        <p:txBody>
          <a:bodyPr>
            <a:normAutofit/>
          </a:bodyPr>
          <a:lstStyle/>
          <a:p>
            <a:r>
              <a:rPr lang="en-US" sz="2000" dirty="0"/>
              <a:t>Delusional disorder occurs more often in middle-aged or older patients (after age 40</a:t>
            </a:r>
            <a:r>
              <a:rPr lang="en-US" sz="2000" dirty="0" smtClean="0"/>
              <a:t>).</a:t>
            </a:r>
          </a:p>
          <a:p>
            <a:pPr marL="0" indent="0">
              <a:buNone/>
            </a:pPr>
            <a:r>
              <a:rPr lang="en-US" sz="2000" dirty="0" smtClean="0"/>
              <a:t> </a:t>
            </a:r>
            <a:endParaRPr lang="en-US" sz="2000" dirty="0"/>
          </a:p>
          <a:p>
            <a:r>
              <a:rPr lang="en-US" sz="2000" dirty="0" smtClean="0"/>
              <a:t>Delusional disorder is different than delusions; delusion is a symptom while delusional disorder is a disorder itself.</a:t>
            </a:r>
          </a:p>
          <a:p>
            <a:endParaRPr lang="en-US" sz="2000" dirty="0"/>
          </a:p>
        </p:txBody>
      </p:sp>
    </p:spTree>
    <p:extLst>
      <p:ext uri="{BB962C8B-B14F-4D97-AF65-F5344CB8AC3E}">
        <p14:creationId xmlns:p14="http://schemas.microsoft.com/office/powerpoint/2010/main" val="320858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62318"/>
            <a:ext cx="8915400" cy="5419164"/>
          </a:xfrm>
        </p:spPr>
        <p:txBody>
          <a:bodyPr>
            <a:normAutofit fontScale="92500" lnSpcReduction="10000"/>
          </a:bodyPr>
          <a:lstStyle/>
          <a:p>
            <a:r>
              <a:rPr lang="en-US" sz="2000" dirty="0"/>
              <a:t>Population prevalence of DD: approximately 0.2% </a:t>
            </a:r>
          </a:p>
          <a:p>
            <a:endParaRPr lang="en-US" sz="2000" dirty="0"/>
          </a:p>
          <a:p>
            <a:r>
              <a:rPr lang="en-US" sz="2000" dirty="0"/>
              <a:t>Incidence:  0.7-3.0 /100,000</a:t>
            </a:r>
          </a:p>
          <a:p>
            <a:endParaRPr lang="en-US" sz="2000" dirty="0"/>
          </a:p>
          <a:p>
            <a:r>
              <a:rPr lang="en-US" sz="2000" dirty="0"/>
              <a:t> a lower frequency than that of other psychoses (e.g., schizophrenia and bipolar disorder.</a:t>
            </a:r>
          </a:p>
          <a:p>
            <a:endParaRPr lang="en-US" sz="2000" dirty="0"/>
          </a:p>
          <a:p>
            <a:r>
              <a:rPr lang="en-US" sz="2000" dirty="0"/>
              <a:t>Pathogenesis: abnormalities in the medial frontal, anterior cingulate cortex and insula in DD.</a:t>
            </a:r>
          </a:p>
          <a:p>
            <a:endParaRPr lang="en-US" sz="2000" dirty="0"/>
          </a:p>
          <a:p>
            <a:r>
              <a:rPr lang="en-US" sz="2000" dirty="0"/>
              <a:t>DMS-5 reports no gender differences in the frequency of delusional disorder, several studies have found Erotomania to be more frequent in women.</a:t>
            </a:r>
          </a:p>
          <a:p>
            <a:endParaRPr lang="en-US" sz="2000" dirty="0"/>
          </a:p>
          <a:p>
            <a:pPr marL="0" indent="0">
              <a:buNone/>
            </a:pPr>
            <a:r>
              <a:rPr lang="en-US" sz="1500" dirty="0"/>
              <a:t>                                                                                                                               Reference in on last page…</a:t>
            </a:r>
          </a:p>
        </p:txBody>
      </p:sp>
    </p:spTree>
    <p:extLst>
      <p:ext uri="{BB962C8B-B14F-4D97-AF65-F5344CB8AC3E}">
        <p14:creationId xmlns:p14="http://schemas.microsoft.com/office/powerpoint/2010/main" val="259602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43952" y="1479176"/>
            <a:ext cx="8670389" cy="4397189"/>
          </a:xfrm>
          <a:prstGeom prst="rect">
            <a:avLst/>
          </a:prstGeom>
        </p:spPr>
      </p:pic>
    </p:spTree>
    <p:extLst>
      <p:ext uri="{BB962C8B-B14F-4D97-AF65-F5344CB8AC3E}">
        <p14:creationId xmlns:p14="http://schemas.microsoft.com/office/powerpoint/2010/main" val="23628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882" y="245783"/>
            <a:ext cx="5015753" cy="976312"/>
          </a:xfrm>
        </p:spPr>
        <p:txBody>
          <a:bodyPr>
            <a:noAutofit/>
          </a:bodyPr>
          <a:lstStyle/>
          <a:p>
            <a:r>
              <a:rPr lang="en-US" sz="3200" b="1" dirty="0"/>
              <a:t>1) Persecutory Delusions</a:t>
            </a:r>
          </a:p>
        </p:txBody>
      </p:sp>
      <p:pic>
        <p:nvPicPr>
          <p:cNvPr id="7" name="Content Placeholder 6"/>
          <p:cNvPicPr>
            <a:picLocks noGrp="1" noChangeAspect="1"/>
          </p:cNvPicPr>
          <p:nvPr>
            <p:ph idx="1"/>
          </p:nvPr>
        </p:nvPicPr>
        <p:blipFill>
          <a:blip r:embed="rId2"/>
          <a:stretch>
            <a:fillRect/>
          </a:stretch>
        </p:blipFill>
        <p:spPr>
          <a:xfrm>
            <a:off x="6696635" y="1842247"/>
            <a:ext cx="5136777" cy="4370294"/>
          </a:xfrm>
          <a:prstGeom prst="rect">
            <a:avLst/>
          </a:prstGeom>
        </p:spPr>
      </p:pic>
      <p:sp>
        <p:nvSpPr>
          <p:cNvPr id="6" name="Text Placeholder 5"/>
          <p:cNvSpPr>
            <a:spLocks noGrp="1"/>
          </p:cNvSpPr>
          <p:nvPr>
            <p:ph type="body" sz="half" idx="2"/>
          </p:nvPr>
        </p:nvSpPr>
        <p:spPr>
          <a:xfrm>
            <a:off x="1183342" y="1896176"/>
            <a:ext cx="4911070" cy="4262436"/>
          </a:xfrm>
        </p:spPr>
        <p:txBody>
          <a:bodyPr/>
          <a:lstStyle/>
          <a:p>
            <a:r>
              <a:rPr lang="en-US" sz="2000" dirty="0"/>
              <a:t>-   </a:t>
            </a:r>
            <a:r>
              <a:rPr lang="en-US" sz="2000" u="sng" dirty="0"/>
              <a:t>Irrational belief </a:t>
            </a:r>
            <a:r>
              <a:rPr lang="en-US" sz="2000" dirty="0"/>
              <a:t>that one is being </a:t>
            </a:r>
            <a:r>
              <a:rPr lang="en-US" sz="2000" b="1" dirty="0"/>
              <a:t>persecuted</a:t>
            </a:r>
            <a:r>
              <a:rPr lang="en-US" sz="2000" dirty="0"/>
              <a:t>. His/her resulting actions are generally consistent with these </a:t>
            </a:r>
            <a:r>
              <a:rPr lang="en-US" sz="2000" dirty="0" smtClean="0"/>
              <a:t>concerns</a:t>
            </a:r>
            <a:r>
              <a:rPr lang="en-US" sz="2000" dirty="0"/>
              <a:t>.</a:t>
            </a:r>
            <a:endParaRPr lang="en-US" sz="2000" dirty="0"/>
          </a:p>
          <a:p>
            <a:pPr marL="342900" indent="-342900">
              <a:buFontTx/>
              <a:buChar char="-"/>
            </a:pPr>
            <a:endParaRPr lang="en-US" sz="2000" dirty="0"/>
          </a:p>
          <a:p>
            <a:r>
              <a:rPr lang="en-US" sz="2000" dirty="0">
                <a:solidFill>
                  <a:srgbClr val="C00000"/>
                </a:solidFill>
              </a:rPr>
              <a:t> -   </a:t>
            </a:r>
            <a:r>
              <a:rPr lang="en-US" sz="2000" b="1" dirty="0">
                <a:solidFill>
                  <a:srgbClr val="C00000"/>
                </a:solidFill>
              </a:rPr>
              <a:t>Example</a:t>
            </a:r>
            <a:r>
              <a:rPr lang="en-US" sz="2000" dirty="0">
                <a:solidFill>
                  <a:srgbClr val="C00000"/>
                </a:solidFill>
              </a:rPr>
              <a:t>: </a:t>
            </a:r>
            <a:r>
              <a:rPr lang="en-US" sz="2000" dirty="0"/>
              <a:t>“The Central Intelligence Agency (CIA) is monitoring me and tapped my cell phone.”</a:t>
            </a:r>
          </a:p>
          <a:p>
            <a:endParaRPr lang="en-US" dirty="0"/>
          </a:p>
        </p:txBody>
      </p:sp>
    </p:spTree>
    <p:extLst>
      <p:ext uri="{BB962C8B-B14F-4D97-AF65-F5344CB8AC3E}">
        <p14:creationId xmlns:p14="http://schemas.microsoft.com/office/powerpoint/2010/main" val="140011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905" y="311617"/>
            <a:ext cx="5499848" cy="976312"/>
          </a:xfrm>
        </p:spPr>
        <p:txBody>
          <a:bodyPr>
            <a:noAutofit/>
          </a:bodyPr>
          <a:lstStyle/>
          <a:p>
            <a:r>
              <a:rPr lang="en-US" sz="3200" b="1" dirty="0"/>
              <a:t>2) Grandiose delusions</a:t>
            </a:r>
          </a:p>
        </p:txBody>
      </p:sp>
      <p:pic>
        <p:nvPicPr>
          <p:cNvPr id="5" name="Content Placeholder 4"/>
          <p:cNvPicPr>
            <a:picLocks noGrp="1" noChangeAspect="1"/>
          </p:cNvPicPr>
          <p:nvPr>
            <p:ph idx="1"/>
          </p:nvPr>
        </p:nvPicPr>
        <p:blipFill>
          <a:blip r:embed="rId2"/>
          <a:stretch>
            <a:fillRect/>
          </a:stretch>
        </p:blipFill>
        <p:spPr>
          <a:xfrm>
            <a:off x="1307259" y="2090979"/>
            <a:ext cx="4622894" cy="3523488"/>
          </a:xfrm>
          <a:prstGeom prst="rect">
            <a:avLst/>
          </a:prstGeom>
        </p:spPr>
      </p:pic>
      <p:sp>
        <p:nvSpPr>
          <p:cNvPr id="4" name="Text Placeholder 3"/>
          <p:cNvSpPr>
            <a:spLocks noGrp="1"/>
          </p:cNvSpPr>
          <p:nvPr>
            <p:ph type="body" sz="half" idx="2"/>
          </p:nvPr>
        </p:nvSpPr>
        <p:spPr>
          <a:xfrm>
            <a:off x="6293224" y="2090979"/>
            <a:ext cx="5327929" cy="4767021"/>
          </a:xfrm>
        </p:spPr>
        <p:txBody>
          <a:bodyPr>
            <a:noAutofit/>
          </a:bodyPr>
          <a:lstStyle/>
          <a:p>
            <a:r>
              <a:rPr lang="en-US" sz="2000" dirty="0"/>
              <a:t>- Delusions of having a great talent. They believe they have </a:t>
            </a:r>
            <a:r>
              <a:rPr lang="en-US" sz="2000" b="1" u="sng" dirty="0"/>
              <a:t>a special powers </a:t>
            </a:r>
            <a:r>
              <a:rPr lang="en-US" sz="2000" dirty="0"/>
              <a:t>beyond those of a normal person. </a:t>
            </a:r>
          </a:p>
          <a:p>
            <a:pPr marL="285750" indent="-285750">
              <a:buFont typeface="Arial" panose="020B0604020202020204" pitchFamily="34" charset="0"/>
              <a:buChar char="•"/>
            </a:pPr>
            <a:r>
              <a:rPr lang="en-US" sz="2000" dirty="0"/>
              <a:t>Features of the patient’s thinking may suggest the grandiosity associated with mania, but in the delusional disorder, the mood disturbance and behaviors characteristic of mania are not present. </a:t>
            </a:r>
          </a:p>
          <a:p>
            <a:pPr marL="285750" indent="-285750">
              <a:buFont typeface="Arial" panose="020B0604020202020204" pitchFamily="34" charset="0"/>
              <a:buChar char="•"/>
            </a:pPr>
            <a:r>
              <a:rPr lang="en-US" sz="2000" b="1" dirty="0">
                <a:solidFill>
                  <a:srgbClr val="C00000"/>
                </a:solidFill>
              </a:rPr>
              <a:t>Example</a:t>
            </a:r>
            <a:r>
              <a:rPr lang="en-US" sz="2000" dirty="0">
                <a:solidFill>
                  <a:srgbClr val="C00000"/>
                </a:solidFill>
              </a:rPr>
              <a:t>: </a:t>
            </a:r>
          </a:p>
          <a:p>
            <a:r>
              <a:rPr lang="en-US" sz="2000" dirty="0"/>
              <a:t>“I am a millionaire!”</a:t>
            </a:r>
          </a:p>
        </p:txBody>
      </p:sp>
    </p:spTree>
    <p:extLst>
      <p:ext uri="{BB962C8B-B14F-4D97-AF65-F5344CB8AC3E}">
        <p14:creationId xmlns:p14="http://schemas.microsoft.com/office/powerpoint/2010/main" val="328407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777" y="271275"/>
            <a:ext cx="5567082" cy="976312"/>
          </a:xfrm>
        </p:spPr>
        <p:txBody>
          <a:bodyPr>
            <a:noAutofit/>
          </a:bodyPr>
          <a:lstStyle/>
          <a:p>
            <a:r>
              <a:rPr lang="en-US" sz="3200" b="1" dirty="0"/>
              <a:t>3) Erotomaniac delusions</a:t>
            </a:r>
          </a:p>
        </p:txBody>
      </p:sp>
      <p:pic>
        <p:nvPicPr>
          <p:cNvPr id="5" name="Content Placeholder 4"/>
          <p:cNvPicPr>
            <a:picLocks noGrp="1" noChangeAspect="1"/>
          </p:cNvPicPr>
          <p:nvPr>
            <p:ph idx="1"/>
          </p:nvPr>
        </p:nvPicPr>
        <p:blipFill>
          <a:blip r:embed="rId2"/>
          <a:stretch>
            <a:fillRect/>
          </a:stretch>
        </p:blipFill>
        <p:spPr>
          <a:xfrm>
            <a:off x="7133384" y="1948235"/>
            <a:ext cx="3857625" cy="3296117"/>
          </a:xfrm>
          <a:prstGeom prst="rect">
            <a:avLst/>
          </a:prstGeom>
        </p:spPr>
      </p:pic>
      <p:sp>
        <p:nvSpPr>
          <p:cNvPr id="4" name="Text Placeholder 3"/>
          <p:cNvSpPr>
            <a:spLocks noGrp="1"/>
          </p:cNvSpPr>
          <p:nvPr>
            <p:ph type="body" sz="half" idx="2"/>
          </p:nvPr>
        </p:nvSpPr>
        <p:spPr>
          <a:xfrm>
            <a:off x="1378977" y="1948236"/>
            <a:ext cx="4685647" cy="4262436"/>
          </a:xfrm>
        </p:spPr>
        <p:txBody>
          <a:bodyPr>
            <a:normAutofit/>
          </a:bodyPr>
          <a:lstStyle/>
          <a:p>
            <a:r>
              <a:rPr lang="en-US" sz="2000" dirty="0"/>
              <a:t>- A type pf Delusion that another person is in love with the individual.  Usually this person is </a:t>
            </a:r>
            <a:r>
              <a:rPr lang="en-US" sz="2000" b="1" u="sng" dirty="0"/>
              <a:t>famous</a:t>
            </a:r>
            <a:r>
              <a:rPr lang="en-US" sz="2000" dirty="0"/>
              <a:t>, not of the patient’s social circle and not attainable. </a:t>
            </a:r>
          </a:p>
          <a:p>
            <a:endParaRPr lang="en-US" sz="2000" dirty="0"/>
          </a:p>
          <a:p>
            <a:r>
              <a:rPr lang="en-US" sz="2000" dirty="0"/>
              <a:t>- </a:t>
            </a:r>
            <a:r>
              <a:rPr lang="en-US" sz="2000" b="1" dirty="0">
                <a:solidFill>
                  <a:srgbClr val="C00000"/>
                </a:solidFill>
              </a:rPr>
              <a:t>Example:</a:t>
            </a:r>
            <a:r>
              <a:rPr lang="en-US" sz="2000" b="1" dirty="0"/>
              <a:t> </a:t>
            </a:r>
          </a:p>
          <a:p>
            <a:r>
              <a:rPr lang="en-US" sz="2000" dirty="0"/>
              <a:t>“Angelina Jolie is in love with me!”</a:t>
            </a:r>
          </a:p>
        </p:txBody>
      </p:sp>
    </p:spTree>
    <p:extLst>
      <p:ext uri="{BB962C8B-B14F-4D97-AF65-F5344CB8AC3E}">
        <p14:creationId xmlns:p14="http://schemas.microsoft.com/office/powerpoint/2010/main" val="81515228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291</TotalTime>
  <Words>842</Words>
  <Application>Microsoft Office PowerPoint</Application>
  <PresentationFormat>Widescreen</PresentationFormat>
  <Paragraphs>115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Century Gothic</vt:lpstr>
      <vt:lpstr>Wingdings</vt:lpstr>
      <vt:lpstr>Wingdings 3</vt:lpstr>
      <vt:lpstr>Wisp</vt:lpstr>
      <vt:lpstr>Delusional Disorders       Presented by:  Ghadeer AlManaseer and Lujain Dghaimat</vt:lpstr>
      <vt:lpstr>Delusions?</vt:lpstr>
      <vt:lpstr>Psychosis?</vt:lpstr>
      <vt:lpstr>Delusional Disorders..</vt:lpstr>
      <vt:lpstr>PowerPoint Presentation</vt:lpstr>
      <vt:lpstr>PowerPoint Presentation</vt:lpstr>
      <vt:lpstr>1) Persecutory Delusions</vt:lpstr>
      <vt:lpstr>2) Grandiose delusions</vt:lpstr>
      <vt:lpstr>3) Erotomaniac delusions</vt:lpstr>
      <vt:lpstr>4) Ideas of reference</vt:lpstr>
      <vt:lpstr>5) Delusions of control</vt:lpstr>
      <vt:lpstr>6) Somatic Delusions</vt:lpstr>
      <vt:lpstr>7) Delusions of guilt</vt:lpstr>
      <vt:lpstr>8) Jealous type</vt:lpstr>
      <vt:lpstr>PowerPoint Presentation</vt:lpstr>
      <vt:lpstr>Clinical features</vt:lpstr>
      <vt:lpstr>DIAGNOSIS</vt:lpstr>
      <vt:lpstr>PowerPoint Presentation</vt:lpstr>
      <vt:lpstr>Prognosis</vt:lpstr>
      <vt:lpstr>PowerPoint Presentation</vt:lpstr>
      <vt:lpstr>Management &amp;Treatment </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Delusional Disorders       Presented by:  Ghadeer AlManaseer and Lujain Dghaimat</dc:title>
  <dc:creator>Windows User</dc:creator>
  <cp:lastModifiedBy>Windows User</cp:lastModifiedBy>
  <cp:revision>23</cp:revision>
  <dcterms:created xsi:type="dcterms:W3CDTF">2022-08-08T12:01:43Z</dcterms:created>
  <dcterms:modified xsi:type="dcterms:W3CDTF">2022-08-09T05:10:35Z</dcterms:modified>
</cp:coreProperties>
</file>