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62" r:id="rId4"/>
  </p:sldMasterIdLst>
  <p:notesMasterIdLst>
    <p:notesMasterId r:id="rId26"/>
  </p:notesMasterIdLst>
  <p:sldIdLst>
    <p:sldId id="256" r:id="rId5"/>
    <p:sldId id="285" r:id="rId6"/>
    <p:sldId id="299" r:id="rId7"/>
    <p:sldId id="317" r:id="rId8"/>
    <p:sldId id="304" r:id="rId9"/>
    <p:sldId id="303" r:id="rId10"/>
    <p:sldId id="305" r:id="rId11"/>
    <p:sldId id="306" r:id="rId12"/>
    <p:sldId id="308" r:id="rId13"/>
    <p:sldId id="315" r:id="rId14"/>
    <p:sldId id="314" r:id="rId15"/>
    <p:sldId id="309" r:id="rId16"/>
    <p:sldId id="310" r:id="rId17"/>
    <p:sldId id="316" r:id="rId18"/>
    <p:sldId id="311" r:id="rId19"/>
    <p:sldId id="296" r:id="rId20"/>
    <p:sldId id="297" r:id="rId21"/>
    <p:sldId id="298" r:id="rId22"/>
    <p:sldId id="312" r:id="rId23"/>
    <p:sldId id="313" r:id="rId24"/>
    <p:sldId id="318" r:id="rId25"/>
  </p:sldIdLst>
  <p:sldSz cx="9144000" cy="5143500" type="screen16x9"/>
  <p:notesSz cx="6858000" cy="9144000"/>
  <p:embeddedFontLst>
    <p:embeddedFont>
      <p:font typeface="Titillium Web Light" panose="020B0604020202020204" charset="0"/>
      <p:regular r:id="rId27"/>
      <p:bold r:id="rId28"/>
      <p:italic r:id="rId29"/>
      <p:boldItalic r:id="rId30"/>
    </p:embeddedFont>
    <p:embeddedFont>
      <p:font typeface="Garamond" panose="02020404030301010803" pitchFamily="18" charset="0"/>
      <p:regular r:id="rId31"/>
      <p:bold r:id="rId32"/>
      <p:italic r:id="rId33"/>
    </p:embeddedFont>
    <p:embeddedFont>
      <p:font typeface="Dosis Light" panose="020B0604020202020204" charset="0"/>
      <p:regular r:id="rId34"/>
      <p:bold r:id="rId3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FA80E3EF-31EE-496E-9ACF-2AFDB4CAA7EE}">
  <a:tblStyle styleId="{FA80E3EF-31EE-496E-9ACF-2AFDB4CAA7E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font" Target="fonts/font8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820341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3" name="Google Shape;3833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4" name="Google Shape;3834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2700" y="0"/>
            <a:ext cx="9173370" cy="5142161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19299" y="1403349"/>
            <a:ext cx="5111752" cy="1136650"/>
          </a:xfrm>
        </p:spPr>
        <p:txBody>
          <a:bodyPr anchor="b">
            <a:noAutofit/>
          </a:bodyPr>
          <a:lstStyle>
            <a:lvl1pPr algn="ctr">
              <a:defRPr sz="405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9299" y="2743198"/>
            <a:ext cx="5111752" cy="990602"/>
          </a:xfrm>
        </p:spPr>
        <p:txBody>
          <a:bodyPr anchor="t">
            <a:normAutofit/>
          </a:bodyPr>
          <a:lstStyle>
            <a:lvl1pPr marL="0" indent="0" algn="ctr">
              <a:buNone/>
              <a:defRPr sz="1575">
                <a:solidFill>
                  <a:schemeClr val="tx1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87425" y="3778247"/>
            <a:ext cx="673100" cy="20955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19298" y="3778247"/>
            <a:ext cx="3910976" cy="20955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17676" y="3778247"/>
            <a:ext cx="413375" cy="209550"/>
          </a:xfrm>
        </p:spPr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299" y="2641598"/>
            <a:ext cx="5111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12151591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3611561"/>
            <a:ext cx="7207250" cy="425054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1070" y="781050"/>
            <a:ext cx="7579479" cy="2501902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51" y="4036615"/>
            <a:ext cx="7207250" cy="370284"/>
          </a:xfrm>
        </p:spPr>
        <p:txBody>
          <a:bodyPr>
            <a:normAutofit/>
          </a:bodyPr>
          <a:lstStyle>
            <a:lvl1pPr marL="0" indent="0" algn="ctr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19169310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7901" y="736599"/>
            <a:ext cx="7194549" cy="2216151"/>
          </a:xfrm>
        </p:spPr>
        <p:txBody>
          <a:bodyPr anchor="ctr">
            <a:normAutofit/>
          </a:bodyPr>
          <a:lstStyle>
            <a:lvl1pPr algn="ctr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7901" y="3257550"/>
            <a:ext cx="7194549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9075837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77800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109" y="2514600"/>
            <a:ext cx="6629402" cy="43815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500"/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257550"/>
            <a:ext cx="7207250" cy="114935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4" name="TextBox 13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950200" y="2120903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047127" y="3105149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508760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2" y="2481436"/>
            <a:ext cx="7207251" cy="1101600"/>
          </a:xfrm>
        </p:spPr>
        <p:txBody>
          <a:bodyPr anchor="b">
            <a:normAutofit/>
          </a:bodyPr>
          <a:lstStyle>
            <a:lvl1pPr algn="l">
              <a:defRPr sz="2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583036"/>
            <a:ext cx="7207251" cy="645300"/>
          </a:xfrm>
        </p:spPr>
        <p:txBody>
          <a:bodyPr anchor="t">
            <a:normAutofit/>
          </a:bodyPr>
          <a:lstStyle>
            <a:lvl1pPr marL="0" indent="0" algn="l">
              <a:buNone/>
              <a:defRPr sz="15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7639552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60" y="736599"/>
            <a:ext cx="6972299" cy="1682751"/>
          </a:xfrm>
        </p:spPr>
        <p:txBody>
          <a:bodyPr anchor="ctr">
            <a:normAutofit/>
          </a:bodyPr>
          <a:lstStyle>
            <a:lvl1pPr algn="ctr">
              <a:defRPr sz="24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9484"/>
            <a:ext cx="7207251" cy="66522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3397250"/>
            <a:ext cx="7207251" cy="100965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sp>
        <p:nvSpPr>
          <p:cNvPr id="12" name="TextBox 11"/>
          <p:cNvSpPr txBox="1"/>
          <p:nvPr/>
        </p:nvSpPr>
        <p:spPr>
          <a:xfrm>
            <a:off x="646510" y="659971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/>
            <a:r>
              <a:rPr lang="en-US" sz="6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950200" y="1949446"/>
            <a:ext cx="457200" cy="438582"/>
          </a:xfrm>
          <a:prstGeom prst="rect">
            <a:avLst/>
          </a:prstGeom>
        </p:spPr>
        <p:txBody>
          <a:bodyPr vert="horz" lIns="68580" tIns="34290" rIns="68580" bIns="34290" rtlCol="0" anchor="ctr">
            <a:noAutofit/>
          </a:bodyPr>
          <a:lstStyle/>
          <a:p>
            <a:pPr lvl="0" algn="r"/>
            <a:r>
              <a:rPr lang="en-US" sz="6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8404948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51" y="736599"/>
            <a:ext cx="7207250" cy="1682751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971551" y="2722626"/>
            <a:ext cx="7207251" cy="63093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1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3352800"/>
            <a:ext cx="7207253" cy="1054100"/>
          </a:xfrm>
        </p:spPr>
        <p:txBody>
          <a:bodyPr anchor="t">
            <a:normAutofit/>
          </a:bodyPr>
          <a:lstStyle>
            <a:lvl1pPr marL="0" indent="0" algn="l">
              <a:buNone/>
              <a:defRPr sz="135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047127" y="257175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16039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1019726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9518" y="736599"/>
            <a:ext cx="1418171" cy="36703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1549" y="736599"/>
            <a:ext cx="5574769" cy="3670301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6647918" y="742950"/>
            <a:ext cx="0" cy="36576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32173495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rgbClr val="003B55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762000" y="696425"/>
            <a:ext cx="5396700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6000"/>
              <a:buNone/>
              <a:defRPr sz="6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7584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Subtitle"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3"/>
          <p:cNvSpPr txBox="1">
            <a:spLocks noGrp="1"/>
          </p:cNvSpPr>
          <p:nvPr>
            <p:ph type="ctrTitle"/>
          </p:nvPr>
        </p:nvSpPr>
        <p:spPr>
          <a:xfrm>
            <a:off x="685800" y="2878750"/>
            <a:ext cx="52689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528" name="Google Shape;528;p3"/>
          <p:cNvSpPr txBox="1">
            <a:spLocks noGrp="1"/>
          </p:cNvSpPr>
          <p:nvPr>
            <p:ph type="subTitle" idx="1"/>
          </p:nvPr>
        </p:nvSpPr>
        <p:spPr>
          <a:xfrm>
            <a:off x="685800" y="3983055"/>
            <a:ext cx="52689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2400"/>
              <a:buNone/>
              <a:defRPr>
                <a:solidFill>
                  <a:srgbClr val="80BFB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80BFB7"/>
              </a:buClr>
              <a:buSzPts val="3000"/>
              <a:buNone/>
              <a:defRPr sz="3000">
                <a:solidFill>
                  <a:srgbClr val="80BFB7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13610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FFCA3-5C7E-4516-9799-FD456094AA88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58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 + 1 column">
    <p:spTree>
      <p:nvGrpSpPr>
        <p:cNvPr id="1" name="Shape 1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4" name="Google Shape;1564;p5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565" name="Google Shape;1565;p5"/>
          <p:cNvSpPr txBox="1">
            <a:spLocks noGrp="1"/>
          </p:cNvSpPr>
          <p:nvPr>
            <p:ph type="body" idx="1"/>
          </p:nvPr>
        </p:nvSpPr>
        <p:spPr>
          <a:xfrm>
            <a:off x="718300" y="1733550"/>
            <a:ext cx="6761100" cy="2980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81000">
              <a:spcBef>
                <a:spcPts val="600"/>
              </a:spcBef>
              <a:spcAft>
                <a:spcPts val="0"/>
              </a:spcAft>
              <a:buSzPts val="2400"/>
              <a:buChar char="▪"/>
              <a:defRPr/>
            </a:lvl1pPr>
            <a:lvl2pPr marL="914400" lvl="1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2pPr>
            <a:lvl3pPr marL="1371600" lvl="2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3pPr>
            <a:lvl4pPr marL="1828800" lvl="3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4pPr>
            <a:lvl5pPr marL="2286000" lvl="4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5pPr>
            <a:lvl6pPr marL="2743200" lvl="5" indent="-381000">
              <a:spcBef>
                <a:spcPts val="0"/>
              </a:spcBef>
              <a:spcAft>
                <a:spcPts val="0"/>
              </a:spcAft>
              <a:buSzPts val="2400"/>
              <a:buChar char="▫"/>
              <a:defRPr/>
            </a:lvl6pPr>
            <a:lvl7pPr marL="3200400" lvl="6" indent="-381000"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7pPr>
            <a:lvl8pPr marL="3657600" lvl="7" indent="-381000">
              <a:spcBef>
                <a:spcPts val="0"/>
              </a:spcBef>
              <a:spcAft>
                <a:spcPts val="0"/>
              </a:spcAft>
              <a:buSzPts val="2400"/>
              <a:buChar char="○"/>
              <a:defRPr/>
            </a:lvl8pPr>
            <a:lvl9pPr marL="4114800" lvl="8" indent="-381000">
              <a:spcBef>
                <a:spcPts val="0"/>
              </a:spcBef>
              <a:spcAft>
                <a:spcPts val="0"/>
              </a:spcAft>
              <a:buSzPts val="2400"/>
              <a:buChar char="■"/>
              <a:defRPr/>
            </a:lvl9pPr>
          </a:lstStyle>
          <a:p>
            <a:endParaRPr/>
          </a:p>
        </p:txBody>
      </p:sp>
      <p:sp>
        <p:nvSpPr>
          <p:cNvPr id="1840" name="Google Shape;1840;p5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976080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dark">
  <p:cSld name="Blank dark">
    <p:bg>
      <p:bgPr>
        <a:solidFill>
          <a:srgbClr val="003B55"/>
        </a:solidFill>
        <a:effectLst/>
      </p:bgPr>
    </p:bg>
    <p:spTree>
      <p:nvGrpSpPr>
        <p:cNvPr id="1" name="Shape 3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5" name="Google Shape;3505;p11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80BFB7"/>
                </a:solidFill>
              </a:defRPr>
            </a:lvl1pPr>
            <a:lvl2pPr lvl="1">
              <a:buNone/>
              <a:defRPr>
                <a:solidFill>
                  <a:srgbClr val="80BFB7"/>
                </a:solidFill>
              </a:defRPr>
            </a:lvl2pPr>
            <a:lvl3pPr lvl="2">
              <a:buNone/>
              <a:defRPr>
                <a:solidFill>
                  <a:srgbClr val="80BFB7"/>
                </a:solidFill>
              </a:defRPr>
            </a:lvl3pPr>
            <a:lvl4pPr lvl="3">
              <a:buNone/>
              <a:defRPr>
                <a:solidFill>
                  <a:srgbClr val="80BFB7"/>
                </a:solidFill>
              </a:defRPr>
            </a:lvl4pPr>
            <a:lvl5pPr lvl="4">
              <a:buNone/>
              <a:defRPr>
                <a:solidFill>
                  <a:srgbClr val="80BFB7"/>
                </a:solidFill>
              </a:defRPr>
            </a:lvl5pPr>
            <a:lvl6pPr lvl="5">
              <a:buNone/>
              <a:defRPr>
                <a:solidFill>
                  <a:srgbClr val="80BFB7"/>
                </a:solidFill>
              </a:defRPr>
            </a:lvl6pPr>
            <a:lvl7pPr lvl="6">
              <a:buNone/>
              <a:defRPr>
                <a:solidFill>
                  <a:srgbClr val="80BFB7"/>
                </a:solidFill>
              </a:defRPr>
            </a:lvl7pPr>
            <a:lvl8pPr lvl="7">
              <a:buNone/>
              <a:defRPr>
                <a:solidFill>
                  <a:srgbClr val="80BFB7"/>
                </a:solidFill>
              </a:defRPr>
            </a:lvl8pPr>
            <a:lvl9pPr lvl="8">
              <a:buNone/>
              <a:defRPr>
                <a:solidFill>
                  <a:srgbClr val="80BFB7"/>
                </a:solidFill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339360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 + 3 columns">
    <p:spTree>
      <p:nvGrpSpPr>
        <p:cNvPr id="1" name="Shape 2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1" name="Google Shape;2121;p7"/>
          <p:cNvSpPr txBox="1">
            <a:spLocks noGrp="1"/>
          </p:cNvSpPr>
          <p:nvPr>
            <p:ph type="title"/>
          </p:nvPr>
        </p:nvSpPr>
        <p:spPr>
          <a:xfrm>
            <a:off x="718300" y="739375"/>
            <a:ext cx="67611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2122" name="Google Shape;2122;p7"/>
          <p:cNvSpPr txBox="1">
            <a:spLocks noGrp="1"/>
          </p:cNvSpPr>
          <p:nvPr>
            <p:ph type="body" idx="1"/>
          </p:nvPr>
        </p:nvSpPr>
        <p:spPr>
          <a:xfrm>
            <a:off x="718300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3" name="Google Shape;2123;p7"/>
          <p:cNvSpPr txBox="1">
            <a:spLocks noGrp="1"/>
          </p:cNvSpPr>
          <p:nvPr>
            <p:ph type="body" idx="2"/>
          </p:nvPr>
        </p:nvSpPr>
        <p:spPr>
          <a:xfrm>
            <a:off x="3009263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124" name="Google Shape;2124;p7"/>
          <p:cNvSpPr txBox="1">
            <a:spLocks noGrp="1"/>
          </p:cNvSpPr>
          <p:nvPr>
            <p:ph type="body" idx="3"/>
          </p:nvPr>
        </p:nvSpPr>
        <p:spPr>
          <a:xfrm>
            <a:off x="5300226" y="1755475"/>
            <a:ext cx="2179200" cy="30942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30200" rtl="0">
              <a:spcBef>
                <a:spcPts val="600"/>
              </a:spcBef>
              <a:spcAft>
                <a:spcPts val="0"/>
              </a:spcAft>
              <a:buSzPts val="1600"/>
              <a:buChar char="▪"/>
              <a:defRPr sz="1600"/>
            </a:lvl1pPr>
            <a:lvl2pPr marL="914400" lvl="1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2pPr>
            <a:lvl3pPr marL="1371600" lvl="2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3pPr>
            <a:lvl4pPr marL="1828800" lvl="3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4pPr>
            <a:lvl5pPr marL="2286000" lvl="4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5pPr>
            <a:lvl6pPr marL="2743200" lvl="5" indent="-330200" rtl="0">
              <a:spcBef>
                <a:spcPts val="0"/>
              </a:spcBef>
              <a:spcAft>
                <a:spcPts val="0"/>
              </a:spcAft>
              <a:buSzPts val="1600"/>
              <a:buChar char="▫"/>
              <a:defRPr sz="1600"/>
            </a:lvl6pPr>
            <a:lvl7pPr marL="3200400" lvl="6" indent="-330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7pPr>
            <a:lvl8pPr marL="3657600" lvl="7" indent="-330200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1600"/>
            </a:lvl8pPr>
            <a:lvl9pPr marL="4114800" lvl="8" indent="-330200" rtl="0">
              <a:spcBef>
                <a:spcPts val="0"/>
              </a:spcBef>
              <a:spcAft>
                <a:spcPts val="0"/>
              </a:spcAft>
              <a:buSzPts val="16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99" name="Google Shape;2399;p7"/>
          <p:cNvSpPr txBox="1">
            <a:spLocks noGrp="1"/>
          </p:cNvSpPr>
          <p:nvPr>
            <p:ph type="sldNum" idx="12"/>
          </p:nvPr>
        </p:nvSpPr>
        <p:spPr>
          <a:xfrm>
            <a:off x="91531" y="472020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15402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302" y="1314454"/>
            <a:ext cx="6119016" cy="1366886"/>
          </a:xfrm>
        </p:spPr>
        <p:txBody>
          <a:bodyPr anchor="b">
            <a:normAutofit/>
          </a:bodyPr>
          <a:lstStyle>
            <a:lvl1pPr algn="ctr">
              <a:defRPr sz="33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11300" y="2884539"/>
            <a:ext cx="6119018" cy="71591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509542" y="2782939"/>
            <a:ext cx="612253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4731862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3836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6008" y="1920240"/>
            <a:ext cx="3538728" cy="248259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9DF64F-0564-4498-B85E-D975491AB2BF}" type="slidenum">
              <a:rPr lang="ar-SA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67541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0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71550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35503" y="1993900"/>
            <a:ext cx="3538728" cy="432197"/>
          </a:xfrm>
        </p:spPr>
        <p:txBody>
          <a:bodyPr anchor="b">
            <a:noAutofit/>
          </a:bodyPr>
          <a:lstStyle>
            <a:lvl1pPr marL="0" indent="0">
              <a:spcBef>
                <a:spcPts val="504"/>
              </a:spcBef>
              <a:spcAft>
                <a:spcPts val="450"/>
              </a:spcAft>
              <a:buNone/>
              <a:defRPr sz="2100" b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5503" y="2432447"/>
            <a:ext cx="3538728" cy="1974454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307192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047127" y="1816100"/>
            <a:ext cx="70554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316500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296905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0359" y="1041401"/>
            <a:ext cx="2788841" cy="1028700"/>
          </a:xfrm>
        </p:spPr>
        <p:txBody>
          <a:bodyPr anchor="b">
            <a:normAutofit/>
          </a:bodyPr>
          <a:lstStyle>
            <a:lvl1pPr algn="ctr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4001" y="736599"/>
            <a:ext cx="4102100" cy="3670301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0359" y="2273299"/>
            <a:ext cx="2788841" cy="1828803"/>
          </a:xfrm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047127" y="2184400"/>
            <a:ext cx="263587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5894707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549" y="1412874"/>
            <a:ext cx="4681362" cy="1028700"/>
          </a:xfrm>
        </p:spPr>
        <p:txBody>
          <a:bodyPr anchor="b">
            <a:normAutofit/>
          </a:bodyPr>
          <a:lstStyle>
            <a:lvl1pPr algn="ctr">
              <a:defRPr sz="21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71124" y="781050"/>
            <a:ext cx="2297510" cy="35814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71549" y="2441574"/>
            <a:ext cx="4681362" cy="1371600"/>
          </a:xfrm>
        </p:spPr>
        <p:txBody>
          <a:bodyPr anchor="t">
            <a:normAutofit/>
          </a:bodyPr>
          <a:lstStyle>
            <a:lvl1pPr marL="0" indent="0" algn="ctr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8085359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1802" y="0"/>
            <a:ext cx="9172472" cy="5142161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2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71552" y="736600"/>
            <a:ext cx="7200897" cy="9779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551" y="1917699"/>
            <a:ext cx="7200897" cy="248920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08126" y="4476750"/>
            <a:ext cx="1200150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18/10/2022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71551" y="4476750"/>
            <a:ext cx="5479425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5426" y="4476750"/>
            <a:ext cx="407023" cy="2095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71263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</p:sldLayoutIdLst>
  <p:transition>
    <p:fade thruBlk="1"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342900" rtl="0" eaLnBrk="1" latinLnBrk="0" hangingPunct="1">
        <a:spcBef>
          <a:spcPct val="0"/>
        </a:spcBef>
        <a:buNone/>
        <a:defRPr sz="33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143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5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900113" indent="-214313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3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1572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2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1500188" indent="-128588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spcAft>
          <a:spcPts val="450"/>
        </a:spcAft>
        <a:buClr>
          <a:schemeClr val="accent1"/>
        </a:buClr>
        <a:buSzPct val="115000"/>
        <a:buFont typeface="Arial"/>
        <a:buChar char="•"/>
        <a:defRPr sz="105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6" name="Google Shape;3836;p13"/>
          <p:cNvSpPr txBox="1">
            <a:spLocks noGrp="1"/>
          </p:cNvSpPr>
          <p:nvPr>
            <p:ph type="ctrTitle"/>
          </p:nvPr>
        </p:nvSpPr>
        <p:spPr>
          <a:xfrm>
            <a:off x="395536" y="483518"/>
            <a:ext cx="8240666" cy="115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Cell Injury and Necrosis-3</a:t>
            </a:r>
            <a:endParaRPr dirty="0"/>
          </a:p>
        </p:txBody>
      </p:sp>
      <p:sp>
        <p:nvSpPr>
          <p:cNvPr id="4" name="Rectangle 3"/>
          <p:cNvSpPr/>
          <p:nvPr/>
        </p:nvSpPr>
        <p:spPr>
          <a:xfrm>
            <a:off x="2286000" y="1879253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buClrTx/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Dr. </a:t>
            </a:r>
            <a:r>
              <a:rPr lang="en-US" b="1" dirty="0" err="1">
                <a:solidFill>
                  <a:sysClr val="windowText" lastClr="000000"/>
                </a:solidFill>
              </a:rPr>
              <a:t>Bushra</a:t>
            </a:r>
            <a:r>
              <a:rPr lang="en-US" b="1" dirty="0">
                <a:solidFill>
                  <a:sysClr val="windowText" lastClr="000000"/>
                </a:solidFill>
              </a:rPr>
              <a:t> Al-</a:t>
            </a:r>
            <a:r>
              <a:rPr lang="en-US" b="1" dirty="0" err="1">
                <a:solidFill>
                  <a:sysClr val="windowText" lastClr="000000"/>
                </a:solidFill>
              </a:rPr>
              <a:t>Tarawneh</a:t>
            </a:r>
            <a:r>
              <a:rPr lang="en-US" b="1" dirty="0">
                <a:solidFill>
                  <a:sysClr val="windowText" lastClr="000000"/>
                </a:solidFill>
              </a:rPr>
              <a:t>, MD</a:t>
            </a:r>
          </a:p>
          <a:p>
            <a:pPr lvl="0" algn="ctr">
              <a:buClrTx/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Anatomical pathology </a:t>
            </a:r>
            <a:br>
              <a:rPr lang="en-US" b="1" dirty="0">
                <a:solidFill>
                  <a:sysClr val="windowText" lastClr="000000"/>
                </a:solidFill>
              </a:rPr>
            </a:br>
            <a:r>
              <a:rPr lang="en-US" b="1" dirty="0" err="1">
                <a:solidFill>
                  <a:sysClr val="windowText" lastClr="000000"/>
                </a:solidFill>
              </a:rPr>
              <a:t>Mutah</a:t>
            </a:r>
            <a:r>
              <a:rPr lang="en-US" b="1" dirty="0">
                <a:solidFill>
                  <a:sysClr val="windowText" lastClr="000000"/>
                </a:solidFill>
              </a:rPr>
              <a:t> University</a:t>
            </a:r>
            <a:br>
              <a:rPr lang="en-US" b="1" dirty="0">
                <a:solidFill>
                  <a:sysClr val="windowText" lastClr="000000"/>
                </a:solidFill>
              </a:rPr>
            </a:br>
            <a:r>
              <a:rPr lang="en-US" b="1" dirty="0">
                <a:solidFill>
                  <a:sysClr val="windowText" lastClr="000000"/>
                </a:solidFill>
              </a:rPr>
              <a:t>School of Medicine- </a:t>
            </a:r>
          </a:p>
          <a:p>
            <a:pPr lvl="0" algn="ctr">
              <a:buClrTx/>
              <a:defRPr/>
            </a:pPr>
            <a:r>
              <a:rPr lang="en-US" b="1" dirty="0">
                <a:solidFill>
                  <a:sysClr val="windowText" lastClr="000000"/>
                </a:solidFill>
              </a:rPr>
              <a:t>Department of Microbiology &amp; Pathology</a:t>
            </a:r>
            <a:r>
              <a:rPr lang="en-US" dirty="0">
                <a:solidFill>
                  <a:sysClr val="windowText" lastClr="000000"/>
                </a:solidFill>
              </a:rPr>
              <a:t/>
            </a:r>
            <a:br>
              <a:rPr lang="en-US" dirty="0">
                <a:solidFill>
                  <a:sysClr val="windowText" lastClr="000000"/>
                </a:solidFill>
              </a:rPr>
            </a:br>
            <a:r>
              <a:rPr lang="en-US" b="1" dirty="0" smtClean="0">
                <a:solidFill>
                  <a:sysClr val="windowText" lastClr="000000"/>
                </a:solidFill>
              </a:rPr>
              <a:t>lectures </a:t>
            </a:r>
            <a:r>
              <a:rPr lang="en-US" b="1" dirty="0">
                <a:solidFill>
                  <a:sysClr val="windowText" lastClr="000000"/>
                </a:solidFill>
              </a:rPr>
              <a:t>2022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339502"/>
            <a:ext cx="6761100" cy="785392"/>
          </a:xfrm>
        </p:spPr>
        <p:txBody>
          <a:bodyPr/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pathway; mitochondrial pathway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1347614"/>
            <a:ext cx="6840760" cy="3454240"/>
          </a:xfrm>
        </p:spPr>
        <p:txBody>
          <a:bodyPr/>
          <a:lstStyle/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BH3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protein </a:t>
            </a:r>
            <a:r>
              <a:rPr lang="en-US" sz="2000" dirty="0" smtClean="0"/>
              <a:t>: a group of sensors (</a:t>
            </a:r>
            <a:r>
              <a:rPr lang="en-US" sz="2000" dirty="0"/>
              <a:t>called BH3 proteins because </a:t>
            </a:r>
            <a:r>
              <a:rPr lang="en-US" sz="2000" dirty="0" smtClean="0"/>
              <a:t>they contain </a:t>
            </a:r>
            <a:r>
              <a:rPr lang="en-US" sz="2000" dirty="0"/>
              <a:t>the third domain seen in </a:t>
            </a:r>
            <a:r>
              <a:rPr lang="en-US" sz="2000" dirty="0" err="1" smtClean="0"/>
              <a:t>Bcl</a:t>
            </a:r>
            <a:r>
              <a:rPr lang="en-US" sz="2000" dirty="0" smtClean="0"/>
              <a:t>-family) </a:t>
            </a:r>
          </a:p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sz="2000" u="sng" dirty="0" smtClean="0"/>
              <a:t>Activated when:</a:t>
            </a:r>
          </a:p>
          <a:p>
            <a:pPr marL="469900" indent="-342900">
              <a:spcBef>
                <a:spcPts val="0"/>
              </a:spcBef>
              <a:buClr>
                <a:srgbClr val="002060"/>
              </a:buClr>
              <a:buAutoNum type="arabicPeriod"/>
            </a:pPr>
            <a:r>
              <a:rPr lang="en-US" sz="2000" dirty="0" smtClean="0"/>
              <a:t>Cells </a:t>
            </a:r>
            <a:r>
              <a:rPr lang="en-US" sz="2000" dirty="0"/>
              <a:t>are deprived of growth </a:t>
            </a:r>
            <a:r>
              <a:rPr lang="en-US" sz="2000" dirty="0" smtClean="0"/>
              <a:t>factors &amp; </a:t>
            </a:r>
            <a:r>
              <a:rPr lang="en-US" sz="2000" dirty="0"/>
              <a:t>survival </a:t>
            </a:r>
            <a:r>
              <a:rPr lang="en-US" sz="2000" dirty="0" smtClean="0"/>
              <a:t>signals.</a:t>
            </a:r>
          </a:p>
          <a:p>
            <a:pPr marL="469900" indent="-342900">
              <a:spcBef>
                <a:spcPts val="0"/>
              </a:spcBef>
              <a:buClr>
                <a:srgbClr val="002060"/>
              </a:buClr>
              <a:buAutoNum type="arabicPeriod"/>
            </a:pPr>
            <a:r>
              <a:rPr lang="en-US" sz="2000" dirty="0" smtClean="0"/>
              <a:t>Cells are </a:t>
            </a:r>
            <a:r>
              <a:rPr lang="en-US" sz="2000" dirty="0"/>
              <a:t>exposed to agents </a:t>
            </a:r>
            <a:r>
              <a:rPr lang="en-US" sz="2000" dirty="0" smtClean="0"/>
              <a:t>that damage DNA.</a:t>
            </a:r>
          </a:p>
          <a:p>
            <a:pPr marL="469900" indent="-342900">
              <a:spcBef>
                <a:spcPts val="0"/>
              </a:spcBef>
              <a:buClr>
                <a:srgbClr val="002060"/>
              </a:buClr>
              <a:buAutoNum type="arabicPeriod"/>
            </a:pPr>
            <a:r>
              <a:rPr lang="en-US" sz="2000" dirty="0" smtClean="0"/>
              <a:t>Cells </a:t>
            </a:r>
            <a:r>
              <a:rPr lang="en-US" sz="2000" dirty="0"/>
              <a:t>accumulate unacceptable amounts </a:t>
            </a:r>
            <a:r>
              <a:rPr lang="en-US" sz="2000" dirty="0" smtClean="0"/>
              <a:t>of </a:t>
            </a:r>
            <a:r>
              <a:rPr lang="en-US" sz="2000" dirty="0" err="1" smtClean="0"/>
              <a:t>misfolded</a:t>
            </a:r>
            <a:r>
              <a:rPr lang="en-US" sz="2000" dirty="0" smtClean="0"/>
              <a:t> proteins.</a:t>
            </a:r>
          </a:p>
          <a:p>
            <a:pPr>
              <a:spcBef>
                <a:spcPts val="0"/>
              </a:spcBef>
              <a:buClr>
                <a:srgbClr val="002060"/>
              </a:buClr>
            </a:pPr>
            <a:r>
              <a:rPr lang="en-US" sz="2000" dirty="0" smtClean="0"/>
              <a:t> They shift the life-sustaining </a:t>
            </a:r>
            <a:r>
              <a:rPr lang="en-US" sz="2000" dirty="0"/>
              <a:t>balance </a:t>
            </a:r>
            <a:r>
              <a:rPr lang="en-US" sz="2000" dirty="0" smtClean="0"/>
              <a:t>in favor </a:t>
            </a:r>
            <a:r>
              <a:rPr lang="en-US" sz="2000" dirty="0"/>
              <a:t>of pro-apoptotic </a:t>
            </a:r>
            <a:r>
              <a:rPr lang="en-US" sz="2000" dirty="0" err="1"/>
              <a:t>Bak</a:t>
            </a:r>
            <a:r>
              <a:rPr lang="en-US" sz="2000" dirty="0"/>
              <a:t> and </a:t>
            </a:r>
            <a:r>
              <a:rPr lang="en-US" sz="2000" dirty="0" err="1"/>
              <a:t>Bax</a:t>
            </a:r>
            <a:r>
              <a:rPr lang="en-US" sz="2000" dirty="0"/>
              <a:t>.</a:t>
            </a:r>
            <a:endParaRPr lang="en-US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43170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21" y="195486"/>
            <a:ext cx="6761100" cy="785392"/>
          </a:xfrm>
        </p:spPr>
        <p:txBody>
          <a:bodyPr/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</a:t>
            </a:r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pathway; mitochondrial pathway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278966" y="2067694"/>
            <a:ext cx="3312368" cy="2736304"/>
          </a:xfrm>
          <a:noFill/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>
            <a:normAutofit lnSpcReduction="10000"/>
          </a:bodyPr>
          <a:lstStyle/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proapoptotic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members of the family are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Bax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&amp;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Bak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Activated by BH3 proteins </a:t>
            </a:r>
            <a:r>
              <a:rPr lang="en-US" sz="1800" dirty="0"/>
              <a:t>(sensor) </a:t>
            </a:r>
            <a:endParaRPr lang="en-US" sz="1800" dirty="0" smtClean="0"/>
          </a:p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stimulated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dimerize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insert into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 membrane 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form channels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cytochrome c escapes into cytosol</a:t>
            </a:r>
          </a:p>
          <a:p>
            <a:pPr marL="127000" indent="0">
              <a:buNone/>
            </a:pP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idx="2"/>
          </p:nvPr>
        </p:nvSpPr>
        <p:spPr>
          <a:xfrm>
            <a:off x="4398677" y="2067694"/>
            <a:ext cx="3312368" cy="2736304"/>
          </a:xfrm>
          <a:ln>
            <a:solidFill>
              <a:srgbClr val="0070C0"/>
            </a:solidFill>
          </a:ln>
        </p:spPr>
        <p:txBody>
          <a:bodyPr/>
          <a:lstStyle/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Antiapoptotic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members are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BCL-2 &amp; BCL-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xL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dirty="0" smtClean="0"/>
              <a:t>produced </a:t>
            </a:r>
            <a:r>
              <a:rPr lang="en-US" sz="1800" dirty="0"/>
              <a:t>in response </a:t>
            </a:r>
            <a:r>
              <a:rPr lang="en-US" sz="1800" dirty="0" smtClean="0"/>
              <a:t>to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growth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factors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survival signals</a:t>
            </a:r>
            <a:r>
              <a:rPr lang="en-US" sz="1800" dirty="0" smtClean="0"/>
              <a:t>.</a:t>
            </a:r>
          </a:p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1800" dirty="0" smtClean="0"/>
              <a:t> </a:t>
            </a:r>
            <a:r>
              <a:rPr lang="en-US" sz="1800" dirty="0"/>
              <a:t>maintain the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integrity of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mitochondrial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membranes</a:t>
            </a:r>
            <a:r>
              <a:rPr lang="en-US" sz="1800" dirty="0"/>
              <a:t> </a:t>
            </a:r>
            <a:r>
              <a:rPr lang="en-US" sz="1800" dirty="0" smtClean="0">
                <a:sym typeface="Wingdings" pitchFamily="2" charset="2"/>
              </a:rPr>
              <a:t> holding </a:t>
            </a:r>
            <a:r>
              <a:rPr lang="en-US" sz="1800" dirty="0" err="1" smtClean="0">
                <a:sym typeface="Wingdings" pitchFamily="2" charset="2"/>
              </a:rPr>
              <a:t>proapoptotic</a:t>
            </a:r>
            <a:r>
              <a:rPr lang="en-US" sz="1800" dirty="0" smtClean="0">
                <a:sym typeface="Wingdings" pitchFamily="2" charset="2"/>
              </a:rPr>
              <a:t> in check.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0" indent="0">
              <a:buNone/>
            </a:pP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8" name="TextBox 7"/>
          <p:cNvSpPr txBox="1"/>
          <p:nvPr/>
        </p:nvSpPr>
        <p:spPr>
          <a:xfrm>
            <a:off x="1150689" y="1167594"/>
            <a:ext cx="5688632" cy="70215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spcFirstLastPara="1"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127000" indent="0">
              <a:spcBef>
                <a:spcPts val="600"/>
              </a:spcBef>
              <a:buClr>
                <a:srgbClr val="D3EBD5"/>
              </a:buClr>
              <a:buSzPts val="1600"/>
              <a:buFont typeface="Titillium Web Light"/>
              <a:buNone/>
              <a:defRPr sz="1800" b="1">
                <a:solidFill>
                  <a:srgbClr val="003B5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defRPr>
            </a:lvl1pPr>
            <a:lvl2pPr marL="9144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2pPr>
            <a:lvl3pPr marL="13716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3pPr>
            <a:lvl4pPr marL="18288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4pPr>
            <a:lvl5pPr marL="22860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5pPr>
            <a:lvl6pPr marL="2743200" indent="-330200">
              <a:buClr>
                <a:srgbClr val="D3EBD5"/>
              </a:buClr>
              <a:buSzPts val="1600"/>
              <a:buFont typeface="Titillium Web Light"/>
              <a:buChar char="▫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6pPr>
            <a:lvl7pPr marL="3200400" indent="-330200">
              <a:buClr>
                <a:srgbClr val="D3EBD5"/>
              </a:buClr>
              <a:buSzPts val="1600"/>
              <a:buFont typeface="Titillium Web Light"/>
              <a:buChar char="●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7pPr>
            <a:lvl8pPr marL="3657600" indent="-330200">
              <a:buClr>
                <a:srgbClr val="D3EBD5"/>
              </a:buClr>
              <a:buSzPts val="1600"/>
              <a:buFont typeface="Titillium Web Light"/>
              <a:buChar char="○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8pPr>
            <a:lvl9pPr marL="4114800" indent="-330200">
              <a:buClr>
                <a:srgbClr val="D3EBD5"/>
              </a:buClr>
              <a:buSzPts val="1600"/>
              <a:buFont typeface="Titillium Web Light"/>
              <a:buChar char="■"/>
              <a:defRPr sz="1600">
                <a:solidFill>
                  <a:srgbClr val="003B55"/>
                </a:solidFill>
                <a:latin typeface="Titillium Web Light"/>
                <a:ea typeface="Titillium Web Light"/>
                <a:cs typeface="Titillium Web Light"/>
                <a:sym typeface="Titillium Web Light"/>
              </a:defRPr>
            </a:lvl9pPr>
          </a:lstStyle>
          <a:p>
            <a:r>
              <a:rPr lang="en-US" dirty="0"/>
              <a:t>A family of more than 20 proteins (prototype is Bcl-2) controls the permeability of mitochondria.</a:t>
            </a:r>
          </a:p>
        </p:txBody>
      </p:sp>
      <p:sp>
        <p:nvSpPr>
          <p:cNvPr id="9" name="Left-Right-Up Arrow 8"/>
          <p:cNvSpPr/>
          <p:nvPr/>
        </p:nvSpPr>
        <p:spPr>
          <a:xfrm>
            <a:off x="3591334" y="1869748"/>
            <a:ext cx="807343" cy="867578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77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6761100" cy="857400"/>
          </a:xfrm>
        </p:spPr>
        <p:txBody>
          <a:bodyPr/>
          <a:lstStyle/>
          <a:p>
            <a:r>
              <a:rPr lang="en-US" sz="2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Extrinsic pathway; death receptor pathway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1203598"/>
            <a:ext cx="3240360" cy="3094200"/>
          </a:xfrm>
        </p:spPr>
        <p:txBody>
          <a:bodyPr>
            <a:normAutofit lnSpcReduction="10000"/>
          </a:bodyPr>
          <a:lstStyle/>
          <a:p>
            <a:pPr marL="127000" indent="0">
              <a:buNone/>
            </a:pPr>
            <a:r>
              <a:rPr lang="en-US" sz="1800" b="1" dirty="0" smtClean="0"/>
              <a:t>+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umor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necrosis factor (TNF) </a:t>
            </a:r>
            <a:r>
              <a:rPr lang="en-US" sz="1800" dirty="0" smtClean="0"/>
              <a:t>receptor family.</a:t>
            </a:r>
          </a:p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dirty="0"/>
              <a:t>The prototypic death receptors are the </a:t>
            </a:r>
            <a:r>
              <a:rPr lang="en-US" sz="1800" b="1" dirty="0"/>
              <a:t>type I </a:t>
            </a:r>
            <a:r>
              <a:rPr lang="en-US" sz="1800" b="1" dirty="0" smtClean="0"/>
              <a:t>TNF </a:t>
            </a:r>
            <a:r>
              <a:rPr lang="en-US" sz="1800" dirty="0" smtClean="0"/>
              <a:t>receptor &amp; </a:t>
            </a:r>
            <a:r>
              <a:rPr lang="en-US" sz="1800" b="1" dirty="0" smtClean="0"/>
              <a:t>Fas </a:t>
            </a:r>
            <a:r>
              <a:rPr lang="en-US" sz="1800" b="1" dirty="0"/>
              <a:t>(CD95</a:t>
            </a:r>
            <a:r>
              <a:rPr lang="en-US" sz="1800" b="1" dirty="0" smtClean="0"/>
              <a:t>).</a:t>
            </a:r>
          </a:p>
          <a:p>
            <a:pPr marL="127000" indent="0">
              <a:buNone/>
            </a:pP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dirty="0" smtClean="0"/>
              <a:t>contain a cytoplasmic </a:t>
            </a:r>
            <a:r>
              <a:rPr lang="en-US" sz="1800" dirty="0"/>
              <a:t>regions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</a:t>
            </a:r>
            <a:r>
              <a:rPr lang="en-US" sz="1800" dirty="0" smtClean="0"/>
              <a:t> </a:t>
            </a:r>
            <a:r>
              <a:rPr lang="en-US" sz="1800" dirty="0"/>
              <a:t>“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death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domain”</a:t>
            </a:r>
          </a:p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 ligand (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FasL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r>
              <a:rPr lang="en-US" sz="1800" dirty="0"/>
              <a:t> </a:t>
            </a:r>
            <a:r>
              <a:rPr lang="en-US" sz="1800" dirty="0" smtClean="0"/>
              <a:t>: membrane protein </a:t>
            </a:r>
            <a:r>
              <a:rPr lang="en-US" sz="1800" dirty="0"/>
              <a:t>expressed </a:t>
            </a:r>
            <a:r>
              <a:rPr lang="en-US" sz="1800" dirty="0" smtClean="0"/>
              <a:t>on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activated T lymphocytes</a:t>
            </a:r>
            <a:r>
              <a:rPr lang="en-US" sz="1800" dirty="0" smtClean="0"/>
              <a:t>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3563888" y="1707654"/>
            <a:ext cx="2179200" cy="3094200"/>
          </a:xfrm>
        </p:spPr>
        <p:txBody>
          <a:bodyPr/>
          <a:lstStyle/>
          <a:p>
            <a:pPr marL="127000" indent="0">
              <a:buNone/>
            </a:pPr>
            <a:r>
              <a:rPr lang="en-US" sz="1800" dirty="0"/>
              <a:t>+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 cells </a:t>
            </a:r>
            <a:r>
              <a:rPr lang="en-US" sz="1800" dirty="0"/>
              <a:t>recognize </a:t>
            </a:r>
            <a:r>
              <a:rPr lang="en-US" sz="1800" dirty="0" err="1"/>
              <a:t>fas</a:t>
            </a:r>
            <a:r>
              <a:rPr lang="en-US" sz="1800" dirty="0"/>
              <a:t> expressing target , </a:t>
            </a:r>
            <a:r>
              <a:rPr lang="en-US" sz="1800" dirty="0" err="1"/>
              <a:t>fas</a:t>
            </a:r>
            <a:r>
              <a:rPr lang="en-US" sz="1800" dirty="0"/>
              <a:t> molecules are 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cross linked </a:t>
            </a:r>
            <a:r>
              <a:rPr lang="en-US" sz="1800" dirty="0"/>
              <a:t>by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fasL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800" dirty="0"/>
              <a:t>to activate </a:t>
            </a:r>
            <a:r>
              <a:rPr lang="en-US" sz="18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caspase</a:t>
            </a:r>
            <a:r>
              <a:rPr lang="en-US" sz="1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2" t="6729" b="5307"/>
          <a:stretch/>
        </p:blipFill>
        <p:spPr>
          <a:xfrm>
            <a:off x="5652120" y="555526"/>
            <a:ext cx="3024336" cy="4085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0364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FFCA3-5C7E-4516-9799-FD456094AA88}" type="slidenum">
              <a:rPr lang="ar-SA" smtClean="0"/>
              <a:pPr>
                <a:defRPr/>
              </a:pPr>
              <a:t>13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147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745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6761100" cy="857400"/>
          </a:xfrm>
        </p:spPr>
        <p:txBody>
          <a:bodyPr/>
          <a:lstStyle/>
          <a:p>
            <a:r>
              <a:rPr lang="en-US" sz="2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Either pathway: </a:t>
            </a:r>
            <a:endParaRPr lang="en-US" sz="2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496" y="1059582"/>
            <a:ext cx="4680520" cy="3672408"/>
          </a:xfrm>
        </p:spPr>
        <p:txBody>
          <a:bodyPr/>
          <a:lstStyle/>
          <a:p>
            <a:r>
              <a:rPr lang="en-US" sz="2000" dirty="0"/>
              <a:t>A</a:t>
            </a:r>
            <a:r>
              <a:rPr lang="en-US" sz="2000" dirty="0" smtClean="0"/>
              <a:t>fter </a:t>
            </a:r>
            <a:r>
              <a:rPr lang="en-US" sz="2000" dirty="0"/>
              <a:t>caspase-9 or caspase-8 is </a:t>
            </a:r>
            <a:r>
              <a:rPr lang="en-US" sz="2000" dirty="0" smtClean="0"/>
              <a:t>activated </a:t>
            </a:r>
            <a:r>
              <a:rPr lang="en-US" sz="2000" dirty="0" smtClean="0">
                <a:sym typeface="Wingdings" pitchFamily="2" charset="2"/>
              </a:rPr>
              <a:t> i</a:t>
            </a:r>
            <a:r>
              <a:rPr lang="en-US" sz="2000" dirty="0" smtClean="0"/>
              <a:t>t </a:t>
            </a:r>
            <a:r>
              <a:rPr lang="en-US" sz="2000" dirty="0"/>
              <a:t>cleaves </a:t>
            </a:r>
            <a:r>
              <a:rPr lang="en-US" sz="2000" dirty="0" smtClean="0"/>
              <a:t>&amp; thereby </a:t>
            </a:r>
            <a:r>
              <a:rPr lang="en-US" sz="2000" dirty="0"/>
              <a:t>activates </a:t>
            </a:r>
            <a:r>
              <a:rPr lang="en-US" sz="2000" dirty="0" smtClean="0"/>
              <a:t>additional </a:t>
            </a:r>
            <a:r>
              <a:rPr lang="en-US" sz="2000" dirty="0" err="1" smtClean="0"/>
              <a:t>caspases</a:t>
            </a:r>
            <a:r>
              <a:rPr lang="en-US" sz="2000" dirty="0" smtClean="0"/>
              <a:t> </a:t>
            </a:r>
            <a:r>
              <a:rPr lang="en-US" sz="2000" dirty="0" smtClean="0">
                <a:sym typeface="Wingdings" pitchFamily="2" charset="2"/>
              </a:rPr>
              <a:t> </a:t>
            </a:r>
            <a:r>
              <a:rPr lang="en-US" sz="2000" dirty="0" smtClean="0"/>
              <a:t>that </a:t>
            </a:r>
            <a:r>
              <a:rPr lang="en-US" sz="2000" dirty="0"/>
              <a:t>cleave numerous </a:t>
            </a:r>
            <a:r>
              <a:rPr lang="en-US" sz="2000" dirty="0" smtClean="0"/>
              <a:t>targets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/>
              <a:t> </a:t>
            </a:r>
            <a:r>
              <a:rPr lang="en-US" sz="2000" dirty="0" smtClean="0"/>
              <a:t>activate </a:t>
            </a:r>
            <a:r>
              <a:rPr lang="en-US" sz="2000" dirty="0"/>
              <a:t>enzymes that degrade the cells’ proteins </a:t>
            </a:r>
            <a:r>
              <a:rPr lang="en-US" sz="2000" dirty="0" smtClean="0"/>
              <a:t>&amp; nucleus</a:t>
            </a:r>
            <a:r>
              <a:rPr lang="en-US" sz="2000" dirty="0"/>
              <a:t>. </a:t>
            </a:r>
            <a:endParaRPr lang="en-US" sz="2000" dirty="0" smtClean="0"/>
          </a:p>
          <a:p>
            <a:r>
              <a:rPr lang="en-US" sz="2000" dirty="0" smtClean="0"/>
              <a:t>The </a:t>
            </a:r>
            <a:r>
              <a:rPr lang="en-US" sz="2000" dirty="0"/>
              <a:t>end result is the characteristic cellular </a:t>
            </a:r>
            <a:r>
              <a:rPr lang="en-US" sz="2000" dirty="0" smtClean="0"/>
              <a:t>fragmentation of </a:t>
            </a:r>
            <a:r>
              <a:rPr lang="en-US" sz="2000" dirty="0"/>
              <a:t>apoptosis.</a:t>
            </a:r>
            <a:endParaRPr lang="en-US" sz="2000" dirty="0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pic>
        <p:nvPicPr>
          <p:cNvPr id="2052" name="Picture 4" descr="Image result for apoptosis pathology pathwa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291"/>
          <a:stretch/>
        </p:blipFill>
        <p:spPr bwMode="auto">
          <a:xfrm>
            <a:off x="4572000" y="771550"/>
            <a:ext cx="4380334" cy="40324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205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7752" y="627534"/>
            <a:ext cx="5396700" cy="799760"/>
          </a:xfrm>
        </p:spPr>
        <p:txBody>
          <a:bodyPr>
            <a:normAutofit fontScale="90000"/>
          </a:bodyPr>
          <a:lstStyle/>
          <a:p>
            <a:r>
              <a:rPr lang="en-US" sz="3600" b="1" dirty="0"/>
              <a:t>Clearance of apoptotic cells.</a:t>
            </a:r>
            <a:endParaRPr lang="en-US" sz="3600" dirty="0"/>
          </a:p>
        </p:txBody>
      </p:sp>
      <p:sp>
        <p:nvSpPr>
          <p:cNvPr id="3" name="TextBox 2"/>
          <p:cNvSpPr txBox="1"/>
          <p:nvPr/>
        </p:nvSpPr>
        <p:spPr>
          <a:xfrm>
            <a:off x="827584" y="1563638"/>
            <a:ext cx="70012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4">
                  <a:lumMod val="40000"/>
                  <a:lumOff val="60000"/>
                </a:schemeClr>
              </a:buClr>
              <a:buFont typeface="Wingdings" pitchFamily="2" charset="2"/>
              <a:buChar char="ü"/>
            </a:pPr>
            <a:r>
              <a:rPr lang="en-US" sz="2000" b="1" dirty="0">
                <a:solidFill>
                  <a:schemeClr val="tx1"/>
                </a:solidFill>
                <a:latin typeface="Dosis Light"/>
                <a:ea typeface="Dosis Light"/>
                <a:cs typeface="Dosis Light"/>
                <a:sym typeface="Dosis Light"/>
              </a:rPr>
              <a:t>entice phagocytes by producing a number of</a:t>
            </a:r>
          </a:p>
          <a:p>
            <a:r>
              <a:rPr lang="en-US" sz="2000" b="1" dirty="0">
                <a:solidFill>
                  <a:schemeClr val="tx1"/>
                </a:solidFill>
                <a:latin typeface="Dosis Light"/>
                <a:ea typeface="Dosis Light"/>
                <a:cs typeface="Dosis Light"/>
                <a:sym typeface="Dosis Light"/>
              </a:rPr>
              <a:t>“eat-me” </a:t>
            </a:r>
            <a:r>
              <a:rPr lang="en-US" sz="2000" b="1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osis Light"/>
                <a:ea typeface="Dosis Light"/>
                <a:cs typeface="Dosis Light"/>
                <a:sym typeface="Dosis Light"/>
              </a:rPr>
              <a:t>signals:</a:t>
            </a:r>
          </a:p>
          <a:p>
            <a:r>
              <a:rPr lang="en-US" sz="2000" b="1" dirty="0">
                <a:solidFill>
                  <a:schemeClr val="tx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2000" b="1" dirty="0" smtClean="0">
                <a:solidFill>
                  <a:schemeClr val="tx1"/>
                </a:solidFill>
                <a:latin typeface="Dosis Light"/>
                <a:ea typeface="Dosis Light"/>
                <a:cs typeface="Dosis Light"/>
                <a:sym typeface="Dosis Light"/>
              </a:rPr>
              <a:t> </a:t>
            </a:r>
            <a:r>
              <a:rPr lang="en-US" sz="2000" b="1" dirty="0">
                <a:solidFill>
                  <a:schemeClr val="tx1"/>
                </a:solidFill>
                <a:latin typeface="Dosis Light"/>
                <a:ea typeface="Dosis Light"/>
                <a:cs typeface="Dosis Light"/>
                <a:sym typeface="Dosis Light"/>
              </a:rPr>
              <a:t>+ </a:t>
            </a:r>
            <a:r>
              <a:rPr lang="en-US" sz="2000" b="1" dirty="0">
                <a:solidFill>
                  <a:schemeClr val="tx1"/>
                </a:solidFill>
                <a:latin typeface="Dosis Light"/>
                <a:ea typeface="Dosis Light"/>
                <a:cs typeface="Dosis Light"/>
              </a:rPr>
              <a:t>“flips” phospholipid to the outer leaflet, </a:t>
            </a:r>
            <a:r>
              <a:rPr lang="en-US" sz="2000" b="1" dirty="0" smtClean="0">
                <a:solidFill>
                  <a:schemeClr val="tx1"/>
                </a:solidFill>
                <a:latin typeface="Dosis Light"/>
                <a:ea typeface="Dosis Light"/>
                <a:cs typeface="Dosis Light"/>
              </a:rPr>
              <a:t>expose  </a:t>
            </a:r>
            <a:r>
              <a:rPr lang="en-US" sz="2000" b="1" dirty="0" err="1" smtClean="0">
                <a:solidFill>
                  <a:schemeClr val="tx1"/>
                </a:solidFill>
                <a:latin typeface="Dosis Light"/>
                <a:ea typeface="Dosis Light"/>
                <a:cs typeface="Dosis Light"/>
              </a:rPr>
              <a:t>phosphatidylserine</a:t>
            </a:r>
            <a:r>
              <a:rPr lang="en-US" sz="2000" b="1" dirty="0">
                <a:solidFill>
                  <a:schemeClr val="tx1"/>
                </a:solidFill>
                <a:latin typeface="Dosis Light"/>
                <a:ea typeface="Dosis Light"/>
                <a:cs typeface="Dosis Light"/>
              </a:rPr>
              <a:t>.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Dosis Light"/>
                <a:ea typeface="Dosis Light"/>
                <a:cs typeface="Dosis Light"/>
                <a:sym typeface="Dosis Light"/>
              </a:rPr>
              <a:t>  + </a:t>
            </a:r>
            <a:r>
              <a:rPr lang="en-US" sz="2000" b="1" dirty="0">
                <a:solidFill>
                  <a:schemeClr val="tx1"/>
                </a:solidFill>
                <a:latin typeface="Dosis Light"/>
                <a:ea typeface="Dosis Light"/>
                <a:cs typeface="Dosis Light"/>
              </a:rPr>
              <a:t>secrete soluble factors that recruit </a:t>
            </a:r>
            <a:r>
              <a:rPr lang="en-US" sz="2000" b="1" dirty="0" smtClean="0">
                <a:solidFill>
                  <a:schemeClr val="tx1"/>
                </a:solidFill>
                <a:latin typeface="Dosis Light"/>
                <a:ea typeface="Dosis Light"/>
                <a:cs typeface="Dosis Light"/>
              </a:rPr>
              <a:t>phagocytes.</a:t>
            </a:r>
          </a:p>
          <a:p>
            <a:pPr marL="342900" indent="-342900">
              <a:buClr>
                <a:schemeClr val="accent4">
                  <a:lumMod val="20000"/>
                  <a:lumOff val="80000"/>
                </a:schemeClr>
              </a:buClr>
              <a:buFont typeface="Wingdings" pitchFamily="2" charset="2"/>
              <a:buChar char="ü"/>
            </a:pPr>
            <a:r>
              <a:rPr lang="en-US" sz="2000" b="1" dirty="0" smtClean="0">
                <a:solidFill>
                  <a:schemeClr val="tx1"/>
                </a:solidFill>
                <a:latin typeface="Dosis Light"/>
                <a:ea typeface="Dosis Light"/>
                <a:cs typeface="Dosis Light"/>
              </a:rPr>
              <a:t>Happens before the cells </a:t>
            </a:r>
            <a:r>
              <a:rPr lang="en-US" sz="2000" b="1" dirty="0">
                <a:solidFill>
                  <a:schemeClr val="tx1"/>
                </a:solidFill>
                <a:latin typeface="Dosis Light"/>
                <a:ea typeface="Dosis Light"/>
                <a:cs typeface="Dosis Light"/>
              </a:rPr>
              <a:t>undergo membrane damage and release their </a:t>
            </a:r>
            <a:r>
              <a:rPr lang="en-US" sz="2000" b="1" dirty="0" smtClean="0">
                <a:solidFill>
                  <a:schemeClr val="tx1"/>
                </a:solidFill>
                <a:latin typeface="Dosis Light"/>
                <a:ea typeface="Dosis Light"/>
                <a:cs typeface="Dosis Light"/>
              </a:rPr>
              <a:t>contents… So no inflammation! </a:t>
            </a:r>
            <a:endParaRPr lang="en-US" sz="2000" b="1" dirty="0">
              <a:solidFill>
                <a:schemeClr val="tx1"/>
              </a:solidFill>
              <a:latin typeface="Dosis Light"/>
              <a:ea typeface="Dosis Light"/>
              <a:cs typeface="Dosis Light"/>
              <a:sym typeface="Dosis Light"/>
            </a:endParaRPr>
          </a:p>
        </p:txBody>
      </p:sp>
    </p:spTree>
    <p:extLst>
      <p:ext uri="{BB962C8B-B14F-4D97-AF65-F5344CB8AC3E}">
        <p14:creationId xmlns:p14="http://schemas.microsoft.com/office/powerpoint/2010/main" val="21533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75312" y="267494"/>
            <a:ext cx="6761100" cy="857400"/>
          </a:xfrm>
        </p:spPr>
        <p:txBody>
          <a:bodyPr lIns="90488" tIns="44450" rIns="90488" bIns="44450" anchor="ctr"/>
          <a:lstStyle/>
          <a:p>
            <a:pPr eaLnBrk="1" hangingPunct="1">
              <a:defRPr/>
            </a:pPr>
            <a:r>
              <a:rPr lang="en-US" altLang="en-US" b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Morphology</a:t>
            </a:r>
            <a:r>
              <a:rPr lang="en-US" altLang="en-US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: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xfrm>
            <a:off x="0" y="987574"/>
            <a:ext cx="5076056" cy="2849536"/>
          </a:xfrm>
        </p:spPr>
        <p:txBody>
          <a:bodyPr lIns="90488" tIns="44450" rIns="90488" bIns="44450">
            <a:normAutofit fontScale="92500" lnSpcReduction="20000"/>
          </a:bodyPr>
          <a:lstStyle/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200" dirty="0" smtClean="0"/>
              <a:t>Involves single cells or small clusters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200" dirty="0" smtClean="0"/>
              <a:t>Cells shrink rapidly, retain </a:t>
            </a:r>
            <a:r>
              <a:rPr lang="en-US" alt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intact plasma membrane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200" dirty="0" smtClean="0"/>
              <a:t>Formation of cytoplasmic buds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200" dirty="0" smtClean="0"/>
              <a:t>Fragmentation into </a:t>
            </a:r>
            <a:r>
              <a:rPr lang="en-US" altLang="en-US" sz="2200" b="1" dirty="0" smtClean="0"/>
              <a:t>apoptotic bodies</a:t>
            </a:r>
          </a:p>
          <a:p>
            <a:pPr lvl="1" eaLnBrk="1" hangingPunct="1">
              <a:lnSpc>
                <a:spcPct val="120000"/>
              </a:lnSpc>
              <a:buFont typeface="Wingdings" pitchFamily="2" charset="2"/>
              <a:buChar char="v"/>
              <a:defRPr/>
            </a:pPr>
            <a:r>
              <a:rPr lang="en-US" altLang="en-US" sz="2200" dirty="0" smtClean="0"/>
              <a:t>Apoptotic bodies phagocytized rapidly before inflammatory response</a:t>
            </a:r>
            <a:r>
              <a:rPr lang="en-US" altLang="en-US" sz="2200" dirty="0"/>
              <a:t>.</a:t>
            </a:r>
            <a:endParaRPr lang="en-US" altLang="en-US" sz="22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51470"/>
            <a:ext cx="3200632" cy="25151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7" y="2580616"/>
            <a:ext cx="3200632" cy="2287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300177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0" name="Picture 2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7494"/>
            <a:ext cx="8505479" cy="4854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1931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267494"/>
            <a:ext cx="6238633" cy="4744112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 rot="17189511">
            <a:off x="-1355537" y="1784746"/>
            <a:ext cx="5366791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Necrosis </a:t>
            </a:r>
            <a:r>
              <a:rPr lang="en-US" sz="4000" b="1" cap="none" spc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Vs</a:t>
            </a:r>
            <a:r>
              <a:rPr lang="en-US" sz="4000" b="1" cap="none" spc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Apoptosis</a:t>
            </a:r>
          </a:p>
        </p:txBody>
      </p:sp>
    </p:spTree>
    <p:extLst>
      <p:ext uri="{BB962C8B-B14F-4D97-AF65-F5344CB8AC3E}">
        <p14:creationId xmlns:p14="http://schemas.microsoft.com/office/powerpoint/2010/main" val="344504788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4036"/>
            <a:ext cx="6761100" cy="857400"/>
          </a:xfrm>
        </p:spPr>
        <p:txBody>
          <a:bodyPr/>
          <a:lstStyle/>
          <a:p>
            <a:r>
              <a:rPr lang="en-US" sz="2400" b="1" dirty="0"/>
              <a:t>Other Pathways of Cell </a:t>
            </a:r>
            <a:r>
              <a:rPr lang="en-US" sz="2400" b="1" dirty="0" smtClean="0"/>
              <a:t>Death: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9512" y="987574"/>
            <a:ext cx="2736304" cy="3888432"/>
          </a:xfr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27000" indent="0">
              <a:buNone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Necroptosis</a:t>
            </a:r>
            <a:endParaRPr lang="en-US" sz="1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F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eatures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of </a:t>
            </a:r>
            <a:r>
              <a:rPr lang="en-US" sz="1800" b="1" dirty="0">
                <a:solidFill>
                  <a:schemeClr val="accent4">
                    <a:lumMod val="50000"/>
                  </a:schemeClr>
                </a:solidFill>
              </a:rPr>
              <a:t>both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necrosis and apoptosis.</a:t>
            </a:r>
          </a:p>
          <a:p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initiated by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engagement of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TNF receptors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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receptor interacting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protein (RIP)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kinases are activated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  <a:sym typeface="Wingdings" pitchFamily="2" charset="2"/>
              </a:rPr>
              <a:t>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initiating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 dissolution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of the </a:t>
            </a:r>
            <a:r>
              <a:rPr lang="en-US" sz="1800" dirty="0" smtClean="0">
                <a:solidFill>
                  <a:schemeClr val="accent4">
                    <a:lumMod val="50000"/>
                  </a:schemeClr>
                </a:solidFill>
              </a:rPr>
              <a:t>cell like </a:t>
            </a:r>
            <a:r>
              <a:rPr lang="en-US" sz="1800" dirty="0">
                <a:solidFill>
                  <a:schemeClr val="accent4">
                    <a:lumMod val="50000"/>
                  </a:schemeClr>
                </a:solidFill>
              </a:rPr>
              <a:t>necrosis</a:t>
            </a:r>
            <a:endParaRPr lang="en-US" sz="18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idx="2"/>
          </p:nvPr>
        </p:nvSpPr>
        <p:spPr>
          <a:xfrm>
            <a:off x="2987824" y="987574"/>
            <a:ext cx="2448272" cy="3888432"/>
          </a:xfr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27000" indent="0">
              <a:buNone/>
            </a:pP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Pyroptosis</a:t>
            </a:r>
            <a:endParaRPr lang="en-US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1800" dirty="0"/>
              <a:t>activation of a cytosolic danger-sensing protein </a:t>
            </a:r>
            <a:r>
              <a:rPr lang="en-US" sz="1800" dirty="0" smtClean="0"/>
              <a:t>complex called </a:t>
            </a:r>
            <a:r>
              <a:rPr lang="en-US" sz="1800" dirty="0"/>
              <a:t>the </a:t>
            </a:r>
            <a:r>
              <a:rPr lang="en-US" sz="18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inflammasome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1800" dirty="0" smtClean="0"/>
              <a:t>Greek</a:t>
            </a:r>
            <a:r>
              <a:rPr lang="en-US" sz="1800" dirty="0"/>
              <a:t>, </a:t>
            </a:r>
            <a:r>
              <a:rPr lang="en-US" sz="1800" i="1" dirty="0"/>
              <a:t>pyro </a:t>
            </a:r>
            <a:r>
              <a:rPr lang="en-US" sz="1800" dirty="0"/>
              <a:t>= </a:t>
            </a:r>
            <a:r>
              <a:rPr lang="en-US" sz="1800" dirty="0" smtClean="0"/>
              <a:t>fire</a:t>
            </a:r>
          </a:p>
          <a:p>
            <a:r>
              <a:rPr lang="en-US" sz="1800" dirty="0"/>
              <a:t>Used by infectious microbes </a:t>
            </a:r>
          </a:p>
          <a:p>
            <a:r>
              <a:rPr lang="en-US" sz="1800" dirty="0"/>
              <a:t>Fever + inflammation + apoptosis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3"/>
          </p:nvPr>
        </p:nvSpPr>
        <p:spPr>
          <a:xfrm>
            <a:off x="5508104" y="987573"/>
            <a:ext cx="2376264" cy="3898751"/>
          </a:xfrm>
          <a:ln>
            <a:solidFill>
              <a:schemeClr val="accent5">
                <a:lumMod val="40000"/>
                <a:lumOff val="60000"/>
              </a:schemeClr>
            </a:solidFill>
          </a:ln>
        </p:spPr>
        <p:txBody>
          <a:bodyPr/>
          <a:lstStyle/>
          <a:p>
            <a:pPr marL="127000" indent="0">
              <a:buNone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Autophagy</a:t>
            </a:r>
          </a:p>
          <a:p>
            <a:r>
              <a:rPr lang="en-US" sz="1800" b="1" dirty="0" smtClean="0"/>
              <a:t>(“</a:t>
            </a:r>
            <a:r>
              <a:rPr lang="en-US" sz="1800" b="1" dirty="0"/>
              <a:t>self-eating</a:t>
            </a:r>
            <a:r>
              <a:rPr lang="en-US" sz="1800" b="1" dirty="0" smtClean="0"/>
              <a:t>”)</a:t>
            </a:r>
          </a:p>
          <a:p>
            <a:r>
              <a:rPr lang="en-US" sz="1800" b="1" dirty="0" smtClean="0"/>
              <a:t>refers to </a:t>
            </a:r>
            <a:r>
              <a:rPr lang="en-US" sz="1800" b="1" dirty="0" err="1" smtClean="0"/>
              <a:t>lysosomal</a:t>
            </a:r>
            <a:r>
              <a:rPr lang="en-US" sz="1800" b="1" dirty="0" smtClean="0"/>
              <a:t> digestion</a:t>
            </a:r>
            <a:r>
              <a:rPr lang="en-US" sz="1800" b="1" dirty="0"/>
              <a:t> </a:t>
            </a:r>
            <a:r>
              <a:rPr lang="en-US" sz="1800" b="1" dirty="0" smtClean="0"/>
              <a:t>of </a:t>
            </a:r>
            <a:r>
              <a:rPr lang="en-US" sz="1800" b="1" dirty="0"/>
              <a:t>the cell’s own </a:t>
            </a:r>
            <a:r>
              <a:rPr lang="en-US" sz="1800" b="1" dirty="0" smtClean="0"/>
              <a:t>components.</a:t>
            </a:r>
          </a:p>
          <a:p>
            <a:r>
              <a:rPr lang="en-US" sz="1800" dirty="0" smtClean="0"/>
              <a:t>Nutrient deprivation</a:t>
            </a:r>
          </a:p>
          <a:p>
            <a:r>
              <a:rPr lang="en-US" sz="1800" dirty="0"/>
              <a:t>S</a:t>
            </a:r>
            <a:r>
              <a:rPr lang="en-US" sz="1800" dirty="0" smtClean="0"/>
              <a:t>urvival pathway</a:t>
            </a:r>
            <a:endParaRPr lang="en-US" sz="18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117681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3478"/>
            <a:ext cx="5112568" cy="4412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37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5526"/>
            <a:ext cx="9144000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3185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8FFCA3-5C7E-4516-9799-FD456094AA88}" type="slidenum">
              <a:rPr lang="ar-SA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6523082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9512" y="123478"/>
            <a:ext cx="5268900" cy="1030143"/>
          </a:xfrm>
        </p:spPr>
        <p:txBody>
          <a:bodyPr/>
          <a:lstStyle/>
          <a:p>
            <a:r>
              <a:rPr lang="en-US" dirty="0"/>
              <a:t>Apoptosis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1203598"/>
            <a:ext cx="8064896" cy="3672408"/>
          </a:xfrm>
        </p:spPr>
        <p:txBody>
          <a:bodyPr/>
          <a:lstStyle/>
          <a:p>
            <a:pPr marL="0" lvl="1" indent="0">
              <a:spcBef>
                <a:spcPts val="600"/>
              </a:spcBef>
              <a:buSzPts val="2400"/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Apoptosis - suicide - programmed cell death- regulated cell death.</a:t>
            </a:r>
          </a:p>
          <a:p>
            <a:pPr marL="0" indent="0">
              <a:spcBef>
                <a:spcPts val="600"/>
              </a:spcBef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is a pathway of cell death in which cells activate enzymes that degrade the cells’ own nuclear DNA and nuclear and cytoplasmic proteins.</a:t>
            </a:r>
          </a:p>
          <a:p>
            <a:pPr marL="0" indent="0">
              <a:spcBef>
                <a:spcPts val="600"/>
              </a:spcBef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Apoptosis = “falling off</a:t>
            </a:r>
            <a:r>
              <a:rPr lang="en-US" sz="2200" dirty="0" smtClean="0">
                <a:solidFill>
                  <a:schemeClr val="accent4">
                    <a:lumMod val="75000"/>
                  </a:schemeClr>
                </a:solidFill>
              </a:rPr>
              <a:t>” </a:t>
            </a:r>
            <a:r>
              <a:rPr lang="en-US" sz="1800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Greek</a:t>
            </a:r>
            <a:endParaRPr lang="en-US" sz="22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  <a:p>
            <a:pPr marL="0" indent="0">
              <a:spcBef>
                <a:spcPts val="600"/>
              </a:spcBef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Can be pathologic and physiologic</a:t>
            </a:r>
          </a:p>
          <a:p>
            <a:pPr marL="0" indent="0">
              <a:spcBef>
                <a:spcPts val="600"/>
              </a:spcBef>
            </a:pP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+ </a:t>
            </a:r>
            <a:r>
              <a:rPr lang="en-US" sz="2200" b="1" dirty="0">
                <a:solidFill>
                  <a:srgbClr val="7030A0"/>
                </a:solidFill>
              </a:rPr>
              <a:t>Doesn’t elicit </a:t>
            </a:r>
            <a:r>
              <a:rPr lang="en-US" sz="2200" dirty="0">
                <a:solidFill>
                  <a:schemeClr val="accent4">
                    <a:lumMod val="75000"/>
                  </a:schemeClr>
                </a:solidFill>
              </a:rPr>
              <a:t>inflammation.</a:t>
            </a:r>
          </a:p>
        </p:txBody>
      </p:sp>
    </p:spTree>
    <p:extLst>
      <p:ext uri="{BB962C8B-B14F-4D97-AF65-F5344CB8AC3E}">
        <p14:creationId xmlns:p14="http://schemas.microsoft.com/office/powerpoint/2010/main" val="256982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7580" y="410530"/>
            <a:ext cx="3968840" cy="4322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012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6761100" cy="857400"/>
          </a:xfrm>
        </p:spPr>
        <p:txBody>
          <a:bodyPr/>
          <a:lstStyle/>
          <a:p>
            <a:r>
              <a:rPr lang="en-US" dirty="0" smtClean="0"/>
              <a:t>Can be physiologic: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177" y="981125"/>
            <a:ext cx="6940760" cy="360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71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95536" y="483518"/>
            <a:ext cx="7488832" cy="2692468"/>
          </a:xfrm>
        </p:spPr>
        <p:txBody>
          <a:bodyPr/>
          <a:lstStyle/>
          <a:p>
            <a:pPr marL="76200" lvl="2" indent="0">
              <a:spcBef>
                <a:spcPts val="600"/>
              </a:spcBef>
              <a:buNone/>
            </a:pPr>
            <a:r>
              <a:rPr lang="en-US" altLang="en-US" sz="18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During </a:t>
            </a:r>
            <a:r>
              <a:rPr lang="en-US" altLang="en-US" sz="18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embryogenesis</a:t>
            </a:r>
            <a:r>
              <a:rPr lang="en-US" altLang="en-US" sz="1800" dirty="0"/>
              <a:t> (implantation, organogenesis, developmental involution, separation of digits in limb development)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3" name="Picture 4" descr="18_18_sculpts_digit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5" t="27246" r="10093" b="28671"/>
          <a:stretch/>
        </p:blipFill>
        <p:spPr bwMode="auto">
          <a:xfrm>
            <a:off x="1403648" y="1419622"/>
            <a:ext cx="5962262" cy="247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47462" y="3690207"/>
            <a:ext cx="827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rgbClr val="003B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rPr>
              <a:t>in adult multicellular organisms cell death is a regular occurrence. In humans EACH </a:t>
            </a:r>
            <a:r>
              <a:rPr lang="en-US" sz="1800" dirty="0" smtClean="0">
                <a:solidFill>
                  <a:srgbClr val="003B55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tillium Web Light"/>
                <a:ea typeface="Titillium Web Light"/>
                <a:cs typeface="Titillium Web Light"/>
                <a:sym typeface="Titillium Web Light"/>
              </a:rPr>
              <a:t>HOUR!!</a:t>
            </a:r>
            <a:endParaRPr lang="en-US" sz="1800" dirty="0">
              <a:solidFill>
                <a:srgbClr val="003B55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tillium Web Light"/>
              <a:ea typeface="Titillium Web Light"/>
              <a:cs typeface="Titillium Web Light"/>
              <a:sym typeface="Titillium Web Light"/>
            </a:endParaRPr>
          </a:p>
        </p:txBody>
      </p:sp>
    </p:spTree>
    <p:extLst>
      <p:ext uri="{BB962C8B-B14F-4D97-AF65-F5344CB8AC3E}">
        <p14:creationId xmlns:p14="http://schemas.microsoft.com/office/powerpoint/2010/main" val="3181914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7504" y="123478"/>
            <a:ext cx="6761100" cy="857400"/>
          </a:xfrm>
        </p:spPr>
        <p:txBody>
          <a:bodyPr/>
          <a:lstStyle/>
          <a:p>
            <a:r>
              <a:rPr lang="en-US" dirty="0" smtClean="0"/>
              <a:t>Can be pathologic: 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10" y="913888"/>
            <a:ext cx="7173327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6206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  <p:sp>
        <p:nvSpPr>
          <p:cNvPr id="7" name="Text Placeholder 4"/>
          <p:cNvSpPr txBox="1">
            <a:spLocks/>
          </p:cNvSpPr>
          <p:nvPr/>
        </p:nvSpPr>
        <p:spPr>
          <a:xfrm>
            <a:off x="1187624" y="3075806"/>
            <a:ext cx="6903437" cy="1540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19100" indent="-3429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v"/>
            </a:pPr>
            <a:endParaRPr lang="en-US" sz="20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483518"/>
            <a:ext cx="813690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+ The plasma membrane remains intact.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+ Apoptotic bodies (contain portions of </a:t>
            </a:r>
            <a:r>
              <a:rPr lang="en-US" sz="2000" dirty="0" smtClean="0">
                <a:solidFill>
                  <a:schemeClr val="tx1"/>
                </a:solidFill>
              </a:rPr>
              <a:t>the cytoplasm </a:t>
            </a:r>
            <a:r>
              <a:rPr lang="en-US" sz="2000" dirty="0">
                <a:solidFill>
                  <a:schemeClr val="tx1"/>
                </a:solidFill>
              </a:rPr>
              <a:t>and nucleus) become targets </a:t>
            </a:r>
            <a:r>
              <a:rPr lang="en-US" sz="2000" dirty="0" smtClean="0">
                <a:solidFill>
                  <a:schemeClr val="tx1"/>
                </a:solidFill>
              </a:rPr>
              <a:t>for</a:t>
            </a:r>
            <a:r>
              <a:rPr lang="ar-JO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phagocytosis </a:t>
            </a:r>
            <a:r>
              <a:rPr lang="en-US" sz="2000" dirty="0">
                <a:solidFill>
                  <a:schemeClr val="tx1"/>
                </a:solidFill>
              </a:rPr>
              <a:t>before their contents leak out.</a:t>
            </a: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+ Normally, there is a biochemical pathways </a:t>
            </a:r>
            <a:r>
              <a:rPr lang="en-US" sz="2000" dirty="0" smtClean="0">
                <a:solidFill>
                  <a:schemeClr val="tx1"/>
                </a:solidFill>
              </a:rPr>
              <a:t>that</a:t>
            </a:r>
            <a:r>
              <a:rPr lang="ar-JO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control </a:t>
            </a:r>
            <a:r>
              <a:rPr lang="en-US" sz="2000" dirty="0">
                <a:solidFill>
                  <a:schemeClr val="tx1"/>
                </a:solidFill>
              </a:rPr>
              <a:t>the balance of death- and </a:t>
            </a:r>
            <a:r>
              <a:rPr lang="en-US" sz="2000" dirty="0" smtClean="0">
                <a:solidFill>
                  <a:schemeClr val="tx1"/>
                </a:solidFill>
              </a:rPr>
              <a:t>survival-inducing</a:t>
            </a:r>
            <a:r>
              <a:rPr lang="ar-JO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smtClean="0">
                <a:solidFill>
                  <a:schemeClr val="tx1"/>
                </a:solidFill>
              </a:rPr>
              <a:t>signals</a:t>
            </a:r>
            <a:r>
              <a:rPr lang="en-US" sz="2000" dirty="0">
                <a:solidFill>
                  <a:schemeClr val="tx1"/>
                </a:solidFill>
              </a:rPr>
              <a:t>..</a:t>
            </a:r>
          </a:p>
        </p:txBody>
      </p:sp>
      <p:sp>
        <p:nvSpPr>
          <p:cNvPr id="8" name="Text Placeholder 4"/>
          <p:cNvSpPr txBox="1">
            <a:spLocks/>
          </p:cNvSpPr>
          <p:nvPr/>
        </p:nvSpPr>
        <p:spPr>
          <a:xfrm>
            <a:off x="611560" y="2358067"/>
            <a:ext cx="7992888" cy="154034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19100" indent="-342900">
              <a:spcBef>
                <a:spcPts val="600"/>
              </a:spcBef>
              <a:buClr>
                <a:schemeClr val="bg1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>
                <a:solidFill>
                  <a:schemeClr val="tx1"/>
                </a:solidFill>
              </a:rPr>
              <a:t>Apoptosis is regulated by </a:t>
            </a:r>
            <a:r>
              <a:rPr lang="en-US" sz="2000" dirty="0" smtClean="0">
                <a:solidFill>
                  <a:schemeClr val="tx1"/>
                </a:solidFill>
              </a:rPr>
              <a:t>these </a:t>
            </a:r>
            <a:r>
              <a:rPr lang="en-US" sz="2000" dirty="0">
                <a:solidFill>
                  <a:schemeClr val="tx1"/>
                </a:solidFill>
              </a:rPr>
              <a:t>pathways </a:t>
            </a:r>
            <a:r>
              <a:rPr lang="en-US" sz="2000" dirty="0">
                <a:solidFill>
                  <a:schemeClr val="tx1"/>
                </a:solidFill>
                <a:sym typeface="Wingdings" pitchFamily="2" charset="2"/>
              </a:rPr>
              <a:t> </a:t>
            </a:r>
            <a:r>
              <a:rPr lang="en-US" sz="2000" dirty="0">
                <a:solidFill>
                  <a:schemeClr val="tx1"/>
                </a:solidFill>
              </a:rPr>
              <a:t>Activation of enzymes called </a:t>
            </a:r>
            <a:r>
              <a:rPr lang="en-US" sz="2000" dirty="0" err="1">
                <a:solidFill>
                  <a:schemeClr val="tx1"/>
                </a:solidFill>
              </a:rPr>
              <a:t>caspases</a:t>
            </a:r>
            <a:r>
              <a:rPr lang="en-US" sz="2000" dirty="0">
                <a:solidFill>
                  <a:schemeClr val="tx1"/>
                </a:solidFill>
              </a:rPr>
              <a:t> through two main pathways:</a:t>
            </a:r>
          </a:p>
          <a:p>
            <a:pPr marL="76200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1- Mitochondrial pathway (intrinsic)</a:t>
            </a:r>
          </a:p>
          <a:p>
            <a:pPr marL="76200">
              <a:spcBef>
                <a:spcPts val="600"/>
              </a:spcBef>
            </a:pPr>
            <a:r>
              <a:rPr lang="en-US" sz="2000" dirty="0">
                <a:solidFill>
                  <a:schemeClr val="tx1"/>
                </a:solidFill>
              </a:rPr>
              <a:t>2- Death receptor pathway (extrinsic)</a:t>
            </a:r>
          </a:p>
        </p:txBody>
      </p:sp>
    </p:spTree>
    <p:extLst>
      <p:ext uri="{BB962C8B-B14F-4D97-AF65-F5344CB8AC3E}">
        <p14:creationId xmlns:p14="http://schemas.microsoft.com/office/powerpoint/2010/main" val="2908727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6761100" cy="785392"/>
          </a:xfrm>
        </p:spPr>
        <p:txBody>
          <a:bodyPr/>
          <a:lstStyle/>
          <a:p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Intrinsic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pathway; mitochondrial pathway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1520" y="987574"/>
            <a:ext cx="6984776" cy="2304256"/>
          </a:xfrm>
        </p:spPr>
        <p:txBody>
          <a:bodyPr>
            <a:normAutofit lnSpcReduction="10000"/>
          </a:bodyPr>
          <a:lstStyle/>
          <a:p>
            <a:pPr marL="127000" indent="0">
              <a:buNone/>
            </a:pPr>
            <a:r>
              <a:rPr lang="en-US" sz="2200" b="1" dirty="0" smtClean="0"/>
              <a:t>+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m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ost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physiologic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&amp; pathologic situations.</a:t>
            </a:r>
          </a:p>
          <a:p>
            <a:pPr marL="127000" indent="0">
              <a:buNone/>
            </a:pPr>
            <a:r>
              <a:rPr lang="en-US" sz="2200" b="1" dirty="0" smtClean="0"/>
              <a:t>+ </a:t>
            </a:r>
            <a:r>
              <a:rPr lang="en-US" sz="2200" b="1" dirty="0"/>
              <a:t>M</a:t>
            </a:r>
            <a:r>
              <a:rPr lang="en-US" sz="2200" b="1" dirty="0" smtClean="0"/>
              <a:t>itochondria </a:t>
            </a:r>
            <a:r>
              <a:rPr lang="en-US" sz="2200" dirty="0" smtClean="0"/>
              <a:t>contain several proteins capable of inducing apoptosis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ytochrome 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22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27000" indent="0">
              <a:buNone/>
            </a:pP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 ↑ mitochondrial permeability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itchFamily="2" charset="2"/>
              </a:rPr>
              <a:t> </a:t>
            </a:r>
            <a:r>
              <a:rPr lang="en-US" sz="2200" dirty="0"/>
              <a:t>permeable</a:t>
            </a:r>
            <a:r>
              <a:rPr lang="en-US" sz="2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200" dirty="0" smtClean="0"/>
              <a:t>membrane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</a:t>
            </a:r>
            <a:r>
              <a:rPr lang="en-US" sz="2200" dirty="0"/>
              <a:t>cytochrome c </a:t>
            </a:r>
            <a:r>
              <a:rPr lang="en-US" sz="2200" dirty="0" smtClean="0"/>
              <a:t>leaks </a:t>
            </a:r>
            <a:r>
              <a:rPr lang="en-US" sz="2200" dirty="0" smtClean="0">
                <a:sym typeface="Wingdings" pitchFamily="2" charset="2"/>
              </a:rPr>
              <a:t> </a:t>
            </a:r>
            <a:r>
              <a:rPr lang="en-US" sz="2200" dirty="0" smtClean="0"/>
              <a:t>triggering </a:t>
            </a:r>
            <a:r>
              <a:rPr lang="en-US" sz="2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caspase</a:t>
            </a:r>
            <a:r>
              <a:rPr lang="en-US" sz="2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</a:t>
            </a:r>
            <a:r>
              <a:rPr lang="en-US" sz="2200" dirty="0" smtClean="0"/>
              <a:t>  </a:t>
            </a:r>
            <a:r>
              <a:rPr lang="en-US" sz="2200" dirty="0" smtClean="0">
                <a:sym typeface="Wingdings" pitchFamily="2" charset="2"/>
              </a:rPr>
              <a:t></a:t>
            </a:r>
            <a:r>
              <a:rPr lang="en-US" sz="2200" dirty="0" smtClean="0"/>
              <a:t> activate apoptosis</a:t>
            </a:r>
            <a:endParaRPr lang="en-US" sz="2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1026" name="Picture 2" descr="Image result for permeability apoptosis cytocrome 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003798"/>
            <a:ext cx="4143400" cy="203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58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38489D42CA6C41BFEE3D6D9C61A098" ma:contentTypeVersion="4" ma:contentTypeDescription="Create a new document." ma:contentTypeScope="" ma:versionID="7d0d7b990416dcd1643e71ac0dc7d311">
  <xsd:schema xmlns:xsd="http://www.w3.org/2001/XMLSchema" xmlns:xs="http://www.w3.org/2001/XMLSchema" xmlns:p="http://schemas.microsoft.com/office/2006/metadata/properties" xmlns:ns2="33c31460-5e8d-4ba6-adb9-549ebae80018" targetNamespace="http://schemas.microsoft.com/office/2006/metadata/properties" ma:root="true" ma:fieldsID="92f0f7d01062ccaa041ed8a807acb57e" ns2:_="">
    <xsd:import namespace="33c31460-5e8d-4ba6-adb9-549ebae8001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3c31460-5e8d-4ba6-adb9-549ebae8001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49257F-1F7A-4D0B-8181-1B3F93ED517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01B7354-FFA2-417A-93EE-307CE33DCDB7}"/>
</file>

<file path=customXml/itemProps3.xml><?xml version="1.0" encoding="utf-8"?>
<ds:datastoreItem xmlns:ds="http://schemas.openxmlformats.org/officeDocument/2006/customXml" ds:itemID="{17A396C2-0C77-4F1E-A5C3-BBA063274E5F}">
  <ds:schemaRefs>
    <ds:schemaRef ds:uri="http://www.w3.org/XML/1998/namespace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infopath/2007/PartnerControls"/>
    <ds:schemaRef ds:uri="http://purl.org/dc/dcmitype/"/>
    <ds:schemaRef ds:uri="http://schemas.microsoft.com/office/2006/documentManagement/types"/>
    <ds:schemaRef ds:uri="c358d777-a6b8-4b61-9e4a-7029154dcb99"/>
    <ds:schemaRef ds:uri="http://schemas.microsoft.com/office/2006/metadata/propertie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1308</TotalTime>
  <Words>706</Words>
  <Application>Microsoft Office PowerPoint</Application>
  <PresentationFormat>On-screen Show (16:9)</PresentationFormat>
  <Paragraphs>90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Titillium Web Light</vt:lpstr>
      <vt:lpstr>Wingdings</vt:lpstr>
      <vt:lpstr>Garamond</vt:lpstr>
      <vt:lpstr>Dosis Light</vt:lpstr>
      <vt:lpstr>Organic</vt:lpstr>
      <vt:lpstr>Cell Injury and Necrosis-3</vt:lpstr>
      <vt:lpstr>PowerPoint Presentation</vt:lpstr>
      <vt:lpstr>Apoptosis</vt:lpstr>
      <vt:lpstr>PowerPoint Presentation</vt:lpstr>
      <vt:lpstr>Can be physiologic: </vt:lpstr>
      <vt:lpstr>PowerPoint Presentation</vt:lpstr>
      <vt:lpstr>Can be pathologic: </vt:lpstr>
      <vt:lpstr>PowerPoint Presentation</vt:lpstr>
      <vt:lpstr>Intrinsic pathway; mitochondrial pathway</vt:lpstr>
      <vt:lpstr>Intrinsic pathway; mitochondrial pathway</vt:lpstr>
      <vt:lpstr>Intrinsic pathway; mitochondrial pathway</vt:lpstr>
      <vt:lpstr>Extrinsic pathway; death receptor pathway</vt:lpstr>
      <vt:lpstr>PowerPoint Presentation</vt:lpstr>
      <vt:lpstr>In Either pathway: </vt:lpstr>
      <vt:lpstr>Clearance of apoptotic cells.</vt:lpstr>
      <vt:lpstr>Morphology:</vt:lpstr>
      <vt:lpstr>PowerPoint Presentation</vt:lpstr>
      <vt:lpstr>PowerPoint Presentation</vt:lpstr>
      <vt:lpstr>Other Pathways of Cell Death:</vt:lpstr>
      <vt:lpstr>PowerPoint Presentation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CELL</dc:title>
  <dc:creator>mohammed hayel</dc:creator>
  <cp:lastModifiedBy>Admin</cp:lastModifiedBy>
  <cp:revision>85</cp:revision>
  <dcterms:modified xsi:type="dcterms:W3CDTF">2022-10-18T16:13:52Z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0x0101006D38489D42CA6C41BFEE3D6D9C61A098</vt:lpwstr>
  </property>
</Properties>
</file>