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60" r:id="rId1"/>
    <p:sldMasterId id="2147483672" r:id="rId2"/>
    <p:sldMasterId id="2147483678" r:id="rId3"/>
    <p:sldMasterId id="2147483684" r:id="rId4"/>
    <p:sldMasterId id="2147483702" r:id="rId5"/>
    <p:sldMasterId id="2147483714" r:id="rId6"/>
    <p:sldMasterId id="2147483720" r:id="rId7"/>
  </p:sldMasterIdLst>
  <p:notesMasterIdLst>
    <p:notesMasterId r:id="rId35"/>
  </p:notesMasterIdLst>
  <p:sldIdLst>
    <p:sldId id="259" r:id="rId8"/>
    <p:sldId id="260" r:id="rId9"/>
    <p:sldId id="261" r:id="rId10"/>
    <p:sldId id="262" r:id="rId11"/>
    <p:sldId id="277" r:id="rId12"/>
    <p:sldId id="294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6" r:id="rId21"/>
    <p:sldId id="275" r:id="rId22"/>
    <p:sldId id="272" r:id="rId23"/>
    <p:sldId id="257" r:id="rId24"/>
    <p:sldId id="258" r:id="rId25"/>
    <p:sldId id="278" r:id="rId26"/>
    <p:sldId id="279" r:id="rId27"/>
    <p:sldId id="280" r:id="rId28"/>
    <p:sldId id="281" r:id="rId29"/>
    <p:sldId id="289" r:id="rId30"/>
    <p:sldId id="290" r:id="rId31"/>
    <p:sldId id="291" r:id="rId32"/>
    <p:sldId id="292" r:id="rId33"/>
    <p:sldId id="293" r:id="rId34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customXml" Target="../customXml/item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68ABC1E-6172-477F-A52C-D0DC8A6D5E00}" type="datetimeFigureOut">
              <a:rPr lang="ar-EG" smtClean="0"/>
              <a:t>07/09/1442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00659D0-AD27-44FD-9C5F-35E58BA1421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85624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DF3C820-AE36-45BD-AD3C-3856D73E6DD1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3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C8F50-555B-4C9C-87D9-15180362A548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6AE92-B25C-40D7-AAAC-DC1F2337B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35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8FCD6-510B-473A-B2A6-89F8B4C5F0CD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6CBC-567F-43FE-801A-703424C2B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0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A9765-741A-414B-A837-AFEEB355A7A7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98E76-E9E4-4DFC-8B39-757BB3272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1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6028"/>
            <a:ext cx="77724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8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5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807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92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61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02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6024"/>
            <a:ext cx="77724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8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161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9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552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7F595-6B7B-452C-861C-9EA3E2F0B509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FB27B-31AD-4277-AFEE-B63879A5F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67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313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845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C8F50-555B-4C9C-87D9-15180362A548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6AE92-B25C-40D7-AAAC-DC1F2337B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63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7F595-6B7B-452C-861C-9EA3E2F0B509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FB27B-31AD-4277-AFEE-B63879A5F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92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3A8B8-1A8D-4B1E-9468-0501AD0EF89C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E55C9-762E-46A3-A66D-126F68FDD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92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FC73D-C279-49A3-B415-525582A5E1F0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69455-6C5C-47B3-A0B2-F11EA62BE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41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181AC-ED7E-4646-ABFE-86DF8EC75448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2C99-09B7-4037-B2BA-F81BC7A13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47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5E85-6B15-463E-8465-848A068264DC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66A32-E595-401E-971D-BF3D6C8B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85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62832-36A2-4900-8B78-F454842A19C6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31CD7-46A9-4146-B0B4-165946083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05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011CD-EEBA-4D98-A26D-816BBC44FFF0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35055-EEF5-4B14-A5C1-DD98C2FB3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80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3A8B8-1A8D-4B1E-9468-0501AD0EF89C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E55C9-762E-46A3-A66D-126F68FDD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065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6FBF5-84EF-4E23-A2AB-1F11C5E7FA3D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790F6-A67C-48A3-A1C9-FFE41F788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11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8FCD6-510B-473A-B2A6-89F8B4C5F0CD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6CBC-567F-43FE-801A-703424C2B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34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A9765-741A-414B-A837-AFEEB355A7A7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98E76-E9E4-4DFC-8B39-757BB3272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92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C8F50-555B-4C9C-87D9-15180362A548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6AE92-B25C-40D7-AAAC-DC1F2337B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368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7F595-6B7B-452C-861C-9EA3E2F0B509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FB27B-31AD-4277-AFEE-B63879A5F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93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3A8B8-1A8D-4B1E-9468-0501AD0EF89C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E55C9-762E-46A3-A66D-126F68FDD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295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FC73D-C279-49A3-B415-525582A5E1F0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69455-6C5C-47B3-A0B2-F11EA62BE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708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181AC-ED7E-4646-ABFE-86DF8EC75448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2C99-09B7-4037-B2BA-F81BC7A13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19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5E85-6B15-463E-8465-848A068264DC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66A32-E595-401E-971D-BF3D6C8B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43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62832-36A2-4900-8B78-F454842A19C6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31CD7-46A9-4146-B0B4-165946083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5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FC73D-C279-49A3-B415-525582A5E1F0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69455-6C5C-47B3-A0B2-F11EA62BE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43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011CD-EEBA-4D98-A26D-816BBC44FFF0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35055-EEF5-4B14-A5C1-DD98C2FB3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111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6FBF5-84EF-4E23-A2AB-1F11C5E7FA3D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790F6-A67C-48A3-A1C9-FFE41F788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22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8FCD6-510B-473A-B2A6-89F8B4C5F0CD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6CBC-567F-43FE-801A-703424C2B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800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A9765-741A-414B-A837-AFEEB355A7A7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98E76-E9E4-4DFC-8B39-757BB3272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635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684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654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087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625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3508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77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181AC-ED7E-4646-ABFE-86DF8EC75448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2C99-09B7-4037-B2BA-F81BC7A13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089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99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1141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67601" y="866801"/>
            <a:ext cx="5292037" cy="5979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192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9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5E85-6B15-463E-8465-848A068264DC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66A32-E595-401E-971D-BF3D6C8B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1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62832-36A2-4900-8B78-F454842A19C6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31CD7-46A9-4146-B0B4-165946083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4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011CD-EEBA-4D98-A26D-816BBC44FFF0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35055-EEF5-4B14-A5C1-DD98C2FB3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4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6FBF5-84EF-4E23-A2AB-1F11C5E7FA3D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790F6-A67C-48A3-A1C9-FFE41F788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5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A3D33E02-0C40-4A64-B24D-B7C7F8E92A46}" type="datetime1">
              <a:rPr lang="en-US"/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5BA757B7-D6B5-4486-9FEF-06BA58520E00}" type="slidenum">
              <a:rPr lang="en-US"/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3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BF5F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190" y="345743"/>
            <a:ext cx="8611667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9491" y="2221277"/>
            <a:ext cx="84850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88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88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88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03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BF5F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188" y="345739"/>
            <a:ext cx="8611667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9491" y="2221273"/>
            <a:ext cx="84850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84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84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84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4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A3D33E02-0C40-4A64-B24D-B7C7F8E92A46}" type="datetime1">
              <a:rPr lang="en-US"/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5BA757B7-D6B5-4486-9FEF-06BA58520E00}" type="slidenum">
              <a:rPr lang="en-US"/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8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A3D33E02-0C40-4A64-B24D-B7C7F8E92A46}" type="datetime1">
              <a:rPr lang="en-US"/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5BA757B7-D6B5-4486-9FEF-06BA58520E00}" type="slidenum">
              <a:rPr lang="en-US"/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5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BF5F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166" y="345695"/>
            <a:ext cx="8611667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9489" y="2221229"/>
            <a:ext cx="84850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9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0633" y="530478"/>
            <a:ext cx="7742732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9740" y="1229613"/>
            <a:ext cx="7639050" cy="1950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5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" y="51"/>
            <a:ext cx="9143999" cy="1092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1" y="1796795"/>
            <a:ext cx="2490788" cy="0"/>
          </a:xfrm>
          <a:custGeom>
            <a:avLst/>
            <a:gdLst/>
            <a:ahLst/>
            <a:cxnLst/>
            <a:rect l="l" t="t" r="r" b="b"/>
            <a:pathLst>
              <a:path w="3321050">
                <a:moveTo>
                  <a:pt x="0" y="0"/>
                </a:moveTo>
                <a:lnTo>
                  <a:pt x="3320796" y="0"/>
                </a:lnTo>
              </a:path>
            </a:pathLst>
          </a:custGeom>
          <a:ln w="60960">
            <a:solidFill>
              <a:srgbClr val="04607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7678" y="1049831"/>
            <a:ext cx="4628380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mtClean="0"/>
              <a:t>Intro</a:t>
            </a:r>
            <a:r>
              <a:rPr lang="en-US" dirty="0"/>
              <a:t>d</a:t>
            </a:r>
            <a:r>
              <a:rPr dirty="0" smtClean="0"/>
              <a:t>u</a:t>
            </a:r>
            <a:r>
              <a:rPr lang="en-US" dirty="0" smtClean="0"/>
              <a:t>ctio</a:t>
            </a:r>
            <a:r>
              <a:rPr dirty="0" smtClean="0"/>
              <a:t>n</a:t>
            </a:r>
            <a:r>
              <a:rPr spc="-100" dirty="0" smtClean="0"/>
              <a:t> </a:t>
            </a:r>
            <a:r>
              <a:rPr dirty="0"/>
              <a:t>:-</a:t>
            </a:r>
          </a:p>
        </p:txBody>
      </p:sp>
      <p:sp>
        <p:nvSpPr>
          <p:cNvPr id="5" name="object 5"/>
          <p:cNvSpPr/>
          <p:nvPr/>
        </p:nvSpPr>
        <p:spPr>
          <a:xfrm>
            <a:off x="252605" y="1917192"/>
            <a:ext cx="7243191" cy="46984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4596" y="1839467"/>
            <a:ext cx="7147179" cy="4779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5752" y="1935479"/>
            <a:ext cx="7176897" cy="4610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5751" y="1935479"/>
            <a:ext cx="7177088" cy="4610100"/>
          </a:xfrm>
          <a:custGeom>
            <a:avLst/>
            <a:gdLst/>
            <a:ahLst/>
            <a:cxnLst/>
            <a:rect l="l" t="t" r="r" b="b"/>
            <a:pathLst>
              <a:path w="9569450" h="4610100">
                <a:moveTo>
                  <a:pt x="0" y="4610100"/>
                </a:moveTo>
                <a:lnTo>
                  <a:pt x="9569196" y="4610100"/>
                </a:lnTo>
                <a:lnTo>
                  <a:pt x="9569196" y="0"/>
                </a:lnTo>
                <a:lnTo>
                  <a:pt x="0" y="0"/>
                </a:lnTo>
                <a:lnTo>
                  <a:pt x="0" y="4610100"/>
                </a:lnTo>
                <a:close/>
              </a:path>
            </a:pathLst>
          </a:custGeom>
          <a:ln w="9144">
            <a:solidFill>
              <a:srgbClr val="00ACB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4828" y="1912061"/>
            <a:ext cx="7117843" cy="4315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118745" indent="-274320" algn="just" rtl="0">
              <a:lnSpc>
                <a:spcPct val="90000"/>
              </a:lnSpc>
              <a:spcBef>
                <a:spcPts val="5"/>
              </a:spcBef>
              <a:buClr>
                <a:srgbClr val="0AD0D9"/>
              </a:buClr>
              <a:buSzPct val="93750"/>
              <a:buFont typeface="Wingdings"/>
              <a:buChar char=""/>
              <a:tabLst>
                <a:tab pos="287020" algn="l"/>
              </a:tabLst>
            </a:pPr>
            <a:r>
              <a:rPr sz="2400" b="1" i="1" spc="-10" dirty="0" smtClean="0">
                <a:solidFill>
                  <a:srgbClr val="009DD9"/>
                </a:solidFill>
                <a:latin typeface="Constantia"/>
                <a:cs typeface="Constantia"/>
              </a:rPr>
              <a:t>Restriction </a:t>
            </a:r>
            <a:r>
              <a:rPr sz="2400" b="1" i="1" spc="-5" dirty="0">
                <a:solidFill>
                  <a:srgbClr val="009DD9"/>
                </a:solidFill>
                <a:latin typeface="Constantia"/>
                <a:cs typeface="Constantia"/>
              </a:rPr>
              <a:t>Endonuclease </a:t>
            </a:r>
            <a:r>
              <a:rPr sz="2400" b="1" spc="-5" dirty="0">
                <a:solidFill>
                  <a:srgbClr val="009DD9"/>
                </a:solidFill>
                <a:latin typeface="Constantia"/>
                <a:cs typeface="Constantia"/>
              </a:rPr>
              <a:t>(Restriction Enzyme) </a:t>
            </a:r>
            <a:r>
              <a:rPr sz="2400" b="1" dirty="0">
                <a:solidFill>
                  <a:srgbClr val="009DD9"/>
                </a:solidFill>
                <a:latin typeface="Constantia"/>
                <a:cs typeface="Constantia"/>
              </a:rPr>
              <a:t>is a</a:t>
            </a:r>
            <a:r>
              <a:rPr sz="2400" b="1" spc="-165" dirty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009DD9"/>
                </a:solidFill>
                <a:latin typeface="Constantia"/>
                <a:cs typeface="Constantia"/>
              </a:rPr>
              <a:t>bacterial  </a:t>
            </a:r>
            <a:r>
              <a:rPr sz="2400" b="1" dirty="0">
                <a:solidFill>
                  <a:srgbClr val="009DD9"/>
                </a:solidFill>
                <a:latin typeface="Constantia"/>
                <a:cs typeface="Constantia"/>
              </a:rPr>
              <a:t>enzyme </a:t>
            </a:r>
            <a:r>
              <a:rPr sz="2400" b="1" spc="-5" dirty="0">
                <a:solidFill>
                  <a:srgbClr val="009DD9"/>
                </a:solidFill>
                <a:latin typeface="Constantia"/>
                <a:cs typeface="Constantia"/>
              </a:rPr>
              <a:t>that cuts </a:t>
            </a:r>
            <a:r>
              <a:rPr sz="2400" b="1" i="1" spc="-10" dirty="0">
                <a:solidFill>
                  <a:srgbClr val="009DD9"/>
                </a:solidFill>
                <a:latin typeface="Constantia"/>
                <a:cs typeface="Constantia"/>
              </a:rPr>
              <a:t>dsDNA </a:t>
            </a:r>
            <a:r>
              <a:rPr sz="2400" b="1" spc="-15" dirty="0">
                <a:solidFill>
                  <a:srgbClr val="009DD9"/>
                </a:solidFill>
                <a:latin typeface="Constantia"/>
                <a:cs typeface="Constantia"/>
              </a:rPr>
              <a:t>into </a:t>
            </a:r>
            <a:r>
              <a:rPr sz="2400" b="1" spc="-5" dirty="0">
                <a:solidFill>
                  <a:srgbClr val="009DD9"/>
                </a:solidFill>
                <a:latin typeface="Constantia"/>
                <a:cs typeface="Constantia"/>
              </a:rPr>
              <a:t>fragments </a:t>
            </a:r>
            <a:r>
              <a:rPr sz="2400" b="1" spc="-10" dirty="0">
                <a:solidFill>
                  <a:srgbClr val="009DD9"/>
                </a:solidFill>
                <a:latin typeface="Constantia"/>
                <a:cs typeface="Constantia"/>
              </a:rPr>
              <a:t>after recognizing  </a:t>
            </a:r>
            <a:r>
              <a:rPr sz="2400" b="1" spc="5" dirty="0">
                <a:solidFill>
                  <a:srgbClr val="009DD9"/>
                </a:solidFill>
                <a:latin typeface="Constantia"/>
                <a:cs typeface="Constantia"/>
              </a:rPr>
              <a:t>specific </a:t>
            </a:r>
            <a:r>
              <a:rPr sz="2400" b="1" dirty="0">
                <a:solidFill>
                  <a:srgbClr val="009DD9"/>
                </a:solidFill>
                <a:latin typeface="Constantia"/>
                <a:cs typeface="Constantia"/>
              </a:rPr>
              <a:t>nucleotide </a:t>
            </a:r>
            <a:r>
              <a:rPr sz="2400" b="1" spc="-10" dirty="0">
                <a:solidFill>
                  <a:srgbClr val="009DD9"/>
                </a:solidFill>
                <a:latin typeface="Constantia"/>
                <a:cs typeface="Constantia"/>
              </a:rPr>
              <a:t>sequence </a:t>
            </a:r>
            <a:r>
              <a:rPr sz="2400" b="1" spc="-15" dirty="0">
                <a:solidFill>
                  <a:srgbClr val="009DD9"/>
                </a:solidFill>
                <a:latin typeface="Constantia"/>
                <a:cs typeface="Constantia"/>
              </a:rPr>
              <a:t>known </a:t>
            </a:r>
            <a:r>
              <a:rPr sz="2400" b="1" dirty="0">
                <a:solidFill>
                  <a:srgbClr val="009DD9"/>
                </a:solidFill>
                <a:latin typeface="Constantia"/>
                <a:cs typeface="Constantia"/>
              </a:rPr>
              <a:t>as </a:t>
            </a:r>
            <a:r>
              <a:rPr sz="2400" b="1" i="1" spc="-10" dirty="0">
                <a:solidFill>
                  <a:srgbClr val="009DD9"/>
                </a:solidFill>
                <a:latin typeface="Constantia"/>
                <a:cs typeface="Constantia"/>
              </a:rPr>
              <a:t>recognition </a:t>
            </a:r>
            <a:r>
              <a:rPr sz="2400" b="1" i="1" spc="-5" dirty="0">
                <a:solidFill>
                  <a:srgbClr val="009DD9"/>
                </a:solidFill>
                <a:latin typeface="Constantia"/>
                <a:cs typeface="Constantia"/>
              </a:rPr>
              <a:t>or  restriction</a:t>
            </a:r>
            <a:r>
              <a:rPr sz="2400" b="1" i="1" spc="-20" dirty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sz="2400" b="1" i="1" spc="-15" dirty="0">
                <a:solidFill>
                  <a:srgbClr val="009DD9"/>
                </a:solidFill>
                <a:latin typeface="Constantia"/>
                <a:cs typeface="Constantia"/>
              </a:rPr>
              <a:t>site</a:t>
            </a:r>
            <a:r>
              <a:rPr sz="2400" b="1" i="1" spc="-15" dirty="0" smtClean="0">
                <a:solidFill>
                  <a:srgbClr val="009DD9"/>
                </a:solidFill>
                <a:latin typeface="Constantia"/>
                <a:cs typeface="Constantia"/>
              </a:rPr>
              <a:t>.</a:t>
            </a:r>
            <a:r>
              <a:rPr lang="en-US" sz="2400" b="1" i="1" spc="-15" dirty="0" smtClean="0">
                <a:solidFill>
                  <a:srgbClr val="009DD9"/>
                </a:solidFill>
                <a:latin typeface="Constantia"/>
                <a:cs typeface="Constantia"/>
              </a:rPr>
              <a:t> and have evolved to provide a defense mechanism against invading viruses.</a:t>
            </a:r>
            <a:endParaRPr lang="ar-EG" sz="2400" b="1" i="1" spc="-15" dirty="0" smtClean="0">
              <a:solidFill>
                <a:srgbClr val="009DD9"/>
              </a:solidFill>
              <a:latin typeface="Constantia"/>
              <a:cs typeface="Constantia"/>
            </a:endParaRPr>
          </a:p>
          <a:p>
            <a:pPr marL="286385" marR="118745" indent="-274320" algn="just" rtl="0">
              <a:lnSpc>
                <a:spcPct val="90000"/>
              </a:lnSpc>
              <a:spcBef>
                <a:spcPts val="5"/>
              </a:spcBef>
              <a:buClr>
                <a:srgbClr val="0AD0D9"/>
              </a:buClr>
              <a:buSzPct val="93750"/>
              <a:buFont typeface="Wingdings"/>
              <a:buChar char=""/>
              <a:tabLst>
                <a:tab pos="287020" algn="l"/>
              </a:tabLst>
            </a:pPr>
            <a:endParaRPr sz="3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87020" indent="-274320" algn="l" rtl="0">
              <a:lnSpc>
                <a:spcPts val="2740"/>
              </a:lnSpc>
              <a:buClr>
                <a:srgbClr val="0AD0D9"/>
              </a:buClr>
              <a:buSzPct val="93750"/>
              <a:buFont typeface="Wingdings"/>
              <a:buChar char=""/>
              <a:tabLst>
                <a:tab pos="287020" algn="l"/>
              </a:tabLst>
            </a:pPr>
            <a:r>
              <a:rPr sz="2400" b="1" i="1" spc="-10" dirty="0">
                <a:solidFill>
                  <a:srgbClr val="009DD9"/>
                </a:solidFill>
                <a:latin typeface="Constantia"/>
                <a:cs typeface="Constantia"/>
              </a:rPr>
              <a:t>Restriction </a:t>
            </a:r>
            <a:r>
              <a:rPr sz="2400" b="1" i="1" dirty="0">
                <a:solidFill>
                  <a:srgbClr val="009DD9"/>
                </a:solidFill>
                <a:latin typeface="Constantia"/>
                <a:cs typeface="Constantia"/>
              </a:rPr>
              <a:t>Enzymes </a:t>
            </a:r>
            <a:r>
              <a:rPr sz="2400" b="1" spc="-15" dirty="0">
                <a:solidFill>
                  <a:srgbClr val="009DD9"/>
                </a:solidFill>
                <a:latin typeface="Constantia"/>
                <a:cs typeface="Constantia"/>
              </a:rPr>
              <a:t>are </a:t>
            </a:r>
            <a:r>
              <a:rPr sz="2400" b="1" spc="-10" dirty="0">
                <a:solidFill>
                  <a:srgbClr val="009DD9"/>
                </a:solidFill>
                <a:latin typeface="Constantia"/>
                <a:cs typeface="Constantia"/>
              </a:rPr>
              <a:t>bel</a:t>
            </a:r>
            <a:r>
              <a:rPr lang="en-US" sz="2400" b="1" spc="-10" dirty="0">
                <a:solidFill>
                  <a:srgbClr val="009DD9"/>
                </a:solidFill>
                <a:latin typeface="Constantia"/>
                <a:cs typeface="Constantia"/>
              </a:rPr>
              <a:t>i</a:t>
            </a:r>
            <a:r>
              <a:rPr sz="2400" b="1" spc="-10" dirty="0">
                <a:solidFill>
                  <a:srgbClr val="009DD9"/>
                </a:solidFill>
                <a:latin typeface="Constantia"/>
                <a:cs typeface="Constantia"/>
              </a:rPr>
              <a:t>eved </a:t>
            </a:r>
            <a:r>
              <a:rPr sz="2400" b="1" spc="-20" dirty="0">
                <a:solidFill>
                  <a:srgbClr val="009DD9"/>
                </a:solidFill>
                <a:latin typeface="Constantia"/>
                <a:cs typeface="Constantia"/>
              </a:rPr>
              <a:t>to </a:t>
            </a:r>
            <a:r>
              <a:rPr sz="2400" b="1" dirty="0">
                <a:solidFill>
                  <a:srgbClr val="009DD9"/>
                </a:solidFill>
                <a:latin typeface="Constantia"/>
                <a:cs typeface="Constantia"/>
              </a:rPr>
              <a:t>be </a:t>
            </a:r>
            <a:r>
              <a:rPr sz="2400" b="1" spc="-25" dirty="0">
                <a:solidFill>
                  <a:srgbClr val="009DD9"/>
                </a:solidFill>
                <a:latin typeface="Constantia"/>
                <a:cs typeface="Constantia"/>
              </a:rPr>
              <a:t>evolved </a:t>
            </a:r>
            <a:r>
              <a:rPr sz="2400" b="1" spc="-15" dirty="0">
                <a:solidFill>
                  <a:srgbClr val="009DD9"/>
                </a:solidFill>
                <a:latin typeface="Constantia"/>
                <a:cs typeface="Constantia"/>
              </a:rPr>
              <a:t>by </a:t>
            </a:r>
            <a:r>
              <a:rPr sz="2400" b="1" spc="-5" dirty="0">
                <a:solidFill>
                  <a:srgbClr val="009DD9"/>
                </a:solidFill>
                <a:latin typeface="Constantia"/>
                <a:cs typeface="Constantia"/>
              </a:rPr>
              <a:t>bacteria</a:t>
            </a:r>
            <a:r>
              <a:rPr lang="ar-EG" sz="2400" b="1" spc="-5" dirty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sz="2400" b="1" spc="-385" dirty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sz="2400" b="1" spc="-20" dirty="0" smtClean="0">
                <a:solidFill>
                  <a:srgbClr val="009DD9"/>
                </a:solidFill>
                <a:latin typeface="Constantia"/>
                <a:cs typeface="Constantia"/>
              </a:rPr>
              <a:t>to</a:t>
            </a:r>
            <a:r>
              <a:rPr lang="ar-EG" sz="2400" dirty="0">
                <a:solidFill>
                  <a:prstClr val="black"/>
                </a:solidFill>
                <a:latin typeface="Constantia"/>
                <a:cs typeface="Constantia"/>
              </a:rPr>
              <a:t> </a:t>
            </a:r>
            <a:r>
              <a:rPr sz="2400" b="1" spc="-10" dirty="0" smtClean="0">
                <a:solidFill>
                  <a:srgbClr val="009DD9"/>
                </a:solidFill>
                <a:latin typeface="Constantia"/>
                <a:cs typeface="Constantia"/>
              </a:rPr>
              <a:t>resist </a:t>
            </a:r>
            <a:r>
              <a:rPr sz="2400" b="1" i="1" spc="-5" dirty="0">
                <a:solidFill>
                  <a:srgbClr val="009DD9"/>
                </a:solidFill>
                <a:latin typeface="Constantia"/>
                <a:cs typeface="Constantia"/>
              </a:rPr>
              <a:t>viral</a:t>
            </a:r>
            <a:r>
              <a:rPr sz="2400" b="1" i="1" spc="-60" dirty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sz="2400" b="1" i="1" spc="-20" dirty="0">
                <a:solidFill>
                  <a:srgbClr val="009DD9"/>
                </a:solidFill>
                <a:latin typeface="Constantia"/>
                <a:cs typeface="Constantia"/>
              </a:rPr>
              <a:t>attack.</a:t>
            </a:r>
            <a:endParaRPr sz="2400" dirty="0">
              <a:solidFill>
                <a:prstClr val="black"/>
              </a:solidFill>
              <a:latin typeface="Constantia"/>
              <a:cs typeface="Constantia"/>
            </a:endParaRPr>
          </a:p>
          <a:p>
            <a:pPr algn="l" rtl="0">
              <a:spcBef>
                <a:spcPts val="5"/>
              </a:spcBef>
            </a:pPr>
            <a:endParaRPr sz="3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87020" indent="-274320" algn="l" rtl="0">
              <a:buClr>
                <a:srgbClr val="0AD0D9"/>
              </a:buClr>
              <a:buSzPct val="93750"/>
              <a:buFont typeface="Wingdings"/>
              <a:buChar char=""/>
              <a:tabLst>
                <a:tab pos="287020" algn="l"/>
              </a:tabLst>
            </a:pPr>
            <a:r>
              <a:rPr sz="2400" b="1" i="1" spc="-10" dirty="0">
                <a:solidFill>
                  <a:srgbClr val="009DD9"/>
                </a:solidFill>
                <a:latin typeface="Constantia"/>
                <a:cs typeface="Constantia"/>
              </a:rPr>
              <a:t>Restriction </a:t>
            </a:r>
            <a:r>
              <a:rPr sz="2400" b="1" i="1" spc="-5" dirty="0">
                <a:solidFill>
                  <a:srgbClr val="009DD9"/>
                </a:solidFill>
                <a:latin typeface="Constantia"/>
                <a:cs typeface="Constantia"/>
              </a:rPr>
              <a:t>Enzymes </a:t>
            </a:r>
            <a:r>
              <a:rPr sz="2400" b="1" spc="-15" dirty="0">
                <a:solidFill>
                  <a:srgbClr val="009DD9"/>
                </a:solidFill>
                <a:latin typeface="Constantia"/>
                <a:cs typeface="Constantia"/>
              </a:rPr>
              <a:t>are </a:t>
            </a:r>
            <a:r>
              <a:rPr sz="2400" b="1" dirty="0">
                <a:solidFill>
                  <a:srgbClr val="009DD9"/>
                </a:solidFill>
                <a:latin typeface="Constantia"/>
                <a:cs typeface="Constantia"/>
              </a:rPr>
              <a:t>also </a:t>
            </a:r>
            <a:r>
              <a:rPr sz="2400" b="1" spc="-15" dirty="0">
                <a:solidFill>
                  <a:srgbClr val="009DD9"/>
                </a:solidFill>
                <a:latin typeface="Constantia"/>
                <a:cs typeface="Constantia"/>
              </a:rPr>
              <a:t>known </a:t>
            </a:r>
            <a:r>
              <a:rPr sz="2400" b="1" dirty="0" smtClean="0">
                <a:solidFill>
                  <a:srgbClr val="009DD9"/>
                </a:solidFill>
                <a:latin typeface="Constantia"/>
                <a:cs typeface="Constantia"/>
              </a:rPr>
              <a:t>as</a:t>
            </a:r>
            <a:r>
              <a:rPr lang="ar-EG" sz="2400" b="1" dirty="0" smtClean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sz="2400" b="1" spc="-5" dirty="0" smtClean="0">
                <a:solidFill>
                  <a:srgbClr val="009DD9"/>
                </a:solidFill>
                <a:latin typeface="Constantia"/>
                <a:cs typeface="Constantia"/>
              </a:rPr>
              <a:t>molecular</a:t>
            </a:r>
            <a:r>
              <a:rPr sz="2400" b="1" spc="-400" dirty="0" smtClean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lang="ar-EG" sz="2400" b="1" spc="-400" dirty="0" smtClean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sz="2400" b="1" spc="-35" dirty="0">
                <a:solidFill>
                  <a:srgbClr val="009DD9"/>
                </a:solidFill>
                <a:latin typeface="Constantia"/>
                <a:cs typeface="Constantia"/>
              </a:rPr>
              <a:t>sc</a:t>
            </a:r>
            <a:r>
              <a:rPr lang="en-US" sz="2400" b="1" spc="-35" dirty="0">
                <a:solidFill>
                  <a:srgbClr val="009DD9"/>
                </a:solidFill>
                <a:latin typeface="Constantia"/>
                <a:cs typeface="Constantia"/>
              </a:rPr>
              <a:t>i</a:t>
            </a:r>
            <a:r>
              <a:rPr sz="2400" b="1" spc="-35" dirty="0">
                <a:solidFill>
                  <a:srgbClr val="009DD9"/>
                </a:solidFill>
                <a:latin typeface="Constantia"/>
                <a:cs typeface="Constantia"/>
              </a:rPr>
              <a:t>ssor.</a:t>
            </a:r>
            <a:endParaRPr sz="2400" dirty="0">
              <a:solidFill>
                <a:prstClr val="black"/>
              </a:solidFill>
              <a:latin typeface="Constantia"/>
              <a:cs typeface="Constantia"/>
            </a:endParaRPr>
          </a:p>
        </p:txBody>
      </p:sp>
      <p:sp>
        <p:nvSpPr>
          <p:cNvPr id="12" name="object 12"/>
          <p:cNvSpPr/>
          <p:nvPr/>
        </p:nvSpPr>
        <p:spPr>
          <a:xfrm rot="16390589">
            <a:off x="7236320" y="332656"/>
            <a:ext cx="1325879" cy="17693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80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-106" charset="-128"/>
              </a:rPr>
              <a:t>These cuts produce what scientists call</a:t>
            </a:r>
            <a:br>
              <a:rPr lang="en-US" dirty="0" smtClean="0">
                <a:ea typeface="ＭＳ Ｐゴシック" pitchFamily="-106" charset="-128"/>
              </a:rPr>
            </a:br>
            <a:r>
              <a:rPr lang="en-US" dirty="0" smtClean="0">
                <a:solidFill>
                  <a:srgbClr val="0070C0"/>
                </a:solidFill>
                <a:ea typeface="ＭＳ Ｐゴシック" pitchFamily="-106" charset="-128"/>
              </a:rPr>
              <a:t>“blunt ends”</a:t>
            </a: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228600" y="2590844"/>
            <a:ext cx="8534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5’ TGACGGGTTCGA</a:t>
            </a:r>
            <a:r>
              <a:rPr lang="en-US" sz="3200" b="1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GG		CC</a:t>
            </a:r>
            <a:r>
              <a:rPr lang="en-US" sz="32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AG 3’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Times New Roman" pitchFamily="18" charset="0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3’ ACTGCCCAAGGT</a:t>
            </a:r>
            <a:r>
              <a:rPr lang="en-US" sz="3200" b="1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CC		GG</a:t>
            </a:r>
            <a:r>
              <a:rPr lang="en-US" sz="32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TC 5’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49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“blunt ends” and “sticky ends”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754563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en-US" smtClean="0"/>
              <a:t>Remember how </a:t>
            </a:r>
            <a:r>
              <a:rPr lang="en-US" i="1" smtClean="0"/>
              <a:t>Hae</a:t>
            </a:r>
            <a:r>
              <a:rPr lang="en-US" smtClean="0"/>
              <a:t>III produced a “blunt end”?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i="1" smtClean="0"/>
              <a:t>Eco</a:t>
            </a:r>
            <a:r>
              <a:rPr lang="en-US" smtClean="0"/>
              <a:t>RI, for instance, makes a staggered cut and produces a “sticky end”</a:t>
            </a:r>
          </a:p>
          <a:p>
            <a:pPr eaLnBrk="1" hangingPunct="1">
              <a:buFont typeface="Arial" pitchFamily="34" charset="0"/>
              <a:buNone/>
            </a:pPr>
            <a:endParaRPr lang="en-US" smtClean="0"/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2819400" y="3036888"/>
            <a:ext cx="3276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5’ GAATTC 3’</a:t>
            </a:r>
            <a:endParaRPr lang="en-US" sz="3200">
              <a:solidFill>
                <a:prstClr val="black"/>
              </a:solidFill>
              <a:latin typeface="Arial" pitchFamily="34" charset="0"/>
              <a:cs typeface="Times New Roman" pitchFamily="18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3’ CTTAAG 5’</a:t>
            </a:r>
            <a:endParaRPr lang="en-US" sz="3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1"/>
          <p:cNvSpPr>
            <a:spLocks noChangeArrowheads="1"/>
          </p:cNvSpPr>
          <p:nvPr/>
        </p:nvSpPr>
        <p:spPr bwMode="auto">
          <a:xfrm>
            <a:off x="2819400" y="4256088"/>
            <a:ext cx="3276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5’</a:t>
            </a:r>
            <a:r>
              <a:rPr lang="en-US" sz="3200" b="1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GA</a:t>
            </a:r>
            <a:r>
              <a:rPr lang="en-US" sz="32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ATTC 3’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Times New Roman" pitchFamily="18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3’ CTTA</a:t>
            </a:r>
            <a:r>
              <a:rPr lang="en-US" sz="3200" b="1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AG </a:t>
            </a:r>
            <a:r>
              <a:rPr lang="en-US" sz="3200" b="1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5’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Rectangle 2"/>
          <p:cNvSpPr>
            <a:spLocks noChangeArrowheads="1"/>
          </p:cNvSpPr>
          <p:nvPr/>
        </p:nvSpPr>
        <p:spPr bwMode="auto">
          <a:xfrm>
            <a:off x="2209800" y="5475288"/>
            <a:ext cx="5791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5’</a:t>
            </a:r>
            <a:r>
              <a:rPr lang="en-US" sz="320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G</a:t>
            </a:r>
            <a:r>
              <a:rPr lang="en-US" sz="32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		</a:t>
            </a:r>
            <a:r>
              <a:rPr lang="en-US" sz="320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</a:t>
            </a:r>
            <a:r>
              <a:rPr lang="en-US" sz="32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ATTC 3’</a:t>
            </a:r>
            <a:endParaRPr lang="en-US" sz="3200">
              <a:solidFill>
                <a:prstClr val="black"/>
              </a:solidFill>
              <a:latin typeface="Arial" pitchFamily="34" charset="0"/>
              <a:cs typeface="Times New Roman" pitchFamily="18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3’ CTTA</a:t>
            </a:r>
            <a:r>
              <a:rPr lang="en-US" sz="320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</a:t>
            </a:r>
            <a:r>
              <a:rPr lang="en-US" sz="32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		</a:t>
            </a:r>
            <a:r>
              <a:rPr lang="en-US" sz="320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G </a:t>
            </a:r>
            <a:r>
              <a:rPr lang="en-US" sz="32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5’</a:t>
            </a:r>
            <a:endParaRPr lang="en-US" sz="3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rved Right Arrow 6"/>
          <p:cNvSpPr/>
          <p:nvPr/>
        </p:nvSpPr>
        <p:spPr>
          <a:xfrm>
            <a:off x="2286000" y="3886200"/>
            <a:ext cx="381000" cy="609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 rot="857342">
            <a:off x="1371600" y="4876800"/>
            <a:ext cx="685800" cy="1143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343400" y="1295403"/>
            <a:ext cx="4343400" cy="48307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US" sz="4000" smtClean="0"/>
          </a:p>
          <a:p>
            <a:pPr eaLnBrk="1" hangingPunct="1">
              <a:buFont typeface="Arial" pitchFamily="34" charset="0"/>
              <a:buNone/>
            </a:pPr>
            <a:r>
              <a:rPr lang="en-US" sz="4000" smtClean="0"/>
              <a:t>	</a:t>
            </a:r>
            <a:r>
              <a:rPr lang="en-US" sz="4000" b="1" smtClean="0"/>
              <a:t>blunt end</a:t>
            </a:r>
          </a:p>
          <a:p>
            <a:pPr eaLnBrk="1" hangingPunct="1">
              <a:buFont typeface="Arial" pitchFamily="34" charset="0"/>
              <a:buNone/>
            </a:pPr>
            <a:endParaRPr lang="en-US" sz="4000" smtClean="0"/>
          </a:p>
          <a:p>
            <a:pPr eaLnBrk="1" hangingPunct="1">
              <a:buFont typeface="Arial" pitchFamily="34" charset="0"/>
              <a:buNone/>
            </a:pPr>
            <a:endParaRPr lang="en-US" sz="4000" smtClean="0"/>
          </a:p>
          <a:p>
            <a:pPr eaLnBrk="1" hangingPunct="1">
              <a:buFont typeface="Arial" pitchFamily="34" charset="0"/>
              <a:buNone/>
            </a:pPr>
            <a:endParaRPr lang="en-US" sz="4000" smtClean="0"/>
          </a:p>
          <a:p>
            <a:pPr eaLnBrk="1" hangingPunct="1">
              <a:buFont typeface="Arial" pitchFamily="34" charset="0"/>
              <a:buNone/>
            </a:pPr>
            <a:r>
              <a:rPr lang="en-US" sz="4000" b="1" smtClean="0"/>
              <a:t>	sticky end</a:t>
            </a:r>
          </a:p>
        </p:txBody>
      </p:sp>
      <p:pic>
        <p:nvPicPr>
          <p:cNvPr id="17411" name="Picture 2" descr="http://library.thinkquest.org/28599/images/an_sa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44"/>
            <a:ext cx="3810000" cy="651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70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Some more examples of restriction sites of restriction enzymes with their cut sites: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25780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en-US" i="1" dirty="0" err="1" smtClean="0"/>
              <a:t>Hind</a:t>
            </a:r>
            <a:r>
              <a:rPr lang="en-US" dirty="0" err="1" smtClean="0"/>
              <a:t>III</a:t>
            </a:r>
            <a:r>
              <a:rPr lang="en-US" dirty="0" smtClean="0"/>
              <a:t>:  5’  AAGCTT  3’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dirty="0" smtClean="0"/>
              <a:t>		    3’  TTCGAA  5’</a:t>
            </a:r>
          </a:p>
          <a:p>
            <a:pPr algn="ctr" eaLnBrk="1" hangingPunct="1">
              <a:buFont typeface="Arial" pitchFamily="34" charset="0"/>
              <a:buNone/>
            </a:pPr>
            <a:endParaRPr lang="en-US" dirty="0" smtClean="0"/>
          </a:p>
          <a:p>
            <a:pPr algn="ctr" eaLnBrk="1" hangingPunct="1">
              <a:buFont typeface="Arial" pitchFamily="34" charset="0"/>
              <a:buNone/>
            </a:pPr>
            <a:r>
              <a:rPr lang="en-US" i="1" dirty="0" err="1" smtClean="0"/>
              <a:t>Bam</a:t>
            </a:r>
            <a:r>
              <a:rPr lang="en-US" dirty="0" err="1" smtClean="0"/>
              <a:t>HI</a:t>
            </a:r>
            <a:r>
              <a:rPr lang="en-US" dirty="0" smtClean="0"/>
              <a:t>:  5’  GGATCC  3’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dirty="0" smtClean="0"/>
              <a:t>		     3’  CCTAGG  5’</a:t>
            </a:r>
          </a:p>
          <a:p>
            <a:pPr algn="ctr" eaLnBrk="1" hangingPunct="1">
              <a:buFont typeface="Arial" pitchFamily="34" charset="0"/>
              <a:buNone/>
            </a:pPr>
            <a:endParaRPr lang="en-US" dirty="0" smtClean="0"/>
          </a:p>
          <a:p>
            <a:pPr algn="ctr" eaLnBrk="1" hangingPunct="1">
              <a:buFont typeface="Arial" pitchFamily="34" charset="0"/>
              <a:buNone/>
            </a:pPr>
            <a:r>
              <a:rPr lang="en-US" i="1" dirty="0" err="1" smtClean="0"/>
              <a:t>Alu</a:t>
            </a:r>
            <a:r>
              <a:rPr lang="en-US" dirty="0" err="1" smtClean="0"/>
              <a:t>I</a:t>
            </a:r>
            <a:r>
              <a:rPr lang="en-US" dirty="0" smtClean="0"/>
              <a:t>:  5’  AGCT  3’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dirty="0" smtClean="0"/>
              <a:t>	      3’   TCGA  5’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4610894" y="1713708"/>
            <a:ext cx="381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V="1">
            <a:off x="5449094" y="3009128"/>
            <a:ext cx="381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4610894" y="3466308"/>
            <a:ext cx="381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4914107" y="5218928"/>
            <a:ext cx="381000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4839494" y="6438128"/>
            <a:ext cx="381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5523707" y="4761728"/>
            <a:ext cx="381000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56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3"/>
            <a:ext cx="9143999" cy="1092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4707" y="416037"/>
            <a:ext cx="7042309" cy="1610995"/>
          </a:xfrm>
          <a:custGeom>
            <a:avLst/>
            <a:gdLst/>
            <a:ahLst/>
            <a:cxnLst/>
            <a:rect l="l" t="t" r="r" b="b"/>
            <a:pathLst>
              <a:path w="9389745" h="1610995">
                <a:moveTo>
                  <a:pt x="9120886" y="0"/>
                </a:moveTo>
                <a:lnTo>
                  <a:pt x="268490" y="0"/>
                </a:lnTo>
                <a:lnTo>
                  <a:pt x="220228" y="4323"/>
                </a:lnTo>
                <a:lnTo>
                  <a:pt x="174804" y="16789"/>
                </a:lnTo>
                <a:lnTo>
                  <a:pt x="132977" y="36641"/>
                </a:lnTo>
                <a:lnTo>
                  <a:pt x="95504" y="63123"/>
                </a:lnTo>
                <a:lnTo>
                  <a:pt x="63145" y="95476"/>
                </a:lnTo>
                <a:lnTo>
                  <a:pt x="36656" y="132945"/>
                </a:lnTo>
                <a:lnTo>
                  <a:pt x="16797" y="174773"/>
                </a:lnTo>
                <a:lnTo>
                  <a:pt x="4325" y="220203"/>
                </a:lnTo>
                <a:lnTo>
                  <a:pt x="0" y="268478"/>
                </a:lnTo>
                <a:lnTo>
                  <a:pt x="0" y="1342390"/>
                </a:lnTo>
                <a:lnTo>
                  <a:pt x="4325" y="1390631"/>
                </a:lnTo>
                <a:lnTo>
                  <a:pt x="16797" y="1436043"/>
                </a:lnTo>
                <a:lnTo>
                  <a:pt x="36656" y="1477866"/>
                </a:lnTo>
                <a:lnTo>
                  <a:pt x="63145" y="1515339"/>
                </a:lnTo>
                <a:lnTo>
                  <a:pt x="95504" y="1547703"/>
                </a:lnTo>
                <a:lnTo>
                  <a:pt x="132977" y="1574197"/>
                </a:lnTo>
                <a:lnTo>
                  <a:pt x="174804" y="1594063"/>
                </a:lnTo>
                <a:lnTo>
                  <a:pt x="220228" y="1606540"/>
                </a:lnTo>
                <a:lnTo>
                  <a:pt x="268490" y="1610868"/>
                </a:lnTo>
                <a:lnTo>
                  <a:pt x="9120886" y="1610868"/>
                </a:lnTo>
                <a:lnTo>
                  <a:pt x="9169127" y="1606540"/>
                </a:lnTo>
                <a:lnTo>
                  <a:pt x="9214539" y="1594063"/>
                </a:lnTo>
                <a:lnTo>
                  <a:pt x="9256362" y="1574197"/>
                </a:lnTo>
                <a:lnTo>
                  <a:pt x="9293835" y="1547703"/>
                </a:lnTo>
                <a:lnTo>
                  <a:pt x="9326199" y="1515339"/>
                </a:lnTo>
                <a:lnTo>
                  <a:pt x="9352693" y="1477866"/>
                </a:lnTo>
                <a:lnTo>
                  <a:pt x="9372559" y="1436043"/>
                </a:lnTo>
                <a:lnTo>
                  <a:pt x="9385036" y="1390631"/>
                </a:lnTo>
                <a:lnTo>
                  <a:pt x="9389364" y="1342390"/>
                </a:lnTo>
                <a:lnTo>
                  <a:pt x="9389364" y="268478"/>
                </a:lnTo>
                <a:lnTo>
                  <a:pt x="9385036" y="220203"/>
                </a:lnTo>
                <a:lnTo>
                  <a:pt x="9372559" y="174773"/>
                </a:lnTo>
                <a:lnTo>
                  <a:pt x="9352693" y="132945"/>
                </a:lnTo>
                <a:lnTo>
                  <a:pt x="9326199" y="95476"/>
                </a:lnTo>
                <a:lnTo>
                  <a:pt x="9293835" y="63123"/>
                </a:lnTo>
                <a:lnTo>
                  <a:pt x="9256362" y="36641"/>
                </a:lnTo>
                <a:lnTo>
                  <a:pt x="9214539" y="16789"/>
                </a:lnTo>
                <a:lnTo>
                  <a:pt x="9169127" y="4323"/>
                </a:lnTo>
                <a:lnTo>
                  <a:pt x="9120886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8472" y="404664"/>
            <a:ext cx="7042309" cy="1610995"/>
          </a:xfrm>
          <a:custGeom>
            <a:avLst/>
            <a:gdLst/>
            <a:ahLst/>
            <a:cxnLst/>
            <a:rect l="l" t="t" r="r" b="b"/>
            <a:pathLst>
              <a:path w="9389745" h="1610995">
                <a:moveTo>
                  <a:pt x="0" y="268478"/>
                </a:moveTo>
                <a:lnTo>
                  <a:pt x="4325" y="220203"/>
                </a:lnTo>
                <a:lnTo>
                  <a:pt x="16797" y="174773"/>
                </a:lnTo>
                <a:lnTo>
                  <a:pt x="36656" y="132945"/>
                </a:lnTo>
                <a:lnTo>
                  <a:pt x="63145" y="95476"/>
                </a:lnTo>
                <a:lnTo>
                  <a:pt x="95504" y="63123"/>
                </a:lnTo>
                <a:lnTo>
                  <a:pt x="132977" y="36641"/>
                </a:lnTo>
                <a:lnTo>
                  <a:pt x="174804" y="16789"/>
                </a:lnTo>
                <a:lnTo>
                  <a:pt x="220228" y="4323"/>
                </a:lnTo>
                <a:lnTo>
                  <a:pt x="268490" y="0"/>
                </a:lnTo>
                <a:lnTo>
                  <a:pt x="9120886" y="0"/>
                </a:lnTo>
                <a:lnTo>
                  <a:pt x="9169127" y="4323"/>
                </a:lnTo>
                <a:lnTo>
                  <a:pt x="9214539" y="16789"/>
                </a:lnTo>
                <a:lnTo>
                  <a:pt x="9256362" y="36641"/>
                </a:lnTo>
                <a:lnTo>
                  <a:pt x="9293835" y="63123"/>
                </a:lnTo>
                <a:lnTo>
                  <a:pt x="9326199" y="95476"/>
                </a:lnTo>
                <a:lnTo>
                  <a:pt x="9352693" y="132945"/>
                </a:lnTo>
                <a:lnTo>
                  <a:pt x="9372559" y="174773"/>
                </a:lnTo>
                <a:lnTo>
                  <a:pt x="9385036" y="220203"/>
                </a:lnTo>
                <a:lnTo>
                  <a:pt x="9389364" y="268478"/>
                </a:lnTo>
                <a:lnTo>
                  <a:pt x="9389364" y="1342390"/>
                </a:lnTo>
                <a:lnTo>
                  <a:pt x="9385036" y="1390631"/>
                </a:lnTo>
                <a:lnTo>
                  <a:pt x="9372559" y="1436043"/>
                </a:lnTo>
                <a:lnTo>
                  <a:pt x="9352693" y="1477866"/>
                </a:lnTo>
                <a:lnTo>
                  <a:pt x="9326199" y="1515339"/>
                </a:lnTo>
                <a:lnTo>
                  <a:pt x="9293835" y="1547703"/>
                </a:lnTo>
                <a:lnTo>
                  <a:pt x="9256362" y="1574197"/>
                </a:lnTo>
                <a:lnTo>
                  <a:pt x="9214539" y="1594063"/>
                </a:lnTo>
                <a:lnTo>
                  <a:pt x="9169127" y="1606540"/>
                </a:lnTo>
                <a:lnTo>
                  <a:pt x="9120886" y="1610868"/>
                </a:lnTo>
                <a:lnTo>
                  <a:pt x="268490" y="1610868"/>
                </a:lnTo>
                <a:lnTo>
                  <a:pt x="220228" y="1606540"/>
                </a:lnTo>
                <a:lnTo>
                  <a:pt x="174804" y="1594063"/>
                </a:lnTo>
                <a:lnTo>
                  <a:pt x="132977" y="1574197"/>
                </a:lnTo>
                <a:lnTo>
                  <a:pt x="95504" y="1547703"/>
                </a:lnTo>
                <a:lnTo>
                  <a:pt x="63145" y="1515339"/>
                </a:lnTo>
                <a:lnTo>
                  <a:pt x="36656" y="1477866"/>
                </a:lnTo>
                <a:lnTo>
                  <a:pt x="16797" y="1436043"/>
                </a:lnTo>
                <a:lnTo>
                  <a:pt x="4325" y="1390631"/>
                </a:lnTo>
                <a:lnTo>
                  <a:pt x="0" y="1342390"/>
                </a:lnTo>
                <a:lnTo>
                  <a:pt x="0" y="268478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8330" y="332656"/>
            <a:ext cx="8174109" cy="1289456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59990" marR="5080" indent="-2447925" algn="l" rtl="1">
              <a:lnSpc>
                <a:spcPts val="4560"/>
              </a:lnSpc>
              <a:spcBef>
                <a:spcPts val="855"/>
              </a:spcBef>
            </a:pPr>
            <a:r>
              <a:rPr sz="4000" dirty="0">
                <a:solidFill>
                  <a:srgbClr val="FFFFFF"/>
                </a:solidFill>
              </a:rPr>
              <a:t>Categorization of Restriction</a:t>
            </a:r>
            <a:r>
              <a:rPr sz="4000" spc="-110" dirty="0">
                <a:solidFill>
                  <a:srgbClr val="FFFFFF"/>
                </a:solidFill>
              </a:rPr>
              <a:t> </a:t>
            </a:r>
            <a:r>
              <a:rPr sz="4000" dirty="0" smtClean="0">
                <a:solidFill>
                  <a:srgbClr val="FFFFFF"/>
                </a:solidFill>
              </a:rPr>
              <a:t>Enzymes  </a:t>
            </a:r>
            <a:r>
              <a:rPr sz="4000" i="1" dirty="0">
                <a:solidFill>
                  <a:srgbClr val="FFFFFF"/>
                </a:solidFill>
              </a:rPr>
              <a:t>on the bases </a:t>
            </a:r>
            <a:r>
              <a:rPr sz="4000" i="1" dirty="0" smtClean="0">
                <a:solidFill>
                  <a:srgbClr val="FFFFFF"/>
                </a:solidFill>
              </a:rPr>
              <a:t>of</a:t>
            </a:r>
            <a:endParaRPr sz="4400" dirty="0"/>
          </a:p>
        </p:txBody>
      </p:sp>
      <p:sp>
        <p:nvSpPr>
          <p:cNvPr id="10" name="object 10"/>
          <p:cNvSpPr/>
          <p:nvPr/>
        </p:nvSpPr>
        <p:spPr>
          <a:xfrm>
            <a:off x="272264" y="2481385"/>
            <a:ext cx="7540096" cy="3573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9179" y="2276872"/>
            <a:ext cx="7523181" cy="3573779"/>
          </a:xfrm>
          <a:custGeom>
            <a:avLst/>
            <a:gdLst/>
            <a:ahLst/>
            <a:cxnLst/>
            <a:rect l="l" t="t" r="r" b="b"/>
            <a:pathLst>
              <a:path w="9592310" h="3573779">
                <a:moveTo>
                  <a:pt x="0" y="3573779"/>
                </a:moveTo>
                <a:lnTo>
                  <a:pt x="9592056" y="3573779"/>
                </a:lnTo>
                <a:lnTo>
                  <a:pt x="9592056" y="0"/>
                </a:lnTo>
                <a:lnTo>
                  <a:pt x="0" y="0"/>
                </a:lnTo>
                <a:lnTo>
                  <a:pt x="0" y="3573779"/>
                </a:lnTo>
                <a:close/>
              </a:path>
            </a:pathLst>
          </a:custGeom>
          <a:ln w="9144">
            <a:solidFill>
              <a:srgbClr val="0080B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3256" y="2094603"/>
            <a:ext cx="7407096" cy="3239348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58140" indent="-346075" algn="l" rtl="0">
              <a:spcBef>
                <a:spcPts val="960"/>
              </a:spcBef>
              <a:buClr>
                <a:srgbClr val="0AD0D9"/>
              </a:buClr>
              <a:buSzPct val="91666"/>
              <a:buFont typeface="Wingdings"/>
              <a:buChar char=""/>
              <a:tabLst>
                <a:tab pos="358775" algn="l"/>
              </a:tabLst>
            </a:pPr>
            <a:r>
              <a:rPr sz="3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Their</a:t>
            </a:r>
            <a:r>
              <a:rPr sz="36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composition.</a:t>
            </a:r>
            <a:endParaRPr sz="3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8140" indent="-346075" algn="l" rtl="0">
              <a:spcBef>
                <a:spcPts val="865"/>
              </a:spcBef>
              <a:buClr>
                <a:srgbClr val="0AD0D9"/>
              </a:buClr>
              <a:buSzPct val="91666"/>
              <a:buFont typeface="Wingdings"/>
              <a:buChar char=""/>
              <a:tabLst>
                <a:tab pos="358775" algn="l"/>
              </a:tabLst>
            </a:pPr>
            <a:r>
              <a:rPr sz="3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Enzyme co-factor</a:t>
            </a:r>
            <a:r>
              <a:rPr sz="36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requirement.</a:t>
            </a:r>
            <a:endParaRPr sz="3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8140" indent="-346075" algn="l" rtl="0">
              <a:spcBef>
                <a:spcPts val="865"/>
              </a:spcBef>
              <a:buClr>
                <a:srgbClr val="0AD0D9"/>
              </a:buClr>
              <a:buSzPct val="91666"/>
              <a:buFont typeface="Wingdings"/>
              <a:buChar char=""/>
              <a:tabLst>
                <a:tab pos="358775" algn="l"/>
              </a:tabLst>
            </a:pPr>
            <a:r>
              <a:rPr sz="3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the </a:t>
            </a:r>
            <a:r>
              <a:rPr sz="3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nature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of their target</a:t>
            </a:r>
            <a:r>
              <a:rPr sz="36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sequence.</a:t>
            </a:r>
            <a:endParaRPr sz="3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87020" marR="5080" indent="-274320" algn="l" rtl="0">
              <a:spcBef>
                <a:spcPts val="865"/>
              </a:spcBef>
              <a:buClr>
                <a:srgbClr val="0AD0D9"/>
              </a:buClr>
              <a:buSzPct val="91666"/>
              <a:buFont typeface="Wingdings"/>
              <a:buChar char=""/>
              <a:tabLst>
                <a:tab pos="358775" algn="l"/>
              </a:tabLst>
            </a:pPr>
            <a:r>
              <a:rPr sz="3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position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of their </a:t>
            </a:r>
            <a:r>
              <a:rPr sz="3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DNA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cleavage </a:t>
            </a:r>
            <a:r>
              <a:rPr sz="3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site </a:t>
            </a:r>
            <a:r>
              <a:rPr sz="3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relative</a:t>
            </a:r>
            <a:r>
              <a:rPr sz="3600" b="1" spc="-2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to  the </a:t>
            </a:r>
            <a:r>
              <a:rPr sz="36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target</a:t>
            </a:r>
            <a:r>
              <a:rPr lang="ar-EG"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sequence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endParaRPr sz="3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7284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Restriction Endonuclease Types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Type I- </a:t>
            </a:r>
            <a:r>
              <a:rPr lang="en-US" dirty="0" smtClean="0"/>
              <a:t>multi-subunit, both endonuclease and </a:t>
            </a:r>
            <a:r>
              <a:rPr lang="en-US" dirty="0" err="1" smtClean="0"/>
              <a:t>methylase</a:t>
            </a:r>
            <a:r>
              <a:rPr lang="en-US" dirty="0" smtClean="0"/>
              <a:t> activities, cleave at random up to 1000 </a:t>
            </a:r>
            <a:r>
              <a:rPr lang="en-US" dirty="0" err="1" smtClean="0"/>
              <a:t>bp</a:t>
            </a:r>
            <a:r>
              <a:rPr lang="en-US" dirty="0" smtClean="0"/>
              <a:t> from recognition sequence</a:t>
            </a:r>
          </a:p>
          <a:p>
            <a:pPr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Type II</a:t>
            </a:r>
            <a:r>
              <a:rPr lang="en-US" dirty="0" smtClean="0"/>
              <a:t>- mostly single subunit, cleave DNA within recognition sequence </a:t>
            </a:r>
          </a:p>
          <a:p>
            <a:pPr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Type III- </a:t>
            </a:r>
            <a:r>
              <a:rPr lang="en-US" dirty="0" smtClean="0"/>
              <a:t>multi-subunit, endonuclease and </a:t>
            </a:r>
            <a:r>
              <a:rPr lang="en-US" dirty="0" err="1" smtClean="0"/>
              <a:t>methylase</a:t>
            </a:r>
            <a:r>
              <a:rPr lang="en-US" dirty="0" smtClean="0"/>
              <a:t> about 25 </a:t>
            </a:r>
            <a:r>
              <a:rPr lang="en-US" dirty="0" err="1" smtClean="0"/>
              <a:t>bp</a:t>
            </a:r>
            <a:r>
              <a:rPr lang="en-US" dirty="0" smtClean="0"/>
              <a:t> from recognition sequence</a:t>
            </a:r>
          </a:p>
        </p:txBody>
      </p:sp>
    </p:spTree>
    <p:extLst>
      <p:ext uri="{BB962C8B-B14F-4D97-AF65-F5344CB8AC3E}">
        <p14:creationId xmlns:p14="http://schemas.microsoft.com/office/powerpoint/2010/main" val="4040661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379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990600"/>
          </a:xfrm>
        </p:spPr>
        <p:txBody>
          <a:bodyPr/>
          <a:lstStyle/>
          <a:p>
            <a:r>
              <a:rPr lang="en-US" sz="4000" b="1" smtClean="0"/>
              <a:t>Separating Restriction Fragments, I</a:t>
            </a:r>
          </a:p>
        </p:txBody>
      </p:sp>
      <p:pic>
        <p:nvPicPr>
          <p:cNvPr id="19459" name="Content Placeholder 5" descr="restriction enzymes 5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77" y="1400179"/>
            <a:ext cx="8505825" cy="5305425"/>
          </a:xfrm>
        </p:spPr>
      </p:pic>
    </p:spTree>
    <p:extLst>
      <p:ext uri="{BB962C8B-B14F-4D97-AF65-F5344CB8AC3E}">
        <p14:creationId xmlns:p14="http://schemas.microsoft.com/office/powerpoint/2010/main" val="387900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sz="4000" b="1" smtClean="0"/>
              <a:t>Separating Restriction Fragments, II</a:t>
            </a:r>
          </a:p>
        </p:txBody>
      </p:sp>
      <p:pic>
        <p:nvPicPr>
          <p:cNvPr id="20483" name="Picture 4" descr="restriction enzyme 6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2676"/>
            <a:ext cx="9144000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3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8634" y="446278"/>
            <a:ext cx="2045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Blunt</a:t>
            </a:r>
            <a:r>
              <a:rPr spc="-70" dirty="0"/>
              <a:t> </a:t>
            </a:r>
            <a:r>
              <a:rPr spc="-5" dirty="0"/>
              <a:t>ends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98027"/>
            <a:ext cx="8064500" cy="22936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indent="-342900" algn="l" rtl="0"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prstClr val="black"/>
                </a:solidFill>
                <a:cs typeface="Calibri"/>
              </a:rPr>
              <a:t>Some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restriction enzymes cut DNA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at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opposite</a:t>
            </a:r>
            <a:r>
              <a:rPr sz="2400" b="1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base</a:t>
            </a:r>
            <a:endParaRPr sz="2400" dirty="0">
              <a:solidFill>
                <a:prstClr val="black"/>
              </a:solidFill>
              <a:cs typeface="Calibri"/>
            </a:endParaRPr>
          </a:p>
          <a:p>
            <a:pPr marL="355600" indent="-342900" algn="l" rtl="0">
              <a:spcBef>
                <a:spcPts val="2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prstClr val="black"/>
                </a:solidFill>
                <a:cs typeface="Calibri"/>
              </a:rPr>
              <a:t>They leave blunt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ended DNA</a:t>
            </a:r>
            <a:r>
              <a:rPr sz="2400" b="1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fragments</a:t>
            </a:r>
            <a:endParaRPr sz="2400" dirty="0">
              <a:solidFill>
                <a:prstClr val="black"/>
              </a:solidFill>
              <a:cs typeface="Calibri"/>
            </a:endParaRPr>
          </a:p>
          <a:p>
            <a:pPr marL="355600" marR="608330" indent="-342900" algn="l" rtl="0">
              <a:lnSpc>
                <a:spcPts val="259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prstClr val="black"/>
                </a:solidFill>
                <a:cs typeface="Calibri"/>
              </a:rPr>
              <a:t>These blunt ended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fragments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can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be joined </a:t>
            </a:r>
            <a:r>
              <a:rPr sz="2400" b="1" spc="-15" dirty="0">
                <a:solidFill>
                  <a:prstClr val="black"/>
                </a:solidFill>
                <a:cs typeface="Calibri"/>
              </a:rPr>
              <a:t>to any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other 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DNA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fragment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with blunt</a:t>
            </a:r>
            <a:r>
              <a:rPr sz="2400" b="1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ends.</a:t>
            </a:r>
            <a:endParaRPr sz="2400" dirty="0">
              <a:solidFill>
                <a:prstClr val="black"/>
              </a:solidFill>
              <a:cs typeface="Calibri"/>
            </a:endParaRPr>
          </a:p>
          <a:p>
            <a:pPr marL="355600" indent="-342900" algn="l" rtl="0">
              <a:lnSpc>
                <a:spcPts val="2735"/>
              </a:lnSpc>
              <a:spcBef>
                <a:spcPts val="2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prstClr val="black"/>
                </a:solidFill>
                <a:cs typeface="Calibri"/>
              </a:rPr>
              <a:t>Enzymes useful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for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certain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types of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DNA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cloning</a:t>
            </a:r>
            <a:r>
              <a:rPr sz="2400" b="1" spc="-65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experiments</a:t>
            </a:r>
            <a:endParaRPr sz="2400" dirty="0">
              <a:solidFill>
                <a:prstClr val="black"/>
              </a:solidFill>
              <a:cs typeface="Calibri"/>
            </a:endParaRPr>
          </a:p>
          <a:p>
            <a:pPr marL="355600" algn="l" rtl="0">
              <a:lnSpc>
                <a:spcPts val="2735"/>
              </a:lnSpc>
            </a:pPr>
            <a:r>
              <a:rPr sz="2400" b="1" dirty="0">
                <a:solidFill>
                  <a:prstClr val="black"/>
                </a:solidFill>
                <a:cs typeface="Calibri"/>
              </a:rPr>
              <a:t>.</a:t>
            </a:r>
            <a:endParaRPr sz="2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81200" y="3886200"/>
            <a:ext cx="4405256" cy="2271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76627" y="3881628"/>
            <a:ext cx="5495925" cy="2828925"/>
          </a:xfrm>
          <a:custGeom>
            <a:avLst/>
            <a:gdLst/>
            <a:ahLst/>
            <a:cxnLst/>
            <a:rect l="l" t="t" r="r" b="b"/>
            <a:pathLst>
              <a:path w="5495925" h="2828925">
                <a:moveTo>
                  <a:pt x="0" y="2828544"/>
                </a:moveTo>
                <a:lnTo>
                  <a:pt x="5495544" y="2828544"/>
                </a:lnTo>
                <a:lnTo>
                  <a:pt x="5495544" y="0"/>
                </a:lnTo>
                <a:lnTo>
                  <a:pt x="0" y="0"/>
                </a:lnTo>
                <a:lnTo>
                  <a:pt x="0" y="28285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40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07223" y="2132856"/>
            <a:ext cx="8077200" cy="2448272"/>
          </a:xfrm>
        </p:spPr>
        <p:txBody>
          <a:bodyPr/>
          <a:lstStyle/>
          <a:p>
            <a:pPr eaLnBrk="1" hangingPunct="1"/>
            <a:r>
              <a:rPr lang="en-US" dirty="0" smtClean="0"/>
              <a:t>Restriction Enzymes scan the DNA sequence</a:t>
            </a:r>
          </a:p>
          <a:p>
            <a:pPr eaLnBrk="1" hangingPunct="1"/>
            <a:r>
              <a:rPr lang="en-US" dirty="0" smtClean="0"/>
              <a:t>Find a very specific set of nucleotides</a:t>
            </a:r>
          </a:p>
          <a:p>
            <a:pPr eaLnBrk="1" hangingPunct="1"/>
            <a:r>
              <a:rPr lang="en-US" dirty="0" smtClean="0"/>
              <a:t>Make a specific cut</a:t>
            </a:r>
          </a:p>
          <a:p>
            <a:pPr algn="just" eaLnBrk="1" hangingPunct="1"/>
            <a:r>
              <a:rPr lang="en-US" dirty="0" smtClean="0"/>
              <a:t>Restriction enzymes recognize and make a cut within specific </a:t>
            </a:r>
            <a:r>
              <a:rPr lang="en-US" b="1" dirty="0" smtClean="0">
                <a:solidFill>
                  <a:srgbClr val="FF0000"/>
                </a:solidFill>
              </a:rPr>
              <a:t>palindromic sequences</a:t>
            </a:r>
            <a:r>
              <a:rPr lang="en-US" dirty="0" smtClean="0"/>
              <a:t>, known as restriction sites, in the DNA. This is usually a 4- or 6 base pair sequence.</a:t>
            </a:r>
          </a:p>
          <a:p>
            <a:pPr algn="just" eaLnBrk="1" hangingPunct="1"/>
            <a:endParaRPr lang="en-US" dirty="0" smtClean="0"/>
          </a:p>
          <a:p>
            <a:pPr algn="just" eaLnBrk="1" hangingPunct="1">
              <a:buFont typeface="Arial" pitchFamily="34" charset="0"/>
              <a:buNone/>
            </a:pPr>
            <a:r>
              <a:rPr lang="en-US" dirty="0" smtClean="0"/>
              <a:t>	</a:t>
            </a:r>
          </a:p>
        </p:txBody>
      </p:sp>
      <p:pic>
        <p:nvPicPr>
          <p:cNvPr id="6147" name="Picture 2" descr="http://www.cksinfo.com/clipart/construction/tools/scissors/scissors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7028">
            <a:off x="1173739" y="-318687"/>
            <a:ext cx="1124777" cy="259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 descr="http://www.dorlingkindersley-uk.co.uk/static/clipart/uk/dk/future/image_future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2400"/>
            <a:ext cx="4419600" cy="169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41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9470" y="412749"/>
            <a:ext cx="23831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Sticky</a:t>
            </a:r>
            <a:r>
              <a:rPr sz="4000" spc="-45" dirty="0"/>
              <a:t> </a:t>
            </a:r>
            <a:r>
              <a:rPr sz="4000" spc="-10" dirty="0"/>
              <a:t>ends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221435"/>
            <a:ext cx="7394575" cy="2075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l" rtl="0"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0" dirty="0">
                <a:solidFill>
                  <a:prstClr val="black"/>
                </a:solidFill>
                <a:cs typeface="Calibri"/>
              </a:rPr>
              <a:t>Most </a:t>
            </a:r>
            <a:r>
              <a:rPr sz="3200" b="1" spc="-5" dirty="0">
                <a:solidFill>
                  <a:prstClr val="black"/>
                </a:solidFill>
                <a:cs typeface="Calibri"/>
              </a:rPr>
              <a:t>restriction enzymes </a:t>
            </a:r>
            <a:r>
              <a:rPr sz="3200" b="1" spc="-25" dirty="0">
                <a:solidFill>
                  <a:prstClr val="black"/>
                </a:solidFill>
                <a:cs typeface="Calibri"/>
              </a:rPr>
              <a:t>make </a:t>
            </a:r>
            <a:r>
              <a:rPr sz="3200" b="1" spc="-10" dirty="0">
                <a:solidFill>
                  <a:prstClr val="black"/>
                </a:solidFill>
                <a:cs typeface="Calibri"/>
              </a:rPr>
              <a:t>staggered  </a:t>
            </a:r>
            <a:r>
              <a:rPr sz="3200" b="1" dirty="0">
                <a:solidFill>
                  <a:prstClr val="black"/>
                </a:solidFill>
                <a:cs typeface="Calibri"/>
              </a:rPr>
              <a:t>cuts</a:t>
            </a:r>
            <a:endParaRPr sz="3200" dirty="0">
              <a:solidFill>
                <a:prstClr val="black"/>
              </a:solidFill>
              <a:cs typeface="Calibri"/>
            </a:endParaRPr>
          </a:p>
          <a:p>
            <a:pPr marL="355600" marR="421640" indent="-342900" algn="l" rtl="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0" dirty="0">
                <a:solidFill>
                  <a:prstClr val="black"/>
                </a:solidFill>
                <a:cs typeface="Calibri"/>
              </a:rPr>
              <a:t>Staggered </a:t>
            </a:r>
            <a:r>
              <a:rPr sz="3200" b="1" dirty="0">
                <a:solidFill>
                  <a:prstClr val="black"/>
                </a:solidFill>
                <a:cs typeface="Calibri"/>
              </a:rPr>
              <a:t>cuts </a:t>
            </a:r>
            <a:r>
              <a:rPr sz="3200" b="1" spc="-5" dirty="0">
                <a:solidFill>
                  <a:prstClr val="black"/>
                </a:solidFill>
                <a:cs typeface="Calibri"/>
              </a:rPr>
              <a:t>produce </a:t>
            </a:r>
            <a:r>
              <a:rPr sz="3200" b="1" dirty="0">
                <a:solidFill>
                  <a:prstClr val="black"/>
                </a:solidFill>
                <a:cs typeface="Calibri"/>
              </a:rPr>
              <a:t>single</a:t>
            </a:r>
            <a:r>
              <a:rPr sz="3200" b="1" spc="-85" dirty="0">
                <a:solidFill>
                  <a:prstClr val="black"/>
                </a:solidFill>
                <a:cs typeface="Calibri"/>
              </a:rPr>
              <a:t> </a:t>
            </a:r>
            <a:r>
              <a:rPr sz="3200" b="1" spc="-10" dirty="0">
                <a:solidFill>
                  <a:prstClr val="black"/>
                </a:solidFill>
                <a:cs typeface="Calibri"/>
              </a:rPr>
              <a:t>stranded  “sticky-ends”</a:t>
            </a:r>
            <a:endParaRPr sz="3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600" y="3746500"/>
            <a:ext cx="4758241" cy="265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09800" y="3621087"/>
            <a:ext cx="4810125" cy="2905125"/>
          </a:xfrm>
          <a:custGeom>
            <a:avLst/>
            <a:gdLst/>
            <a:ahLst/>
            <a:cxnLst/>
            <a:rect l="l" t="t" r="r" b="b"/>
            <a:pathLst>
              <a:path w="4810125" h="2905125">
                <a:moveTo>
                  <a:pt x="0" y="2904744"/>
                </a:moveTo>
                <a:lnTo>
                  <a:pt x="4809744" y="2904744"/>
                </a:lnTo>
                <a:lnTo>
                  <a:pt x="4809744" y="0"/>
                </a:lnTo>
                <a:lnTo>
                  <a:pt x="0" y="0"/>
                </a:lnTo>
                <a:lnTo>
                  <a:pt x="0" y="29047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527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7657" y="339597"/>
            <a:ext cx="56400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“Sticky </a:t>
            </a:r>
            <a:r>
              <a:rPr sz="4400" dirty="0"/>
              <a:t>Ends” </a:t>
            </a:r>
            <a:r>
              <a:rPr sz="4400" spc="-20" dirty="0"/>
              <a:t>Are</a:t>
            </a:r>
            <a:r>
              <a:rPr sz="4400" spc="-75" dirty="0"/>
              <a:t> </a:t>
            </a:r>
            <a:r>
              <a:rPr sz="4400" spc="-10" dirty="0"/>
              <a:t>Useful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2342514"/>
            <a:ext cx="7052309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l" rtl="0">
              <a:spcBef>
                <a:spcPts val="95"/>
              </a:spcBef>
            </a:pPr>
            <a:r>
              <a:rPr sz="2800" spc="-10" dirty="0">
                <a:solidFill>
                  <a:prstClr val="black"/>
                </a:solidFill>
                <a:cs typeface="Calibri"/>
              </a:rPr>
              <a:t>DNA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fragments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with </a:t>
            </a:r>
            <a:r>
              <a:rPr sz="2800" spc="-15" dirty="0" smtClean="0">
                <a:solidFill>
                  <a:prstClr val="black"/>
                </a:solidFill>
                <a:cs typeface="Calibri"/>
              </a:rPr>
              <a:t>compl</a:t>
            </a:r>
            <a:r>
              <a:rPr lang="en-US" sz="2800" spc="-15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2800" spc="-15" dirty="0" smtClean="0">
                <a:solidFill>
                  <a:prstClr val="black"/>
                </a:solidFill>
                <a:cs typeface="Calibri"/>
              </a:rPr>
              <a:t>mentary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sticky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ends 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can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be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combined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to create new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molecules which 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allows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the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creation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and manipulation of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DNA  sequences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from 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different</a:t>
            </a:r>
            <a:r>
              <a:rPr sz="2800" spc="9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sources.</a:t>
            </a:r>
            <a:endParaRPr sz="2800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8615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9872" y="524002"/>
            <a:ext cx="660082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5" dirty="0"/>
              <a:t>ISOSCHIZOMERS </a:t>
            </a:r>
            <a:r>
              <a:rPr sz="3400" spc="-5" dirty="0"/>
              <a:t>&amp;</a:t>
            </a:r>
            <a:r>
              <a:rPr sz="3400" spc="55" dirty="0"/>
              <a:t> </a:t>
            </a:r>
            <a:r>
              <a:rPr sz="3400" spc="-20" dirty="0"/>
              <a:t>NEOSCHIZOMERS</a:t>
            </a:r>
            <a:endParaRPr sz="3400"/>
          </a:p>
        </p:txBody>
      </p:sp>
      <p:sp>
        <p:nvSpPr>
          <p:cNvPr id="3" name="object 3"/>
          <p:cNvSpPr txBox="1"/>
          <p:nvPr/>
        </p:nvSpPr>
        <p:spPr>
          <a:xfrm>
            <a:off x="535940" y="1991995"/>
            <a:ext cx="8073390" cy="192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l" rtl="0"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prstClr val="black"/>
                </a:solidFill>
                <a:cs typeface="Calibri"/>
              </a:rPr>
              <a:t>Restriction enzymes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that </a:t>
            </a:r>
            <a:r>
              <a:rPr sz="2400" b="1" spc="-15" dirty="0">
                <a:solidFill>
                  <a:prstClr val="black"/>
                </a:solidFill>
                <a:cs typeface="Calibri"/>
              </a:rPr>
              <a:t>have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the same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recognition 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sequence </a:t>
            </a:r>
            <a:r>
              <a:rPr sz="2400" b="1" spc="5" dirty="0">
                <a:solidFill>
                  <a:prstClr val="black"/>
                </a:solidFill>
                <a:cs typeface="Calibri"/>
              </a:rPr>
              <a:t>as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well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as the same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cleavage site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are</a:t>
            </a:r>
            <a:r>
              <a:rPr sz="2400" b="1" spc="-60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Isoschizomers</a:t>
            </a:r>
            <a:endParaRPr sz="2400" dirty="0">
              <a:solidFill>
                <a:prstClr val="black"/>
              </a:solidFill>
              <a:cs typeface="Calibri"/>
            </a:endParaRPr>
          </a:p>
          <a:p>
            <a:pPr marL="355600" marR="282575" indent="-342900" algn="l" rtl="0"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prstClr val="black"/>
                </a:solidFill>
                <a:cs typeface="Calibri"/>
              </a:rPr>
              <a:t>Restriction enzymes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that </a:t>
            </a:r>
            <a:r>
              <a:rPr sz="2400" b="1" spc="-15" dirty="0">
                <a:solidFill>
                  <a:prstClr val="black"/>
                </a:solidFill>
                <a:cs typeface="Calibri"/>
              </a:rPr>
              <a:t>have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the same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recognition 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sequence but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cleave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the DNA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at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a </a:t>
            </a:r>
            <a:r>
              <a:rPr sz="2400" b="1" spc="-15" dirty="0">
                <a:solidFill>
                  <a:prstClr val="black"/>
                </a:solidFill>
                <a:cs typeface="Calibri"/>
              </a:rPr>
              <a:t>different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site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within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that 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sequence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are</a:t>
            </a:r>
            <a:r>
              <a:rPr sz="2400" b="1" spc="-35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Neoshizomers</a:t>
            </a:r>
            <a:endParaRPr sz="2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7525" y="4333490"/>
            <a:ext cx="2494915" cy="9029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375" marR="5080" indent="-67310">
              <a:lnSpc>
                <a:spcPct val="120000"/>
              </a:lnSpc>
              <a:spcBef>
                <a:spcPts val="95"/>
              </a:spcBef>
              <a:tabLst>
                <a:tab pos="594360" algn="l"/>
              </a:tabLst>
            </a:pPr>
            <a:r>
              <a:rPr sz="2400" b="1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cs typeface="Calibri"/>
              </a:rPr>
              <a:t>Eg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:	SmaI and</a:t>
            </a:r>
            <a:r>
              <a:rPr sz="2400" b="1" spc="-110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XmaI  C C C G G</a:t>
            </a:r>
            <a:r>
              <a:rPr sz="2400" b="1" spc="-65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G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94175" y="4771377"/>
            <a:ext cx="1437005" cy="90424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spcBef>
                <a:spcPts val="680"/>
              </a:spcBef>
            </a:pPr>
            <a:r>
              <a:rPr sz="2400" b="1" dirty="0">
                <a:solidFill>
                  <a:prstClr val="black"/>
                </a:solidFill>
                <a:cs typeface="Calibri"/>
              </a:rPr>
              <a:t>C C C G G</a:t>
            </a:r>
            <a:r>
              <a:rPr sz="2400" b="1" spc="-130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G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 marL="15240">
              <a:spcBef>
                <a:spcPts val="580"/>
              </a:spcBef>
            </a:pPr>
            <a:r>
              <a:rPr sz="2400" b="1" dirty="0">
                <a:solidFill>
                  <a:prstClr val="black"/>
                </a:solidFill>
                <a:cs typeface="Calibri"/>
              </a:rPr>
              <a:t>G G G C C</a:t>
            </a:r>
            <a:r>
              <a:rPr sz="2400" b="1" spc="-135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C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4582" y="5211267"/>
            <a:ext cx="1433830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spcBef>
                <a:spcPts val="675"/>
              </a:spcBef>
            </a:pPr>
            <a:r>
              <a:rPr sz="2400" b="1" dirty="0">
                <a:solidFill>
                  <a:prstClr val="black"/>
                </a:solidFill>
                <a:cs typeface="Calibri"/>
              </a:rPr>
              <a:t>G G G C C</a:t>
            </a:r>
            <a:r>
              <a:rPr sz="2400" b="1" spc="-140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C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 marL="422275">
              <a:spcBef>
                <a:spcPts val="575"/>
              </a:spcBef>
            </a:pPr>
            <a:r>
              <a:rPr sz="2400" b="1" dirty="0">
                <a:solidFill>
                  <a:prstClr val="black"/>
                </a:solidFill>
                <a:cs typeface="Calibri"/>
              </a:rPr>
              <a:t>Xma</a:t>
            </a:r>
            <a:r>
              <a:rPr sz="2400" b="1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I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33671" y="5723331"/>
            <a:ext cx="718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solidFill>
                  <a:prstClr val="black"/>
                </a:solidFill>
                <a:cs typeface="Calibri"/>
              </a:rPr>
              <a:t>Sma</a:t>
            </a:r>
            <a:r>
              <a:rPr sz="2400" b="1" spc="-90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I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53000" y="5029200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28800" y="48006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28800" y="5410200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48000" y="52578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46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0164" y="286588"/>
            <a:ext cx="619696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20" dirty="0"/>
              <a:t>APPLICATION </a:t>
            </a:r>
            <a:r>
              <a:rPr sz="2900" dirty="0"/>
              <a:t>OF </a:t>
            </a:r>
            <a:r>
              <a:rPr sz="2900" spc="-10" dirty="0"/>
              <a:t>RESTRICTION</a:t>
            </a:r>
            <a:r>
              <a:rPr sz="2900" spc="-90" dirty="0"/>
              <a:t> </a:t>
            </a:r>
            <a:r>
              <a:rPr sz="2900" spc="-5" dirty="0"/>
              <a:t>ENZYMES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535940" y="1077213"/>
            <a:ext cx="8030845" cy="51494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l" rtl="0"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prstClr val="black"/>
                </a:solidFill>
                <a:cs typeface="Calibri"/>
              </a:rPr>
              <a:t>They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are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used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in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gene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cloning and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protein expression  experiments.</a:t>
            </a:r>
            <a:endParaRPr sz="2800" dirty="0">
              <a:solidFill>
                <a:prstClr val="black"/>
              </a:solidFill>
              <a:cs typeface="Calibri"/>
            </a:endParaRPr>
          </a:p>
          <a:p>
            <a:pPr algn="l" rtl="0">
              <a:spcBef>
                <a:spcPts val="50"/>
              </a:spcBef>
              <a:buFont typeface="Arial"/>
              <a:buChar char="•"/>
            </a:pPr>
            <a:endParaRPr sz="4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41910" indent="-342900" algn="l" rtl="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prstClr val="black"/>
                </a:solidFill>
                <a:cs typeface="Calibri"/>
              </a:rPr>
              <a:t>Restriction enzymes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are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used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in </a:t>
            </a:r>
            <a:r>
              <a:rPr sz="2800" b="1" u="sng" spc="-10" dirty="0">
                <a:solidFill>
                  <a:prstClr val="black"/>
                </a:solidFill>
                <a:cs typeface="Calibri"/>
              </a:rPr>
              <a:t>biotechnology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to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cut 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DNA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into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smaller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strands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in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order to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study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fragment 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length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differences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among individuals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(Restriction 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Fragment Length Polymorphism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–</a:t>
            </a:r>
            <a:r>
              <a:rPr sz="2800" spc="114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RFLP).</a:t>
            </a:r>
            <a:endParaRPr sz="2800" dirty="0">
              <a:solidFill>
                <a:prstClr val="black"/>
              </a:solidFill>
              <a:cs typeface="Calibri"/>
            </a:endParaRPr>
          </a:p>
          <a:p>
            <a:pPr algn="l" rtl="0">
              <a:spcBef>
                <a:spcPts val="45"/>
              </a:spcBef>
              <a:buFont typeface="Arial"/>
              <a:buChar char="•"/>
            </a:pPr>
            <a:endParaRPr sz="4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681355" indent="-342900" algn="l" rtl="0"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prstClr val="black"/>
                </a:solidFill>
                <a:cs typeface="Calibri"/>
              </a:rPr>
              <a:t>Each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of these methods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depends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on the use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of 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agarose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gel electrophoresis 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for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separation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of the 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DNA</a:t>
            </a:r>
            <a:r>
              <a:rPr sz="28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fragments.</a:t>
            </a:r>
            <a:endParaRPr sz="2800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930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8839" y="2155062"/>
            <a:ext cx="696912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90600" algn="just" rtl="0">
              <a:spcBef>
                <a:spcPts val="95"/>
              </a:spcBef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RFLP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is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difference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in homologous  DNA sequences that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can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be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detected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by the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presence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fragments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different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lengths after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digestion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of the DNA</a:t>
            </a:r>
            <a:r>
              <a:rPr sz="2800" spc="-1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samples.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9780" y="541731"/>
            <a:ext cx="27451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What </a:t>
            </a:r>
            <a:r>
              <a:rPr sz="4000" spc="-5" dirty="0"/>
              <a:t>is</a:t>
            </a:r>
            <a:r>
              <a:rPr sz="4000" spc="-25" dirty="0"/>
              <a:t> </a:t>
            </a:r>
            <a:r>
              <a:rPr sz="4000" spc="-5" dirty="0"/>
              <a:t>RFLP</a:t>
            </a:r>
            <a:endParaRPr sz="4000"/>
          </a:p>
        </p:txBody>
      </p:sp>
    </p:spTree>
    <p:extLst>
      <p:ext uri="{BB962C8B-B14F-4D97-AF65-F5344CB8AC3E}">
        <p14:creationId xmlns:p14="http://schemas.microsoft.com/office/powerpoint/2010/main" val="2255338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610829"/>
            <a:ext cx="7311390" cy="38246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2390" algn="l" rtl="0">
              <a:lnSpc>
                <a:spcPct val="120100"/>
              </a:lnSpc>
              <a:spcBef>
                <a:spcPts val="100"/>
              </a:spcBef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method of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analysis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of DNA by RFLP</a:t>
            </a:r>
            <a:r>
              <a:rPr sz="2800" spc="-2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involves  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following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steps:</a:t>
            </a:r>
          </a:p>
          <a:p>
            <a:pPr algn="l" rtl="0">
              <a:spcBef>
                <a:spcPts val="45"/>
              </a:spcBef>
            </a:pPr>
            <a:endParaRPr sz="4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3535" algn="just" rtl="0">
              <a:spcBef>
                <a:spcPts val="5"/>
              </a:spcBef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1- In the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first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step fragmentation of a sample of  DNA is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done by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 restriction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enzyme,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which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can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recognize and cut DNA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wherever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 specific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short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sequence occurs, in a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process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known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  restriction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digest.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8398" y="359410"/>
            <a:ext cx="69843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32939" algn="l"/>
              </a:tabLst>
            </a:pPr>
            <a:r>
              <a:rPr sz="4000" spc="-10" dirty="0"/>
              <a:t>Method	</a:t>
            </a:r>
            <a:r>
              <a:rPr sz="4000" spc="-5" dirty="0"/>
              <a:t>of </a:t>
            </a:r>
            <a:r>
              <a:rPr sz="4000" spc="-10" dirty="0"/>
              <a:t>DNA analysis </a:t>
            </a:r>
            <a:r>
              <a:rPr sz="4000" spc="-15" dirty="0"/>
              <a:t>by</a:t>
            </a:r>
            <a:r>
              <a:rPr sz="4000" spc="30" dirty="0"/>
              <a:t> </a:t>
            </a:r>
            <a:r>
              <a:rPr sz="4000" spc="-5" dirty="0"/>
              <a:t>RFLP</a:t>
            </a:r>
            <a:endParaRPr sz="4000"/>
          </a:p>
        </p:txBody>
      </p:sp>
    </p:spTree>
    <p:extLst>
      <p:ext uri="{BB962C8B-B14F-4D97-AF65-F5344CB8AC3E}">
        <p14:creationId xmlns:p14="http://schemas.microsoft.com/office/powerpoint/2010/main" val="1639528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011681"/>
            <a:ext cx="8088630" cy="47185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0955" indent="-342900" algn="just" rtl="0">
              <a:spcBef>
                <a:spcPts val="95"/>
              </a:spcBef>
              <a:buFont typeface="Times New Roman"/>
              <a:buAutoNum type="arabicPlain" startAt="2"/>
              <a:tabLst>
                <a:tab pos="440055" algn="l"/>
              </a:tabLst>
            </a:pPr>
            <a:r>
              <a:rPr dirty="0">
                <a:solidFill>
                  <a:prstClr val="black"/>
                </a:solidFill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resulting DNA fragments are then separated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by  length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through a process known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agarose gel  electrophoresis.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l" rtl="0">
              <a:spcBef>
                <a:spcPts val="50"/>
              </a:spcBef>
              <a:buFont typeface="Times New Roman"/>
              <a:buAutoNum type="arabicPlain" startAt="2"/>
            </a:pPr>
            <a:endParaRPr sz="4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19685" indent="-342900" algn="just" rtl="0">
              <a:buFont typeface="Times New Roman"/>
              <a:buAutoNum type="arabicPlain" startAt="2"/>
              <a:tabLst>
                <a:tab pos="403225" algn="l"/>
              </a:tabLst>
            </a:pPr>
            <a:r>
              <a:rPr dirty="0">
                <a:solidFill>
                  <a:prstClr val="black"/>
                </a:solidFill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transferred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to a membrane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via 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Southern blot  procedure.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l" rtl="0">
              <a:spcBef>
                <a:spcPts val="45"/>
              </a:spcBef>
              <a:buFont typeface="Times New Roman"/>
              <a:buAutoNum type="arabicPlain" startAt="2"/>
            </a:pPr>
            <a:endParaRPr sz="4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2900" algn="just" rtl="0">
              <a:spcBef>
                <a:spcPts val="5"/>
              </a:spcBef>
              <a:buFont typeface="Times New Roman"/>
              <a:buAutoNum type="arabicPlain" startAt="2"/>
              <a:tabLst>
                <a:tab pos="476884" algn="l"/>
              </a:tabLst>
            </a:pPr>
            <a:r>
              <a:rPr dirty="0">
                <a:solidFill>
                  <a:prstClr val="black"/>
                </a:solidFill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Hybridization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membrane to a labeled DNA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probe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will done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then determines the length of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the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fragments which are complementary to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800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probe.</a:t>
            </a:r>
          </a:p>
        </p:txBody>
      </p:sp>
    </p:spTree>
    <p:extLst>
      <p:ext uri="{BB962C8B-B14F-4D97-AF65-F5344CB8AC3E}">
        <p14:creationId xmlns:p14="http://schemas.microsoft.com/office/powerpoint/2010/main" val="96177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011681"/>
            <a:ext cx="8072755" cy="32335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l" rtl="0">
              <a:spcBef>
                <a:spcPts val="95"/>
              </a:spcBef>
              <a:tabLst>
                <a:tab pos="506095" algn="l"/>
                <a:tab pos="1434465" algn="l"/>
                <a:tab pos="2045335" algn="l"/>
                <a:tab pos="2795905" algn="l"/>
                <a:tab pos="4098925" algn="l"/>
                <a:tab pos="4728210" algn="l"/>
                <a:tab pos="6346825" algn="l"/>
                <a:tab pos="6840855" algn="l"/>
              </a:tabLst>
            </a:pP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5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Then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will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ser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ents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o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5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ferent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length.</a:t>
            </a:r>
          </a:p>
          <a:p>
            <a:pPr algn="l" rtl="0">
              <a:spcBef>
                <a:spcPts val="50"/>
              </a:spcBef>
            </a:pPr>
            <a:endParaRPr sz="4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96520" algn="just" rtl="0"/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RFLP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occurs when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length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 detected  fragment varies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between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individuals.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Each fragment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length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is considered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an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allele, and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can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be used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in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genetic</a:t>
            </a:r>
            <a:r>
              <a:rPr sz="28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analysis.</a:t>
            </a:r>
          </a:p>
        </p:txBody>
      </p:sp>
    </p:spTree>
    <p:extLst>
      <p:ext uri="{BB962C8B-B14F-4D97-AF65-F5344CB8AC3E}">
        <p14:creationId xmlns:p14="http://schemas.microsoft.com/office/powerpoint/2010/main" val="3444684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ＭＳ Ｐゴシック" pitchFamily="-106" charset="-128"/>
              </a:rPr>
              <a:t>Picking a palindrome</a:t>
            </a:r>
            <a:r>
              <a:rPr lang="en-US" dirty="0" smtClean="0">
                <a:ea typeface="ＭＳ Ｐゴシック" pitchFamily="-106" charset="-128"/>
              </a:rPr>
              <a:t/>
            </a:r>
            <a:br>
              <a:rPr lang="en-US" dirty="0" smtClean="0">
                <a:ea typeface="ＭＳ Ｐゴシック" pitchFamily="-106" charset="-128"/>
              </a:rPr>
            </a:br>
            <a:r>
              <a:rPr lang="en-US" sz="3600" dirty="0" smtClean="0">
                <a:ea typeface="ＭＳ Ｐゴシック" pitchFamily="-106" charset="-128"/>
              </a:rPr>
              <a:t>Words that read the same forwards as backwards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990600" y="2362248"/>
            <a:ext cx="2133600" cy="4221163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en-US" smtClean="0">
                <a:latin typeface="Britannic Bold" pitchFamily="34" charset="0"/>
                <a:cs typeface="Aharoni" pitchFamily="2" charset="-79"/>
              </a:rPr>
              <a:t>Hannah</a:t>
            </a:r>
          </a:p>
          <a:p>
            <a:pPr algn="ctr" eaLnBrk="1" hangingPunct="1">
              <a:buFont typeface="Arial" pitchFamily="34" charset="0"/>
              <a:buNone/>
            </a:pPr>
            <a:endParaRPr lang="en-US" smtClean="0">
              <a:latin typeface="Britannic Bold" pitchFamily="34" charset="0"/>
              <a:cs typeface="Aharoni" pitchFamily="2" charset="-79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en-US" smtClean="0">
                <a:latin typeface="Britannic Bold" pitchFamily="34" charset="0"/>
                <a:cs typeface="Aharoni" pitchFamily="2" charset="-79"/>
              </a:rPr>
              <a:t>Level</a:t>
            </a:r>
          </a:p>
          <a:p>
            <a:pPr algn="ctr" eaLnBrk="1" hangingPunct="1">
              <a:buFont typeface="Arial" pitchFamily="34" charset="0"/>
              <a:buNone/>
            </a:pPr>
            <a:endParaRPr lang="en-US" smtClean="0">
              <a:latin typeface="Britannic Bold" pitchFamily="34" charset="0"/>
              <a:cs typeface="Aharoni" pitchFamily="2" charset="-79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en-US" smtClean="0">
                <a:latin typeface="Britannic Bold" pitchFamily="34" charset="0"/>
                <a:cs typeface="Aharoni" pitchFamily="2" charset="-79"/>
              </a:rPr>
              <a:t>Madam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181600" y="2362248"/>
            <a:ext cx="21336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3200">
                <a:solidFill>
                  <a:prstClr val="black"/>
                </a:solidFill>
                <a:latin typeface="Britannic Bold" pitchFamily="34" charset="0"/>
                <a:cs typeface="Aharoni" pitchFamily="2" charset="-79"/>
              </a:rPr>
              <a:t>hannaH</a:t>
            </a:r>
          </a:p>
          <a:p>
            <a: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3200">
              <a:solidFill>
                <a:prstClr val="black"/>
              </a:solidFill>
              <a:latin typeface="Britannic Bold" pitchFamily="34" charset="0"/>
              <a:cs typeface="Aharoni" pitchFamily="2" charset="-79"/>
            </a:endParaRPr>
          </a:p>
          <a:p>
            <a: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3200">
                <a:solidFill>
                  <a:prstClr val="black"/>
                </a:solidFill>
                <a:latin typeface="Britannic Bold" pitchFamily="34" charset="0"/>
                <a:cs typeface="Aharoni" pitchFamily="2" charset="-79"/>
              </a:rPr>
              <a:t>leveL</a:t>
            </a:r>
          </a:p>
          <a:p>
            <a: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3200">
              <a:solidFill>
                <a:prstClr val="black"/>
              </a:solidFill>
              <a:latin typeface="Britannic Bold" pitchFamily="34" charset="0"/>
              <a:cs typeface="Aharoni" pitchFamily="2" charset="-79"/>
            </a:endParaRPr>
          </a:p>
          <a:p>
            <a: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3200">
                <a:solidFill>
                  <a:prstClr val="black"/>
                </a:solidFill>
                <a:latin typeface="Britannic Bold" pitchFamily="34" charset="0"/>
                <a:cs typeface="Aharoni" pitchFamily="2" charset="-79"/>
              </a:rPr>
              <a:t>madaM</a:t>
            </a:r>
          </a:p>
        </p:txBody>
      </p:sp>
    </p:spTree>
    <p:extLst>
      <p:ext uri="{BB962C8B-B14F-4D97-AF65-F5344CB8AC3E}">
        <p14:creationId xmlns:p14="http://schemas.microsoft.com/office/powerpoint/2010/main" val="403347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Palindromes in DNA sequences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962400" y="1600206"/>
            <a:ext cx="4724400" cy="45259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3600" dirty="0" smtClean="0"/>
              <a:t>	Genetic palindromes are similar to verbal palindromes. </a:t>
            </a:r>
          </a:p>
          <a:p>
            <a:pPr algn="just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3600" dirty="0" smtClean="0"/>
              <a:t>A palindromic sequence in DNA is one in which the 5’ to 3’ base pair sequence is identical on both strands. </a:t>
            </a:r>
          </a:p>
        </p:txBody>
      </p:sp>
      <p:pic>
        <p:nvPicPr>
          <p:cNvPr id="7172" name="Picture 2" descr="http://lh5.google.co.uk/microrao/R49Yo6-iYTI/AAAAAAAAA_w/lmQooKz3SN8/s400/palindrome.gi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24" y="2209800"/>
            <a:ext cx="33194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533400" y="2286000"/>
            <a:ext cx="3048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prstClr val="black"/>
              </a:solidFill>
            </a:endParaRPr>
          </a:p>
        </p:txBody>
      </p:sp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685800" y="4572000"/>
            <a:ext cx="3048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5800" y="2514600"/>
            <a:ext cx="28194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685800" y="4648200"/>
            <a:ext cx="28194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7" name="TextBox 8"/>
          <p:cNvSpPr txBox="1">
            <a:spLocks noChangeArrowheads="1"/>
          </p:cNvSpPr>
          <p:nvPr/>
        </p:nvSpPr>
        <p:spPr bwMode="auto">
          <a:xfrm>
            <a:off x="381001" y="2286023"/>
            <a:ext cx="3571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5’</a:t>
            </a:r>
          </a:p>
        </p:txBody>
      </p:sp>
      <p:sp>
        <p:nvSpPr>
          <p:cNvPr id="7178" name="TextBox 10"/>
          <p:cNvSpPr txBox="1">
            <a:spLocks noChangeArrowheads="1"/>
          </p:cNvSpPr>
          <p:nvPr/>
        </p:nvSpPr>
        <p:spPr bwMode="auto">
          <a:xfrm>
            <a:off x="3505201" y="4495823"/>
            <a:ext cx="3571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5’</a:t>
            </a:r>
          </a:p>
        </p:txBody>
      </p:sp>
      <p:sp>
        <p:nvSpPr>
          <p:cNvPr id="7179" name="TextBox 11"/>
          <p:cNvSpPr txBox="1">
            <a:spLocks noChangeArrowheads="1"/>
          </p:cNvSpPr>
          <p:nvPr/>
        </p:nvSpPr>
        <p:spPr bwMode="auto">
          <a:xfrm>
            <a:off x="3505200" y="2286000"/>
            <a:ext cx="3642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3’</a:t>
            </a:r>
          </a:p>
        </p:txBody>
      </p:sp>
      <p:sp>
        <p:nvSpPr>
          <p:cNvPr id="7180" name="TextBox 12"/>
          <p:cNvSpPr txBox="1">
            <a:spLocks noChangeArrowheads="1"/>
          </p:cNvSpPr>
          <p:nvPr/>
        </p:nvSpPr>
        <p:spPr bwMode="auto">
          <a:xfrm>
            <a:off x="304800" y="4495800"/>
            <a:ext cx="3642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3’</a:t>
            </a:r>
          </a:p>
        </p:txBody>
      </p:sp>
    </p:spTree>
    <p:extLst>
      <p:ext uri="{BB962C8B-B14F-4D97-AF65-F5344CB8AC3E}">
        <p14:creationId xmlns:p14="http://schemas.microsoft.com/office/powerpoint/2010/main" val="327620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893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3200" spc="-25" dirty="0"/>
              <a:t>NOMENCLATURE </a:t>
            </a:r>
            <a:r>
              <a:rPr sz="3200" dirty="0"/>
              <a:t>OF </a:t>
            </a:r>
            <a:r>
              <a:rPr spc="-10" dirty="0"/>
              <a:t>RESTRICTION</a:t>
            </a:r>
            <a:r>
              <a:rPr spc="105" dirty="0"/>
              <a:t> </a:t>
            </a:r>
            <a:r>
              <a:rPr spc="-10" dirty="0"/>
              <a:t>ENZYME</a:t>
            </a:r>
            <a:endParaRPr sz="32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998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1053465" algn="l"/>
              </a:tabLst>
            </a:pPr>
            <a:r>
              <a:rPr spc="-15" dirty="0"/>
              <a:t>Each </a:t>
            </a:r>
            <a:r>
              <a:rPr spc="-10" dirty="0"/>
              <a:t>enzyme </a:t>
            </a:r>
            <a:r>
              <a:rPr spc="-5" dirty="0"/>
              <a:t>is named </a:t>
            </a:r>
            <a:r>
              <a:rPr spc="-10" dirty="0"/>
              <a:t>after </a:t>
            </a:r>
            <a:r>
              <a:rPr spc="-5" dirty="0"/>
              <a:t>the </a:t>
            </a:r>
            <a:r>
              <a:rPr spc="-10" dirty="0"/>
              <a:t>bacterium </a:t>
            </a:r>
            <a:r>
              <a:rPr spc="-20" dirty="0"/>
              <a:t>from  </a:t>
            </a:r>
            <a:r>
              <a:rPr spc="-5" dirty="0"/>
              <a:t>which it </a:t>
            </a:r>
            <a:r>
              <a:rPr spc="-15" dirty="0"/>
              <a:t>was </a:t>
            </a:r>
            <a:r>
              <a:rPr spc="-10" dirty="0"/>
              <a:t>isolated using </a:t>
            </a:r>
            <a:r>
              <a:rPr spc="-5" dirty="0"/>
              <a:t>a </a:t>
            </a:r>
            <a:r>
              <a:rPr spc="-10" dirty="0"/>
              <a:t>naming </a:t>
            </a:r>
            <a:r>
              <a:rPr spc="-30" dirty="0"/>
              <a:t>system </a:t>
            </a:r>
            <a:r>
              <a:rPr spc="-10" dirty="0"/>
              <a:t>based  </a:t>
            </a:r>
            <a:r>
              <a:rPr spc="-5" dirty="0"/>
              <a:t>on	</a:t>
            </a:r>
            <a:r>
              <a:rPr sz="3200" spc="-10" dirty="0"/>
              <a:t>bacterial </a:t>
            </a:r>
            <a:r>
              <a:rPr sz="3200" spc="-5" dirty="0"/>
              <a:t>genus, species </a:t>
            </a:r>
            <a:r>
              <a:rPr sz="3200" dirty="0"/>
              <a:t>and</a:t>
            </a:r>
            <a:r>
              <a:rPr sz="3200" spc="20" dirty="0"/>
              <a:t> </a:t>
            </a:r>
            <a:r>
              <a:rPr sz="3200" spc="-15" dirty="0"/>
              <a:t>strain.</a:t>
            </a:r>
            <a:endParaRPr sz="3200"/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spc="-15" dirty="0"/>
              <a:t>For </a:t>
            </a:r>
            <a:r>
              <a:rPr sz="3200" spc="10" dirty="0"/>
              <a:t>e.g </a:t>
            </a:r>
            <a:r>
              <a:rPr sz="3200" spc="-20" dirty="0"/>
              <a:t>EcoRI</a:t>
            </a:r>
            <a:endParaRPr sz="32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31850" y="3117850"/>
          <a:ext cx="7772400" cy="33512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6595"/>
                <a:gridCol w="1896745"/>
                <a:gridCol w="2639060"/>
              </a:tblGrid>
              <a:tr h="63500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Derivation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the EcoRI</a:t>
                      </a:r>
                      <a:r>
                        <a:rPr sz="10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name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841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Abbreviation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Meaning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Description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481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i="1" spc="-5" dirty="0">
                          <a:latin typeface="Times New Roman"/>
                          <a:cs typeface="Times New Roman"/>
                        </a:rPr>
                        <a:t>Escherichia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genus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</a:tr>
              <a:tr h="4841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co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i="1" spc="-5" dirty="0">
                          <a:latin typeface="Times New Roman"/>
                          <a:cs typeface="Times New Roman"/>
                        </a:rPr>
                        <a:t>coli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species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</a:tr>
              <a:tr h="4826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R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RY13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strain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</a:tr>
              <a:tr h="784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First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identified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9319" marR="754380" indent="-146685">
                        <a:lnSpc>
                          <a:spcPct val="101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order of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identification  in the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bacterium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51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" y="47"/>
            <a:ext cx="9143999" cy="1092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7196" y="398282"/>
            <a:ext cx="6747092" cy="1388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5323" y="591694"/>
            <a:ext cx="6233851" cy="930383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 indent="360680" algn="l" rtl="0">
              <a:lnSpc>
                <a:spcPts val="3310"/>
              </a:lnSpc>
              <a:spcBef>
                <a:spcPts val="655"/>
              </a:spcBef>
            </a:pPr>
            <a:r>
              <a:rPr lang="en-US"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How</a:t>
            </a:r>
            <a:r>
              <a:rPr lang="ar-EG"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Restriction 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Endonucleases</a:t>
            </a:r>
            <a:r>
              <a:rPr sz="32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work</a:t>
            </a:r>
            <a:r>
              <a:rPr lang="en-US"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sz="3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7262" y="2015416"/>
            <a:ext cx="7652385" cy="1810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7262" y="1954796"/>
            <a:ext cx="7357491" cy="17226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4661" y="1954797"/>
            <a:ext cx="7357586" cy="1805493"/>
          </a:xfrm>
          <a:prstGeom prst="rect">
            <a:avLst/>
          </a:prstGeom>
          <a:ln w="9144">
            <a:solidFill>
              <a:srgbClr val="859F33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365760" marR="142875" indent="-274320" algn="l" rtl="0">
              <a:lnSpc>
                <a:spcPct val="90000"/>
              </a:lnSpc>
              <a:spcBef>
                <a:spcPts val="254"/>
              </a:spcBef>
              <a:buClr>
                <a:srgbClr val="0AD0D9"/>
              </a:buClr>
              <a:buSzPct val="90625"/>
              <a:buFont typeface="Wingdings"/>
              <a:buChar char=""/>
              <a:tabLst>
                <a:tab pos="399415" algn="l"/>
              </a:tabLst>
            </a:pPr>
            <a:r>
              <a:rPr sz="3200" b="1" dirty="0">
                <a:solidFill>
                  <a:srgbClr val="0076A2"/>
                </a:solidFill>
                <a:latin typeface="Times New Roman"/>
                <a:cs typeface="Times New Roman"/>
              </a:rPr>
              <a:t>Restriction enzymes </a:t>
            </a:r>
            <a:r>
              <a:rPr sz="3200" b="1" spc="-5" dirty="0">
                <a:solidFill>
                  <a:srgbClr val="0076A2"/>
                </a:solidFill>
                <a:latin typeface="Times New Roman"/>
                <a:cs typeface="Times New Roman"/>
              </a:rPr>
              <a:t>recognize </a:t>
            </a:r>
            <a:r>
              <a:rPr sz="3200" b="1" dirty="0">
                <a:solidFill>
                  <a:srgbClr val="0076A2"/>
                </a:solidFill>
                <a:latin typeface="Times New Roman"/>
                <a:cs typeface="Times New Roman"/>
              </a:rPr>
              <a:t>a specific sequence of  nucleotides, and </a:t>
            </a:r>
            <a:r>
              <a:rPr sz="3200" b="1" spc="-10" dirty="0">
                <a:solidFill>
                  <a:srgbClr val="0076A2"/>
                </a:solidFill>
                <a:latin typeface="Times New Roman"/>
                <a:cs typeface="Times New Roman"/>
              </a:rPr>
              <a:t>produce </a:t>
            </a:r>
            <a:r>
              <a:rPr sz="3200" b="1" dirty="0">
                <a:solidFill>
                  <a:srgbClr val="0076A2"/>
                </a:solidFill>
                <a:latin typeface="Times New Roman"/>
                <a:cs typeface="Times New Roman"/>
              </a:rPr>
              <a:t>a double-stranded cut in</a:t>
            </a:r>
            <a:r>
              <a:rPr sz="3200" b="1" spc="-140" dirty="0">
                <a:solidFill>
                  <a:srgbClr val="0076A2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76A2"/>
                </a:solidFill>
                <a:latin typeface="Times New Roman"/>
                <a:cs typeface="Times New Roman"/>
              </a:rPr>
              <a:t>the  DNA. these cuts </a:t>
            </a:r>
            <a:r>
              <a:rPr sz="3200" b="1" spc="-20" dirty="0">
                <a:solidFill>
                  <a:srgbClr val="0076A2"/>
                </a:solidFill>
                <a:latin typeface="Times New Roman"/>
                <a:cs typeface="Times New Roman"/>
              </a:rPr>
              <a:t>are </a:t>
            </a:r>
            <a:r>
              <a:rPr sz="3200" b="1" dirty="0">
                <a:solidFill>
                  <a:srgbClr val="0076A2"/>
                </a:solidFill>
                <a:latin typeface="Times New Roman"/>
                <a:cs typeface="Times New Roman"/>
              </a:rPr>
              <a:t>of two</a:t>
            </a:r>
            <a:r>
              <a:rPr sz="3200" b="1" spc="-20" dirty="0">
                <a:solidFill>
                  <a:srgbClr val="0076A2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76A2"/>
                </a:solidFill>
                <a:latin typeface="Times New Roman"/>
                <a:cs typeface="Times New Roman"/>
              </a:rPr>
              <a:t>types:</a:t>
            </a:r>
            <a:endParaRPr sz="3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7196" y="4744211"/>
            <a:ext cx="3517106" cy="838200"/>
          </a:xfrm>
          <a:custGeom>
            <a:avLst/>
            <a:gdLst/>
            <a:ahLst/>
            <a:cxnLst/>
            <a:rect l="l" t="t" r="r" b="b"/>
            <a:pathLst>
              <a:path w="4689475" h="838200">
                <a:moveTo>
                  <a:pt x="4270248" y="0"/>
                </a:moveTo>
                <a:lnTo>
                  <a:pt x="419100" y="0"/>
                </a:lnTo>
                <a:lnTo>
                  <a:pt x="370225" y="2818"/>
                </a:lnTo>
                <a:lnTo>
                  <a:pt x="323005" y="11065"/>
                </a:lnTo>
                <a:lnTo>
                  <a:pt x="277756" y="24426"/>
                </a:lnTo>
                <a:lnTo>
                  <a:pt x="234792" y="42587"/>
                </a:lnTo>
                <a:lnTo>
                  <a:pt x="194427" y="65234"/>
                </a:lnTo>
                <a:lnTo>
                  <a:pt x="156976" y="92053"/>
                </a:lnTo>
                <a:lnTo>
                  <a:pt x="122753" y="122729"/>
                </a:lnTo>
                <a:lnTo>
                  <a:pt x="92073" y="156949"/>
                </a:lnTo>
                <a:lnTo>
                  <a:pt x="65250" y="194399"/>
                </a:lnTo>
                <a:lnTo>
                  <a:pt x="42598" y="234764"/>
                </a:lnTo>
                <a:lnTo>
                  <a:pt x="24433" y="277731"/>
                </a:lnTo>
                <a:lnTo>
                  <a:pt x="11068" y="322985"/>
                </a:lnTo>
                <a:lnTo>
                  <a:pt x="2819" y="370213"/>
                </a:lnTo>
                <a:lnTo>
                  <a:pt x="0" y="419100"/>
                </a:lnTo>
                <a:lnTo>
                  <a:pt x="2819" y="467986"/>
                </a:lnTo>
                <a:lnTo>
                  <a:pt x="11068" y="515214"/>
                </a:lnTo>
                <a:lnTo>
                  <a:pt x="24433" y="560468"/>
                </a:lnTo>
                <a:lnTo>
                  <a:pt x="42598" y="603435"/>
                </a:lnTo>
                <a:lnTo>
                  <a:pt x="65250" y="643800"/>
                </a:lnTo>
                <a:lnTo>
                  <a:pt x="92073" y="681250"/>
                </a:lnTo>
                <a:lnTo>
                  <a:pt x="122753" y="715470"/>
                </a:lnTo>
                <a:lnTo>
                  <a:pt x="156976" y="746146"/>
                </a:lnTo>
                <a:lnTo>
                  <a:pt x="194427" y="772965"/>
                </a:lnTo>
                <a:lnTo>
                  <a:pt x="234792" y="795612"/>
                </a:lnTo>
                <a:lnTo>
                  <a:pt x="277756" y="813773"/>
                </a:lnTo>
                <a:lnTo>
                  <a:pt x="323005" y="827134"/>
                </a:lnTo>
                <a:lnTo>
                  <a:pt x="370225" y="835381"/>
                </a:lnTo>
                <a:lnTo>
                  <a:pt x="419100" y="838200"/>
                </a:lnTo>
                <a:lnTo>
                  <a:pt x="4270248" y="838200"/>
                </a:lnTo>
                <a:lnTo>
                  <a:pt x="4319134" y="835381"/>
                </a:lnTo>
                <a:lnTo>
                  <a:pt x="4366362" y="827134"/>
                </a:lnTo>
                <a:lnTo>
                  <a:pt x="4411616" y="813773"/>
                </a:lnTo>
                <a:lnTo>
                  <a:pt x="4454583" y="795612"/>
                </a:lnTo>
                <a:lnTo>
                  <a:pt x="4494948" y="772965"/>
                </a:lnTo>
                <a:lnTo>
                  <a:pt x="4532398" y="746146"/>
                </a:lnTo>
                <a:lnTo>
                  <a:pt x="4566618" y="715470"/>
                </a:lnTo>
                <a:lnTo>
                  <a:pt x="4597294" y="681250"/>
                </a:lnTo>
                <a:lnTo>
                  <a:pt x="4624113" y="643800"/>
                </a:lnTo>
                <a:lnTo>
                  <a:pt x="4646760" y="603435"/>
                </a:lnTo>
                <a:lnTo>
                  <a:pt x="4664921" y="560468"/>
                </a:lnTo>
                <a:lnTo>
                  <a:pt x="4678282" y="515214"/>
                </a:lnTo>
                <a:lnTo>
                  <a:pt x="4686529" y="467986"/>
                </a:lnTo>
                <a:lnTo>
                  <a:pt x="4689348" y="419100"/>
                </a:lnTo>
                <a:lnTo>
                  <a:pt x="4686529" y="370213"/>
                </a:lnTo>
                <a:lnTo>
                  <a:pt x="4678282" y="322985"/>
                </a:lnTo>
                <a:lnTo>
                  <a:pt x="4664921" y="277731"/>
                </a:lnTo>
                <a:lnTo>
                  <a:pt x="4646760" y="234764"/>
                </a:lnTo>
                <a:lnTo>
                  <a:pt x="4624113" y="194399"/>
                </a:lnTo>
                <a:lnTo>
                  <a:pt x="4597294" y="156949"/>
                </a:lnTo>
                <a:lnTo>
                  <a:pt x="4566618" y="122729"/>
                </a:lnTo>
                <a:lnTo>
                  <a:pt x="4532398" y="92053"/>
                </a:lnTo>
                <a:lnTo>
                  <a:pt x="4494948" y="65234"/>
                </a:lnTo>
                <a:lnTo>
                  <a:pt x="4454583" y="42587"/>
                </a:lnTo>
                <a:lnTo>
                  <a:pt x="4411616" y="24426"/>
                </a:lnTo>
                <a:lnTo>
                  <a:pt x="4366362" y="11065"/>
                </a:lnTo>
                <a:lnTo>
                  <a:pt x="4319134" y="2818"/>
                </a:lnTo>
                <a:lnTo>
                  <a:pt x="4270248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7196" y="4744211"/>
            <a:ext cx="3517106" cy="838200"/>
          </a:xfrm>
          <a:custGeom>
            <a:avLst/>
            <a:gdLst/>
            <a:ahLst/>
            <a:cxnLst/>
            <a:rect l="l" t="t" r="r" b="b"/>
            <a:pathLst>
              <a:path w="4689475" h="838200">
                <a:moveTo>
                  <a:pt x="0" y="419100"/>
                </a:moveTo>
                <a:lnTo>
                  <a:pt x="2819" y="370213"/>
                </a:lnTo>
                <a:lnTo>
                  <a:pt x="11068" y="322985"/>
                </a:lnTo>
                <a:lnTo>
                  <a:pt x="24433" y="277731"/>
                </a:lnTo>
                <a:lnTo>
                  <a:pt x="42598" y="234764"/>
                </a:lnTo>
                <a:lnTo>
                  <a:pt x="65250" y="194399"/>
                </a:lnTo>
                <a:lnTo>
                  <a:pt x="92073" y="156949"/>
                </a:lnTo>
                <a:lnTo>
                  <a:pt x="122753" y="122729"/>
                </a:lnTo>
                <a:lnTo>
                  <a:pt x="156976" y="92053"/>
                </a:lnTo>
                <a:lnTo>
                  <a:pt x="194427" y="65234"/>
                </a:lnTo>
                <a:lnTo>
                  <a:pt x="234792" y="42587"/>
                </a:lnTo>
                <a:lnTo>
                  <a:pt x="277756" y="24426"/>
                </a:lnTo>
                <a:lnTo>
                  <a:pt x="323005" y="11065"/>
                </a:lnTo>
                <a:lnTo>
                  <a:pt x="370225" y="2818"/>
                </a:lnTo>
                <a:lnTo>
                  <a:pt x="419100" y="0"/>
                </a:lnTo>
                <a:lnTo>
                  <a:pt x="4270248" y="0"/>
                </a:lnTo>
                <a:lnTo>
                  <a:pt x="4319134" y="2818"/>
                </a:lnTo>
                <a:lnTo>
                  <a:pt x="4366362" y="11065"/>
                </a:lnTo>
                <a:lnTo>
                  <a:pt x="4411616" y="24426"/>
                </a:lnTo>
                <a:lnTo>
                  <a:pt x="4454583" y="42587"/>
                </a:lnTo>
                <a:lnTo>
                  <a:pt x="4494948" y="65234"/>
                </a:lnTo>
                <a:lnTo>
                  <a:pt x="4532398" y="92053"/>
                </a:lnTo>
                <a:lnTo>
                  <a:pt x="4566618" y="122729"/>
                </a:lnTo>
                <a:lnTo>
                  <a:pt x="4597294" y="156949"/>
                </a:lnTo>
                <a:lnTo>
                  <a:pt x="4624113" y="194399"/>
                </a:lnTo>
                <a:lnTo>
                  <a:pt x="4646760" y="234764"/>
                </a:lnTo>
                <a:lnTo>
                  <a:pt x="4664921" y="277731"/>
                </a:lnTo>
                <a:lnTo>
                  <a:pt x="4678282" y="322985"/>
                </a:lnTo>
                <a:lnTo>
                  <a:pt x="4686529" y="370213"/>
                </a:lnTo>
                <a:lnTo>
                  <a:pt x="4689348" y="419100"/>
                </a:lnTo>
                <a:lnTo>
                  <a:pt x="4686529" y="467986"/>
                </a:lnTo>
                <a:lnTo>
                  <a:pt x="4678282" y="515214"/>
                </a:lnTo>
                <a:lnTo>
                  <a:pt x="4664921" y="560468"/>
                </a:lnTo>
                <a:lnTo>
                  <a:pt x="4646760" y="603435"/>
                </a:lnTo>
                <a:lnTo>
                  <a:pt x="4624113" y="643800"/>
                </a:lnTo>
                <a:lnTo>
                  <a:pt x="4597294" y="681250"/>
                </a:lnTo>
                <a:lnTo>
                  <a:pt x="4566618" y="715470"/>
                </a:lnTo>
                <a:lnTo>
                  <a:pt x="4532398" y="746146"/>
                </a:lnTo>
                <a:lnTo>
                  <a:pt x="4494948" y="772965"/>
                </a:lnTo>
                <a:lnTo>
                  <a:pt x="4454583" y="795612"/>
                </a:lnTo>
                <a:lnTo>
                  <a:pt x="4411616" y="813773"/>
                </a:lnTo>
                <a:lnTo>
                  <a:pt x="4366362" y="827134"/>
                </a:lnTo>
                <a:lnTo>
                  <a:pt x="4319134" y="835381"/>
                </a:lnTo>
                <a:lnTo>
                  <a:pt x="4270248" y="838200"/>
                </a:lnTo>
                <a:lnTo>
                  <a:pt x="419100" y="838200"/>
                </a:lnTo>
                <a:lnTo>
                  <a:pt x="370225" y="835381"/>
                </a:lnTo>
                <a:lnTo>
                  <a:pt x="323005" y="827134"/>
                </a:lnTo>
                <a:lnTo>
                  <a:pt x="277756" y="813773"/>
                </a:lnTo>
                <a:lnTo>
                  <a:pt x="234792" y="795612"/>
                </a:lnTo>
                <a:lnTo>
                  <a:pt x="194427" y="772965"/>
                </a:lnTo>
                <a:lnTo>
                  <a:pt x="156976" y="746146"/>
                </a:lnTo>
                <a:lnTo>
                  <a:pt x="122753" y="715470"/>
                </a:lnTo>
                <a:lnTo>
                  <a:pt x="92073" y="681250"/>
                </a:lnTo>
                <a:lnTo>
                  <a:pt x="65250" y="643800"/>
                </a:lnTo>
                <a:lnTo>
                  <a:pt x="42598" y="603435"/>
                </a:lnTo>
                <a:lnTo>
                  <a:pt x="24433" y="560468"/>
                </a:lnTo>
                <a:lnTo>
                  <a:pt x="11068" y="515214"/>
                </a:lnTo>
                <a:lnTo>
                  <a:pt x="2819" y="467986"/>
                </a:lnTo>
                <a:lnTo>
                  <a:pt x="0" y="41910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9552" y="4762957"/>
            <a:ext cx="3067908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lunt end</a:t>
            </a:r>
            <a:r>
              <a:rPr lang="ar-EG"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b="1" spc="-17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sz="4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12540" y="4741164"/>
            <a:ext cx="3517106" cy="838200"/>
          </a:xfrm>
          <a:custGeom>
            <a:avLst/>
            <a:gdLst/>
            <a:ahLst/>
            <a:cxnLst/>
            <a:rect l="l" t="t" r="r" b="b"/>
            <a:pathLst>
              <a:path w="4689475" h="838200">
                <a:moveTo>
                  <a:pt x="4270248" y="0"/>
                </a:moveTo>
                <a:lnTo>
                  <a:pt x="419100" y="0"/>
                </a:lnTo>
                <a:lnTo>
                  <a:pt x="370213" y="2818"/>
                </a:lnTo>
                <a:lnTo>
                  <a:pt x="322985" y="11065"/>
                </a:lnTo>
                <a:lnTo>
                  <a:pt x="277731" y="24426"/>
                </a:lnTo>
                <a:lnTo>
                  <a:pt x="234764" y="42587"/>
                </a:lnTo>
                <a:lnTo>
                  <a:pt x="194399" y="65234"/>
                </a:lnTo>
                <a:lnTo>
                  <a:pt x="156949" y="92053"/>
                </a:lnTo>
                <a:lnTo>
                  <a:pt x="122729" y="122729"/>
                </a:lnTo>
                <a:lnTo>
                  <a:pt x="92053" y="156949"/>
                </a:lnTo>
                <a:lnTo>
                  <a:pt x="65234" y="194399"/>
                </a:lnTo>
                <a:lnTo>
                  <a:pt x="42587" y="234764"/>
                </a:lnTo>
                <a:lnTo>
                  <a:pt x="24426" y="277731"/>
                </a:lnTo>
                <a:lnTo>
                  <a:pt x="11065" y="322985"/>
                </a:lnTo>
                <a:lnTo>
                  <a:pt x="2818" y="370213"/>
                </a:lnTo>
                <a:lnTo>
                  <a:pt x="0" y="419100"/>
                </a:lnTo>
                <a:lnTo>
                  <a:pt x="2818" y="467986"/>
                </a:lnTo>
                <a:lnTo>
                  <a:pt x="11065" y="515214"/>
                </a:lnTo>
                <a:lnTo>
                  <a:pt x="24426" y="560468"/>
                </a:lnTo>
                <a:lnTo>
                  <a:pt x="42587" y="603435"/>
                </a:lnTo>
                <a:lnTo>
                  <a:pt x="65234" y="643800"/>
                </a:lnTo>
                <a:lnTo>
                  <a:pt x="92053" y="681250"/>
                </a:lnTo>
                <a:lnTo>
                  <a:pt x="122729" y="715470"/>
                </a:lnTo>
                <a:lnTo>
                  <a:pt x="156949" y="746146"/>
                </a:lnTo>
                <a:lnTo>
                  <a:pt x="194399" y="772965"/>
                </a:lnTo>
                <a:lnTo>
                  <a:pt x="234764" y="795612"/>
                </a:lnTo>
                <a:lnTo>
                  <a:pt x="277731" y="813773"/>
                </a:lnTo>
                <a:lnTo>
                  <a:pt x="322985" y="827134"/>
                </a:lnTo>
                <a:lnTo>
                  <a:pt x="370213" y="835381"/>
                </a:lnTo>
                <a:lnTo>
                  <a:pt x="419100" y="838200"/>
                </a:lnTo>
                <a:lnTo>
                  <a:pt x="4270248" y="838200"/>
                </a:lnTo>
                <a:lnTo>
                  <a:pt x="4319134" y="835381"/>
                </a:lnTo>
                <a:lnTo>
                  <a:pt x="4366362" y="827134"/>
                </a:lnTo>
                <a:lnTo>
                  <a:pt x="4411616" y="813773"/>
                </a:lnTo>
                <a:lnTo>
                  <a:pt x="4454583" y="795612"/>
                </a:lnTo>
                <a:lnTo>
                  <a:pt x="4494948" y="772965"/>
                </a:lnTo>
                <a:lnTo>
                  <a:pt x="4532398" y="746146"/>
                </a:lnTo>
                <a:lnTo>
                  <a:pt x="4566618" y="715470"/>
                </a:lnTo>
                <a:lnTo>
                  <a:pt x="4597294" y="681250"/>
                </a:lnTo>
                <a:lnTo>
                  <a:pt x="4624113" y="643800"/>
                </a:lnTo>
                <a:lnTo>
                  <a:pt x="4646760" y="603435"/>
                </a:lnTo>
                <a:lnTo>
                  <a:pt x="4664921" y="560468"/>
                </a:lnTo>
                <a:lnTo>
                  <a:pt x="4678282" y="515214"/>
                </a:lnTo>
                <a:lnTo>
                  <a:pt x="4686529" y="467986"/>
                </a:lnTo>
                <a:lnTo>
                  <a:pt x="4689348" y="419100"/>
                </a:lnTo>
                <a:lnTo>
                  <a:pt x="4686529" y="370213"/>
                </a:lnTo>
                <a:lnTo>
                  <a:pt x="4678282" y="322985"/>
                </a:lnTo>
                <a:lnTo>
                  <a:pt x="4664921" y="277731"/>
                </a:lnTo>
                <a:lnTo>
                  <a:pt x="4646760" y="234764"/>
                </a:lnTo>
                <a:lnTo>
                  <a:pt x="4624113" y="194399"/>
                </a:lnTo>
                <a:lnTo>
                  <a:pt x="4597294" y="156949"/>
                </a:lnTo>
                <a:lnTo>
                  <a:pt x="4566618" y="122729"/>
                </a:lnTo>
                <a:lnTo>
                  <a:pt x="4532398" y="92053"/>
                </a:lnTo>
                <a:lnTo>
                  <a:pt x="4494948" y="65234"/>
                </a:lnTo>
                <a:lnTo>
                  <a:pt x="4454583" y="42587"/>
                </a:lnTo>
                <a:lnTo>
                  <a:pt x="4411616" y="24426"/>
                </a:lnTo>
                <a:lnTo>
                  <a:pt x="4366362" y="11065"/>
                </a:lnTo>
                <a:lnTo>
                  <a:pt x="4319134" y="2818"/>
                </a:lnTo>
                <a:lnTo>
                  <a:pt x="4270248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12540" y="4741164"/>
            <a:ext cx="3517106" cy="838200"/>
          </a:xfrm>
          <a:custGeom>
            <a:avLst/>
            <a:gdLst/>
            <a:ahLst/>
            <a:cxnLst/>
            <a:rect l="l" t="t" r="r" b="b"/>
            <a:pathLst>
              <a:path w="4689475" h="838200">
                <a:moveTo>
                  <a:pt x="0" y="419100"/>
                </a:moveTo>
                <a:lnTo>
                  <a:pt x="2818" y="370213"/>
                </a:lnTo>
                <a:lnTo>
                  <a:pt x="11065" y="322985"/>
                </a:lnTo>
                <a:lnTo>
                  <a:pt x="24426" y="277731"/>
                </a:lnTo>
                <a:lnTo>
                  <a:pt x="42587" y="234764"/>
                </a:lnTo>
                <a:lnTo>
                  <a:pt x="65234" y="194399"/>
                </a:lnTo>
                <a:lnTo>
                  <a:pt x="92053" y="156949"/>
                </a:lnTo>
                <a:lnTo>
                  <a:pt x="122729" y="122729"/>
                </a:lnTo>
                <a:lnTo>
                  <a:pt x="156949" y="92053"/>
                </a:lnTo>
                <a:lnTo>
                  <a:pt x="194399" y="65234"/>
                </a:lnTo>
                <a:lnTo>
                  <a:pt x="234764" y="42587"/>
                </a:lnTo>
                <a:lnTo>
                  <a:pt x="277731" y="24426"/>
                </a:lnTo>
                <a:lnTo>
                  <a:pt x="322985" y="11065"/>
                </a:lnTo>
                <a:lnTo>
                  <a:pt x="370213" y="2818"/>
                </a:lnTo>
                <a:lnTo>
                  <a:pt x="419100" y="0"/>
                </a:lnTo>
                <a:lnTo>
                  <a:pt x="4270248" y="0"/>
                </a:lnTo>
                <a:lnTo>
                  <a:pt x="4319134" y="2818"/>
                </a:lnTo>
                <a:lnTo>
                  <a:pt x="4366362" y="11065"/>
                </a:lnTo>
                <a:lnTo>
                  <a:pt x="4411616" y="24426"/>
                </a:lnTo>
                <a:lnTo>
                  <a:pt x="4454583" y="42587"/>
                </a:lnTo>
                <a:lnTo>
                  <a:pt x="4494948" y="65234"/>
                </a:lnTo>
                <a:lnTo>
                  <a:pt x="4532398" y="92053"/>
                </a:lnTo>
                <a:lnTo>
                  <a:pt x="4566618" y="122729"/>
                </a:lnTo>
                <a:lnTo>
                  <a:pt x="4597294" y="156949"/>
                </a:lnTo>
                <a:lnTo>
                  <a:pt x="4624113" y="194399"/>
                </a:lnTo>
                <a:lnTo>
                  <a:pt x="4646760" y="234764"/>
                </a:lnTo>
                <a:lnTo>
                  <a:pt x="4664921" y="277731"/>
                </a:lnTo>
                <a:lnTo>
                  <a:pt x="4678282" y="322985"/>
                </a:lnTo>
                <a:lnTo>
                  <a:pt x="4686529" y="370213"/>
                </a:lnTo>
                <a:lnTo>
                  <a:pt x="4689348" y="419100"/>
                </a:lnTo>
                <a:lnTo>
                  <a:pt x="4686529" y="467986"/>
                </a:lnTo>
                <a:lnTo>
                  <a:pt x="4678282" y="515214"/>
                </a:lnTo>
                <a:lnTo>
                  <a:pt x="4664921" y="560468"/>
                </a:lnTo>
                <a:lnTo>
                  <a:pt x="4646760" y="603435"/>
                </a:lnTo>
                <a:lnTo>
                  <a:pt x="4624113" y="643800"/>
                </a:lnTo>
                <a:lnTo>
                  <a:pt x="4597294" y="681250"/>
                </a:lnTo>
                <a:lnTo>
                  <a:pt x="4566618" y="715470"/>
                </a:lnTo>
                <a:lnTo>
                  <a:pt x="4532398" y="746146"/>
                </a:lnTo>
                <a:lnTo>
                  <a:pt x="4494948" y="772965"/>
                </a:lnTo>
                <a:lnTo>
                  <a:pt x="4454583" y="795612"/>
                </a:lnTo>
                <a:lnTo>
                  <a:pt x="4411616" y="813773"/>
                </a:lnTo>
                <a:lnTo>
                  <a:pt x="4366362" y="827134"/>
                </a:lnTo>
                <a:lnTo>
                  <a:pt x="4319134" y="835381"/>
                </a:lnTo>
                <a:lnTo>
                  <a:pt x="4270248" y="838200"/>
                </a:lnTo>
                <a:lnTo>
                  <a:pt x="419100" y="838200"/>
                </a:lnTo>
                <a:lnTo>
                  <a:pt x="370213" y="835381"/>
                </a:lnTo>
                <a:lnTo>
                  <a:pt x="322985" y="827134"/>
                </a:lnTo>
                <a:lnTo>
                  <a:pt x="277731" y="813773"/>
                </a:lnTo>
                <a:lnTo>
                  <a:pt x="234764" y="795612"/>
                </a:lnTo>
                <a:lnTo>
                  <a:pt x="194399" y="772965"/>
                </a:lnTo>
                <a:lnTo>
                  <a:pt x="156949" y="746146"/>
                </a:lnTo>
                <a:lnTo>
                  <a:pt x="122729" y="715470"/>
                </a:lnTo>
                <a:lnTo>
                  <a:pt x="92053" y="681250"/>
                </a:lnTo>
                <a:lnTo>
                  <a:pt x="65234" y="643800"/>
                </a:lnTo>
                <a:lnTo>
                  <a:pt x="42587" y="603435"/>
                </a:lnTo>
                <a:lnTo>
                  <a:pt x="24426" y="560468"/>
                </a:lnTo>
                <a:lnTo>
                  <a:pt x="11065" y="515214"/>
                </a:lnTo>
                <a:lnTo>
                  <a:pt x="2818" y="467986"/>
                </a:lnTo>
                <a:lnTo>
                  <a:pt x="0" y="41910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72011" y="4882133"/>
            <a:ext cx="311024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3600" b="1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lang="en-US" sz="3600" b="1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ticky end</a:t>
            </a:r>
            <a:r>
              <a:rPr lang="ar-EG" sz="3600" b="1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b="1" spc="-195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endParaRPr sz="3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089779" y="5708903"/>
            <a:ext cx="1849373" cy="9875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55037" y="5687567"/>
            <a:ext cx="1821941" cy="10256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326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Ha</a:t>
            </a:r>
            <a:r>
              <a:rPr lang="en-US" b="1" i="1" dirty="0" err="1" smtClean="0"/>
              <a:t>e</a:t>
            </a:r>
            <a:r>
              <a:rPr lang="en-US" b="1" i="1" dirty="0" smtClean="0"/>
              <a:t> </a:t>
            </a:r>
            <a:r>
              <a:rPr lang="en-US" b="1" dirty="0" smtClean="0"/>
              <a:t>III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4000" dirty="0" err="1" smtClean="0"/>
              <a:t>Ha</a:t>
            </a:r>
            <a:r>
              <a:rPr lang="en-US" sz="4000" i="1" dirty="0" err="1" smtClean="0"/>
              <a:t>e</a:t>
            </a:r>
            <a:r>
              <a:rPr lang="en-US" sz="4000" dirty="0" err="1" smtClean="0"/>
              <a:t>III</a:t>
            </a:r>
            <a:r>
              <a:rPr lang="en-US" sz="4000" dirty="0" smtClean="0"/>
              <a:t> is a restriction enzyme that searches the DNA molecule until it finds this sequence of four nitrogen bases.</a:t>
            </a:r>
          </a:p>
        </p:txBody>
      </p:sp>
      <p:sp>
        <p:nvSpPr>
          <p:cNvPr id="12292" name="Content Placeholder 2"/>
          <p:cNvSpPr txBox="1">
            <a:spLocks/>
          </p:cNvSpPr>
          <p:nvPr/>
        </p:nvSpPr>
        <p:spPr bwMode="auto">
          <a:xfrm>
            <a:off x="533400" y="3886200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3200">
              <a:solidFill>
                <a:prstClr val="black"/>
              </a:solidFill>
              <a:latin typeface="Calibri" pitchFamily="34" charset="0"/>
            </a:endParaRPr>
          </a:p>
          <a:p>
            <a: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4000">
                <a:solidFill>
                  <a:prstClr val="black"/>
                </a:solidFill>
                <a:latin typeface="Calibri" pitchFamily="34" charset="0"/>
              </a:rPr>
              <a:t>		</a:t>
            </a:r>
          </a:p>
        </p:txBody>
      </p:sp>
      <p:sp>
        <p:nvSpPr>
          <p:cNvPr id="12293" name="Content Placeholder 2"/>
          <p:cNvSpPr txBox="1">
            <a:spLocks/>
          </p:cNvSpPr>
          <p:nvPr/>
        </p:nvSpPr>
        <p:spPr bwMode="auto">
          <a:xfrm>
            <a:off x="533400" y="4114800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3200">
              <a:solidFill>
                <a:prstClr val="black"/>
              </a:solidFill>
              <a:latin typeface="Calibri" pitchFamily="34" charset="0"/>
            </a:endParaRPr>
          </a:p>
          <a:p>
            <a: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4000">
                <a:solidFill>
                  <a:prstClr val="black"/>
                </a:solidFill>
                <a:latin typeface="Calibri" pitchFamily="34" charset="0"/>
              </a:rPr>
              <a:t>		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3886244"/>
            <a:ext cx="9144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5’ TGACGGGTTCGA</a:t>
            </a:r>
            <a:r>
              <a:rPr lang="en-US" sz="44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GGCC</a:t>
            </a:r>
            <a:r>
              <a:rPr lang="en-US" sz="44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AG 3’</a:t>
            </a:r>
            <a:endParaRPr lang="en-US" sz="4400">
              <a:solidFill>
                <a:prstClr val="black"/>
              </a:solidFill>
              <a:latin typeface="Arial" pitchFamily="34" charset="0"/>
              <a:cs typeface="Times New Roman" pitchFamily="18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3’ ACTGCCCAAGGT</a:t>
            </a:r>
            <a:r>
              <a:rPr lang="en-US" sz="44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CCGG</a:t>
            </a:r>
            <a:r>
              <a:rPr lang="en-US" sz="44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TC 5’</a:t>
            </a:r>
            <a:endParaRPr lang="en-US" sz="4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74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-106" charset="-128"/>
              </a:rPr>
              <a:t>Once the recognition site was found </a:t>
            </a:r>
            <a:r>
              <a:rPr lang="en-US" dirty="0" err="1" smtClean="0">
                <a:ea typeface="ＭＳ Ｐゴシック" pitchFamily="-106" charset="-128"/>
              </a:rPr>
              <a:t>Ha</a:t>
            </a:r>
            <a:r>
              <a:rPr lang="en-US" i="1" dirty="0" err="1" smtClean="0">
                <a:ea typeface="ＭＳ Ｐゴシック" pitchFamily="-106" charset="-128"/>
              </a:rPr>
              <a:t>e</a:t>
            </a:r>
            <a:r>
              <a:rPr lang="en-US" dirty="0" err="1" smtClean="0">
                <a:ea typeface="ＭＳ Ｐゴシック" pitchFamily="-106" charset="-128"/>
              </a:rPr>
              <a:t>III</a:t>
            </a:r>
            <a:r>
              <a:rPr lang="en-US" dirty="0" smtClean="0">
                <a:ea typeface="ＭＳ Ｐゴシック" pitchFamily="-106" charset="-128"/>
              </a:rPr>
              <a:t> could go to work cutting (cleaving) the DNA</a:t>
            </a:r>
          </a:p>
        </p:txBody>
      </p:sp>
      <p:pic>
        <p:nvPicPr>
          <p:cNvPr id="13315" name="Picture 2" descr="http://www.cksinfo.com/clipart/construction/tools/scissors/scissors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4724400"/>
            <a:ext cx="1652588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533400" y="3276600"/>
            <a:ext cx="8153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5’ TGACGGGTTCGA</a:t>
            </a:r>
            <a:r>
              <a:rPr lang="en-US" sz="40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GGCC</a:t>
            </a:r>
            <a:r>
              <a:rPr lang="en-US" sz="40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AG 3’</a:t>
            </a:r>
            <a:endParaRPr lang="en-US" sz="4000">
              <a:solidFill>
                <a:prstClr val="black"/>
              </a:solidFill>
              <a:latin typeface="Arial" pitchFamily="34" charset="0"/>
              <a:cs typeface="Times New Roman" pitchFamily="18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3’ ACTGCCCAAGGT</a:t>
            </a:r>
            <a:r>
              <a:rPr lang="en-US" sz="40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CCGG</a:t>
            </a:r>
            <a:r>
              <a:rPr lang="en-US" sz="40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TC 5’</a:t>
            </a:r>
            <a:endParaRPr lang="en-US" sz="4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H="1" flipV="1">
            <a:off x="5410201" y="3657600"/>
            <a:ext cx="1828800" cy="3175"/>
          </a:xfrm>
          <a:prstGeom prst="line">
            <a:avLst/>
          </a:prstGeom>
          <a:ln w="412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52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C098C91A0D404CB1BB90B615390E73" ma:contentTypeVersion="4" ma:contentTypeDescription="Create a new document." ma:contentTypeScope="" ma:versionID="bb80089ffb1e6e928a5eba4c4c315ed8">
  <xsd:schema xmlns:xsd="http://www.w3.org/2001/XMLSchema" xmlns:xs="http://www.w3.org/2001/XMLSchema" xmlns:p="http://schemas.microsoft.com/office/2006/metadata/properties" xmlns:ns2="b1872414-8827-4478-b48a-aaf0132129d0" targetNamespace="http://schemas.microsoft.com/office/2006/metadata/properties" ma:root="true" ma:fieldsID="ba334c919d03e22f1f95da45a9a7123a" ns2:_="">
    <xsd:import namespace="b1872414-8827-4478-b48a-aaf0132129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872414-8827-4478-b48a-aaf0132129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D36755-BAC5-4C7F-9254-036E9B112C29}"/>
</file>

<file path=customXml/itemProps2.xml><?xml version="1.0" encoding="utf-8"?>
<ds:datastoreItem xmlns:ds="http://schemas.openxmlformats.org/officeDocument/2006/customXml" ds:itemID="{70F49FC4-9293-4199-BBE4-8B7E60966936}"/>
</file>

<file path=customXml/itemProps3.xml><?xml version="1.0" encoding="utf-8"?>
<ds:datastoreItem xmlns:ds="http://schemas.openxmlformats.org/officeDocument/2006/customXml" ds:itemID="{7E0996F6-2134-4D33-9CAC-3CBBF4505469}"/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769</Words>
  <Application>Microsoft Office PowerPoint</Application>
  <PresentationFormat>عرض على الشاشة (3:4)‏</PresentationFormat>
  <Paragraphs>161</Paragraphs>
  <Slides>27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7</vt:i4>
      </vt:variant>
      <vt:variant>
        <vt:lpstr>عناوين الشرائح</vt:lpstr>
      </vt:variant>
      <vt:variant>
        <vt:i4>27</vt:i4>
      </vt:variant>
    </vt:vector>
  </HeadingPairs>
  <TitlesOfParts>
    <vt:vector size="34" baseType="lpstr">
      <vt:lpstr>1_Office Theme</vt:lpstr>
      <vt:lpstr>Office Theme</vt:lpstr>
      <vt:lpstr>2_Office Theme</vt:lpstr>
      <vt:lpstr>3_Office Theme</vt:lpstr>
      <vt:lpstr>5_Office Theme</vt:lpstr>
      <vt:lpstr>6_Office Theme</vt:lpstr>
      <vt:lpstr>7_Office Theme</vt:lpstr>
      <vt:lpstr>Introduction :-</vt:lpstr>
      <vt:lpstr>عرض تقديمي في PowerPoint</vt:lpstr>
      <vt:lpstr>Picking a palindrome Words that read the same forwards as backwards</vt:lpstr>
      <vt:lpstr>Palindromes in DNA sequences</vt:lpstr>
      <vt:lpstr>عرض تقديمي في PowerPoint</vt:lpstr>
      <vt:lpstr>NOMENCLATURE OF RESTRICTION ENZYME</vt:lpstr>
      <vt:lpstr>عرض تقديمي في PowerPoint</vt:lpstr>
      <vt:lpstr>Hae III</vt:lpstr>
      <vt:lpstr>Once the recognition site was found HaeIII could go to work cutting (cleaving) the DNA</vt:lpstr>
      <vt:lpstr>These cuts produce what scientists call “blunt ends”</vt:lpstr>
      <vt:lpstr>“blunt ends” and “sticky ends”</vt:lpstr>
      <vt:lpstr>عرض تقديمي في PowerPoint</vt:lpstr>
      <vt:lpstr>Some more examples of restriction sites of restriction enzymes with their cut sites:</vt:lpstr>
      <vt:lpstr>Categorization of Restriction Enzymes  on the bases of</vt:lpstr>
      <vt:lpstr>Restriction Endonuclease Types</vt:lpstr>
      <vt:lpstr>عرض تقديمي في PowerPoint</vt:lpstr>
      <vt:lpstr>Separating Restriction Fragments, I</vt:lpstr>
      <vt:lpstr>Separating Restriction Fragments, II</vt:lpstr>
      <vt:lpstr>Blunt ends</vt:lpstr>
      <vt:lpstr>Sticky ends</vt:lpstr>
      <vt:lpstr>“Sticky Ends” Are Useful</vt:lpstr>
      <vt:lpstr>ISOSCHIZOMERS &amp; NEOSCHIZOMERS</vt:lpstr>
      <vt:lpstr>APPLICATION OF RESTRICTION ENZYMES</vt:lpstr>
      <vt:lpstr>What is RFLP</vt:lpstr>
      <vt:lpstr>Method of DNA analysis by RFLP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:-</dc:title>
  <dc:creator>hp</dc:creator>
  <cp:lastModifiedBy>hp_i5</cp:lastModifiedBy>
  <cp:revision>15</cp:revision>
  <dcterms:created xsi:type="dcterms:W3CDTF">2019-03-05T07:57:30Z</dcterms:created>
  <dcterms:modified xsi:type="dcterms:W3CDTF">2021-04-18T19:34:08Z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0x010100A1C098C91A0D404CB1BB90B615390E73</vt:lpwstr>
  </property>
</Properties>
</file>