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4" r:id="rId4"/>
    <p:sldId id="265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</p:sldIdLst>
  <p:sldSz cx="12192000" cy="6858000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8238-0785-4367-A300-7C1ACB5CE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064D6-E352-4F16-A13D-8AAC14CFD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B60F5-8FEA-44E7-A504-6916AFFB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08/06/1441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B1775-7195-455D-9F27-1C6F29BC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08068-F5BB-4FA9-BAD6-FB58B9A5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5266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45347-B026-48A6-BE24-D01DE1E3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86A5B-D1AE-487F-9BBF-713F8A7FF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35287-395C-478A-8D82-C29AE3A8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08/06/1441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140F5-DE87-443C-8F29-F3E4AA93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177A1-5CAF-40A1-9335-06B31BA6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4254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8F3C6-7255-4318-B69C-1759D11DF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A0939-AA47-4B45-8B81-93FD103E4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869A8-D917-4DF5-921D-107D5D652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08/06/1441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EAEEB-31B7-4B52-8EA5-D79381DE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0EC12-ADFD-494D-822E-F9772BAF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879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0DEB3-0F1C-46C5-95DE-AAD59426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9CCD7-95B1-48E4-8BAE-B1FD83C13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05500-0D0F-4C03-BAD0-55B36115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08/06/1441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6076D-6435-473C-A50D-FC85DCBB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4E196-4DC1-49D9-BCB5-DFF10BCD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4699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BA648-DB58-4951-BDAA-1247BAEDB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29FB0-A1A2-4D29-898D-1AA455E10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DCB44-B187-444A-A1C7-BA3F05B1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08/06/1441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EED1F-E573-477C-B724-1166531D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8870C-4754-49B7-B167-AC0E8334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1600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EFBF-AB39-48F6-8F1B-4B3A095E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A701C-F691-4592-BC2C-009651483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4B906-1C53-4D92-B378-386BE999E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4E36C-B2CA-411B-8635-52EB5D30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08/06/1441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9B8A4-A386-4278-9944-40BE8BE4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085AF-8764-485D-88B0-857A0043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1847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49E7-9F50-42B8-A72A-F6BAFBCD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1E5CB-3474-4156-92A1-24A408D45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C78E5-2156-414C-B041-751183042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B31717-1A62-4285-8991-15E9EF8D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7F633-9F7B-439C-8EBD-70D3F6C403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69092-82F4-4E1D-AFA7-B123A0A01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08/06/1441</a:t>
            </a:fld>
            <a:endParaRPr lang="ar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FF9805-389D-4D1C-97E8-6850E12D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AD6C8C-998D-408A-9D0D-09B45D34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5885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5AB2-64D5-4B80-A059-615BECA0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DE43B-1B9F-478E-AA8C-C4883A5AC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08/06/1441</a:t>
            </a:fld>
            <a:endParaRPr lang="ar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315AE-6BD1-4896-9809-F99A8AFC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0F932-31B2-4305-B4DE-7EA773AB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6282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159A10-1686-4B35-81A5-41EE5182E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08/06/1441</a:t>
            </a:fld>
            <a:endParaRPr lang="ar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75A6E-A6F6-482F-A4EC-A792D3AC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A28D8-9A9A-4667-9023-08E4C321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672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7847E-AB8A-4953-BF84-D9F9C2EF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D9678-F326-4C68-B378-0EBFB7231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3EA40-C74B-41BA-B4CA-975EB841C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52666-5356-48C4-A9F2-BAE2ABD8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08/06/1441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7B5A1-B10C-4FDE-87E2-A17BEF2E1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A6BA7-C332-4BE6-A717-4E96490C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2250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18B9-A2C5-4D0F-998D-D9D04E1C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877F79-478D-49D4-AC01-13C5A1892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75FAA-A22A-4A61-928A-1F32F462A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3A6F1-E3AE-4365-832A-31CE97B5B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67E8-B0CA-4887-8F26-F22938AFA77D}" type="datetimeFigureOut">
              <a:rPr lang="ar-JO" smtClean="0"/>
              <a:t>08/06/1441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7FB3E-B833-4A54-87E7-E52B754F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98744-0BF2-4D45-90B3-9AEAF979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7991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B2DA4A-C91B-476E-BBC3-1F295BB1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93B6B-8BAE-43DC-A9F3-C5BEDD839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2E763-BC18-42D4-82B9-0B0449B0B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967E8-B0CA-4887-8F26-F22938AFA77D}" type="datetimeFigureOut">
              <a:rPr lang="ar-JO" smtClean="0"/>
              <a:t>08/06/1441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C68CC-68C6-4F95-B80A-30C7112C6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11974-C00E-420F-A72E-33DCB4F47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1C50D-771B-43D9-AED7-5DC5491E721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6559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CB62D-DAFE-4DEF-A9BF-F000CB517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236"/>
            <a:ext cx="10515600" cy="51517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/>
              <a:t>Soft Tissue Reconstruction</a:t>
            </a:r>
          </a:p>
          <a:p>
            <a:pPr marL="0" indent="0" algn="ctr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5400" dirty="0" err="1"/>
              <a:t>Dr.Saleh</a:t>
            </a:r>
            <a:r>
              <a:rPr lang="en-US" sz="5400" dirty="0"/>
              <a:t> </a:t>
            </a:r>
            <a:r>
              <a:rPr lang="en-US" sz="5400" dirty="0" err="1"/>
              <a:t>Abualhaj</a:t>
            </a: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Plastic surgeon</a:t>
            </a:r>
            <a:endParaRPr lang="ar-JO" sz="5400" dirty="0"/>
          </a:p>
        </p:txBody>
      </p:sp>
    </p:spTree>
    <p:extLst>
      <p:ext uri="{BB962C8B-B14F-4D97-AF65-F5344CB8AC3E}">
        <p14:creationId xmlns:p14="http://schemas.microsoft.com/office/powerpoint/2010/main" val="376979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A71B-2F0B-48DF-9055-55A17D4A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Skin grafting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86C20-0426-4987-A616-48C62BA7B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Block of tissue transferred without blood supply</a:t>
            </a:r>
          </a:p>
          <a:p>
            <a:pPr marL="0" indent="0">
              <a:buNone/>
            </a:pPr>
            <a:r>
              <a:rPr lang="en-US" dirty="0"/>
              <a:t>• Classified according to tissue of origin: </a:t>
            </a:r>
          </a:p>
          <a:p>
            <a:pPr marL="0" indent="0">
              <a:buNone/>
            </a:pPr>
            <a:r>
              <a:rPr lang="en-US" dirty="0"/>
              <a:t>▫ Autograft </a:t>
            </a:r>
          </a:p>
          <a:p>
            <a:pPr marL="0" indent="0">
              <a:buNone/>
            </a:pPr>
            <a:r>
              <a:rPr lang="en-US" dirty="0"/>
              <a:t>▫ Allograft </a:t>
            </a:r>
          </a:p>
          <a:p>
            <a:pPr marL="0" indent="0">
              <a:buNone/>
            </a:pPr>
            <a:r>
              <a:rPr lang="en-US" dirty="0"/>
              <a:t>▫ Xenograft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09418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B8494-DC5B-4B6A-9E0F-91B008CD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Skin grafting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F1041-5F90-4B31-90C2-E532202E6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Either split-thickness or full-thickness </a:t>
            </a:r>
          </a:p>
          <a:p>
            <a:pPr marL="0" indent="0">
              <a:buNone/>
            </a:pPr>
            <a:r>
              <a:rPr lang="en-US" dirty="0"/>
              <a:t>• Graft survival dependent on graft quality AND the graft bed </a:t>
            </a:r>
          </a:p>
          <a:p>
            <a:pPr marL="0" indent="0">
              <a:buNone/>
            </a:pPr>
            <a:r>
              <a:rPr lang="en-US" dirty="0"/>
              <a:t> Muscle/fascia (proper)</a:t>
            </a:r>
          </a:p>
          <a:p>
            <a:pPr marL="0" indent="0">
              <a:buNone/>
            </a:pPr>
            <a:r>
              <a:rPr lang="en-US"/>
              <a:t> Bare </a:t>
            </a:r>
            <a:r>
              <a:rPr lang="en-US" dirty="0"/>
              <a:t>cortical bone/tendon(improper)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816686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C05D4-1603-4908-92D5-2B7192244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graft survival and healing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91F8-DA09-4F49-9F6D-BC2143626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*Imbibition (first 24 to 48 hours): </a:t>
            </a:r>
          </a:p>
          <a:p>
            <a:pPr marL="0" indent="0">
              <a:buNone/>
            </a:pPr>
            <a:r>
              <a:rPr lang="en-US" dirty="0"/>
              <a:t>Plasma imbibition (diffusion) responsible for skin graft survival until angiogenesis occurs → thinner grafts more likely to survive.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>
                <a:solidFill>
                  <a:srgbClr val="FF0000"/>
                </a:solidFill>
              </a:rPr>
              <a:t>*Inosculation (48 to 72 hours): </a:t>
            </a:r>
          </a:p>
          <a:p>
            <a:pPr marL="0" indent="0">
              <a:buNone/>
            </a:pPr>
            <a:r>
              <a:rPr lang="en-US" dirty="0"/>
              <a:t>Process of capillaries joining between skin graft and recipient bed.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>
                <a:solidFill>
                  <a:srgbClr val="FF0000"/>
                </a:solidFill>
              </a:rPr>
              <a:t>Revascularization (4 to 7 days): </a:t>
            </a:r>
          </a:p>
          <a:p>
            <a:pPr marL="0" indent="0">
              <a:buNone/>
            </a:pPr>
            <a:r>
              <a:rPr lang="en-US" dirty="0"/>
              <a:t>Ingrowth of capillaries into graft</a:t>
            </a:r>
          </a:p>
        </p:txBody>
      </p:sp>
    </p:spTree>
    <p:extLst>
      <p:ext uri="{BB962C8B-B14F-4D97-AF65-F5344CB8AC3E}">
        <p14:creationId xmlns:p14="http://schemas.microsoft.com/office/powerpoint/2010/main" val="80337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FDDC6-DCBA-4443-92A9-1B682BB4B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673" y="811573"/>
            <a:ext cx="10515600" cy="52348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4. Primary contraction</a:t>
            </a:r>
          </a:p>
          <a:p>
            <a:pPr marL="0" indent="0">
              <a:buNone/>
            </a:pPr>
            <a:r>
              <a:rPr lang="en-US" dirty="0"/>
              <a:t>a. Occurs at the time of graft harvest/application</a:t>
            </a:r>
          </a:p>
          <a:p>
            <a:pPr marL="0" indent="0">
              <a:buNone/>
            </a:pPr>
            <a:r>
              <a:rPr lang="en-US" dirty="0"/>
              <a:t>b. Due to elastin fibers in dermis</a:t>
            </a:r>
          </a:p>
          <a:p>
            <a:pPr marL="0" indent="0">
              <a:buNone/>
            </a:pPr>
            <a:r>
              <a:rPr lang="en-US" dirty="0"/>
              <a:t>c. Greater in FTSGs (&gt;40%) compared with STSGs (&lt;20%)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5. Secondary contraction</a:t>
            </a:r>
          </a:p>
          <a:p>
            <a:pPr marL="0" indent="0">
              <a:buNone/>
            </a:pPr>
            <a:r>
              <a:rPr lang="en-US" dirty="0"/>
              <a:t>a. Occurs after graft take</a:t>
            </a:r>
          </a:p>
          <a:p>
            <a:pPr marL="0" indent="0">
              <a:buNone/>
            </a:pPr>
            <a:r>
              <a:rPr lang="en-US" dirty="0"/>
              <a:t>b. During healing phase of graft over 6 to 18 months</a:t>
            </a:r>
          </a:p>
          <a:p>
            <a:pPr marL="0" indent="0">
              <a:buNone/>
            </a:pPr>
            <a:r>
              <a:rPr lang="en-US" dirty="0"/>
              <a:t>c. greater in STSGs</a:t>
            </a:r>
          </a:p>
          <a:p>
            <a:pPr marL="0" indent="0">
              <a:buNone/>
            </a:pPr>
            <a:r>
              <a:rPr lang="en-US" dirty="0"/>
              <a:t>d. Dermal components of FTSGs suppress myofibroblast activities responsible for secondary contraction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80115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08D78-1A12-47E6-BDAD-4EDE3415A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545"/>
            <a:ext cx="10515600" cy="52764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6. Regeneration of dermal appendages</a:t>
            </a:r>
          </a:p>
          <a:p>
            <a:pPr marL="0" indent="0">
              <a:buNone/>
            </a:pPr>
            <a:r>
              <a:rPr lang="en-US" dirty="0"/>
              <a:t>a. More likely to regenerate in thicker grafts</a:t>
            </a:r>
          </a:p>
          <a:p>
            <a:pPr marL="0" indent="0">
              <a:buNone/>
            </a:pPr>
            <a:r>
              <a:rPr lang="en-US" dirty="0"/>
              <a:t>b. Sweating assumes characteristics of recipient site when glands are reinnervated</a:t>
            </a:r>
          </a:p>
          <a:p>
            <a:pPr marL="0" indent="0">
              <a:buNone/>
            </a:pPr>
            <a:r>
              <a:rPr lang="en-US" dirty="0"/>
              <a:t>c. Sebaceous glands retain characteristics of donor site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7. Reinnervation</a:t>
            </a:r>
          </a:p>
          <a:p>
            <a:pPr marL="0" indent="0">
              <a:buNone/>
            </a:pPr>
            <a:r>
              <a:rPr lang="en-US" dirty="0"/>
              <a:t>a. Begins 2 to 4 weeks after grafting</a:t>
            </a:r>
          </a:p>
          <a:p>
            <a:pPr marL="0" indent="0">
              <a:buNone/>
            </a:pPr>
            <a:r>
              <a:rPr lang="en-US" dirty="0"/>
              <a:t>b. Process takes several months to years</a:t>
            </a:r>
          </a:p>
          <a:p>
            <a:pPr marL="0" indent="0">
              <a:buNone/>
            </a:pPr>
            <a:r>
              <a:rPr lang="en-US" dirty="0"/>
              <a:t>c. Assumes characteristics of recipient site</a:t>
            </a:r>
          </a:p>
          <a:p>
            <a:pPr marL="0" indent="0">
              <a:buNone/>
            </a:pPr>
            <a:r>
              <a:rPr lang="en-US" dirty="0"/>
              <a:t>d. Reinnervation incomplete and some degree of decreased sensation will persist</a:t>
            </a:r>
          </a:p>
          <a:p>
            <a:pPr marL="0" indent="0">
              <a:buNone/>
            </a:pPr>
            <a:r>
              <a:rPr lang="en-US" dirty="0"/>
              <a:t>e. STSGs regain sensation quicker, but FTSGs regain more complete innervation.</a:t>
            </a:r>
          </a:p>
          <a:p>
            <a:pPr marL="0" indent="0">
              <a:buNone/>
            </a:pPr>
            <a:r>
              <a:rPr lang="en-US" dirty="0"/>
              <a:t>f. Pain returns first, then touch, then temperature.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814180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99AEB-C839-4455-B02D-A6826F27D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8. Hair growth: </a:t>
            </a:r>
          </a:p>
          <a:p>
            <a:pPr marL="0" indent="0">
              <a:buNone/>
            </a:pPr>
            <a:r>
              <a:rPr lang="en-US" dirty="0"/>
              <a:t>Assumes characteristics of donor site, but only has potential to return after FTSGs.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9. Pigmentation</a:t>
            </a:r>
          </a:p>
          <a:p>
            <a:pPr marL="0" indent="0">
              <a:buNone/>
            </a:pPr>
            <a:r>
              <a:rPr lang="en-US" dirty="0"/>
              <a:t>a. More predictable in FTSGs</a:t>
            </a:r>
          </a:p>
          <a:p>
            <a:pPr marL="0" indent="0">
              <a:buNone/>
            </a:pPr>
            <a:r>
              <a:rPr lang="en-US" dirty="0"/>
              <a:t>b. Permanent hyperpigmentation may result from early sun exposure before full maturation.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10. Growth potential: </a:t>
            </a:r>
          </a:p>
          <a:p>
            <a:pPr marL="0" indent="0">
              <a:buNone/>
            </a:pPr>
            <a:r>
              <a:rPr lang="en-US" dirty="0"/>
              <a:t>STSGs have limited ability to grow in pediatric patients,</a:t>
            </a:r>
          </a:p>
          <a:p>
            <a:pPr marL="0" indent="0">
              <a:buNone/>
            </a:pPr>
            <a:r>
              <a:rPr lang="en-US" dirty="0"/>
              <a:t>FTSGs have potential to grow.</a:t>
            </a:r>
            <a:endParaRPr lang="ar-JO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679849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7187-21D2-44B9-A4ED-9AF3C6DB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Split-thickness skin graft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09A85-DE35-4C9A-B386-21447B2E8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Epidermis +/- variable part of dermis </a:t>
            </a:r>
          </a:p>
          <a:p>
            <a:pPr marL="0" indent="0">
              <a:buNone/>
            </a:pPr>
            <a:r>
              <a:rPr lang="en-US" dirty="0"/>
              <a:t>• Choice of donor site depends on amount of skin required, cosmetic outcome + ease of dressings </a:t>
            </a:r>
          </a:p>
          <a:p>
            <a:pPr marL="0" indent="0">
              <a:buNone/>
            </a:pPr>
            <a:r>
              <a:rPr lang="en-US" dirty="0"/>
              <a:t>• Common sites thigh, buttock, scalp (but anywhere possible) </a:t>
            </a:r>
          </a:p>
          <a:p>
            <a:pPr marL="0" indent="0">
              <a:buNone/>
            </a:pPr>
            <a:r>
              <a:rPr lang="en-US" dirty="0"/>
              <a:t>• Watson knife  OR power assisted dermatome</a:t>
            </a:r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EEE13-8A66-4B52-B2A4-246629F5D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819" y="4001294"/>
            <a:ext cx="3660630" cy="235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0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8A536-F001-44CF-8BD2-AC42B1DE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Full-thickness graft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84F46-2D34-47AA-B00F-FEA92B25B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Entire epidermis &amp; dermis </a:t>
            </a:r>
          </a:p>
          <a:p>
            <a:pPr marL="0" indent="0">
              <a:buNone/>
            </a:pPr>
            <a:r>
              <a:rPr lang="en-US" dirty="0"/>
              <a:t>• Limited in size – leave defect with no healing potential </a:t>
            </a:r>
          </a:p>
          <a:p>
            <a:pPr marL="0" indent="0">
              <a:buNone/>
            </a:pPr>
            <a:r>
              <a:rPr lang="en-US" dirty="0"/>
              <a:t>• Donor site needs direct closure or SSG </a:t>
            </a:r>
          </a:p>
          <a:p>
            <a:pPr marL="0" indent="0">
              <a:buNone/>
            </a:pPr>
            <a:r>
              <a:rPr lang="en-US" dirty="0"/>
              <a:t>• Chose donor site for good </a:t>
            </a:r>
            <a:r>
              <a:rPr lang="en-US" dirty="0" err="1"/>
              <a:t>colour</a:t>
            </a:r>
            <a:r>
              <a:rPr lang="en-US" dirty="0"/>
              <a:t> and texture match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10934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B8E1-8537-4231-AE6D-C0216314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EBE3D2-8E64-44AB-BAA2-5D31DD960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28" y="531380"/>
            <a:ext cx="11649143" cy="632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31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C1159-EEC5-4891-BF54-02DC4CB32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4184"/>
          </a:xfrm>
        </p:spPr>
        <p:txBody>
          <a:bodyPr/>
          <a:lstStyle/>
          <a:p>
            <a:r>
              <a:rPr lang="en-US" dirty="0"/>
              <a:t>Step 4: Tissue expansion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AA2C9-AD12-4A1A-8DB6-C4CF2E30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310"/>
            <a:ext cx="10515600" cy="47776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Increases surface area of locally available skin </a:t>
            </a:r>
          </a:p>
          <a:p>
            <a:pPr marL="0" indent="0">
              <a:buNone/>
            </a:pPr>
            <a:r>
              <a:rPr lang="en-US" dirty="0"/>
              <a:t>• Expander implant into subcutaneous pocket </a:t>
            </a:r>
          </a:p>
          <a:p>
            <a:pPr marL="0" indent="0">
              <a:buNone/>
            </a:pPr>
            <a:r>
              <a:rPr lang="en-US" dirty="0"/>
              <a:t> serial injection with saline via port over weeks/months </a:t>
            </a:r>
          </a:p>
          <a:p>
            <a:pPr marL="0" indent="0">
              <a:buNone/>
            </a:pPr>
            <a:r>
              <a:rPr lang="en-US" dirty="0"/>
              <a:t>• Expander removed</a:t>
            </a:r>
          </a:p>
          <a:p>
            <a:pPr marL="0" indent="0">
              <a:buNone/>
            </a:pPr>
            <a:r>
              <a:rPr lang="en-US" dirty="0"/>
              <a:t>skin advanced</a:t>
            </a:r>
          </a:p>
          <a:p>
            <a:pPr marL="0" indent="0">
              <a:buNone/>
            </a:pPr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3D8FC-953F-4D66-94C8-E1DCD2392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687" y="900545"/>
            <a:ext cx="2031768" cy="1889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D096D2-D0D4-44B5-ACC8-73089612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125" y="4409195"/>
            <a:ext cx="4816620" cy="20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2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6051-60E1-4CB3-BF12-C3CBDAE7B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5476FC-2445-4FBF-BAB2-8B30F571E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258" y="1314134"/>
            <a:ext cx="8595484" cy="517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76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0DC3-293C-49C8-832F-420B0EBA6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3345"/>
            <a:ext cx="10515600" cy="57336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Tissue Expansion Advantages</a:t>
            </a:r>
          </a:p>
          <a:p>
            <a:pPr marL="0" indent="0">
              <a:buNone/>
            </a:pPr>
            <a:r>
              <a:rPr lang="en-US" dirty="0"/>
              <a:t>• Reconstructed tissue is a similar </a:t>
            </a:r>
            <a:r>
              <a:rPr lang="en-US" dirty="0" err="1"/>
              <a:t>colour</a:t>
            </a:r>
            <a:r>
              <a:rPr lang="en-US" dirty="0"/>
              <a:t> &amp; texture to defect </a:t>
            </a:r>
          </a:p>
          <a:p>
            <a:pPr marL="0" indent="0">
              <a:buNone/>
            </a:pPr>
            <a:r>
              <a:rPr lang="en-US" dirty="0"/>
              <a:t>• Allows reconstruction with sensate skin with appendages </a:t>
            </a:r>
          </a:p>
          <a:p>
            <a:pPr marL="0" indent="0">
              <a:buNone/>
            </a:pPr>
            <a:r>
              <a:rPr lang="en-US" dirty="0"/>
              <a:t>• Limited donor site morbidity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Disadvantages: </a:t>
            </a:r>
          </a:p>
          <a:p>
            <a:pPr marL="0" indent="0">
              <a:buNone/>
            </a:pPr>
            <a:r>
              <a:rPr lang="en-US" dirty="0"/>
              <a:t>• Painful </a:t>
            </a:r>
          </a:p>
          <a:p>
            <a:pPr marL="0" indent="0">
              <a:buNone/>
            </a:pPr>
            <a:r>
              <a:rPr lang="en-US" dirty="0"/>
              <a:t>• Prolonged </a:t>
            </a:r>
          </a:p>
          <a:p>
            <a:pPr marL="0" indent="0">
              <a:buNone/>
            </a:pPr>
            <a:r>
              <a:rPr lang="en-US" dirty="0"/>
              <a:t>• Multiple procedures and clinic attendances </a:t>
            </a:r>
          </a:p>
          <a:p>
            <a:pPr marL="0" indent="0">
              <a:buNone/>
            </a:pPr>
            <a:r>
              <a:rPr lang="en-US" dirty="0"/>
              <a:t>• No role in acute injury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Contra-indications: </a:t>
            </a:r>
          </a:p>
          <a:p>
            <a:pPr marL="0" indent="0">
              <a:buNone/>
            </a:pPr>
            <a:r>
              <a:rPr lang="en-US" dirty="0"/>
              <a:t>• Immature scars </a:t>
            </a:r>
          </a:p>
          <a:p>
            <a:pPr marL="0" indent="0">
              <a:buNone/>
            </a:pPr>
            <a:r>
              <a:rPr lang="en-US" dirty="0"/>
              <a:t>• Presence of infection </a:t>
            </a:r>
          </a:p>
          <a:p>
            <a:pPr marL="0" indent="0">
              <a:buNone/>
            </a:pPr>
            <a:r>
              <a:rPr lang="en-US" dirty="0"/>
              <a:t>• Use underneath skin grafts or irradiated tissues</a:t>
            </a:r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ECC81-3E1C-4120-9F9D-A9110723F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822" y="2714192"/>
            <a:ext cx="3072834" cy="20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19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9544-A0A8-40D8-B0F6-1A126571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/>
          <a:lstStyle/>
          <a:p>
            <a:r>
              <a:rPr lang="en-US" dirty="0"/>
              <a:t>Step 5: Flaps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616B5-9B20-4942-B434-0725516F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910"/>
            <a:ext cx="10515600" cy="49300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Flap = “a unit of tissue which maintains its own blood vessels whilst being transferred from a donor site to a recipient site” </a:t>
            </a:r>
          </a:p>
          <a:p>
            <a:pPr marL="0" indent="0">
              <a:buNone/>
            </a:pPr>
            <a:r>
              <a:rPr lang="en-US" dirty="0"/>
              <a:t>• 3 broad types – random pattern, pedicled and free </a:t>
            </a:r>
          </a:p>
          <a:p>
            <a:pPr marL="0" indent="0">
              <a:buNone/>
            </a:pPr>
            <a:r>
              <a:rPr lang="en-US" dirty="0"/>
              <a:t>• Numerous classification systems </a:t>
            </a:r>
          </a:p>
          <a:p>
            <a:pPr marL="0" indent="0">
              <a:buNone/>
            </a:pPr>
            <a:r>
              <a:rPr lang="en-US" dirty="0"/>
              <a:t>• Simplified = The three C’s: </a:t>
            </a:r>
          </a:p>
          <a:p>
            <a:pPr marL="0" indent="0">
              <a:buNone/>
            </a:pPr>
            <a:r>
              <a:rPr lang="en-US" dirty="0"/>
              <a:t>▫ Circulation – blood supply  named vs </a:t>
            </a:r>
            <a:r>
              <a:rPr lang="en-US" dirty="0" err="1"/>
              <a:t>unamed</a:t>
            </a:r>
            <a:r>
              <a:rPr lang="en-US" dirty="0"/>
              <a:t>/random vessel </a:t>
            </a:r>
          </a:p>
          <a:p>
            <a:pPr marL="0" indent="0">
              <a:buNone/>
            </a:pPr>
            <a:r>
              <a:rPr lang="en-US" dirty="0"/>
              <a:t>▫ Contiguity – donor site  local vs distant, pedicled vs free </a:t>
            </a:r>
          </a:p>
          <a:p>
            <a:pPr marL="0" indent="0">
              <a:buNone/>
            </a:pPr>
            <a:r>
              <a:rPr lang="en-US" dirty="0"/>
              <a:t>▫ Composition – type of tissue  single vs composite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43033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848A-E125-420B-AFE7-B6B42CA0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Flap classification: Composition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0C06A-9C1C-40F9-A751-EACF1F183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 Flaps are composed of single or multiple tissue types (composite) </a:t>
            </a:r>
          </a:p>
          <a:p>
            <a:pPr marL="0" indent="0">
              <a:buNone/>
            </a:pPr>
            <a:r>
              <a:rPr lang="en-US" dirty="0"/>
              <a:t>▫ Cutaneous </a:t>
            </a: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dirty="0" err="1"/>
              <a:t>Fasciocutaneous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▫ Fascial </a:t>
            </a:r>
          </a:p>
          <a:p>
            <a:pPr marL="0" indent="0">
              <a:buNone/>
            </a:pPr>
            <a:r>
              <a:rPr lang="en-US" dirty="0"/>
              <a:t>▫ Muscle </a:t>
            </a:r>
          </a:p>
          <a:p>
            <a:pPr marL="0" indent="0">
              <a:buNone/>
            </a:pPr>
            <a:r>
              <a:rPr lang="en-US" dirty="0"/>
              <a:t>▫ Musculocutaneous </a:t>
            </a:r>
          </a:p>
          <a:p>
            <a:pPr marL="0" indent="0">
              <a:buNone/>
            </a:pPr>
            <a:r>
              <a:rPr lang="en-US" dirty="0"/>
              <a:t>▫ Osseous </a:t>
            </a:r>
          </a:p>
          <a:p>
            <a:pPr marL="0" indent="0">
              <a:buNone/>
            </a:pPr>
            <a:r>
              <a:rPr lang="en-US" dirty="0"/>
              <a:t>▫ </a:t>
            </a:r>
            <a:r>
              <a:rPr lang="en-US" dirty="0" err="1"/>
              <a:t>Osseocutaneous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▫ Composite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90031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334B8-86D2-497E-BC48-27F0DFDF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Cutaneous flaps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173318-7275-4691-8DC9-9BAEFD49C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1805" y="801832"/>
            <a:ext cx="4187104" cy="569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19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EE625-CBF0-47F1-AEE2-C6C4A83E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Fascial , Muscle ,Composite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156C9C-4076-475B-9A21-E6212B1AE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5819" y="1655750"/>
            <a:ext cx="5818908" cy="480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48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FF8F8-5B6E-487A-8FA2-E31DEE88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Osseous </a:t>
            </a:r>
            <a:br>
              <a:rPr lang="en-US" dirty="0"/>
            </a:b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4ED717-B40D-4756-ABEC-48F2F8DD4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3388" y="1216225"/>
            <a:ext cx="5765223" cy="513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56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4F214-3838-4888-A475-808BA27C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</a:t>
            </a:r>
            <a:br>
              <a:rPr lang="en-US" dirty="0"/>
            </a:b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2F27CC-68EA-41E7-8E77-DA5724EA6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618" y="1375904"/>
            <a:ext cx="5477741" cy="45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63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0B09-C0BC-408A-8714-5DA104DCE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Flap classification: Circulation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558DE-B56D-4245-9F42-BA2D0F2F3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Random pattern flaps: </a:t>
            </a:r>
          </a:p>
          <a:p>
            <a:pPr marL="0" indent="0">
              <a:buNone/>
            </a:pPr>
            <a:r>
              <a:rPr lang="en-US" dirty="0"/>
              <a:t>▫ No directional blood flow, no named vessel </a:t>
            </a:r>
          </a:p>
          <a:p>
            <a:pPr marL="0" indent="0">
              <a:buNone/>
            </a:pPr>
            <a:r>
              <a:rPr lang="en-US" dirty="0"/>
              <a:t>▫ Rely on dermal/subdermal plexus </a:t>
            </a:r>
          </a:p>
          <a:p>
            <a:pPr marL="0" indent="0">
              <a:buNone/>
            </a:pPr>
            <a:r>
              <a:rPr lang="en-US" dirty="0"/>
              <a:t>▫ Limited length to breadth ratio (1:1)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784574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B8D7-3870-43B3-B73C-82C65E0A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Flap classification: Circulation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A4B5A-77AB-453B-9085-0751A2EA7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Axial pattern flaps: </a:t>
            </a:r>
          </a:p>
          <a:p>
            <a:pPr marL="0" indent="0">
              <a:buNone/>
            </a:pPr>
            <a:r>
              <a:rPr lang="en-US" dirty="0"/>
              <a:t>▫ Named depending on course of vessel </a:t>
            </a:r>
          </a:p>
          <a:p>
            <a:pPr marL="0" indent="0">
              <a:buNone/>
            </a:pPr>
            <a:r>
              <a:rPr lang="en-US" dirty="0"/>
              <a:t>▫ Direct, </a:t>
            </a:r>
            <a:r>
              <a:rPr lang="en-US" dirty="0" err="1"/>
              <a:t>fasciocutaneous</a:t>
            </a:r>
            <a:r>
              <a:rPr lang="en-US" dirty="0"/>
              <a:t>, musculocutaneous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7833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2895-7644-4A58-855E-282CEB04C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Flap classification: Circulation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76A11-E742-421B-9C32-4B72815E8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Perforator flaps: </a:t>
            </a:r>
          </a:p>
          <a:p>
            <a:pPr marL="0" indent="0">
              <a:buNone/>
            </a:pPr>
            <a:r>
              <a:rPr lang="en-US" dirty="0"/>
              <a:t>▫ Improved understanding of anatomy/physiology = custom made flap designs based on specific vessels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827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DF9E3-A0C9-4C2A-B5BF-A2C83A2F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SKIN: Physiology &amp; Function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A6FAA-7932-4B4F-96A7-5FDEE72C8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Epidermis: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protective barrier (against mechanical damage, microbe invasion, &amp; water loss)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high regenerative capacity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Producer of skin appendages (hair, nails, sweat &amp; sebaceous glands)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0576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EEBB-D0D9-46AE-A65F-5AA287EF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Flap classification: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5E1AD-C6EB-4A67-802E-B865D3A30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Circulation Musculocutaneous flaps </a:t>
            </a:r>
          </a:p>
          <a:p>
            <a:pPr marL="0" indent="0">
              <a:buNone/>
            </a:pPr>
            <a:r>
              <a:rPr lang="en-US" dirty="0"/>
              <a:t>•Can be classified based on blood supply 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en-US" dirty="0" err="1"/>
              <a:t>Mathes</a:t>
            </a:r>
            <a:r>
              <a:rPr lang="en-US" dirty="0"/>
              <a:t> and </a:t>
            </a:r>
            <a:r>
              <a:rPr lang="en-US" dirty="0" err="1"/>
              <a:t>Nahai</a:t>
            </a:r>
            <a:r>
              <a:rPr lang="en-US" dirty="0"/>
              <a:t> – Types 1-5 depending on the pattern of blood supply</a:t>
            </a:r>
          </a:p>
          <a:p>
            <a:pPr marL="0" indent="0">
              <a:buNone/>
            </a:pPr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29C11-05A3-4CB4-8F77-56D90C745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27" y="3429000"/>
            <a:ext cx="6240607" cy="315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78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2446-2FA1-429F-8651-50F1D241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Flap classification: Contiguity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C9CE4-B957-40D0-9AC0-00C21AFB5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Local –donor site next to recipient site </a:t>
            </a:r>
          </a:p>
          <a:p>
            <a:pPr marL="0" indent="0">
              <a:buNone/>
            </a:pPr>
            <a:r>
              <a:rPr lang="en-US" dirty="0"/>
              <a:t>• Regional </a:t>
            </a:r>
          </a:p>
          <a:p>
            <a:pPr marL="0" indent="0">
              <a:buNone/>
            </a:pPr>
            <a:r>
              <a:rPr lang="en-US" dirty="0"/>
              <a:t>• Distant – pedicled or free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02366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5573-F820-49D7-9EA6-F3154D2A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06F7AB-1DB4-4667-B02A-088181427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345" y="2276403"/>
            <a:ext cx="7154141" cy="251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33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F661-026D-4A7D-8982-D13B5C43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Transposition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85030C-BD96-4B0A-AAE3-3A017855E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444543"/>
            <a:ext cx="6673994" cy="463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39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0C57-1996-4745-8A9D-BD8838D2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305C4C-45AC-41AF-A687-F1AF63BED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4654" y="1690688"/>
            <a:ext cx="5552209" cy="44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84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932B-1D3E-43F1-8028-AE88E054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Advancement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1E880D-84A1-4E50-AA38-8385DB62E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7128" y="775855"/>
            <a:ext cx="3911283" cy="58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1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AEC8-9BD4-4B61-A8D5-D4A80E8B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Bipedicle advancement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E063AC-82AA-43C5-9748-1EF3F61FB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871" y="2336768"/>
            <a:ext cx="7481455" cy="32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17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1A4F-990D-4859-97C5-B305A1F13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V-Y advancement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6BF1F4-E1DD-4083-A536-966A50FA8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072" y="2125367"/>
            <a:ext cx="6095567" cy="377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3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AC28-4A7A-4AEB-BA20-5FE4F75D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Flap classification: Contiguity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AA921-CBE8-4B3A-941E-A7A4746E6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Distant – pedicled or free </a:t>
            </a:r>
          </a:p>
          <a:p>
            <a:pPr marL="0" indent="0">
              <a:buNone/>
            </a:pPr>
            <a:r>
              <a:rPr lang="en-US" dirty="0"/>
              <a:t>• Pedicled flaps - based on a named vessel (axial flaps) </a:t>
            </a:r>
          </a:p>
          <a:p>
            <a:pPr marL="0" indent="0">
              <a:buNone/>
            </a:pPr>
            <a:r>
              <a:rPr lang="en-US" dirty="0"/>
              <a:t>• Flap remains attached to pedicled vessel (which is not detached from the donor site)</a:t>
            </a:r>
          </a:p>
          <a:p>
            <a:pPr marL="0" indent="0">
              <a:buNone/>
            </a:pPr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29342-16C9-45FC-AA94-7945B2B29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856" y="4001294"/>
            <a:ext cx="2312410" cy="25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23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B7CCF-357D-4D9D-B31F-025E5575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5Flap classification: Contiguity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5512-5782-4666-9320-95BF45C35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Distant – pedicled or free </a:t>
            </a:r>
          </a:p>
          <a:p>
            <a:pPr marL="0" indent="0">
              <a:buNone/>
            </a:pPr>
            <a:r>
              <a:rPr lang="en-US" dirty="0"/>
              <a:t>• Free flaps – tissue moved from area of the body to another with disconnection then re- anastomosis of their blood supply </a:t>
            </a:r>
          </a:p>
          <a:p>
            <a:pPr marL="0" indent="0">
              <a:buNone/>
            </a:pPr>
            <a:r>
              <a:rPr lang="en-US" dirty="0"/>
              <a:t>• Based on known axial flaps </a:t>
            </a:r>
          </a:p>
          <a:p>
            <a:pPr marL="0" indent="0">
              <a:buNone/>
            </a:pPr>
            <a:r>
              <a:rPr lang="en-US" dirty="0"/>
              <a:t>• Involves tissue </a:t>
            </a:r>
            <a:r>
              <a:rPr lang="en-US" dirty="0" err="1"/>
              <a:t>ischaemia</a:t>
            </a:r>
            <a:r>
              <a:rPr lang="en-US" dirty="0"/>
              <a:t>, hypoxia and reperfusion </a:t>
            </a:r>
          </a:p>
          <a:p>
            <a:pPr marL="0" indent="0">
              <a:buNone/>
            </a:pPr>
            <a:r>
              <a:rPr lang="en-US" dirty="0"/>
              <a:t>• Highest Step of reconstructive ladder </a:t>
            </a:r>
          </a:p>
          <a:p>
            <a:pPr marL="0" indent="0">
              <a:buNone/>
            </a:pPr>
            <a:r>
              <a:rPr lang="en-US" dirty="0"/>
              <a:t>• Riskiest reconstructive option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2389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F3FCB-D8FA-445D-8946-E1BE69DB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SKIN: Physiology &amp; Function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B81FC-98B6-4765-AC32-0BC44432B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Dermis: </a:t>
            </a:r>
          </a:p>
          <a:p>
            <a:pPr marL="0" indent="0">
              <a:buNone/>
            </a:pPr>
            <a:r>
              <a:rPr lang="en-US" dirty="0"/>
              <a:t>– mechanical strength (collagen &amp; elastin)</a:t>
            </a:r>
          </a:p>
          <a:p>
            <a:pPr marL="0" indent="0">
              <a:buNone/>
            </a:pPr>
            <a:r>
              <a:rPr lang="en-US" dirty="0"/>
              <a:t>– Barrier to microbe invasion </a:t>
            </a:r>
          </a:p>
          <a:p>
            <a:pPr marL="0" indent="0">
              <a:buNone/>
            </a:pPr>
            <a:r>
              <a:rPr lang="en-US" dirty="0"/>
              <a:t>– Sensation (point, temp, pressure, proprioception) </a:t>
            </a:r>
          </a:p>
          <a:p>
            <a:pPr marL="0" indent="0">
              <a:buNone/>
            </a:pPr>
            <a:r>
              <a:rPr lang="en-US" dirty="0"/>
              <a:t>– Thermoregulation (vasomotor activity of blood vessels and sweat gland activity)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347316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0EB23-4341-418E-A1C0-41D00EB3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3070D-94F3-47D3-8E7B-AC73F0483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•Indications of Free flaps</a:t>
            </a:r>
          </a:p>
          <a:p>
            <a:pPr marL="0" indent="0">
              <a:buNone/>
            </a:pPr>
            <a:r>
              <a:rPr lang="en-US" dirty="0"/>
              <a:t>▫ Need for a certain tissue at recipient site </a:t>
            </a:r>
          </a:p>
          <a:p>
            <a:pPr marL="0" indent="0">
              <a:buNone/>
            </a:pPr>
            <a:r>
              <a:rPr lang="en-US" dirty="0"/>
              <a:t>▫ No local options (foot, distal 1/3 leg, head and neck) </a:t>
            </a:r>
          </a:p>
          <a:p>
            <a:pPr marL="0" indent="0">
              <a:buNone/>
            </a:pPr>
            <a:r>
              <a:rPr lang="en-US" dirty="0"/>
              <a:t>▫ Massive defects </a:t>
            </a:r>
          </a:p>
          <a:p>
            <a:pPr marL="0" indent="0">
              <a:buNone/>
            </a:pPr>
            <a:r>
              <a:rPr lang="en-US" dirty="0"/>
              <a:t>▫ Areas that need reconstruction with multiple different tissue types (head and neck/ breast) </a:t>
            </a:r>
          </a:p>
          <a:p>
            <a:pPr marL="0" indent="0">
              <a:buNone/>
            </a:pPr>
            <a:r>
              <a:rPr lang="en-US" dirty="0"/>
              <a:t>▫ Areas requiring freshly </a:t>
            </a:r>
            <a:r>
              <a:rPr lang="en-US" dirty="0" err="1"/>
              <a:t>vascularised</a:t>
            </a:r>
            <a:r>
              <a:rPr lang="en-US" dirty="0"/>
              <a:t> tissue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75056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7E07-39E5-455F-A5D6-1E3B7B77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B965C-9782-429A-950E-AEADF5A32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•Advantages of free flap : </a:t>
            </a:r>
          </a:p>
          <a:p>
            <a:pPr marL="0" indent="0">
              <a:buNone/>
            </a:pPr>
            <a:r>
              <a:rPr lang="en-US" dirty="0"/>
              <a:t>▫ Single-stage procedure </a:t>
            </a:r>
          </a:p>
          <a:p>
            <a:pPr marL="0" indent="0">
              <a:buNone/>
            </a:pPr>
            <a:r>
              <a:rPr lang="en-US" dirty="0"/>
              <a:t>▫ Choice of donor tissues </a:t>
            </a:r>
          </a:p>
          <a:p>
            <a:pPr marL="0" indent="0">
              <a:buNone/>
            </a:pPr>
            <a:r>
              <a:rPr lang="en-US" dirty="0"/>
              <a:t>▫ Large volume of tissue can be transferred </a:t>
            </a:r>
          </a:p>
          <a:p>
            <a:pPr marL="0" indent="0">
              <a:buNone/>
            </a:pPr>
            <a:r>
              <a:rPr lang="en-US" dirty="0"/>
              <a:t>▫ Can </a:t>
            </a:r>
            <a:r>
              <a:rPr lang="en-US" dirty="0" err="1"/>
              <a:t>optimise</a:t>
            </a:r>
            <a:r>
              <a:rPr lang="en-US" dirty="0"/>
              <a:t> vascularity (recipient and donor) </a:t>
            </a:r>
          </a:p>
          <a:p>
            <a:pPr marL="0" indent="0">
              <a:buNone/>
            </a:pPr>
            <a:r>
              <a:rPr lang="en-US" dirty="0"/>
              <a:t>▫ Less </a:t>
            </a:r>
            <a:r>
              <a:rPr lang="en-US" dirty="0" err="1"/>
              <a:t>immobilisation</a:t>
            </a:r>
            <a:r>
              <a:rPr lang="en-US" dirty="0"/>
              <a:t> cf. pedicled flaps </a:t>
            </a:r>
          </a:p>
          <a:p>
            <a:pPr marL="0" indent="0">
              <a:buNone/>
            </a:pPr>
            <a:r>
              <a:rPr lang="en-US" dirty="0"/>
              <a:t>▫ Can choose and hide donor defects (esp. breast)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896713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381D-3656-47FE-9259-DD8734D1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4DDD6-2184-4BB6-9039-8AF26361D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•Disadvantages of free flap : </a:t>
            </a:r>
          </a:p>
          <a:p>
            <a:pPr marL="0" indent="0">
              <a:buNone/>
            </a:pPr>
            <a:r>
              <a:rPr lang="en-US" dirty="0"/>
              <a:t>▫ Long and </a:t>
            </a:r>
            <a:r>
              <a:rPr lang="en-US" dirty="0" err="1"/>
              <a:t>specialised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▫ High-risk (flap-loss can occur) </a:t>
            </a:r>
          </a:p>
          <a:p>
            <a:pPr marL="0" indent="0">
              <a:buNone/>
            </a:pPr>
            <a:r>
              <a:rPr lang="en-US" dirty="0"/>
              <a:t>▫ Quality of recipient vessel may be poor </a:t>
            </a:r>
          </a:p>
          <a:p>
            <a:pPr marL="0" indent="0">
              <a:buNone/>
            </a:pPr>
            <a:r>
              <a:rPr lang="en-US" dirty="0"/>
              <a:t>▫ Donor site morbidity (varies according to flap) </a:t>
            </a:r>
          </a:p>
          <a:p>
            <a:pPr marL="0" indent="0">
              <a:buNone/>
            </a:pPr>
            <a:r>
              <a:rPr lang="en-US" dirty="0"/>
              <a:t> Scar, hernia, loss of function</a:t>
            </a:r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DBB5D-CEE8-4AE1-9C66-9E7AAC597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020" y="1825625"/>
            <a:ext cx="4205682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25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B3B7-D88A-49A3-A3DB-141085E1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4B282C-9F1B-41E3-A5FB-29E21703F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218" y="1219200"/>
            <a:ext cx="9602428" cy="505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04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3456-70BF-4A80-8B83-271BB391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CFA7-D0D5-4E77-AD5B-4E76172C1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Thank  you</a:t>
            </a:r>
            <a:endParaRPr lang="ar-JO" sz="7200" dirty="0"/>
          </a:p>
        </p:txBody>
      </p:sp>
    </p:spTree>
    <p:extLst>
      <p:ext uri="{BB962C8B-B14F-4D97-AF65-F5344CB8AC3E}">
        <p14:creationId xmlns:p14="http://schemas.microsoft.com/office/powerpoint/2010/main" val="215544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85C2-277D-4110-80E4-182E1DBC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E447A2-CEC0-4D77-8C78-9D4CA9BCE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113" y="594634"/>
            <a:ext cx="5979917" cy="558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A1E4-0EDC-4CE7-A21A-D4C79C71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Dressings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1538B-EBA9-41BE-9D4A-B6ABCE95F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Adjunct applied to a wound to promote healing and prevent further harm </a:t>
            </a:r>
          </a:p>
          <a:p>
            <a:pPr marL="0" indent="0">
              <a:buNone/>
            </a:pPr>
            <a:r>
              <a:rPr lang="en-US" dirty="0"/>
              <a:t>• Allow the wound to heal by secondary intention </a:t>
            </a:r>
          </a:p>
          <a:p>
            <a:pPr marL="0" indent="0">
              <a:buNone/>
            </a:pPr>
            <a:r>
              <a:rPr lang="en-US" dirty="0"/>
              <a:t>• Aim – maintain a moist environment without excess exudate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09842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26BC-E2A0-4019-86E8-601F1620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Primary (or delayed) closure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31606-0FAB-449C-8235-399F70320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Primary closure – appose + secure incised wound edges </a:t>
            </a:r>
          </a:p>
          <a:p>
            <a:pPr marL="0" indent="0">
              <a:buNone/>
            </a:pPr>
            <a:r>
              <a:rPr lang="en-US" dirty="0"/>
              <a:t>• Traumatic/dirty wounds – may require debridement + delayed closure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52618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5DBD-ABE4-4BBB-AC98-58A491FC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Primary closure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95863-CEEA-4E1A-B184-AFB3AE306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Apply basic surgical principles: </a:t>
            </a:r>
          </a:p>
          <a:p>
            <a:pPr marL="0" indent="0">
              <a:buNone/>
            </a:pPr>
            <a:r>
              <a:rPr lang="en-US" dirty="0"/>
              <a:t>▫ Slight eversion to skin edges </a:t>
            </a:r>
          </a:p>
          <a:p>
            <a:pPr marL="0" indent="0">
              <a:buNone/>
            </a:pPr>
            <a:r>
              <a:rPr lang="en-US" dirty="0"/>
              <a:t>▫ Minimal tension on wound edges (intradermal) </a:t>
            </a:r>
          </a:p>
          <a:p>
            <a:pPr marL="0" indent="0">
              <a:buNone/>
            </a:pPr>
            <a:r>
              <a:rPr lang="en-US" dirty="0"/>
              <a:t>▫ Gentle tissue handling </a:t>
            </a:r>
          </a:p>
          <a:p>
            <a:pPr marL="0" indent="0">
              <a:buNone/>
            </a:pPr>
            <a:r>
              <a:rPr lang="en-US" dirty="0"/>
              <a:t>▫ Right suture material and not too tight </a:t>
            </a:r>
          </a:p>
          <a:p>
            <a:pPr marL="0" indent="0">
              <a:buNone/>
            </a:pPr>
            <a:r>
              <a:rPr lang="en-US" dirty="0"/>
              <a:t>▫ Excise dog-ears </a:t>
            </a:r>
          </a:p>
          <a:p>
            <a:pPr marL="0" indent="0">
              <a:buNone/>
            </a:pPr>
            <a:r>
              <a:rPr lang="en-US" dirty="0"/>
              <a:t>▫ Eliminate dead-space (drains/ deep dermal)</a:t>
            </a:r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90386-80FA-4834-B88C-9212A7CFD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837" y="681037"/>
            <a:ext cx="2375487" cy="595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2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436F-2EE0-467E-90CC-55E872A66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closure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AAE76-1F10-436D-9A5C-94996352F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Indicated when wounds are dirty, contaminated or at high risk of sepsis (e.g. bites) </a:t>
            </a:r>
          </a:p>
          <a:p>
            <a:pPr marL="0" indent="0">
              <a:buNone/>
            </a:pPr>
            <a:r>
              <a:rPr lang="en-US" dirty="0"/>
              <a:t>• The first option following debridement </a:t>
            </a:r>
          </a:p>
          <a:p>
            <a:pPr marL="0" indent="0">
              <a:buNone/>
            </a:pPr>
            <a:r>
              <a:rPr lang="en-US" dirty="0"/>
              <a:t>• Wounds can be also left to heal by secondary intention </a:t>
            </a:r>
          </a:p>
        </p:txBody>
      </p:sp>
    </p:spTree>
    <p:extLst>
      <p:ext uri="{BB962C8B-B14F-4D97-AF65-F5344CB8AC3E}">
        <p14:creationId xmlns:p14="http://schemas.microsoft.com/office/powerpoint/2010/main" val="3695984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1321</Words>
  <Application>Microsoft Office PowerPoint</Application>
  <PresentationFormat>Widescreen</PresentationFormat>
  <Paragraphs>194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SKIN: Physiology &amp; Function</vt:lpstr>
      <vt:lpstr>SKIN: Physiology &amp; Function</vt:lpstr>
      <vt:lpstr>PowerPoint Presentation</vt:lpstr>
      <vt:lpstr>Step 1: Dressings  </vt:lpstr>
      <vt:lpstr>Step 2: Primary (or delayed) closure</vt:lpstr>
      <vt:lpstr> Primary closure </vt:lpstr>
      <vt:lpstr>Delayed closure</vt:lpstr>
      <vt:lpstr>Step 3: Skin grafting</vt:lpstr>
      <vt:lpstr>Step 3: Skin grafting</vt:lpstr>
      <vt:lpstr>Skin graft survival and healing </vt:lpstr>
      <vt:lpstr>PowerPoint Presentation</vt:lpstr>
      <vt:lpstr>PowerPoint Presentation</vt:lpstr>
      <vt:lpstr>PowerPoint Presentation</vt:lpstr>
      <vt:lpstr>Split-thickness skin graft</vt:lpstr>
      <vt:lpstr>Full-thickness graft</vt:lpstr>
      <vt:lpstr>PowerPoint Presentation</vt:lpstr>
      <vt:lpstr>Step 4: Tissue expansion</vt:lpstr>
      <vt:lpstr>PowerPoint Presentation</vt:lpstr>
      <vt:lpstr>Step 5: Flaps</vt:lpstr>
      <vt:lpstr>Flap classification: Composition</vt:lpstr>
      <vt:lpstr>Cutaneous flaps</vt:lpstr>
      <vt:lpstr>Fascial , Muscle ,Composite</vt:lpstr>
      <vt:lpstr>Osseous  </vt:lpstr>
      <vt:lpstr>Muscle  </vt:lpstr>
      <vt:lpstr>Flap classification: Circulation</vt:lpstr>
      <vt:lpstr>Flap classification: Circulation</vt:lpstr>
      <vt:lpstr>Flap classification: Circulation</vt:lpstr>
      <vt:lpstr>Flap classification:</vt:lpstr>
      <vt:lpstr>Flap classification: Contiguity</vt:lpstr>
      <vt:lpstr>Rotational</vt:lpstr>
      <vt:lpstr>Transposition</vt:lpstr>
      <vt:lpstr>interpolation</vt:lpstr>
      <vt:lpstr>Advancement</vt:lpstr>
      <vt:lpstr>Bipedicle advancement</vt:lpstr>
      <vt:lpstr>V-Y advancement</vt:lpstr>
      <vt:lpstr>Flap classification: Contiguity</vt:lpstr>
      <vt:lpstr>5Flap classification: Contiguity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saleh</dc:creator>
  <cp:lastModifiedBy>DR saleh</cp:lastModifiedBy>
  <cp:revision>48</cp:revision>
  <dcterms:created xsi:type="dcterms:W3CDTF">2020-01-31T16:53:11Z</dcterms:created>
  <dcterms:modified xsi:type="dcterms:W3CDTF">2020-02-02T10:54:05Z</dcterms:modified>
</cp:coreProperties>
</file>