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6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98" r:id="rId3"/>
    <p:sldMasterId id="2147483710" r:id="rId4"/>
    <p:sldMasterId id="2147483746" r:id="rId5"/>
    <p:sldMasterId id="2147483763" r:id="rId6"/>
    <p:sldMasterId id="2147483792" r:id="rId7"/>
  </p:sldMasterIdLst>
  <p:notesMasterIdLst>
    <p:notesMasterId r:id="rId31"/>
  </p:notesMasterIdLst>
  <p:sldIdLst>
    <p:sldId id="268" r:id="rId8"/>
    <p:sldId id="269" r:id="rId9"/>
    <p:sldId id="357" r:id="rId10"/>
    <p:sldId id="358" r:id="rId11"/>
    <p:sldId id="359" r:id="rId12"/>
    <p:sldId id="360" r:id="rId13"/>
    <p:sldId id="362" r:id="rId14"/>
    <p:sldId id="363" r:id="rId15"/>
    <p:sldId id="364" r:id="rId16"/>
    <p:sldId id="365" r:id="rId17"/>
    <p:sldId id="368" r:id="rId18"/>
    <p:sldId id="369" r:id="rId19"/>
    <p:sldId id="370" r:id="rId20"/>
    <p:sldId id="371" r:id="rId21"/>
    <p:sldId id="372" r:id="rId22"/>
    <p:sldId id="373" r:id="rId23"/>
    <p:sldId id="374" r:id="rId24"/>
    <p:sldId id="376" r:id="rId25"/>
    <p:sldId id="377" r:id="rId26"/>
    <p:sldId id="378" r:id="rId27"/>
    <p:sldId id="379" r:id="rId28"/>
    <p:sldId id="380" r:id="rId29"/>
    <p:sldId id="26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VyaFGYY2kFmNc47LbR4yPw==" hashData="05IRPd1CYBz82O0fwYb4r2Agnzk="/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33CC"/>
    <a:srgbClr val="FFFFFF"/>
    <a:srgbClr val="FFFF99"/>
    <a:srgbClr val="000036"/>
    <a:srgbClr val="001236"/>
    <a:srgbClr val="000A1E"/>
    <a:srgbClr val="00006C"/>
    <a:srgbClr val="CC9900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68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94551C-8D00-411D-86AF-2AA42246E514}" type="doc">
      <dgm:prSet loTypeId="urn:microsoft.com/office/officeart/2009/3/layout/HorizontalOrganizationChart" loCatId="hierarchy" qsTypeId="urn:microsoft.com/office/officeart/2005/8/quickstyle/3d2" qsCatId="3D" csTypeId="urn:microsoft.com/office/officeart/2005/8/colors/accent2_4" csCatId="accent2" phldr="1"/>
      <dgm:spPr/>
    </dgm:pt>
    <dgm:pt modelId="{B62279C9-A83B-49D2-9BCF-441CD807FD1C}">
      <dgm:prSet custT="1"/>
      <dgm:spPr>
        <a:solidFill>
          <a:srgbClr val="C0000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200" b="0" i="0" u="none" strike="noStrike" cap="none" normalizeH="0" baseline="0" dirty="0" smtClean="0">
              <a:ln/>
              <a:effectLst/>
              <a:latin typeface="Adobe Garamond Pro Bold" pitchFamily="18" charset="0"/>
              <a:ea typeface="Adobe Ming Std L" pitchFamily="18" charset="-128"/>
              <a:cs typeface="Adobe Hebrew" pitchFamily="18" charset="-79"/>
            </a:rPr>
            <a:t>    Oncoviruses	</a:t>
          </a:r>
        </a:p>
      </dgm:t>
    </dgm:pt>
    <dgm:pt modelId="{0FCE21FD-F808-4B2A-BAF3-6E67028322D0}" type="parTrans" cxnId="{AAC38773-BC38-4620-95F8-FA12CC71EA29}">
      <dgm:prSet/>
      <dgm:spPr/>
      <dgm:t>
        <a:bodyPr/>
        <a:lstStyle/>
        <a:p>
          <a:endParaRPr lang="en-US" sz="3200">
            <a:solidFill>
              <a:schemeClr val="bg1">
                <a:lumMod val="95000"/>
                <a:lumOff val="5000"/>
              </a:schemeClr>
            </a:solidFill>
            <a:latin typeface="Adobe Garamond Pro Bold" pitchFamily="18" charset="0"/>
          </a:endParaRPr>
        </a:p>
      </dgm:t>
    </dgm:pt>
    <dgm:pt modelId="{34BF6235-F37F-4A51-B3E7-9F89C9C356E9}" type="sibTrans" cxnId="{AAC38773-BC38-4620-95F8-FA12CC71EA29}">
      <dgm:prSet/>
      <dgm:spPr/>
      <dgm:t>
        <a:bodyPr/>
        <a:lstStyle/>
        <a:p>
          <a:endParaRPr lang="en-US" sz="3200">
            <a:solidFill>
              <a:schemeClr val="bg1">
                <a:lumMod val="95000"/>
                <a:lumOff val="5000"/>
              </a:schemeClr>
            </a:solidFill>
            <a:latin typeface="Adobe Garamond Pro Bold" pitchFamily="18" charset="0"/>
          </a:endParaRPr>
        </a:p>
      </dgm:t>
    </dgm:pt>
    <dgm:pt modelId="{528D102E-82A5-4E29-AA7E-6E7E9ECEEEE0}">
      <dgm:prSet custT="1"/>
      <dgm:spPr>
        <a:solidFill>
          <a:srgbClr val="0070C0"/>
        </a:solidFill>
      </dgm:spPr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cap="none" normalizeH="0" baseline="0" dirty="0" smtClean="0">
              <a:ln/>
              <a:effectLst/>
              <a:latin typeface="Adobe Garamond Pro Bold" pitchFamily="18" charset="0"/>
              <a:cs typeface="Arial" charset="0"/>
            </a:rPr>
            <a:t>     DNA oncogenic viruses </a:t>
          </a:r>
        </a:p>
      </dgm:t>
    </dgm:pt>
    <dgm:pt modelId="{F5471BE2-41CB-4557-A2A4-C4755D2A6733}" type="parTrans" cxnId="{A39705F1-44BE-4DD0-9724-A9D34C27F074}">
      <dgm:prSet/>
      <dgm:spPr/>
      <dgm:t>
        <a:bodyPr/>
        <a:lstStyle/>
        <a:p>
          <a:endParaRPr lang="en-US" sz="3200">
            <a:solidFill>
              <a:schemeClr val="bg1">
                <a:lumMod val="95000"/>
                <a:lumOff val="5000"/>
              </a:schemeClr>
            </a:solidFill>
            <a:latin typeface="Adobe Garamond Pro Bold" pitchFamily="18" charset="0"/>
          </a:endParaRPr>
        </a:p>
      </dgm:t>
    </dgm:pt>
    <dgm:pt modelId="{A1D697A6-0BE8-4CCA-8445-434B47EA0A1C}" type="sibTrans" cxnId="{A39705F1-44BE-4DD0-9724-A9D34C27F074}">
      <dgm:prSet/>
      <dgm:spPr/>
      <dgm:t>
        <a:bodyPr/>
        <a:lstStyle/>
        <a:p>
          <a:endParaRPr lang="en-US" sz="3200">
            <a:solidFill>
              <a:schemeClr val="bg1">
                <a:lumMod val="95000"/>
                <a:lumOff val="5000"/>
              </a:schemeClr>
            </a:solidFill>
            <a:latin typeface="Adobe Garamond Pro Bold" pitchFamily="18" charset="0"/>
          </a:endParaRPr>
        </a:p>
      </dgm:t>
    </dgm:pt>
    <dgm:pt modelId="{2EB9B6DD-AA65-4791-8958-813C364359E6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cap="none" normalizeH="0" baseline="0" dirty="0" smtClean="0">
              <a:ln/>
              <a:effectLst/>
              <a:latin typeface="Adobe Garamond Pro Bold" pitchFamily="18" charset="0"/>
              <a:cs typeface="Arial" charset="0"/>
            </a:rPr>
            <a:t>    RNA oncogenic viruses</a:t>
          </a:r>
        </a:p>
      </dgm:t>
    </dgm:pt>
    <dgm:pt modelId="{AFD83C51-C376-4458-B848-EA9B340D7BED}" type="parTrans" cxnId="{A261A5EF-4C86-4AE3-BBEC-C21FA5CEBB8E}">
      <dgm:prSet/>
      <dgm:spPr/>
      <dgm:t>
        <a:bodyPr/>
        <a:lstStyle/>
        <a:p>
          <a:endParaRPr lang="en-US" sz="3200">
            <a:solidFill>
              <a:schemeClr val="bg1">
                <a:lumMod val="95000"/>
                <a:lumOff val="5000"/>
              </a:schemeClr>
            </a:solidFill>
            <a:latin typeface="Adobe Garamond Pro Bold" pitchFamily="18" charset="0"/>
          </a:endParaRPr>
        </a:p>
      </dgm:t>
    </dgm:pt>
    <dgm:pt modelId="{C2323C5F-8347-496E-B5A8-BB0AC0D0B718}" type="sibTrans" cxnId="{A261A5EF-4C86-4AE3-BBEC-C21FA5CEBB8E}">
      <dgm:prSet/>
      <dgm:spPr/>
      <dgm:t>
        <a:bodyPr/>
        <a:lstStyle/>
        <a:p>
          <a:endParaRPr lang="en-US" sz="3200">
            <a:solidFill>
              <a:schemeClr val="bg1">
                <a:lumMod val="95000"/>
                <a:lumOff val="5000"/>
              </a:schemeClr>
            </a:solidFill>
            <a:latin typeface="Adobe Garamond Pro Bold" pitchFamily="18" charset="0"/>
          </a:endParaRPr>
        </a:p>
      </dgm:t>
    </dgm:pt>
    <dgm:pt modelId="{EA095860-1D51-4F42-A814-BE15B7100C2B}" type="pres">
      <dgm:prSet presAssocID="{5294551C-8D00-411D-86AF-2AA42246E51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376C341-3FCD-4AF6-8B52-3A76B34C3DB4}" type="pres">
      <dgm:prSet presAssocID="{B62279C9-A83B-49D2-9BCF-441CD807FD1C}" presName="hierRoot1" presStyleCnt="0">
        <dgm:presLayoutVars>
          <dgm:hierBranch val="init"/>
        </dgm:presLayoutVars>
      </dgm:prSet>
      <dgm:spPr/>
    </dgm:pt>
    <dgm:pt modelId="{FD2F8113-0E0E-4799-B466-DE91BCA10034}" type="pres">
      <dgm:prSet presAssocID="{B62279C9-A83B-49D2-9BCF-441CD807FD1C}" presName="rootComposite1" presStyleCnt="0"/>
      <dgm:spPr/>
    </dgm:pt>
    <dgm:pt modelId="{B03DB8AD-6560-453A-9C8D-9ACC6594329D}" type="pres">
      <dgm:prSet presAssocID="{B62279C9-A83B-49D2-9BCF-441CD807FD1C}" presName="rootText1" presStyleLbl="node0" presStyleIdx="0" presStyleCnt="1" custScaleY="467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713022-F5E9-4BD6-81B1-8E4C5225F05E}" type="pres">
      <dgm:prSet presAssocID="{B62279C9-A83B-49D2-9BCF-441CD807FD1C}" presName="rootConnector1" presStyleLbl="node1" presStyleIdx="0" presStyleCnt="0"/>
      <dgm:spPr/>
      <dgm:t>
        <a:bodyPr/>
        <a:lstStyle/>
        <a:p>
          <a:endParaRPr lang="en-US"/>
        </a:p>
      </dgm:t>
    </dgm:pt>
    <dgm:pt modelId="{E2E6DE54-9F11-4B01-8F9F-946CD4AD1840}" type="pres">
      <dgm:prSet presAssocID="{B62279C9-A83B-49D2-9BCF-441CD807FD1C}" presName="hierChild2" presStyleCnt="0"/>
      <dgm:spPr/>
    </dgm:pt>
    <dgm:pt modelId="{F517A8D9-A821-45C6-B179-BDE6514C7628}" type="pres">
      <dgm:prSet presAssocID="{F5471BE2-41CB-4557-A2A4-C4755D2A6733}" presName="Name64" presStyleLbl="parChTrans1D2" presStyleIdx="0" presStyleCnt="2"/>
      <dgm:spPr/>
      <dgm:t>
        <a:bodyPr/>
        <a:lstStyle/>
        <a:p>
          <a:endParaRPr lang="en-US"/>
        </a:p>
      </dgm:t>
    </dgm:pt>
    <dgm:pt modelId="{5D992B1A-CAD4-46E4-BA5B-591194F41CDA}" type="pres">
      <dgm:prSet presAssocID="{528D102E-82A5-4E29-AA7E-6E7E9ECEEEE0}" presName="hierRoot2" presStyleCnt="0">
        <dgm:presLayoutVars>
          <dgm:hierBranch val="init"/>
        </dgm:presLayoutVars>
      </dgm:prSet>
      <dgm:spPr/>
    </dgm:pt>
    <dgm:pt modelId="{C51C877C-2391-4822-AC0E-3B45353332FF}" type="pres">
      <dgm:prSet presAssocID="{528D102E-82A5-4E29-AA7E-6E7E9ECEEEE0}" presName="rootComposite" presStyleCnt="0"/>
      <dgm:spPr/>
    </dgm:pt>
    <dgm:pt modelId="{0E19A4CA-DB60-4624-9B53-27B6B5BF45E6}" type="pres">
      <dgm:prSet presAssocID="{528D102E-82A5-4E29-AA7E-6E7E9ECEEEE0}" presName="rootText" presStyleLbl="node2" presStyleIdx="0" presStyleCnt="2" custScaleY="40704" custLinFactNeighborX="-1364" custLinFactNeighborY="1396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D48DCB3-8E37-4390-AAC7-8F05A6D00B73}" type="pres">
      <dgm:prSet presAssocID="{528D102E-82A5-4E29-AA7E-6E7E9ECEEEE0}" presName="rootConnector" presStyleLbl="node2" presStyleIdx="0" presStyleCnt="2"/>
      <dgm:spPr/>
      <dgm:t>
        <a:bodyPr/>
        <a:lstStyle/>
        <a:p>
          <a:endParaRPr lang="en-US"/>
        </a:p>
      </dgm:t>
    </dgm:pt>
    <dgm:pt modelId="{1F48BE52-24E9-40D7-BD45-A28413014311}" type="pres">
      <dgm:prSet presAssocID="{528D102E-82A5-4E29-AA7E-6E7E9ECEEEE0}" presName="hierChild4" presStyleCnt="0"/>
      <dgm:spPr/>
    </dgm:pt>
    <dgm:pt modelId="{3D5045B7-67ED-44EE-A0E5-374F0A760A8A}" type="pres">
      <dgm:prSet presAssocID="{528D102E-82A5-4E29-AA7E-6E7E9ECEEEE0}" presName="hierChild5" presStyleCnt="0"/>
      <dgm:spPr/>
    </dgm:pt>
    <dgm:pt modelId="{EAF51EA4-2755-42D7-A0F4-4790DC4CFE72}" type="pres">
      <dgm:prSet presAssocID="{AFD83C51-C376-4458-B848-EA9B340D7BED}" presName="Name64" presStyleLbl="parChTrans1D2" presStyleIdx="1" presStyleCnt="2"/>
      <dgm:spPr/>
      <dgm:t>
        <a:bodyPr/>
        <a:lstStyle/>
        <a:p>
          <a:endParaRPr lang="en-US"/>
        </a:p>
      </dgm:t>
    </dgm:pt>
    <dgm:pt modelId="{E7F0F697-F777-4500-9529-17325D077922}" type="pres">
      <dgm:prSet presAssocID="{2EB9B6DD-AA65-4791-8958-813C364359E6}" presName="hierRoot2" presStyleCnt="0">
        <dgm:presLayoutVars>
          <dgm:hierBranch val="init"/>
        </dgm:presLayoutVars>
      </dgm:prSet>
      <dgm:spPr/>
    </dgm:pt>
    <dgm:pt modelId="{D4EE556B-B2D5-493F-A16A-84B5DB8ECE84}" type="pres">
      <dgm:prSet presAssocID="{2EB9B6DD-AA65-4791-8958-813C364359E6}" presName="rootComposite" presStyleCnt="0"/>
      <dgm:spPr/>
    </dgm:pt>
    <dgm:pt modelId="{5CB644D4-E5FD-4748-903B-B8E46C29D100}" type="pres">
      <dgm:prSet presAssocID="{2EB9B6DD-AA65-4791-8958-813C364359E6}" presName="rootText" presStyleLbl="node2" presStyleIdx="1" presStyleCnt="2" custScaleY="45334" custLinFactNeighborX="-1364" custLinFactNeighborY="-110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0B946A-EBB9-4B8B-82FB-631365922416}" type="pres">
      <dgm:prSet presAssocID="{2EB9B6DD-AA65-4791-8958-813C364359E6}" presName="rootConnector" presStyleLbl="node2" presStyleIdx="1" presStyleCnt="2"/>
      <dgm:spPr/>
      <dgm:t>
        <a:bodyPr/>
        <a:lstStyle/>
        <a:p>
          <a:endParaRPr lang="en-US"/>
        </a:p>
      </dgm:t>
    </dgm:pt>
    <dgm:pt modelId="{7F92749E-0050-42E7-835C-09D18FD04EB2}" type="pres">
      <dgm:prSet presAssocID="{2EB9B6DD-AA65-4791-8958-813C364359E6}" presName="hierChild4" presStyleCnt="0"/>
      <dgm:spPr/>
    </dgm:pt>
    <dgm:pt modelId="{2BF9A228-804B-45C7-BF55-5184CBD062EF}" type="pres">
      <dgm:prSet presAssocID="{2EB9B6DD-AA65-4791-8958-813C364359E6}" presName="hierChild5" presStyleCnt="0"/>
      <dgm:spPr/>
    </dgm:pt>
    <dgm:pt modelId="{8BD053AA-EB1C-4B13-9103-E568E6E47527}" type="pres">
      <dgm:prSet presAssocID="{B62279C9-A83B-49D2-9BCF-441CD807FD1C}" presName="hierChild3" presStyleCnt="0"/>
      <dgm:spPr/>
    </dgm:pt>
  </dgm:ptLst>
  <dgm:cxnLst>
    <dgm:cxn modelId="{9997EF7D-D9BA-4BF7-B51B-16DC19162099}" type="presOf" srcId="{B62279C9-A83B-49D2-9BCF-441CD807FD1C}" destId="{B0713022-F5E9-4BD6-81B1-8E4C5225F05E}" srcOrd="1" destOrd="0" presId="urn:microsoft.com/office/officeart/2009/3/layout/HorizontalOrganizationChart"/>
    <dgm:cxn modelId="{7D90ABB6-5628-4E38-B256-2214D34E2C7B}" type="presOf" srcId="{528D102E-82A5-4E29-AA7E-6E7E9ECEEEE0}" destId="{0E19A4CA-DB60-4624-9B53-27B6B5BF45E6}" srcOrd="0" destOrd="0" presId="urn:microsoft.com/office/officeart/2009/3/layout/HorizontalOrganizationChart"/>
    <dgm:cxn modelId="{C9C151F6-D8FC-42B3-9E8B-4D7BFDE94FE8}" type="presOf" srcId="{528D102E-82A5-4E29-AA7E-6E7E9ECEEEE0}" destId="{4D48DCB3-8E37-4390-AAC7-8F05A6D00B73}" srcOrd="1" destOrd="0" presId="urn:microsoft.com/office/officeart/2009/3/layout/HorizontalOrganizationChart"/>
    <dgm:cxn modelId="{8F0DB115-DED1-475D-A297-C3CDC1FB550C}" type="presOf" srcId="{5294551C-8D00-411D-86AF-2AA42246E514}" destId="{EA095860-1D51-4F42-A814-BE15B7100C2B}" srcOrd="0" destOrd="0" presId="urn:microsoft.com/office/officeart/2009/3/layout/HorizontalOrganizationChart"/>
    <dgm:cxn modelId="{85076EC4-F401-42F5-94FD-00E04C7C2C5E}" type="presOf" srcId="{2EB9B6DD-AA65-4791-8958-813C364359E6}" destId="{5CB644D4-E5FD-4748-903B-B8E46C29D100}" srcOrd="0" destOrd="0" presId="urn:microsoft.com/office/officeart/2009/3/layout/HorizontalOrganizationChart"/>
    <dgm:cxn modelId="{F5660FD4-9666-4B4F-86F3-E896102A58CA}" type="presOf" srcId="{F5471BE2-41CB-4557-A2A4-C4755D2A6733}" destId="{F517A8D9-A821-45C6-B179-BDE6514C7628}" srcOrd="0" destOrd="0" presId="urn:microsoft.com/office/officeart/2009/3/layout/HorizontalOrganizationChart"/>
    <dgm:cxn modelId="{A39705F1-44BE-4DD0-9724-A9D34C27F074}" srcId="{B62279C9-A83B-49D2-9BCF-441CD807FD1C}" destId="{528D102E-82A5-4E29-AA7E-6E7E9ECEEEE0}" srcOrd="0" destOrd="0" parTransId="{F5471BE2-41CB-4557-A2A4-C4755D2A6733}" sibTransId="{A1D697A6-0BE8-4CCA-8445-434B47EA0A1C}"/>
    <dgm:cxn modelId="{A261A5EF-4C86-4AE3-BBEC-C21FA5CEBB8E}" srcId="{B62279C9-A83B-49D2-9BCF-441CD807FD1C}" destId="{2EB9B6DD-AA65-4791-8958-813C364359E6}" srcOrd="1" destOrd="0" parTransId="{AFD83C51-C376-4458-B848-EA9B340D7BED}" sibTransId="{C2323C5F-8347-496E-B5A8-BB0AC0D0B718}"/>
    <dgm:cxn modelId="{B22F961A-2B48-4810-8A3A-CD8CE5BE5ED2}" type="presOf" srcId="{AFD83C51-C376-4458-B848-EA9B340D7BED}" destId="{EAF51EA4-2755-42D7-A0F4-4790DC4CFE72}" srcOrd="0" destOrd="0" presId="urn:microsoft.com/office/officeart/2009/3/layout/HorizontalOrganizationChart"/>
    <dgm:cxn modelId="{EF5D6D22-1645-44DF-9F8C-5255A7790BE5}" type="presOf" srcId="{2EB9B6DD-AA65-4791-8958-813C364359E6}" destId="{800B946A-EBB9-4B8B-82FB-631365922416}" srcOrd="1" destOrd="0" presId="urn:microsoft.com/office/officeart/2009/3/layout/HorizontalOrganizationChart"/>
    <dgm:cxn modelId="{AAC38773-BC38-4620-95F8-FA12CC71EA29}" srcId="{5294551C-8D00-411D-86AF-2AA42246E514}" destId="{B62279C9-A83B-49D2-9BCF-441CD807FD1C}" srcOrd="0" destOrd="0" parTransId="{0FCE21FD-F808-4B2A-BAF3-6E67028322D0}" sibTransId="{34BF6235-F37F-4A51-B3E7-9F89C9C356E9}"/>
    <dgm:cxn modelId="{547DC106-C834-46D9-94E1-975B65912B6E}" type="presOf" srcId="{B62279C9-A83B-49D2-9BCF-441CD807FD1C}" destId="{B03DB8AD-6560-453A-9C8D-9ACC6594329D}" srcOrd="0" destOrd="0" presId="urn:microsoft.com/office/officeart/2009/3/layout/HorizontalOrganizationChart"/>
    <dgm:cxn modelId="{D4EBDC3A-0CFF-4733-A14B-F4A67FBC8EBD}" type="presParOf" srcId="{EA095860-1D51-4F42-A814-BE15B7100C2B}" destId="{5376C341-3FCD-4AF6-8B52-3A76B34C3DB4}" srcOrd="0" destOrd="0" presId="urn:microsoft.com/office/officeart/2009/3/layout/HorizontalOrganizationChart"/>
    <dgm:cxn modelId="{31660197-442B-47F2-8EFD-AB7C00E63B14}" type="presParOf" srcId="{5376C341-3FCD-4AF6-8B52-3A76B34C3DB4}" destId="{FD2F8113-0E0E-4799-B466-DE91BCA10034}" srcOrd="0" destOrd="0" presId="urn:microsoft.com/office/officeart/2009/3/layout/HorizontalOrganizationChart"/>
    <dgm:cxn modelId="{F4391ED4-222E-4389-9918-9A114E742C81}" type="presParOf" srcId="{FD2F8113-0E0E-4799-B466-DE91BCA10034}" destId="{B03DB8AD-6560-453A-9C8D-9ACC6594329D}" srcOrd="0" destOrd="0" presId="urn:microsoft.com/office/officeart/2009/3/layout/HorizontalOrganizationChart"/>
    <dgm:cxn modelId="{AE7FFF94-1BC7-462E-A9E9-21E6ACDE85C9}" type="presParOf" srcId="{FD2F8113-0E0E-4799-B466-DE91BCA10034}" destId="{B0713022-F5E9-4BD6-81B1-8E4C5225F05E}" srcOrd="1" destOrd="0" presId="urn:microsoft.com/office/officeart/2009/3/layout/HorizontalOrganizationChart"/>
    <dgm:cxn modelId="{77EB7100-7167-455E-B6FD-529A88653B40}" type="presParOf" srcId="{5376C341-3FCD-4AF6-8B52-3A76B34C3DB4}" destId="{E2E6DE54-9F11-4B01-8F9F-946CD4AD1840}" srcOrd="1" destOrd="0" presId="urn:microsoft.com/office/officeart/2009/3/layout/HorizontalOrganizationChart"/>
    <dgm:cxn modelId="{A0E46ECF-F3CD-4E22-BA22-8F2D0497DB81}" type="presParOf" srcId="{E2E6DE54-9F11-4B01-8F9F-946CD4AD1840}" destId="{F517A8D9-A821-45C6-B179-BDE6514C7628}" srcOrd="0" destOrd="0" presId="urn:microsoft.com/office/officeart/2009/3/layout/HorizontalOrganizationChart"/>
    <dgm:cxn modelId="{02B18568-02E6-4EA7-ACA6-0E8E02A432CF}" type="presParOf" srcId="{E2E6DE54-9F11-4B01-8F9F-946CD4AD1840}" destId="{5D992B1A-CAD4-46E4-BA5B-591194F41CDA}" srcOrd="1" destOrd="0" presId="urn:microsoft.com/office/officeart/2009/3/layout/HorizontalOrganizationChart"/>
    <dgm:cxn modelId="{1E1F0540-7E0B-47BA-8B7E-471BBB975CD7}" type="presParOf" srcId="{5D992B1A-CAD4-46E4-BA5B-591194F41CDA}" destId="{C51C877C-2391-4822-AC0E-3B45353332FF}" srcOrd="0" destOrd="0" presId="urn:microsoft.com/office/officeart/2009/3/layout/HorizontalOrganizationChart"/>
    <dgm:cxn modelId="{72C2CA22-5D34-4D4B-84CB-0F5A6A090274}" type="presParOf" srcId="{C51C877C-2391-4822-AC0E-3B45353332FF}" destId="{0E19A4CA-DB60-4624-9B53-27B6B5BF45E6}" srcOrd="0" destOrd="0" presId="urn:microsoft.com/office/officeart/2009/3/layout/HorizontalOrganizationChart"/>
    <dgm:cxn modelId="{7CACB0DF-C2D7-4B12-A16B-D58D7D0C9F2C}" type="presParOf" srcId="{C51C877C-2391-4822-AC0E-3B45353332FF}" destId="{4D48DCB3-8E37-4390-AAC7-8F05A6D00B73}" srcOrd="1" destOrd="0" presId="urn:microsoft.com/office/officeart/2009/3/layout/HorizontalOrganizationChart"/>
    <dgm:cxn modelId="{A6676756-038C-424E-B4F6-75443DB07D9B}" type="presParOf" srcId="{5D992B1A-CAD4-46E4-BA5B-591194F41CDA}" destId="{1F48BE52-24E9-40D7-BD45-A28413014311}" srcOrd="1" destOrd="0" presId="urn:microsoft.com/office/officeart/2009/3/layout/HorizontalOrganizationChart"/>
    <dgm:cxn modelId="{55293A79-D2D6-4E19-86BC-9D8FFBB88FBA}" type="presParOf" srcId="{5D992B1A-CAD4-46E4-BA5B-591194F41CDA}" destId="{3D5045B7-67ED-44EE-A0E5-374F0A760A8A}" srcOrd="2" destOrd="0" presId="urn:microsoft.com/office/officeart/2009/3/layout/HorizontalOrganizationChart"/>
    <dgm:cxn modelId="{86B778CC-F2AA-4E4F-910C-B6A191ACBD82}" type="presParOf" srcId="{E2E6DE54-9F11-4B01-8F9F-946CD4AD1840}" destId="{EAF51EA4-2755-42D7-A0F4-4790DC4CFE72}" srcOrd="2" destOrd="0" presId="urn:microsoft.com/office/officeart/2009/3/layout/HorizontalOrganizationChart"/>
    <dgm:cxn modelId="{A3DEAB9C-2BEB-45C9-A4E6-D791603602AF}" type="presParOf" srcId="{E2E6DE54-9F11-4B01-8F9F-946CD4AD1840}" destId="{E7F0F697-F777-4500-9529-17325D077922}" srcOrd="3" destOrd="0" presId="urn:microsoft.com/office/officeart/2009/3/layout/HorizontalOrganizationChart"/>
    <dgm:cxn modelId="{1AFE7344-3887-40BF-BF1A-E49757C0E7D6}" type="presParOf" srcId="{E7F0F697-F777-4500-9529-17325D077922}" destId="{D4EE556B-B2D5-493F-A16A-84B5DB8ECE84}" srcOrd="0" destOrd="0" presId="urn:microsoft.com/office/officeart/2009/3/layout/HorizontalOrganizationChart"/>
    <dgm:cxn modelId="{81926547-B0BA-47DB-9C1F-5107BFCFCB31}" type="presParOf" srcId="{D4EE556B-B2D5-493F-A16A-84B5DB8ECE84}" destId="{5CB644D4-E5FD-4748-903B-B8E46C29D100}" srcOrd="0" destOrd="0" presId="urn:microsoft.com/office/officeart/2009/3/layout/HorizontalOrganizationChart"/>
    <dgm:cxn modelId="{80146532-31AC-490C-8818-7350E6673A5D}" type="presParOf" srcId="{D4EE556B-B2D5-493F-A16A-84B5DB8ECE84}" destId="{800B946A-EBB9-4B8B-82FB-631365922416}" srcOrd="1" destOrd="0" presId="urn:microsoft.com/office/officeart/2009/3/layout/HorizontalOrganizationChart"/>
    <dgm:cxn modelId="{2F192687-EA57-48B6-B8E3-1B709DC94082}" type="presParOf" srcId="{E7F0F697-F777-4500-9529-17325D077922}" destId="{7F92749E-0050-42E7-835C-09D18FD04EB2}" srcOrd="1" destOrd="0" presId="urn:microsoft.com/office/officeart/2009/3/layout/HorizontalOrganizationChart"/>
    <dgm:cxn modelId="{F497318C-3ABD-43C5-860D-60A70EFCE636}" type="presParOf" srcId="{E7F0F697-F777-4500-9529-17325D077922}" destId="{2BF9A228-804B-45C7-BF55-5184CBD062EF}" srcOrd="2" destOrd="0" presId="urn:microsoft.com/office/officeart/2009/3/layout/HorizontalOrganizationChart"/>
    <dgm:cxn modelId="{3FE58FE0-4094-4141-9D1E-207A91C17FAB}" type="presParOf" srcId="{5376C341-3FCD-4AF6-8B52-3A76B34C3DB4}" destId="{8BD053AA-EB1C-4B13-9103-E568E6E47527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F51EA4-2755-42D7-A0F4-4790DC4CFE72}">
      <dsp:nvSpPr>
        <dsp:cNvPr id="0" name=""/>
        <dsp:cNvSpPr/>
      </dsp:nvSpPr>
      <dsp:spPr>
        <a:xfrm>
          <a:off x="3533254" y="838200"/>
          <a:ext cx="657749" cy="3202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4804" y="0"/>
              </a:lnTo>
              <a:lnTo>
                <a:pt x="304804" y="320209"/>
              </a:lnTo>
              <a:lnTo>
                <a:pt x="657749" y="320209"/>
              </a:lnTo>
            </a:path>
          </a:pathLst>
        </a:custGeom>
        <a:noFill/>
        <a:ln w="19050" cap="rnd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17A8D9-A821-45C6-B179-BDE6514C7628}">
      <dsp:nvSpPr>
        <dsp:cNvPr id="0" name=""/>
        <dsp:cNvSpPr/>
      </dsp:nvSpPr>
      <dsp:spPr>
        <a:xfrm>
          <a:off x="3533254" y="523890"/>
          <a:ext cx="657749" cy="314309"/>
        </a:xfrm>
        <a:custGeom>
          <a:avLst/>
          <a:gdLst/>
          <a:ahLst/>
          <a:cxnLst/>
          <a:rect l="0" t="0" r="0" b="0"/>
          <a:pathLst>
            <a:path>
              <a:moveTo>
                <a:pt x="0" y="314309"/>
              </a:moveTo>
              <a:lnTo>
                <a:pt x="304804" y="314309"/>
              </a:lnTo>
              <a:lnTo>
                <a:pt x="304804" y="0"/>
              </a:lnTo>
              <a:lnTo>
                <a:pt x="657749" y="0"/>
              </a:lnTo>
            </a:path>
          </a:pathLst>
        </a:custGeom>
        <a:noFill/>
        <a:ln w="19050" cap="rnd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3DB8AD-6560-453A-9C8D-9ACC6594329D}">
      <dsp:nvSpPr>
        <dsp:cNvPr id="0" name=""/>
        <dsp:cNvSpPr/>
      </dsp:nvSpPr>
      <dsp:spPr>
        <a:xfrm>
          <a:off x="3795" y="586313"/>
          <a:ext cx="3529458" cy="503773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200" b="0" i="0" u="none" strike="noStrike" kern="1200" cap="none" normalizeH="0" baseline="0" dirty="0" smtClean="0">
              <a:ln/>
              <a:effectLst/>
              <a:latin typeface="Adobe Garamond Pro Bold" pitchFamily="18" charset="0"/>
              <a:ea typeface="Adobe Ming Std L" pitchFamily="18" charset="-128"/>
              <a:cs typeface="Adobe Hebrew" pitchFamily="18" charset="-79"/>
            </a:rPr>
            <a:t>    Oncoviruses	</a:t>
          </a:r>
        </a:p>
      </dsp:txBody>
      <dsp:txXfrm>
        <a:off x="3795" y="586313"/>
        <a:ext cx="3529458" cy="503773"/>
      </dsp:txXfrm>
    </dsp:sp>
    <dsp:sp modelId="{0E19A4CA-DB60-4624-9B53-27B6B5BF45E6}">
      <dsp:nvSpPr>
        <dsp:cNvPr id="0" name=""/>
        <dsp:cNvSpPr/>
      </dsp:nvSpPr>
      <dsp:spPr>
        <a:xfrm>
          <a:off x="4191004" y="304803"/>
          <a:ext cx="3529458" cy="438172"/>
        </a:xfrm>
        <a:prstGeom prst="rect">
          <a:avLst/>
        </a:prstGeom>
        <a:solidFill>
          <a:srgbClr val="0070C0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kern="1200" cap="none" normalizeH="0" baseline="0" dirty="0" smtClean="0">
              <a:ln/>
              <a:effectLst/>
              <a:latin typeface="Adobe Garamond Pro Bold" pitchFamily="18" charset="0"/>
              <a:cs typeface="Arial" charset="0"/>
            </a:rPr>
            <a:t>     DNA oncogenic viruses </a:t>
          </a:r>
        </a:p>
      </dsp:txBody>
      <dsp:txXfrm>
        <a:off x="4191004" y="304803"/>
        <a:ext cx="3529458" cy="438172"/>
      </dsp:txXfrm>
    </dsp:sp>
    <dsp:sp modelId="{5CB644D4-E5FD-4748-903B-B8E46C29D100}">
      <dsp:nvSpPr>
        <dsp:cNvPr id="0" name=""/>
        <dsp:cNvSpPr/>
      </dsp:nvSpPr>
      <dsp:spPr>
        <a:xfrm>
          <a:off x="4191004" y="914402"/>
          <a:ext cx="3529458" cy="488013"/>
        </a:xfrm>
        <a:prstGeom prst="rect">
          <a:avLst/>
        </a:prstGeom>
        <a:solidFill>
          <a:schemeClr val="accent3">
            <a:lumMod val="5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kern="1200" cap="none" normalizeH="0" baseline="0" dirty="0" smtClean="0">
              <a:ln/>
              <a:effectLst/>
              <a:latin typeface="Adobe Garamond Pro Bold" pitchFamily="18" charset="0"/>
              <a:cs typeface="Arial" charset="0"/>
            </a:rPr>
            <a:t>    RNA oncogenic viruses</a:t>
          </a:r>
        </a:p>
      </dsp:txBody>
      <dsp:txXfrm>
        <a:off x="4191004" y="914402"/>
        <a:ext cx="3529458" cy="4880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262E9-DF6A-4026-A2A4-CD153A9763E4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B4D74-C725-4B96-AD9E-FDBF5F05D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621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16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041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116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77930-EF87-45FC-AF88-D600B9755FF0}" type="datetime1">
              <a:rPr lang="en-US" smtClean="0"/>
              <a:t>11/18/2018</a:t>
            </a:fld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8F55E-6938-4877-A26C-3DD927044B9B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Dr.T.V.Rao MD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116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sz="180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4EF48D8-5C0D-4202-A062-F75D4E0F4AEF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0053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14EF48D8-5C0D-4202-A062-F75D4E0F4AEF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4EF48D8-5C0D-4202-A062-F75D4E0F4AEF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77930-EF87-45FC-AF88-D600B9755FF0}" type="datetime1">
              <a:rPr lang="en-US" smtClean="0"/>
              <a:t>11/18/2018</a:t>
            </a:fld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8F55E-6938-4877-A26C-3DD927044B9B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Dr.T.V.Rao MD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1169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12192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07889"/>
            <a:ext cx="103632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10566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4962526"/>
            <a:ext cx="10513484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1" y="3462339"/>
            <a:ext cx="10513484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49784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1600200"/>
            <a:ext cx="49784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2209800"/>
            <a:ext cx="49784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2209800"/>
            <a:ext cx="49784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0"/>
            <a:ext cx="49784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1600200"/>
            <a:ext cx="49784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2036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283200" y="1447800"/>
            <a:ext cx="61976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1447800"/>
            <a:ext cx="39624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6864" y="2547892"/>
            <a:ext cx="39624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447800"/>
            <a:ext cx="39624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09792" y="1447800"/>
            <a:ext cx="4559808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547891"/>
            <a:ext cx="39624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7975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932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0609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77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6939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865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3896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8935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148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76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4796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718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16330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2104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041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4827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5996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0860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7237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77930-EF87-45FC-AF88-D600B9755FF0}" type="datetime1">
              <a:rPr lang="en-US" smtClean="0"/>
              <a:t>11/18/2018</a:t>
            </a:fld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8F55E-6938-4877-A26C-3DD927044B9B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Dr.T.V.Rao MD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7220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266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524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4960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5281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1554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88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6369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8723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3337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11/18/2018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5269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6085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18938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3266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636869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09741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81488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066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1467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27240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4542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20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76806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36456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13511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01132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5782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31102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422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54632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573839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11272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960921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03081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39579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39495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913" y="1143293"/>
            <a:ext cx="703436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77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914" y="5537925"/>
            <a:ext cx="703436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88913" y="6314440"/>
            <a:ext cx="1596622" cy="365125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4EF48D8-5C0D-4202-A062-F75D4E0F4AEF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00591" y="6314440"/>
            <a:ext cx="5122683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416216"/>
            <a:ext cx="407988" cy="365125"/>
          </a:xfrm>
        </p:spPr>
        <p:txBody>
          <a:bodyPr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Verticle Rule Line"/>
          <p:cNvCxnSpPr/>
          <p:nvPr/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73416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32428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 title="Page Number Shape"/>
          <p:cNvSpPr/>
          <p:nvPr/>
        </p:nvSpPr>
        <p:spPr bwMode="auto">
          <a:xfrm>
            <a:off x="11784011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673" y="2571722"/>
            <a:ext cx="8296654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7700" cap="all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7673" y="1393748"/>
            <a:ext cx="8401429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2000" b="0" i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42955" y="6314439"/>
            <a:ext cx="1596622" cy="365125"/>
          </a:xfrm>
        </p:spPr>
        <p:txBody>
          <a:bodyPr/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fld id="{14EF48D8-5C0D-4202-A062-F75D4E0F4AEF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7673" y="6314440"/>
            <a:ext cx="6480226" cy="365125"/>
          </a:xfrm>
        </p:spPr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620760"/>
            <a:ext cx="407988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 flipH="1">
            <a:off x="1" y="6178167"/>
            <a:ext cx="10244326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77578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1600" y="540628"/>
            <a:ext cx="6248400" cy="248894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3712467"/>
            <a:ext cx="6248400" cy="24822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01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6586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58065"/>
            <a:ext cx="6245352" cy="914400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526671"/>
            <a:ext cx="6245352" cy="175564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0" y="3700826"/>
            <a:ext cx="6248400" cy="914400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4669432"/>
            <a:ext cx="6245352" cy="175564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20402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02574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97671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5479"/>
            <a:ext cx="3838776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564147"/>
            <a:ext cx="6248400" cy="5622644"/>
          </a:xfr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2621512"/>
            <a:ext cx="3838776" cy="3239537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7533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557261"/>
            <a:ext cx="3840480" cy="1919239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57800" y="0"/>
            <a:ext cx="6172200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8952" y="2621512"/>
            <a:ext cx="3840480" cy="3236976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91322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81600" y="640080"/>
            <a:ext cx="6248398" cy="558414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0925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0765" y="642931"/>
            <a:ext cx="2446670" cy="467810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42932"/>
            <a:ext cx="7070678" cy="467810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36187" y="5927131"/>
            <a:ext cx="3814856" cy="365125"/>
          </a:xfrm>
        </p:spPr>
        <p:txBody>
          <a:bodyPr/>
          <a:lstStyle/>
          <a:p>
            <a:fld id="{14EF48D8-5C0D-4202-A062-F75D4E0F4AEF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36187" y="6315949"/>
            <a:ext cx="38148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</p:spPr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 title="Horizontal Rule Line"/>
          <p:cNvCxnSpPr/>
          <p:nvPr/>
        </p:nvCxnSpPr>
        <p:spPr>
          <a:xfrm>
            <a:off x="0" y="6199730"/>
            <a:ext cx="10260011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72899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8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45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85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F48D8-5C0D-4202-A062-F75D4E0F4AEF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170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4EF48D8-5C0D-4202-A062-F75D4E0F4AEF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1"/>
            <a:ext cx="10566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0" y="6356351"/>
            <a:ext cx="2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14EF48D8-5C0D-4202-A062-F75D4E0F4AEF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356351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4EF48D8-5C0D-4202-A062-F75D4E0F4AEF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0437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F48D8-5C0D-4202-A062-F75D4E0F4AEF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712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F48D8-5C0D-4202-A062-F75D4E0F4AEF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643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accent1"/>
                </a:solidFill>
                <a:latin typeface="+mj-lt"/>
              </a:defRPr>
            </a:lvl1pPr>
          </a:lstStyle>
          <a:p>
            <a:fld id="{14EF48D8-5C0D-4202-A062-F75D4E0F4AEF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1240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1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55.xml"/><Relationship Id="rId1" Type="http://schemas.openxmlformats.org/officeDocument/2006/relationships/themeOverride" Target="../theme/themeOverride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1.xml"/><Relationship Id="rId1" Type="http://schemas.openxmlformats.org/officeDocument/2006/relationships/themeOverride" Target="../theme/themeOverride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2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87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6" name="Picture 32" descr="نتيجة بحث الصور عن ‪gold and baby blue background‬‏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bascota.com/up/uploads/136940436314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33400"/>
            <a:ext cx="5943600" cy="4953000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113872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2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228600"/>
            <a:ext cx="8229600" cy="8382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r>
              <a:rPr lang="en-IN" sz="3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VIRUSES CAUSING HUMAN </a:t>
            </a:r>
            <a:r>
              <a:rPr lang="en-IN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CANCERS:</a:t>
            </a:r>
            <a:r>
              <a:rPr lang="en-US" sz="3200" dirty="0" smtClean="0">
                <a:ln/>
                <a:solidFill>
                  <a:schemeClr val="accent3"/>
                </a:solidFill>
                <a:effectLst/>
                <a:latin typeface="Adobe Hebrew" pitchFamily="18" charset="-79"/>
                <a:cs typeface="Adobe Hebrew" pitchFamily="18" charset="-79"/>
              </a:rPr>
              <a:t> </a:t>
            </a:r>
            <a:endParaRPr lang="en-US" sz="3200" dirty="0">
              <a:ln/>
              <a:solidFill>
                <a:schemeClr val="accent3"/>
              </a:solidFill>
              <a:effectLst/>
              <a:latin typeface="Adobe Hebrew" pitchFamily="18" charset="-79"/>
              <a:cs typeface="Adobe Hebrew" pitchFamily="18" charset="-79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8317320" y="6477636"/>
            <a:ext cx="2350681" cy="365125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96483444"/>
              </p:ext>
            </p:extLst>
          </p:nvPr>
        </p:nvGraphicFramePr>
        <p:xfrm>
          <a:off x="2286000" y="533400"/>
          <a:ext cx="7772400" cy="167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9571916"/>
              </p:ext>
            </p:extLst>
          </p:nvPr>
        </p:nvGraphicFramePr>
        <p:xfrm>
          <a:off x="914400" y="2092099"/>
          <a:ext cx="10896600" cy="428585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27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4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339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0984"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VIRUS FAMILY </a:t>
                      </a:r>
                      <a:endParaRPr lang="en-IN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VIRUS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HUMAN CANCER</a:t>
                      </a:r>
                      <a:endParaRPr lang="en-IN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153"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 err="1" smtClean="0">
                          <a:latin typeface="Arial" pitchFamily="34" charset="0"/>
                          <a:cs typeface="Arial" pitchFamily="34" charset="0"/>
                        </a:rPr>
                        <a:t>Papillomaviridae</a:t>
                      </a:r>
                      <a:endParaRPr lang="en-IN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 smtClean="0">
                          <a:latin typeface="Arial" pitchFamily="34" charset="0"/>
                          <a:cs typeface="Arial" pitchFamily="34" charset="0"/>
                        </a:rPr>
                        <a:t>Human </a:t>
                      </a:r>
                      <a:r>
                        <a:rPr lang="en-IN" sz="1400" b="1" dirty="0" err="1" smtClean="0">
                          <a:latin typeface="Arial" pitchFamily="34" charset="0"/>
                          <a:cs typeface="Arial" pitchFamily="34" charset="0"/>
                        </a:rPr>
                        <a:t>Papilloma</a:t>
                      </a:r>
                      <a:r>
                        <a:rPr lang="en-IN" sz="1400" b="1" dirty="0" smtClean="0">
                          <a:latin typeface="Arial" pitchFamily="34" charset="0"/>
                          <a:cs typeface="Arial" pitchFamily="34" charset="0"/>
                        </a:rPr>
                        <a:t> virus</a:t>
                      </a:r>
                      <a:endParaRPr lang="en-IN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 smtClean="0">
                          <a:latin typeface="Arial" pitchFamily="34" charset="0"/>
                          <a:cs typeface="Arial" pitchFamily="34" charset="0"/>
                        </a:rPr>
                        <a:t>Genital </a:t>
                      </a:r>
                      <a:r>
                        <a:rPr lang="en-IN" sz="1400" b="1" dirty="0" err="1" smtClean="0">
                          <a:latin typeface="Arial" pitchFamily="34" charset="0"/>
                          <a:cs typeface="Arial" pitchFamily="34" charset="0"/>
                        </a:rPr>
                        <a:t>tumors</a:t>
                      </a:r>
                      <a:endParaRPr lang="en-IN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153">
                <a:tc>
                  <a:txBody>
                    <a:bodyPr/>
                    <a:lstStyle/>
                    <a:p>
                      <a:pPr algn="ctr"/>
                      <a:endParaRPr lang="en-IN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 err="1" smtClean="0">
                          <a:latin typeface="Arial" pitchFamily="34" charset="0"/>
                          <a:cs typeface="Arial" pitchFamily="34" charset="0"/>
                        </a:rPr>
                        <a:t>Squamous</a:t>
                      </a:r>
                      <a:r>
                        <a:rPr lang="en-IN" sz="1400" b="1" dirty="0" smtClean="0">
                          <a:latin typeface="Arial" pitchFamily="34" charset="0"/>
                          <a:cs typeface="Arial" pitchFamily="34" charset="0"/>
                        </a:rPr>
                        <a:t> cell carcinoma</a:t>
                      </a:r>
                      <a:endParaRPr lang="en-IN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153">
                <a:tc>
                  <a:txBody>
                    <a:bodyPr/>
                    <a:lstStyle/>
                    <a:p>
                      <a:pPr algn="ctr"/>
                      <a:endParaRPr lang="en-IN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 err="1" smtClean="0">
                          <a:latin typeface="Arial" pitchFamily="34" charset="0"/>
                          <a:cs typeface="Arial" pitchFamily="34" charset="0"/>
                        </a:rPr>
                        <a:t>Oropharyngeal</a:t>
                      </a:r>
                      <a:r>
                        <a:rPr lang="en-IN" sz="1400" b="1" dirty="0" smtClean="0">
                          <a:latin typeface="Arial" pitchFamily="34" charset="0"/>
                          <a:cs typeface="Arial" pitchFamily="34" charset="0"/>
                        </a:rPr>
                        <a:t> carcinoma</a:t>
                      </a:r>
                      <a:endParaRPr lang="en-IN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153"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 err="1" smtClean="0">
                          <a:latin typeface="Arial" pitchFamily="34" charset="0"/>
                          <a:cs typeface="Arial" pitchFamily="34" charset="0"/>
                        </a:rPr>
                        <a:t>Herpesviridae</a:t>
                      </a:r>
                      <a:endParaRPr lang="en-IN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 smtClean="0">
                          <a:latin typeface="Arial" pitchFamily="34" charset="0"/>
                          <a:cs typeface="Arial" pitchFamily="34" charset="0"/>
                        </a:rPr>
                        <a:t>Epstein –Barr virus</a:t>
                      </a:r>
                      <a:endParaRPr lang="en-IN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 smtClean="0">
                          <a:latin typeface="Arial" pitchFamily="34" charset="0"/>
                          <a:cs typeface="Arial" pitchFamily="34" charset="0"/>
                        </a:rPr>
                        <a:t>Nasopharyngeal</a:t>
                      </a:r>
                      <a:r>
                        <a:rPr lang="en-IN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carcinoma</a:t>
                      </a:r>
                      <a:endParaRPr lang="en-IN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9153">
                <a:tc>
                  <a:txBody>
                    <a:bodyPr/>
                    <a:lstStyle/>
                    <a:p>
                      <a:pPr algn="ctr"/>
                      <a:endParaRPr lang="en-IN" sz="1400" b="1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 err="1" smtClean="0">
                          <a:latin typeface="Arial" pitchFamily="34" charset="0"/>
                          <a:cs typeface="Arial" pitchFamily="34" charset="0"/>
                        </a:rPr>
                        <a:t>Burkitt’s</a:t>
                      </a:r>
                      <a:r>
                        <a:rPr lang="en-IN" sz="1400" b="1" dirty="0" smtClean="0">
                          <a:latin typeface="Arial" pitchFamily="34" charset="0"/>
                          <a:cs typeface="Arial" pitchFamily="34" charset="0"/>
                        </a:rPr>
                        <a:t> lymphoma</a:t>
                      </a:r>
                      <a:endParaRPr lang="en-IN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9153">
                <a:tc>
                  <a:txBody>
                    <a:bodyPr/>
                    <a:lstStyle/>
                    <a:p>
                      <a:pPr algn="ctr"/>
                      <a:endParaRPr lang="en-IN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 smtClean="0">
                          <a:latin typeface="Arial" pitchFamily="34" charset="0"/>
                          <a:cs typeface="Arial" pitchFamily="34" charset="0"/>
                        </a:rPr>
                        <a:t>Hodgkin disease</a:t>
                      </a:r>
                      <a:endParaRPr lang="en-IN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9153">
                <a:tc>
                  <a:txBody>
                    <a:bodyPr/>
                    <a:lstStyle/>
                    <a:p>
                      <a:pPr algn="ctr"/>
                      <a:endParaRPr lang="en-IN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 smtClean="0">
                          <a:latin typeface="Arial" pitchFamily="34" charset="0"/>
                          <a:cs typeface="Arial" pitchFamily="34" charset="0"/>
                        </a:rPr>
                        <a:t>B cell lymphoma</a:t>
                      </a:r>
                      <a:endParaRPr lang="en-IN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9153">
                <a:tc>
                  <a:txBody>
                    <a:bodyPr/>
                    <a:lstStyle/>
                    <a:p>
                      <a:pPr algn="ctr"/>
                      <a:endParaRPr lang="en-IN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 smtClean="0">
                          <a:latin typeface="Arial" pitchFamily="34" charset="0"/>
                          <a:cs typeface="Arial" pitchFamily="34" charset="0"/>
                        </a:rPr>
                        <a:t>Human Herpes</a:t>
                      </a:r>
                      <a:r>
                        <a:rPr lang="en-IN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virus 8</a:t>
                      </a:r>
                      <a:endParaRPr lang="en-IN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 smtClean="0">
                          <a:latin typeface="Arial" pitchFamily="34" charset="0"/>
                          <a:cs typeface="Arial" pitchFamily="34" charset="0"/>
                        </a:rPr>
                        <a:t>Kaposi sarcoma</a:t>
                      </a:r>
                      <a:endParaRPr lang="en-IN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9153"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 smtClean="0">
                          <a:latin typeface="Arial" pitchFamily="34" charset="0"/>
                          <a:cs typeface="Arial" pitchFamily="34" charset="0"/>
                        </a:rPr>
                        <a:t>Hepadnaviridae</a:t>
                      </a:r>
                      <a:endParaRPr lang="en-IN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 smtClean="0">
                          <a:latin typeface="Arial" pitchFamily="34" charset="0"/>
                          <a:cs typeface="Arial" pitchFamily="34" charset="0"/>
                        </a:rPr>
                        <a:t>Hepatitis B virus</a:t>
                      </a:r>
                      <a:endParaRPr lang="en-IN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 err="1" smtClean="0">
                          <a:latin typeface="Arial" pitchFamily="34" charset="0"/>
                          <a:cs typeface="Arial" pitchFamily="34" charset="0"/>
                        </a:rPr>
                        <a:t>Hepatocellular</a:t>
                      </a:r>
                      <a:r>
                        <a:rPr lang="en-IN" sz="1400" b="1" dirty="0" smtClean="0">
                          <a:latin typeface="Arial" pitchFamily="34" charset="0"/>
                          <a:cs typeface="Arial" pitchFamily="34" charset="0"/>
                        </a:rPr>
                        <a:t> carcinoma</a:t>
                      </a:r>
                      <a:endParaRPr lang="en-IN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05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1" dirty="0" err="1" smtClean="0">
                          <a:latin typeface="Arial" pitchFamily="34" charset="0"/>
                          <a:cs typeface="Arial" pitchFamily="34" charset="0"/>
                        </a:rPr>
                        <a:t>Flaviviridae</a:t>
                      </a:r>
                      <a:endParaRPr lang="en-IN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IN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 smtClean="0">
                          <a:latin typeface="Arial" pitchFamily="34" charset="0"/>
                          <a:cs typeface="Arial" pitchFamily="34" charset="0"/>
                        </a:rPr>
                        <a:t>Hepatitis C virus </a:t>
                      </a:r>
                      <a:endParaRPr lang="en-IN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 err="1" smtClean="0">
                          <a:latin typeface="Arial" pitchFamily="34" charset="0"/>
                          <a:cs typeface="Arial" pitchFamily="34" charset="0"/>
                        </a:rPr>
                        <a:t>Hepatocellular</a:t>
                      </a:r>
                      <a:r>
                        <a:rPr lang="en-IN" sz="1400" b="1" dirty="0" smtClean="0">
                          <a:latin typeface="Arial" pitchFamily="34" charset="0"/>
                          <a:cs typeface="Arial" pitchFamily="34" charset="0"/>
                        </a:rPr>
                        <a:t> carcinoma</a:t>
                      </a:r>
                      <a:endParaRPr lang="en-IN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9368"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 err="1" smtClean="0">
                          <a:latin typeface="Arial" pitchFamily="34" charset="0"/>
                          <a:cs typeface="Arial" pitchFamily="34" charset="0"/>
                        </a:rPr>
                        <a:t>Retroviridae</a:t>
                      </a:r>
                      <a:endParaRPr lang="en-IN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 smtClean="0">
                          <a:latin typeface="Arial" pitchFamily="34" charset="0"/>
                          <a:cs typeface="Arial" pitchFamily="34" charset="0"/>
                        </a:rPr>
                        <a:t>Human T cell</a:t>
                      </a:r>
                      <a:r>
                        <a:rPr lang="en-IN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lymphoma virus</a:t>
                      </a:r>
                      <a:endParaRPr lang="en-IN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 smtClean="0">
                          <a:latin typeface="Arial" pitchFamily="34" charset="0"/>
                          <a:cs typeface="Arial" pitchFamily="34" charset="0"/>
                        </a:rPr>
                        <a:t>Adult</a:t>
                      </a:r>
                      <a:r>
                        <a:rPr lang="en-IN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T cell lymphoma</a:t>
                      </a:r>
                      <a:endParaRPr lang="en-IN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9368">
                <a:tc>
                  <a:txBody>
                    <a:bodyPr/>
                    <a:lstStyle/>
                    <a:p>
                      <a:pPr algn="ctr"/>
                      <a:endParaRPr lang="en-IN" sz="1400" b="1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 smtClean="0">
                          <a:latin typeface="Arial" pitchFamily="34" charset="0"/>
                          <a:cs typeface="Arial" pitchFamily="34" charset="0"/>
                        </a:rPr>
                        <a:t>Human immunodeficiency virus</a:t>
                      </a:r>
                      <a:endParaRPr lang="en-IN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 smtClean="0">
                          <a:latin typeface="Arial" pitchFamily="34" charset="0"/>
                          <a:cs typeface="Arial" pitchFamily="34" charset="0"/>
                        </a:rPr>
                        <a:t>AIDS related malignancies</a:t>
                      </a:r>
                      <a:endParaRPr lang="en-IN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48071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2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6934200" cy="819912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IN" sz="5400" b="1" dirty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RNA VIRUSES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01001" y="160339"/>
            <a:ext cx="2350681" cy="365125"/>
          </a:xfrm>
        </p:spPr>
        <p:txBody>
          <a:bodyPr vert="horz" anchor="b"/>
          <a:lstStyle/>
          <a:p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  <p:sp>
        <p:nvSpPr>
          <p:cNvPr id="4" name="AutoShape 2" descr="نتيجة بحث الصور عن ‪virus‬‏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3" name="Picture 5" descr="http://ste.india.com/sites/default/files/2014/10/17/283615-vir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76400"/>
            <a:ext cx="666750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92202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1000" y="1143001"/>
            <a:ext cx="7620000" cy="4983325"/>
          </a:xfrm>
          <a:solidFill>
            <a:schemeClr val="tx2">
              <a:lumMod val="25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IN" sz="2200" dirty="0">
                <a:latin typeface="Arial" pitchFamily="34" charset="0"/>
                <a:cs typeface="Arial" pitchFamily="34" charset="0"/>
              </a:rPr>
              <a:t>Virion – Enveloped, </a:t>
            </a:r>
            <a:r>
              <a:rPr lang="en-IN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 copies </a:t>
            </a:r>
            <a:r>
              <a:rPr lang="en-IN" sz="2200" dirty="0">
                <a:latin typeface="Arial" pitchFamily="34" charset="0"/>
                <a:cs typeface="Arial" pitchFamily="34" charset="0"/>
              </a:rPr>
              <a:t>of single stranded </a:t>
            </a:r>
            <a:r>
              <a:rPr lang="en-IN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RNA </a:t>
            </a:r>
          </a:p>
          <a:p>
            <a:pPr>
              <a:lnSpc>
                <a:spcPct val="150000"/>
              </a:lnSpc>
            </a:pPr>
            <a:r>
              <a:rPr lang="en-IN" sz="2200" dirty="0">
                <a:latin typeface="Arial" pitchFamily="34" charset="0"/>
                <a:cs typeface="Arial" pitchFamily="34" charset="0"/>
              </a:rPr>
              <a:t>Possess </a:t>
            </a:r>
            <a:r>
              <a:rPr lang="en-IN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reverse transcriptase </a:t>
            </a:r>
            <a:r>
              <a:rPr lang="en-IN" sz="2200" dirty="0">
                <a:latin typeface="Arial" pitchFamily="34" charset="0"/>
                <a:cs typeface="Arial" pitchFamily="34" charset="0"/>
              </a:rPr>
              <a:t>(RNA dependent DNA polymerase)</a:t>
            </a:r>
          </a:p>
          <a:p>
            <a:pPr>
              <a:lnSpc>
                <a:spcPct val="150000"/>
              </a:lnSpc>
            </a:pPr>
            <a:r>
              <a:rPr lang="en-IN" sz="2200" dirty="0">
                <a:latin typeface="Arial" pitchFamily="34" charset="0"/>
                <a:cs typeface="Arial" pitchFamily="34" charset="0"/>
              </a:rPr>
              <a:t>Accessory protein </a:t>
            </a:r>
            <a:r>
              <a:rPr lang="en-IN" sz="3600" b="1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Tat:</a:t>
            </a:r>
          </a:p>
          <a:p>
            <a:pPr>
              <a:lnSpc>
                <a:spcPct val="150000"/>
              </a:lnSpc>
              <a:buNone/>
            </a:pPr>
            <a:r>
              <a:rPr lang="en-IN" sz="2200" b="1" dirty="0">
                <a:latin typeface="Arial" pitchFamily="34" charset="0"/>
                <a:cs typeface="Arial" pitchFamily="34" charset="0"/>
              </a:rPr>
              <a:t>    - </a:t>
            </a:r>
            <a:r>
              <a:rPr lang="en-IN" sz="2200" dirty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interferes</a:t>
            </a:r>
            <a:r>
              <a:rPr lang="en-IN" sz="2200" dirty="0">
                <a:latin typeface="Arial" pitchFamily="34" charset="0"/>
                <a:cs typeface="Arial" pitchFamily="34" charset="0"/>
              </a:rPr>
              <a:t> with </a:t>
            </a:r>
            <a:r>
              <a:rPr lang="en-IN" sz="2200" dirty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DNA repair </a:t>
            </a:r>
            <a:r>
              <a:rPr lang="en-IN" sz="2200" dirty="0">
                <a:latin typeface="Arial" pitchFamily="34" charset="0"/>
                <a:cs typeface="Arial" pitchFamily="34" charset="0"/>
              </a:rPr>
              <a:t>mechanisms.</a:t>
            </a:r>
          </a:p>
          <a:p>
            <a:pPr>
              <a:lnSpc>
                <a:spcPct val="150000"/>
              </a:lnSpc>
              <a:buNone/>
            </a:pPr>
            <a:r>
              <a:rPr lang="en-IN" sz="2200" dirty="0">
                <a:latin typeface="Arial" pitchFamily="34" charset="0"/>
                <a:cs typeface="Arial" pitchFamily="34" charset="0"/>
              </a:rPr>
              <a:t>    - </a:t>
            </a:r>
            <a:r>
              <a:rPr lang="en-IN" sz="2200" dirty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interfere </a:t>
            </a:r>
            <a:r>
              <a:rPr lang="en-IN" sz="2200" dirty="0">
                <a:latin typeface="Arial" pitchFamily="34" charset="0"/>
                <a:cs typeface="Arial" pitchFamily="34" charset="0"/>
              </a:rPr>
              <a:t>with </a:t>
            </a:r>
            <a:r>
              <a:rPr lang="en-IN" sz="2200" dirty="0" err="1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Rb</a:t>
            </a:r>
            <a:r>
              <a:rPr lang="en-IN" sz="2200" dirty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 gene </a:t>
            </a:r>
            <a:r>
              <a:rPr lang="en-IN" sz="2200" dirty="0">
                <a:latin typeface="Arial" pitchFamily="34" charset="0"/>
                <a:cs typeface="Arial" pitchFamily="34" charset="0"/>
              </a:rPr>
              <a:t>mediated growth regulation pathway.</a:t>
            </a:r>
          </a:p>
          <a:p>
            <a:pPr>
              <a:lnSpc>
                <a:spcPct val="150000"/>
              </a:lnSpc>
              <a:buNone/>
            </a:pPr>
            <a:endParaRPr lang="en-IN" sz="22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IN" sz="22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IN" sz="22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None/>
            </a:pPr>
            <a:endParaRPr lang="en-IN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8229600" y="1133062"/>
            <a:ext cx="3448756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086601" y="5867401"/>
            <a:ext cx="2350681" cy="365125"/>
          </a:xfrm>
        </p:spPr>
        <p:txBody>
          <a:bodyPr/>
          <a:lstStyle/>
          <a:p>
            <a:r>
              <a:rPr lang="en-US" sz="1200" dirty="0"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8382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IN" sz="3200" dirty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RETROVIRUS</a:t>
            </a:r>
          </a:p>
        </p:txBody>
      </p:sp>
    </p:spTree>
    <p:extLst>
      <p:ext uri="{BB962C8B-B14F-4D97-AF65-F5344CB8AC3E}">
        <p14:creationId xmlns:p14="http://schemas.microsoft.com/office/powerpoint/2010/main" val="373956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946"/>
            <a:ext cx="7467600" cy="4572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2400" dirty="0" err="1">
                <a:latin typeface="Arial" pitchFamily="34" charset="0"/>
                <a:cs typeface="Arial" pitchFamily="34" charset="0"/>
              </a:rPr>
              <a:t>Flaviviridae</a:t>
            </a:r>
            <a:r>
              <a:rPr lang="en-IN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en-IN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Single stranded RNA</a:t>
            </a:r>
            <a:r>
              <a:rPr lang="en-IN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IN" sz="2400" dirty="0">
                <a:latin typeface="Arial" pitchFamily="34" charset="0"/>
                <a:cs typeface="Arial" pitchFamily="34" charset="0"/>
              </a:rPr>
              <a:t>Over 170 million chronic carriers. </a:t>
            </a:r>
          </a:p>
          <a:p>
            <a:pPr>
              <a:lnSpc>
                <a:spcPct val="150000"/>
              </a:lnSpc>
            </a:pPr>
            <a:r>
              <a:rPr lang="en-IN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Hepatocellular carcinoma. </a:t>
            </a:r>
          </a:p>
          <a:p>
            <a:pPr>
              <a:lnSpc>
                <a:spcPct val="150000"/>
              </a:lnSpc>
            </a:pPr>
            <a:r>
              <a:rPr lang="en-IN" sz="2400" dirty="0">
                <a:latin typeface="Arial" pitchFamily="34" charset="0"/>
                <a:cs typeface="Arial" pitchFamily="34" charset="0"/>
              </a:rPr>
              <a:t>Mechanism- </a:t>
            </a:r>
            <a:r>
              <a:rPr lang="en-IN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inflammation      cirrhosis</a:t>
            </a:r>
          </a:p>
          <a:p>
            <a:pPr marL="3429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HCV </a:t>
            </a:r>
            <a:r>
              <a:rPr lang="en-US" sz="2400" b="1" dirty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core protein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interferes with p53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(tumor suppressor gene)</a:t>
            </a:r>
          </a:p>
          <a:p>
            <a:pPr>
              <a:lnSpc>
                <a:spcPct val="150000"/>
              </a:lnSpc>
            </a:pPr>
            <a:endParaRPr lang="en-IN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38400" y="457200"/>
            <a:ext cx="6629400" cy="1143000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IN" sz="4400" dirty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Hepatitis C Virus ( HCV)</a:t>
            </a:r>
            <a:br>
              <a:rPr lang="en-IN" sz="4400" dirty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en-US" dirty="0">
              <a:ln/>
              <a:solidFill>
                <a:schemeClr val="accent3"/>
              </a:solidFill>
              <a:effectLst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953000" y="35052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342" y="1235594"/>
            <a:ext cx="3929315" cy="4098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086601" y="5791201"/>
            <a:ext cx="2350681" cy="365125"/>
          </a:xfrm>
        </p:spPr>
        <p:txBody>
          <a:bodyPr vert="horz" anchor="b"/>
          <a:lstStyle/>
          <a:p>
            <a:r>
              <a:rPr lang="en-US" sz="1200" dirty="0"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</p:spTree>
    <p:extLst>
      <p:ext uri="{BB962C8B-B14F-4D97-AF65-F5344CB8AC3E}">
        <p14:creationId xmlns:p14="http://schemas.microsoft.com/office/powerpoint/2010/main" val="342629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344400" cy="1143000"/>
          </a:xfrm>
        </p:spPr>
        <p:txBody>
          <a:bodyPr vert="horz" rtlCol="0" anchor="ctr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400" dirty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Human T- Lymphotropic Virus </a:t>
            </a:r>
            <a:r>
              <a:rPr lang="en-US" sz="4400" dirty="0" smtClean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1 ( </a:t>
            </a:r>
            <a:r>
              <a:rPr lang="en-US" sz="4400" dirty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HTLV-1)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1759526"/>
            <a:ext cx="6019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Associated with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leukemia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and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lymphoma.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Has special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 genes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tax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rex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play role in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oncogenesis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by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regulating mRNA transcription and translation.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434203"/>
            <a:ext cx="4343399" cy="4118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663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1"/>
            <a:ext cx="6539268" cy="1320800"/>
          </a:xfrm>
        </p:spPr>
        <p:txBody>
          <a:bodyPr vert="horz" lIns="91440" tIns="45720" rIns="91440" bIns="45720" rtlCol="0" anchor="t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IN" sz="5400" b="1" dirty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DNA VIRUSES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82000" y="381000"/>
            <a:ext cx="2350681" cy="365125"/>
          </a:xfrm>
        </p:spPr>
        <p:txBody>
          <a:bodyPr vert="horz" anchor="b"/>
          <a:lstStyle/>
          <a:p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  <p:pic>
        <p:nvPicPr>
          <p:cNvPr id="9218" name="Picture 2" descr="http://lexicon.typepad.com/.a/6a00d8341c9d1e53ef01b8d146d943970c-800w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52600"/>
            <a:ext cx="6543675" cy="4085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60321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483612" y="124183"/>
            <a:ext cx="109728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en-US" sz="4800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erican Typewriter" charset="0"/>
              </a:rPr>
              <a:t>Human Papillomavirus (HPV)</a:t>
            </a:r>
          </a:p>
        </p:txBody>
      </p:sp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685800" y="1371600"/>
            <a:ext cx="8077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en-IN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HPV </a:t>
            </a:r>
            <a:r>
              <a:rPr lang="en-IN" dirty="0">
                <a:latin typeface="Arial" pitchFamily="34" charset="0"/>
                <a:cs typeface="Arial" pitchFamily="34" charset="0"/>
              </a:rPr>
              <a:t>induced</a:t>
            </a:r>
            <a:r>
              <a:rPr lang="en-IN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cervical cancer, </a:t>
            </a:r>
            <a:r>
              <a:rPr lang="en-IN" dirty="0">
                <a:latin typeface="Arial" pitchFamily="34" charset="0"/>
                <a:cs typeface="Arial" pitchFamily="34" charset="0"/>
              </a:rPr>
              <a:t>specially </a:t>
            </a:r>
            <a:r>
              <a:rPr lang="en-IN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type16 and 18</a:t>
            </a:r>
            <a:r>
              <a:rPr lang="en-IN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Associated with </a:t>
            </a:r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oropharyngeal cancers,</a:t>
            </a:r>
            <a:r>
              <a:rPr lang="en-US" dirty="0">
                <a:latin typeface="Arial" pitchFamily="34" charset="0"/>
                <a:cs typeface="Arial" pitchFamily="34" charset="0"/>
              </a:rPr>
              <a:t> as well as </a:t>
            </a:r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anal and genital cancers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Types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 and 11 </a:t>
            </a:r>
            <a:r>
              <a:rPr lang="en-US" dirty="0">
                <a:latin typeface="Arial" pitchFamily="34" charset="0"/>
                <a:cs typeface="Arial" pitchFamily="34" charset="0"/>
              </a:rPr>
              <a:t>are associated with </a:t>
            </a:r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genital warts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23555" name="Picture 1" descr="hpv_Human_papilloma_virus2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1"/>
          <a:stretch/>
        </p:blipFill>
        <p:spPr bwMode="auto">
          <a:xfrm>
            <a:off x="8839200" y="1371600"/>
            <a:ext cx="3018555" cy="30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5800" y="3082120"/>
            <a:ext cx="94664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40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Episomal HPV DNA </a:t>
            </a:r>
            <a:r>
              <a:rPr lang="en-IN" sz="2400" dirty="0">
                <a:latin typeface="Arial" pitchFamily="34" charset="0"/>
                <a:cs typeface="Arial" pitchFamily="34" charset="0"/>
              </a:rPr>
              <a:t>– in </a:t>
            </a:r>
            <a:r>
              <a:rPr lang="en-IN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premalignant lesions.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40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Integrated HPV DNA</a:t>
            </a:r>
            <a:r>
              <a:rPr lang="en-IN" sz="2400" dirty="0">
                <a:latin typeface="Arial" pitchFamily="34" charset="0"/>
                <a:cs typeface="Arial" pitchFamily="34" charset="0"/>
              </a:rPr>
              <a:t> – in  </a:t>
            </a:r>
            <a:r>
              <a:rPr lang="en-IN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cervical  cancer </a:t>
            </a:r>
            <a:r>
              <a:rPr lang="en-IN" sz="2400" dirty="0">
                <a:latin typeface="Arial" pitchFamily="34" charset="0"/>
                <a:cs typeface="Arial" pitchFamily="34" charset="0"/>
              </a:rPr>
              <a:t>cells. 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Oncogeneticity: </a:t>
            </a:r>
            <a:r>
              <a:rPr lang="en-IN" sz="2400" dirty="0">
                <a:latin typeface="Arial" pitchFamily="34" charset="0"/>
                <a:cs typeface="Arial" pitchFamily="34" charset="0"/>
              </a:rPr>
              <a:t>Transforming Oncoproteins (</a:t>
            </a:r>
            <a:r>
              <a:rPr lang="en-IN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E6 and E7</a:t>
            </a:r>
            <a:r>
              <a:rPr lang="en-IN" sz="2400" dirty="0">
                <a:latin typeface="Arial" pitchFamily="34" charset="0"/>
                <a:cs typeface="Arial" pitchFamily="34" charset="0"/>
              </a:rPr>
              <a:t>) </a:t>
            </a:r>
            <a:r>
              <a:rPr lang="en-IN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interacting with tumour suppressors(p53, </a:t>
            </a:r>
            <a:r>
              <a:rPr lang="en-IN" sz="24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Rb</a:t>
            </a:r>
            <a:r>
              <a:rPr lang="en-IN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010099" y="6324601"/>
            <a:ext cx="2350681" cy="365125"/>
          </a:xfrm>
        </p:spPr>
        <p:txBody>
          <a:bodyPr vert="horz" anchor="b"/>
          <a:lstStyle/>
          <a:p>
            <a:r>
              <a:rPr lang="en-US" sz="1200"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</p:spTree>
    <p:extLst>
      <p:ext uri="{BB962C8B-B14F-4D97-AF65-F5344CB8AC3E}">
        <p14:creationId xmlns:p14="http://schemas.microsoft.com/office/powerpoint/2010/main" val="116062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" t="5003" r="2890" b="3586"/>
          <a:stretch/>
        </p:blipFill>
        <p:spPr bwMode="auto">
          <a:xfrm>
            <a:off x="8001000" y="2430425"/>
            <a:ext cx="3882154" cy="2415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810986" y="2342705"/>
            <a:ext cx="64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IE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HBV integration: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The </a:t>
            </a:r>
            <a:r>
              <a:rPr lang="en-GB" sz="240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insertion of HBV genome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in cellular genes frequently </a:t>
            </a:r>
            <a:r>
              <a:rPr lang="en-GB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targets genes that regulate key cellular pathways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0" y="12339"/>
            <a:ext cx="5181600" cy="1143000"/>
          </a:xfrm>
        </p:spPr>
        <p:txBody>
          <a:bodyPr vert="horz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erican Typewriter" charset="0"/>
              </a:rPr>
              <a:t>Hepatitis </a:t>
            </a:r>
            <a:r>
              <a:rPr lang="en-US" sz="4800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erican Typewriter" charset="0"/>
              </a:rPr>
              <a:t>B Virus</a:t>
            </a:r>
            <a:endParaRPr lang="en-US" sz="4800" dirty="0">
              <a:ln w="11430"/>
              <a:solidFill>
                <a:srgbClr val="008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merican Typewriter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0986" y="1155340"/>
            <a:ext cx="55898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IN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Hepadnaviridae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N" sz="2400" dirty="0">
                <a:latin typeface="Arial" pitchFamily="34" charset="0"/>
                <a:cs typeface="Arial" pitchFamily="34" charset="0"/>
              </a:rPr>
              <a:t>Genome – circular, </a:t>
            </a:r>
            <a:r>
              <a:rPr lang="en-IN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ds DNA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Hepatocellular carcinoma</a:t>
            </a: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94948"/>
            <a:ext cx="3882154" cy="214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14299" y="3612074"/>
            <a:ext cx="61994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In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HCC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cells,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overexpression of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HBx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and the oncogene c-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myc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each </a:t>
            </a:r>
            <a:r>
              <a:rPr lang="en-US" sz="2400" dirty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increased </a:t>
            </a:r>
            <a:r>
              <a:rPr lang="en-US" sz="2400" dirty="0" err="1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rRNA</a:t>
            </a:r>
            <a:r>
              <a:rPr lang="en-US" sz="2400" dirty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 levels</a:t>
            </a:r>
            <a:r>
              <a:rPr lang="en-US" sz="2400" dirty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cell division was observed . </a:t>
            </a:r>
          </a:p>
        </p:txBody>
      </p:sp>
      <p:pic>
        <p:nvPicPr>
          <p:cNvPr id="9" name="Picture 8"/>
          <p:cNvPicPr/>
          <p:nvPr/>
        </p:nvPicPr>
        <p:blipFill rotWithShape="1">
          <a:blip r:embed="rId4"/>
          <a:srcRect b="65606"/>
          <a:stretch/>
        </p:blipFill>
        <p:spPr bwMode="auto">
          <a:xfrm>
            <a:off x="8001000" y="4847146"/>
            <a:ext cx="3922643" cy="156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389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533144"/>
            <a:ext cx="9220200" cy="4477512"/>
          </a:xfrm>
        </p:spPr>
        <p:txBody>
          <a:bodyPr>
            <a:normAutofit/>
          </a:bodyPr>
          <a:lstStyle/>
          <a:p>
            <a:r>
              <a:rPr lang="en-IN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Epstein-Barr virus (</a:t>
            </a:r>
            <a:r>
              <a:rPr lang="en-IN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HHV-4</a:t>
            </a:r>
            <a:r>
              <a:rPr lang="en-IN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r>
              <a:rPr lang="en-IN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Kaposi sarcoma herpes virus (</a:t>
            </a:r>
            <a:r>
              <a:rPr lang="en-IN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HHV-8</a:t>
            </a:r>
            <a:r>
              <a:rPr lang="en-IN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). </a:t>
            </a:r>
          </a:p>
          <a:p>
            <a:r>
              <a:rPr lang="en-IN" sz="2800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Properties </a:t>
            </a:r>
          </a:p>
          <a:p>
            <a:pPr>
              <a:buFont typeface="Wingdings" pitchFamily="2" charset="2"/>
              <a:buChar char="§"/>
            </a:pPr>
            <a:r>
              <a:rPr lang="en-IN" sz="240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Large</a:t>
            </a:r>
            <a:r>
              <a:rPr lang="en-IN" sz="2400" dirty="0">
                <a:latin typeface="Arial" pitchFamily="34" charset="0"/>
                <a:cs typeface="Arial" pitchFamily="34" charset="0"/>
              </a:rPr>
              <a:t> viruses.</a:t>
            </a:r>
          </a:p>
          <a:p>
            <a:pPr>
              <a:buFont typeface="Wingdings" pitchFamily="2" charset="2"/>
              <a:buChar char="§"/>
            </a:pPr>
            <a:r>
              <a:rPr lang="en-IN" sz="2400" dirty="0">
                <a:latin typeface="Arial" pitchFamily="34" charset="0"/>
                <a:cs typeface="Arial" pitchFamily="34" charset="0"/>
              </a:rPr>
              <a:t>Genome – </a:t>
            </a:r>
            <a:r>
              <a:rPr lang="en-IN" sz="240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linear double stranded DNA.</a:t>
            </a:r>
          </a:p>
          <a:p>
            <a:pPr>
              <a:buFont typeface="Wingdings" pitchFamily="2" charset="2"/>
              <a:buChar char="§"/>
            </a:pPr>
            <a:r>
              <a:rPr lang="en-IN" sz="240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Icosahedral capsid </a:t>
            </a:r>
            <a:r>
              <a:rPr lang="en-IN" sz="2400" dirty="0">
                <a:latin typeface="Arial" pitchFamily="34" charset="0"/>
                <a:cs typeface="Arial" pitchFamily="34" charset="0"/>
              </a:rPr>
              <a:t>with lipid containing </a:t>
            </a:r>
            <a:r>
              <a:rPr lang="en-IN" sz="240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envelope.</a:t>
            </a:r>
            <a:endParaRPr lang="en-IN" sz="2400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IN" sz="240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Acute infection </a:t>
            </a:r>
            <a:r>
              <a:rPr lang="en-IN" sz="2400" dirty="0">
                <a:latin typeface="Arial" pitchFamily="34" charset="0"/>
                <a:cs typeface="Arial" pitchFamily="34" charset="0"/>
              </a:rPr>
              <a:t>followed by </a:t>
            </a:r>
            <a:r>
              <a:rPr lang="en-IN" sz="240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latency (</a:t>
            </a:r>
            <a:r>
              <a:rPr lang="en-IN" sz="2400" b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Latency genes).</a:t>
            </a:r>
          </a:p>
          <a:p>
            <a:pPr>
              <a:buFont typeface="Wingdings" pitchFamily="2" charset="2"/>
              <a:buChar char="§"/>
            </a:pPr>
            <a:r>
              <a:rPr lang="en-IN" sz="240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Recurrence from latent</a:t>
            </a:r>
            <a:r>
              <a:rPr lang="en-IN" sz="2400" dirty="0">
                <a:latin typeface="Arial" pitchFamily="34" charset="0"/>
                <a:cs typeface="Arial" pitchFamily="34" charset="0"/>
              </a:rPr>
              <a:t> infection. </a:t>
            </a:r>
          </a:p>
          <a:p>
            <a:pPr marL="0" indent="0">
              <a:buNone/>
            </a:pPr>
            <a:endParaRPr lang="en-IN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0500" y="228600"/>
            <a:ext cx="10972800" cy="1143000"/>
          </a:xfrm>
        </p:spPr>
        <p:txBody>
          <a:bodyPr vert="horz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IN" sz="4800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erican Typewriter" charset="0"/>
              </a:rPr>
              <a:t>HERPES VIRUS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924801" y="6172201"/>
            <a:ext cx="2350681" cy="365125"/>
          </a:xfrm>
        </p:spPr>
        <p:txBody>
          <a:bodyPr/>
          <a:lstStyle/>
          <a:p>
            <a:r>
              <a:rPr lang="en-US" sz="1200" dirty="0"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</p:spTree>
    <p:extLst>
      <p:ext uri="{BB962C8B-B14F-4D97-AF65-F5344CB8AC3E}">
        <p14:creationId xmlns:p14="http://schemas.microsoft.com/office/powerpoint/2010/main" val="393246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381000" y="76201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>
                <a:latin typeface="American Typewriter" charset="0"/>
              </a:rPr>
              <a:t>Epstein-Barr Virus (EBV</a:t>
            </a:r>
            <a:r>
              <a:rPr lang="en-US" sz="4000" dirty="0" smtClean="0">
                <a:latin typeface="American Typewriter" charset="0"/>
              </a:rPr>
              <a:t>):</a:t>
            </a:r>
            <a:endParaRPr lang="en-US" sz="4000" dirty="0">
              <a:latin typeface="American Typewriter" charset="0"/>
            </a:endParaRPr>
          </a:p>
        </p:txBody>
      </p:sp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533400" y="1143000"/>
            <a:ext cx="8499186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9pPr>
          </a:lstStyle>
          <a:p>
            <a:pPr marL="800100" lvl="1" indent="-342900" eaLnBrk="1" hangingPunct="1">
              <a:buFont typeface="Wingdings" pitchFamily="2" charset="2"/>
              <a:buChar char="§"/>
            </a:pPr>
            <a:r>
              <a:rPr lang="en-US" dirty="0">
                <a:latin typeface="Arial" pitchFamily="34" charset="0"/>
                <a:cs typeface="Arial" pitchFamily="34" charset="0"/>
              </a:rPr>
              <a:t>Transmitted by </a:t>
            </a:r>
            <a:r>
              <a:rPr lang="en-US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transfer of saliva/genital secretions.</a:t>
            </a:r>
          </a:p>
          <a:p>
            <a:pPr marL="800100" lvl="1" indent="-342900" eaLnBrk="1" hangingPunct="1">
              <a:buFont typeface="Wingdings" pitchFamily="2" charset="2"/>
              <a:buChar char="§"/>
            </a:pPr>
            <a:r>
              <a:rPr lang="en-US" dirty="0">
                <a:latin typeface="Arial" pitchFamily="34" charset="0"/>
                <a:cs typeface="Arial" pitchFamily="34" charset="0"/>
              </a:rPr>
              <a:t>Infects </a:t>
            </a:r>
            <a:r>
              <a:rPr lang="en-US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B cells </a:t>
            </a:r>
            <a:r>
              <a:rPr lang="en-US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epithelial cells.</a:t>
            </a:r>
          </a:p>
          <a:p>
            <a:pPr marL="800100" lvl="1" indent="-342900" eaLnBrk="1" hangingPunct="1">
              <a:buFont typeface="Wingdings" pitchFamily="2" charset="2"/>
              <a:buChar char="§"/>
            </a:pPr>
            <a:r>
              <a:rPr lang="en-US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Can establish latency.</a:t>
            </a:r>
          </a:p>
          <a:p>
            <a:pPr lvl="1" eaLnBrk="1" hangingPunct="1"/>
            <a:endParaRPr lang="en-US" dirty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IN" dirty="0">
                <a:latin typeface="Arial" pitchFamily="34" charset="0"/>
                <a:cs typeface="Arial" pitchFamily="34" charset="0"/>
              </a:rPr>
              <a:t>Infectious 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mononucleosis.</a:t>
            </a:r>
            <a:endParaRPr lang="en-IN" dirty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IN" dirty="0" err="1">
                <a:latin typeface="Arial" pitchFamily="34" charset="0"/>
                <a:cs typeface="Arial" pitchFamily="34" charset="0"/>
              </a:rPr>
              <a:t>Burkitt’s</a:t>
            </a:r>
            <a:r>
              <a:rPr lang="en-IN" dirty="0">
                <a:latin typeface="Arial" pitchFamily="34" charset="0"/>
                <a:cs typeface="Arial" pitchFamily="34" charset="0"/>
              </a:rPr>
              <a:t> 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lymphoma.</a:t>
            </a:r>
            <a:endParaRPr lang="en-IN" dirty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IN" dirty="0">
                <a:latin typeface="Arial" pitchFamily="34" charset="0"/>
                <a:cs typeface="Arial" pitchFamily="34" charset="0"/>
              </a:rPr>
              <a:t>Nasopharyngeal 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carcinoma.</a:t>
            </a:r>
            <a:endParaRPr lang="en-IN" dirty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IN" dirty="0">
                <a:latin typeface="Arial" pitchFamily="34" charset="0"/>
                <a:cs typeface="Arial" pitchFamily="34" charset="0"/>
              </a:rPr>
              <a:t>Non Hodgkin’s 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lymphoma.</a:t>
            </a:r>
            <a:endParaRPr lang="en-IN" dirty="0">
              <a:latin typeface="Arial" pitchFamily="34" charset="0"/>
              <a:cs typeface="Arial" pitchFamily="34" charset="0"/>
            </a:endParaRPr>
          </a:p>
          <a:p>
            <a:endParaRPr lang="en-IN" dirty="0">
              <a:latin typeface="Arial" pitchFamily="34" charset="0"/>
              <a:cs typeface="Arial" pitchFamily="34" charset="0"/>
            </a:endParaRPr>
          </a:p>
          <a:p>
            <a:r>
              <a:rPr lang="en-IN" dirty="0">
                <a:latin typeface="Arial" pitchFamily="34" charset="0"/>
                <a:cs typeface="Arial" pitchFamily="34" charset="0"/>
              </a:rPr>
              <a:t>Tumours contain </a:t>
            </a:r>
            <a:r>
              <a:rPr lang="en-IN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integrated &amp; episomal </a:t>
            </a:r>
            <a:r>
              <a:rPr lang="en-IN" dirty="0">
                <a:latin typeface="Arial" pitchFamily="34" charset="0"/>
                <a:cs typeface="Arial" pitchFamily="34" charset="0"/>
              </a:rPr>
              <a:t>forms of viral </a:t>
            </a:r>
            <a:r>
              <a:rPr lang="en-IN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DNA.</a:t>
            </a:r>
          </a:p>
          <a:p>
            <a:pPr lvl="1" eaLnBrk="1" hangingPunct="1"/>
            <a:endParaRPr lang="en-US" dirty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http://www.bio-rad.com/webroot/web/images/cdg/products/microbiology/product_detail/global/cmd_25183_pdp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1" t="7707" r="32225" b="8970"/>
          <a:stretch/>
        </p:blipFill>
        <p:spPr bwMode="auto">
          <a:xfrm>
            <a:off x="8597348" y="990600"/>
            <a:ext cx="3366282" cy="316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162801" y="6124516"/>
            <a:ext cx="2350681" cy="365125"/>
          </a:xfrm>
        </p:spPr>
        <p:txBody>
          <a:bodyPr/>
          <a:lstStyle/>
          <a:p>
            <a:r>
              <a:rPr lang="en-US" sz="1200" dirty="0"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</p:spTree>
    <p:extLst>
      <p:ext uri="{BB962C8B-B14F-4D97-AF65-F5344CB8AC3E}">
        <p14:creationId xmlns:p14="http://schemas.microsoft.com/office/powerpoint/2010/main" val="141076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صورة ذات صلة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0" cy="689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lectures1 sep 2009\viruses pictures\coronavirus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7716853" y="2148201"/>
            <a:ext cx="2781120" cy="2302023"/>
          </a:xfrm>
          <a:prstGeom prst="ellipse">
            <a:avLst/>
          </a:prstGeom>
          <a:ln>
            <a:noFill/>
          </a:ln>
          <a:effectLst>
            <a:glow rad="1041400">
              <a:schemeClr val="bg1">
                <a:lumMod val="50000"/>
                <a:alpha val="36000"/>
              </a:schemeClr>
            </a:glow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066800" y="2133601"/>
            <a:ext cx="779478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to Oncoviruses</a:t>
            </a:r>
          </a:p>
          <a:p>
            <a:pPr algn="ctr"/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0744200" y="407927"/>
            <a:ext cx="1143000" cy="106365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>
              <a:rot lat="0" lon="0" rev="0"/>
            </a:camera>
            <a:lightRig rig="flood" dir="tl"/>
          </a:scene3d>
          <a:sp3d prstMaterial="metal">
            <a:bevelT w="254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ood" dir="t"/>
            </a:scene3d>
            <a:sp3d extrusionH="57150" prstMaterial="softEdge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400" b="1" dirty="0">
                <a:ln w="50800">
                  <a:solidFill>
                    <a:schemeClr val="bg2">
                      <a:lumMod val="50000"/>
                    </a:schemeClr>
                  </a:solidFill>
                </a:ln>
                <a:gradFill>
                  <a:gsLst>
                    <a:gs pos="0">
                      <a:srgbClr val="E6DCAC"/>
                    </a:gs>
                    <a:gs pos="12000">
                      <a:srgbClr val="E6D78A"/>
                    </a:gs>
                    <a:gs pos="30000">
                      <a:srgbClr val="C7AC4C"/>
                    </a:gs>
                    <a:gs pos="45000">
                      <a:srgbClr val="E6D78A"/>
                    </a:gs>
                    <a:gs pos="77000">
                      <a:srgbClr val="C7AC4C"/>
                    </a:gs>
                    <a:gs pos="100000">
                      <a:srgbClr val="E6DCAC"/>
                    </a:gs>
                  </a:gsLst>
                  <a:lin ang="5400000" scaled="0"/>
                </a:gradFill>
                <a:latin typeface="Bookman Old Style" panose="02050604050505020204" pitchFamily="18" charset="0"/>
              </a:rPr>
              <a:t>5</a:t>
            </a:r>
          </a:p>
        </p:txBody>
      </p:sp>
      <p:sp>
        <p:nvSpPr>
          <p:cNvPr id="7" name="Rectangle 6"/>
          <p:cNvSpPr/>
          <p:nvPr/>
        </p:nvSpPr>
        <p:spPr>
          <a:xfrm>
            <a:off x="2590800" y="3679335"/>
            <a:ext cx="6477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By:</a:t>
            </a:r>
          </a:p>
          <a:p>
            <a:pPr algn="ctr">
              <a:spcBef>
                <a:spcPct val="50000"/>
              </a:spcBef>
            </a:pPr>
            <a:endParaRPr lang="en-US" sz="2400" b="1" dirty="0">
              <a:ln w="190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>
                <a:ln w="1905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Prof. Dr. Ghada Fahmy Helaly</a:t>
            </a:r>
          </a:p>
          <a:p>
            <a:pPr algn="ctr"/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Microbiology &amp; Immunology Department</a:t>
            </a:r>
          </a:p>
          <a:p>
            <a:pPr algn="ctr"/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Faculty of Medicine</a:t>
            </a:r>
          </a:p>
          <a:p>
            <a:pPr algn="ctr"/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Mu’tah University</a:t>
            </a:r>
          </a:p>
        </p:txBody>
      </p:sp>
      <p:sp>
        <p:nvSpPr>
          <p:cNvPr id="2" name="Rectangle 1"/>
          <p:cNvSpPr/>
          <p:nvPr/>
        </p:nvSpPr>
        <p:spPr>
          <a:xfrm>
            <a:off x="1" y="425652"/>
            <a:ext cx="10515599" cy="1063650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>
              <a:rot lat="0" lon="0" rev="0"/>
            </a:camera>
            <a:lightRig rig="flood" dir="tl"/>
          </a:scene3d>
          <a:sp3d prstMaterial="metal">
            <a:bevelT w="254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ood" dir="t"/>
            </a:scene3d>
            <a:sp3d extrusionH="57150" prstMaterial="softEdge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400" b="1" dirty="0">
                <a:ln w="50800">
                  <a:solidFill>
                    <a:schemeClr val="bg2">
                      <a:lumMod val="50000"/>
                    </a:schemeClr>
                  </a:solidFill>
                </a:ln>
                <a:gradFill>
                  <a:gsLst>
                    <a:gs pos="0">
                      <a:srgbClr val="E6DCAC"/>
                    </a:gs>
                    <a:gs pos="12000">
                      <a:srgbClr val="E6D78A"/>
                    </a:gs>
                    <a:gs pos="30000">
                      <a:srgbClr val="C7AC4C"/>
                    </a:gs>
                    <a:gs pos="45000">
                      <a:srgbClr val="E6D78A"/>
                    </a:gs>
                    <a:gs pos="77000">
                      <a:srgbClr val="C7AC4C"/>
                    </a:gs>
                    <a:gs pos="100000">
                      <a:srgbClr val="E6DCAC"/>
                    </a:gs>
                  </a:gsLst>
                  <a:lin ang="5400000" scaled="0"/>
                </a:gradFill>
                <a:latin typeface="Bookman Old Style" panose="02050604050505020204" pitchFamily="18" charset="0"/>
              </a:rPr>
              <a:t>GENERAL VIROLOGY</a:t>
            </a:r>
          </a:p>
        </p:txBody>
      </p:sp>
    </p:spTree>
    <p:extLst>
      <p:ext uri="{BB962C8B-B14F-4D97-AF65-F5344CB8AC3E}">
        <p14:creationId xmlns:p14="http://schemas.microsoft.com/office/powerpoint/2010/main" val="181225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524000"/>
            <a:ext cx="9906000" cy="388620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LMP1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(latent membrane protein 1)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stimulation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of transcription factors for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anti-apoptotic proteins.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Epstein-Barr nuclear antigen  (EBNA</a:t>
            </a:r>
            <a:r>
              <a:rPr lang="en-US" sz="240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EBNA3C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binds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Rb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and promotes cell cycle progression. </a:t>
            </a:r>
            <a:r>
              <a:rPr lang="en-US" sz="24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EBNA1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Inhibits </a:t>
            </a:r>
            <a:r>
              <a:rPr lang="en-US" sz="24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p53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induced apoptosis       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457200"/>
            <a:ext cx="4148956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109728"/>
            <a:r>
              <a:rPr lang="en-US" sz="3200" b="1" u="sng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Oncoproteins of EBV: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543801" y="6096001"/>
            <a:ext cx="2350681" cy="365125"/>
          </a:xfrm>
        </p:spPr>
        <p:txBody>
          <a:bodyPr/>
          <a:lstStyle/>
          <a:p>
            <a:r>
              <a:rPr lang="en-US" sz="1200" dirty="0"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</p:spTree>
    <p:extLst>
      <p:ext uri="{BB962C8B-B14F-4D97-AF65-F5344CB8AC3E}">
        <p14:creationId xmlns:p14="http://schemas.microsoft.com/office/powerpoint/2010/main" val="4768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36443" y="140285"/>
            <a:ext cx="10385135" cy="1143000"/>
          </a:xfr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en-US" sz="3200" dirty="0">
                <a:latin typeface="American Typewriter" charset="0"/>
              </a:rPr>
              <a:t>Kaposi</a:t>
            </a:r>
            <a:r>
              <a:rPr lang="en-US" altLang="en-US" sz="3200" dirty="0">
                <a:latin typeface="American Typewriter" charset="0"/>
              </a:rPr>
              <a:t>’</a:t>
            </a:r>
            <a:r>
              <a:rPr lang="en-US" sz="3200" dirty="0">
                <a:latin typeface="American Typewriter" charset="0"/>
              </a:rPr>
              <a:t>s sarcoma-associated herpesvirus (HHV-8</a:t>
            </a:r>
            <a:r>
              <a:rPr lang="en-US" sz="3200" dirty="0" smtClean="0">
                <a:latin typeface="American Typewriter" charset="0"/>
              </a:rPr>
              <a:t>):</a:t>
            </a:r>
            <a:endParaRPr lang="en-US" sz="3200" dirty="0">
              <a:latin typeface="American Typewriter" charset="0"/>
            </a:endParaRPr>
          </a:p>
        </p:txBody>
      </p:sp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533400" y="1371601"/>
            <a:ext cx="8759075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9pPr>
          </a:lstStyle>
          <a:p>
            <a:pPr marL="800100" lvl="1" indent="-342900" eaLnBrk="1" hangingPunct="1">
              <a:buFont typeface="Arial" pitchFamily="34" charset="0"/>
              <a:buChar char="•"/>
            </a:pPr>
            <a:r>
              <a:rPr lang="en-US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Angioproliferative tumor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that can involve skin (most often), lymph nodes, or viscera, establishes </a:t>
            </a: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latency.</a:t>
            </a:r>
          </a:p>
          <a:p>
            <a:pPr marL="800100" lvl="1" indent="-342900" eaLnBrk="1" hangingPunct="1">
              <a:buFont typeface="Arial" pitchFamily="34" charset="0"/>
              <a:buChar char="•"/>
            </a:pP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Sexually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transmitted.</a:t>
            </a:r>
          </a:p>
          <a:p>
            <a:pPr marL="800100" lvl="1" indent="-342900" eaLnBrk="1" hangingPunct="1">
              <a:buFont typeface="Arial" pitchFamily="34" charset="0"/>
              <a:buChar char="•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Causes disease in i</a:t>
            </a: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mmunosuppressed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patients; </a:t>
            </a: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asymptomatic in healthy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people.</a:t>
            </a:r>
          </a:p>
          <a:p>
            <a:pPr marL="800100" lvl="1" indent="-342900" eaLnBrk="1" hangingPunct="1">
              <a:buFont typeface="Arial" pitchFamily="34" charset="0"/>
              <a:buChar char="•"/>
            </a:pP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Inflammation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or some other stimulus ignites the </a:t>
            </a: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lytic cycle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to infect surrounding cells.</a:t>
            </a:r>
          </a:p>
          <a:p>
            <a:pPr lvl="1" eaLnBrk="1" hangingPunct="1"/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7" name="Picture 2" descr="KSHV.jpg.pagespeed.ce.TEx2B4b8f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3124200"/>
            <a:ext cx="2393157" cy="2549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Kaposi's_Sarcom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1104418"/>
            <a:ext cx="2393156" cy="200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4398" y="4398732"/>
            <a:ext cx="899160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ONCOPROTEINS:</a:t>
            </a:r>
            <a:r>
              <a:rPr lang="en-IN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2200" b="1" dirty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Latency Associated Nuclear </a:t>
            </a:r>
            <a:r>
              <a:rPr lang="en-IN" sz="2200" b="1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Antigen (LANA1)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bind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to </a:t>
            </a:r>
            <a:r>
              <a:rPr lang="en-US" sz="2200" b="1" dirty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p53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and 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inhibit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p53-dependent 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apoptosis</a:t>
            </a:r>
            <a:endParaRPr lang="en-IN" sz="22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IN" sz="2200" dirty="0">
                <a:latin typeface="Arial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43211" y="5930901"/>
            <a:ext cx="2350681" cy="365125"/>
          </a:xfrm>
        </p:spPr>
        <p:txBody>
          <a:bodyPr/>
          <a:lstStyle/>
          <a:p>
            <a:r>
              <a:rPr lang="en-US" sz="1200"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</p:spTree>
    <p:extLst>
      <p:ext uri="{BB962C8B-B14F-4D97-AF65-F5344CB8AC3E}">
        <p14:creationId xmlns:p14="http://schemas.microsoft.com/office/powerpoint/2010/main" val="323783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9063"/>
            <a:ext cx="10972800" cy="1143000"/>
          </a:xfrm>
        </p:spPr>
        <p:txBody>
          <a:bodyPr>
            <a:normAutofit/>
          </a:bodyPr>
          <a:lstStyle/>
          <a:p>
            <a:r>
              <a:rPr lang="en-US" sz="48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SLOW VIRUSES AND </a:t>
            </a:r>
            <a:r>
              <a:rPr lang="en-US" sz="48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PRIONS:</a:t>
            </a:r>
            <a:endParaRPr lang="en-US" sz="48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522" y="1295400"/>
            <a:ext cx="10668000" cy="484537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chemeClr val="accent1">
                  <a:lumMod val="50000"/>
                </a:schemeClr>
              </a:buClr>
            </a:pPr>
            <a:r>
              <a:rPr lang="en-US" sz="2400" b="1" dirty="0" smtClean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Subacute </a:t>
            </a:r>
            <a:r>
              <a:rPr lang="en-US" sz="2400" b="1" dirty="0" err="1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sclerosing</a:t>
            </a:r>
            <a:r>
              <a:rPr lang="en-US" sz="2400" b="1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panencephalitis</a:t>
            </a:r>
            <a:r>
              <a:rPr lang="en-US" sz="2400" b="1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Measles virus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chemeClr val="accent1">
                  <a:lumMod val="50000"/>
                </a:schemeClr>
              </a:buClr>
            </a:pP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JC virus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immunosuppressed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400" b="1" dirty="0" smtClean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progressive </a:t>
            </a:r>
            <a:r>
              <a:rPr lang="en-US" sz="2400" b="1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multifocal </a:t>
            </a:r>
            <a:r>
              <a:rPr lang="en-US" sz="2400" b="1" dirty="0" smtClean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leukoencephalopathy.</a:t>
            </a:r>
          </a:p>
          <a:p>
            <a:pPr>
              <a:lnSpc>
                <a:spcPct val="150000"/>
              </a:lnSpc>
              <a:buClr>
                <a:schemeClr val="accent1">
                  <a:lumMod val="50000"/>
                </a:schemeClr>
              </a:buClr>
            </a:pP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Retroviruses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50000"/>
              </a:lnSpc>
              <a:buClr>
                <a:schemeClr val="accent1">
                  <a:lumMod val="50000"/>
                </a:schemeClr>
              </a:buClr>
            </a:pP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Prions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proteinaceous 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lacking nucleic 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spongiform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encephalopathies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u="sng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</a:t>
            </a:r>
            <a:r>
              <a:rPr lang="en-US" sz="2400" b="1" u="sng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diseases: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kuru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Creutzfeldt-Jakob disease of humans, scrapie of sheep, bovine spongiform encephalopathy (or mad cow disease).</a:t>
            </a:r>
          </a:p>
          <a:p>
            <a:pPr>
              <a:lnSpc>
                <a:spcPct val="150000"/>
              </a:lnSpc>
              <a:buClr>
                <a:schemeClr val="accent1">
                  <a:lumMod val="50000"/>
                </a:schemeClr>
              </a:buClr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07571" y="6140776"/>
            <a:ext cx="2530143" cy="365125"/>
          </a:xfrm>
        </p:spPr>
        <p:txBody>
          <a:bodyPr vert="horz" lIns="91440" tIns="45720" rIns="91440" bIns="45720" rtlCol="0" anchor="ctr"/>
          <a:lstStyle/>
          <a:p>
            <a:r>
              <a:rPr lang="en-US" sz="1200" b="1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</a:t>
            </a:r>
            <a:r>
              <a:rPr lang="en-US" sz="1200" b="1" cap="none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Ghada</a:t>
            </a:r>
            <a:r>
              <a:rPr lang="en-US" sz="1200" b="1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cap="none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Fahmy</a:t>
            </a:r>
            <a:r>
              <a:rPr lang="en-US" sz="1200" b="1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cap="none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Helaly</a:t>
            </a:r>
            <a:endParaRPr lang="en-US" sz="1200" b="1" cap="none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4342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BCC\Desktop\2295-brushed-metal-textures-background-s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62600" y="0"/>
            <a:ext cx="6629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C:\Users\BCC\Desktop\pictures for presentations In Shaa- Allah\animated-wallpaper-mobile-animated-backgrounds-mobile-backgrounds-2984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62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19800" y="1447800"/>
            <a:ext cx="3920602" cy="1093904"/>
          </a:xfrm>
          <a:prstGeom prst="rect">
            <a:avLst/>
          </a:prstGeom>
          <a:noFill/>
          <a:scene3d>
            <a:camera prst="orthographicFront"/>
            <a:lightRig rig="flood" dir="t"/>
          </a:scene3d>
          <a:sp3d prstMaterial="powder"/>
        </p:spPr>
        <p:txBody>
          <a:bodyPr wrap="none">
            <a:prstTxWarp prst="textWave1">
              <a:avLst>
                <a:gd name="adj1" fmla="val 12500"/>
                <a:gd name="adj2" fmla="val -170"/>
              </a:avLst>
            </a:prstTxWarp>
            <a:spAutoFit/>
            <a:sp3d extrusionH="31750" contourW="6350" prstMaterial="powder">
              <a:bevelT w="69850" h="19050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dirty="0">
                <a:ln/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chemeClr val="tx1">
                        <a:lumMod val="75000"/>
                        <a:lumOff val="25000"/>
                      </a:schemeClr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path path="circle">
                    <a:fillToRect l="100000" t="100000"/>
                  </a:path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rush Script MT" pitchFamily="66" charset="0"/>
                <a:cs typeface="Arial" charset="0"/>
              </a:rPr>
              <a:t>Thank You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10200" y="5410201"/>
            <a:ext cx="3013166" cy="365125"/>
          </a:xfrm>
        </p:spPr>
        <p:txBody>
          <a:bodyPr vert="horz" lIns="91440" tIns="45720" rIns="91440" bIns="4572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</p:spTree>
    <p:extLst>
      <p:ext uri="{BB962C8B-B14F-4D97-AF65-F5344CB8AC3E}">
        <p14:creationId xmlns:p14="http://schemas.microsoft.com/office/powerpoint/2010/main" val="292386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2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762000" y="1219200"/>
            <a:ext cx="10744200" cy="4191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An 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oncovirus</a:t>
            </a:r>
            <a:r>
              <a:rPr lang="en-US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is </a:t>
            </a: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 virus that can cause cancer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This term originated from studies of acutely transforming retroviruses in the 1950–60s, often called oncornaviruses to denote their RNA virus origin.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Now refers to </a:t>
            </a:r>
            <a:r>
              <a:rPr lang="en-US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any virus with a </a:t>
            </a: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DNA or RNA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genome causing cancer and is synonymous with "</a:t>
            </a:r>
            <a:r>
              <a:rPr lang="en-US" sz="2200" dirty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tumor virus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" or "</a:t>
            </a:r>
            <a:r>
              <a:rPr lang="en-US" sz="2200" dirty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cancer virus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". 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The </a:t>
            </a:r>
            <a:r>
              <a:rPr lang="en-US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importance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of this is that these cancers might be </a:t>
            </a:r>
            <a:r>
              <a:rPr lang="en-US" sz="2200" dirty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easily prevented through vaccination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(e.g., papillomavirus vaccines), </a:t>
            </a:r>
            <a:r>
              <a:rPr lang="en-US" sz="2200" dirty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diagnosed with simple blood tests,</a:t>
            </a:r>
            <a:r>
              <a:rPr lang="en-US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sz="2200" dirty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treated with less-toxic antiviral compounds.</a:t>
            </a:r>
            <a:endParaRPr lang="en-IN" sz="2200" dirty="0">
              <a:solidFill>
                <a:srgbClr val="66FF33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IN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60612" y="202811"/>
            <a:ext cx="3990195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Oncoviruses</a:t>
            </a: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6781800" y="5516563"/>
            <a:ext cx="30131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cap="all" spc="6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cap="none" dirty="0"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</p:spTree>
    <p:extLst>
      <p:ext uri="{BB962C8B-B14F-4D97-AF65-F5344CB8AC3E}">
        <p14:creationId xmlns:p14="http://schemas.microsoft.com/office/powerpoint/2010/main" val="117246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2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57200"/>
            <a:ext cx="10896600" cy="5715000"/>
          </a:xfrm>
        </p:spPr>
        <p:txBody>
          <a:bodyPr>
            <a:noAutofit/>
          </a:bodyPr>
          <a:lstStyle/>
          <a:p>
            <a:r>
              <a:rPr lang="en-US" sz="24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Oncogenesis: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2200" dirty="0" smtClean="0">
                <a:latin typeface="Arial" pitchFamily="34" charset="0"/>
                <a:cs typeface="Arial" pitchFamily="34" charset="0"/>
              </a:rPr>
              <a:t>An </a:t>
            </a:r>
            <a:r>
              <a:rPr lang="en-IN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abnormal growth </a:t>
            </a:r>
            <a:r>
              <a:rPr lang="en-IN" sz="2200" dirty="0">
                <a:latin typeface="Arial" pitchFamily="34" charset="0"/>
                <a:cs typeface="Arial" pitchFamily="34" charset="0"/>
              </a:rPr>
              <a:t>of tissue resulting from </a:t>
            </a:r>
            <a:r>
              <a:rPr lang="en-IN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uncontrolled, progressive multiplication of cells</a:t>
            </a:r>
            <a:r>
              <a:rPr lang="en-IN" sz="2200" dirty="0">
                <a:latin typeface="Arial" pitchFamily="34" charset="0"/>
                <a:cs typeface="Arial" pitchFamily="34" charset="0"/>
              </a:rPr>
              <a:t> and serving </a:t>
            </a:r>
            <a:r>
              <a:rPr lang="en-IN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 physiological </a:t>
            </a:r>
            <a:r>
              <a:rPr lang="en-IN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function</a:t>
            </a:r>
            <a:r>
              <a:rPr lang="en-IN" sz="2200" dirty="0" smtClean="0">
                <a:latin typeface="Arial" pitchFamily="34" charset="0"/>
                <a:cs typeface="Arial" pitchFamily="34" charset="0"/>
              </a:rPr>
              <a:t>, as a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result of </a:t>
            </a: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genetic changes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that </a:t>
            </a: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alter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the </a:t>
            </a:r>
            <a:r>
              <a:rPr lang="en-US" sz="22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expression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or </a:t>
            </a:r>
            <a:r>
              <a:rPr lang="en-US" sz="22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function </a:t>
            </a: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of proteins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that play critical roles in the </a:t>
            </a: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control of cell growth and division.</a:t>
            </a:r>
          </a:p>
          <a:p>
            <a:pPr marL="109728" indent="0">
              <a:buNone/>
            </a:pPr>
            <a:endParaRPr lang="en-US" sz="2200" dirty="0">
              <a:latin typeface="Arial" pitchFamily="34" charset="0"/>
              <a:cs typeface="Arial" pitchFamily="34" charset="0"/>
            </a:endParaRPr>
          </a:p>
          <a:p>
            <a:r>
              <a:rPr lang="en-US" sz="24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Proto-oncogenes: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normal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pre-mutation)genes. </a:t>
            </a:r>
          </a:p>
          <a:p>
            <a:pPr marL="1428750" indent="-171450"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present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in </a:t>
            </a:r>
            <a:r>
              <a:rPr lang="en-US" sz="2200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normal cells.</a:t>
            </a:r>
          </a:p>
          <a:p>
            <a:pPr marL="1428750" indent="-171450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conserved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in their genomes.</a:t>
            </a:r>
          </a:p>
          <a:p>
            <a:pPr marL="1428750" indent="-171450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code </a:t>
            </a:r>
            <a:r>
              <a:rPr lang="en-US" sz="2200" dirty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for proteins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which </a:t>
            </a:r>
            <a:r>
              <a:rPr lang="en-US" sz="2200" dirty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regulate cell </a:t>
            </a:r>
            <a:r>
              <a:rPr lang="en-US" sz="2200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growth &amp; differentiation</a:t>
            </a:r>
            <a:r>
              <a:rPr lang="en-US" sz="2200" dirty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en-US" sz="2200" dirty="0">
              <a:latin typeface="Arial" pitchFamily="34" charset="0"/>
              <a:cs typeface="Arial" pitchFamily="34" charset="0"/>
            </a:endParaRPr>
          </a:p>
          <a:p>
            <a:r>
              <a:rPr lang="en-US" sz="24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Oncogenes: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mutated versions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of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proto-oncogenes.</a:t>
            </a:r>
          </a:p>
          <a:p>
            <a:pPr marL="1428750" indent="-171450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contribute </a:t>
            </a:r>
            <a:r>
              <a:rPr lang="en-US" sz="2200" dirty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to cancer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development by </a:t>
            </a:r>
            <a:r>
              <a:rPr lang="en-US" sz="2200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disrupting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cell's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ability to </a:t>
            </a:r>
            <a:r>
              <a:rPr lang="en-US" sz="2200" dirty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control </a:t>
            </a:r>
            <a:r>
              <a:rPr lang="en-US" sz="2200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                            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its own </a:t>
            </a:r>
            <a:r>
              <a:rPr lang="en-US" sz="2200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growth</a:t>
            </a:r>
            <a:r>
              <a:rPr lang="en-US" sz="2200" dirty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en-US" sz="2200" dirty="0">
              <a:latin typeface="Arial" pitchFamily="34" charset="0"/>
              <a:cs typeface="Arial" pitchFamily="34" charset="0"/>
            </a:endParaRPr>
          </a:p>
          <a:p>
            <a:endParaRPr lang="en-US" sz="2200" dirty="0">
              <a:latin typeface="Arial" pitchFamily="34" charset="0"/>
              <a:cs typeface="Arial" pitchFamily="34" charset="0"/>
            </a:endParaRPr>
          </a:p>
          <a:p>
            <a:endParaRPr lang="en-US" sz="2200" dirty="0">
              <a:latin typeface="Arial" pitchFamily="34" charset="0"/>
              <a:cs typeface="Arial" pitchFamily="34" charset="0"/>
            </a:endParaRPr>
          </a:p>
          <a:p>
            <a:endParaRPr lang="en-IN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934201" y="6324601"/>
            <a:ext cx="2350681" cy="365125"/>
          </a:xfrm>
        </p:spPr>
        <p:txBody>
          <a:bodyPr vert="horz" lIns="91440" tIns="45720" rIns="91440" bIns="45720" rtlCol="0" anchor="ctr"/>
          <a:lstStyle/>
          <a:p>
            <a:pPr algn="ctr"/>
            <a:r>
              <a:rPr lang="en-US" sz="1200" b="1" dirty="0"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</p:spTree>
    <p:extLst>
      <p:ext uri="{BB962C8B-B14F-4D97-AF65-F5344CB8AC3E}">
        <p14:creationId xmlns:p14="http://schemas.microsoft.com/office/powerpoint/2010/main" val="304304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2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4419600"/>
            <a:ext cx="10591800" cy="1676400"/>
          </a:xfrm>
        </p:spPr>
        <p:txBody>
          <a:bodyPr>
            <a:noAutofit/>
          </a:bodyPr>
          <a:lstStyle/>
          <a:p>
            <a:pPr marL="109728" indent="0" algn="ctr">
              <a:buNone/>
            </a:pPr>
            <a:r>
              <a:rPr lang="en-US" sz="2400" dirty="0">
                <a:latin typeface="Arial" charset="0"/>
              </a:rPr>
              <a:t>Cancer arises from a  combination of dominant </a:t>
            </a:r>
            <a:r>
              <a:rPr lang="en-US" sz="2400" b="1" dirty="0">
                <a:solidFill>
                  <a:srgbClr val="66FF33"/>
                </a:solidFill>
                <a:latin typeface="Arial" charset="0"/>
              </a:rPr>
              <a:t>gain</a:t>
            </a:r>
            <a:r>
              <a:rPr lang="en-US" sz="2400" dirty="0">
                <a:latin typeface="Arial" charset="0"/>
              </a:rPr>
              <a:t> of function </a:t>
            </a:r>
            <a:r>
              <a:rPr lang="en-US" sz="2400" b="1" dirty="0">
                <a:solidFill>
                  <a:srgbClr val="66FF33"/>
                </a:solidFill>
                <a:latin typeface="Arial" charset="0"/>
              </a:rPr>
              <a:t>mutations</a:t>
            </a:r>
            <a:r>
              <a:rPr lang="en-US" sz="2400" dirty="0">
                <a:latin typeface="Arial" charset="0"/>
              </a:rPr>
              <a:t> in 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</a:rPr>
              <a:t>proto- oncogenes </a:t>
            </a:r>
            <a:r>
              <a:rPr lang="en-US" sz="2400" dirty="0">
                <a:latin typeface="Arial" charset="0"/>
              </a:rPr>
              <a:t>and recessive </a:t>
            </a:r>
            <a:r>
              <a:rPr lang="en-US" sz="2400" b="1" dirty="0">
                <a:solidFill>
                  <a:srgbClr val="66FF33"/>
                </a:solidFill>
                <a:latin typeface="Arial" charset="0"/>
              </a:rPr>
              <a:t>loss of function mutations </a:t>
            </a:r>
            <a:r>
              <a:rPr lang="en-US" sz="2400" dirty="0">
                <a:latin typeface="Arial" charset="0"/>
              </a:rPr>
              <a:t>in 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</a:rPr>
              <a:t>tumor suppressor genes (such as </a:t>
            </a:r>
            <a:r>
              <a:rPr lang="en-IN" sz="2400" dirty="0">
                <a:latin typeface="Arial" pitchFamily="34" charset="0"/>
                <a:cs typeface="Arial" pitchFamily="34" charset="0"/>
              </a:rPr>
              <a:t>P53 </a:t>
            </a:r>
            <a:r>
              <a:rPr lang="en-IN" sz="2400" dirty="0" smtClean="0">
                <a:latin typeface="Arial" pitchFamily="34" charset="0"/>
                <a:cs typeface="Arial" pitchFamily="34" charset="0"/>
              </a:rPr>
              <a:t>gene and </a:t>
            </a:r>
            <a:r>
              <a:rPr lang="en-IN" sz="2400" dirty="0">
                <a:latin typeface="Arial" pitchFamily="34" charset="0"/>
                <a:cs typeface="Arial" pitchFamily="34" charset="0"/>
              </a:rPr>
              <a:t>Retinoblastoma (</a:t>
            </a:r>
            <a:r>
              <a:rPr lang="en-IN" sz="2400" dirty="0" err="1">
                <a:latin typeface="Arial" pitchFamily="34" charset="0"/>
                <a:cs typeface="Arial" pitchFamily="34" charset="0"/>
              </a:rPr>
              <a:t>Rb</a:t>
            </a:r>
            <a:r>
              <a:rPr lang="en-IN" sz="2400" dirty="0">
                <a:latin typeface="Arial" pitchFamily="34" charset="0"/>
                <a:cs typeface="Arial" pitchFamily="34" charset="0"/>
              </a:rPr>
              <a:t>) gene)</a:t>
            </a:r>
          </a:p>
          <a:p>
            <a:pPr marL="109728" indent="0" algn="ctr">
              <a:buNone/>
            </a:pPr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3074" name="Picture 2" descr="https://upload.wikimedia.org/wikipedia/commons/thumb/d/de/Oncogenes_illustration.jpg/300px-Oncogenes_illustration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42900"/>
            <a:ext cx="830580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315200" y="6035675"/>
            <a:ext cx="2350681" cy="365125"/>
          </a:xfrm>
        </p:spPr>
        <p:txBody>
          <a:bodyPr vert="horz" lIns="91440" tIns="45720" rIns="91440" bIns="45720" rtlCol="0" anchor="ctr"/>
          <a:lstStyle/>
          <a:p>
            <a:pPr algn="ctr"/>
            <a:r>
              <a:rPr lang="en-US" sz="1200" dirty="0"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</p:spTree>
    <p:extLst>
      <p:ext uri="{BB962C8B-B14F-4D97-AF65-F5344CB8AC3E}">
        <p14:creationId xmlns:p14="http://schemas.microsoft.com/office/powerpoint/2010/main" val="373828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2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7551" y="9525"/>
            <a:ext cx="8347075" cy="1143000"/>
          </a:xfrm>
          <a:effectLst>
            <a:outerShdw dist="17961" dir="2700000" algn="ctr" rotWithShape="0">
              <a:schemeClr val="tx2"/>
            </a:outerShdw>
          </a:effectLst>
        </p:spPr>
        <p:txBody>
          <a:bodyPr vert="horz" lIns="90488" tIns="44450" rIns="90488" bIns="44450" rtlCol="0"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ct val="70000"/>
              </a:lnSpc>
              <a:tabLst>
                <a:tab pos="804863" algn="l"/>
              </a:tabLst>
              <a:defRPr/>
            </a:pPr>
            <a:r>
              <a:rPr lang="en-US" sz="3200" dirty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CANCER CELLS </a:t>
            </a:r>
            <a:r>
              <a:rPr lang="en-US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AND</a:t>
            </a:r>
            <a:r>
              <a:rPr lang="en-US" sz="3200" dirty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ln w="1143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NORMAL CELLS 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8061760" y="6302376"/>
            <a:ext cx="2350681" cy="365125"/>
          </a:xfrm>
        </p:spPr>
        <p:txBody>
          <a:bodyPr vert="horz" lIns="91440" tIns="45720" rIns="91440" bIns="45720" rtlCol="0" anchor="ctr"/>
          <a:lstStyle/>
          <a:p>
            <a:pPr algn="ctr"/>
            <a:r>
              <a:rPr lang="en-US" sz="1200"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1596731" y="1194620"/>
            <a:ext cx="7499644" cy="414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lnSpc>
                <a:spcPct val="85000"/>
              </a:lnSpc>
              <a:tabLst>
                <a:tab pos="4457700" algn="l"/>
                <a:tab pos="6113463" algn="l"/>
                <a:tab pos="6977063" algn="l"/>
              </a:tabLst>
              <a:defRPr/>
            </a:pPr>
            <a:r>
              <a:rPr lang="en-US" sz="2400" b="1" i="1" dirty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CANCER CELLS                 </a:t>
            </a:r>
            <a:r>
              <a:rPr lang="en-US" b="1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charset="0"/>
              </a:rPr>
              <a:t>	</a:t>
            </a:r>
            <a:r>
              <a:rPr lang="en-US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charset="0"/>
              </a:rPr>
              <a:t>     </a:t>
            </a:r>
            <a:r>
              <a:rPr lang="en-US" sz="2400" b="1" i="1" dirty="0" smtClean="0">
                <a:ln w="1778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charset="0"/>
              </a:rPr>
              <a:t>NORMAL CELLS             </a:t>
            </a:r>
            <a:endParaRPr lang="en-US" sz="2400" b="1" i="1" dirty="0">
              <a:ln w="1778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07891" y="4408703"/>
            <a:ext cx="4554538" cy="1595437"/>
            <a:chOff x="183" y="3119"/>
            <a:chExt cx="2869" cy="1005"/>
          </a:xfrm>
        </p:grpSpPr>
        <p:sp>
          <p:nvSpPr>
            <p:cNvPr id="78853" name="Rectangle 5"/>
            <p:cNvSpPr>
              <a:spLocks noChangeArrowheads="1"/>
            </p:cNvSpPr>
            <p:nvPr/>
          </p:nvSpPr>
          <p:spPr bwMode="auto">
            <a:xfrm>
              <a:off x="309" y="3119"/>
              <a:ext cx="2743" cy="7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/>
            <a:lstStyle/>
            <a:p>
              <a:pPr marL="292100" indent="-292100">
                <a:lnSpc>
                  <a:spcPct val="145000"/>
                </a:lnSpc>
                <a:tabLst>
                  <a:tab pos="804863" algn="ctr"/>
                  <a:tab pos="2058988" algn="l"/>
                  <a:tab pos="3889375" algn="l"/>
                  <a:tab pos="5316538" algn="l"/>
                  <a:tab pos="6918325" algn="l"/>
                </a:tabLst>
                <a:defRPr/>
              </a:pPr>
              <a:r>
                <a:rPr lang="en-US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" charset="0"/>
                </a:rPr>
                <a:t>Loss of </a:t>
              </a:r>
              <a:r>
                <a:rPr lang="en-US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FF00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" charset="0"/>
                </a:rPr>
                <a:t>contact inhibition.</a:t>
              </a:r>
            </a:p>
            <a:p>
              <a:pPr marL="292100" indent="-292100">
                <a:lnSpc>
                  <a:spcPct val="145000"/>
                </a:lnSpc>
                <a:tabLst>
                  <a:tab pos="804863" algn="ctr"/>
                  <a:tab pos="2058988" algn="l"/>
                  <a:tab pos="3889375" algn="l"/>
                  <a:tab pos="5316538" algn="l"/>
                  <a:tab pos="6918325" algn="l"/>
                </a:tabLst>
                <a:defRPr/>
              </a:pPr>
              <a:r>
                <a:rPr lang="en-US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" charset="0"/>
                </a:rPr>
                <a:t>Increase in </a:t>
              </a:r>
              <a:r>
                <a:rPr lang="en-US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FF00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" charset="0"/>
                </a:rPr>
                <a:t>growth factor </a:t>
              </a:r>
              <a:r>
                <a:rPr lang="en-US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" charset="0"/>
                </a:rPr>
                <a:t>secretion</a:t>
              </a:r>
            </a:p>
            <a:p>
              <a:pPr marL="292100" indent="-292100">
                <a:lnSpc>
                  <a:spcPct val="145000"/>
                </a:lnSpc>
                <a:tabLst>
                  <a:tab pos="804863" algn="ctr"/>
                  <a:tab pos="2058988" algn="l"/>
                  <a:tab pos="3889375" algn="l"/>
                  <a:tab pos="5316538" algn="l"/>
                  <a:tab pos="6918325" algn="l"/>
                </a:tabLst>
                <a:defRPr/>
              </a:pPr>
              <a:r>
                <a:rPr lang="en-US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" charset="0"/>
                </a:rPr>
                <a:t>Increase in </a:t>
              </a:r>
              <a:r>
                <a:rPr lang="en-US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FF00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" charset="0"/>
                </a:rPr>
                <a:t>oncogene expression.</a:t>
              </a:r>
            </a:p>
            <a:p>
              <a:pPr marL="292100" indent="-292100">
                <a:lnSpc>
                  <a:spcPct val="145000"/>
                </a:lnSpc>
                <a:tabLst>
                  <a:tab pos="804863" algn="ctr"/>
                  <a:tab pos="2058988" algn="l"/>
                  <a:tab pos="3889375" algn="l"/>
                  <a:tab pos="5316538" algn="l"/>
                  <a:tab pos="6918325" algn="l"/>
                </a:tabLst>
                <a:defRPr/>
              </a:pPr>
              <a:r>
                <a:rPr lang="en-US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" charset="0"/>
                </a:rPr>
                <a:t>Loss of </a:t>
              </a:r>
              <a:r>
                <a:rPr lang="en-US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FF00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" charset="0"/>
                </a:rPr>
                <a:t>tumor suppressor genes.</a:t>
              </a:r>
            </a:p>
          </p:txBody>
        </p:sp>
        <p:pic>
          <p:nvPicPr>
            <p:cNvPr id="47180" name="Picture 6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3" y="3246"/>
              <a:ext cx="128" cy="1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47181" name="Picture 7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4" y="3495"/>
              <a:ext cx="128" cy="1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47182" name="Picture 8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3" y="3741"/>
              <a:ext cx="128" cy="1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47183" name="Picture 9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3" y="3996"/>
              <a:ext cx="128" cy="1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6535462" y="4738688"/>
            <a:ext cx="5600701" cy="1720850"/>
            <a:chOff x="3146" y="3079"/>
            <a:chExt cx="3528" cy="1084"/>
          </a:xfrm>
        </p:grpSpPr>
        <p:sp>
          <p:nvSpPr>
            <p:cNvPr id="78859" name="Rectangle 11"/>
            <p:cNvSpPr>
              <a:spLocks noChangeArrowheads="1"/>
            </p:cNvSpPr>
            <p:nvPr/>
          </p:nvSpPr>
          <p:spPr bwMode="auto">
            <a:xfrm>
              <a:off x="3247" y="3079"/>
              <a:ext cx="3427" cy="10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/>
            <a:lstStyle/>
            <a:p>
              <a:pPr>
                <a:lnSpc>
                  <a:spcPct val="145000"/>
                </a:lnSpc>
                <a:tabLst>
                  <a:tab pos="804863" algn="ctr"/>
                  <a:tab pos="2058988" algn="l"/>
                  <a:tab pos="3889375" algn="l"/>
                  <a:tab pos="5316538" algn="l"/>
                  <a:tab pos="6918325" algn="l"/>
                </a:tabLst>
                <a:defRPr/>
              </a:pPr>
              <a:r>
                <a:rPr lang="en-US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66FF33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" charset="0"/>
                </a:rPr>
                <a:t>Intermittent</a:t>
              </a:r>
              <a:r>
                <a:rPr lang="en-US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" charset="0"/>
                </a:rPr>
                <a:t> growth factor </a:t>
              </a:r>
              <a:r>
                <a:rPr lang="en-US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" charset="0"/>
                </a:rPr>
                <a:t>secretion. Oncogene </a:t>
              </a:r>
              <a:r>
                <a:rPr lang="en-US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66FF33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" charset="0"/>
                </a:rPr>
                <a:t>expression is rare. </a:t>
              </a:r>
              <a:endPara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66FF33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charset="0"/>
              </a:endParaRPr>
            </a:p>
            <a:p>
              <a:pPr>
                <a:lnSpc>
                  <a:spcPct val="145000"/>
                </a:lnSpc>
                <a:tabLst>
                  <a:tab pos="804863" algn="ctr"/>
                  <a:tab pos="2058988" algn="l"/>
                  <a:tab pos="3889375" algn="l"/>
                  <a:tab pos="5316538" algn="l"/>
                  <a:tab pos="6918325" algn="l"/>
                </a:tabLst>
                <a:defRPr/>
              </a:pPr>
              <a:r>
                <a:rPr lang="en-US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66FF33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" charset="0"/>
                </a:rPr>
                <a:t>Presence </a:t>
              </a:r>
              <a:r>
                <a:rPr lang="en-US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" charset="0"/>
                </a:rPr>
                <a:t>of tumor suppressor genes.</a:t>
              </a:r>
            </a:p>
            <a:p>
              <a:pPr>
                <a:lnSpc>
                  <a:spcPct val="145000"/>
                </a:lnSpc>
                <a:tabLst>
                  <a:tab pos="804863" algn="ctr"/>
                  <a:tab pos="2058988" algn="l"/>
                  <a:tab pos="3889375" algn="l"/>
                  <a:tab pos="5316538" algn="l"/>
                  <a:tab pos="6918325" algn="l"/>
                </a:tabLst>
                <a:defRPr/>
              </a:pPr>
              <a:endPara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charset="0"/>
              </a:endParaRPr>
            </a:p>
            <a:p>
              <a:pPr marL="292100" indent="-292100">
                <a:lnSpc>
                  <a:spcPct val="40000"/>
                </a:lnSpc>
                <a:tabLst>
                  <a:tab pos="804863" algn="ctr"/>
                  <a:tab pos="2058988" algn="l"/>
                  <a:tab pos="3889375" algn="l"/>
                  <a:tab pos="5316538" algn="l"/>
                  <a:tab pos="6918325" algn="l"/>
                </a:tabLst>
                <a:defRPr/>
              </a:pPr>
              <a:endPara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charset="0"/>
              </a:endParaRPr>
            </a:p>
          </p:txBody>
        </p:sp>
        <p:pic>
          <p:nvPicPr>
            <p:cNvPr id="47176" name="Picture 12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146" y="3195"/>
              <a:ext cx="128" cy="1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47177" name="Picture 13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146" y="3447"/>
              <a:ext cx="128" cy="1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47178" name="Picture 14"/>
            <p:cNvPicPr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153" y="3684"/>
              <a:ext cx="128" cy="1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6324600" y="1750135"/>
            <a:ext cx="2622550" cy="1695450"/>
            <a:chOff x="3480" y="1237"/>
            <a:chExt cx="1652" cy="1068"/>
          </a:xfrm>
        </p:grpSpPr>
        <p:sp>
          <p:nvSpPr>
            <p:cNvPr id="47153" name="Freeform 16"/>
            <p:cNvSpPr>
              <a:spLocks/>
            </p:cNvSpPr>
            <p:nvPr/>
          </p:nvSpPr>
          <p:spPr bwMode="auto">
            <a:xfrm>
              <a:off x="3954" y="2005"/>
              <a:ext cx="271" cy="226"/>
            </a:xfrm>
            <a:custGeom>
              <a:avLst/>
              <a:gdLst>
                <a:gd name="T0" fmla="*/ 18 w 271"/>
                <a:gd name="T1" fmla="*/ 207 h 226"/>
                <a:gd name="T2" fmla="*/ 81 w 271"/>
                <a:gd name="T3" fmla="*/ 225 h 226"/>
                <a:gd name="T4" fmla="*/ 147 w 271"/>
                <a:gd name="T5" fmla="*/ 204 h 226"/>
                <a:gd name="T6" fmla="*/ 204 w 271"/>
                <a:gd name="T7" fmla="*/ 198 h 226"/>
                <a:gd name="T8" fmla="*/ 267 w 271"/>
                <a:gd name="T9" fmla="*/ 150 h 226"/>
                <a:gd name="T10" fmla="*/ 270 w 271"/>
                <a:gd name="T11" fmla="*/ 102 h 226"/>
                <a:gd name="T12" fmla="*/ 255 w 271"/>
                <a:gd name="T13" fmla="*/ 33 h 226"/>
                <a:gd name="T14" fmla="*/ 222 w 271"/>
                <a:gd name="T15" fmla="*/ 6 h 226"/>
                <a:gd name="T16" fmla="*/ 195 w 271"/>
                <a:gd name="T17" fmla="*/ 0 h 226"/>
                <a:gd name="T18" fmla="*/ 183 w 271"/>
                <a:gd name="T19" fmla="*/ 15 h 226"/>
                <a:gd name="T20" fmla="*/ 153 w 271"/>
                <a:gd name="T21" fmla="*/ 9 h 226"/>
                <a:gd name="T22" fmla="*/ 132 w 271"/>
                <a:gd name="T23" fmla="*/ 24 h 226"/>
                <a:gd name="T24" fmla="*/ 93 w 271"/>
                <a:gd name="T25" fmla="*/ 69 h 226"/>
                <a:gd name="T26" fmla="*/ 39 w 271"/>
                <a:gd name="T27" fmla="*/ 93 h 226"/>
                <a:gd name="T28" fmla="*/ 15 w 271"/>
                <a:gd name="T29" fmla="*/ 105 h 226"/>
                <a:gd name="T30" fmla="*/ 0 w 271"/>
                <a:gd name="T31" fmla="*/ 159 h 226"/>
                <a:gd name="T32" fmla="*/ 12 w 271"/>
                <a:gd name="T33" fmla="*/ 183 h 226"/>
                <a:gd name="T34" fmla="*/ 18 w 271"/>
                <a:gd name="T35" fmla="*/ 207 h 22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71"/>
                <a:gd name="T55" fmla="*/ 0 h 226"/>
                <a:gd name="T56" fmla="*/ 271 w 271"/>
                <a:gd name="T57" fmla="*/ 226 h 22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71" h="226">
                  <a:moveTo>
                    <a:pt x="18" y="207"/>
                  </a:moveTo>
                  <a:lnTo>
                    <a:pt x="81" y="225"/>
                  </a:lnTo>
                  <a:lnTo>
                    <a:pt x="147" y="204"/>
                  </a:lnTo>
                  <a:lnTo>
                    <a:pt x="204" y="198"/>
                  </a:lnTo>
                  <a:lnTo>
                    <a:pt x="267" y="150"/>
                  </a:lnTo>
                  <a:lnTo>
                    <a:pt x="270" y="102"/>
                  </a:lnTo>
                  <a:lnTo>
                    <a:pt x="255" y="33"/>
                  </a:lnTo>
                  <a:lnTo>
                    <a:pt x="222" y="6"/>
                  </a:lnTo>
                  <a:lnTo>
                    <a:pt x="195" y="0"/>
                  </a:lnTo>
                  <a:lnTo>
                    <a:pt x="183" y="15"/>
                  </a:lnTo>
                  <a:lnTo>
                    <a:pt x="153" y="9"/>
                  </a:lnTo>
                  <a:lnTo>
                    <a:pt x="132" y="24"/>
                  </a:lnTo>
                  <a:lnTo>
                    <a:pt x="93" y="69"/>
                  </a:lnTo>
                  <a:lnTo>
                    <a:pt x="39" y="93"/>
                  </a:lnTo>
                  <a:lnTo>
                    <a:pt x="15" y="105"/>
                  </a:lnTo>
                  <a:lnTo>
                    <a:pt x="0" y="159"/>
                  </a:lnTo>
                  <a:lnTo>
                    <a:pt x="12" y="183"/>
                  </a:lnTo>
                  <a:lnTo>
                    <a:pt x="18" y="207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grpSp>
          <p:nvGrpSpPr>
            <p:cNvPr id="5" name="Group 17"/>
            <p:cNvGrpSpPr>
              <a:grpSpLocks/>
            </p:cNvGrpSpPr>
            <p:nvPr/>
          </p:nvGrpSpPr>
          <p:grpSpPr bwMode="auto">
            <a:xfrm>
              <a:off x="3480" y="1237"/>
              <a:ext cx="913" cy="961"/>
              <a:chOff x="3660" y="1432"/>
              <a:chExt cx="913" cy="961"/>
            </a:xfrm>
          </p:grpSpPr>
          <p:sp>
            <p:nvSpPr>
              <p:cNvPr id="47167" name="Freeform 18"/>
              <p:cNvSpPr>
                <a:spLocks/>
              </p:cNvSpPr>
              <p:nvPr/>
            </p:nvSpPr>
            <p:spPr bwMode="auto">
              <a:xfrm>
                <a:off x="3784" y="1456"/>
                <a:ext cx="321" cy="297"/>
              </a:xfrm>
              <a:custGeom>
                <a:avLst/>
                <a:gdLst>
                  <a:gd name="T0" fmla="*/ 152 w 321"/>
                  <a:gd name="T1" fmla="*/ 8 h 297"/>
                  <a:gd name="T2" fmla="*/ 40 w 321"/>
                  <a:gd name="T3" fmla="*/ 52 h 297"/>
                  <a:gd name="T4" fmla="*/ 0 w 321"/>
                  <a:gd name="T5" fmla="*/ 104 h 297"/>
                  <a:gd name="T6" fmla="*/ 0 w 321"/>
                  <a:gd name="T7" fmla="*/ 168 h 297"/>
                  <a:gd name="T8" fmla="*/ 48 w 321"/>
                  <a:gd name="T9" fmla="*/ 216 h 297"/>
                  <a:gd name="T10" fmla="*/ 52 w 321"/>
                  <a:gd name="T11" fmla="*/ 240 h 297"/>
                  <a:gd name="T12" fmla="*/ 132 w 321"/>
                  <a:gd name="T13" fmla="*/ 296 h 297"/>
                  <a:gd name="T14" fmla="*/ 228 w 321"/>
                  <a:gd name="T15" fmla="*/ 272 h 297"/>
                  <a:gd name="T16" fmla="*/ 308 w 321"/>
                  <a:gd name="T17" fmla="*/ 212 h 297"/>
                  <a:gd name="T18" fmla="*/ 320 w 321"/>
                  <a:gd name="T19" fmla="*/ 116 h 297"/>
                  <a:gd name="T20" fmla="*/ 288 w 321"/>
                  <a:gd name="T21" fmla="*/ 24 h 297"/>
                  <a:gd name="T22" fmla="*/ 228 w 321"/>
                  <a:gd name="T23" fmla="*/ 0 h 297"/>
                  <a:gd name="T24" fmla="*/ 152 w 321"/>
                  <a:gd name="T25" fmla="*/ 8 h 29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21"/>
                  <a:gd name="T40" fmla="*/ 0 h 297"/>
                  <a:gd name="T41" fmla="*/ 321 w 321"/>
                  <a:gd name="T42" fmla="*/ 297 h 29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21" h="297">
                    <a:moveTo>
                      <a:pt x="152" y="8"/>
                    </a:moveTo>
                    <a:lnTo>
                      <a:pt x="40" y="52"/>
                    </a:lnTo>
                    <a:lnTo>
                      <a:pt x="0" y="104"/>
                    </a:lnTo>
                    <a:lnTo>
                      <a:pt x="0" y="168"/>
                    </a:lnTo>
                    <a:lnTo>
                      <a:pt x="48" y="216"/>
                    </a:lnTo>
                    <a:lnTo>
                      <a:pt x="52" y="240"/>
                    </a:lnTo>
                    <a:lnTo>
                      <a:pt x="132" y="296"/>
                    </a:lnTo>
                    <a:lnTo>
                      <a:pt x="228" y="272"/>
                    </a:lnTo>
                    <a:lnTo>
                      <a:pt x="308" y="212"/>
                    </a:lnTo>
                    <a:lnTo>
                      <a:pt x="320" y="116"/>
                    </a:lnTo>
                    <a:lnTo>
                      <a:pt x="288" y="24"/>
                    </a:lnTo>
                    <a:lnTo>
                      <a:pt x="228" y="0"/>
                    </a:lnTo>
                    <a:lnTo>
                      <a:pt x="152" y="8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168" name="Freeform 19"/>
              <p:cNvSpPr>
                <a:spLocks/>
              </p:cNvSpPr>
              <p:nvPr/>
            </p:nvSpPr>
            <p:spPr bwMode="auto">
              <a:xfrm>
                <a:off x="4149" y="1432"/>
                <a:ext cx="190" cy="304"/>
              </a:xfrm>
              <a:custGeom>
                <a:avLst/>
                <a:gdLst>
                  <a:gd name="T0" fmla="*/ 0 w 190"/>
                  <a:gd name="T1" fmla="*/ 84 h 304"/>
                  <a:gd name="T2" fmla="*/ 0 w 190"/>
                  <a:gd name="T3" fmla="*/ 138 h 304"/>
                  <a:gd name="T4" fmla="*/ 12 w 190"/>
                  <a:gd name="T5" fmla="*/ 183 h 304"/>
                  <a:gd name="T6" fmla="*/ 45 w 190"/>
                  <a:gd name="T7" fmla="*/ 246 h 304"/>
                  <a:gd name="T8" fmla="*/ 66 w 190"/>
                  <a:gd name="T9" fmla="*/ 300 h 304"/>
                  <a:gd name="T10" fmla="*/ 99 w 190"/>
                  <a:gd name="T11" fmla="*/ 303 h 304"/>
                  <a:gd name="T12" fmla="*/ 144 w 190"/>
                  <a:gd name="T13" fmla="*/ 291 h 304"/>
                  <a:gd name="T14" fmla="*/ 177 w 190"/>
                  <a:gd name="T15" fmla="*/ 246 h 304"/>
                  <a:gd name="T16" fmla="*/ 189 w 190"/>
                  <a:gd name="T17" fmla="*/ 180 h 304"/>
                  <a:gd name="T18" fmla="*/ 186 w 190"/>
                  <a:gd name="T19" fmla="*/ 87 h 304"/>
                  <a:gd name="T20" fmla="*/ 159 w 190"/>
                  <a:gd name="T21" fmla="*/ 48 h 304"/>
                  <a:gd name="T22" fmla="*/ 123 w 190"/>
                  <a:gd name="T23" fmla="*/ 12 h 304"/>
                  <a:gd name="T24" fmla="*/ 69 w 190"/>
                  <a:gd name="T25" fmla="*/ 0 h 304"/>
                  <a:gd name="T26" fmla="*/ 33 w 190"/>
                  <a:gd name="T27" fmla="*/ 6 h 304"/>
                  <a:gd name="T28" fmla="*/ 9 w 190"/>
                  <a:gd name="T29" fmla="*/ 39 h 304"/>
                  <a:gd name="T30" fmla="*/ 0 w 190"/>
                  <a:gd name="T31" fmla="*/ 84 h 30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90"/>
                  <a:gd name="T49" fmla="*/ 0 h 304"/>
                  <a:gd name="T50" fmla="*/ 190 w 190"/>
                  <a:gd name="T51" fmla="*/ 304 h 30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90" h="304">
                    <a:moveTo>
                      <a:pt x="0" y="84"/>
                    </a:moveTo>
                    <a:lnTo>
                      <a:pt x="0" y="138"/>
                    </a:lnTo>
                    <a:lnTo>
                      <a:pt x="12" y="183"/>
                    </a:lnTo>
                    <a:lnTo>
                      <a:pt x="45" y="246"/>
                    </a:lnTo>
                    <a:lnTo>
                      <a:pt x="66" y="300"/>
                    </a:lnTo>
                    <a:lnTo>
                      <a:pt x="99" y="303"/>
                    </a:lnTo>
                    <a:lnTo>
                      <a:pt x="144" y="291"/>
                    </a:lnTo>
                    <a:lnTo>
                      <a:pt x="177" y="246"/>
                    </a:lnTo>
                    <a:lnTo>
                      <a:pt x="189" y="180"/>
                    </a:lnTo>
                    <a:lnTo>
                      <a:pt x="186" y="87"/>
                    </a:lnTo>
                    <a:lnTo>
                      <a:pt x="159" y="48"/>
                    </a:lnTo>
                    <a:lnTo>
                      <a:pt x="123" y="12"/>
                    </a:lnTo>
                    <a:lnTo>
                      <a:pt x="69" y="0"/>
                    </a:lnTo>
                    <a:lnTo>
                      <a:pt x="33" y="6"/>
                    </a:lnTo>
                    <a:lnTo>
                      <a:pt x="9" y="39"/>
                    </a:lnTo>
                    <a:lnTo>
                      <a:pt x="0" y="84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169" name="Freeform 20"/>
              <p:cNvSpPr>
                <a:spLocks/>
              </p:cNvSpPr>
              <p:nvPr/>
            </p:nvSpPr>
            <p:spPr bwMode="auto">
              <a:xfrm>
                <a:off x="4347" y="1606"/>
                <a:ext cx="226" cy="307"/>
              </a:xfrm>
              <a:custGeom>
                <a:avLst/>
                <a:gdLst>
                  <a:gd name="T0" fmla="*/ 0 w 226"/>
                  <a:gd name="T1" fmla="*/ 207 h 307"/>
                  <a:gd name="T2" fmla="*/ 108 w 226"/>
                  <a:gd name="T3" fmla="*/ 306 h 307"/>
                  <a:gd name="T4" fmla="*/ 153 w 226"/>
                  <a:gd name="T5" fmla="*/ 300 h 307"/>
                  <a:gd name="T6" fmla="*/ 201 w 226"/>
                  <a:gd name="T7" fmla="*/ 246 h 307"/>
                  <a:gd name="T8" fmla="*/ 225 w 226"/>
                  <a:gd name="T9" fmla="*/ 132 h 307"/>
                  <a:gd name="T10" fmla="*/ 222 w 226"/>
                  <a:gd name="T11" fmla="*/ 66 h 307"/>
                  <a:gd name="T12" fmla="*/ 171 w 226"/>
                  <a:gd name="T13" fmla="*/ 6 h 307"/>
                  <a:gd name="T14" fmla="*/ 123 w 226"/>
                  <a:gd name="T15" fmla="*/ 0 h 307"/>
                  <a:gd name="T16" fmla="*/ 69 w 226"/>
                  <a:gd name="T17" fmla="*/ 21 h 307"/>
                  <a:gd name="T18" fmla="*/ 33 w 226"/>
                  <a:gd name="T19" fmla="*/ 75 h 307"/>
                  <a:gd name="T20" fmla="*/ 12 w 226"/>
                  <a:gd name="T21" fmla="*/ 123 h 307"/>
                  <a:gd name="T22" fmla="*/ 0 w 226"/>
                  <a:gd name="T23" fmla="*/ 207 h 30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26"/>
                  <a:gd name="T37" fmla="*/ 0 h 307"/>
                  <a:gd name="T38" fmla="*/ 226 w 226"/>
                  <a:gd name="T39" fmla="*/ 307 h 30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26" h="307">
                    <a:moveTo>
                      <a:pt x="0" y="207"/>
                    </a:moveTo>
                    <a:lnTo>
                      <a:pt x="108" y="306"/>
                    </a:lnTo>
                    <a:lnTo>
                      <a:pt x="153" y="300"/>
                    </a:lnTo>
                    <a:lnTo>
                      <a:pt x="201" y="246"/>
                    </a:lnTo>
                    <a:lnTo>
                      <a:pt x="225" y="132"/>
                    </a:lnTo>
                    <a:lnTo>
                      <a:pt x="222" y="66"/>
                    </a:lnTo>
                    <a:lnTo>
                      <a:pt x="171" y="6"/>
                    </a:lnTo>
                    <a:lnTo>
                      <a:pt x="123" y="0"/>
                    </a:lnTo>
                    <a:lnTo>
                      <a:pt x="69" y="21"/>
                    </a:lnTo>
                    <a:lnTo>
                      <a:pt x="33" y="75"/>
                    </a:lnTo>
                    <a:lnTo>
                      <a:pt x="12" y="123"/>
                    </a:lnTo>
                    <a:lnTo>
                      <a:pt x="0" y="207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170" name="Freeform 21"/>
              <p:cNvSpPr>
                <a:spLocks/>
              </p:cNvSpPr>
              <p:nvPr/>
            </p:nvSpPr>
            <p:spPr bwMode="auto">
              <a:xfrm>
                <a:off x="4221" y="1945"/>
                <a:ext cx="283" cy="238"/>
              </a:xfrm>
              <a:custGeom>
                <a:avLst/>
                <a:gdLst>
                  <a:gd name="T0" fmla="*/ 51 w 283"/>
                  <a:gd name="T1" fmla="*/ 159 h 238"/>
                  <a:gd name="T2" fmla="*/ 165 w 283"/>
                  <a:gd name="T3" fmla="*/ 237 h 238"/>
                  <a:gd name="T4" fmla="*/ 207 w 283"/>
                  <a:gd name="T5" fmla="*/ 237 h 238"/>
                  <a:gd name="T6" fmla="*/ 252 w 283"/>
                  <a:gd name="T7" fmla="*/ 219 h 238"/>
                  <a:gd name="T8" fmla="*/ 276 w 283"/>
                  <a:gd name="T9" fmla="*/ 153 h 238"/>
                  <a:gd name="T10" fmla="*/ 282 w 283"/>
                  <a:gd name="T11" fmla="*/ 75 h 238"/>
                  <a:gd name="T12" fmla="*/ 237 w 283"/>
                  <a:gd name="T13" fmla="*/ 21 h 238"/>
                  <a:gd name="T14" fmla="*/ 168 w 283"/>
                  <a:gd name="T15" fmla="*/ 15 h 238"/>
                  <a:gd name="T16" fmla="*/ 135 w 283"/>
                  <a:gd name="T17" fmla="*/ 0 h 238"/>
                  <a:gd name="T18" fmla="*/ 84 w 283"/>
                  <a:gd name="T19" fmla="*/ 0 h 238"/>
                  <a:gd name="T20" fmla="*/ 27 w 283"/>
                  <a:gd name="T21" fmla="*/ 39 h 238"/>
                  <a:gd name="T22" fmla="*/ 0 w 283"/>
                  <a:gd name="T23" fmla="*/ 69 h 238"/>
                  <a:gd name="T24" fmla="*/ 9 w 283"/>
                  <a:gd name="T25" fmla="*/ 93 h 238"/>
                  <a:gd name="T26" fmla="*/ 36 w 283"/>
                  <a:gd name="T27" fmla="*/ 111 h 238"/>
                  <a:gd name="T28" fmla="*/ 45 w 283"/>
                  <a:gd name="T29" fmla="*/ 132 h 238"/>
                  <a:gd name="T30" fmla="*/ 51 w 283"/>
                  <a:gd name="T31" fmla="*/ 159 h 23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83"/>
                  <a:gd name="T49" fmla="*/ 0 h 238"/>
                  <a:gd name="T50" fmla="*/ 283 w 283"/>
                  <a:gd name="T51" fmla="*/ 238 h 23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83" h="238">
                    <a:moveTo>
                      <a:pt x="51" y="159"/>
                    </a:moveTo>
                    <a:lnTo>
                      <a:pt x="165" y="237"/>
                    </a:lnTo>
                    <a:lnTo>
                      <a:pt x="207" y="237"/>
                    </a:lnTo>
                    <a:lnTo>
                      <a:pt x="252" y="219"/>
                    </a:lnTo>
                    <a:lnTo>
                      <a:pt x="276" y="153"/>
                    </a:lnTo>
                    <a:lnTo>
                      <a:pt x="282" y="75"/>
                    </a:lnTo>
                    <a:lnTo>
                      <a:pt x="237" y="21"/>
                    </a:lnTo>
                    <a:lnTo>
                      <a:pt x="168" y="15"/>
                    </a:lnTo>
                    <a:lnTo>
                      <a:pt x="135" y="0"/>
                    </a:lnTo>
                    <a:lnTo>
                      <a:pt x="84" y="0"/>
                    </a:lnTo>
                    <a:lnTo>
                      <a:pt x="27" y="39"/>
                    </a:lnTo>
                    <a:lnTo>
                      <a:pt x="0" y="69"/>
                    </a:lnTo>
                    <a:lnTo>
                      <a:pt x="9" y="93"/>
                    </a:lnTo>
                    <a:lnTo>
                      <a:pt x="36" y="111"/>
                    </a:lnTo>
                    <a:lnTo>
                      <a:pt x="45" y="132"/>
                    </a:lnTo>
                    <a:lnTo>
                      <a:pt x="51" y="159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171" name="Freeform 22"/>
              <p:cNvSpPr>
                <a:spLocks/>
              </p:cNvSpPr>
              <p:nvPr/>
            </p:nvSpPr>
            <p:spPr bwMode="auto">
              <a:xfrm>
                <a:off x="3945" y="1777"/>
                <a:ext cx="307" cy="193"/>
              </a:xfrm>
              <a:custGeom>
                <a:avLst/>
                <a:gdLst>
                  <a:gd name="T0" fmla="*/ 45 w 307"/>
                  <a:gd name="T1" fmla="*/ 192 h 193"/>
                  <a:gd name="T2" fmla="*/ 219 w 307"/>
                  <a:gd name="T3" fmla="*/ 174 h 193"/>
                  <a:gd name="T4" fmla="*/ 306 w 307"/>
                  <a:gd name="T5" fmla="*/ 126 h 193"/>
                  <a:gd name="T6" fmla="*/ 291 w 307"/>
                  <a:gd name="T7" fmla="*/ 51 h 193"/>
                  <a:gd name="T8" fmla="*/ 234 w 307"/>
                  <a:gd name="T9" fmla="*/ 6 h 193"/>
                  <a:gd name="T10" fmla="*/ 96 w 307"/>
                  <a:gd name="T11" fmla="*/ 0 h 193"/>
                  <a:gd name="T12" fmla="*/ 6 w 307"/>
                  <a:gd name="T13" fmla="*/ 54 h 193"/>
                  <a:gd name="T14" fmla="*/ 0 w 307"/>
                  <a:gd name="T15" fmla="*/ 135 h 193"/>
                  <a:gd name="T16" fmla="*/ 45 w 307"/>
                  <a:gd name="T17" fmla="*/ 192 h 19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7"/>
                  <a:gd name="T28" fmla="*/ 0 h 193"/>
                  <a:gd name="T29" fmla="*/ 307 w 307"/>
                  <a:gd name="T30" fmla="*/ 193 h 19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7" h="193">
                    <a:moveTo>
                      <a:pt x="45" y="192"/>
                    </a:moveTo>
                    <a:lnTo>
                      <a:pt x="219" y="174"/>
                    </a:lnTo>
                    <a:lnTo>
                      <a:pt x="306" y="126"/>
                    </a:lnTo>
                    <a:lnTo>
                      <a:pt x="291" y="51"/>
                    </a:lnTo>
                    <a:lnTo>
                      <a:pt x="234" y="6"/>
                    </a:lnTo>
                    <a:lnTo>
                      <a:pt x="96" y="0"/>
                    </a:lnTo>
                    <a:lnTo>
                      <a:pt x="6" y="54"/>
                    </a:lnTo>
                    <a:lnTo>
                      <a:pt x="0" y="135"/>
                    </a:lnTo>
                    <a:lnTo>
                      <a:pt x="45" y="192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172" name="Freeform 23"/>
              <p:cNvSpPr>
                <a:spLocks/>
              </p:cNvSpPr>
              <p:nvPr/>
            </p:nvSpPr>
            <p:spPr bwMode="auto">
              <a:xfrm>
                <a:off x="3678" y="1762"/>
                <a:ext cx="247" cy="295"/>
              </a:xfrm>
              <a:custGeom>
                <a:avLst/>
                <a:gdLst>
                  <a:gd name="T0" fmla="*/ 207 w 247"/>
                  <a:gd name="T1" fmla="*/ 171 h 295"/>
                  <a:gd name="T2" fmla="*/ 192 w 247"/>
                  <a:gd name="T3" fmla="*/ 87 h 295"/>
                  <a:gd name="T4" fmla="*/ 186 w 247"/>
                  <a:gd name="T5" fmla="*/ 39 h 295"/>
                  <a:gd name="T6" fmla="*/ 159 w 247"/>
                  <a:gd name="T7" fmla="*/ 6 h 295"/>
                  <a:gd name="T8" fmla="*/ 87 w 247"/>
                  <a:gd name="T9" fmla="*/ 0 h 295"/>
                  <a:gd name="T10" fmla="*/ 33 w 247"/>
                  <a:gd name="T11" fmla="*/ 27 h 295"/>
                  <a:gd name="T12" fmla="*/ 9 w 247"/>
                  <a:gd name="T13" fmla="*/ 72 h 295"/>
                  <a:gd name="T14" fmla="*/ 0 w 247"/>
                  <a:gd name="T15" fmla="*/ 156 h 295"/>
                  <a:gd name="T16" fmla="*/ 21 w 247"/>
                  <a:gd name="T17" fmla="*/ 222 h 295"/>
                  <a:gd name="T18" fmla="*/ 57 w 247"/>
                  <a:gd name="T19" fmla="*/ 276 h 295"/>
                  <a:gd name="T20" fmla="*/ 84 w 247"/>
                  <a:gd name="T21" fmla="*/ 294 h 295"/>
                  <a:gd name="T22" fmla="*/ 210 w 247"/>
                  <a:gd name="T23" fmla="*/ 288 h 295"/>
                  <a:gd name="T24" fmla="*/ 240 w 247"/>
                  <a:gd name="T25" fmla="*/ 255 h 295"/>
                  <a:gd name="T26" fmla="*/ 246 w 247"/>
                  <a:gd name="T27" fmla="*/ 210 h 295"/>
                  <a:gd name="T28" fmla="*/ 207 w 247"/>
                  <a:gd name="T29" fmla="*/ 171 h 29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47"/>
                  <a:gd name="T46" fmla="*/ 0 h 295"/>
                  <a:gd name="T47" fmla="*/ 247 w 247"/>
                  <a:gd name="T48" fmla="*/ 295 h 29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47" h="295">
                    <a:moveTo>
                      <a:pt x="207" y="171"/>
                    </a:moveTo>
                    <a:lnTo>
                      <a:pt x="192" y="87"/>
                    </a:lnTo>
                    <a:lnTo>
                      <a:pt x="186" y="39"/>
                    </a:lnTo>
                    <a:lnTo>
                      <a:pt x="159" y="6"/>
                    </a:lnTo>
                    <a:lnTo>
                      <a:pt x="87" y="0"/>
                    </a:lnTo>
                    <a:lnTo>
                      <a:pt x="33" y="27"/>
                    </a:lnTo>
                    <a:lnTo>
                      <a:pt x="9" y="72"/>
                    </a:lnTo>
                    <a:lnTo>
                      <a:pt x="0" y="156"/>
                    </a:lnTo>
                    <a:lnTo>
                      <a:pt x="21" y="222"/>
                    </a:lnTo>
                    <a:lnTo>
                      <a:pt x="57" y="276"/>
                    </a:lnTo>
                    <a:lnTo>
                      <a:pt x="84" y="294"/>
                    </a:lnTo>
                    <a:lnTo>
                      <a:pt x="210" y="288"/>
                    </a:lnTo>
                    <a:lnTo>
                      <a:pt x="240" y="255"/>
                    </a:lnTo>
                    <a:lnTo>
                      <a:pt x="246" y="210"/>
                    </a:lnTo>
                    <a:lnTo>
                      <a:pt x="207" y="171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173" name="Freeform 24"/>
              <p:cNvSpPr>
                <a:spLocks/>
              </p:cNvSpPr>
              <p:nvPr/>
            </p:nvSpPr>
            <p:spPr bwMode="auto">
              <a:xfrm>
                <a:off x="3882" y="2017"/>
                <a:ext cx="325" cy="229"/>
              </a:xfrm>
              <a:custGeom>
                <a:avLst/>
                <a:gdLst>
                  <a:gd name="T0" fmla="*/ 87 w 325"/>
                  <a:gd name="T1" fmla="*/ 228 h 229"/>
                  <a:gd name="T2" fmla="*/ 225 w 325"/>
                  <a:gd name="T3" fmla="*/ 225 h 229"/>
                  <a:gd name="T4" fmla="*/ 270 w 325"/>
                  <a:gd name="T5" fmla="*/ 216 h 229"/>
                  <a:gd name="T6" fmla="*/ 324 w 325"/>
                  <a:gd name="T7" fmla="*/ 192 h 229"/>
                  <a:gd name="T8" fmla="*/ 324 w 325"/>
                  <a:gd name="T9" fmla="*/ 153 h 229"/>
                  <a:gd name="T10" fmla="*/ 309 w 325"/>
                  <a:gd name="T11" fmla="*/ 102 h 229"/>
                  <a:gd name="T12" fmla="*/ 255 w 325"/>
                  <a:gd name="T13" fmla="*/ 51 h 229"/>
                  <a:gd name="T14" fmla="*/ 192 w 325"/>
                  <a:gd name="T15" fmla="*/ 0 h 229"/>
                  <a:gd name="T16" fmla="*/ 135 w 325"/>
                  <a:gd name="T17" fmla="*/ 6 h 229"/>
                  <a:gd name="T18" fmla="*/ 87 w 325"/>
                  <a:gd name="T19" fmla="*/ 39 h 229"/>
                  <a:gd name="T20" fmla="*/ 57 w 325"/>
                  <a:gd name="T21" fmla="*/ 72 h 229"/>
                  <a:gd name="T22" fmla="*/ 18 w 325"/>
                  <a:gd name="T23" fmla="*/ 84 h 229"/>
                  <a:gd name="T24" fmla="*/ 0 w 325"/>
                  <a:gd name="T25" fmla="*/ 129 h 229"/>
                  <a:gd name="T26" fmla="*/ 9 w 325"/>
                  <a:gd name="T27" fmla="*/ 183 h 229"/>
                  <a:gd name="T28" fmla="*/ 54 w 325"/>
                  <a:gd name="T29" fmla="*/ 225 h 229"/>
                  <a:gd name="T30" fmla="*/ 87 w 325"/>
                  <a:gd name="T31" fmla="*/ 228 h 22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25"/>
                  <a:gd name="T49" fmla="*/ 0 h 229"/>
                  <a:gd name="T50" fmla="*/ 325 w 325"/>
                  <a:gd name="T51" fmla="*/ 229 h 22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25" h="229">
                    <a:moveTo>
                      <a:pt x="87" y="228"/>
                    </a:moveTo>
                    <a:lnTo>
                      <a:pt x="225" y="225"/>
                    </a:lnTo>
                    <a:lnTo>
                      <a:pt x="270" y="216"/>
                    </a:lnTo>
                    <a:lnTo>
                      <a:pt x="324" y="192"/>
                    </a:lnTo>
                    <a:lnTo>
                      <a:pt x="324" y="153"/>
                    </a:lnTo>
                    <a:lnTo>
                      <a:pt x="309" y="102"/>
                    </a:lnTo>
                    <a:lnTo>
                      <a:pt x="255" y="51"/>
                    </a:lnTo>
                    <a:lnTo>
                      <a:pt x="192" y="0"/>
                    </a:lnTo>
                    <a:lnTo>
                      <a:pt x="135" y="6"/>
                    </a:lnTo>
                    <a:lnTo>
                      <a:pt x="87" y="39"/>
                    </a:lnTo>
                    <a:lnTo>
                      <a:pt x="57" y="72"/>
                    </a:lnTo>
                    <a:lnTo>
                      <a:pt x="18" y="84"/>
                    </a:lnTo>
                    <a:lnTo>
                      <a:pt x="0" y="129"/>
                    </a:lnTo>
                    <a:lnTo>
                      <a:pt x="9" y="183"/>
                    </a:lnTo>
                    <a:lnTo>
                      <a:pt x="54" y="225"/>
                    </a:lnTo>
                    <a:lnTo>
                      <a:pt x="87" y="228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174" name="Freeform 25"/>
              <p:cNvSpPr>
                <a:spLocks/>
              </p:cNvSpPr>
              <p:nvPr/>
            </p:nvSpPr>
            <p:spPr bwMode="auto">
              <a:xfrm>
                <a:off x="3660" y="2092"/>
                <a:ext cx="220" cy="301"/>
              </a:xfrm>
              <a:custGeom>
                <a:avLst/>
                <a:gdLst>
                  <a:gd name="T0" fmla="*/ 81 w 220"/>
                  <a:gd name="T1" fmla="*/ 300 h 301"/>
                  <a:gd name="T2" fmla="*/ 147 w 220"/>
                  <a:gd name="T3" fmla="*/ 294 h 301"/>
                  <a:gd name="T4" fmla="*/ 219 w 220"/>
                  <a:gd name="T5" fmla="*/ 213 h 301"/>
                  <a:gd name="T6" fmla="*/ 186 w 220"/>
                  <a:gd name="T7" fmla="*/ 57 h 301"/>
                  <a:gd name="T8" fmla="*/ 150 w 220"/>
                  <a:gd name="T9" fmla="*/ 42 h 301"/>
                  <a:gd name="T10" fmla="*/ 117 w 220"/>
                  <a:gd name="T11" fmla="*/ 0 h 301"/>
                  <a:gd name="T12" fmla="*/ 84 w 220"/>
                  <a:gd name="T13" fmla="*/ 6 h 301"/>
                  <a:gd name="T14" fmla="*/ 33 w 220"/>
                  <a:gd name="T15" fmla="*/ 42 h 301"/>
                  <a:gd name="T16" fmla="*/ 0 w 220"/>
                  <a:gd name="T17" fmla="*/ 90 h 301"/>
                  <a:gd name="T18" fmla="*/ 0 w 220"/>
                  <a:gd name="T19" fmla="*/ 147 h 301"/>
                  <a:gd name="T20" fmla="*/ 39 w 220"/>
                  <a:gd name="T21" fmla="*/ 249 h 301"/>
                  <a:gd name="T22" fmla="*/ 81 w 220"/>
                  <a:gd name="T23" fmla="*/ 300 h 30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20"/>
                  <a:gd name="T37" fmla="*/ 0 h 301"/>
                  <a:gd name="T38" fmla="*/ 220 w 220"/>
                  <a:gd name="T39" fmla="*/ 301 h 30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20" h="301">
                    <a:moveTo>
                      <a:pt x="81" y="300"/>
                    </a:moveTo>
                    <a:lnTo>
                      <a:pt x="147" y="294"/>
                    </a:lnTo>
                    <a:lnTo>
                      <a:pt x="219" y="213"/>
                    </a:lnTo>
                    <a:lnTo>
                      <a:pt x="186" y="57"/>
                    </a:lnTo>
                    <a:lnTo>
                      <a:pt x="150" y="42"/>
                    </a:lnTo>
                    <a:lnTo>
                      <a:pt x="117" y="0"/>
                    </a:lnTo>
                    <a:lnTo>
                      <a:pt x="84" y="6"/>
                    </a:lnTo>
                    <a:lnTo>
                      <a:pt x="33" y="42"/>
                    </a:lnTo>
                    <a:lnTo>
                      <a:pt x="0" y="90"/>
                    </a:lnTo>
                    <a:lnTo>
                      <a:pt x="0" y="147"/>
                    </a:lnTo>
                    <a:lnTo>
                      <a:pt x="39" y="249"/>
                    </a:lnTo>
                    <a:lnTo>
                      <a:pt x="81" y="300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47155" name="Freeform 26"/>
            <p:cNvSpPr>
              <a:spLocks/>
            </p:cNvSpPr>
            <p:nvPr/>
          </p:nvSpPr>
          <p:spPr bwMode="auto">
            <a:xfrm>
              <a:off x="3714" y="1354"/>
              <a:ext cx="97" cy="64"/>
            </a:xfrm>
            <a:custGeom>
              <a:avLst/>
              <a:gdLst>
                <a:gd name="T0" fmla="*/ 0 w 97"/>
                <a:gd name="T1" fmla="*/ 45 h 64"/>
                <a:gd name="T2" fmla="*/ 27 w 97"/>
                <a:gd name="T3" fmla="*/ 12 h 64"/>
                <a:gd name="T4" fmla="*/ 69 w 97"/>
                <a:gd name="T5" fmla="*/ 0 h 64"/>
                <a:gd name="T6" fmla="*/ 96 w 97"/>
                <a:gd name="T7" fmla="*/ 12 h 64"/>
                <a:gd name="T8" fmla="*/ 93 w 97"/>
                <a:gd name="T9" fmla="*/ 45 h 64"/>
                <a:gd name="T10" fmla="*/ 63 w 97"/>
                <a:gd name="T11" fmla="*/ 63 h 64"/>
                <a:gd name="T12" fmla="*/ 24 w 97"/>
                <a:gd name="T13" fmla="*/ 60 h 64"/>
                <a:gd name="T14" fmla="*/ 0 w 97"/>
                <a:gd name="T15" fmla="*/ 45 h 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7"/>
                <a:gd name="T25" fmla="*/ 0 h 64"/>
                <a:gd name="T26" fmla="*/ 97 w 97"/>
                <a:gd name="T27" fmla="*/ 64 h 6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7" h="64">
                  <a:moveTo>
                    <a:pt x="0" y="45"/>
                  </a:moveTo>
                  <a:lnTo>
                    <a:pt x="27" y="12"/>
                  </a:lnTo>
                  <a:lnTo>
                    <a:pt x="69" y="0"/>
                  </a:lnTo>
                  <a:lnTo>
                    <a:pt x="96" y="12"/>
                  </a:lnTo>
                  <a:lnTo>
                    <a:pt x="93" y="45"/>
                  </a:lnTo>
                  <a:lnTo>
                    <a:pt x="63" y="63"/>
                  </a:lnTo>
                  <a:lnTo>
                    <a:pt x="24" y="60"/>
                  </a:lnTo>
                  <a:lnTo>
                    <a:pt x="0" y="45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7156" name="Freeform 27"/>
            <p:cNvSpPr>
              <a:spLocks/>
            </p:cNvSpPr>
            <p:nvPr/>
          </p:nvSpPr>
          <p:spPr bwMode="auto">
            <a:xfrm>
              <a:off x="4038" y="1327"/>
              <a:ext cx="67" cy="97"/>
            </a:xfrm>
            <a:custGeom>
              <a:avLst/>
              <a:gdLst>
                <a:gd name="T0" fmla="*/ 3 w 67"/>
                <a:gd name="T1" fmla="*/ 24 h 97"/>
                <a:gd name="T2" fmla="*/ 0 w 67"/>
                <a:gd name="T3" fmla="*/ 60 h 97"/>
                <a:gd name="T4" fmla="*/ 27 w 67"/>
                <a:gd name="T5" fmla="*/ 78 h 97"/>
                <a:gd name="T6" fmla="*/ 48 w 67"/>
                <a:gd name="T7" fmla="*/ 96 h 97"/>
                <a:gd name="T8" fmla="*/ 66 w 67"/>
                <a:gd name="T9" fmla="*/ 72 h 97"/>
                <a:gd name="T10" fmla="*/ 60 w 67"/>
                <a:gd name="T11" fmla="*/ 27 h 97"/>
                <a:gd name="T12" fmla="*/ 42 w 67"/>
                <a:gd name="T13" fmla="*/ 0 h 97"/>
                <a:gd name="T14" fmla="*/ 15 w 67"/>
                <a:gd name="T15" fmla="*/ 3 h 97"/>
                <a:gd name="T16" fmla="*/ 3 w 67"/>
                <a:gd name="T17" fmla="*/ 24 h 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7"/>
                <a:gd name="T28" fmla="*/ 0 h 97"/>
                <a:gd name="T29" fmla="*/ 67 w 67"/>
                <a:gd name="T30" fmla="*/ 97 h 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7" h="97">
                  <a:moveTo>
                    <a:pt x="3" y="24"/>
                  </a:moveTo>
                  <a:lnTo>
                    <a:pt x="0" y="60"/>
                  </a:lnTo>
                  <a:lnTo>
                    <a:pt x="27" y="78"/>
                  </a:lnTo>
                  <a:lnTo>
                    <a:pt x="48" y="96"/>
                  </a:lnTo>
                  <a:lnTo>
                    <a:pt x="66" y="72"/>
                  </a:lnTo>
                  <a:lnTo>
                    <a:pt x="60" y="27"/>
                  </a:lnTo>
                  <a:lnTo>
                    <a:pt x="42" y="0"/>
                  </a:lnTo>
                  <a:lnTo>
                    <a:pt x="15" y="3"/>
                  </a:lnTo>
                  <a:lnTo>
                    <a:pt x="3" y="24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7157" name="Freeform 28"/>
            <p:cNvSpPr>
              <a:spLocks/>
            </p:cNvSpPr>
            <p:nvPr/>
          </p:nvSpPr>
          <p:spPr bwMode="auto">
            <a:xfrm>
              <a:off x="4236" y="1510"/>
              <a:ext cx="94" cy="121"/>
            </a:xfrm>
            <a:custGeom>
              <a:avLst/>
              <a:gdLst>
                <a:gd name="T0" fmla="*/ 15 w 94"/>
                <a:gd name="T1" fmla="*/ 24 h 121"/>
                <a:gd name="T2" fmla="*/ 72 w 94"/>
                <a:gd name="T3" fmla="*/ 0 h 121"/>
                <a:gd name="T4" fmla="*/ 93 w 94"/>
                <a:gd name="T5" fmla="*/ 21 h 121"/>
                <a:gd name="T6" fmla="*/ 78 w 94"/>
                <a:gd name="T7" fmla="*/ 84 h 121"/>
                <a:gd name="T8" fmla="*/ 54 w 94"/>
                <a:gd name="T9" fmla="*/ 120 h 121"/>
                <a:gd name="T10" fmla="*/ 24 w 94"/>
                <a:gd name="T11" fmla="*/ 114 h 121"/>
                <a:gd name="T12" fmla="*/ 0 w 94"/>
                <a:gd name="T13" fmla="*/ 81 h 121"/>
                <a:gd name="T14" fmla="*/ 15 w 94"/>
                <a:gd name="T15" fmla="*/ 24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4"/>
                <a:gd name="T25" fmla="*/ 0 h 121"/>
                <a:gd name="T26" fmla="*/ 94 w 94"/>
                <a:gd name="T27" fmla="*/ 121 h 1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4" h="121">
                  <a:moveTo>
                    <a:pt x="15" y="24"/>
                  </a:moveTo>
                  <a:lnTo>
                    <a:pt x="72" y="0"/>
                  </a:lnTo>
                  <a:lnTo>
                    <a:pt x="93" y="21"/>
                  </a:lnTo>
                  <a:lnTo>
                    <a:pt x="78" y="84"/>
                  </a:lnTo>
                  <a:lnTo>
                    <a:pt x="54" y="120"/>
                  </a:lnTo>
                  <a:lnTo>
                    <a:pt x="24" y="114"/>
                  </a:lnTo>
                  <a:lnTo>
                    <a:pt x="0" y="81"/>
                  </a:lnTo>
                  <a:lnTo>
                    <a:pt x="15" y="24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7158" name="Freeform 29"/>
            <p:cNvSpPr>
              <a:spLocks/>
            </p:cNvSpPr>
            <p:nvPr/>
          </p:nvSpPr>
          <p:spPr bwMode="auto">
            <a:xfrm>
              <a:off x="4137" y="1813"/>
              <a:ext cx="103" cy="88"/>
            </a:xfrm>
            <a:custGeom>
              <a:avLst/>
              <a:gdLst>
                <a:gd name="T0" fmla="*/ 24 w 103"/>
                <a:gd name="T1" fmla="*/ 66 h 88"/>
                <a:gd name="T2" fmla="*/ 0 w 103"/>
                <a:gd name="T3" fmla="*/ 9 h 88"/>
                <a:gd name="T4" fmla="*/ 36 w 103"/>
                <a:gd name="T5" fmla="*/ 0 h 88"/>
                <a:gd name="T6" fmla="*/ 87 w 103"/>
                <a:gd name="T7" fmla="*/ 18 h 88"/>
                <a:gd name="T8" fmla="*/ 102 w 103"/>
                <a:gd name="T9" fmla="*/ 57 h 88"/>
                <a:gd name="T10" fmla="*/ 87 w 103"/>
                <a:gd name="T11" fmla="*/ 87 h 88"/>
                <a:gd name="T12" fmla="*/ 45 w 103"/>
                <a:gd name="T13" fmla="*/ 84 h 88"/>
                <a:gd name="T14" fmla="*/ 24 w 103"/>
                <a:gd name="T15" fmla="*/ 66 h 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3"/>
                <a:gd name="T25" fmla="*/ 0 h 88"/>
                <a:gd name="T26" fmla="*/ 103 w 103"/>
                <a:gd name="T27" fmla="*/ 88 h 8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3" h="88">
                  <a:moveTo>
                    <a:pt x="24" y="66"/>
                  </a:moveTo>
                  <a:lnTo>
                    <a:pt x="0" y="9"/>
                  </a:lnTo>
                  <a:lnTo>
                    <a:pt x="36" y="0"/>
                  </a:lnTo>
                  <a:lnTo>
                    <a:pt x="87" y="18"/>
                  </a:lnTo>
                  <a:lnTo>
                    <a:pt x="102" y="57"/>
                  </a:lnTo>
                  <a:lnTo>
                    <a:pt x="87" y="87"/>
                  </a:lnTo>
                  <a:lnTo>
                    <a:pt x="45" y="84"/>
                  </a:lnTo>
                  <a:lnTo>
                    <a:pt x="24" y="6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7159" name="Freeform 30"/>
            <p:cNvSpPr>
              <a:spLocks/>
            </p:cNvSpPr>
            <p:nvPr/>
          </p:nvSpPr>
          <p:spPr bwMode="auto">
            <a:xfrm>
              <a:off x="3822" y="1903"/>
              <a:ext cx="124" cy="73"/>
            </a:xfrm>
            <a:custGeom>
              <a:avLst/>
              <a:gdLst>
                <a:gd name="T0" fmla="*/ 39 w 124"/>
                <a:gd name="T1" fmla="*/ 72 h 73"/>
                <a:gd name="T2" fmla="*/ 72 w 124"/>
                <a:gd name="T3" fmla="*/ 48 h 73"/>
                <a:gd name="T4" fmla="*/ 111 w 124"/>
                <a:gd name="T5" fmla="*/ 51 h 73"/>
                <a:gd name="T6" fmla="*/ 123 w 124"/>
                <a:gd name="T7" fmla="*/ 33 h 73"/>
                <a:gd name="T8" fmla="*/ 96 w 124"/>
                <a:gd name="T9" fmla="*/ 0 h 73"/>
                <a:gd name="T10" fmla="*/ 45 w 124"/>
                <a:gd name="T11" fmla="*/ 3 h 73"/>
                <a:gd name="T12" fmla="*/ 0 w 124"/>
                <a:gd name="T13" fmla="*/ 27 h 73"/>
                <a:gd name="T14" fmla="*/ 3 w 124"/>
                <a:gd name="T15" fmla="*/ 51 h 73"/>
                <a:gd name="T16" fmla="*/ 18 w 124"/>
                <a:gd name="T17" fmla="*/ 66 h 73"/>
                <a:gd name="T18" fmla="*/ 39 w 124"/>
                <a:gd name="T19" fmla="*/ 72 h 7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4"/>
                <a:gd name="T31" fmla="*/ 0 h 73"/>
                <a:gd name="T32" fmla="*/ 124 w 124"/>
                <a:gd name="T33" fmla="*/ 73 h 7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4" h="73">
                  <a:moveTo>
                    <a:pt x="39" y="72"/>
                  </a:moveTo>
                  <a:lnTo>
                    <a:pt x="72" y="48"/>
                  </a:lnTo>
                  <a:lnTo>
                    <a:pt x="111" y="51"/>
                  </a:lnTo>
                  <a:lnTo>
                    <a:pt x="123" y="33"/>
                  </a:lnTo>
                  <a:lnTo>
                    <a:pt x="96" y="0"/>
                  </a:lnTo>
                  <a:lnTo>
                    <a:pt x="45" y="3"/>
                  </a:lnTo>
                  <a:lnTo>
                    <a:pt x="0" y="27"/>
                  </a:lnTo>
                  <a:lnTo>
                    <a:pt x="3" y="51"/>
                  </a:lnTo>
                  <a:lnTo>
                    <a:pt x="18" y="66"/>
                  </a:lnTo>
                  <a:lnTo>
                    <a:pt x="39" y="72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7160" name="Freeform 31"/>
            <p:cNvSpPr>
              <a:spLocks/>
            </p:cNvSpPr>
            <p:nvPr/>
          </p:nvSpPr>
          <p:spPr bwMode="auto">
            <a:xfrm>
              <a:off x="3549" y="1984"/>
              <a:ext cx="79" cy="130"/>
            </a:xfrm>
            <a:custGeom>
              <a:avLst/>
              <a:gdLst>
                <a:gd name="T0" fmla="*/ 39 w 79"/>
                <a:gd name="T1" fmla="*/ 129 h 130"/>
                <a:gd name="T2" fmla="*/ 78 w 79"/>
                <a:gd name="T3" fmla="*/ 72 h 130"/>
                <a:gd name="T4" fmla="*/ 66 w 79"/>
                <a:gd name="T5" fmla="*/ 33 h 130"/>
                <a:gd name="T6" fmla="*/ 42 w 79"/>
                <a:gd name="T7" fmla="*/ 0 h 130"/>
                <a:gd name="T8" fmla="*/ 9 w 79"/>
                <a:gd name="T9" fmla="*/ 0 h 130"/>
                <a:gd name="T10" fmla="*/ 12 w 79"/>
                <a:gd name="T11" fmla="*/ 30 h 130"/>
                <a:gd name="T12" fmla="*/ 0 w 79"/>
                <a:gd name="T13" fmla="*/ 60 h 130"/>
                <a:gd name="T14" fmla="*/ 9 w 79"/>
                <a:gd name="T15" fmla="*/ 96 h 130"/>
                <a:gd name="T16" fmla="*/ 39 w 79"/>
                <a:gd name="T17" fmla="*/ 129 h 1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9"/>
                <a:gd name="T28" fmla="*/ 0 h 130"/>
                <a:gd name="T29" fmla="*/ 79 w 79"/>
                <a:gd name="T30" fmla="*/ 130 h 1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9" h="130">
                  <a:moveTo>
                    <a:pt x="39" y="129"/>
                  </a:moveTo>
                  <a:lnTo>
                    <a:pt x="78" y="72"/>
                  </a:lnTo>
                  <a:lnTo>
                    <a:pt x="66" y="33"/>
                  </a:lnTo>
                  <a:lnTo>
                    <a:pt x="42" y="0"/>
                  </a:lnTo>
                  <a:lnTo>
                    <a:pt x="9" y="0"/>
                  </a:lnTo>
                  <a:lnTo>
                    <a:pt x="12" y="30"/>
                  </a:lnTo>
                  <a:lnTo>
                    <a:pt x="0" y="60"/>
                  </a:lnTo>
                  <a:lnTo>
                    <a:pt x="9" y="96"/>
                  </a:lnTo>
                  <a:lnTo>
                    <a:pt x="39" y="129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7161" name="Freeform 32"/>
            <p:cNvSpPr>
              <a:spLocks/>
            </p:cNvSpPr>
            <p:nvPr/>
          </p:nvSpPr>
          <p:spPr bwMode="auto">
            <a:xfrm>
              <a:off x="3873" y="1636"/>
              <a:ext cx="124" cy="49"/>
            </a:xfrm>
            <a:custGeom>
              <a:avLst/>
              <a:gdLst>
                <a:gd name="T0" fmla="*/ 18 w 124"/>
                <a:gd name="T1" fmla="*/ 48 h 49"/>
                <a:gd name="T2" fmla="*/ 99 w 124"/>
                <a:gd name="T3" fmla="*/ 45 h 49"/>
                <a:gd name="T4" fmla="*/ 123 w 124"/>
                <a:gd name="T5" fmla="*/ 36 h 49"/>
                <a:gd name="T6" fmla="*/ 102 w 124"/>
                <a:gd name="T7" fmla="*/ 12 h 49"/>
                <a:gd name="T8" fmla="*/ 51 w 124"/>
                <a:gd name="T9" fmla="*/ 0 h 49"/>
                <a:gd name="T10" fmla="*/ 18 w 124"/>
                <a:gd name="T11" fmla="*/ 6 h 49"/>
                <a:gd name="T12" fmla="*/ 0 w 124"/>
                <a:gd name="T13" fmla="*/ 24 h 49"/>
                <a:gd name="T14" fmla="*/ 18 w 124"/>
                <a:gd name="T15" fmla="*/ 48 h 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4"/>
                <a:gd name="T25" fmla="*/ 0 h 49"/>
                <a:gd name="T26" fmla="*/ 124 w 124"/>
                <a:gd name="T27" fmla="*/ 49 h 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4" h="49">
                  <a:moveTo>
                    <a:pt x="18" y="48"/>
                  </a:moveTo>
                  <a:lnTo>
                    <a:pt x="99" y="45"/>
                  </a:lnTo>
                  <a:lnTo>
                    <a:pt x="123" y="36"/>
                  </a:lnTo>
                  <a:lnTo>
                    <a:pt x="102" y="12"/>
                  </a:lnTo>
                  <a:lnTo>
                    <a:pt x="51" y="0"/>
                  </a:lnTo>
                  <a:lnTo>
                    <a:pt x="18" y="6"/>
                  </a:lnTo>
                  <a:lnTo>
                    <a:pt x="0" y="24"/>
                  </a:lnTo>
                  <a:lnTo>
                    <a:pt x="18" y="48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7162" name="Freeform 33"/>
            <p:cNvSpPr>
              <a:spLocks/>
            </p:cNvSpPr>
            <p:nvPr/>
          </p:nvSpPr>
          <p:spPr bwMode="auto">
            <a:xfrm>
              <a:off x="3570" y="1666"/>
              <a:ext cx="85" cy="112"/>
            </a:xfrm>
            <a:custGeom>
              <a:avLst/>
              <a:gdLst>
                <a:gd name="T0" fmla="*/ 84 w 85"/>
                <a:gd name="T1" fmla="*/ 99 h 112"/>
                <a:gd name="T2" fmla="*/ 63 w 85"/>
                <a:gd name="T3" fmla="*/ 63 h 112"/>
                <a:gd name="T4" fmla="*/ 48 w 85"/>
                <a:gd name="T5" fmla="*/ 48 h 112"/>
                <a:gd name="T6" fmla="*/ 48 w 85"/>
                <a:gd name="T7" fmla="*/ 3 h 112"/>
                <a:gd name="T8" fmla="*/ 21 w 85"/>
                <a:gd name="T9" fmla="*/ 0 h 112"/>
                <a:gd name="T10" fmla="*/ 0 w 85"/>
                <a:gd name="T11" fmla="*/ 21 h 112"/>
                <a:gd name="T12" fmla="*/ 6 w 85"/>
                <a:gd name="T13" fmla="*/ 69 h 112"/>
                <a:gd name="T14" fmla="*/ 33 w 85"/>
                <a:gd name="T15" fmla="*/ 111 h 112"/>
                <a:gd name="T16" fmla="*/ 84 w 85"/>
                <a:gd name="T17" fmla="*/ 99 h 1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5"/>
                <a:gd name="T28" fmla="*/ 0 h 112"/>
                <a:gd name="T29" fmla="*/ 85 w 85"/>
                <a:gd name="T30" fmla="*/ 112 h 1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5" h="112">
                  <a:moveTo>
                    <a:pt x="84" y="99"/>
                  </a:moveTo>
                  <a:lnTo>
                    <a:pt x="63" y="63"/>
                  </a:lnTo>
                  <a:lnTo>
                    <a:pt x="48" y="48"/>
                  </a:lnTo>
                  <a:lnTo>
                    <a:pt x="48" y="3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6" y="69"/>
                  </a:lnTo>
                  <a:lnTo>
                    <a:pt x="33" y="111"/>
                  </a:lnTo>
                  <a:lnTo>
                    <a:pt x="84" y="99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7163" name="Freeform 34"/>
            <p:cNvSpPr>
              <a:spLocks/>
            </p:cNvSpPr>
            <p:nvPr/>
          </p:nvSpPr>
          <p:spPr bwMode="auto">
            <a:xfrm>
              <a:off x="3990" y="2047"/>
              <a:ext cx="190" cy="139"/>
            </a:xfrm>
            <a:custGeom>
              <a:avLst/>
              <a:gdLst>
                <a:gd name="T0" fmla="*/ 36 w 190"/>
                <a:gd name="T1" fmla="*/ 138 h 139"/>
                <a:gd name="T2" fmla="*/ 156 w 190"/>
                <a:gd name="T3" fmla="*/ 138 h 139"/>
                <a:gd name="T4" fmla="*/ 189 w 190"/>
                <a:gd name="T5" fmla="*/ 102 h 139"/>
                <a:gd name="T6" fmla="*/ 180 w 190"/>
                <a:gd name="T7" fmla="*/ 63 h 139"/>
                <a:gd name="T8" fmla="*/ 156 w 190"/>
                <a:gd name="T9" fmla="*/ 21 h 139"/>
                <a:gd name="T10" fmla="*/ 126 w 190"/>
                <a:gd name="T11" fmla="*/ 0 h 139"/>
                <a:gd name="T12" fmla="*/ 81 w 190"/>
                <a:gd name="T13" fmla="*/ 21 h 139"/>
                <a:gd name="T14" fmla="*/ 30 w 190"/>
                <a:gd name="T15" fmla="*/ 54 h 139"/>
                <a:gd name="T16" fmla="*/ 0 w 190"/>
                <a:gd name="T17" fmla="*/ 93 h 139"/>
                <a:gd name="T18" fmla="*/ 3 w 190"/>
                <a:gd name="T19" fmla="*/ 123 h 139"/>
                <a:gd name="T20" fmla="*/ 36 w 190"/>
                <a:gd name="T21" fmla="*/ 138 h 1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0"/>
                <a:gd name="T34" fmla="*/ 0 h 139"/>
                <a:gd name="T35" fmla="*/ 190 w 190"/>
                <a:gd name="T36" fmla="*/ 139 h 1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0" h="139">
                  <a:moveTo>
                    <a:pt x="36" y="138"/>
                  </a:moveTo>
                  <a:lnTo>
                    <a:pt x="156" y="138"/>
                  </a:lnTo>
                  <a:lnTo>
                    <a:pt x="189" y="102"/>
                  </a:lnTo>
                  <a:lnTo>
                    <a:pt x="180" y="63"/>
                  </a:lnTo>
                  <a:lnTo>
                    <a:pt x="156" y="21"/>
                  </a:lnTo>
                  <a:lnTo>
                    <a:pt x="126" y="0"/>
                  </a:lnTo>
                  <a:lnTo>
                    <a:pt x="81" y="21"/>
                  </a:lnTo>
                  <a:lnTo>
                    <a:pt x="30" y="54"/>
                  </a:lnTo>
                  <a:lnTo>
                    <a:pt x="0" y="93"/>
                  </a:lnTo>
                  <a:lnTo>
                    <a:pt x="3" y="123"/>
                  </a:lnTo>
                  <a:lnTo>
                    <a:pt x="36" y="138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78883" name="Rectangle 35"/>
            <p:cNvSpPr>
              <a:spLocks noChangeArrowheads="1"/>
            </p:cNvSpPr>
            <p:nvPr/>
          </p:nvSpPr>
          <p:spPr bwMode="auto">
            <a:xfrm>
              <a:off x="4533" y="1418"/>
              <a:ext cx="599" cy="88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90488" tIns="44450" rIns="90488" bIns="44450"/>
            <a:lstStyle/>
            <a:p>
              <a:pPr marL="292100" indent="-292100">
                <a:tabLst>
                  <a:tab pos="804863" algn="ctr"/>
                  <a:tab pos="2058988" algn="l"/>
                  <a:tab pos="3889375" algn="l"/>
                  <a:tab pos="5316538" algn="l"/>
                  <a:tab pos="6918325" algn="l"/>
                </a:tabLst>
                <a:defRPr/>
              </a:pPr>
              <a:r>
                <a:rPr lang="en-US" sz="1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Arial" charset="0"/>
                </a:rPr>
                <a:t>Normal</a:t>
              </a:r>
            </a:p>
            <a:p>
              <a:pPr marL="292100" indent="-292100">
                <a:tabLst>
                  <a:tab pos="804863" algn="ctr"/>
                  <a:tab pos="2058988" algn="l"/>
                  <a:tab pos="3889375" algn="l"/>
                  <a:tab pos="5316538" algn="l"/>
                  <a:tab pos="6918325" algn="l"/>
                </a:tabLst>
                <a:defRPr/>
              </a:pPr>
              <a:r>
                <a:rPr lang="en-US" sz="1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Arial" charset="0"/>
                </a:rPr>
                <a:t>cell</a:t>
              </a:r>
            </a:p>
            <a:p>
              <a:pPr marL="292100" indent="-292100">
                <a:tabLst>
                  <a:tab pos="804863" algn="ctr"/>
                  <a:tab pos="2058988" algn="l"/>
                  <a:tab pos="3889375" algn="l"/>
                  <a:tab pos="5316538" algn="l"/>
                  <a:tab pos="6918325" algn="l"/>
                </a:tabLst>
                <a:defRPr/>
              </a:pPr>
              <a:endPara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charset="0"/>
              </a:endParaRPr>
            </a:p>
            <a:p>
              <a:pPr marL="292100" indent="-292100">
                <a:tabLst>
                  <a:tab pos="804863" algn="ctr"/>
                  <a:tab pos="2058988" algn="l"/>
                  <a:tab pos="3889375" algn="l"/>
                  <a:tab pos="5316538" algn="l"/>
                  <a:tab pos="6918325" algn="l"/>
                </a:tabLst>
                <a:defRPr/>
              </a:pPr>
              <a:endPara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charset="0"/>
              </a:endParaRPr>
            </a:p>
            <a:p>
              <a:pPr marL="292100" indent="-292100">
                <a:tabLst>
                  <a:tab pos="804863" algn="ctr"/>
                  <a:tab pos="2058988" algn="l"/>
                  <a:tab pos="3889375" algn="l"/>
                  <a:tab pos="5316538" algn="l"/>
                  <a:tab pos="6918325" algn="l"/>
                </a:tabLst>
                <a:defRPr/>
              </a:pPr>
              <a:endPara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charset="0"/>
              </a:endParaRPr>
            </a:p>
            <a:p>
              <a:pPr marL="292100" indent="-292100">
                <a:tabLst>
                  <a:tab pos="804863" algn="ctr"/>
                  <a:tab pos="2058988" algn="l"/>
                  <a:tab pos="3889375" algn="l"/>
                  <a:tab pos="5316538" algn="l"/>
                  <a:tab pos="6918325" algn="l"/>
                </a:tabLst>
                <a:defRPr/>
              </a:pPr>
              <a:r>
                <a:rPr lang="en-US" sz="1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Arial" charset="0"/>
                </a:rPr>
                <a:t>Few</a:t>
              </a:r>
            </a:p>
            <a:p>
              <a:pPr marL="292100" indent="-292100">
                <a:tabLst>
                  <a:tab pos="804863" algn="ctr"/>
                  <a:tab pos="2058988" algn="l"/>
                  <a:tab pos="3889375" algn="l"/>
                  <a:tab pos="5316538" algn="l"/>
                  <a:tab pos="6918325" algn="l"/>
                </a:tabLst>
                <a:defRPr/>
              </a:pPr>
              <a:r>
                <a:rPr lang="en-US" sz="1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Arial" charset="0"/>
                </a:rPr>
                <a:t>mitoses</a:t>
              </a:r>
            </a:p>
          </p:txBody>
        </p:sp>
        <p:sp>
          <p:nvSpPr>
            <p:cNvPr id="47165" name="Line 36"/>
            <p:cNvSpPr>
              <a:spLocks noChangeShapeType="1"/>
            </p:cNvSpPr>
            <p:nvPr/>
          </p:nvSpPr>
          <p:spPr bwMode="auto">
            <a:xfrm flipH="1">
              <a:off x="4359" y="1509"/>
              <a:ext cx="199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166" name="Line 37"/>
            <p:cNvSpPr>
              <a:spLocks noChangeShapeType="1"/>
            </p:cNvSpPr>
            <p:nvPr/>
          </p:nvSpPr>
          <p:spPr bwMode="auto">
            <a:xfrm flipH="1">
              <a:off x="4137" y="2085"/>
              <a:ext cx="379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936625" y="1696245"/>
            <a:ext cx="3806825" cy="2630486"/>
            <a:chOff x="180" y="983"/>
            <a:chExt cx="2741" cy="1818"/>
          </a:xfrm>
        </p:grpSpPr>
        <p:sp>
          <p:nvSpPr>
            <p:cNvPr id="47112" name="Freeform 39"/>
            <p:cNvSpPr>
              <a:spLocks/>
            </p:cNvSpPr>
            <p:nvPr/>
          </p:nvSpPr>
          <p:spPr bwMode="auto">
            <a:xfrm>
              <a:off x="701" y="1300"/>
              <a:ext cx="321" cy="465"/>
            </a:xfrm>
            <a:custGeom>
              <a:avLst/>
              <a:gdLst>
                <a:gd name="T0" fmla="*/ 0 w 321"/>
                <a:gd name="T1" fmla="*/ 188 h 465"/>
                <a:gd name="T2" fmla="*/ 32 w 321"/>
                <a:gd name="T3" fmla="*/ 76 h 465"/>
                <a:gd name="T4" fmla="*/ 88 w 321"/>
                <a:gd name="T5" fmla="*/ 52 h 465"/>
                <a:gd name="T6" fmla="*/ 192 w 321"/>
                <a:gd name="T7" fmla="*/ 0 h 465"/>
                <a:gd name="T8" fmla="*/ 268 w 321"/>
                <a:gd name="T9" fmla="*/ 132 h 465"/>
                <a:gd name="T10" fmla="*/ 320 w 321"/>
                <a:gd name="T11" fmla="*/ 152 h 465"/>
                <a:gd name="T12" fmla="*/ 300 w 321"/>
                <a:gd name="T13" fmla="*/ 296 h 465"/>
                <a:gd name="T14" fmla="*/ 320 w 321"/>
                <a:gd name="T15" fmla="*/ 324 h 465"/>
                <a:gd name="T16" fmla="*/ 320 w 321"/>
                <a:gd name="T17" fmla="*/ 364 h 465"/>
                <a:gd name="T18" fmla="*/ 264 w 321"/>
                <a:gd name="T19" fmla="*/ 384 h 465"/>
                <a:gd name="T20" fmla="*/ 196 w 321"/>
                <a:gd name="T21" fmla="*/ 436 h 465"/>
                <a:gd name="T22" fmla="*/ 52 w 321"/>
                <a:gd name="T23" fmla="*/ 464 h 465"/>
                <a:gd name="T24" fmla="*/ 32 w 321"/>
                <a:gd name="T25" fmla="*/ 364 h 465"/>
                <a:gd name="T26" fmla="*/ 68 w 321"/>
                <a:gd name="T27" fmla="*/ 264 h 465"/>
                <a:gd name="T28" fmla="*/ 56 w 321"/>
                <a:gd name="T29" fmla="*/ 224 h 465"/>
                <a:gd name="T30" fmla="*/ 0 w 321"/>
                <a:gd name="T31" fmla="*/ 188 h 46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1"/>
                <a:gd name="T49" fmla="*/ 0 h 465"/>
                <a:gd name="T50" fmla="*/ 321 w 321"/>
                <a:gd name="T51" fmla="*/ 465 h 46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1" h="465">
                  <a:moveTo>
                    <a:pt x="0" y="188"/>
                  </a:moveTo>
                  <a:lnTo>
                    <a:pt x="32" y="76"/>
                  </a:lnTo>
                  <a:lnTo>
                    <a:pt x="88" y="52"/>
                  </a:lnTo>
                  <a:lnTo>
                    <a:pt x="192" y="0"/>
                  </a:lnTo>
                  <a:lnTo>
                    <a:pt x="268" y="132"/>
                  </a:lnTo>
                  <a:lnTo>
                    <a:pt x="320" y="152"/>
                  </a:lnTo>
                  <a:lnTo>
                    <a:pt x="300" y="296"/>
                  </a:lnTo>
                  <a:lnTo>
                    <a:pt x="320" y="324"/>
                  </a:lnTo>
                  <a:lnTo>
                    <a:pt x="320" y="364"/>
                  </a:lnTo>
                  <a:lnTo>
                    <a:pt x="264" y="384"/>
                  </a:lnTo>
                  <a:lnTo>
                    <a:pt x="196" y="436"/>
                  </a:lnTo>
                  <a:lnTo>
                    <a:pt x="52" y="464"/>
                  </a:lnTo>
                  <a:lnTo>
                    <a:pt x="32" y="364"/>
                  </a:lnTo>
                  <a:lnTo>
                    <a:pt x="68" y="264"/>
                  </a:lnTo>
                  <a:lnTo>
                    <a:pt x="56" y="224"/>
                  </a:lnTo>
                  <a:lnTo>
                    <a:pt x="0" y="188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7113" name="Freeform 40"/>
            <p:cNvSpPr>
              <a:spLocks/>
            </p:cNvSpPr>
            <p:nvPr/>
          </p:nvSpPr>
          <p:spPr bwMode="auto">
            <a:xfrm>
              <a:off x="1033" y="1236"/>
              <a:ext cx="413" cy="417"/>
            </a:xfrm>
            <a:custGeom>
              <a:avLst/>
              <a:gdLst>
                <a:gd name="T0" fmla="*/ 76 w 413"/>
                <a:gd name="T1" fmla="*/ 104 h 417"/>
                <a:gd name="T2" fmla="*/ 20 w 413"/>
                <a:gd name="T3" fmla="*/ 120 h 417"/>
                <a:gd name="T4" fmla="*/ 0 w 413"/>
                <a:gd name="T5" fmla="*/ 164 h 417"/>
                <a:gd name="T6" fmla="*/ 8 w 413"/>
                <a:gd name="T7" fmla="*/ 232 h 417"/>
                <a:gd name="T8" fmla="*/ 28 w 413"/>
                <a:gd name="T9" fmla="*/ 320 h 417"/>
                <a:gd name="T10" fmla="*/ 76 w 413"/>
                <a:gd name="T11" fmla="*/ 376 h 417"/>
                <a:gd name="T12" fmla="*/ 148 w 413"/>
                <a:gd name="T13" fmla="*/ 396 h 417"/>
                <a:gd name="T14" fmla="*/ 188 w 413"/>
                <a:gd name="T15" fmla="*/ 404 h 417"/>
                <a:gd name="T16" fmla="*/ 276 w 413"/>
                <a:gd name="T17" fmla="*/ 416 h 417"/>
                <a:gd name="T18" fmla="*/ 320 w 413"/>
                <a:gd name="T19" fmla="*/ 400 h 417"/>
                <a:gd name="T20" fmla="*/ 360 w 413"/>
                <a:gd name="T21" fmla="*/ 328 h 417"/>
                <a:gd name="T22" fmla="*/ 372 w 413"/>
                <a:gd name="T23" fmla="*/ 264 h 417"/>
                <a:gd name="T24" fmla="*/ 412 w 413"/>
                <a:gd name="T25" fmla="*/ 204 h 417"/>
                <a:gd name="T26" fmla="*/ 388 w 413"/>
                <a:gd name="T27" fmla="*/ 156 h 417"/>
                <a:gd name="T28" fmla="*/ 312 w 413"/>
                <a:gd name="T29" fmla="*/ 64 h 417"/>
                <a:gd name="T30" fmla="*/ 272 w 413"/>
                <a:gd name="T31" fmla="*/ 0 h 417"/>
                <a:gd name="T32" fmla="*/ 196 w 413"/>
                <a:gd name="T33" fmla="*/ 0 h 417"/>
                <a:gd name="T34" fmla="*/ 92 w 413"/>
                <a:gd name="T35" fmla="*/ 28 h 417"/>
                <a:gd name="T36" fmla="*/ 80 w 413"/>
                <a:gd name="T37" fmla="*/ 60 h 417"/>
                <a:gd name="T38" fmla="*/ 76 w 413"/>
                <a:gd name="T39" fmla="*/ 104 h 4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13"/>
                <a:gd name="T61" fmla="*/ 0 h 417"/>
                <a:gd name="T62" fmla="*/ 413 w 413"/>
                <a:gd name="T63" fmla="*/ 417 h 4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13" h="417">
                  <a:moveTo>
                    <a:pt x="76" y="104"/>
                  </a:moveTo>
                  <a:lnTo>
                    <a:pt x="20" y="120"/>
                  </a:lnTo>
                  <a:lnTo>
                    <a:pt x="0" y="164"/>
                  </a:lnTo>
                  <a:lnTo>
                    <a:pt x="8" y="232"/>
                  </a:lnTo>
                  <a:lnTo>
                    <a:pt x="28" y="320"/>
                  </a:lnTo>
                  <a:lnTo>
                    <a:pt x="76" y="376"/>
                  </a:lnTo>
                  <a:lnTo>
                    <a:pt x="148" y="396"/>
                  </a:lnTo>
                  <a:lnTo>
                    <a:pt x="188" y="404"/>
                  </a:lnTo>
                  <a:lnTo>
                    <a:pt x="276" y="416"/>
                  </a:lnTo>
                  <a:lnTo>
                    <a:pt x="320" y="400"/>
                  </a:lnTo>
                  <a:lnTo>
                    <a:pt x="360" y="328"/>
                  </a:lnTo>
                  <a:lnTo>
                    <a:pt x="372" y="264"/>
                  </a:lnTo>
                  <a:lnTo>
                    <a:pt x="412" y="204"/>
                  </a:lnTo>
                  <a:lnTo>
                    <a:pt x="388" y="156"/>
                  </a:lnTo>
                  <a:lnTo>
                    <a:pt x="312" y="64"/>
                  </a:lnTo>
                  <a:lnTo>
                    <a:pt x="272" y="0"/>
                  </a:lnTo>
                  <a:lnTo>
                    <a:pt x="196" y="0"/>
                  </a:lnTo>
                  <a:lnTo>
                    <a:pt x="92" y="28"/>
                  </a:lnTo>
                  <a:lnTo>
                    <a:pt x="80" y="60"/>
                  </a:lnTo>
                  <a:lnTo>
                    <a:pt x="76" y="104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7114" name="Freeform 41"/>
            <p:cNvSpPr>
              <a:spLocks/>
            </p:cNvSpPr>
            <p:nvPr/>
          </p:nvSpPr>
          <p:spPr bwMode="auto">
            <a:xfrm>
              <a:off x="673" y="1796"/>
              <a:ext cx="237" cy="301"/>
            </a:xfrm>
            <a:custGeom>
              <a:avLst/>
              <a:gdLst>
                <a:gd name="T0" fmla="*/ 180 w 237"/>
                <a:gd name="T1" fmla="*/ 136 h 301"/>
                <a:gd name="T2" fmla="*/ 176 w 237"/>
                <a:gd name="T3" fmla="*/ 24 h 301"/>
                <a:gd name="T4" fmla="*/ 160 w 237"/>
                <a:gd name="T5" fmla="*/ 4 h 301"/>
                <a:gd name="T6" fmla="*/ 116 w 237"/>
                <a:gd name="T7" fmla="*/ 0 h 301"/>
                <a:gd name="T8" fmla="*/ 44 w 237"/>
                <a:gd name="T9" fmla="*/ 20 h 301"/>
                <a:gd name="T10" fmla="*/ 20 w 237"/>
                <a:gd name="T11" fmla="*/ 52 h 301"/>
                <a:gd name="T12" fmla="*/ 0 w 237"/>
                <a:gd name="T13" fmla="*/ 96 h 301"/>
                <a:gd name="T14" fmla="*/ 12 w 237"/>
                <a:gd name="T15" fmla="*/ 144 h 301"/>
                <a:gd name="T16" fmla="*/ 44 w 237"/>
                <a:gd name="T17" fmla="*/ 208 h 301"/>
                <a:gd name="T18" fmla="*/ 92 w 237"/>
                <a:gd name="T19" fmla="*/ 216 h 301"/>
                <a:gd name="T20" fmla="*/ 156 w 237"/>
                <a:gd name="T21" fmla="*/ 300 h 301"/>
                <a:gd name="T22" fmla="*/ 200 w 237"/>
                <a:gd name="T23" fmla="*/ 296 h 301"/>
                <a:gd name="T24" fmla="*/ 232 w 237"/>
                <a:gd name="T25" fmla="*/ 268 h 301"/>
                <a:gd name="T26" fmla="*/ 236 w 237"/>
                <a:gd name="T27" fmla="*/ 204 h 301"/>
                <a:gd name="T28" fmla="*/ 208 w 237"/>
                <a:gd name="T29" fmla="*/ 168 h 301"/>
                <a:gd name="T30" fmla="*/ 180 w 237"/>
                <a:gd name="T31" fmla="*/ 136 h 30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7"/>
                <a:gd name="T49" fmla="*/ 0 h 301"/>
                <a:gd name="T50" fmla="*/ 237 w 237"/>
                <a:gd name="T51" fmla="*/ 301 h 30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7" h="301">
                  <a:moveTo>
                    <a:pt x="180" y="136"/>
                  </a:moveTo>
                  <a:lnTo>
                    <a:pt x="176" y="24"/>
                  </a:lnTo>
                  <a:lnTo>
                    <a:pt x="160" y="4"/>
                  </a:lnTo>
                  <a:lnTo>
                    <a:pt x="116" y="0"/>
                  </a:lnTo>
                  <a:lnTo>
                    <a:pt x="44" y="20"/>
                  </a:lnTo>
                  <a:lnTo>
                    <a:pt x="20" y="52"/>
                  </a:lnTo>
                  <a:lnTo>
                    <a:pt x="0" y="96"/>
                  </a:lnTo>
                  <a:lnTo>
                    <a:pt x="12" y="144"/>
                  </a:lnTo>
                  <a:lnTo>
                    <a:pt x="44" y="208"/>
                  </a:lnTo>
                  <a:lnTo>
                    <a:pt x="92" y="216"/>
                  </a:lnTo>
                  <a:lnTo>
                    <a:pt x="156" y="300"/>
                  </a:lnTo>
                  <a:lnTo>
                    <a:pt x="200" y="296"/>
                  </a:lnTo>
                  <a:lnTo>
                    <a:pt x="232" y="268"/>
                  </a:lnTo>
                  <a:lnTo>
                    <a:pt x="236" y="204"/>
                  </a:lnTo>
                  <a:lnTo>
                    <a:pt x="208" y="168"/>
                  </a:lnTo>
                  <a:lnTo>
                    <a:pt x="180" y="13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7115" name="Freeform 42"/>
            <p:cNvSpPr>
              <a:spLocks/>
            </p:cNvSpPr>
            <p:nvPr/>
          </p:nvSpPr>
          <p:spPr bwMode="auto">
            <a:xfrm>
              <a:off x="937" y="1656"/>
              <a:ext cx="445" cy="381"/>
            </a:xfrm>
            <a:custGeom>
              <a:avLst/>
              <a:gdLst>
                <a:gd name="T0" fmla="*/ 68 w 445"/>
                <a:gd name="T1" fmla="*/ 216 h 381"/>
                <a:gd name="T2" fmla="*/ 64 w 445"/>
                <a:gd name="T3" fmla="*/ 116 h 381"/>
                <a:gd name="T4" fmla="*/ 92 w 445"/>
                <a:gd name="T5" fmla="*/ 60 h 381"/>
                <a:gd name="T6" fmla="*/ 200 w 445"/>
                <a:gd name="T7" fmla="*/ 0 h 381"/>
                <a:gd name="T8" fmla="*/ 228 w 445"/>
                <a:gd name="T9" fmla="*/ 28 h 381"/>
                <a:gd name="T10" fmla="*/ 276 w 445"/>
                <a:gd name="T11" fmla="*/ 28 h 381"/>
                <a:gd name="T12" fmla="*/ 348 w 445"/>
                <a:gd name="T13" fmla="*/ 4 h 381"/>
                <a:gd name="T14" fmla="*/ 376 w 445"/>
                <a:gd name="T15" fmla="*/ 12 h 381"/>
                <a:gd name="T16" fmla="*/ 396 w 445"/>
                <a:gd name="T17" fmla="*/ 36 h 381"/>
                <a:gd name="T18" fmla="*/ 400 w 445"/>
                <a:gd name="T19" fmla="*/ 76 h 381"/>
                <a:gd name="T20" fmla="*/ 444 w 445"/>
                <a:gd name="T21" fmla="*/ 152 h 381"/>
                <a:gd name="T22" fmla="*/ 416 w 445"/>
                <a:gd name="T23" fmla="*/ 212 h 381"/>
                <a:gd name="T24" fmla="*/ 400 w 445"/>
                <a:gd name="T25" fmla="*/ 368 h 381"/>
                <a:gd name="T26" fmla="*/ 340 w 445"/>
                <a:gd name="T27" fmla="*/ 380 h 381"/>
                <a:gd name="T28" fmla="*/ 316 w 445"/>
                <a:gd name="T29" fmla="*/ 340 h 381"/>
                <a:gd name="T30" fmla="*/ 176 w 445"/>
                <a:gd name="T31" fmla="*/ 332 h 381"/>
                <a:gd name="T32" fmla="*/ 88 w 445"/>
                <a:gd name="T33" fmla="*/ 312 h 381"/>
                <a:gd name="T34" fmla="*/ 48 w 445"/>
                <a:gd name="T35" fmla="*/ 312 h 381"/>
                <a:gd name="T36" fmla="*/ 16 w 445"/>
                <a:gd name="T37" fmla="*/ 300 h 381"/>
                <a:gd name="T38" fmla="*/ 0 w 445"/>
                <a:gd name="T39" fmla="*/ 260 h 381"/>
                <a:gd name="T40" fmla="*/ 68 w 445"/>
                <a:gd name="T41" fmla="*/ 216 h 38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5"/>
                <a:gd name="T64" fmla="*/ 0 h 381"/>
                <a:gd name="T65" fmla="*/ 445 w 445"/>
                <a:gd name="T66" fmla="*/ 381 h 38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5" h="381">
                  <a:moveTo>
                    <a:pt x="68" y="216"/>
                  </a:moveTo>
                  <a:lnTo>
                    <a:pt x="64" y="116"/>
                  </a:lnTo>
                  <a:lnTo>
                    <a:pt x="92" y="60"/>
                  </a:lnTo>
                  <a:lnTo>
                    <a:pt x="200" y="0"/>
                  </a:lnTo>
                  <a:lnTo>
                    <a:pt x="228" y="28"/>
                  </a:lnTo>
                  <a:lnTo>
                    <a:pt x="276" y="28"/>
                  </a:lnTo>
                  <a:lnTo>
                    <a:pt x="348" y="4"/>
                  </a:lnTo>
                  <a:lnTo>
                    <a:pt x="376" y="12"/>
                  </a:lnTo>
                  <a:lnTo>
                    <a:pt x="396" y="36"/>
                  </a:lnTo>
                  <a:lnTo>
                    <a:pt x="400" y="76"/>
                  </a:lnTo>
                  <a:lnTo>
                    <a:pt x="444" y="152"/>
                  </a:lnTo>
                  <a:lnTo>
                    <a:pt x="416" y="212"/>
                  </a:lnTo>
                  <a:lnTo>
                    <a:pt x="400" y="368"/>
                  </a:lnTo>
                  <a:lnTo>
                    <a:pt x="340" y="380"/>
                  </a:lnTo>
                  <a:lnTo>
                    <a:pt x="316" y="340"/>
                  </a:lnTo>
                  <a:lnTo>
                    <a:pt x="176" y="332"/>
                  </a:lnTo>
                  <a:lnTo>
                    <a:pt x="88" y="312"/>
                  </a:lnTo>
                  <a:lnTo>
                    <a:pt x="48" y="312"/>
                  </a:lnTo>
                  <a:lnTo>
                    <a:pt x="16" y="300"/>
                  </a:lnTo>
                  <a:lnTo>
                    <a:pt x="0" y="260"/>
                  </a:lnTo>
                  <a:lnTo>
                    <a:pt x="68" y="21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7116" name="Freeform 43"/>
            <p:cNvSpPr>
              <a:spLocks/>
            </p:cNvSpPr>
            <p:nvPr/>
          </p:nvSpPr>
          <p:spPr bwMode="auto">
            <a:xfrm>
              <a:off x="717" y="2252"/>
              <a:ext cx="761" cy="549"/>
            </a:xfrm>
            <a:custGeom>
              <a:avLst/>
              <a:gdLst>
                <a:gd name="T0" fmla="*/ 612 w 761"/>
                <a:gd name="T1" fmla="*/ 548 h 549"/>
                <a:gd name="T2" fmla="*/ 676 w 761"/>
                <a:gd name="T3" fmla="*/ 504 h 549"/>
                <a:gd name="T4" fmla="*/ 732 w 761"/>
                <a:gd name="T5" fmla="*/ 396 h 549"/>
                <a:gd name="T6" fmla="*/ 740 w 761"/>
                <a:gd name="T7" fmla="*/ 368 h 549"/>
                <a:gd name="T8" fmla="*/ 740 w 761"/>
                <a:gd name="T9" fmla="*/ 340 h 549"/>
                <a:gd name="T10" fmla="*/ 760 w 761"/>
                <a:gd name="T11" fmla="*/ 284 h 549"/>
                <a:gd name="T12" fmla="*/ 744 w 761"/>
                <a:gd name="T13" fmla="*/ 236 h 549"/>
                <a:gd name="T14" fmla="*/ 680 w 761"/>
                <a:gd name="T15" fmla="*/ 224 h 549"/>
                <a:gd name="T16" fmla="*/ 396 w 761"/>
                <a:gd name="T17" fmla="*/ 108 h 549"/>
                <a:gd name="T18" fmla="*/ 284 w 761"/>
                <a:gd name="T19" fmla="*/ 80 h 549"/>
                <a:gd name="T20" fmla="*/ 248 w 761"/>
                <a:gd name="T21" fmla="*/ 48 h 549"/>
                <a:gd name="T22" fmla="*/ 208 w 761"/>
                <a:gd name="T23" fmla="*/ 44 h 549"/>
                <a:gd name="T24" fmla="*/ 192 w 761"/>
                <a:gd name="T25" fmla="*/ 8 h 549"/>
                <a:gd name="T26" fmla="*/ 160 w 761"/>
                <a:gd name="T27" fmla="*/ 12 h 549"/>
                <a:gd name="T28" fmla="*/ 92 w 761"/>
                <a:gd name="T29" fmla="*/ 0 h 549"/>
                <a:gd name="T30" fmla="*/ 48 w 761"/>
                <a:gd name="T31" fmla="*/ 12 h 549"/>
                <a:gd name="T32" fmla="*/ 20 w 761"/>
                <a:gd name="T33" fmla="*/ 32 h 549"/>
                <a:gd name="T34" fmla="*/ 0 w 761"/>
                <a:gd name="T35" fmla="*/ 116 h 549"/>
                <a:gd name="T36" fmla="*/ 48 w 761"/>
                <a:gd name="T37" fmla="*/ 204 h 549"/>
                <a:gd name="T38" fmla="*/ 180 w 761"/>
                <a:gd name="T39" fmla="*/ 232 h 549"/>
                <a:gd name="T40" fmla="*/ 216 w 761"/>
                <a:gd name="T41" fmla="*/ 312 h 549"/>
                <a:gd name="T42" fmla="*/ 188 w 761"/>
                <a:gd name="T43" fmla="*/ 412 h 549"/>
                <a:gd name="T44" fmla="*/ 188 w 761"/>
                <a:gd name="T45" fmla="*/ 444 h 549"/>
                <a:gd name="T46" fmla="*/ 240 w 761"/>
                <a:gd name="T47" fmla="*/ 516 h 549"/>
                <a:gd name="T48" fmla="*/ 372 w 761"/>
                <a:gd name="T49" fmla="*/ 500 h 549"/>
                <a:gd name="T50" fmla="*/ 448 w 761"/>
                <a:gd name="T51" fmla="*/ 476 h 549"/>
                <a:gd name="T52" fmla="*/ 548 w 761"/>
                <a:gd name="T53" fmla="*/ 504 h 549"/>
                <a:gd name="T54" fmla="*/ 564 w 761"/>
                <a:gd name="T55" fmla="*/ 532 h 549"/>
                <a:gd name="T56" fmla="*/ 612 w 761"/>
                <a:gd name="T57" fmla="*/ 548 h 54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61"/>
                <a:gd name="T88" fmla="*/ 0 h 549"/>
                <a:gd name="T89" fmla="*/ 761 w 761"/>
                <a:gd name="T90" fmla="*/ 549 h 54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61" h="549">
                  <a:moveTo>
                    <a:pt x="612" y="548"/>
                  </a:moveTo>
                  <a:lnTo>
                    <a:pt x="676" y="504"/>
                  </a:lnTo>
                  <a:lnTo>
                    <a:pt x="732" y="396"/>
                  </a:lnTo>
                  <a:lnTo>
                    <a:pt x="740" y="368"/>
                  </a:lnTo>
                  <a:lnTo>
                    <a:pt x="740" y="340"/>
                  </a:lnTo>
                  <a:lnTo>
                    <a:pt x="760" y="284"/>
                  </a:lnTo>
                  <a:lnTo>
                    <a:pt x="744" y="236"/>
                  </a:lnTo>
                  <a:lnTo>
                    <a:pt x="680" y="224"/>
                  </a:lnTo>
                  <a:lnTo>
                    <a:pt x="396" y="108"/>
                  </a:lnTo>
                  <a:lnTo>
                    <a:pt x="284" y="80"/>
                  </a:lnTo>
                  <a:lnTo>
                    <a:pt x="248" y="48"/>
                  </a:lnTo>
                  <a:lnTo>
                    <a:pt x="208" y="44"/>
                  </a:lnTo>
                  <a:lnTo>
                    <a:pt x="192" y="8"/>
                  </a:lnTo>
                  <a:lnTo>
                    <a:pt x="160" y="12"/>
                  </a:lnTo>
                  <a:lnTo>
                    <a:pt x="92" y="0"/>
                  </a:lnTo>
                  <a:lnTo>
                    <a:pt x="48" y="12"/>
                  </a:lnTo>
                  <a:lnTo>
                    <a:pt x="20" y="32"/>
                  </a:lnTo>
                  <a:lnTo>
                    <a:pt x="0" y="116"/>
                  </a:lnTo>
                  <a:lnTo>
                    <a:pt x="48" y="204"/>
                  </a:lnTo>
                  <a:lnTo>
                    <a:pt x="180" y="232"/>
                  </a:lnTo>
                  <a:lnTo>
                    <a:pt x="216" y="312"/>
                  </a:lnTo>
                  <a:lnTo>
                    <a:pt x="188" y="412"/>
                  </a:lnTo>
                  <a:lnTo>
                    <a:pt x="188" y="444"/>
                  </a:lnTo>
                  <a:lnTo>
                    <a:pt x="240" y="516"/>
                  </a:lnTo>
                  <a:lnTo>
                    <a:pt x="372" y="500"/>
                  </a:lnTo>
                  <a:lnTo>
                    <a:pt x="448" y="476"/>
                  </a:lnTo>
                  <a:lnTo>
                    <a:pt x="548" y="504"/>
                  </a:lnTo>
                  <a:lnTo>
                    <a:pt x="564" y="532"/>
                  </a:lnTo>
                  <a:lnTo>
                    <a:pt x="612" y="548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7117" name="Freeform 44"/>
            <p:cNvSpPr>
              <a:spLocks/>
            </p:cNvSpPr>
            <p:nvPr/>
          </p:nvSpPr>
          <p:spPr bwMode="auto">
            <a:xfrm>
              <a:off x="1401" y="1236"/>
              <a:ext cx="665" cy="889"/>
            </a:xfrm>
            <a:custGeom>
              <a:avLst/>
              <a:gdLst>
                <a:gd name="T0" fmla="*/ 532 w 665"/>
                <a:gd name="T1" fmla="*/ 808 h 889"/>
                <a:gd name="T2" fmla="*/ 568 w 665"/>
                <a:gd name="T3" fmla="*/ 680 h 889"/>
                <a:gd name="T4" fmla="*/ 664 w 665"/>
                <a:gd name="T5" fmla="*/ 536 h 889"/>
                <a:gd name="T6" fmla="*/ 624 w 665"/>
                <a:gd name="T7" fmla="*/ 440 h 889"/>
                <a:gd name="T8" fmla="*/ 656 w 665"/>
                <a:gd name="T9" fmla="*/ 356 h 889"/>
                <a:gd name="T10" fmla="*/ 588 w 665"/>
                <a:gd name="T11" fmla="*/ 192 h 889"/>
                <a:gd name="T12" fmla="*/ 540 w 665"/>
                <a:gd name="T13" fmla="*/ 176 h 889"/>
                <a:gd name="T14" fmla="*/ 528 w 665"/>
                <a:gd name="T15" fmla="*/ 144 h 889"/>
                <a:gd name="T16" fmla="*/ 532 w 665"/>
                <a:gd name="T17" fmla="*/ 88 h 889"/>
                <a:gd name="T18" fmla="*/ 476 w 665"/>
                <a:gd name="T19" fmla="*/ 36 h 889"/>
                <a:gd name="T20" fmla="*/ 372 w 665"/>
                <a:gd name="T21" fmla="*/ 0 h 889"/>
                <a:gd name="T22" fmla="*/ 332 w 665"/>
                <a:gd name="T23" fmla="*/ 12 h 889"/>
                <a:gd name="T24" fmla="*/ 196 w 665"/>
                <a:gd name="T25" fmla="*/ 4 h 889"/>
                <a:gd name="T26" fmla="*/ 12 w 665"/>
                <a:gd name="T27" fmla="*/ 52 h 889"/>
                <a:gd name="T28" fmla="*/ 32 w 665"/>
                <a:gd name="T29" fmla="*/ 136 h 889"/>
                <a:gd name="T30" fmla="*/ 116 w 665"/>
                <a:gd name="T31" fmla="*/ 192 h 889"/>
                <a:gd name="T32" fmla="*/ 100 w 665"/>
                <a:gd name="T33" fmla="*/ 308 h 889"/>
                <a:gd name="T34" fmla="*/ 52 w 665"/>
                <a:gd name="T35" fmla="*/ 376 h 889"/>
                <a:gd name="T36" fmla="*/ 32 w 665"/>
                <a:gd name="T37" fmla="*/ 404 h 889"/>
                <a:gd name="T38" fmla="*/ 36 w 665"/>
                <a:gd name="T39" fmla="*/ 428 h 889"/>
                <a:gd name="T40" fmla="*/ 84 w 665"/>
                <a:gd name="T41" fmla="*/ 472 h 889"/>
                <a:gd name="T42" fmla="*/ 80 w 665"/>
                <a:gd name="T43" fmla="*/ 532 h 889"/>
                <a:gd name="T44" fmla="*/ 44 w 665"/>
                <a:gd name="T45" fmla="*/ 576 h 889"/>
                <a:gd name="T46" fmla="*/ 0 w 665"/>
                <a:gd name="T47" fmla="*/ 632 h 889"/>
                <a:gd name="T48" fmla="*/ 4 w 665"/>
                <a:gd name="T49" fmla="*/ 664 h 889"/>
                <a:gd name="T50" fmla="*/ 104 w 665"/>
                <a:gd name="T51" fmla="*/ 684 h 889"/>
                <a:gd name="T52" fmla="*/ 116 w 665"/>
                <a:gd name="T53" fmla="*/ 724 h 889"/>
                <a:gd name="T54" fmla="*/ 132 w 665"/>
                <a:gd name="T55" fmla="*/ 764 h 889"/>
                <a:gd name="T56" fmla="*/ 132 w 665"/>
                <a:gd name="T57" fmla="*/ 808 h 889"/>
                <a:gd name="T58" fmla="*/ 180 w 665"/>
                <a:gd name="T59" fmla="*/ 832 h 889"/>
                <a:gd name="T60" fmla="*/ 320 w 665"/>
                <a:gd name="T61" fmla="*/ 828 h 889"/>
                <a:gd name="T62" fmla="*/ 348 w 665"/>
                <a:gd name="T63" fmla="*/ 848 h 889"/>
                <a:gd name="T64" fmla="*/ 356 w 665"/>
                <a:gd name="T65" fmla="*/ 872 h 889"/>
                <a:gd name="T66" fmla="*/ 424 w 665"/>
                <a:gd name="T67" fmla="*/ 888 h 889"/>
                <a:gd name="T68" fmla="*/ 472 w 665"/>
                <a:gd name="T69" fmla="*/ 884 h 889"/>
                <a:gd name="T70" fmla="*/ 504 w 665"/>
                <a:gd name="T71" fmla="*/ 836 h 889"/>
                <a:gd name="T72" fmla="*/ 532 w 665"/>
                <a:gd name="T73" fmla="*/ 808 h 8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65"/>
                <a:gd name="T112" fmla="*/ 0 h 889"/>
                <a:gd name="T113" fmla="*/ 665 w 665"/>
                <a:gd name="T114" fmla="*/ 889 h 8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65" h="889">
                  <a:moveTo>
                    <a:pt x="532" y="808"/>
                  </a:moveTo>
                  <a:lnTo>
                    <a:pt x="568" y="680"/>
                  </a:lnTo>
                  <a:lnTo>
                    <a:pt x="664" y="536"/>
                  </a:lnTo>
                  <a:lnTo>
                    <a:pt x="624" y="440"/>
                  </a:lnTo>
                  <a:lnTo>
                    <a:pt x="656" y="356"/>
                  </a:lnTo>
                  <a:lnTo>
                    <a:pt x="588" y="192"/>
                  </a:lnTo>
                  <a:lnTo>
                    <a:pt x="540" y="176"/>
                  </a:lnTo>
                  <a:lnTo>
                    <a:pt x="528" y="144"/>
                  </a:lnTo>
                  <a:lnTo>
                    <a:pt x="532" y="88"/>
                  </a:lnTo>
                  <a:lnTo>
                    <a:pt x="476" y="36"/>
                  </a:lnTo>
                  <a:lnTo>
                    <a:pt x="372" y="0"/>
                  </a:lnTo>
                  <a:lnTo>
                    <a:pt x="332" y="12"/>
                  </a:lnTo>
                  <a:lnTo>
                    <a:pt x="196" y="4"/>
                  </a:lnTo>
                  <a:lnTo>
                    <a:pt x="12" y="52"/>
                  </a:lnTo>
                  <a:lnTo>
                    <a:pt x="32" y="136"/>
                  </a:lnTo>
                  <a:lnTo>
                    <a:pt x="116" y="192"/>
                  </a:lnTo>
                  <a:lnTo>
                    <a:pt x="100" y="308"/>
                  </a:lnTo>
                  <a:lnTo>
                    <a:pt x="52" y="376"/>
                  </a:lnTo>
                  <a:lnTo>
                    <a:pt x="32" y="404"/>
                  </a:lnTo>
                  <a:lnTo>
                    <a:pt x="36" y="428"/>
                  </a:lnTo>
                  <a:lnTo>
                    <a:pt x="84" y="472"/>
                  </a:lnTo>
                  <a:lnTo>
                    <a:pt x="80" y="532"/>
                  </a:lnTo>
                  <a:lnTo>
                    <a:pt x="44" y="576"/>
                  </a:lnTo>
                  <a:lnTo>
                    <a:pt x="0" y="632"/>
                  </a:lnTo>
                  <a:lnTo>
                    <a:pt x="4" y="664"/>
                  </a:lnTo>
                  <a:lnTo>
                    <a:pt x="104" y="684"/>
                  </a:lnTo>
                  <a:lnTo>
                    <a:pt x="116" y="724"/>
                  </a:lnTo>
                  <a:lnTo>
                    <a:pt x="132" y="764"/>
                  </a:lnTo>
                  <a:lnTo>
                    <a:pt x="132" y="808"/>
                  </a:lnTo>
                  <a:lnTo>
                    <a:pt x="180" y="832"/>
                  </a:lnTo>
                  <a:lnTo>
                    <a:pt x="320" y="828"/>
                  </a:lnTo>
                  <a:lnTo>
                    <a:pt x="348" y="848"/>
                  </a:lnTo>
                  <a:lnTo>
                    <a:pt x="356" y="872"/>
                  </a:lnTo>
                  <a:lnTo>
                    <a:pt x="424" y="888"/>
                  </a:lnTo>
                  <a:lnTo>
                    <a:pt x="472" y="884"/>
                  </a:lnTo>
                  <a:lnTo>
                    <a:pt x="504" y="836"/>
                  </a:lnTo>
                  <a:lnTo>
                    <a:pt x="532" y="808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7118" name="Freeform 45"/>
            <p:cNvSpPr>
              <a:spLocks/>
            </p:cNvSpPr>
            <p:nvPr/>
          </p:nvSpPr>
          <p:spPr bwMode="auto">
            <a:xfrm>
              <a:off x="917" y="1992"/>
              <a:ext cx="413" cy="333"/>
            </a:xfrm>
            <a:custGeom>
              <a:avLst/>
              <a:gdLst>
                <a:gd name="T0" fmla="*/ 292 w 413"/>
                <a:gd name="T1" fmla="*/ 300 h 333"/>
                <a:gd name="T2" fmla="*/ 376 w 413"/>
                <a:gd name="T3" fmla="*/ 260 h 333"/>
                <a:gd name="T4" fmla="*/ 408 w 413"/>
                <a:gd name="T5" fmla="*/ 220 h 333"/>
                <a:gd name="T6" fmla="*/ 412 w 413"/>
                <a:gd name="T7" fmla="*/ 176 h 333"/>
                <a:gd name="T8" fmla="*/ 360 w 413"/>
                <a:gd name="T9" fmla="*/ 104 h 333"/>
                <a:gd name="T10" fmla="*/ 316 w 413"/>
                <a:gd name="T11" fmla="*/ 32 h 333"/>
                <a:gd name="T12" fmla="*/ 224 w 413"/>
                <a:gd name="T13" fmla="*/ 12 h 333"/>
                <a:gd name="T14" fmla="*/ 160 w 413"/>
                <a:gd name="T15" fmla="*/ 20 h 333"/>
                <a:gd name="T16" fmla="*/ 120 w 413"/>
                <a:gd name="T17" fmla="*/ 0 h 333"/>
                <a:gd name="T18" fmla="*/ 60 w 413"/>
                <a:gd name="T19" fmla="*/ 20 h 333"/>
                <a:gd name="T20" fmla="*/ 44 w 413"/>
                <a:gd name="T21" fmla="*/ 64 h 333"/>
                <a:gd name="T22" fmla="*/ 4 w 413"/>
                <a:gd name="T23" fmla="*/ 104 h 333"/>
                <a:gd name="T24" fmla="*/ 0 w 413"/>
                <a:gd name="T25" fmla="*/ 132 h 333"/>
                <a:gd name="T26" fmla="*/ 40 w 413"/>
                <a:gd name="T27" fmla="*/ 164 h 333"/>
                <a:gd name="T28" fmla="*/ 16 w 413"/>
                <a:gd name="T29" fmla="*/ 204 h 333"/>
                <a:gd name="T30" fmla="*/ 24 w 413"/>
                <a:gd name="T31" fmla="*/ 244 h 333"/>
                <a:gd name="T32" fmla="*/ 68 w 413"/>
                <a:gd name="T33" fmla="*/ 300 h 333"/>
                <a:gd name="T34" fmla="*/ 132 w 413"/>
                <a:gd name="T35" fmla="*/ 312 h 333"/>
                <a:gd name="T36" fmla="*/ 224 w 413"/>
                <a:gd name="T37" fmla="*/ 332 h 333"/>
                <a:gd name="T38" fmla="*/ 264 w 413"/>
                <a:gd name="T39" fmla="*/ 316 h 333"/>
                <a:gd name="T40" fmla="*/ 292 w 413"/>
                <a:gd name="T41" fmla="*/ 300 h 3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13"/>
                <a:gd name="T64" fmla="*/ 0 h 333"/>
                <a:gd name="T65" fmla="*/ 413 w 413"/>
                <a:gd name="T66" fmla="*/ 333 h 3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13" h="333">
                  <a:moveTo>
                    <a:pt x="292" y="300"/>
                  </a:moveTo>
                  <a:lnTo>
                    <a:pt x="376" y="260"/>
                  </a:lnTo>
                  <a:lnTo>
                    <a:pt x="408" y="220"/>
                  </a:lnTo>
                  <a:lnTo>
                    <a:pt x="412" y="176"/>
                  </a:lnTo>
                  <a:lnTo>
                    <a:pt x="360" y="104"/>
                  </a:lnTo>
                  <a:lnTo>
                    <a:pt x="316" y="32"/>
                  </a:lnTo>
                  <a:lnTo>
                    <a:pt x="224" y="12"/>
                  </a:lnTo>
                  <a:lnTo>
                    <a:pt x="160" y="20"/>
                  </a:lnTo>
                  <a:lnTo>
                    <a:pt x="120" y="0"/>
                  </a:lnTo>
                  <a:lnTo>
                    <a:pt x="60" y="20"/>
                  </a:lnTo>
                  <a:lnTo>
                    <a:pt x="44" y="64"/>
                  </a:lnTo>
                  <a:lnTo>
                    <a:pt x="4" y="104"/>
                  </a:lnTo>
                  <a:lnTo>
                    <a:pt x="0" y="132"/>
                  </a:lnTo>
                  <a:lnTo>
                    <a:pt x="40" y="164"/>
                  </a:lnTo>
                  <a:lnTo>
                    <a:pt x="16" y="204"/>
                  </a:lnTo>
                  <a:lnTo>
                    <a:pt x="24" y="244"/>
                  </a:lnTo>
                  <a:lnTo>
                    <a:pt x="68" y="300"/>
                  </a:lnTo>
                  <a:lnTo>
                    <a:pt x="132" y="312"/>
                  </a:lnTo>
                  <a:lnTo>
                    <a:pt x="224" y="332"/>
                  </a:lnTo>
                  <a:lnTo>
                    <a:pt x="264" y="316"/>
                  </a:lnTo>
                  <a:lnTo>
                    <a:pt x="292" y="30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7119" name="Freeform 46"/>
            <p:cNvSpPr>
              <a:spLocks/>
            </p:cNvSpPr>
            <p:nvPr/>
          </p:nvSpPr>
          <p:spPr bwMode="auto">
            <a:xfrm>
              <a:off x="1143" y="1540"/>
              <a:ext cx="37" cy="79"/>
            </a:xfrm>
            <a:custGeom>
              <a:avLst/>
              <a:gdLst>
                <a:gd name="T0" fmla="*/ 36 w 37"/>
                <a:gd name="T1" fmla="*/ 0 h 79"/>
                <a:gd name="T2" fmla="*/ 33 w 37"/>
                <a:gd name="T3" fmla="*/ 33 h 79"/>
                <a:gd name="T4" fmla="*/ 15 w 37"/>
                <a:gd name="T5" fmla="*/ 54 h 79"/>
                <a:gd name="T6" fmla="*/ 0 w 37"/>
                <a:gd name="T7" fmla="*/ 78 h 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"/>
                <a:gd name="T13" fmla="*/ 0 h 79"/>
                <a:gd name="T14" fmla="*/ 37 w 37"/>
                <a:gd name="T15" fmla="*/ 79 h 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" h="79">
                  <a:moveTo>
                    <a:pt x="36" y="0"/>
                  </a:moveTo>
                  <a:lnTo>
                    <a:pt x="33" y="33"/>
                  </a:lnTo>
                  <a:lnTo>
                    <a:pt x="15" y="54"/>
                  </a:lnTo>
                  <a:lnTo>
                    <a:pt x="0" y="78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7120" name="Freeform 47"/>
            <p:cNvSpPr>
              <a:spLocks/>
            </p:cNvSpPr>
            <p:nvPr/>
          </p:nvSpPr>
          <p:spPr bwMode="auto">
            <a:xfrm>
              <a:off x="1236" y="1381"/>
              <a:ext cx="70" cy="43"/>
            </a:xfrm>
            <a:custGeom>
              <a:avLst/>
              <a:gdLst>
                <a:gd name="T0" fmla="*/ 0 w 70"/>
                <a:gd name="T1" fmla="*/ 0 h 43"/>
                <a:gd name="T2" fmla="*/ 24 w 70"/>
                <a:gd name="T3" fmla="*/ 24 h 43"/>
                <a:gd name="T4" fmla="*/ 69 w 70"/>
                <a:gd name="T5" fmla="*/ 42 h 43"/>
                <a:gd name="T6" fmla="*/ 0 60000 65536"/>
                <a:gd name="T7" fmla="*/ 0 60000 65536"/>
                <a:gd name="T8" fmla="*/ 0 60000 65536"/>
                <a:gd name="T9" fmla="*/ 0 w 70"/>
                <a:gd name="T10" fmla="*/ 0 h 43"/>
                <a:gd name="T11" fmla="*/ 70 w 70"/>
                <a:gd name="T12" fmla="*/ 43 h 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" h="43">
                  <a:moveTo>
                    <a:pt x="0" y="0"/>
                  </a:moveTo>
                  <a:lnTo>
                    <a:pt x="24" y="24"/>
                  </a:lnTo>
                  <a:lnTo>
                    <a:pt x="69" y="42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7121" name="Line 48"/>
            <p:cNvSpPr>
              <a:spLocks noChangeShapeType="1"/>
            </p:cNvSpPr>
            <p:nvPr/>
          </p:nvSpPr>
          <p:spPr bwMode="auto">
            <a:xfrm flipV="1">
              <a:off x="1298" y="1260"/>
              <a:ext cx="15" cy="34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122" name="Line 49"/>
            <p:cNvSpPr>
              <a:spLocks noChangeShapeType="1"/>
            </p:cNvSpPr>
            <p:nvPr/>
          </p:nvSpPr>
          <p:spPr bwMode="auto">
            <a:xfrm>
              <a:off x="1078" y="2022"/>
              <a:ext cx="2" cy="3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123" name="Freeform 50"/>
            <p:cNvSpPr>
              <a:spLocks/>
            </p:cNvSpPr>
            <p:nvPr/>
          </p:nvSpPr>
          <p:spPr bwMode="auto">
            <a:xfrm>
              <a:off x="1185" y="2086"/>
              <a:ext cx="85" cy="13"/>
            </a:xfrm>
            <a:custGeom>
              <a:avLst/>
              <a:gdLst>
                <a:gd name="T0" fmla="*/ 0 w 85"/>
                <a:gd name="T1" fmla="*/ 12 h 13"/>
                <a:gd name="T2" fmla="*/ 45 w 85"/>
                <a:gd name="T3" fmla="*/ 12 h 13"/>
                <a:gd name="T4" fmla="*/ 84 w 85"/>
                <a:gd name="T5" fmla="*/ 0 h 13"/>
                <a:gd name="T6" fmla="*/ 0 60000 65536"/>
                <a:gd name="T7" fmla="*/ 0 60000 65536"/>
                <a:gd name="T8" fmla="*/ 0 60000 65536"/>
                <a:gd name="T9" fmla="*/ 0 w 85"/>
                <a:gd name="T10" fmla="*/ 0 h 13"/>
                <a:gd name="T11" fmla="*/ 85 w 85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" h="13">
                  <a:moveTo>
                    <a:pt x="0" y="12"/>
                  </a:moveTo>
                  <a:lnTo>
                    <a:pt x="45" y="12"/>
                  </a:lnTo>
                  <a:lnTo>
                    <a:pt x="84" y="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7124" name="Freeform 51"/>
            <p:cNvSpPr>
              <a:spLocks/>
            </p:cNvSpPr>
            <p:nvPr/>
          </p:nvSpPr>
          <p:spPr bwMode="auto">
            <a:xfrm>
              <a:off x="1083" y="2134"/>
              <a:ext cx="19" cy="58"/>
            </a:xfrm>
            <a:custGeom>
              <a:avLst/>
              <a:gdLst>
                <a:gd name="T0" fmla="*/ 0 w 19"/>
                <a:gd name="T1" fmla="*/ 0 h 58"/>
                <a:gd name="T2" fmla="*/ 15 w 19"/>
                <a:gd name="T3" fmla="*/ 18 h 58"/>
                <a:gd name="T4" fmla="*/ 18 w 19"/>
                <a:gd name="T5" fmla="*/ 57 h 58"/>
                <a:gd name="T6" fmla="*/ 0 60000 65536"/>
                <a:gd name="T7" fmla="*/ 0 60000 65536"/>
                <a:gd name="T8" fmla="*/ 0 60000 65536"/>
                <a:gd name="T9" fmla="*/ 0 w 19"/>
                <a:gd name="T10" fmla="*/ 0 h 58"/>
                <a:gd name="T11" fmla="*/ 19 w 19"/>
                <a:gd name="T12" fmla="*/ 58 h 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58">
                  <a:moveTo>
                    <a:pt x="0" y="0"/>
                  </a:moveTo>
                  <a:lnTo>
                    <a:pt x="15" y="18"/>
                  </a:lnTo>
                  <a:lnTo>
                    <a:pt x="18" y="57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7125" name="Freeform 52"/>
            <p:cNvSpPr>
              <a:spLocks/>
            </p:cNvSpPr>
            <p:nvPr/>
          </p:nvSpPr>
          <p:spPr bwMode="auto">
            <a:xfrm>
              <a:off x="802" y="1406"/>
              <a:ext cx="163" cy="247"/>
            </a:xfrm>
            <a:custGeom>
              <a:avLst/>
              <a:gdLst>
                <a:gd name="T0" fmla="*/ 84 w 163"/>
                <a:gd name="T1" fmla="*/ 246 h 247"/>
                <a:gd name="T2" fmla="*/ 114 w 163"/>
                <a:gd name="T3" fmla="*/ 243 h 247"/>
                <a:gd name="T4" fmla="*/ 162 w 163"/>
                <a:gd name="T5" fmla="*/ 165 h 247"/>
                <a:gd name="T6" fmla="*/ 156 w 163"/>
                <a:gd name="T7" fmla="*/ 87 h 247"/>
                <a:gd name="T8" fmla="*/ 135 w 163"/>
                <a:gd name="T9" fmla="*/ 24 h 247"/>
                <a:gd name="T10" fmla="*/ 105 w 163"/>
                <a:gd name="T11" fmla="*/ 0 h 247"/>
                <a:gd name="T12" fmla="*/ 51 w 163"/>
                <a:gd name="T13" fmla="*/ 3 h 247"/>
                <a:gd name="T14" fmla="*/ 15 w 163"/>
                <a:gd name="T15" fmla="*/ 36 h 247"/>
                <a:gd name="T16" fmla="*/ 0 w 163"/>
                <a:gd name="T17" fmla="*/ 129 h 247"/>
                <a:gd name="T18" fmla="*/ 21 w 163"/>
                <a:gd name="T19" fmla="*/ 210 h 247"/>
                <a:gd name="T20" fmla="*/ 84 w 163"/>
                <a:gd name="T21" fmla="*/ 246 h 2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3"/>
                <a:gd name="T34" fmla="*/ 0 h 247"/>
                <a:gd name="T35" fmla="*/ 163 w 163"/>
                <a:gd name="T36" fmla="*/ 247 h 24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3" h="247">
                  <a:moveTo>
                    <a:pt x="84" y="246"/>
                  </a:moveTo>
                  <a:lnTo>
                    <a:pt x="114" y="243"/>
                  </a:lnTo>
                  <a:lnTo>
                    <a:pt x="162" y="165"/>
                  </a:lnTo>
                  <a:lnTo>
                    <a:pt x="156" y="87"/>
                  </a:lnTo>
                  <a:lnTo>
                    <a:pt x="135" y="24"/>
                  </a:lnTo>
                  <a:lnTo>
                    <a:pt x="105" y="0"/>
                  </a:lnTo>
                  <a:lnTo>
                    <a:pt x="51" y="3"/>
                  </a:lnTo>
                  <a:lnTo>
                    <a:pt x="15" y="36"/>
                  </a:lnTo>
                  <a:lnTo>
                    <a:pt x="0" y="129"/>
                  </a:lnTo>
                  <a:lnTo>
                    <a:pt x="21" y="210"/>
                  </a:lnTo>
                  <a:lnTo>
                    <a:pt x="84" y="24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7126" name="Freeform 53"/>
            <p:cNvSpPr>
              <a:spLocks/>
            </p:cNvSpPr>
            <p:nvPr/>
          </p:nvSpPr>
          <p:spPr bwMode="auto">
            <a:xfrm>
              <a:off x="1075" y="1718"/>
              <a:ext cx="253" cy="235"/>
            </a:xfrm>
            <a:custGeom>
              <a:avLst/>
              <a:gdLst>
                <a:gd name="T0" fmla="*/ 18 w 253"/>
                <a:gd name="T1" fmla="*/ 201 h 235"/>
                <a:gd name="T2" fmla="*/ 0 w 253"/>
                <a:gd name="T3" fmla="*/ 114 h 235"/>
                <a:gd name="T4" fmla="*/ 18 w 253"/>
                <a:gd name="T5" fmla="*/ 45 h 235"/>
                <a:gd name="T6" fmla="*/ 69 w 253"/>
                <a:gd name="T7" fmla="*/ 6 h 235"/>
                <a:gd name="T8" fmla="*/ 141 w 253"/>
                <a:gd name="T9" fmla="*/ 0 h 235"/>
                <a:gd name="T10" fmla="*/ 213 w 253"/>
                <a:gd name="T11" fmla="*/ 18 h 235"/>
                <a:gd name="T12" fmla="*/ 240 w 253"/>
                <a:gd name="T13" fmla="*/ 72 h 235"/>
                <a:gd name="T14" fmla="*/ 252 w 253"/>
                <a:gd name="T15" fmla="*/ 132 h 235"/>
                <a:gd name="T16" fmla="*/ 231 w 253"/>
                <a:gd name="T17" fmla="*/ 177 h 235"/>
                <a:gd name="T18" fmla="*/ 174 w 253"/>
                <a:gd name="T19" fmla="*/ 213 h 235"/>
                <a:gd name="T20" fmla="*/ 114 w 253"/>
                <a:gd name="T21" fmla="*/ 234 h 235"/>
                <a:gd name="T22" fmla="*/ 54 w 253"/>
                <a:gd name="T23" fmla="*/ 216 h 235"/>
                <a:gd name="T24" fmla="*/ 18 w 253"/>
                <a:gd name="T25" fmla="*/ 201 h 2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53"/>
                <a:gd name="T40" fmla="*/ 0 h 235"/>
                <a:gd name="T41" fmla="*/ 253 w 253"/>
                <a:gd name="T42" fmla="*/ 235 h 2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53" h="235">
                  <a:moveTo>
                    <a:pt x="18" y="201"/>
                  </a:moveTo>
                  <a:lnTo>
                    <a:pt x="0" y="114"/>
                  </a:lnTo>
                  <a:lnTo>
                    <a:pt x="18" y="45"/>
                  </a:lnTo>
                  <a:lnTo>
                    <a:pt x="69" y="6"/>
                  </a:lnTo>
                  <a:lnTo>
                    <a:pt x="141" y="0"/>
                  </a:lnTo>
                  <a:lnTo>
                    <a:pt x="213" y="18"/>
                  </a:lnTo>
                  <a:lnTo>
                    <a:pt x="240" y="72"/>
                  </a:lnTo>
                  <a:lnTo>
                    <a:pt x="252" y="132"/>
                  </a:lnTo>
                  <a:lnTo>
                    <a:pt x="231" y="177"/>
                  </a:lnTo>
                  <a:lnTo>
                    <a:pt x="174" y="213"/>
                  </a:lnTo>
                  <a:lnTo>
                    <a:pt x="114" y="234"/>
                  </a:lnTo>
                  <a:lnTo>
                    <a:pt x="54" y="216"/>
                  </a:lnTo>
                  <a:lnTo>
                    <a:pt x="18" y="20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7127" name="Freeform 54"/>
            <p:cNvSpPr>
              <a:spLocks/>
            </p:cNvSpPr>
            <p:nvPr/>
          </p:nvSpPr>
          <p:spPr bwMode="auto">
            <a:xfrm>
              <a:off x="1117" y="1277"/>
              <a:ext cx="235" cy="268"/>
            </a:xfrm>
            <a:custGeom>
              <a:avLst/>
              <a:gdLst>
                <a:gd name="T0" fmla="*/ 60 w 235"/>
                <a:gd name="T1" fmla="*/ 261 h 268"/>
                <a:gd name="T2" fmla="*/ 126 w 235"/>
                <a:gd name="T3" fmla="*/ 267 h 268"/>
                <a:gd name="T4" fmla="*/ 180 w 235"/>
                <a:gd name="T5" fmla="*/ 249 h 268"/>
                <a:gd name="T6" fmla="*/ 219 w 235"/>
                <a:gd name="T7" fmla="*/ 204 h 268"/>
                <a:gd name="T8" fmla="*/ 234 w 235"/>
                <a:gd name="T9" fmla="*/ 174 h 268"/>
                <a:gd name="T10" fmla="*/ 231 w 235"/>
                <a:gd name="T11" fmla="*/ 99 h 268"/>
                <a:gd name="T12" fmla="*/ 192 w 235"/>
                <a:gd name="T13" fmla="*/ 18 h 268"/>
                <a:gd name="T14" fmla="*/ 153 w 235"/>
                <a:gd name="T15" fmla="*/ 0 h 268"/>
                <a:gd name="T16" fmla="*/ 66 w 235"/>
                <a:gd name="T17" fmla="*/ 12 h 268"/>
                <a:gd name="T18" fmla="*/ 30 w 235"/>
                <a:gd name="T19" fmla="*/ 33 h 268"/>
                <a:gd name="T20" fmla="*/ 0 w 235"/>
                <a:gd name="T21" fmla="*/ 168 h 268"/>
                <a:gd name="T22" fmla="*/ 15 w 235"/>
                <a:gd name="T23" fmla="*/ 222 h 268"/>
                <a:gd name="T24" fmla="*/ 30 w 235"/>
                <a:gd name="T25" fmla="*/ 252 h 268"/>
                <a:gd name="T26" fmla="*/ 60 w 235"/>
                <a:gd name="T27" fmla="*/ 261 h 26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5"/>
                <a:gd name="T43" fmla="*/ 0 h 268"/>
                <a:gd name="T44" fmla="*/ 235 w 235"/>
                <a:gd name="T45" fmla="*/ 268 h 26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5" h="268">
                  <a:moveTo>
                    <a:pt x="60" y="261"/>
                  </a:moveTo>
                  <a:lnTo>
                    <a:pt x="126" y="267"/>
                  </a:lnTo>
                  <a:lnTo>
                    <a:pt x="180" y="249"/>
                  </a:lnTo>
                  <a:lnTo>
                    <a:pt x="219" y="204"/>
                  </a:lnTo>
                  <a:lnTo>
                    <a:pt x="234" y="174"/>
                  </a:lnTo>
                  <a:lnTo>
                    <a:pt x="231" y="99"/>
                  </a:lnTo>
                  <a:lnTo>
                    <a:pt x="192" y="18"/>
                  </a:lnTo>
                  <a:lnTo>
                    <a:pt x="153" y="0"/>
                  </a:lnTo>
                  <a:lnTo>
                    <a:pt x="66" y="12"/>
                  </a:lnTo>
                  <a:lnTo>
                    <a:pt x="30" y="33"/>
                  </a:lnTo>
                  <a:lnTo>
                    <a:pt x="0" y="168"/>
                  </a:lnTo>
                  <a:lnTo>
                    <a:pt x="15" y="222"/>
                  </a:lnTo>
                  <a:lnTo>
                    <a:pt x="30" y="252"/>
                  </a:lnTo>
                  <a:lnTo>
                    <a:pt x="60" y="26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7128" name="Freeform 55"/>
            <p:cNvSpPr>
              <a:spLocks/>
            </p:cNvSpPr>
            <p:nvPr/>
          </p:nvSpPr>
          <p:spPr bwMode="auto">
            <a:xfrm>
              <a:off x="1624" y="1664"/>
              <a:ext cx="319" cy="280"/>
            </a:xfrm>
            <a:custGeom>
              <a:avLst/>
              <a:gdLst>
                <a:gd name="T0" fmla="*/ 27 w 319"/>
                <a:gd name="T1" fmla="*/ 270 h 280"/>
                <a:gd name="T2" fmla="*/ 84 w 319"/>
                <a:gd name="T3" fmla="*/ 279 h 280"/>
                <a:gd name="T4" fmla="*/ 126 w 319"/>
                <a:gd name="T5" fmla="*/ 276 h 280"/>
                <a:gd name="T6" fmla="*/ 186 w 319"/>
                <a:gd name="T7" fmla="*/ 228 h 280"/>
                <a:gd name="T8" fmla="*/ 231 w 319"/>
                <a:gd name="T9" fmla="*/ 219 h 280"/>
                <a:gd name="T10" fmla="*/ 276 w 319"/>
                <a:gd name="T11" fmla="*/ 222 h 280"/>
                <a:gd name="T12" fmla="*/ 315 w 319"/>
                <a:gd name="T13" fmla="*/ 174 h 280"/>
                <a:gd name="T14" fmla="*/ 315 w 319"/>
                <a:gd name="T15" fmla="*/ 114 h 280"/>
                <a:gd name="T16" fmla="*/ 318 w 319"/>
                <a:gd name="T17" fmla="*/ 54 h 280"/>
                <a:gd name="T18" fmla="*/ 273 w 319"/>
                <a:gd name="T19" fmla="*/ 6 h 280"/>
                <a:gd name="T20" fmla="*/ 201 w 319"/>
                <a:gd name="T21" fmla="*/ 0 h 280"/>
                <a:gd name="T22" fmla="*/ 111 w 319"/>
                <a:gd name="T23" fmla="*/ 6 h 280"/>
                <a:gd name="T24" fmla="*/ 51 w 319"/>
                <a:gd name="T25" fmla="*/ 30 h 280"/>
                <a:gd name="T26" fmla="*/ 12 w 319"/>
                <a:gd name="T27" fmla="*/ 102 h 280"/>
                <a:gd name="T28" fmla="*/ 0 w 319"/>
                <a:gd name="T29" fmla="*/ 165 h 280"/>
                <a:gd name="T30" fmla="*/ 30 w 319"/>
                <a:gd name="T31" fmla="*/ 186 h 280"/>
                <a:gd name="T32" fmla="*/ 45 w 319"/>
                <a:gd name="T33" fmla="*/ 219 h 280"/>
                <a:gd name="T34" fmla="*/ 27 w 319"/>
                <a:gd name="T35" fmla="*/ 243 h 280"/>
                <a:gd name="T36" fmla="*/ 12 w 319"/>
                <a:gd name="T37" fmla="*/ 255 h 280"/>
                <a:gd name="T38" fmla="*/ 27 w 319"/>
                <a:gd name="T39" fmla="*/ 270 h 28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19"/>
                <a:gd name="T61" fmla="*/ 0 h 280"/>
                <a:gd name="T62" fmla="*/ 319 w 319"/>
                <a:gd name="T63" fmla="*/ 280 h 28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19" h="280">
                  <a:moveTo>
                    <a:pt x="27" y="270"/>
                  </a:moveTo>
                  <a:lnTo>
                    <a:pt x="84" y="279"/>
                  </a:lnTo>
                  <a:lnTo>
                    <a:pt x="126" y="276"/>
                  </a:lnTo>
                  <a:lnTo>
                    <a:pt x="186" y="228"/>
                  </a:lnTo>
                  <a:lnTo>
                    <a:pt x="231" y="219"/>
                  </a:lnTo>
                  <a:lnTo>
                    <a:pt x="276" y="222"/>
                  </a:lnTo>
                  <a:lnTo>
                    <a:pt x="315" y="174"/>
                  </a:lnTo>
                  <a:lnTo>
                    <a:pt x="315" y="114"/>
                  </a:lnTo>
                  <a:lnTo>
                    <a:pt x="318" y="54"/>
                  </a:lnTo>
                  <a:lnTo>
                    <a:pt x="273" y="6"/>
                  </a:lnTo>
                  <a:lnTo>
                    <a:pt x="201" y="0"/>
                  </a:lnTo>
                  <a:lnTo>
                    <a:pt x="111" y="6"/>
                  </a:lnTo>
                  <a:lnTo>
                    <a:pt x="51" y="30"/>
                  </a:lnTo>
                  <a:lnTo>
                    <a:pt x="12" y="102"/>
                  </a:lnTo>
                  <a:lnTo>
                    <a:pt x="0" y="165"/>
                  </a:lnTo>
                  <a:lnTo>
                    <a:pt x="30" y="186"/>
                  </a:lnTo>
                  <a:lnTo>
                    <a:pt x="45" y="219"/>
                  </a:lnTo>
                  <a:lnTo>
                    <a:pt x="27" y="243"/>
                  </a:lnTo>
                  <a:lnTo>
                    <a:pt x="12" y="255"/>
                  </a:lnTo>
                  <a:lnTo>
                    <a:pt x="27" y="27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7129" name="Freeform 56"/>
            <p:cNvSpPr>
              <a:spLocks/>
            </p:cNvSpPr>
            <p:nvPr/>
          </p:nvSpPr>
          <p:spPr bwMode="auto">
            <a:xfrm>
              <a:off x="1558" y="1568"/>
              <a:ext cx="157" cy="172"/>
            </a:xfrm>
            <a:custGeom>
              <a:avLst/>
              <a:gdLst>
                <a:gd name="T0" fmla="*/ 18 w 157"/>
                <a:gd name="T1" fmla="*/ 165 h 172"/>
                <a:gd name="T2" fmla="*/ 51 w 157"/>
                <a:gd name="T3" fmla="*/ 87 h 172"/>
                <a:gd name="T4" fmla="*/ 102 w 157"/>
                <a:gd name="T5" fmla="*/ 48 h 172"/>
                <a:gd name="T6" fmla="*/ 132 w 157"/>
                <a:gd name="T7" fmla="*/ 15 h 172"/>
                <a:gd name="T8" fmla="*/ 156 w 157"/>
                <a:gd name="T9" fmla="*/ 0 h 172"/>
                <a:gd name="T10" fmla="*/ 129 w 157"/>
                <a:gd name="T11" fmla="*/ 3 h 172"/>
                <a:gd name="T12" fmla="*/ 105 w 157"/>
                <a:gd name="T13" fmla="*/ 36 h 172"/>
                <a:gd name="T14" fmla="*/ 33 w 157"/>
                <a:gd name="T15" fmla="*/ 75 h 172"/>
                <a:gd name="T16" fmla="*/ 9 w 157"/>
                <a:gd name="T17" fmla="*/ 120 h 172"/>
                <a:gd name="T18" fmla="*/ 0 w 157"/>
                <a:gd name="T19" fmla="*/ 171 h 172"/>
                <a:gd name="T20" fmla="*/ 18 w 157"/>
                <a:gd name="T21" fmla="*/ 165 h 1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7"/>
                <a:gd name="T34" fmla="*/ 0 h 172"/>
                <a:gd name="T35" fmla="*/ 157 w 157"/>
                <a:gd name="T36" fmla="*/ 172 h 17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7" h="172">
                  <a:moveTo>
                    <a:pt x="18" y="165"/>
                  </a:moveTo>
                  <a:lnTo>
                    <a:pt x="51" y="87"/>
                  </a:lnTo>
                  <a:lnTo>
                    <a:pt x="102" y="48"/>
                  </a:lnTo>
                  <a:lnTo>
                    <a:pt x="132" y="15"/>
                  </a:lnTo>
                  <a:lnTo>
                    <a:pt x="156" y="0"/>
                  </a:lnTo>
                  <a:lnTo>
                    <a:pt x="129" y="3"/>
                  </a:lnTo>
                  <a:lnTo>
                    <a:pt x="105" y="36"/>
                  </a:lnTo>
                  <a:lnTo>
                    <a:pt x="33" y="75"/>
                  </a:lnTo>
                  <a:lnTo>
                    <a:pt x="9" y="120"/>
                  </a:lnTo>
                  <a:lnTo>
                    <a:pt x="0" y="171"/>
                  </a:lnTo>
                  <a:lnTo>
                    <a:pt x="18" y="165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7130" name="Freeform 57"/>
            <p:cNvSpPr>
              <a:spLocks/>
            </p:cNvSpPr>
            <p:nvPr/>
          </p:nvSpPr>
          <p:spPr bwMode="auto">
            <a:xfrm>
              <a:off x="1747" y="1403"/>
              <a:ext cx="97" cy="31"/>
            </a:xfrm>
            <a:custGeom>
              <a:avLst/>
              <a:gdLst>
                <a:gd name="T0" fmla="*/ 0 w 97"/>
                <a:gd name="T1" fmla="*/ 24 h 31"/>
                <a:gd name="T2" fmla="*/ 57 w 97"/>
                <a:gd name="T3" fmla="*/ 0 h 31"/>
                <a:gd name="T4" fmla="*/ 96 w 97"/>
                <a:gd name="T5" fmla="*/ 3 h 31"/>
                <a:gd name="T6" fmla="*/ 93 w 97"/>
                <a:gd name="T7" fmla="*/ 24 h 31"/>
                <a:gd name="T8" fmla="*/ 63 w 97"/>
                <a:gd name="T9" fmla="*/ 30 h 31"/>
                <a:gd name="T10" fmla="*/ 0 w 97"/>
                <a:gd name="T11" fmla="*/ 24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7"/>
                <a:gd name="T19" fmla="*/ 0 h 31"/>
                <a:gd name="T20" fmla="*/ 97 w 97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7" h="31">
                  <a:moveTo>
                    <a:pt x="0" y="24"/>
                  </a:moveTo>
                  <a:lnTo>
                    <a:pt x="57" y="0"/>
                  </a:lnTo>
                  <a:lnTo>
                    <a:pt x="96" y="3"/>
                  </a:lnTo>
                  <a:lnTo>
                    <a:pt x="93" y="24"/>
                  </a:lnTo>
                  <a:lnTo>
                    <a:pt x="63" y="30"/>
                  </a:lnTo>
                  <a:lnTo>
                    <a:pt x="0" y="24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7131" name="Freeform 58"/>
            <p:cNvSpPr>
              <a:spLocks/>
            </p:cNvSpPr>
            <p:nvPr/>
          </p:nvSpPr>
          <p:spPr bwMode="auto">
            <a:xfrm>
              <a:off x="1588" y="1394"/>
              <a:ext cx="97" cy="52"/>
            </a:xfrm>
            <a:custGeom>
              <a:avLst/>
              <a:gdLst>
                <a:gd name="T0" fmla="*/ 0 w 97"/>
                <a:gd name="T1" fmla="*/ 42 h 52"/>
                <a:gd name="T2" fmla="*/ 24 w 97"/>
                <a:gd name="T3" fmla="*/ 12 h 52"/>
                <a:gd name="T4" fmla="*/ 72 w 97"/>
                <a:gd name="T5" fmla="*/ 0 h 52"/>
                <a:gd name="T6" fmla="*/ 96 w 97"/>
                <a:gd name="T7" fmla="*/ 24 h 52"/>
                <a:gd name="T8" fmla="*/ 42 w 97"/>
                <a:gd name="T9" fmla="*/ 51 h 52"/>
                <a:gd name="T10" fmla="*/ 0 w 97"/>
                <a:gd name="T11" fmla="*/ 42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7"/>
                <a:gd name="T19" fmla="*/ 0 h 52"/>
                <a:gd name="T20" fmla="*/ 97 w 97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7" h="52">
                  <a:moveTo>
                    <a:pt x="0" y="42"/>
                  </a:moveTo>
                  <a:lnTo>
                    <a:pt x="24" y="12"/>
                  </a:lnTo>
                  <a:lnTo>
                    <a:pt x="72" y="0"/>
                  </a:lnTo>
                  <a:lnTo>
                    <a:pt x="96" y="24"/>
                  </a:lnTo>
                  <a:lnTo>
                    <a:pt x="42" y="51"/>
                  </a:lnTo>
                  <a:lnTo>
                    <a:pt x="0" y="42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7132" name="Freeform 59"/>
            <p:cNvSpPr>
              <a:spLocks/>
            </p:cNvSpPr>
            <p:nvPr/>
          </p:nvSpPr>
          <p:spPr bwMode="auto">
            <a:xfrm>
              <a:off x="1558" y="1484"/>
              <a:ext cx="76" cy="139"/>
            </a:xfrm>
            <a:custGeom>
              <a:avLst/>
              <a:gdLst>
                <a:gd name="T0" fmla="*/ 0 w 76"/>
                <a:gd name="T1" fmla="*/ 138 h 139"/>
                <a:gd name="T2" fmla="*/ 9 w 76"/>
                <a:gd name="T3" fmla="*/ 93 h 139"/>
                <a:gd name="T4" fmla="*/ 9 w 76"/>
                <a:gd name="T5" fmla="*/ 48 h 139"/>
                <a:gd name="T6" fmla="*/ 54 w 76"/>
                <a:gd name="T7" fmla="*/ 0 h 139"/>
                <a:gd name="T8" fmla="*/ 75 w 76"/>
                <a:gd name="T9" fmla="*/ 0 h 139"/>
                <a:gd name="T10" fmla="*/ 69 w 76"/>
                <a:gd name="T11" fmla="*/ 27 h 139"/>
                <a:gd name="T12" fmla="*/ 39 w 76"/>
                <a:gd name="T13" fmla="*/ 48 h 139"/>
                <a:gd name="T14" fmla="*/ 39 w 76"/>
                <a:gd name="T15" fmla="*/ 99 h 139"/>
                <a:gd name="T16" fmla="*/ 24 w 76"/>
                <a:gd name="T17" fmla="*/ 120 h 139"/>
                <a:gd name="T18" fmla="*/ 0 w 76"/>
                <a:gd name="T19" fmla="*/ 138 h 1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6"/>
                <a:gd name="T31" fmla="*/ 0 h 139"/>
                <a:gd name="T32" fmla="*/ 76 w 76"/>
                <a:gd name="T33" fmla="*/ 139 h 13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6" h="139">
                  <a:moveTo>
                    <a:pt x="0" y="138"/>
                  </a:moveTo>
                  <a:lnTo>
                    <a:pt x="9" y="93"/>
                  </a:lnTo>
                  <a:lnTo>
                    <a:pt x="9" y="48"/>
                  </a:lnTo>
                  <a:lnTo>
                    <a:pt x="54" y="0"/>
                  </a:lnTo>
                  <a:lnTo>
                    <a:pt x="75" y="0"/>
                  </a:lnTo>
                  <a:lnTo>
                    <a:pt x="69" y="27"/>
                  </a:lnTo>
                  <a:lnTo>
                    <a:pt x="39" y="48"/>
                  </a:lnTo>
                  <a:lnTo>
                    <a:pt x="39" y="99"/>
                  </a:lnTo>
                  <a:lnTo>
                    <a:pt x="24" y="120"/>
                  </a:lnTo>
                  <a:lnTo>
                    <a:pt x="0" y="138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7133" name="Freeform 60"/>
            <p:cNvSpPr>
              <a:spLocks/>
            </p:cNvSpPr>
            <p:nvPr/>
          </p:nvSpPr>
          <p:spPr bwMode="auto">
            <a:xfrm>
              <a:off x="967" y="2039"/>
              <a:ext cx="256" cy="223"/>
            </a:xfrm>
            <a:custGeom>
              <a:avLst/>
              <a:gdLst>
                <a:gd name="T0" fmla="*/ 0 w 256"/>
                <a:gd name="T1" fmla="*/ 78 h 223"/>
                <a:gd name="T2" fmla="*/ 30 w 256"/>
                <a:gd name="T3" fmla="*/ 36 h 223"/>
                <a:gd name="T4" fmla="*/ 87 w 256"/>
                <a:gd name="T5" fmla="*/ 0 h 223"/>
                <a:gd name="T6" fmla="*/ 147 w 256"/>
                <a:gd name="T7" fmla="*/ 12 h 223"/>
                <a:gd name="T8" fmla="*/ 231 w 256"/>
                <a:gd name="T9" fmla="*/ 60 h 223"/>
                <a:gd name="T10" fmla="*/ 252 w 256"/>
                <a:gd name="T11" fmla="*/ 96 h 223"/>
                <a:gd name="T12" fmla="*/ 255 w 256"/>
                <a:gd name="T13" fmla="*/ 135 h 223"/>
                <a:gd name="T14" fmla="*/ 225 w 256"/>
                <a:gd name="T15" fmla="*/ 180 h 223"/>
                <a:gd name="T16" fmla="*/ 186 w 256"/>
                <a:gd name="T17" fmla="*/ 213 h 223"/>
                <a:gd name="T18" fmla="*/ 144 w 256"/>
                <a:gd name="T19" fmla="*/ 222 h 223"/>
                <a:gd name="T20" fmla="*/ 108 w 256"/>
                <a:gd name="T21" fmla="*/ 210 h 223"/>
                <a:gd name="T22" fmla="*/ 54 w 256"/>
                <a:gd name="T23" fmla="*/ 189 h 223"/>
                <a:gd name="T24" fmla="*/ 12 w 256"/>
                <a:gd name="T25" fmla="*/ 114 h 223"/>
                <a:gd name="T26" fmla="*/ 0 w 256"/>
                <a:gd name="T27" fmla="*/ 78 h 22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56"/>
                <a:gd name="T43" fmla="*/ 0 h 223"/>
                <a:gd name="T44" fmla="*/ 256 w 256"/>
                <a:gd name="T45" fmla="*/ 223 h 22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56" h="223">
                  <a:moveTo>
                    <a:pt x="0" y="78"/>
                  </a:moveTo>
                  <a:lnTo>
                    <a:pt x="30" y="36"/>
                  </a:lnTo>
                  <a:lnTo>
                    <a:pt x="87" y="0"/>
                  </a:lnTo>
                  <a:lnTo>
                    <a:pt x="147" y="12"/>
                  </a:lnTo>
                  <a:lnTo>
                    <a:pt x="231" y="60"/>
                  </a:lnTo>
                  <a:lnTo>
                    <a:pt x="252" y="96"/>
                  </a:lnTo>
                  <a:lnTo>
                    <a:pt x="255" y="135"/>
                  </a:lnTo>
                  <a:lnTo>
                    <a:pt x="225" y="180"/>
                  </a:lnTo>
                  <a:lnTo>
                    <a:pt x="186" y="213"/>
                  </a:lnTo>
                  <a:lnTo>
                    <a:pt x="144" y="222"/>
                  </a:lnTo>
                  <a:lnTo>
                    <a:pt x="108" y="210"/>
                  </a:lnTo>
                  <a:lnTo>
                    <a:pt x="54" y="189"/>
                  </a:lnTo>
                  <a:lnTo>
                    <a:pt x="12" y="114"/>
                  </a:lnTo>
                  <a:lnTo>
                    <a:pt x="0" y="78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7134" name="Freeform 61"/>
            <p:cNvSpPr>
              <a:spLocks/>
            </p:cNvSpPr>
            <p:nvPr/>
          </p:nvSpPr>
          <p:spPr bwMode="auto">
            <a:xfrm>
              <a:off x="1306" y="1556"/>
              <a:ext cx="76" cy="46"/>
            </a:xfrm>
            <a:custGeom>
              <a:avLst/>
              <a:gdLst>
                <a:gd name="T0" fmla="*/ 0 w 76"/>
                <a:gd name="T1" fmla="*/ 30 h 46"/>
                <a:gd name="T2" fmla="*/ 24 w 76"/>
                <a:gd name="T3" fmla="*/ 6 h 46"/>
                <a:gd name="T4" fmla="*/ 57 w 76"/>
                <a:gd name="T5" fmla="*/ 0 h 46"/>
                <a:gd name="T6" fmla="*/ 75 w 76"/>
                <a:gd name="T7" fmla="*/ 18 h 46"/>
                <a:gd name="T8" fmla="*/ 57 w 76"/>
                <a:gd name="T9" fmla="*/ 36 h 46"/>
                <a:gd name="T10" fmla="*/ 24 w 76"/>
                <a:gd name="T11" fmla="*/ 45 h 46"/>
                <a:gd name="T12" fmla="*/ 0 w 76"/>
                <a:gd name="T13" fmla="*/ 30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46"/>
                <a:gd name="T23" fmla="*/ 76 w 76"/>
                <a:gd name="T24" fmla="*/ 46 h 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46">
                  <a:moveTo>
                    <a:pt x="0" y="30"/>
                  </a:moveTo>
                  <a:lnTo>
                    <a:pt x="24" y="6"/>
                  </a:lnTo>
                  <a:lnTo>
                    <a:pt x="57" y="0"/>
                  </a:lnTo>
                  <a:lnTo>
                    <a:pt x="75" y="18"/>
                  </a:lnTo>
                  <a:lnTo>
                    <a:pt x="57" y="36"/>
                  </a:lnTo>
                  <a:lnTo>
                    <a:pt x="24" y="45"/>
                  </a:lnTo>
                  <a:lnTo>
                    <a:pt x="0" y="3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7135" name="Freeform 62"/>
            <p:cNvSpPr>
              <a:spLocks/>
            </p:cNvSpPr>
            <p:nvPr/>
          </p:nvSpPr>
          <p:spPr bwMode="auto">
            <a:xfrm>
              <a:off x="1123" y="1541"/>
              <a:ext cx="46" cy="31"/>
            </a:xfrm>
            <a:custGeom>
              <a:avLst/>
              <a:gdLst>
                <a:gd name="T0" fmla="*/ 0 w 46"/>
                <a:gd name="T1" fmla="*/ 0 h 31"/>
                <a:gd name="T2" fmla="*/ 27 w 46"/>
                <a:gd name="T3" fmla="*/ 12 h 31"/>
                <a:gd name="T4" fmla="*/ 45 w 46"/>
                <a:gd name="T5" fmla="*/ 24 h 31"/>
                <a:gd name="T6" fmla="*/ 15 w 46"/>
                <a:gd name="T7" fmla="*/ 30 h 31"/>
                <a:gd name="T8" fmla="*/ 0 w 46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31"/>
                <a:gd name="T17" fmla="*/ 46 w 46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31">
                  <a:moveTo>
                    <a:pt x="0" y="0"/>
                  </a:moveTo>
                  <a:lnTo>
                    <a:pt x="27" y="12"/>
                  </a:lnTo>
                  <a:lnTo>
                    <a:pt x="45" y="24"/>
                  </a:lnTo>
                  <a:lnTo>
                    <a:pt x="15" y="30"/>
                  </a:lnTo>
                  <a:lnTo>
                    <a:pt x="0" y="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7136" name="Freeform 63"/>
            <p:cNvSpPr>
              <a:spLocks/>
            </p:cNvSpPr>
            <p:nvPr/>
          </p:nvSpPr>
          <p:spPr bwMode="auto">
            <a:xfrm>
              <a:off x="1390" y="1409"/>
              <a:ext cx="28" cy="49"/>
            </a:xfrm>
            <a:custGeom>
              <a:avLst/>
              <a:gdLst>
                <a:gd name="T0" fmla="*/ 15 w 28"/>
                <a:gd name="T1" fmla="*/ 0 h 49"/>
                <a:gd name="T2" fmla="*/ 0 w 28"/>
                <a:gd name="T3" fmla="*/ 18 h 49"/>
                <a:gd name="T4" fmla="*/ 12 w 28"/>
                <a:gd name="T5" fmla="*/ 48 h 49"/>
                <a:gd name="T6" fmla="*/ 27 w 28"/>
                <a:gd name="T7" fmla="*/ 33 h 49"/>
                <a:gd name="T8" fmla="*/ 15 w 28"/>
                <a:gd name="T9" fmla="*/ 0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49"/>
                <a:gd name="T17" fmla="*/ 28 w 28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49">
                  <a:moveTo>
                    <a:pt x="15" y="0"/>
                  </a:moveTo>
                  <a:lnTo>
                    <a:pt x="0" y="18"/>
                  </a:lnTo>
                  <a:lnTo>
                    <a:pt x="12" y="48"/>
                  </a:lnTo>
                  <a:lnTo>
                    <a:pt x="27" y="33"/>
                  </a:lnTo>
                  <a:lnTo>
                    <a:pt x="15" y="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7137" name="Freeform 64"/>
            <p:cNvSpPr>
              <a:spLocks/>
            </p:cNvSpPr>
            <p:nvPr/>
          </p:nvSpPr>
          <p:spPr bwMode="auto">
            <a:xfrm>
              <a:off x="1264" y="2156"/>
              <a:ext cx="52" cy="58"/>
            </a:xfrm>
            <a:custGeom>
              <a:avLst/>
              <a:gdLst>
                <a:gd name="T0" fmla="*/ 0 w 52"/>
                <a:gd name="T1" fmla="*/ 51 h 58"/>
                <a:gd name="T2" fmla="*/ 0 w 52"/>
                <a:gd name="T3" fmla="*/ 12 h 58"/>
                <a:gd name="T4" fmla="*/ 24 w 52"/>
                <a:gd name="T5" fmla="*/ 0 h 58"/>
                <a:gd name="T6" fmla="*/ 48 w 52"/>
                <a:gd name="T7" fmla="*/ 12 h 58"/>
                <a:gd name="T8" fmla="*/ 51 w 52"/>
                <a:gd name="T9" fmla="*/ 33 h 58"/>
                <a:gd name="T10" fmla="*/ 24 w 52"/>
                <a:gd name="T11" fmla="*/ 57 h 58"/>
                <a:gd name="T12" fmla="*/ 0 w 52"/>
                <a:gd name="T13" fmla="*/ 51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"/>
                <a:gd name="T22" fmla="*/ 0 h 58"/>
                <a:gd name="T23" fmla="*/ 52 w 52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" h="58">
                  <a:moveTo>
                    <a:pt x="0" y="51"/>
                  </a:moveTo>
                  <a:lnTo>
                    <a:pt x="0" y="12"/>
                  </a:lnTo>
                  <a:lnTo>
                    <a:pt x="24" y="0"/>
                  </a:lnTo>
                  <a:lnTo>
                    <a:pt x="48" y="12"/>
                  </a:lnTo>
                  <a:lnTo>
                    <a:pt x="51" y="33"/>
                  </a:lnTo>
                  <a:lnTo>
                    <a:pt x="24" y="57"/>
                  </a:lnTo>
                  <a:lnTo>
                    <a:pt x="0" y="5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7138" name="Freeform 65"/>
            <p:cNvSpPr>
              <a:spLocks/>
            </p:cNvSpPr>
            <p:nvPr/>
          </p:nvSpPr>
          <p:spPr bwMode="auto">
            <a:xfrm>
              <a:off x="736" y="1832"/>
              <a:ext cx="94" cy="58"/>
            </a:xfrm>
            <a:custGeom>
              <a:avLst/>
              <a:gdLst>
                <a:gd name="T0" fmla="*/ 0 w 94"/>
                <a:gd name="T1" fmla="*/ 45 h 58"/>
                <a:gd name="T2" fmla="*/ 24 w 94"/>
                <a:gd name="T3" fmla="*/ 12 h 58"/>
                <a:gd name="T4" fmla="*/ 48 w 94"/>
                <a:gd name="T5" fmla="*/ 0 h 58"/>
                <a:gd name="T6" fmla="*/ 84 w 94"/>
                <a:gd name="T7" fmla="*/ 18 h 58"/>
                <a:gd name="T8" fmla="*/ 93 w 94"/>
                <a:gd name="T9" fmla="*/ 39 h 58"/>
                <a:gd name="T10" fmla="*/ 63 w 94"/>
                <a:gd name="T11" fmla="*/ 30 h 58"/>
                <a:gd name="T12" fmla="*/ 45 w 94"/>
                <a:gd name="T13" fmla="*/ 36 h 58"/>
                <a:gd name="T14" fmla="*/ 27 w 94"/>
                <a:gd name="T15" fmla="*/ 57 h 58"/>
                <a:gd name="T16" fmla="*/ 0 w 94"/>
                <a:gd name="T17" fmla="*/ 45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4"/>
                <a:gd name="T28" fmla="*/ 0 h 58"/>
                <a:gd name="T29" fmla="*/ 94 w 94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4" h="58">
                  <a:moveTo>
                    <a:pt x="0" y="45"/>
                  </a:moveTo>
                  <a:lnTo>
                    <a:pt x="24" y="12"/>
                  </a:lnTo>
                  <a:lnTo>
                    <a:pt x="48" y="0"/>
                  </a:lnTo>
                  <a:lnTo>
                    <a:pt x="84" y="18"/>
                  </a:lnTo>
                  <a:lnTo>
                    <a:pt x="93" y="39"/>
                  </a:lnTo>
                  <a:lnTo>
                    <a:pt x="63" y="30"/>
                  </a:lnTo>
                  <a:lnTo>
                    <a:pt x="45" y="36"/>
                  </a:lnTo>
                  <a:lnTo>
                    <a:pt x="27" y="57"/>
                  </a:lnTo>
                  <a:lnTo>
                    <a:pt x="0" y="45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7139" name="Freeform 66"/>
            <p:cNvSpPr>
              <a:spLocks/>
            </p:cNvSpPr>
            <p:nvPr/>
          </p:nvSpPr>
          <p:spPr bwMode="auto">
            <a:xfrm>
              <a:off x="1189" y="2034"/>
              <a:ext cx="48" cy="48"/>
            </a:xfrm>
            <a:custGeom>
              <a:avLst/>
              <a:gdLst>
                <a:gd name="T0" fmla="*/ 0 w 48"/>
                <a:gd name="T1" fmla="*/ 42 h 48"/>
                <a:gd name="T2" fmla="*/ 0 w 48"/>
                <a:gd name="T3" fmla="*/ 10 h 48"/>
                <a:gd name="T4" fmla="*/ 22 w 48"/>
                <a:gd name="T5" fmla="*/ 0 h 48"/>
                <a:gd name="T6" fmla="*/ 44 w 48"/>
                <a:gd name="T7" fmla="*/ 10 h 48"/>
                <a:gd name="T8" fmla="*/ 47 w 48"/>
                <a:gd name="T9" fmla="*/ 27 h 48"/>
                <a:gd name="T10" fmla="*/ 22 w 48"/>
                <a:gd name="T11" fmla="*/ 47 h 48"/>
                <a:gd name="T12" fmla="*/ 0 w 48"/>
                <a:gd name="T13" fmla="*/ 42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"/>
                <a:gd name="T22" fmla="*/ 0 h 48"/>
                <a:gd name="T23" fmla="*/ 48 w 48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" h="48">
                  <a:moveTo>
                    <a:pt x="0" y="42"/>
                  </a:moveTo>
                  <a:lnTo>
                    <a:pt x="0" y="10"/>
                  </a:lnTo>
                  <a:lnTo>
                    <a:pt x="22" y="0"/>
                  </a:lnTo>
                  <a:lnTo>
                    <a:pt x="44" y="10"/>
                  </a:lnTo>
                  <a:lnTo>
                    <a:pt x="47" y="27"/>
                  </a:lnTo>
                  <a:lnTo>
                    <a:pt x="22" y="47"/>
                  </a:lnTo>
                  <a:lnTo>
                    <a:pt x="0" y="42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7140" name="Freeform 67"/>
            <p:cNvSpPr>
              <a:spLocks/>
            </p:cNvSpPr>
            <p:nvPr/>
          </p:nvSpPr>
          <p:spPr bwMode="auto">
            <a:xfrm>
              <a:off x="1120" y="2273"/>
              <a:ext cx="58" cy="25"/>
            </a:xfrm>
            <a:custGeom>
              <a:avLst/>
              <a:gdLst>
                <a:gd name="T0" fmla="*/ 0 w 58"/>
                <a:gd name="T1" fmla="*/ 24 h 25"/>
                <a:gd name="T2" fmla="*/ 45 w 58"/>
                <a:gd name="T3" fmla="*/ 24 h 25"/>
                <a:gd name="T4" fmla="*/ 57 w 58"/>
                <a:gd name="T5" fmla="*/ 6 h 25"/>
                <a:gd name="T6" fmla="*/ 3 w 58"/>
                <a:gd name="T7" fmla="*/ 0 h 25"/>
                <a:gd name="T8" fmla="*/ 0 w 58"/>
                <a:gd name="T9" fmla="*/ 24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5"/>
                <a:gd name="T17" fmla="*/ 58 w 58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5">
                  <a:moveTo>
                    <a:pt x="0" y="24"/>
                  </a:moveTo>
                  <a:lnTo>
                    <a:pt x="45" y="24"/>
                  </a:lnTo>
                  <a:lnTo>
                    <a:pt x="57" y="6"/>
                  </a:lnTo>
                  <a:lnTo>
                    <a:pt x="3" y="0"/>
                  </a:lnTo>
                  <a:lnTo>
                    <a:pt x="0" y="24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7141" name="Freeform 68"/>
            <p:cNvSpPr>
              <a:spLocks/>
            </p:cNvSpPr>
            <p:nvPr/>
          </p:nvSpPr>
          <p:spPr bwMode="auto">
            <a:xfrm>
              <a:off x="980" y="2417"/>
              <a:ext cx="355" cy="212"/>
            </a:xfrm>
            <a:custGeom>
              <a:avLst/>
              <a:gdLst>
                <a:gd name="T0" fmla="*/ 0 w 355"/>
                <a:gd name="T1" fmla="*/ 119 h 212"/>
                <a:gd name="T2" fmla="*/ 40 w 355"/>
                <a:gd name="T3" fmla="*/ 55 h 212"/>
                <a:gd name="T4" fmla="*/ 113 w 355"/>
                <a:gd name="T5" fmla="*/ 5 h 212"/>
                <a:gd name="T6" fmla="*/ 134 w 355"/>
                <a:gd name="T7" fmla="*/ 0 h 212"/>
                <a:gd name="T8" fmla="*/ 162 w 355"/>
                <a:gd name="T9" fmla="*/ 23 h 212"/>
                <a:gd name="T10" fmla="*/ 313 w 355"/>
                <a:gd name="T11" fmla="*/ 41 h 212"/>
                <a:gd name="T12" fmla="*/ 354 w 355"/>
                <a:gd name="T13" fmla="*/ 73 h 212"/>
                <a:gd name="T14" fmla="*/ 350 w 355"/>
                <a:gd name="T15" fmla="*/ 151 h 212"/>
                <a:gd name="T16" fmla="*/ 305 w 355"/>
                <a:gd name="T17" fmla="*/ 174 h 212"/>
                <a:gd name="T18" fmla="*/ 256 w 355"/>
                <a:gd name="T19" fmla="*/ 179 h 212"/>
                <a:gd name="T20" fmla="*/ 207 w 355"/>
                <a:gd name="T21" fmla="*/ 183 h 212"/>
                <a:gd name="T22" fmla="*/ 194 w 355"/>
                <a:gd name="T23" fmla="*/ 188 h 212"/>
                <a:gd name="T24" fmla="*/ 183 w 355"/>
                <a:gd name="T25" fmla="*/ 193 h 212"/>
                <a:gd name="T26" fmla="*/ 173 w 355"/>
                <a:gd name="T27" fmla="*/ 197 h 212"/>
                <a:gd name="T28" fmla="*/ 158 w 355"/>
                <a:gd name="T29" fmla="*/ 197 h 212"/>
                <a:gd name="T30" fmla="*/ 141 w 355"/>
                <a:gd name="T31" fmla="*/ 211 h 212"/>
                <a:gd name="T32" fmla="*/ 74 w 355"/>
                <a:gd name="T33" fmla="*/ 206 h 212"/>
                <a:gd name="T34" fmla="*/ 36 w 355"/>
                <a:gd name="T35" fmla="*/ 179 h 212"/>
                <a:gd name="T36" fmla="*/ 10 w 355"/>
                <a:gd name="T37" fmla="*/ 161 h 212"/>
                <a:gd name="T38" fmla="*/ 0 w 355"/>
                <a:gd name="T39" fmla="*/ 119 h 2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55"/>
                <a:gd name="T61" fmla="*/ 0 h 212"/>
                <a:gd name="T62" fmla="*/ 355 w 355"/>
                <a:gd name="T63" fmla="*/ 212 h 21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55" h="212">
                  <a:moveTo>
                    <a:pt x="0" y="119"/>
                  </a:moveTo>
                  <a:lnTo>
                    <a:pt x="40" y="55"/>
                  </a:lnTo>
                  <a:lnTo>
                    <a:pt x="113" y="5"/>
                  </a:lnTo>
                  <a:lnTo>
                    <a:pt x="134" y="0"/>
                  </a:lnTo>
                  <a:lnTo>
                    <a:pt x="162" y="23"/>
                  </a:lnTo>
                  <a:lnTo>
                    <a:pt x="313" y="41"/>
                  </a:lnTo>
                  <a:lnTo>
                    <a:pt x="354" y="73"/>
                  </a:lnTo>
                  <a:lnTo>
                    <a:pt x="350" y="151"/>
                  </a:lnTo>
                  <a:lnTo>
                    <a:pt x="305" y="174"/>
                  </a:lnTo>
                  <a:lnTo>
                    <a:pt x="256" y="179"/>
                  </a:lnTo>
                  <a:lnTo>
                    <a:pt x="207" y="183"/>
                  </a:lnTo>
                  <a:lnTo>
                    <a:pt x="194" y="188"/>
                  </a:lnTo>
                  <a:lnTo>
                    <a:pt x="183" y="193"/>
                  </a:lnTo>
                  <a:lnTo>
                    <a:pt x="173" y="197"/>
                  </a:lnTo>
                  <a:lnTo>
                    <a:pt x="158" y="197"/>
                  </a:lnTo>
                  <a:lnTo>
                    <a:pt x="141" y="211"/>
                  </a:lnTo>
                  <a:lnTo>
                    <a:pt x="74" y="206"/>
                  </a:lnTo>
                  <a:lnTo>
                    <a:pt x="36" y="179"/>
                  </a:lnTo>
                  <a:lnTo>
                    <a:pt x="10" y="161"/>
                  </a:lnTo>
                  <a:lnTo>
                    <a:pt x="0" y="119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78917" name="Rectangle 69"/>
            <p:cNvSpPr>
              <a:spLocks noChangeArrowheads="1"/>
            </p:cNvSpPr>
            <p:nvPr/>
          </p:nvSpPr>
          <p:spPr bwMode="auto">
            <a:xfrm>
              <a:off x="180" y="983"/>
              <a:ext cx="773" cy="33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90488" tIns="44450" rIns="90488" bIns="44450"/>
            <a:lstStyle/>
            <a:p>
              <a:pPr marL="292100" indent="-292100">
                <a:tabLst>
                  <a:tab pos="804863" algn="ctr"/>
                  <a:tab pos="2058988" algn="l"/>
                  <a:tab pos="3889375" algn="l"/>
                  <a:tab pos="5316538" algn="l"/>
                  <a:tab pos="6918325" algn="l"/>
                </a:tabLst>
                <a:defRPr/>
              </a:pPr>
              <a:r>
                <a:rPr lang="en-US" sz="1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Arial" charset="0"/>
                </a:rPr>
                <a:t>Frequent</a:t>
              </a:r>
            </a:p>
            <a:p>
              <a:pPr marL="292100" indent="-292100">
                <a:tabLst>
                  <a:tab pos="804863" algn="ctr"/>
                  <a:tab pos="2058988" algn="l"/>
                  <a:tab pos="3889375" algn="l"/>
                  <a:tab pos="5316538" algn="l"/>
                  <a:tab pos="6918325" algn="l"/>
                </a:tabLst>
                <a:defRPr/>
              </a:pPr>
              <a:r>
                <a:rPr lang="en-US" sz="1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Arial" charset="0"/>
                </a:rPr>
                <a:t>mitoses</a:t>
              </a:r>
            </a:p>
          </p:txBody>
        </p:sp>
        <p:sp>
          <p:nvSpPr>
            <p:cNvPr id="78918" name="Rectangle 70"/>
            <p:cNvSpPr>
              <a:spLocks noChangeArrowheads="1"/>
            </p:cNvSpPr>
            <p:nvPr/>
          </p:nvSpPr>
          <p:spPr bwMode="auto">
            <a:xfrm>
              <a:off x="2148" y="1799"/>
              <a:ext cx="773" cy="19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90488" tIns="44450" rIns="90488" bIns="44450"/>
            <a:lstStyle/>
            <a:p>
              <a:pPr marL="292100" indent="-292100">
                <a:tabLst>
                  <a:tab pos="804863" algn="ctr"/>
                  <a:tab pos="2058988" algn="l"/>
                  <a:tab pos="3889375" algn="l"/>
                  <a:tab pos="5316538" algn="l"/>
                  <a:tab pos="6918325" algn="l"/>
                </a:tabLst>
                <a:defRPr/>
              </a:pPr>
              <a:r>
                <a:rPr lang="en-US" sz="1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Arial" charset="0"/>
                </a:rPr>
                <a:t>Nucleus</a:t>
              </a:r>
            </a:p>
          </p:txBody>
        </p:sp>
        <p:sp>
          <p:nvSpPr>
            <p:cNvPr id="78919" name="Rectangle 71"/>
            <p:cNvSpPr>
              <a:spLocks noChangeArrowheads="1"/>
            </p:cNvSpPr>
            <p:nvPr/>
          </p:nvSpPr>
          <p:spPr bwMode="auto">
            <a:xfrm>
              <a:off x="1548" y="2147"/>
              <a:ext cx="851" cy="19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90488" tIns="44450" rIns="90488" bIns="44450"/>
            <a:lstStyle/>
            <a:p>
              <a:pPr marL="292100" indent="-292100">
                <a:tabLst>
                  <a:tab pos="804863" algn="ctr"/>
                  <a:tab pos="2058988" algn="l"/>
                  <a:tab pos="3889375" algn="l"/>
                  <a:tab pos="5316538" algn="l"/>
                  <a:tab pos="6918325" algn="l"/>
                </a:tabLst>
                <a:defRPr/>
              </a:pPr>
              <a:r>
                <a:rPr lang="en-US" sz="1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Arial" charset="0"/>
                </a:rPr>
                <a:t>Blood vessel</a:t>
              </a:r>
            </a:p>
          </p:txBody>
        </p:sp>
        <p:sp>
          <p:nvSpPr>
            <p:cNvPr id="78920" name="Rectangle 72"/>
            <p:cNvSpPr>
              <a:spLocks noChangeArrowheads="1"/>
            </p:cNvSpPr>
            <p:nvPr/>
          </p:nvSpPr>
          <p:spPr bwMode="auto">
            <a:xfrm>
              <a:off x="1590" y="2501"/>
              <a:ext cx="1279" cy="3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90488" tIns="44450" rIns="90488" bIns="44450"/>
            <a:lstStyle/>
            <a:p>
              <a:pPr marL="292100" indent="-292100">
                <a:tabLst>
                  <a:tab pos="804863" algn="ctr"/>
                  <a:tab pos="2058988" algn="l"/>
                  <a:tab pos="3889375" algn="l"/>
                  <a:tab pos="5316538" algn="l"/>
                  <a:tab pos="6918325" algn="l"/>
                </a:tabLst>
                <a:defRPr/>
              </a:pPr>
              <a:r>
                <a:rPr lang="en-US" sz="1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Arial" charset="0"/>
                </a:rPr>
                <a:t>Abnormal</a:t>
              </a:r>
            </a:p>
            <a:p>
              <a:pPr marL="292100" indent="-292100">
                <a:tabLst>
                  <a:tab pos="804863" algn="ctr"/>
                  <a:tab pos="2058988" algn="l"/>
                  <a:tab pos="3889375" algn="l"/>
                  <a:tab pos="5316538" algn="l"/>
                  <a:tab pos="6918325" algn="l"/>
                </a:tabLst>
                <a:defRPr/>
              </a:pPr>
              <a:r>
                <a:rPr lang="en-US" sz="1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Arial" charset="0"/>
                </a:rPr>
                <a:t>heterogeneous cells</a:t>
              </a:r>
            </a:p>
          </p:txBody>
        </p:sp>
        <p:sp>
          <p:nvSpPr>
            <p:cNvPr id="47146" name="Line 73"/>
            <p:cNvSpPr>
              <a:spLocks noChangeShapeType="1"/>
            </p:cNvSpPr>
            <p:nvPr/>
          </p:nvSpPr>
          <p:spPr bwMode="auto">
            <a:xfrm flipH="1">
              <a:off x="1866" y="1878"/>
              <a:ext cx="319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147" name="Line 74"/>
            <p:cNvSpPr>
              <a:spLocks noChangeShapeType="1"/>
            </p:cNvSpPr>
            <p:nvPr/>
          </p:nvSpPr>
          <p:spPr bwMode="auto">
            <a:xfrm flipH="1">
              <a:off x="1260" y="2232"/>
              <a:ext cx="301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148" name="Line 75"/>
            <p:cNvSpPr>
              <a:spLocks noChangeShapeType="1"/>
            </p:cNvSpPr>
            <p:nvPr/>
          </p:nvSpPr>
          <p:spPr bwMode="auto">
            <a:xfrm flipH="1">
              <a:off x="1392" y="2580"/>
              <a:ext cx="199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149" name="Freeform 76"/>
            <p:cNvSpPr>
              <a:spLocks/>
            </p:cNvSpPr>
            <p:nvPr/>
          </p:nvSpPr>
          <p:spPr bwMode="auto">
            <a:xfrm>
              <a:off x="675" y="1140"/>
              <a:ext cx="469" cy="595"/>
            </a:xfrm>
            <a:custGeom>
              <a:avLst/>
              <a:gdLst>
                <a:gd name="T0" fmla="*/ 150 w 469"/>
                <a:gd name="T1" fmla="*/ 318 h 595"/>
                <a:gd name="T2" fmla="*/ 0 w 469"/>
                <a:gd name="T3" fmla="*/ 0 h 595"/>
                <a:gd name="T4" fmla="*/ 468 w 469"/>
                <a:gd name="T5" fmla="*/ 594 h 595"/>
                <a:gd name="T6" fmla="*/ 0 60000 65536"/>
                <a:gd name="T7" fmla="*/ 0 60000 65536"/>
                <a:gd name="T8" fmla="*/ 0 60000 65536"/>
                <a:gd name="T9" fmla="*/ 0 w 469"/>
                <a:gd name="T10" fmla="*/ 0 h 595"/>
                <a:gd name="T11" fmla="*/ 469 w 469"/>
                <a:gd name="T12" fmla="*/ 595 h 5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9" h="595">
                  <a:moveTo>
                    <a:pt x="150" y="318"/>
                  </a:moveTo>
                  <a:lnTo>
                    <a:pt x="0" y="0"/>
                  </a:lnTo>
                  <a:lnTo>
                    <a:pt x="468" y="594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7150" name="Freeform 77"/>
            <p:cNvSpPr>
              <a:spLocks/>
            </p:cNvSpPr>
            <p:nvPr/>
          </p:nvSpPr>
          <p:spPr bwMode="auto">
            <a:xfrm>
              <a:off x="1188" y="2220"/>
              <a:ext cx="13" cy="82"/>
            </a:xfrm>
            <a:custGeom>
              <a:avLst/>
              <a:gdLst>
                <a:gd name="T0" fmla="*/ 0 w 13"/>
                <a:gd name="T1" fmla="*/ 0 h 82"/>
                <a:gd name="T2" fmla="*/ 12 w 13"/>
                <a:gd name="T3" fmla="*/ 27 h 82"/>
                <a:gd name="T4" fmla="*/ 3 w 13"/>
                <a:gd name="T5" fmla="*/ 81 h 82"/>
                <a:gd name="T6" fmla="*/ 0 60000 65536"/>
                <a:gd name="T7" fmla="*/ 0 60000 65536"/>
                <a:gd name="T8" fmla="*/ 0 60000 65536"/>
                <a:gd name="T9" fmla="*/ 0 w 13"/>
                <a:gd name="T10" fmla="*/ 0 h 82"/>
                <a:gd name="T11" fmla="*/ 13 w 13"/>
                <a:gd name="T12" fmla="*/ 82 h 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82">
                  <a:moveTo>
                    <a:pt x="0" y="0"/>
                  </a:moveTo>
                  <a:lnTo>
                    <a:pt x="12" y="27"/>
                  </a:lnTo>
                  <a:lnTo>
                    <a:pt x="3" y="8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7151" name="Freeform 78"/>
            <p:cNvSpPr>
              <a:spLocks/>
            </p:cNvSpPr>
            <p:nvPr/>
          </p:nvSpPr>
          <p:spPr bwMode="auto">
            <a:xfrm>
              <a:off x="1341" y="1473"/>
              <a:ext cx="64" cy="34"/>
            </a:xfrm>
            <a:custGeom>
              <a:avLst/>
              <a:gdLst>
                <a:gd name="T0" fmla="*/ 0 w 64"/>
                <a:gd name="T1" fmla="*/ 0 h 34"/>
                <a:gd name="T2" fmla="*/ 18 w 64"/>
                <a:gd name="T3" fmla="*/ 18 h 34"/>
                <a:gd name="T4" fmla="*/ 63 w 64"/>
                <a:gd name="T5" fmla="*/ 33 h 34"/>
                <a:gd name="T6" fmla="*/ 0 60000 65536"/>
                <a:gd name="T7" fmla="*/ 0 60000 65536"/>
                <a:gd name="T8" fmla="*/ 0 60000 65536"/>
                <a:gd name="T9" fmla="*/ 0 w 64"/>
                <a:gd name="T10" fmla="*/ 0 h 34"/>
                <a:gd name="T11" fmla="*/ 64 w 64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4" h="34">
                  <a:moveTo>
                    <a:pt x="0" y="0"/>
                  </a:moveTo>
                  <a:lnTo>
                    <a:pt x="18" y="18"/>
                  </a:lnTo>
                  <a:lnTo>
                    <a:pt x="63" y="33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7152" name="Line 79"/>
            <p:cNvSpPr>
              <a:spLocks noChangeShapeType="1"/>
            </p:cNvSpPr>
            <p:nvPr/>
          </p:nvSpPr>
          <p:spPr bwMode="auto">
            <a:xfrm flipV="1">
              <a:off x="1118" y="1334"/>
              <a:ext cx="21" cy="16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362087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2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0" y="9939"/>
            <a:ext cx="8229600" cy="838200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81000" y="1092167"/>
            <a:ext cx="8382000" cy="4869024"/>
          </a:xfrm>
        </p:spPr>
        <p:txBody>
          <a:bodyPr>
            <a:normAutofit fontScale="85000" lnSpcReduction="20000"/>
          </a:bodyPr>
          <a:lstStyle/>
          <a:p>
            <a:r>
              <a:rPr lang="en-IN" sz="2600" b="1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Viral </a:t>
            </a:r>
            <a:r>
              <a:rPr lang="en-IN" sz="2600" b="1" u="sng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Oncoproteins</a:t>
            </a:r>
            <a:r>
              <a:rPr lang="en-IN" sz="2600" b="1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None/>
            </a:pPr>
            <a:r>
              <a:rPr lang="en-IN" sz="2400" dirty="0">
                <a:latin typeface="Arial" pitchFamily="34" charset="0"/>
                <a:cs typeface="Arial" pitchFamily="34" charset="0"/>
              </a:rPr>
              <a:t>   - </a:t>
            </a:r>
            <a:r>
              <a:rPr lang="en-IN" sz="2600" dirty="0">
                <a:latin typeface="Arial" pitchFamily="34" charset="0"/>
                <a:cs typeface="Arial" pitchFamily="34" charset="0"/>
              </a:rPr>
              <a:t>virus – encoded non structural proteins.</a:t>
            </a:r>
          </a:p>
          <a:p>
            <a:pPr>
              <a:buNone/>
            </a:pPr>
            <a:r>
              <a:rPr lang="en-IN" sz="2600" dirty="0">
                <a:latin typeface="Arial" pitchFamily="34" charset="0"/>
                <a:cs typeface="Arial" pitchFamily="34" charset="0"/>
              </a:rPr>
              <a:t>   - target tumour suppressor proteins of host cell</a:t>
            </a:r>
            <a:r>
              <a:rPr lang="en-IN" sz="2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en-IN" sz="2600" dirty="0">
              <a:latin typeface="Arial" pitchFamily="34" charset="0"/>
              <a:cs typeface="Arial" pitchFamily="34" charset="0"/>
            </a:endParaRPr>
          </a:p>
          <a:p>
            <a:r>
              <a:rPr lang="en-IN" sz="2600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600" b="1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Acquisition of proto-oncogene:</a:t>
            </a:r>
          </a:p>
          <a:p>
            <a:pPr>
              <a:buNone/>
            </a:pPr>
            <a:r>
              <a:rPr lang="en-IN" sz="2400" dirty="0">
                <a:latin typeface="Arial" pitchFamily="34" charset="0"/>
                <a:cs typeface="Arial" pitchFamily="34" charset="0"/>
              </a:rPr>
              <a:t>   - </a:t>
            </a:r>
            <a:r>
              <a:rPr lang="en-IN" sz="2600" dirty="0" smtClean="0">
                <a:latin typeface="Arial" pitchFamily="34" charset="0"/>
                <a:cs typeface="Arial" pitchFamily="34" charset="0"/>
              </a:rPr>
              <a:t>alteration </a:t>
            </a:r>
            <a:r>
              <a:rPr lang="en-IN" sz="2600" dirty="0">
                <a:latin typeface="Arial" pitchFamily="34" charset="0"/>
                <a:cs typeface="Arial" pitchFamily="34" charset="0"/>
              </a:rPr>
              <a:t>of </a:t>
            </a:r>
            <a:r>
              <a:rPr lang="en-IN" sz="2600" dirty="0" smtClean="0">
                <a:latin typeface="Arial" pitchFamily="34" charset="0"/>
                <a:cs typeface="Arial" pitchFamily="34" charset="0"/>
              </a:rPr>
              <a:t>expression of proto- </a:t>
            </a:r>
            <a:r>
              <a:rPr lang="en-IN" sz="2600" dirty="0">
                <a:latin typeface="Arial" pitchFamily="34" charset="0"/>
                <a:cs typeface="Arial" pitchFamily="34" charset="0"/>
              </a:rPr>
              <a:t>oncogene </a:t>
            </a:r>
            <a:r>
              <a:rPr lang="en-IN" sz="2600" dirty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IN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2600" dirty="0" smtClean="0">
                <a:latin typeface="Arial" pitchFamily="34" charset="0"/>
                <a:cs typeface="Arial" pitchFamily="34" charset="0"/>
              </a:rPr>
              <a:t>oncogene.</a:t>
            </a:r>
          </a:p>
          <a:p>
            <a:pPr>
              <a:buNone/>
            </a:pPr>
            <a:r>
              <a:rPr lang="en-IN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2600" dirty="0" smtClean="0">
                <a:latin typeface="Arial" pitchFamily="34" charset="0"/>
                <a:cs typeface="Arial" pitchFamily="34" charset="0"/>
              </a:rPr>
              <a:t>  - usually </a:t>
            </a:r>
            <a:r>
              <a:rPr lang="en-IN" sz="2600" dirty="0">
                <a:latin typeface="Arial" pitchFamily="34" charset="0"/>
                <a:cs typeface="Arial" pitchFamily="34" charset="0"/>
              </a:rPr>
              <a:t>mutated in the process.</a:t>
            </a:r>
          </a:p>
          <a:p>
            <a:pPr>
              <a:buNone/>
            </a:pPr>
            <a:r>
              <a:rPr lang="en-IN" sz="2600" dirty="0">
                <a:latin typeface="Arial" pitchFamily="34" charset="0"/>
                <a:cs typeface="Arial" pitchFamily="34" charset="0"/>
              </a:rPr>
              <a:t>   - </a:t>
            </a:r>
            <a:r>
              <a:rPr lang="en-IN" sz="2600" dirty="0" smtClean="0">
                <a:latin typeface="Arial" pitchFamily="34" charset="0"/>
                <a:cs typeface="Arial" pitchFamily="34" charset="0"/>
              </a:rPr>
              <a:t>transformation </a:t>
            </a:r>
            <a:r>
              <a:rPr lang="en-IN" sz="2600" dirty="0">
                <a:latin typeface="Arial" pitchFamily="34" charset="0"/>
                <a:cs typeface="Arial" pitchFamily="34" charset="0"/>
              </a:rPr>
              <a:t>of target cell</a:t>
            </a:r>
            <a:r>
              <a:rPr lang="en-IN" sz="2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en-IN" sz="2600" dirty="0">
              <a:latin typeface="Arial" pitchFamily="34" charset="0"/>
              <a:cs typeface="Arial" pitchFamily="34" charset="0"/>
            </a:endParaRPr>
          </a:p>
          <a:p>
            <a:r>
              <a:rPr lang="en-IN" sz="2600" b="1" u="sng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Proviral</a:t>
            </a:r>
            <a:r>
              <a:rPr lang="en-IN" sz="2600" b="1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Insertion:</a:t>
            </a:r>
          </a:p>
          <a:p>
            <a:pPr>
              <a:buNone/>
            </a:pPr>
            <a:r>
              <a:rPr lang="en-IN" sz="2400" dirty="0">
                <a:latin typeface="Arial" pitchFamily="34" charset="0"/>
                <a:cs typeface="Arial" pitchFamily="34" charset="0"/>
              </a:rPr>
              <a:t>   - </a:t>
            </a:r>
            <a:r>
              <a:rPr lang="en-IN" sz="2600" dirty="0">
                <a:latin typeface="Arial" pitchFamily="34" charset="0"/>
                <a:cs typeface="Arial" pitchFamily="34" charset="0"/>
              </a:rPr>
              <a:t>activate cellular proto-oncogene.</a:t>
            </a:r>
          </a:p>
          <a:p>
            <a:pPr>
              <a:buNone/>
            </a:pPr>
            <a:r>
              <a:rPr lang="en-IN" sz="2600" dirty="0">
                <a:latin typeface="Arial" pitchFamily="34" charset="0"/>
                <a:cs typeface="Arial" pitchFamily="34" charset="0"/>
              </a:rPr>
              <a:t>   - </a:t>
            </a:r>
            <a:r>
              <a:rPr lang="en-IN" sz="2600" dirty="0" smtClean="0">
                <a:latin typeface="Arial" pitchFamily="34" charset="0"/>
                <a:cs typeface="Arial" pitchFamily="34" charset="0"/>
              </a:rPr>
              <a:t>introduction </a:t>
            </a:r>
            <a:r>
              <a:rPr lang="en-IN" sz="2600" dirty="0">
                <a:latin typeface="Arial" pitchFamily="34" charset="0"/>
                <a:cs typeface="Arial" pitchFamily="34" charset="0"/>
              </a:rPr>
              <a:t>of new </a:t>
            </a:r>
            <a:r>
              <a:rPr lang="en-IN" sz="2600" dirty="0" smtClean="0">
                <a:latin typeface="Arial" pitchFamily="34" charset="0"/>
                <a:cs typeface="Arial" pitchFamily="34" charset="0"/>
              </a:rPr>
              <a:t>‘Transforming </a:t>
            </a:r>
            <a:r>
              <a:rPr lang="en-IN" sz="2600" dirty="0">
                <a:latin typeface="Arial" pitchFamily="34" charset="0"/>
                <a:cs typeface="Arial" pitchFamily="34" charset="0"/>
              </a:rPr>
              <a:t>gene’ into the </a:t>
            </a:r>
            <a:r>
              <a:rPr lang="en-IN" sz="2600" dirty="0" smtClean="0">
                <a:latin typeface="Arial" pitchFamily="34" charset="0"/>
                <a:cs typeface="Arial" pitchFamily="34" charset="0"/>
              </a:rPr>
              <a:t>cell.</a:t>
            </a:r>
          </a:p>
          <a:p>
            <a:pPr>
              <a:buNone/>
            </a:pPr>
            <a:r>
              <a:rPr lang="en-IN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2600" dirty="0" smtClean="0">
                <a:latin typeface="Arial" pitchFamily="34" charset="0"/>
                <a:cs typeface="Arial" pitchFamily="34" charset="0"/>
              </a:rPr>
              <a:t>  - replication </a:t>
            </a:r>
            <a:r>
              <a:rPr lang="en-IN" sz="2600" dirty="0">
                <a:latin typeface="Arial" pitchFamily="34" charset="0"/>
                <a:cs typeface="Arial" pitchFamily="34" charset="0"/>
              </a:rPr>
              <a:t>intact.</a:t>
            </a:r>
          </a:p>
          <a:p>
            <a:pPr>
              <a:buNone/>
            </a:pPr>
            <a:r>
              <a:rPr lang="en-IN" sz="2600" dirty="0">
                <a:latin typeface="Arial" pitchFamily="34" charset="0"/>
                <a:cs typeface="Arial" pitchFamily="34" charset="0"/>
              </a:rPr>
              <a:t>   - induce tumours after long latent periods. </a:t>
            </a:r>
          </a:p>
        </p:txBody>
      </p:sp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533400" y="-73975"/>
            <a:ext cx="8229600" cy="922114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IN" sz="3600" dirty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HOW VIRUSES CAUSE CANCER: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772401" y="6172201"/>
            <a:ext cx="2350681" cy="365125"/>
          </a:xfrm>
        </p:spPr>
        <p:txBody>
          <a:bodyPr/>
          <a:lstStyle/>
          <a:p>
            <a:r>
              <a:rPr lang="en-US" sz="1200" dirty="0"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772400" y="956861"/>
            <a:ext cx="1981200" cy="35974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DIRECT ACTING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982200" y="938194"/>
            <a:ext cx="1981200" cy="37257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INDIRECT ACTING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839200" y="2153335"/>
            <a:ext cx="2286000" cy="561381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Loss of normal growth regulation processes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8839200" y="3490266"/>
            <a:ext cx="25555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IN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Mutagenic phenotype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9086020" y="1495815"/>
            <a:ext cx="362779" cy="5615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Down Arrow 11"/>
          <p:cNvSpPr/>
          <p:nvPr/>
        </p:nvSpPr>
        <p:spPr>
          <a:xfrm>
            <a:off x="10399642" y="1495815"/>
            <a:ext cx="344557" cy="5615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Down Arrow 12"/>
          <p:cNvSpPr/>
          <p:nvPr/>
        </p:nvSpPr>
        <p:spPr>
          <a:xfrm>
            <a:off x="9845284" y="2853771"/>
            <a:ext cx="277798" cy="6364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448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2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533400"/>
            <a:ext cx="5486400" cy="3200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2200" u="sng" dirty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CELLULAR ONCOGENES</a:t>
            </a:r>
          </a:p>
          <a:p>
            <a:r>
              <a:rPr lang="en-IN" sz="2200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Present in </a:t>
            </a:r>
            <a:r>
              <a:rPr lang="en-IN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cancer  </a:t>
            </a:r>
            <a:r>
              <a:rPr lang="en-IN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cells.</a:t>
            </a:r>
            <a:endParaRPr lang="en-IN" sz="2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IN" sz="2200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Contains </a:t>
            </a:r>
            <a:r>
              <a:rPr lang="en-IN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introns</a:t>
            </a:r>
            <a:r>
              <a:rPr lang="en-IN" sz="2200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characteristic of eukaryotic </a:t>
            </a:r>
            <a:r>
              <a:rPr lang="en-IN" sz="2200" dirty="0" smtClean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cells.</a:t>
            </a:r>
            <a:endParaRPr lang="en-IN" sz="2200" dirty="0">
              <a:solidFill>
                <a:schemeClr val="tx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IN" sz="2200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Encodes proteins </a:t>
            </a:r>
            <a:r>
              <a:rPr lang="en-IN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triggering transformation</a:t>
            </a:r>
            <a:r>
              <a:rPr lang="en-IN" sz="2200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of normal </a:t>
            </a:r>
            <a:r>
              <a:rPr lang="en-IN" sz="2200" dirty="0" smtClean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cells.</a:t>
            </a:r>
            <a:endParaRPr lang="en-IN" sz="2200" dirty="0">
              <a:solidFill>
                <a:schemeClr val="tx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IN" sz="2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772098" y="533400"/>
            <a:ext cx="4886502" cy="3276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2200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VIRAL ONCOGENES</a:t>
            </a:r>
          </a:p>
          <a:p>
            <a:r>
              <a:rPr lang="en-IN" sz="2200" dirty="0">
                <a:latin typeface="Arial" pitchFamily="34" charset="0"/>
                <a:cs typeface="Arial" pitchFamily="34" charset="0"/>
              </a:rPr>
              <a:t>Present in </a:t>
            </a:r>
            <a:r>
              <a:rPr lang="en-IN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viruses.</a:t>
            </a:r>
            <a:endParaRPr lang="en-IN" sz="2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IN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Do not </a:t>
            </a:r>
            <a:r>
              <a:rPr lang="en-IN" sz="2200" dirty="0">
                <a:latin typeface="Arial" pitchFamily="34" charset="0"/>
                <a:cs typeface="Arial" pitchFamily="34" charset="0"/>
              </a:rPr>
              <a:t>possess </a:t>
            </a:r>
            <a:r>
              <a:rPr lang="en-IN" sz="2200" dirty="0" smtClean="0">
                <a:latin typeface="Arial" pitchFamily="34" charset="0"/>
                <a:cs typeface="Arial" pitchFamily="34" charset="0"/>
              </a:rPr>
              <a:t>introns.</a:t>
            </a:r>
            <a:endParaRPr lang="en-IN" sz="2200" dirty="0">
              <a:latin typeface="Arial" pitchFamily="34" charset="0"/>
              <a:cs typeface="Arial" pitchFamily="34" charset="0"/>
            </a:endParaRPr>
          </a:p>
          <a:p>
            <a:r>
              <a:rPr lang="en-IN" sz="2200" dirty="0">
                <a:latin typeface="Arial" pitchFamily="34" charset="0"/>
                <a:cs typeface="Arial" pitchFamily="34" charset="0"/>
              </a:rPr>
              <a:t>Also called ‘</a:t>
            </a:r>
            <a:r>
              <a:rPr lang="en-IN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cancer genes</a:t>
            </a:r>
            <a:r>
              <a:rPr lang="en-IN" sz="2200" dirty="0">
                <a:latin typeface="Arial" pitchFamily="34" charset="0"/>
                <a:cs typeface="Arial" pitchFamily="34" charset="0"/>
              </a:rPr>
              <a:t>’</a:t>
            </a:r>
          </a:p>
          <a:p>
            <a:r>
              <a:rPr lang="en-IN" sz="2200" dirty="0">
                <a:latin typeface="Arial" pitchFamily="34" charset="0"/>
                <a:cs typeface="Arial" pitchFamily="34" charset="0"/>
              </a:rPr>
              <a:t>Encodes proteins </a:t>
            </a:r>
            <a:r>
              <a:rPr lang="en-IN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triggering transformation</a:t>
            </a:r>
            <a:r>
              <a:rPr lang="en-IN" sz="2200" dirty="0">
                <a:latin typeface="Arial" pitchFamily="34" charset="0"/>
                <a:cs typeface="Arial" pitchFamily="34" charset="0"/>
              </a:rPr>
              <a:t> of normal cells into cancer </a:t>
            </a:r>
            <a:r>
              <a:rPr lang="en-IN" sz="2200" dirty="0" smtClean="0">
                <a:latin typeface="Arial" pitchFamily="34" charset="0"/>
                <a:cs typeface="Arial" pitchFamily="34" charset="0"/>
              </a:rPr>
              <a:t>cells.</a:t>
            </a:r>
            <a:endParaRPr lang="en-IN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239001" y="5943601"/>
            <a:ext cx="2350681" cy="365125"/>
          </a:xfrm>
        </p:spPr>
        <p:txBody>
          <a:bodyPr/>
          <a:lstStyle/>
          <a:p>
            <a:r>
              <a:rPr lang="en-US" sz="1200" dirty="0"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  <p:sp>
        <p:nvSpPr>
          <p:cNvPr id="7" name="Rectangle 6"/>
          <p:cNvSpPr/>
          <p:nvPr/>
        </p:nvSpPr>
        <p:spPr>
          <a:xfrm>
            <a:off x="685800" y="3426584"/>
            <a:ext cx="70410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9728" fontAlgn="t"/>
            <a:r>
              <a:rPr lang="en-IN" sz="3600" b="1" u="sng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latin typeface="Arial" pitchFamily="34" charset="0"/>
                <a:cs typeface="Arial" pitchFamily="34" charset="0"/>
              </a:rPr>
              <a:t>Features of viral </a:t>
            </a:r>
            <a:r>
              <a:rPr lang="en-IN" sz="3600" b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latin typeface="Arial" pitchFamily="34" charset="0"/>
                <a:cs typeface="Arial" pitchFamily="34" charset="0"/>
              </a:rPr>
              <a:t>Oncogenesis:</a:t>
            </a:r>
            <a:endParaRPr lang="en-IN" sz="3600" b="1" u="sng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351507" y="4209366"/>
            <a:ext cx="7439891" cy="165803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fontAlgn="t">
              <a:buFont typeface="Wingdings" pitchFamily="2" charset="2"/>
              <a:buChar char="Ø"/>
            </a:pPr>
            <a:r>
              <a:rPr lang="en-IN" sz="2200" dirty="0">
                <a:latin typeface="Arial" pitchFamily="34" charset="0"/>
                <a:cs typeface="Arial" pitchFamily="34" charset="0"/>
              </a:rPr>
              <a:t>Cause </a:t>
            </a:r>
            <a:r>
              <a:rPr lang="en-IN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cancer in humans &amp; animals.</a:t>
            </a:r>
          </a:p>
          <a:p>
            <a:pPr fontAlgn="t">
              <a:buFont typeface="Wingdings" pitchFamily="2" charset="2"/>
              <a:buChar char="Ø"/>
            </a:pPr>
            <a:r>
              <a:rPr lang="en-IN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Long latency </a:t>
            </a:r>
            <a:r>
              <a:rPr lang="en-IN" sz="2200" dirty="0">
                <a:latin typeface="Arial" pitchFamily="34" charset="0"/>
                <a:cs typeface="Arial" pitchFamily="34" charset="0"/>
              </a:rPr>
              <a:t>between viral infection and tumorigenesis.</a:t>
            </a:r>
          </a:p>
          <a:p>
            <a:pPr fontAlgn="t">
              <a:buFont typeface="Wingdings" pitchFamily="2" charset="2"/>
              <a:buChar char="Ø"/>
            </a:pPr>
            <a:r>
              <a:rPr lang="en-IN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Modulate growth control </a:t>
            </a:r>
            <a:r>
              <a:rPr lang="en-IN" sz="2200" dirty="0">
                <a:latin typeface="Arial" pitchFamily="34" charset="0"/>
                <a:cs typeface="Arial" pitchFamily="34" charset="0"/>
              </a:rPr>
              <a:t>pathways in cells.</a:t>
            </a:r>
          </a:p>
          <a:p>
            <a:pPr fontAlgn="t">
              <a:buFont typeface="Wingdings" pitchFamily="2" charset="2"/>
              <a:buChar char="Ø"/>
            </a:pPr>
            <a:r>
              <a:rPr lang="en-IN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Viral markers are present </a:t>
            </a:r>
            <a:r>
              <a:rPr lang="en-IN" sz="2200" dirty="0">
                <a:latin typeface="Arial" pitchFamily="34" charset="0"/>
                <a:cs typeface="Arial" pitchFamily="34" charset="0"/>
              </a:rPr>
              <a:t>in tumour cells.</a:t>
            </a:r>
          </a:p>
          <a:p>
            <a:pPr fontAlgn="t">
              <a:buFont typeface="Wingdings" pitchFamily="2" charset="2"/>
              <a:buChar char="Ø"/>
            </a:pPr>
            <a:endParaRPr lang="en-IN" sz="2200" dirty="0">
              <a:latin typeface="Arial" pitchFamily="34" charset="0"/>
              <a:cs typeface="Arial" pitchFamily="34" charset="0"/>
            </a:endParaRPr>
          </a:p>
          <a:p>
            <a:pPr fontAlgn="t"/>
            <a:endParaRPr lang="en-IN" sz="2200" dirty="0">
              <a:latin typeface="Arial" pitchFamily="34" charset="0"/>
              <a:cs typeface="Arial" pitchFamily="34" charset="0"/>
            </a:endParaRPr>
          </a:p>
          <a:p>
            <a:pPr fontAlgn="t"/>
            <a:endParaRPr lang="en-IN" sz="2200" dirty="0">
              <a:latin typeface="Arial" pitchFamily="34" charset="0"/>
              <a:cs typeface="Arial" pitchFamily="34" charset="0"/>
            </a:endParaRPr>
          </a:p>
          <a:p>
            <a:pPr fontAlgn="t"/>
            <a:endParaRPr lang="en-IN" sz="2200" dirty="0">
              <a:latin typeface="Arial" pitchFamily="34" charset="0"/>
              <a:cs typeface="Arial" pitchFamily="34" charset="0"/>
            </a:endParaRPr>
          </a:p>
          <a:p>
            <a:pPr fontAlgn="t"/>
            <a:endParaRPr lang="en-IN" sz="2200" dirty="0">
              <a:latin typeface="Arial" pitchFamily="34" charset="0"/>
              <a:cs typeface="Arial" pitchFamily="34" charset="0"/>
            </a:endParaRPr>
          </a:p>
          <a:p>
            <a:pPr fontAlgn="t"/>
            <a:endParaRPr lang="en-IN" sz="2200" dirty="0">
              <a:latin typeface="Arial" pitchFamily="34" charset="0"/>
              <a:cs typeface="Arial" pitchFamily="34" charset="0"/>
            </a:endParaRPr>
          </a:p>
          <a:p>
            <a:pPr fontAlgn="t"/>
            <a:endParaRPr lang="en-IN" sz="2200" dirty="0">
              <a:latin typeface="Arial" pitchFamily="34" charset="0"/>
              <a:cs typeface="Arial" pitchFamily="34" charset="0"/>
            </a:endParaRPr>
          </a:p>
          <a:p>
            <a:pPr fontAlgn="t"/>
            <a:endParaRPr lang="en-IN" sz="2200" dirty="0">
              <a:latin typeface="Arial" pitchFamily="34" charset="0"/>
              <a:cs typeface="Arial" pitchFamily="34" charset="0"/>
            </a:endParaRPr>
          </a:p>
          <a:p>
            <a:pPr fontAlgn="t"/>
            <a:endParaRPr lang="en-IN" sz="2200" dirty="0">
              <a:latin typeface="Arial" pitchFamily="34" charset="0"/>
              <a:cs typeface="Arial" pitchFamily="34" charset="0"/>
            </a:endParaRPr>
          </a:p>
          <a:p>
            <a:pPr fontAlgn="t"/>
            <a:endParaRPr lang="en-IN" sz="2200" dirty="0">
              <a:latin typeface="Arial" pitchFamily="34" charset="0"/>
              <a:cs typeface="Arial" pitchFamily="34" charset="0"/>
            </a:endParaRPr>
          </a:p>
          <a:p>
            <a:pPr fontAlgn="t"/>
            <a:endParaRPr lang="en-IN" sz="2200" dirty="0">
              <a:latin typeface="Arial" pitchFamily="34" charset="0"/>
              <a:cs typeface="Arial" pitchFamily="34" charset="0"/>
            </a:endParaRPr>
          </a:p>
          <a:p>
            <a:pPr fontAlgn="t"/>
            <a:endParaRPr lang="en-IN" sz="2200" dirty="0">
              <a:latin typeface="Arial" pitchFamily="34" charset="0"/>
              <a:cs typeface="Arial" pitchFamily="34" charset="0"/>
            </a:endParaRPr>
          </a:p>
          <a:p>
            <a:pPr fontAlgn="t"/>
            <a:endParaRPr lang="en-IN" sz="2200" dirty="0">
              <a:latin typeface="Arial" pitchFamily="34" charset="0"/>
              <a:cs typeface="Arial" pitchFamily="34" charset="0"/>
            </a:endParaRPr>
          </a:p>
          <a:p>
            <a:pPr fontAlgn="t"/>
            <a:endParaRPr lang="en-IN" sz="2200" dirty="0">
              <a:latin typeface="Arial" pitchFamily="34" charset="0"/>
              <a:cs typeface="Arial" pitchFamily="34" charset="0"/>
            </a:endParaRPr>
          </a:p>
          <a:p>
            <a:pPr fontAlgn="t"/>
            <a:endParaRPr lang="en-IN" sz="2200" dirty="0">
              <a:latin typeface="Arial" pitchFamily="34" charset="0"/>
              <a:cs typeface="Arial" pitchFamily="34" charset="0"/>
            </a:endParaRPr>
          </a:p>
          <a:p>
            <a:pPr fontAlgn="t"/>
            <a:endParaRPr lang="en-IN" sz="2200" dirty="0">
              <a:latin typeface="Arial" pitchFamily="34" charset="0"/>
              <a:cs typeface="Arial" pitchFamily="34" charset="0"/>
            </a:endParaRPr>
          </a:p>
          <a:p>
            <a:pPr fontAlgn="t"/>
            <a:endParaRPr lang="en-IN" sz="2200" dirty="0">
              <a:latin typeface="Arial" pitchFamily="34" charset="0"/>
              <a:cs typeface="Arial" pitchFamily="34" charset="0"/>
            </a:endParaRPr>
          </a:p>
          <a:p>
            <a:endParaRPr lang="en-IN" sz="2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49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2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9601200" cy="49530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400" b="1" dirty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(1) </a:t>
            </a:r>
            <a:r>
              <a:rPr lang="en-US" sz="2400" b="1" u="sng" dirty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PERSISTENT  INFECTIONS:</a:t>
            </a:r>
          </a:p>
          <a:p>
            <a:pPr marL="109728" indent="0">
              <a:buNone/>
            </a:pPr>
            <a:r>
              <a:rPr lang="en-US" sz="2400" b="1" dirty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Chronicity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of the infections 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modulate growth control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mechanisms.</a:t>
            </a:r>
          </a:p>
          <a:p>
            <a:pPr marL="0" indent="0"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109728" indent="0"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(2) </a:t>
            </a:r>
            <a:r>
              <a:rPr lang="en-US" sz="2400" b="1" u="sng" dirty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LATENCY OF VIRAL GENOME: </a:t>
            </a:r>
          </a:p>
          <a:p>
            <a:pPr marL="598488" lvl="1" indent="201613">
              <a:buFont typeface="Wingdings" pitchFamily="2" charset="2"/>
              <a:buChar char="§"/>
            </a:pP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Episomal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copies of viral genome are maintained in transformed cells. </a:t>
            </a:r>
          </a:p>
          <a:p>
            <a:pPr marL="598488" lvl="1" indent="-26988"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Viral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genome is 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incorporated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into host cell genome.</a:t>
            </a:r>
          </a:p>
          <a:p>
            <a:pPr marL="598488" lvl="1" indent="-26988">
              <a:buFont typeface="Wingdings" pitchFamily="2" charset="2"/>
              <a:buChar char="§"/>
            </a:pP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Tumorigenesis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after latent period. </a:t>
            </a:r>
          </a:p>
          <a:p>
            <a:pPr marL="598932" lvl="1" indent="-342900">
              <a:buFont typeface="Wingdings" pitchFamily="2" charset="2"/>
              <a:buChar char="§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r>
              <a:rPr lang="en-US" sz="2400" b="1" dirty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 (3) </a:t>
            </a:r>
            <a:r>
              <a:rPr lang="en-US" sz="2400" b="1" u="sng" dirty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EVASION OF HOST IMMUNE </a:t>
            </a:r>
            <a:r>
              <a:rPr lang="en-US" sz="2400" b="1" u="sng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RESPONSE:</a:t>
            </a:r>
            <a:endParaRPr lang="en-US" sz="2400" b="1" u="sng" dirty="0">
              <a:solidFill>
                <a:srgbClr val="66FF33"/>
              </a:solidFill>
              <a:latin typeface="Arial" pitchFamily="34" charset="0"/>
              <a:cs typeface="Arial" pitchFamily="34" charset="0"/>
            </a:endParaRPr>
          </a:p>
          <a:p>
            <a:pPr marL="1062990" lvl="3" indent="-28575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Restricted expression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of viral genome (EBV).</a:t>
            </a:r>
          </a:p>
          <a:p>
            <a:pPr marL="1062990" lvl="3" indent="-285750">
              <a:buFont typeface="Wingdings" panose="05000000000000000000" pitchFamily="2" charset="2"/>
              <a:buChar char="§"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Infection of </a:t>
            </a:r>
            <a:r>
              <a:rPr lang="en-US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sites inaccessible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to immune response(HPV).</a:t>
            </a:r>
          </a:p>
          <a:p>
            <a:pPr marL="1062990" lvl="3" indent="-28575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Mutation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of viral antigens (EBV).</a:t>
            </a:r>
          </a:p>
          <a:p>
            <a:pPr marL="256032" lvl="1" indent="0"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229600" cy="838200"/>
          </a:xfrm>
          <a:blipFill>
            <a:blip r:embed="rId3"/>
            <a:tile tx="0" ty="0" sx="100000" sy="100000" flip="none" algn="tl"/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200" dirty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Interaction between host &amp; oncogenic virus: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39636" y="4343400"/>
            <a:ext cx="8229600" cy="3048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62801" y="6172201"/>
            <a:ext cx="2350681" cy="365125"/>
          </a:xfrm>
        </p:spPr>
        <p:txBody>
          <a:bodyPr vert="horz" anchor="b"/>
          <a:lstStyle/>
          <a:p>
            <a:r>
              <a:rPr lang="en-US" sz="1200"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</p:spTree>
    <p:extLst>
      <p:ext uri="{BB962C8B-B14F-4D97-AF65-F5344CB8AC3E}">
        <p14:creationId xmlns:p14="http://schemas.microsoft.com/office/powerpoint/2010/main" val="102126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5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6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7.xml><?xml version="1.0" encoding="utf-8"?>
<a:theme xmlns:a="http://schemas.openxmlformats.org/drawingml/2006/main" name="Headlines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Headlines">
      <a:majorFont>
        <a:latin typeface="Century Schoolbook" panose="020406040505050203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" id="{3841520A-25F2-4EB8-BE4C-611DB5ABEED9}" vid="{12434FFF-CE4A-40FC-99FF-CA1400F2E62F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per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2.xml><?xml version="1.0" encoding="utf-8"?>
<a:themeOverride xmlns:a="http://schemas.openxmlformats.org/drawingml/2006/main">
  <a:clrScheme name="Paper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3.xml><?xml version="1.0" encoding="utf-8"?>
<a:themeOverride xmlns:a="http://schemas.openxmlformats.org/drawingml/2006/main">
  <a:clrScheme name="Paper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4.xml><?xml version="1.0" encoding="utf-8"?>
<a:themeOverride xmlns:a="http://schemas.openxmlformats.org/drawingml/2006/main">
  <a:clrScheme name="Paper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5.xml><?xml version="1.0" encoding="utf-8"?>
<a:themeOverride xmlns:a="http://schemas.openxmlformats.org/drawingml/2006/main">
  <a:clrScheme name="Paper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6.xml><?xml version="1.0" encoding="utf-8"?>
<a:themeOverride xmlns:a="http://schemas.openxmlformats.org/drawingml/2006/main">
  <a:clrScheme name="Blue Green">
    <a:dk1>
      <a:sysClr val="windowText" lastClr="000000"/>
    </a:dk1>
    <a:lt1>
      <a:sysClr val="window" lastClr="FFFFFF"/>
    </a:lt1>
    <a:dk2>
      <a:srgbClr val="373545"/>
    </a:dk2>
    <a:lt2>
      <a:srgbClr val="CEDBE6"/>
    </a:lt2>
    <a:accent1>
      <a:srgbClr val="3494BA"/>
    </a:accent1>
    <a:accent2>
      <a:srgbClr val="58B6C0"/>
    </a:accent2>
    <a:accent3>
      <a:srgbClr val="75BDA7"/>
    </a:accent3>
    <a:accent4>
      <a:srgbClr val="7A8C8E"/>
    </a:accent4>
    <a:accent5>
      <a:srgbClr val="84ACB6"/>
    </a:accent5>
    <a:accent6>
      <a:srgbClr val="2683C6"/>
    </a:accent6>
    <a:hlink>
      <a:srgbClr val="6B9F25"/>
    </a:hlink>
    <a:folHlink>
      <a:srgbClr val="9F6715"/>
    </a:folHlink>
  </a:clrScheme>
</a:themeOverride>
</file>

<file path=ppt/theme/themeOverride7.xml><?xml version="1.0" encoding="utf-8"?>
<a:themeOverride xmlns:a="http://schemas.openxmlformats.org/drawingml/2006/main">
  <a:clrScheme name="Green Yellow">
    <a:dk1>
      <a:sysClr val="windowText" lastClr="000000"/>
    </a:dk1>
    <a:lt1>
      <a:sysClr val="window" lastClr="FFFFFF"/>
    </a:lt1>
    <a:dk2>
      <a:srgbClr val="455F51"/>
    </a:dk2>
    <a:lt2>
      <a:srgbClr val="E2DFCC"/>
    </a:lt2>
    <a:accent1>
      <a:srgbClr val="99CB38"/>
    </a:accent1>
    <a:accent2>
      <a:srgbClr val="63A537"/>
    </a:accent2>
    <a:accent3>
      <a:srgbClr val="37A76F"/>
    </a:accent3>
    <a:accent4>
      <a:srgbClr val="44C1A3"/>
    </a:accent4>
    <a:accent5>
      <a:srgbClr val="4EB3CF"/>
    </a:accent5>
    <a:accent6>
      <a:srgbClr val="51C3F9"/>
    </a:accent6>
    <a:hlink>
      <a:srgbClr val="EE7B08"/>
    </a:hlink>
    <a:folHlink>
      <a:srgbClr val="977B2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1347</TotalTime>
  <Words>1310</Words>
  <Application>Microsoft Office PowerPoint</Application>
  <PresentationFormat>Widescreen</PresentationFormat>
  <Paragraphs>231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23</vt:i4>
      </vt:variant>
    </vt:vector>
  </HeadingPairs>
  <TitlesOfParts>
    <vt:vector size="51" baseType="lpstr">
      <vt:lpstr>Arial Unicode MS</vt:lpstr>
      <vt:lpstr>MS PGothic</vt:lpstr>
      <vt:lpstr>Adobe Garamond Pro Bold</vt:lpstr>
      <vt:lpstr>Adobe Hebrew</vt:lpstr>
      <vt:lpstr>Adobe Ming Std L</vt:lpstr>
      <vt:lpstr>American Typewriter</vt:lpstr>
      <vt:lpstr>Arial</vt:lpstr>
      <vt:lpstr>Arial Narrow</vt:lpstr>
      <vt:lpstr>Bookman Old Style</vt:lpstr>
      <vt:lpstr>Brush Script MT</vt:lpstr>
      <vt:lpstr>Calibri</vt:lpstr>
      <vt:lpstr>Century Gothic</vt:lpstr>
      <vt:lpstr>Century Schoolbook</vt:lpstr>
      <vt:lpstr>Corbel</vt:lpstr>
      <vt:lpstr>Lucida Sans Unicode</vt:lpstr>
      <vt:lpstr>Times New Roman</vt:lpstr>
      <vt:lpstr>Trebuchet MS</vt:lpstr>
      <vt:lpstr>Verdana</vt:lpstr>
      <vt:lpstr>Wingdings</vt:lpstr>
      <vt:lpstr>Wingdings 2</vt:lpstr>
      <vt:lpstr>Wingdings 3</vt:lpstr>
      <vt:lpstr>Office Theme</vt:lpstr>
      <vt:lpstr>Concourse</vt:lpstr>
      <vt:lpstr>Horizon</vt:lpstr>
      <vt:lpstr>Ion</vt:lpstr>
      <vt:lpstr>Facet</vt:lpstr>
      <vt:lpstr>1_Facet</vt:lpstr>
      <vt:lpstr>Headlines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CANCER CELLS AND NORMAL CELLS </vt:lpstr>
      <vt:lpstr>HOW VIRUSES CAUSE CANCER:</vt:lpstr>
      <vt:lpstr>PowerPoint Presentation</vt:lpstr>
      <vt:lpstr>Interaction between host &amp; oncogenic virus:</vt:lpstr>
      <vt:lpstr>VIRUSES CAUSING HUMAN CANCERS: </vt:lpstr>
      <vt:lpstr>RNA VIRUSES</vt:lpstr>
      <vt:lpstr>RETROVIRUS</vt:lpstr>
      <vt:lpstr>Hepatitis C Virus ( HCV) </vt:lpstr>
      <vt:lpstr>Human T- Lymphotropic Virus 1 ( HTLV-1)</vt:lpstr>
      <vt:lpstr>DNA VIRUSES</vt:lpstr>
      <vt:lpstr>Human Papillomavirus (HPV)</vt:lpstr>
      <vt:lpstr>Hepatitis B Virus</vt:lpstr>
      <vt:lpstr>HERPES VIRUS</vt:lpstr>
      <vt:lpstr>Epstein-Barr Virus (EBV):</vt:lpstr>
      <vt:lpstr>PowerPoint Presentation</vt:lpstr>
      <vt:lpstr>Kaposi’s sarcoma-associated herpesvirus (HHV-8):</vt:lpstr>
      <vt:lpstr>SLOW VIRUSES AND PRIONS: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Ghada</cp:lastModifiedBy>
  <cp:revision>122</cp:revision>
  <dcterms:created xsi:type="dcterms:W3CDTF">2015-09-01T22:12:38Z</dcterms:created>
  <dcterms:modified xsi:type="dcterms:W3CDTF">2018-11-17T22:13:42Z</dcterms:modified>
</cp:coreProperties>
</file>