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85"/>
  </p:notesMasterIdLst>
  <p:sldIdLst>
    <p:sldId id="303" r:id="rId3"/>
    <p:sldId id="306" r:id="rId4"/>
    <p:sldId id="304"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64"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01" r:id="rId46"/>
    <p:sldId id="302" r:id="rId47"/>
    <p:sldId id="256" r:id="rId48"/>
    <p:sldId id="262" r:id="rId49"/>
    <p:sldId id="268" r:id="rId50"/>
    <p:sldId id="366" r:id="rId51"/>
    <p:sldId id="365" r:id="rId52"/>
    <p:sldId id="263" r:id="rId53"/>
    <p:sldId id="273" r:id="rId54"/>
    <p:sldId id="270" r:id="rId55"/>
    <p:sldId id="271" r:id="rId56"/>
    <p:sldId id="274" r:id="rId57"/>
    <p:sldId id="272" r:id="rId58"/>
    <p:sldId id="288" r:id="rId59"/>
    <p:sldId id="294" r:id="rId60"/>
    <p:sldId id="295" r:id="rId61"/>
    <p:sldId id="290" r:id="rId62"/>
    <p:sldId id="259" r:id="rId63"/>
    <p:sldId id="299" r:id="rId64"/>
    <p:sldId id="291" r:id="rId65"/>
    <p:sldId id="292" r:id="rId66"/>
    <p:sldId id="293" r:id="rId67"/>
    <p:sldId id="296" r:id="rId68"/>
    <p:sldId id="297" r:id="rId69"/>
    <p:sldId id="298"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4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ADC62-FC22-4B5D-A7E1-C44CB28FD9A0}" type="datetimeFigureOut">
              <a:rPr lang="en-US" smtClean="0"/>
              <a:pPr/>
              <a:t>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A34C4-265A-404F-8F68-3CB52381146A}" type="slidenum">
              <a:rPr lang="en-US" smtClean="0"/>
              <a:pPr/>
              <a:t>‹#›</a:t>
            </a:fld>
            <a:endParaRPr lang="en-US"/>
          </a:p>
        </p:txBody>
      </p:sp>
    </p:spTree>
    <p:extLst>
      <p:ext uri="{BB962C8B-B14F-4D97-AF65-F5344CB8AC3E}">
        <p14:creationId xmlns:p14="http://schemas.microsoft.com/office/powerpoint/2010/main" val="86760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defRPr>
            </a:lvl9pPr>
          </a:lstStyle>
          <a:p>
            <a:pPr algn="l" rtl="0">
              <a:spcBef>
                <a:spcPct val="0"/>
              </a:spcBef>
            </a:pPr>
            <a:fld id="{0DF53239-8A26-461C-872A-901711388FF8}" type="slidenum">
              <a:rPr lang="ar-JO" altLang="en-US"/>
              <a:pPr algn="l" rtl="0">
                <a:spcBef>
                  <a:spcPct val="0"/>
                </a:spcBef>
              </a:pPr>
              <a:t>32</a:t>
            </a:fld>
            <a:endParaRPr lang="ar-JO" altLang="en-US"/>
          </a:p>
        </p:txBody>
      </p:sp>
    </p:spTree>
    <p:extLst>
      <p:ext uri="{BB962C8B-B14F-4D97-AF65-F5344CB8AC3E}">
        <p14:creationId xmlns:p14="http://schemas.microsoft.com/office/powerpoint/2010/main" val="43493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solidFill>
              <a:srgbClr val="000000">
                <a:alpha val="100000"/>
              </a:srgbClr>
            </a:solidFill>
            <a:miter lim="800000"/>
          </a:ln>
        </p:spPr>
      </p:sp>
      <p:sp>
        <p:nvSpPr>
          <p:cNvPr id="8397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en-US" altLang="en-US" dirty="0">
                <a:latin typeface="Lato"/>
              </a:rPr>
              <a:t>Breastfeeding</a:t>
            </a:r>
            <a:r>
              <a:rPr lang="en-US" altLang="en-US" dirty="0">
                <a:solidFill>
                  <a:srgbClr val="1A1C1C"/>
                </a:solidFill>
                <a:latin typeface="Lato"/>
              </a:rPr>
              <a:t> in patients with PPCM has been regarded as controversial , However, according to the American College of Obstetricians and Gynecologists, patients with PPCM should not be discouraged from </a:t>
            </a:r>
            <a:r>
              <a:rPr lang="en-US" altLang="en-US" dirty="0">
                <a:latin typeface="Lato"/>
              </a:rPr>
              <a:t>breastfeeding</a:t>
            </a:r>
            <a:r>
              <a:rPr lang="en-US" altLang="en-US" dirty="0">
                <a:solidFill>
                  <a:srgbClr val="1A1C1C"/>
                </a:solidFill>
                <a:latin typeface="Lato"/>
              </a:rPr>
              <a:t> because there is no data to suggest adverse maternal cardiac outcomes</a:t>
            </a:r>
            <a:endParaRPr lang="en-US" altLang="en-US" dirty="0"/>
          </a:p>
        </p:txBody>
      </p:sp>
      <p:sp>
        <p:nvSpPr>
          <p:cNvPr id="83972" name="Slide Number Placeholder 3"/>
          <p:cNvSpPr txBox="1">
            <a:spLocks noGrp="1"/>
          </p:cNvSpPr>
          <p:nvPr>
            <p:ph type="sldNum" sz="quarter"/>
          </p:nvPr>
        </p:nvSpPr>
        <p:spPr>
          <a:xfrm>
            <a:off x="1588" y="8685213"/>
            <a:ext cx="2971800" cy="457200"/>
          </a:xfrm>
          <a:prstGeom prst="rect">
            <a:avLst/>
          </a:prstGeom>
          <a:noFill/>
          <a:ln w="9525">
            <a:noFill/>
          </a:ln>
        </p:spPr>
        <p:txBody>
          <a:bodyPr anchor="b" anchorCtr="0"/>
          <a:lstStyle/>
          <a:p>
            <a:pPr lvl="0" algn="l" rtl="0" eaLnBrk="1" hangingPunct="1">
              <a:spcBef>
                <a:spcPct val="0"/>
              </a:spcBef>
            </a:pPr>
            <a:fld id="{9A0DB2DC-4C9A-4742-B13C-FB6460FD3503}" type="slidenum">
              <a:rPr lang="en-US" altLang="en-US" dirty="0">
                <a:cs typeface="Arial" panose="020B0604020202020204" pitchFamily="34" charset="0"/>
              </a:rPr>
              <a:pPr lvl="0" algn="l" rtl="0" eaLnBrk="1" hangingPunct="1">
                <a:spcBef>
                  <a:spcPct val="0"/>
                </a:spcBef>
              </a:pPr>
              <a:t>78</a:t>
            </a:fld>
            <a:endParaRPr lang="en-US" altLang="en-US"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86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12/9/2021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FF44A69-B5BC-4642-A1A4-D20DF500F72B}"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ar-SA"/>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7B418F8F-3430-4CF9-9B46-3C7F991B5BB3}" type="slidenum">
              <a:rPr lang="en-US" smtClean="0"/>
              <a:pPr/>
              <a:t>‹#›</a:t>
            </a:fld>
            <a:endParaRPr lang="en-US"/>
          </a:p>
        </p:txBody>
      </p:sp>
    </p:spTree>
    <p:extLst>
      <p:ext uri="{BB962C8B-B14F-4D97-AF65-F5344CB8AC3E}">
        <p14:creationId xmlns:p14="http://schemas.microsoft.com/office/powerpoint/2010/main" val="373806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hasCustomPrompt="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December 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smtClean="0"/>
              <a:t>انقر لتحرير نمط العنوان الرئيسي</a:t>
            </a:r>
            <a:endParaRPr lang="en-US"/>
          </a:p>
        </p:txBody>
      </p:sp>
      <p:sp>
        <p:nvSpPr>
          <p:cNvPr id="3" name="Content Placeholder 2"/>
          <p:cNvSpPr>
            <a:spLocks noGrp="1"/>
          </p:cNvSpPr>
          <p:nvPr>
            <p:ph idx="1" hasCustomPrompt="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December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hasCustomPrompt="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51663BA-01FC-4367-B6F3-ABB2645D55F1}" type="datetime4">
              <a:rPr lang="en-US" smtClean="0"/>
              <a:pPr/>
              <a:t>December 9, 2021</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hasCustomPrompt="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hasCustomPrompt="1"/>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December 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hasCustomPrompt="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hasCustomPrompt="1"/>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hasCustomPrompt="1"/>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ar-SA" smtClean="0"/>
              <a:t>انقر لتحرير أنماط النص الرئيسي</a:t>
            </a:r>
          </a:p>
        </p:txBody>
      </p:sp>
      <p:sp>
        <p:nvSpPr>
          <p:cNvPr id="6" name="Content Placeholder 5"/>
          <p:cNvSpPr>
            <a:spLocks noGrp="1"/>
          </p:cNvSpPr>
          <p:nvPr>
            <p:ph sz="quarter" idx="4" hasCustomPrompt="1"/>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December 9,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December 9,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December 9,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hasCustomPrompt="1"/>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EAD5615-7F4F-4584-84D5-CC95918C321F}" type="datetime4">
              <a:rPr lang="en-US" smtClean="0"/>
              <a:pPr/>
              <a:t>December 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hasCustomPrompt="1"/>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hasCustomPrompt="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hasCustomPrompt="1"/>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EEA923-9BEE-48CE-9F28-5B525F399BAD}" type="datetime4">
              <a:rPr lang="en-US" smtClean="0"/>
              <a:pPr/>
              <a:t>December 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hasCustomPrompt="1"/>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hasCustomPrompt="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December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December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12/9/2021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8D92626-37D2-4832-BF7A-BC283494A20D}"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12/9/2021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12/9/2021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a:p>
        </p:txBody>
      </p:sp>
      <p:sp>
        <p:nvSpPr>
          <p:cNvPr id="7" name="Slide Number Placeholder 6"/>
          <p:cNvSpPr>
            <a:spLocks noGrp="1"/>
          </p:cNvSpPr>
          <p:nvPr>
            <p:ph type="sldNum" sz="quarter" idx="12"/>
          </p:nvPr>
        </p:nvSpPr>
        <p:spPr>
          <a:xfrm>
            <a:off x="146304" y="6208776"/>
            <a:ext cx="457200" cy="4572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l" eaLnBrk="1" latinLnBrk="0" hangingPunct="1"/>
            <a:fld id="{48D92626-37D2-4832-BF7A-BC283494A20D}" type="datetimeFigureOut">
              <a:rPr lang="en-US" smtClean="0"/>
              <a:pPr algn="l" eaLnBrk="1" latinLnBrk="0" hangingPunct="1"/>
              <a:t>12/9/2021</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December 9, 2021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anose="020B0604020202020204"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iranuptodate.ir/contents/UTD.htm?8/63/9210/abstract/38" TargetMode="External"/><Relationship Id="rId2" Type="http://schemas.openxmlformats.org/officeDocument/2006/relationships/hyperlink" Target="http://iranuptodate.ir/contents/UTD.htm?8/63/9210/abstract/43-45"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457200" y="1752600"/>
            <a:ext cx="7620001" cy="990600"/>
          </a:xfrm>
        </p:spPr>
        <p:txBody>
          <a:bodyPr>
            <a:noAutofit/>
          </a:bodyPr>
          <a:lstStyle/>
          <a:p>
            <a:pPr algn="ctr" eaLnBrk="1" hangingPunct="1"/>
            <a:r>
              <a:rPr lang="en-US" altLang="en-US" sz="5400" dirty="0" smtClean="0">
                <a:ln>
                  <a:noFill/>
                </a:ln>
                <a:solidFill>
                  <a:srgbClr val="FF0000"/>
                </a:solidFill>
                <a:effectLst>
                  <a:outerShdw blurRad="38100" dist="38100" dir="2700000" algn="tl">
                    <a:srgbClr val="000000">
                      <a:alpha val="43137"/>
                    </a:srgbClr>
                  </a:outerShdw>
                </a:effectLst>
                <a:latin typeface="Candara" pitchFamily="34" charset="0"/>
              </a:rPr>
              <a:t>Diabetes in Pregnancy</a:t>
            </a:r>
          </a:p>
        </p:txBody>
      </p:sp>
      <p:pic>
        <p:nvPicPr>
          <p:cNvPr id="1026" name="Picture 2" descr="C:\Users\TOSHIBA\Desktop\@ccs.medbank.png"/>
          <p:cNvPicPr>
            <a:picLocks noChangeAspect="1" noChangeArrowheads="1"/>
          </p:cNvPicPr>
          <p:nvPr/>
        </p:nvPicPr>
        <p:blipFill>
          <a:blip r:embed="rId2"/>
          <a:srcRect/>
          <a:stretch>
            <a:fillRect/>
          </a:stretch>
        </p:blipFill>
        <p:spPr bwMode="auto">
          <a:xfrm>
            <a:off x="6570822" y="4831398"/>
            <a:ext cx="2287429" cy="1735534"/>
          </a:xfrm>
          <a:prstGeom prst="rect">
            <a:avLst/>
          </a:prstGeom>
          <a:noFill/>
        </p:spPr>
      </p:pic>
      <p:sp>
        <p:nvSpPr>
          <p:cNvPr id="7" name="مربع نص 6"/>
          <p:cNvSpPr txBox="1"/>
          <p:nvPr/>
        </p:nvSpPr>
        <p:spPr>
          <a:xfrm rot="16200000">
            <a:off x="-688159" y="3228946"/>
            <a:ext cx="1676400" cy="400110"/>
          </a:xfrm>
          <a:prstGeom prst="rect">
            <a:avLst/>
          </a:prstGeom>
          <a:noFill/>
        </p:spPr>
        <p:txBody>
          <a:bodyPr rtlCol="1">
            <a:spAutoFit/>
          </a:bodyPr>
          <a:lstStyle/>
          <a:p>
            <a:pPr algn="ctr">
              <a:defRPr/>
            </a:pPr>
            <a:r>
              <a:rPr lang="en-US"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a:latin typeface="Candara" pitchFamily="34" charset="0"/>
              </a:rPr>
              <a:t>PRICE: </a:t>
            </a:r>
            <a:r>
              <a:rPr lang="en-US" sz="2000" dirty="0" smtClean="0">
                <a:latin typeface="Candara" pitchFamily="34" charset="0"/>
              </a:rPr>
              <a:t>0.20</a:t>
            </a:r>
            <a:r>
              <a:rPr lang="en-US"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81000" y="304800"/>
            <a:ext cx="8915400" cy="672354"/>
          </a:xfrm>
        </p:spPr>
        <p:txBody>
          <a:bodyPr>
            <a:normAutofit fontScale="90000"/>
          </a:bodyPr>
          <a:lstStyle/>
          <a:p>
            <a:pPr algn="l" eaLnBrk="1" hangingPunct="1"/>
            <a:r>
              <a:rPr lang="en-US" altLang="en-US" b="1" dirty="0" smtClean="0">
                <a:ln>
                  <a:noFill/>
                </a:ln>
              </a:rPr>
              <a:t>3 hours Oral Glucose Tolerance Test(OGTT)</a:t>
            </a:r>
          </a:p>
        </p:txBody>
      </p:sp>
      <p:sp>
        <p:nvSpPr>
          <p:cNvPr id="3" name="Content Placeholder 2"/>
          <p:cNvSpPr>
            <a:spLocks noGrp="1"/>
          </p:cNvSpPr>
          <p:nvPr>
            <p:ph idx="1"/>
          </p:nvPr>
        </p:nvSpPr>
        <p:spPr>
          <a:xfrm>
            <a:off x="152400" y="1447800"/>
            <a:ext cx="9144000" cy="2286000"/>
          </a:xfrm>
        </p:spPr>
        <p:txBody>
          <a:bodyPr>
            <a:noAutofit/>
          </a:bodyPr>
          <a:lstStyle/>
          <a:p>
            <a:pPr marL="0" indent="0" eaLnBrk="1" hangingPunct="1">
              <a:lnSpc>
                <a:spcPct val="90000"/>
              </a:lnSpc>
              <a:buFont typeface="Arial" pitchFamily="34" charset="0"/>
              <a:buNone/>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r>
              <a:rPr lang="en-US" sz="2400" dirty="0" smtClean="0"/>
              <a:t>Test prerequisites: 		</a:t>
            </a:r>
          </a:p>
          <a:p>
            <a:pPr lvl="1" eaLnBrk="1" hangingPunct="1">
              <a:lnSpc>
                <a:spcPct val="90000"/>
              </a:lnSpc>
              <a:buFont typeface="Wingdings" pitchFamily="2" charset="2"/>
              <a:buChar char="ü"/>
            </a:pPr>
            <a:r>
              <a:rPr lang="en-US" dirty="0" smtClean="0"/>
              <a:t>1-hr, 50-g glucose challenge result ≥135 or 140 mg/</a:t>
            </a:r>
            <a:r>
              <a:rPr lang="en-US" dirty="0" err="1" smtClean="0"/>
              <a:t>dL</a:t>
            </a:r>
            <a:r>
              <a:rPr lang="en-US" dirty="0" smtClean="0"/>
              <a:t>	</a:t>
            </a:r>
          </a:p>
          <a:p>
            <a:pPr lvl="1" eaLnBrk="1" hangingPunct="1">
              <a:lnSpc>
                <a:spcPct val="90000"/>
              </a:lnSpc>
              <a:buFont typeface="Wingdings" pitchFamily="2" charset="2"/>
              <a:buChar char="ü"/>
            </a:pPr>
            <a:r>
              <a:rPr lang="en-US" dirty="0" smtClean="0"/>
              <a:t>Overnight fast of 8-14 </a:t>
            </a:r>
            <a:r>
              <a:rPr lang="en-US" dirty="0" err="1" smtClean="0"/>
              <a:t>hr</a:t>
            </a:r>
            <a:r>
              <a:rPr lang="en-US" dirty="0" smtClean="0"/>
              <a:t>		</a:t>
            </a:r>
          </a:p>
          <a:p>
            <a:pPr lvl="1" eaLnBrk="1" hangingPunct="1">
              <a:lnSpc>
                <a:spcPct val="90000"/>
              </a:lnSpc>
              <a:buFont typeface="Wingdings" pitchFamily="2" charset="2"/>
              <a:buChar char="ü"/>
            </a:pPr>
            <a:r>
              <a:rPr lang="en-US" dirty="0" smtClean="0"/>
              <a:t>Carbohydrate loading for 3 days, including ≥150 g of carbohydrate	</a:t>
            </a:r>
          </a:p>
          <a:p>
            <a:pPr lvl="1" eaLnBrk="1" hangingPunct="1">
              <a:lnSpc>
                <a:spcPct val="90000"/>
              </a:lnSpc>
              <a:buFont typeface="Wingdings" pitchFamily="2" charset="2"/>
              <a:buChar char="ü"/>
            </a:pPr>
            <a:r>
              <a:rPr lang="en-US" dirty="0" smtClean="0"/>
              <a:t>Two or more values must be met or exceeded for a diagnosis of GDM		</a:t>
            </a:r>
            <a:r>
              <a:rPr lang="en-US" b="1" dirty="0" smtClean="0"/>
              <a:t> </a:t>
            </a:r>
            <a:r>
              <a:rPr lang="en-US" dirty="0" smtClean="0"/>
              <a:t>	</a:t>
            </a:r>
          </a:p>
          <a:p>
            <a:pPr marL="0" indent="0" eaLnBrk="1" hangingPunct="1">
              <a:lnSpc>
                <a:spcPct val="90000"/>
              </a:lnSpc>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3989121762"/>
              </p:ext>
            </p:extLst>
          </p:nvPr>
        </p:nvGraphicFramePr>
        <p:xfrm>
          <a:off x="1143000" y="1219200"/>
          <a:ext cx="6530578" cy="3017590"/>
        </p:xfrm>
        <a:graphic>
          <a:graphicData uri="http://schemas.openxmlformats.org/drawingml/2006/table">
            <a:tbl>
              <a:tblPr>
                <a:tableStyleId>{3C2FFA5D-87B4-456A-9821-1D502468CF0F}</a:tableStyleId>
              </a:tblPr>
              <a:tblGrid>
                <a:gridCol w="1768078"/>
                <a:gridCol w="4762500"/>
              </a:tblGrid>
              <a:tr h="6318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Assessment for GDM</a:t>
                      </a:r>
                      <a:endParaRPr kumimoji="0" lang="en-US" sz="2400" b="1" i="0" u="none" strike="noStrike" cap="none" normalizeH="0" baseline="0" dirty="0" smtClean="0">
                        <a:ln>
                          <a:noFill/>
                        </a:ln>
                        <a:solidFill>
                          <a:srgbClr val="FFFFFF"/>
                        </a:solidFill>
                        <a:effectLst/>
                        <a:latin typeface="Corbel" pitchFamily="34" charset="0"/>
                      </a:endParaRPr>
                    </a:p>
                  </a:txBody>
                  <a:tcPr marL="68582" marR="68582" marT="45727" marB="4572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Plasma Glucose Level after a 100-g Glucose Load mg/</a:t>
                      </a:r>
                      <a:r>
                        <a:rPr kumimoji="0" lang="en-US" sz="2400" u="none" strike="noStrike" cap="none" normalizeH="0" baseline="0" dirty="0" err="1" smtClean="0">
                          <a:ln>
                            <a:noFill/>
                          </a:ln>
                          <a:effectLst/>
                        </a:rPr>
                        <a:t>dL</a:t>
                      </a:r>
                      <a:endParaRPr kumimoji="0" lang="en-US" sz="2400" b="1" i="0" u="none" strike="noStrike" cap="none" normalizeH="0" baseline="0" dirty="0" smtClean="0">
                        <a:ln>
                          <a:noFill/>
                        </a:ln>
                        <a:solidFill>
                          <a:srgbClr val="FFFFFF"/>
                        </a:solidFill>
                        <a:effectLst/>
                        <a:latin typeface="Corbel" pitchFamily="34" charset="0"/>
                      </a:endParaRPr>
                    </a:p>
                  </a:txBody>
                  <a:tcPr marL="68582" marR="68582" marT="45727" marB="45727" horzOverflow="overflow"/>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Fasting</a:t>
                      </a:r>
                      <a:endParaRPr kumimoji="0" lang="en-US" sz="2400" b="0" i="0" u="none" strike="noStrike" cap="none" normalizeH="0" baseline="0" smtClean="0">
                        <a:ln>
                          <a:noFill/>
                        </a:ln>
                        <a:solidFill>
                          <a:srgbClr val="000000"/>
                        </a:solidFill>
                        <a:effectLst/>
                        <a:latin typeface="Corbel" pitchFamily="34" charset="0"/>
                      </a:endParaRPr>
                    </a:p>
                  </a:txBody>
                  <a:tcPr marL="68582" marR="68582" marT="45727" marB="4572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95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orbel" pitchFamily="34" charset="0"/>
                      </a:endParaRPr>
                    </a:p>
                  </a:txBody>
                  <a:tcPr marL="68582" marR="68582" marT="45727" marB="45727" horzOverflow="overflow"/>
                </a:tc>
              </a:tr>
              <a:tr h="365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 hr</a:t>
                      </a:r>
                      <a:endParaRPr kumimoji="0" lang="en-US" sz="2400" b="0" i="0" u="none" strike="noStrike" cap="none" normalizeH="0" baseline="0" smtClean="0">
                        <a:ln>
                          <a:noFill/>
                        </a:ln>
                        <a:solidFill>
                          <a:srgbClr val="000000"/>
                        </a:solidFill>
                        <a:effectLst/>
                        <a:latin typeface="Corbel" pitchFamily="34" charset="0"/>
                      </a:endParaRPr>
                    </a:p>
                  </a:txBody>
                  <a:tcPr marL="68582" marR="68582" marT="45727" marB="4572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180 </a:t>
                      </a:r>
                      <a:endParaRPr kumimoji="0" lang="en-US" sz="2400" b="0" i="0" u="none" strike="noStrike" cap="none" normalizeH="0" baseline="0" dirty="0" smtClean="0">
                        <a:ln>
                          <a:noFill/>
                        </a:ln>
                        <a:solidFill>
                          <a:srgbClr val="000000"/>
                        </a:solidFill>
                        <a:effectLst/>
                        <a:latin typeface="Corbel" pitchFamily="34" charset="0"/>
                      </a:endParaRPr>
                    </a:p>
                  </a:txBody>
                  <a:tcPr marL="68582" marR="68582" marT="45727" marB="45727" horzOverflow="overflow"/>
                </a:tc>
              </a:tr>
              <a:tr h="365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 hr</a:t>
                      </a:r>
                      <a:endParaRPr kumimoji="0" lang="en-US" sz="2400" b="0" i="0" u="none" strike="noStrike" cap="none" normalizeH="0" baseline="0" smtClean="0">
                        <a:ln>
                          <a:noFill/>
                        </a:ln>
                        <a:solidFill>
                          <a:srgbClr val="000000"/>
                        </a:solidFill>
                        <a:effectLst/>
                        <a:latin typeface="Corbel" pitchFamily="34" charset="0"/>
                      </a:endParaRPr>
                    </a:p>
                  </a:txBody>
                  <a:tcPr marL="68582" marR="68582" marT="45727" marB="4572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155 </a:t>
                      </a:r>
                      <a:endParaRPr kumimoji="0" lang="en-US" sz="2400" b="0" i="0" u="none" strike="noStrike" cap="none" normalizeH="0" baseline="0" dirty="0" smtClean="0">
                        <a:ln>
                          <a:noFill/>
                        </a:ln>
                        <a:solidFill>
                          <a:srgbClr val="000000"/>
                        </a:solidFill>
                        <a:effectLst/>
                        <a:latin typeface="Corbel" pitchFamily="34" charset="0"/>
                      </a:endParaRPr>
                    </a:p>
                  </a:txBody>
                  <a:tcPr marL="68582" marR="68582" marT="45727" marB="45727" horzOverflow="overflow"/>
                </a:tc>
              </a:tr>
              <a:tr h="365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3 </a:t>
                      </a:r>
                      <a:r>
                        <a:rPr kumimoji="0" lang="en-US" sz="2400" u="none" strike="noStrike" cap="none" normalizeH="0" baseline="0" dirty="0" err="1" smtClean="0">
                          <a:ln>
                            <a:noFill/>
                          </a:ln>
                          <a:effectLst/>
                        </a:rPr>
                        <a:t>hr</a:t>
                      </a:r>
                      <a:endParaRPr kumimoji="0" lang="en-US" sz="2400" b="0" i="0" u="none" strike="noStrike" cap="none" normalizeH="0" baseline="0" dirty="0" smtClean="0">
                        <a:ln>
                          <a:noFill/>
                        </a:ln>
                        <a:solidFill>
                          <a:srgbClr val="000000"/>
                        </a:solidFill>
                        <a:effectLst/>
                        <a:latin typeface="Corbel" pitchFamily="34" charset="0"/>
                      </a:endParaRPr>
                    </a:p>
                  </a:txBody>
                  <a:tcPr marL="68582" marR="68582" marT="45727" marB="4572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140 </a:t>
                      </a:r>
                      <a:endParaRPr kumimoji="0" lang="en-US" sz="2400" b="0" i="0" u="none" strike="noStrike" cap="none" normalizeH="0" baseline="0" dirty="0" smtClean="0">
                        <a:ln>
                          <a:noFill/>
                        </a:ln>
                        <a:solidFill>
                          <a:srgbClr val="000000"/>
                        </a:solidFill>
                        <a:effectLst/>
                        <a:latin typeface="Corbel" pitchFamily="34" charset="0"/>
                      </a:endParaRPr>
                    </a:p>
                  </a:txBody>
                  <a:tcPr marL="68582" marR="68582" marT="45727" marB="45727" horzOverflow="overflow"/>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57200"/>
            <a:ext cx="8228830" cy="712694"/>
          </a:xfrm>
        </p:spPr>
        <p:txBody>
          <a:bodyPr>
            <a:normAutofit fontScale="90000"/>
          </a:bodyPr>
          <a:lstStyle/>
          <a:p>
            <a:r>
              <a:rPr lang="en-US" dirty="0" smtClean="0"/>
              <a:t>Pregnancy complications of GDM:</a:t>
            </a:r>
            <a:endParaRPr lang="en-US" dirty="0"/>
          </a:p>
        </p:txBody>
      </p:sp>
      <p:sp>
        <p:nvSpPr>
          <p:cNvPr id="3" name="عنصر نائب للمحتوى 2"/>
          <p:cNvSpPr>
            <a:spLocks noGrp="1"/>
          </p:cNvSpPr>
          <p:nvPr>
            <p:ph idx="1"/>
          </p:nvPr>
        </p:nvSpPr>
        <p:spPr>
          <a:xfrm>
            <a:off x="457200" y="1371600"/>
            <a:ext cx="8448115" cy="4128247"/>
          </a:xfrm>
        </p:spPr>
        <p:txBody>
          <a:bodyPr>
            <a:noAutofit/>
          </a:bodyPr>
          <a:lstStyle/>
          <a:p>
            <a:r>
              <a:rPr lang="en-US" sz="2800" dirty="0">
                <a:solidFill>
                  <a:srgbClr val="FF0000"/>
                </a:solidFill>
              </a:rPr>
              <a:t>#First </a:t>
            </a:r>
            <a:r>
              <a:rPr lang="en-US" sz="2800" dirty="0" smtClean="0">
                <a:solidFill>
                  <a:srgbClr val="FF0000"/>
                </a:solidFill>
              </a:rPr>
              <a:t>Trimester:</a:t>
            </a:r>
          </a:p>
          <a:p>
            <a:r>
              <a:rPr lang="en-US" sz="2800" dirty="0" smtClean="0"/>
              <a:t> </a:t>
            </a:r>
            <a:r>
              <a:rPr lang="en-US" sz="2800" dirty="0"/>
              <a:t>1. </a:t>
            </a:r>
            <a:r>
              <a:rPr lang="en-US" sz="2800" dirty="0" smtClean="0"/>
              <a:t>Miscarriage.</a:t>
            </a:r>
          </a:p>
          <a:p>
            <a:r>
              <a:rPr lang="en-US" sz="2800" dirty="0" smtClean="0"/>
              <a:t>2</a:t>
            </a:r>
            <a:r>
              <a:rPr lang="en-US" sz="2800" dirty="0"/>
              <a:t>. Cong malformation  ( 1</a:t>
            </a:r>
            <a:r>
              <a:rPr lang="en-US" sz="2800" dirty="0" smtClean="0"/>
              <a:t>.</a:t>
            </a:r>
            <a:r>
              <a:rPr lang="en-US" sz="2800" dirty="0"/>
              <a:t> Neural tube defect </a:t>
            </a:r>
            <a:r>
              <a:rPr lang="en-US" sz="2800" dirty="0" smtClean="0"/>
              <a:t>2. Cardiovascular 3.sacral </a:t>
            </a:r>
            <a:r>
              <a:rPr lang="en-US" sz="2800" dirty="0"/>
              <a:t>agenesis ) </a:t>
            </a:r>
            <a:endParaRPr lang="en-US" sz="2800" dirty="0" smtClean="0"/>
          </a:p>
          <a:p>
            <a:r>
              <a:rPr lang="en-US" sz="2800" dirty="0" smtClean="0">
                <a:solidFill>
                  <a:srgbClr val="FF0000"/>
                </a:solidFill>
              </a:rPr>
              <a:t>#</a:t>
            </a:r>
            <a:r>
              <a:rPr lang="en-US" sz="2800" dirty="0">
                <a:solidFill>
                  <a:srgbClr val="FF0000"/>
                </a:solidFill>
              </a:rPr>
              <a:t>2nd </a:t>
            </a:r>
            <a:r>
              <a:rPr lang="en-US" sz="2800" dirty="0" smtClean="0">
                <a:solidFill>
                  <a:srgbClr val="FF0000"/>
                </a:solidFill>
              </a:rPr>
              <a:t>Trimester</a:t>
            </a:r>
          </a:p>
          <a:p>
            <a:r>
              <a:rPr lang="en-US" sz="2800" dirty="0" smtClean="0"/>
              <a:t> </a:t>
            </a:r>
            <a:r>
              <a:rPr lang="en-US" sz="2800" dirty="0"/>
              <a:t>1. Miscarriage&lt; 24 </a:t>
            </a:r>
            <a:r>
              <a:rPr lang="en-US" sz="2800" dirty="0" smtClean="0"/>
              <a:t>W</a:t>
            </a:r>
          </a:p>
          <a:p>
            <a:r>
              <a:rPr lang="en-US" sz="2800" dirty="0" smtClean="0"/>
              <a:t> </a:t>
            </a:r>
            <a:r>
              <a:rPr lang="en-US" sz="2800" dirty="0"/>
              <a:t>2. IUFD &gt; 24 </a:t>
            </a:r>
            <a:r>
              <a:rPr lang="en-US" sz="2800" dirty="0" smtClean="0"/>
              <a:t>W</a:t>
            </a:r>
          </a:p>
          <a:p>
            <a:r>
              <a:rPr lang="en-US" sz="2800" dirty="0" smtClean="0"/>
              <a:t> </a:t>
            </a:r>
            <a:r>
              <a:rPr lang="en-US" sz="2800" dirty="0"/>
              <a:t>3. Polyhydramnios </a:t>
            </a:r>
            <a:endParaRPr lang="en-US" sz="2800" dirty="0" smtClean="0"/>
          </a:p>
          <a:p>
            <a:r>
              <a:rPr lang="en-US" sz="2800" dirty="0" smtClean="0"/>
              <a:t>4</a:t>
            </a:r>
            <a:r>
              <a:rPr lang="en-US" sz="2800" dirty="0"/>
              <a:t>. </a:t>
            </a:r>
            <a:r>
              <a:rPr lang="en-US" sz="2800" dirty="0" smtClean="0"/>
              <a:t>PE </a:t>
            </a:r>
            <a:r>
              <a:rPr lang="en-US" sz="2800" dirty="0"/>
              <a:t>( 15 – 30 % </a:t>
            </a:r>
            <a:r>
              <a:rPr lang="en-US" sz="2800" dirty="0" smtClean="0"/>
              <a:t>)</a:t>
            </a:r>
          </a:p>
          <a:p>
            <a:pPr lvl="0"/>
            <a:r>
              <a:rPr lang="en-US" sz="2800" dirty="0" smtClean="0"/>
              <a:t>5</a:t>
            </a:r>
            <a:r>
              <a:rPr lang="ar-JO" sz="2800" dirty="0" smtClean="0"/>
              <a:t>. </a:t>
            </a:r>
            <a:r>
              <a:rPr lang="en-US" sz="2800" dirty="0" smtClean="0"/>
              <a:t>Pre term labor  due to ( 1.</a:t>
            </a:r>
            <a:r>
              <a:rPr lang="en-US" sz="2800" dirty="0">
                <a:solidFill>
                  <a:prstClr val="black"/>
                </a:solidFill>
              </a:rPr>
              <a:t> Polyhydramnios </a:t>
            </a:r>
            <a:r>
              <a:rPr lang="en-US" sz="2800" dirty="0" smtClean="0"/>
              <a:t> / 2. Cong malformation )</a:t>
            </a:r>
            <a:endParaRPr lang="en-US" sz="2800" dirty="0"/>
          </a:p>
        </p:txBody>
      </p:sp>
    </p:spTree>
    <p:extLst>
      <p:ext uri="{BB962C8B-B14F-4D97-AF65-F5344CB8AC3E}">
        <p14:creationId xmlns:p14="http://schemas.microsoft.com/office/powerpoint/2010/main" val="3465227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977784" y="440858"/>
            <a:ext cx="7456884" cy="758825"/>
          </a:xfrm>
        </p:spPr>
        <p:txBody>
          <a:bodyPr>
            <a:normAutofit fontScale="90000"/>
          </a:bodyPr>
          <a:lstStyle/>
          <a:p>
            <a:pPr algn="l" eaLnBrk="1" hangingPunct="1"/>
            <a:r>
              <a:rPr lang="en-US" altLang="en-US" b="1" dirty="0" smtClean="0">
                <a:ln>
                  <a:noFill/>
                </a:ln>
              </a:rPr>
              <a:t>Maternal complication with diabetes</a:t>
            </a:r>
          </a:p>
        </p:txBody>
      </p:sp>
      <p:sp>
        <p:nvSpPr>
          <p:cNvPr id="3" name="Content Placeholder 2"/>
          <p:cNvSpPr>
            <a:spLocks noGrp="1"/>
          </p:cNvSpPr>
          <p:nvPr>
            <p:ph idx="1"/>
          </p:nvPr>
        </p:nvSpPr>
        <p:spPr>
          <a:xfrm>
            <a:off x="1058467" y="820270"/>
            <a:ext cx="6808064" cy="3213848"/>
          </a:xfrm>
        </p:spPr>
        <p:txBody>
          <a:bodyPr>
            <a:noAutofit/>
          </a:bodyPr>
          <a:lstStyle/>
          <a:p>
            <a:pPr marL="0" indent="0" eaLnBrk="1" hangingPunct="1">
              <a:buNone/>
            </a:pPr>
            <a:endParaRPr lang="en-US" altLang="zh-TW" sz="2800" dirty="0" smtClean="0">
              <a:cs typeface="新細明體"/>
            </a:endParaRPr>
          </a:p>
          <a:p>
            <a:pPr marL="533400" indent="-533400" eaLnBrk="1" hangingPunct="1">
              <a:buFont typeface="Wingdings" pitchFamily="2" charset="2"/>
              <a:buAutoNum type="arabicPeriod"/>
            </a:pPr>
            <a:r>
              <a:rPr lang="en-US" altLang="zh-TW" sz="2800" dirty="0" smtClean="0">
                <a:cs typeface="新細明體"/>
              </a:rPr>
              <a:t>Hypoglycemia                                                        </a:t>
            </a:r>
            <a:r>
              <a:rPr lang="en-US" altLang="en-US" sz="2800" dirty="0" smtClean="0"/>
              <a:t>                                 </a:t>
            </a:r>
          </a:p>
          <a:p>
            <a:pPr marL="533400" indent="-533400" eaLnBrk="1" hangingPunct="1">
              <a:buFont typeface="Corbel" pitchFamily="34" charset="0"/>
              <a:buAutoNum type="arabicPeriod"/>
            </a:pPr>
            <a:r>
              <a:rPr lang="en-US" altLang="zh-TW" sz="2800" dirty="0" smtClean="0">
                <a:cs typeface="新細明體"/>
              </a:rPr>
              <a:t>Infection (vaginal candidiasis, UTI)</a:t>
            </a:r>
          </a:p>
          <a:p>
            <a:pPr marL="533400" indent="-533400" eaLnBrk="1" hangingPunct="1">
              <a:buFont typeface="Corbel" pitchFamily="34" charset="0"/>
              <a:buAutoNum type="arabicPeriod"/>
            </a:pPr>
            <a:r>
              <a:rPr lang="en-US" altLang="zh-TW" sz="2800" dirty="0" smtClean="0">
                <a:cs typeface="新細明體"/>
              </a:rPr>
              <a:t>Ketoacidosis</a:t>
            </a:r>
          </a:p>
          <a:p>
            <a:pPr marL="533400" indent="-533400" eaLnBrk="1" hangingPunct="1">
              <a:buFont typeface="Corbel" pitchFamily="34" charset="0"/>
              <a:buAutoNum type="arabicPeriod"/>
            </a:pPr>
            <a:r>
              <a:rPr lang="en-US" altLang="zh-TW" sz="2800" dirty="0" smtClean="0">
                <a:cs typeface="新細明體"/>
              </a:rPr>
              <a:t>Acceleration of retinopathy</a:t>
            </a:r>
          </a:p>
          <a:p>
            <a:pPr marL="533400" indent="-533400" eaLnBrk="1" hangingPunct="1">
              <a:buFont typeface="Corbel" pitchFamily="34" charset="0"/>
              <a:buAutoNum type="arabicPeriod"/>
            </a:pPr>
            <a:r>
              <a:rPr lang="en-US" altLang="en-US" sz="2800" dirty="0" err="1" smtClean="0"/>
              <a:t>Thrombo</a:t>
            </a:r>
            <a:r>
              <a:rPr lang="en-US" altLang="en-US" sz="2800" dirty="0" smtClean="0"/>
              <a:t>-embolic and cardiovascular diseases</a:t>
            </a:r>
            <a:endParaRPr lang="en-US" altLang="zh-TW" sz="2800" dirty="0" smtClean="0">
              <a:cs typeface="新細明體"/>
            </a:endParaRPr>
          </a:p>
          <a:p>
            <a:pPr marL="533400" indent="-533400" eaLnBrk="1" hangingPunct="1"/>
            <a:endParaRPr lang="en-US" sz="2800" dirty="0" smtClean="0"/>
          </a:p>
        </p:txBody>
      </p:sp>
      <p:sp>
        <p:nvSpPr>
          <p:cNvPr id="6" name="Title 1"/>
          <p:cNvSpPr txBox="1">
            <a:spLocks/>
          </p:cNvSpPr>
          <p:nvPr/>
        </p:nvSpPr>
        <p:spPr bwMode="auto">
          <a:xfrm>
            <a:off x="990600" y="4114800"/>
            <a:ext cx="7456884" cy="1453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charset="0"/>
              </a:defRPr>
            </a:lvl2pPr>
            <a:lvl3pPr algn="ctr" defTabSz="457200" rtl="0" eaLnBrk="0" fontAlgn="base" hangingPunct="0">
              <a:spcBef>
                <a:spcPct val="0"/>
              </a:spcBef>
              <a:spcAft>
                <a:spcPct val="0"/>
              </a:spcAft>
              <a:defRPr sz="4000">
                <a:solidFill>
                  <a:schemeClr val="tx1"/>
                </a:solidFill>
                <a:latin typeface="Corbel" charset="0"/>
              </a:defRPr>
            </a:lvl3pPr>
            <a:lvl4pPr algn="ctr" defTabSz="457200" rtl="0" eaLnBrk="0" fontAlgn="base" hangingPunct="0">
              <a:spcBef>
                <a:spcPct val="0"/>
              </a:spcBef>
              <a:spcAft>
                <a:spcPct val="0"/>
              </a:spcAft>
              <a:defRPr sz="4000">
                <a:solidFill>
                  <a:schemeClr val="tx1"/>
                </a:solidFill>
                <a:latin typeface="Corbel" charset="0"/>
              </a:defRPr>
            </a:lvl4pPr>
            <a:lvl5pPr algn="ctr" defTabSz="457200" rtl="0" eaLnBrk="0" fontAlgn="base" hangingPunct="0">
              <a:spcBef>
                <a:spcPct val="0"/>
              </a:spcBef>
              <a:spcAft>
                <a:spcPct val="0"/>
              </a:spcAft>
              <a:defRPr sz="4000">
                <a:solidFill>
                  <a:schemeClr val="tx1"/>
                </a:solidFill>
                <a:latin typeface="Corbe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hangingPunct="1"/>
            <a:r>
              <a:rPr lang="en-US" altLang="en-US" b="1" dirty="0" smtClean="0">
                <a:ln>
                  <a:noFill/>
                </a:ln>
              </a:rPr>
              <a:t>Fetal complication with diabetes</a:t>
            </a:r>
          </a:p>
          <a:p>
            <a:pPr marL="457200" indent="-457200" algn="l" eaLnBrk="1" hangingPunct="1">
              <a:buFont typeface="+mj-lt"/>
              <a:buAutoNum type="arabicPeriod"/>
            </a:pPr>
            <a:r>
              <a:rPr lang="en-US" altLang="en-US" sz="2400" dirty="0" smtClean="0">
                <a:ln>
                  <a:noFill/>
                </a:ln>
              </a:rPr>
              <a:t>Macrosomia</a:t>
            </a:r>
          </a:p>
          <a:p>
            <a:pPr marL="457200" indent="-457200" algn="l" eaLnBrk="1" hangingPunct="1">
              <a:buFont typeface="+mj-lt"/>
              <a:buAutoNum type="arabicPeriod"/>
            </a:pPr>
            <a:r>
              <a:rPr lang="en-US" altLang="en-US" sz="2400" dirty="0" smtClean="0">
                <a:ln>
                  <a:noFill/>
                </a:ln>
              </a:rPr>
              <a:t>Shoulder dystocia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047750" y="630238"/>
            <a:ext cx="7467600" cy="949325"/>
          </a:xfrm>
        </p:spPr>
        <p:txBody>
          <a:bodyPr>
            <a:normAutofit fontScale="90000"/>
          </a:bodyPr>
          <a:lstStyle/>
          <a:p>
            <a:pPr algn="l" eaLnBrk="1" hangingPunct="1"/>
            <a:r>
              <a:rPr lang="en-US" altLang="en-US" b="1" dirty="0" smtClean="0">
                <a:ln>
                  <a:noFill/>
                </a:ln>
              </a:rPr>
              <a:t>Neonatal complications with diabetes</a:t>
            </a:r>
          </a:p>
        </p:txBody>
      </p:sp>
      <p:sp>
        <p:nvSpPr>
          <p:cNvPr id="3" name="Content Placeholder 2"/>
          <p:cNvSpPr>
            <a:spLocks noGrp="1"/>
          </p:cNvSpPr>
          <p:nvPr>
            <p:ph idx="1"/>
          </p:nvPr>
        </p:nvSpPr>
        <p:spPr>
          <a:xfrm>
            <a:off x="1047750" y="1676400"/>
            <a:ext cx="7467600" cy="4787900"/>
          </a:xfrm>
        </p:spPr>
        <p:txBody>
          <a:bodyPr>
            <a:normAutofit/>
          </a:bodyPr>
          <a:lstStyle/>
          <a:p>
            <a:pPr marL="609600" indent="-609600" eaLnBrk="1" hangingPunct="1">
              <a:lnSpc>
                <a:spcPct val="80000"/>
              </a:lnSpc>
              <a:buFont typeface="Wingdings" pitchFamily="2" charset="2"/>
              <a:buAutoNum type="arabicPeriod"/>
            </a:pPr>
            <a:endParaRPr lang="en-US" altLang="en-US" sz="2400" dirty="0" smtClean="0"/>
          </a:p>
          <a:p>
            <a:pPr marL="609600" indent="-609600" eaLnBrk="1" hangingPunct="1">
              <a:lnSpc>
                <a:spcPct val="80000"/>
              </a:lnSpc>
              <a:buFont typeface="Wingdings" pitchFamily="2" charset="2"/>
              <a:buAutoNum type="arabicPeriod"/>
            </a:pPr>
            <a:r>
              <a:rPr lang="en-US" altLang="en-US" sz="2400" dirty="0" smtClean="0"/>
              <a:t>Birth asphyxia and birth trauma.</a:t>
            </a:r>
          </a:p>
          <a:p>
            <a:pPr marL="609600" indent="-609600" eaLnBrk="1" hangingPunct="1">
              <a:lnSpc>
                <a:spcPct val="80000"/>
              </a:lnSpc>
              <a:buFont typeface="Wingdings" pitchFamily="2" charset="2"/>
              <a:buAutoNum type="arabicPeriod"/>
            </a:pPr>
            <a:r>
              <a:rPr lang="en-US" altLang="en-US" sz="2400" dirty="0" smtClean="0"/>
              <a:t>RDS.</a:t>
            </a:r>
          </a:p>
          <a:p>
            <a:pPr marL="609600" indent="-609600" eaLnBrk="1" hangingPunct="1">
              <a:lnSpc>
                <a:spcPct val="80000"/>
              </a:lnSpc>
              <a:buFont typeface="Wingdings" pitchFamily="2" charset="2"/>
              <a:buAutoNum type="arabicPeriod"/>
            </a:pPr>
            <a:r>
              <a:rPr lang="en-US" altLang="en-US" sz="2400" dirty="0" smtClean="0"/>
              <a:t>Hypoglycemia.</a:t>
            </a:r>
          </a:p>
          <a:p>
            <a:pPr marL="609600" indent="-609600" eaLnBrk="1" hangingPunct="1">
              <a:lnSpc>
                <a:spcPct val="80000"/>
              </a:lnSpc>
              <a:buFont typeface="Wingdings" pitchFamily="2" charset="2"/>
              <a:buAutoNum type="arabicPeriod"/>
            </a:pPr>
            <a:r>
              <a:rPr lang="en-US" altLang="en-US" sz="2400" dirty="0" smtClean="0"/>
              <a:t>Hypomagnesaemia.</a:t>
            </a:r>
          </a:p>
          <a:p>
            <a:pPr marL="609600" indent="-609600" eaLnBrk="1" hangingPunct="1">
              <a:lnSpc>
                <a:spcPct val="80000"/>
              </a:lnSpc>
              <a:buFont typeface="Wingdings" pitchFamily="2" charset="2"/>
              <a:buAutoNum type="arabicPeriod"/>
            </a:pPr>
            <a:r>
              <a:rPr lang="en-US" altLang="en-US" sz="2400" dirty="0" smtClean="0"/>
              <a:t>Polycythemia.</a:t>
            </a:r>
          </a:p>
          <a:p>
            <a:pPr marL="609600" indent="-609600" eaLnBrk="1" hangingPunct="1">
              <a:lnSpc>
                <a:spcPct val="80000"/>
              </a:lnSpc>
              <a:buFont typeface="Wingdings" pitchFamily="2" charset="2"/>
              <a:buAutoNum type="arabicPeriod"/>
            </a:pPr>
            <a:r>
              <a:rPr lang="en-US" altLang="en-US" sz="2400" dirty="0" smtClean="0"/>
              <a:t>Hyperbilirubinaemia.</a:t>
            </a:r>
          </a:p>
          <a:p>
            <a:pPr marL="609600" indent="-609600" eaLnBrk="1" hangingPunct="1">
              <a:lnSpc>
                <a:spcPct val="80000"/>
              </a:lnSpc>
              <a:buFont typeface="Wingdings" pitchFamily="2" charset="2"/>
              <a:buAutoNum type="arabicPeriod"/>
            </a:pPr>
            <a:r>
              <a:rPr lang="en-US" altLang="en-US" sz="2400" dirty="0" smtClean="0"/>
              <a:t>Hypocalcemia.</a:t>
            </a:r>
          </a:p>
          <a:p>
            <a:pPr marL="609600" indent="-609600" eaLnBrk="1" hangingPunct="1">
              <a:buFont typeface="Arial" pitchFamily="34" charset="0"/>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304800"/>
            <a:ext cx="7829551" cy="838200"/>
          </a:xfrm>
        </p:spPr>
        <p:txBody>
          <a:bodyPr>
            <a:normAutofit fontScale="90000"/>
          </a:bodyPr>
          <a:lstStyle/>
          <a:p>
            <a:pPr algn="l" eaLnBrk="1" hangingPunct="1"/>
            <a:r>
              <a:rPr lang="en-US" altLang="en-US" sz="3600" dirty="0" err="1" smtClean="0">
                <a:ln>
                  <a:noFill/>
                </a:ln>
                <a:latin typeface="Arial" pitchFamily="34" charset="0"/>
                <a:ea typeface="MS PGothic" pitchFamily="34" charset="-128"/>
                <a:cs typeface="Arial" pitchFamily="34" charset="0"/>
              </a:rPr>
              <a:t>Glycemic</a:t>
            </a:r>
            <a:r>
              <a:rPr lang="en-US" altLang="en-US" sz="3600" dirty="0" smtClean="0">
                <a:ln>
                  <a:noFill/>
                </a:ln>
                <a:latin typeface="Arial" pitchFamily="34" charset="0"/>
                <a:ea typeface="MS PGothic" pitchFamily="34" charset="-128"/>
                <a:cs typeface="Arial" pitchFamily="34" charset="0"/>
              </a:rPr>
              <a:t> Management During Pregnancy</a:t>
            </a:r>
            <a:endParaRPr lang="en-US" altLang="en-US" sz="3600" dirty="0" smtClean="0">
              <a:ln>
                <a:noFill/>
              </a:ln>
              <a:ea typeface="MS PGothic" pitchFamily="34" charset="-128"/>
              <a:cs typeface="Arial" pitchFamily="34" charset="0"/>
            </a:endParaRPr>
          </a:p>
        </p:txBody>
      </p:sp>
      <p:sp>
        <p:nvSpPr>
          <p:cNvPr id="3" name="Content Placeholder 2"/>
          <p:cNvSpPr>
            <a:spLocks noGrp="1"/>
          </p:cNvSpPr>
          <p:nvPr>
            <p:ph idx="1"/>
          </p:nvPr>
        </p:nvSpPr>
        <p:spPr>
          <a:xfrm>
            <a:off x="914400" y="685800"/>
            <a:ext cx="7526991" cy="3225518"/>
          </a:xfrm>
        </p:spPr>
        <p:txBody>
          <a:bodyPr>
            <a:normAutofit/>
          </a:bodyPr>
          <a:lstStyle/>
          <a:p>
            <a:pPr marL="0" indent="0" eaLnBrk="1" hangingPunct="1">
              <a:buFont typeface="Arial" pitchFamily="34" charset="0"/>
              <a:buNone/>
            </a:pPr>
            <a:endParaRPr lang="en-US" sz="2800" dirty="0" smtClean="0">
              <a:ea typeface="MS PGothic" pitchFamily="34" charset="-128"/>
            </a:endParaRPr>
          </a:p>
          <a:p>
            <a:pPr marL="0" indent="0" eaLnBrk="1" hangingPunct="1"/>
            <a:r>
              <a:rPr lang="en-US" sz="2800" b="1" dirty="0" smtClean="0">
                <a:ea typeface="MS PGothic" pitchFamily="34" charset="-128"/>
              </a:rPr>
              <a:t>Glycemic Targets during pregnancy: </a:t>
            </a:r>
          </a:p>
          <a:p>
            <a:pPr marL="0" indent="0" eaLnBrk="1" hangingPunct="1"/>
            <a:endParaRPr lang="en-US" sz="2800" dirty="0" smtClean="0"/>
          </a:p>
          <a:p>
            <a:pPr marL="0" indent="0" eaLnBrk="1" hangingPunct="1"/>
            <a:endParaRPr lang="en-US" sz="2800" dirty="0" smtClean="0"/>
          </a:p>
          <a:p>
            <a:pPr marL="0" indent="0" eaLnBrk="1" hangingPunct="1"/>
            <a:endParaRPr lang="en-US" sz="2800" dirty="0" smtClean="0"/>
          </a:p>
          <a:p>
            <a:pPr marL="0" indent="0" eaLnBrk="1" hangingPunct="1"/>
            <a:endParaRPr lang="en-US" sz="2800" dirty="0" smtClean="0"/>
          </a:p>
          <a:p>
            <a:pPr marL="0" indent="0" eaLnBrk="1" hangingPunct="1"/>
            <a:endParaRPr lang="en-US" sz="2800" dirty="0" smtClean="0"/>
          </a:p>
          <a:p>
            <a:pPr marL="0" indent="0" eaLnBrk="1" hangingPunct="1"/>
            <a:endParaRPr lang="en-US" sz="2800" dirty="0" smtClean="0"/>
          </a:p>
          <a:p>
            <a:pPr marL="0" indent="0" eaLnBrk="1" hangingPunct="1">
              <a:buFont typeface="Arial" pitchFamily="34" charset="0"/>
              <a:buNone/>
            </a:pPr>
            <a:endParaRPr lang="en-US" sz="2800" b="1" dirty="0" smtClean="0">
              <a:ea typeface="MS PGothic" pitchFamily="34" charset="-128"/>
            </a:endParaRPr>
          </a:p>
          <a:p>
            <a:pPr marL="0" indent="0" eaLnBrk="1" hangingPunct="1"/>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3467364563"/>
              </p:ext>
            </p:extLst>
          </p:nvPr>
        </p:nvGraphicFramePr>
        <p:xfrm>
          <a:off x="1131025" y="2041624"/>
          <a:ext cx="6599635" cy="3790952"/>
        </p:xfrm>
        <a:graphic>
          <a:graphicData uri="http://schemas.openxmlformats.org/drawingml/2006/table">
            <a:tbl>
              <a:tblPr>
                <a:tableStyleId>{3C2FFA5D-87B4-456A-9821-1D502468CF0F}</a:tableStyleId>
              </a:tblPr>
              <a:tblGrid>
                <a:gridCol w="6599635"/>
              </a:tblGrid>
              <a:tr h="947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rPr>
                        <a:t>Target glucose values</a:t>
                      </a:r>
                      <a:endParaRPr kumimoji="0" lang="en-US" altLang="en-US" sz="2400" b="1" i="0" u="none" strike="noStrike" cap="none" normalizeH="0" baseline="0" dirty="0" smtClean="0">
                        <a:ln>
                          <a:noFill/>
                        </a:ln>
                        <a:solidFill>
                          <a:srgbClr val="FFFFFF"/>
                        </a:solidFill>
                        <a:effectLst/>
                        <a:latin typeface="Arial" pitchFamily="34" charset="0"/>
                        <a:cs typeface="Arial" pitchFamily="34" charset="0"/>
                      </a:endParaRPr>
                    </a:p>
                  </a:txBody>
                  <a:tcPr marL="68580" marR="68580" marT="45710" marB="45710" horzOverflow="overflow"/>
                </a:tc>
              </a:tr>
              <a:tr h="947738">
                <a:tc>
                  <a:txBody>
                    <a:bodyPr/>
                    <a:lstStyle/>
                    <a:p>
                      <a:pPr marL="0" marR="0" lvl="2"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rPr>
                        <a:t>Fasting PG  ≤95 mg/</a:t>
                      </a:r>
                      <a:r>
                        <a:rPr kumimoji="0" lang="en-US" altLang="en-US" sz="2400" u="none" strike="noStrike" cap="none" normalizeH="0" baseline="0" dirty="0" err="1" smtClean="0">
                          <a:ln>
                            <a:noFill/>
                          </a:ln>
                          <a:effectLst/>
                        </a:rPr>
                        <a:t>dL</a:t>
                      </a:r>
                      <a:r>
                        <a:rPr kumimoji="0" lang="en-US" altLang="en-US" sz="2400" u="none" strike="noStrike" cap="none" normalizeH="0" baseline="0" dirty="0" smtClean="0">
                          <a:ln>
                            <a:noFill/>
                          </a:ln>
                          <a:effectLst/>
                        </a:rPr>
                        <a:t> </a:t>
                      </a:r>
                      <a:endParaRPr kumimoji="0" lang="en-US" altLang="en-US" sz="2400" b="1" i="0" u="none" strike="noStrike" cap="none" normalizeH="0" baseline="0" dirty="0" smtClean="0">
                        <a:ln>
                          <a:noFill/>
                        </a:ln>
                        <a:solidFill>
                          <a:srgbClr val="000000"/>
                        </a:solidFill>
                        <a:effectLst/>
                        <a:latin typeface="Arial" pitchFamily="34" charset="0"/>
                        <a:cs typeface="Arial" pitchFamily="34" charset="0"/>
                      </a:endParaRPr>
                    </a:p>
                  </a:txBody>
                  <a:tcPr marL="68580" marR="68580" marT="45710" marB="45710" horzOverflow="overflow"/>
                </a:tc>
              </a:tr>
              <a:tr h="947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rPr>
                        <a:t>1h postprandial PG ≤140 mg/</a:t>
                      </a:r>
                      <a:r>
                        <a:rPr kumimoji="0" lang="en-US" altLang="en-US" sz="2400" u="none" strike="noStrike" cap="none" normalizeH="0" baseline="0" dirty="0" err="1" smtClean="0">
                          <a:ln>
                            <a:noFill/>
                          </a:ln>
                          <a:effectLst/>
                        </a:rPr>
                        <a:t>dL</a:t>
                      </a:r>
                      <a:r>
                        <a:rPr kumimoji="0" lang="en-US" altLang="en-US" sz="2400" u="none" strike="noStrike" cap="none" normalizeH="0" baseline="0" dirty="0" smtClean="0">
                          <a:ln>
                            <a:noFill/>
                          </a:ln>
                          <a:effectLst/>
                        </a:rPr>
                        <a:t> </a:t>
                      </a:r>
                      <a:endParaRPr kumimoji="0" lang="en-US" altLang="en-US" sz="2400" b="1" i="0" u="none" strike="noStrike" cap="none" normalizeH="0" baseline="0" dirty="0" smtClean="0">
                        <a:ln>
                          <a:noFill/>
                        </a:ln>
                        <a:solidFill>
                          <a:srgbClr val="000000"/>
                        </a:solidFill>
                        <a:effectLst/>
                        <a:latin typeface="Arial" pitchFamily="34" charset="0"/>
                        <a:cs typeface="Arial" pitchFamily="34" charset="0"/>
                      </a:endParaRPr>
                    </a:p>
                  </a:txBody>
                  <a:tcPr marL="68580" marR="68580" marT="45710" marB="45710" horzOverflow="overflow"/>
                </a:tc>
              </a:tr>
              <a:tr h="947738">
                <a:tc>
                  <a:txBody>
                    <a:bodyPr/>
                    <a:lstStyle/>
                    <a:p>
                      <a:pPr marL="0" marR="0" lvl="2"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rPr>
                        <a:t>2h postprandial  PG ≤120 mg/</a:t>
                      </a:r>
                      <a:r>
                        <a:rPr kumimoji="0" lang="en-US" altLang="en-US" sz="2400" u="none" strike="noStrike" cap="none" normalizeH="0" baseline="0" dirty="0" err="1" smtClean="0">
                          <a:ln>
                            <a:noFill/>
                          </a:ln>
                          <a:effectLst/>
                        </a:rPr>
                        <a:t>dL</a:t>
                      </a:r>
                      <a:r>
                        <a:rPr kumimoji="0" lang="en-US" altLang="en-US" sz="2400" u="none" strike="noStrike" cap="none" normalizeH="0" baseline="0" dirty="0" smtClean="0">
                          <a:ln>
                            <a:noFill/>
                          </a:ln>
                          <a:effectLst/>
                        </a:rPr>
                        <a:t> </a:t>
                      </a:r>
                      <a:endParaRPr kumimoji="0" lang="en-US" altLang="en-US" sz="2400" b="1" i="0" u="none" strike="noStrike" cap="none" normalizeH="0" baseline="0" dirty="0" smtClean="0">
                        <a:ln>
                          <a:noFill/>
                        </a:ln>
                        <a:solidFill>
                          <a:srgbClr val="000000"/>
                        </a:solidFill>
                        <a:effectLst/>
                        <a:latin typeface="Arial" pitchFamily="34" charset="0"/>
                        <a:cs typeface="Arial" pitchFamily="34" charset="0"/>
                      </a:endParaRPr>
                    </a:p>
                  </a:txBody>
                  <a:tcPr marL="68580" marR="68580" marT="45710" marB="45710" horzOverflow="overflow"/>
                </a:tc>
              </a:tr>
            </a:tbl>
          </a:graphicData>
        </a:graphic>
      </p:graphicFrame>
      <p:sp>
        <p:nvSpPr>
          <p:cNvPr id="2" name="مستطيل 1"/>
          <p:cNvSpPr/>
          <p:nvPr/>
        </p:nvSpPr>
        <p:spPr>
          <a:xfrm>
            <a:off x="1066800" y="5903893"/>
            <a:ext cx="4826023" cy="954107"/>
          </a:xfrm>
          <a:prstGeom prst="rect">
            <a:avLst/>
          </a:prstGeom>
        </p:spPr>
        <p:txBody>
          <a:bodyPr wrap="square">
            <a:spAutoFit/>
          </a:bodyPr>
          <a:lstStyle/>
          <a:p>
            <a:pPr marL="457200" lvl="0" indent="-457200" defTabSz="457200" eaLnBrk="1" hangingPunct="1">
              <a:spcBef>
                <a:spcPct val="20000"/>
              </a:spcBef>
              <a:spcAft>
                <a:spcPts val="600"/>
              </a:spcAft>
              <a:buClr>
                <a:srgbClr val="1287C3"/>
              </a:buClr>
              <a:buSzPct val="145000"/>
              <a:buFont typeface="Wingdings" panose="05000000000000000000" pitchFamily="2" charset="2"/>
              <a:buChar char="Ø"/>
            </a:pPr>
            <a:r>
              <a:rPr lang="en-US" altLang="en-US" sz="2800" dirty="0">
                <a:solidFill>
                  <a:prstClr val="black"/>
                </a:solidFill>
                <a:latin typeface="Corbel"/>
              </a:rPr>
              <a:t>Hb A</a:t>
            </a:r>
            <a:r>
              <a:rPr lang="en-US" altLang="en-US" sz="2800" baseline="-25000" dirty="0">
                <a:solidFill>
                  <a:prstClr val="black"/>
                </a:solidFill>
                <a:latin typeface="Corbel"/>
              </a:rPr>
              <a:t>1C</a:t>
            </a:r>
            <a:r>
              <a:rPr lang="en-US" altLang="en-US" sz="2800" dirty="0">
                <a:solidFill>
                  <a:prstClr val="black"/>
                </a:solidFill>
                <a:latin typeface="Corbel"/>
              </a:rPr>
              <a:t>, should be less than </a:t>
            </a:r>
            <a:r>
              <a:rPr lang="en-US" altLang="en-US" sz="2800" b="1" dirty="0">
                <a:solidFill>
                  <a:prstClr val="black"/>
                </a:solidFill>
                <a:latin typeface="Corbel"/>
              </a:rPr>
              <a:t>6.0%.</a:t>
            </a:r>
            <a:endParaRPr lang="en-US" altLang="en-US" sz="2800" b="1" dirty="0">
              <a:solidFill>
                <a:prstClr val="black"/>
              </a:solidFill>
              <a:latin typeface="Corbel"/>
              <a:ea typeface="MS PGothic"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38200" y="152400"/>
            <a:ext cx="7354490" cy="1517650"/>
          </a:xfrm>
        </p:spPr>
        <p:txBody>
          <a:bodyPr/>
          <a:lstStyle/>
          <a:p>
            <a:pPr algn="l" eaLnBrk="1" hangingPunct="1"/>
            <a:r>
              <a:rPr lang="en-US" altLang="en-US" b="1" dirty="0" smtClean="0">
                <a:ln>
                  <a:noFill/>
                </a:ln>
              </a:rPr>
              <a:t>Principles of Medical Nutritional Therapy</a:t>
            </a:r>
          </a:p>
        </p:txBody>
      </p:sp>
      <p:sp>
        <p:nvSpPr>
          <p:cNvPr id="39938" name="Content Placeholder 2"/>
          <p:cNvSpPr>
            <a:spLocks noGrp="1"/>
          </p:cNvSpPr>
          <p:nvPr>
            <p:ph idx="1"/>
          </p:nvPr>
        </p:nvSpPr>
        <p:spPr>
          <a:xfrm>
            <a:off x="609600" y="1676399"/>
            <a:ext cx="7784727" cy="5583705"/>
          </a:xfrm>
        </p:spPr>
        <p:txBody>
          <a:bodyPr>
            <a:normAutofit/>
          </a:bodyPr>
          <a:lstStyle/>
          <a:p>
            <a:pPr eaLnBrk="1" hangingPunct="1"/>
            <a:r>
              <a:rPr lang="en-US" altLang="en-US" sz="3200" dirty="0" smtClean="0"/>
              <a:t>avoid single, large meals containing foods with a high percentage of simple carbohydrates.</a:t>
            </a:r>
          </a:p>
          <a:p>
            <a:pPr eaLnBrk="1" hangingPunct="1"/>
            <a:r>
              <a:rPr lang="en-US" altLang="en-US" sz="3200" dirty="0" smtClean="0"/>
              <a:t>Three major meals and three snacks are preferred.</a:t>
            </a:r>
          </a:p>
          <a:p>
            <a:pPr eaLnBrk="1" hangingPunct="1"/>
            <a:r>
              <a:rPr lang="en-US" altLang="en-US" sz="3200" dirty="0" smtClean="0"/>
              <a:t>A bedtime snack may be needed to prevent accelerated (starvation) ketosis overnight.</a:t>
            </a:r>
          </a:p>
          <a:p>
            <a:pPr eaLnBrk="1" hangingPunct="1"/>
            <a:r>
              <a:rPr lang="en-US" altLang="en-US" sz="3200" dirty="0" smtClean="0"/>
              <a:t>Carbohydrates should account for no more than 50% of the diet, with 30%protein and 20% for the remainder.</a:t>
            </a:r>
          </a:p>
          <a:p>
            <a:pPr eaLnBrk="1" hangingPunct="1"/>
            <a:endParaRPr lang="en-US" altLang="en-US"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113235" y="182564"/>
            <a:ext cx="7514034" cy="1336675"/>
          </a:xfrm>
        </p:spPr>
        <p:txBody>
          <a:bodyPr>
            <a:normAutofit fontScale="90000"/>
          </a:bodyPr>
          <a:lstStyle/>
          <a:p>
            <a:pPr algn="l" eaLnBrk="1" hangingPunct="1"/>
            <a:r>
              <a:rPr lang="en-US" altLang="en-US" b="1" smtClean="0">
                <a:ln>
                  <a:noFill/>
                </a:ln>
              </a:rPr>
              <a:t>Principles of Medical Nutritional Therapy</a:t>
            </a:r>
            <a:endParaRPr lang="en-US" altLang="en-US" smtClean="0">
              <a:ln>
                <a:noFill/>
              </a:ln>
            </a:endParaRPr>
          </a:p>
        </p:txBody>
      </p:sp>
      <p:sp>
        <p:nvSpPr>
          <p:cNvPr id="40962" name="Content Placeholder 2"/>
          <p:cNvSpPr>
            <a:spLocks noGrp="1"/>
          </p:cNvSpPr>
          <p:nvPr>
            <p:ph idx="1"/>
          </p:nvPr>
        </p:nvSpPr>
        <p:spPr>
          <a:xfrm>
            <a:off x="762561" y="1559580"/>
            <a:ext cx="7525380" cy="1411941"/>
          </a:xfrm>
        </p:spPr>
        <p:txBody>
          <a:bodyPr/>
          <a:lstStyle/>
          <a:p>
            <a:pPr marL="0" indent="0" algn="ctr" eaLnBrk="1" hangingPunct="1">
              <a:buFont typeface="Arial" pitchFamily="34" charset="0"/>
              <a:buNone/>
            </a:pPr>
            <a:r>
              <a:rPr lang="en-US" altLang="en-US" b="1" dirty="0" smtClean="0">
                <a:solidFill>
                  <a:srgbClr val="003300"/>
                </a:solidFill>
                <a:cs typeface="Arial" pitchFamily="34" charset="0"/>
              </a:rPr>
              <a:t>Recommended total weight gain and caloric intake for singleton Pregnancies according to pre-pregnancy BMI </a:t>
            </a:r>
          </a:p>
          <a:p>
            <a:pPr marL="0" indent="0" eaLnBrk="1" hangingPunct="1"/>
            <a:endParaRPr lang="en-US" altLang="en-US" dirty="0" smtClean="0">
              <a:solidFill>
                <a:srgbClr val="003300"/>
              </a:solidFill>
              <a:cs typeface="Arial" pitchFamily="34" charset="0"/>
            </a:endParaRPr>
          </a:p>
          <a:p>
            <a:pPr marL="0" indent="0" eaLnBrk="1" hangingPunct="1"/>
            <a:endParaRPr lang="en-US" altLang="en-US" dirty="0" smtClean="0"/>
          </a:p>
        </p:txBody>
      </p:sp>
      <p:graphicFrame>
        <p:nvGraphicFramePr>
          <p:cNvPr id="4" name="Group 2"/>
          <p:cNvGraphicFramePr>
            <a:graphicFrameLocks noGrp="1"/>
          </p:cNvGraphicFramePr>
          <p:nvPr>
            <p:extLst>
              <p:ext uri="{D42A27DB-BD31-4B8C-83A1-F6EECF244321}">
                <p14:modId xmlns:p14="http://schemas.microsoft.com/office/powerpoint/2010/main" val="3801871024"/>
              </p:ext>
            </p:extLst>
          </p:nvPr>
        </p:nvGraphicFramePr>
        <p:xfrm>
          <a:off x="914400" y="2895600"/>
          <a:ext cx="7367588" cy="2814640"/>
        </p:xfrm>
        <a:graphic>
          <a:graphicData uri="http://schemas.openxmlformats.org/drawingml/2006/table">
            <a:tbl>
              <a:tblPr/>
              <a:tblGrid>
                <a:gridCol w="2456259"/>
                <a:gridCol w="2455069"/>
                <a:gridCol w="2456260"/>
              </a:tblGrid>
              <a:tr h="78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orbel" pitchFamily="34" charset="0"/>
                        </a:rPr>
                        <a:t>Pre-Pregnancy BMI</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orbel" pitchFamily="34" charset="0"/>
                        </a:rPr>
                        <a:t>Recommended range of total weight gain (Kg)</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rbel" pitchFamily="34" charset="0"/>
                        </a:rPr>
                        <a:t>Recommended caloric requirement</a:t>
                      </a:r>
                      <a:endParaRPr kumimoji="0" lang="en-US" altLang="en-US" sz="1800" b="1" i="0" u="none" strike="noStrike" cap="none" normalizeH="0" baseline="0" smtClean="0">
                        <a:ln>
                          <a:noFill/>
                        </a:ln>
                        <a:solidFill>
                          <a:schemeClr val="bg1"/>
                        </a:solidFill>
                        <a:effectLst/>
                        <a:latin typeface="Arial" pitchFamily="34" charset="0"/>
                        <a:cs typeface="Arial" pitchFamily="34" charset="0"/>
                      </a:endParaRPr>
                    </a:p>
                  </a:txBody>
                  <a:tcPr marL="68580" marR="68580" marT="45691" marB="45691"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BMI &lt;18.5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12.5 – 18.0</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rbel" pitchFamily="34" charset="0"/>
                        </a:rPr>
                        <a:t>up to 40 kcal/kg/day</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BMI 18.5 - 24.9</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11.5 – 16.0</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rbel" pitchFamily="34" charset="0"/>
                        </a:rPr>
                        <a:t>30 kcal/kg/day</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BMI 25.0 - 29.9</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7.0 – 11.5</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rbel" pitchFamily="34" charset="0"/>
                        </a:rPr>
                        <a:t>22 - 25 kcal/kg/day</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a:noFill/>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rbel" pitchFamily="34" charset="0"/>
                        </a:rPr>
                        <a:t>BMI </a:t>
                      </a:r>
                      <a:r>
                        <a:rPr kumimoji="0" lang="en-US" altLang="en-US" sz="2000" b="1" i="0" u="none" strike="noStrike" cap="none" normalizeH="0" baseline="0" dirty="0" smtClean="0">
                          <a:ln>
                            <a:noFill/>
                          </a:ln>
                          <a:solidFill>
                            <a:schemeClr val="tx1"/>
                          </a:solidFill>
                          <a:effectLst/>
                          <a:latin typeface="Corbel" pitchFamily="34" charset="0"/>
                        </a:rPr>
                        <a:t>≥</a:t>
                      </a:r>
                      <a:r>
                        <a:rPr kumimoji="0" lang="en-US" altLang="en-US" sz="2000" b="0" i="0" u="none" strike="noStrike" cap="none" normalizeH="0" baseline="0" dirty="0" smtClean="0">
                          <a:ln>
                            <a:noFill/>
                          </a:ln>
                          <a:solidFill>
                            <a:schemeClr val="tx1"/>
                          </a:solidFill>
                          <a:effectLst/>
                          <a:latin typeface="Corbel" pitchFamily="34" charset="0"/>
                        </a:rPr>
                        <a:t>30</a:t>
                      </a:r>
                      <a:endParaRPr kumimoji="0" lang="en-US" altLang="en-US"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rbel" pitchFamily="34" charset="0"/>
                        </a:rPr>
                        <a:t>5.0 – 9.0</a:t>
                      </a:r>
                      <a:endParaRPr kumimoji="0" lang="en-US" altLang="en-US" sz="20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orbel" pitchFamily="34" charset="0"/>
                        </a:rPr>
                        <a:t>12 – 14 </a:t>
                      </a:r>
                      <a:r>
                        <a:rPr kumimoji="0" lang="en-US" altLang="en-US" sz="2000" b="0" i="0" u="none" strike="noStrike" cap="none" normalizeH="0" baseline="0" dirty="0" smtClean="0">
                          <a:ln>
                            <a:noFill/>
                          </a:ln>
                          <a:solidFill>
                            <a:schemeClr val="tx1"/>
                          </a:solidFill>
                          <a:effectLst/>
                          <a:latin typeface="Corbel" pitchFamily="34" charset="0"/>
                        </a:rPr>
                        <a:t>kcal/kg/day</a:t>
                      </a:r>
                      <a:endParaRPr kumimoji="0" lang="en-US" altLang="en-US"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68580" marR="68580" marT="45691" marB="45691"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7271147" cy="1371600"/>
          </a:xfrm>
        </p:spPr>
        <p:txBody>
          <a:bodyPr/>
          <a:lstStyle/>
          <a:p>
            <a:pPr algn="l" eaLnBrk="1" hangingPunct="1"/>
            <a:r>
              <a:rPr lang="en-US" altLang="en-US" b="1" dirty="0" smtClean="0">
                <a:ln>
                  <a:noFill/>
                </a:ln>
              </a:rPr>
              <a:t>Pharmacological therapy:</a:t>
            </a:r>
          </a:p>
        </p:txBody>
      </p:sp>
      <p:sp>
        <p:nvSpPr>
          <p:cNvPr id="3" name="Content Placeholder 2"/>
          <p:cNvSpPr>
            <a:spLocks noGrp="1"/>
          </p:cNvSpPr>
          <p:nvPr>
            <p:ph idx="1"/>
          </p:nvPr>
        </p:nvSpPr>
        <p:spPr>
          <a:xfrm>
            <a:off x="750025" y="2998695"/>
            <a:ext cx="7563620" cy="4235823"/>
          </a:xfrm>
        </p:spPr>
        <p:txBody>
          <a:bodyPr>
            <a:normAutofit/>
          </a:bodyPr>
          <a:lstStyle/>
          <a:p>
            <a:pPr eaLnBrk="1" hangingPunct="1"/>
            <a:r>
              <a:rPr lang="en-US" altLang="en-US" sz="2400" b="1" dirty="0" smtClean="0"/>
              <a:t>Insulin therapy:</a:t>
            </a:r>
          </a:p>
          <a:p>
            <a:pPr eaLnBrk="1" hangingPunct="1"/>
            <a:r>
              <a:rPr lang="en-US" altLang="en-US" sz="2400" dirty="0" smtClean="0"/>
              <a:t>recommended when medical nutrition therapy fails to maintain self-monitored glucose at the acceptable levels.</a:t>
            </a:r>
          </a:p>
          <a:p>
            <a:pPr eaLnBrk="1" hangingPunct="1"/>
            <a:r>
              <a:rPr lang="en-US" sz="2400" dirty="0" smtClean="0"/>
              <a:t>The regimens must be modified continually as the patient progresses from the first to the third trimester and as insulin resistance rises. </a:t>
            </a:r>
          </a:p>
          <a:p>
            <a:pPr eaLnBrk="1" hangingPunct="1"/>
            <a:r>
              <a:rPr lang="en-US" sz="2400" dirty="0" smtClean="0"/>
              <a:t>The regimen should always be matched to the patient’s unique physiology, work, rest, and food intake schedule.</a:t>
            </a:r>
            <a:endParaRPr lang="en-US" altLang="en-US" sz="2400" dirty="0" smtClean="0"/>
          </a:p>
          <a:p>
            <a:pPr eaLnBrk="1" hangingPunct="1">
              <a:buFont typeface="Arial" pitchFamily="34" charset="0"/>
              <a:buNone/>
            </a:pPr>
            <a:endParaRPr lang="en-US" sz="2400" dirty="0" smtClean="0"/>
          </a:p>
        </p:txBody>
      </p:sp>
      <p:sp>
        <p:nvSpPr>
          <p:cNvPr id="4" name="Content Placeholder 2"/>
          <p:cNvSpPr txBox="1">
            <a:spLocks/>
          </p:cNvSpPr>
          <p:nvPr/>
        </p:nvSpPr>
        <p:spPr bwMode="auto">
          <a:xfrm>
            <a:off x="750025" y="1247683"/>
            <a:ext cx="7329836" cy="17644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285750" indent="-285750" algn="l" defTabSz="457200" rtl="0" eaLnBrk="0" fontAlgn="base" hangingPunct="0">
              <a:spcBef>
                <a:spcPct val="20000"/>
              </a:spcBef>
              <a:spcAft>
                <a:spcPts val="600"/>
              </a:spcAft>
              <a:buClr>
                <a:srgbClr val="1287C3"/>
              </a:buClr>
              <a:buSzPct val="145000"/>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eaLnBrk="1" hangingPunct="1"/>
            <a:r>
              <a:rPr lang="en-US" b="1" dirty="0" smtClean="0"/>
              <a:t>Metformin :</a:t>
            </a:r>
          </a:p>
          <a:p>
            <a:pPr eaLnBrk="1" hangingPunct="1"/>
            <a:r>
              <a:rPr lang="en-US" dirty="0" smtClean="0"/>
              <a:t>Recommended dosing begins with 500 mg twice daily.</a:t>
            </a:r>
          </a:p>
          <a:p>
            <a:pPr eaLnBrk="1" hangingPunct="1"/>
            <a:r>
              <a:rPr lang="en-US" dirty="0" smtClean="0"/>
              <a:t> crosses the placenta.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0" y="304800"/>
            <a:ext cx="7417594" cy="1071562"/>
          </a:xfrm>
        </p:spPr>
        <p:txBody>
          <a:bodyPr/>
          <a:lstStyle/>
          <a:p>
            <a:pPr algn="l" eaLnBrk="1" hangingPunct="1"/>
            <a:r>
              <a:rPr lang="en-US" altLang="en-US" b="1" dirty="0" smtClean="0">
                <a:ln>
                  <a:noFill/>
                </a:ln>
              </a:rPr>
              <a:t>Insulin therapy</a:t>
            </a:r>
          </a:p>
        </p:txBody>
      </p:sp>
      <p:sp>
        <p:nvSpPr>
          <p:cNvPr id="43010" name="Content Placeholder 2"/>
          <p:cNvSpPr>
            <a:spLocks noGrp="1"/>
          </p:cNvSpPr>
          <p:nvPr>
            <p:ph idx="1"/>
          </p:nvPr>
        </p:nvSpPr>
        <p:spPr>
          <a:xfrm>
            <a:off x="976733" y="1627376"/>
            <a:ext cx="7417594" cy="5634037"/>
          </a:xfrm>
        </p:spPr>
        <p:txBody>
          <a:bodyPr>
            <a:normAutofit/>
          </a:bodyPr>
          <a:lstStyle/>
          <a:p>
            <a:pPr eaLnBrk="1" hangingPunct="1"/>
            <a:r>
              <a:rPr lang="en-US" altLang="en-US" sz="2400" dirty="0" smtClean="0"/>
              <a:t>A combination of </a:t>
            </a:r>
            <a:r>
              <a:rPr lang="en-US" altLang="en-US" sz="2400" dirty="0" smtClean="0">
                <a:solidFill>
                  <a:srgbClr val="FF0000"/>
                </a:solidFill>
              </a:rPr>
              <a:t>short- and intermediate-acting </a:t>
            </a:r>
            <a:r>
              <a:rPr lang="en-US" altLang="en-US" sz="2400" dirty="0" err="1" smtClean="0">
                <a:solidFill>
                  <a:srgbClr val="FF0000"/>
                </a:solidFill>
              </a:rPr>
              <a:t>insulins</a:t>
            </a:r>
            <a:r>
              <a:rPr lang="en-US" altLang="en-US" sz="2400" dirty="0" smtClean="0">
                <a:solidFill>
                  <a:srgbClr val="FF0000"/>
                </a:solidFill>
              </a:rPr>
              <a:t> </a:t>
            </a:r>
            <a:r>
              <a:rPr lang="en-US" altLang="en-US" sz="2400" dirty="0" smtClean="0"/>
              <a:t>can be employed to maintain glucose levels in an acceptable range.</a:t>
            </a:r>
          </a:p>
          <a:p>
            <a:pPr eaLnBrk="1" hangingPunct="1"/>
            <a:r>
              <a:rPr lang="en-US" altLang="en-US" sz="2400" dirty="0" smtClean="0"/>
              <a:t>Approximately </a:t>
            </a:r>
            <a:r>
              <a:rPr lang="en-US" altLang="en-US" sz="2400" dirty="0" smtClean="0">
                <a:solidFill>
                  <a:srgbClr val="FF0000"/>
                </a:solidFill>
              </a:rPr>
              <a:t>two thirds </a:t>
            </a:r>
            <a:r>
              <a:rPr lang="en-US" altLang="en-US" sz="2400" dirty="0" smtClean="0"/>
              <a:t>of the daily insulin dose is given in the </a:t>
            </a:r>
            <a:r>
              <a:rPr lang="en-US" altLang="en-US" sz="2400" dirty="0" smtClean="0">
                <a:solidFill>
                  <a:srgbClr val="FF0000"/>
                </a:solidFill>
              </a:rPr>
              <a:t>morning </a:t>
            </a:r>
            <a:r>
              <a:rPr lang="en-US" altLang="en-US" sz="2400" dirty="0" smtClean="0"/>
              <a:t>and </a:t>
            </a:r>
            <a:r>
              <a:rPr lang="en-US" altLang="en-US" sz="2400" dirty="0" smtClean="0">
                <a:solidFill>
                  <a:srgbClr val="FF0000"/>
                </a:solidFill>
              </a:rPr>
              <a:t>one third </a:t>
            </a:r>
            <a:r>
              <a:rPr lang="en-US" altLang="en-US" sz="2400" dirty="0" smtClean="0"/>
              <a:t>in the </a:t>
            </a:r>
            <a:r>
              <a:rPr lang="en-US" altLang="en-US" sz="2400" dirty="0" smtClean="0">
                <a:solidFill>
                  <a:srgbClr val="FF0000"/>
                </a:solidFill>
              </a:rPr>
              <a:t>afternoon and at bedtime</a:t>
            </a:r>
            <a:r>
              <a:rPr lang="en-US" altLang="en-US" sz="2400" dirty="0" smtClean="0"/>
              <a:t>.</a:t>
            </a:r>
          </a:p>
          <a:p>
            <a:pPr eaLnBrk="1" hangingPunct="1"/>
            <a:r>
              <a:rPr lang="en-US" altLang="en-US" sz="2400" dirty="0" smtClean="0"/>
              <a:t>A typical total insulin dose is </a:t>
            </a:r>
            <a:r>
              <a:rPr lang="en-US" altLang="en-US" sz="2400" dirty="0" smtClean="0">
                <a:solidFill>
                  <a:srgbClr val="FF0000"/>
                </a:solidFill>
              </a:rPr>
              <a:t>0.6 U/kg </a:t>
            </a:r>
            <a:r>
              <a:rPr lang="en-US" altLang="en-US" sz="2400" dirty="0" smtClean="0"/>
              <a:t>in the 1</a:t>
            </a:r>
            <a:r>
              <a:rPr lang="en-US" altLang="en-US" sz="2400" baseline="30000" dirty="0" smtClean="0"/>
              <a:t>st</a:t>
            </a:r>
            <a:r>
              <a:rPr lang="en-US" altLang="en-US" sz="2400" dirty="0" smtClean="0"/>
              <a:t>  trimester, but this must be increased </a:t>
            </a:r>
            <a:r>
              <a:rPr lang="en-US" altLang="en-US" sz="2400" dirty="0" smtClean="0">
                <a:solidFill>
                  <a:srgbClr val="FF0000"/>
                </a:solidFill>
              </a:rPr>
              <a:t>weekly or every other week </a:t>
            </a:r>
            <a:r>
              <a:rPr lang="en-US" altLang="en-US" sz="2400" dirty="0" smtClean="0"/>
              <a:t>with pregnancy duration from the </a:t>
            </a:r>
            <a:r>
              <a:rPr lang="en-US" altLang="en-US" sz="2400" dirty="0" smtClean="0">
                <a:solidFill>
                  <a:srgbClr val="FF0000"/>
                </a:solidFill>
              </a:rPr>
              <a:t>2</a:t>
            </a:r>
            <a:r>
              <a:rPr lang="en-US" altLang="en-US" sz="2400" baseline="30000" dirty="0" smtClean="0">
                <a:solidFill>
                  <a:srgbClr val="FF0000"/>
                </a:solidFill>
              </a:rPr>
              <a:t>nd</a:t>
            </a:r>
            <a:r>
              <a:rPr lang="en-US" altLang="en-US" sz="2400" dirty="0" smtClean="0">
                <a:solidFill>
                  <a:srgbClr val="FF0000"/>
                </a:solidFill>
              </a:rPr>
              <a:t>  trimester onward.</a:t>
            </a:r>
          </a:p>
          <a:p>
            <a:pPr eaLnBrk="1" hangingPunct="1"/>
            <a:endParaRPr lang="en-US" alt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987869" y="995363"/>
            <a:ext cx="7456884" cy="850900"/>
          </a:xfrm>
        </p:spPr>
        <p:txBody>
          <a:bodyPr/>
          <a:lstStyle/>
          <a:p>
            <a:pPr algn="l" eaLnBrk="1" hangingPunct="1"/>
            <a:r>
              <a:rPr lang="en-US" altLang="en-US" b="1" dirty="0" smtClean="0">
                <a:ln>
                  <a:noFill/>
                </a:ln>
              </a:rPr>
              <a:t>Insulin therapy</a:t>
            </a:r>
          </a:p>
        </p:txBody>
      </p:sp>
      <p:sp>
        <p:nvSpPr>
          <p:cNvPr id="44034" name="Content Placeholder 2"/>
          <p:cNvSpPr>
            <a:spLocks noGrp="1"/>
          </p:cNvSpPr>
          <p:nvPr>
            <p:ph idx="1"/>
          </p:nvPr>
        </p:nvSpPr>
        <p:spPr>
          <a:xfrm>
            <a:off x="907187" y="2420285"/>
            <a:ext cx="7456884" cy="5432425"/>
          </a:xfrm>
        </p:spPr>
        <p:txBody>
          <a:bodyPr>
            <a:normAutofit/>
          </a:bodyPr>
          <a:lstStyle/>
          <a:p>
            <a:pPr eaLnBrk="1" hangingPunct="1">
              <a:buFont typeface="Wingdings" pitchFamily="2" charset="2"/>
              <a:buNone/>
            </a:pPr>
            <a:r>
              <a:rPr lang="en-US" altLang="en-US" sz="2400" dirty="0" smtClean="0"/>
              <a:t>The total first dose of insulin is calculated according to the patient’s weight as follow:</a:t>
            </a:r>
          </a:p>
          <a:p>
            <a:pPr eaLnBrk="1" hangingPunct="1"/>
            <a:r>
              <a:rPr lang="en-US" altLang="en-US" sz="2400" dirty="0" smtClean="0"/>
              <a:t>In the 1</a:t>
            </a:r>
            <a:r>
              <a:rPr lang="en-US" altLang="en-US" sz="2400" baseline="30000" dirty="0" smtClean="0"/>
              <a:t>st</a:t>
            </a:r>
            <a:r>
              <a:rPr lang="en-US" altLang="en-US" sz="2400" dirty="0" smtClean="0"/>
              <a:t>  trimester ..........   weight x 0.6</a:t>
            </a:r>
          </a:p>
          <a:p>
            <a:pPr eaLnBrk="1" hangingPunct="1"/>
            <a:r>
              <a:rPr lang="en-US" altLang="en-US" sz="2400" dirty="0" smtClean="0"/>
              <a:t>In the 2</a:t>
            </a:r>
            <a:r>
              <a:rPr lang="en-US" altLang="en-US" sz="2400" baseline="30000" dirty="0" smtClean="0"/>
              <a:t>nd</a:t>
            </a:r>
            <a:r>
              <a:rPr lang="en-US" altLang="en-US" sz="2400" dirty="0" smtClean="0"/>
              <a:t>  trimester........  weight x 0.7</a:t>
            </a:r>
          </a:p>
          <a:p>
            <a:pPr eaLnBrk="1" hangingPunct="1"/>
            <a:r>
              <a:rPr lang="en-US" altLang="en-US" sz="2400" dirty="0" smtClean="0"/>
              <a:t>In the 3</a:t>
            </a:r>
            <a:r>
              <a:rPr lang="en-US" altLang="en-US" sz="2400" baseline="30000" dirty="0" smtClean="0"/>
              <a:t>rd</a:t>
            </a:r>
            <a:r>
              <a:rPr lang="en-US" altLang="en-US" sz="2400" dirty="0" smtClean="0"/>
              <a:t> trimester........... weight x 0.8</a:t>
            </a:r>
            <a:endParaRPr lang="en-CA" altLang="en-US" sz="2400" dirty="0" smtClean="0"/>
          </a:p>
          <a:p>
            <a:pPr eaLnBrk="1" hangingPunct="1"/>
            <a:endParaRPr lang="en-US" alt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335882" y="77788"/>
            <a:ext cx="7179469" cy="781050"/>
          </a:xfrm>
        </p:spPr>
        <p:txBody>
          <a:bodyPr>
            <a:normAutofit fontScale="90000"/>
          </a:bodyPr>
          <a:lstStyle/>
          <a:p>
            <a:pPr algn="l" eaLnBrk="1" hangingPunct="1"/>
            <a:r>
              <a:rPr lang="en-US" altLang="en-US" b="1" smtClean="0">
                <a:ln>
                  <a:noFill/>
                </a:ln>
              </a:rPr>
              <a:t>Classification of DM in pregnancy</a:t>
            </a:r>
          </a:p>
        </p:txBody>
      </p:sp>
      <p:graphicFrame>
        <p:nvGraphicFramePr>
          <p:cNvPr id="4" name="Content Placeholder 3"/>
          <p:cNvGraphicFramePr>
            <a:graphicFrameLocks noGrp="1"/>
          </p:cNvGraphicFramePr>
          <p:nvPr>
            <p:ph idx="1"/>
          </p:nvPr>
        </p:nvGraphicFramePr>
        <p:xfrm>
          <a:off x="1254919" y="1828801"/>
          <a:ext cx="6581776" cy="4000151"/>
        </p:xfrm>
        <a:graphic>
          <a:graphicData uri="http://schemas.openxmlformats.org/drawingml/2006/table">
            <a:tbl>
              <a:tblPr/>
              <a:tblGrid>
                <a:gridCol w="3290888"/>
                <a:gridCol w="3290888"/>
              </a:tblGrid>
              <a:tr h="1092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FFFFFF"/>
                        </a:solidFill>
                        <a:effectLst/>
                        <a:latin typeface="Corbe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orbel" pitchFamily="34" charset="0"/>
                        </a:rPr>
                        <a:t>Pregestational diabetes</a:t>
                      </a:r>
                      <a:endParaRPr kumimoji="0" lang="en-US" altLang="en-US" sz="2400" b="1" i="0" u="none" strike="noStrike" cap="none" normalizeH="0" baseline="0" smtClean="0">
                        <a:ln>
                          <a:noFill/>
                        </a:ln>
                        <a:solidFill>
                          <a:schemeClr val="bg1"/>
                        </a:solidFill>
                        <a:effectLst/>
                        <a:latin typeface="Arial" pitchFamily="34" charset="0"/>
                        <a:cs typeface="Arial" pitchFamily="34" charset="0"/>
                      </a:endParaRPr>
                    </a:p>
                  </a:txBody>
                  <a:tcPr marL="68580" marR="68580" marT="45704" marB="4570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FFFFFF"/>
                        </a:solidFill>
                        <a:effectLst/>
                        <a:latin typeface="Corbe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orbel" pitchFamily="34" charset="0"/>
                        </a:rPr>
                        <a:t>Gestational diabetes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bg1"/>
                        </a:solidFill>
                        <a:effectLst/>
                        <a:latin typeface="Arial" pitchFamily="34" charset="0"/>
                        <a:cs typeface="Arial" pitchFamily="34" charset="0"/>
                      </a:endParaRPr>
                    </a:p>
                  </a:txBody>
                  <a:tcPr marL="68580" marR="68580" marT="45704" marB="4570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2811463">
                <a:tc>
                  <a:txBody>
                    <a:bodyPr/>
                    <a:lstStyle/>
                    <a:p>
                      <a:pPr marL="0" marR="0" lvl="1"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rgbClr val="000000"/>
                        </a:solidFill>
                        <a:effectLst/>
                        <a:latin typeface="Corbel" pitchFamily="34" charset="0"/>
                      </a:endParaRPr>
                    </a:p>
                    <a:p>
                      <a:pPr marL="0" marR="0" lvl="1"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rbel" pitchFamily="34" charset="0"/>
                        </a:rPr>
                        <a:t>The disease exists prior to pregnancy</a:t>
                      </a:r>
                      <a:endParaRPr kumimoji="0" lang="en-US" altLang="en-US" sz="2000" b="0" i="0" u="none" strike="noStrike" cap="none" normalizeH="0" baseline="0" smtClean="0">
                        <a:ln>
                          <a:noFill/>
                        </a:ln>
                        <a:solidFill>
                          <a:srgbClr val="000000"/>
                        </a:solidFill>
                        <a:effectLst/>
                        <a:latin typeface="Corbel" pitchFamily="34" charset="0"/>
                      </a:endParaRPr>
                    </a:p>
                    <a:p>
                      <a:pPr marL="0" marR="0" lvl="1"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2400" b="0" i="0" u="none" strike="noStrike" cap="none" normalizeH="0" baseline="0" smtClean="0">
                          <a:ln>
                            <a:noFill/>
                          </a:ln>
                          <a:solidFill>
                            <a:srgbClr val="000000"/>
                          </a:solidFill>
                          <a:effectLst/>
                          <a:latin typeface="Corbel" pitchFamily="34" charset="0"/>
                        </a:rPr>
                        <a:t>Type 1 diabetes </a:t>
                      </a:r>
                    </a:p>
                    <a:p>
                      <a:pPr marL="0" marR="0" lvl="1"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2400" b="0" i="0" u="none" strike="noStrike" cap="none" normalizeH="0" baseline="0" smtClean="0">
                          <a:ln>
                            <a:noFill/>
                          </a:ln>
                          <a:solidFill>
                            <a:srgbClr val="000000"/>
                          </a:solidFill>
                          <a:effectLst/>
                          <a:latin typeface="Corbel" pitchFamily="34" charset="0"/>
                        </a:rPr>
                        <a:t>Type 2 diabetes</a:t>
                      </a:r>
                      <a:endParaRPr kumimoji="0" lang="en-US" altLang="en-US" sz="2400" b="0" i="0" u="none" strike="noStrike" cap="none" normalizeH="0" baseline="0" smtClean="0">
                        <a:ln>
                          <a:noFill/>
                        </a:ln>
                        <a:solidFill>
                          <a:srgbClr val="000000"/>
                        </a:solidFill>
                        <a:effectLst/>
                        <a:latin typeface="Arial" pitchFamily="34" charset="0"/>
                        <a:cs typeface="Arial" pitchFamily="34" charset="0"/>
                      </a:endParaRPr>
                    </a:p>
                  </a:txBody>
                  <a:tcPr marL="68580" marR="68580" marT="45704" marB="4570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F1F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rgbClr val="000000"/>
                        </a:solidFill>
                        <a:effectLst/>
                        <a:latin typeface="Corbe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rbel" pitchFamily="34" charset="0"/>
                        </a:rPr>
                        <a:t>The disease diagnosed or develops for the first time during the pregnancy </a:t>
                      </a:r>
                      <a:endParaRPr kumimoji="0" lang="en-US" altLang="en-US" sz="2400" b="0" i="0" u="none" strike="noStrike" cap="none" normalizeH="0" baseline="0" smtClean="0">
                        <a:ln>
                          <a:noFill/>
                        </a:ln>
                        <a:solidFill>
                          <a:srgbClr val="000000"/>
                        </a:solidFill>
                        <a:effectLst/>
                        <a:latin typeface="Arial" pitchFamily="34" charset="0"/>
                        <a:cs typeface="Arial" pitchFamily="34" charset="0"/>
                      </a:endParaRPr>
                    </a:p>
                  </a:txBody>
                  <a:tcPr marL="68580" marR="68580" marT="45704" marB="4570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F1FB"/>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45770" y="726899"/>
            <a:ext cx="8069580" cy="677227"/>
          </a:xfrm>
        </p:spPr>
        <p:txBody>
          <a:bodyPr>
            <a:normAutofit fontScale="90000"/>
          </a:bodyPr>
          <a:lstStyle/>
          <a:p>
            <a:pPr algn="l" eaLnBrk="1" hangingPunct="1"/>
            <a:r>
              <a:rPr lang="en-US" altLang="en-US" sz="3600" b="1" dirty="0" smtClean="0">
                <a:ln>
                  <a:noFill/>
                </a:ln>
              </a:rPr>
              <a:t>Timing and Route of Delivery</a:t>
            </a:r>
          </a:p>
        </p:txBody>
      </p:sp>
      <p:sp>
        <p:nvSpPr>
          <p:cNvPr id="51202" name="Content Placeholder 2"/>
          <p:cNvSpPr>
            <a:spLocks noGrp="1"/>
          </p:cNvSpPr>
          <p:nvPr>
            <p:ph idx="1"/>
          </p:nvPr>
        </p:nvSpPr>
        <p:spPr>
          <a:xfrm>
            <a:off x="354330" y="1731981"/>
            <a:ext cx="8789670" cy="4434841"/>
          </a:xfrm>
        </p:spPr>
        <p:txBody>
          <a:bodyPr anchor="t" anchorCtr="0">
            <a:noAutofit/>
          </a:bodyPr>
          <a:lstStyle/>
          <a:p>
            <a:pPr eaLnBrk="1" hangingPunct="1">
              <a:spcAft>
                <a:spcPts val="0"/>
              </a:spcAft>
            </a:pPr>
            <a:r>
              <a:rPr lang="en-US" altLang="en-US" sz="2400" dirty="0" smtClean="0"/>
              <a:t>Because of the apparent delay in fetal lung maturity in diabetic pregnancies, delivery before </a:t>
            </a:r>
            <a:r>
              <a:rPr lang="en-US" altLang="en-US" sz="2400" dirty="0" smtClean="0">
                <a:solidFill>
                  <a:srgbClr val="FF0000"/>
                </a:solidFill>
              </a:rPr>
              <a:t>39 weeks </a:t>
            </a:r>
            <a:r>
              <a:rPr lang="en-US" altLang="en-US" sz="2400" dirty="0" smtClean="0"/>
              <a:t>should be performed only for compelling maternal or fetal reasons.</a:t>
            </a:r>
          </a:p>
          <a:p>
            <a:pPr eaLnBrk="1" hangingPunct="1">
              <a:spcAft>
                <a:spcPts val="0"/>
              </a:spcAft>
            </a:pPr>
            <a:r>
              <a:rPr lang="en-US" altLang="en-US" sz="2400" dirty="0" smtClean="0"/>
              <a:t>For women who remain </a:t>
            </a:r>
            <a:r>
              <a:rPr lang="en-US" altLang="en-US" sz="2400" dirty="0" err="1" smtClean="0"/>
              <a:t>euglycemic</a:t>
            </a:r>
            <a:r>
              <a:rPr lang="en-US" altLang="en-US" sz="2400" dirty="0" smtClean="0"/>
              <a:t> with diet, discuss induction of labor at </a:t>
            </a:r>
            <a:r>
              <a:rPr lang="en-US" altLang="en-US" sz="2400" dirty="0" smtClean="0">
                <a:solidFill>
                  <a:srgbClr val="FF0000"/>
                </a:solidFill>
              </a:rPr>
              <a:t>40 </a:t>
            </a:r>
            <a:r>
              <a:rPr lang="en-US" altLang="en-US" sz="2400" baseline="30000" dirty="0" smtClean="0">
                <a:solidFill>
                  <a:srgbClr val="FF0000"/>
                </a:solidFill>
              </a:rPr>
              <a:t> </a:t>
            </a:r>
            <a:r>
              <a:rPr lang="en-US" altLang="en-US" sz="2400" dirty="0" smtClean="0">
                <a:solidFill>
                  <a:srgbClr val="FF0000"/>
                </a:solidFill>
              </a:rPr>
              <a:t>weeks</a:t>
            </a:r>
            <a:r>
              <a:rPr lang="en-US" altLang="en-US" sz="2400" dirty="0" smtClean="0"/>
              <a:t>, and recommend elective induction when she reaches </a:t>
            </a:r>
            <a:r>
              <a:rPr lang="en-US" altLang="en-US" sz="2400" dirty="0" smtClean="0">
                <a:solidFill>
                  <a:srgbClr val="FF0000"/>
                </a:solidFill>
              </a:rPr>
              <a:t>41</a:t>
            </a:r>
            <a:r>
              <a:rPr lang="en-US" altLang="en-US" sz="2400" baseline="30000" dirty="0" smtClean="0">
                <a:solidFill>
                  <a:srgbClr val="FF0000"/>
                </a:solidFill>
              </a:rPr>
              <a:t> </a:t>
            </a:r>
            <a:r>
              <a:rPr lang="en-US" altLang="en-US" sz="2400" dirty="0" smtClean="0">
                <a:solidFill>
                  <a:srgbClr val="FF0000"/>
                </a:solidFill>
              </a:rPr>
              <a:t>weeks </a:t>
            </a:r>
            <a:r>
              <a:rPr lang="en-US" altLang="en-US" sz="2400" dirty="0" smtClean="0"/>
              <a:t>of gestation.</a:t>
            </a:r>
          </a:p>
          <a:p>
            <a:pPr eaLnBrk="1" hangingPunct="1">
              <a:spcAft>
                <a:spcPts val="0"/>
              </a:spcAft>
            </a:pPr>
            <a:r>
              <a:rPr lang="en-US" altLang="en-US" sz="2400" dirty="0" smtClean="0"/>
              <a:t>When glucose levels are medically managed with insulin or oral agents, undergo induction of labor at </a:t>
            </a:r>
            <a:r>
              <a:rPr lang="en-US" altLang="en-US" sz="2400" dirty="0" smtClean="0">
                <a:solidFill>
                  <a:srgbClr val="FF0000"/>
                </a:solidFill>
              </a:rPr>
              <a:t>39 </a:t>
            </a:r>
            <a:r>
              <a:rPr lang="en-US" altLang="en-US" sz="2400" dirty="0" smtClean="0"/>
              <a:t>weeks.</a:t>
            </a:r>
          </a:p>
          <a:p>
            <a:pPr eaLnBrk="1" hangingPunct="1">
              <a:spcAft>
                <a:spcPts val="0"/>
              </a:spcAft>
            </a:pPr>
            <a:r>
              <a:rPr lang="en-US" altLang="en-US" sz="2400" dirty="0" smtClean="0"/>
              <a:t>If a concomitant medical condition (</a:t>
            </a:r>
            <a:r>
              <a:rPr lang="en-US" altLang="en-US" sz="2400" dirty="0" err="1" smtClean="0"/>
              <a:t>eg</a:t>
            </a:r>
            <a:r>
              <a:rPr lang="en-US" altLang="en-US" sz="2400" dirty="0" smtClean="0"/>
              <a:t>, hypertension) is present or </a:t>
            </a:r>
            <a:r>
              <a:rPr lang="en-US" altLang="en-US" sz="2400" dirty="0" err="1" smtClean="0"/>
              <a:t>glycemic</a:t>
            </a:r>
            <a:r>
              <a:rPr lang="en-US" altLang="en-US" sz="2400" dirty="0" smtClean="0"/>
              <a:t> control is suboptimal, induction of labor at </a:t>
            </a:r>
            <a:r>
              <a:rPr lang="en-US" altLang="en-US" sz="2400" dirty="0" smtClean="0">
                <a:solidFill>
                  <a:srgbClr val="FF0000"/>
                </a:solidFill>
                <a:latin typeface="Times New Roman" pitchFamily="18" charset="0"/>
                <a:cs typeface="Times New Roman" pitchFamily="18" charset="0"/>
              </a:rPr>
              <a:t>37-38 </a:t>
            </a:r>
            <a:r>
              <a:rPr lang="en-US" altLang="en-US" sz="2400" dirty="0" smtClean="0"/>
              <a:t>weeks of gestation after confirmation of fetal lung maturity. </a:t>
            </a:r>
          </a:p>
          <a:p>
            <a:pPr eaLnBrk="1" hangingPunct="1">
              <a:spcAft>
                <a:spcPts val="0"/>
              </a:spcAft>
            </a:pPr>
            <a:endParaRPr lang="en-US" alt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body" idx="1"/>
          </p:nvPr>
        </p:nvSpPr>
        <p:spPr bwMode="auto">
          <a:xfrm>
            <a:off x="1371600" y="2895600"/>
            <a:ext cx="7255880" cy="1555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285750" marR="0" lvl="0" indent="-285750" algn="l" defTabSz="457200" rtl="0" eaLnBrk="1" fontAlgn="base" latinLnBrk="0" hangingPunct="1">
              <a:lnSpc>
                <a:spcPct val="100000"/>
              </a:lnSpc>
              <a:spcBef>
                <a:spcPct val="20000"/>
              </a:spcBef>
              <a:spcAft>
                <a:spcPts val="0"/>
              </a:spcAft>
              <a:buClr>
                <a:srgbClr val="1287C3"/>
              </a:buClr>
              <a:buSzPct val="14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ACOG</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has recommended that primary cesarean delivery be discussed with diabetic patient with an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EFW greater than 4500 g.</a:t>
            </a:r>
          </a:p>
          <a:p>
            <a:pPr marL="285750" marR="0" lvl="0" indent="-285750" algn="l" defTabSz="457200" rtl="0" eaLnBrk="1" fontAlgn="base" latinLnBrk="0" hangingPunct="1">
              <a:lnSpc>
                <a:spcPct val="100000"/>
              </a:lnSpc>
              <a:spcBef>
                <a:spcPct val="20000"/>
              </a:spcBef>
              <a:spcAft>
                <a:spcPts val="0"/>
              </a:spcAft>
              <a:buClr>
                <a:srgbClr val="1287C3"/>
              </a:buClr>
              <a:buSzPct val="14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decision to attempt vaginal delivery or perform a cesarean delivery depends on the patient’s obstetric history, the best EFW, and the fetal adipose profile (i.e., abdomen larger than head).</a:t>
            </a:r>
          </a:p>
        </p:txBody>
      </p:sp>
    </p:spTree>
    <p:extLst>
      <p:ext uri="{BB962C8B-B14F-4D97-AF65-F5344CB8AC3E}">
        <p14:creationId xmlns:p14="http://schemas.microsoft.com/office/powerpoint/2010/main" val="353958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038225" y="1145150"/>
            <a:ext cx="7400925" cy="1430337"/>
          </a:xfrm>
        </p:spPr>
        <p:txBody>
          <a:bodyPr/>
          <a:lstStyle/>
          <a:p>
            <a:pPr algn="l" eaLnBrk="1" hangingPunct="1"/>
            <a:r>
              <a:rPr lang="en-US" altLang="en-US" b="1" dirty="0" err="1" smtClean="0">
                <a:ln>
                  <a:noFill/>
                </a:ln>
              </a:rPr>
              <a:t>Intrapartum</a:t>
            </a:r>
            <a:r>
              <a:rPr lang="en-US" altLang="en-US" b="1" dirty="0" smtClean="0">
                <a:ln>
                  <a:noFill/>
                </a:ln>
              </a:rPr>
              <a:t> Glycemic Management</a:t>
            </a:r>
          </a:p>
        </p:txBody>
      </p:sp>
      <p:sp>
        <p:nvSpPr>
          <p:cNvPr id="40962" name="Content Placeholder 2"/>
          <p:cNvSpPr>
            <a:spLocks noGrp="1"/>
          </p:cNvSpPr>
          <p:nvPr>
            <p:ph idx="1"/>
          </p:nvPr>
        </p:nvSpPr>
        <p:spPr>
          <a:xfrm>
            <a:off x="762000" y="1371600"/>
            <a:ext cx="7477125" cy="3968676"/>
          </a:xfrm>
        </p:spPr>
        <p:txBody>
          <a:bodyPr>
            <a:noAutofit/>
          </a:bodyPr>
          <a:lstStyle/>
          <a:p>
            <a:pPr marL="514350" indent="-514350" eaLnBrk="1" hangingPunct="1">
              <a:buFont typeface="Corbel" pitchFamily="34" charset="0"/>
              <a:buAutoNum type="arabicPeriod"/>
            </a:pPr>
            <a:endParaRPr lang="en-US" altLang="en-US" sz="2400" dirty="0" smtClean="0"/>
          </a:p>
          <a:p>
            <a:pPr marL="514350" indent="-514350" eaLnBrk="1" hangingPunct="1">
              <a:buFont typeface="Arial" pitchFamily="34" charset="0"/>
              <a:buNone/>
            </a:pPr>
            <a:endParaRPr lang="en-US" altLang="en-US" sz="2400" dirty="0" smtClean="0"/>
          </a:p>
          <a:p>
            <a:pPr marL="514350" indent="-514350" eaLnBrk="1" hangingPunct="1">
              <a:buFont typeface="Arial" pitchFamily="34" charset="0"/>
              <a:buNone/>
            </a:pPr>
            <a:endParaRPr lang="en-US" altLang="en-US" sz="2400" dirty="0" smtClean="0"/>
          </a:p>
          <a:p>
            <a:pPr marL="514350" indent="-514350" eaLnBrk="1" hangingPunct="1">
              <a:buFont typeface="Corbel" pitchFamily="34" charset="0"/>
              <a:buAutoNum type="arabicPeriod"/>
            </a:pPr>
            <a:r>
              <a:rPr lang="en-US" altLang="en-US" sz="2400" dirty="0" smtClean="0"/>
              <a:t>Withhold AM insulin injection.</a:t>
            </a:r>
          </a:p>
          <a:p>
            <a:pPr marL="514350" indent="-514350" eaLnBrk="1" hangingPunct="1">
              <a:buFont typeface="Corbel" pitchFamily="34" charset="0"/>
              <a:buAutoNum type="arabicPeriod"/>
            </a:pPr>
            <a:r>
              <a:rPr lang="en-US" altLang="en-US" sz="2400" dirty="0" smtClean="0"/>
              <a:t>Begin and continue glucose infusion (5% dextrose in water) at 100 </a:t>
            </a:r>
            <a:r>
              <a:rPr lang="en-US" altLang="en-US" sz="2400" dirty="0" err="1" smtClean="0"/>
              <a:t>mL</a:t>
            </a:r>
            <a:r>
              <a:rPr lang="en-US" altLang="en-US" sz="2400" dirty="0" smtClean="0"/>
              <a:t>/hr throughout labor.</a:t>
            </a:r>
          </a:p>
          <a:p>
            <a:pPr marL="514350" indent="-514350" eaLnBrk="1" hangingPunct="1">
              <a:buFont typeface="Corbel" pitchFamily="34" charset="0"/>
              <a:buAutoNum type="arabicPeriod"/>
            </a:pPr>
            <a:r>
              <a:rPr lang="en-US" altLang="en-US" sz="2400" dirty="0" smtClean="0"/>
              <a:t>Begin infusion of regular insulin at 0.5 U/hr.</a:t>
            </a:r>
          </a:p>
          <a:p>
            <a:pPr marL="514350" indent="-514350" eaLnBrk="1" hangingPunct="1">
              <a:buFont typeface="Corbel" pitchFamily="34" charset="0"/>
              <a:buAutoNum type="arabicPeriod"/>
            </a:pPr>
            <a:r>
              <a:rPr lang="en-US" altLang="en-US" sz="2400" dirty="0" smtClean="0"/>
              <a:t>Begin </a:t>
            </a:r>
            <a:r>
              <a:rPr lang="en-US" altLang="en-US" sz="2400" dirty="0" err="1" smtClean="0"/>
              <a:t>oxytocin</a:t>
            </a:r>
            <a:r>
              <a:rPr lang="en-US" altLang="en-US" sz="2400" dirty="0" smtClean="0"/>
              <a:t> as needed.</a:t>
            </a:r>
          </a:p>
          <a:p>
            <a:pPr marL="514350" indent="-514350" eaLnBrk="1" hangingPunct="1">
              <a:buFont typeface="Corbel" pitchFamily="34" charset="0"/>
              <a:buAutoNum type="arabicPeriod"/>
            </a:pPr>
            <a:r>
              <a:rPr lang="en-US" altLang="en-US" sz="2400" dirty="0" smtClean="0"/>
              <a:t>Monitor maternal glucose levels hourly.</a:t>
            </a:r>
          </a:p>
          <a:p>
            <a:pPr marL="514350" indent="-514350" eaLnBrk="1" hangingPunct="1">
              <a:buFont typeface="Corbel" pitchFamily="34" charset="0"/>
              <a:buAutoNum type="arabicPeriod"/>
            </a:pPr>
            <a:r>
              <a:rPr lang="en-US" altLang="en-US" sz="2400" dirty="0" smtClean="0"/>
              <a:t>Adjust insulin infusion according to blood glucose readings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81000" y="1"/>
            <a:ext cx="8134350" cy="1371599"/>
          </a:xfrm>
        </p:spPr>
        <p:txBody>
          <a:bodyPr/>
          <a:lstStyle/>
          <a:p>
            <a:pPr algn="l" eaLnBrk="1" hangingPunct="1"/>
            <a:r>
              <a:rPr lang="en-US" altLang="en-US" b="1" dirty="0" err="1" smtClean="0">
                <a:ln>
                  <a:noFill/>
                </a:ln>
              </a:rPr>
              <a:t>Intrapartum</a:t>
            </a:r>
            <a:r>
              <a:rPr lang="en-US" altLang="en-US" b="1" dirty="0" smtClean="0">
                <a:ln>
                  <a:noFill/>
                </a:ln>
              </a:rPr>
              <a:t> </a:t>
            </a:r>
            <a:r>
              <a:rPr lang="en-US" altLang="en-US" b="1" dirty="0" err="1" smtClean="0">
                <a:ln>
                  <a:noFill/>
                </a:ln>
              </a:rPr>
              <a:t>Glycemic</a:t>
            </a:r>
            <a:r>
              <a:rPr lang="en-US" altLang="en-US" b="1" dirty="0" smtClean="0">
                <a:ln>
                  <a:noFill/>
                </a:ln>
              </a:rPr>
              <a:t> Management</a:t>
            </a:r>
          </a:p>
        </p:txBody>
      </p:sp>
      <p:sp>
        <p:nvSpPr>
          <p:cNvPr id="3" name="Content Placeholder 2"/>
          <p:cNvSpPr>
            <a:spLocks noGrp="1"/>
          </p:cNvSpPr>
          <p:nvPr>
            <p:ph idx="1"/>
          </p:nvPr>
        </p:nvSpPr>
        <p:spPr>
          <a:xfrm>
            <a:off x="533400" y="1752600"/>
            <a:ext cx="7353300" cy="5580063"/>
          </a:xfrm>
        </p:spPr>
        <p:txBody>
          <a:bodyPr>
            <a:normAutofit/>
          </a:bodyPr>
          <a:lstStyle/>
          <a:p>
            <a:pPr eaLnBrk="1" hangingPunct="1"/>
            <a:r>
              <a:rPr lang="en-US" sz="2400" b="1" dirty="0" smtClean="0"/>
              <a:t>When cesarean delivery is planned:</a:t>
            </a:r>
          </a:p>
          <a:p>
            <a:pPr marL="971550" lvl="1" indent="-514350" eaLnBrk="1" hangingPunct="1">
              <a:buFont typeface="Corbel" pitchFamily="34" charset="0"/>
              <a:buAutoNum type="arabicPeriod"/>
            </a:pPr>
            <a:r>
              <a:rPr lang="en-US" sz="2400" dirty="0" smtClean="0"/>
              <a:t> The procedure should be performed early in the day to avoid prolonged periods of fasting.</a:t>
            </a:r>
          </a:p>
          <a:p>
            <a:pPr marL="971550" lvl="1" indent="-514350" eaLnBrk="1" hangingPunct="1">
              <a:buFont typeface="Corbel" pitchFamily="34" charset="0"/>
              <a:buAutoNum type="arabicPeriod"/>
            </a:pPr>
            <a:r>
              <a:rPr lang="en-US" sz="2400" dirty="0" smtClean="0"/>
              <a:t>No morning insulin or oral hypoglycemic agents should be taken. </a:t>
            </a:r>
          </a:p>
          <a:p>
            <a:pPr marL="971550" lvl="1" indent="-514350" eaLnBrk="1" hangingPunct="1">
              <a:buFont typeface="Corbel" pitchFamily="34" charset="0"/>
              <a:buAutoNum type="arabicPeriod"/>
            </a:pPr>
            <a:r>
              <a:rPr lang="en-US" sz="2400" dirty="0" smtClean="0"/>
              <a:t>Begin and continue glucose, with short-acting insulin given on a sliding scale as needed every 1 to 4 hours to maintain the maternal plasma glucose level in the range of 80 to 160 mg/</a:t>
            </a:r>
            <a:r>
              <a:rPr lang="en-US" sz="2400" dirty="0" err="1" smtClean="0"/>
              <a:t>dL</a:t>
            </a:r>
            <a:r>
              <a:rPr lang="en-US" sz="2400" dirty="0" smtClean="0"/>
              <a:t>.</a:t>
            </a:r>
          </a:p>
          <a:p>
            <a:pPr eaLnBrk="1" hangingPunct="1">
              <a:buFont typeface="Corbel" pitchFamily="34" charset="0"/>
              <a:buAutoNum type="arabicPeriod"/>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81000" y="228601"/>
            <a:ext cx="7648575" cy="990600"/>
          </a:xfrm>
        </p:spPr>
        <p:txBody>
          <a:bodyPr/>
          <a:lstStyle/>
          <a:p>
            <a:pPr algn="l" eaLnBrk="1" hangingPunct="1"/>
            <a:r>
              <a:rPr lang="en-US" altLang="en-US" b="1" dirty="0" smtClean="0">
                <a:ln>
                  <a:noFill/>
                </a:ln>
                <a:latin typeface="Arial" pitchFamily="34" charset="0"/>
                <a:ea typeface="MS PGothic" pitchFamily="34" charset="-128"/>
                <a:cs typeface="Arial" pitchFamily="34" charset="0"/>
              </a:rPr>
              <a:t>Postpartum Management</a:t>
            </a:r>
            <a:endParaRPr lang="en-US" altLang="en-US" b="1" dirty="0" smtClean="0">
              <a:ln>
                <a:noFill/>
              </a:ln>
              <a:ea typeface="MS PGothic" pitchFamily="34" charset="-128"/>
              <a:cs typeface="Arial" pitchFamily="34" charset="0"/>
            </a:endParaRPr>
          </a:p>
        </p:txBody>
      </p:sp>
      <p:sp>
        <p:nvSpPr>
          <p:cNvPr id="55298" name="Content Placeholder 2"/>
          <p:cNvSpPr>
            <a:spLocks noGrp="1"/>
          </p:cNvSpPr>
          <p:nvPr>
            <p:ph idx="1"/>
          </p:nvPr>
        </p:nvSpPr>
        <p:spPr>
          <a:xfrm>
            <a:off x="628650" y="1494492"/>
            <a:ext cx="7886700" cy="5673725"/>
          </a:xfrm>
        </p:spPr>
        <p:txBody>
          <a:bodyPr>
            <a:normAutofit/>
          </a:bodyPr>
          <a:lstStyle/>
          <a:p>
            <a:pPr eaLnBrk="1" hangingPunct="1"/>
            <a:r>
              <a:rPr lang="en-US" altLang="en-US" sz="2400" dirty="0" smtClean="0">
                <a:ea typeface="MS PGothic" pitchFamily="34" charset="-128"/>
              </a:rPr>
              <a:t>Women with </a:t>
            </a:r>
            <a:r>
              <a:rPr lang="en-US" altLang="en-US" sz="2400" dirty="0" err="1" smtClean="0">
                <a:ea typeface="MS PGothic" pitchFamily="34" charset="-128"/>
              </a:rPr>
              <a:t>pregestational</a:t>
            </a:r>
            <a:r>
              <a:rPr lang="en-US" altLang="en-US" sz="2400" dirty="0" smtClean="0">
                <a:ea typeface="MS PGothic" pitchFamily="34" charset="-128"/>
              </a:rPr>
              <a:t> diabetes should be carefully </a:t>
            </a:r>
            <a:r>
              <a:rPr lang="en-US" altLang="en-US" sz="2400" b="1" dirty="0" smtClean="0">
                <a:ea typeface="MS PGothic" pitchFamily="34" charset="-128"/>
              </a:rPr>
              <a:t>monitored postpartum </a:t>
            </a:r>
            <a:r>
              <a:rPr lang="en-US" altLang="en-US" sz="2400" dirty="0" smtClean="0">
                <a:ea typeface="MS PGothic" pitchFamily="34" charset="-128"/>
              </a:rPr>
              <a:t>as they have a high risk of </a:t>
            </a:r>
            <a:r>
              <a:rPr lang="en-US" altLang="en-US" sz="2400" b="1" dirty="0" smtClean="0">
                <a:ea typeface="MS PGothic" pitchFamily="34" charset="-128"/>
              </a:rPr>
              <a:t>hypoglycemia</a:t>
            </a:r>
            <a:r>
              <a:rPr lang="en-US" altLang="en-US" sz="2400" dirty="0" smtClean="0">
                <a:ea typeface="MS PGothic" pitchFamily="34" charset="-128"/>
              </a:rPr>
              <a:t>, and should be returned to their </a:t>
            </a:r>
            <a:r>
              <a:rPr lang="en-US" altLang="en-US" sz="2400" b="1" dirty="0" err="1" smtClean="0">
                <a:ea typeface="MS PGothic" pitchFamily="34" charset="-128"/>
              </a:rPr>
              <a:t>prepregnancy</a:t>
            </a:r>
            <a:r>
              <a:rPr lang="en-US" altLang="en-US" sz="2400" b="1" dirty="0" smtClean="0">
                <a:ea typeface="MS PGothic" pitchFamily="34" charset="-128"/>
              </a:rPr>
              <a:t> doses </a:t>
            </a:r>
            <a:r>
              <a:rPr lang="en-US" altLang="en-US" sz="2400" dirty="0" smtClean="0">
                <a:ea typeface="MS PGothic" pitchFamily="34" charset="-128"/>
              </a:rPr>
              <a:t>of insulin.</a:t>
            </a:r>
          </a:p>
          <a:p>
            <a:pPr eaLnBrk="1" hangingPunct="1"/>
            <a:r>
              <a:rPr lang="en-US" altLang="en-US" sz="2400" dirty="0" smtClean="0">
                <a:ea typeface="MS PGothic" pitchFamily="34" charset="-128"/>
              </a:rPr>
              <a:t>All women should be </a:t>
            </a:r>
            <a:r>
              <a:rPr lang="en-US" altLang="en-US" sz="2400" b="1" dirty="0" smtClean="0">
                <a:ea typeface="MS PGothic" pitchFamily="34" charset="-128"/>
              </a:rPr>
              <a:t>encouraged to breast-feed, </a:t>
            </a:r>
            <a:r>
              <a:rPr lang="en-US" altLang="en-US" sz="2400" dirty="0" smtClean="0">
                <a:ea typeface="MS PGothic" pitchFamily="34" charset="-128"/>
              </a:rPr>
              <a:t>since this may reduce offspring obesity, especially in the setting of maternal obesity.</a:t>
            </a:r>
          </a:p>
          <a:p>
            <a:pPr eaLnBrk="1" hangingPunct="1"/>
            <a:r>
              <a:rPr lang="en-US" altLang="en-US" sz="2400" b="1" dirty="0" smtClean="0">
                <a:ea typeface="MS PGothic" pitchFamily="34" charset="-128"/>
              </a:rPr>
              <a:t>Oral hypoglycemic agents </a:t>
            </a:r>
            <a:r>
              <a:rPr lang="en-US" altLang="en-US" sz="2400" dirty="0" smtClean="0">
                <a:ea typeface="MS PGothic" pitchFamily="34" charset="-128"/>
              </a:rPr>
              <a:t>may be used during </a:t>
            </a:r>
            <a:r>
              <a:rPr lang="en-US" altLang="en-US" sz="2400" b="1" dirty="0" smtClean="0">
                <a:ea typeface="MS PGothic" pitchFamily="34" charset="-128"/>
              </a:rPr>
              <a:t>breast-feeding.</a:t>
            </a:r>
          </a:p>
          <a:p>
            <a:pPr eaLnBrk="1" hangingPunct="1"/>
            <a:r>
              <a:rPr lang="en-US" altLang="en-US" sz="2400" dirty="0" smtClean="0">
                <a:ea typeface="Corbel" pitchFamily="34" charset="0"/>
                <a:cs typeface="Corbel" pitchFamily="34" charset="0"/>
              </a:rPr>
              <a:t>Women should be screened with </a:t>
            </a:r>
            <a:r>
              <a:rPr lang="en-US" altLang="en-US" sz="2400" b="1" dirty="0" smtClean="0">
                <a:solidFill>
                  <a:srgbClr val="FF0000"/>
                </a:solidFill>
                <a:ea typeface="Corbel" pitchFamily="34" charset="0"/>
                <a:cs typeface="Corbel" pitchFamily="34" charset="0"/>
              </a:rPr>
              <a:t>OGTT between 6 weeks-6 months postpartum</a:t>
            </a:r>
            <a:r>
              <a:rPr lang="en-US" altLang="en-US" sz="2400" b="1" dirty="0" smtClean="0">
                <a:ea typeface="Corbel" pitchFamily="34" charset="0"/>
                <a:cs typeface="Corbel" pitchFamily="34" charset="0"/>
              </a:rPr>
              <a:t> </a:t>
            </a:r>
            <a:r>
              <a:rPr lang="en-US" altLang="en-US" sz="2400" dirty="0" smtClean="0">
                <a:ea typeface="Corbel" pitchFamily="34" charset="0"/>
                <a:cs typeface="Corbel" pitchFamily="34" charset="0"/>
              </a:rPr>
              <a:t>to detect </a:t>
            </a:r>
            <a:r>
              <a:rPr lang="en-US" altLang="en-US" sz="2400" dirty="0" err="1" smtClean="0">
                <a:ea typeface="Corbel" pitchFamily="34" charset="0"/>
                <a:cs typeface="Corbel" pitchFamily="34" charset="0"/>
              </a:rPr>
              <a:t>prediabetes</a:t>
            </a:r>
            <a:r>
              <a:rPr lang="en-US" altLang="en-US" sz="2400" dirty="0" smtClean="0">
                <a:ea typeface="Corbel" pitchFamily="34" charset="0"/>
                <a:cs typeface="Corbel" pitchFamily="34" charset="0"/>
              </a:rPr>
              <a:t> and diabetes.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err="1" smtClean="0"/>
              <a:t>Muneeb</a:t>
            </a:r>
            <a:r>
              <a:rPr lang="en-US" dirty="0" smtClean="0"/>
              <a:t> </a:t>
            </a:r>
            <a:r>
              <a:rPr lang="en-US" dirty="0" err="1" smtClean="0"/>
              <a:t>abu</a:t>
            </a:r>
            <a:r>
              <a:rPr lang="en-US" dirty="0" smtClean="0"/>
              <a:t> </a:t>
            </a:r>
            <a:r>
              <a:rPr lang="en-US" dirty="0" err="1" smtClean="0"/>
              <a:t>ruqaia</a:t>
            </a:r>
            <a:endParaRPr lang="en-US" dirty="0"/>
          </a:p>
        </p:txBody>
      </p:sp>
      <p:sp>
        <p:nvSpPr>
          <p:cNvPr id="4" name="Title 3"/>
          <p:cNvSpPr>
            <a:spLocks noGrp="1"/>
          </p:cNvSpPr>
          <p:nvPr>
            <p:ph type="ctrTitle"/>
          </p:nvPr>
        </p:nvSpPr>
        <p:spPr/>
        <p:txBody>
          <a:bodyPr/>
          <a:lstStyle/>
          <a:p>
            <a:r>
              <a:rPr lang="en-US" dirty="0" smtClean="0"/>
              <a:t>C</a:t>
            </a:r>
            <a:r>
              <a:rPr dirty="0" smtClean="0"/>
              <a:t>a</a:t>
            </a:r>
            <a:r>
              <a:rPr lang="en-US" dirty="0"/>
              <a:t>r</a:t>
            </a:r>
            <a:r>
              <a:rPr dirty="0" smtClean="0"/>
              <a:t>diac </a:t>
            </a:r>
            <a:r>
              <a:rPr dirty="0" smtClean="0"/>
              <a:t>disease in pregnancy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2700" b="1">
                <a:latin typeface="Open Sans" pitchFamily="34" charset="0"/>
              </a:rPr>
              <a:t>Physiological Changes in the Cardiovascular System During Pregnancy</a:t>
            </a:r>
            <a:endParaRPr lang="ar-JO" altLang="en-US" sz="2700"/>
          </a:p>
        </p:txBody>
      </p:sp>
      <p:sp>
        <p:nvSpPr>
          <p:cNvPr id="12291" name="Content Placeholder 2"/>
          <p:cNvSpPr>
            <a:spLocks noGrp="1"/>
          </p:cNvSpPr>
          <p:nvPr>
            <p:ph idx="1"/>
          </p:nvPr>
        </p:nvSpPr>
        <p:spPr/>
        <p:txBody>
          <a:bodyPr>
            <a:normAutofit fontScale="92500" lnSpcReduction="20000"/>
          </a:bodyPr>
          <a:lstStyle/>
          <a:p>
            <a:pPr algn="l" rtl="0" eaLnBrk="1" hangingPunct="1"/>
            <a:r>
              <a:rPr lang="en-US" altLang="en-US" dirty="0" smtClean="0"/>
              <a:t>During pregnancy, </a:t>
            </a:r>
            <a:r>
              <a:rPr lang="en-US" altLang="en-US" dirty="0" smtClean="0">
                <a:solidFill>
                  <a:srgbClr val="FF0000"/>
                </a:solidFill>
              </a:rPr>
              <a:t>cardiac output increases by 30% to 50%. </a:t>
            </a:r>
            <a:endParaRPr lang="en-US" altLang="en-US" dirty="0" smtClean="0"/>
          </a:p>
          <a:p>
            <a:pPr algn="l" rtl="0" eaLnBrk="1" hangingPunct="1"/>
            <a:r>
              <a:rPr lang="en-US" altLang="en-US" dirty="0" smtClean="0"/>
              <a:t>The increase in cardiac output is first due to an </a:t>
            </a:r>
            <a:r>
              <a:rPr lang="en-US" altLang="en-US" dirty="0" smtClean="0">
                <a:solidFill>
                  <a:srgbClr val="FF0000"/>
                </a:solidFill>
              </a:rPr>
              <a:t>increase in stroke volume </a:t>
            </a:r>
            <a:r>
              <a:rPr lang="en-US" altLang="en-US" dirty="0" smtClean="0"/>
              <a:t>and is then maintained by an </a:t>
            </a:r>
            <a:r>
              <a:rPr lang="en-US" altLang="en-US" dirty="0" smtClean="0">
                <a:solidFill>
                  <a:srgbClr val="FF0000"/>
                </a:solidFill>
              </a:rPr>
              <a:t>increase in heart rate </a:t>
            </a:r>
            <a:r>
              <a:rPr lang="en-US" altLang="en-US" dirty="0" smtClean="0"/>
              <a:t>as the stroke volume decreases to near </a:t>
            </a:r>
            <a:r>
              <a:rPr lang="en-US" altLang="en-US" dirty="0" err="1" smtClean="0"/>
              <a:t>prepregnancy</a:t>
            </a:r>
            <a:r>
              <a:rPr lang="en-US" altLang="en-US" dirty="0" smtClean="0"/>
              <a:t> levels by the end of the third trimester.</a:t>
            </a:r>
          </a:p>
          <a:p>
            <a:pPr algn="l" rtl="0" eaLnBrk="1" hangingPunct="1"/>
            <a:r>
              <a:rPr lang="en-US" altLang="en-US" dirty="0" smtClean="0">
                <a:solidFill>
                  <a:srgbClr val="FF0000"/>
                </a:solidFill>
              </a:rPr>
              <a:t>SVR declines by 30% </a:t>
            </a:r>
            <a:r>
              <a:rPr lang="en-US" altLang="en-US" dirty="0" smtClean="0"/>
              <a:t>due to VD of blood vessels by the effect of progesterone on smooth muscles. This enhances </a:t>
            </a:r>
            <a:r>
              <a:rPr lang="en-US" altLang="en-US" dirty="0" err="1" smtClean="0"/>
              <a:t>uteroplacental</a:t>
            </a:r>
            <a:r>
              <a:rPr lang="en-US" altLang="en-US" dirty="0" smtClean="0"/>
              <a:t> perfusion.</a:t>
            </a:r>
          </a:p>
          <a:p>
            <a:pPr algn="l" rtl="0" eaLnBrk="1" hangingPunct="1"/>
            <a:r>
              <a:rPr lang="en-US" altLang="en-US" dirty="0" smtClean="0">
                <a:solidFill>
                  <a:srgbClr val="FF0000"/>
                </a:solidFill>
              </a:rPr>
              <a:t>Systolic and diastolic values both decline early in the first trimester</a:t>
            </a:r>
            <a:r>
              <a:rPr lang="en-US" altLang="en-US" dirty="0" smtClean="0"/>
              <a:t>, then they gradually rise toward term but </a:t>
            </a:r>
            <a:r>
              <a:rPr lang="en-US" altLang="en-US" dirty="0" smtClean="0">
                <a:solidFill>
                  <a:srgbClr val="00B050"/>
                </a:solidFill>
              </a:rPr>
              <a:t>never return quite to </a:t>
            </a:r>
            <a:r>
              <a:rPr lang="en-US" altLang="en-US" dirty="0" err="1" smtClean="0">
                <a:solidFill>
                  <a:srgbClr val="00B050"/>
                </a:solidFill>
              </a:rPr>
              <a:t>prepregnancy</a:t>
            </a:r>
            <a:r>
              <a:rPr lang="en-US" altLang="en-US" dirty="0" smtClean="0">
                <a:solidFill>
                  <a:srgbClr val="00B050"/>
                </a:solidFill>
              </a:rPr>
              <a:t> baseline.</a:t>
            </a:r>
            <a:r>
              <a:rPr lang="en-US" altLang="en-US" dirty="0" smtClean="0"/>
              <a:t> There is a decrease in systolic blood pressure of 5 to 10 mm Hg and in diastolic blood pressure of 10 to 15 mm Hg.</a:t>
            </a:r>
            <a:endParaRPr lang="en-US" altLang="en-US" dirty="0" smtClean="0">
              <a:solidFill>
                <a:srgbClr val="00B050"/>
              </a:solidFill>
            </a:endParaRPr>
          </a:p>
          <a:p>
            <a:pPr algn="l" rtl="0" eaLnBrk="1" hangingPunct="1"/>
            <a:endParaRPr lang="ar-JO" altLang="en-US" dirty="0" smtClean="0">
              <a:ea typeface="Majalla UI"/>
            </a:endParaRPr>
          </a:p>
        </p:txBody>
      </p:sp>
    </p:spTree>
    <p:extLst>
      <p:ext uri="{BB962C8B-B14F-4D97-AF65-F5344CB8AC3E}">
        <p14:creationId xmlns:p14="http://schemas.microsoft.com/office/powerpoint/2010/main" val="418977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ar-JO" altLang="en-US" smtClean="0"/>
          </a:p>
        </p:txBody>
      </p:sp>
      <p:sp>
        <p:nvSpPr>
          <p:cNvPr id="3" name="Content Placeholder 2"/>
          <p:cNvSpPr>
            <a:spLocks noGrp="1"/>
          </p:cNvSpPr>
          <p:nvPr>
            <p:ph idx="1"/>
          </p:nvPr>
        </p:nvSpPr>
        <p:spPr/>
        <p:txBody>
          <a:bodyPr>
            <a:normAutofit fontScale="85000" lnSpcReduction="20000"/>
          </a:bodyPr>
          <a:lstStyle/>
          <a:p>
            <a:pPr marL="205740" indent="-205740">
              <a:buClr>
                <a:schemeClr val="accent3"/>
              </a:buClr>
              <a:defRPr/>
            </a:pPr>
            <a:r>
              <a:rPr lang="en-US" sz="3100" dirty="0"/>
              <a:t>A </a:t>
            </a:r>
            <a:r>
              <a:rPr lang="en-US" sz="3100" dirty="0">
                <a:solidFill>
                  <a:srgbClr val="FF0000"/>
                </a:solidFill>
              </a:rPr>
              <a:t>systolic ejection murmur </a:t>
            </a:r>
            <a:r>
              <a:rPr lang="en-US" sz="3100" dirty="0"/>
              <a:t>along the left </a:t>
            </a:r>
            <a:r>
              <a:rPr lang="en-US" sz="3100" dirty="0" err="1"/>
              <a:t>sternal</a:t>
            </a:r>
            <a:r>
              <a:rPr lang="en-US" sz="3100" dirty="0"/>
              <a:t> border is normal in pregnancy owing to increased CO passing through the aortic and pulmonary valves.</a:t>
            </a:r>
          </a:p>
          <a:p>
            <a:pPr marL="205740" indent="-205740">
              <a:buClr>
                <a:schemeClr val="accent3"/>
              </a:buClr>
              <a:defRPr/>
            </a:pPr>
            <a:r>
              <a:rPr lang="en-US" sz="3100" dirty="0">
                <a:solidFill>
                  <a:srgbClr val="00B050"/>
                </a:solidFill>
              </a:rPr>
              <a:t>Diastolic murmurs are never normal in pregnancy and must be investigated</a:t>
            </a:r>
            <a:r>
              <a:rPr lang="en-US" sz="3100" dirty="0"/>
              <a:t>. </a:t>
            </a:r>
          </a:p>
          <a:p>
            <a:pPr marL="205740" indent="-205740">
              <a:buClr>
                <a:schemeClr val="accent3"/>
              </a:buClr>
              <a:defRPr/>
            </a:pPr>
            <a:r>
              <a:rPr lang="en-US" dirty="0" smtClean="0">
                <a:solidFill>
                  <a:srgbClr val="FF0000"/>
                </a:solidFill>
                <a:latin typeface="arial" panose="020B0604020202020204" pitchFamily="34" charset="0"/>
              </a:rPr>
              <a:t>Following</a:t>
            </a:r>
            <a:r>
              <a:rPr lang="en-US" dirty="0">
                <a:solidFill>
                  <a:srgbClr val="FF0000"/>
                </a:solidFill>
                <a:latin typeface="arial" panose="020B0604020202020204" pitchFamily="34" charset="0"/>
              </a:rPr>
              <a:t> delivery</a:t>
            </a:r>
            <a:r>
              <a:rPr lang="en-US" b="1" dirty="0">
                <a:solidFill>
                  <a:srgbClr val="FF0000"/>
                </a:solidFill>
                <a:latin typeface="arial" panose="020B0604020202020204" pitchFamily="34" charset="0"/>
              </a:rPr>
              <a:t>,</a:t>
            </a:r>
            <a:r>
              <a:rPr lang="en-US" dirty="0">
                <a:solidFill>
                  <a:srgbClr val="FF0000"/>
                </a:solidFill>
                <a:latin typeface="arial" panose="020B0604020202020204" pitchFamily="34" charset="0"/>
              </a:rPr>
              <a:t> there is an immediate rise in cardiac output </a:t>
            </a:r>
            <a:r>
              <a:rPr lang="en-US" dirty="0">
                <a:latin typeface="arial" panose="020B0604020202020204" pitchFamily="34" charset="0"/>
              </a:rPr>
              <a:t>due</a:t>
            </a:r>
            <a:r>
              <a:rPr lang="en-US" dirty="0">
                <a:solidFill>
                  <a:srgbClr val="FF0000"/>
                </a:solidFill>
                <a:latin typeface="arial" panose="020B0604020202020204" pitchFamily="34" charset="0"/>
              </a:rPr>
              <a:t> </a:t>
            </a:r>
            <a:r>
              <a:rPr lang="en-US" dirty="0">
                <a:latin typeface="arial" panose="020B0604020202020204" pitchFamily="34" charset="0"/>
              </a:rPr>
              <a:t>to relief of the inferior vena cava obstruction and contraction of the uterus</a:t>
            </a:r>
            <a:r>
              <a:rPr lang="en-US" dirty="0">
                <a:solidFill>
                  <a:srgbClr val="202124"/>
                </a:solidFill>
                <a:latin typeface="arial" panose="020B0604020202020204" pitchFamily="34" charset="0"/>
              </a:rPr>
              <a:t>, which empties blood into the systemic circulation. </a:t>
            </a:r>
            <a:r>
              <a:rPr lang="en-US" dirty="0">
                <a:solidFill>
                  <a:srgbClr val="FF0000"/>
                </a:solidFill>
                <a:latin typeface="arial" panose="020B0604020202020204" pitchFamily="34" charset="0"/>
              </a:rPr>
              <a:t>Cardiac output increases by 60–80%, followed by a rapid decline to pre-</a:t>
            </a:r>
            <a:r>
              <a:rPr lang="en-US" dirty="0" err="1">
                <a:solidFill>
                  <a:srgbClr val="FF0000"/>
                </a:solidFill>
                <a:latin typeface="arial" panose="020B0604020202020204" pitchFamily="34" charset="0"/>
              </a:rPr>
              <a:t>labour</a:t>
            </a:r>
            <a:r>
              <a:rPr lang="en-US" dirty="0">
                <a:solidFill>
                  <a:srgbClr val="FF0000"/>
                </a:solidFill>
                <a:latin typeface="arial" panose="020B0604020202020204" pitchFamily="34" charset="0"/>
              </a:rPr>
              <a:t> values within about one hour of delivery </a:t>
            </a:r>
            <a:r>
              <a:rPr lang="en-US" dirty="0">
                <a:solidFill>
                  <a:srgbClr val="FF0000"/>
                </a:solidFill>
              </a:rPr>
              <a:t>and by 2 weeks post-partum it  returns to pre-</a:t>
            </a:r>
            <a:r>
              <a:rPr lang="ar-JO" dirty="0">
                <a:solidFill>
                  <a:srgbClr val="FF0000"/>
                </a:solidFill>
              </a:rPr>
              <a:t> </a:t>
            </a:r>
            <a:r>
              <a:rPr lang="en-US" dirty="0">
                <a:solidFill>
                  <a:srgbClr val="FF0000"/>
                </a:solidFill>
              </a:rPr>
              <a:t>pregnant levels </a:t>
            </a:r>
            <a:r>
              <a:rPr lang="en-US" dirty="0"/>
              <a:t>.</a:t>
            </a:r>
          </a:p>
          <a:p>
            <a:pPr marL="205740" indent="-205740">
              <a:buClr>
                <a:schemeClr val="accent3"/>
              </a:buClr>
              <a:defRPr/>
            </a:pPr>
            <a:r>
              <a:rPr lang="en-US" dirty="0">
                <a:solidFill>
                  <a:srgbClr val="1A1C1C"/>
                </a:solidFill>
                <a:latin typeface="Lato"/>
              </a:rPr>
              <a:t>The apex beat is displaced upward (Due to the expanding </a:t>
            </a:r>
            <a:r>
              <a:rPr lang="en-US" dirty="0">
                <a:latin typeface="Lato"/>
              </a:rPr>
              <a:t>uterus).</a:t>
            </a:r>
            <a:endParaRPr lang="en-US" dirty="0"/>
          </a:p>
          <a:p>
            <a:pPr marL="0" indent="0">
              <a:buClr>
                <a:schemeClr val="accent3"/>
              </a:buClr>
              <a:buNone/>
              <a:defRPr/>
            </a:pPr>
            <a:endParaRPr lang="en-US" dirty="0">
              <a:solidFill>
                <a:srgbClr val="FF0000"/>
              </a:solidFill>
              <a:latin typeface="Lato"/>
            </a:endParaRPr>
          </a:p>
          <a:p>
            <a:pPr marL="205740" indent="-205740">
              <a:buClr>
                <a:schemeClr val="accent3"/>
              </a:buClr>
              <a:defRPr/>
            </a:pPr>
            <a:endParaRPr lang="en-US" dirty="0"/>
          </a:p>
          <a:p>
            <a:pPr marL="205740" indent="-205740">
              <a:buClr>
                <a:schemeClr val="accent3"/>
              </a:buClr>
              <a:defRPr/>
            </a:pPr>
            <a:endParaRPr lang="ar-JO" dirty="0"/>
          </a:p>
        </p:txBody>
      </p:sp>
    </p:spTree>
    <p:extLst>
      <p:ext uri="{BB962C8B-B14F-4D97-AF65-F5344CB8AC3E}">
        <p14:creationId xmlns:p14="http://schemas.microsoft.com/office/powerpoint/2010/main" val="2170740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81000"/>
            <a:ext cx="8229600" cy="857250"/>
          </a:xfrm>
        </p:spPr>
        <p:txBody>
          <a:bodyPr/>
          <a:lstStyle/>
          <a:p>
            <a:pPr eaLnBrk="1" hangingPunct="1"/>
            <a:r>
              <a:rPr lang="en-GB" altLang="en-US" dirty="0" smtClean="0"/>
              <a:t>Pre-conception counselling </a:t>
            </a:r>
          </a:p>
        </p:txBody>
      </p:sp>
      <p:sp>
        <p:nvSpPr>
          <p:cNvPr id="16387" name="Content Placeholder 2"/>
          <p:cNvSpPr>
            <a:spLocks noGrp="1"/>
          </p:cNvSpPr>
          <p:nvPr>
            <p:ph idx="1"/>
          </p:nvPr>
        </p:nvSpPr>
        <p:spPr/>
        <p:txBody>
          <a:bodyPr>
            <a:normAutofit/>
          </a:bodyPr>
          <a:lstStyle/>
          <a:p>
            <a:pPr algn="l" rtl="0" eaLnBrk="1" hangingPunct="1"/>
            <a:r>
              <a:rPr lang="en-US" altLang="en-US" sz="2000" dirty="0"/>
              <a:t>The risk of pregnancy depends on the specific heart disease and clinical status of the patient. </a:t>
            </a:r>
          </a:p>
          <a:p>
            <a:pPr algn="l" rtl="0" eaLnBrk="1" hangingPunct="1"/>
            <a:r>
              <a:rPr lang="en-US" altLang="en-US" sz="2000" dirty="0"/>
              <a:t>A risk assessment should be performed prior to pregnancy and drugs reviewed so that those which are contraindicated in pregnancy can be stopped or changed to alternatives where possible. </a:t>
            </a:r>
          </a:p>
          <a:p>
            <a:pPr algn="l" rtl="0" eaLnBrk="1" hangingPunct="1"/>
            <a:r>
              <a:rPr lang="en-US" altLang="en-US" sz="2000" dirty="0"/>
              <a:t> The follow-up plan should be discussed with the patient and, if possible, her partner. Women with significant heart disease should be managed jointly by an obstetrician and a cardiologist with experience in treating pregnant patients with heart disease from an early stage.</a:t>
            </a:r>
          </a:p>
          <a:p>
            <a:pPr algn="l" rtl="0" eaLnBrk="1" hangingPunct="1"/>
            <a:r>
              <a:rPr lang="en-US" altLang="en-US" sz="2000" dirty="0"/>
              <a:t> High risk patients should be managed by an expert multidisciplinary team in a specialist </a:t>
            </a:r>
            <a:r>
              <a:rPr lang="en-US" altLang="en-US" sz="2000" dirty="0" err="1"/>
              <a:t>centre</a:t>
            </a:r>
            <a:r>
              <a:rPr lang="en-US" altLang="en-US" sz="2000" dirty="0"/>
              <a:t>.</a:t>
            </a:r>
          </a:p>
          <a:p>
            <a:pPr algn="l" rtl="0" eaLnBrk="1" hangingPunct="1"/>
            <a:r>
              <a:rPr lang="en-US" altLang="en-US" sz="2000" dirty="0"/>
              <a:t> All women with heart disease should be assessed at least once before pregnancy and during pregnancy, and hospital delivery should be advised.</a:t>
            </a:r>
            <a:endParaRPr lang="en-GB" altLang="en-US" sz="2000" dirty="0"/>
          </a:p>
        </p:txBody>
      </p:sp>
    </p:spTree>
    <p:extLst>
      <p:ext uri="{BB962C8B-B14F-4D97-AF65-F5344CB8AC3E}">
        <p14:creationId xmlns:p14="http://schemas.microsoft.com/office/powerpoint/2010/main" val="2098262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received_99972902047995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3494" y="1432322"/>
            <a:ext cx="613291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94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507" y="2253877"/>
            <a:ext cx="7512844" cy="2197100"/>
          </a:xfrm>
        </p:spPr>
        <p:txBody>
          <a:bodyPr>
            <a:normAutofit/>
          </a:bodyPr>
          <a:lstStyle/>
          <a:p>
            <a:pPr marL="0" indent="0" eaLnBrk="1" hangingPunct="1">
              <a:buNone/>
            </a:pPr>
            <a:r>
              <a:rPr lang="en-US" sz="3200" b="1" dirty="0" smtClean="0">
                <a:solidFill>
                  <a:srgbClr val="FF0000"/>
                </a:solidFill>
              </a:rPr>
              <a:t>Gestational diabetes mellitus (GDM), </a:t>
            </a:r>
            <a:r>
              <a:rPr lang="en-US" sz="3200" dirty="0" smtClean="0"/>
              <a:t>which is defined as diabetes diagnosed during pregnancy that is not clearly overt diabetes.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609600"/>
            <a:ext cx="7728347" cy="610791"/>
          </a:xfrm>
        </p:spPr>
        <p:txBody>
          <a:bodyPr>
            <a:normAutofit fontScale="90000"/>
          </a:bodyPr>
          <a:lstStyle/>
          <a:p>
            <a:pPr eaLnBrk="1" hangingPunct="1"/>
            <a:r>
              <a:rPr lang="en-GB" altLang="en-US" sz="3300" dirty="0"/>
              <a:t>Antenatal management </a:t>
            </a:r>
          </a:p>
        </p:txBody>
      </p:sp>
      <p:sp>
        <p:nvSpPr>
          <p:cNvPr id="18435" name="Content Placeholder 2"/>
          <p:cNvSpPr>
            <a:spLocks noGrp="1"/>
          </p:cNvSpPr>
          <p:nvPr>
            <p:ph idx="1"/>
          </p:nvPr>
        </p:nvSpPr>
        <p:spPr/>
        <p:txBody>
          <a:bodyPr>
            <a:normAutofit/>
          </a:bodyPr>
          <a:lstStyle/>
          <a:p>
            <a:pPr algn="l" rtl="0" eaLnBrk="1" hangingPunct="1"/>
            <a:r>
              <a:rPr lang="en-US" altLang="en-US" sz="2000" dirty="0"/>
              <a:t>Experienced physicians and obstetricians should manage pregnant women with  significant heart disease in a joint obstetric/cardiac clinic.</a:t>
            </a:r>
          </a:p>
          <a:p>
            <a:pPr algn="l" rtl="0" eaLnBrk="1" hangingPunct="1">
              <a:buFont typeface="Wingdings 2" panose="05020102010507070707" pitchFamily="18" charset="2"/>
              <a:buNone/>
            </a:pPr>
            <a:r>
              <a:rPr lang="en-US" altLang="en-US" sz="2000" dirty="0"/>
              <a:t> </a:t>
            </a:r>
          </a:p>
          <a:p>
            <a:pPr algn="l" rtl="0" eaLnBrk="1" hangingPunct="1"/>
            <a:endParaRPr lang="en-US" altLang="en-US" sz="2000" dirty="0"/>
          </a:p>
          <a:p>
            <a:pPr algn="l" rtl="0" eaLnBrk="1" hangingPunct="1"/>
            <a:r>
              <a:rPr lang="en-US" altLang="en-US" sz="2000" dirty="0"/>
              <a:t> Continuity of care makes the detection of subtle changes in maternal wellbeing more likely.</a:t>
            </a:r>
          </a:p>
          <a:p>
            <a:pPr algn="l" rtl="0" eaLnBrk="1" hangingPunct="1"/>
            <a:endParaRPr lang="en-US" altLang="en-US" sz="2000" dirty="0"/>
          </a:p>
          <a:p>
            <a:pPr algn="l" rtl="0" eaLnBrk="1" hangingPunct="1"/>
            <a:endParaRPr lang="en-US" altLang="en-US" sz="2000" dirty="0"/>
          </a:p>
          <a:p>
            <a:pPr algn="l" rtl="0" eaLnBrk="1" hangingPunct="1"/>
            <a:r>
              <a:rPr lang="en-US" altLang="en-US" sz="2000" dirty="0"/>
              <a:t> Routine physical examination should include pulse rate, blood pressure, jugular venous pressure, heart sounds, ankle and sacral </a:t>
            </a:r>
            <a:r>
              <a:rPr lang="en-US" altLang="en-US" sz="2000" dirty="0" err="1"/>
              <a:t>oedema</a:t>
            </a:r>
            <a:r>
              <a:rPr lang="en-US" altLang="en-US" sz="2000" dirty="0"/>
              <a:t> and presence of basal </a:t>
            </a:r>
            <a:r>
              <a:rPr lang="en-US" altLang="en-US" sz="2000" dirty="0" err="1"/>
              <a:t>crepitations</a:t>
            </a:r>
            <a:r>
              <a:rPr lang="en-US" altLang="en-US" sz="2000" dirty="0"/>
              <a:t>.</a:t>
            </a:r>
          </a:p>
        </p:txBody>
      </p:sp>
    </p:spTree>
    <p:extLst>
      <p:ext uri="{BB962C8B-B14F-4D97-AF65-F5344CB8AC3E}">
        <p14:creationId xmlns:p14="http://schemas.microsoft.com/office/powerpoint/2010/main" val="107995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ar-JO" altLang="en-US" smtClean="0"/>
          </a:p>
        </p:txBody>
      </p:sp>
      <p:sp>
        <p:nvSpPr>
          <p:cNvPr id="19459" name="Content Placeholder 2"/>
          <p:cNvSpPr>
            <a:spLocks noGrp="1"/>
          </p:cNvSpPr>
          <p:nvPr>
            <p:ph idx="1"/>
          </p:nvPr>
        </p:nvSpPr>
        <p:spPr/>
        <p:txBody>
          <a:bodyPr>
            <a:normAutofit/>
          </a:bodyPr>
          <a:lstStyle/>
          <a:p>
            <a:pPr algn="l" rtl="0" eaLnBrk="1" hangingPunct="1"/>
            <a:r>
              <a:rPr lang="en-US" altLang="en-US" sz="2400" dirty="0"/>
              <a:t>Anticoagulation is essential in patients with congenital heart disease who have pulmonary hypertension (PH) or artificial valve replacements, and in those in or at risk of atrial fibrillation</a:t>
            </a:r>
          </a:p>
          <a:p>
            <a:pPr algn="l" rtl="0" eaLnBrk="1" hangingPunct="1">
              <a:buFont typeface="Wingdings 2" panose="05020102010507070707" pitchFamily="18" charset="2"/>
              <a:buNone/>
            </a:pPr>
            <a:endParaRPr lang="en-US" altLang="en-US" sz="2400" dirty="0"/>
          </a:p>
          <a:p>
            <a:pPr algn="l" rtl="0" eaLnBrk="1" hangingPunct="1"/>
            <a:endParaRPr lang="ar-JO" altLang="en-US" sz="2400" dirty="0">
              <a:ea typeface="Majalla UI"/>
            </a:endParaRPr>
          </a:p>
          <a:p>
            <a:pPr algn="l" rtl="0" eaLnBrk="1" hangingPunct="1"/>
            <a:r>
              <a:rPr lang="en-US" altLang="en-US" sz="2400" dirty="0"/>
              <a:t>Echocardiography is non-invasive and useful in its ability to serially assess function and valves, and an echocardiogram at the booking visit and at around 28 weeks’ gestation is usual. Any signs of deteriorating cardiac status should be carefully investigated and treated. </a:t>
            </a:r>
          </a:p>
        </p:txBody>
      </p:sp>
    </p:spTree>
    <p:extLst>
      <p:ext uri="{BB962C8B-B14F-4D97-AF65-F5344CB8AC3E}">
        <p14:creationId xmlns:p14="http://schemas.microsoft.com/office/powerpoint/2010/main" val="1998515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US" altLang="en-US" sz="3600" b="1"/>
              <a:t>High-risk cardiac conditions</a:t>
            </a:r>
            <a:endParaRPr lang="ar-JO" altLang="en-US" sz="3600"/>
          </a:p>
        </p:txBody>
      </p:sp>
      <p:sp>
        <p:nvSpPr>
          <p:cNvPr id="20483" name="Content Placeholder 4"/>
          <p:cNvSpPr>
            <a:spLocks noGrp="1"/>
          </p:cNvSpPr>
          <p:nvPr>
            <p:ph idx="1"/>
          </p:nvPr>
        </p:nvSpPr>
        <p:spPr/>
        <p:txBody>
          <a:bodyPr>
            <a:normAutofit/>
          </a:bodyPr>
          <a:lstStyle/>
          <a:p>
            <a:pPr algn="l" rtl="0" eaLnBrk="1" hangingPunct="1"/>
            <a:r>
              <a:rPr lang="en-US" altLang="en-US" sz="2400" dirty="0"/>
              <a:t>Systemic ventricular dysfunction (ejection fraction &lt;30%, NYHA Class III– </a:t>
            </a:r>
          </a:p>
          <a:p>
            <a:pPr algn="l" rtl="0" eaLnBrk="1" hangingPunct="1">
              <a:buFont typeface="Wingdings 2" panose="05020102010507070707" pitchFamily="18" charset="2"/>
              <a:buNone/>
            </a:pPr>
            <a:r>
              <a:rPr lang="en-US" altLang="en-US" sz="2400" dirty="0"/>
              <a:t>IV). </a:t>
            </a:r>
          </a:p>
          <a:p>
            <a:pPr algn="l" rtl="0" eaLnBrk="1" hangingPunct="1"/>
            <a:r>
              <a:rPr lang="en-US" altLang="en-US" sz="2400" dirty="0"/>
              <a:t>Pulmonary hypertension. </a:t>
            </a:r>
          </a:p>
          <a:p>
            <a:pPr algn="l" rtl="0" eaLnBrk="1" hangingPunct="1"/>
            <a:r>
              <a:rPr lang="en-US" altLang="en-US" sz="2400" dirty="0"/>
              <a:t>Cyanotic congenital heart disease. </a:t>
            </a:r>
          </a:p>
          <a:p>
            <a:pPr algn="l" rtl="0" eaLnBrk="1" hangingPunct="1"/>
            <a:r>
              <a:rPr lang="en-US" altLang="en-US" sz="2400" dirty="0"/>
              <a:t>Aortic pathology (dilated aortic root &gt;4 cm, </a:t>
            </a:r>
            <a:r>
              <a:rPr lang="en-US" altLang="en-US" sz="2400" dirty="0" err="1"/>
              <a:t>Marfan</a:t>
            </a:r>
            <a:r>
              <a:rPr lang="en-US" altLang="en-US" sz="2400" dirty="0"/>
              <a:t> syndrome). </a:t>
            </a:r>
          </a:p>
          <a:p>
            <a:pPr algn="l" rtl="0" eaLnBrk="1" hangingPunct="1"/>
            <a:r>
              <a:rPr lang="en-US" altLang="en-US" sz="2400" dirty="0" err="1"/>
              <a:t>Ischaemic</a:t>
            </a:r>
            <a:r>
              <a:rPr lang="en-US" altLang="en-US" sz="2400" dirty="0"/>
              <a:t> heart disease.</a:t>
            </a:r>
          </a:p>
          <a:p>
            <a:pPr algn="l" rtl="0" eaLnBrk="1" hangingPunct="1"/>
            <a:r>
              <a:rPr lang="en-US" altLang="en-US" sz="2400" dirty="0"/>
              <a:t>Left heart obstructive lesions (aortic, mitral stenosis). </a:t>
            </a:r>
          </a:p>
          <a:p>
            <a:pPr algn="l" rtl="0" eaLnBrk="1" hangingPunct="1"/>
            <a:r>
              <a:rPr lang="en-US" altLang="en-US" sz="2400" dirty="0"/>
              <a:t>Prosthetic heart valves (metal). </a:t>
            </a:r>
          </a:p>
          <a:p>
            <a:pPr algn="l" rtl="0" eaLnBrk="1" hangingPunct="1"/>
            <a:r>
              <a:rPr lang="en-US" altLang="en-US" sz="2400" dirty="0"/>
              <a:t>Previous </a:t>
            </a:r>
            <a:r>
              <a:rPr lang="en-US" altLang="en-US" sz="2400" dirty="0" err="1"/>
              <a:t>peripartum</a:t>
            </a:r>
            <a:r>
              <a:rPr lang="en-US" altLang="en-US" sz="2400" dirty="0"/>
              <a:t> cardiomyopathy.</a:t>
            </a:r>
            <a:endParaRPr lang="ar-JO" altLang="en-US" sz="2400" dirty="0">
              <a:ea typeface="Majalla UI"/>
            </a:endParaRPr>
          </a:p>
        </p:txBody>
      </p:sp>
    </p:spTree>
    <p:extLst>
      <p:ext uri="{BB962C8B-B14F-4D97-AF65-F5344CB8AC3E}">
        <p14:creationId xmlns:p14="http://schemas.microsoft.com/office/powerpoint/2010/main" val="95662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normAutofit fontScale="90000"/>
          </a:bodyPr>
          <a:lstStyle/>
          <a:p>
            <a:pPr eaLnBrk="1" hangingPunct="1"/>
            <a:r>
              <a:rPr lang="en-US" altLang="en-US" b="1" smtClean="0"/>
              <a:t>Fetal risks of maternal cardiac disease </a:t>
            </a:r>
            <a:endParaRPr lang="ar-JO" altLang="en-US" smtClean="0"/>
          </a:p>
        </p:txBody>
      </p:sp>
      <p:sp>
        <p:nvSpPr>
          <p:cNvPr id="23555" name="Content Placeholder 6"/>
          <p:cNvSpPr>
            <a:spLocks noGrp="1"/>
          </p:cNvSpPr>
          <p:nvPr>
            <p:ph idx="1"/>
          </p:nvPr>
        </p:nvSpPr>
        <p:spPr>
          <a:xfrm>
            <a:off x="457200" y="2471737"/>
            <a:ext cx="8229600" cy="3128963"/>
          </a:xfrm>
        </p:spPr>
        <p:txBody>
          <a:bodyPr/>
          <a:lstStyle/>
          <a:p>
            <a:pPr algn="l" rtl="0" eaLnBrk="1" hangingPunct="1"/>
            <a:r>
              <a:rPr lang="en-US" altLang="en-US" sz="2400"/>
              <a:t>Recurrence (congenital heart disease). </a:t>
            </a:r>
          </a:p>
          <a:p>
            <a:pPr algn="l" rtl="0" eaLnBrk="1" hangingPunct="1"/>
            <a:r>
              <a:rPr lang="en-US" altLang="en-US" sz="2400"/>
              <a:t>Maternal cyanosis (fetal hypoxia). </a:t>
            </a:r>
          </a:p>
          <a:p>
            <a:pPr algn="l" rtl="0" eaLnBrk="1" hangingPunct="1"/>
            <a:r>
              <a:rPr lang="en-US" altLang="en-US" sz="2400"/>
              <a:t>Iatrogenic prematurity. </a:t>
            </a:r>
          </a:p>
          <a:p>
            <a:pPr algn="l" rtl="0" eaLnBrk="1" hangingPunct="1"/>
            <a:r>
              <a:rPr lang="en-US" altLang="en-US" sz="2400"/>
              <a:t>FGR. </a:t>
            </a:r>
          </a:p>
          <a:p>
            <a:pPr algn="l" rtl="0" eaLnBrk="1" hangingPunct="1"/>
            <a:r>
              <a:rPr lang="en-US" altLang="en-US" sz="2400"/>
              <a:t>Effects of maternal drugs (teratogenesis, growth restriction, fetal loss).</a:t>
            </a:r>
          </a:p>
          <a:p>
            <a:pPr algn="l" rtl="0" eaLnBrk="1" hangingPunct="1"/>
            <a:r>
              <a:rPr lang="en-US" altLang="en-US" sz="2400"/>
              <a:t>Abortion , IUFD </a:t>
            </a:r>
            <a:endParaRPr lang="ar-JO" altLang="en-US" sz="2100">
              <a:ea typeface="Majalla UI"/>
            </a:endParaRPr>
          </a:p>
        </p:txBody>
      </p:sp>
    </p:spTree>
    <p:extLst>
      <p:ext uri="{BB962C8B-B14F-4D97-AF65-F5344CB8AC3E}">
        <p14:creationId xmlns:p14="http://schemas.microsoft.com/office/powerpoint/2010/main" val="2423905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229600" cy="857250"/>
          </a:xfrm>
        </p:spPr>
        <p:txBody>
          <a:bodyPr>
            <a:normAutofit fontScale="90000"/>
          </a:bodyPr>
          <a:lstStyle/>
          <a:p>
            <a:pPr>
              <a:defRPr/>
            </a:pPr>
            <a:r>
              <a:rPr lang="en-US" dirty="0"/>
              <a:t>There are 3 periods during which the danger of cardiac </a:t>
            </a:r>
            <a:r>
              <a:rPr lang="en-US" dirty="0" err="1"/>
              <a:t>decompensation</a:t>
            </a:r>
            <a:r>
              <a:rPr lang="en-US" dirty="0"/>
              <a:t> is great:</a:t>
            </a:r>
            <a:r>
              <a:rPr lang="ar-JO" dirty="0"/>
              <a:t/>
            </a:r>
            <a:br>
              <a:rPr lang="ar-JO" dirty="0"/>
            </a:br>
            <a:endParaRPr lang="ar-JO" dirty="0"/>
          </a:p>
        </p:txBody>
      </p:sp>
      <p:sp>
        <p:nvSpPr>
          <p:cNvPr id="24579" name="Content Placeholder 2"/>
          <p:cNvSpPr>
            <a:spLocks noGrp="1"/>
          </p:cNvSpPr>
          <p:nvPr>
            <p:ph idx="1"/>
          </p:nvPr>
        </p:nvSpPr>
        <p:spPr>
          <a:xfrm>
            <a:off x="1066800" y="1828800"/>
            <a:ext cx="7772400" cy="4572000"/>
          </a:xfrm>
        </p:spPr>
        <p:txBody>
          <a:bodyPr/>
          <a:lstStyle/>
          <a:p>
            <a:pPr algn="l" rtl="0" eaLnBrk="1" hangingPunct="1">
              <a:buFont typeface="Wingdings" panose="05000000000000000000" pitchFamily="2" charset="2"/>
              <a:buChar char="v"/>
            </a:pPr>
            <a:r>
              <a:rPr lang="en-US" altLang="en-US" dirty="0" smtClean="0"/>
              <a:t> Between 28th – 32nd week  : maximum increase in blood volume and cardiac output .</a:t>
            </a:r>
          </a:p>
          <a:p>
            <a:pPr algn="l" rtl="0" eaLnBrk="1" hangingPunct="1">
              <a:buFont typeface="Wingdings" panose="05000000000000000000" pitchFamily="2" charset="2"/>
              <a:buChar char="v"/>
            </a:pPr>
            <a:endParaRPr lang="en-US" altLang="en-US" dirty="0" smtClean="0"/>
          </a:p>
          <a:p>
            <a:pPr algn="l" rtl="0" eaLnBrk="1" hangingPunct="1">
              <a:buFont typeface="Wingdings" panose="05000000000000000000" pitchFamily="2" charset="2"/>
              <a:buChar char="v"/>
            </a:pPr>
            <a:r>
              <a:rPr lang="en-US" altLang="en-US" dirty="0" smtClean="0"/>
              <a:t> During labor  : contraction  increase load on heart ( in 2nd stage of </a:t>
            </a:r>
            <a:r>
              <a:rPr lang="en-US" altLang="en-US" dirty="0" err="1" smtClean="0"/>
              <a:t>labour</a:t>
            </a:r>
            <a:r>
              <a:rPr lang="en-US" altLang="en-US" dirty="0" smtClean="0"/>
              <a:t> more than 1st stage) , stress and anxiety </a:t>
            </a:r>
          </a:p>
          <a:p>
            <a:pPr algn="l" rtl="0" eaLnBrk="1" hangingPunct="1">
              <a:buFont typeface="Wingdings" panose="05000000000000000000" pitchFamily="2" charset="2"/>
              <a:buChar char="v"/>
            </a:pPr>
            <a:endParaRPr lang="en-US" altLang="en-US" dirty="0" smtClean="0"/>
          </a:p>
          <a:p>
            <a:pPr algn="l" rtl="0" eaLnBrk="1" hangingPunct="1">
              <a:buFont typeface="Wingdings" panose="05000000000000000000" pitchFamily="2" charset="2"/>
              <a:buChar char="v"/>
            </a:pPr>
            <a:r>
              <a:rPr lang="en-US" altLang="en-US" dirty="0" smtClean="0"/>
              <a:t> Immediately postpartum : </a:t>
            </a:r>
          </a:p>
          <a:p>
            <a:pPr lvl="1" algn="l" rtl="0" eaLnBrk="1" hangingPunct="1">
              <a:buFont typeface="Wingdings 2" panose="05020102010507070707" pitchFamily="18" charset="2"/>
              <a:buNone/>
            </a:pPr>
            <a:r>
              <a:rPr lang="en-US" altLang="en-US" dirty="0" smtClean="0"/>
              <a:t>•</a:t>
            </a:r>
            <a:r>
              <a:rPr lang="en-US" altLang="en-US" sz="1650" dirty="0"/>
              <a:t>After placental delivery 500 – 900 ml of blood passed to general circulation increase load on heart </a:t>
            </a:r>
          </a:p>
          <a:p>
            <a:pPr lvl="1" algn="l" rtl="0" eaLnBrk="1" hangingPunct="1"/>
            <a:r>
              <a:rPr lang="en-US" altLang="en-US" sz="1650" dirty="0"/>
              <a:t>Sudden release of pressure on IVC  increase venous return lead to increase CO</a:t>
            </a:r>
          </a:p>
          <a:p>
            <a:pPr lvl="1" algn="l" rtl="0" eaLnBrk="1" hangingPunct="1">
              <a:buFont typeface="Wingdings 2" panose="05020102010507070707" pitchFamily="18" charset="2"/>
              <a:buNone/>
            </a:pPr>
            <a:endParaRPr lang="ar-JO" altLang="en-US" dirty="0" smtClean="0">
              <a:ea typeface="Majalla UI"/>
            </a:endParaRPr>
          </a:p>
          <a:p>
            <a:pPr algn="l" rtl="0" eaLnBrk="1" hangingPunct="1"/>
            <a:endParaRPr lang="ar-JO" altLang="en-US" dirty="0" smtClean="0">
              <a:ea typeface="Majalla UI"/>
            </a:endParaRPr>
          </a:p>
        </p:txBody>
      </p:sp>
    </p:spTree>
    <p:extLst>
      <p:ext uri="{BB962C8B-B14F-4D97-AF65-F5344CB8AC3E}">
        <p14:creationId xmlns:p14="http://schemas.microsoft.com/office/powerpoint/2010/main" val="2033977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a:t>Intrapartum</a:t>
            </a:r>
            <a:r>
              <a:rPr lang="en-US" dirty="0"/>
              <a:t> management</a:t>
            </a:r>
            <a:br>
              <a:rPr lang="en-US" dirty="0"/>
            </a:br>
            <a:endParaRPr lang="ar-JO" dirty="0"/>
          </a:p>
        </p:txBody>
      </p:sp>
      <p:sp>
        <p:nvSpPr>
          <p:cNvPr id="3" name="Content Placeholder 2"/>
          <p:cNvSpPr>
            <a:spLocks noGrp="1"/>
          </p:cNvSpPr>
          <p:nvPr>
            <p:ph idx="1"/>
          </p:nvPr>
        </p:nvSpPr>
        <p:spPr/>
        <p:txBody>
          <a:bodyPr>
            <a:normAutofit fontScale="92500"/>
          </a:bodyPr>
          <a:lstStyle/>
          <a:p>
            <a:pPr marL="0" indent="0">
              <a:buClr>
                <a:schemeClr val="accent3"/>
              </a:buClr>
              <a:buNone/>
              <a:defRPr/>
            </a:pPr>
            <a:endParaRPr lang="en-US" dirty="0"/>
          </a:p>
          <a:p>
            <a:pPr marL="205740" indent="-205740">
              <a:buClr>
                <a:schemeClr val="accent3"/>
              </a:buClr>
              <a:defRPr/>
            </a:pPr>
            <a:r>
              <a:rPr lang="en-US" dirty="0"/>
              <a:t>Vaginal delivery is the preferred mode of delivery for most women with heart disease, unless there are specific obstetric indications or a deterioration in cardiac performance necessitating early delivery. </a:t>
            </a:r>
          </a:p>
          <a:p>
            <a:pPr marL="205740" indent="-205740">
              <a:buClr>
                <a:schemeClr val="accent3"/>
              </a:buClr>
              <a:defRPr/>
            </a:pPr>
            <a:endParaRPr lang="en-US" dirty="0"/>
          </a:p>
          <a:p>
            <a:pPr marL="205740" indent="-205740">
              <a:buClr>
                <a:schemeClr val="accent3"/>
              </a:buClr>
              <a:defRPr/>
            </a:pPr>
            <a:r>
              <a:rPr lang="en-US" dirty="0"/>
              <a:t> In most cases, vaginal delivery is best achieved by aiming for spontaneous onset of </a:t>
            </a:r>
            <a:r>
              <a:rPr lang="en-US" dirty="0" err="1"/>
              <a:t>labour</a:t>
            </a:r>
            <a:r>
              <a:rPr lang="en-US" dirty="0"/>
              <a:t>, providing effective pain relief with low-dose regional analgesia and, if necessary, assisting vaginal delivery with instruments such as the </a:t>
            </a:r>
            <a:r>
              <a:rPr lang="en-US" dirty="0" err="1"/>
              <a:t>ventouse</a:t>
            </a:r>
            <a:r>
              <a:rPr lang="en-US" dirty="0"/>
              <a:t> or forceps, in order to limit or avoid maternal effort in ‘pushing’.</a:t>
            </a:r>
          </a:p>
          <a:p>
            <a:pPr marL="205740" indent="-205740">
              <a:buClr>
                <a:schemeClr val="accent3"/>
              </a:buClr>
              <a:defRPr/>
            </a:pPr>
            <a:endParaRPr lang="ar-JO" dirty="0"/>
          </a:p>
        </p:txBody>
      </p:sp>
    </p:spTree>
    <p:extLst>
      <p:ext uri="{BB962C8B-B14F-4D97-AF65-F5344CB8AC3E}">
        <p14:creationId xmlns:p14="http://schemas.microsoft.com/office/powerpoint/2010/main" val="3478960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840" t="13422" r="13814" b="5765"/>
          <a:stretch>
            <a:fillRect/>
          </a:stretch>
        </p:blipFill>
        <p:spPr>
          <a:xfrm>
            <a:off x="1003698" y="1493044"/>
            <a:ext cx="6679406" cy="4107656"/>
          </a:xfrm>
        </p:spPr>
      </p:pic>
    </p:spTree>
    <p:extLst>
      <p:ext uri="{BB962C8B-B14F-4D97-AF65-F5344CB8AC3E}">
        <p14:creationId xmlns:p14="http://schemas.microsoft.com/office/powerpoint/2010/main" val="1083551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en-US" altLang="en-US" sz="4500" b="1" i="1" u="sng">
                <a:latin typeface="Lato"/>
              </a:rPr>
              <a:t>Congenital Heart Disease</a:t>
            </a:r>
          </a:p>
        </p:txBody>
      </p:sp>
      <p:sp>
        <p:nvSpPr>
          <p:cNvPr id="63491" name="Content Placeholder 2"/>
          <p:cNvSpPr>
            <a:spLocks noGrp="1"/>
          </p:cNvSpPr>
          <p:nvPr>
            <p:ph idx="1"/>
          </p:nvPr>
        </p:nvSpPr>
        <p:spPr/>
        <p:txBody>
          <a:bodyPr>
            <a:noAutofit/>
          </a:bodyPr>
          <a:lstStyle/>
          <a:p>
            <a:pPr algn="l" rtl="0" eaLnBrk="1" hangingPunct="1"/>
            <a:r>
              <a:rPr lang="en-US" altLang="en-US" sz="2400" dirty="0"/>
              <a:t>During pregnancy, women with congenital heart disease are at increased risk of cardiac events including pulmonary edema and symptomatic sustained arrhythmias.</a:t>
            </a:r>
          </a:p>
          <a:p>
            <a:pPr algn="l" rtl="0" eaLnBrk="1" hangingPunct="1"/>
            <a:r>
              <a:rPr lang="en-US" altLang="en-US" sz="2400" dirty="0"/>
              <a:t>Risk factors include prior history of heart failure, NYHA class III, </a:t>
            </a:r>
            <a:r>
              <a:rPr lang="en-US" altLang="en-US" sz="2400" dirty="0" smtClean="0"/>
              <a:t>severe </a:t>
            </a:r>
            <a:r>
              <a:rPr lang="en-US" altLang="en-US" sz="2400" dirty="0"/>
              <a:t>pulmonary regurgitation, and smoking.</a:t>
            </a:r>
          </a:p>
          <a:p>
            <a:pPr algn="l" rtl="0" eaLnBrk="1" hangingPunct="1"/>
            <a:r>
              <a:rPr lang="en-US" altLang="en-US" sz="2400" dirty="0"/>
              <a:t>These women also face increased risks of adverse neonatal outcomes including preterm delivery and infants with growth restriction, respiratory distress syndrome, and </a:t>
            </a:r>
            <a:r>
              <a:rPr lang="en-US" altLang="en-US" sz="2400" dirty="0" err="1"/>
              <a:t>intraventricular</a:t>
            </a:r>
            <a:r>
              <a:rPr lang="en-US" altLang="en-US" sz="2400" dirty="0"/>
              <a:t> hemorrhage , additionally, there is an increased incidence of congenital heart disease in children of women with a congenital abnormality.</a:t>
            </a:r>
          </a:p>
          <a:p>
            <a:pPr algn="l" rtl="0" eaLnBrk="1" hangingPunct="1"/>
            <a:endParaRPr lang="en-US" altLang="en-US" sz="2400" dirty="0"/>
          </a:p>
          <a:p>
            <a:pPr algn="l" rtl="0" eaLnBrk="1" hangingPunct="1"/>
            <a:endParaRPr lang="en-US" altLang="en-US" sz="2400" dirty="0"/>
          </a:p>
        </p:txBody>
      </p:sp>
    </p:spTree>
    <p:extLst>
      <p:ext uri="{BB962C8B-B14F-4D97-AF65-F5344CB8AC3E}">
        <p14:creationId xmlns:p14="http://schemas.microsoft.com/office/powerpoint/2010/main" val="3778168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endParaRPr lang="ar-JO" altLang="en-US" smtClean="0"/>
          </a:p>
        </p:txBody>
      </p:sp>
      <p:sp>
        <p:nvSpPr>
          <p:cNvPr id="3" name="Content Placeholder 2"/>
          <p:cNvSpPr>
            <a:spLocks noGrp="1"/>
          </p:cNvSpPr>
          <p:nvPr>
            <p:ph idx="1"/>
          </p:nvPr>
        </p:nvSpPr>
        <p:spPr/>
        <p:txBody>
          <a:bodyPr>
            <a:normAutofit/>
          </a:bodyPr>
          <a:lstStyle/>
          <a:p>
            <a:pPr marL="205740" indent="-205740">
              <a:buClr>
                <a:schemeClr val="accent3"/>
              </a:buClr>
              <a:defRPr/>
            </a:pPr>
            <a:r>
              <a:rPr lang="en-US" b="1" i="1" u="sng" dirty="0">
                <a:solidFill>
                  <a:schemeClr val="accent1">
                    <a:lumMod val="75000"/>
                  </a:schemeClr>
                </a:solidFill>
              </a:rPr>
              <a:t>Septal defects</a:t>
            </a:r>
            <a:r>
              <a:rPr lang="en-US" b="1" dirty="0"/>
              <a:t>: </a:t>
            </a:r>
            <a:r>
              <a:rPr lang="en-US" b="1" u="sng" dirty="0"/>
              <a:t>Young women with uncomplicated </a:t>
            </a:r>
            <a:r>
              <a:rPr lang="en-US" b="1" u="sng" dirty="0" smtClean="0"/>
              <a:t>ASD </a:t>
            </a:r>
            <a:r>
              <a:rPr lang="en-US" b="1" u="sng" dirty="0"/>
              <a:t>or isolated VSD usually tolerate pregnancy well</a:t>
            </a:r>
            <a:r>
              <a:rPr lang="en-US" dirty="0"/>
              <a:t>. </a:t>
            </a:r>
            <a:r>
              <a:rPr lang="en-US" dirty="0"/>
              <a:t>ASD is the most common congenital heart lesion in adults. </a:t>
            </a:r>
            <a:r>
              <a:rPr lang="en-US" b="1" u="sng" dirty="0"/>
              <a:t>ASDs are usually very well tolerated unless they are associated with pulmonary HTN</a:t>
            </a:r>
            <a:r>
              <a:rPr lang="en-US" dirty="0"/>
              <a:t>. Complications, such as atrial arrhythmias, pulmonary HTN, and heart failure, usually do not arise until the fifth decade of life and are therefore uncommon in pregnancy. VSDs usually close spontaneously or are closed surgically if the lesion is large. </a:t>
            </a:r>
            <a:r>
              <a:rPr lang="en-US" dirty="0"/>
              <a:t>For this reason, </a:t>
            </a:r>
            <a:r>
              <a:rPr lang="en-US" b="1" u="sng" dirty="0"/>
              <a:t>significant VSDs are rarely seen in pregnancy</a:t>
            </a:r>
            <a:r>
              <a:rPr lang="en-US" dirty="0"/>
              <a:t>. </a:t>
            </a:r>
          </a:p>
        </p:txBody>
      </p:sp>
    </p:spTree>
    <p:extLst>
      <p:ext uri="{BB962C8B-B14F-4D97-AF65-F5344CB8AC3E}">
        <p14:creationId xmlns:p14="http://schemas.microsoft.com/office/powerpoint/2010/main" val="3892702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ar-JO" altLang="en-US" smtClean="0"/>
          </a:p>
        </p:txBody>
      </p:sp>
      <p:sp>
        <p:nvSpPr>
          <p:cNvPr id="3" name="Content Placeholder 2"/>
          <p:cNvSpPr>
            <a:spLocks noGrp="1"/>
          </p:cNvSpPr>
          <p:nvPr>
            <p:ph idx="1"/>
          </p:nvPr>
        </p:nvSpPr>
        <p:spPr/>
        <p:txBody>
          <a:bodyPr>
            <a:normAutofit/>
          </a:bodyPr>
          <a:lstStyle/>
          <a:p>
            <a:pPr marL="205740" indent="-205740">
              <a:buClr>
                <a:schemeClr val="accent3"/>
              </a:buClr>
              <a:defRPr/>
            </a:pPr>
            <a:r>
              <a:rPr lang="en-US" b="1" i="1" u="sng" dirty="0">
                <a:solidFill>
                  <a:schemeClr val="accent1">
                    <a:lumMod val="75000"/>
                  </a:schemeClr>
                </a:solidFill>
              </a:rPr>
              <a:t>Patent ductus arteriosus (PDA): </a:t>
            </a:r>
            <a:r>
              <a:rPr lang="en-US" b="1" dirty="0"/>
              <a:t>PDA is not associated with additional maternal risk for cardiac complications if the shunt is small to moderate and if pulmonary artery pressures are normal</a:t>
            </a:r>
            <a:r>
              <a:rPr lang="en-US" dirty="0"/>
              <a:t>. Moderate to large PDA may be associated with increased volume, left heart failure, and pulmonary HTN or other pulmonary abnormalities. Therefore, </a:t>
            </a:r>
            <a:r>
              <a:rPr lang="en-US" b="1" u="sng" dirty="0"/>
              <a:t>pregnancy is not recommended for patients with large PDA and associated complications</a:t>
            </a:r>
            <a:r>
              <a:rPr lang="en-US" dirty="0"/>
              <a:t>.</a:t>
            </a:r>
          </a:p>
        </p:txBody>
      </p:sp>
    </p:spTree>
    <p:extLst>
      <p:ext uri="{BB962C8B-B14F-4D97-AF65-F5344CB8AC3E}">
        <p14:creationId xmlns:p14="http://schemas.microsoft.com/office/powerpoint/2010/main" val="197254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248966" y="166689"/>
            <a:ext cx="7266384" cy="769937"/>
          </a:xfrm>
        </p:spPr>
        <p:txBody>
          <a:bodyPr/>
          <a:lstStyle/>
          <a:p>
            <a:pPr algn="l" eaLnBrk="1" hangingPunct="1"/>
            <a:r>
              <a:rPr lang="en-US" altLang="en-US" b="1" dirty="0" smtClean="0">
                <a:ln>
                  <a:noFill/>
                </a:ln>
              </a:rPr>
              <a:t>pathogenesis</a:t>
            </a:r>
          </a:p>
        </p:txBody>
      </p:sp>
      <p:sp>
        <p:nvSpPr>
          <p:cNvPr id="3" name="Content Placeholder 2"/>
          <p:cNvSpPr>
            <a:spLocks noGrp="1"/>
          </p:cNvSpPr>
          <p:nvPr>
            <p:ph idx="1"/>
          </p:nvPr>
        </p:nvSpPr>
        <p:spPr>
          <a:xfrm>
            <a:off x="457200" y="914400"/>
            <a:ext cx="8534400" cy="5675313"/>
          </a:xfrm>
        </p:spPr>
        <p:txBody>
          <a:bodyPr>
            <a:noAutofit/>
          </a:bodyPr>
          <a:lstStyle/>
          <a:p>
            <a:pPr eaLnBrk="1" hangingPunct="1"/>
            <a:r>
              <a:rPr lang="en-US" sz="2400" dirty="0" smtClean="0"/>
              <a:t>Pregnancy is characterized by </a:t>
            </a:r>
            <a:r>
              <a:rPr lang="en-US" sz="2400" b="1" dirty="0" smtClean="0"/>
              <a:t>insulin resistance </a:t>
            </a:r>
            <a:r>
              <a:rPr lang="en-US" sz="2400" dirty="0" smtClean="0"/>
              <a:t>and </a:t>
            </a:r>
            <a:r>
              <a:rPr lang="en-US" sz="2400" b="1" dirty="0" smtClean="0"/>
              <a:t>hyperinsulinemia</a:t>
            </a:r>
            <a:r>
              <a:rPr lang="en-US" sz="2400" dirty="0" smtClean="0"/>
              <a:t>, </a:t>
            </a:r>
            <a:r>
              <a:rPr kumimoji="1" lang="en-US" altLang="en-US" sz="2400" dirty="0" smtClean="0">
                <a:effectLst>
                  <a:outerShdw blurRad="38100" dist="38100" dir="2700000" algn="tl">
                    <a:srgbClr val="C0C0C0"/>
                  </a:outerShdw>
                </a:effectLst>
              </a:rPr>
              <a:t>which ensures an adequate supply of glucose for the fetus.</a:t>
            </a:r>
            <a:endParaRPr lang="en-US" sz="2400" dirty="0" smtClean="0"/>
          </a:p>
          <a:p>
            <a:pPr eaLnBrk="1" hangingPunct="1"/>
            <a:r>
              <a:rPr lang="en-US" sz="2400" dirty="0" smtClean="0"/>
              <a:t>The resistance due to placental secretion of </a:t>
            </a:r>
            <a:r>
              <a:rPr lang="en-US" sz="2400" b="1" dirty="0" err="1" smtClean="0"/>
              <a:t>diabetogenic</a:t>
            </a:r>
            <a:r>
              <a:rPr lang="en-US" sz="2400" b="1" dirty="0" smtClean="0"/>
              <a:t> hormones </a:t>
            </a:r>
            <a:r>
              <a:rPr lang="en-US" sz="2400" dirty="0" smtClean="0"/>
              <a:t>including </a:t>
            </a:r>
            <a:r>
              <a:rPr lang="en-US" sz="2400" b="1" dirty="0" smtClean="0"/>
              <a:t>growth hormone</a:t>
            </a:r>
            <a:r>
              <a:rPr lang="en-US" sz="2400" dirty="0" smtClean="0"/>
              <a:t>, </a:t>
            </a:r>
            <a:r>
              <a:rPr lang="en-US" sz="2400" b="1" dirty="0" err="1" smtClean="0"/>
              <a:t>corticotropin</a:t>
            </a:r>
            <a:r>
              <a:rPr lang="en-US" sz="2400" b="1" dirty="0" smtClean="0"/>
              <a:t> releasing hormone</a:t>
            </a:r>
            <a:r>
              <a:rPr lang="en-US" sz="2800" b="1" dirty="0" smtClean="0"/>
              <a:t>, </a:t>
            </a:r>
            <a:r>
              <a:rPr lang="en-US" sz="2800" b="1" dirty="0" smtClean="0">
                <a:solidFill>
                  <a:srgbClr val="FF0000"/>
                </a:solidFill>
              </a:rPr>
              <a:t>placental</a:t>
            </a:r>
            <a:r>
              <a:rPr lang="en-US" sz="2800" b="1" dirty="0" smtClean="0"/>
              <a:t> </a:t>
            </a:r>
            <a:r>
              <a:rPr lang="en-US" sz="2800" b="1" dirty="0" err="1" smtClean="0">
                <a:solidFill>
                  <a:srgbClr val="FF0000"/>
                </a:solidFill>
              </a:rPr>
              <a:t>lactogen</a:t>
            </a:r>
            <a:r>
              <a:rPr lang="en-US" sz="2400" b="1" dirty="0" smtClean="0"/>
              <a:t>, and progesterone, </a:t>
            </a:r>
            <a:r>
              <a:rPr lang="en-US" sz="2400" dirty="0" smtClean="0"/>
              <a:t>as well as increased </a:t>
            </a:r>
            <a:r>
              <a:rPr lang="en-US" sz="2400" b="1" dirty="0" smtClean="0"/>
              <a:t>maternal adipose deposition.</a:t>
            </a:r>
          </a:p>
          <a:p>
            <a:pPr eaLnBrk="1" hangingPunct="1"/>
            <a:r>
              <a:rPr lang="en-US" sz="2400" dirty="0" smtClean="0"/>
              <a:t>These and other </a:t>
            </a:r>
            <a:r>
              <a:rPr lang="en-US" sz="2400" b="1" dirty="0" err="1" smtClean="0"/>
              <a:t>endocrinologic</a:t>
            </a:r>
            <a:r>
              <a:rPr lang="en-US" sz="2400" b="1" dirty="0" smtClean="0"/>
              <a:t> and metabolic changes </a:t>
            </a:r>
            <a:r>
              <a:rPr lang="en-US" sz="2400" dirty="0" smtClean="0"/>
              <a:t>ensure that the fetus has a good supply of fuel and nutrients at all times.</a:t>
            </a:r>
          </a:p>
          <a:p>
            <a:pPr eaLnBrk="1" hangingPunct="1"/>
            <a:r>
              <a:rPr lang="en-US" sz="2400" dirty="0" smtClean="0"/>
              <a:t>Gestational diabetes occurs in women whose pancreatic function </a:t>
            </a:r>
            <a:r>
              <a:rPr lang="en-US" sz="2400" dirty="0" smtClean="0">
                <a:solidFill>
                  <a:srgbClr val="FF0000"/>
                </a:solidFill>
              </a:rPr>
              <a:t>is not sufficient to secrete adequate amounts of additional insulin to overcome the insulin resistance created by changes in </a:t>
            </a:r>
            <a:r>
              <a:rPr lang="en-US" sz="2400" dirty="0" err="1" smtClean="0">
                <a:solidFill>
                  <a:srgbClr val="FF0000"/>
                </a:solidFill>
              </a:rPr>
              <a:t>diabetogenic</a:t>
            </a:r>
            <a:r>
              <a:rPr lang="en-US" sz="2400" dirty="0" smtClean="0">
                <a:solidFill>
                  <a:srgbClr val="FF0000"/>
                </a:solidFill>
              </a:rPr>
              <a:t> hormones during pregnancy.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endParaRPr lang="ar-JO" altLang="en-US" smtClean="0"/>
          </a:p>
        </p:txBody>
      </p:sp>
      <p:sp>
        <p:nvSpPr>
          <p:cNvPr id="67587" name="Content Placeholder 2"/>
          <p:cNvSpPr>
            <a:spLocks noGrp="1"/>
          </p:cNvSpPr>
          <p:nvPr>
            <p:ph idx="1"/>
          </p:nvPr>
        </p:nvSpPr>
        <p:spPr/>
        <p:txBody>
          <a:bodyPr/>
          <a:lstStyle/>
          <a:p>
            <a:pPr algn="l" rtl="0" eaLnBrk="1" hangingPunct="1"/>
            <a:r>
              <a:rPr lang="en-US" altLang="en-US" b="1" i="1" u="sng" smtClean="0">
                <a:solidFill>
                  <a:srgbClr val="FF0000"/>
                </a:solidFill>
              </a:rPr>
              <a:t>Tetralogy of Fallot</a:t>
            </a:r>
            <a:r>
              <a:rPr lang="en-US" altLang="en-US" smtClean="0"/>
              <a:t>, characterized by right ventricular outflow tract obstruction, VSD, right ventricular hypertrophy, and overriding aorta, is associated with right-to-left shunting and cyanosis. If the defect goes uncorrected, the affected patient rarely lives beyond childhood. In developed countries, almost all patients have had surgical correction with good survival rates (85% to 86% at 32 to 36 years) and good quality of life. </a:t>
            </a:r>
            <a:r>
              <a:rPr lang="en-US" altLang="en-US" b="1" u="sng" smtClean="0"/>
              <a:t>Pregnancy is generally well tolerated in patients who have had surgical repair, although these women are at increased risk of right-sided heart failure and arrhythmia</a:t>
            </a:r>
            <a:r>
              <a:rPr lang="en-US" altLang="en-US" smtClean="0"/>
              <a:t>. </a:t>
            </a:r>
          </a:p>
        </p:txBody>
      </p:sp>
    </p:spTree>
    <p:extLst>
      <p:ext uri="{BB962C8B-B14F-4D97-AF65-F5344CB8AC3E}">
        <p14:creationId xmlns:p14="http://schemas.microsoft.com/office/powerpoint/2010/main" val="166905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endParaRPr lang="ar-JO" altLang="en-US" smtClean="0"/>
          </a:p>
        </p:txBody>
      </p:sp>
      <p:sp>
        <p:nvSpPr>
          <p:cNvPr id="3" name="Content Placeholder 2"/>
          <p:cNvSpPr>
            <a:spLocks noGrp="1"/>
          </p:cNvSpPr>
          <p:nvPr>
            <p:ph idx="1"/>
          </p:nvPr>
        </p:nvSpPr>
        <p:spPr/>
        <p:txBody>
          <a:bodyPr>
            <a:normAutofit fontScale="92500" lnSpcReduction="20000"/>
          </a:bodyPr>
          <a:lstStyle/>
          <a:p>
            <a:pPr marL="205740" indent="-205740">
              <a:buClr>
                <a:schemeClr val="accent3"/>
              </a:buClr>
              <a:defRPr/>
            </a:pPr>
            <a:r>
              <a:rPr lang="en-US" b="1" i="1" u="sng" dirty="0">
                <a:solidFill>
                  <a:srgbClr val="7030A0"/>
                </a:solidFill>
              </a:rPr>
              <a:t>Eisenmenger syndrome </a:t>
            </a:r>
            <a:r>
              <a:rPr lang="en-US" dirty="0"/>
              <a:t>occurs when an initial left-to-right shunt results in pulmonary arterial obliteration and pulmonary HTN, eventually leading to a right-to-left shunt. This serious condition carries a maternal mortality rate of 50% and a fetal mortality rate of more than 50% if cyanosis is present. In addition, 30% of fetuses exhibit intrauterine growth restriction. </a:t>
            </a:r>
            <a:r>
              <a:rPr lang="en-US" b="1" u="sng" dirty="0"/>
              <a:t>Because of increased maternal mortality, pregnancy is generally contraindicated, and termination of the pregnancy should be discussed</a:t>
            </a:r>
            <a:r>
              <a:rPr lang="en-US" dirty="0"/>
              <a:t>. If the pregnancy is continued, special precautions must be taken during the peripartum period. Women with Eisenmenger</a:t>
            </a:r>
            <a:r>
              <a:rPr lang="en-US" dirty="0"/>
              <a:t> syndrome tolerate hypotension </a:t>
            </a:r>
            <a:r>
              <a:rPr lang="en-US" dirty="0" smtClean="0"/>
              <a:t>poorly.</a:t>
            </a:r>
          </a:p>
          <a:p>
            <a:pPr marL="205740" indent="-205740">
              <a:buClr>
                <a:schemeClr val="accent3"/>
              </a:buClr>
              <a:defRPr/>
            </a:pPr>
            <a:r>
              <a:rPr lang="en-US" dirty="0" smtClean="0"/>
              <a:t>Postpartum </a:t>
            </a:r>
            <a:r>
              <a:rPr lang="en-US" dirty="0"/>
              <a:t>death most often occurs within 1 week after delivery; however, delayed deaths up to 4 to 6 weeks after delivery have been reported.</a:t>
            </a:r>
          </a:p>
        </p:txBody>
      </p:sp>
    </p:spTree>
    <p:extLst>
      <p:ext uri="{BB962C8B-B14F-4D97-AF65-F5344CB8AC3E}">
        <p14:creationId xmlns:p14="http://schemas.microsoft.com/office/powerpoint/2010/main" val="3081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endParaRPr lang="ar-JO" altLang="en-US" smtClean="0"/>
          </a:p>
        </p:txBody>
      </p:sp>
      <p:sp>
        <p:nvSpPr>
          <p:cNvPr id="3" name="Content Placeholder 2"/>
          <p:cNvSpPr>
            <a:spLocks noGrp="1"/>
          </p:cNvSpPr>
          <p:nvPr>
            <p:ph idx="1"/>
          </p:nvPr>
        </p:nvSpPr>
        <p:spPr/>
        <p:txBody>
          <a:bodyPr>
            <a:normAutofit/>
          </a:bodyPr>
          <a:lstStyle/>
          <a:p>
            <a:pPr marL="205740" indent="-205740">
              <a:buClr>
                <a:schemeClr val="accent3"/>
              </a:buClr>
              <a:defRPr/>
            </a:pPr>
            <a:r>
              <a:rPr lang="en-US" b="1" i="1" u="sng" dirty="0">
                <a:solidFill>
                  <a:srgbClr val="7030A0"/>
                </a:solidFill>
              </a:rPr>
              <a:t>Coarctation of the aorta: </a:t>
            </a:r>
            <a:r>
              <a:rPr lang="en-US" dirty="0"/>
              <a:t>Severe cases of coarctation of the aorta are usually corrected in infancy. Surgical correction during pregnancy is recommended only if dissection occurs. </a:t>
            </a:r>
            <a:r>
              <a:rPr lang="en-US" b="1" u="sng" dirty="0"/>
              <a:t>Some studies suggest that patients with a history of coarctation</a:t>
            </a:r>
            <a:r>
              <a:rPr lang="en-US" b="1" u="sng" dirty="0"/>
              <a:t> have increased rates of preeclampsia, gestational HTN, and preterm labor</a:t>
            </a:r>
            <a:r>
              <a:rPr lang="en-US" dirty="0"/>
              <a:t>. </a:t>
            </a:r>
          </a:p>
        </p:txBody>
      </p:sp>
    </p:spTree>
    <p:extLst>
      <p:ext uri="{BB962C8B-B14F-4D97-AF65-F5344CB8AC3E}">
        <p14:creationId xmlns:p14="http://schemas.microsoft.com/office/powerpoint/2010/main" val="3303407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304800" y="533400"/>
            <a:ext cx="7886700" cy="4060031"/>
          </a:xfrm>
        </p:spPr>
        <p:txBody>
          <a:bodyPr>
            <a:noAutofit/>
          </a:bodyPr>
          <a:lstStyle/>
          <a:p>
            <a:pPr algn="l" rtl="0" eaLnBrk="1" hangingPunct="1"/>
            <a:r>
              <a:rPr lang="en-US" altLang="en-US" sz="2000" b="1" i="1" u="sng" dirty="0" err="1">
                <a:solidFill>
                  <a:srgbClr val="7030A0"/>
                </a:solidFill>
              </a:rPr>
              <a:t>Marfan</a:t>
            </a:r>
            <a:r>
              <a:rPr lang="en-US" altLang="en-US" sz="2000" b="1" i="1" u="sng" dirty="0">
                <a:solidFill>
                  <a:srgbClr val="7030A0"/>
                </a:solidFill>
              </a:rPr>
              <a:t> syndrome:</a:t>
            </a:r>
            <a:r>
              <a:rPr lang="en-US" altLang="en-US" sz="2000" b="1" i="1" dirty="0">
                <a:solidFill>
                  <a:srgbClr val="7030A0"/>
                </a:solidFill>
              </a:rPr>
              <a:t> </a:t>
            </a:r>
            <a:r>
              <a:rPr lang="en-US" altLang="en-US" sz="2000" dirty="0"/>
              <a:t>is an autosomal dominant disorder of the </a:t>
            </a:r>
            <a:r>
              <a:rPr lang="en-US" altLang="en-US" sz="2000" dirty="0" err="1"/>
              <a:t>fibrillin</a:t>
            </a:r>
            <a:r>
              <a:rPr lang="en-US" altLang="en-US" sz="2000" dirty="0"/>
              <a:t> gene characterized by connective tissue fragility. Cardiovascular manifestations include aortic root dilation and dissection, MVP, and aneurysms. Genetic counseling is recommended. According to the 2010 American College of Cardiology (ACC)</a:t>
            </a:r>
            <a:r>
              <a:rPr lang="en-US" altLang="en-US" sz="2000" b="1" u="sng" dirty="0"/>
              <a:t>, patients with a dilated aortic root &gt;40 mm are considered high-risk. If cardiovascular involvement is minor and the aortic root diameter is smaller than 40 mm, the risk in pregnancy is less than 1%. </a:t>
            </a:r>
            <a:r>
              <a:rPr lang="en-US" altLang="en-US" sz="2000" dirty="0"/>
              <a:t>If cardiovascular involvement is more extensive or the aortic root is larger than 40 mm, complications during pregnancy and aortic dissection are increased significantly. Patients should be monitored with serial physical exams as well as echocardiography .</a:t>
            </a:r>
            <a:r>
              <a:rPr lang="en-US" altLang="en-US" sz="2000" b="1" u="sng" dirty="0"/>
              <a:t>During pregnancy, the </a:t>
            </a:r>
            <a:r>
              <a:rPr lang="en-US" altLang="en-US" sz="2000" b="1" u="sng" dirty="0" err="1"/>
              <a:t>hyperdynamic</a:t>
            </a:r>
            <a:r>
              <a:rPr lang="en-US" altLang="en-US" sz="2000" b="1" u="sng" dirty="0"/>
              <a:t> state can increase the risk of aortic dissection and/or rupture, particularly in those patients with an aortic root diameter greater than 40mm so Beta-blockade is recommended for patients with </a:t>
            </a:r>
            <a:r>
              <a:rPr lang="en-US" altLang="en-US" sz="2000" b="1" u="sng" dirty="0" err="1"/>
              <a:t>Marfan</a:t>
            </a:r>
            <a:r>
              <a:rPr lang="en-US" altLang="en-US" sz="2000" b="1" u="sng" dirty="0"/>
              <a:t> syndrome from the second trimester onward, particularly if the aortic root is dilated</a:t>
            </a:r>
            <a:r>
              <a:rPr lang="en-US" altLang="en-US" sz="2000" dirty="0"/>
              <a:t>. </a:t>
            </a:r>
          </a:p>
        </p:txBody>
      </p:sp>
    </p:spTree>
    <p:extLst>
      <p:ext uri="{BB962C8B-B14F-4D97-AF65-F5344CB8AC3E}">
        <p14:creationId xmlns:p14="http://schemas.microsoft.com/office/powerpoint/2010/main" val="1223471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Aya </a:t>
            </a:r>
            <a:r>
              <a:rPr lang="en-US" dirty="0" err="1" smtClean="0"/>
              <a:t>hayajneh</a:t>
            </a:r>
            <a:endParaRPr lang="en-US" dirty="0"/>
          </a:p>
        </p:txBody>
      </p:sp>
      <p:sp>
        <p:nvSpPr>
          <p:cNvPr id="3" name="Title 2"/>
          <p:cNvSpPr>
            <a:spLocks noGrp="1"/>
          </p:cNvSpPr>
          <p:nvPr>
            <p:ph type="ctrTitle"/>
          </p:nvPr>
        </p:nvSpPr>
        <p:spPr/>
        <p:txBody>
          <a:bodyPr/>
          <a:lstStyle/>
          <a:p>
            <a:r>
              <a:rPr lang="en-US" dirty="0" smtClean="0"/>
              <a:t>V</a:t>
            </a:r>
            <a:r>
              <a:rPr smtClean="0"/>
              <a:t>alvular heart disease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a:srcRect/>
          <a:stretch>
            <a:fillRect/>
          </a:stretch>
        </p:blipFill>
        <p:spPr bwMode="auto">
          <a:xfrm>
            <a:off x="4876800" y="1066800"/>
            <a:ext cx="3773622" cy="235187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57200" y="762000"/>
            <a:ext cx="4137285" cy="27432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2971800" y="3886200"/>
            <a:ext cx="3581400" cy="2576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6241366" cy="1981199"/>
          </a:xfrm>
        </p:spPr>
        <p:txBody>
          <a:bodyPr/>
          <a:lstStyle/>
          <a:p>
            <a:r>
              <a:rPr lang="en-US" dirty="0" smtClean="0"/>
              <a:t>Mitral stenosis</a:t>
            </a:r>
            <a:endParaRPr lang="en-US" dirty="0"/>
          </a:p>
        </p:txBody>
      </p:sp>
      <p:pic>
        <p:nvPicPr>
          <p:cNvPr id="1026" name="Picture 2"/>
          <p:cNvPicPr>
            <a:picLocks noChangeAspect="1" noChangeArrowheads="1"/>
          </p:cNvPicPr>
          <p:nvPr/>
        </p:nvPicPr>
        <p:blipFill>
          <a:blip r:embed="rId2"/>
          <a:srcRect/>
          <a:stretch>
            <a:fillRect/>
          </a:stretch>
        </p:blipFill>
        <p:spPr bwMode="auto">
          <a:xfrm>
            <a:off x="1752600" y="3244000"/>
            <a:ext cx="5257800" cy="3276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915400" cy="6477000"/>
          </a:xfrm>
        </p:spPr>
        <p:txBody>
          <a:bodyPr>
            <a:normAutofit/>
          </a:bodyPr>
          <a:lstStyle/>
          <a:p>
            <a:r>
              <a:rPr lang="en-US" dirty="0" smtClean="0"/>
              <a:t>MS is the most common valvular lesion managed during pregnancy</a:t>
            </a:r>
          </a:p>
          <a:p>
            <a:r>
              <a:rPr lang="en-US" altLang="en-US" dirty="0" smtClean="0"/>
              <a:t>Rheumatic endocarditis causes most mitral stenosis lesions</a:t>
            </a:r>
          </a:p>
          <a:p>
            <a:r>
              <a:rPr lang="en-US" altLang="en-US" dirty="0" smtClean="0"/>
              <a:t>Pathophsyiology:</a:t>
            </a:r>
            <a:br>
              <a:rPr lang="en-US" altLang="en-US" dirty="0" smtClean="0"/>
            </a:br>
            <a:r>
              <a:rPr lang="en-US" altLang="en-US" dirty="0" smtClean="0"/>
              <a:t>narrowing in the valve opening which leads to decrease blood flow to left ventricle results in increase in blood volume and pressure in LA </a:t>
            </a:r>
            <a:br>
              <a:rPr lang="en-US" altLang="en-US" dirty="0" smtClean="0"/>
            </a:br>
            <a:r>
              <a:rPr lang="en-US" altLang="en-US" dirty="0" err="1" smtClean="0"/>
              <a:t>LA</a:t>
            </a:r>
            <a:r>
              <a:rPr lang="en-US" altLang="en-US" dirty="0" smtClean="0"/>
              <a:t> </a:t>
            </a:r>
            <a:r>
              <a:rPr lang="en-US" altLang="en-US" dirty="0" err="1" smtClean="0"/>
              <a:t>enlagements</a:t>
            </a:r>
            <a:r>
              <a:rPr lang="en-US" altLang="en-US" dirty="0" smtClean="0"/>
              <a:t> &gt;&gt;&gt;&gt; AF</a:t>
            </a:r>
            <a:br>
              <a:rPr lang="en-US" altLang="en-US" dirty="0" smtClean="0"/>
            </a:br>
            <a:r>
              <a:rPr lang="en-US" altLang="en-US" dirty="0" smtClean="0"/>
              <a:t>increase blood </a:t>
            </a:r>
            <a:r>
              <a:rPr lang="en-US" altLang="en-US" dirty="0" err="1" smtClean="0"/>
              <a:t>volum</a:t>
            </a:r>
            <a:r>
              <a:rPr lang="en-US" altLang="en-US" dirty="0" smtClean="0"/>
              <a:t> &gt;&gt;stagnation &gt;&gt;&gt; blood clots formation</a:t>
            </a:r>
            <a:br>
              <a:rPr lang="en-US" altLang="en-US" dirty="0" smtClean="0"/>
            </a:br>
            <a:r>
              <a:rPr lang="en-US" altLang="en-US" dirty="0" smtClean="0"/>
              <a:t>back flow of blood to pulmonary circulation &gt;&gt;&gt; pulmonary HTN and edema&gt;&gt;&gt; RHF</a:t>
            </a:r>
          </a:p>
          <a:p>
            <a:r>
              <a:rPr lang="en-US" altLang="en-US" dirty="0" smtClean="0"/>
              <a:t>In pregnancy:</a:t>
            </a:r>
            <a:br>
              <a:rPr lang="en-US" altLang="en-US" dirty="0" smtClean="0"/>
            </a:br>
            <a:r>
              <a:rPr lang="en-US" altLang="en-US" dirty="0" smtClean="0"/>
              <a:t>exacerbate these conditions </a:t>
            </a:r>
            <a:br>
              <a:rPr lang="en-US" altLang="en-US" dirty="0" smtClean="0"/>
            </a:br>
            <a:r>
              <a:rPr lang="en-US" dirty="0" smtClean="0"/>
              <a:t> Women with moderate or severe stenosis (mitral valve area (MVA) &lt;1.5 cm2), baseline maternal NYHA class III or IV, or a history of cardiac complications before pregnancy represent the groups at highest risk of maternal complications</a:t>
            </a:r>
            <a:endParaRPr lang="en-US" alt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172199"/>
          </a:xfrm>
        </p:spPr>
        <p:txBody>
          <a:bodyPr>
            <a:normAutofit/>
          </a:bodyPr>
          <a:lstStyle/>
          <a:p>
            <a:r>
              <a:rPr lang="en-US" dirty="0" smtClean="0"/>
              <a:t>As stenosis progresses, left ventricular filling becomes more Dependent on left atrial contraction</a:t>
            </a:r>
          </a:p>
          <a:p>
            <a:r>
              <a:rPr lang="en-US" dirty="0" smtClean="0"/>
              <a:t>There is dilatation and hypertrophy of the LA and left atrial pressure rises, leading to pulmonary venous congestion and breathlessness</a:t>
            </a:r>
          </a:p>
          <a:p>
            <a:r>
              <a:rPr lang="en-US" dirty="0" smtClean="0"/>
              <a:t>Any increase in heart rate(pregnancy) shortens diastole when the mitral valve is open and produces a further rise in left atrial pressure.</a:t>
            </a:r>
          </a:p>
          <a:p>
            <a:r>
              <a:rPr lang="en-US" dirty="0" smtClean="0"/>
              <a:t>Atrial fibrillation is very common due to progressive dilatation of the LA.</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Valvular area</a:t>
            </a:r>
            <a:endParaRPr lang="en-US" dirty="0"/>
          </a:p>
        </p:txBody>
      </p:sp>
      <p:sp>
        <p:nvSpPr>
          <p:cNvPr id="3" name="Content Placeholder 2"/>
          <p:cNvSpPr>
            <a:spLocks noGrp="1"/>
          </p:cNvSpPr>
          <p:nvPr>
            <p:ph sz="quarter" idx="1"/>
          </p:nvPr>
        </p:nvSpPr>
        <p:spPr/>
        <p:txBody>
          <a:bodyPr/>
          <a:lstStyle/>
          <a:p>
            <a:r>
              <a:rPr lang="en-US" dirty="0" smtClean="0"/>
              <a:t>Normal  ( 4-6 )cm2</a:t>
            </a:r>
          </a:p>
          <a:p>
            <a:r>
              <a:rPr lang="en-US" dirty="0" smtClean="0"/>
              <a:t>Mild    (&gt;1.5)cm2</a:t>
            </a:r>
          </a:p>
          <a:p>
            <a:r>
              <a:rPr lang="en-US" dirty="0" smtClean="0"/>
              <a:t>Moderate  (1-1.5)cm2</a:t>
            </a:r>
          </a:p>
          <a:p>
            <a:r>
              <a:rPr lang="en-US" dirty="0" smtClean="0"/>
              <a:t>Sever   (&lt;1)cm2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981635" y="727356"/>
            <a:ext cx="7372350" cy="836612"/>
          </a:xfrm>
        </p:spPr>
        <p:txBody>
          <a:bodyPr>
            <a:normAutofit fontScale="90000"/>
          </a:bodyPr>
          <a:lstStyle/>
          <a:p>
            <a:pPr algn="l" eaLnBrk="1" hangingPunct="1"/>
            <a:r>
              <a:rPr lang="en-US" altLang="en-US" b="1" dirty="0" smtClean="0">
                <a:ln>
                  <a:noFill/>
                </a:ln>
              </a:rPr>
              <a:t>Metabolic changes during pregnancy:</a:t>
            </a:r>
            <a:endParaRPr lang="en-US" altLang="en-US" dirty="0" smtClean="0">
              <a:ln>
                <a:noFill/>
              </a:ln>
            </a:endParaRPr>
          </a:p>
        </p:txBody>
      </p:sp>
      <p:sp>
        <p:nvSpPr>
          <p:cNvPr id="3" name="Content Placeholder 2"/>
          <p:cNvSpPr>
            <a:spLocks noGrp="1"/>
          </p:cNvSpPr>
          <p:nvPr>
            <p:ph idx="1"/>
          </p:nvPr>
        </p:nvSpPr>
        <p:spPr>
          <a:xfrm>
            <a:off x="838200" y="1752600"/>
            <a:ext cx="7372350" cy="5600700"/>
          </a:xfrm>
        </p:spPr>
        <p:txBody>
          <a:bodyPr>
            <a:normAutofit/>
          </a:bodyPr>
          <a:lstStyle/>
          <a:p>
            <a:pPr eaLnBrk="1" hangingPunct="1"/>
            <a:r>
              <a:rPr lang="en-US" sz="3200" dirty="0" smtClean="0"/>
              <a:t>there is a significant </a:t>
            </a:r>
            <a:r>
              <a:rPr lang="en-US" sz="3200" b="1" dirty="0" smtClean="0"/>
              <a:t>30%</a:t>
            </a:r>
            <a:r>
              <a:rPr lang="en-US" sz="3200" dirty="0" smtClean="0"/>
              <a:t> increase in basal </a:t>
            </a:r>
            <a:r>
              <a:rPr lang="en-US" sz="3200" dirty="0" smtClean="0">
                <a:solidFill>
                  <a:srgbClr val="FF0000"/>
                </a:solidFill>
              </a:rPr>
              <a:t>hepatic glucose </a:t>
            </a:r>
            <a:r>
              <a:rPr lang="en-US" sz="3200" dirty="0" smtClean="0"/>
              <a:t>production by the third trimester of pregnancy.</a:t>
            </a:r>
          </a:p>
          <a:p>
            <a:pPr eaLnBrk="1" hangingPunct="1"/>
            <a:r>
              <a:rPr lang="en-US" sz="3200" b="1" dirty="0" smtClean="0"/>
              <a:t>50% to 60% </a:t>
            </a:r>
            <a:r>
              <a:rPr lang="en-US" sz="3200" dirty="0" smtClean="0">
                <a:solidFill>
                  <a:srgbClr val="FF0000"/>
                </a:solidFill>
              </a:rPr>
              <a:t>decrease in insulin sensitivity </a:t>
            </a:r>
            <a:r>
              <a:rPr lang="en-US" sz="3200" dirty="0" smtClean="0"/>
              <a:t>in late gestation.</a:t>
            </a:r>
            <a:endParaRPr lang="en-US" sz="3200" baseline="30000" dirty="0" smtClean="0"/>
          </a:p>
          <a:p>
            <a:pPr eaLnBrk="1" hangingPunct="1"/>
            <a:r>
              <a:rPr kumimoji="1" lang="en-US" altLang="en-US" sz="3200" dirty="0" smtClean="0">
                <a:effectLst>
                  <a:outerShdw blurRad="38100" dist="38100" dir="2700000" algn="tl">
                    <a:srgbClr val="C0C0C0"/>
                  </a:outerShdw>
                </a:effectLst>
              </a:rPr>
              <a:t>Normal pregnancy is characterized by: </a:t>
            </a:r>
          </a:p>
          <a:p>
            <a:pPr lvl="4" eaLnBrk="1" hangingPunct="1">
              <a:buFont typeface="Wingdings" pitchFamily="2" charset="2"/>
              <a:buChar char="Ø"/>
            </a:pPr>
            <a:r>
              <a:rPr kumimoji="1" lang="en-US" altLang="en-US" sz="3200" dirty="0" smtClean="0">
                <a:effectLst>
                  <a:outerShdw blurRad="38100" dist="38100" dir="2700000" algn="tl">
                    <a:srgbClr val="C0C0C0"/>
                  </a:outerShdw>
                </a:effectLst>
              </a:rPr>
              <a:t>Mild fasting </a:t>
            </a:r>
            <a:r>
              <a:rPr kumimoji="1" lang="en-US" altLang="en-US" sz="3200" dirty="0" smtClean="0">
                <a:solidFill>
                  <a:srgbClr val="FF0000"/>
                </a:solidFill>
                <a:effectLst>
                  <a:outerShdw blurRad="38100" dist="38100" dir="2700000" algn="tl">
                    <a:srgbClr val="C0C0C0"/>
                  </a:outerShdw>
                </a:effectLst>
              </a:rPr>
              <a:t>hypoglycemia</a:t>
            </a:r>
          </a:p>
          <a:p>
            <a:pPr lvl="4" eaLnBrk="1" hangingPunct="1">
              <a:buFont typeface="Wingdings" pitchFamily="2" charset="2"/>
              <a:buChar char="Ø"/>
            </a:pPr>
            <a:r>
              <a:rPr kumimoji="1" lang="en-US" altLang="en-US" sz="3200" dirty="0" smtClean="0">
                <a:effectLst>
                  <a:outerShdw blurRad="38100" dist="38100" dir="2700000" algn="tl">
                    <a:srgbClr val="C0C0C0"/>
                  </a:outerShdw>
                </a:effectLst>
              </a:rPr>
              <a:t>Postprandial </a:t>
            </a:r>
            <a:r>
              <a:rPr kumimoji="1" lang="en-US" altLang="en-US" sz="3200" dirty="0" smtClean="0">
                <a:solidFill>
                  <a:srgbClr val="FF0000"/>
                </a:solidFill>
                <a:effectLst>
                  <a:outerShdw blurRad="38100" dist="38100" dir="2700000" algn="tl">
                    <a:srgbClr val="C0C0C0"/>
                  </a:outerShdw>
                </a:effectLst>
              </a:rPr>
              <a:t>hyperglycemia</a:t>
            </a:r>
          </a:p>
          <a:p>
            <a:pPr lvl="4" eaLnBrk="1" hangingPunct="1">
              <a:buFont typeface="Wingdings" pitchFamily="2" charset="2"/>
              <a:buChar char="Ø"/>
            </a:pPr>
            <a:r>
              <a:rPr kumimoji="1" lang="en-US" altLang="en-US" sz="3200" dirty="0" smtClean="0">
                <a:solidFill>
                  <a:srgbClr val="FF0000"/>
                </a:solidFill>
                <a:effectLst>
                  <a:outerShdw blurRad="38100" dist="38100" dir="2700000" algn="tl">
                    <a:srgbClr val="C0C0C0"/>
                  </a:outerShdw>
                </a:effectLst>
              </a:rPr>
              <a:t>Hyperinsulinemia</a:t>
            </a:r>
          </a:p>
          <a:p>
            <a:pPr eaLnBrk="1" hangingPunct="1"/>
            <a:endParaRPr lang="en-US" sz="32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severity of risk</a:t>
            </a:r>
            <a:endParaRPr lang="en-US" dirty="0"/>
          </a:p>
        </p:txBody>
      </p:sp>
      <p:pic>
        <p:nvPicPr>
          <p:cNvPr id="4" name="Picture 4" descr="received_641479713433836.jpeg"/>
          <p:cNvPicPr>
            <a:picLocks noGrp="1" noChangeAspect="1"/>
          </p:cNvPicPr>
          <p:nvPr>
            <p:ph sz="quarter" idx="1"/>
          </p:nvPr>
        </p:nvPicPr>
        <p:blipFill>
          <a:blip r:embed="rId2"/>
          <a:srcRect/>
          <a:stretch>
            <a:fillRect/>
          </a:stretch>
        </p:blipFill>
        <p:spPr bwMode="auto">
          <a:xfrm>
            <a:off x="914400" y="1905000"/>
            <a:ext cx="7168896" cy="4572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9762"/>
          </a:xfrm>
        </p:spPr>
        <p:txBody>
          <a:bodyPr>
            <a:normAutofit fontScale="90000"/>
          </a:bodyPr>
          <a:lstStyle/>
          <a:p>
            <a:r>
              <a:rPr lang="en-US" dirty="0" err="1" smtClean="0"/>
              <a:t>Manegement</a:t>
            </a:r>
            <a:r>
              <a:rPr lang="en-US" dirty="0" smtClean="0"/>
              <a:t> </a:t>
            </a:r>
            <a:endParaRPr lang="en-US" dirty="0"/>
          </a:p>
        </p:txBody>
      </p:sp>
      <p:sp>
        <p:nvSpPr>
          <p:cNvPr id="3" name="Content Placeholder 2"/>
          <p:cNvSpPr>
            <a:spLocks noGrp="1"/>
          </p:cNvSpPr>
          <p:nvPr>
            <p:ph sz="quarter" idx="1"/>
          </p:nvPr>
        </p:nvSpPr>
        <p:spPr>
          <a:xfrm>
            <a:off x="152400" y="838200"/>
            <a:ext cx="8686800" cy="5791200"/>
          </a:xfrm>
        </p:spPr>
        <p:txBody>
          <a:bodyPr>
            <a:normAutofit/>
          </a:bodyPr>
          <a:lstStyle/>
          <a:p>
            <a:r>
              <a:rPr lang="en-US" dirty="0" smtClean="0"/>
              <a:t>Beta blockers, diuretics, and activity restriction. Beta blockers slow the heart rate, lengthen diastolic filling time, and lower left atrial pressure.21 Beta-1 selective agents, such as </a:t>
            </a:r>
            <a:r>
              <a:rPr lang="en-US" dirty="0" err="1" smtClean="0"/>
              <a:t>metoprolol</a:t>
            </a:r>
            <a:r>
              <a:rPr lang="en-US" dirty="0" smtClean="0"/>
              <a:t>, are preferred so as to avoid interfering with beta-2 mediated uterine relaxation. </a:t>
            </a:r>
            <a:r>
              <a:rPr lang="en-US" dirty="0" err="1" smtClean="0"/>
              <a:t>Furosemide</a:t>
            </a:r>
            <a:r>
              <a:rPr lang="en-US" dirty="0" smtClean="0"/>
              <a:t> should be used in patients with pulmonary edema or ongoing symptoms despite beta blockers</a:t>
            </a:r>
          </a:p>
          <a:p>
            <a:r>
              <a:rPr lang="en-US" dirty="0" smtClean="0"/>
              <a:t>Anticoagulation should be </a:t>
            </a:r>
            <a:r>
              <a:rPr lang="en-US" dirty="0" err="1" smtClean="0"/>
              <a:t>consedered</a:t>
            </a:r>
            <a:r>
              <a:rPr lang="en-US" dirty="0" smtClean="0"/>
              <a:t> in :</a:t>
            </a:r>
            <a:br>
              <a:rPr lang="en-US" dirty="0" smtClean="0"/>
            </a:br>
            <a:r>
              <a:rPr lang="en-US" dirty="0" smtClean="0"/>
              <a:t>AF</a:t>
            </a:r>
            <a:br>
              <a:rPr lang="en-US" dirty="0" smtClean="0"/>
            </a:br>
            <a:r>
              <a:rPr lang="en-US" dirty="0" smtClean="0"/>
              <a:t> severe MS and other risk factors for stroke large left atrium (60 </a:t>
            </a:r>
            <a:r>
              <a:rPr lang="en-US" dirty="0" err="1" smtClean="0"/>
              <a:t>mL</a:t>
            </a:r>
            <a:r>
              <a:rPr lang="en-US" dirty="0" smtClean="0"/>
              <a:t>/m2), or congestive heart failure</a:t>
            </a:r>
          </a:p>
          <a:p>
            <a:r>
              <a:rPr lang="en-US" dirty="0" smtClean="0"/>
              <a:t>Women who remain severely symptomatic despite adequate medical therapy and activity restriction may need to undergo mitral valve intervention during pregnancy. </a:t>
            </a:r>
            <a:r>
              <a:rPr lang="en-US" dirty="0" err="1" smtClean="0"/>
              <a:t>Percutaneous</a:t>
            </a:r>
            <a:r>
              <a:rPr lang="en-US" dirty="0" smtClean="0"/>
              <a:t> mitral balloon </a:t>
            </a:r>
            <a:r>
              <a:rPr lang="en-US" dirty="0" err="1" smtClean="0"/>
              <a:t>valvotomy</a:t>
            </a:r>
            <a:r>
              <a:rPr lang="en-US" dirty="0" smtClean="0"/>
              <a: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a:xfrm>
            <a:off x="381000" y="1295400"/>
            <a:ext cx="8229600" cy="1470025"/>
          </a:xfrm>
        </p:spPr>
        <p:txBody>
          <a:bodyPr/>
          <a:lstStyle/>
          <a:p>
            <a:r>
              <a:rPr lang="en-US" dirty="0" smtClean="0"/>
              <a:t>A</a:t>
            </a:r>
            <a:r>
              <a:rPr smtClean="0"/>
              <a:t>ortic stenosis</a:t>
            </a:r>
            <a:endParaRPr lang="en-US" dirty="0"/>
          </a:p>
        </p:txBody>
      </p:sp>
      <p:pic>
        <p:nvPicPr>
          <p:cNvPr id="3074" name="Picture 2"/>
          <p:cNvPicPr>
            <a:picLocks noChangeAspect="1" noChangeArrowheads="1"/>
          </p:cNvPicPr>
          <p:nvPr/>
        </p:nvPicPr>
        <p:blipFill>
          <a:blip r:embed="rId2"/>
          <a:srcRect/>
          <a:stretch>
            <a:fillRect/>
          </a:stretch>
        </p:blipFill>
        <p:spPr bwMode="auto">
          <a:xfrm>
            <a:off x="1828800" y="3038476"/>
            <a:ext cx="5257800"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6400800"/>
          </a:xfrm>
        </p:spPr>
        <p:txBody>
          <a:bodyPr/>
          <a:lstStyle/>
          <a:p>
            <a:r>
              <a:rPr lang="en-US" dirty="0" smtClean="0"/>
              <a:t>caused by:</a:t>
            </a:r>
            <a:br>
              <a:rPr lang="en-US" dirty="0" smtClean="0"/>
            </a:br>
            <a:r>
              <a:rPr lang="en-US" dirty="0" smtClean="0"/>
              <a:t>congenital </a:t>
            </a:r>
            <a:r>
              <a:rPr lang="en-US" dirty="0" err="1" smtClean="0"/>
              <a:t>bicusped</a:t>
            </a:r>
            <a:r>
              <a:rPr lang="en-US" dirty="0" smtClean="0"/>
              <a:t> valve</a:t>
            </a:r>
            <a:br>
              <a:rPr lang="en-US" dirty="0" smtClean="0"/>
            </a:br>
            <a:r>
              <a:rPr lang="en-US" dirty="0" smtClean="0"/>
              <a:t>rheumatic heart disease</a:t>
            </a:r>
          </a:p>
          <a:p>
            <a:r>
              <a:rPr lang="en-US" dirty="0" smtClean="0"/>
              <a:t>Pathophsyiology:</a:t>
            </a:r>
            <a:br>
              <a:rPr lang="en-US" dirty="0" smtClean="0"/>
            </a:br>
            <a:r>
              <a:rPr lang="en-US" dirty="0" smtClean="0"/>
              <a:t>obstruction of LV outflow &gt;&gt;&gt;decrease CO , decrease coronary perfusion &gt;&gt;&gt; angina , MI , syncope</a:t>
            </a:r>
            <a:br>
              <a:rPr lang="en-US" dirty="0" smtClean="0"/>
            </a:br>
            <a:r>
              <a:rPr lang="en-US" dirty="0" smtClean="0"/>
              <a:t>the LV can no longer </a:t>
            </a:r>
            <a:r>
              <a:rPr lang="en-US" dirty="0" err="1" smtClean="0"/>
              <a:t>overcomebthe</a:t>
            </a:r>
            <a:r>
              <a:rPr lang="en-US" dirty="0" smtClean="0"/>
              <a:t> outflow tract obstruction and LV failure results, leading to pulmonary </a:t>
            </a:r>
            <a:r>
              <a:rPr lang="en-US" dirty="0" err="1" smtClean="0"/>
              <a:t>oedema</a:t>
            </a:r>
            <a:r>
              <a:rPr lang="en-US" dirty="0" smtClean="0"/>
              <a:t>.</a:t>
            </a:r>
          </a:p>
          <a:p>
            <a:r>
              <a:rPr lang="en-US" dirty="0" smtClean="0"/>
              <a:t>In pregnancy :it’s a fixed obstruction &gt;&gt;&gt; unable to increase CO , decrease placental perfusion and increase maternal cardiac events </a:t>
            </a:r>
          </a:p>
          <a:p>
            <a:r>
              <a:rPr lang="en-US" dirty="0" smtClean="0"/>
              <a:t>Pregnancy is contraindicated in women with bicuspid aortic valve when aortic dilation is &gt;50 mm and in women with </a:t>
            </a:r>
            <a:r>
              <a:rPr lang="en-US" dirty="0" err="1" smtClean="0"/>
              <a:t>Marfan</a:t>
            </a:r>
            <a:r>
              <a:rPr lang="en-US" dirty="0" smtClean="0"/>
              <a:t> syndrome when aortic dilation is &gt;45 mm</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Diuretics should be carefully used in women who develop pulmonary edema</a:t>
            </a:r>
          </a:p>
          <a:p>
            <a:r>
              <a:rPr lang="en-US" dirty="0" smtClean="0"/>
              <a:t>Women who remain symptomatic despite conservative management may need valvular intervention during pregnancy with a preference for </a:t>
            </a:r>
            <a:r>
              <a:rPr lang="en-US" dirty="0" err="1" smtClean="0"/>
              <a:t>percutaneous</a:t>
            </a:r>
            <a:r>
              <a:rPr lang="en-US" dirty="0" smtClean="0"/>
              <a:t> aortic balloon </a:t>
            </a:r>
            <a:r>
              <a:rPr lang="en-US" dirty="0" err="1" smtClean="0"/>
              <a:t>valvuloplasty</a:t>
            </a:r>
            <a:r>
              <a:rPr lang="en-US" dirty="0" smtClean="0"/>
              <a:t> if the valve anatomy is favorable and an experienced team is available.</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a:t>
            </a:r>
            <a:r>
              <a:rPr smtClean="0"/>
              <a:t>itral &amp; aortic regurgitation</a:t>
            </a:r>
            <a:endParaRPr lang="en-US" dirty="0"/>
          </a:p>
        </p:txBody>
      </p:sp>
      <p:pic>
        <p:nvPicPr>
          <p:cNvPr id="6147" name="Picture 3"/>
          <p:cNvPicPr>
            <a:picLocks noChangeAspect="1" noChangeArrowheads="1"/>
          </p:cNvPicPr>
          <p:nvPr/>
        </p:nvPicPr>
        <p:blipFill>
          <a:blip r:embed="rId2"/>
          <a:srcRect/>
          <a:stretch>
            <a:fillRect/>
          </a:stretch>
        </p:blipFill>
        <p:spPr bwMode="auto">
          <a:xfrm>
            <a:off x="2209800" y="3276600"/>
            <a:ext cx="4276320" cy="307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629400"/>
          </a:xfrm>
        </p:spPr>
        <p:txBody>
          <a:bodyPr/>
          <a:lstStyle/>
          <a:p>
            <a:r>
              <a:rPr lang="en-US" dirty="0" smtClean="0"/>
              <a:t>Causes of mitral regurgitation:</a:t>
            </a:r>
            <a:br>
              <a:rPr lang="en-US" dirty="0" smtClean="0"/>
            </a:br>
            <a:r>
              <a:rPr lang="en-US" dirty="0" smtClean="0"/>
              <a:t>mitral valve prolapse </a:t>
            </a:r>
            <a:br>
              <a:rPr lang="en-US" dirty="0" smtClean="0"/>
            </a:br>
            <a:r>
              <a:rPr lang="en-US" dirty="0" smtClean="0"/>
              <a:t>rheumatic heart disease </a:t>
            </a:r>
          </a:p>
          <a:p>
            <a:r>
              <a:rPr lang="en-US" dirty="0" smtClean="0"/>
              <a:t>Pathophsyiology:</a:t>
            </a:r>
            <a:br>
              <a:rPr lang="en-US" dirty="0" smtClean="0"/>
            </a:br>
            <a:r>
              <a:rPr lang="en-US" dirty="0" smtClean="0"/>
              <a:t>leakage of blood throw valve (not closed properly) &gt;&gt;&gt; pulmonary edema , HF , AF</a:t>
            </a:r>
            <a:br>
              <a:rPr lang="en-US" dirty="0" smtClean="0"/>
            </a:br>
            <a:r>
              <a:rPr lang="en-US" dirty="0" smtClean="0"/>
              <a:t>as diastolic time increase &gt;&gt; worsening of disease </a:t>
            </a:r>
          </a:p>
          <a:p>
            <a:r>
              <a:rPr lang="en-US" dirty="0" smtClean="0"/>
              <a:t>In pregnancy</a:t>
            </a:r>
            <a:br>
              <a:rPr lang="en-US" dirty="0" smtClean="0"/>
            </a:br>
            <a:r>
              <a:rPr lang="en-US" dirty="0" smtClean="0"/>
              <a:t>TPR decrease </a:t>
            </a:r>
            <a:br>
              <a:rPr lang="en-US" dirty="0" smtClean="0"/>
            </a:br>
            <a:r>
              <a:rPr lang="en-US" dirty="0" smtClean="0"/>
              <a:t>HR increase &gt;&gt;&gt; enhancement of symptoms (well tolerated) </a:t>
            </a:r>
          </a:p>
          <a:p>
            <a:r>
              <a:rPr lang="en-US" dirty="0" smtClean="0"/>
              <a:t>  Women who develop heart failure symptoms or left ventricular dysfunction can be treated with diuretics and vasodilators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1295401" y="1600200"/>
            <a:ext cx="6519718" cy="461449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complications of valvular HD in pregnancy</a:t>
            </a:r>
            <a:endParaRPr lang="en-US" dirty="0"/>
          </a:p>
        </p:txBody>
      </p:sp>
      <p:sp>
        <p:nvSpPr>
          <p:cNvPr id="3" name="Content Placeholder 2"/>
          <p:cNvSpPr>
            <a:spLocks noGrp="1"/>
          </p:cNvSpPr>
          <p:nvPr>
            <p:ph sz="quarter" idx="1"/>
          </p:nvPr>
        </p:nvSpPr>
        <p:spPr>
          <a:xfrm>
            <a:off x="685800" y="1447800"/>
            <a:ext cx="8001000" cy="4953000"/>
          </a:xfrm>
        </p:spPr>
        <p:txBody>
          <a:bodyPr/>
          <a:lstStyle/>
          <a:p>
            <a:r>
              <a:rPr lang="en-US" dirty="0" smtClean="0"/>
              <a:t>Pregnancy increase stage of HD </a:t>
            </a:r>
            <a:br>
              <a:rPr lang="en-US" dirty="0" smtClean="0"/>
            </a:br>
            <a:r>
              <a:rPr lang="en-US" dirty="0" smtClean="0"/>
              <a:t>AF</a:t>
            </a:r>
            <a:br>
              <a:rPr lang="en-US" dirty="0" smtClean="0"/>
            </a:br>
            <a:r>
              <a:rPr lang="en-US" dirty="0" smtClean="0"/>
              <a:t>blood clots</a:t>
            </a:r>
            <a:br>
              <a:rPr lang="en-US" dirty="0" smtClean="0"/>
            </a:br>
            <a:r>
              <a:rPr lang="en-US" dirty="0" smtClean="0"/>
              <a:t>pulmonary edema and HTN</a:t>
            </a:r>
            <a:br>
              <a:rPr lang="en-US" dirty="0" smtClean="0"/>
            </a:br>
            <a:r>
              <a:rPr lang="en-US" dirty="0" smtClean="0"/>
              <a:t>HF</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complications of valvular HD</a:t>
            </a:r>
            <a:endParaRPr lang="en-US" dirty="0"/>
          </a:p>
        </p:txBody>
      </p:sp>
      <p:sp>
        <p:nvSpPr>
          <p:cNvPr id="3" name="Content Placeholder 2"/>
          <p:cNvSpPr>
            <a:spLocks noGrp="1"/>
          </p:cNvSpPr>
          <p:nvPr>
            <p:ph sz="quarter" idx="1"/>
          </p:nvPr>
        </p:nvSpPr>
        <p:spPr/>
        <p:txBody>
          <a:bodyPr/>
          <a:lstStyle/>
          <a:p>
            <a:r>
              <a:rPr lang="en-US" dirty="0" smtClean="0"/>
              <a:t>Result from </a:t>
            </a:r>
            <a:r>
              <a:rPr lang="en-US" dirty="0" err="1" smtClean="0"/>
              <a:t>uteroplacental</a:t>
            </a:r>
            <a:r>
              <a:rPr lang="en-US" dirty="0" smtClean="0"/>
              <a:t> insufficiency</a:t>
            </a:r>
            <a:br>
              <a:rPr lang="en-US" dirty="0" smtClean="0"/>
            </a:br>
            <a:r>
              <a:rPr lang="en-US" dirty="0" smtClean="0"/>
              <a:t>fetal distress</a:t>
            </a:r>
            <a:br>
              <a:rPr lang="en-US" dirty="0" smtClean="0"/>
            </a:br>
            <a:r>
              <a:rPr lang="en-US" dirty="0" smtClean="0"/>
              <a:t>IUGR</a:t>
            </a:r>
            <a:br>
              <a:rPr lang="en-US" dirty="0" smtClean="0"/>
            </a:br>
            <a:r>
              <a:rPr lang="en-US" dirty="0" smtClean="0"/>
              <a:t>IUFD</a:t>
            </a:r>
            <a:br>
              <a:rPr lang="en-US" dirty="0" smtClean="0"/>
            </a:br>
            <a:r>
              <a:rPr lang="en-US" dirty="0" smtClean="0"/>
              <a:t>preterm </a:t>
            </a:r>
            <a:r>
              <a:rPr lang="en-US" dirty="0" err="1" smtClean="0"/>
              <a:t>labour</a:t>
            </a:r>
            <a:r>
              <a:rPr lang="en-US" dirty="0" smtClean="0"/>
              <a:t/>
            </a:r>
            <a:br>
              <a:rPr lang="en-US" dirty="0" smtClean="0"/>
            </a:br>
            <a:r>
              <a:rPr lang="en-US" dirty="0" smtClean="0"/>
              <a:t>increase risk of fetal congenital HD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802762" y="2915118"/>
            <a:ext cx="7460456" cy="4787900"/>
          </a:xfrm>
        </p:spPr>
        <p:txBody>
          <a:bodyPr>
            <a:normAutofit/>
          </a:bodyPr>
          <a:lstStyle/>
          <a:p>
            <a:pPr algn="ctr" eaLnBrk="1" hangingPunct="1"/>
            <a:r>
              <a:rPr lang="en-US" altLang="en-US" sz="3200" dirty="0" smtClean="0"/>
              <a:t>Clinical recognition of GDM is important because therapy can reduce pregnancy </a:t>
            </a:r>
            <a:r>
              <a:rPr lang="en-US" altLang="en-US" sz="3200" dirty="0" smtClean="0">
                <a:solidFill>
                  <a:srgbClr val="FF0000"/>
                </a:solidFill>
              </a:rPr>
              <a:t>complications.</a:t>
            </a:r>
            <a:endParaRPr lang="en-US" altLang="en-US" sz="32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Patient with prosthetic valve </a:t>
            </a:r>
            <a:endParaRPr lang="ar-JO" altLang="en-US" smtClean="0"/>
          </a:p>
        </p:txBody>
      </p:sp>
      <p:sp>
        <p:nvSpPr>
          <p:cNvPr id="3" name="Content Placeholder 2"/>
          <p:cNvSpPr>
            <a:spLocks noGrp="1"/>
          </p:cNvSpPr>
          <p:nvPr>
            <p:ph idx="1"/>
          </p:nvPr>
        </p:nvSpPr>
        <p:spPr/>
        <p:txBody>
          <a:bodyPr>
            <a:normAutofit fontScale="77500" lnSpcReduction="20000"/>
          </a:bodyPr>
          <a:lstStyle/>
          <a:p>
            <a:pPr marL="274320" indent="-274320" algn="l" rtl="0" eaLnBrk="1" fontAlgn="auto" hangingPunct="1">
              <a:spcAft>
                <a:spcPts val="0"/>
              </a:spcAft>
              <a:buClr>
                <a:schemeClr val="accent3"/>
              </a:buClr>
              <a:buFont typeface="Wingdings 2" panose="05020102010507070707"/>
              <a:buChar char=""/>
              <a:defRPr/>
            </a:pPr>
            <a:endParaRPr lang="en-US" sz="2800" dirty="0"/>
          </a:p>
          <a:p>
            <a:pPr marL="274320" indent="-274320" algn="l" rtl="0" eaLnBrk="1" fontAlgn="auto" hangingPunct="1">
              <a:spcAft>
                <a:spcPts val="0"/>
              </a:spcAft>
              <a:buClr>
                <a:schemeClr val="accent3"/>
              </a:buClr>
              <a:buFont typeface="Wingdings 2" panose="05020102010507070707"/>
              <a:buChar char=""/>
              <a:defRPr/>
            </a:pPr>
            <a:r>
              <a:rPr lang="en-US" sz="2800" dirty="0"/>
              <a:t>pregnant women are at the highest risk for complications of mechanical valves ( </a:t>
            </a:r>
            <a:r>
              <a:rPr lang="en-US" sz="2800" dirty="0" err="1"/>
              <a:t>thromboembolisms</a:t>
            </a:r>
            <a:r>
              <a:rPr lang="en-US" sz="2800" dirty="0"/>
              <a:t>, bleeding complications and prosthetic valve </a:t>
            </a:r>
            <a:r>
              <a:rPr lang="en-US" sz="2800" dirty="0" err="1"/>
              <a:t>endocarditis</a:t>
            </a:r>
            <a:r>
              <a:rPr lang="en-US" sz="2800" dirty="0"/>
              <a:t>)</a:t>
            </a:r>
          </a:p>
          <a:p>
            <a:pPr marL="274320" indent="-274320" algn="l" rtl="0" eaLnBrk="1" fontAlgn="auto" hangingPunct="1">
              <a:spcAft>
                <a:spcPts val="0"/>
              </a:spcAft>
              <a:buClr>
                <a:schemeClr val="accent3"/>
              </a:buClr>
              <a:buFont typeface="Wingdings 2" panose="05020102010507070707"/>
              <a:buChar char=""/>
              <a:defRPr/>
            </a:pPr>
            <a:r>
              <a:rPr lang="en-US" sz="2800" dirty="0"/>
              <a:t>Pregnancy is a </a:t>
            </a:r>
            <a:r>
              <a:rPr lang="en-US" sz="2800" dirty="0" err="1"/>
              <a:t>prothrombotic</a:t>
            </a:r>
            <a:r>
              <a:rPr lang="en-US" sz="2800" dirty="0"/>
              <a:t> state because of the relative increases in fibrinogen, </a:t>
            </a:r>
            <a:r>
              <a:rPr lang="en-US" sz="2800" dirty="0" err="1"/>
              <a:t>plasminogen</a:t>
            </a:r>
            <a:r>
              <a:rPr lang="en-US" sz="2800" dirty="0"/>
              <a:t> activator inhibitors, clotting factors, Von </a:t>
            </a:r>
            <a:r>
              <a:rPr lang="en-US" sz="2800" dirty="0" err="1"/>
              <a:t>Willebrand</a:t>
            </a:r>
            <a:r>
              <a:rPr lang="en-US" sz="2800" dirty="0"/>
              <a:t> factor, and platelet adhesion molecules, and concomitant decreases in protein S activity. These </a:t>
            </a:r>
            <a:r>
              <a:rPr lang="en-US" sz="2800" dirty="0" err="1"/>
              <a:t>hypercoaguable</a:t>
            </a:r>
            <a:r>
              <a:rPr lang="en-US" sz="2800" dirty="0"/>
              <a:t> changes begin in early pregnancy and persist for at least 6 to 12 weeks postpartum</a:t>
            </a:r>
          </a:p>
          <a:p>
            <a:pPr marL="274320" indent="-274320" algn="l" rtl="0" eaLnBrk="1" fontAlgn="auto" hangingPunct="1">
              <a:spcAft>
                <a:spcPts val="0"/>
              </a:spcAft>
              <a:buClr>
                <a:schemeClr val="accent3"/>
              </a:buClr>
              <a:buFont typeface="Wingdings 2" panose="05020102010507070707"/>
              <a:buNone/>
              <a:defRPr/>
            </a:pPr>
            <a:endParaRPr lang="en-US" sz="2800" dirty="0"/>
          </a:p>
          <a:p>
            <a:pPr marL="274320" indent="-274320" algn="l" rtl="0" eaLnBrk="1" fontAlgn="auto" hangingPunct="1">
              <a:spcAft>
                <a:spcPts val="0"/>
              </a:spcAft>
              <a:buClr>
                <a:schemeClr val="accent3"/>
              </a:buClr>
              <a:buFont typeface="Wingdings 2" panose="05020102010507070707"/>
              <a:buChar char=""/>
              <a:defRPr/>
            </a:pPr>
            <a:r>
              <a:rPr lang="en-US" sz="2800" dirty="0"/>
              <a:t>women with mechanical valves in pregnancy suggests an increased risk of maternal cardiovascular events, obstetric morbidity such as hemorrhage and preterm birth, and fetal complications including growth restriction, miscarriage, and stillbirth</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130803" y="722025"/>
            <a:ext cx="9013197" cy="5294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2717801"/>
            <a:ext cx="8229600" cy="2886075"/>
          </a:xfrm>
        </p:spPr>
        <p:txBody>
          <a:bodyPr/>
          <a:lstStyle/>
          <a:p>
            <a:pPr algn="ctr" eaLnBrk="1" hangingPunct="1">
              <a:buFont typeface="Wingdings 2" pitchFamily="18" charset="2"/>
              <a:buNone/>
            </a:pPr>
            <a:r>
              <a:rPr lang="en-US" altLang="en-US" sz="6000" smtClean="0">
                <a:solidFill>
                  <a:srgbClr val="0070C0"/>
                </a:solidFill>
              </a:rPr>
              <a:t>Heart failure</a:t>
            </a:r>
            <a:r>
              <a:rPr lang="en-US" altLang="en-US" smtClean="0"/>
              <a:t> </a:t>
            </a:r>
            <a:endParaRPr lang="ar-JO" altLang="en-US" smtClean="0">
              <a:ea typeface="Majalla U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Cardiovascular disease complicating pregnancy may be considered in groups including those attributable to increased vascular resistance, diseases of the aortic root, heart disease itself due to either obstruction, ventricular failure or congenital abnormalities of the heart and proximal vasculature. Three pregnancy-specific causes of heart failure are identifiable (pre-</a:t>
            </a:r>
            <a:r>
              <a:rPr lang="en-US" dirty="0" err="1" smtClean="0"/>
              <a:t>eclampsia</a:t>
            </a:r>
            <a:r>
              <a:rPr lang="en-US" dirty="0" smtClean="0"/>
              <a:t>, </a:t>
            </a:r>
            <a:r>
              <a:rPr lang="en-US" dirty="0" err="1" smtClean="0"/>
              <a:t>peripartum</a:t>
            </a:r>
            <a:r>
              <a:rPr lang="en-US" dirty="0" smtClean="0"/>
              <a:t> </a:t>
            </a:r>
            <a:r>
              <a:rPr lang="en-US" dirty="0" err="1" smtClean="0"/>
              <a:t>cardiomyopathy</a:t>
            </a:r>
            <a:r>
              <a:rPr lang="en-US" dirty="0" smtClean="0"/>
              <a:t> and amniotic fluid embolism) together with all the non-</a:t>
            </a:r>
            <a:r>
              <a:rPr lang="en-US" dirty="0" err="1" smtClean="0"/>
              <a:t>pregnancyrelated</a:t>
            </a:r>
            <a:r>
              <a:rPr lang="en-US" dirty="0" smtClean="0"/>
              <a:t> causes of heart failure that may become co-morbid diseases complicating pregnancy.</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vascular resistance</a:t>
            </a:r>
            <a:endParaRPr lang="en-US" dirty="0"/>
          </a:p>
        </p:txBody>
      </p:sp>
      <p:sp>
        <p:nvSpPr>
          <p:cNvPr id="3" name="Content Placeholder 2"/>
          <p:cNvSpPr>
            <a:spLocks noGrp="1"/>
          </p:cNvSpPr>
          <p:nvPr>
            <p:ph sz="quarter" idx="1"/>
          </p:nvPr>
        </p:nvSpPr>
        <p:spPr/>
        <p:txBody>
          <a:bodyPr/>
          <a:lstStyle/>
          <a:p>
            <a:r>
              <a:rPr lang="en-US" b="1" dirty="0" smtClean="0"/>
              <a:t>Pre-</a:t>
            </a:r>
            <a:r>
              <a:rPr lang="en-US" b="1" dirty="0" err="1" smtClean="0"/>
              <a:t>eclampsia</a:t>
            </a:r>
            <a:endParaRPr lang="en-US" b="1" dirty="0" smtClean="0"/>
          </a:p>
          <a:p>
            <a:r>
              <a:rPr lang="en-US" b="1" dirty="0" smtClean="0"/>
              <a:t>Hypertensive </a:t>
            </a:r>
            <a:r>
              <a:rPr lang="en-US" b="1" dirty="0" err="1" smtClean="0"/>
              <a:t>Cardiomyopathy</a:t>
            </a:r>
            <a:endParaRPr lang="en-US" b="1" dirty="0" smtClean="0"/>
          </a:p>
          <a:p>
            <a:r>
              <a:rPr lang="en-US" b="1" dirty="0" smtClean="0"/>
              <a:t>Pulmonary Hypertension and Right Heart Failure</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Diseases Affecting the Aortic Root</a:t>
            </a:r>
            <a:endParaRPr lang="en-US" dirty="0"/>
          </a:p>
        </p:txBody>
      </p:sp>
      <p:sp>
        <p:nvSpPr>
          <p:cNvPr id="3" name="Content Placeholder 2"/>
          <p:cNvSpPr>
            <a:spLocks noGrp="1"/>
          </p:cNvSpPr>
          <p:nvPr>
            <p:ph sz="quarter" idx="1"/>
          </p:nvPr>
        </p:nvSpPr>
        <p:spPr/>
        <p:txBody>
          <a:bodyPr/>
          <a:lstStyle/>
          <a:p>
            <a:r>
              <a:rPr lang="en-US" dirty="0" err="1" smtClean="0"/>
              <a:t>Marfan’s</a:t>
            </a:r>
            <a:r>
              <a:rPr lang="en-US" dirty="0" smtClean="0"/>
              <a:t> and </a:t>
            </a:r>
            <a:r>
              <a:rPr lang="en-US" dirty="0" err="1" smtClean="0"/>
              <a:t>Takaysu’s</a:t>
            </a:r>
            <a:r>
              <a:rPr lang="en-US" dirty="0" smtClean="0"/>
              <a:t> syndromes are the two common aortic arch diseases that may present during pregnancy.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Cardiac Disease – Ventricular Failure</a:t>
            </a:r>
            <a:endParaRPr lang="en-US" dirty="0"/>
          </a:p>
        </p:txBody>
      </p:sp>
      <p:sp>
        <p:nvSpPr>
          <p:cNvPr id="3" name="Content Placeholder 2"/>
          <p:cNvSpPr>
            <a:spLocks noGrp="1"/>
          </p:cNvSpPr>
          <p:nvPr>
            <p:ph sz="quarter" idx="1"/>
          </p:nvPr>
        </p:nvSpPr>
        <p:spPr/>
        <p:txBody>
          <a:bodyPr/>
          <a:lstStyle/>
          <a:p>
            <a:r>
              <a:rPr lang="en-US" b="1" dirty="0" err="1" smtClean="0"/>
              <a:t>Peripartum</a:t>
            </a:r>
            <a:r>
              <a:rPr lang="en-US" b="1" dirty="0" smtClean="0"/>
              <a:t> </a:t>
            </a:r>
            <a:r>
              <a:rPr lang="en-US" b="1" dirty="0" err="1" smtClean="0"/>
              <a:t>Cardiomyopathy</a:t>
            </a:r>
            <a:endParaRPr lang="en-US" b="1" dirty="0" smtClean="0"/>
          </a:p>
          <a:p>
            <a:r>
              <a:rPr lang="en-US" b="1" dirty="0" smtClean="0"/>
              <a:t>Amniotic Fluid Embolism</a:t>
            </a:r>
          </a:p>
          <a:p>
            <a:r>
              <a:rPr lang="en-US" b="1" dirty="0" smtClean="0"/>
              <a:t>Cardiac Disease – Valvular Lesions</a:t>
            </a:r>
          </a:p>
          <a:p>
            <a:r>
              <a:rPr lang="en-US" b="1" dirty="0" smtClean="0"/>
              <a:t> Congenital Abnormalities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severity of risk</a:t>
            </a:r>
            <a:endParaRPr lang="en-US" dirty="0"/>
          </a:p>
        </p:txBody>
      </p:sp>
      <p:pic>
        <p:nvPicPr>
          <p:cNvPr id="4" name="Picture 4" descr="received_641479713433836.jpeg"/>
          <p:cNvPicPr>
            <a:picLocks noGrp="1" noChangeAspect="1"/>
          </p:cNvPicPr>
          <p:nvPr>
            <p:ph sz="quarter" idx="1"/>
          </p:nvPr>
        </p:nvPicPr>
        <p:blipFill>
          <a:blip r:embed="rId2"/>
          <a:srcRect/>
          <a:stretch>
            <a:fillRect/>
          </a:stretch>
        </p:blipFill>
        <p:spPr bwMode="auto">
          <a:xfrm>
            <a:off x="914400" y="1905000"/>
            <a:ext cx="7168896" cy="4572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Class I cardiac disease is not associated with any risk </a:t>
            </a:r>
          </a:p>
          <a:p>
            <a:r>
              <a:rPr lang="en-US" dirty="0" smtClean="0"/>
              <a:t> Class II diseases  associated with a small increase in risk</a:t>
            </a:r>
          </a:p>
          <a:p>
            <a:r>
              <a:rPr lang="en-US" dirty="0" smtClean="0"/>
              <a:t> category III disease in which there is a significantly increased risk of adverse outcomes</a:t>
            </a:r>
          </a:p>
          <a:p>
            <a:r>
              <a:rPr lang="en-US" dirty="0" smtClean="0"/>
              <a:t>WHO IV, where the risk of adverse outcome is high enough to consider pregnancy contraindicated</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7377"/>
            <a:ext cx="5791200" cy="1371600"/>
          </a:xfrm>
        </p:spPr>
        <p:txBody>
          <a:bodyPr/>
          <a:lstStyle/>
          <a:p>
            <a:pPr algn="ctr"/>
            <a:r>
              <a:rPr lang="ar-JO" altLang="en-US" sz="4800" b="1" dirty="0">
                <a:latin typeface="Calibri" panose="020F0502020204030204" charset="0"/>
                <a:cs typeface="Calibri" panose="020F0502020204030204" charset="0"/>
              </a:rPr>
              <a:t>بسم الله الرحمن الرحيم </a:t>
            </a:r>
          </a:p>
        </p:txBody>
      </p:sp>
      <p:sp>
        <p:nvSpPr>
          <p:cNvPr id="3" name="Content Placeholder 2"/>
          <p:cNvSpPr>
            <a:spLocks noGrp="1"/>
          </p:cNvSpPr>
          <p:nvPr>
            <p:ph sz="half" idx="1"/>
          </p:nvPr>
        </p:nvSpPr>
        <p:spPr>
          <a:xfrm>
            <a:off x="228600" y="838200"/>
            <a:ext cx="8065135" cy="5927090"/>
          </a:xfrm>
        </p:spPr>
        <p:txBody>
          <a:bodyPr>
            <a:normAutofit lnSpcReduction="10000"/>
          </a:bodyPr>
          <a:lstStyle/>
          <a:p>
            <a:pPr marL="0" indent="0" algn="ctr">
              <a:buNone/>
            </a:pPr>
            <a:r>
              <a:rPr lang="en-US" sz="4400" dirty="0" err="1">
                <a:ln/>
                <a:solidFill>
                  <a:schemeClr val="tx1"/>
                </a:solidFill>
                <a:effectLst>
                  <a:outerShdw blurRad="38100" dist="19050" dir="2700000" algn="tl" rotWithShape="0">
                    <a:schemeClr val="dk1">
                      <a:alpha val="40000"/>
                    </a:schemeClr>
                  </a:outerShdw>
                </a:effectLst>
                <a:latin typeface="Andalus" panose="02020603050405020304" charset="0"/>
                <a:cs typeface="Andalus" panose="02020603050405020304" charset="0"/>
                <a:sym typeface="+mn-ea"/>
              </a:rPr>
              <a:t>peripartam</a:t>
            </a:r>
            <a:r>
              <a:rPr lang="en-US" sz="4400" dirty="0">
                <a:ln/>
                <a:solidFill>
                  <a:schemeClr val="tx1"/>
                </a:solidFill>
                <a:effectLst>
                  <a:outerShdw blurRad="38100" dist="19050" dir="2700000" algn="tl" rotWithShape="0">
                    <a:schemeClr val="dk1">
                      <a:alpha val="40000"/>
                    </a:schemeClr>
                  </a:outerShdw>
                </a:effectLst>
                <a:latin typeface="Andalus" panose="02020603050405020304" charset="0"/>
                <a:cs typeface="Andalus" panose="02020603050405020304" charset="0"/>
                <a:sym typeface="+mn-ea"/>
              </a:rPr>
              <a:t> </a:t>
            </a:r>
            <a:r>
              <a:rPr lang="en-US" sz="4400" dirty="0" err="1">
                <a:ln/>
                <a:solidFill>
                  <a:schemeClr val="tx1"/>
                </a:solidFill>
                <a:effectLst>
                  <a:outerShdw blurRad="38100" dist="19050" dir="2700000" algn="tl" rotWithShape="0">
                    <a:schemeClr val="dk1">
                      <a:alpha val="40000"/>
                    </a:schemeClr>
                  </a:outerShdw>
                </a:effectLst>
                <a:latin typeface="Andalus" panose="02020603050405020304" charset="0"/>
                <a:cs typeface="Andalus" panose="02020603050405020304" charset="0"/>
                <a:sym typeface="+mn-ea"/>
              </a:rPr>
              <a:t>cardiomyopathes</a:t>
            </a:r>
            <a:r>
              <a:rPr lang="en-US" sz="4000" dirty="0">
                <a:ln/>
                <a:solidFill>
                  <a:schemeClr val="tx1"/>
                </a:solidFill>
                <a:effectLst>
                  <a:outerShdw blurRad="38100" dist="19050" dir="2700000" algn="tl" rotWithShape="0">
                    <a:schemeClr val="dk1">
                      <a:alpha val="40000"/>
                    </a:schemeClr>
                  </a:outerShdw>
                </a:effectLst>
                <a:latin typeface="Andalus" panose="02020603050405020304" charset="0"/>
                <a:cs typeface="Andalus" panose="02020603050405020304" charset="0"/>
                <a:sym typeface="+mn-ea"/>
              </a:rPr>
              <a:t> </a:t>
            </a:r>
            <a:endParaRPr lang="en-US" sz="40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endParaRPr lang="en-US" sz="3200" dirty="0">
              <a:latin typeface="Andalus" panose="02020603050405020304" charset="0"/>
              <a:cs typeface="Andalus" panose="02020603050405020304" charset="0"/>
              <a:sym typeface="+mn-ea"/>
            </a:endParaRPr>
          </a:p>
          <a:p>
            <a:pPr marL="0" indent="0">
              <a:buNone/>
            </a:pPr>
            <a:r>
              <a:rPr lang="en-US" sz="3200" dirty="0">
                <a:latin typeface="Andalus" panose="02020603050405020304" charset="0"/>
                <a:cs typeface="Andalus" panose="02020603050405020304" charset="0"/>
              </a:rPr>
              <a:t>                                            TAQWA ALQURAAN </a:t>
            </a:r>
          </a:p>
          <a:p>
            <a:pPr marL="0" indent="0">
              <a:buNone/>
            </a:pPr>
            <a:endParaRPr lang="en-US" sz="3200" dirty="0">
              <a:latin typeface="Andalus" panose="02020603050405020304" charset="0"/>
              <a:cs typeface="Andalus" panose="02020603050405020304" charset="0"/>
            </a:endParaRPr>
          </a:p>
          <a:p>
            <a:pPr marL="0" indent="0">
              <a:buNone/>
            </a:pPr>
            <a:endParaRPr lang="ar-JO" altLang="en-US" sz="3200" dirty="0">
              <a:latin typeface="Andalus" panose="02020603050405020304" charset="0"/>
              <a:cs typeface="Andalus" panose="02020603050405020304" charset="0"/>
            </a:endParaRPr>
          </a:p>
        </p:txBody>
      </p:sp>
      <p:pic>
        <p:nvPicPr>
          <p:cNvPr id="4" name="Content Placeholder 3"/>
          <p:cNvPicPr>
            <a:picLocks noGrp="1" noChangeAspect="1"/>
          </p:cNvPicPr>
          <p:nvPr>
            <p:ph sz="half" idx="2"/>
          </p:nvPr>
        </p:nvPicPr>
        <p:blipFill>
          <a:blip r:embed="rId2"/>
          <a:stretch>
            <a:fillRect/>
          </a:stretch>
        </p:blipFill>
        <p:spPr>
          <a:xfrm>
            <a:off x="1143000" y="1524000"/>
            <a:ext cx="6379210" cy="424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13248" y="144463"/>
            <a:ext cx="7302103" cy="681037"/>
          </a:xfrm>
        </p:spPr>
        <p:txBody>
          <a:bodyPr>
            <a:normAutofit fontScale="90000"/>
          </a:bodyPr>
          <a:lstStyle/>
          <a:p>
            <a:pPr algn="l" eaLnBrk="1" hangingPunct="1"/>
            <a:r>
              <a:rPr lang="en-US" altLang="en-US" b="1" dirty="0" smtClean="0">
                <a:ln>
                  <a:noFill/>
                </a:ln>
              </a:rPr>
              <a:t>Screening for gestational diabetes</a:t>
            </a:r>
          </a:p>
        </p:txBody>
      </p:sp>
      <p:sp>
        <p:nvSpPr>
          <p:cNvPr id="28674" name="Content Placeholder 2"/>
          <p:cNvSpPr>
            <a:spLocks noGrp="1"/>
          </p:cNvSpPr>
          <p:nvPr>
            <p:ph idx="1"/>
          </p:nvPr>
        </p:nvSpPr>
        <p:spPr>
          <a:xfrm>
            <a:off x="381000" y="1066800"/>
            <a:ext cx="9601200" cy="6629400"/>
          </a:xfrm>
        </p:spPr>
        <p:txBody>
          <a:bodyPr>
            <a:normAutofit/>
          </a:bodyPr>
          <a:lstStyle/>
          <a:p>
            <a:pPr eaLnBrk="1" hangingPunct="1">
              <a:buFont typeface="Wingdings" pitchFamily="2" charset="2"/>
              <a:buChar char="Ø"/>
            </a:pPr>
            <a:r>
              <a:rPr lang="en-US" altLang="en-US" sz="2400" b="1" dirty="0" smtClean="0"/>
              <a:t>Patients at high risk of developing GDM </a:t>
            </a:r>
            <a:r>
              <a:rPr lang="en-US" altLang="en-US" sz="2400" dirty="0" smtClean="0"/>
              <a:t>:</a:t>
            </a:r>
          </a:p>
          <a:p>
            <a:pPr eaLnBrk="1" hangingPunct="1"/>
            <a:r>
              <a:rPr lang="en-US" altLang="en-US" sz="2400" dirty="0" smtClean="0"/>
              <a:t>Age &gt;</a:t>
            </a:r>
            <a:r>
              <a:rPr lang="en-US" altLang="en-US" sz="2400" dirty="0" smtClean="0">
                <a:solidFill>
                  <a:srgbClr val="FF0000"/>
                </a:solidFill>
              </a:rPr>
              <a:t>25</a:t>
            </a:r>
            <a:r>
              <a:rPr lang="en-US" altLang="en-US" sz="2400" dirty="0" smtClean="0"/>
              <a:t> years</a:t>
            </a:r>
          </a:p>
          <a:p>
            <a:pPr eaLnBrk="1" hangingPunct="1"/>
            <a:r>
              <a:rPr lang="en-US" altLang="en-US" sz="2400" dirty="0" smtClean="0">
                <a:solidFill>
                  <a:srgbClr val="FF0000"/>
                </a:solidFill>
              </a:rPr>
              <a:t>Previous unexplained perinatal loss or birth of a malformed infant</a:t>
            </a:r>
          </a:p>
          <a:p>
            <a:pPr eaLnBrk="1" hangingPunct="1"/>
            <a:r>
              <a:rPr lang="en-US" altLang="en-US" sz="2400" dirty="0" smtClean="0"/>
              <a:t>Previous delivery of a </a:t>
            </a:r>
            <a:r>
              <a:rPr lang="en-US" altLang="en-US" sz="2400" dirty="0" err="1" smtClean="0">
                <a:solidFill>
                  <a:srgbClr val="FF0000"/>
                </a:solidFill>
              </a:rPr>
              <a:t>macrosomic</a:t>
            </a:r>
            <a:r>
              <a:rPr lang="en-US" altLang="en-US" sz="2400" dirty="0" smtClean="0">
                <a:solidFill>
                  <a:srgbClr val="FF0000"/>
                </a:solidFill>
              </a:rPr>
              <a:t> </a:t>
            </a:r>
            <a:r>
              <a:rPr lang="en-US" altLang="en-US" sz="2400" dirty="0" smtClean="0"/>
              <a:t>baby (4 kg)</a:t>
            </a:r>
          </a:p>
          <a:p>
            <a:pPr eaLnBrk="1" hangingPunct="1"/>
            <a:r>
              <a:rPr lang="en-US" altLang="en-US" sz="2400" dirty="0" smtClean="0">
                <a:solidFill>
                  <a:srgbClr val="FF0000"/>
                </a:solidFill>
              </a:rPr>
              <a:t>Polycystic</a:t>
            </a:r>
            <a:r>
              <a:rPr lang="en-US" altLang="en-US" sz="2400" dirty="0" smtClean="0"/>
              <a:t> ovary syndrome </a:t>
            </a:r>
            <a:endParaRPr lang="en-US" altLang="en-US" sz="2400" dirty="0" smtClean="0">
              <a:hlinkClick r:id="rId2"/>
            </a:endParaRPr>
          </a:p>
          <a:p>
            <a:pPr eaLnBrk="1" hangingPunct="1"/>
            <a:r>
              <a:rPr lang="en-US" altLang="en-US" sz="2400" dirty="0" smtClean="0"/>
              <a:t>Personal history of </a:t>
            </a:r>
            <a:r>
              <a:rPr lang="en-US" altLang="en-US" sz="2400" dirty="0" smtClean="0">
                <a:solidFill>
                  <a:srgbClr val="FF0000"/>
                </a:solidFill>
              </a:rPr>
              <a:t>impaired</a:t>
            </a:r>
            <a:r>
              <a:rPr lang="en-US" altLang="en-US" sz="2400" dirty="0" smtClean="0"/>
              <a:t> glucose tolerance</a:t>
            </a:r>
          </a:p>
          <a:p>
            <a:pPr eaLnBrk="1" hangingPunct="1"/>
            <a:r>
              <a:rPr lang="en-US" altLang="en-US" sz="2400" dirty="0" smtClean="0">
                <a:solidFill>
                  <a:srgbClr val="FF0000"/>
                </a:solidFill>
              </a:rPr>
              <a:t>Essential hypertension or pregnancy-related hypertension</a:t>
            </a:r>
          </a:p>
          <a:p>
            <a:pPr eaLnBrk="1" hangingPunct="1"/>
            <a:r>
              <a:rPr lang="en-US" altLang="en-US" sz="2400" dirty="0" smtClean="0"/>
              <a:t>Current use of </a:t>
            </a:r>
            <a:r>
              <a:rPr lang="en-US" altLang="en-US" sz="2400" dirty="0" smtClean="0">
                <a:solidFill>
                  <a:srgbClr val="FF0000"/>
                </a:solidFill>
              </a:rPr>
              <a:t>glucocorticoids</a:t>
            </a:r>
          </a:p>
          <a:p>
            <a:pPr eaLnBrk="1" hangingPunct="1"/>
            <a:r>
              <a:rPr lang="en-US" altLang="en-US" sz="2400" dirty="0" smtClean="0"/>
              <a:t>A </a:t>
            </a:r>
            <a:r>
              <a:rPr lang="en-US" altLang="en-US" sz="2400" dirty="0" smtClean="0">
                <a:solidFill>
                  <a:srgbClr val="FF0000"/>
                </a:solidFill>
              </a:rPr>
              <a:t>family</a:t>
            </a:r>
            <a:r>
              <a:rPr lang="en-US" altLang="en-US" sz="2400" dirty="0" smtClean="0"/>
              <a:t> history of diabetes, especially in </a:t>
            </a:r>
            <a:r>
              <a:rPr lang="en-US" altLang="en-US" sz="2400" dirty="0" smtClean="0">
                <a:solidFill>
                  <a:srgbClr val="FF0000"/>
                </a:solidFill>
              </a:rPr>
              <a:t>first</a:t>
            </a:r>
            <a:r>
              <a:rPr lang="en-US" altLang="en-US" sz="2400" dirty="0" smtClean="0"/>
              <a:t> degree relatives</a:t>
            </a:r>
            <a:endParaRPr lang="en-US" altLang="en-US" sz="2400" dirty="0" smtClean="0">
              <a:hlinkClick r:id="rId3"/>
            </a:endParaRPr>
          </a:p>
          <a:p>
            <a:pPr eaLnBrk="1" hangingPunct="1"/>
            <a:r>
              <a:rPr lang="en-US" altLang="en-US" sz="2400" dirty="0" smtClean="0"/>
              <a:t>BMI &gt;</a:t>
            </a:r>
            <a:r>
              <a:rPr lang="en-US" altLang="en-US" sz="2400" dirty="0" smtClean="0">
                <a:solidFill>
                  <a:srgbClr val="FF0000"/>
                </a:solidFill>
              </a:rPr>
              <a:t>30</a:t>
            </a:r>
            <a:r>
              <a:rPr lang="en-US" altLang="en-US" sz="2400" dirty="0" smtClean="0"/>
              <a:t> kg/m </a:t>
            </a:r>
            <a:r>
              <a:rPr lang="en-US" altLang="en-US" sz="2400" baseline="30000" dirty="0" smtClean="0"/>
              <a:t>2 </a:t>
            </a:r>
          </a:p>
          <a:p>
            <a:pPr eaLnBrk="1" hangingPunct="1"/>
            <a:r>
              <a:rPr lang="en-US" altLang="en-US" sz="2400" dirty="0" smtClean="0">
                <a:solidFill>
                  <a:srgbClr val="FF0000"/>
                </a:solidFill>
              </a:rPr>
              <a:t>Glycosuria</a:t>
            </a:r>
            <a:r>
              <a:rPr lang="en-US" altLang="en-US" sz="2400" dirty="0" smtClean="0"/>
              <a:t> at the first prenatal visit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58760" cy="5948680"/>
          </a:xfrm>
        </p:spPr>
        <p:txBody>
          <a:bodyPr>
            <a:normAutofit fontScale="90000"/>
          </a:bodyPr>
          <a:lstStyle/>
          <a:p>
            <a:pPr marL="0" indent="0"/>
            <a:r>
              <a:rPr lang="en-US" sz="3110" dirty="0">
                <a:sym typeface="+mn-ea"/>
              </a:rPr>
              <a:t>1/ Definition</a:t>
            </a:r>
            <a:br>
              <a:rPr lang="en-US" sz="3110" dirty="0">
                <a:sym typeface="+mn-ea"/>
              </a:rPr>
            </a:br>
            <a:r>
              <a:rPr lang="en-US" sz="3110" dirty="0">
                <a:sym typeface="+mn-ea"/>
              </a:rPr>
              <a:t>2/ epidemiology</a:t>
            </a:r>
            <a:br>
              <a:rPr lang="en-US" sz="3110" dirty="0">
                <a:sym typeface="+mn-ea"/>
              </a:rPr>
            </a:br>
            <a:r>
              <a:rPr lang="en-US" sz="3110" dirty="0">
                <a:sym typeface="+mn-ea"/>
              </a:rPr>
              <a:t>3/ Diagnostic criteria</a:t>
            </a:r>
            <a:br>
              <a:rPr lang="en-US" sz="3110" dirty="0">
                <a:sym typeface="+mn-ea"/>
              </a:rPr>
            </a:br>
            <a:r>
              <a:rPr lang="en-US" sz="3110" dirty="0">
                <a:sym typeface="+mn-ea"/>
              </a:rPr>
              <a:t>4/ </a:t>
            </a:r>
            <a:r>
              <a:rPr lang="en-US" sz="3110" dirty="0" err="1">
                <a:sym typeface="+mn-ea"/>
              </a:rPr>
              <a:t>Pathophysiology</a:t>
            </a:r>
            <a:r>
              <a:rPr lang="en-US" sz="3110" dirty="0">
                <a:sym typeface="+mn-ea"/>
              </a:rPr>
              <a:t/>
            </a:r>
            <a:br>
              <a:rPr lang="en-US" sz="3110" dirty="0">
                <a:sym typeface="+mn-ea"/>
              </a:rPr>
            </a:br>
            <a:r>
              <a:rPr lang="en-US" sz="3110" dirty="0">
                <a:sym typeface="+mn-ea"/>
              </a:rPr>
              <a:t>5/ Risk factors</a:t>
            </a:r>
            <a:r>
              <a:rPr lang="ar-JO" altLang="en-US" sz="3110" dirty="0">
                <a:ea typeface="Traditional Arabic" panose="02020603050405020304" pitchFamily="18" charset="-78"/>
              </a:rPr>
              <a:t/>
            </a:r>
            <a:br>
              <a:rPr lang="ar-JO" altLang="en-US" sz="3110" dirty="0">
                <a:ea typeface="Traditional Arabic" panose="02020603050405020304" pitchFamily="18" charset="-78"/>
              </a:rPr>
            </a:br>
            <a:r>
              <a:rPr lang="en-US" altLang="ar-JO" sz="3110" dirty="0">
                <a:ea typeface="Traditional Arabic" panose="02020603050405020304" pitchFamily="18" charset="-78"/>
              </a:rPr>
              <a:t>6/ </a:t>
            </a:r>
            <a:r>
              <a:rPr lang="en-US" sz="3110" dirty="0">
                <a:sym typeface="+mn-ea"/>
              </a:rPr>
              <a:t>Clinical features</a:t>
            </a:r>
            <a:br>
              <a:rPr lang="en-US" sz="3110" dirty="0">
                <a:sym typeface="+mn-ea"/>
              </a:rPr>
            </a:br>
            <a:r>
              <a:rPr lang="en-US" sz="3110" dirty="0">
                <a:sym typeface="+mn-ea"/>
              </a:rPr>
              <a:t>7/ Diagnosis</a:t>
            </a:r>
            <a:br>
              <a:rPr lang="en-US" sz="3110" dirty="0">
                <a:sym typeface="+mn-ea"/>
              </a:rPr>
            </a:br>
            <a:r>
              <a:rPr lang="en-US" sz="3110" dirty="0">
                <a:sym typeface="+mn-ea"/>
              </a:rPr>
              <a:t>8/ </a:t>
            </a:r>
            <a:r>
              <a:rPr lang="en-US" altLang="ar-JO" sz="3110" dirty="0">
                <a:ea typeface="Traditional Arabic" panose="02020603050405020304" pitchFamily="18" charset="-78"/>
                <a:sym typeface="+mn-ea"/>
              </a:rPr>
              <a:t>Management</a:t>
            </a:r>
            <a:br>
              <a:rPr lang="en-US" altLang="ar-JO" sz="3110" dirty="0">
                <a:ea typeface="Traditional Arabic" panose="02020603050405020304" pitchFamily="18" charset="-78"/>
                <a:sym typeface="+mn-ea"/>
              </a:rPr>
            </a:br>
            <a:r>
              <a:rPr lang="en-US" altLang="ar-JO" sz="3110" b="1" dirty="0">
                <a:latin typeface="Tahoma" panose="020B0604030504040204" charset="0"/>
                <a:ea typeface="Traditional Arabic" panose="02020603050405020304" pitchFamily="18" charset="-78"/>
                <a:cs typeface="Tahoma" panose="020B0604030504040204" charset="0"/>
                <a:sym typeface="+mn-ea"/>
              </a:rPr>
              <a:t>9/ </a:t>
            </a:r>
            <a:r>
              <a:rPr lang="ar-JO" altLang="en-US" sz="3110" b="1" dirty="0">
                <a:latin typeface="Tahoma" panose="020B0604030504040204" charset="0"/>
                <a:ea typeface="Traditional Arabic" panose="02020603050405020304" pitchFamily="18" charset="-78"/>
                <a:cs typeface="Tahoma" panose="020B0604030504040204" charset="0"/>
                <a:sym typeface="+mn-ea"/>
              </a:rPr>
              <a:t>Delivery</a:t>
            </a:r>
            <a:r>
              <a:rPr lang="ar-JO" altLang="en-US" sz="3110" dirty="0">
                <a:ea typeface="Traditional Arabic" panose="02020603050405020304" pitchFamily="18" charset="-78"/>
                <a:sym typeface="+mn-ea"/>
              </a:rPr>
              <a:t/>
            </a:r>
            <a:br>
              <a:rPr lang="ar-JO" altLang="en-US" sz="3110" dirty="0">
                <a:ea typeface="Traditional Arabic" panose="02020603050405020304" pitchFamily="18" charset="-78"/>
                <a:sym typeface="+mn-ea"/>
              </a:rPr>
            </a:br>
            <a:r>
              <a:rPr lang="en-US" altLang="ar-JO" sz="3110" dirty="0">
                <a:ea typeface="Traditional Arabic" panose="02020603050405020304" pitchFamily="18" charset="-78"/>
                <a:sym typeface="+mn-ea"/>
              </a:rPr>
              <a:t>10/ </a:t>
            </a:r>
            <a:r>
              <a:rPr lang="en-US" sz="3110" dirty="0">
                <a:sym typeface="+mn-ea"/>
              </a:rPr>
              <a:t>breastfeeding</a:t>
            </a:r>
            <a:r>
              <a:rPr lang="ar-JO" altLang="en-US" sz="3110" b="1" dirty="0">
                <a:latin typeface="Tahoma" panose="020B0604030504040204" charset="0"/>
                <a:ea typeface="Traditional Arabic" panose="02020603050405020304" pitchFamily="18" charset="-78"/>
                <a:cs typeface="Tahoma" panose="020B0604030504040204" charset="0"/>
                <a:sym typeface="+mn-ea"/>
              </a:rPr>
              <a:t/>
            </a:r>
            <a:br>
              <a:rPr lang="ar-JO" altLang="en-US" sz="3110" b="1" dirty="0">
                <a:latin typeface="Tahoma" panose="020B0604030504040204" charset="0"/>
                <a:ea typeface="Traditional Arabic" panose="02020603050405020304" pitchFamily="18" charset="-78"/>
                <a:cs typeface="Tahoma" panose="020B0604030504040204" charset="0"/>
                <a:sym typeface="+mn-ea"/>
              </a:rPr>
            </a:br>
            <a:r>
              <a:rPr lang="en-US" altLang="ar-JO" sz="3110" b="1" dirty="0">
                <a:latin typeface="Tahoma" panose="020B0604030504040204" charset="0"/>
                <a:ea typeface="Traditional Arabic" panose="02020603050405020304" pitchFamily="18" charset="-78"/>
                <a:cs typeface="Tahoma" panose="020B0604030504040204" charset="0"/>
                <a:sym typeface="+mn-ea"/>
              </a:rPr>
              <a:t>11/ </a:t>
            </a:r>
            <a:r>
              <a:rPr lang="ar-JO" altLang="en-US" sz="3110" b="1" dirty="0">
                <a:latin typeface="Tahoma" panose="020B0604030504040204" charset="0"/>
                <a:ea typeface="Traditional Arabic" panose="02020603050405020304" pitchFamily="18" charset="-78"/>
                <a:cs typeface="Tahoma" panose="020B0604030504040204" charset="0"/>
                <a:sym typeface="+mn-ea"/>
              </a:rPr>
              <a:t>Subsequent pregnancies</a:t>
            </a:r>
            <a:br>
              <a:rPr lang="ar-JO" altLang="en-US" sz="3110" b="1" dirty="0">
                <a:latin typeface="Tahoma" panose="020B0604030504040204" charset="0"/>
                <a:ea typeface="Traditional Arabic" panose="02020603050405020304" pitchFamily="18" charset="-78"/>
                <a:cs typeface="Tahoma" panose="020B0604030504040204" charset="0"/>
                <a:sym typeface="+mn-ea"/>
              </a:rPr>
            </a:br>
            <a:r>
              <a:rPr lang="en-US" altLang="ar-JO" sz="3110" b="1" dirty="0">
                <a:latin typeface="Tahoma" panose="020B0604030504040204" charset="0"/>
                <a:ea typeface="Traditional Arabic" panose="02020603050405020304" pitchFamily="18" charset="-78"/>
                <a:cs typeface="Tahoma" panose="020B0604030504040204" charset="0"/>
                <a:sym typeface="+mn-ea"/>
              </a:rPr>
              <a:t>12/ </a:t>
            </a:r>
            <a:r>
              <a:rPr lang="ar-JO" altLang="en-US" sz="3110" b="1" dirty="0">
                <a:latin typeface="Tahoma" panose="020B0604030504040204" charset="0"/>
                <a:ea typeface="Traditional Arabic" panose="02020603050405020304" pitchFamily="18" charset="-78"/>
                <a:cs typeface="Tahoma" panose="020B0604030504040204" charset="0"/>
                <a:sym typeface="+mn-ea"/>
              </a:rPr>
              <a:t>Contraception </a:t>
            </a:r>
            <a:r>
              <a:rPr lang="ar-JO" altLang="en-US" sz="3110" dirty="0">
                <a:ea typeface="Traditional Arabic" panose="02020603050405020304" pitchFamily="18" charset="-78"/>
                <a:sym typeface="+mn-ea"/>
              </a:rPr>
              <a:t/>
            </a:r>
            <a:br>
              <a:rPr lang="ar-JO" altLang="en-US" sz="3110" dirty="0">
                <a:ea typeface="Traditional Arabic" panose="02020603050405020304" pitchFamily="18" charset="-78"/>
                <a:sym typeface="+mn-ea"/>
              </a:rPr>
            </a:br>
            <a:r>
              <a:rPr lang="en-US" altLang="ar-JO" sz="3110" b="1" dirty="0">
                <a:latin typeface="Tahoma" panose="020B0604030504040204" charset="0"/>
                <a:ea typeface="Traditional Arabic" panose="02020603050405020304" pitchFamily="18" charset="-78"/>
                <a:cs typeface="Tahoma" panose="020B0604030504040204" charset="0"/>
                <a:sym typeface="+mn-ea"/>
              </a:rPr>
              <a:t>13/ </a:t>
            </a:r>
            <a:r>
              <a:rPr lang="ar-JO" altLang="en-US" sz="3110" b="1" dirty="0">
                <a:latin typeface="Tahoma" panose="020B0604030504040204" charset="0"/>
                <a:ea typeface="Traditional Arabic" panose="02020603050405020304" pitchFamily="18" charset="-78"/>
                <a:cs typeface="Tahoma" panose="020B0604030504040204" charset="0"/>
                <a:sym typeface="+mn-ea"/>
              </a:rPr>
              <a:t>Prognosis </a:t>
            </a:r>
            <a:endParaRPr lang="en-US" sz="311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117"/>
            <a:ext cx="5791200" cy="1371600"/>
          </a:xfrm>
        </p:spPr>
        <p:txBody>
          <a:bodyPr/>
          <a:lstStyle/>
          <a:p>
            <a:r>
              <a:rPr lang="en-US" dirty="0"/>
              <a:t>Definition</a:t>
            </a:r>
          </a:p>
        </p:txBody>
      </p:sp>
      <p:sp>
        <p:nvSpPr>
          <p:cNvPr id="3" name="Content Placeholder 2"/>
          <p:cNvSpPr>
            <a:spLocks noGrp="1"/>
          </p:cNvSpPr>
          <p:nvPr>
            <p:ph idx="1"/>
          </p:nvPr>
        </p:nvSpPr>
        <p:spPr>
          <a:xfrm>
            <a:off x="152400" y="1295400"/>
            <a:ext cx="7620000" cy="1661795"/>
          </a:xfrm>
        </p:spPr>
        <p:txBody>
          <a:bodyPr/>
          <a:lstStyle/>
          <a:p>
            <a:r>
              <a:rPr lang="en-US" b="0" noProof="0" dirty="0">
                <a:ln>
                  <a:noFill/>
                </a:ln>
                <a:effectLst/>
                <a:uLnTx/>
                <a:uFillTx/>
                <a:sym typeface="+mn-ea"/>
              </a:rPr>
              <a:t>is a </a:t>
            </a:r>
            <a:r>
              <a:rPr lang="en-US" b="0" noProof="0" dirty="0">
                <a:ln>
                  <a:noFill/>
                </a:ln>
                <a:solidFill>
                  <a:srgbClr val="1A1C1C"/>
                </a:solidFill>
                <a:effectLst/>
                <a:uLnTx/>
                <a:uFillTx/>
                <a:latin typeface="Lato"/>
                <a:sym typeface="+mn-ea"/>
              </a:rPr>
              <a:t>development of an acute heart failure with reduced ejection fraction (systolic heart failure) secondary to an idiopathic </a:t>
            </a:r>
            <a:r>
              <a:rPr lang="en-US" b="0" noProof="0" dirty="0">
                <a:ln>
                  <a:noFill/>
                </a:ln>
                <a:effectLst/>
                <a:uLnTx/>
                <a:uFillTx/>
                <a:sym typeface="+mn-ea"/>
              </a:rPr>
              <a:t>dilated cardiomyopathy</a:t>
            </a:r>
            <a:r>
              <a:rPr lang="en-US" b="0" noProof="0" dirty="0">
                <a:ln>
                  <a:noFill/>
                </a:ln>
                <a:solidFill>
                  <a:srgbClr val="1A1C1C"/>
                </a:solidFill>
                <a:effectLst/>
                <a:uLnTx/>
                <a:uFillTx/>
                <a:latin typeface="Lato"/>
                <a:sym typeface="+mn-ea"/>
              </a:rPr>
              <a:t> in the months after or before delivery.</a:t>
            </a:r>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71</a:t>
            </a:fld>
            <a:endParaRPr lang="en-US"/>
          </a:p>
        </p:txBody>
      </p:sp>
      <p:sp>
        <p:nvSpPr>
          <p:cNvPr id="7" name="Text Box 6"/>
          <p:cNvSpPr txBox="1"/>
          <p:nvPr/>
        </p:nvSpPr>
        <p:spPr>
          <a:xfrm>
            <a:off x="146050" y="2895600"/>
            <a:ext cx="4025900" cy="645160"/>
          </a:xfrm>
          <a:prstGeom prst="rect">
            <a:avLst/>
          </a:prstGeom>
          <a:noFill/>
        </p:spPr>
        <p:txBody>
          <a:bodyPr wrap="square" rtlCol="0">
            <a:spAutoFit/>
          </a:bodyPr>
          <a:lstStyle/>
          <a:p>
            <a:pPr marR="0" lvl="0" indent="0" algn="l" defTabSz="914400" rtl="1" eaLnBrk="1" fontAlgn="auto" latinLnBrk="0" hangingPunct="1">
              <a:lnSpc>
                <a:spcPct val="100000"/>
              </a:lnSpc>
              <a:spcBef>
                <a:spcPct val="20000"/>
              </a:spcBef>
              <a:spcAft>
                <a:spcPts val="0"/>
              </a:spcAft>
              <a:buClr>
                <a:schemeClr val="accent3"/>
              </a:buClr>
              <a:buSzPct val="95000"/>
              <a:buNone/>
              <a:defRPr/>
            </a:pPr>
            <a:r>
              <a:rPr lang="en-US" sz="3600" cap="all" spc="-60">
                <a:solidFill>
                  <a:schemeClr val="tx2"/>
                </a:solidFill>
                <a:latin typeface="+mj-lt"/>
                <a:ea typeface="+mj-ea"/>
                <a:cs typeface="+mj-cs"/>
                <a:sym typeface="+mn-ea"/>
              </a:rPr>
              <a:t>Epidemiology</a:t>
            </a:r>
            <a:endParaRPr lang="en-US"/>
          </a:p>
        </p:txBody>
      </p:sp>
      <p:sp>
        <p:nvSpPr>
          <p:cNvPr id="9" name="Text Box 8"/>
          <p:cNvSpPr txBox="1"/>
          <p:nvPr/>
        </p:nvSpPr>
        <p:spPr>
          <a:xfrm>
            <a:off x="146050" y="3879215"/>
            <a:ext cx="8388350" cy="1364615"/>
          </a:xfrm>
          <a:prstGeom prst="rect">
            <a:avLst/>
          </a:prstGeom>
          <a:noFill/>
        </p:spPr>
        <p:txBody>
          <a:bodyPr wrap="square" rtlCol="0">
            <a:spAutoFit/>
          </a:bodyPr>
          <a:lstStyle/>
          <a:p>
            <a:pPr marL="0" marR="0" lvl="0" indent="0" algn="r" defTabSz="914400" rtl="1"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1"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b="1" noProof="0" dirty="0">
                <a:ln>
                  <a:noFill/>
                </a:ln>
                <a:solidFill>
                  <a:schemeClr val="accent1">
                    <a:lumMod val="75000"/>
                  </a:schemeClr>
                </a:solidFill>
                <a:effectLst/>
                <a:uLnTx/>
                <a:uFillTx/>
                <a:latin typeface="Lato"/>
                <a:sym typeface="+mn-ea"/>
              </a:rPr>
              <a:t>  </a:t>
            </a:r>
            <a:r>
              <a:rPr lang="en-US" b="1" noProof="0" dirty="0">
                <a:ln>
                  <a:noFill/>
                </a:ln>
                <a:solidFill>
                  <a:srgbClr val="1A1C1C"/>
                </a:solidFill>
                <a:effectLst/>
                <a:uLnTx/>
                <a:uFillTx/>
                <a:latin typeface="Lato"/>
                <a:sym typeface="+mn-ea"/>
              </a:rPr>
              <a:t>Incidence </a:t>
            </a:r>
            <a:r>
              <a:rPr lang="en-US" noProof="0" dirty="0">
                <a:ln>
                  <a:noFill/>
                </a:ln>
                <a:solidFill>
                  <a:srgbClr val="1A1C1C"/>
                </a:solidFill>
                <a:effectLst/>
                <a:uLnTx/>
                <a:uFillTx/>
                <a:latin typeface="Lato"/>
                <a:sym typeface="+mn-ea"/>
              </a:rPr>
              <a:t>: 1–4 in 4,000 deliveries .</a:t>
            </a:r>
            <a:endParaRPr kumimoji="0" lang="en-US"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1"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b="1" noProof="0" dirty="0">
                <a:ln>
                  <a:noFill/>
                </a:ln>
                <a:solidFill>
                  <a:srgbClr val="1A1C1C"/>
                </a:solidFill>
                <a:effectLst/>
                <a:uLnTx/>
                <a:uFillTx/>
                <a:latin typeface="Lato"/>
                <a:sym typeface="+mn-ea"/>
              </a:rPr>
              <a:t>  At-risk group</a:t>
            </a:r>
            <a:r>
              <a:rPr lang="en-US" noProof="0" dirty="0">
                <a:ln>
                  <a:noFill/>
                </a:ln>
                <a:solidFill>
                  <a:srgbClr val="1A1C1C"/>
                </a:solidFill>
                <a:effectLst/>
                <a:uLnTx/>
                <a:uFillTx/>
                <a:latin typeface="Lato"/>
                <a:sym typeface="+mn-ea"/>
              </a:rPr>
              <a:t>: </a:t>
            </a:r>
            <a:r>
              <a:rPr lang="en-US" noProof="0" dirty="0">
                <a:ln>
                  <a:noFill/>
                </a:ln>
                <a:solidFill>
                  <a:srgbClr val="FF0000"/>
                </a:solidFill>
                <a:effectLst/>
                <a:uLnTx/>
                <a:uFillTx/>
                <a:latin typeface="Lato"/>
                <a:sym typeface="+mn-ea"/>
              </a:rPr>
              <a:t>African Americans </a:t>
            </a:r>
            <a:r>
              <a:rPr lang="en-US" noProof="0" dirty="0">
                <a:ln>
                  <a:noFill/>
                </a:ln>
                <a:solidFill>
                  <a:srgbClr val="1A1C1C"/>
                </a:solidFill>
                <a:effectLst/>
                <a:uLnTx/>
                <a:uFillTx/>
                <a:latin typeface="Lato"/>
                <a:sym typeface="+mn-ea"/>
              </a:rPr>
              <a:t>(account for &gt; 40% of cases) </a:t>
            </a:r>
            <a:endParaRPr kumimoji="0" lang="en-US"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1"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noProof="0" dirty="0">
                <a:ln>
                  <a:noFill/>
                </a:ln>
                <a:solidFill>
                  <a:srgbClr val="687882"/>
                </a:solidFill>
                <a:effectLst/>
                <a:uLnTx/>
                <a:uFillTx/>
                <a:latin typeface="Lato"/>
                <a:sym typeface="+mn-ea"/>
              </a:rPr>
              <a:t>***Epidemiological data refers to the US, unless otherwise specified.</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 y="-304800"/>
            <a:ext cx="7071360" cy="1371600"/>
          </a:xfrm>
        </p:spPr>
        <p:txBody>
          <a:bodyPr vert="horz" wrap="square" lIns="0" tIns="34290" rIns="0" bIns="0" anchor="b" anchorCtr="0"/>
          <a:lstStyle/>
          <a:p>
            <a:pPr eaLnBrk="1" hangingPunct="1">
              <a:buNone/>
            </a:pPr>
            <a:r>
              <a:rPr lang="en-US"/>
              <a:t>Diagnostic criteria </a:t>
            </a:r>
            <a:r>
              <a:rPr lang="ar-JO" altLang="en-US" dirty="0">
                <a:ea typeface="Traditional Arabic" panose="02020603050405020304" pitchFamily="18" charset="-78"/>
              </a:rPr>
              <a:t>:</a:t>
            </a:r>
          </a:p>
        </p:txBody>
      </p:sp>
      <p:sp>
        <p:nvSpPr>
          <p:cNvPr id="3" name="Content Placeholder 2"/>
          <p:cNvSpPr>
            <a:spLocks noGrp="1"/>
          </p:cNvSpPr>
          <p:nvPr>
            <p:ph idx="1"/>
          </p:nvPr>
        </p:nvSpPr>
        <p:spPr>
          <a:xfrm>
            <a:off x="76200" y="1447562"/>
            <a:ext cx="8229600" cy="3292079"/>
          </a:xfrm>
        </p:spPr>
        <p:txBody>
          <a:bodyPr vert="horz" wrap="square" lIns="68580" tIns="34290" rIns="68580" bIns="34290" numCol="1" anchor="t" anchorCtr="0" compatLnSpc="1">
            <a:normAutofit/>
          </a:bodyPr>
          <a:lstStyle/>
          <a:p>
            <a:pPr marR="0" lvl="0" algn="l" defTabSz="914400" rtl="0" eaLnBrk="1" fontAlgn="auto" latinLnBrk="0" hangingPunct="1">
              <a:lnSpc>
                <a:spcPct val="100000"/>
              </a:lnSpc>
              <a:spcBef>
                <a:spcPct val="20000"/>
              </a:spcBef>
              <a:spcAft>
                <a:spcPts val="0"/>
              </a:spcAft>
              <a:buClr>
                <a:schemeClr val="accent3"/>
              </a:buClr>
              <a:buSzPct val="95000"/>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All of the following criteria must be fulfilled to confirm a diagnosis of PPCM:</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1- </a:t>
            </a:r>
            <a:r>
              <a:rPr kumimoji="0" lang="en-US" sz="1950" b="0" i="0" u="none" strike="noStrike" kern="1200" cap="none" spc="0" normalizeH="0" baseline="0" noProof="0" dirty="0">
                <a:ln>
                  <a:noFill/>
                </a:ln>
                <a:solidFill>
                  <a:srgbClr val="FF0000"/>
                </a:solidFill>
                <a:effectLst/>
                <a:uLnTx/>
                <a:uFillTx/>
                <a:latin typeface="Lato"/>
                <a:ea typeface="+mn-ea"/>
                <a:cs typeface="+mn-cs"/>
              </a:rPr>
              <a:t>New-onset systolic heart failure in the months following or preceding delivery</a:t>
            </a:r>
            <a:r>
              <a:rPr kumimoji="0" lang="en-US" sz="1950" b="0" i="0" u="none" strike="noStrike" kern="1200" cap="none" spc="0" normalizeH="0" baseline="0" noProof="0" dirty="0">
                <a:ln>
                  <a:noFill/>
                </a:ln>
                <a:solidFill>
                  <a:srgbClr val="1A1C1C"/>
                </a:solidFill>
                <a:effectLst/>
                <a:uLnTx/>
                <a:uFillTx/>
                <a:latin typeface="Lato"/>
                <a:ea typeface="+mn-ea"/>
                <a:cs typeface="+mn-cs"/>
              </a:rPr>
              <a:t>.</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2- </a:t>
            </a:r>
            <a:r>
              <a:rPr kumimoji="0" lang="en-US" sz="1950" b="0" i="0" u="none" strike="noStrike" kern="1200" cap="none" spc="0" normalizeH="0" baseline="0" noProof="0" dirty="0">
                <a:ln>
                  <a:noFill/>
                </a:ln>
                <a:solidFill>
                  <a:srgbClr val="FF0000"/>
                </a:solidFill>
                <a:effectLst/>
                <a:uLnTx/>
                <a:uFillTx/>
                <a:latin typeface="Lato"/>
                <a:ea typeface="+mn-ea"/>
                <a:cs typeface="+mn-cs"/>
              </a:rPr>
              <a:t>Absence of other discernible causes of heart failure</a:t>
            </a:r>
            <a:r>
              <a:rPr kumimoji="0" lang="en-US" sz="1950" b="0" i="0" u="none" strike="noStrike" kern="1200" cap="none" spc="0" normalizeH="0" baseline="0" noProof="0" dirty="0">
                <a:ln>
                  <a:noFill/>
                </a:ln>
                <a:solidFill>
                  <a:srgbClr val="1A1C1C"/>
                </a:solidFill>
                <a:effectLst/>
                <a:uLnTx/>
                <a:uFillTx/>
                <a:latin typeface="Lato"/>
                <a:ea typeface="+mn-ea"/>
                <a:cs typeface="+mn-cs"/>
              </a:rPr>
              <a:t>.</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3- </a:t>
            </a:r>
            <a:r>
              <a:rPr kumimoji="0" lang="en-US" sz="1950" b="0" i="0" u="none" strike="noStrike" kern="1200" cap="none" spc="0" normalizeH="0" baseline="0" noProof="0" dirty="0">
                <a:ln>
                  <a:noFill/>
                </a:ln>
                <a:solidFill>
                  <a:srgbClr val="FF0000"/>
                </a:solidFill>
                <a:effectLst/>
                <a:uLnTx/>
                <a:uFillTx/>
                <a:latin typeface="Lato"/>
                <a:ea typeface="+mn-ea"/>
                <a:cs typeface="+mn-cs"/>
              </a:rPr>
              <a:t>Absence of preexisting heart disease</a:t>
            </a:r>
            <a:r>
              <a:rPr kumimoji="0" lang="en-US" sz="1950" b="0" i="0" u="none" strike="noStrike" kern="1200" cap="none" spc="0" normalizeH="0" baseline="0" noProof="0" dirty="0">
                <a:ln>
                  <a:noFill/>
                </a:ln>
                <a:solidFill>
                  <a:srgbClr val="1A1C1C"/>
                </a:solidFill>
                <a:effectLst/>
                <a:uLnTx/>
                <a:uFillTx/>
                <a:latin typeface="Lato"/>
                <a:ea typeface="+mn-ea"/>
                <a:cs typeface="+mn-cs"/>
              </a:rPr>
              <a:t>.</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4- </a:t>
            </a:r>
            <a:r>
              <a:rPr kumimoji="0" lang="en-US" sz="1950" b="0" i="0" u="none" strike="noStrike" kern="1200" cap="none" spc="0" normalizeH="0" baseline="0" noProof="0" dirty="0">
                <a:ln>
                  <a:noFill/>
                </a:ln>
                <a:solidFill>
                  <a:srgbClr val="FF0000"/>
                </a:solidFill>
                <a:effectLst/>
                <a:uLnTx/>
                <a:uFillTx/>
                <a:latin typeface="Lato"/>
                <a:ea typeface="+mn-ea"/>
                <a:cs typeface="+mn-cs"/>
              </a:rPr>
              <a:t>LVEF &lt; 45% </a:t>
            </a:r>
            <a:r>
              <a:rPr kumimoji="0" lang="en-US" sz="1950" b="0" i="0" u="none" strike="noStrike" kern="1200" cap="none" spc="0" normalizeH="0" baseline="0" noProof="0" dirty="0">
                <a:ln>
                  <a:noFill/>
                </a:ln>
                <a:solidFill>
                  <a:srgbClr val="1A1C1C"/>
                </a:solidFill>
                <a:effectLst/>
                <a:uLnTx/>
                <a:uFillTx/>
                <a:latin typeface="Lato"/>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95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682"/>
            <a:ext cx="5791200" cy="1371600"/>
          </a:xfrm>
        </p:spPr>
        <p:txBody>
          <a:bodyPr/>
          <a:lstStyle/>
          <a:p>
            <a:r>
              <a:rPr lang="en-US"/>
              <a:t>Pathophysiology </a:t>
            </a:r>
          </a:p>
        </p:txBody>
      </p:sp>
      <p:sp>
        <p:nvSpPr>
          <p:cNvPr id="3" name="Content Placeholder 2"/>
          <p:cNvSpPr>
            <a:spLocks noGrp="1"/>
          </p:cNvSpPr>
          <p:nvPr>
            <p:ph idx="1"/>
          </p:nvPr>
        </p:nvSpPr>
        <p:spPr/>
        <p:txBody>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noProof="0" dirty="0">
                <a:ln>
                  <a:noFill/>
                </a:ln>
                <a:solidFill>
                  <a:srgbClr val="FF0000"/>
                </a:solidFill>
                <a:effectLst/>
                <a:uLnTx/>
                <a:uFillTx/>
                <a:latin typeface="Lato"/>
                <a:sym typeface="+mn-ea"/>
              </a:rPr>
              <a:t>Idiopathic</a:t>
            </a:r>
            <a:r>
              <a:rPr lang="en-US" noProof="0" dirty="0">
                <a:ln>
                  <a:noFill/>
                </a:ln>
                <a:solidFill>
                  <a:srgbClr val="1A1C1C"/>
                </a:solidFill>
                <a:effectLst/>
                <a:uLnTx/>
                <a:uFillTx/>
                <a:latin typeface="Lato"/>
                <a:sym typeface="+mn-ea"/>
              </a:rPr>
              <a:t> </a:t>
            </a:r>
            <a:r>
              <a:rPr lang="en-US" b="0" noProof="0" dirty="0">
                <a:ln>
                  <a:noFill/>
                </a:ln>
                <a:solidFill>
                  <a:srgbClr val="1A1C1C"/>
                </a:solidFill>
                <a:effectLst/>
                <a:uLnTx/>
                <a:uFillTx/>
                <a:latin typeface="Lato"/>
                <a:sym typeface="+mn-ea"/>
              </a:rPr>
              <a:t>: The pathophysiology of PPCM is thought to be multifactorial, involving hormonal, metabolic, oxidative, and angiogenic imbalances . </a:t>
            </a:r>
            <a:endParaRPr kumimoji="0" lang="en-US"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0" eaLnBrk="0" fontAlgn="base" latinLnBrk="0" hangingPunct="0">
              <a:lnSpc>
                <a:spcPct val="100000"/>
              </a:lnSpc>
              <a:spcBef>
                <a:spcPct val="0"/>
              </a:spcBef>
              <a:spcAft>
                <a:spcPct val="0"/>
              </a:spcAft>
              <a:buClr>
                <a:schemeClr val="accent3"/>
              </a:buClr>
              <a:buSzPct val="95000"/>
              <a:buFont typeface="Wingdings 2" panose="05020102010507070707"/>
              <a:buNone/>
              <a:defRPr/>
            </a:pPr>
            <a:r>
              <a:rPr lang="en-US" altLang="en-US" noProof="0" dirty="0">
                <a:ln>
                  <a:noFill/>
                </a:ln>
                <a:effectLst/>
                <a:uLnTx/>
                <a:uFillTx/>
                <a:latin typeface="Arial" panose="020B0604020202020204" pitchFamily="34" charset="0"/>
                <a:sym typeface="+mn-ea"/>
              </a:rPr>
              <a:t>Possible contributing factors :</a:t>
            </a:r>
            <a:endPar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
                <a:schemeClr val="accent1"/>
              </a:buClr>
              <a:buSzPct val="85000"/>
              <a:buFontTx/>
              <a:buChar char="•"/>
              <a:defRPr/>
            </a:pPr>
            <a:r>
              <a:rPr lang="en-US" altLang="en-US" b="0" noProof="0" dirty="0">
                <a:ln>
                  <a:noFill/>
                </a:ln>
                <a:effectLst/>
                <a:uLnTx/>
                <a:uFillTx/>
                <a:latin typeface="Arial" panose="020B0604020202020204" pitchFamily="34" charset="0"/>
                <a:sym typeface="+mn-ea"/>
              </a:rPr>
              <a:t>Genetic predisposition</a:t>
            </a:r>
            <a:endPar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
                <a:schemeClr val="accent1"/>
              </a:buClr>
              <a:buSzPct val="85000"/>
              <a:buFontTx/>
              <a:buChar char="•"/>
              <a:defRPr/>
            </a:pPr>
            <a:r>
              <a:rPr lang="en-US" altLang="en-US" b="0" noProof="0" dirty="0">
                <a:ln>
                  <a:noFill/>
                </a:ln>
                <a:effectLst/>
                <a:uLnTx/>
                <a:uFillTx/>
                <a:latin typeface="Arial" panose="020B0604020202020204" pitchFamily="34" charset="0"/>
                <a:sym typeface="+mn-ea"/>
              </a:rPr>
              <a:t>Viral infections</a:t>
            </a:r>
            <a:endPar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
                <a:schemeClr val="accent1"/>
              </a:buClr>
              <a:buSzPct val="85000"/>
              <a:buFontTx/>
              <a:buChar char="•"/>
              <a:defRPr/>
            </a:pPr>
            <a:r>
              <a:rPr lang="en-US" altLang="en-US" b="0" noProof="0" dirty="0">
                <a:ln>
                  <a:noFill/>
                </a:ln>
                <a:effectLst/>
                <a:uLnTx/>
                <a:uFillTx/>
                <a:latin typeface="Arial" panose="020B0604020202020204" pitchFamily="34" charset="0"/>
                <a:sym typeface="+mn-ea"/>
              </a:rPr>
              <a:t>Autoimmune processes</a:t>
            </a:r>
            <a:endPar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
                <a:schemeClr val="accent1"/>
              </a:buClr>
              <a:buSzPct val="85000"/>
              <a:buFontTx/>
              <a:buChar char="•"/>
              <a:defRPr/>
            </a:pPr>
            <a:r>
              <a:rPr lang="en-US" altLang="en-US" b="0" noProof="0" dirty="0">
                <a:ln>
                  <a:noFill/>
                </a:ln>
                <a:effectLst/>
                <a:uLnTx/>
                <a:uFillTx/>
                <a:latin typeface="Arial" panose="020B0604020202020204" pitchFamily="34" charset="0"/>
                <a:sym typeface="+mn-ea"/>
              </a:rPr>
              <a:t>Nutritional deficiencies</a:t>
            </a:r>
            <a:endPar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600" y="-533717"/>
            <a:ext cx="5791200" cy="1371600"/>
          </a:xfrm>
        </p:spPr>
        <p:txBody>
          <a:bodyPr vert="horz" wrap="square" lIns="0" tIns="34290" rIns="0" bIns="0" anchor="b" anchorCtr="0"/>
          <a:lstStyle/>
          <a:p>
            <a:pPr eaLnBrk="1" hangingPunct="1">
              <a:buNone/>
            </a:pPr>
            <a:r>
              <a:rPr lang="en-US"/>
              <a:t>Risk factors :</a:t>
            </a:r>
          </a:p>
        </p:txBody>
      </p:sp>
      <p:pic>
        <p:nvPicPr>
          <p:cNvPr id="2" name="Content Placeholder 1"/>
          <p:cNvPicPr>
            <a:picLocks noGrp="1" noChangeAspect="1"/>
          </p:cNvPicPr>
          <p:nvPr>
            <p:ph sz="half" idx="2"/>
          </p:nvPr>
        </p:nvPicPr>
        <p:blipFill>
          <a:blip r:embed="rId2"/>
          <a:stretch>
            <a:fillRect/>
          </a:stretch>
        </p:blipFill>
        <p:spPr>
          <a:xfrm>
            <a:off x="635" y="1049020"/>
            <a:ext cx="9044305" cy="576326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380682"/>
            <a:ext cx="5791200" cy="1371600"/>
          </a:xfrm>
        </p:spPr>
        <p:txBody>
          <a:bodyPr vert="horz" wrap="square" lIns="0" tIns="34290" rIns="0" bIns="0" anchor="b" anchorCtr="0"/>
          <a:lstStyle/>
          <a:p>
            <a:pPr eaLnBrk="1" hangingPunct="1">
              <a:buNone/>
            </a:pPr>
            <a:r>
              <a:rPr lang="en-US"/>
              <a:t>Clinical features </a:t>
            </a:r>
            <a:r>
              <a:rPr lang="ar-JO" altLang="en-US" dirty="0">
                <a:ea typeface="Traditional Arabic" panose="02020603050405020304" pitchFamily="18" charset="-78"/>
              </a:rPr>
              <a:t>:</a:t>
            </a:r>
          </a:p>
        </p:txBody>
      </p:sp>
      <p:sp>
        <p:nvSpPr>
          <p:cNvPr id="3" name="Content Placeholder 2"/>
          <p:cNvSpPr>
            <a:spLocks noGrp="1"/>
          </p:cNvSpPr>
          <p:nvPr>
            <p:ph idx="1"/>
          </p:nvPr>
        </p:nvSpPr>
        <p:spPr>
          <a:xfrm>
            <a:off x="51435" y="1183640"/>
            <a:ext cx="8960485" cy="5673725"/>
          </a:xfrm>
        </p:spPr>
        <p:txBody>
          <a:bodyPr vert="horz" wrap="square" lIns="68580" tIns="34290" rIns="68580" bIns="34290" numCol="1" anchor="t" anchorCtr="0" compatLnSpc="1">
            <a:normAutofit fontScale="97500"/>
          </a:bodyPr>
          <a:lstStyle/>
          <a:p>
            <a:pPr marR="0" lvl="0" algn="l" defTabSz="914400" rtl="0" eaLnBrk="1" fontAlgn="auto" latinLnBrk="0" hangingPunct="1">
              <a:lnSpc>
                <a:spcPct val="100000"/>
              </a:lnSpc>
              <a:spcBef>
                <a:spcPct val="20000"/>
              </a:spcBef>
              <a:spcAft>
                <a:spcPts val="0"/>
              </a:spcAft>
              <a:buClr>
                <a:schemeClr val="accent3"/>
              </a:buClr>
              <a:buSzPct val="95000"/>
              <a:defRPr/>
            </a:pPr>
            <a:r>
              <a:rPr kumimoji="0" lang="en-US" sz="2100" b="1" i="0" u="none" strike="noStrike" kern="1200" cap="none" spc="0" normalizeH="0" baseline="0" noProof="0" dirty="0">
                <a:ln>
                  <a:noFill/>
                </a:ln>
                <a:solidFill>
                  <a:srgbClr val="1A1C1C"/>
                </a:solidFill>
                <a:effectLst/>
                <a:uLnTx/>
                <a:uFillTx/>
                <a:latin typeface="Lato"/>
                <a:ea typeface="+mn-ea"/>
                <a:cs typeface="+mn-cs"/>
              </a:rPr>
              <a:t>Symptoms onset : </a:t>
            </a:r>
            <a:r>
              <a:rPr kumimoji="0" lang="en-US" sz="2100" b="0" i="0" u="none" strike="noStrike" kern="1200" cap="none" spc="0" normalizeH="0" baseline="0" noProof="0" dirty="0">
                <a:ln>
                  <a:noFill/>
                </a:ln>
                <a:solidFill>
                  <a:srgbClr val="FF0000"/>
                </a:solidFill>
                <a:effectLst/>
                <a:uLnTx/>
                <a:uFillTx/>
                <a:latin typeface="Lato"/>
                <a:ea typeface="+mn-ea"/>
                <a:cs typeface="+mn-cs"/>
              </a:rPr>
              <a:t>Most common in the first month after delivery.</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a:t>
            </a:r>
            <a:r>
              <a:rPr kumimoji="0" lang="en-US" sz="2100" b="0" i="0" u="none" strike="noStrike" kern="1200" cap="none" spc="0" normalizeH="0" baseline="0" noProof="0" dirty="0">
                <a:ln>
                  <a:noFill/>
                </a:ln>
                <a:solidFill>
                  <a:srgbClr val="1A1C1C"/>
                </a:solidFill>
                <a:effectLst/>
                <a:uLnTx/>
                <a:uFillTx/>
                <a:latin typeface="Lato"/>
                <a:ea typeface="+mn-ea"/>
                <a:cs typeface="+mn-cs"/>
              </a:rPr>
              <a:t> </a:t>
            </a:r>
            <a:r>
              <a:rPr kumimoji="0" lang="en-US" sz="1950" b="0" i="0" u="none" strike="noStrike" kern="1200" cap="none" spc="0" normalizeH="0" baseline="0" noProof="0" dirty="0">
                <a:ln>
                  <a:noFill/>
                </a:ln>
                <a:solidFill>
                  <a:srgbClr val="1A1C1C"/>
                </a:solidFill>
                <a:effectLst/>
                <a:uLnTx/>
                <a:uFillTx/>
                <a:latin typeface="Lato"/>
                <a:ea typeface="+mn-ea"/>
                <a:cs typeface="+mn-cs"/>
              </a:rPr>
              <a:t>Can occur during pregnancy , usually in the 3</a:t>
            </a:r>
            <a:r>
              <a:rPr kumimoji="0" lang="en-US" sz="1950" b="0" i="0" u="none" strike="noStrike" kern="1200" cap="none" spc="0" normalizeH="0" baseline="30000" noProof="0" dirty="0">
                <a:ln>
                  <a:noFill/>
                </a:ln>
                <a:solidFill>
                  <a:srgbClr val="1A1C1C"/>
                </a:solidFill>
                <a:effectLst/>
                <a:uLnTx/>
                <a:uFillTx/>
                <a:latin typeface="Lato"/>
                <a:ea typeface="+mn-ea"/>
                <a:cs typeface="+mn-cs"/>
              </a:rPr>
              <a:t>rd</a:t>
            </a:r>
            <a:r>
              <a:rPr kumimoji="0" lang="en-US" sz="1950" b="0" i="0" u="none" strike="noStrike" kern="1200" cap="none" spc="0" normalizeH="0" baseline="0" noProof="0" dirty="0">
                <a:ln>
                  <a:noFill/>
                </a:ln>
                <a:solidFill>
                  <a:srgbClr val="1A1C1C"/>
                </a:solidFill>
                <a:effectLst/>
                <a:uLnTx/>
                <a:uFillTx/>
                <a:latin typeface="Lato"/>
                <a:ea typeface="+mn-ea"/>
                <a:cs typeface="+mn-cs"/>
              </a:rPr>
              <a:t> trimester</a:t>
            </a:r>
            <a:r>
              <a:rPr kumimoji="0" lang="en-US" sz="2100" b="0" i="0" u="none" strike="noStrike" kern="1200" cap="none" spc="0" normalizeH="0" baseline="0" noProof="0" dirty="0">
                <a:ln>
                  <a:noFill/>
                </a:ln>
                <a:solidFill>
                  <a:srgbClr val="1A1C1C"/>
                </a:solidFill>
                <a:effectLst/>
                <a:uLnTx/>
                <a:uFillTx/>
                <a:latin typeface="Lato"/>
                <a:ea typeface="+mn-ea"/>
                <a:cs typeface="+mn-cs"/>
              </a:rPr>
              <a:t>.</a:t>
            </a:r>
            <a:endParaRPr kumimoji="0" lang="en-US" sz="3000" b="1" i="0" u="sng" strike="noStrike" kern="1200" cap="none" spc="0" normalizeH="0" baseline="0" noProof="0" dirty="0">
              <a:ln>
                <a:noFill/>
              </a:ln>
              <a:solidFill>
                <a:schemeClr val="accent1">
                  <a:lumMod val="75000"/>
                </a:schemeClr>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1" i="0" u="none" strike="noStrike" kern="1200" cap="none" spc="0" normalizeH="0" baseline="0" noProof="0" dirty="0">
                <a:ln>
                  <a:noFill/>
                </a:ln>
                <a:solidFill>
                  <a:srgbClr val="1A1C1C"/>
                </a:solidFill>
                <a:effectLst/>
                <a:uLnTx/>
                <a:uFillTx/>
                <a:latin typeface="Lato"/>
                <a:ea typeface="+mn-ea"/>
                <a:cs typeface="+mn-cs"/>
              </a:rPr>
              <a:t>Common manifestation</a:t>
            </a:r>
            <a:r>
              <a:rPr kumimoji="0" lang="en-US" sz="1950" b="0" i="0" u="none" strike="noStrike" kern="1200" cap="none" spc="0" normalizeH="0" baseline="0" noProof="0" dirty="0">
                <a:ln>
                  <a:noFill/>
                </a:ln>
                <a:solidFill>
                  <a:srgbClr val="1A1C1C"/>
                </a:solidFill>
                <a:effectLst/>
                <a:uLnTx/>
                <a:uFillTx/>
                <a:latin typeface="Lato"/>
                <a:ea typeface="+mn-ea"/>
                <a:cs typeface="+mn-cs"/>
              </a:rPr>
              <a:t>: </a:t>
            </a:r>
            <a:r>
              <a:rPr kumimoji="0" lang="en-US" sz="1950" b="0" i="0" u="none" strike="noStrike" kern="1200" cap="none" spc="0" normalizeH="0" baseline="0" noProof="0" dirty="0">
                <a:ln>
                  <a:noFill/>
                </a:ln>
                <a:solidFill>
                  <a:srgbClr val="FF0000"/>
                </a:solidFill>
                <a:effectLst/>
                <a:uLnTx/>
                <a:uFillTx/>
                <a:latin typeface="Lato"/>
                <a:ea typeface="+mn-ea"/>
                <a:cs typeface="+mn-cs"/>
              </a:rPr>
              <a:t>signs and symptoms of heart failure</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FF0000"/>
                </a:solidFill>
                <a:effectLst/>
                <a:uLnTx/>
                <a:uFillTx/>
                <a:latin typeface="Lato"/>
                <a:ea typeface="+mn-ea"/>
                <a:cs typeface="+mn-cs"/>
              </a:rPr>
              <a:t> </a:t>
            </a:r>
            <a:r>
              <a:rPr kumimoji="0" lang="en-US" sz="1950" b="0" i="0" u="none" strike="noStrike" kern="1200" cap="none" spc="0" normalizeH="0" baseline="0" noProof="0" dirty="0">
                <a:ln>
                  <a:noFill/>
                </a:ln>
                <a:solidFill>
                  <a:schemeClr val="tx1"/>
                </a:solidFill>
                <a:effectLst/>
                <a:uLnTx/>
                <a:uFillTx/>
                <a:latin typeface="Lato"/>
                <a:ea typeface="+mn-ea"/>
                <a:cs typeface="+mn-cs"/>
              </a:rPr>
              <a:t>(I</a:t>
            </a:r>
            <a:r>
              <a:rPr kumimoji="0" lang="en-US" sz="1950" b="0" i="0" u="none" strike="noStrike" kern="1200" cap="none" spc="0" normalizeH="0" baseline="0" noProof="0" dirty="0">
                <a:ln>
                  <a:noFill/>
                </a:ln>
                <a:solidFill>
                  <a:srgbClr val="1A1C1C"/>
                </a:solidFill>
                <a:effectLst/>
                <a:uLnTx/>
                <a:uFillTx/>
                <a:latin typeface="Lato"/>
                <a:ea typeface="+mn-ea"/>
                <a:cs typeface="+mn-cs"/>
              </a:rPr>
              <a:t>ncluding </a:t>
            </a:r>
            <a:r>
              <a:rPr kumimoji="0" lang="en-US" sz="1950" b="0" i="0" u="none" strike="noStrike" kern="1200" cap="none" spc="0" normalizeH="0" baseline="0" noProof="0" dirty="0">
                <a:ln>
                  <a:noFill/>
                </a:ln>
                <a:solidFill>
                  <a:schemeClr val="tx1"/>
                </a:solidFill>
                <a:effectLst/>
                <a:uLnTx/>
                <a:uFillTx/>
                <a:latin typeface="Lato"/>
                <a:ea typeface="+mn-ea"/>
                <a:cs typeface="+mn-cs"/>
              </a:rPr>
              <a:t>dyspnea</a:t>
            </a:r>
            <a:r>
              <a:rPr kumimoji="0" lang="en-US" sz="1950" b="0" i="0" u="none" strike="noStrike" kern="1200" cap="none" spc="0" normalizeH="0" baseline="0" noProof="0" dirty="0">
                <a:ln>
                  <a:noFill/>
                </a:ln>
                <a:solidFill>
                  <a:srgbClr val="1A1C1C"/>
                </a:solidFill>
                <a:effectLst/>
                <a:uLnTx/>
                <a:uFillTx/>
                <a:latin typeface="Lato"/>
                <a:ea typeface="+mn-ea"/>
                <a:cs typeface="+mn-cs"/>
              </a:rPr>
              <a:t>, orthopnea, </a:t>
            </a:r>
            <a:r>
              <a:rPr kumimoji="0" lang="en-US" sz="1950" b="0" i="0" u="none" strike="noStrike" kern="1200" cap="none" spc="0" normalizeH="0" baseline="0" noProof="0" dirty="0">
                <a:ln>
                  <a:noFill/>
                </a:ln>
                <a:solidFill>
                  <a:schemeClr val="tx1"/>
                </a:solidFill>
                <a:effectLst/>
                <a:uLnTx/>
                <a:uFillTx/>
                <a:latin typeface="Lato"/>
                <a:ea typeface="+mn-ea"/>
                <a:cs typeface="+mn-cs"/>
              </a:rPr>
              <a:t>PND</a:t>
            </a:r>
            <a:r>
              <a:rPr kumimoji="0" lang="en-US" sz="1950" b="0" i="0" u="none" strike="noStrike" kern="1200" cap="none" spc="0" normalizeH="0" baseline="0" noProof="0" dirty="0">
                <a:ln>
                  <a:noFill/>
                </a:ln>
                <a:solidFill>
                  <a:srgbClr val="1A1C1C"/>
                </a:solidFill>
                <a:effectLst/>
                <a:uLnTx/>
                <a:uFillTx/>
                <a:latin typeface="Lato"/>
                <a:ea typeface="+mn-ea"/>
                <a:cs typeface="+mn-cs"/>
              </a:rPr>
              <a:t>, </a:t>
            </a:r>
            <a:r>
              <a:rPr kumimoji="0" lang="en-US" sz="1950" b="0" i="0" u="none" strike="noStrike" kern="1200" cap="none" spc="0" normalizeH="0" baseline="0" noProof="0" dirty="0">
                <a:ln>
                  <a:noFill/>
                </a:ln>
                <a:solidFill>
                  <a:schemeClr val="tx1"/>
                </a:solidFill>
                <a:effectLst/>
                <a:uLnTx/>
                <a:uFillTx/>
                <a:latin typeface="Lato"/>
                <a:ea typeface="+mn-ea"/>
                <a:cs typeface="+mn-cs"/>
              </a:rPr>
              <a:t>tachycardia</a:t>
            </a:r>
            <a:r>
              <a:rPr kumimoji="0" lang="en-US" sz="1950" b="0" i="0" u="none" strike="noStrike" kern="1200" cap="none" spc="0" normalizeH="0" baseline="0" noProof="0" dirty="0">
                <a:ln>
                  <a:noFill/>
                </a:ln>
                <a:solidFill>
                  <a:srgbClr val="1A1C1C"/>
                </a:solidFill>
                <a:effectLst/>
                <a:uLnTx/>
                <a:uFillTx/>
                <a:latin typeface="Lato"/>
                <a:ea typeface="+mn-ea"/>
                <a:cs typeface="+mn-cs"/>
              </a:rPr>
              <a:t>, peripheral </a:t>
            </a:r>
            <a:r>
              <a:rPr kumimoji="0" lang="en-US" sz="1950" b="0" i="0" u="none" strike="noStrike" kern="1200" cap="none" spc="0" normalizeH="0" baseline="0" noProof="0" dirty="0">
                <a:ln>
                  <a:noFill/>
                </a:ln>
                <a:solidFill>
                  <a:schemeClr val="tx1"/>
                </a:solidFill>
                <a:effectLst/>
                <a:uLnTx/>
                <a:uFillTx/>
                <a:latin typeface="Lato"/>
                <a:ea typeface="+mn-ea"/>
                <a:cs typeface="+mn-cs"/>
              </a:rPr>
              <a:t>edema</a:t>
            </a:r>
            <a:r>
              <a:rPr kumimoji="0" lang="en-US" sz="1950" b="0" i="0" u="none" strike="noStrike" kern="1200" cap="none" spc="0" normalizeH="0" baseline="0" noProof="0" dirty="0">
                <a:ln>
                  <a:noFill/>
                </a:ln>
                <a:solidFill>
                  <a:srgbClr val="1A1C1C"/>
                </a:solidFill>
                <a:effectLst/>
                <a:uLnTx/>
                <a:uFillTx/>
                <a:latin typeface="Lato"/>
                <a:ea typeface="+mn-ea"/>
                <a:cs typeface="+mn-cs"/>
              </a:rPr>
              <a:t>, </a:t>
            </a:r>
            <a:r>
              <a:rPr kumimoji="0" lang="en-US" sz="1950" b="0" i="0" u="none" strike="noStrike" kern="1200" cap="none" spc="0" normalizeH="0" baseline="0" noProof="0" dirty="0">
                <a:ln>
                  <a:noFill/>
                </a:ln>
                <a:solidFill>
                  <a:schemeClr val="tx1"/>
                </a:solidFill>
                <a:effectLst/>
                <a:uLnTx/>
                <a:uFillTx/>
                <a:latin typeface="Lato"/>
                <a:ea typeface="+mn-ea"/>
                <a:cs typeface="+mn-cs"/>
              </a:rPr>
              <a:t>rales</a:t>
            </a:r>
            <a:r>
              <a:rPr kumimoji="0" lang="en-US" sz="1950" b="0" i="0" u="none" strike="noStrike" kern="1200" cap="none" spc="0" normalizeH="0" baseline="0" noProof="0" dirty="0">
                <a:ln>
                  <a:noFill/>
                </a:ln>
                <a:solidFill>
                  <a:srgbClr val="1A1C1C"/>
                </a:solidFill>
                <a:effectLst/>
                <a:uLnTx/>
                <a:uFillTx/>
                <a:latin typeface="Lato"/>
                <a:ea typeface="+mn-ea"/>
                <a:cs typeface="+mn-cs"/>
              </a:rPr>
              <a:t>, and elevated </a:t>
            </a:r>
            <a:r>
              <a:rPr kumimoji="0" lang="en-US" sz="1950" b="0" i="0" u="none" strike="noStrike" kern="1200" cap="none" spc="0" normalizeH="0" baseline="0" noProof="0" dirty="0">
                <a:ln>
                  <a:noFill/>
                </a:ln>
                <a:solidFill>
                  <a:schemeClr val="tx1"/>
                </a:solidFill>
                <a:effectLst/>
                <a:uLnTx/>
                <a:uFillTx/>
                <a:latin typeface="Lato"/>
                <a:ea typeface="+mn-ea"/>
                <a:cs typeface="+mn-cs"/>
              </a:rPr>
              <a:t>JVP).</a:t>
            </a:r>
            <a:endParaRPr kumimoji="0" lang="en-US" sz="1950" b="0" i="0" u="none" strike="noStrike" kern="1200" cap="none" spc="0" normalizeH="0" baseline="0" noProof="0" dirty="0">
              <a:ln>
                <a:noFill/>
              </a:ln>
              <a:solidFill>
                <a:srgbClr val="1A1C1C"/>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r>
              <a:rPr kumimoji="0" lang="en-US" sz="1950" b="1" i="0" u="none" strike="noStrike" kern="1200" cap="none" spc="0" normalizeH="0" baseline="0" noProof="0" dirty="0">
                <a:ln>
                  <a:noFill/>
                </a:ln>
                <a:solidFill>
                  <a:srgbClr val="1A1C1C"/>
                </a:solidFill>
                <a:effectLst/>
                <a:uLnTx/>
                <a:uFillTx/>
                <a:latin typeface="Lato"/>
                <a:ea typeface="+mn-ea"/>
                <a:cs typeface="+mn-cs"/>
              </a:rPr>
              <a:t>Less common presentations</a:t>
            </a:r>
            <a:r>
              <a:rPr kumimoji="0" lang="en-US" sz="1950" b="0" i="0" u="none" strike="noStrike" kern="1200" cap="none" spc="0" normalizeH="0" baseline="0" noProof="0" dirty="0">
                <a:ln>
                  <a:noFill/>
                </a:ln>
                <a:solidFill>
                  <a:srgbClr val="1A1C1C"/>
                </a:solidFill>
                <a:effectLst/>
                <a:uLnTx/>
                <a:uFillTx/>
                <a:latin typeface="Lato"/>
                <a:ea typeface="+mn-ea"/>
                <a:cs typeface="+mn-cs"/>
              </a:rPr>
              <a:t> (Due to severely reduced </a:t>
            </a:r>
            <a:r>
              <a:rPr kumimoji="0" lang="en-US" sz="1950" b="0" i="0" u="none" strike="noStrike" kern="1200" cap="none" spc="0" normalizeH="0" baseline="0" noProof="0" dirty="0">
                <a:ln>
                  <a:noFill/>
                </a:ln>
                <a:solidFill>
                  <a:schemeClr val="tx1"/>
                </a:solidFill>
                <a:effectLst/>
                <a:uLnTx/>
                <a:uFillTx/>
                <a:latin typeface="Lato"/>
                <a:ea typeface="+mn-ea"/>
                <a:cs typeface="+mn-cs"/>
              </a:rPr>
              <a:t>ejection fraction</a:t>
            </a:r>
            <a:r>
              <a:rPr kumimoji="0" lang="en-US" sz="1950" b="0" i="0" u="none" strike="noStrike" kern="1200" cap="none" spc="0" normalizeH="0" baseline="0" noProof="0" dirty="0">
                <a:ln>
                  <a:noFill/>
                </a:ln>
                <a:solidFill>
                  <a:srgbClr val="1A1C1C"/>
                </a:solidFill>
                <a:effectLst/>
                <a:uLnTx/>
                <a:uFillTx/>
                <a:latin typeface="Lato"/>
                <a:ea typeface="+mn-ea"/>
                <a:cs typeface="+mn-cs"/>
              </a:rPr>
              <a:t>, which can be</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further complicated by a LV thrombus)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-Cardiogenic shock</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-Thromboembolic event</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950"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550" b="1" i="0" u="none" strike="noStrike" kern="1200" cap="none" spc="0" normalizeH="0" baseline="0" noProof="0" dirty="0">
                <a:ln>
                  <a:noFill/>
                </a:ln>
                <a:solidFill>
                  <a:srgbClr val="0070C0"/>
                </a:solidFill>
                <a:effectLst/>
                <a:uLnTx/>
                <a:uFillTx/>
                <a:latin typeface="+mn-lt"/>
                <a:ea typeface="+mn-ea"/>
                <a:cs typeface="+mn-cs"/>
              </a:rPr>
              <a:t>*</a:t>
            </a:r>
            <a:r>
              <a:rPr kumimoji="0" lang="en-US" sz="1950" b="1" i="0" u="none" strike="noStrike" kern="1200" cap="none" spc="0" normalizeH="0" baseline="0" noProof="0" dirty="0">
                <a:ln>
                  <a:noFill/>
                </a:ln>
                <a:solidFill>
                  <a:srgbClr val="0070C0"/>
                </a:solidFill>
                <a:effectLst/>
                <a:uLnTx/>
                <a:uFillTx/>
                <a:latin typeface="+mn-lt"/>
                <a:ea typeface="+mn-ea"/>
                <a:cs typeface="+mn-cs"/>
              </a:rPr>
              <a:t>Important note : </a:t>
            </a:r>
            <a:r>
              <a:rPr kumimoji="0" lang="en-US" sz="1950" b="1" i="0" u="none" strike="noStrike" kern="1200" cap="none" spc="0" normalizeH="0" baseline="0" noProof="0" dirty="0">
                <a:ln>
                  <a:noFill/>
                </a:ln>
                <a:solidFill>
                  <a:srgbClr val="0070C0"/>
                </a:solidFill>
                <a:effectLst/>
                <a:uLnTx/>
                <a:uFillTx/>
                <a:latin typeface="Lato"/>
                <a:ea typeface="+mn-ea"/>
                <a:cs typeface="+mn-cs"/>
              </a:rPr>
              <a:t>A high index of suspicion is essential for diagnosing PPCM as symptoms often overlap with normal pregnancy or the postpartum state</a:t>
            </a:r>
            <a:r>
              <a:rPr kumimoji="0" lang="en-US" sz="2550" b="1" i="0" u="none" strike="noStrike" kern="1200" cap="none" spc="0" normalizeH="0" baseline="0" noProof="0" dirty="0">
                <a:ln>
                  <a:noFill/>
                </a:ln>
                <a:solidFill>
                  <a:srgbClr val="0070C0"/>
                </a:solidFill>
                <a:effectLst/>
                <a:uLnTx/>
                <a:uFillTx/>
                <a:latin typeface="Lato"/>
                <a:ea typeface="+mn-ea"/>
                <a:cs typeface="+mn-cs"/>
              </a:rPr>
              <a:t>!</a:t>
            </a:r>
            <a:r>
              <a:rPr kumimoji="0" lang="en-US" sz="2550" b="1" i="0" u="none" strike="noStrike" kern="1200" cap="none" spc="0" normalizeH="0" baseline="0" noProof="0" dirty="0">
                <a:ln>
                  <a:noFill/>
                </a:ln>
                <a:solidFill>
                  <a:srgbClr val="0070C0"/>
                </a:solidFill>
                <a:effectLst/>
                <a:uLnTx/>
                <a:uFillTx/>
                <a:latin typeface="+mn-lt"/>
                <a:ea typeface="+mn-ea"/>
                <a:cs typeface="+mn-cs"/>
              </a:rPr>
              <a:t/>
            </a:r>
            <a:br>
              <a:rPr kumimoji="0" lang="en-US" sz="2550" b="1" i="0" u="none" strike="noStrike" kern="1200" cap="none" spc="0" normalizeH="0" baseline="0" noProof="0" dirty="0">
                <a:ln>
                  <a:noFill/>
                </a:ln>
                <a:solidFill>
                  <a:srgbClr val="0070C0"/>
                </a:solidFill>
                <a:effectLst/>
                <a:uLnTx/>
                <a:uFillTx/>
                <a:latin typeface="+mn-lt"/>
                <a:ea typeface="+mn-ea"/>
                <a:cs typeface="+mn-cs"/>
              </a:rPr>
            </a:br>
            <a:endParaRPr kumimoji="0" lang="en-US" sz="2550" b="1" i="0" u="none" strike="noStrike" kern="1200" cap="none" spc="0" normalizeH="0" baseline="0" noProof="0" dirty="0">
              <a:ln>
                <a:noFill/>
              </a:ln>
              <a:solidFill>
                <a:srgbClr val="0070C0"/>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endParaRPr kumimoji="0" lang="en-US" sz="2100" b="0" i="0" u="none" strike="noStrike" kern="1200" cap="none" spc="0" normalizeH="0" baseline="0" noProof="0" dirty="0">
              <a:ln>
                <a:noFill/>
              </a:ln>
              <a:solidFill>
                <a:srgbClr val="FF0000"/>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endParaRPr kumimoji="0" lang="en-US" sz="2100" b="0" i="0" u="none" strike="noStrike" kern="1200" cap="none" spc="0" normalizeH="0" baseline="0" noProof="0" dirty="0">
              <a:ln>
                <a:noFill/>
              </a:ln>
              <a:solidFill>
                <a:srgbClr val="FF0000"/>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2100" b="0" i="0" u="none" strike="noStrike" kern="1200" cap="none" spc="0" normalizeH="0" baseline="0" noProof="0" dirty="0">
              <a:ln>
                <a:noFill/>
              </a:ln>
              <a:solidFill>
                <a:srgbClr val="1A1C1C"/>
              </a:solidFill>
              <a:effectLst/>
              <a:uLnTx/>
              <a:uFillTx/>
              <a:latin typeface="Lato"/>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380682"/>
            <a:ext cx="5791200" cy="1371600"/>
          </a:xfrm>
        </p:spPr>
        <p:txBody>
          <a:bodyPr vert="horz" wrap="square" lIns="0" tIns="34290" rIns="0" bIns="0" anchor="b" anchorCtr="0"/>
          <a:lstStyle/>
          <a:p>
            <a:pPr eaLnBrk="1" hangingPunct="1">
              <a:buNone/>
            </a:pPr>
            <a:r>
              <a:rPr lang="en-US"/>
              <a:t>Diagnosis </a:t>
            </a:r>
            <a:r>
              <a:rPr lang="ar-JO" altLang="en-US" dirty="0">
                <a:ea typeface="Traditional Arabic" panose="02020603050405020304" pitchFamily="18" charset="-78"/>
              </a:rPr>
              <a:t>:</a:t>
            </a:r>
          </a:p>
        </p:txBody>
      </p:sp>
      <p:sp>
        <p:nvSpPr>
          <p:cNvPr id="3" name="Content Placeholder 2"/>
          <p:cNvSpPr>
            <a:spLocks noGrp="1"/>
          </p:cNvSpPr>
          <p:nvPr>
            <p:ph idx="1"/>
          </p:nvPr>
        </p:nvSpPr>
        <p:spPr>
          <a:xfrm>
            <a:off x="0" y="991394"/>
            <a:ext cx="7886700" cy="3623072"/>
          </a:xfrm>
        </p:spPr>
        <p:txBody>
          <a:bodyPr vert="horz" wrap="square" lIns="68580" tIns="34290" rIns="68580" bIns="34290" numCol="1" anchor="t" anchorCtr="0" compatLnSpc="1">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3000" b="1" i="0" u="sng" strike="noStrike" kern="1200" cap="none" spc="0" normalizeH="0" baseline="0" noProof="0" dirty="0">
              <a:ln>
                <a:noFill/>
              </a:ln>
              <a:solidFill>
                <a:schemeClr val="accent1">
                  <a:lumMod val="7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r>
              <a:rPr kumimoji="0" lang="en-US" sz="1950" b="0" i="0" u="none" strike="noStrike" kern="1200" cap="none" spc="0" normalizeH="0" baseline="0" noProof="0" dirty="0">
                <a:ln>
                  <a:noFill/>
                </a:ln>
                <a:solidFill>
                  <a:srgbClr val="FF0000"/>
                </a:solidFill>
                <a:effectLst/>
                <a:uLnTx/>
                <a:uFillTx/>
                <a:latin typeface="Lato"/>
                <a:ea typeface="+mn-ea"/>
                <a:cs typeface="+mn-cs"/>
              </a:rPr>
              <a:t>PPCM is a diagnosis of exclusion </a:t>
            </a:r>
            <a:r>
              <a:rPr kumimoji="0" lang="en-US" sz="1950" b="0" i="0" u="none" strike="noStrike" kern="1200" cap="none" spc="0" normalizeH="0" baseline="0" noProof="0" dirty="0">
                <a:ln>
                  <a:noFill/>
                </a:ln>
                <a:solidFill>
                  <a:srgbClr val="1A1C1C"/>
                </a:solidFill>
                <a:effectLst/>
                <a:uLnTx/>
                <a:uFillTx/>
                <a:latin typeface="Lato"/>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The diagnostic approach is the same as that for </a:t>
            </a:r>
            <a:r>
              <a:rPr kumimoji="0" lang="en-US" sz="1950" b="0" i="0" u="none" strike="noStrike" kern="1200" cap="none" spc="0" normalizeH="0" baseline="0" noProof="0" dirty="0">
                <a:ln>
                  <a:noFill/>
                </a:ln>
                <a:solidFill>
                  <a:schemeClr val="tx1"/>
                </a:solidFill>
                <a:effectLst/>
                <a:uLnTx/>
                <a:uFillTx/>
                <a:latin typeface="Lato"/>
                <a:ea typeface="+mn-ea"/>
                <a:cs typeface="+mn-cs"/>
              </a:rPr>
              <a:t>heart failure</a:t>
            </a:r>
            <a:r>
              <a:rPr kumimoji="0" lang="en-US" sz="1950" b="0" i="0" u="none" strike="noStrike" kern="1200" cap="none" spc="0" normalizeH="0" baseline="0" noProof="0" dirty="0">
                <a:ln>
                  <a:noFill/>
                </a:ln>
                <a:solidFill>
                  <a:srgbClr val="1A1C1C"/>
                </a:solidFill>
                <a:effectLst/>
                <a:uLnTx/>
                <a:uFillTx/>
                <a:latin typeface="Lato"/>
                <a:ea typeface="+mn-ea"/>
                <a:cs typeface="+mn-cs"/>
              </a:rPr>
              <a:t> in nonpregnant patients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chemeClr val="tx1"/>
                </a:solidFill>
                <a:effectLst/>
                <a:uLnTx/>
                <a:uFillTx/>
                <a:latin typeface="Lato"/>
                <a:ea typeface="+mn-ea"/>
                <a:cs typeface="+mn-cs"/>
              </a:rPr>
              <a:t>Confirm systolic heart failure (</a:t>
            </a:r>
            <a:r>
              <a:rPr kumimoji="0" lang="en-US" sz="1950" b="0" i="0" u="none" strike="noStrike" kern="1200" cap="none" spc="0" normalizeH="0" baseline="0" noProof="0" dirty="0" err="1">
                <a:ln>
                  <a:noFill/>
                </a:ln>
                <a:solidFill>
                  <a:schemeClr val="tx1"/>
                </a:solidFill>
                <a:effectLst/>
                <a:uLnTx/>
                <a:uFillTx/>
                <a:latin typeface="Lato"/>
                <a:ea typeface="+mn-ea"/>
                <a:cs typeface="+mn-cs"/>
              </a:rPr>
              <a:t>HFrEF</a:t>
            </a:r>
            <a:r>
              <a:rPr kumimoji="0" lang="en-US" sz="1950" b="0" i="0" u="none" strike="noStrike" kern="1200" cap="none" spc="0" normalizeH="0" baseline="0" noProof="0" dirty="0">
                <a:ln>
                  <a:noFill/>
                </a:ln>
                <a:solidFill>
                  <a:schemeClr val="tx1"/>
                </a:solidFill>
                <a:effectLst/>
                <a:uLnTx/>
                <a:uFillTx/>
                <a:latin typeface="Lato"/>
                <a:ea typeface="+mn-ea"/>
                <a:cs typeface="+mn-cs"/>
              </a:rPr>
              <a:t>) on echocardiography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chemeClr val="tx1"/>
                </a:solidFill>
                <a:effectLst/>
                <a:uLnTx/>
                <a:uFillTx/>
                <a:latin typeface="Lato"/>
                <a:ea typeface="+mn-ea"/>
                <a:cs typeface="+mn-cs"/>
              </a:rPr>
              <a:t>Rule out other causes of heart failure or underlying heart disease.</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950" b="1" i="0" u="sng" strike="noStrike" kern="1200" cap="none" spc="0" normalizeH="0" baseline="0" noProof="0" dirty="0">
              <a:ln>
                <a:noFill/>
              </a:ln>
              <a:solidFill>
                <a:schemeClr val="accent1">
                  <a:lumMod val="75000"/>
                </a:schemeClr>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650" b="0" i="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650" b="0" i="0" u="sng"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304800"/>
            <a:ext cx="8229600" cy="1371600"/>
          </a:xfrm>
        </p:spPr>
        <p:txBody>
          <a:bodyPr vert="horz" wrap="square" lIns="0" tIns="34290" rIns="0" bIns="0" anchor="b" anchorCtr="0"/>
          <a:lstStyle/>
          <a:p>
            <a:pPr eaLnBrk="1" hangingPunct="1">
              <a:buNone/>
            </a:pPr>
            <a:r>
              <a:rPr lang="en-US" altLang="ar-JO" dirty="0">
                <a:ea typeface="Traditional Arabic" panose="02020603050405020304" pitchFamily="18" charset="-78"/>
              </a:rPr>
              <a:t>Management (overview)</a:t>
            </a:r>
          </a:p>
        </p:txBody>
      </p:sp>
      <p:sp>
        <p:nvSpPr>
          <p:cNvPr id="3" name="Content Placeholder 2"/>
          <p:cNvSpPr>
            <a:spLocks noGrp="1"/>
          </p:cNvSpPr>
          <p:nvPr>
            <p:ph idx="1"/>
          </p:nvPr>
        </p:nvSpPr>
        <p:spPr>
          <a:xfrm>
            <a:off x="152400" y="1676400"/>
            <a:ext cx="8229600" cy="4372610"/>
          </a:xfrm>
        </p:spPr>
        <p:txBody>
          <a:bodyPr vert="horz" wrap="square" lIns="68580" tIns="34290" rIns="68580" bIns="34290" numCol="1" anchor="t" anchorCtr="0" compatLnSpc="1">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Acute and long-term treatment of PPCM is similar to that of </a:t>
            </a:r>
            <a:r>
              <a:rPr kumimoji="0" lang="en-US" sz="1950" b="0" i="0" u="none" strike="noStrike" kern="1200" cap="none" spc="0" normalizeH="0" baseline="0" noProof="0" dirty="0" err="1">
                <a:ln>
                  <a:noFill/>
                </a:ln>
                <a:solidFill>
                  <a:srgbClr val="1A1C1C"/>
                </a:solidFill>
                <a:effectLst/>
                <a:uLnTx/>
                <a:uFillTx/>
                <a:latin typeface="Lato"/>
                <a:ea typeface="+mn-ea"/>
                <a:cs typeface="+mn-cs"/>
              </a:rPr>
              <a:t>HFrEF</a:t>
            </a:r>
            <a:r>
              <a:rPr kumimoji="0" lang="en-US" sz="1950" b="0" i="0" u="none" strike="noStrike" kern="1200" cap="none" spc="0" normalizeH="0" baseline="0" noProof="0" dirty="0">
                <a:ln>
                  <a:noFill/>
                </a:ln>
                <a:solidFill>
                  <a:srgbClr val="1A1C1C"/>
                </a:solidFill>
                <a:effectLst/>
                <a:uLnTx/>
                <a:uFillTx/>
                <a:latin typeface="Lato"/>
                <a:ea typeface="+mn-ea"/>
                <a:cs typeface="+mn-cs"/>
              </a:rPr>
              <a:t> due to other causes.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Ensure medications are safe to use during pregnancy or lactation.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Multidisciplinary care, involving cardiology, obstetric, neonatology, and intensivist expertise is recommended.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950" b="0" i="0" u="none" strike="noStrike" kern="1200" cap="none" spc="0" normalizeH="0" baseline="0" noProof="0" dirty="0">
                <a:ln>
                  <a:noFill/>
                </a:ln>
                <a:solidFill>
                  <a:srgbClr val="1A1C1C"/>
                </a:solidFill>
                <a:effectLst/>
                <a:uLnTx/>
                <a:uFillTx/>
                <a:latin typeface="Lato"/>
                <a:ea typeface="+mn-ea"/>
                <a:cs typeface="+mn-cs"/>
              </a:rPr>
              <a:t>Patients are at increased risk of thromboembolic events and may require anticoagulation (see “Anticoagulation in PPCM”).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95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456882"/>
            <a:ext cx="5791200" cy="1371600"/>
          </a:xfrm>
        </p:spPr>
        <p:txBody>
          <a:bodyPr vert="horz" wrap="square" lIns="0" tIns="34290" rIns="0" bIns="0" anchor="b" anchorCtr="0"/>
          <a:lstStyle/>
          <a:p>
            <a:pPr eaLnBrk="1" hangingPunct="1">
              <a:buNone/>
            </a:pPr>
            <a:r>
              <a:rPr lang="ar-JO" altLang="en-US" b="1" dirty="0">
                <a:latin typeface="Tahoma" panose="020B0604030504040204" charset="0"/>
                <a:ea typeface="Traditional Arabic" panose="02020603050405020304" pitchFamily="18" charset="-78"/>
                <a:cs typeface="Tahoma" panose="020B0604030504040204" charset="0"/>
              </a:rPr>
              <a:t>Delivery </a:t>
            </a:r>
            <a:r>
              <a:rPr lang="ar-JO" altLang="en-US" dirty="0">
                <a:ea typeface="Traditional Arabic" panose="02020603050405020304" pitchFamily="18" charset="-78"/>
              </a:rPr>
              <a:t>:</a:t>
            </a:r>
          </a:p>
        </p:txBody>
      </p:sp>
      <p:sp>
        <p:nvSpPr>
          <p:cNvPr id="3" name="Content Placeholder 2"/>
          <p:cNvSpPr>
            <a:spLocks noGrp="1"/>
          </p:cNvSpPr>
          <p:nvPr>
            <p:ph sz="half" idx="1"/>
          </p:nvPr>
        </p:nvSpPr>
        <p:spPr>
          <a:xfrm>
            <a:off x="76200" y="990600"/>
            <a:ext cx="3291840" cy="4525963"/>
          </a:xfrm>
        </p:spPr>
        <p:txBody>
          <a:bodyPr vert="horz" wrap="square" lIns="68580" tIns="34290" rIns="68580" bIns="34290" numCol="1" anchor="t" anchorCtr="0" compatLnSpc="1">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800" b="1" i="0" u="none" strike="noStrike" kern="1200" cap="none" spc="0" normalizeH="0" baseline="0" noProof="0" dirty="0">
                <a:ln>
                  <a:noFill/>
                </a:ln>
                <a:solidFill>
                  <a:srgbClr val="1A1C1C"/>
                </a:solidFill>
                <a:effectLst/>
                <a:uLnTx/>
                <a:uFillTx/>
                <a:latin typeface="Lato"/>
                <a:ea typeface="+mn-ea"/>
                <a:cs typeface="+mn-cs"/>
              </a:rPr>
              <a:t>Acute decompensated PPCM</a:t>
            </a:r>
            <a:r>
              <a:rPr kumimoji="0" lang="en-US" sz="1800" b="0" i="0" u="none" strike="noStrike" kern="1200" cap="none" spc="0" normalizeH="0" baseline="0" noProof="0" dirty="0">
                <a:ln>
                  <a:noFill/>
                </a:ln>
                <a:solidFill>
                  <a:srgbClr val="1A1C1C"/>
                </a:solidFill>
                <a:effectLst/>
                <a:uLnTx/>
                <a:uFillTx/>
                <a:latin typeface="Lato"/>
                <a:ea typeface="+mn-ea"/>
                <a:cs typeface="+mn-cs"/>
              </a:rPr>
              <a:t> (despite optimal medical therapy): Consider </a:t>
            </a:r>
            <a:r>
              <a:rPr kumimoji="0" lang="en-US" sz="1800" b="0" i="0" u="none" strike="noStrike" kern="1200" cap="none" spc="0" normalizeH="0" baseline="0" noProof="0" dirty="0">
                <a:ln>
                  <a:noFill/>
                </a:ln>
                <a:solidFill>
                  <a:srgbClr val="FF0000"/>
                </a:solidFill>
                <a:effectLst/>
                <a:uLnTx/>
                <a:uFillTx/>
                <a:latin typeface="Lato"/>
                <a:ea typeface="+mn-ea"/>
                <a:cs typeface="+mn-cs"/>
              </a:rPr>
              <a:t>urgent cesarean delivery</a:t>
            </a:r>
            <a:r>
              <a:rPr kumimoji="0" lang="en-US" sz="1800" b="0" i="0" u="none" strike="noStrike" kern="1200" cap="none" spc="0" normalizeH="0" baseline="0" noProof="0" dirty="0">
                <a:ln>
                  <a:noFill/>
                </a:ln>
                <a:solidFill>
                  <a:srgbClr val="1A1C1C"/>
                </a:solidFill>
                <a:effectLst/>
                <a:uLnTx/>
                <a:uFillTx/>
                <a:latin typeface="Lato"/>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800" b="1" i="0" u="none" strike="noStrike" kern="1200" cap="none" spc="0" normalizeH="0" baseline="0" noProof="0" dirty="0">
                <a:ln>
                  <a:noFill/>
                </a:ln>
                <a:solidFill>
                  <a:srgbClr val="1A1C1C"/>
                </a:solidFill>
                <a:effectLst/>
                <a:uLnTx/>
                <a:uFillTx/>
                <a:latin typeface="Lato"/>
                <a:ea typeface="+mn-ea"/>
                <a:cs typeface="+mn-cs"/>
              </a:rPr>
              <a:t>Stable PPCM</a:t>
            </a:r>
            <a:r>
              <a:rPr kumimoji="0" lang="en-US" sz="1800" b="0" i="0" u="none" strike="noStrike" kern="1200" cap="none" spc="0" normalizeH="0" baseline="0" noProof="0" dirty="0">
                <a:ln>
                  <a:noFill/>
                </a:ln>
                <a:solidFill>
                  <a:srgbClr val="1A1C1C"/>
                </a:solidFill>
                <a:effectLst/>
                <a:uLnTx/>
                <a:uFillTx/>
                <a:latin typeface="Lato"/>
                <a:ea typeface="+mn-ea"/>
                <a:cs typeface="+mn-cs"/>
              </a:rPr>
              <a:t>: </a:t>
            </a:r>
            <a:r>
              <a:rPr kumimoji="0" lang="en-US" sz="1800" b="0" i="0" u="none" strike="noStrike" kern="1200" cap="none" spc="0" normalizeH="0" baseline="0" noProof="0" dirty="0">
                <a:ln>
                  <a:noFill/>
                </a:ln>
                <a:solidFill>
                  <a:srgbClr val="FF0000"/>
                </a:solidFill>
                <a:effectLst/>
                <a:uLnTx/>
                <a:uFillTx/>
                <a:latin typeface="Lato"/>
                <a:ea typeface="+mn-ea"/>
                <a:cs typeface="+mn-cs"/>
              </a:rPr>
              <a:t>vaginal delivery at term </a:t>
            </a:r>
            <a:r>
              <a:rPr kumimoji="0" lang="en-US" sz="1800" b="0" i="0" u="none" strike="noStrike" kern="1200" cap="none" spc="0" normalizeH="0" baseline="0" noProof="0" dirty="0">
                <a:ln>
                  <a:noFill/>
                </a:ln>
                <a:solidFill>
                  <a:srgbClr val="1A1C1C"/>
                </a:solidFill>
                <a:effectLst/>
                <a:uLnTx/>
                <a:uFillTx/>
                <a:latin typeface="Lato"/>
                <a:ea typeface="+mn-ea"/>
                <a:cs typeface="+mn-cs"/>
              </a:rPr>
              <a:t>, if feasible </a:t>
            </a:r>
            <a:r>
              <a:rPr kumimoji="0" lang="en-US" sz="1500" b="0" i="0" u="none" strike="noStrike" kern="1200" cap="none" spc="0" normalizeH="0" baseline="0" noProof="0" dirty="0">
                <a:ln>
                  <a:noFill/>
                </a:ln>
                <a:solidFill>
                  <a:srgbClr val="1A1C1C"/>
                </a:solidFill>
                <a:effectLst/>
                <a:uLnTx/>
                <a:uFillTx/>
                <a:latin typeface="Lato"/>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endParaRPr kumimoji="0" lang="ar-JO" altLang="en-US" sz="3600" i="0" u="none" strike="noStrike" kern="1200" cap="all" spc="-60" normalizeH="0" baseline="0" dirty="0">
              <a:solidFill>
                <a:schemeClr val="tx2"/>
              </a:solidFill>
              <a:latin typeface="Tahoma" panose="020B0604030504040204" charset="0"/>
              <a:ea typeface="Traditional Arabic" panose="02020603050405020304" pitchFamily="18" charset="-78"/>
              <a:cs typeface="Tahoma" panose="020B060403050404020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800" b="1" i="0" u="sng" strike="noStrike" kern="1200" cap="none" spc="0" normalizeH="0" baseline="0" noProof="0" dirty="0">
              <a:ln>
                <a:noFill/>
              </a:ln>
              <a:solidFill>
                <a:schemeClr val="accent1">
                  <a:lumMod val="75000"/>
                </a:schemeClr>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500" b="1" i="0" u="sng" strike="noStrike" kern="1200" cap="none" spc="0" normalizeH="0" baseline="0" noProof="0" dirty="0">
              <a:ln>
                <a:noFill/>
              </a:ln>
              <a:solidFill>
                <a:schemeClr val="accent1">
                  <a:lumMod val="75000"/>
                </a:schemeClr>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endParaRPr kumimoji="0" lang="en-US" sz="1500" b="0" i="0" u="none" strike="noStrike" kern="1200" cap="none" spc="0" normalizeH="0" baseline="0" noProof="0" dirty="0">
              <a:ln>
                <a:noFill/>
              </a:ln>
              <a:solidFill>
                <a:srgbClr val="1A1C1C"/>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3000" b="0" i="0" u="sng"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2" name="Text Box 1"/>
          <p:cNvSpPr txBox="1"/>
          <p:nvPr/>
        </p:nvSpPr>
        <p:spPr>
          <a:xfrm>
            <a:off x="228600" y="5334000"/>
            <a:ext cx="8753475" cy="1198880"/>
          </a:xfrm>
          <a:prstGeom prst="rect">
            <a:avLst/>
          </a:prstGeom>
          <a:noFill/>
        </p:spPr>
        <p:txBody>
          <a:bodyPr wrap="square" rtlCol="0">
            <a:spAutoFit/>
          </a:bodyPr>
          <a:lstStyle/>
          <a:p>
            <a:r>
              <a:rPr lang="en-US"/>
              <a:t> </a:t>
            </a:r>
          </a:p>
          <a:p>
            <a:pPr algn="l">
              <a:buClrTx/>
              <a:buSzTx/>
              <a:buNone/>
            </a:pPr>
            <a:r>
              <a:rPr lang="en-US" b="1" noProof="0" dirty="0">
                <a:ln>
                  <a:noFill/>
                </a:ln>
                <a:solidFill>
                  <a:srgbClr val="1A1C1C"/>
                </a:solidFill>
                <a:effectLst/>
                <a:uLnTx/>
                <a:uFillTx/>
                <a:latin typeface="Lato"/>
              </a:rPr>
              <a:t>Acute decompensated PPCM: Consider delaying breastfeeding until clinically stable.</a:t>
            </a:r>
          </a:p>
          <a:p>
            <a:pPr algn="l">
              <a:buClrTx/>
              <a:buSzTx/>
              <a:buNone/>
            </a:pPr>
            <a:r>
              <a:rPr lang="en-US" b="1" noProof="0" dirty="0">
                <a:ln>
                  <a:noFill/>
                </a:ln>
                <a:solidFill>
                  <a:srgbClr val="1A1C1C"/>
                </a:solidFill>
                <a:effectLst/>
                <a:uLnTx/>
                <a:uFillTx/>
                <a:latin typeface="Lato"/>
              </a:rPr>
              <a:t>Stable PPCM: breastfeeding is likely safe and should not be discouraged.</a:t>
            </a:r>
          </a:p>
        </p:txBody>
      </p:sp>
      <p:sp>
        <p:nvSpPr>
          <p:cNvPr id="4" name="Text Box 3"/>
          <p:cNvSpPr txBox="1"/>
          <p:nvPr/>
        </p:nvSpPr>
        <p:spPr>
          <a:xfrm>
            <a:off x="228600" y="4267200"/>
            <a:ext cx="6491605" cy="645160"/>
          </a:xfrm>
          <a:prstGeom prst="rect">
            <a:avLst/>
          </a:prstGeom>
          <a:noFill/>
        </p:spPr>
        <p:txBody>
          <a:bodyPr wrap="square" rtlCol="0">
            <a:spAutoFit/>
          </a:bodyPr>
          <a:lstStyle/>
          <a:p>
            <a:r>
              <a:rPr lang="en-US" sz="3600" cap="all" spc="-60">
                <a:solidFill>
                  <a:schemeClr val="tx2"/>
                </a:solidFill>
                <a:latin typeface="+mj-lt"/>
                <a:ea typeface="+mj-ea"/>
                <a:cs typeface="+mj-cs"/>
                <a:sym typeface="+mn-ea"/>
              </a:rPr>
              <a:t>breastfeeding </a:t>
            </a:r>
            <a:r>
              <a:rPr lang="en-US" sz="3200" b="1">
                <a:solidFill>
                  <a:srgbClr val="FF0000"/>
                </a:solidFill>
                <a:latin typeface="Tahoma" panose="020B0604030504040204" charset="0"/>
                <a:cs typeface="Tahoma" panose="020B0604030504040204" charset="0"/>
                <a:sym typeface="+mn-ea"/>
              </a:rPr>
              <a:t>:</a:t>
            </a:r>
          </a:p>
        </p:txBody>
      </p:sp>
      <p:pic>
        <p:nvPicPr>
          <p:cNvPr id="5" name="Content Placeholder 4"/>
          <p:cNvPicPr>
            <a:picLocks noGrp="1" noChangeAspect="1"/>
          </p:cNvPicPr>
          <p:nvPr>
            <p:ph sz="half" idx="2"/>
          </p:nvPr>
        </p:nvPicPr>
        <p:blipFill>
          <a:blip r:embed="rId3"/>
          <a:stretch>
            <a:fillRect/>
          </a:stretch>
        </p:blipFill>
        <p:spPr>
          <a:xfrm>
            <a:off x="3442970" y="-381000"/>
            <a:ext cx="5701030" cy="453961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608965"/>
            <a:ext cx="7455535" cy="1371600"/>
          </a:xfrm>
        </p:spPr>
        <p:txBody>
          <a:bodyPr vert="horz" wrap="square" lIns="0" tIns="34290" rIns="0" bIns="0" anchor="b" anchorCtr="0"/>
          <a:lstStyle/>
          <a:p>
            <a:pPr eaLnBrk="1" hangingPunct="1">
              <a:buNone/>
            </a:pPr>
            <a:r>
              <a:rPr lang="ar-JO" altLang="en-US" b="1" dirty="0">
                <a:latin typeface="Tahoma" panose="020B0604030504040204" charset="0"/>
                <a:ea typeface="Traditional Arabic" panose="02020603050405020304" pitchFamily="18" charset="-78"/>
                <a:cs typeface="Tahoma" panose="020B0604030504040204" charset="0"/>
              </a:rPr>
              <a:t>Subsequent pregnancies</a:t>
            </a:r>
            <a:r>
              <a:rPr lang="ar-JO" altLang="en-US" dirty="0">
                <a:ea typeface="Traditional Arabic" panose="02020603050405020304" pitchFamily="18" charset="-78"/>
              </a:rPr>
              <a:t> :</a:t>
            </a:r>
          </a:p>
        </p:txBody>
      </p:sp>
      <p:sp>
        <p:nvSpPr>
          <p:cNvPr id="3" name="Content Placeholder 2"/>
          <p:cNvSpPr>
            <a:spLocks noGrp="1"/>
          </p:cNvSpPr>
          <p:nvPr>
            <p:ph idx="1"/>
          </p:nvPr>
        </p:nvSpPr>
        <p:spPr>
          <a:xfrm>
            <a:off x="177165" y="1129030"/>
            <a:ext cx="8568055" cy="5206365"/>
          </a:xfrm>
        </p:spPr>
        <p:txBody>
          <a:bodyPr vert="horz" wrap="square" lIns="68580" tIns="34290" rIns="68580" bIns="34290" numCol="1" anchor="t" anchorCtr="0" compatLnSpc="1">
            <a:normAutofit/>
          </a:bodyPr>
          <a:lstStyle/>
          <a:p>
            <a:pPr marR="0" lvl="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defRPr/>
            </a:pPr>
            <a:r>
              <a:rPr kumimoji="0" lang="en-US" sz="1950" b="1" i="0" u="none" strike="noStrike" kern="1200" cap="none" spc="0" normalizeH="0" baseline="0" noProof="0" dirty="0">
                <a:ln>
                  <a:noFill/>
                </a:ln>
                <a:solidFill>
                  <a:srgbClr val="FF0000"/>
                </a:solidFill>
                <a:effectLst/>
                <a:uLnTx/>
                <a:uFillTx/>
                <a:latin typeface="+mn-lt"/>
                <a:ea typeface="+mn-ea"/>
                <a:cs typeface="+mn-cs"/>
              </a:rPr>
              <a:t>Preconception counselling </a:t>
            </a:r>
            <a:r>
              <a:rPr kumimoji="0" lang="en-US" sz="1950" b="0" i="0" u="none" strike="noStrike" kern="1200" cap="none" spc="0" normalizeH="0" baseline="0" noProof="0" dirty="0">
                <a:ln>
                  <a:noFill/>
                </a:ln>
                <a:solidFill>
                  <a:srgbClr val="FF0000"/>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950" b="0" i="0" u="none" strike="noStrike" kern="1200" cap="none" spc="0" normalizeH="0" baseline="0" noProof="0" dirty="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defRPr/>
            </a:pPr>
            <a:r>
              <a:rPr kumimoji="0" lang="en-US" sz="1500" u="none" strike="noStrike" kern="1200" cap="none" spc="0" normalizeH="0" baseline="0" noProof="0" dirty="0">
                <a:ln>
                  <a:noFill/>
                </a:ln>
                <a:solidFill>
                  <a:srgbClr val="1A1C1C"/>
                </a:solidFill>
                <a:effectLst/>
                <a:uLnTx/>
                <a:uFillTx/>
                <a:latin typeface="Lato"/>
                <a:ea typeface="+mn-ea"/>
                <a:cs typeface="+mn-cs"/>
              </a:rPr>
              <a:t>Persistent LV dysfunction (LVEF&lt;50%)       </a:t>
            </a:r>
            <a:r>
              <a:rPr kumimoji="0" lang="en-US" sz="1500" u="none" strike="noStrike" kern="1200" cap="none" spc="0" normalizeH="0" baseline="0" noProof="0" dirty="0">
                <a:ln>
                  <a:noFill/>
                </a:ln>
                <a:solidFill>
                  <a:schemeClr val="accent2"/>
                </a:solidFill>
                <a:effectLst/>
                <a:uLnTx/>
                <a:uFillTx/>
                <a:latin typeface="Lato"/>
                <a:ea typeface="+mn-ea"/>
                <a:cs typeface="+mn-cs"/>
              </a:rPr>
              <a:t>Advise strongly against pregnancy </a:t>
            </a:r>
            <a:r>
              <a:rPr kumimoji="0" lang="en-US" sz="1500" u="none" strike="noStrike" kern="1200" cap="none" spc="0" normalizeH="0" baseline="0" noProof="0" dirty="0">
                <a:ln>
                  <a:noFill/>
                </a:ln>
                <a:solidFill>
                  <a:srgbClr val="1A1C1C"/>
                </a:solidFill>
                <a:effectLst/>
                <a:uLnTx/>
                <a:uFillTx/>
                <a:latin typeface="Lato"/>
                <a:ea typeface="+mn-ea"/>
                <a:cs typeface="+mn-cs"/>
              </a:rPr>
              <a:t>because of the high risk of deterioration.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500" u="none" strike="noStrike" kern="1200" cap="none" spc="0" normalizeH="0" baseline="0" noProof="0" dirty="0">
                <a:ln>
                  <a:noFill/>
                </a:ln>
                <a:solidFill>
                  <a:srgbClr val="1A1C1C"/>
                </a:solidFill>
                <a:effectLst/>
                <a:uLnTx/>
                <a:uFillTx/>
                <a:latin typeface="Lato"/>
                <a:ea typeface="+mn-ea"/>
                <a:cs typeface="+mn-cs"/>
              </a:rPr>
              <a:t>- Recovered LV function (LVEF&gt;50%)       </a:t>
            </a:r>
            <a:r>
              <a:rPr kumimoji="0" lang="en-US" sz="1500" u="none" strike="noStrike" kern="1200" cap="none" spc="0" normalizeH="0" baseline="0" noProof="0" dirty="0">
                <a:ln>
                  <a:noFill/>
                </a:ln>
                <a:solidFill>
                  <a:schemeClr val="accent2"/>
                </a:solidFill>
                <a:effectLst/>
                <a:uLnTx/>
                <a:uFillTx/>
                <a:latin typeface="Lato"/>
                <a:ea typeface="+mn-ea"/>
                <a:cs typeface="+mn-cs"/>
              </a:rPr>
              <a:t>Shared decision-making </a:t>
            </a:r>
            <a:r>
              <a:rPr kumimoji="0" lang="en-US" sz="1500" u="none" strike="noStrike" kern="1200" cap="none" spc="0" normalizeH="0" baseline="0" noProof="0" dirty="0">
                <a:ln>
                  <a:noFill/>
                </a:ln>
                <a:solidFill>
                  <a:srgbClr val="1A1C1C"/>
                </a:solidFill>
                <a:effectLst/>
                <a:uLnTx/>
                <a:uFillTx/>
                <a:latin typeface="Lato"/>
                <a:ea typeface="+mn-ea"/>
                <a:cs typeface="+mn-cs"/>
              </a:rPr>
              <a:t>is advised in consultation with cardiology and obstetrics.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500" u="none" strike="noStrike" kern="1200" cap="none" spc="0" normalizeH="0" baseline="0" noProof="0" dirty="0">
              <a:ln>
                <a:noFill/>
              </a:ln>
              <a:solidFill>
                <a:srgbClr val="1A1C1C"/>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500" u="none" strike="noStrike" kern="1200" cap="none" spc="0" normalizeH="0" baseline="0" noProof="0" dirty="0">
                <a:ln>
                  <a:noFill/>
                </a:ln>
                <a:solidFill>
                  <a:srgbClr val="0070C0"/>
                </a:solidFill>
                <a:effectLst/>
                <a:uLnTx/>
                <a:uFillTx/>
                <a:latin typeface="Lato"/>
                <a:ea typeface="+mn-ea"/>
                <a:cs typeface="+mn-cs"/>
              </a:rPr>
              <a:t>*** Note: If pregnancy is planned, clinical stability must be ensured and medication adjustments (e.g., discontinuing and/or replacing </a:t>
            </a:r>
            <a:r>
              <a:rPr kumimoji="0" lang="en-US" sz="1500" u="sng" strike="noStrike" kern="1200" cap="none" spc="0" normalizeH="0" baseline="0" noProof="0" dirty="0">
                <a:ln>
                  <a:noFill/>
                </a:ln>
                <a:solidFill>
                  <a:srgbClr val="0070C0"/>
                </a:solidFill>
                <a:effectLst/>
                <a:uLnTx/>
                <a:uFillTx/>
                <a:latin typeface="Lato"/>
                <a:ea typeface="+mn-ea"/>
                <a:cs typeface="+mn-cs"/>
              </a:rPr>
              <a:t>ACE inhibitors</a:t>
            </a:r>
            <a:r>
              <a:rPr kumimoji="0" lang="en-US" sz="1500" u="none" strike="noStrike" kern="1200" cap="none" spc="0" normalizeH="0" baseline="0" noProof="0" dirty="0">
                <a:ln>
                  <a:noFill/>
                </a:ln>
                <a:solidFill>
                  <a:srgbClr val="0070C0"/>
                </a:solidFill>
                <a:effectLst/>
                <a:uLnTx/>
                <a:uFillTx/>
                <a:latin typeface="Lato"/>
                <a:ea typeface="+mn-ea"/>
                <a:cs typeface="+mn-cs"/>
              </a:rPr>
              <a:t>, ARBs, mineralocorticoid receptor antagonists) should be considered prior to pregnancy.</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500" b="0" i="0" u="none" strike="noStrike" kern="1200" cap="none" spc="0" normalizeH="0" baseline="0" noProof="0" dirty="0">
              <a:ln>
                <a:noFill/>
              </a:ln>
              <a:solidFill>
                <a:srgbClr val="0070C0"/>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500" b="0" i="0" u="none" strike="noStrike" kern="1200" cap="none" spc="0" normalizeH="0" baseline="0" noProof="0" dirty="0">
              <a:ln>
                <a:noFill/>
              </a:ln>
              <a:solidFill>
                <a:srgbClr val="0070C0"/>
              </a:solidFill>
              <a:effectLst/>
              <a:uLnTx/>
              <a:uFillTx/>
              <a:latin typeface="Lato"/>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defRPr/>
            </a:pPr>
            <a:r>
              <a:rPr kumimoji="0" lang="en-US" sz="1950" b="1" i="0" u="none" strike="noStrike" kern="1200" cap="none" spc="0" normalizeH="0" baseline="0" noProof="0" dirty="0">
                <a:ln>
                  <a:noFill/>
                </a:ln>
                <a:solidFill>
                  <a:srgbClr val="FF0000"/>
                </a:solidFill>
                <a:effectLst/>
                <a:uLnTx/>
                <a:uFillTx/>
                <a:latin typeface="Lato"/>
                <a:ea typeface="+mn-ea"/>
                <a:cs typeface="+mn-cs"/>
              </a:rPr>
              <a:t>Management of subsequent pregnancies :</a:t>
            </a:r>
            <a:r>
              <a:rPr kumimoji="0" lang="en-US" sz="1950" b="1" i="0" u="none" strike="noStrike" kern="1200" cap="none" spc="0" normalizeH="0" baseline="0" noProof="0" dirty="0">
                <a:ln>
                  <a:noFill/>
                </a:ln>
                <a:solidFill>
                  <a:srgbClr val="7030A0"/>
                </a:solidFill>
                <a:effectLst/>
                <a:uLnTx/>
                <a:uFillTx/>
                <a:latin typeface="Lato"/>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950" b="1" i="0" u="none" strike="noStrike" kern="1200" cap="none" spc="0" normalizeH="0" baseline="0" noProof="0" dirty="0">
              <a:ln>
                <a:noFill/>
              </a:ln>
              <a:solidFill>
                <a:srgbClr val="7030A0"/>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500" b="0" i="0" u="none" strike="noStrike" kern="1200" cap="none" spc="0" normalizeH="0" baseline="0" noProof="0" dirty="0">
                <a:ln>
                  <a:noFill/>
                </a:ln>
                <a:solidFill>
                  <a:srgbClr val="1A1C1C"/>
                </a:solidFill>
                <a:effectLst/>
                <a:uLnTx/>
                <a:uFillTx/>
                <a:latin typeface="Lato"/>
                <a:ea typeface="+mn-ea"/>
                <a:cs typeface="+mn-cs"/>
              </a:rPr>
              <a:t>- Closely monitor patients for PPCM recurrence during pregnancy and for at least one year postpartum.</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500" b="0" i="0" u="none" strike="noStrike" kern="1200" cap="none" spc="0" normalizeH="0" baseline="0" noProof="0" dirty="0">
                <a:ln>
                  <a:noFill/>
                </a:ln>
                <a:solidFill>
                  <a:srgbClr val="1A1C1C"/>
                </a:solidFill>
                <a:effectLst/>
                <a:uLnTx/>
                <a:uFillTx/>
                <a:latin typeface="Lato"/>
                <a:ea typeface="+mn-ea"/>
                <a:cs typeface="+mn-cs"/>
              </a:rPr>
              <a:t>- Termination of pregnancy should be discussed in high-risk patients.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500" b="1" i="0" u="none" strike="noStrike" kern="1200" cap="none" spc="0" normalizeH="0" baseline="0" noProof="0" dirty="0">
              <a:ln>
                <a:noFill/>
              </a:ln>
              <a:solidFill>
                <a:schemeClr val="tx1"/>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2250" b="0" i="0" u="none" strike="noStrike" kern="1200" cap="none" spc="0" normalizeH="0" baseline="0" noProof="0" dirty="0">
              <a:ln>
                <a:noFill/>
              </a:ln>
              <a:solidFill>
                <a:srgbClr val="0070C0"/>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650" b="0" i="0" u="none" strike="noStrike" kern="1200" cap="none" spc="0" normalizeH="0" baseline="0" noProof="0" dirty="0">
              <a:ln>
                <a:noFill/>
              </a:ln>
              <a:solidFill>
                <a:srgbClr val="0070C0"/>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95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Straight Arrow Connector 4"/>
          <p:cNvCxnSpPr/>
          <p:nvPr/>
        </p:nvCxnSpPr>
        <p:spPr>
          <a:xfrm>
            <a:off x="4038759" y="2514283"/>
            <a:ext cx="3071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267200" y="1980962"/>
            <a:ext cx="3071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87053" y="111126"/>
            <a:ext cx="7328297" cy="758825"/>
          </a:xfrm>
        </p:spPr>
        <p:txBody>
          <a:bodyPr>
            <a:normAutofit fontScale="90000"/>
          </a:bodyPr>
          <a:lstStyle/>
          <a:p>
            <a:pPr algn="l" eaLnBrk="1" hangingPunct="1"/>
            <a:r>
              <a:rPr lang="en-US" altLang="en-US" b="1" dirty="0" smtClean="0">
                <a:ln>
                  <a:noFill/>
                </a:ln>
              </a:rPr>
              <a:t>Screening for gestational diabetes</a:t>
            </a:r>
          </a:p>
        </p:txBody>
      </p:sp>
      <p:sp>
        <p:nvSpPr>
          <p:cNvPr id="3" name="Content Placeholder 2"/>
          <p:cNvSpPr>
            <a:spLocks noGrp="1"/>
          </p:cNvSpPr>
          <p:nvPr>
            <p:ph idx="1"/>
          </p:nvPr>
        </p:nvSpPr>
        <p:spPr>
          <a:xfrm>
            <a:off x="533400" y="1143000"/>
            <a:ext cx="8382000" cy="2119595"/>
          </a:xfrm>
        </p:spPr>
        <p:txBody>
          <a:bodyPr>
            <a:normAutofit/>
          </a:bodyPr>
          <a:lstStyle/>
          <a:p>
            <a:pPr eaLnBrk="1" hangingPunct="1"/>
            <a:r>
              <a:rPr lang="en-US" sz="2800" b="1" dirty="0" smtClean="0"/>
              <a:t>ACOG</a:t>
            </a:r>
            <a:r>
              <a:rPr lang="en-US" sz="2800" dirty="0" smtClean="0"/>
              <a:t>  recommended  for diagnosis of GDM:</a:t>
            </a:r>
          </a:p>
          <a:p>
            <a:pPr eaLnBrk="1" hangingPunct="1">
              <a:buFont typeface="Wingdings" pitchFamily="2" charset="2"/>
              <a:buChar char="ü"/>
            </a:pPr>
            <a:r>
              <a:rPr lang="en-US" sz="2800" dirty="0" smtClean="0"/>
              <a:t>Universal screening for </a:t>
            </a:r>
            <a:r>
              <a:rPr lang="en-US" sz="2800" dirty="0" smtClean="0">
                <a:solidFill>
                  <a:srgbClr val="FF0000"/>
                </a:solidFill>
              </a:rPr>
              <a:t>low</a:t>
            </a:r>
            <a:r>
              <a:rPr lang="en-US" sz="2800" dirty="0" smtClean="0"/>
              <a:t> risk </a:t>
            </a:r>
            <a:r>
              <a:rPr lang="en-US" sz="2800" dirty="0" err="1" smtClean="0"/>
              <a:t>pregnants</a:t>
            </a:r>
            <a:r>
              <a:rPr lang="en-US" sz="2800" dirty="0" smtClean="0"/>
              <a:t> at </a:t>
            </a:r>
            <a:r>
              <a:rPr lang="en-US" sz="2800" b="1" dirty="0" smtClean="0">
                <a:solidFill>
                  <a:srgbClr val="FF0000"/>
                </a:solidFill>
              </a:rPr>
              <a:t>24 to 28 weeks</a:t>
            </a:r>
            <a:r>
              <a:rPr lang="en-US" sz="2800" b="1" dirty="0" smtClean="0"/>
              <a:t>, </a:t>
            </a:r>
            <a:r>
              <a:rPr lang="en-US" sz="2800" dirty="0" smtClean="0"/>
              <a:t>via a </a:t>
            </a:r>
            <a:r>
              <a:rPr lang="en-US" sz="2800" dirty="0" smtClean="0">
                <a:solidFill>
                  <a:srgbClr val="FF0000"/>
                </a:solidFill>
              </a:rPr>
              <a:t>two-step regimen, </a:t>
            </a:r>
            <a:r>
              <a:rPr lang="en-US" sz="2800" dirty="0" smtClean="0"/>
              <a:t>which</a:t>
            </a:r>
            <a:r>
              <a:rPr lang="en-US" sz="2800" dirty="0" smtClean="0">
                <a:solidFill>
                  <a:srgbClr val="FF0000"/>
                </a:solidFill>
              </a:rPr>
              <a:t> </a:t>
            </a:r>
            <a:r>
              <a:rPr lang="en-US" sz="2800" dirty="0" smtClean="0"/>
              <a:t>consisting of:</a:t>
            </a:r>
          </a:p>
          <a:p>
            <a:pPr eaLnBrk="1" hangingPunct="1">
              <a:buFont typeface="Arial" pitchFamily="34" charset="0"/>
              <a:buNone/>
            </a:pPr>
            <a:r>
              <a:rPr lang="en-US" sz="2800" dirty="0" smtClean="0">
                <a:solidFill>
                  <a:srgbClr val="FF0000"/>
                </a:solidFill>
              </a:rPr>
              <a:t>    - </a:t>
            </a:r>
            <a:r>
              <a:rPr lang="en-US" sz="2800" b="1" dirty="0" smtClean="0">
                <a:solidFill>
                  <a:srgbClr val="FF0000"/>
                </a:solidFill>
              </a:rPr>
              <a:t>A 50-g</a:t>
            </a:r>
            <a:r>
              <a:rPr lang="en-US" sz="2800" dirty="0" smtClean="0">
                <a:solidFill>
                  <a:srgbClr val="FF0000"/>
                </a:solidFill>
              </a:rPr>
              <a:t>, </a:t>
            </a:r>
            <a:r>
              <a:rPr lang="en-US" sz="2800" b="1" dirty="0" smtClean="0">
                <a:solidFill>
                  <a:srgbClr val="FF0000"/>
                </a:solidFill>
              </a:rPr>
              <a:t>1-hour</a:t>
            </a:r>
            <a:r>
              <a:rPr lang="en-US" sz="2800" dirty="0" smtClean="0">
                <a:solidFill>
                  <a:srgbClr val="FF0000"/>
                </a:solidFill>
              </a:rPr>
              <a:t> glucose challenge test (GCT) </a:t>
            </a:r>
          </a:p>
        </p:txBody>
      </p:sp>
      <p:sp>
        <p:nvSpPr>
          <p:cNvPr id="2" name="مستطيل 1"/>
          <p:cNvSpPr/>
          <p:nvPr/>
        </p:nvSpPr>
        <p:spPr>
          <a:xfrm>
            <a:off x="1005168" y="3429001"/>
            <a:ext cx="7143750" cy="461665"/>
          </a:xfrm>
          <a:prstGeom prst="rect">
            <a:avLst/>
          </a:prstGeom>
        </p:spPr>
        <p:txBody>
          <a:bodyPr wrap="square">
            <a:spAutoFit/>
          </a:bodyPr>
          <a:lstStyle/>
          <a:p>
            <a:pPr marL="285750" lvl="0" indent="-285750" defTabSz="457200" eaLnBrk="1" hangingPunct="1">
              <a:spcBef>
                <a:spcPct val="20000"/>
              </a:spcBef>
              <a:spcAft>
                <a:spcPts val="600"/>
              </a:spcAft>
              <a:buClr>
                <a:srgbClr val="1287C3"/>
              </a:buClr>
              <a:buSzPct val="145000"/>
              <a:buFont typeface="Wingdings" pitchFamily="2" charset="2"/>
              <a:buChar char="Ø"/>
            </a:pPr>
            <a:r>
              <a:rPr lang="en-US" altLang="en-US" sz="2400" dirty="0">
                <a:solidFill>
                  <a:prstClr val="black"/>
                </a:solidFill>
                <a:latin typeface="Corbel"/>
              </a:rPr>
              <a:t> A threshold value of </a:t>
            </a:r>
            <a:r>
              <a:rPr lang="en-US" altLang="en-US" sz="2400" b="1" dirty="0">
                <a:solidFill>
                  <a:srgbClr val="FF0000"/>
                </a:solidFill>
                <a:latin typeface="Corbel"/>
              </a:rPr>
              <a:t>≥135 - 140 mg/</a:t>
            </a:r>
            <a:r>
              <a:rPr lang="en-US" altLang="en-US" sz="2400" b="1" dirty="0" err="1">
                <a:solidFill>
                  <a:srgbClr val="FF0000"/>
                </a:solidFill>
                <a:latin typeface="Corbel"/>
              </a:rPr>
              <a:t>dL</a:t>
            </a:r>
            <a:r>
              <a:rPr lang="en-US" altLang="en-US" sz="2400" b="1" dirty="0">
                <a:solidFill>
                  <a:srgbClr val="FF0000"/>
                </a:solidFill>
                <a:latin typeface="Corbel"/>
              </a:rPr>
              <a:t> </a:t>
            </a:r>
            <a:r>
              <a:rPr lang="en-US" altLang="en-US" sz="2400" dirty="0">
                <a:solidFill>
                  <a:prstClr val="black"/>
                </a:solidFill>
                <a:latin typeface="Corbel"/>
              </a:rPr>
              <a:t>can be used.</a:t>
            </a:r>
          </a:p>
        </p:txBody>
      </p:sp>
      <p:sp>
        <p:nvSpPr>
          <p:cNvPr id="5" name="مستطيل 4"/>
          <p:cNvSpPr/>
          <p:nvPr/>
        </p:nvSpPr>
        <p:spPr>
          <a:xfrm>
            <a:off x="1005169" y="4254225"/>
            <a:ext cx="7668185" cy="830997"/>
          </a:xfrm>
          <a:prstGeom prst="rect">
            <a:avLst/>
          </a:prstGeom>
        </p:spPr>
        <p:txBody>
          <a:bodyPr wrap="square">
            <a:spAutoFit/>
          </a:bodyPr>
          <a:lstStyle/>
          <a:p>
            <a:pPr marL="285750" lvl="0" indent="-285750" defTabSz="457200" eaLnBrk="1" hangingPunct="1">
              <a:spcBef>
                <a:spcPct val="20000"/>
              </a:spcBef>
              <a:spcAft>
                <a:spcPts val="600"/>
              </a:spcAft>
              <a:buClr>
                <a:srgbClr val="1287C3"/>
              </a:buClr>
              <a:buSzPct val="145000"/>
              <a:buFont typeface="Wingdings" pitchFamily="2" charset="2"/>
              <a:buChar char="Ø"/>
            </a:pPr>
            <a:r>
              <a:rPr lang="en-US" altLang="en-US" sz="2400" dirty="0">
                <a:solidFill>
                  <a:prstClr val="black"/>
                </a:solidFill>
                <a:latin typeface="Corbel"/>
              </a:rPr>
              <a:t>For GCT results exceeding the selected threshold, </a:t>
            </a:r>
            <a:r>
              <a:rPr lang="en-US" altLang="en-US" sz="2400" b="1" dirty="0">
                <a:solidFill>
                  <a:srgbClr val="FF0000"/>
                </a:solidFill>
                <a:latin typeface="Corbel"/>
              </a:rPr>
              <a:t>a 100-g, 3-hour OGTT </a:t>
            </a:r>
            <a:r>
              <a:rPr lang="en-US" altLang="en-US" sz="2400" dirty="0">
                <a:solidFill>
                  <a:prstClr val="black"/>
                </a:solidFill>
                <a:latin typeface="Corbel"/>
              </a:rPr>
              <a:t>is performed.</a:t>
            </a:r>
          </a:p>
        </p:txBody>
      </p:sp>
      <p:sp>
        <p:nvSpPr>
          <p:cNvPr id="6" name="مستطيل 5"/>
          <p:cNvSpPr/>
          <p:nvPr/>
        </p:nvSpPr>
        <p:spPr>
          <a:xfrm>
            <a:off x="1011892" y="5487762"/>
            <a:ext cx="7429499" cy="830997"/>
          </a:xfrm>
          <a:prstGeom prst="rect">
            <a:avLst/>
          </a:prstGeom>
        </p:spPr>
        <p:txBody>
          <a:bodyPr wrap="square">
            <a:spAutoFit/>
          </a:bodyPr>
          <a:lstStyle/>
          <a:p>
            <a:pPr marL="285750" lvl="0" indent="-285750" defTabSz="457200" eaLnBrk="1" hangingPunct="1">
              <a:spcBef>
                <a:spcPct val="20000"/>
              </a:spcBef>
              <a:spcAft>
                <a:spcPts val="600"/>
              </a:spcAft>
              <a:buClr>
                <a:srgbClr val="1287C3"/>
              </a:buClr>
              <a:buSzPct val="145000"/>
              <a:buFont typeface="Wingdings" pitchFamily="2" charset="2"/>
              <a:buChar char="Ø"/>
            </a:pPr>
            <a:r>
              <a:rPr lang="en-US" altLang="en-US" sz="2400" dirty="0">
                <a:solidFill>
                  <a:prstClr val="black"/>
                </a:solidFill>
                <a:latin typeface="Corbel"/>
              </a:rPr>
              <a:t>If initial screening is negative, </a:t>
            </a:r>
            <a:r>
              <a:rPr lang="en-US" altLang="en-US" sz="2400" dirty="0">
                <a:solidFill>
                  <a:srgbClr val="FF0000"/>
                </a:solidFill>
                <a:latin typeface="Corbel"/>
              </a:rPr>
              <a:t>repeat testing is performed at 24 to 28 </a:t>
            </a:r>
            <a:r>
              <a:rPr lang="en-US" altLang="en-US" sz="2400" dirty="0">
                <a:solidFill>
                  <a:prstClr val="black"/>
                </a:solidFill>
                <a:latin typeface="Corbel"/>
              </a:rPr>
              <a:t>weeks.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8600" y="-457517"/>
            <a:ext cx="5791200" cy="1371600"/>
          </a:xfrm>
        </p:spPr>
        <p:txBody>
          <a:bodyPr vert="horz" wrap="square" lIns="0" tIns="34290" rIns="0" bIns="0" anchor="b" anchorCtr="0"/>
          <a:lstStyle/>
          <a:p>
            <a:pPr eaLnBrk="1" hangingPunct="1">
              <a:buNone/>
            </a:pPr>
            <a:r>
              <a:rPr lang="ar-JO" altLang="en-US" b="1" dirty="0">
                <a:latin typeface="Tahoma" panose="020B0604030504040204" charset="0"/>
                <a:ea typeface="Traditional Arabic" panose="02020603050405020304" pitchFamily="18" charset="-78"/>
                <a:cs typeface="Tahoma" panose="020B0604030504040204" charset="0"/>
              </a:rPr>
              <a:t>Contraception :</a:t>
            </a:r>
          </a:p>
        </p:txBody>
      </p:sp>
      <p:sp>
        <p:nvSpPr>
          <p:cNvPr id="3" name="Content Placeholder 2"/>
          <p:cNvSpPr>
            <a:spLocks noGrp="1"/>
          </p:cNvSpPr>
          <p:nvPr>
            <p:ph idx="1"/>
          </p:nvPr>
        </p:nvSpPr>
        <p:spPr>
          <a:xfrm>
            <a:off x="90805" y="1024255"/>
            <a:ext cx="8922385" cy="5833745"/>
          </a:xfrm>
        </p:spPr>
        <p:txBody>
          <a:bodyPr vert="horz" wrap="square" lIns="68580" tIns="34290" rIns="68580" bIns="34290" numCol="1" anchor="t" anchorCtr="0" compatLnSpc="1">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650" b="0" i="0" u="none" strike="noStrike" kern="1200" cap="none" spc="0" normalizeH="0" baseline="0" noProof="0" dirty="0">
                <a:ln>
                  <a:noFill/>
                </a:ln>
                <a:solidFill>
                  <a:srgbClr val="1A1C1C"/>
                </a:solidFill>
                <a:effectLst/>
                <a:uLnTx/>
                <a:uFillTx/>
                <a:latin typeface="Lato"/>
                <a:ea typeface="+mn-ea"/>
                <a:cs typeface="+mn-cs"/>
              </a:rPr>
              <a:t>The risk of PPCM recurrence and mortality with subsequent pregnancies is substantial.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650" b="0" i="0" u="none" strike="noStrike" kern="1200" cap="none" spc="0" normalizeH="0" baseline="0" noProof="0" dirty="0">
                <a:ln>
                  <a:noFill/>
                </a:ln>
                <a:solidFill>
                  <a:srgbClr val="FF0000"/>
                </a:solidFill>
                <a:effectLst/>
                <a:uLnTx/>
                <a:uFillTx/>
                <a:latin typeface="Lato"/>
                <a:ea typeface="+mn-ea"/>
                <a:cs typeface="+mn-cs"/>
              </a:rPr>
              <a:t>Contraception counseling is essential </a:t>
            </a:r>
            <a:r>
              <a:rPr kumimoji="0" lang="en-US" sz="1650" b="0" i="0" u="none" strike="noStrike" kern="1200" cap="none" spc="0" normalizeH="0" baseline="0" noProof="0" dirty="0">
                <a:ln>
                  <a:noFill/>
                </a:ln>
                <a:solidFill>
                  <a:srgbClr val="1A1C1C"/>
                </a:solidFill>
                <a:effectLst/>
                <a:uLnTx/>
                <a:uFillTx/>
                <a:latin typeface="Lato"/>
                <a:ea typeface="+mn-ea"/>
                <a:cs typeface="+mn-cs"/>
              </a:rPr>
              <a:t>and should be done at the time of diagnosis or before hospital discharge.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endParaRPr kumimoji="0" lang="en-US" sz="1650" b="0" i="0" u="none" strike="noStrike" kern="1200" cap="none" spc="0" normalizeH="0" baseline="0" noProof="0" dirty="0">
              <a:ln>
                <a:noFill/>
              </a:ln>
              <a:solidFill>
                <a:srgbClr val="1A1C1C"/>
              </a:solidFill>
              <a:effectLst/>
              <a:uLnTx/>
              <a:uFillTx/>
              <a:latin typeface="Lato"/>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defRPr/>
            </a:pPr>
            <a:r>
              <a:rPr kumimoji="0" lang="en-US" sz="2250" b="1" i="0" u="none" strike="noStrike" kern="1200" cap="none" spc="0" normalizeH="0" baseline="0" noProof="0" dirty="0">
                <a:ln>
                  <a:noFill/>
                </a:ln>
                <a:solidFill>
                  <a:schemeClr val="tx1"/>
                </a:solidFill>
                <a:effectLst/>
                <a:uLnTx/>
                <a:uFillTx/>
                <a:latin typeface="Lato"/>
                <a:ea typeface="+mn-ea"/>
                <a:cs typeface="+mn-cs"/>
              </a:rPr>
              <a:t>Options </a:t>
            </a:r>
            <a:r>
              <a:rPr kumimoji="0" lang="en-US" sz="2250" b="1" i="0" u="none" strike="noStrike" kern="1200" cap="none" spc="0" normalizeH="0" baseline="30000" noProof="0" dirty="0">
                <a:ln>
                  <a:noFill/>
                </a:ln>
                <a:solidFill>
                  <a:schemeClr val="tx1"/>
                </a:solidFill>
                <a:effectLst/>
                <a:uLnTx/>
                <a:uFillTx/>
                <a:latin typeface="Lato"/>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endParaRPr kumimoji="0" lang="en-US" sz="2250" b="1" i="0" u="none" strike="noStrike" kern="1200" cap="none" spc="0" normalizeH="0" baseline="30000" noProof="0" dirty="0">
              <a:ln>
                <a:noFill/>
              </a:ln>
              <a:solidFill>
                <a:schemeClr val="tx1"/>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650" b="1" i="0" u="none" strike="noStrike" kern="1200" cap="none" spc="0" normalizeH="0" baseline="0" noProof="0" dirty="0">
                <a:ln>
                  <a:noFill/>
                </a:ln>
                <a:solidFill>
                  <a:srgbClr val="1A1C1C"/>
                </a:solidFill>
                <a:effectLst/>
                <a:uLnTx/>
                <a:uFillTx/>
                <a:latin typeface="Lato"/>
                <a:ea typeface="+mn-ea"/>
                <a:cs typeface="+mn-cs"/>
              </a:rPr>
              <a:t>*First-line:</a:t>
            </a:r>
            <a:r>
              <a:rPr kumimoji="0" lang="en-US" sz="1650" b="0" i="0" u="none" strike="noStrike" kern="1200" cap="none" spc="0" normalizeH="0" baseline="0" noProof="0" dirty="0">
                <a:ln>
                  <a:noFill/>
                </a:ln>
                <a:solidFill>
                  <a:srgbClr val="1A1C1C"/>
                </a:solidFill>
                <a:effectLst/>
                <a:uLnTx/>
                <a:uFillTx/>
                <a:latin typeface="Lato"/>
                <a:ea typeface="+mn-ea"/>
                <a:cs typeface="+mn-cs"/>
              </a:rPr>
              <a:t> </a:t>
            </a:r>
            <a:r>
              <a:rPr kumimoji="0" lang="en-US" sz="1650" b="0" i="0" u="none" strike="noStrike" kern="1200" cap="none" spc="0" normalizeH="0" baseline="0" noProof="0" dirty="0">
                <a:ln>
                  <a:noFill/>
                </a:ln>
                <a:solidFill>
                  <a:srgbClr val="0070C0"/>
                </a:solidFill>
                <a:effectLst/>
                <a:uLnTx/>
                <a:uFillTx/>
                <a:latin typeface="Lato"/>
                <a:ea typeface="+mn-ea"/>
                <a:cs typeface="+mn-cs"/>
              </a:rPr>
              <a:t>progestin-releasing IUDs</a:t>
            </a:r>
            <a:r>
              <a:rPr kumimoji="0" lang="en-US" sz="1650" b="0" i="0" u="none" strike="noStrike" kern="1200" cap="none" spc="0" normalizeH="0" baseline="0" noProof="0" dirty="0">
                <a:ln>
                  <a:noFill/>
                </a:ln>
                <a:solidFill>
                  <a:srgbClr val="1A1C1C"/>
                </a:solidFill>
                <a:effectLst/>
                <a:uLnTx/>
                <a:uFillTx/>
                <a:latin typeface="Lato"/>
                <a:ea typeface="+mn-ea"/>
                <a:cs typeface="+mn-cs"/>
              </a:rPr>
              <a:t>, </a:t>
            </a:r>
            <a:r>
              <a:rPr kumimoji="0" lang="en-US" sz="1650" b="0" i="0" u="none" strike="noStrike" kern="1200" cap="none" spc="0" normalizeH="0" baseline="0" noProof="0" dirty="0">
                <a:ln>
                  <a:noFill/>
                </a:ln>
                <a:solidFill>
                  <a:srgbClr val="0070C0"/>
                </a:solidFill>
                <a:effectLst/>
                <a:uLnTx/>
                <a:uFillTx/>
                <a:latin typeface="Lato"/>
                <a:ea typeface="+mn-ea"/>
                <a:cs typeface="+mn-cs"/>
              </a:rPr>
              <a:t>subdermal progestin implants</a:t>
            </a:r>
            <a:r>
              <a:rPr kumimoji="0" lang="en-US" sz="1650" b="0" i="0" u="none" strike="noStrike" kern="1200" cap="none" spc="0" normalizeH="0" baseline="0" noProof="0" dirty="0">
                <a:ln>
                  <a:noFill/>
                </a:ln>
                <a:solidFill>
                  <a:srgbClr val="1A1C1C"/>
                </a:solidFill>
                <a:effectLst/>
                <a:uLnTx/>
                <a:uFillTx/>
                <a:latin typeface="Lato"/>
                <a:ea typeface="+mn-ea"/>
                <a:cs typeface="+mn-cs"/>
              </a:rPr>
              <a:t>, </a:t>
            </a:r>
            <a:r>
              <a:rPr kumimoji="0" lang="en-US" sz="1650" b="0" i="0" u="none" strike="noStrike" kern="1200" cap="none" spc="0" normalizeH="0" baseline="0" noProof="0" dirty="0">
                <a:ln>
                  <a:noFill/>
                </a:ln>
                <a:solidFill>
                  <a:srgbClr val="0070C0"/>
                </a:solidFill>
                <a:effectLst/>
                <a:uLnTx/>
                <a:uFillTx/>
                <a:latin typeface="Lato"/>
                <a:ea typeface="+mn-ea"/>
                <a:cs typeface="+mn-cs"/>
              </a:rPr>
              <a:t>vasectomy</a:t>
            </a:r>
            <a:r>
              <a:rPr kumimoji="0" lang="en-US" sz="1650" b="0" i="0" u="none" strike="noStrike" kern="1200" cap="none" spc="0" normalizeH="0" baseline="0" noProof="0" dirty="0">
                <a:ln>
                  <a:noFill/>
                </a:ln>
                <a:solidFill>
                  <a:srgbClr val="1A1C1C"/>
                </a:solidFill>
                <a:effectLst/>
                <a:uLnTx/>
                <a:uFillTx/>
                <a:latin typeface="Lato"/>
                <a:ea typeface="+mn-ea"/>
                <a:cs typeface="+mn-cs"/>
              </a:rPr>
              <a:t> , or </a:t>
            </a:r>
            <a:r>
              <a:rPr kumimoji="0" lang="en-US" sz="1650" b="0" i="0" u="none" strike="noStrike" kern="1200" cap="none" spc="0" normalizeH="0" baseline="0" noProof="0" dirty="0">
                <a:ln>
                  <a:noFill/>
                </a:ln>
                <a:solidFill>
                  <a:srgbClr val="0070C0"/>
                </a:solidFill>
                <a:effectLst/>
                <a:uLnTx/>
                <a:uFillTx/>
                <a:latin typeface="Lato"/>
                <a:ea typeface="+mn-ea"/>
                <a:cs typeface="+mn-cs"/>
              </a:rPr>
              <a:t>tubal ligation.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1650" b="1" i="0" u="none" strike="noStrike" kern="1200" cap="none" spc="0" normalizeH="0" baseline="0" noProof="0" dirty="0">
                <a:ln>
                  <a:noFill/>
                </a:ln>
                <a:solidFill>
                  <a:srgbClr val="1A1C1C"/>
                </a:solidFill>
                <a:effectLst/>
                <a:uLnTx/>
                <a:uFillTx/>
                <a:latin typeface="Lato"/>
                <a:ea typeface="+mn-ea"/>
                <a:cs typeface="+mn-cs"/>
              </a:rPr>
              <a:t>*Second-line:</a:t>
            </a:r>
            <a:r>
              <a:rPr kumimoji="0" lang="en-US" sz="1650" b="0" i="0" u="none" strike="noStrike" kern="1200" cap="none" spc="0" normalizeH="0" baseline="0" noProof="0" dirty="0">
                <a:ln>
                  <a:noFill/>
                </a:ln>
                <a:solidFill>
                  <a:srgbClr val="1A1C1C"/>
                </a:solidFill>
                <a:effectLst/>
                <a:uLnTx/>
                <a:uFillTx/>
                <a:latin typeface="Lato"/>
                <a:ea typeface="+mn-ea"/>
                <a:cs typeface="+mn-cs"/>
              </a:rPr>
              <a:t> </a:t>
            </a:r>
            <a:r>
              <a:rPr kumimoji="0" lang="en-US" sz="1650" b="0" i="0" u="none" strike="noStrike" kern="1200" cap="none" spc="0" normalizeH="0" baseline="0" noProof="0" dirty="0">
                <a:ln>
                  <a:noFill/>
                </a:ln>
                <a:solidFill>
                  <a:srgbClr val="0070C0"/>
                </a:solidFill>
                <a:effectLst/>
                <a:uLnTx/>
                <a:uFillTx/>
                <a:latin typeface="Lato"/>
                <a:ea typeface="+mn-ea"/>
                <a:cs typeface="+mn-cs"/>
              </a:rPr>
              <a:t>depot medroxyprogesterone acetate </a:t>
            </a:r>
            <a:r>
              <a:rPr kumimoji="0" lang="en-US" sz="1650" b="0" i="0" u="none" strike="noStrike" kern="1200" cap="none" spc="0" normalizeH="0" baseline="0" noProof="0" dirty="0">
                <a:ln>
                  <a:noFill/>
                </a:ln>
                <a:solidFill>
                  <a:schemeClr val="tx1"/>
                </a:solidFill>
                <a:effectLst/>
                <a:uLnTx/>
                <a:uFillTx/>
                <a:latin typeface="Lato"/>
                <a:ea typeface="+mn-ea"/>
                <a:cs typeface="+mn-cs"/>
              </a:rPr>
              <a:t>(Considered safe but less effective than first-line options)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650" b="0" i="0" u="none" strike="noStrike" kern="1200" cap="none" spc="0" normalizeH="0" baseline="0" noProof="0" dirty="0">
              <a:ln>
                <a:noFill/>
              </a:ln>
              <a:solidFill>
                <a:schemeClr val="tx1"/>
              </a:solidFill>
              <a:effectLst/>
              <a:uLnTx/>
              <a:uFillTx/>
              <a:latin typeface="Lato"/>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650" b="0" i="0" u="none" strike="noStrike" kern="1200" cap="none" spc="0" normalizeH="0" baseline="0" noProof="0" dirty="0">
              <a:ln>
                <a:noFill/>
              </a:ln>
              <a:solidFill>
                <a:schemeClr val="tx1"/>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1650" b="0" i="0" u="none" strike="noStrike" kern="1200" cap="none" spc="0" normalizeH="0" baseline="0" noProof="0" dirty="0">
                <a:ln>
                  <a:noFill/>
                </a:ln>
                <a:solidFill>
                  <a:srgbClr val="7030A0"/>
                </a:solidFill>
                <a:effectLst/>
                <a:uLnTx/>
                <a:uFillTx/>
                <a:latin typeface="Lato"/>
                <a:ea typeface="+mn-ea"/>
                <a:cs typeface="+mn-cs"/>
              </a:rPr>
              <a:t>**Note: Estrogen-containing contraceptives have prothrombotic effects and increase the risk of thromboembolism in this group of patients. They may also worsen hypertension an increase the risk of heart failure exacerbation and arrhythmias</a:t>
            </a:r>
            <a:r>
              <a:rPr kumimoji="0" lang="en-US" sz="1650" b="0" i="0" u="none" strike="noStrike" kern="1200" cap="none" spc="0" normalizeH="0" baseline="0" noProof="0" dirty="0">
                <a:ln>
                  <a:noFill/>
                </a:ln>
                <a:solidFill>
                  <a:srgbClr val="1A1C1C"/>
                </a:solidFill>
                <a:effectLst/>
                <a:uLnTx/>
                <a:uFillTx/>
                <a:latin typeface="Lato"/>
                <a:ea typeface="+mn-ea"/>
                <a:cs typeface="+mn-cs"/>
              </a:rPr>
              <a:t>.</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endParaRPr kumimoji="0" lang="en-US" sz="1650" b="0" i="0" u="none" strike="noStrike" kern="1200" cap="none" spc="0" normalizeH="0" baseline="0" noProof="0" dirty="0">
              <a:ln>
                <a:noFill/>
              </a:ln>
              <a:solidFill>
                <a:srgbClr val="1A1C1C"/>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3000" b="1" i="0" u="sng" strike="noStrike" kern="1200" cap="none" spc="0" normalizeH="0" baseline="0" noProof="0" dirty="0">
              <a:ln>
                <a:noFill/>
              </a:ln>
              <a:solidFill>
                <a:schemeClr val="accent1">
                  <a:lumMod val="75000"/>
                </a:schemeClr>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195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305117"/>
            <a:ext cx="5791200" cy="1371600"/>
          </a:xfrm>
        </p:spPr>
        <p:txBody>
          <a:bodyPr vert="horz" wrap="square" lIns="0" tIns="34290" rIns="0" bIns="0" anchor="b" anchorCtr="0"/>
          <a:lstStyle/>
          <a:p>
            <a:pPr eaLnBrk="1" hangingPunct="1">
              <a:buNone/>
            </a:pPr>
            <a:r>
              <a:rPr lang="ar-JO" altLang="en-US" b="1" dirty="0">
                <a:latin typeface="Tahoma" panose="020B0604030504040204" charset="0"/>
                <a:ea typeface="Traditional Arabic" panose="02020603050405020304" pitchFamily="18" charset="-78"/>
                <a:cs typeface="Tahoma" panose="020B0604030504040204" charset="0"/>
              </a:rPr>
              <a:t>Prognosis </a:t>
            </a:r>
            <a:r>
              <a:rPr lang="ar-JO" altLang="en-US" dirty="0">
                <a:ea typeface="Traditional Arabic" panose="02020603050405020304" pitchFamily="18" charset="-78"/>
              </a:rPr>
              <a:t>:</a:t>
            </a:r>
          </a:p>
        </p:txBody>
      </p:sp>
      <p:sp>
        <p:nvSpPr>
          <p:cNvPr id="3" name="Content Placeholder 2"/>
          <p:cNvSpPr>
            <a:spLocks noGrp="1"/>
          </p:cNvSpPr>
          <p:nvPr>
            <p:ph idx="1"/>
          </p:nvPr>
        </p:nvSpPr>
        <p:spPr>
          <a:xfrm>
            <a:off x="228600" y="1523762"/>
            <a:ext cx="8229600" cy="3292079"/>
          </a:xfrm>
        </p:spPr>
        <p:txBody>
          <a:bodyPr vert="horz" wrap="square" lIns="68580" tIns="34290" rIns="68580" bIns="34290" numCol="1" anchor="t" anchorCtr="0" compatLnSpc="1">
            <a:normAutofit/>
          </a:bodyPr>
          <a:lstStyle/>
          <a:p>
            <a:pPr marR="0" lvl="0" algn="l" defTabSz="914400" rtl="0" eaLnBrk="1" fontAlgn="auto" latinLnBrk="0" hangingPunct="1">
              <a:lnSpc>
                <a:spcPct val="100000"/>
              </a:lnSpc>
              <a:spcBef>
                <a:spcPct val="20000"/>
              </a:spcBef>
              <a:spcAft>
                <a:spcPts val="0"/>
              </a:spcAft>
              <a:buClr>
                <a:schemeClr val="accent3"/>
              </a:buClr>
              <a:buSzPct val="95000"/>
              <a:defRPr/>
            </a:pPr>
            <a:r>
              <a:rPr kumimoji="0" lang="en-US" sz="3000" b="1" i="0" u="sng" strike="noStrike" kern="1200" cap="none" spc="0" normalizeH="0" baseline="0" noProof="0" dirty="0">
                <a:ln>
                  <a:noFill/>
                </a:ln>
                <a:solidFill>
                  <a:schemeClr val="accent1">
                    <a:lumMod val="75000"/>
                  </a:schemeClr>
                </a:solidFill>
                <a:effectLst/>
                <a:uLnTx/>
                <a:uFillTx/>
                <a:latin typeface="+mn-lt"/>
                <a:ea typeface="+mn-ea"/>
                <a:cs typeface="+mn-cs"/>
              </a:rPr>
              <a:t> </a:t>
            </a:r>
          </a:p>
          <a:p>
            <a:pPr marR="0" lvl="0" algn="l" defTabSz="914400" rtl="0" eaLnBrk="1" fontAlgn="auto" latinLnBrk="0" hangingPunct="1">
              <a:lnSpc>
                <a:spcPct val="100000"/>
              </a:lnSpc>
              <a:spcBef>
                <a:spcPct val="20000"/>
              </a:spcBef>
              <a:spcAft>
                <a:spcPts val="0"/>
              </a:spcAft>
              <a:buClr>
                <a:schemeClr val="accent3"/>
              </a:buClr>
              <a:buSzPct val="95000"/>
              <a:defRPr/>
            </a:pPr>
            <a:r>
              <a:rPr kumimoji="0" lang="en-US" sz="2100" b="0" i="0" u="none" strike="noStrike" kern="1200" cap="none" spc="0" normalizeH="0" baseline="0" noProof="0" dirty="0">
                <a:ln>
                  <a:noFill/>
                </a:ln>
                <a:solidFill>
                  <a:srgbClr val="1A1C1C"/>
                </a:solidFill>
                <a:effectLst/>
                <a:uLnTx/>
                <a:uFillTx/>
                <a:latin typeface="Lato"/>
                <a:ea typeface="+mn-ea"/>
                <a:cs typeface="+mn-cs"/>
              </a:rPr>
              <a:t>Higher rate of clinical and </a:t>
            </a:r>
            <a:r>
              <a:rPr kumimoji="0" lang="en-US" sz="1950" b="0" i="0" u="none" strike="noStrike" kern="1200" cap="none" spc="0" normalizeH="0" baseline="0" noProof="0" dirty="0">
                <a:ln>
                  <a:noFill/>
                </a:ln>
                <a:solidFill>
                  <a:srgbClr val="1A1C1C"/>
                </a:solidFill>
                <a:effectLst/>
                <a:uLnTx/>
                <a:uFillTx/>
                <a:latin typeface="Lato"/>
                <a:ea typeface="+mn-ea"/>
                <a:cs typeface="+mn-cs"/>
              </a:rPr>
              <a:t>myocardial</a:t>
            </a:r>
            <a:r>
              <a:rPr kumimoji="0" lang="en-US" sz="2100" b="0" i="0" u="none" strike="noStrike" kern="1200" cap="none" spc="0" normalizeH="0" baseline="0" noProof="0" dirty="0">
                <a:ln>
                  <a:noFill/>
                </a:ln>
                <a:solidFill>
                  <a:srgbClr val="1A1C1C"/>
                </a:solidFill>
                <a:effectLst/>
                <a:uLnTx/>
                <a:uFillTx/>
                <a:latin typeface="Lato"/>
                <a:ea typeface="+mn-ea"/>
                <a:cs typeface="+mn-cs"/>
              </a:rPr>
              <a:t> function recovery compared to other forms of </a:t>
            </a:r>
            <a:r>
              <a:rPr kumimoji="0" lang="en-US" sz="1950" b="0" i="0" u="none" strike="noStrike" kern="1200" cap="none" spc="0" normalizeH="0" baseline="0" noProof="0" dirty="0" err="1">
                <a:ln>
                  <a:noFill/>
                </a:ln>
                <a:solidFill>
                  <a:srgbClr val="1A1C1C"/>
                </a:solidFill>
                <a:effectLst/>
                <a:uLnTx/>
                <a:uFillTx/>
                <a:latin typeface="Lato"/>
                <a:ea typeface="+mn-ea"/>
                <a:cs typeface="+mn-cs"/>
              </a:rPr>
              <a:t>HFrEF</a:t>
            </a:r>
            <a:r>
              <a:rPr kumimoji="0" lang="en-US" sz="1950" b="0" i="0" u="none" strike="noStrike" kern="1200" cap="none" spc="0" normalizeH="0" baseline="0" noProof="0" dirty="0">
                <a:ln>
                  <a:noFill/>
                </a:ln>
                <a:solidFill>
                  <a:srgbClr val="1A1C1C"/>
                </a:solidFill>
                <a:effectLst/>
                <a:uLnTx/>
                <a:uFillTx/>
                <a:latin typeface="Lato"/>
                <a:ea typeface="+mn-ea"/>
                <a:cs typeface="+mn-cs"/>
              </a:rPr>
              <a:t>.</a:t>
            </a:r>
            <a:endParaRPr kumimoji="0" lang="en-US" sz="2100" b="0" i="0" u="none" strike="noStrike" kern="1200" cap="none" spc="0" normalizeH="0" baseline="0" noProof="0" dirty="0">
              <a:ln>
                <a:noFill/>
              </a:ln>
              <a:solidFill>
                <a:srgbClr val="1A1C1C"/>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2100" b="0" i="0" u="none" strike="noStrike" kern="1200" cap="none" spc="0" normalizeH="0" baseline="0" noProof="0" dirty="0">
                <a:ln>
                  <a:noFill/>
                </a:ln>
                <a:solidFill>
                  <a:srgbClr val="1A1C1C"/>
                </a:solidFill>
                <a:effectLst/>
                <a:uLnTx/>
                <a:uFillTx/>
                <a:latin typeface="Lato"/>
                <a:ea typeface="+mn-ea"/>
                <a:cs typeface="+mn-cs"/>
              </a:rPr>
              <a:t>Good response to optimal medical therapy (LVEF recovery can occur within 3–6 months of diagnosis).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2100" b="0" i="0" u="none" strike="noStrike" kern="1200" cap="none" spc="0" normalizeH="0" baseline="0" noProof="0" dirty="0">
                <a:ln>
                  <a:noFill/>
                </a:ln>
                <a:solidFill>
                  <a:srgbClr val="1A1C1C"/>
                </a:solidFill>
                <a:effectLst/>
                <a:uLnTx/>
                <a:uFillTx/>
                <a:latin typeface="Lato"/>
                <a:ea typeface="+mn-ea"/>
                <a:cs typeface="+mn-cs"/>
              </a:rPr>
              <a:t>Complete recovery less likely in patients with LVEF &lt; 30%.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defRPr/>
            </a:pPr>
            <a:r>
              <a:rPr kumimoji="0" lang="en-US" sz="2100" b="0" i="0" u="none" strike="noStrike" kern="1200" cap="none" spc="0" normalizeH="0" baseline="0" noProof="0" dirty="0">
                <a:ln>
                  <a:noFill/>
                </a:ln>
                <a:solidFill>
                  <a:srgbClr val="1A1C1C"/>
                </a:solidFill>
                <a:effectLst/>
                <a:uLnTx/>
                <a:uFillTx/>
                <a:latin typeface="Lato"/>
                <a:ea typeface="+mn-ea"/>
                <a:cs typeface="+mn-cs"/>
              </a:rPr>
              <a:t>Significant risk of recurrence for all patients in subsequent </a:t>
            </a:r>
            <a:r>
              <a:rPr kumimoji="0" lang="en-US" sz="1950" b="0" i="0" u="none" strike="noStrike" kern="1200" cap="none" spc="0" normalizeH="0" baseline="0" noProof="0" dirty="0">
                <a:ln>
                  <a:noFill/>
                </a:ln>
                <a:solidFill>
                  <a:srgbClr val="1A1C1C"/>
                </a:solidFill>
                <a:effectLst/>
                <a:uLnTx/>
                <a:uFillTx/>
                <a:latin typeface="Lato"/>
                <a:ea typeface="+mn-ea"/>
                <a:cs typeface="+mn-cs"/>
              </a:rPr>
              <a:t>pregnancies. 20-50%</a:t>
            </a:r>
            <a:endParaRPr kumimoji="0" lang="en-US" sz="2100" b="0" i="0" u="none" strike="noStrike" kern="1200" cap="none" spc="0" normalizeH="0" baseline="0" noProof="0" dirty="0">
              <a:ln>
                <a:noFill/>
              </a:ln>
              <a:solidFill>
                <a:srgbClr val="1A1C1C"/>
              </a:solidFill>
              <a:effectLst/>
              <a:uLnTx/>
              <a:uFillTx/>
              <a:latin typeface="Lato"/>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sz="3000" b="1" i="0" u="sng"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38DF745-7D3F-47F4-83A3-874385CFAA69}" type="slidenum">
              <a:rPr lang="en-US" smtClean="0"/>
              <a:pPr/>
              <a:t>82</a:t>
            </a:fld>
            <a:endParaRPr lang="en-US"/>
          </a:p>
        </p:txBody>
      </p:sp>
      <p:sp>
        <p:nvSpPr>
          <p:cNvPr id="5" name="عنوان 1"/>
          <p:cNvSpPr>
            <a:spLocks noGrp="1"/>
          </p:cNvSpPr>
          <p:nvPr/>
        </p:nvSpPr>
        <p:spPr>
          <a:xfrm>
            <a:off x="1655618" y="2209800"/>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400" dirty="0" smtClean="0"/>
              <a:t>Thank you ☃❤ </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958103" y="2088964"/>
            <a:ext cx="7728697" cy="3473636"/>
          </a:xfrm>
        </p:spPr>
        <p:txBody>
          <a:bodyPr>
            <a:normAutofit/>
          </a:bodyPr>
          <a:lstStyle/>
          <a:p>
            <a:pPr lvl="0" eaLnBrk="1" hangingPunct="1">
              <a:buFont typeface="Wingdings" pitchFamily="2" charset="2"/>
              <a:buChar char="ü"/>
            </a:pPr>
            <a:r>
              <a:rPr lang="en-US" sz="3200" b="1" dirty="0">
                <a:solidFill>
                  <a:prstClr val="black"/>
                </a:solidFill>
              </a:rPr>
              <a:t>Early pregnancy screening </a:t>
            </a:r>
            <a:r>
              <a:rPr lang="en-US" sz="3200" dirty="0">
                <a:solidFill>
                  <a:prstClr val="black"/>
                </a:solidFill>
              </a:rPr>
              <a:t>of women at </a:t>
            </a:r>
            <a:r>
              <a:rPr lang="en-US" sz="3200" b="1" dirty="0">
                <a:solidFill>
                  <a:srgbClr val="FF0000"/>
                </a:solidFill>
              </a:rPr>
              <a:t>high</a:t>
            </a:r>
            <a:r>
              <a:rPr lang="en-US" sz="3200" b="1" dirty="0">
                <a:solidFill>
                  <a:prstClr val="black"/>
                </a:solidFill>
              </a:rPr>
              <a:t> </a:t>
            </a:r>
            <a:r>
              <a:rPr lang="en-US" sz="3200" b="1" dirty="0">
                <a:solidFill>
                  <a:srgbClr val="FF0000"/>
                </a:solidFill>
              </a:rPr>
              <a:t>risk</a:t>
            </a:r>
            <a:r>
              <a:rPr lang="en-US" sz="3200" b="1" dirty="0">
                <a:solidFill>
                  <a:prstClr val="black"/>
                </a:solidFill>
              </a:rPr>
              <a:t> </a:t>
            </a:r>
            <a:r>
              <a:rPr lang="en-US" sz="3200" dirty="0">
                <a:solidFill>
                  <a:prstClr val="black"/>
                </a:solidFill>
              </a:rPr>
              <a:t>for pre gestational diabetes and </a:t>
            </a:r>
            <a:r>
              <a:rPr lang="en-US" sz="3200" dirty="0" smtClean="0">
                <a:solidFill>
                  <a:prstClr val="black"/>
                </a:solidFill>
              </a:rPr>
              <a:t>GDM, </a:t>
            </a:r>
            <a:r>
              <a:rPr lang="en-US" sz="3200" dirty="0"/>
              <a:t>a</a:t>
            </a:r>
            <a:r>
              <a:rPr lang="en-US" altLang="en-US" sz="3200" dirty="0" smtClean="0"/>
              <a:t> </a:t>
            </a:r>
            <a:r>
              <a:rPr lang="en-US" altLang="en-US" sz="3200" dirty="0"/>
              <a:t>1-step approach can be used by proceeding directly to the </a:t>
            </a:r>
            <a:r>
              <a:rPr lang="en-US" altLang="en-US" sz="3200" dirty="0">
                <a:solidFill>
                  <a:srgbClr val="FF0000"/>
                </a:solidFill>
              </a:rPr>
              <a:t>100-g, 3-hour </a:t>
            </a:r>
            <a:r>
              <a:rPr lang="en-US" altLang="en-US" sz="3200" dirty="0" smtClean="0">
                <a:solidFill>
                  <a:srgbClr val="FF0000"/>
                </a:solidFill>
              </a:rPr>
              <a:t>OGTT</a:t>
            </a:r>
            <a:endParaRPr lang="en-US" altLang="en-US" sz="3200" dirty="0">
              <a:solidFill>
                <a:srgbClr val="FF0000"/>
              </a:solidFill>
            </a:endParaRPr>
          </a:p>
          <a:p>
            <a:pPr eaLnBrk="1" hangingPunct="1"/>
            <a:endParaRPr lang="en-US" altLang="en-US" sz="3200" dirty="0" smtClean="0"/>
          </a:p>
        </p:txBody>
      </p:sp>
      <p:sp>
        <p:nvSpPr>
          <p:cNvPr id="5" name="Title 1"/>
          <p:cNvSpPr txBox="1">
            <a:spLocks/>
          </p:cNvSpPr>
          <p:nvPr/>
        </p:nvSpPr>
        <p:spPr bwMode="auto">
          <a:xfrm>
            <a:off x="1076116" y="622115"/>
            <a:ext cx="7328297"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charset="0"/>
              </a:defRPr>
            </a:lvl2pPr>
            <a:lvl3pPr algn="ctr" defTabSz="457200" rtl="0" eaLnBrk="0" fontAlgn="base" hangingPunct="0">
              <a:spcBef>
                <a:spcPct val="0"/>
              </a:spcBef>
              <a:spcAft>
                <a:spcPct val="0"/>
              </a:spcAft>
              <a:defRPr sz="4000">
                <a:solidFill>
                  <a:schemeClr val="tx1"/>
                </a:solidFill>
                <a:latin typeface="Corbel" charset="0"/>
              </a:defRPr>
            </a:lvl3pPr>
            <a:lvl4pPr algn="ctr" defTabSz="457200" rtl="0" eaLnBrk="0" fontAlgn="base" hangingPunct="0">
              <a:spcBef>
                <a:spcPct val="0"/>
              </a:spcBef>
              <a:spcAft>
                <a:spcPct val="0"/>
              </a:spcAft>
              <a:defRPr sz="4000">
                <a:solidFill>
                  <a:schemeClr val="tx1"/>
                </a:solidFill>
                <a:latin typeface="Corbel" charset="0"/>
              </a:defRPr>
            </a:lvl4pPr>
            <a:lvl5pPr algn="ctr" defTabSz="457200" rtl="0" eaLnBrk="0" fontAlgn="base" hangingPunct="0">
              <a:spcBef>
                <a:spcPct val="0"/>
              </a:spcBef>
              <a:spcAft>
                <a:spcPct val="0"/>
              </a:spcAft>
              <a:defRPr sz="4000">
                <a:solidFill>
                  <a:schemeClr val="tx1"/>
                </a:solidFill>
                <a:latin typeface="Corbe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hangingPunct="1"/>
            <a:r>
              <a:rPr lang="en-US" altLang="en-US" b="1" dirty="0" smtClean="0">
                <a:ln>
                  <a:noFill/>
                </a:ln>
              </a:rPr>
              <a:t>Screening for gestational diabetes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5113</TotalTime>
  <Words>3354</Words>
  <Application>Microsoft Office PowerPoint</Application>
  <PresentationFormat>On-screen Show (4:3)</PresentationFormat>
  <Paragraphs>420</Paragraphs>
  <Slides>82</Slides>
  <Notes>2</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82</vt:i4>
      </vt:variant>
    </vt:vector>
  </HeadingPairs>
  <TitlesOfParts>
    <vt:vector size="103" baseType="lpstr">
      <vt:lpstr>MS PGothic</vt:lpstr>
      <vt:lpstr>新細明體</vt:lpstr>
      <vt:lpstr>Andalus</vt:lpstr>
      <vt:lpstr>Arial</vt:lpstr>
      <vt:lpstr>Arial</vt:lpstr>
      <vt:lpstr>Arial Black</vt:lpstr>
      <vt:lpstr>Calibri</vt:lpstr>
      <vt:lpstr>Candara</vt:lpstr>
      <vt:lpstr>Corbel</vt:lpstr>
      <vt:lpstr>Franklin Gothic Book</vt:lpstr>
      <vt:lpstr>Lato</vt:lpstr>
      <vt:lpstr>Majalla UI</vt:lpstr>
      <vt:lpstr>Open Sans</vt:lpstr>
      <vt:lpstr>Perpetua</vt:lpstr>
      <vt:lpstr>Tahoma</vt:lpstr>
      <vt:lpstr>Times New Roman</vt:lpstr>
      <vt:lpstr>Traditional Arabic</vt:lpstr>
      <vt:lpstr>Wingdings</vt:lpstr>
      <vt:lpstr>Wingdings 2</vt:lpstr>
      <vt:lpstr>Equity</vt:lpstr>
      <vt:lpstr>Default Theme</vt:lpstr>
      <vt:lpstr>Diabetes in Pregnancy</vt:lpstr>
      <vt:lpstr>Classification of DM in pregnancy</vt:lpstr>
      <vt:lpstr>PowerPoint Presentation</vt:lpstr>
      <vt:lpstr>pathogenesis</vt:lpstr>
      <vt:lpstr>Metabolic changes during pregnancy:</vt:lpstr>
      <vt:lpstr>PowerPoint Presentation</vt:lpstr>
      <vt:lpstr>Screening for gestational diabetes</vt:lpstr>
      <vt:lpstr>Screening for gestational diabetes</vt:lpstr>
      <vt:lpstr>PowerPoint Presentation</vt:lpstr>
      <vt:lpstr>3 hours Oral Glucose Tolerance Test(OGTT)</vt:lpstr>
      <vt:lpstr>Pregnancy complications of GDM:</vt:lpstr>
      <vt:lpstr>Maternal complication with diabetes</vt:lpstr>
      <vt:lpstr>Neonatal complications with diabetes</vt:lpstr>
      <vt:lpstr>Glycemic Management During Pregnancy</vt:lpstr>
      <vt:lpstr>Principles of Medical Nutritional Therapy</vt:lpstr>
      <vt:lpstr>Principles of Medical Nutritional Therapy</vt:lpstr>
      <vt:lpstr>Pharmacological therapy:</vt:lpstr>
      <vt:lpstr>Insulin therapy</vt:lpstr>
      <vt:lpstr>Insulin therapy</vt:lpstr>
      <vt:lpstr>Timing and Route of Delivery</vt:lpstr>
      <vt:lpstr>PowerPoint Presentation</vt:lpstr>
      <vt:lpstr>Intrapartum Glycemic Management</vt:lpstr>
      <vt:lpstr>Intrapartum Glycemic Management</vt:lpstr>
      <vt:lpstr>Postpartum Management</vt:lpstr>
      <vt:lpstr>Cardiac disease in pregnancy</vt:lpstr>
      <vt:lpstr>Physiological Changes in the Cardiovascular System During Pregnancy</vt:lpstr>
      <vt:lpstr>PowerPoint Presentation</vt:lpstr>
      <vt:lpstr>Pre-conception counselling </vt:lpstr>
      <vt:lpstr>PowerPoint Presentation</vt:lpstr>
      <vt:lpstr>Antenatal management </vt:lpstr>
      <vt:lpstr>PowerPoint Presentation</vt:lpstr>
      <vt:lpstr>High-risk cardiac conditions</vt:lpstr>
      <vt:lpstr>Fetal risks of maternal cardiac disease </vt:lpstr>
      <vt:lpstr>There are 3 periods during which the danger of cardiac decompensation is great: </vt:lpstr>
      <vt:lpstr>Intrapartum management </vt:lpstr>
      <vt:lpstr>PowerPoint Presentation</vt:lpstr>
      <vt:lpstr>Congenital Heart Disease</vt:lpstr>
      <vt:lpstr>PowerPoint Presentation</vt:lpstr>
      <vt:lpstr>PowerPoint Presentation</vt:lpstr>
      <vt:lpstr>PowerPoint Presentation</vt:lpstr>
      <vt:lpstr>PowerPoint Presentation</vt:lpstr>
      <vt:lpstr>PowerPoint Presentation</vt:lpstr>
      <vt:lpstr>PowerPoint Presentation</vt:lpstr>
      <vt:lpstr>Valvular heart disease</vt:lpstr>
      <vt:lpstr>PowerPoint Presentation</vt:lpstr>
      <vt:lpstr>Mitral stenosis</vt:lpstr>
      <vt:lpstr>PowerPoint Presentation</vt:lpstr>
      <vt:lpstr>PowerPoint Presentation</vt:lpstr>
      <vt:lpstr>Valvular area</vt:lpstr>
      <vt:lpstr>Assessing severity of risk</vt:lpstr>
      <vt:lpstr>Manegement </vt:lpstr>
      <vt:lpstr>Aortic stenosis</vt:lpstr>
      <vt:lpstr>PowerPoint Presentation</vt:lpstr>
      <vt:lpstr>PowerPoint Presentation</vt:lpstr>
      <vt:lpstr>Mitral &amp; aortic regurgitation</vt:lpstr>
      <vt:lpstr>PowerPoint Presentation</vt:lpstr>
      <vt:lpstr>PowerPoint Presentation</vt:lpstr>
      <vt:lpstr>Maternal complications of valvular HD in pregnancy</vt:lpstr>
      <vt:lpstr>Fetal complications of valvular HD</vt:lpstr>
      <vt:lpstr>Patient with prosthetic valve </vt:lpstr>
      <vt:lpstr>PowerPoint Presentation</vt:lpstr>
      <vt:lpstr>PowerPoint Presentation</vt:lpstr>
      <vt:lpstr>PowerPoint Presentation</vt:lpstr>
      <vt:lpstr>Increased vascular resistance</vt:lpstr>
      <vt:lpstr>Diseases Affecting the Aortic Root</vt:lpstr>
      <vt:lpstr>Cardiac Disease – Ventricular Failure</vt:lpstr>
      <vt:lpstr>Assessing severity of risk</vt:lpstr>
      <vt:lpstr>PowerPoint Presentation</vt:lpstr>
      <vt:lpstr>بسم الله الرحمن الرحيم </vt:lpstr>
      <vt:lpstr>1/ Definition 2/ epidemiology 3/ Diagnostic criteria 4/ Pathophysiology 5/ Risk factors 6/ Clinical features 7/ Diagnosis 8/ Management 9/ Delivery 10/ breastfeeding 11/ Subsequent pregnancies 12/ Contraception  13/ Prognosis </vt:lpstr>
      <vt:lpstr>Definition</vt:lpstr>
      <vt:lpstr>Diagnostic criteria :</vt:lpstr>
      <vt:lpstr>Pathophysiology </vt:lpstr>
      <vt:lpstr>Risk factors :</vt:lpstr>
      <vt:lpstr>Clinical features :</vt:lpstr>
      <vt:lpstr>Diagnosis :</vt:lpstr>
      <vt:lpstr>Management (overview)</vt:lpstr>
      <vt:lpstr>Delivery :</vt:lpstr>
      <vt:lpstr>Subsequent pregnancies :</vt:lpstr>
      <vt:lpstr>Contraception :</vt:lpstr>
      <vt:lpstr>Prognosis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Mitral stenosis</dc:title>
  <dc:creator>DELL</dc:creator>
  <cp:lastModifiedBy>96279</cp:lastModifiedBy>
  <cp:revision>45</cp:revision>
  <dcterms:created xsi:type="dcterms:W3CDTF">2021-12-03T16:19:24Z</dcterms:created>
  <dcterms:modified xsi:type="dcterms:W3CDTF">2021-12-09T07:13:01Z</dcterms:modified>
</cp:coreProperties>
</file>