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304" r:id="rId13"/>
    <p:sldId id="305" r:id="rId14"/>
    <p:sldId id="338" r:id="rId15"/>
    <p:sldId id="269" r:id="rId16"/>
    <p:sldId id="306" r:id="rId17"/>
    <p:sldId id="270" r:id="rId18"/>
    <p:sldId id="307" r:id="rId19"/>
    <p:sldId id="272" r:id="rId20"/>
    <p:sldId id="309" r:id="rId21"/>
    <p:sldId id="308" r:id="rId22"/>
    <p:sldId id="310" r:id="rId23"/>
    <p:sldId id="276" r:id="rId24"/>
    <p:sldId id="277" r:id="rId25"/>
    <p:sldId id="278" r:id="rId26"/>
    <p:sldId id="279" r:id="rId27"/>
    <p:sldId id="280" r:id="rId28"/>
    <p:sldId id="281" r:id="rId29"/>
    <p:sldId id="312" r:id="rId30"/>
    <p:sldId id="313" r:id="rId31"/>
    <p:sldId id="314" r:id="rId32"/>
    <p:sldId id="315" r:id="rId33"/>
    <p:sldId id="316" r:id="rId34"/>
    <p:sldId id="317" r:id="rId35"/>
    <p:sldId id="318" r:id="rId36"/>
    <p:sldId id="319" r:id="rId37"/>
    <p:sldId id="320" r:id="rId38"/>
    <p:sldId id="321" r:id="rId39"/>
    <p:sldId id="322" r:id="rId40"/>
    <p:sldId id="323" r:id="rId41"/>
    <p:sldId id="324" r:id="rId42"/>
    <p:sldId id="325" r:id="rId43"/>
    <p:sldId id="328" r:id="rId44"/>
    <p:sldId id="329" r:id="rId45"/>
    <p:sldId id="330" r:id="rId46"/>
    <p:sldId id="331" r:id="rId47"/>
    <p:sldId id="332" r:id="rId48"/>
    <p:sldId id="333" r:id="rId49"/>
    <p:sldId id="335" r:id="rId50"/>
    <p:sldId id="336" r:id="rId51"/>
    <p:sldId id="337" r:id="rId52"/>
    <p:sldId id="283" r:id="rId53"/>
    <p:sldId id="285" r:id="rId54"/>
    <p:sldId id="286" r:id="rId55"/>
    <p:sldId id="287" r:id="rId56"/>
    <p:sldId id="288" r:id="rId57"/>
    <p:sldId id="289" r:id="rId58"/>
    <p:sldId id="290" r:id="rId59"/>
    <p:sldId id="292" r:id="rId60"/>
    <p:sldId id="339" r:id="rId61"/>
    <p:sldId id="284" r:id="rId62"/>
  </p:sldIdLst>
  <p:sldSz cx="12192000" cy="6858000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5E5A9-CBF0-42A5-AB90-FAB907B173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AF5AB0-A15A-4EE1-8BC4-2380456187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J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6060BD-1BFE-4866-A36F-7F6A23EDD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A958D-A48A-49A5-B99F-B03547E5BDDC}" type="datetimeFigureOut">
              <a:rPr lang="ar-JO" smtClean="0"/>
              <a:t>06/03/1443</a:t>
            </a:fld>
            <a:endParaRPr lang="ar-J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BCC48-6662-467B-859C-034892ECD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063C7-AFB7-47DD-9409-94F261F19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8687-E0CF-4451-BF1C-72D12A0013B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76430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B2879-EC10-4ECB-B776-ECCF99EDB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C5F4E7-53BE-4AC3-93F1-A25D6DBEA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6B220-E331-461A-BCA2-0A2B6E490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A958D-A48A-49A5-B99F-B03547E5BDDC}" type="datetimeFigureOut">
              <a:rPr lang="ar-JO" smtClean="0"/>
              <a:t>06/03/1443</a:t>
            </a:fld>
            <a:endParaRPr lang="ar-J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3AFA1-1EA7-4A6A-9B24-2CC403302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D9F14C-88D1-4B71-9022-C606A3239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8687-E0CF-4451-BF1C-72D12A0013B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981074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BD046D-1BAE-4659-8B6B-9BF805161C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1CF3C8-CBBB-4500-8437-EFE9988BE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D1607F-B058-4831-A0D7-DF854C3E7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A958D-A48A-49A5-B99F-B03547E5BDDC}" type="datetimeFigureOut">
              <a:rPr lang="ar-JO" smtClean="0"/>
              <a:t>06/03/1443</a:t>
            </a:fld>
            <a:endParaRPr lang="ar-J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167B1-146A-4112-AB35-BC3C52A28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AB8CF5-6F2E-48E8-A977-15E888598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8687-E0CF-4451-BF1C-72D12A0013B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860429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FA979-382F-457D-AC3F-31131C540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2BD93-27C7-47B8-AC66-FC3E1EAAF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B9D6E4-B9E2-4764-BD5E-3C6E6D975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A958D-A48A-49A5-B99F-B03547E5BDDC}" type="datetimeFigureOut">
              <a:rPr lang="ar-JO" smtClean="0"/>
              <a:t>06/03/1443</a:t>
            </a:fld>
            <a:endParaRPr lang="ar-J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067D9E-C320-4997-8F52-194B0F69D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31871-3ECF-42D8-98CF-296B86259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8687-E0CF-4451-BF1C-72D12A0013B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43481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39B6A-9A53-42B3-AD99-95F290CF2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96740B-BE62-4FC1-81E9-CD4F68F6D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FB06B-5EBA-4307-8EE0-804E2A432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A958D-A48A-49A5-B99F-B03547E5BDDC}" type="datetimeFigureOut">
              <a:rPr lang="ar-JO" smtClean="0"/>
              <a:t>06/03/1443</a:t>
            </a:fld>
            <a:endParaRPr lang="ar-J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A0D27-819C-42D8-A9D6-4650D8BE8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F65E9-D9E8-4523-B563-CF1803444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8687-E0CF-4451-BF1C-72D12A0013B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72628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69C3A-7643-42DA-BB7F-E4AC57702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CAA2A-BF09-4CF6-B38B-5C4865B2AA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1AEDA-4C97-4F29-B449-6ACF23F86C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E12F3E-5D80-44BD-A785-81D8C9883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A958D-A48A-49A5-B99F-B03547E5BDDC}" type="datetimeFigureOut">
              <a:rPr lang="ar-JO" smtClean="0"/>
              <a:t>06/03/1443</a:t>
            </a:fld>
            <a:endParaRPr lang="ar-J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9652AB-32CC-406E-956F-FB2267498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24941-855D-4711-B39B-6227935A3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8687-E0CF-4451-BF1C-72D12A0013B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52304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081BC-DEC6-4A16-B441-5F16F84C8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246B1E-9CE6-4AFC-B7AB-2EF36045E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C8CEE9-6682-4705-8F04-53A5A44E57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3D4804-E60D-4E75-98D5-681B1135BB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0BE63D-6C48-457B-BD72-CAFA826F73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A12512-1EFA-4011-A992-13E586FD4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A958D-A48A-49A5-B99F-B03547E5BDDC}" type="datetimeFigureOut">
              <a:rPr lang="ar-JO" smtClean="0"/>
              <a:t>06/03/1443</a:t>
            </a:fld>
            <a:endParaRPr lang="ar-J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71549-900F-4B38-925F-AF0BFE76E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EF9BBD-EDBD-45F4-9869-B8CAC5EC5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8687-E0CF-4451-BF1C-72D12A0013B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73746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3BA36-1302-4EDB-A351-327DA05C9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DD75FC-DF6C-4C0F-B614-85C3A9B19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A958D-A48A-49A5-B99F-B03547E5BDDC}" type="datetimeFigureOut">
              <a:rPr lang="ar-JO" smtClean="0"/>
              <a:t>06/03/1443</a:t>
            </a:fld>
            <a:endParaRPr lang="ar-J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627002-9D23-4ABB-A965-59C8A48BC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0A87C7-41BE-43EA-AB44-93332D616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8687-E0CF-4451-BF1C-72D12A0013B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23475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EFDE6F-923D-4353-A6EC-1A9B1F174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A958D-A48A-49A5-B99F-B03547E5BDDC}" type="datetimeFigureOut">
              <a:rPr lang="ar-JO" smtClean="0"/>
              <a:t>06/03/1443</a:t>
            </a:fld>
            <a:endParaRPr lang="ar-J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E41606-8397-45D7-A38E-07AF9482E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2211D1-5506-46DA-9BCC-97AB68880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8687-E0CF-4451-BF1C-72D12A0013B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73012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C2CED-59CC-4249-84C7-E80DC3044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AC201-3702-449D-8FFE-F66B1CE44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B6325E-A08B-4F68-A976-82DF59099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78DFDA-B5CC-455B-BF26-5EEEE0128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A958D-A48A-49A5-B99F-B03547E5BDDC}" type="datetimeFigureOut">
              <a:rPr lang="ar-JO" smtClean="0"/>
              <a:t>06/03/1443</a:t>
            </a:fld>
            <a:endParaRPr lang="ar-J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6D9CDE-D29D-4D88-A59E-1111509F0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E5076B-BECC-44DA-8293-83DC8E403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8687-E0CF-4451-BF1C-72D12A0013B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25948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F6BAE-EA88-4CC9-8829-853247EA3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C64795-173D-4F6F-B4B7-39B4812DEE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A68845-2C9D-4798-BE0F-F29DCE296D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76302-B463-425A-8027-921457C09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A958D-A48A-49A5-B99F-B03547E5BDDC}" type="datetimeFigureOut">
              <a:rPr lang="ar-JO" smtClean="0"/>
              <a:t>06/03/1443</a:t>
            </a:fld>
            <a:endParaRPr lang="ar-J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26C90C-DE96-4020-9EC3-E63BA6D05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A433DD-917A-4EA9-8F58-ECACE37EF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8687-E0CF-4451-BF1C-72D12A0013B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28894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1804EC-6DDE-4BB6-8ABC-F04D3F221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E909A8-4D62-42AD-901F-FAEDC5BB65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45C6B-D84D-4F58-BF02-D62866484D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A958D-A48A-49A5-B99F-B03547E5BDDC}" type="datetimeFigureOut">
              <a:rPr lang="ar-JO" smtClean="0"/>
              <a:t>06/03/1443</a:t>
            </a:fld>
            <a:endParaRPr lang="ar-J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7BFEA-885D-48EF-8FA2-C8E446B53E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A8FC8C-87A0-4ECC-95DB-F6A3DE181D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78687-E0CF-4451-BF1C-72D12A0013B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1215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A74AC-5BCF-41BF-8563-05E228918C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/>
          <a:lstStyle/>
          <a:p>
            <a:r>
              <a:rPr lang="en-US" b="1" dirty="0"/>
              <a:t>Cleft lip and palate </a:t>
            </a:r>
            <a:endParaRPr lang="ar-JO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BEBF3F-D97D-4994-BB6B-954975BCDD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4731" y="3098456"/>
            <a:ext cx="9144000" cy="16557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Dr. Saleh </a:t>
            </a:r>
            <a:r>
              <a:rPr lang="en-US" sz="3600" b="1" dirty="0" err="1"/>
              <a:t>Abualhaj</a:t>
            </a:r>
            <a:endParaRPr lang="en-US" sz="3600" b="1" dirty="0"/>
          </a:p>
          <a:p>
            <a:pPr marL="0" indent="0" algn="ctr">
              <a:buNone/>
            </a:pPr>
            <a:r>
              <a:rPr lang="en-US" sz="3600" b="1" dirty="0"/>
              <a:t>Plastic reconstructive and aesthetic Surgeon</a:t>
            </a:r>
            <a:endParaRPr lang="ar-JO" sz="3600" b="1" dirty="0"/>
          </a:p>
        </p:txBody>
      </p:sp>
    </p:spTree>
    <p:extLst>
      <p:ext uri="{BB962C8B-B14F-4D97-AF65-F5344CB8AC3E}">
        <p14:creationId xmlns:p14="http://schemas.microsoft.com/office/powerpoint/2010/main" val="3807426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F2982-958A-476D-A6B8-79B3FA8A0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7084"/>
          </a:xfrm>
        </p:spPr>
        <p:txBody>
          <a:bodyPr>
            <a:normAutofit/>
          </a:bodyPr>
          <a:lstStyle/>
          <a:p>
            <a:r>
              <a:rPr lang="en-US" dirty="0"/>
              <a:t>Embryology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05CD6-E678-4079-9A56-A25CEFEE4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2210"/>
            <a:ext cx="10515600" cy="490475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A. Critical developmental period: 4 to 6 weeks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B. CL is caused by failure of union between medial nasal process and maxillary prominence</a:t>
            </a:r>
          </a:p>
          <a:p>
            <a:pPr marL="0" indent="0">
              <a:buNone/>
            </a:pPr>
            <a:r>
              <a:rPr lang="en-US" dirty="0"/>
              <a:t>C. Variable extent of </a:t>
            </a:r>
            <a:r>
              <a:rPr lang="en-US" dirty="0" err="1"/>
              <a:t>clefting</a:t>
            </a:r>
            <a:r>
              <a:rPr lang="en-US" dirty="0"/>
              <a:t> of the primary palate occurs in CL, including</a:t>
            </a:r>
          </a:p>
          <a:p>
            <a:pPr marL="0" indent="0">
              <a:buNone/>
            </a:pPr>
            <a:r>
              <a:rPr lang="en-US" sz="2400" dirty="0"/>
              <a:t>1. Upper lip</a:t>
            </a:r>
          </a:p>
          <a:p>
            <a:pPr marL="0" indent="0">
              <a:buNone/>
            </a:pPr>
            <a:r>
              <a:rPr lang="en-US" sz="2400" dirty="0"/>
              <a:t>2. Nasal floor (or nostril sill)</a:t>
            </a:r>
          </a:p>
          <a:p>
            <a:pPr marL="0" indent="0">
              <a:buNone/>
            </a:pPr>
            <a:r>
              <a:rPr lang="en-US" sz="2400" dirty="0"/>
              <a:t>3. Alveolus</a:t>
            </a:r>
          </a:p>
          <a:p>
            <a:pPr marL="0" indent="0">
              <a:buNone/>
            </a:pPr>
            <a:r>
              <a:rPr lang="en-US" sz="2400" dirty="0"/>
              <a:t>4. Hard palate (anterior to incisive foramen)</a:t>
            </a:r>
          </a:p>
          <a:p>
            <a:pPr marL="0" indent="0">
              <a:buNone/>
            </a:pPr>
            <a:r>
              <a:rPr lang="en-US" dirty="0"/>
              <a:t>D. May involve the secondary palate (posterior to incisive foramen), and this combination is termed “cleft lip and palate”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372323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F376D-63FA-40BE-BF9F-0842F79FE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1066"/>
          </a:xfrm>
        </p:spPr>
        <p:txBody>
          <a:bodyPr>
            <a:normAutofit/>
          </a:bodyPr>
          <a:lstStyle/>
          <a:p>
            <a:r>
              <a:rPr lang="en-US" dirty="0"/>
              <a:t>Pathophysiology/embryology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E928D-16B8-4675-86D6-FEA744A2C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2209"/>
            <a:ext cx="10515600" cy="49047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Week 4 to 7</a:t>
            </a:r>
          </a:p>
          <a:p>
            <a:pPr marL="514350" indent="-514350">
              <a:buAutoNum type="arabicPeriod"/>
            </a:pPr>
            <a:r>
              <a:rPr lang="en-US" dirty="0"/>
              <a:t>Medial nasal processes fuse with maxillary prominences to form philtrum and primary palate (</a:t>
            </a:r>
            <a:r>
              <a:rPr lang="en-US" dirty="0">
                <a:solidFill>
                  <a:srgbClr val="FF0000"/>
                </a:solidFill>
              </a:rPr>
              <a:t>failure causes CL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2. Maxillary prominences become the lateral upper lip and maxilla and secondary palate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3. The two lateral palatine shelves that initially lie in a vertical plane adjacent to the tongue move into horizontal plane and fuse at midline along with the primary palate (</a:t>
            </a:r>
            <a:r>
              <a:rPr lang="en-US" dirty="0">
                <a:solidFill>
                  <a:srgbClr val="FF0000"/>
                </a:solidFill>
              </a:rPr>
              <a:t>failure causes CP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802230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EB476-55E1-4479-A475-A7180D505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7814"/>
          </a:xfrm>
        </p:spPr>
        <p:txBody>
          <a:bodyPr>
            <a:normAutofit fontScale="90000"/>
          </a:bodyPr>
          <a:lstStyle/>
          <a:p>
            <a:r>
              <a:rPr lang="en-US" dirty="0"/>
              <a:t>Classification of cleft lip</a:t>
            </a:r>
            <a:br>
              <a:rPr lang="en-US" dirty="0"/>
            </a:b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C70D8-78FB-4C62-B791-920EBE58F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3913"/>
            <a:ext cx="10515600" cy="518305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 A. Severity/extent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1. Microform CL (“</a:t>
            </a:r>
            <a:r>
              <a:rPr lang="en-US" dirty="0" err="1">
                <a:solidFill>
                  <a:srgbClr val="FF0000"/>
                </a:solidFill>
              </a:rPr>
              <a:t>forme</a:t>
            </a:r>
            <a:r>
              <a:rPr lang="en-US" dirty="0">
                <a:solidFill>
                  <a:srgbClr val="FF0000"/>
                </a:solidFill>
              </a:rPr>
              <a:t> fruste” or “minor cleft lip”; </a:t>
            </a:r>
          </a:p>
          <a:p>
            <a:pPr marL="0" indent="0">
              <a:buNone/>
            </a:pPr>
            <a:r>
              <a:rPr lang="en-US" dirty="0"/>
              <a:t>a. Vermilion notching, scar-like line or depression, lip shortening</a:t>
            </a:r>
          </a:p>
          <a:p>
            <a:pPr marL="0" indent="0">
              <a:buNone/>
            </a:pPr>
            <a:r>
              <a:rPr lang="en-US" dirty="0"/>
              <a:t>b. ± Nasal deformity, usually mild</a:t>
            </a:r>
          </a:p>
          <a:p>
            <a:pPr marL="0" indent="0">
              <a:buNone/>
            </a:pPr>
            <a:r>
              <a:rPr lang="en-US" dirty="0"/>
              <a:t>c. Surgery may or may not be indicated based on severity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2. Incomplete CL </a:t>
            </a:r>
          </a:p>
          <a:p>
            <a:pPr marL="0" indent="0">
              <a:buNone/>
            </a:pPr>
            <a:r>
              <a:rPr lang="en-US" dirty="0"/>
              <a:t>a. Intact nasal sill (termed “</a:t>
            </a:r>
            <a:r>
              <a:rPr lang="en-US" dirty="0" err="1"/>
              <a:t>Simonart</a:t>
            </a:r>
            <a:r>
              <a:rPr lang="en-US" dirty="0"/>
              <a:t> band”)</a:t>
            </a:r>
          </a:p>
          <a:p>
            <a:pPr marL="0" indent="0">
              <a:buNone/>
            </a:pPr>
            <a:r>
              <a:rPr lang="en-US" dirty="0"/>
              <a:t>b. Intact alveolar ridge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3. Complete CL </a:t>
            </a:r>
          </a:p>
          <a:p>
            <a:pPr marL="0" indent="0">
              <a:buNone/>
            </a:pPr>
            <a:r>
              <a:rPr lang="en-US" dirty="0"/>
              <a:t>a. </a:t>
            </a:r>
            <a:r>
              <a:rPr lang="en-US" dirty="0" err="1"/>
              <a:t>Clefting</a:t>
            </a:r>
            <a:r>
              <a:rPr lang="en-US" dirty="0"/>
              <a:t> of the lip, nostril sill, and alveolus</a:t>
            </a:r>
          </a:p>
          <a:p>
            <a:pPr marL="0" indent="0">
              <a:buNone/>
            </a:pPr>
            <a:r>
              <a:rPr lang="en-US" dirty="0"/>
              <a:t>b. Wider than incomplete clefts with greater cleft nasal deformity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4. Complete CLP</a:t>
            </a:r>
          </a:p>
          <a:p>
            <a:pPr marL="0" indent="0">
              <a:buNone/>
            </a:pPr>
            <a:r>
              <a:rPr lang="en-US" dirty="0"/>
              <a:t>a. CL deformity is same as above</a:t>
            </a:r>
          </a:p>
          <a:p>
            <a:pPr marL="0" indent="0">
              <a:buNone/>
            </a:pPr>
            <a:r>
              <a:rPr lang="en-US" dirty="0"/>
              <a:t>b. Includes CP (posterior to incisive foramen)</a:t>
            </a:r>
          </a:p>
        </p:txBody>
      </p:sp>
    </p:spTree>
    <p:extLst>
      <p:ext uri="{BB962C8B-B14F-4D97-AF65-F5344CB8AC3E}">
        <p14:creationId xmlns:p14="http://schemas.microsoft.com/office/powerpoint/2010/main" val="23572424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E3B6A-09C3-48D0-845A-88DC5ECE9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8139"/>
            <a:ext cx="10515600" cy="53288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Unilateral versus bilateral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>
                <a:solidFill>
                  <a:srgbClr val="FF0000"/>
                </a:solidFill>
              </a:rPr>
              <a:t>Unilateral CL</a:t>
            </a:r>
          </a:p>
          <a:p>
            <a:pPr marL="0" indent="0">
              <a:buNone/>
            </a:pPr>
            <a:r>
              <a:rPr lang="en-US" dirty="0"/>
              <a:t>a. Greater segment</a:t>
            </a:r>
          </a:p>
          <a:p>
            <a:pPr marL="0" indent="0">
              <a:buNone/>
            </a:pPr>
            <a:r>
              <a:rPr lang="en-US" dirty="0"/>
              <a:t>b. Lesser segment collapse, with medial and posterior displacement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>
                <a:solidFill>
                  <a:srgbClr val="FF0000"/>
                </a:solidFill>
              </a:rPr>
              <a:t>Bilateral CL </a:t>
            </a:r>
          </a:p>
          <a:p>
            <a:pPr marL="0" indent="0">
              <a:buNone/>
            </a:pPr>
            <a:r>
              <a:rPr lang="en-US" dirty="0"/>
              <a:t>a. Central </a:t>
            </a:r>
            <a:r>
              <a:rPr lang="en-US" dirty="0" err="1"/>
              <a:t>prolabium</a:t>
            </a:r>
            <a:r>
              <a:rPr lang="en-US" dirty="0"/>
              <a:t> and premaxilla</a:t>
            </a:r>
          </a:p>
          <a:p>
            <a:pPr marL="0" indent="0">
              <a:buNone/>
            </a:pPr>
            <a:r>
              <a:rPr lang="en-US" dirty="0"/>
              <a:t>b. May have “flyaway” premaxilla and collapsed bilateral lesser</a:t>
            </a:r>
          </a:p>
          <a:p>
            <a:pPr marL="0" indent="0">
              <a:buNone/>
            </a:pPr>
            <a:r>
              <a:rPr lang="en-US" dirty="0"/>
              <a:t>segments</a:t>
            </a:r>
          </a:p>
          <a:p>
            <a:pPr marL="0" indent="0">
              <a:buNone/>
            </a:pPr>
            <a:r>
              <a:rPr lang="en-US" dirty="0"/>
              <a:t>c. Variable severity per side </a:t>
            </a:r>
          </a:p>
          <a:p>
            <a:pPr marL="0" indent="0">
              <a:buNone/>
            </a:pPr>
            <a:r>
              <a:rPr lang="en-US" dirty="0"/>
              <a:t>d. More likely to be complete, wide clefts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686770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B09D5-1686-4F60-BE13-E525422A3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A8E0D36-1C81-4A03-A2AB-EAE22C5CC8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9687" y="691765"/>
            <a:ext cx="9564860" cy="5578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442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15610-6BA9-471A-AA76-FDDDF1747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0823"/>
          </a:xfrm>
        </p:spPr>
        <p:txBody>
          <a:bodyPr/>
          <a:lstStyle/>
          <a:p>
            <a:r>
              <a:rPr lang="en-US" dirty="0"/>
              <a:t>Normal lip anatomy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FB35C-FE81-4EE3-89C3-17DDF0B56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1965"/>
            <a:ext cx="10515600" cy="48649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Central philtrum demarcated laterally by </a:t>
            </a:r>
            <a:r>
              <a:rPr lang="en-US" dirty="0" err="1"/>
              <a:t>philtral</a:t>
            </a:r>
            <a:r>
              <a:rPr lang="en-US" dirty="0"/>
              <a:t> columns and inferiorly by Cupid’s bow and tubercle</a:t>
            </a:r>
          </a:p>
          <a:p>
            <a:pPr marL="0" indent="0">
              <a:buNone/>
            </a:pPr>
            <a:r>
              <a:rPr lang="en-US" dirty="0"/>
              <a:t>2. Above the junction of vermilion–cutaneous border is mucocutaneous ridge (“white roll”)</a:t>
            </a:r>
          </a:p>
          <a:p>
            <a:pPr marL="0" indent="0">
              <a:buNone/>
            </a:pPr>
            <a:r>
              <a:rPr lang="en-US" dirty="0"/>
              <a:t>3. Within red vermilion, noticeable junction demarcating dry and wet vermilion (“wet–dry border”)</a:t>
            </a:r>
          </a:p>
          <a:p>
            <a:pPr marL="0" indent="0">
              <a:buNone/>
            </a:pPr>
            <a:r>
              <a:rPr lang="en-US" dirty="0"/>
              <a:t>4. Vertical height of upper lip = peak of Cupid’s bow to nasal sill</a:t>
            </a:r>
          </a:p>
          <a:p>
            <a:pPr marL="0" indent="0">
              <a:buNone/>
            </a:pPr>
            <a:r>
              <a:rPr lang="en-US" dirty="0"/>
              <a:t>a. Newborn—10 mm</a:t>
            </a:r>
          </a:p>
          <a:p>
            <a:pPr marL="0" indent="0">
              <a:buNone/>
            </a:pPr>
            <a:r>
              <a:rPr lang="en-US" dirty="0"/>
              <a:t>b. 3 months—13 mm</a:t>
            </a:r>
          </a:p>
          <a:p>
            <a:pPr marL="0" indent="0">
              <a:buNone/>
            </a:pPr>
            <a:r>
              <a:rPr lang="en-US" dirty="0"/>
              <a:t>c. Adult—17 mm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237688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5E790-6088-4558-A490-3A5019993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B67C951-A4F7-40CD-86A7-6EDA62218B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7840" y="1802296"/>
            <a:ext cx="8756319" cy="4575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5571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C1A5C-0F7A-4761-A823-92723A476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0092"/>
          </a:xfrm>
        </p:spPr>
        <p:txBody>
          <a:bodyPr>
            <a:normAutofit/>
          </a:bodyPr>
          <a:lstStyle/>
          <a:p>
            <a:r>
              <a:rPr lang="en-US" dirty="0"/>
              <a:t>Musculature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950799-F14F-4E39-97C6-4751B6511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497496"/>
            <a:ext cx="10515600" cy="4652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a. Orbicularis </a:t>
            </a:r>
            <a:r>
              <a:rPr lang="en-US" dirty="0" err="1"/>
              <a:t>oris</a:t>
            </a:r>
            <a:r>
              <a:rPr lang="en-US" dirty="0"/>
              <a:t>—primary muscle of lip, has two well-defined components  (CN VII)</a:t>
            </a:r>
          </a:p>
          <a:p>
            <a:pPr marL="0" indent="0">
              <a:buNone/>
            </a:pPr>
            <a:r>
              <a:rPr lang="en-US" sz="2000" dirty="0" err="1"/>
              <a:t>i</a:t>
            </a:r>
            <a:r>
              <a:rPr lang="en-US" sz="2000" dirty="0"/>
              <a:t>. Deep (internal)</a:t>
            </a:r>
          </a:p>
          <a:p>
            <a:pPr marL="0" indent="0">
              <a:buNone/>
            </a:pPr>
            <a:r>
              <a:rPr lang="en-US" sz="2000" dirty="0"/>
              <a:t>ii. Superficial (external)</a:t>
            </a:r>
          </a:p>
          <a:p>
            <a:pPr marL="0" indent="0">
              <a:buNone/>
            </a:pPr>
            <a:r>
              <a:rPr lang="en-US" dirty="0"/>
              <a:t>b. </a:t>
            </a:r>
            <a:r>
              <a:rPr lang="en-US" dirty="0" err="1"/>
              <a:t>Levator</a:t>
            </a:r>
            <a:r>
              <a:rPr lang="en-US" dirty="0"/>
              <a:t> labii superioris</a:t>
            </a:r>
          </a:p>
          <a:p>
            <a:pPr marL="0" indent="0">
              <a:buNone/>
            </a:pPr>
            <a:r>
              <a:rPr lang="en-US" dirty="0"/>
              <a:t>c. Nasal muscles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7565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16AB1-21A2-4964-BC63-58334058F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1878"/>
            <a:ext cx="10515600" cy="539508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Blood supply</a:t>
            </a:r>
          </a:p>
          <a:p>
            <a:pPr marL="0" indent="0">
              <a:buNone/>
            </a:pPr>
            <a:r>
              <a:rPr lang="en-US" dirty="0"/>
              <a:t>a. Superior labial arteries, bilaterally; columellar branch centrally</a:t>
            </a:r>
          </a:p>
          <a:p>
            <a:pPr marL="0" indent="0">
              <a:buNone/>
            </a:pPr>
            <a:r>
              <a:rPr lang="en-US" dirty="0"/>
              <a:t>b. Branch off from bilateral facial arteries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Sensory innervation: Upper lip, maxillary division of trigeminal nerve (CN V2)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Motor innervation: Zygomatic and buccal branches of the facial nerve (CN VII)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1681548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D7A14-FA2F-4BF4-8DC8-9733685F0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Unilateral CL anatomy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DD994-274E-49C7-9F53-1D9EFF697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0504"/>
            <a:ext cx="10515600" cy="46264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1. Muscles</a:t>
            </a:r>
          </a:p>
          <a:p>
            <a:pPr marL="0" indent="0">
              <a:buNone/>
            </a:pPr>
            <a:r>
              <a:rPr lang="en-US" dirty="0"/>
              <a:t>a. Pathological insertion of orbicularis </a:t>
            </a:r>
            <a:r>
              <a:rPr lang="en-US" dirty="0" err="1"/>
              <a:t>oris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Runs parallel along the edge of cleft and inserts on alar base (cleft side),</a:t>
            </a:r>
          </a:p>
          <a:p>
            <a:pPr marL="0" indent="0">
              <a:buNone/>
            </a:pPr>
            <a:r>
              <a:rPr lang="en-US" dirty="0"/>
              <a:t>base of columella (noncleft side)</a:t>
            </a:r>
          </a:p>
          <a:p>
            <a:pPr marL="0" indent="0">
              <a:buNone/>
            </a:pPr>
            <a:r>
              <a:rPr lang="en-US" dirty="0"/>
              <a:t>ii. Responsible for nasal distortion and widening of cleft with smiling</a:t>
            </a:r>
          </a:p>
          <a:p>
            <a:pPr marL="0" indent="0">
              <a:buNone/>
            </a:pPr>
            <a:r>
              <a:rPr lang="en-US" dirty="0"/>
              <a:t>b. Hypoplasia and disorientation of pars </a:t>
            </a:r>
            <a:r>
              <a:rPr lang="en-US" dirty="0" err="1"/>
              <a:t>marginalis</a:t>
            </a:r>
            <a:r>
              <a:rPr lang="en-US" dirty="0"/>
              <a:t> associated with disappearance of vermilion–cutaneous ridge (white roll) at cleft margin</a:t>
            </a:r>
          </a:p>
          <a:p>
            <a:pPr marL="0" indent="0">
              <a:buNone/>
            </a:pPr>
            <a:r>
              <a:rPr lang="en-US" dirty="0"/>
              <a:t>c. Deep fibers interrupted at the level of submucosa in both complete and</a:t>
            </a:r>
          </a:p>
          <a:p>
            <a:pPr marL="0" indent="0">
              <a:buNone/>
            </a:pPr>
            <a:r>
              <a:rPr lang="en-US" dirty="0"/>
              <a:t>incomplete clefts</a:t>
            </a:r>
          </a:p>
          <a:p>
            <a:pPr marL="0" indent="0">
              <a:buNone/>
            </a:pPr>
            <a:r>
              <a:rPr lang="en-US" dirty="0"/>
              <a:t>d. </a:t>
            </a:r>
            <a:r>
              <a:rPr lang="en-US" dirty="0" err="1"/>
              <a:t>Levator</a:t>
            </a:r>
            <a:r>
              <a:rPr lang="en-US" dirty="0"/>
              <a:t> labii and nasalis muscles are similarly distorted</a:t>
            </a:r>
          </a:p>
        </p:txBody>
      </p:sp>
    </p:spTree>
    <p:extLst>
      <p:ext uri="{BB962C8B-B14F-4D97-AF65-F5344CB8AC3E}">
        <p14:creationId xmlns:p14="http://schemas.microsoft.com/office/powerpoint/2010/main" val="4133545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A6F95-0474-4BB6-810B-B8A97FE44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19118"/>
          </a:xfrm>
        </p:spPr>
        <p:txBody>
          <a:bodyPr>
            <a:normAutofit fontScale="90000"/>
          </a:bodyPr>
          <a:lstStyle/>
          <a:p>
            <a:r>
              <a:rPr lang="en-US" dirty="0"/>
              <a:t>Overview</a:t>
            </a:r>
            <a:br>
              <a:rPr lang="en-US" dirty="0"/>
            </a:b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38053-2B77-48AA-9EC1-57FF6CC5B5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Cleft lip (CL) and cleft lip and palate (CLP) versus cleft palate (CP) only</a:t>
            </a:r>
          </a:p>
          <a:p>
            <a:pPr marL="514350" indent="-514350">
              <a:buAutoNum type="alphaU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1. CL and CLP are the same entity along a morphologic continuum </a:t>
            </a:r>
          </a:p>
          <a:p>
            <a:pPr marL="0" indent="0">
              <a:buNone/>
            </a:pPr>
            <a:r>
              <a:rPr lang="en-US" dirty="0"/>
              <a:t>2. “CP only” is a distinct entity </a:t>
            </a:r>
          </a:p>
        </p:txBody>
      </p:sp>
    </p:spTree>
    <p:extLst>
      <p:ext uri="{BB962C8B-B14F-4D97-AF65-F5344CB8AC3E}">
        <p14:creationId xmlns:p14="http://schemas.microsoft.com/office/powerpoint/2010/main" val="14297290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674A2-4C95-4E56-93C7-B81CB35010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1878"/>
            <a:ext cx="10515600" cy="539508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e. Incomplete cleft: If cleft is less than two-thirds of lip height, some superficial orbicularis fibers may traverse superior lip across the cleft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f. </a:t>
            </a:r>
            <a:r>
              <a:rPr lang="en-US" dirty="0" err="1"/>
              <a:t>Simonart’s</a:t>
            </a:r>
            <a:r>
              <a:rPr lang="en-US" dirty="0"/>
              <a:t> band: Skin bridge (contains no muscle) in nasal sill across</a:t>
            </a:r>
          </a:p>
          <a:p>
            <a:pPr marL="0" indent="0">
              <a:buNone/>
            </a:pPr>
            <a:r>
              <a:rPr lang="en-US" dirty="0"/>
              <a:t>incomplete cleft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2. Vertical lip height is decreased on noncleft side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3. Disrupted Cupid’s bow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1514598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80C1D-531F-4B08-9952-03570228A7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1878"/>
            <a:ext cx="10515600" cy="53950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4. Nasal abnormalities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Caudal septum is pulled toward the noncleft side by aberrant insertion of orbicularis </a:t>
            </a:r>
            <a:r>
              <a:rPr lang="en-US" dirty="0" err="1"/>
              <a:t>oris</a:t>
            </a:r>
            <a:endParaRPr lang="en-US" dirty="0"/>
          </a:p>
          <a:p>
            <a:pPr marL="0" indent="0">
              <a:buNone/>
            </a:pP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0771745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B88DA5A-49E0-4810-94F6-2EDE2C9D82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5878" y="344556"/>
            <a:ext cx="5865115" cy="5887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437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F9C2B-7A08-47F6-82DB-71C883AFB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evaluation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5F718-6A15-4DDE-9557-CAB0E003A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261"/>
            <a:ext cx="10515600" cy="458670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Reassure parents and family</a:t>
            </a:r>
          </a:p>
          <a:p>
            <a:pPr marL="0" indent="0">
              <a:buNone/>
            </a:pPr>
            <a:r>
              <a:rPr lang="en-US" dirty="0"/>
              <a:t>2. Explain surgical goals and timing of interventions</a:t>
            </a:r>
          </a:p>
          <a:p>
            <a:pPr marL="0" indent="0">
              <a:buNone/>
            </a:pPr>
            <a:r>
              <a:rPr lang="en-US" dirty="0"/>
              <a:t>3. Evaluate for associated anomalies (especially with isolated CP)</a:t>
            </a:r>
          </a:p>
          <a:p>
            <a:pPr marL="0" indent="0">
              <a:buNone/>
            </a:pPr>
            <a:r>
              <a:rPr lang="en-US" dirty="0"/>
              <a:t>4. Consultations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7154598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F1294-44F4-4A08-AE72-64A80B302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6840"/>
          </a:xfrm>
        </p:spPr>
        <p:txBody>
          <a:bodyPr/>
          <a:lstStyle/>
          <a:p>
            <a:r>
              <a:rPr lang="en-US" dirty="0"/>
              <a:t>Consultations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656CF-F0BF-4C13-9E0C-BBB3C93D4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1235"/>
            <a:ext cx="10515600" cy="47457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a. Genetics</a:t>
            </a:r>
          </a:p>
          <a:p>
            <a:pPr marL="0" indent="0">
              <a:buNone/>
            </a:pPr>
            <a:r>
              <a:rPr lang="en-US" dirty="0"/>
              <a:t>b. Social work</a:t>
            </a:r>
          </a:p>
          <a:p>
            <a:pPr marL="0" indent="0">
              <a:buNone/>
            </a:pPr>
            <a:r>
              <a:rPr lang="en-US" dirty="0"/>
              <a:t>c. Feeding/nutrition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Monitor for appropriate weight gain</a:t>
            </a:r>
          </a:p>
          <a:p>
            <a:pPr marL="0" indent="0">
              <a:buNone/>
            </a:pPr>
            <a:r>
              <a:rPr lang="en-US" dirty="0"/>
              <a:t>ii. May require Haberman bottle or cross-cut nipple to reduce the work of</a:t>
            </a:r>
          </a:p>
          <a:p>
            <a:pPr marL="0" indent="0">
              <a:buNone/>
            </a:pPr>
            <a:r>
              <a:rPr lang="en-US" dirty="0"/>
              <a:t>feeding, especially with CP</a:t>
            </a:r>
          </a:p>
          <a:p>
            <a:pPr marL="0" indent="0">
              <a:buNone/>
            </a:pPr>
            <a:r>
              <a:rPr lang="en-US" dirty="0"/>
              <a:t>d. Otolaryngology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Eustachian tube dysfunction, often requires myringotomy</a:t>
            </a:r>
          </a:p>
          <a:p>
            <a:pPr marL="0" indent="0">
              <a:buNone/>
            </a:pPr>
            <a:r>
              <a:rPr lang="en-US" dirty="0"/>
              <a:t>tubes</a:t>
            </a:r>
          </a:p>
          <a:p>
            <a:pPr marL="0" indent="0">
              <a:buNone/>
            </a:pPr>
            <a:r>
              <a:rPr lang="en-US" dirty="0"/>
              <a:t>ii. Repeat otitis media affects hearing and speech development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2579683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A83B1-A5EA-4606-855B-C43A6846D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7571"/>
          </a:xfrm>
        </p:spPr>
        <p:txBody>
          <a:bodyPr/>
          <a:lstStyle/>
          <a:p>
            <a:r>
              <a:rPr lang="en-US" dirty="0"/>
              <a:t>Preoperative molding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D0096-1D11-4D8E-B479-6FF369292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0748"/>
            <a:ext cx="10515600" cy="466621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may be used to bring cleft segments together to minimize</a:t>
            </a:r>
          </a:p>
          <a:p>
            <a:pPr marL="0" indent="0">
              <a:buNone/>
            </a:pPr>
            <a:r>
              <a:rPr lang="en-US" dirty="0"/>
              <a:t>tension during repair</a:t>
            </a:r>
          </a:p>
          <a:p>
            <a:pPr marL="0" indent="0">
              <a:buNone/>
            </a:pPr>
            <a:r>
              <a:rPr lang="en-US" dirty="0"/>
              <a:t>1</a:t>
            </a:r>
            <a:r>
              <a:rPr lang="en-US" b="1" dirty="0"/>
              <a:t>. Taping</a:t>
            </a:r>
          </a:p>
          <a:p>
            <a:pPr marL="0" indent="0">
              <a:buNone/>
            </a:pPr>
            <a:r>
              <a:rPr lang="en-US" dirty="0"/>
              <a:t>a. Applied across both segments of the lip</a:t>
            </a:r>
          </a:p>
          <a:p>
            <a:pPr marL="0" indent="0">
              <a:buNone/>
            </a:pPr>
            <a:r>
              <a:rPr lang="en-US" dirty="0"/>
              <a:t>b. Requires compliant and reliable parents</a:t>
            </a:r>
          </a:p>
          <a:p>
            <a:pPr marL="0" indent="0">
              <a:buNone/>
            </a:pPr>
            <a:r>
              <a:rPr lang="en-US" b="1" dirty="0"/>
              <a:t>2. Lip adhesion</a:t>
            </a:r>
            <a:r>
              <a:rPr lang="en-US" dirty="0"/>
              <a:t>: Suturing cleft margins together</a:t>
            </a:r>
          </a:p>
          <a:p>
            <a:pPr marL="0" indent="0">
              <a:buNone/>
            </a:pPr>
            <a:r>
              <a:rPr lang="en-US" dirty="0"/>
              <a:t>a. Incisions should be made in region that will be discarded at subsequent</a:t>
            </a:r>
          </a:p>
          <a:p>
            <a:pPr marL="0" indent="0">
              <a:buNone/>
            </a:pPr>
            <a:r>
              <a:rPr lang="en-US" dirty="0"/>
              <a:t>operation </a:t>
            </a:r>
          </a:p>
          <a:p>
            <a:pPr marL="0" indent="0">
              <a:buNone/>
            </a:pPr>
            <a:r>
              <a:rPr lang="en-US" dirty="0"/>
              <a:t>b. Goal: Turn a complete CL into an incomplete CL</a:t>
            </a:r>
          </a:p>
          <a:p>
            <a:pPr marL="0" indent="0">
              <a:buNone/>
            </a:pPr>
            <a:r>
              <a:rPr lang="en-US" dirty="0"/>
              <a:t>c. Definitive lip repair performed several weeks to months later</a:t>
            </a:r>
          </a:p>
        </p:txBody>
      </p:sp>
    </p:spTree>
    <p:extLst>
      <p:ext uri="{BB962C8B-B14F-4D97-AF65-F5344CB8AC3E}">
        <p14:creationId xmlns:p14="http://schemas.microsoft.com/office/powerpoint/2010/main" val="37630168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9D61D-F1A0-49E9-A52F-A5C1163FE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5861"/>
            <a:ext cx="10515600" cy="55011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3. </a:t>
            </a:r>
            <a:r>
              <a:rPr lang="en-US" b="1" dirty="0" err="1"/>
              <a:t>Nasoalveolar</a:t>
            </a:r>
            <a:r>
              <a:rPr lang="en-US" b="1" dirty="0"/>
              <a:t> molding (NAM)</a:t>
            </a:r>
          </a:p>
          <a:p>
            <a:pPr marL="0" indent="0">
              <a:buNone/>
            </a:pPr>
            <a:r>
              <a:rPr lang="en-US" dirty="0"/>
              <a:t>a. Custom fabricated oral appliance with nasal stents adjusted weekly</a:t>
            </a:r>
          </a:p>
          <a:p>
            <a:pPr marL="0" indent="0">
              <a:buNone/>
            </a:pPr>
            <a:r>
              <a:rPr lang="en-US" dirty="0"/>
              <a:t>b. Goals of NAM are similar to the above methods; NAM positions nasal</a:t>
            </a:r>
          </a:p>
          <a:p>
            <a:pPr marL="0" indent="0">
              <a:buNone/>
            </a:pPr>
            <a:r>
              <a:rPr lang="en-US" dirty="0"/>
              <a:t>cartilages and alveolar processes to facilitate closure</a:t>
            </a:r>
          </a:p>
          <a:p>
            <a:pPr marL="0" indent="0">
              <a:buNone/>
            </a:pPr>
            <a:r>
              <a:rPr lang="en-US" dirty="0"/>
              <a:t>c. NAM can lengthen deficient columella</a:t>
            </a:r>
          </a:p>
          <a:p>
            <a:pPr marL="0" indent="0">
              <a:buNone/>
            </a:pPr>
            <a:r>
              <a:rPr lang="en-US" dirty="0"/>
              <a:t>d. Takes advantage of increased plasticity of neonatal cartilage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First 2 to 3 months of life</a:t>
            </a:r>
          </a:p>
          <a:p>
            <a:pPr marL="0" indent="0">
              <a:buNone/>
            </a:pPr>
            <a:r>
              <a:rPr lang="en-US" dirty="0"/>
              <a:t>ii. High circulating maternal estrogen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b="1" dirty="0"/>
              <a:t>Active presurgical infant orthopedics</a:t>
            </a:r>
          </a:p>
          <a:p>
            <a:pPr marL="0" indent="0">
              <a:buNone/>
            </a:pPr>
            <a:r>
              <a:rPr lang="en-US" dirty="0"/>
              <a:t>a. Orthodontic appliance (Latham device) rigidly fixed to palatal segments</a:t>
            </a:r>
          </a:p>
          <a:p>
            <a:pPr marL="0" indent="0">
              <a:buNone/>
            </a:pPr>
            <a:r>
              <a:rPr lang="en-US" dirty="0"/>
              <a:t>b. Parents adjust daily to bring alveolar segments into alignment</a:t>
            </a:r>
          </a:p>
          <a:p>
            <a:pPr marL="0" indent="0">
              <a:buNone/>
            </a:pPr>
            <a:r>
              <a:rPr lang="en-US" dirty="0"/>
              <a:t>c. Removed at the time of definitive lip repair</a:t>
            </a:r>
            <a:endParaRPr lang="ar-JO" dirty="0"/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1700048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43CE2-6F98-486F-9AE6-9FA19DBE1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3345"/>
          </a:xfrm>
        </p:spPr>
        <p:txBody>
          <a:bodyPr/>
          <a:lstStyle/>
          <a:p>
            <a:r>
              <a:rPr lang="en-US" dirty="0"/>
              <a:t>Timing of CL repair</a:t>
            </a:r>
            <a:endParaRPr lang="ar-JO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C8705-514B-4FB7-BB1E-C32AA20A7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6765"/>
            <a:ext cx="10515600" cy="456019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3 months of age, generally accepted</a:t>
            </a:r>
          </a:p>
          <a:p>
            <a:pPr marL="0" indent="0">
              <a:buNone/>
            </a:pPr>
            <a:r>
              <a:rPr lang="en-US" dirty="0"/>
              <a:t>2. “Rule of Tens” (historical criteria) for suitability for surgery</a:t>
            </a:r>
          </a:p>
          <a:p>
            <a:pPr marL="0" indent="0">
              <a:buNone/>
            </a:pPr>
            <a:r>
              <a:rPr lang="en-US" dirty="0"/>
              <a:t>a. 10 weeks old</a:t>
            </a:r>
          </a:p>
          <a:p>
            <a:pPr marL="0" indent="0">
              <a:buNone/>
            </a:pPr>
            <a:r>
              <a:rPr lang="en-US" dirty="0"/>
              <a:t>b. 10 pounds</a:t>
            </a:r>
          </a:p>
          <a:p>
            <a:pPr marL="0" indent="0">
              <a:buNone/>
            </a:pPr>
            <a:r>
              <a:rPr lang="en-US" dirty="0"/>
              <a:t>c. Hemoglobin10 mg/dL</a:t>
            </a:r>
          </a:p>
          <a:p>
            <a:pPr marL="0" indent="0">
              <a:buNone/>
            </a:pPr>
            <a:r>
              <a:rPr lang="en-US" dirty="0"/>
              <a:t>3. May delay in syndromic patients with systemic concerns</a:t>
            </a:r>
          </a:p>
          <a:p>
            <a:pPr marL="0" indent="0">
              <a:buNone/>
            </a:pPr>
            <a:r>
              <a:rPr lang="en-US" dirty="0"/>
              <a:t>4. CP repair and secondary alveolar grafting 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9785281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0BAB7-8B81-4933-B11F-63545A7A4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3101"/>
          </a:xfrm>
        </p:spPr>
        <p:txBody>
          <a:bodyPr/>
          <a:lstStyle/>
          <a:p>
            <a:r>
              <a:rPr lang="en-US" dirty="0"/>
              <a:t>Operative treatment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79C90-4F6F-4457-B665-6319231C7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7009"/>
            <a:ext cx="10515600" cy="45999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A. Goals of unilateral repair</a:t>
            </a:r>
          </a:p>
          <a:p>
            <a:pPr marL="0" indent="0">
              <a:buNone/>
            </a:pPr>
            <a:r>
              <a:rPr lang="en-US" dirty="0"/>
              <a:t>1. Lengthen medial lip element</a:t>
            </a:r>
          </a:p>
          <a:p>
            <a:pPr marL="0" indent="0">
              <a:buNone/>
            </a:pPr>
            <a:r>
              <a:rPr lang="en-US" dirty="0"/>
              <a:t>2. Reconstitute orbicularis </a:t>
            </a:r>
            <a:r>
              <a:rPr lang="en-US" dirty="0" err="1"/>
              <a:t>oris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3. Restore Cupid’s bow, aligning white roll and wet–dry vermilion</a:t>
            </a:r>
          </a:p>
          <a:p>
            <a:pPr marL="0" indent="0">
              <a:buNone/>
            </a:pPr>
            <a:r>
              <a:rPr lang="en-US" dirty="0"/>
              <a:t>4. Correct nasal deformity (primary rhinoplasty)</a:t>
            </a:r>
          </a:p>
        </p:txBody>
      </p:sp>
    </p:spTree>
    <p:extLst>
      <p:ext uri="{BB962C8B-B14F-4D97-AF65-F5344CB8AC3E}">
        <p14:creationId xmlns:p14="http://schemas.microsoft.com/office/powerpoint/2010/main" val="22978570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FA7DD8F-13F4-4512-833F-EDD3BA5810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9132" y="995483"/>
            <a:ext cx="9550404" cy="486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835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38E0-703C-4CE2-9255-D2E4F8FB5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3101"/>
          </a:xfrm>
        </p:spPr>
        <p:txBody>
          <a:bodyPr>
            <a:normAutofit fontScale="90000"/>
          </a:bodyPr>
          <a:lstStyle/>
          <a:p>
            <a:r>
              <a:rPr lang="en-US" dirty="0"/>
              <a:t>Surgical treatment</a:t>
            </a:r>
            <a:br>
              <a:rPr lang="en-US" dirty="0"/>
            </a:b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A6A90-F9F0-41E6-B2CD-62E7082B5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8226"/>
            <a:ext cx="10515600" cy="4798737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Directed at restoring </a:t>
            </a:r>
            <a:r>
              <a:rPr lang="en-US" dirty="0">
                <a:solidFill>
                  <a:srgbClr val="FF0000"/>
                </a:solidFill>
              </a:rPr>
              <a:t>lip form and function</a:t>
            </a:r>
            <a:r>
              <a:rPr lang="en-US" dirty="0"/>
              <a:t>, correcting </a:t>
            </a:r>
            <a:r>
              <a:rPr lang="en-US" dirty="0">
                <a:solidFill>
                  <a:srgbClr val="FF0000"/>
                </a:solidFill>
              </a:rPr>
              <a:t>nasal deformity</a:t>
            </a:r>
          </a:p>
          <a:p>
            <a:pPr marL="0" indent="0">
              <a:buNone/>
            </a:pPr>
            <a:r>
              <a:rPr lang="en-US" dirty="0"/>
              <a:t>2. Goals</a:t>
            </a:r>
          </a:p>
          <a:p>
            <a:pPr marL="0" indent="0">
              <a:buNone/>
            </a:pPr>
            <a:r>
              <a:rPr lang="en-US" dirty="0"/>
              <a:t>a. Lengthen medial lip element (in unilateral deformity)</a:t>
            </a:r>
          </a:p>
          <a:p>
            <a:pPr marL="0" indent="0">
              <a:buNone/>
            </a:pPr>
            <a:r>
              <a:rPr lang="en-US" dirty="0"/>
              <a:t>b. Restore nasal width</a:t>
            </a:r>
          </a:p>
          <a:p>
            <a:pPr marL="0" indent="0">
              <a:buNone/>
            </a:pPr>
            <a:r>
              <a:rPr lang="en-US" dirty="0"/>
              <a:t>c. Reconstitute orbicularis </a:t>
            </a:r>
            <a:r>
              <a:rPr lang="en-US" dirty="0" err="1"/>
              <a:t>oris</a:t>
            </a:r>
            <a:r>
              <a:rPr lang="en-US" dirty="0"/>
              <a:t> muscle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Cleft care requires a collaborative multidisciplinary team</a:t>
            </a:r>
            <a:endParaRPr lang="ar-JO" b="1" dirty="0">
              <a:solidFill>
                <a:srgbClr val="FF0000"/>
              </a:solidFill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0382350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CB9FB-DD8F-41FB-9133-D1A5B25A8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C1A8897-E36F-49CF-A39F-B9BAB0E988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9387" y="2391569"/>
            <a:ext cx="6753225" cy="321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0646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68CCC-9E03-4B69-9539-3953E91A4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2613"/>
          </a:xfrm>
        </p:spPr>
        <p:txBody>
          <a:bodyPr>
            <a:normAutofit/>
          </a:bodyPr>
          <a:lstStyle/>
          <a:p>
            <a:r>
              <a:rPr lang="en-US" dirty="0"/>
              <a:t>Secondary procedures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66721-B45E-4DCE-ADC5-7BCFE9BC9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7738"/>
            <a:ext cx="10515600" cy="4719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A. Secondary cheiloplasty</a:t>
            </a:r>
          </a:p>
          <a:p>
            <a:pPr marL="0" indent="0">
              <a:buNone/>
            </a:pPr>
            <a:r>
              <a:rPr lang="en-US" b="1" dirty="0"/>
              <a:t>1. Hypertrophic scars</a:t>
            </a:r>
          </a:p>
          <a:p>
            <a:pPr marL="0" indent="0">
              <a:buNone/>
            </a:pPr>
            <a:r>
              <a:rPr lang="en-US" dirty="0"/>
              <a:t>a. Consider massage</a:t>
            </a:r>
          </a:p>
          <a:p>
            <a:pPr marL="0" indent="0">
              <a:buNone/>
            </a:pPr>
            <a:r>
              <a:rPr lang="en-US" dirty="0"/>
              <a:t>b. Silicone sheeting</a:t>
            </a:r>
          </a:p>
          <a:p>
            <a:pPr marL="0" indent="0">
              <a:buNone/>
            </a:pPr>
            <a:r>
              <a:rPr lang="en-US" dirty="0"/>
              <a:t>c. Steroid injections, prior to operative intervention</a:t>
            </a:r>
          </a:p>
          <a:p>
            <a:pPr marL="0" indent="0">
              <a:buNone/>
            </a:pPr>
            <a:r>
              <a:rPr lang="en-US" b="1" dirty="0"/>
              <a:t>2. Short scar/lip</a:t>
            </a:r>
          </a:p>
          <a:p>
            <a:pPr marL="0" indent="0">
              <a:buNone/>
            </a:pPr>
            <a:r>
              <a:rPr lang="en-US" dirty="0"/>
              <a:t>a. May be amenable to the addition of Z-</a:t>
            </a:r>
            <a:r>
              <a:rPr lang="en-US" dirty="0" err="1"/>
              <a:t>plasty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b. Likely requires complete revision</a:t>
            </a:r>
          </a:p>
        </p:txBody>
      </p:sp>
    </p:spTree>
    <p:extLst>
      <p:ext uri="{BB962C8B-B14F-4D97-AF65-F5344CB8AC3E}">
        <p14:creationId xmlns:p14="http://schemas.microsoft.com/office/powerpoint/2010/main" val="40522077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74512-CA26-4504-9958-9C47E2B87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6922"/>
            <a:ext cx="10515600" cy="513004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b="1" dirty="0"/>
              <a:t>Deficient tubercle</a:t>
            </a:r>
          </a:p>
          <a:p>
            <a:pPr marL="0" indent="0">
              <a:buNone/>
            </a:pPr>
            <a:r>
              <a:rPr lang="en-US" dirty="0"/>
              <a:t>a. Most common encountered following bilateral repair</a:t>
            </a:r>
          </a:p>
          <a:p>
            <a:pPr marL="0" indent="0">
              <a:buNone/>
            </a:pPr>
            <a:r>
              <a:rPr lang="en-US" dirty="0"/>
              <a:t>b. Likely requires Abbe flap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Lip sharing procedure from the lower lip</a:t>
            </a:r>
          </a:p>
          <a:p>
            <a:pPr marL="0" indent="0">
              <a:buNone/>
            </a:pPr>
            <a:r>
              <a:rPr lang="en-US" dirty="0"/>
              <a:t>ii. Usually performed after maxillary growth or Le Fort I advancement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B. Secondary rhinoplasty</a:t>
            </a:r>
            <a:endParaRPr lang="ar-JO" b="1" dirty="0"/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2762222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F2201-D1DD-4DA6-A986-B7B254031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Cleft Palate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57AA6-0CB6-4FB3-ADD1-E65624872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Overview and epidemiology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Isolated cleft palate (CP) must be differentiated from cleft lip and palate (CLP)</a:t>
            </a:r>
          </a:p>
        </p:txBody>
      </p:sp>
    </p:spTree>
    <p:extLst>
      <p:ext uri="{BB962C8B-B14F-4D97-AF65-F5344CB8AC3E}">
        <p14:creationId xmlns:p14="http://schemas.microsoft.com/office/powerpoint/2010/main" val="21992124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01E5F-A4A1-4BDF-9BF1-9BE97FB46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32370"/>
          </a:xfrm>
        </p:spPr>
        <p:txBody>
          <a:bodyPr>
            <a:normAutofit fontScale="90000"/>
          </a:bodyPr>
          <a:lstStyle/>
          <a:p>
            <a:r>
              <a:rPr lang="en-US" dirty="0"/>
              <a:t>CP</a:t>
            </a:r>
            <a:br>
              <a:rPr lang="en-US" dirty="0"/>
            </a:b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4D753-E079-4C79-9B3E-7236E935B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8713"/>
            <a:ext cx="10515600" cy="48782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1. 0.5 in 1,000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2. Involves the secondary palate only (posterior to incisive foramen)</a:t>
            </a:r>
          </a:p>
          <a:p>
            <a:pPr marL="0" indent="0">
              <a:buNone/>
            </a:pPr>
            <a:r>
              <a:rPr lang="en-US" dirty="0"/>
              <a:t>3. No ethnic variation in incidence</a:t>
            </a:r>
          </a:p>
          <a:p>
            <a:pPr marL="0" indent="0">
              <a:buNone/>
            </a:pPr>
            <a:r>
              <a:rPr lang="en-US" dirty="0"/>
              <a:t>4. *Often syndromic</a:t>
            </a:r>
          </a:p>
          <a:p>
            <a:pPr marL="0" indent="0">
              <a:buNone/>
            </a:pPr>
            <a:r>
              <a:rPr lang="en-US" b="1" dirty="0"/>
              <a:t>a. DiGeorge syndrome (</a:t>
            </a:r>
            <a:r>
              <a:rPr lang="en-US" b="1" dirty="0" err="1"/>
              <a:t>Shprintzen</a:t>
            </a:r>
            <a:r>
              <a:rPr lang="en-US" b="1" dirty="0"/>
              <a:t>)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Most common</a:t>
            </a:r>
          </a:p>
          <a:p>
            <a:pPr marL="0" indent="0">
              <a:buNone/>
            </a:pPr>
            <a:r>
              <a:rPr lang="en-US" dirty="0"/>
              <a:t>ii. Cardiac defects</a:t>
            </a:r>
          </a:p>
          <a:p>
            <a:pPr marL="0" indent="0">
              <a:buNone/>
            </a:pPr>
            <a:r>
              <a:rPr lang="en-US" dirty="0"/>
              <a:t>iii. Chromosome 22q deletion</a:t>
            </a:r>
          </a:p>
          <a:p>
            <a:pPr marL="0" indent="0">
              <a:buNone/>
            </a:pPr>
            <a:r>
              <a:rPr lang="en-US" b="1" dirty="0"/>
              <a:t>b. Stickler syndrome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Autosomal dominant</a:t>
            </a:r>
          </a:p>
          <a:p>
            <a:pPr marL="0" indent="0">
              <a:buNone/>
            </a:pPr>
            <a:r>
              <a:rPr lang="en-US" dirty="0"/>
              <a:t>ii. Mutation in type 2 collagen</a:t>
            </a:r>
            <a:endParaRPr lang="ar-JO" dirty="0"/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8154656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36B63-FC7E-49B5-96AB-3676ECC07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CLP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A4A4C-3437-406F-B78B-C77502BA4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8470"/>
            <a:ext cx="10515600" cy="48384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1. The vast majority of cleft lips arise spontaneously and are not inherited.</a:t>
            </a:r>
          </a:p>
          <a:p>
            <a:pPr marL="0" indent="0">
              <a:buNone/>
            </a:pPr>
            <a:r>
              <a:rPr lang="en-US" dirty="0"/>
              <a:t>2. Ethnic variation in incidence (Asians &gt; Whites &gt; Blacks)</a:t>
            </a:r>
          </a:p>
          <a:p>
            <a:pPr marL="0" indent="0">
              <a:buNone/>
            </a:pPr>
            <a:r>
              <a:rPr lang="en-US" dirty="0"/>
              <a:t>3. Syndromic conditions are rare (e.g., Van der </a:t>
            </a:r>
            <a:r>
              <a:rPr lang="en-US" dirty="0" err="1"/>
              <a:t>Woude’s</a:t>
            </a:r>
            <a:r>
              <a:rPr lang="en-US" dirty="0"/>
              <a:t> syndrome)</a:t>
            </a:r>
          </a:p>
          <a:p>
            <a:pPr marL="0" indent="0">
              <a:buNone/>
            </a:pPr>
            <a:r>
              <a:rPr lang="en-US" dirty="0"/>
              <a:t>4. Predominantly sporadic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5. Always involves the primary palate, with variable involvement of the secondary palate</a:t>
            </a:r>
          </a:p>
        </p:txBody>
      </p:sp>
    </p:spTree>
    <p:extLst>
      <p:ext uri="{BB962C8B-B14F-4D97-AF65-F5344CB8AC3E}">
        <p14:creationId xmlns:p14="http://schemas.microsoft.com/office/powerpoint/2010/main" val="38573986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CD74B-CAF6-4521-9B9F-12591BC56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Normal palate anatomy</a:t>
            </a:r>
            <a:br>
              <a:rPr lang="it-IT" dirty="0"/>
            </a:b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B0F56-58E3-4A55-B6AD-7B5E593A3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8226"/>
            <a:ext cx="10515600" cy="47987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II. </a:t>
            </a:r>
            <a:r>
              <a:rPr lang="en-US" b="1" dirty="0"/>
              <a:t>A. Hard palate </a:t>
            </a:r>
          </a:p>
          <a:p>
            <a:pPr marL="514350" indent="-514350">
              <a:buAutoNum type="arabicPeriod"/>
            </a:pPr>
            <a:r>
              <a:rPr lang="en-US" b="1" dirty="0"/>
              <a:t>Incisive foramen</a:t>
            </a:r>
          </a:p>
          <a:p>
            <a:pPr marL="0" indent="0">
              <a:buNone/>
            </a:pPr>
            <a:r>
              <a:rPr lang="en-US" b="1" dirty="0"/>
              <a:t>2. Primary palate</a:t>
            </a:r>
          </a:p>
          <a:p>
            <a:pPr marL="0" indent="0">
              <a:buNone/>
            </a:pPr>
            <a:r>
              <a:rPr lang="en-US" dirty="0"/>
              <a:t>a. Anterior to incisive foramen</a:t>
            </a:r>
          </a:p>
          <a:p>
            <a:pPr marL="0" indent="0">
              <a:buNone/>
            </a:pPr>
            <a:r>
              <a:rPr lang="en-US" dirty="0"/>
              <a:t>b. Forms with fusion of bilateral palatine process of maxilla</a:t>
            </a:r>
          </a:p>
          <a:p>
            <a:pPr marL="0" indent="0">
              <a:buNone/>
            </a:pPr>
            <a:r>
              <a:rPr lang="en-US" b="1" dirty="0"/>
              <a:t>3. Secondary palate</a:t>
            </a:r>
          </a:p>
          <a:p>
            <a:pPr marL="0" indent="0">
              <a:buNone/>
            </a:pPr>
            <a:r>
              <a:rPr lang="en-US" dirty="0"/>
              <a:t>a. Posterior to incisive foramen</a:t>
            </a:r>
          </a:p>
          <a:p>
            <a:pPr marL="0" indent="0">
              <a:buNone/>
            </a:pPr>
            <a:r>
              <a:rPr lang="en-US" dirty="0"/>
              <a:t>b. Fusion of bilateral horizontal plates of palatine bone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c. Isolated CP involves this region and the soft palate</a:t>
            </a:r>
            <a:endParaRPr lang="ar-JO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852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47A28-5AF9-4187-BE66-18BF4EA94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5292"/>
          </a:xfrm>
        </p:spPr>
        <p:txBody>
          <a:bodyPr>
            <a:normAutofit fontScale="90000"/>
          </a:bodyPr>
          <a:lstStyle/>
          <a:p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133C6-CD90-4F4D-BD39-9E8F7030C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8957"/>
            <a:ext cx="10515600" cy="49180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Soft palate (velum): </a:t>
            </a:r>
            <a:r>
              <a:rPr lang="en-US" dirty="0"/>
              <a:t>Mucosa and muscles involved in velopharyngeal</a:t>
            </a:r>
          </a:p>
          <a:p>
            <a:pPr marL="0" indent="0">
              <a:buNone/>
            </a:pPr>
            <a:r>
              <a:rPr lang="en-US" dirty="0"/>
              <a:t>(VP) closure </a:t>
            </a:r>
          </a:p>
          <a:p>
            <a:pPr marL="0" indent="0">
              <a:buNone/>
            </a:pPr>
            <a:r>
              <a:rPr lang="fi-FI" b="1" dirty="0"/>
              <a:t>1. Levator veli palatini (LVP, CN X)</a:t>
            </a:r>
          </a:p>
          <a:p>
            <a:pPr marL="0" indent="0">
              <a:buNone/>
            </a:pPr>
            <a:r>
              <a:rPr lang="en-US" dirty="0"/>
              <a:t>a. Lifts velum against posterior pharynx (“genu” action)</a:t>
            </a:r>
          </a:p>
          <a:p>
            <a:pPr marL="0" indent="0">
              <a:buNone/>
            </a:pPr>
            <a:r>
              <a:rPr lang="en-US" dirty="0"/>
              <a:t>b. Key muscle involved in VP closure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c. Normally oriented transversely across velum to decussate with contralateral muscle in midline, but in CP it is oriented longitudinally; aberrant/anomalous insertion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40018058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DCCC0-A898-4EE7-8A00-78153DE78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ACF53-C5C1-4562-A5CE-FD9A7E14C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Tensor </a:t>
            </a:r>
            <a:r>
              <a:rPr lang="en-US" dirty="0" err="1"/>
              <a:t>veli</a:t>
            </a:r>
            <a:r>
              <a:rPr lang="en-US" dirty="0"/>
              <a:t> palatini (CN V)</a:t>
            </a:r>
          </a:p>
          <a:p>
            <a:pPr marL="0" indent="0">
              <a:buNone/>
            </a:pPr>
            <a:r>
              <a:rPr lang="en-US" dirty="0"/>
              <a:t>3. Palatoglossus (CN X)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Palatopharyngeus</a:t>
            </a:r>
            <a:r>
              <a:rPr lang="en-US" dirty="0"/>
              <a:t> (CN X)</a:t>
            </a:r>
          </a:p>
          <a:p>
            <a:pPr marL="0" indent="0">
              <a:buNone/>
            </a:pPr>
            <a:r>
              <a:rPr lang="fi-FI" dirty="0"/>
              <a:t>5. Musculus uvulae (CN X)</a:t>
            </a:r>
          </a:p>
          <a:p>
            <a:pPr marL="0" indent="0">
              <a:buNone/>
            </a:pPr>
            <a:r>
              <a:rPr lang="en-US" dirty="0"/>
              <a:t>6. Superior pharyngeal constrictor (CN X)</a:t>
            </a:r>
          </a:p>
        </p:txBody>
      </p:sp>
    </p:spTree>
    <p:extLst>
      <p:ext uri="{BB962C8B-B14F-4D97-AF65-F5344CB8AC3E}">
        <p14:creationId xmlns:p14="http://schemas.microsoft.com/office/powerpoint/2010/main" val="14003739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E0881-FFC0-4F1B-A228-BE7AF8252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1796"/>
          </a:xfrm>
        </p:spPr>
        <p:txBody>
          <a:bodyPr>
            <a:normAutofit fontScale="90000"/>
          </a:bodyPr>
          <a:lstStyle/>
          <a:p>
            <a:r>
              <a:rPr lang="en-US" dirty="0"/>
              <a:t>Vascular supply</a:t>
            </a:r>
            <a:br>
              <a:rPr lang="en-US" dirty="0"/>
            </a:b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57CBC-64AD-40F4-B785-AD19CC630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6922"/>
            <a:ext cx="10515600" cy="51300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>
                <a:solidFill>
                  <a:srgbClr val="FF0000"/>
                </a:solidFill>
              </a:rPr>
              <a:t>Greater palatine arteries are primary blood supply for palatal mucosa</a:t>
            </a:r>
          </a:p>
          <a:p>
            <a:pPr marL="0" indent="0">
              <a:buNone/>
            </a:pPr>
            <a:r>
              <a:rPr lang="en-US" dirty="0"/>
              <a:t>a. Pedicle for most palatoplasty flaps</a:t>
            </a:r>
          </a:p>
          <a:p>
            <a:pPr marL="0" indent="0">
              <a:buNone/>
            </a:pPr>
            <a:r>
              <a:rPr lang="en-US" dirty="0"/>
              <a:t>b. Located medial to maxillary tuberosity in hard palate</a:t>
            </a:r>
          </a:p>
          <a:p>
            <a:pPr marL="0" indent="0">
              <a:buNone/>
            </a:pPr>
            <a:r>
              <a:rPr lang="fr-FR" dirty="0"/>
              <a:t>2. </a:t>
            </a:r>
            <a:r>
              <a:rPr lang="fr-FR" dirty="0" err="1"/>
              <a:t>Lesser</a:t>
            </a:r>
            <a:r>
              <a:rPr lang="fr-FR" dirty="0"/>
              <a:t> palatine </a:t>
            </a:r>
            <a:r>
              <a:rPr lang="fr-FR" dirty="0" err="1"/>
              <a:t>arteries</a:t>
            </a:r>
            <a:r>
              <a:rPr lang="fr-FR" dirty="0"/>
              <a:t>: Supplies soft </a:t>
            </a:r>
            <a:r>
              <a:rPr lang="fr-FR" dirty="0" err="1"/>
              <a:t>palate</a:t>
            </a:r>
            <a:endParaRPr lang="fr-FR" dirty="0"/>
          </a:p>
          <a:p>
            <a:pPr marL="0" indent="0">
              <a:buNone/>
            </a:pPr>
            <a:r>
              <a:rPr lang="en-US" dirty="0"/>
              <a:t>3. Sphenopalatine artery</a:t>
            </a:r>
          </a:p>
          <a:p>
            <a:pPr marL="0" indent="0">
              <a:buNone/>
            </a:pPr>
            <a:r>
              <a:rPr lang="en-US" dirty="0"/>
              <a:t>4. Ascending pharyngeal artery off of external carotid and ascending palatine branch of facial artery</a:t>
            </a:r>
          </a:p>
        </p:txBody>
      </p:sp>
    </p:spTree>
    <p:extLst>
      <p:ext uri="{BB962C8B-B14F-4D97-AF65-F5344CB8AC3E}">
        <p14:creationId xmlns:p14="http://schemas.microsoft.com/office/powerpoint/2010/main" val="3847269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136F5-293F-4986-8C26-FEC7A10A0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92614"/>
          </a:xfrm>
        </p:spPr>
        <p:txBody>
          <a:bodyPr/>
          <a:lstStyle/>
          <a:p>
            <a:r>
              <a:rPr lang="en-US" dirty="0"/>
              <a:t>Epidemiology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45091-01E1-4553-9C3A-BCBC8C895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7740"/>
            <a:ext cx="10515600" cy="47192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Incidence of CL with or without CP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Caucasian ancestry: 1:1,000 live births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Asian ancestry: 1:500 live births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African ancestry: 1:2,000 live births</a:t>
            </a:r>
          </a:p>
        </p:txBody>
      </p:sp>
    </p:spTree>
    <p:extLst>
      <p:ext uri="{BB962C8B-B14F-4D97-AF65-F5344CB8AC3E}">
        <p14:creationId xmlns:p14="http://schemas.microsoft.com/office/powerpoint/2010/main" val="274649313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8E09A-291B-4F62-8295-5F02FB4E8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2858"/>
          </a:xfrm>
        </p:spPr>
        <p:txBody>
          <a:bodyPr>
            <a:normAutofit fontScale="90000"/>
          </a:bodyPr>
          <a:lstStyle/>
          <a:p>
            <a:r>
              <a:rPr lang="en-US" dirty="0"/>
              <a:t>Innervation</a:t>
            </a:r>
            <a:br>
              <a:rPr lang="en-US" dirty="0"/>
            </a:b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2C062-D988-41CF-92D0-36E7BE8C9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0504"/>
            <a:ext cx="10515600" cy="4626459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Hard palate: Greater palatine (CN V) and nasopalatine nerves (CN V)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it-IT" dirty="0"/>
              <a:t>2. Soft palate: Lesser palatine nerve (CN V)</a:t>
            </a:r>
            <a:endParaRPr lang="ar-JO" dirty="0"/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6652176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55F66-101E-410C-A621-CEC043B29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7814"/>
          </a:xfrm>
        </p:spPr>
        <p:txBody>
          <a:bodyPr>
            <a:normAutofit fontScale="90000"/>
          </a:bodyPr>
          <a:lstStyle/>
          <a:p>
            <a:r>
              <a:rPr lang="en-US" dirty="0"/>
              <a:t>CP anatomy and classification</a:t>
            </a:r>
            <a:br>
              <a:rPr lang="en-US" dirty="0"/>
            </a:b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A75C8-1C8A-49B8-974B-65A1848D8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2940"/>
            <a:ext cx="10515600" cy="50240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Variable severity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b="1" dirty="0"/>
              <a:t>Bifid uvula only</a:t>
            </a:r>
          </a:p>
          <a:p>
            <a:pPr marL="0" indent="0">
              <a:buNone/>
            </a:pPr>
            <a:r>
              <a:rPr lang="en-US" dirty="0"/>
              <a:t>2</a:t>
            </a:r>
            <a:r>
              <a:rPr lang="en-US" b="1" dirty="0"/>
              <a:t>. Submucous cleft triad</a:t>
            </a:r>
            <a:r>
              <a:rPr lang="en-US" dirty="0"/>
              <a:t>: Intact mucosa with aberrant musculature</a:t>
            </a:r>
          </a:p>
          <a:p>
            <a:pPr marL="0" indent="0">
              <a:buNone/>
            </a:pPr>
            <a:r>
              <a:rPr lang="en-US" sz="2400" dirty="0"/>
              <a:t>a. Bifid uvula</a:t>
            </a:r>
          </a:p>
          <a:p>
            <a:pPr marL="0" indent="0">
              <a:buNone/>
            </a:pPr>
            <a:r>
              <a:rPr lang="en-US" sz="2400" dirty="0"/>
              <a:t>b. Hard palate notch (palpable on exam)</a:t>
            </a:r>
          </a:p>
          <a:p>
            <a:pPr marL="0" indent="0">
              <a:buNone/>
            </a:pPr>
            <a:r>
              <a:rPr lang="en-US" sz="2400" dirty="0"/>
              <a:t>c. Zona pellucida: Pale midline mucosa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b="1" dirty="0"/>
              <a:t>Cleft velum only </a:t>
            </a:r>
          </a:p>
          <a:p>
            <a:pPr marL="0" indent="0">
              <a:buNone/>
            </a:pPr>
            <a:r>
              <a:rPr lang="en-US" dirty="0"/>
              <a:t>4</a:t>
            </a:r>
            <a:r>
              <a:rPr lang="en-US" b="1" dirty="0"/>
              <a:t>. Cleft of velum and bony palate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5. </a:t>
            </a:r>
            <a:r>
              <a:rPr lang="en-US" b="1" dirty="0"/>
              <a:t>Primary palate clefts </a:t>
            </a:r>
            <a:r>
              <a:rPr lang="en-US" dirty="0"/>
              <a:t>(a component of cleft lip and cleft palate)</a:t>
            </a:r>
          </a:p>
          <a:p>
            <a:pPr marL="0" indent="0">
              <a:buNone/>
            </a:pPr>
            <a:r>
              <a:rPr lang="en-US" dirty="0"/>
              <a:t>6</a:t>
            </a:r>
            <a:r>
              <a:rPr lang="en-US" b="1" dirty="0"/>
              <a:t>. Secondary palatal cleft</a:t>
            </a:r>
            <a:endParaRPr lang="ar-JO" b="1" dirty="0"/>
          </a:p>
        </p:txBody>
      </p:sp>
    </p:spTree>
    <p:extLst>
      <p:ext uri="{BB962C8B-B14F-4D97-AF65-F5344CB8AC3E}">
        <p14:creationId xmlns:p14="http://schemas.microsoft.com/office/powerpoint/2010/main" val="152151131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16215-33FA-4FB6-AC79-4D7964006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322E2-5D64-4D0D-9C12-75C0FDE98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217"/>
            <a:ext cx="10515600" cy="48517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Anomalous insertion of tensor and LVP</a:t>
            </a:r>
          </a:p>
          <a:p>
            <a:pPr marL="0" indent="0">
              <a:buNone/>
            </a:pPr>
            <a:r>
              <a:rPr lang="en-US" dirty="0"/>
              <a:t>1. Eustachian tube dysfunction and decreased middle ear drainage</a:t>
            </a:r>
          </a:p>
          <a:p>
            <a:pPr marL="0" indent="0">
              <a:buNone/>
            </a:pPr>
            <a:r>
              <a:rPr lang="en-US" sz="2400" dirty="0"/>
              <a:t>a. Recurrent otitis media leading to hearing loss</a:t>
            </a:r>
          </a:p>
          <a:p>
            <a:pPr marL="0" indent="0">
              <a:buNone/>
            </a:pPr>
            <a:r>
              <a:rPr lang="en-US" sz="2400" dirty="0"/>
              <a:t>b. Myringotomy tubes</a:t>
            </a:r>
          </a:p>
          <a:p>
            <a:pPr marL="0" indent="0">
              <a:buNone/>
            </a:pPr>
            <a:r>
              <a:rPr lang="en-US" sz="2400" dirty="0" err="1"/>
              <a:t>i</a:t>
            </a:r>
            <a:r>
              <a:rPr lang="en-US" sz="2400" dirty="0"/>
              <a:t>. Placed in 95% of CP patients</a:t>
            </a:r>
          </a:p>
          <a:p>
            <a:pPr marL="0" indent="0">
              <a:buNone/>
            </a:pPr>
            <a:r>
              <a:rPr lang="en-US" sz="2400" dirty="0"/>
              <a:t>ii. Often at time of CP repair</a:t>
            </a:r>
          </a:p>
          <a:p>
            <a:pPr marL="0" indent="0">
              <a:buNone/>
            </a:pPr>
            <a:r>
              <a:rPr lang="en-US" dirty="0"/>
              <a:t>2</a:t>
            </a:r>
            <a:r>
              <a:rPr lang="en-US" dirty="0">
                <a:solidFill>
                  <a:srgbClr val="FF0000"/>
                </a:solidFill>
              </a:rPr>
              <a:t>. Instead of decussating in midline, LVP muscles oriented </a:t>
            </a:r>
            <a:r>
              <a:rPr lang="en-US" dirty="0" err="1">
                <a:solidFill>
                  <a:srgbClr val="FF0000"/>
                </a:solidFill>
              </a:rPr>
              <a:t>anteroposteriorly</a:t>
            </a:r>
            <a:r>
              <a:rPr lang="en-US" dirty="0">
                <a:solidFill>
                  <a:srgbClr val="FF0000"/>
                </a:solidFill>
              </a:rPr>
              <a:t>, inserting onto posterior margin of hard palate</a:t>
            </a:r>
            <a:endParaRPr lang="ar-JO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78048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1C844-C5CC-462A-A57B-BC7D8193F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7326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9B7D2-E4D6-4C60-830E-27C5F48ADD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7652"/>
            <a:ext cx="10515600" cy="5249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C. Primary retrognathia. Pierre Robin sequence</a:t>
            </a:r>
          </a:p>
          <a:p>
            <a:pPr marL="0" indent="0">
              <a:buNone/>
            </a:pPr>
            <a:r>
              <a:rPr lang="en-US" sz="2000" dirty="0"/>
              <a:t>1. Wide, U-shaped clefts</a:t>
            </a:r>
          </a:p>
          <a:p>
            <a:pPr marL="0" indent="0">
              <a:buNone/>
            </a:pPr>
            <a:r>
              <a:rPr lang="en-US" sz="2000" dirty="0"/>
              <a:t>2. Difficulty maintaining airway</a:t>
            </a:r>
          </a:p>
          <a:p>
            <a:pPr marL="0" indent="0">
              <a:buNone/>
            </a:pPr>
            <a:r>
              <a:rPr lang="en-US" sz="2000" dirty="0"/>
              <a:t>3. Lateral palatine processes unable to fuse due to </a:t>
            </a:r>
            <a:r>
              <a:rPr lang="en-US" sz="2000" dirty="0" err="1"/>
              <a:t>glossoptosis</a:t>
            </a:r>
            <a:r>
              <a:rPr lang="en-US" sz="2000" dirty="0"/>
              <a:t> (posterior displacement of tongue) causing CP</a:t>
            </a:r>
            <a:endParaRPr lang="ar-JO" sz="2000" dirty="0"/>
          </a:p>
        </p:txBody>
      </p:sp>
    </p:spTree>
    <p:extLst>
      <p:ext uri="{BB962C8B-B14F-4D97-AF65-F5344CB8AC3E}">
        <p14:creationId xmlns:p14="http://schemas.microsoft.com/office/powerpoint/2010/main" val="201875557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30B9E-B70D-41B6-B8A3-994333A16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9849"/>
          </a:xfrm>
        </p:spPr>
        <p:txBody>
          <a:bodyPr/>
          <a:lstStyle/>
          <a:p>
            <a:r>
              <a:rPr lang="en-US" dirty="0"/>
              <a:t>Initial evaluation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48F3D-EF2E-410B-8E04-9CFEA7BBD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904" y="1364974"/>
            <a:ext cx="10515600" cy="48119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A. Feeding and weight gain</a:t>
            </a:r>
          </a:p>
          <a:p>
            <a:pPr marL="0" indent="0">
              <a:buNone/>
            </a:pPr>
            <a:r>
              <a:rPr lang="en-US" sz="2000" dirty="0"/>
              <a:t>1. Haberman or cross-cut nipple required due to poor oral suction</a:t>
            </a:r>
          </a:p>
          <a:p>
            <a:pPr marL="0" indent="0">
              <a:buNone/>
            </a:pPr>
            <a:r>
              <a:rPr lang="en-US" sz="2000" dirty="0"/>
              <a:t>2. </a:t>
            </a:r>
            <a:r>
              <a:rPr lang="en-US" sz="2000" dirty="0">
                <a:solidFill>
                  <a:srgbClr val="FF0000"/>
                </a:solidFill>
              </a:rPr>
              <a:t>Palate repair is often performed at age 1 year, but may be carried out later if the patient is a poor operative candidate</a:t>
            </a:r>
          </a:p>
          <a:p>
            <a:pPr marL="0" indent="0">
              <a:buNone/>
            </a:pPr>
            <a:r>
              <a:rPr lang="en-US" dirty="0"/>
              <a:t>B. Mandibular anatomy</a:t>
            </a:r>
          </a:p>
          <a:p>
            <a:pPr marL="0" indent="0">
              <a:buNone/>
            </a:pPr>
            <a:r>
              <a:rPr lang="en-US" sz="2000" dirty="0"/>
              <a:t>Often normal</a:t>
            </a:r>
          </a:p>
        </p:txBody>
      </p:sp>
    </p:spTree>
    <p:extLst>
      <p:ext uri="{BB962C8B-B14F-4D97-AF65-F5344CB8AC3E}">
        <p14:creationId xmlns:p14="http://schemas.microsoft.com/office/powerpoint/2010/main" val="78157627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E815D-A612-4E11-ADAA-A94E666F7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4562"/>
          </a:xfrm>
        </p:spPr>
        <p:txBody>
          <a:bodyPr>
            <a:normAutofit fontScale="90000"/>
          </a:bodyPr>
          <a:lstStyle/>
          <a:p>
            <a:r>
              <a:rPr lang="en-US" dirty="0"/>
              <a:t>Patient examination</a:t>
            </a:r>
            <a:br>
              <a:rPr lang="en-US" dirty="0"/>
            </a:b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DB8AB-1630-49A2-9CFB-53E1662DD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9688"/>
            <a:ext cx="10515600" cy="50372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Use penlight and tongue depressor</a:t>
            </a:r>
          </a:p>
          <a:p>
            <a:pPr marL="0" indent="0">
              <a:buNone/>
            </a:pPr>
            <a:r>
              <a:rPr lang="en-US" dirty="0"/>
              <a:t>a. Crying infant is easier to examine</a:t>
            </a:r>
          </a:p>
          <a:p>
            <a:pPr marL="0" indent="0">
              <a:buNone/>
            </a:pPr>
            <a:r>
              <a:rPr lang="en-US" dirty="0"/>
              <a:t>b. </a:t>
            </a:r>
            <a:r>
              <a:rPr lang="en-US" dirty="0">
                <a:solidFill>
                  <a:srgbClr val="FF0000"/>
                </a:solidFill>
              </a:rPr>
              <a:t>Place child supine and upside-down on parent’s lap</a:t>
            </a:r>
          </a:p>
          <a:p>
            <a:pPr marL="0" indent="0">
              <a:buNone/>
            </a:pPr>
            <a:r>
              <a:rPr lang="en-US" dirty="0"/>
              <a:t>2. Look for bifid uvula and palpate cleft to determine bony involvement</a:t>
            </a:r>
          </a:p>
          <a:p>
            <a:pPr marL="0" indent="0">
              <a:buNone/>
            </a:pPr>
            <a:r>
              <a:rPr lang="en-US" dirty="0"/>
              <a:t>3. Vomer may be visible in nasopharynx in cases of bilateral CLP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00115809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90FD8-6607-4D32-A66B-654612994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1553"/>
          </a:xfrm>
        </p:spPr>
        <p:txBody>
          <a:bodyPr>
            <a:normAutofit fontScale="90000"/>
          </a:bodyPr>
          <a:lstStyle/>
          <a:p>
            <a:r>
              <a:rPr lang="en-US" dirty="0"/>
              <a:t>Goals</a:t>
            </a:r>
            <a:br>
              <a:rPr lang="en-US" dirty="0"/>
            </a:b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B28F3-37C5-4961-87E6-160C53F0A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217"/>
            <a:ext cx="10515600" cy="485174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A. </a:t>
            </a:r>
            <a:r>
              <a:rPr lang="en-US" b="1" dirty="0"/>
              <a:t>Closure of cleft</a:t>
            </a:r>
          </a:p>
          <a:p>
            <a:pPr marL="0" indent="0">
              <a:buNone/>
            </a:pPr>
            <a:r>
              <a:rPr lang="en-US" sz="2400" dirty="0"/>
              <a:t>1. Separate oral and nasal cavities</a:t>
            </a:r>
          </a:p>
          <a:p>
            <a:pPr marL="0" indent="0">
              <a:buNone/>
            </a:pPr>
            <a:r>
              <a:rPr lang="en-US" sz="2400" dirty="0"/>
              <a:t>2. Prevent aerophagia and reflux of oral contents into nasopharynx</a:t>
            </a:r>
          </a:p>
          <a:p>
            <a:pPr marL="0" indent="0">
              <a:buNone/>
            </a:pPr>
            <a:r>
              <a:rPr lang="en-US" dirty="0"/>
              <a:t>B. </a:t>
            </a:r>
            <a:r>
              <a:rPr lang="en-US" b="1" dirty="0"/>
              <a:t>Speech/VP competence</a:t>
            </a:r>
          </a:p>
          <a:p>
            <a:pPr marL="0" indent="0">
              <a:buNone/>
            </a:pPr>
            <a:r>
              <a:rPr lang="en-US" sz="2200" dirty="0"/>
              <a:t>1. Requires competent VP mechanism</a:t>
            </a:r>
          </a:p>
          <a:p>
            <a:pPr marL="0" indent="0">
              <a:buNone/>
            </a:pPr>
            <a:r>
              <a:rPr lang="en-US" sz="2200" dirty="0"/>
              <a:t>a. Contact of velum against posterior pharynx</a:t>
            </a:r>
          </a:p>
          <a:p>
            <a:pPr marL="0" indent="0">
              <a:buNone/>
            </a:pPr>
            <a:r>
              <a:rPr lang="en-US" sz="2200" dirty="0"/>
              <a:t>b. “Genu” action describes physiologic motion of palate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FF0000"/>
                </a:solidFill>
              </a:rPr>
              <a:t>2. Operative goals: Increased palatal length and muscle repositioning</a:t>
            </a:r>
          </a:p>
          <a:p>
            <a:pPr marL="0" indent="0">
              <a:buNone/>
            </a:pPr>
            <a:r>
              <a:rPr lang="fr-FR" sz="2200" dirty="0">
                <a:solidFill>
                  <a:srgbClr val="FF0000"/>
                </a:solidFill>
              </a:rPr>
              <a:t>3. </a:t>
            </a:r>
            <a:r>
              <a:rPr lang="fr-FR" sz="2200" dirty="0" err="1">
                <a:solidFill>
                  <a:srgbClr val="FF0000"/>
                </a:solidFill>
              </a:rPr>
              <a:t>Prevent</a:t>
            </a:r>
            <a:r>
              <a:rPr lang="fr-FR" sz="2200" dirty="0">
                <a:solidFill>
                  <a:srgbClr val="FF0000"/>
                </a:solidFill>
              </a:rPr>
              <a:t> </a:t>
            </a:r>
            <a:r>
              <a:rPr lang="fr-FR" sz="2200" dirty="0" err="1">
                <a:solidFill>
                  <a:srgbClr val="FF0000"/>
                </a:solidFill>
              </a:rPr>
              <a:t>maladaptive</a:t>
            </a:r>
            <a:r>
              <a:rPr lang="fr-FR" sz="2200" dirty="0">
                <a:solidFill>
                  <a:srgbClr val="FF0000"/>
                </a:solidFill>
              </a:rPr>
              <a:t> </a:t>
            </a:r>
            <a:r>
              <a:rPr lang="fr-FR" sz="2200" dirty="0" err="1">
                <a:solidFill>
                  <a:srgbClr val="FF0000"/>
                </a:solidFill>
              </a:rPr>
              <a:t>compensatory</a:t>
            </a:r>
            <a:r>
              <a:rPr lang="fr-FR" sz="2200" dirty="0">
                <a:solidFill>
                  <a:srgbClr val="FF0000"/>
                </a:solidFill>
              </a:rPr>
              <a:t> </a:t>
            </a:r>
            <a:r>
              <a:rPr lang="fr-FR" sz="2200" dirty="0" err="1">
                <a:solidFill>
                  <a:srgbClr val="FF0000"/>
                </a:solidFill>
              </a:rPr>
              <a:t>misarticulations</a:t>
            </a:r>
            <a:endParaRPr lang="fr-FR" sz="2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200" dirty="0">
                <a:solidFill>
                  <a:srgbClr val="FF0000"/>
                </a:solidFill>
              </a:rPr>
              <a:t>a. Perform repair at 1 year of age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FF0000"/>
                </a:solidFill>
              </a:rPr>
              <a:t>b. Timing of speech milestone (first words)</a:t>
            </a:r>
          </a:p>
          <a:p>
            <a:pPr marL="0" indent="0">
              <a:buNone/>
            </a:pPr>
            <a:r>
              <a:rPr lang="en-US" sz="2200" dirty="0"/>
              <a:t>4. May lead to OSA in some patients</a:t>
            </a:r>
          </a:p>
        </p:txBody>
      </p:sp>
    </p:spTree>
    <p:extLst>
      <p:ext uri="{BB962C8B-B14F-4D97-AF65-F5344CB8AC3E}">
        <p14:creationId xmlns:p14="http://schemas.microsoft.com/office/powerpoint/2010/main" val="395047719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D424C-4D2D-4BA0-A0A5-EB1DB35A7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2188"/>
            <a:ext cx="10515600" cy="56336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C. Hearing</a:t>
            </a:r>
          </a:p>
          <a:p>
            <a:pPr marL="0" indent="0">
              <a:buNone/>
            </a:pPr>
            <a:r>
              <a:rPr lang="en-US" sz="2400" dirty="0"/>
              <a:t>1. Otitis media</a:t>
            </a:r>
          </a:p>
          <a:p>
            <a:pPr marL="0" indent="0">
              <a:buNone/>
            </a:pPr>
            <a:r>
              <a:rPr lang="en-US" sz="2400" dirty="0"/>
              <a:t>a. Eustachian tube dysfunction: Abnormal LVP origin impairs “milking” action, which leads to poor venting of middle ear</a:t>
            </a:r>
          </a:p>
          <a:p>
            <a:pPr marL="0" indent="0">
              <a:buNone/>
            </a:pPr>
            <a:r>
              <a:rPr lang="en-US" sz="2400" dirty="0"/>
              <a:t>b. Permanent impairments result with recurrent infection</a:t>
            </a:r>
          </a:p>
          <a:p>
            <a:pPr marL="0" indent="0">
              <a:buNone/>
            </a:pPr>
            <a:r>
              <a:rPr lang="en-US" sz="2400" dirty="0"/>
              <a:t>2. Myringotomy performed at time of CP repair</a:t>
            </a:r>
          </a:p>
          <a:p>
            <a:pPr marL="0" indent="0">
              <a:buNone/>
            </a:pPr>
            <a:r>
              <a:rPr lang="en-US" b="1" dirty="0"/>
              <a:t>D. Facial growth</a:t>
            </a:r>
          </a:p>
          <a:p>
            <a:pPr marL="0" indent="0">
              <a:buNone/>
            </a:pPr>
            <a:r>
              <a:rPr lang="en-US" sz="2200" dirty="0"/>
              <a:t>1. Palate repair in early childhood may adversely affect maxillary growth,</a:t>
            </a:r>
          </a:p>
          <a:p>
            <a:pPr marL="0" indent="0">
              <a:buNone/>
            </a:pPr>
            <a:r>
              <a:rPr lang="en-US" sz="2200" dirty="0"/>
              <a:t>but this drawback is outweighed by the improvements in speech achieved by early correction</a:t>
            </a:r>
          </a:p>
          <a:p>
            <a:pPr marL="0" indent="0">
              <a:buNone/>
            </a:pPr>
            <a:r>
              <a:rPr lang="en-US" sz="2200" dirty="0"/>
              <a:t>2. Early secondary palate and delayed primary palate repair has been advocated (controversial two-stage approach)</a:t>
            </a:r>
          </a:p>
          <a:p>
            <a:pPr marL="0" indent="0">
              <a:buNone/>
            </a:pPr>
            <a:r>
              <a:rPr lang="en-US" sz="2200" dirty="0"/>
              <a:t>3. Patients may require orthognathic surgery in adolescence (Le Fort I</a:t>
            </a:r>
          </a:p>
          <a:p>
            <a:pPr marL="0" indent="0">
              <a:buNone/>
            </a:pPr>
            <a:r>
              <a:rPr lang="en-US" sz="2200" dirty="0"/>
              <a:t>advancement) for midface hypoplasia and class III malocclusion</a:t>
            </a:r>
            <a:endParaRPr lang="ar-JO" sz="2200" dirty="0"/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61307491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4AC92-9143-4515-B35D-2C934C595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4805"/>
          </a:xfrm>
        </p:spPr>
        <p:txBody>
          <a:bodyPr/>
          <a:lstStyle/>
          <a:p>
            <a:r>
              <a:rPr lang="en-US" dirty="0"/>
              <a:t>Repair techniques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1B362-6342-4F74-9388-813E2FBEA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7252"/>
            <a:ext cx="10515600" cy="4639711"/>
          </a:xfrm>
        </p:spPr>
        <p:txBody>
          <a:bodyPr/>
          <a:lstStyle/>
          <a:p>
            <a:r>
              <a:rPr lang="en-US" dirty="0"/>
              <a:t>In CLP, both the primary and secondary palates require repair</a:t>
            </a:r>
          </a:p>
          <a:p>
            <a:endParaRPr lang="ar-JO" dirty="0"/>
          </a:p>
          <a:p>
            <a:r>
              <a:rPr lang="en-US" dirty="0"/>
              <a:t>In isolated CP, only the secondary palate requires repair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30944479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74B9F-9E28-4DFD-8E87-D141848F0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Secondary palate repair techniques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A53DD-0948-4487-8B3C-9DA6DBFA9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Straight-line repair or </a:t>
            </a:r>
            <a:r>
              <a:rPr lang="en-US" dirty="0" err="1"/>
              <a:t>intravelar</a:t>
            </a:r>
            <a:r>
              <a:rPr lang="en-US" dirty="0"/>
              <a:t> </a:t>
            </a:r>
            <a:r>
              <a:rPr lang="en-US" dirty="0" err="1"/>
              <a:t>veloplasty</a:t>
            </a:r>
            <a:r>
              <a:rPr lang="en-US" dirty="0"/>
              <a:t> (IVV)</a:t>
            </a:r>
          </a:p>
          <a:p>
            <a:endParaRPr lang="en-US" dirty="0"/>
          </a:p>
          <a:p>
            <a:r>
              <a:rPr lang="en-US" dirty="0" err="1"/>
              <a:t>Furlow</a:t>
            </a:r>
            <a:r>
              <a:rPr lang="en-US" dirty="0"/>
              <a:t> palatoplasty or *double-opposing Z-</a:t>
            </a:r>
            <a:r>
              <a:rPr lang="en-US" dirty="0" err="1"/>
              <a:t>plasty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939240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A1BEE-DB45-4298-B5A4-D2F67178F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6"/>
            <a:ext cx="10515600" cy="723694"/>
          </a:xfrm>
        </p:spPr>
        <p:txBody>
          <a:bodyPr>
            <a:normAutofit fontScale="90000"/>
          </a:bodyPr>
          <a:lstStyle/>
          <a:p>
            <a:r>
              <a:rPr lang="en-US" dirty="0"/>
              <a:t>Demographics</a:t>
            </a:r>
            <a:br>
              <a:rPr lang="en-US" dirty="0"/>
            </a:b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E235B4-B100-40EB-AA23-2FECE9ABD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err="1"/>
              <a:t>Male:female</a:t>
            </a:r>
            <a:r>
              <a:rPr lang="en-US" dirty="0"/>
              <a:t> 2:1</a:t>
            </a:r>
          </a:p>
          <a:p>
            <a:endParaRPr lang="en-US" dirty="0"/>
          </a:p>
          <a:p>
            <a:r>
              <a:rPr lang="en-US" dirty="0" err="1"/>
              <a:t>Left:right:bilateral</a:t>
            </a:r>
            <a:r>
              <a:rPr lang="en-US" dirty="0"/>
              <a:t> 6:3:1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33075258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474A3-4192-42B3-B6E2-6EC51307B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 palate repair techniques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FA70B-B85C-46E5-847C-908919461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Von </a:t>
            </a:r>
            <a:r>
              <a:rPr lang="en-US" dirty="0" err="1"/>
              <a:t>Langenbeck</a:t>
            </a:r>
            <a:r>
              <a:rPr lang="en-US" dirty="0"/>
              <a:t> repair</a:t>
            </a:r>
          </a:p>
          <a:p>
            <a:endParaRPr lang="en-US" dirty="0"/>
          </a:p>
          <a:p>
            <a:r>
              <a:rPr lang="en-US" dirty="0"/>
              <a:t>V-Y pushback</a:t>
            </a:r>
          </a:p>
          <a:p>
            <a:endParaRPr lang="en-US" dirty="0"/>
          </a:p>
          <a:p>
            <a:r>
              <a:rPr lang="en-US" dirty="0"/>
              <a:t>Two-flap palatoplasty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581054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9C342-37BB-4907-8827-D554843CA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Alveolar cleft bone grafting</a:t>
            </a:r>
            <a:br>
              <a:rPr lang="en-US" dirty="0"/>
            </a:b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8FB20-DE2B-4A5A-B63E-FAE6B4070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Performed prior to eruption of permanent dentition (~7 years of age)</a:t>
            </a:r>
          </a:p>
          <a:p>
            <a:endParaRPr lang="en-US" dirty="0"/>
          </a:p>
          <a:p>
            <a:r>
              <a:rPr lang="en-US" dirty="0"/>
              <a:t>Requires cancellous bone graft from iliac crest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48040976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DB30E-AB51-4D52-9480-E9011F42F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513" y="365126"/>
            <a:ext cx="10515600" cy="655292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Potential complications of CP repair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F5BB2-0475-4663-9046-1E874C793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Acute airway obstruction</a:t>
            </a:r>
          </a:p>
          <a:p>
            <a:pPr marL="0" indent="0">
              <a:buNone/>
            </a:pPr>
            <a:r>
              <a:rPr lang="en-US" sz="2000" dirty="0"/>
              <a:t>1. Bleeding/aspiration/laryngospasm</a:t>
            </a:r>
          </a:p>
          <a:p>
            <a:pPr marL="0" indent="0">
              <a:buNone/>
            </a:pPr>
            <a:r>
              <a:rPr lang="en-US" sz="2000" dirty="0"/>
              <a:t>2. Tongue swelling; reperfusion injury from Dingman mouth gag</a:t>
            </a:r>
          </a:p>
          <a:p>
            <a:pPr marL="0" indent="0">
              <a:buNone/>
            </a:pPr>
            <a:r>
              <a:rPr lang="en-US" sz="2000" dirty="0"/>
              <a:t>3. Reintubation in immediate perioperative period is ~1%</a:t>
            </a:r>
          </a:p>
          <a:p>
            <a:pPr marL="0" indent="0">
              <a:buNone/>
            </a:pPr>
            <a:r>
              <a:rPr lang="en-US" sz="2000" dirty="0"/>
              <a:t>4. Place tongue stitch and possibly nasopharyngeal airway postoperatively</a:t>
            </a:r>
          </a:p>
          <a:p>
            <a:pPr marL="0" indent="0">
              <a:buNone/>
            </a:pPr>
            <a:r>
              <a:rPr lang="en-US" sz="2000" dirty="0"/>
              <a:t>5. Pulse oximetry overnight</a:t>
            </a:r>
            <a:endParaRPr lang="ar-JO" sz="2000" dirty="0"/>
          </a:p>
        </p:txBody>
      </p:sp>
    </p:spTree>
    <p:extLst>
      <p:ext uri="{BB962C8B-B14F-4D97-AF65-F5344CB8AC3E}">
        <p14:creationId xmlns:p14="http://schemas.microsoft.com/office/powerpoint/2010/main" val="219779549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CE4FB-8A92-4A78-9C42-0F6FF47AD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B2E1B-2AD2-48DD-9F82-55D317E30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Dehiscence of palatal flaps, may be due to</a:t>
            </a:r>
          </a:p>
          <a:p>
            <a:pPr marL="0" indent="0">
              <a:buNone/>
            </a:pPr>
            <a:r>
              <a:rPr lang="en-US" sz="2000" dirty="0"/>
              <a:t>1. Undue tension</a:t>
            </a:r>
          </a:p>
          <a:p>
            <a:pPr marL="0" indent="0">
              <a:buNone/>
            </a:pPr>
            <a:r>
              <a:rPr lang="en-US" sz="2000" dirty="0"/>
              <a:t>2. Poor flap vascularity</a:t>
            </a:r>
          </a:p>
          <a:p>
            <a:pPr marL="0" indent="0">
              <a:buNone/>
            </a:pPr>
            <a:r>
              <a:rPr lang="en-US" sz="2000" dirty="0"/>
              <a:t>3. Inadequate or overzealous suturing</a:t>
            </a:r>
            <a:endParaRPr lang="ar-JO" sz="2000" dirty="0"/>
          </a:p>
        </p:txBody>
      </p:sp>
    </p:spTree>
    <p:extLst>
      <p:ext uri="{BB962C8B-B14F-4D97-AF65-F5344CB8AC3E}">
        <p14:creationId xmlns:p14="http://schemas.microsoft.com/office/powerpoint/2010/main" val="143960551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555BE-1A07-4481-9B88-2B877018A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AE42E-30E8-43DA-9682-45714616D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Palatal fistula</a:t>
            </a:r>
          </a:p>
          <a:p>
            <a:pPr marL="0" indent="0">
              <a:buNone/>
            </a:pPr>
            <a:r>
              <a:rPr lang="en-US" sz="2000" dirty="0"/>
              <a:t>1. Reported from 5% to 50%</a:t>
            </a:r>
          </a:p>
          <a:p>
            <a:pPr marL="0" indent="0">
              <a:buNone/>
            </a:pPr>
            <a:r>
              <a:rPr lang="en-US" sz="2000" dirty="0"/>
              <a:t>2. Most common in cases of wide bilateral CLP</a:t>
            </a:r>
          </a:p>
          <a:p>
            <a:pPr marL="0" indent="0">
              <a:buNone/>
            </a:pPr>
            <a:r>
              <a:rPr lang="en-US" sz="2000" dirty="0"/>
              <a:t>3. Hard/soft palate junction is the most common location</a:t>
            </a:r>
          </a:p>
          <a:p>
            <a:pPr marL="0" indent="0">
              <a:buNone/>
            </a:pPr>
            <a:r>
              <a:rPr lang="en-US" sz="2000" dirty="0"/>
              <a:t>4. Single-layer closure may be risk factor</a:t>
            </a:r>
            <a:endParaRPr lang="ar-JO" sz="2000" dirty="0"/>
          </a:p>
        </p:txBody>
      </p:sp>
    </p:spTree>
    <p:extLst>
      <p:ext uri="{BB962C8B-B14F-4D97-AF65-F5344CB8AC3E}">
        <p14:creationId xmlns:p14="http://schemas.microsoft.com/office/powerpoint/2010/main" val="192045220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66469-8A2F-495B-996B-AC8912044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8D987F-DA44-44CA-98A4-88C50BD2F0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Midfacial growth restriction</a:t>
            </a:r>
          </a:p>
          <a:p>
            <a:pPr marL="0" indent="0">
              <a:buNone/>
            </a:pPr>
            <a:r>
              <a:rPr lang="en-US" sz="2200" dirty="0"/>
              <a:t>1. Intrinsic midface growth problems are present in children with CP or CLP</a:t>
            </a:r>
          </a:p>
          <a:p>
            <a:pPr marL="0" indent="0">
              <a:buNone/>
            </a:pPr>
            <a:r>
              <a:rPr lang="en-US" sz="2200" dirty="0"/>
              <a:t>2. Scarring/secondary healing from palate repair exacerbates maxillary growth Restriction</a:t>
            </a:r>
          </a:p>
          <a:p>
            <a:pPr marL="0" indent="0">
              <a:buNone/>
            </a:pPr>
            <a:r>
              <a:rPr lang="en-US" sz="2200" dirty="0"/>
              <a:t>3. May be reduced by avoiding secondary intention healing</a:t>
            </a:r>
          </a:p>
          <a:p>
            <a:pPr marL="0" indent="0">
              <a:buNone/>
            </a:pPr>
            <a:r>
              <a:rPr lang="en-US" sz="2200" dirty="0"/>
              <a:t>a. Limit undermining when possible</a:t>
            </a:r>
          </a:p>
          <a:p>
            <a:pPr marL="0" indent="0">
              <a:buNone/>
            </a:pPr>
            <a:r>
              <a:rPr lang="en-US" sz="2200" dirty="0"/>
              <a:t>b. Use buccal fat pad flaps to close lateral open areas</a:t>
            </a:r>
          </a:p>
          <a:p>
            <a:pPr marL="0" indent="0">
              <a:buNone/>
            </a:pPr>
            <a:r>
              <a:rPr lang="en-US" sz="2200" dirty="0"/>
              <a:t>4. Timing of palate repair: As late as possible to allow maximal growth, but</a:t>
            </a:r>
          </a:p>
          <a:p>
            <a:pPr marL="0" indent="0">
              <a:buNone/>
            </a:pPr>
            <a:r>
              <a:rPr lang="en-US" sz="2200" dirty="0"/>
              <a:t>before the emergence of speech</a:t>
            </a:r>
            <a:endParaRPr lang="ar-JO" sz="2200" dirty="0"/>
          </a:p>
        </p:txBody>
      </p:sp>
    </p:spTree>
    <p:extLst>
      <p:ext uri="{BB962C8B-B14F-4D97-AF65-F5344CB8AC3E}">
        <p14:creationId xmlns:p14="http://schemas.microsoft.com/office/powerpoint/2010/main" val="306853935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32819-DBA8-47D8-90BF-5A1B974CC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A6510-77E4-4CB3-9ADB-36C3108F78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Hyponasality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sz="2000" dirty="0"/>
              <a:t>Less common than VPI; related to over aggressive closure of velopharynx</a:t>
            </a:r>
            <a:endParaRPr lang="ar-JO" sz="2000" dirty="0"/>
          </a:p>
        </p:txBody>
      </p:sp>
    </p:spTree>
    <p:extLst>
      <p:ext uri="{BB962C8B-B14F-4D97-AF65-F5344CB8AC3E}">
        <p14:creationId xmlns:p14="http://schemas.microsoft.com/office/powerpoint/2010/main" val="57340278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54C04-B764-4D93-8DC6-4EFA29BF5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6840"/>
          </a:xfrm>
        </p:spPr>
        <p:txBody>
          <a:bodyPr/>
          <a:lstStyle/>
          <a:p>
            <a:r>
              <a:rPr lang="en-US" dirty="0"/>
              <a:t>VPI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D80F0-0BFC-4025-8076-02DB4E21F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7739"/>
            <a:ext cx="10515600" cy="47192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Incomplete closure of velum</a:t>
            </a:r>
          </a:p>
          <a:p>
            <a:pPr marL="0" indent="0">
              <a:buNone/>
            </a:pPr>
            <a:r>
              <a:rPr lang="en-US" sz="2000" dirty="0"/>
              <a:t>a. Air escape through nasopharynx</a:t>
            </a:r>
          </a:p>
          <a:p>
            <a:pPr marL="0" indent="0">
              <a:buNone/>
            </a:pPr>
            <a:r>
              <a:rPr lang="en-US" sz="2000" dirty="0"/>
              <a:t>b. </a:t>
            </a:r>
            <a:r>
              <a:rPr lang="en-US" sz="2000" dirty="0" err="1"/>
              <a:t>Hypernasal</a:t>
            </a:r>
            <a:r>
              <a:rPr lang="en-US" sz="2000" dirty="0"/>
              <a:t> speech</a:t>
            </a:r>
          </a:p>
          <a:p>
            <a:pPr marL="0" indent="0">
              <a:buNone/>
            </a:pPr>
            <a:r>
              <a:rPr lang="en-US" sz="2000" dirty="0"/>
              <a:t>2. 20% incidence following palatoplasty</a:t>
            </a:r>
          </a:p>
          <a:p>
            <a:pPr marL="0" indent="0">
              <a:buNone/>
            </a:pPr>
            <a:r>
              <a:rPr lang="en-US" sz="2000" dirty="0"/>
              <a:t>3. Due to inadequate palatal length and/or poor muscle function</a:t>
            </a:r>
          </a:p>
          <a:p>
            <a:pPr marL="0" indent="0">
              <a:buNone/>
            </a:pPr>
            <a:r>
              <a:rPr lang="en-US" sz="2000" dirty="0"/>
              <a:t>4. Patient develops maladaptive compensatory substitutions of abnormal</a:t>
            </a:r>
          </a:p>
          <a:p>
            <a:pPr marL="0" indent="0">
              <a:buNone/>
            </a:pPr>
            <a:r>
              <a:rPr lang="en-US" sz="2000" dirty="0"/>
              <a:t>for normal sounds in order to be understood, especially</a:t>
            </a:r>
          </a:p>
          <a:p>
            <a:pPr marL="0" indent="0">
              <a:buNone/>
            </a:pPr>
            <a:r>
              <a:rPr lang="en-US" sz="2000" dirty="0"/>
              <a:t>a. Pharyngeal fricatives</a:t>
            </a:r>
          </a:p>
          <a:p>
            <a:pPr marL="0" indent="0">
              <a:buNone/>
            </a:pPr>
            <a:r>
              <a:rPr lang="en-US" sz="2000" dirty="0"/>
              <a:t>b. Glottal stops</a:t>
            </a:r>
          </a:p>
        </p:txBody>
      </p:sp>
    </p:spTree>
    <p:extLst>
      <p:ext uri="{BB962C8B-B14F-4D97-AF65-F5344CB8AC3E}">
        <p14:creationId xmlns:p14="http://schemas.microsoft.com/office/powerpoint/2010/main" val="226278143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3BCEA-F766-41AC-B548-CD3D5735E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</a:t>
            </a:r>
            <a:br>
              <a:rPr lang="en-US" dirty="0"/>
            </a:b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981E8-C4A7-4076-A203-73D006E3C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a. Obturator (prosthesis) to fill areas of tissue deficit</a:t>
            </a:r>
          </a:p>
          <a:p>
            <a:pPr marL="0" indent="0">
              <a:buNone/>
            </a:pPr>
            <a:r>
              <a:rPr lang="en-US" dirty="0"/>
              <a:t>b. Posterior pharyngeal flap (PPF)</a:t>
            </a:r>
          </a:p>
          <a:p>
            <a:pPr marL="0" indent="0">
              <a:buNone/>
            </a:pPr>
            <a:r>
              <a:rPr lang="en-US" sz="2000" dirty="0"/>
              <a:t>Static, </a:t>
            </a:r>
            <a:r>
              <a:rPr lang="en-US" sz="2000" dirty="0" err="1"/>
              <a:t>nonphysiologic</a:t>
            </a:r>
            <a:r>
              <a:rPr lang="en-US" sz="2000" dirty="0"/>
              <a:t> technique</a:t>
            </a:r>
          </a:p>
          <a:p>
            <a:pPr marL="0" indent="0">
              <a:buNone/>
            </a:pPr>
            <a:r>
              <a:rPr lang="en-US" dirty="0"/>
              <a:t>c. DSP</a:t>
            </a:r>
          </a:p>
          <a:p>
            <a:pPr marL="0" indent="0">
              <a:buNone/>
            </a:pPr>
            <a:r>
              <a:rPr lang="en-US" sz="2000" dirty="0"/>
              <a:t>Dynamic technique</a:t>
            </a:r>
          </a:p>
          <a:p>
            <a:pPr marL="0" indent="0">
              <a:buNone/>
            </a:pPr>
            <a:r>
              <a:rPr lang="da-DK" dirty="0"/>
              <a:t>d. Posterior pharyngeal fat grafting (PPFG)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07968330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CFAA2-5AF9-4443-B372-CC4714E59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71A49-799D-44DC-852B-5002ED553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OSA</a:t>
            </a:r>
          </a:p>
          <a:p>
            <a:pPr marL="0" indent="0">
              <a:buNone/>
            </a:pPr>
            <a:r>
              <a:rPr lang="en-US" sz="2000" dirty="0"/>
              <a:t>1. Increasingly diagnosed in CP population</a:t>
            </a:r>
          </a:p>
          <a:p>
            <a:pPr marL="0" indent="0">
              <a:buNone/>
            </a:pPr>
            <a:r>
              <a:rPr lang="en-US" sz="2000" dirty="0"/>
              <a:t>2. More likely following secondary speech operations: PPF, DSP, and PPFG</a:t>
            </a:r>
            <a:endParaRPr lang="ar-JO" sz="2000" dirty="0"/>
          </a:p>
        </p:txBody>
      </p:sp>
    </p:spTree>
    <p:extLst>
      <p:ext uri="{BB962C8B-B14F-4D97-AF65-F5344CB8AC3E}">
        <p14:creationId xmlns:p14="http://schemas.microsoft.com/office/powerpoint/2010/main" val="2026319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E2EFB-E472-4005-B5A7-8D18A15B9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1066"/>
          </a:xfrm>
        </p:spPr>
        <p:txBody>
          <a:bodyPr>
            <a:normAutofit fontScale="90000"/>
          </a:bodyPr>
          <a:lstStyle/>
          <a:p>
            <a:r>
              <a:rPr lang="en-US" dirty="0"/>
              <a:t>Risk factors</a:t>
            </a:r>
            <a:br>
              <a:rPr lang="en-US" dirty="0"/>
            </a:br>
            <a:endParaRPr lang="ar-JO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241309-B99B-42F3-A1DB-8C8AB8BBB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6192"/>
            <a:ext cx="10515600" cy="5010771"/>
          </a:xfrm>
        </p:spPr>
        <p:txBody>
          <a:bodyPr/>
          <a:lstStyle/>
          <a:p>
            <a:pPr marL="514350" indent="-514350">
              <a:buAutoNum type="alphaLcPeriod"/>
            </a:pPr>
            <a:r>
              <a:rPr lang="en-US" dirty="0"/>
              <a:t>Fetal exposure to substances including phenytoin, EtOH, steroids, phenobarbital, diazepam, and isotretinoin</a:t>
            </a:r>
          </a:p>
          <a:p>
            <a:pPr marL="514350" indent="-514350">
              <a:buAutoNum type="alphaL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b. Maternal smoking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c. Parental age, especially advanced </a:t>
            </a:r>
            <a:r>
              <a:rPr lang="en-US" dirty="0">
                <a:solidFill>
                  <a:srgbClr val="FF0000"/>
                </a:solidFill>
              </a:rPr>
              <a:t>paternal age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d. Family history of </a:t>
            </a:r>
            <a:r>
              <a:rPr lang="en-US" dirty="0" err="1"/>
              <a:t>clefting</a:t>
            </a:r>
            <a:endParaRPr lang="en-US" dirty="0"/>
          </a:p>
          <a:p>
            <a:pPr marL="0" indent="0">
              <a:buNone/>
            </a:pPr>
            <a:endParaRPr lang="ar-JO" dirty="0"/>
          </a:p>
          <a:p>
            <a:endParaRPr lang="ar-JO" b="1" dirty="0"/>
          </a:p>
        </p:txBody>
      </p:sp>
    </p:spTree>
    <p:extLst>
      <p:ext uri="{BB962C8B-B14F-4D97-AF65-F5344CB8AC3E}">
        <p14:creationId xmlns:p14="http://schemas.microsoft.com/office/powerpoint/2010/main" val="61411709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EACE7-3868-4C96-A279-9DCDCF383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08B67-8D6E-42D5-938F-C4255A6BA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531624-1299-4FD6-BC9A-63F1D9A761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0260" y="477761"/>
            <a:ext cx="8083827" cy="5902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25566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AE9C3-8151-4D5E-B8BD-7D1EBCE16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653974F-71E3-46EB-8FDA-24525AD836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32368" y="1825625"/>
            <a:ext cx="472726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75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6EEEE-78B3-4502-AF41-817A1F41C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38388"/>
          </a:xfrm>
        </p:spPr>
        <p:txBody>
          <a:bodyPr/>
          <a:lstStyle/>
          <a:p>
            <a:r>
              <a:rPr lang="en-US" dirty="0"/>
              <a:t>Genetics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188E3-A493-4A2B-A725-5F8DB4927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9530"/>
            <a:ext cx="10515600" cy="446743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Risk of </a:t>
            </a:r>
            <a:r>
              <a:rPr lang="en-US" dirty="0" err="1"/>
              <a:t>clefting</a:t>
            </a:r>
            <a:r>
              <a:rPr lang="en-US" dirty="0"/>
              <a:t> in subsequent children</a:t>
            </a:r>
          </a:p>
          <a:p>
            <a:pPr marL="0" indent="0">
              <a:buNone/>
            </a:pPr>
            <a:r>
              <a:rPr lang="en-US" dirty="0"/>
              <a:t>a. If one child or one parent has CLP, there is a 4% chance of subsequent </a:t>
            </a:r>
            <a:r>
              <a:rPr lang="en-US" dirty="0" err="1"/>
              <a:t>clefting</a:t>
            </a:r>
            <a:r>
              <a:rPr lang="en-US" dirty="0"/>
              <a:t> in successive pregnancies</a:t>
            </a:r>
          </a:p>
          <a:p>
            <a:pPr marL="0" indent="0">
              <a:buNone/>
            </a:pPr>
            <a:r>
              <a:rPr lang="en-US" dirty="0"/>
              <a:t>b. If two children have CLP: 9%</a:t>
            </a:r>
          </a:p>
          <a:p>
            <a:pPr marL="0" indent="0">
              <a:buNone/>
            </a:pPr>
            <a:r>
              <a:rPr lang="en-US" dirty="0"/>
              <a:t>c. If one child and one parent both have CLP: 17%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2. Most cases are </a:t>
            </a:r>
            <a:r>
              <a:rPr lang="en-US" dirty="0">
                <a:solidFill>
                  <a:srgbClr val="FF0000"/>
                </a:solidFill>
              </a:rPr>
              <a:t>sporadic, multifactorial, and no genetic </a:t>
            </a:r>
            <a:r>
              <a:rPr lang="en-US" dirty="0"/>
              <a:t>cause is identified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616244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7CA4F-AB85-4F74-AA31-7E9C4E975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973"/>
            <a:ext cx="10515600" cy="481198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>
                <a:solidFill>
                  <a:srgbClr val="FF0000"/>
                </a:solidFill>
              </a:rPr>
              <a:t>CLP is syndromic in &lt;15% of cases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nl-NL" dirty="0"/>
              <a:t>a. Van der Woude’s syndrome</a:t>
            </a:r>
          </a:p>
          <a:p>
            <a:pPr marL="0" indent="0">
              <a:buNone/>
            </a:pPr>
            <a:r>
              <a:rPr lang="en-US" sz="2000" dirty="0" err="1"/>
              <a:t>i</a:t>
            </a:r>
            <a:r>
              <a:rPr lang="en-US" sz="2000" dirty="0"/>
              <a:t>. Is the most common syndrome associated with CL</a:t>
            </a:r>
          </a:p>
          <a:p>
            <a:pPr marL="0" indent="0">
              <a:buNone/>
            </a:pPr>
            <a:r>
              <a:rPr lang="en-US" sz="2000" dirty="0"/>
              <a:t>ii. Autosomal dominant, with variable penetrance</a:t>
            </a:r>
          </a:p>
          <a:p>
            <a:pPr marL="0" indent="0">
              <a:buNone/>
            </a:pPr>
            <a:r>
              <a:rPr lang="en-US" sz="2000" dirty="0"/>
              <a:t>iii. Associated with lip pits (accessory salivary glands)</a:t>
            </a:r>
          </a:p>
          <a:p>
            <a:pPr marL="0" indent="0">
              <a:buNone/>
            </a:pPr>
            <a:r>
              <a:rPr lang="en-US" sz="2000" dirty="0"/>
              <a:t>iv. May also have absent second molar, syndactyly, abnormal genitalia, and popliteal pterygia</a:t>
            </a:r>
            <a:endParaRPr lang="ar-JO" sz="2000" dirty="0"/>
          </a:p>
        </p:txBody>
      </p:sp>
    </p:spTree>
    <p:extLst>
      <p:ext uri="{BB962C8B-B14F-4D97-AF65-F5344CB8AC3E}">
        <p14:creationId xmlns:p14="http://schemas.microsoft.com/office/powerpoint/2010/main" val="715020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C95CF3-D923-45C3-95BD-011359577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7409"/>
            <a:ext cx="10515600" cy="520955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b. Waardenburg syndrome </a:t>
            </a:r>
          </a:p>
          <a:p>
            <a:pPr marL="0" indent="0">
              <a:buNone/>
            </a:pPr>
            <a:r>
              <a:rPr lang="en-US" sz="2000" dirty="0"/>
              <a:t>(sensorineural hearing loss, iris pigment abnormality, hair hypopigmentation, and lateral displacement of medial canthi)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c. Trisomy 21 (Down syndrome)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sv-SE" dirty="0"/>
              <a:t>d. Trisomy 13 (Patau syndrome)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e. Trisomy 18 (Edward syndrome)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521010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23795</TotalTime>
  <Words>2905</Words>
  <Application>Microsoft Office PowerPoint</Application>
  <PresentationFormat>Widescreen</PresentationFormat>
  <Paragraphs>387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5" baseType="lpstr">
      <vt:lpstr>Arial</vt:lpstr>
      <vt:lpstr>Calibri</vt:lpstr>
      <vt:lpstr>Calibri Light</vt:lpstr>
      <vt:lpstr>Office Theme</vt:lpstr>
      <vt:lpstr>Cleft lip and palate </vt:lpstr>
      <vt:lpstr>Overview </vt:lpstr>
      <vt:lpstr>Surgical treatment </vt:lpstr>
      <vt:lpstr>Epidemiology</vt:lpstr>
      <vt:lpstr>Demographics </vt:lpstr>
      <vt:lpstr>Risk factors </vt:lpstr>
      <vt:lpstr>Genetics</vt:lpstr>
      <vt:lpstr>PowerPoint Presentation</vt:lpstr>
      <vt:lpstr>PowerPoint Presentation</vt:lpstr>
      <vt:lpstr>Embryology</vt:lpstr>
      <vt:lpstr>Pathophysiology/embryology</vt:lpstr>
      <vt:lpstr>Classification of cleft lip </vt:lpstr>
      <vt:lpstr>PowerPoint Presentation</vt:lpstr>
      <vt:lpstr>PowerPoint Presentation</vt:lpstr>
      <vt:lpstr>Normal lip anatomy</vt:lpstr>
      <vt:lpstr>PowerPoint Presentation</vt:lpstr>
      <vt:lpstr>Musculature</vt:lpstr>
      <vt:lpstr>PowerPoint Presentation</vt:lpstr>
      <vt:lpstr>Unilateral CL anatomy</vt:lpstr>
      <vt:lpstr>PowerPoint Presentation</vt:lpstr>
      <vt:lpstr>PowerPoint Presentation</vt:lpstr>
      <vt:lpstr>PowerPoint Presentation</vt:lpstr>
      <vt:lpstr>Initial evaluation</vt:lpstr>
      <vt:lpstr>Consultations</vt:lpstr>
      <vt:lpstr>Preoperative molding</vt:lpstr>
      <vt:lpstr>PowerPoint Presentation</vt:lpstr>
      <vt:lpstr>Timing of CL repair</vt:lpstr>
      <vt:lpstr>Operative treatment</vt:lpstr>
      <vt:lpstr>PowerPoint Presentation</vt:lpstr>
      <vt:lpstr>PowerPoint Presentation</vt:lpstr>
      <vt:lpstr>Secondary procedures</vt:lpstr>
      <vt:lpstr>PowerPoint Presentation</vt:lpstr>
      <vt:lpstr>Cleft Palate</vt:lpstr>
      <vt:lpstr>CP </vt:lpstr>
      <vt:lpstr>CLP</vt:lpstr>
      <vt:lpstr>Normal palate anatomy </vt:lpstr>
      <vt:lpstr>PowerPoint Presentation</vt:lpstr>
      <vt:lpstr>PowerPoint Presentation</vt:lpstr>
      <vt:lpstr>Vascular supply </vt:lpstr>
      <vt:lpstr>Innervation </vt:lpstr>
      <vt:lpstr>CP anatomy and classification </vt:lpstr>
      <vt:lpstr>PowerPoint Presentation</vt:lpstr>
      <vt:lpstr> </vt:lpstr>
      <vt:lpstr>Initial evaluation</vt:lpstr>
      <vt:lpstr>Patient examination </vt:lpstr>
      <vt:lpstr>Goals </vt:lpstr>
      <vt:lpstr>PowerPoint Presentation</vt:lpstr>
      <vt:lpstr>Repair techniques</vt:lpstr>
      <vt:lpstr>Secondary palate repair techniques</vt:lpstr>
      <vt:lpstr>Primary palate repair techniques</vt:lpstr>
      <vt:lpstr>Alveolar cleft bone grafting </vt:lpstr>
      <vt:lpstr>  Potential complications of CP repair</vt:lpstr>
      <vt:lpstr>PowerPoint Presentation</vt:lpstr>
      <vt:lpstr>PowerPoint Presentation</vt:lpstr>
      <vt:lpstr>PowerPoint Presentation</vt:lpstr>
      <vt:lpstr>PowerPoint Presentation</vt:lpstr>
      <vt:lpstr>VPI</vt:lpstr>
      <vt:lpstr>Treatment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saleh</dc:creator>
  <cp:lastModifiedBy>user</cp:lastModifiedBy>
  <cp:revision>76</cp:revision>
  <dcterms:created xsi:type="dcterms:W3CDTF">2019-11-02T09:03:00Z</dcterms:created>
  <dcterms:modified xsi:type="dcterms:W3CDTF">2021-10-12T19:13:15Z</dcterms:modified>
</cp:coreProperties>
</file>